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Linear Model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</c:v>
                </c:pt>
              </c:strCache>
            </c:strRef>
          </c:tx>
          <c:spPr>
            <a:solidFill>
              <a:srgbClr val="5b9bd5"/>
            </a:solidFill>
            <a:ln w="19080">
              <a:noFill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cap="rnd" w="19080">
                <a:solidFill>
                  <a:srgbClr val="5b9bd5"/>
                </a:solidFill>
                <a:prstDash val="sysDot"/>
                <a:round/>
              </a:ln>
            </c:spPr>
            <c:trendlineType val="linear"/>
            <c:forward val="0"/>
            <c:backward val="0"/>
            <c:dispRSqr val="1"/>
            <c:dispEq val="1"/>
          </c:trendline>
          <c:xVal>
            <c:numRef>
              <c:f>1</c:f>
              <c:numCache>
                <c:formatCode>General</c:formatCode>
                <c:ptCount val="25"/>
                <c:pt idx="0">
                  <c:v>14.1</c:v>
                </c:pt>
                <c:pt idx="1">
                  <c:v>16</c:v>
                </c:pt>
                <c:pt idx="2">
                  <c:v>29.8</c:v>
                </c:pt>
                <c:pt idx="3">
                  <c:v>8</c:v>
                </c:pt>
                <c:pt idx="4">
                  <c:v>4.1</c:v>
                </c:pt>
                <c:pt idx="5">
                  <c:v>15</c:v>
                </c:pt>
                <c:pt idx="6">
                  <c:v>8.8</c:v>
                </c:pt>
                <c:pt idx="7">
                  <c:v>12.4</c:v>
                </c:pt>
                <c:pt idx="8">
                  <c:v>16.6</c:v>
                </c:pt>
                <c:pt idx="9">
                  <c:v>14.9</c:v>
                </c:pt>
                <c:pt idx="10">
                  <c:v>13.7</c:v>
                </c:pt>
                <c:pt idx="11">
                  <c:v>15.1</c:v>
                </c:pt>
                <c:pt idx="12">
                  <c:v>7.8</c:v>
                </c:pt>
                <c:pt idx="13">
                  <c:v>11.4</c:v>
                </c:pt>
                <c:pt idx="14">
                  <c:v>9</c:v>
                </c:pt>
                <c:pt idx="15">
                  <c:v>1</c:v>
                </c:pt>
                <c:pt idx="16">
                  <c:v>17</c:v>
                </c:pt>
                <c:pt idx="17">
                  <c:v>12.8</c:v>
                </c:pt>
                <c:pt idx="18">
                  <c:v>15.8</c:v>
                </c:pt>
                <c:pt idx="19">
                  <c:v>4.5</c:v>
                </c:pt>
                <c:pt idx="20">
                  <c:v>14.5</c:v>
                </c:pt>
                <c:pt idx="21">
                  <c:v>7.3</c:v>
                </c:pt>
                <c:pt idx="22">
                  <c:v>8.6</c:v>
                </c:pt>
                <c:pt idx="23">
                  <c:v>15.2</c:v>
                </c:pt>
                <c:pt idx="24">
                  <c:v>12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25"/>
                <c:pt idx="0">
                  <c:v>13.6</c:v>
                </c:pt>
                <c:pt idx="1">
                  <c:v>16.6</c:v>
                </c:pt>
                <c:pt idx="2">
                  <c:v>23.5</c:v>
                </c:pt>
                <c:pt idx="3">
                  <c:v>10.2</c:v>
                </c:pt>
                <c:pt idx="4">
                  <c:v>5.4</c:v>
                </c:pt>
                <c:pt idx="5">
                  <c:v>15</c:v>
                </c:pt>
                <c:pt idx="6">
                  <c:v>9</c:v>
                </c:pt>
                <c:pt idx="7">
                  <c:v>12.3</c:v>
                </c:pt>
                <c:pt idx="8">
                  <c:v>16.3</c:v>
                </c:pt>
                <c:pt idx="9">
                  <c:v>15.4</c:v>
                </c:pt>
                <c:pt idx="10">
                  <c:v>13</c:v>
                </c:pt>
                <c:pt idx="11">
                  <c:v>14.4</c:v>
                </c:pt>
                <c:pt idx="12">
                  <c:v>10</c:v>
                </c:pt>
                <c:pt idx="13">
                  <c:v>10.2</c:v>
                </c:pt>
                <c:pt idx="14">
                  <c:v>9.5</c:v>
                </c:pt>
                <c:pt idx="15">
                  <c:v>1.5</c:v>
                </c:pt>
                <c:pt idx="16">
                  <c:v>18.5</c:v>
                </c:pt>
                <c:pt idx="17">
                  <c:v>12.6</c:v>
                </c:pt>
                <c:pt idx="18">
                  <c:v>17.5</c:v>
                </c:pt>
                <c:pt idx="19">
                  <c:v>4.9</c:v>
                </c:pt>
                <c:pt idx="20">
                  <c:v>15.9</c:v>
                </c:pt>
                <c:pt idx="21">
                  <c:v>8.5</c:v>
                </c:pt>
                <c:pt idx="22">
                  <c:v>10.6</c:v>
                </c:pt>
                <c:pt idx="23">
                  <c:v>13.9</c:v>
                </c:pt>
                <c:pt idx="24">
                  <c:v>14.9</c:v>
                </c:pt>
              </c:numCache>
            </c:numRef>
          </c:yVal>
          <c:smooth val="0"/>
        </c:ser>
        <c:axId val="69411298"/>
        <c:axId val="41355476"/>
      </c:scatterChart>
      <c:valAx>
        <c:axId val="6941129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X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1355476"/>
        <c:crosses val="autoZero"/>
        <c:crossBetween val="midCat"/>
      </c:valAx>
      <c:valAx>
        <c:axId val="4135547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Y</a:t>
                </a:r>
              </a:p>
            </c:rich>
          </c:tx>
          <c:layout>
            <c:manualLayout>
              <c:xMode val="edge"/>
              <c:yMode val="edge"/>
              <c:x val="0.0360139701546696"/>
              <c:y val="0.25146711044933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9411298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Tar vs CO- Conent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</c:v>
                </c:pt>
              </c:strCache>
            </c:strRef>
          </c:tx>
          <c:spPr>
            <a:solidFill>
              <a:srgbClr val="5b9bd5"/>
            </a:solidFill>
            <a:ln w="19080">
              <a:noFill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cap="rnd" w="19080">
                <a:solidFill>
                  <a:srgbClr val="5b9bd5"/>
                </a:solidFill>
                <a:prstDash val="sysDot"/>
                <a:round/>
              </a:ln>
            </c:spPr>
            <c:trendlineType val="linear"/>
            <c:forward val="0"/>
            <c:backward val="0"/>
            <c:dispRSqr val="0"/>
            <c:dispEq val="0"/>
          </c:trendline>
          <c:xVal>
            <c:numRef>
              <c:f>1</c:f>
              <c:numCache>
                <c:formatCode>General</c:formatCode>
                <c:ptCount val="25"/>
                <c:pt idx="0">
                  <c:v>14.1</c:v>
                </c:pt>
                <c:pt idx="1">
                  <c:v>16</c:v>
                </c:pt>
                <c:pt idx="2">
                  <c:v>29.8</c:v>
                </c:pt>
                <c:pt idx="3">
                  <c:v>8</c:v>
                </c:pt>
                <c:pt idx="4">
                  <c:v>4.1</c:v>
                </c:pt>
                <c:pt idx="5">
                  <c:v>15</c:v>
                </c:pt>
                <c:pt idx="6">
                  <c:v>8.8</c:v>
                </c:pt>
                <c:pt idx="7">
                  <c:v>12.4</c:v>
                </c:pt>
                <c:pt idx="8">
                  <c:v>16.6</c:v>
                </c:pt>
                <c:pt idx="9">
                  <c:v>14.9</c:v>
                </c:pt>
                <c:pt idx="10">
                  <c:v>13.7</c:v>
                </c:pt>
                <c:pt idx="11">
                  <c:v>15.1</c:v>
                </c:pt>
                <c:pt idx="12">
                  <c:v>7.8</c:v>
                </c:pt>
                <c:pt idx="13">
                  <c:v>11.4</c:v>
                </c:pt>
                <c:pt idx="14">
                  <c:v>9</c:v>
                </c:pt>
                <c:pt idx="15">
                  <c:v>1</c:v>
                </c:pt>
                <c:pt idx="16">
                  <c:v>17</c:v>
                </c:pt>
                <c:pt idx="17">
                  <c:v>12.8</c:v>
                </c:pt>
                <c:pt idx="18">
                  <c:v>15.8</c:v>
                </c:pt>
                <c:pt idx="19">
                  <c:v>4.5</c:v>
                </c:pt>
                <c:pt idx="20">
                  <c:v>14.5</c:v>
                </c:pt>
                <c:pt idx="21">
                  <c:v>7.3</c:v>
                </c:pt>
                <c:pt idx="22">
                  <c:v>8.6</c:v>
                </c:pt>
                <c:pt idx="23">
                  <c:v>15.2</c:v>
                </c:pt>
                <c:pt idx="24">
                  <c:v>12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25"/>
                <c:pt idx="0">
                  <c:v>13.6</c:v>
                </c:pt>
                <c:pt idx="1">
                  <c:v>16.6</c:v>
                </c:pt>
                <c:pt idx="2">
                  <c:v>23.5</c:v>
                </c:pt>
                <c:pt idx="3">
                  <c:v>10.2</c:v>
                </c:pt>
                <c:pt idx="4">
                  <c:v>5.4</c:v>
                </c:pt>
                <c:pt idx="5">
                  <c:v>15</c:v>
                </c:pt>
                <c:pt idx="6">
                  <c:v>9</c:v>
                </c:pt>
                <c:pt idx="7">
                  <c:v>12.3</c:v>
                </c:pt>
                <c:pt idx="8">
                  <c:v>16.3</c:v>
                </c:pt>
                <c:pt idx="9">
                  <c:v>15.4</c:v>
                </c:pt>
                <c:pt idx="10">
                  <c:v>13</c:v>
                </c:pt>
                <c:pt idx="11">
                  <c:v>14.4</c:v>
                </c:pt>
                <c:pt idx="12">
                  <c:v>10</c:v>
                </c:pt>
                <c:pt idx="13">
                  <c:v>10.2</c:v>
                </c:pt>
                <c:pt idx="14">
                  <c:v>9.5</c:v>
                </c:pt>
                <c:pt idx="15">
                  <c:v>1.5</c:v>
                </c:pt>
                <c:pt idx="16">
                  <c:v>18.5</c:v>
                </c:pt>
                <c:pt idx="17">
                  <c:v>12.6</c:v>
                </c:pt>
                <c:pt idx="18">
                  <c:v>17.5</c:v>
                </c:pt>
                <c:pt idx="19">
                  <c:v>4.9</c:v>
                </c:pt>
                <c:pt idx="20">
                  <c:v>15.9</c:v>
                </c:pt>
                <c:pt idx="21">
                  <c:v>8.5</c:v>
                </c:pt>
                <c:pt idx="22">
                  <c:v>10.6</c:v>
                </c:pt>
                <c:pt idx="23">
                  <c:v>13.9</c:v>
                </c:pt>
                <c:pt idx="24">
                  <c:v>14.9</c:v>
                </c:pt>
              </c:numCache>
            </c:numRef>
          </c:yVal>
          <c:smooth val="0"/>
        </c:ser>
        <c:axId val="90568099"/>
        <c:axId val="28726138"/>
      </c:scatterChart>
      <c:valAx>
        <c:axId val="90568099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Tar (mg)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8726138"/>
        <c:crosses val="autoZero"/>
        <c:crossBetween val="midCat"/>
      </c:valAx>
      <c:valAx>
        <c:axId val="2872613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Carbon Monoxide (mg)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0568099"/>
        <c:crosses val="autoZero"/>
        <c:crossBetween val="midCat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Nicotene vs CO- Content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</c:v>
                </c:pt>
              </c:strCache>
            </c:strRef>
          </c:tx>
          <c:spPr>
            <a:solidFill>
              <a:srgbClr val="5b9bd5"/>
            </a:solidFill>
            <a:ln w="19080">
              <a:noFill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cap="rnd" w="19080">
                <a:solidFill>
                  <a:srgbClr val="5b9bd5"/>
                </a:solidFill>
                <a:prstDash val="sysDot"/>
                <a:round/>
              </a:ln>
            </c:spPr>
            <c:trendlineType val="linear"/>
            <c:forward val="0"/>
            <c:backward val="0"/>
            <c:dispRSqr val="0"/>
            <c:dispEq val="0"/>
          </c:trendline>
          <c:xVal>
            <c:numRef>
              <c:f>1</c:f>
              <c:numCache>
                <c:formatCode>General</c:formatCode>
                <c:ptCount val="25"/>
                <c:pt idx="0">
                  <c:v>0.86</c:v>
                </c:pt>
                <c:pt idx="1">
                  <c:v>1.06</c:v>
                </c:pt>
                <c:pt idx="2">
                  <c:v>2.03</c:v>
                </c:pt>
                <c:pt idx="3">
                  <c:v>0.67</c:v>
                </c:pt>
                <c:pt idx="4">
                  <c:v>0.4</c:v>
                </c:pt>
                <c:pt idx="5">
                  <c:v>1.04</c:v>
                </c:pt>
                <c:pt idx="6">
                  <c:v>0.76</c:v>
                </c:pt>
                <c:pt idx="7">
                  <c:v>0.95</c:v>
                </c:pt>
                <c:pt idx="8">
                  <c:v>1.12</c:v>
                </c:pt>
                <c:pt idx="9">
                  <c:v>1.02</c:v>
                </c:pt>
                <c:pt idx="10">
                  <c:v>1.01</c:v>
                </c:pt>
                <c:pt idx="11">
                  <c:v>0.9</c:v>
                </c:pt>
                <c:pt idx="12">
                  <c:v>0.57</c:v>
                </c:pt>
                <c:pt idx="13">
                  <c:v>0.78</c:v>
                </c:pt>
                <c:pt idx="14">
                  <c:v>0.74</c:v>
                </c:pt>
                <c:pt idx="15">
                  <c:v>0.13</c:v>
                </c:pt>
                <c:pt idx="16">
                  <c:v>1.26</c:v>
                </c:pt>
                <c:pt idx="17">
                  <c:v>1.08</c:v>
                </c:pt>
                <c:pt idx="18">
                  <c:v>0.96</c:v>
                </c:pt>
                <c:pt idx="19">
                  <c:v>0.42</c:v>
                </c:pt>
                <c:pt idx="20">
                  <c:v>1.01</c:v>
                </c:pt>
                <c:pt idx="21">
                  <c:v>0.61</c:v>
                </c:pt>
                <c:pt idx="22">
                  <c:v>0.69</c:v>
                </c:pt>
                <c:pt idx="23">
                  <c:v>1.02</c:v>
                </c:pt>
                <c:pt idx="24">
                  <c:v>0.82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25"/>
                <c:pt idx="0">
                  <c:v>13.6</c:v>
                </c:pt>
                <c:pt idx="1">
                  <c:v>16.6</c:v>
                </c:pt>
                <c:pt idx="2">
                  <c:v>23.5</c:v>
                </c:pt>
                <c:pt idx="3">
                  <c:v>10.2</c:v>
                </c:pt>
                <c:pt idx="4">
                  <c:v>5.4</c:v>
                </c:pt>
                <c:pt idx="5">
                  <c:v>15</c:v>
                </c:pt>
                <c:pt idx="6">
                  <c:v>9</c:v>
                </c:pt>
                <c:pt idx="7">
                  <c:v>12.3</c:v>
                </c:pt>
                <c:pt idx="8">
                  <c:v>16.3</c:v>
                </c:pt>
                <c:pt idx="9">
                  <c:v>15.4</c:v>
                </c:pt>
                <c:pt idx="10">
                  <c:v>13</c:v>
                </c:pt>
                <c:pt idx="11">
                  <c:v>14.4</c:v>
                </c:pt>
                <c:pt idx="12">
                  <c:v>10</c:v>
                </c:pt>
                <c:pt idx="13">
                  <c:v>10.2</c:v>
                </c:pt>
                <c:pt idx="14">
                  <c:v>9.5</c:v>
                </c:pt>
                <c:pt idx="15">
                  <c:v>1.5</c:v>
                </c:pt>
                <c:pt idx="16">
                  <c:v>18.5</c:v>
                </c:pt>
                <c:pt idx="17">
                  <c:v>12.6</c:v>
                </c:pt>
                <c:pt idx="18">
                  <c:v>17.5</c:v>
                </c:pt>
                <c:pt idx="19">
                  <c:v>4.9</c:v>
                </c:pt>
                <c:pt idx="20">
                  <c:v>15.9</c:v>
                </c:pt>
                <c:pt idx="21">
                  <c:v>8.5</c:v>
                </c:pt>
                <c:pt idx="22">
                  <c:v>10.6</c:v>
                </c:pt>
                <c:pt idx="23">
                  <c:v>13.9</c:v>
                </c:pt>
                <c:pt idx="24">
                  <c:v>14.9</c:v>
                </c:pt>
              </c:numCache>
            </c:numRef>
          </c:yVal>
          <c:smooth val="0"/>
        </c:ser>
        <c:axId val="86316280"/>
        <c:axId val="33686360"/>
      </c:scatterChart>
      <c:valAx>
        <c:axId val="8631628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Nicotene (mg)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3686360"/>
        <c:crosses val="autoZero"/>
        <c:crossBetween val="midCat"/>
      </c:valAx>
      <c:valAx>
        <c:axId val="3368636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Cabon Monoxide (mg)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86316280"/>
        <c:crosses val="autoZero"/>
        <c:crossBetween val="midCat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 Mass vs CO- Content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</c:v>
                </c:pt>
              </c:strCache>
            </c:strRef>
          </c:tx>
          <c:spPr>
            <a:solidFill>
              <a:srgbClr val="5b9bd5"/>
            </a:solidFill>
            <a:ln w="19080">
              <a:noFill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cap="rnd" w="19080">
                <a:solidFill>
                  <a:srgbClr val="5b9bd5"/>
                </a:solidFill>
                <a:prstDash val="sysDot"/>
                <a:round/>
              </a:ln>
            </c:spPr>
            <c:trendlineType val="linear"/>
            <c:forward val="0"/>
            <c:backward val="0"/>
            <c:dispRSqr val="0"/>
            <c:dispEq val="0"/>
          </c:trendline>
          <c:xVal>
            <c:numRef>
              <c:f>1</c:f>
              <c:numCache>
                <c:formatCode>General</c:formatCode>
                <c:ptCount val="25"/>
                <c:pt idx="0">
                  <c:v>0.9853</c:v>
                </c:pt>
                <c:pt idx="1">
                  <c:v>1.0938</c:v>
                </c:pt>
                <c:pt idx="2">
                  <c:v>1.165</c:v>
                </c:pt>
                <c:pt idx="3">
                  <c:v>0.928</c:v>
                </c:pt>
                <c:pt idx="4">
                  <c:v>0.9462</c:v>
                </c:pt>
                <c:pt idx="5">
                  <c:v>0.8885</c:v>
                </c:pt>
                <c:pt idx="6">
                  <c:v>1.0267</c:v>
                </c:pt>
                <c:pt idx="7">
                  <c:v>0.9225</c:v>
                </c:pt>
                <c:pt idx="8">
                  <c:v>0.9372</c:v>
                </c:pt>
                <c:pt idx="9">
                  <c:v>0.8858</c:v>
                </c:pt>
                <c:pt idx="10">
                  <c:v>0.9643</c:v>
                </c:pt>
                <c:pt idx="11">
                  <c:v>0.9316</c:v>
                </c:pt>
                <c:pt idx="12">
                  <c:v>0.9705</c:v>
                </c:pt>
                <c:pt idx="13">
                  <c:v>1.124</c:v>
                </c:pt>
                <c:pt idx="14">
                  <c:v>0.8517</c:v>
                </c:pt>
                <c:pt idx="15">
                  <c:v>0.7851</c:v>
                </c:pt>
                <c:pt idx="16">
                  <c:v>0.9186</c:v>
                </c:pt>
                <c:pt idx="17">
                  <c:v>1.0395</c:v>
                </c:pt>
                <c:pt idx="18">
                  <c:v>0.9573</c:v>
                </c:pt>
                <c:pt idx="19">
                  <c:v>0.9106</c:v>
                </c:pt>
                <c:pt idx="20">
                  <c:v>1.007</c:v>
                </c:pt>
                <c:pt idx="21">
                  <c:v>0.9806</c:v>
                </c:pt>
                <c:pt idx="22">
                  <c:v>0.9693</c:v>
                </c:pt>
                <c:pt idx="23">
                  <c:v>0.9496</c:v>
                </c:pt>
                <c:pt idx="24">
                  <c:v>1.1184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25"/>
                <c:pt idx="0">
                  <c:v>13.6</c:v>
                </c:pt>
                <c:pt idx="1">
                  <c:v>16.6</c:v>
                </c:pt>
                <c:pt idx="2">
                  <c:v>23.5</c:v>
                </c:pt>
                <c:pt idx="3">
                  <c:v>10.2</c:v>
                </c:pt>
                <c:pt idx="4">
                  <c:v>5.4</c:v>
                </c:pt>
                <c:pt idx="5">
                  <c:v>15</c:v>
                </c:pt>
                <c:pt idx="6">
                  <c:v>9</c:v>
                </c:pt>
                <c:pt idx="7">
                  <c:v>12.3</c:v>
                </c:pt>
                <c:pt idx="8">
                  <c:v>16.3</c:v>
                </c:pt>
                <c:pt idx="9">
                  <c:v>15.4</c:v>
                </c:pt>
                <c:pt idx="10">
                  <c:v>13</c:v>
                </c:pt>
                <c:pt idx="11">
                  <c:v>14.4</c:v>
                </c:pt>
                <c:pt idx="12">
                  <c:v>10</c:v>
                </c:pt>
                <c:pt idx="13">
                  <c:v>10.2</c:v>
                </c:pt>
                <c:pt idx="14">
                  <c:v>9.5</c:v>
                </c:pt>
                <c:pt idx="15">
                  <c:v>1.5</c:v>
                </c:pt>
                <c:pt idx="16">
                  <c:v>18.5</c:v>
                </c:pt>
                <c:pt idx="17">
                  <c:v>12.6</c:v>
                </c:pt>
                <c:pt idx="18">
                  <c:v>17.5</c:v>
                </c:pt>
                <c:pt idx="19">
                  <c:v>4.9</c:v>
                </c:pt>
                <c:pt idx="20">
                  <c:v>15.9</c:v>
                </c:pt>
                <c:pt idx="21">
                  <c:v>8.5</c:v>
                </c:pt>
                <c:pt idx="22">
                  <c:v>10.6</c:v>
                </c:pt>
                <c:pt idx="23">
                  <c:v>13.9</c:v>
                </c:pt>
                <c:pt idx="24">
                  <c:v>14.9</c:v>
                </c:pt>
              </c:numCache>
            </c:numRef>
          </c:yVal>
          <c:smooth val="0"/>
        </c:ser>
        <c:axId val="46789417"/>
        <c:axId val="48659018"/>
      </c:scatterChart>
      <c:valAx>
        <c:axId val="4678941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Mass (g)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8659018"/>
        <c:crosses val="autoZero"/>
        <c:crossBetween val="midCat"/>
      </c:valAx>
      <c:valAx>
        <c:axId val="4865901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Carbon Monoxide (mg)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6789417"/>
        <c:crosses val="autoZero"/>
        <c:crossBetween val="midCat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Tar vs Residual Plot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805023132848645"/>
          <c:y val="0.149389613076764"/>
          <c:w val="0.889887640449438"/>
          <c:h val="0.720877301882888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99ccff"/>
            </a:solidFill>
            <a:ln w="19080">
              <a:noFill/>
            </a:ln>
          </c:spP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25"/>
                <c:pt idx="0">
                  <c:v>14.1</c:v>
                </c:pt>
                <c:pt idx="1">
                  <c:v>16</c:v>
                </c:pt>
                <c:pt idx="2">
                  <c:v>29.8</c:v>
                </c:pt>
                <c:pt idx="3">
                  <c:v>8</c:v>
                </c:pt>
                <c:pt idx="4">
                  <c:v>4.1</c:v>
                </c:pt>
                <c:pt idx="5">
                  <c:v>15</c:v>
                </c:pt>
                <c:pt idx="6">
                  <c:v>8.8</c:v>
                </c:pt>
                <c:pt idx="7">
                  <c:v>12.4</c:v>
                </c:pt>
                <c:pt idx="8">
                  <c:v>16.6</c:v>
                </c:pt>
                <c:pt idx="9">
                  <c:v>14.9</c:v>
                </c:pt>
                <c:pt idx="10">
                  <c:v>13.7</c:v>
                </c:pt>
                <c:pt idx="11">
                  <c:v>15.1</c:v>
                </c:pt>
                <c:pt idx="12">
                  <c:v>7.8</c:v>
                </c:pt>
                <c:pt idx="13">
                  <c:v>11.4</c:v>
                </c:pt>
                <c:pt idx="14">
                  <c:v>9</c:v>
                </c:pt>
                <c:pt idx="15">
                  <c:v>1</c:v>
                </c:pt>
                <c:pt idx="16">
                  <c:v>17</c:v>
                </c:pt>
                <c:pt idx="17">
                  <c:v>12.8</c:v>
                </c:pt>
                <c:pt idx="18">
                  <c:v>15.8</c:v>
                </c:pt>
                <c:pt idx="19">
                  <c:v>4.5</c:v>
                </c:pt>
                <c:pt idx="20">
                  <c:v>14.5</c:v>
                </c:pt>
                <c:pt idx="21">
                  <c:v>7.3</c:v>
                </c:pt>
                <c:pt idx="22">
                  <c:v>8.6</c:v>
                </c:pt>
                <c:pt idx="23">
                  <c:v>15.2</c:v>
                </c:pt>
                <c:pt idx="24">
                  <c:v>12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25"/>
                <c:pt idx="0">
                  <c:v>-0.437038727282918</c:v>
                </c:pt>
                <c:pt idx="1">
                  <c:v>1.04110692991583</c:v>
                </c:pt>
                <c:pt idx="2">
                  <c:v>-3.11236145464061</c:v>
                </c:pt>
                <c:pt idx="3">
                  <c:v>1.04891468907898</c:v>
                </c:pt>
                <c:pt idx="4">
                  <c:v>-0.627279028328976</c:v>
                </c:pt>
                <c:pt idx="5">
                  <c:v>0.242082899811226</c:v>
                </c:pt>
                <c:pt idx="6">
                  <c:v>-0.791866086837331</c:v>
                </c:pt>
                <c:pt idx="7">
                  <c:v>-0.375379578460748</c:v>
                </c:pt>
                <c:pt idx="8">
                  <c:v>0.260521347978596</c:v>
                </c:pt>
                <c:pt idx="9">
                  <c:v>0.722180496800766</c:v>
                </c:pt>
                <c:pt idx="10">
                  <c:v>-0.71664833932476</c:v>
                </c:pt>
                <c:pt idx="11">
                  <c:v>-0.438014697178312</c:v>
                </c:pt>
                <c:pt idx="12">
                  <c:v>1.00910988305806</c:v>
                </c:pt>
                <c:pt idx="13">
                  <c:v>-1.67440360856536</c:v>
                </c:pt>
                <c:pt idx="14">
                  <c:v>-0.452061280816409</c:v>
                </c:pt>
                <c:pt idx="15">
                  <c:v>-2.04425352165326</c:v>
                </c:pt>
                <c:pt idx="16">
                  <c:v>2.14013096002044</c:v>
                </c:pt>
                <c:pt idx="17">
                  <c:v>-0.395769966418907</c:v>
                </c:pt>
                <c:pt idx="18">
                  <c:v>2.10130212389491</c:v>
                </c:pt>
                <c:pt idx="19">
                  <c:v>-1.44766941628714</c:v>
                </c:pt>
                <c:pt idx="20">
                  <c:v>1.54257088475892</c:v>
                </c:pt>
                <c:pt idx="21">
                  <c:v>-0.0904021319942387</c:v>
                </c:pt>
                <c:pt idx="22">
                  <c:v>0.96832910714175</c:v>
                </c:pt>
                <c:pt idx="23">
                  <c:v>-1.01811229416785</c:v>
                </c:pt>
                <c:pt idx="24">
                  <c:v>2.54501080949741</c:v>
                </c:pt>
              </c:numCache>
            </c:numRef>
          </c:yVal>
          <c:smooth val="0"/>
        </c:ser>
        <c:axId val="78662222"/>
        <c:axId val="57366952"/>
      </c:scatterChart>
      <c:valAx>
        <c:axId val="7866222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Tar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7366952"/>
        <c:crosses val="autoZero"/>
        <c:crossBetween val="midCat"/>
      </c:valAx>
      <c:valAx>
        <c:axId val="57366952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Residuals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78662222"/>
        <c:crosses val="autoZero"/>
        <c:crossBetween val="midCat"/>
      </c:valAx>
      <c:spPr>
        <a:solidFill>
          <a:srgbClr val="ffffff"/>
        </a:solidFill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Nicotene  Residual Plot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964052287581699"/>
          <c:y val="0.166977032898821"/>
          <c:w val="0.87965057817999"/>
          <c:h val="0.76743223670598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99ccff"/>
            </a:solidFill>
            <a:ln w="19080">
              <a:noFill/>
            </a:ln>
          </c:spP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25"/>
                <c:pt idx="0">
                  <c:v>0.86</c:v>
                </c:pt>
                <c:pt idx="1">
                  <c:v>1.06</c:v>
                </c:pt>
                <c:pt idx="2">
                  <c:v>2.03</c:v>
                </c:pt>
                <c:pt idx="3">
                  <c:v>0.67</c:v>
                </c:pt>
                <c:pt idx="4">
                  <c:v>0.4</c:v>
                </c:pt>
                <c:pt idx="5">
                  <c:v>1.04</c:v>
                </c:pt>
                <c:pt idx="6">
                  <c:v>0.76</c:v>
                </c:pt>
                <c:pt idx="7">
                  <c:v>0.95</c:v>
                </c:pt>
                <c:pt idx="8">
                  <c:v>1.12</c:v>
                </c:pt>
                <c:pt idx="9">
                  <c:v>1.02</c:v>
                </c:pt>
                <c:pt idx="10">
                  <c:v>1.01</c:v>
                </c:pt>
                <c:pt idx="11">
                  <c:v>0.9</c:v>
                </c:pt>
                <c:pt idx="12">
                  <c:v>0.57</c:v>
                </c:pt>
                <c:pt idx="13">
                  <c:v>0.78</c:v>
                </c:pt>
                <c:pt idx="14">
                  <c:v>0.74</c:v>
                </c:pt>
                <c:pt idx="15">
                  <c:v>0.13</c:v>
                </c:pt>
                <c:pt idx="16">
                  <c:v>1.26</c:v>
                </c:pt>
                <c:pt idx="17">
                  <c:v>1.08</c:v>
                </c:pt>
                <c:pt idx="18">
                  <c:v>0.96</c:v>
                </c:pt>
                <c:pt idx="19">
                  <c:v>0.42</c:v>
                </c:pt>
                <c:pt idx="20">
                  <c:v>1.01</c:v>
                </c:pt>
                <c:pt idx="21">
                  <c:v>0.61</c:v>
                </c:pt>
                <c:pt idx="22">
                  <c:v>0.69</c:v>
                </c:pt>
                <c:pt idx="23">
                  <c:v>1.02</c:v>
                </c:pt>
                <c:pt idx="24">
                  <c:v>0.82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25"/>
                <c:pt idx="0">
                  <c:v>1.2752846529388</c:v>
                </c:pt>
                <c:pt idx="1">
                  <c:v>1.79620351953882</c:v>
                </c:pt>
                <c:pt idx="2">
                  <c:v>-3.32733997745112</c:v>
                </c:pt>
                <c:pt idx="3">
                  <c:v>0.23041172966879</c:v>
                </c:pt>
                <c:pt idx="4">
                  <c:v>-1.22282874024123</c:v>
                </c:pt>
                <c:pt idx="5">
                  <c:v>0.444111632878816</c:v>
                </c:pt>
                <c:pt idx="6">
                  <c:v>-2.0851747803612</c:v>
                </c:pt>
                <c:pt idx="7">
                  <c:v>-1.14030185709119</c:v>
                </c:pt>
                <c:pt idx="8">
                  <c:v>0.75247917951882</c:v>
                </c:pt>
                <c:pt idx="9">
                  <c:v>1.09201974621881</c:v>
                </c:pt>
                <c:pt idx="10">
                  <c:v>-1.18402619711119</c:v>
                </c:pt>
                <c:pt idx="11">
                  <c:v>1.57946842625881</c:v>
                </c:pt>
                <c:pt idx="12">
                  <c:v>1.26995229636879</c:v>
                </c:pt>
                <c:pt idx="13">
                  <c:v>-1.1330828937012</c:v>
                </c:pt>
                <c:pt idx="14">
                  <c:v>-1.3372666670212</c:v>
                </c:pt>
                <c:pt idx="15">
                  <c:v>-1.77606921015124</c:v>
                </c:pt>
                <c:pt idx="16">
                  <c:v>1.21712238613883</c:v>
                </c:pt>
                <c:pt idx="17">
                  <c:v>-2.45170459380118</c:v>
                </c:pt>
                <c:pt idx="18">
                  <c:v>3.93574408623881</c:v>
                </c:pt>
                <c:pt idx="19">
                  <c:v>-1.97073685358122</c:v>
                </c:pt>
                <c:pt idx="20">
                  <c:v>1.71597380288881</c:v>
                </c:pt>
                <c:pt idx="21">
                  <c:v>-0.725863930311213</c:v>
                </c:pt>
                <c:pt idx="22">
                  <c:v>0.382503616328792</c:v>
                </c:pt>
                <c:pt idx="23">
                  <c:v>-0.407980253781187</c:v>
                </c:pt>
                <c:pt idx="24">
                  <c:v>3.0711008796188</c:v>
                </c:pt>
              </c:numCache>
            </c:numRef>
          </c:yVal>
          <c:smooth val="0"/>
        </c:ser>
        <c:axId val="34511820"/>
        <c:axId val="2877044"/>
      </c:scatterChart>
      <c:valAx>
        <c:axId val="3451182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Nicotene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2877044"/>
        <c:crosses val="autoZero"/>
        <c:crossBetween val="midCat"/>
      </c:valAx>
      <c:valAx>
        <c:axId val="287704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Residuals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34511820"/>
        <c:crosses val="autoZero"/>
        <c:crossBetween val="midCat"/>
      </c:valAx>
      <c:spPr>
        <a:solidFill>
          <a:srgbClr val="ffffff"/>
        </a:solidFill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Normal Probability Plot (Model 2)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99ccff"/>
            </a:solidFill>
            <a:ln w="19080">
              <a:noFill/>
            </a:ln>
          </c:spP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25"/>
                <c:pt idx="0">
                  <c:v>2</c:v>
                </c:pt>
                <c:pt idx="1">
                  <c:v>6</c:v>
                </c:pt>
                <c:pt idx="2">
                  <c:v>10</c:v>
                </c:pt>
                <c:pt idx="3">
                  <c:v>14</c:v>
                </c:pt>
                <c:pt idx="4">
                  <c:v>18</c:v>
                </c:pt>
                <c:pt idx="5">
                  <c:v>22</c:v>
                </c:pt>
                <c:pt idx="6">
                  <c:v>26</c:v>
                </c:pt>
                <c:pt idx="7">
                  <c:v>30</c:v>
                </c:pt>
                <c:pt idx="8">
                  <c:v>34</c:v>
                </c:pt>
                <c:pt idx="9">
                  <c:v>38</c:v>
                </c:pt>
                <c:pt idx="10">
                  <c:v>42</c:v>
                </c:pt>
                <c:pt idx="11">
                  <c:v>46</c:v>
                </c:pt>
                <c:pt idx="12">
                  <c:v>50</c:v>
                </c:pt>
                <c:pt idx="13">
                  <c:v>54</c:v>
                </c:pt>
                <c:pt idx="14">
                  <c:v>58</c:v>
                </c:pt>
                <c:pt idx="15">
                  <c:v>62</c:v>
                </c:pt>
                <c:pt idx="16">
                  <c:v>66</c:v>
                </c:pt>
                <c:pt idx="17">
                  <c:v>70</c:v>
                </c:pt>
                <c:pt idx="18">
                  <c:v>74</c:v>
                </c:pt>
                <c:pt idx="19">
                  <c:v>78</c:v>
                </c:pt>
                <c:pt idx="20">
                  <c:v>82</c:v>
                </c:pt>
                <c:pt idx="21">
                  <c:v>86</c:v>
                </c:pt>
                <c:pt idx="22">
                  <c:v>90</c:v>
                </c:pt>
                <c:pt idx="23">
                  <c:v>94</c:v>
                </c:pt>
                <c:pt idx="24">
                  <c:v>98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25"/>
                <c:pt idx="0">
                  <c:v>1.5</c:v>
                </c:pt>
                <c:pt idx="1">
                  <c:v>4.9</c:v>
                </c:pt>
                <c:pt idx="2">
                  <c:v>5.4</c:v>
                </c:pt>
                <c:pt idx="3">
                  <c:v>8.5</c:v>
                </c:pt>
                <c:pt idx="4">
                  <c:v>9</c:v>
                </c:pt>
                <c:pt idx="5">
                  <c:v>9.5</c:v>
                </c:pt>
                <c:pt idx="6">
                  <c:v>10</c:v>
                </c:pt>
                <c:pt idx="7">
                  <c:v>10.2</c:v>
                </c:pt>
                <c:pt idx="8">
                  <c:v>10.2</c:v>
                </c:pt>
                <c:pt idx="9">
                  <c:v>10.6</c:v>
                </c:pt>
                <c:pt idx="10">
                  <c:v>12.3</c:v>
                </c:pt>
                <c:pt idx="11">
                  <c:v>12.6</c:v>
                </c:pt>
                <c:pt idx="12">
                  <c:v>13</c:v>
                </c:pt>
                <c:pt idx="13">
                  <c:v>13.6</c:v>
                </c:pt>
                <c:pt idx="14">
                  <c:v>13.9</c:v>
                </c:pt>
                <c:pt idx="15">
                  <c:v>14.4</c:v>
                </c:pt>
                <c:pt idx="16">
                  <c:v>14.9</c:v>
                </c:pt>
                <c:pt idx="17">
                  <c:v>15</c:v>
                </c:pt>
                <c:pt idx="18">
                  <c:v>15.4</c:v>
                </c:pt>
                <c:pt idx="19">
                  <c:v>15.9</c:v>
                </c:pt>
                <c:pt idx="20">
                  <c:v>16.3</c:v>
                </c:pt>
                <c:pt idx="21">
                  <c:v>16.6</c:v>
                </c:pt>
                <c:pt idx="22">
                  <c:v>17.5</c:v>
                </c:pt>
                <c:pt idx="23">
                  <c:v>18.5</c:v>
                </c:pt>
                <c:pt idx="24">
                  <c:v>23.5</c:v>
                </c:pt>
              </c:numCache>
            </c:numRef>
          </c:yVal>
          <c:smooth val="0"/>
        </c:ser>
        <c:axId val="19699589"/>
        <c:axId val="22091240"/>
      </c:scatterChart>
      <c:valAx>
        <c:axId val="19699589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Sample Percentile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22091240"/>
        <c:crosses val="autoZero"/>
        <c:crossBetween val="midCat"/>
      </c:valAx>
      <c:valAx>
        <c:axId val="22091240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19699589"/>
        <c:crosses val="autoZero"/>
        <c:crossBetween val="midCat"/>
      </c:valAx>
      <c:spPr>
        <a:solidFill>
          <a:srgbClr val="ffffff"/>
        </a:solidFill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Normal Probability Plot (Model 1)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99ccff"/>
            </a:solidFill>
            <a:ln w="19080">
              <a:noFill/>
            </a:ln>
          </c:spP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25"/>
                <c:pt idx="0">
                  <c:v>2</c:v>
                </c:pt>
                <c:pt idx="1">
                  <c:v>6</c:v>
                </c:pt>
                <c:pt idx="2">
                  <c:v>10</c:v>
                </c:pt>
                <c:pt idx="3">
                  <c:v>14</c:v>
                </c:pt>
                <c:pt idx="4">
                  <c:v>18</c:v>
                </c:pt>
                <c:pt idx="5">
                  <c:v>22</c:v>
                </c:pt>
                <c:pt idx="6">
                  <c:v>26</c:v>
                </c:pt>
                <c:pt idx="7">
                  <c:v>30</c:v>
                </c:pt>
                <c:pt idx="8">
                  <c:v>34</c:v>
                </c:pt>
                <c:pt idx="9">
                  <c:v>38</c:v>
                </c:pt>
                <c:pt idx="10">
                  <c:v>42</c:v>
                </c:pt>
                <c:pt idx="11">
                  <c:v>46</c:v>
                </c:pt>
                <c:pt idx="12">
                  <c:v>50</c:v>
                </c:pt>
                <c:pt idx="13">
                  <c:v>54</c:v>
                </c:pt>
                <c:pt idx="14">
                  <c:v>58</c:v>
                </c:pt>
                <c:pt idx="15">
                  <c:v>62</c:v>
                </c:pt>
                <c:pt idx="16">
                  <c:v>66</c:v>
                </c:pt>
                <c:pt idx="17">
                  <c:v>70</c:v>
                </c:pt>
                <c:pt idx="18">
                  <c:v>74</c:v>
                </c:pt>
                <c:pt idx="19">
                  <c:v>78</c:v>
                </c:pt>
                <c:pt idx="20">
                  <c:v>82</c:v>
                </c:pt>
                <c:pt idx="21">
                  <c:v>86</c:v>
                </c:pt>
                <c:pt idx="22">
                  <c:v>90</c:v>
                </c:pt>
                <c:pt idx="23">
                  <c:v>94</c:v>
                </c:pt>
                <c:pt idx="24">
                  <c:v>98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25"/>
                <c:pt idx="0">
                  <c:v>1.5</c:v>
                </c:pt>
                <c:pt idx="1">
                  <c:v>4.9</c:v>
                </c:pt>
                <c:pt idx="2">
                  <c:v>5.4</c:v>
                </c:pt>
                <c:pt idx="3">
                  <c:v>8.5</c:v>
                </c:pt>
                <c:pt idx="4">
                  <c:v>9</c:v>
                </c:pt>
                <c:pt idx="5">
                  <c:v>9.5</c:v>
                </c:pt>
                <c:pt idx="6">
                  <c:v>10</c:v>
                </c:pt>
                <c:pt idx="7">
                  <c:v>10.2</c:v>
                </c:pt>
                <c:pt idx="8">
                  <c:v>10.2</c:v>
                </c:pt>
                <c:pt idx="9">
                  <c:v>10.6</c:v>
                </c:pt>
                <c:pt idx="10">
                  <c:v>12.3</c:v>
                </c:pt>
                <c:pt idx="11">
                  <c:v>12.6</c:v>
                </c:pt>
                <c:pt idx="12">
                  <c:v>13</c:v>
                </c:pt>
                <c:pt idx="13">
                  <c:v>13.6</c:v>
                </c:pt>
                <c:pt idx="14">
                  <c:v>13.9</c:v>
                </c:pt>
                <c:pt idx="15">
                  <c:v>14.4</c:v>
                </c:pt>
                <c:pt idx="16">
                  <c:v>14.9</c:v>
                </c:pt>
                <c:pt idx="17">
                  <c:v>15</c:v>
                </c:pt>
                <c:pt idx="18">
                  <c:v>15.4</c:v>
                </c:pt>
                <c:pt idx="19">
                  <c:v>15.9</c:v>
                </c:pt>
                <c:pt idx="20">
                  <c:v>16.3</c:v>
                </c:pt>
                <c:pt idx="21">
                  <c:v>16.6</c:v>
                </c:pt>
                <c:pt idx="22">
                  <c:v>17.5</c:v>
                </c:pt>
                <c:pt idx="23">
                  <c:v>18.5</c:v>
                </c:pt>
                <c:pt idx="24">
                  <c:v>23.5</c:v>
                </c:pt>
              </c:numCache>
            </c:numRef>
          </c:yVal>
          <c:smooth val="0"/>
        </c:ser>
        <c:axId val="19878465"/>
        <c:axId val="5534772"/>
      </c:scatterChart>
      <c:valAx>
        <c:axId val="19878465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Sample Percentile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534772"/>
        <c:crosses val="autoZero"/>
        <c:crossBetween val="midCat"/>
      </c:valAx>
      <c:valAx>
        <c:axId val="5534772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19878465"/>
        <c:crosses val="autoZero"/>
        <c:crossBetween val="midCat"/>
      </c:valAx>
      <c:spPr>
        <a:solidFill>
          <a:srgbClr val="ffffff"/>
        </a:solidFill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chart" Target="../charts/chart6.xml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chart" Target="../charts/chart8.xm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5000"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Modeling Tar, Nicotine and Mass of Cigarettes as Predictors of Carbon monoxide Content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Kyle Kirchhoff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Regression Model 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58760" y="1791360"/>
            <a:ext cx="11194200" cy="43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Would a model including both tar and nicotine be better at predicting CO content?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5575320" y="2360880"/>
          <a:ext cx="5777640" cy="3972240"/>
        </p:xfrm>
        <a:graphic>
          <a:graphicData uri="http://schemas.openxmlformats.org/drawingml/2006/table">
            <a:tbl>
              <a:tblPr/>
              <a:tblGrid>
                <a:gridCol w="904320"/>
                <a:gridCol w="609120"/>
                <a:gridCol w="609120"/>
                <a:gridCol w="609120"/>
                <a:gridCol w="609120"/>
                <a:gridCol w="609120"/>
                <a:gridCol w="609120"/>
                <a:gridCol w="609120"/>
                <a:gridCol w="609840"/>
              </a:tblGrid>
              <a:tr h="190440">
                <a:tc gridSpan="2"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SUMMARY OUTPUT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199800">
                <a:tc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190440">
                <a:tc gridSpan="2"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Regression Statistics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19044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Multiple 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0.958428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19044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 Square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0.918585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28980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Adjusted R Square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0.911184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19044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1.412524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19980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Observations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190440"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19980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ANOVA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2898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Significance F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19044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Regression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495.2555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247.6277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124.1102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1.04E-12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19044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Residual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43.89494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1.995225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19980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539.1504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  <a:tc>
                  <a:tcPr marL="9360" marR="9360">
                    <a:solidFill>
                      <a:srgbClr val="ffffff"/>
                    </a:solidFill>
                  </a:tcPr>
                </a:tc>
              </a:tr>
              <a:tr h="199800"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98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Coefficients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 Stat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Lower 95%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95%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Lower 95.0%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95.0%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044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3.089609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0.84377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3.661673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0.001371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1.339737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4.839481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1.339737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4.839481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</a:tr>
              <a:tr h="19044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0.962474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0.236663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4.066849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0.000512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0.471664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1.453284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0.471664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1.453284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ffffff"/>
                    </a:solidFill>
                  </a:tcPr>
                </a:tc>
              </a:tr>
              <a:tr h="19980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Nicotene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-2.64627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3.787199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-0.69874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0.492035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-10.5004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5.207898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-10.5004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5.207898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" name="CustomShape 4"/>
          <p:cNvSpPr/>
          <p:nvPr/>
        </p:nvSpPr>
        <p:spPr>
          <a:xfrm>
            <a:off x="158760" y="2799360"/>
            <a:ext cx="506556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content = 3.0896 +.9625(tar) – 2.6463(nicotine)</a:t>
            </a:r>
            <a:endParaRPr b="0" lang="en-U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negative coefficient for nicotine and markedly increased p-value are causes of concern</a:t>
            </a:r>
            <a:endParaRPr b="0" lang="en-U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suggests correlation between the two independent variables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Regression Model 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4600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 is often the case two independent variables are correlated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can cause problems in the regression analysis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Rounding , computation, and mechanical errors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 Inflation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signs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7" name="Picture 4" descr=""/>
          <p:cNvPicPr/>
          <p:nvPr/>
        </p:nvPicPr>
        <p:blipFill>
          <a:blip r:embed="rId1"/>
          <a:stretch/>
        </p:blipFill>
        <p:spPr>
          <a:xfrm>
            <a:off x="846000" y="4438800"/>
            <a:ext cx="4007880" cy="1615680"/>
          </a:xfrm>
          <a:prstGeom prst="rect">
            <a:avLst/>
          </a:prstGeom>
          <a:ln w="0"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5411880" y="4438800"/>
            <a:ext cx="640908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Notice near perfect correlation between tar and nicotine</a:t>
            </a:r>
            <a:endParaRPr b="0" lang="en-U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Unfortunately, the strong correlation will prevent a reliable model using both variables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Residual Analysis: Model Fit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81476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Residual: the deviation between the observed and predicted value of y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helpful in validating model assumptions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Examining residual plots can reveal hidden patterns in data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Even though the relationship between two variables may appear linear, there may in fact be slight curvature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where residual plots can be powerful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Minute curvature in the data is accentuated when residuals are graphed against dependent variable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Residual Analysis: Model Fit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12" name="Content Placeholder 3"/>
          <p:cNvGraphicFramePr/>
          <p:nvPr/>
        </p:nvGraphicFramePr>
        <p:xfrm>
          <a:off x="252000" y="3125880"/>
          <a:ext cx="5446440" cy="347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3" name="Chart 4"/>
          <p:cNvGraphicFramePr/>
          <p:nvPr/>
        </p:nvGraphicFramePr>
        <p:xfrm>
          <a:off x="6095880" y="3069720"/>
          <a:ext cx="5727960" cy="347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4" name="CustomShape 2"/>
          <p:cNvSpPr/>
          <p:nvPr/>
        </p:nvSpPr>
        <p:spPr>
          <a:xfrm>
            <a:off x="345240" y="1791360"/>
            <a:ext cx="10318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chaotic distribution of points in our plots indicate a linear fit was the right choice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Residual Analysis: Normality Assumption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 important assumption in regression analysis is that the random error of the observed y values is normally distributed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Normal probability plots were used to validate this assumption for the two models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a linear relationship emerges from plotting the residuals against normalized predicted values of y, then the random errors are likely to  be normally distributed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Examination of the following plots indicates our models are indeed correct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Residual Analysis: Normality Assumption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18" name="Content Placeholder 3"/>
          <p:cNvGraphicFramePr/>
          <p:nvPr/>
        </p:nvGraphicFramePr>
        <p:xfrm>
          <a:off x="6102360" y="2491200"/>
          <a:ext cx="5961240" cy="363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9" name="Chart 5"/>
          <p:cNvGraphicFramePr/>
          <p:nvPr/>
        </p:nvGraphicFramePr>
        <p:xfrm>
          <a:off x="121320" y="2500560"/>
          <a:ext cx="5942520" cy="363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Regression?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of fitting a mathematical model to a data set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Purpose is to establish relationship between dependent variable with independent variable(s)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Independent variables are called predictors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Given a set of values of independent variables, model should give close approximation of value of dependent variable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Powerful tool with many applications in science, medicine, business,…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…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Pretty much anything from which data can be collected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Regression?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2440" y="1690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Given a value of X (the independent variable), we can get a close approximation to a corresponding Y (dependent variable) using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our model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82" name="Chart 3"/>
          <p:cNvGraphicFramePr/>
          <p:nvPr/>
        </p:nvGraphicFramePr>
        <p:xfrm>
          <a:off x="3721680" y="2519280"/>
          <a:ext cx="7936560" cy="410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Can Carbon Monoxide (CO) Content be Predicted by Tar, Nicotine or Mass of Cigarette?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Intuitively, one might think that as any one of these variables increases in value, the CO concentration of a cigarette would also increase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How could we tell if these variables are good predictors?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Or what type of model best fits the data?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Scatterplots are a good place to start…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85" name="Chart 3"/>
          <p:cNvGraphicFramePr/>
          <p:nvPr/>
        </p:nvGraphicFramePr>
        <p:xfrm>
          <a:off x="348480" y="3657600"/>
          <a:ext cx="5043600" cy="315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6" name="Chart 4"/>
          <p:cNvGraphicFramePr/>
          <p:nvPr/>
        </p:nvGraphicFramePr>
        <p:xfrm>
          <a:off x="6254640" y="3657600"/>
          <a:ext cx="5211720" cy="308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7812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Can Carbon Monoxide (CO) Content be Predicted by Tar, Nicotine or Mass of Cigarette?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427760"/>
            <a:ext cx="10889280" cy="50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From the graphs on the previous slide, Tar and Nicotine seem like good linear predictors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One might think that as the mass of a cigarette increases, CO would also in a predictable manner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However a quick glance at the above graph shows this not to be the case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89" name="Chart 3"/>
          <p:cNvGraphicFramePr/>
          <p:nvPr/>
        </p:nvGraphicFramePr>
        <p:xfrm>
          <a:off x="4114800" y="2047320"/>
          <a:ext cx="5943240" cy="310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Regression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189440" cy="447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After plotting the data, a Linear Regression was performed on each independent variable with CO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analysis reveals the strength of each model in predicting y (CO concentration), and quantitatively confirms what we expected from examining the plots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Model 1 Regression Output: Tar (X) vs CO Content (E(y))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09200" y="1899000"/>
            <a:ext cx="4701600" cy="44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Model: E(y) = 2.7433 + 0.8010(X)</a:t>
            </a:r>
            <a:endParaRPr b="0" lang="en-U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= .9168 tells us our model relating tar to CO content fits the data well</a:t>
            </a:r>
            <a:endParaRPr b="0" lang="en-U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Notice the p-values for the coefficients</a:t>
            </a:r>
            <a:endParaRPr b="0" lang="en-U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Low p-values indicate the coefficients of our model, and thus independent variable, tar, contribute significant information in the prediction of CO content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816520" y="1892160"/>
            <a:ext cx="6260400" cy="349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Model 2 Regression Output: Nicotine (X) vs CO Content (E(y))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33280" y="1931400"/>
            <a:ext cx="499068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metrics for the second model show similar strength</a:t>
            </a:r>
            <a:endParaRPr b="0" lang="en-US" sz="2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Model: E(y) = 1.6647 + 12.3954(X)</a:t>
            </a:r>
            <a:endParaRPr b="0" lang="en-US" sz="2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means: for every 1mg increase in nicotine content, CO increases 12.3954mg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143680" y="1930320"/>
            <a:ext cx="6285960" cy="349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Model 3 Regression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62400" y="1838160"/>
            <a:ext cx="490680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Notice low R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value. Only 21.53% of the variation in the data is accounted for by the model</a:t>
            </a:r>
            <a:endParaRPr b="0" lang="en-US" sz="2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Relatively high p-value for intercept is also a red flat</a:t>
            </a:r>
            <a:endParaRPr b="0" lang="en-US" sz="2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Mass probably shouldn’t remain as a predictor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854680" y="1917720"/>
            <a:ext cx="5485680" cy="349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Application>LibreOffice/7.0.5.2$Windows_X86_64 LibreOffice_project/64390860c6cd0aca4beafafcfd84613dd9dfb63a</Application>
  <AppVersion>15.0000</AppVersion>
  <Words>813</Words>
  <Paragraphs>168</Paragraphs>
  <Company>University of Central Missouri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2014-12-08T18:51:19Z</dcterms:created>
  <dc:creator>Kyle Kirchhoff</dc:creator>
  <dc:description/>
  <dc:language>en-US</dc:language>
  <cp:lastModifiedBy/>
  <dcterms:modified xsi:type="dcterms:W3CDTF">2021-06-14T22:32:33Z</dcterms:modified>
  <cp:revision>18</cp:revision>
  <dc:subject/>
  <dc:title>Modeling Tar, Nicotine and Mass of Cigarettes as Predictors of Carbon monoxide Content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