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91" r:id="rId2"/>
    <p:sldId id="304" r:id="rId3"/>
    <p:sldId id="314" r:id="rId4"/>
    <p:sldId id="313" r:id="rId5"/>
    <p:sldId id="257" r:id="rId6"/>
    <p:sldId id="318" r:id="rId7"/>
    <p:sldId id="315" r:id="rId8"/>
    <p:sldId id="316" r:id="rId9"/>
    <p:sldId id="317" r:id="rId10"/>
    <p:sldId id="319" r:id="rId11"/>
    <p:sldId id="320" r:id="rId12"/>
    <p:sldId id="321" r:id="rId13"/>
    <p:sldId id="322" r:id="rId14"/>
    <p:sldId id="323" r:id="rId15"/>
    <p:sldId id="324" r:id="rId16"/>
    <p:sldId id="325" r:id="rId17"/>
    <p:sldId id="326" r:id="rId18"/>
    <p:sldId id="27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
          <p15:clr>
            <a:srgbClr val="A4A3A4"/>
          </p15:clr>
        </p15:guide>
        <p15:guide id="2" orient="horz" pos="2915">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varScale="1">
        <p:scale>
          <a:sx n="159" d="100"/>
          <a:sy n="159" d="100"/>
        </p:scale>
        <p:origin x="280" y="176"/>
      </p:cViewPr>
      <p:guideLst>
        <p:guide orient="horz" pos="286"/>
        <p:guide orient="horz" pos="2915"/>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2514600" y="365760"/>
            <a:ext cx="4114800" cy="4114800"/>
            <a:chOff x="2514600" y="365760"/>
            <a:chExt cx="4114800" cy="4114800"/>
          </a:xfrm>
        </p:grpSpPr>
        <p:sp>
          <p:nvSpPr>
            <p:cNvPr id="13" name="Oval 12"/>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a:spLocks noChangeAspect="1"/>
            </p:cNvSpPr>
            <p:nvPr userDrawn="1"/>
          </p:nvSpPr>
          <p:spPr bwMode="hidden">
            <a:xfrm>
              <a:off x="2514600" y="3657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0" algn="ctr" defTabSz="457200" rtl="0" eaLnBrk="1" latinLnBrk="0" hangingPunct="1"/>
              <a:endParaRPr lang="en-US" sz="1800" kern="1200" dirty="0">
                <a:solidFill>
                  <a:schemeClr val="lt1"/>
                </a:solidFill>
                <a:latin typeface="+mn-lt"/>
                <a:ea typeface="+mn-ea"/>
                <a:cs typeface="+mn-cs"/>
              </a:endParaRPr>
            </a:p>
          </p:txBody>
        </p:sp>
      </p:gr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bwMode="hidden">
            <a:xfrm>
              <a:off x="2514600" y="3657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0" algn="ctr" defTabSz="457200" rtl="0" eaLnBrk="1" latinLnBrk="0" hangingPunct="1"/>
              <a:endParaRPr lang="en-US" sz="1800" kern="1200" dirty="0">
                <a:solidFill>
                  <a:schemeClr val="lt1"/>
                </a:solidFill>
                <a:latin typeface="+mn-lt"/>
                <a:ea typeface="+mn-ea"/>
                <a:cs typeface="+mn-cs"/>
              </a:endParaRPr>
            </a:p>
          </p:txBody>
        </p:sp>
      </p:gr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bwMode="hidden">
            <a:xfrm>
              <a:off x="2514600" y="3657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0" algn="ctr" defTabSz="457200" rtl="0" eaLnBrk="1" latinLnBrk="0" hangingPunct="1"/>
              <a:endParaRPr lang="en-US" sz="1800" kern="1200" dirty="0">
                <a:solidFill>
                  <a:schemeClr val="lt1"/>
                </a:solidFill>
                <a:latin typeface="+mn-lt"/>
                <a:ea typeface="+mn-ea"/>
                <a:cs typeface="+mn-cs"/>
              </a:endParaRPr>
            </a:p>
          </p:txBody>
        </p:sp>
      </p:gr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bwMode="hidden">
            <a:xfrm>
              <a:off x="2514600" y="3657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0" algn="ctr" defTabSz="457200" rtl="0" eaLnBrk="1" latinLnBrk="0" hangingPunct="1"/>
              <a:endParaRPr lang="en-US" sz="1800" kern="1200" dirty="0">
                <a:solidFill>
                  <a:schemeClr val="lt1"/>
                </a:solidFill>
                <a:latin typeface="+mn-lt"/>
                <a:ea typeface="+mn-ea"/>
                <a:cs typeface="+mn-cs"/>
              </a:endParaRPr>
            </a:p>
          </p:txBody>
        </p:sp>
      </p:gr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dirty="0"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20624"/>
            <a:ext cx="3886200" cy="2496312"/>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8"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dirty="0" smtClean="0"/>
              <a:t>Click to edit Master title style</a:t>
            </a:r>
            <a:endParaRPr lang="en-US" dirty="0"/>
          </a:p>
        </p:txBody>
      </p:sp>
      <p:sp>
        <p:nvSpPr>
          <p:cNvPr id="9" name="Text Placeholder 9"/>
          <p:cNvSpPr>
            <a:spLocks noGrp="1"/>
          </p:cNvSpPr>
          <p:nvPr>
            <p:ph type="body" sz="quarter" idx="13"/>
          </p:nvPr>
        </p:nvSpPr>
        <p:spPr>
          <a:xfrm>
            <a:off x="4800599" y="420624"/>
            <a:ext cx="3886200" cy="2496312"/>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2"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dirty="0" smtClean="0"/>
              <a:t>Click to edit Master title style</a:t>
            </a:r>
            <a:endParaRPr lang="en-US" dirty="0"/>
          </a:p>
        </p:txBody>
      </p:sp>
      <p:sp>
        <p:nvSpPr>
          <p:cNvPr id="13" name="Text Placeholder 9"/>
          <p:cNvSpPr>
            <a:spLocks noGrp="1"/>
          </p:cNvSpPr>
          <p:nvPr>
            <p:ph type="body" sz="quarter" idx="13"/>
          </p:nvPr>
        </p:nvSpPr>
        <p:spPr>
          <a:xfrm>
            <a:off x="4800599" y="420624"/>
            <a:ext cx="3886200" cy="2496312"/>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dirty="0" smtClean="0"/>
              <a:t>Click to edit Master title style</a:t>
            </a:r>
            <a:endParaRPr lang="en-US" dirty="0"/>
          </a:p>
        </p:txBody>
      </p:sp>
      <p:sp>
        <p:nvSpPr>
          <p:cNvPr id="11" name="Text Placeholder 9"/>
          <p:cNvSpPr>
            <a:spLocks noGrp="1"/>
          </p:cNvSpPr>
          <p:nvPr>
            <p:ph type="body" sz="quarter" idx="13"/>
          </p:nvPr>
        </p:nvSpPr>
        <p:spPr>
          <a:xfrm>
            <a:off x="4800599" y="420624"/>
            <a:ext cx="3886200" cy="2496312"/>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9"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dirty="0" smtClean="0"/>
              <a:t>Click to edit Master title style</a:t>
            </a:r>
            <a:endParaRPr lang="en-US" dirty="0"/>
          </a:p>
        </p:txBody>
      </p:sp>
      <p:sp>
        <p:nvSpPr>
          <p:cNvPr id="11" name="Text Placeholder 9"/>
          <p:cNvSpPr>
            <a:spLocks noGrp="1"/>
          </p:cNvSpPr>
          <p:nvPr>
            <p:ph type="body" sz="quarter" idx="13"/>
          </p:nvPr>
        </p:nvSpPr>
        <p:spPr>
          <a:xfrm>
            <a:off x="4800599" y="420624"/>
            <a:ext cx="3886200" cy="2496312"/>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2336"/>
            <a:ext cx="5632704" cy="2514600"/>
          </a:xfrm>
        </p:spPr>
        <p:txBody>
          <a:bodyPr>
            <a:noAutofit/>
          </a:bodyPr>
          <a:lstStyle>
            <a:lvl1pPr>
              <a:lnSpc>
                <a:spcPct val="90000"/>
              </a:lnSpc>
              <a:defRPr sz="4000"/>
            </a:lvl1pPr>
          </a:lstStyle>
          <a:p>
            <a:r>
              <a:rPr lang="en-US" dirty="0"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51435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approximately 6:5 proportion.</a:t>
            </a:r>
          </a:p>
        </p:txBody>
      </p:sp>
      <p:sp>
        <p:nvSpPr>
          <p:cNvPr id="3" name="Date Placeholder 2"/>
          <p:cNvSpPr>
            <a:spLocks noGrp="1"/>
          </p:cNvSpPr>
          <p:nvPr>
            <p:ph type="dt" sz="half" idx="10"/>
          </p:nvPr>
        </p:nvSpPr>
        <p:spPr bwMode="gray">
          <a:xfrm>
            <a:off x="7543800" y="4700016"/>
            <a:ext cx="914400" cy="228600"/>
          </a:xfr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51435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a:xfrm>
            <a:off x="7543800" y="4700016"/>
            <a:ext cx="914400" cy="228600"/>
          </a:xfr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6" name="Text Placeholder 5"/>
          <p:cNvSpPr>
            <a:spLocks noGrp="1"/>
          </p:cNvSpPr>
          <p:nvPr>
            <p:ph type="body" sz="quarter" idx="17"/>
          </p:nvPr>
        </p:nvSpPr>
        <p:spPr>
          <a:xfrm>
            <a:off x="3511296" y="457201"/>
            <a:ext cx="5175504"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51435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a:xfrm>
            <a:off x="7543800" y="4700016"/>
            <a:ext cx="914400" cy="228600"/>
          </a:xfr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Chart Placeholder 6"/>
          <p:cNvSpPr>
            <a:spLocks noGrp="1"/>
          </p:cNvSpPr>
          <p:nvPr>
            <p:ph type="chart" sz="quarter" idx="18" hasCustomPrompt="1"/>
          </p:nvPr>
        </p:nvSpPr>
        <p:spPr>
          <a:xfrm>
            <a:off x="3511550" y="457200"/>
            <a:ext cx="5175250" cy="4114800"/>
          </a:xfrm>
        </p:spPr>
        <p:txBody>
          <a:bodyPr anchor="ctr" anchorCtr="0">
            <a:normAutofit/>
          </a:bodyPr>
          <a:lstStyle>
            <a:lvl1pPr algn="ctr">
              <a:defRPr sz="1200" b="0"/>
            </a:lvl1pPr>
          </a:lstStyle>
          <a:p>
            <a:r>
              <a:rPr lang="en-US" dirty="0" smtClean="0"/>
              <a:t>Click icon to add chart.</a:t>
            </a:r>
            <a:endParaRPr lang="en-US" dirty="0"/>
          </a:p>
        </p:txBody>
      </p:sp>
      <p:sp>
        <p:nvSpPr>
          <p:cNvPr id="10"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51435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51435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a:xfrm>
            <a:off x="7543800" y="4700016"/>
            <a:ext cx="914400" cy="228600"/>
          </a:xfr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1600200"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8" y="2564892"/>
            <a:ext cx="3035807" cy="2578608"/>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2564892"/>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2564892"/>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8" name="Text Placeholder 14"/>
          <p:cNvSpPr>
            <a:spLocks noGrp="1"/>
          </p:cNvSpPr>
          <p:nvPr>
            <p:ph type="body" sz="quarter" idx="13"/>
          </p:nvPr>
        </p:nvSpPr>
        <p:spPr bwMode="gray">
          <a:xfrm>
            <a:off x="457200"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a:xfrm>
            <a:off x="7543800" y="4700016"/>
            <a:ext cx="914400" cy="228600"/>
          </a:xfrm>
        </p:spPr>
        <p:txBody>
          <a:bodyPr/>
          <a:lstStyle/>
          <a:p>
            <a:r>
              <a:rPr lang="en-US" smtClean="0"/>
              <a:t>Month 00, 0000</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Footer Placeholder 4"/>
          <p:cNvSpPr txBox="1">
            <a:spLocks/>
          </p:cNvSpPr>
          <p:nvPr userDrawn="1"/>
        </p:nvSpPr>
        <p:spPr>
          <a:xfrm>
            <a:off x="1600200"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8"/>
          <p:cNvSpPr>
            <a:spLocks noGrp="1" noChangeAspect="1"/>
          </p:cNvSpPr>
          <p:nvPr>
            <p:ph type="pic" sz="quarter" idx="20" hasCustomPrompt="1"/>
          </p:nvPr>
        </p:nvSpPr>
        <p:spPr bwMode="gray">
          <a:xfrm>
            <a:off x="3369564" y="901007"/>
            <a:ext cx="5317236" cy="3198813"/>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5" name="Text Placeholder 9"/>
          <p:cNvSpPr>
            <a:spLocks noGrp="1"/>
          </p:cNvSpPr>
          <p:nvPr>
            <p:ph type="body" sz="quarter" idx="27" hasCustomPrompt="1"/>
          </p:nvPr>
        </p:nvSpPr>
        <p:spPr>
          <a:xfrm>
            <a:off x="3369564" y="4175942"/>
            <a:ext cx="5317236" cy="396057"/>
          </a:xfrm>
        </p:spPr>
        <p:txBody>
          <a:bodyPr>
            <a:noAutofit/>
          </a:bodyPr>
          <a:lstStyle>
            <a:lvl1pPr>
              <a:spcBef>
                <a:spcPts val="0"/>
              </a:spcBef>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8"/>
          <p:cNvSpPr>
            <a:spLocks noGrp="1" noChangeAspect="1"/>
          </p:cNvSpPr>
          <p:nvPr>
            <p:ph type="pic" sz="quarter" idx="31" hasCustomPrompt="1"/>
          </p:nvPr>
        </p:nvSpPr>
        <p:spPr bwMode="gray">
          <a:xfrm>
            <a:off x="3375100" y="901007"/>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9" name="Text Placeholder 9"/>
          <p:cNvSpPr>
            <a:spLocks noGrp="1"/>
          </p:cNvSpPr>
          <p:nvPr>
            <p:ph type="body" sz="quarter" idx="27" hasCustomPrompt="1"/>
          </p:nvPr>
        </p:nvSpPr>
        <p:spPr>
          <a:xfrm>
            <a:off x="3369564" y="4175942"/>
            <a:ext cx="2404872" cy="396058"/>
          </a:xfrm>
        </p:spPr>
        <p:txBody>
          <a:bodyPr>
            <a:noAutofit/>
          </a:bodyPr>
          <a:lstStyle>
            <a:lvl1pPr>
              <a:spcBef>
                <a:spcPts val="0"/>
              </a:spcBef>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1" name="Text Placeholder 9"/>
          <p:cNvSpPr>
            <a:spLocks noGrp="1"/>
          </p:cNvSpPr>
          <p:nvPr>
            <p:ph type="body" sz="quarter" idx="29" hasCustomPrompt="1"/>
          </p:nvPr>
        </p:nvSpPr>
        <p:spPr>
          <a:xfrm>
            <a:off x="6099355" y="4175942"/>
            <a:ext cx="2404872" cy="396058"/>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2" name="Picture Placeholder 8"/>
          <p:cNvSpPr>
            <a:spLocks noGrp="1" noChangeAspect="1"/>
          </p:cNvSpPr>
          <p:nvPr>
            <p:ph type="pic" sz="quarter" idx="30" hasCustomPrompt="1"/>
          </p:nvPr>
        </p:nvSpPr>
        <p:spPr bwMode="gray">
          <a:xfrm>
            <a:off x="6099355" y="901007"/>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3" name="Text Placeholder 9"/>
          <p:cNvSpPr>
            <a:spLocks noGrp="1"/>
          </p:cNvSpPr>
          <p:nvPr>
            <p:ph type="body" sz="quarter" idx="28" hasCustomPrompt="1"/>
          </p:nvPr>
        </p:nvSpPr>
        <p:spPr>
          <a:xfrm>
            <a:off x="6175376" y="4329110"/>
            <a:ext cx="2511424" cy="242890"/>
          </a:xfrm>
        </p:spPr>
        <p:txBody>
          <a:bodyPr>
            <a:noAutofit/>
          </a:bodyPr>
          <a:lstStyle>
            <a:lvl1pPr>
              <a:spcBef>
                <a:spcPts val="0"/>
              </a:spcBef>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329110"/>
            <a:ext cx="2516188" cy="242890"/>
          </a:xfrm>
        </p:spPr>
        <p:txBody>
          <a:bodyPr>
            <a:noAutofit/>
          </a:bodyPr>
          <a:lstStyle>
            <a:lvl1pPr>
              <a:spcBef>
                <a:spcPts val="0"/>
              </a:spcBef>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14700" y="4329110"/>
            <a:ext cx="2514600" cy="242890"/>
          </a:xfrm>
        </p:spPr>
        <p:txBody>
          <a:bodyPr>
            <a:noAutofit/>
          </a:bodyPr>
          <a:lstStyle>
            <a:lvl1pPr>
              <a:spcBef>
                <a:spcPts val="0"/>
              </a:spcBef>
              <a:defRPr sz="7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1" name="Picture Placeholder 8"/>
          <p:cNvSpPr>
            <a:spLocks noGrp="1" noChangeAspect="1"/>
          </p:cNvSpPr>
          <p:nvPr>
            <p:ph type="pic" sz="quarter" idx="13" hasCustomPrompt="1"/>
          </p:nvPr>
        </p:nvSpPr>
        <p:spPr bwMode="gray">
          <a:xfrm>
            <a:off x="458788"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2" name="Picture Placeholder 8"/>
          <p:cNvSpPr>
            <a:spLocks noGrp="1" noChangeAspect="1"/>
          </p:cNvSpPr>
          <p:nvPr>
            <p:ph type="pic" sz="quarter" idx="14" hasCustomPrompt="1"/>
          </p:nvPr>
        </p:nvSpPr>
        <p:spPr bwMode="gray">
          <a:xfrm>
            <a:off x="3314700"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6" name="Picture Placeholder 8"/>
          <p:cNvSpPr>
            <a:spLocks noGrp="1" noChangeAspect="1"/>
          </p:cNvSpPr>
          <p:nvPr>
            <p:ph type="pic" sz="quarter" idx="15" hasCustomPrompt="1"/>
          </p:nvPr>
        </p:nvSpPr>
        <p:spPr bwMode="gray">
          <a:xfrm>
            <a:off x="6175375"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51435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16:9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3657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11887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28803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0624"/>
            <a:ext cx="7086600" cy="914400"/>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bwMode="gray">
          <a:xfrm>
            <a:off x="3337560" y="1188720"/>
            <a:ext cx="2468880" cy="2468880"/>
          </a:xfrm>
        </p:spPr>
        <p:txBody>
          <a:bodyPr lIns="0" rIns="0" anchor="ctr" anchorCtr="0">
            <a:normAutofit/>
          </a:bodyPr>
          <a:lstStyle>
            <a:lvl1pPr algn="l">
              <a:defRPr sz="4000" b="1" cap="none"/>
            </a:lvl1pPr>
          </a:lstStyle>
          <a:p>
            <a:r>
              <a:rPr lang="en-US" dirty="0"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0624"/>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32004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4700016"/>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4700016"/>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8" name="Picture 2"/>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gray">
          <a:xfrm>
            <a:off x="348226" y="4637113"/>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userDrawn="1"/>
        </p:nvSpPr>
        <p:spPr>
          <a:xfrm>
            <a:off x="1600200" y="47000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a:t>
            </a:r>
            <a:r>
              <a:rPr lang="en-US" baseline="0" dirty="0" smtClean="0"/>
              <a:t> </a:t>
            </a:r>
            <a:r>
              <a:rPr lang="en-US" dirty="0" smtClean="0"/>
              <a:t>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85" r:id="rId26"/>
    <p:sldLayoutId id="2147483659" r:id="rId27"/>
    <p:sldLayoutId id="2147483660" r:id="rId28"/>
    <p:sldLayoutId id="2147483665" r:id="rId29"/>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2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2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2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2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a:t>
            </a:r>
            <a:endParaRPr lang="en-US" dirty="0"/>
          </a:p>
        </p:txBody>
      </p:sp>
      <p:sp>
        <p:nvSpPr>
          <p:cNvPr id="17" name="Subtitle 16"/>
          <p:cNvSpPr>
            <a:spLocks noGrp="1"/>
          </p:cNvSpPr>
          <p:nvPr>
            <p:ph type="subTitle" idx="1"/>
          </p:nvPr>
        </p:nvSpPr>
        <p:spPr/>
        <p:txBody>
          <a:bodyPr/>
          <a:lstStyle/>
          <a:p>
            <a:r>
              <a:rPr lang="en-US" dirty="0"/>
              <a:t>Files, Loops and Printing</a:t>
            </a:r>
          </a:p>
          <a:p>
            <a:r>
              <a:rPr lang="en-US" dirty="0"/>
              <a:t>Monday, March 13, 2017</a:t>
            </a:r>
          </a:p>
        </p:txBody>
      </p:sp>
    </p:spTree>
    <p:extLst>
      <p:ext uri="{BB962C8B-B14F-4D97-AF65-F5344CB8AC3E}">
        <p14:creationId xmlns:p14="http://schemas.microsoft.com/office/powerpoint/2010/main" val="3779716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10</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Line endings</a:t>
            </a:r>
            <a:endParaRPr lang="en-US" dirty="0"/>
          </a:p>
        </p:txBody>
      </p:sp>
    </p:spTree>
    <p:extLst>
      <p:ext uri="{BB962C8B-B14F-4D97-AF65-F5344CB8AC3E}">
        <p14:creationId xmlns:p14="http://schemas.microsoft.com/office/powerpoint/2010/main" val="126576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line endings with printing</a:t>
            </a:r>
            <a:endParaRPr lang="en-US" dirty="0"/>
          </a:p>
        </p:txBody>
      </p:sp>
      <p:sp>
        <p:nvSpPr>
          <p:cNvPr id="3" name="Content Placeholder 2"/>
          <p:cNvSpPr>
            <a:spLocks noGrp="1"/>
          </p:cNvSpPr>
          <p:nvPr>
            <p:ph idx="1"/>
          </p:nvPr>
        </p:nvSpPr>
        <p:spPr/>
        <p:txBody>
          <a:bodyPr/>
          <a:lstStyle/>
          <a:p>
            <a:r>
              <a:rPr lang="en-US" dirty="0" smtClean="0"/>
              <a:t>Files that are read maintain their default file endings, often a newline or carriage return character. When printing, this can lead to unexpected behavior as the implementation of print will put a newline character (exceptions apply)</a:t>
            </a:r>
            <a:endParaRPr lang="en-US" dirty="0"/>
          </a:p>
          <a:p>
            <a:pPr lvl="1"/>
            <a:r>
              <a:rPr lang="en-US" dirty="0" smtClean="0"/>
              <a:t>For this reason, it is common for individuals use use one of three strip methods. By default, if no definition of which characters should be removed is given, whitespace characters such as space, tab, linefeed, carriage returns, etc. will be removed.</a:t>
            </a:r>
          </a:p>
          <a:p>
            <a:pPr marL="171450" lvl="1" indent="-171450">
              <a:buFont typeface="Arial" charset="0"/>
              <a:buChar char="•"/>
            </a:pPr>
            <a:r>
              <a:rPr lang="en-US" dirty="0" err="1" smtClean="0">
                <a:latin typeface="Consolas" charset="0"/>
                <a:ea typeface="Consolas" charset="0"/>
                <a:cs typeface="Consolas" charset="0"/>
              </a:rPr>
              <a:t>lstrip</a:t>
            </a:r>
            <a:r>
              <a:rPr lang="en-US" dirty="0" smtClean="0"/>
              <a:t> — Returns a copy of the string with leading characters removed;</a:t>
            </a:r>
          </a:p>
          <a:p>
            <a:pPr marL="171450" lvl="1" indent="-171450">
              <a:buFont typeface="Arial" charset="0"/>
              <a:buChar char="•"/>
            </a:pPr>
            <a:r>
              <a:rPr lang="en-US" dirty="0" err="1" smtClean="0">
                <a:latin typeface="Consolas" charset="0"/>
                <a:ea typeface="Consolas" charset="0"/>
                <a:cs typeface="Consolas" charset="0"/>
              </a:rPr>
              <a:t>rstrip</a:t>
            </a:r>
            <a:r>
              <a:rPr lang="en-US" dirty="0" smtClean="0"/>
              <a:t> — Returns a copy of the string with training characters removed;</a:t>
            </a:r>
          </a:p>
          <a:p>
            <a:pPr marL="171450" lvl="1" indent="-171450">
              <a:buFont typeface="Arial" charset="0"/>
              <a:buChar char="•"/>
            </a:pPr>
            <a:r>
              <a:rPr lang="en-US" dirty="0" smtClean="0">
                <a:latin typeface="Consolas" charset="0"/>
                <a:ea typeface="Consolas" charset="0"/>
                <a:cs typeface="Consolas" charset="0"/>
              </a:rPr>
              <a:t>strip</a:t>
            </a:r>
            <a:r>
              <a:rPr lang="en-US" dirty="0" smtClean="0"/>
              <a:t> — Returns a copy of the string with leading and trailing characters removed.</a:t>
            </a:r>
          </a:p>
        </p:txBody>
      </p:sp>
      <p:sp>
        <p:nvSpPr>
          <p:cNvPr id="13" name="Slide Number Placeholder 12"/>
          <p:cNvSpPr>
            <a:spLocks noGrp="1"/>
          </p:cNvSpPr>
          <p:nvPr>
            <p:ph type="sldNum" sz="quarter" idx="12"/>
          </p:nvPr>
        </p:nvSpPr>
        <p:spPr/>
        <p:txBody>
          <a:bodyPr/>
          <a:lstStyle/>
          <a:p>
            <a:fld id="{E12D0507-9F86-7A45-BE8E-43760B9F92AA}" type="slidenum">
              <a:rPr lang="en-US" smtClean="0"/>
              <a:pPr/>
              <a:t>11</a:t>
            </a:fld>
            <a:endParaRPr lang="en-US"/>
          </a:p>
        </p:txBody>
      </p:sp>
    </p:spTree>
    <p:extLst>
      <p:ext uri="{BB962C8B-B14F-4D97-AF65-F5344CB8AC3E}">
        <p14:creationId xmlns:p14="http://schemas.microsoft.com/office/powerpoint/2010/main" val="183733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12</a:t>
            </a:fld>
            <a:endParaRPr lang="en-US" dirty="0"/>
          </a:p>
        </p:txBody>
      </p:sp>
      <p:sp>
        <p:nvSpPr>
          <p:cNvPr id="7" name="Text Placeholder 6"/>
          <p:cNvSpPr>
            <a:spLocks noGrp="1"/>
          </p:cNvSpPr>
          <p:nvPr>
            <p:ph type="body" sz="quarter" idx="16"/>
          </p:nvPr>
        </p:nvSpPr>
        <p:spPr/>
        <p:txBody>
          <a:bodyPr/>
          <a:lstStyle/>
          <a:p>
            <a:r>
              <a:rPr lang="en-US" dirty="0" smtClean="0"/>
              <a:t>When planning to manage the output yourself, consider stripping the string</a:t>
            </a:r>
            <a:endParaRPr lang="en-US" dirty="0"/>
          </a:p>
          <a:p>
            <a:pPr lvl="1"/>
            <a:r>
              <a:rPr lang="en-US" dirty="0" smtClean="0"/>
              <a:t>Strip allows you to take control over when newlines are present</a:t>
            </a:r>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14" r="14014"/>
          <a:stretch>
            <a:fillRect/>
          </a:stretch>
        </p:blipFill>
        <p:spPr/>
      </p:pic>
    </p:spTree>
    <p:extLst>
      <p:ext uri="{BB962C8B-B14F-4D97-AF65-F5344CB8AC3E}">
        <p14:creationId xmlns:p14="http://schemas.microsoft.com/office/powerpoint/2010/main" val="3309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13</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Template Strings</a:t>
            </a:r>
            <a:endParaRPr lang="en-US" dirty="0"/>
          </a:p>
        </p:txBody>
      </p:sp>
    </p:spTree>
    <p:extLst>
      <p:ext uri="{BB962C8B-B14F-4D97-AF65-F5344CB8AC3E}">
        <p14:creationId xmlns:p14="http://schemas.microsoft.com/office/powerpoint/2010/main" val="99448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Templates allow you to reuse strings easily</a:t>
            </a:r>
            <a:endParaRPr lang="en-US" dirty="0"/>
          </a:p>
        </p:txBody>
      </p:sp>
      <p:sp>
        <p:nvSpPr>
          <p:cNvPr id="3" name="Content Placeholder 2"/>
          <p:cNvSpPr>
            <a:spLocks noGrp="1"/>
          </p:cNvSpPr>
          <p:nvPr>
            <p:ph idx="1"/>
          </p:nvPr>
        </p:nvSpPr>
        <p:spPr/>
        <p:txBody>
          <a:bodyPr/>
          <a:lstStyle/>
          <a:p>
            <a:r>
              <a:rPr lang="en-US" dirty="0" smtClean="0"/>
              <a:t>When you want to use standard formats, such as when outputting the configuration for a device, it is recommended to use templates. Templates allow you to reuse text and ensure that the correct type conversions occur to avoid errors.</a:t>
            </a:r>
            <a:endParaRPr lang="en-US" dirty="0"/>
          </a:p>
          <a:p>
            <a:pPr lvl="1"/>
            <a:r>
              <a:rPr lang="en-US" dirty="0" smtClean="0"/>
              <a:t>When using the + operator to concatenate strings and variables, there are situations where the type of an object (e.g. class, string, integer, etc.) will not be compatible with a string. In these cases, errors can occur when concatenating the object with a string. For this reason, it is recommended to use a template string to ensure that Python attempts to convert the object to the correct desired format.</a:t>
            </a:r>
            <a:endParaRPr lang="en-US" dirty="0" smtClean="0"/>
          </a:p>
        </p:txBody>
      </p:sp>
      <p:sp>
        <p:nvSpPr>
          <p:cNvPr id="13" name="Slide Number Placeholder 12"/>
          <p:cNvSpPr>
            <a:spLocks noGrp="1"/>
          </p:cNvSpPr>
          <p:nvPr>
            <p:ph type="sldNum" sz="quarter" idx="12"/>
          </p:nvPr>
        </p:nvSpPr>
        <p:spPr/>
        <p:txBody>
          <a:bodyPr/>
          <a:lstStyle/>
          <a:p>
            <a:fld id="{E12D0507-9F86-7A45-BE8E-43760B9F92AA}" type="slidenum">
              <a:rPr lang="en-US" smtClean="0"/>
              <a:pPr/>
              <a:t>14</a:t>
            </a:fld>
            <a:endParaRPr lang="en-US"/>
          </a:p>
        </p:txBody>
      </p:sp>
    </p:spTree>
    <p:extLst>
      <p:ext uri="{BB962C8B-B14F-4D97-AF65-F5344CB8AC3E}">
        <p14:creationId xmlns:p14="http://schemas.microsoft.com/office/powerpoint/2010/main" val="809661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15</a:t>
            </a:fld>
            <a:endParaRPr lang="en-US" dirty="0"/>
          </a:p>
        </p:txBody>
      </p:sp>
      <p:sp>
        <p:nvSpPr>
          <p:cNvPr id="7" name="Text Placeholder 6"/>
          <p:cNvSpPr>
            <a:spLocks noGrp="1"/>
          </p:cNvSpPr>
          <p:nvPr>
            <p:ph type="body" sz="quarter" idx="16"/>
          </p:nvPr>
        </p:nvSpPr>
        <p:spPr/>
        <p:txBody>
          <a:bodyPr/>
          <a:lstStyle/>
          <a:p>
            <a:r>
              <a:rPr lang="en-US" dirty="0" smtClean="0"/>
              <a:t>Templates allow for easier reasoning and greater flexibility</a:t>
            </a:r>
            <a:endParaRPr lang="en-US" dirty="0"/>
          </a:p>
          <a:p>
            <a:pPr lvl="1"/>
            <a:r>
              <a:rPr lang="en-US" dirty="0" smtClean="0"/>
              <a:t>Templates can feature either named or unnamed parameters. Here, we see a named parameter. Templates may also dictate the type of an object so that python converts the object in a specific manner.</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14" r="14014"/>
          <a:stretch>
            <a:fillRect/>
          </a:stretch>
        </p:blipFill>
        <p:spPr/>
      </p:pic>
    </p:spTree>
    <p:extLst>
      <p:ext uri="{BB962C8B-B14F-4D97-AF65-F5344CB8AC3E}">
        <p14:creationId xmlns:p14="http://schemas.microsoft.com/office/powerpoint/2010/main" val="116370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16</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Putting it together</a:t>
            </a:r>
            <a:endParaRPr lang="en-US" dirty="0"/>
          </a:p>
        </p:txBody>
      </p:sp>
    </p:spTree>
    <p:extLst>
      <p:ext uri="{BB962C8B-B14F-4D97-AF65-F5344CB8AC3E}">
        <p14:creationId xmlns:p14="http://schemas.microsoft.com/office/powerpoint/2010/main" val="1785682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17</a:t>
            </a:fld>
            <a:endParaRPr lang="en-US" dirty="0"/>
          </a:p>
        </p:txBody>
      </p:sp>
      <p:sp>
        <p:nvSpPr>
          <p:cNvPr id="7" name="Text Placeholder 6"/>
          <p:cNvSpPr>
            <a:spLocks noGrp="1"/>
          </p:cNvSpPr>
          <p:nvPr>
            <p:ph type="body" sz="quarter" idx="16"/>
          </p:nvPr>
        </p:nvSpPr>
        <p:spPr/>
        <p:txBody>
          <a:bodyPr/>
          <a:lstStyle/>
          <a:p>
            <a:r>
              <a:rPr lang="en-US" dirty="0" smtClean="0"/>
              <a:t>Leveraging these features</a:t>
            </a:r>
            <a:endParaRPr lang="en-US" dirty="0"/>
          </a:p>
          <a:p>
            <a:pPr lvl="1"/>
            <a:r>
              <a:rPr lang="en-US" dirty="0" smtClean="0"/>
              <a:t>When we put it all together, we end up with a relatively safe and </a:t>
            </a:r>
            <a:r>
              <a:rPr lang="en-US" smtClean="0"/>
              <a:t>concise program</a:t>
            </a:r>
            <a:endParaRPr lang="en-US" dirty="0"/>
          </a:p>
        </p:txBody>
      </p:sp>
      <p:pic>
        <p:nvPicPr>
          <p:cNvPr id="10" name="Picture Placehold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14" r="14014"/>
          <a:stretch>
            <a:fillRect/>
          </a:stretch>
        </p:blipFill>
        <p:spPr/>
      </p:pic>
    </p:spTree>
    <p:extLst>
      <p:ext uri="{BB962C8B-B14F-4D97-AF65-F5344CB8AC3E}">
        <p14:creationId xmlns:p14="http://schemas.microsoft.com/office/powerpoint/2010/main" val="154317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18</a:t>
            </a:fld>
            <a:endParaRPr lang="en-US" dirty="0"/>
          </a:p>
        </p:txBody>
      </p:sp>
    </p:spTree>
    <p:extLst>
      <p:ext uri="{BB962C8B-B14F-4D97-AF65-F5344CB8AC3E}">
        <p14:creationId xmlns:p14="http://schemas.microsoft.com/office/powerpoint/2010/main" val="140501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2</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Anatomy of a single file python script</a:t>
            </a:r>
            <a:endParaRPr lang="en-US" dirty="0"/>
          </a:p>
        </p:txBody>
      </p:sp>
    </p:spTree>
    <p:extLst>
      <p:ext uri="{BB962C8B-B14F-4D97-AF65-F5344CB8AC3E}">
        <p14:creationId xmlns:p14="http://schemas.microsoft.com/office/powerpoint/2010/main" val="168753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3</a:t>
            </a:fld>
            <a:endParaRPr lang="en-US" dirty="0"/>
          </a:p>
        </p:txBody>
      </p:sp>
      <p:sp>
        <p:nvSpPr>
          <p:cNvPr id="7" name="Text Placeholder 6"/>
          <p:cNvSpPr>
            <a:spLocks noGrp="1"/>
          </p:cNvSpPr>
          <p:nvPr>
            <p:ph type="body" sz="quarter" idx="16"/>
          </p:nvPr>
        </p:nvSpPr>
        <p:spPr/>
        <p:txBody>
          <a:bodyPr/>
          <a:lstStyle/>
          <a:p>
            <a:pPr marL="228600" lvl="1" indent="-228600">
              <a:buFont typeface="+mj-lt"/>
              <a:buAutoNum type="arabicPeriod"/>
            </a:pPr>
            <a:r>
              <a:rPr lang="en-US" dirty="0" smtClean="0"/>
              <a:t>Shebang</a:t>
            </a:r>
          </a:p>
          <a:p>
            <a:pPr marL="228600" lvl="1" indent="-228600">
              <a:buFont typeface="+mj-lt"/>
              <a:buAutoNum type="arabicPeriod"/>
            </a:pPr>
            <a:r>
              <a:rPr lang="en-US" dirty="0" smtClean="0"/>
              <a:t>Encoding (Python 2 Only)</a:t>
            </a:r>
          </a:p>
          <a:p>
            <a:pPr marL="228600" lvl="1" indent="-228600">
              <a:buFont typeface="+mj-lt"/>
              <a:buAutoNum type="arabicPeriod"/>
            </a:pPr>
            <a:r>
              <a:rPr lang="en-US" dirty="0" smtClean="0"/>
              <a:t>Execution Protection</a:t>
            </a:r>
          </a:p>
          <a:p>
            <a:pPr marL="228600" lvl="1" indent="-228600">
              <a:buFont typeface="+mj-lt"/>
              <a:buAutoNum type="arabicPeriod"/>
            </a:pPr>
            <a:r>
              <a:rPr lang="en-US" dirty="0" smtClean="0"/>
              <a:t>Action(s)</a:t>
            </a:r>
            <a:endParaRPr 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14" r="14014"/>
          <a:stretch>
            <a:fillRect/>
          </a:stretch>
        </p:blipFill>
        <p:spPr/>
      </p:pic>
    </p:spTree>
    <p:extLst>
      <p:ext uri="{BB962C8B-B14F-4D97-AF65-F5344CB8AC3E}">
        <p14:creationId xmlns:p14="http://schemas.microsoft.com/office/powerpoint/2010/main" val="163318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4</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Reading </a:t>
            </a:r>
            <a:br>
              <a:rPr lang="en-US" dirty="0" smtClean="0"/>
            </a:br>
            <a:r>
              <a:rPr lang="en-US" dirty="0" smtClean="0"/>
              <a:t>A File</a:t>
            </a:r>
            <a:endParaRPr lang="en-US" dirty="0"/>
          </a:p>
        </p:txBody>
      </p:sp>
    </p:spTree>
    <p:extLst>
      <p:ext uri="{BB962C8B-B14F-4D97-AF65-F5344CB8AC3E}">
        <p14:creationId xmlns:p14="http://schemas.microsoft.com/office/powerpoint/2010/main" val="23832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with open vs open</a:t>
            </a:r>
            <a:endParaRPr lang="en-US" dirty="0"/>
          </a:p>
        </p:txBody>
      </p:sp>
      <p:sp>
        <p:nvSpPr>
          <p:cNvPr id="3" name="Content Placeholder 2"/>
          <p:cNvSpPr>
            <a:spLocks noGrp="1"/>
          </p:cNvSpPr>
          <p:nvPr>
            <p:ph idx="1"/>
          </p:nvPr>
        </p:nvSpPr>
        <p:spPr/>
        <p:txBody>
          <a:bodyPr/>
          <a:lstStyle/>
          <a:p>
            <a:r>
              <a:rPr lang="en-US" dirty="0" smtClean="0"/>
              <a:t>Using </a:t>
            </a:r>
            <a:r>
              <a:rPr lang="en-US" dirty="0" smtClean="0">
                <a:latin typeface="Consolas" charset="0"/>
                <a:ea typeface="Consolas" charset="0"/>
                <a:cs typeface="Consolas" charset="0"/>
              </a:rPr>
              <a:t>with open</a:t>
            </a:r>
            <a:r>
              <a:rPr lang="en-US" dirty="0" smtClean="0"/>
              <a:t> (file) rather than </a:t>
            </a:r>
            <a:r>
              <a:rPr lang="en-US" dirty="0" smtClean="0">
                <a:latin typeface="Consolas" charset="0"/>
                <a:ea typeface="Consolas" charset="0"/>
                <a:cs typeface="Consolas" charset="0"/>
              </a:rPr>
              <a:t>open</a:t>
            </a:r>
            <a:r>
              <a:rPr lang="en-US" dirty="0" smtClean="0"/>
              <a:t> (file) alone you do not need to close the file at the end because with will automatically do this for you</a:t>
            </a:r>
            <a:endParaRPr lang="en-US" dirty="0"/>
          </a:p>
          <a:p>
            <a:pPr lvl="1"/>
            <a:r>
              <a:rPr lang="en-US" dirty="0" smtClean="0"/>
              <a:t>While it is common to see </a:t>
            </a:r>
            <a:r>
              <a:rPr lang="en-US" dirty="0" smtClean="0">
                <a:latin typeface="Consolas" charset="0"/>
                <a:ea typeface="Consolas" charset="0"/>
                <a:cs typeface="Consolas" charset="0"/>
              </a:rPr>
              <a:t>with</a:t>
            </a:r>
            <a:r>
              <a:rPr lang="en-US" dirty="0" smtClean="0"/>
              <a:t> statements when working with files due to Python Enhancement Proposal 0343 (PEP), </a:t>
            </a:r>
            <a:r>
              <a:rPr lang="en-US" dirty="0" smtClean="0">
                <a:latin typeface="Consolas" charset="0"/>
                <a:ea typeface="Consolas" charset="0"/>
                <a:cs typeface="Consolas" charset="0"/>
              </a:rPr>
              <a:t>with</a:t>
            </a:r>
            <a:r>
              <a:rPr lang="en-US" dirty="0" smtClean="0"/>
              <a:t> is able to be used in any situation you need or want to ensure specific actions are taken either before or after beginning something. </a:t>
            </a:r>
            <a:r>
              <a:rPr lang="en-US" dirty="0" smtClean="0"/>
              <a:t>Due to this, with makes it possible to remove </a:t>
            </a:r>
            <a:r>
              <a:rPr lang="en-US" dirty="0" smtClean="0">
                <a:latin typeface="Consolas" charset="0"/>
                <a:ea typeface="Consolas" charset="0"/>
                <a:cs typeface="Consolas" charset="0"/>
              </a:rPr>
              <a:t>try/finally</a:t>
            </a:r>
            <a:r>
              <a:rPr lang="en-US" dirty="0" smtClean="0"/>
              <a:t> error handling statements and use with instead.</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5</a:t>
            </a:fld>
            <a:endParaRPr lang="en-US"/>
          </a:p>
        </p:txBody>
      </p:sp>
    </p:spTree>
    <p:extLst>
      <p:ext uri="{BB962C8B-B14F-4D97-AF65-F5344CB8AC3E}">
        <p14:creationId xmlns:p14="http://schemas.microsoft.com/office/powerpoint/2010/main" val="158333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 Modes</a:t>
            </a:r>
            <a:endParaRPr lang="en-US" dirty="0"/>
          </a:p>
        </p:txBody>
      </p:sp>
      <p:sp>
        <p:nvSpPr>
          <p:cNvPr id="3" name="Content Placeholder 2"/>
          <p:cNvSpPr>
            <a:spLocks noGrp="1"/>
          </p:cNvSpPr>
          <p:nvPr>
            <p:ph idx="1"/>
          </p:nvPr>
        </p:nvSpPr>
        <p:spPr/>
        <p:txBody>
          <a:bodyPr>
            <a:normAutofit/>
          </a:bodyPr>
          <a:lstStyle/>
          <a:p>
            <a:r>
              <a:rPr lang="en-US" dirty="0" smtClean="0"/>
              <a:t>When opening a file, you must tell the system how you intend to use it so that it may ensure you have permission to do so.</a:t>
            </a:r>
            <a:endParaRPr lang="en-US" dirty="0"/>
          </a:p>
          <a:p>
            <a:pPr lvl="1"/>
            <a:r>
              <a:rPr lang="en-US" dirty="0" smtClean="0"/>
              <a:t>There are 4 different text file modes that may be used when opening a file:</a:t>
            </a:r>
          </a:p>
          <a:p>
            <a:pPr marL="171450" lvl="1" indent="-171450">
              <a:buFont typeface="Arial" charset="0"/>
              <a:buChar char="•"/>
            </a:pPr>
            <a:r>
              <a:rPr lang="en-US" dirty="0" smtClean="0"/>
              <a:t>[default] </a:t>
            </a:r>
            <a:r>
              <a:rPr lang="mr-IN" dirty="0">
                <a:latin typeface="Consolas" charset="0"/>
                <a:ea typeface="Consolas" charset="0"/>
                <a:cs typeface="Consolas" charset="0"/>
              </a:rPr>
              <a:t>"</a:t>
            </a:r>
            <a:r>
              <a:rPr lang="mr-IN" dirty="0" err="1">
                <a:latin typeface="Consolas" charset="0"/>
                <a:ea typeface="Consolas" charset="0"/>
                <a:cs typeface="Consolas" charset="0"/>
              </a:rPr>
              <a:t>r</a:t>
            </a:r>
            <a:r>
              <a:rPr lang="mr-IN" dirty="0">
                <a:latin typeface="Consolas" charset="0"/>
                <a:ea typeface="Consolas" charset="0"/>
                <a:cs typeface="Consolas" charset="0"/>
              </a:rPr>
              <a:t>"</a:t>
            </a:r>
            <a:r>
              <a:rPr lang="en-US" dirty="0" smtClean="0"/>
              <a:t> — File will only be read</a:t>
            </a:r>
          </a:p>
          <a:p>
            <a:pPr marL="171450" lvl="1" indent="-171450">
              <a:buFont typeface="Arial" charset="0"/>
              <a:buChar char="•"/>
            </a:pPr>
            <a:r>
              <a:rPr lang="mr-IN" dirty="0" smtClean="0">
                <a:latin typeface="Consolas" charset="0"/>
                <a:ea typeface="Consolas" charset="0"/>
                <a:cs typeface="Consolas" charset="0"/>
              </a:rPr>
              <a:t>"</a:t>
            </a:r>
            <a:r>
              <a:rPr lang="en-US" dirty="0" smtClean="0">
                <a:latin typeface="Consolas" charset="0"/>
                <a:ea typeface="Consolas" charset="0"/>
                <a:cs typeface="Consolas" charset="0"/>
              </a:rPr>
              <a:t>w</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 </a:t>
            </a:r>
            <a:r>
              <a:rPr lang="en-US" dirty="0" smtClean="0"/>
              <a:t>— For only writing to a file. </a:t>
            </a:r>
            <a:r>
              <a:rPr lang="en-US" b="1" dirty="0" smtClean="0"/>
              <a:t>Note: an existing file with the same name will be erased</a:t>
            </a:r>
          </a:p>
          <a:p>
            <a:pPr marL="171450" lvl="1" indent="-171450">
              <a:buFont typeface="Arial" charset="0"/>
              <a:buChar char="•"/>
            </a:pPr>
            <a:r>
              <a:rPr lang="mr-IN" dirty="0" smtClean="0">
                <a:latin typeface="Consolas" charset="0"/>
                <a:ea typeface="Consolas" charset="0"/>
                <a:cs typeface="Consolas" charset="0"/>
              </a:rPr>
              <a:t>"</a:t>
            </a:r>
            <a:r>
              <a:rPr lang="en-US" dirty="0" smtClean="0">
                <a:latin typeface="Consolas" charset="0"/>
                <a:ea typeface="Consolas" charset="0"/>
                <a:cs typeface="Consolas" charset="0"/>
              </a:rPr>
              <a:t>a</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 </a:t>
            </a:r>
            <a:r>
              <a:rPr lang="en-US" dirty="0" smtClean="0"/>
              <a:t>— Opens a file for appending data. Any data written is automatically added to the end.</a:t>
            </a:r>
          </a:p>
          <a:p>
            <a:pPr marL="171450" lvl="1" indent="-171450">
              <a:buFont typeface="Arial" charset="0"/>
              <a:buChar char="•"/>
            </a:pPr>
            <a:r>
              <a:rPr lang="mr-IN" dirty="0" smtClean="0">
                <a:latin typeface="Consolas" charset="0"/>
                <a:ea typeface="Consolas" charset="0"/>
                <a:cs typeface="Consolas" charset="0"/>
              </a:rPr>
              <a:t>"</a:t>
            </a:r>
            <a:r>
              <a:rPr lang="en-US" dirty="0" smtClean="0">
                <a:latin typeface="Consolas" charset="0"/>
                <a:ea typeface="Consolas" charset="0"/>
                <a:cs typeface="Consolas" charset="0"/>
              </a:rPr>
              <a:t>r+</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 </a:t>
            </a:r>
            <a:r>
              <a:rPr lang="en-US" dirty="0"/>
              <a:t>— </a:t>
            </a:r>
            <a:r>
              <a:rPr lang="en-US" dirty="0" smtClean="0"/>
              <a:t>Opens the file for reading and writing.</a:t>
            </a:r>
          </a:p>
          <a:p>
            <a:pPr lvl="1"/>
            <a:r>
              <a:rPr lang="en-US" dirty="0" smtClean="0"/>
              <a:t>At times though, a text mode will not be appropriate, such as when working with an unknown file encoding in these cases, binary modes are used by using the </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b</a:t>
            </a:r>
            <a:r>
              <a:rPr lang="mr-IN" dirty="0" smtClean="0">
                <a:latin typeface="Consolas" charset="0"/>
                <a:ea typeface="Consolas" charset="0"/>
                <a:cs typeface="Consolas" charset="0"/>
              </a:rPr>
              <a:t>"</a:t>
            </a:r>
            <a:r>
              <a:rPr lang="en-US" dirty="0" smtClean="0"/>
              <a:t> mode.</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6</a:t>
            </a:fld>
            <a:endParaRPr lang="en-US"/>
          </a:p>
        </p:txBody>
      </p:sp>
    </p:spTree>
    <p:extLst>
      <p:ext uri="{BB962C8B-B14F-4D97-AF65-F5344CB8AC3E}">
        <p14:creationId xmlns:p14="http://schemas.microsoft.com/office/powerpoint/2010/main" val="266301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a file’s contents</a:t>
            </a:r>
            <a:endParaRPr lang="en-US" dirty="0"/>
          </a:p>
        </p:txBody>
      </p:sp>
      <p:sp>
        <p:nvSpPr>
          <p:cNvPr id="3" name="Content Placeholder 2"/>
          <p:cNvSpPr>
            <a:spLocks noGrp="1"/>
          </p:cNvSpPr>
          <p:nvPr>
            <p:ph idx="1"/>
          </p:nvPr>
        </p:nvSpPr>
        <p:spPr/>
        <p:txBody>
          <a:bodyPr/>
          <a:lstStyle/>
          <a:p>
            <a:r>
              <a:rPr lang="en-US" dirty="0" smtClean="0"/>
              <a:t>The easiest though riskiest way to read a file is with </a:t>
            </a:r>
            <a:r>
              <a:rPr lang="en-US" dirty="0" smtClean="0">
                <a:latin typeface="Consolas" charset="0"/>
                <a:ea typeface="Consolas" charset="0"/>
                <a:cs typeface="Consolas" charset="0"/>
              </a:rPr>
              <a:t>.read()</a:t>
            </a:r>
            <a:r>
              <a:rPr lang="en-US" dirty="0" smtClean="0"/>
              <a:t>. For safer file handling, consider using an iterator such as </a:t>
            </a:r>
            <a:r>
              <a:rPr lang="en-US" dirty="0" smtClean="0">
                <a:latin typeface="Consolas" charset="0"/>
                <a:ea typeface="Consolas" charset="0"/>
                <a:cs typeface="Consolas" charset="0"/>
              </a:rPr>
              <a:t>for line in file </a:t>
            </a:r>
            <a:r>
              <a:rPr lang="en-US" dirty="0" smtClean="0"/>
              <a:t>or buffered file reading</a:t>
            </a:r>
            <a:endParaRPr lang="en-US" dirty="0"/>
          </a:p>
          <a:p>
            <a:pPr lvl="1"/>
            <a:r>
              <a:rPr lang="en-US" dirty="0" smtClean="0"/>
              <a:t>When reading a file there are a number of options for python developers for how to read a file, each with their own pros and cons. </a:t>
            </a:r>
          </a:p>
          <a:p>
            <a:pPr lvl="1"/>
            <a:r>
              <a:rPr lang="en-US" dirty="0" smtClean="0"/>
              <a:t>The easiest way to read a file’s contents is to call the </a:t>
            </a:r>
            <a:r>
              <a:rPr lang="en-US" dirty="0" smtClean="0">
                <a:latin typeface="Consolas" charset="0"/>
                <a:ea typeface="Consolas" charset="0"/>
                <a:cs typeface="Consolas" charset="0"/>
              </a:rPr>
              <a:t>read</a:t>
            </a:r>
            <a:r>
              <a:rPr lang="en-US" dirty="0" smtClean="0"/>
              <a:t> function. By default, read will return the entire contents of the file. In this instance, it is the developer’s responsibility to ensure that the file is not twice as large as the machine’s available memory. In the event that the file is too large, the program may crash or the machine may become unresponsive.</a:t>
            </a:r>
          </a:p>
          <a:p>
            <a:pPr lvl="1"/>
            <a:r>
              <a:rPr lang="en-US" dirty="0" smtClean="0"/>
              <a:t>When working with a large file, or when executing a use case such as processing a file line by line, consider other methods of working with a file such as an iterator (shown) or buffered I/O (not shown). </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7</a:t>
            </a:fld>
            <a:endParaRPr lang="en-US"/>
          </a:p>
        </p:txBody>
      </p:sp>
    </p:spTree>
    <p:extLst>
      <p:ext uri="{BB962C8B-B14F-4D97-AF65-F5344CB8AC3E}">
        <p14:creationId xmlns:p14="http://schemas.microsoft.com/office/powerpoint/2010/main" val="1731477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8</a:t>
            </a:fld>
            <a:endParaRPr lang="en-US" dirty="0"/>
          </a:p>
        </p:txBody>
      </p:sp>
      <p:sp>
        <p:nvSpPr>
          <p:cNvPr id="16" name="Title 15"/>
          <p:cNvSpPr>
            <a:spLocks noGrp="1"/>
          </p:cNvSpPr>
          <p:nvPr>
            <p:ph type="title"/>
          </p:nvPr>
        </p:nvSpPr>
        <p:spPr>
          <a:xfrm>
            <a:off x="3364992" y="1188720"/>
            <a:ext cx="2468880" cy="2468880"/>
          </a:xfrm>
        </p:spPr>
        <p:txBody>
          <a:bodyPr>
            <a:normAutofit/>
          </a:bodyPr>
          <a:lstStyle/>
          <a:p>
            <a:r>
              <a:rPr lang="en-US" dirty="0" smtClean="0"/>
              <a:t>Iterators</a:t>
            </a:r>
            <a:endParaRPr lang="en-US" dirty="0"/>
          </a:p>
        </p:txBody>
      </p:sp>
    </p:spTree>
    <p:extLst>
      <p:ext uri="{BB962C8B-B14F-4D97-AF65-F5344CB8AC3E}">
        <p14:creationId xmlns:p14="http://schemas.microsoft.com/office/powerpoint/2010/main" val="126068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9</a:t>
            </a:fld>
            <a:endParaRPr lang="en-US" dirty="0"/>
          </a:p>
        </p:txBody>
      </p:sp>
      <p:sp>
        <p:nvSpPr>
          <p:cNvPr id="7" name="Text Placeholder 6"/>
          <p:cNvSpPr>
            <a:spLocks noGrp="1"/>
          </p:cNvSpPr>
          <p:nvPr>
            <p:ph type="body" sz="quarter" idx="16"/>
          </p:nvPr>
        </p:nvSpPr>
        <p:spPr/>
        <p:txBody>
          <a:bodyPr/>
          <a:lstStyle/>
          <a:p>
            <a:r>
              <a:rPr lang="en-US" dirty="0" smtClean="0"/>
              <a:t>Iterators offer advanced concepts for free.</a:t>
            </a:r>
            <a:endParaRPr lang="en-US" dirty="0"/>
          </a:p>
          <a:p>
            <a:pPr lvl="1"/>
            <a:r>
              <a:rPr lang="en-US" dirty="0" smtClean="0"/>
              <a:t>Using an iterator such as for line in file treats the file as if it is an iterable. When Python detects this use, it will automatically use buffered IO and memory management so that that you do not have to worry about a large file</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14" r="14014"/>
          <a:stretch>
            <a:fillRect/>
          </a:stretch>
        </p:blipFill>
        <p:spPr/>
      </p:pic>
    </p:spTree>
    <p:extLst>
      <p:ext uri="{BB962C8B-B14F-4D97-AF65-F5344CB8AC3E}">
        <p14:creationId xmlns:p14="http://schemas.microsoft.com/office/powerpoint/2010/main" val="916860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Verizon PowerPoint 20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vzppt-16x9" id="{0BA814BF-EB47-AE4A-8DC6-E4470B3DBF1D}" vid="{7C12CE52-FA52-0C4F-A81D-9EAA82A16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1813</TotalTime>
  <Words>824</Words>
  <Application>Microsoft Macintosh PowerPoint</Application>
  <PresentationFormat>On-screen Show (16:9)</PresentationFormat>
  <Paragraphs>63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Narrow</vt:lpstr>
      <vt:lpstr>Consolas</vt:lpstr>
      <vt:lpstr>NeueHaasGroteskDisp Std</vt:lpstr>
      <vt:lpstr>NeueHaasGroteskText Std</vt:lpstr>
      <vt:lpstr>Arial</vt:lpstr>
      <vt:lpstr>Verizon PowerPoint 2015</vt:lpstr>
      <vt:lpstr>Python</vt:lpstr>
      <vt:lpstr>Anatomy of a single file python script</vt:lpstr>
      <vt:lpstr>PowerPoint Presentation</vt:lpstr>
      <vt:lpstr>Reading  A File</vt:lpstr>
      <vt:lpstr>with open vs open</vt:lpstr>
      <vt:lpstr>File Modes</vt:lpstr>
      <vt:lpstr>Reading a file’s contents</vt:lpstr>
      <vt:lpstr>Iterators</vt:lpstr>
      <vt:lpstr>PowerPoint Presentation</vt:lpstr>
      <vt:lpstr>Line endings</vt:lpstr>
      <vt:lpstr>Handling line endings with printing</vt:lpstr>
      <vt:lpstr>PowerPoint Presentation</vt:lpstr>
      <vt:lpstr>Template Strings</vt:lpstr>
      <vt:lpstr>Templates allow you to reuse strings easily</vt:lpstr>
      <vt:lpstr>PowerPoint Presentation</vt:lpstr>
      <vt:lpstr>Putting it together</vt:lpstr>
      <vt:lpstr>PowerPoint Presentation</vt:lpstr>
      <vt:lpstr>PowerPoint Presentation</vt:lpstr>
    </vt:vector>
  </TitlesOfParts>
  <Manager/>
  <Company>Verizon</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subject/>
  <dc:creator>Verizon</dc:creator>
  <cp:keywords/>
  <dc:description/>
  <cp:lastModifiedBy>Kevin Kirsche</cp:lastModifiedBy>
  <cp:revision>497</cp:revision>
  <dcterms:created xsi:type="dcterms:W3CDTF">2015-08-15T20:22:37Z</dcterms:created>
  <dcterms:modified xsi:type="dcterms:W3CDTF">2017-03-13T14:39:46Z</dcterms:modified>
  <cp:category/>
</cp:coreProperties>
</file>