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67" r:id="rId6"/>
    <p:sldId id="283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81" r:id="rId17"/>
    <p:sldId id="282" r:id="rId18"/>
    <p:sldId id="278" r:id="rId19"/>
    <p:sldId id="27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>
        <p:scale>
          <a:sx n="100" d="100"/>
          <a:sy n="100" d="100"/>
        </p:scale>
        <p:origin x="-50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D3261-7E84-4045-913A-5D86CC9E06F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0253994-59DA-4B6C-88D9-ED919D072772}">
      <dgm:prSet phldrT="[Text]" custT="1"/>
      <dgm:spPr/>
      <dgm:t>
        <a:bodyPr/>
        <a:lstStyle/>
        <a:p>
          <a:r>
            <a:rPr lang="en-US" sz="1000" dirty="0" smtClean="0"/>
            <a:t>RML Smoke build</a:t>
          </a:r>
          <a:endParaRPr lang="en-US" sz="1000" dirty="0"/>
        </a:p>
      </dgm:t>
    </dgm:pt>
    <dgm:pt modelId="{D3EA30E2-D1BE-40AC-84A6-94F32580A9A8}" type="parTrans" cxnId="{F6040028-25CF-498B-8F0B-E278DEB2E641}">
      <dgm:prSet/>
      <dgm:spPr/>
      <dgm:t>
        <a:bodyPr/>
        <a:lstStyle/>
        <a:p>
          <a:endParaRPr lang="en-US"/>
        </a:p>
      </dgm:t>
    </dgm:pt>
    <dgm:pt modelId="{23BAB98E-AC93-475F-8840-347571FFE73F}" type="sibTrans" cxnId="{F6040028-25CF-498B-8F0B-E278DEB2E641}">
      <dgm:prSet/>
      <dgm:spPr/>
      <dgm:t>
        <a:bodyPr/>
        <a:lstStyle/>
        <a:p>
          <a:endParaRPr lang="en-US"/>
        </a:p>
      </dgm:t>
    </dgm:pt>
    <dgm:pt modelId="{F87A9A6B-F1B9-4941-B4F8-EE304AA2C8A7}" type="pres">
      <dgm:prSet presAssocID="{59BD3261-7E84-4045-913A-5D86CC9E06F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DE1996E-FB63-4631-9D67-0468784D4F41}" type="pres">
      <dgm:prSet presAssocID="{80253994-59DA-4B6C-88D9-ED919D072772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A6E6C-D0AF-4008-8FEA-6C3E6FB58867}" type="pres">
      <dgm:prSet presAssocID="{80253994-59DA-4B6C-88D9-ED919D072772}" presName="gear1srcNode" presStyleLbl="node1" presStyleIdx="0" presStyleCnt="1"/>
      <dgm:spPr/>
      <dgm:t>
        <a:bodyPr/>
        <a:lstStyle/>
        <a:p>
          <a:endParaRPr lang="en-US"/>
        </a:p>
      </dgm:t>
    </dgm:pt>
    <dgm:pt modelId="{A4C914DD-156C-44AE-A730-CEA74D3C6FD5}" type="pres">
      <dgm:prSet presAssocID="{80253994-59DA-4B6C-88D9-ED919D072772}" presName="gear1dstNode" presStyleLbl="node1" presStyleIdx="0" presStyleCnt="1"/>
      <dgm:spPr/>
      <dgm:t>
        <a:bodyPr/>
        <a:lstStyle/>
        <a:p>
          <a:endParaRPr lang="en-US"/>
        </a:p>
      </dgm:t>
    </dgm:pt>
    <dgm:pt modelId="{330EBDDE-4F5B-4806-8383-8F529D7CC32F}" type="pres">
      <dgm:prSet presAssocID="{23BAB98E-AC93-475F-8840-347571FFE73F}" presName="connector1" presStyleLbl="sibTrans2D1" presStyleIdx="0" presStyleCnt="1"/>
      <dgm:spPr/>
      <dgm:t>
        <a:bodyPr/>
        <a:lstStyle/>
        <a:p>
          <a:endParaRPr lang="en-US"/>
        </a:p>
      </dgm:t>
    </dgm:pt>
  </dgm:ptLst>
  <dgm:cxnLst>
    <dgm:cxn modelId="{F6040028-25CF-498B-8F0B-E278DEB2E641}" srcId="{59BD3261-7E84-4045-913A-5D86CC9E06FB}" destId="{80253994-59DA-4B6C-88D9-ED919D072772}" srcOrd="0" destOrd="0" parTransId="{D3EA30E2-D1BE-40AC-84A6-94F32580A9A8}" sibTransId="{23BAB98E-AC93-475F-8840-347571FFE73F}"/>
    <dgm:cxn modelId="{349076DC-55E8-4D88-BAAD-2C3BED3411B2}" type="presOf" srcId="{80253994-59DA-4B6C-88D9-ED919D072772}" destId="{7DE1996E-FB63-4631-9D67-0468784D4F41}" srcOrd="0" destOrd="0" presId="urn:microsoft.com/office/officeart/2005/8/layout/gear1"/>
    <dgm:cxn modelId="{5684B72A-CD03-4180-AB59-4BE6FBCA0930}" type="presOf" srcId="{59BD3261-7E84-4045-913A-5D86CC9E06FB}" destId="{F87A9A6B-F1B9-4941-B4F8-EE304AA2C8A7}" srcOrd="0" destOrd="0" presId="urn:microsoft.com/office/officeart/2005/8/layout/gear1"/>
    <dgm:cxn modelId="{E7856021-763F-4B69-B57D-C57FCBDD9E92}" type="presOf" srcId="{80253994-59DA-4B6C-88D9-ED919D072772}" destId="{218A6E6C-D0AF-4008-8FEA-6C3E6FB58867}" srcOrd="1" destOrd="0" presId="urn:microsoft.com/office/officeart/2005/8/layout/gear1"/>
    <dgm:cxn modelId="{1D7184FB-81C5-436D-A888-60DD623DA661}" type="presOf" srcId="{80253994-59DA-4B6C-88D9-ED919D072772}" destId="{A4C914DD-156C-44AE-A730-CEA74D3C6FD5}" srcOrd="2" destOrd="0" presId="urn:microsoft.com/office/officeart/2005/8/layout/gear1"/>
    <dgm:cxn modelId="{DBC5ABFF-86BB-4138-A5C5-5A454F876166}" type="presOf" srcId="{23BAB98E-AC93-475F-8840-347571FFE73F}" destId="{330EBDDE-4F5B-4806-8383-8F529D7CC32F}" srcOrd="0" destOrd="0" presId="urn:microsoft.com/office/officeart/2005/8/layout/gear1"/>
    <dgm:cxn modelId="{574F2F83-9ECC-430A-BC0A-AC1A9D80F9C9}" type="presParOf" srcId="{F87A9A6B-F1B9-4941-B4F8-EE304AA2C8A7}" destId="{7DE1996E-FB63-4631-9D67-0468784D4F41}" srcOrd="0" destOrd="0" presId="urn:microsoft.com/office/officeart/2005/8/layout/gear1"/>
    <dgm:cxn modelId="{D70B76D9-14A5-4E7D-A1AC-EFB9CD6A165D}" type="presParOf" srcId="{F87A9A6B-F1B9-4941-B4F8-EE304AA2C8A7}" destId="{218A6E6C-D0AF-4008-8FEA-6C3E6FB58867}" srcOrd="1" destOrd="0" presId="urn:microsoft.com/office/officeart/2005/8/layout/gear1"/>
    <dgm:cxn modelId="{E565BFE2-AFAE-4807-874D-237518E2AE6A}" type="presParOf" srcId="{F87A9A6B-F1B9-4941-B4F8-EE304AA2C8A7}" destId="{A4C914DD-156C-44AE-A730-CEA74D3C6FD5}" srcOrd="2" destOrd="0" presId="urn:microsoft.com/office/officeart/2005/8/layout/gear1"/>
    <dgm:cxn modelId="{8506C23F-9CF7-4DF0-967E-1C92877ADE94}" type="presParOf" srcId="{F87A9A6B-F1B9-4941-B4F8-EE304AA2C8A7}" destId="{330EBDDE-4F5B-4806-8383-8F529D7CC32F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1996E-FB63-4631-9D67-0468784D4F41}">
      <dsp:nvSpPr>
        <dsp:cNvPr id="0" name=""/>
        <dsp:cNvSpPr/>
      </dsp:nvSpPr>
      <dsp:spPr>
        <a:xfrm>
          <a:off x="485042" y="323849"/>
          <a:ext cx="712470" cy="71247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RML Smoke build</a:t>
          </a:r>
          <a:endParaRPr lang="en-US" sz="1000" kern="1200" dirty="0"/>
        </a:p>
      </dsp:txBody>
      <dsp:txXfrm>
        <a:off x="628280" y="490742"/>
        <a:ext cx="425994" cy="366224"/>
      </dsp:txXfrm>
    </dsp:sp>
    <dsp:sp modelId="{330EBDDE-4F5B-4806-8383-8F529D7CC32F}">
      <dsp:nvSpPr>
        <dsp:cNvPr id="0" name=""/>
        <dsp:cNvSpPr/>
      </dsp:nvSpPr>
      <dsp:spPr>
        <a:xfrm>
          <a:off x="468491" y="229125"/>
          <a:ext cx="876338" cy="876338"/>
        </a:xfrm>
        <a:prstGeom prst="circularArrow">
          <a:avLst>
            <a:gd name="adj1" fmla="val 4878"/>
            <a:gd name="adj2" fmla="val 312630"/>
            <a:gd name="adj3" fmla="val 2743532"/>
            <a:gd name="adj4" fmla="val 15884965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90FE9-0B05-44A1-8E28-B3DBBEE66BA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B03D-52F8-45FC-9D51-CC9AF1B8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4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in order to test that our web application behaves correctly, we need a way to simulate this interaction between the browser and the web application in our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267F0E-0321-4FDD-A93B-42FF9A558DE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20.png"/><Relationship Id="rId3" Type="http://schemas.openxmlformats.org/officeDocument/2006/relationships/image" Target="../media/image15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19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8.wmf"/><Relationship Id="rId5" Type="http://schemas.openxmlformats.org/officeDocument/2006/relationships/diagramLayout" Target="../diagrams/layout1.xml"/><Relationship Id="rId10" Type="http://schemas.openxmlformats.org/officeDocument/2006/relationships/image" Target="../media/image17.png"/><Relationship Id="rId4" Type="http://schemas.openxmlformats.org/officeDocument/2006/relationships/diagramData" Target="../diagrams/data1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1"/>
            <a:ext cx="7848600" cy="1904999"/>
          </a:xfrm>
        </p:spPr>
        <p:txBody>
          <a:bodyPr>
            <a:normAutofit/>
          </a:bodyPr>
          <a:lstStyle/>
          <a:p>
            <a:r>
              <a:rPr lang="en-US" dirty="0" smtClean="0"/>
              <a:t>Automation Testing  with cucumber capybara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Positive Edge Technology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347240" y="231385"/>
            <a:ext cx="7816931" cy="1048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8491" tIns="24245" rIns="48491" bIns="24245">
            <a:spAutoFit/>
          </a:bodyPr>
          <a:lstStyle/>
          <a:p>
            <a:r>
              <a:rPr lang="en-US" sz="2800" b="1" dirty="0">
                <a:latin typeface="Arial Black" pitchFamily="34" charset="0"/>
              </a:rPr>
              <a:t>Building </a:t>
            </a:r>
            <a:r>
              <a:rPr lang="en-US" sz="2800" b="1" dirty="0">
                <a:solidFill>
                  <a:srgbClr val="E1E105"/>
                </a:solidFill>
                <a:latin typeface="Arial Black" pitchFamily="34" charset="0"/>
              </a:rPr>
              <a:t>one</a:t>
            </a:r>
            <a:r>
              <a:rPr lang="en-US" sz="2800" b="1" dirty="0">
                <a:latin typeface="Arial Black" pitchFamily="34" charset="0"/>
              </a:rPr>
              <a:t> Vocabulary :</a:t>
            </a: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  <a:p>
            <a:r>
              <a:rPr lang="en-US" sz="2000" b="1" dirty="0">
                <a:latin typeface="Arial Black" pitchFamily="34" charset="0"/>
              </a:rPr>
              <a:t>eliminating some of ambiguity and miscommunication</a:t>
            </a:r>
          </a:p>
        </p:txBody>
      </p:sp>
      <p:pic>
        <p:nvPicPr>
          <p:cNvPr id="5123" name="Picture 2" descr="C:\Users\nirpatil\AppData\Local\Microsoft\Windows\Temporary Internet Files\Content.IE5\XSXJNRW5\MC9003262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1309" y="2940968"/>
            <a:ext cx="924367" cy="50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 rot="2900421">
            <a:off x="1778001" y="1726461"/>
            <a:ext cx="1816272" cy="35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491" tIns="24245" rIns="48491" bIns="24245">
            <a:spAutoFit/>
          </a:bodyPr>
          <a:lstStyle/>
          <a:p>
            <a:r>
              <a:rPr lang="en-US" sz="2000" b="1" dirty="0">
                <a:latin typeface="Arial Black" pitchFamily="34" charset="0"/>
              </a:rPr>
              <a:t>for Business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 rot="-2547109">
            <a:off x="1806134" y="3946393"/>
            <a:ext cx="1865613" cy="35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8491" tIns="24245" rIns="48491" bIns="24245">
            <a:spAutoFit/>
          </a:bodyPr>
          <a:lstStyle/>
          <a:p>
            <a:r>
              <a:rPr lang="en-US" sz="2000" b="1" dirty="0">
                <a:latin typeface="Arial Black" pitchFamily="34" charset="0"/>
              </a:rPr>
              <a:t>for Testers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 rot="-2467718">
            <a:off x="4273792" y="1687574"/>
            <a:ext cx="2107557" cy="35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8491" tIns="24245" rIns="48491" bIns="24245">
            <a:spAutoFit/>
          </a:bodyPr>
          <a:lstStyle/>
          <a:p>
            <a:r>
              <a:rPr lang="en-US" sz="2000" b="1" dirty="0">
                <a:latin typeface="Arial Black" pitchFamily="34" charset="0"/>
              </a:rPr>
              <a:t>for analyst</a:t>
            </a: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 rot="2776558">
            <a:off x="3886578" y="4190230"/>
            <a:ext cx="2634417" cy="35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8491" tIns="24245" rIns="48491" bIns="24245">
            <a:spAutoFit/>
          </a:bodyPr>
          <a:lstStyle/>
          <a:p>
            <a:r>
              <a:rPr lang="en-US" sz="2000" b="1" dirty="0">
                <a:latin typeface="Arial Black" pitchFamily="34" charset="0"/>
              </a:rPr>
              <a:t>for Developers</a:t>
            </a:r>
          </a:p>
        </p:txBody>
      </p:sp>
    </p:spTree>
    <p:extLst>
      <p:ext uri="{BB962C8B-B14F-4D97-AF65-F5344CB8AC3E}">
        <p14:creationId xmlns:p14="http://schemas.microsoft.com/office/powerpoint/2010/main" val="8146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59" y="245000"/>
            <a:ext cx="7175988" cy="512133"/>
          </a:xfrm>
          <a:noFill/>
          <a:ln w="9525">
            <a:noFill/>
            <a:miter lim="800000"/>
            <a:headEnd/>
            <a:tailEnd/>
          </a:ln>
        </p:spPr>
        <p:txBody>
          <a:bodyPr wrap="square" lIns="80460" tIns="40230" rIns="80460" bIns="40230">
            <a:spAutoFit/>
          </a:bodyPr>
          <a:lstStyle/>
          <a:p>
            <a:pPr defTabSz="957756"/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</a:t>
            </a:r>
            <a:r>
              <a:rPr lang="en-US" sz="2800" dirty="0" smtClean="0">
                <a:solidFill>
                  <a:srgbClr val="F0EB07"/>
                </a:solidFill>
                <a:latin typeface="Arial Black" pitchFamily="34" charset="0"/>
                <a:ea typeface="+mn-ea"/>
                <a:cs typeface="+mn-cs"/>
              </a:rPr>
              <a:t> Gherkin </a:t>
            </a: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source file looks like</a:t>
            </a:r>
            <a:r>
              <a:rPr lang="en-US" sz="2800" dirty="0" smtClean="0">
                <a:solidFill>
                  <a:srgbClr val="F0EB07"/>
                </a:solidFill>
                <a:latin typeface="Arial Black" pitchFamily="34" charset="0"/>
                <a:ea typeface="+mn-ea"/>
                <a:cs typeface="+mn-cs"/>
              </a:rPr>
              <a:t> </a:t>
            </a:r>
            <a:endParaRPr lang="en-US" sz="2800" dirty="0">
              <a:solidFill>
                <a:srgbClr val="F0EB07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45" y="1610438"/>
            <a:ext cx="8346655" cy="4885897"/>
          </a:xfrm>
        </p:spPr>
        <p:txBody>
          <a:bodyPr>
            <a:normAutofit fontScale="92500" lnSpcReduction="10000"/>
          </a:bodyPr>
          <a:lstStyle/>
          <a:p>
            <a:pPr latinLnBrk="1">
              <a:buNone/>
            </a:pPr>
            <a:r>
              <a:rPr lang="en-US" b="1" dirty="0" smtClean="0">
                <a:latin typeface="Cambria" pitchFamily="18" charset="0"/>
              </a:rPr>
              <a:t>Feature: {custom title}</a:t>
            </a:r>
          </a:p>
          <a:p>
            <a:pPr latinLnBrk="1">
              <a:buNone/>
            </a:pPr>
            <a:r>
              <a:rPr lang="en-US" dirty="0" smtClean="0">
                <a:latin typeface="Cambria" pitchFamily="18" charset="0"/>
              </a:rPr>
              <a:t>    In order to {benefit/value of the feature}</a:t>
            </a:r>
          </a:p>
          <a:p>
            <a:pPr latinLnBrk="1">
              <a:buNone/>
            </a:pPr>
            <a:r>
              <a:rPr lang="en-US" dirty="0" smtClean="0">
                <a:latin typeface="Cambria" pitchFamily="18" charset="0"/>
              </a:rPr>
              <a:t>    As a {user/role who will benefit from this feature}</a:t>
            </a:r>
          </a:p>
          <a:p>
            <a:pPr latinLnBrk="1">
              <a:buNone/>
            </a:pPr>
            <a:r>
              <a:rPr lang="en-US" dirty="0" smtClean="0">
                <a:latin typeface="Cambria" pitchFamily="18" charset="0"/>
              </a:rPr>
              <a:t>    I need to {short feature description}</a:t>
            </a:r>
          </a:p>
          <a:p>
            <a:pPr latinLnBrk="1">
              <a:buNone/>
            </a:pPr>
            <a:endParaRPr lang="en-US" dirty="0" smtClean="0">
              <a:latin typeface="Cambria" pitchFamily="18" charset="0"/>
            </a:endParaRPr>
          </a:p>
          <a:p>
            <a:pPr latinLnBrk="1">
              <a:buNone/>
            </a:pPr>
            <a:r>
              <a:rPr lang="en-US" b="1" dirty="0" smtClean="0">
                <a:latin typeface="Cambria" pitchFamily="18" charset="0"/>
              </a:rPr>
              <a:t>Scenario: Some determinable business situation </a:t>
            </a:r>
          </a:p>
          <a:p>
            <a:pPr latinLnBrk="1">
              <a:buNone/>
            </a:pPr>
            <a:r>
              <a:rPr lang="en-US" dirty="0" smtClean="0">
                <a:latin typeface="Cambria" pitchFamily="18" charset="0"/>
              </a:rPr>
              <a:t> Given some precondition</a:t>
            </a:r>
          </a:p>
          <a:p>
            <a:pPr latinLnBrk="1">
              <a:buNone/>
            </a:pPr>
            <a:r>
              <a:rPr lang="en-US" dirty="0" smtClean="0">
                <a:latin typeface="Cambria" pitchFamily="18" charset="0"/>
              </a:rPr>
              <a:t>  And some other precondition</a:t>
            </a:r>
          </a:p>
          <a:p>
            <a:pPr latinLnBrk="1">
              <a:buNone/>
            </a:pPr>
            <a:r>
              <a:rPr lang="en-US" dirty="0" smtClean="0">
                <a:latin typeface="Cambria" pitchFamily="18" charset="0"/>
              </a:rPr>
              <a:t> When some action by the actor </a:t>
            </a:r>
          </a:p>
          <a:p>
            <a:pPr latinLnBrk="1">
              <a:buNone/>
            </a:pPr>
            <a:r>
              <a:rPr lang="en-US" dirty="0" smtClean="0">
                <a:latin typeface="Cambria" pitchFamily="18" charset="0"/>
              </a:rPr>
              <a:t> And some other action And yet another action </a:t>
            </a:r>
          </a:p>
          <a:p>
            <a:pPr latinLnBrk="1">
              <a:buNone/>
            </a:pPr>
            <a:r>
              <a:rPr lang="en-US" dirty="0" smtClean="0">
                <a:latin typeface="Cambria" pitchFamily="18" charset="0"/>
              </a:rPr>
              <a:t> Then some testable outcome is achieved </a:t>
            </a:r>
          </a:p>
          <a:p>
            <a:pPr latinLnBrk="1">
              <a:buNone/>
            </a:pPr>
            <a:r>
              <a:rPr lang="en-US" dirty="0" smtClean="0">
                <a:latin typeface="Cambria" pitchFamily="18" charset="0"/>
              </a:rPr>
              <a:t>And something else we can check happens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3480OS_01_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4862" y="1219200"/>
            <a:ext cx="5842091" cy="49911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59" y="245000"/>
            <a:ext cx="7246326" cy="51213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" tIns="40230" rIns="80460" bIns="40230" rtlCol="0" anchor="ctr">
            <a:spAutoFit/>
          </a:bodyPr>
          <a:lstStyle/>
          <a:p>
            <a:pPr defTabSz="957756"/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How </a:t>
            </a: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Cucumber</a:t>
            </a: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executes </a:t>
            </a:r>
            <a:r>
              <a:rPr lang="en-US" sz="2800" dirty="0" smtClean="0">
                <a:solidFill>
                  <a:srgbClr val="F0EB07"/>
                </a:solidFill>
                <a:latin typeface="Arial Black" pitchFamily="34" charset="0"/>
                <a:ea typeface="+mn-ea"/>
                <a:cs typeface="+mn-cs"/>
              </a:rPr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7141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59" y="248758"/>
            <a:ext cx="6639657" cy="51213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" tIns="40230" rIns="80460" bIns="40230" rtlCol="0" anchor="ctr">
            <a:spAutoFit/>
          </a:bodyPr>
          <a:lstStyle/>
          <a:p>
            <a:pPr defTabSz="957756"/>
            <a:r>
              <a:rPr lang="en-US" sz="2800" dirty="0" smtClean="0">
                <a:solidFill>
                  <a:srgbClr val="F0EB07"/>
                </a:solidFill>
                <a:latin typeface="Arial Black" pitchFamily="34" charset="0"/>
                <a:ea typeface="+mn-ea"/>
                <a:cs typeface="+mn-cs"/>
              </a:rPr>
              <a:t>Cucumber</a:t>
            </a: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testing stack</a:t>
            </a:r>
            <a:endParaRPr lang="en-US" sz="2800" dirty="0">
              <a:solidFill>
                <a:schemeClr val="tx1"/>
              </a:solidFill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801" y="1436001"/>
            <a:ext cx="6019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41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cucumber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Cucumber is a command-line tool.</a:t>
            </a:r>
          </a:p>
          <a:p>
            <a:r>
              <a:rPr lang="en-US" dirty="0" smtClean="0"/>
              <a:t> When you run it, it reads in your specifications from plain-language text files called features, examines them for scenarios to test, and runs the scenarios against your system. </a:t>
            </a:r>
          </a:p>
          <a:p>
            <a:r>
              <a:rPr lang="en-US" dirty="0" smtClean="0"/>
              <a:t>Each scenario is a list of steps for Cucumber to work through. </a:t>
            </a:r>
          </a:p>
          <a:p>
            <a:r>
              <a:rPr lang="en-US" dirty="0" smtClean="0"/>
              <a:t>So that Cucumber can understand these feature files, they must follow some basic syntax rules.</a:t>
            </a:r>
          </a:p>
          <a:p>
            <a:r>
              <a:rPr lang="en-US" dirty="0" smtClean="0"/>
              <a:t> The name for this set of rules is Gherkin.</a:t>
            </a:r>
          </a:p>
          <a:p>
            <a:r>
              <a:rPr lang="en-US" dirty="0" smtClean="0"/>
              <a:t> Along with the features, you give Cucumber a set of step definitions, which map the business-readable language of each step into Ruby code to carry out whatever action is being described by the </a:t>
            </a:r>
            <a:r>
              <a:rPr lang="en-US" dirty="0" smtClean="0"/>
              <a:t>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cucumber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Ruby code in the step definition executes without error, Cucumber proceeds to the next step in the scenario. </a:t>
            </a:r>
          </a:p>
          <a:p>
            <a:r>
              <a:rPr lang="en-US" dirty="0" smtClean="0"/>
              <a:t>If it gets to the end of the scenario without any of the steps raising an error, it marks the scenario as having passed.</a:t>
            </a:r>
          </a:p>
          <a:p>
            <a:r>
              <a:rPr lang="en-US" dirty="0" smtClean="0"/>
              <a:t> If any of the steps in the scenario fail, however, Cucumber marks the scenario as having failed and moves on to the next one.</a:t>
            </a:r>
          </a:p>
          <a:p>
            <a:r>
              <a:rPr lang="en-US" dirty="0" smtClean="0"/>
              <a:t> As the scenarios run, Cucumber prints out the results showing you exactly what is working and what isn’t.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2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cucumber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your specifications in more than forty different spoken languages. </a:t>
            </a:r>
          </a:p>
          <a:p>
            <a:r>
              <a:rPr lang="en-US" dirty="0" smtClean="0"/>
              <a:t>you can use tags to organize and group your scenarios, and you can easily integrate with a host of high-quality Ruby automation libraries to drive almost any kind of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7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14501" y="1142999"/>
            <a:ext cx="6646985" cy="5191125"/>
          </a:xfrm>
          <a:prstGeom prst="roundRect">
            <a:avLst>
              <a:gd name="adj" fmla="val 3603"/>
            </a:avLst>
          </a:prstGeom>
          <a:solidFill>
            <a:schemeClr val="accent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ambria" pitchFamily="18" charset="0"/>
            </a:endParaRPr>
          </a:p>
        </p:txBody>
      </p:sp>
      <p:pic>
        <p:nvPicPr>
          <p:cNvPr id="5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85800" y="1181100"/>
            <a:ext cx="858519" cy="8826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81554" y="914401"/>
            <a:ext cx="246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1</a:t>
            </a:r>
            <a:endParaRPr lang="en-US" sz="1200" dirty="0">
              <a:latin typeface="Cambria" pitchFamily="18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2778370" y="4943475"/>
            <a:ext cx="677008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latin typeface="Cambria" pitchFamily="18" charset="0"/>
              </a:rPr>
              <a:t>Git central repository</a:t>
            </a:r>
            <a:endParaRPr lang="en-US" sz="1200" b="1" dirty="0" smtClean="0">
              <a:latin typeface="Cambria" pitchFamily="18" charset="0"/>
            </a:endParaRPr>
          </a:p>
        </p:txBody>
      </p:sp>
      <p:pic>
        <p:nvPicPr>
          <p:cNvPr id="8" name="Picture 5" descr="C:\Users\nirpatil\AppData\Local\Microsoft\Windows\Temporary Internet Files\Content.IE5\PTU9K4I8\MC90019608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785" y="2286000"/>
            <a:ext cx="1111042" cy="79375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3525716" y="1476375"/>
            <a:ext cx="2039815" cy="3276600"/>
          </a:xfrm>
          <a:prstGeom prst="roundRect">
            <a:avLst>
              <a:gd name="adj" fmla="val 5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mbria" pitchFamily="18" charset="0"/>
            </a:endParaRPr>
          </a:p>
          <a:p>
            <a:pPr algn="ctr"/>
            <a:endParaRPr lang="en-US" sz="1200" dirty="0" smtClean="0">
              <a:latin typeface="Cambria" pitchFamily="18" charset="0"/>
            </a:endParaRPr>
          </a:p>
          <a:p>
            <a:pPr algn="ctr"/>
            <a:endParaRPr lang="en-US" sz="1200" dirty="0">
              <a:latin typeface="Cambria" pitchFamily="18" charset="0"/>
            </a:endParaRPr>
          </a:p>
          <a:p>
            <a:pPr algn="ctr"/>
            <a:endParaRPr lang="en-US" sz="1200" dirty="0" smtClean="0">
              <a:latin typeface="Cambria" pitchFamily="18" charset="0"/>
            </a:endParaRPr>
          </a:p>
          <a:p>
            <a:pPr algn="ctr"/>
            <a:endParaRPr lang="en-US" sz="1200" dirty="0">
              <a:latin typeface="Cambria" pitchFamily="18" charset="0"/>
            </a:endParaRPr>
          </a:p>
          <a:p>
            <a:pPr algn="ctr"/>
            <a:endParaRPr lang="en-US" sz="1200" dirty="0" smtClean="0">
              <a:latin typeface="Cambria" pitchFamily="18" charset="0"/>
            </a:endParaRPr>
          </a:p>
          <a:p>
            <a:pPr algn="ctr"/>
            <a:endParaRPr lang="en-US" sz="1200" dirty="0">
              <a:latin typeface="Cambria" pitchFamily="18" charset="0"/>
            </a:endParaRPr>
          </a:p>
          <a:p>
            <a:pPr algn="ctr"/>
            <a:endParaRPr lang="en-US" sz="1200" dirty="0" smtClean="0">
              <a:latin typeface="Cambria" pitchFamily="18" charset="0"/>
            </a:endParaRPr>
          </a:p>
          <a:p>
            <a:pPr algn="ctr"/>
            <a:endParaRPr lang="en-US" sz="1200" dirty="0">
              <a:latin typeface="Cambria" pitchFamily="18" charset="0"/>
            </a:endParaRPr>
          </a:p>
          <a:p>
            <a:pPr algn="ctr"/>
            <a:endParaRPr lang="en-US" sz="1200" dirty="0" smtClean="0">
              <a:latin typeface="Cambria" pitchFamily="18" charset="0"/>
            </a:endParaRPr>
          </a:p>
          <a:p>
            <a:pPr algn="ctr"/>
            <a:endParaRPr lang="en-US" sz="1200" dirty="0">
              <a:latin typeface="Cambria" pitchFamily="18" charset="0"/>
            </a:endParaRPr>
          </a:p>
          <a:p>
            <a:pPr algn="ctr"/>
            <a:endParaRPr lang="en-US" sz="1200" dirty="0" smtClean="0">
              <a:latin typeface="Cambria" pitchFamily="18" charset="0"/>
            </a:endParaRPr>
          </a:p>
          <a:p>
            <a:pPr algn="ctr"/>
            <a:endParaRPr lang="en-US" sz="1200" dirty="0" smtClean="0">
              <a:latin typeface="Cambria" pitchFamily="18" charset="0"/>
            </a:endParaRPr>
          </a:p>
          <a:p>
            <a:pPr algn="ctr"/>
            <a:endParaRPr lang="en-US" sz="1200" dirty="0" smtClean="0">
              <a:latin typeface="Cambria" pitchFamily="18" charset="0"/>
            </a:endParaRPr>
          </a:p>
          <a:p>
            <a:pPr algn="ctr"/>
            <a:r>
              <a:rPr lang="en-US" sz="1200" dirty="0" smtClean="0">
                <a:latin typeface="Cambria" pitchFamily="18" charset="0"/>
              </a:rPr>
              <a:t>Continuous Integration Server Jenkins</a:t>
            </a:r>
          </a:p>
          <a:p>
            <a:pPr algn="ctr"/>
            <a:endParaRPr lang="en-US" sz="1200" dirty="0">
              <a:latin typeface="Cambria" pitchFamily="18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3640015" y="1571625"/>
          <a:ext cx="1617785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48508" y="3714750"/>
            <a:ext cx="27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itchFamily="18" charset="0"/>
              </a:rPr>
              <a:t>3</a:t>
            </a:r>
          </a:p>
        </p:txBody>
      </p:sp>
      <p:pic>
        <p:nvPicPr>
          <p:cNvPr id="12" name="Picture 8" descr="C:\Users\nirpatil\AppData\Local\Microsoft\Windows\Temporary Internet Files\Content.IE5\3M7P13LA\MC900435242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462" y="3962400"/>
            <a:ext cx="860611" cy="12192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310054" y="5572126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4</a:t>
            </a:r>
            <a:endParaRPr lang="en-US" sz="1200" dirty="0">
              <a:latin typeface="Cambria" pitchFamily="18" charset="0"/>
            </a:endParaRPr>
          </a:p>
        </p:txBody>
      </p:sp>
      <p:pic>
        <p:nvPicPr>
          <p:cNvPr id="14" name="Picture 9" descr="D:\Users\nirpatil\Desktop\jira_logo_landin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51893" y="2228850"/>
            <a:ext cx="736563" cy="381000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>
            <a:stCxn id="8" idx="2"/>
            <a:endCxn id="12" idx="0"/>
          </p:cNvCxnSpPr>
          <p:nvPr/>
        </p:nvCxnSpPr>
        <p:spPr>
          <a:xfrm>
            <a:off x="1030306" y="3079750"/>
            <a:ext cx="15462" cy="8826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43"/>
          <p:cNvCxnSpPr>
            <a:endCxn id="46" idx="2"/>
          </p:cNvCxnSpPr>
          <p:nvPr/>
        </p:nvCxnSpPr>
        <p:spPr>
          <a:xfrm>
            <a:off x="677007" y="4333875"/>
            <a:ext cx="1125416" cy="1123951"/>
          </a:xfrm>
          <a:prstGeom prst="bentConnector3">
            <a:avLst>
              <a:gd name="adj1" fmla="val -16406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03485" y="1685925"/>
            <a:ext cx="83526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51892" y="3733800"/>
            <a:ext cx="0" cy="1371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3" idx="0"/>
            <a:endCxn id="14" idx="2"/>
          </p:cNvCxnSpPr>
          <p:nvPr/>
        </p:nvCxnSpPr>
        <p:spPr>
          <a:xfrm flipH="1" flipV="1">
            <a:off x="2320174" y="2609850"/>
            <a:ext cx="14184" cy="6667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01362" y="4505326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5</a:t>
            </a:r>
            <a:endParaRPr lang="en-US" sz="1200" dirty="0">
              <a:latin typeface="Cambr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0592" y="4029076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6</a:t>
            </a:r>
            <a:endParaRPr lang="en-US" sz="1200" dirty="0">
              <a:latin typeface="Cambria" pitchFamily="18" charset="0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3710354" y="3324225"/>
            <a:ext cx="562708" cy="4572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Shell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Script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23" name="Elbow Connector 61"/>
          <p:cNvCxnSpPr>
            <a:stCxn id="7" idx="4"/>
            <a:endCxn id="9" idx="2"/>
          </p:cNvCxnSpPr>
          <p:nvPr/>
        </p:nvCxnSpPr>
        <p:spPr>
          <a:xfrm flipV="1">
            <a:off x="3455377" y="4752976"/>
            <a:ext cx="1090246" cy="642937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2431" y="5095876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7</a:t>
            </a:r>
            <a:endParaRPr lang="en-US" sz="1200" dirty="0">
              <a:latin typeface="Cambria" pitchFamily="18" charset="0"/>
            </a:endParaRPr>
          </a:p>
        </p:txBody>
      </p:sp>
      <p:pic>
        <p:nvPicPr>
          <p:cNvPr id="25" name="Picture 13" descr="C:\Users\nirpatil\AppData\Local\Microsoft\Windows\Temporary Internet Files\Content.IE5\PTU9K4I8\MC900030044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91043">
            <a:off x="4739201" y="5230674"/>
            <a:ext cx="699693" cy="846619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/>
          <p:nvPr/>
        </p:nvCxnSpPr>
        <p:spPr>
          <a:xfrm flipH="1">
            <a:off x="5046785" y="4762501"/>
            <a:ext cx="8792" cy="5429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18285" y="3838576"/>
            <a:ext cx="26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9</a:t>
            </a:r>
            <a:endParaRPr lang="en-US" sz="1200" dirty="0">
              <a:latin typeface="Cambria" pitchFamily="18" charset="0"/>
            </a:endParaRPr>
          </a:p>
        </p:txBody>
      </p:sp>
      <p:pic>
        <p:nvPicPr>
          <p:cNvPr id="28" name="Picture 14" descr="C:\Users\nirpatil\AppData\Local\Microsoft\Windows\Temporary Internet Files\Content.IE5\XVPVAZJG\MC900432531[1]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43400" y="3171825"/>
            <a:ext cx="281354" cy="304800"/>
          </a:xfrm>
          <a:prstGeom prst="rect">
            <a:avLst/>
          </a:prstGeom>
          <a:noFill/>
        </p:spPr>
      </p:pic>
      <p:pic>
        <p:nvPicPr>
          <p:cNvPr id="29" name="Picture 16" descr="C:\Users\nirpatil\AppData\Local\Microsoft\Windows\Temporary Internet Files\Content.IE5\3M7P13LA\MC900441469[1]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36731" y="5767387"/>
            <a:ext cx="527538" cy="571500"/>
          </a:xfrm>
          <a:prstGeom prst="rect">
            <a:avLst/>
          </a:prstGeom>
          <a:noFill/>
        </p:spPr>
      </p:pic>
      <p:cxnSp>
        <p:nvCxnSpPr>
          <p:cNvPr id="30" name="Elbow Connector 86"/>
          <p:cNvCxnSpPr>
            <a:stCxn id="25" idx="2"/>
          </p:cNvCxnSpPr>
          <p:nvPr/>
        </p:nvCxnSpPr>
        <p:spPr>
          <a:xfrm rot="5400000">
            <a:off x="4554175" y="5719600"/>
            <a:ext cx="116573" cy="819474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9639" y="1133476"/>
            <a:ext cx="22068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GB" sz="1200" b="1" dirty="0" smtClean="0">
                <a:latin typeface="Cambria" pitchFamily="18" charset="0"/>
              </a:rPr>
              <a:t>JIRA Ticket is created and tester develops behat test.</a:t>
            </a:r>
          </a:p>
          <a:p>
            <a:pPr marL="342900" indent="-342900">
              <a:buFontTx/>
              <a:buAutoNum type="arabicPeriod"/>
            </a:pPr>
            <a:r>
              <a:rPr lang="en-GB" sz="1200" b="1" dirty="0" smtClean="0">
                <a:latin typeface="Cambria" pitchFamily="18" charset="0"/>
              </a:rPr>
              <a:t>Behat test is written.</a:t>
            </a:r>
          </a:p>
          <a:p>
            <a:pPr marL="342900" indent="-342900">
              <a:buFontTx/>
              <a:buAutoNum type="arabicPeriod"/>
            </a:pPr>
            <a:r>
              <a:rPr lang="en-GB" sz="1200" b="1" dirty="0" smtClean="0">
                <a:latin typeface="Cambria" pitchFamily="18" charset="0"/>
              </a:rPr>
              <a:t>Behat test verified against SIT and UAT environments.</a:t>
            </a:r>
          </a:p>
          <a:p>
            <a:pPr marL="342900" lvl="0" indent="-342900">
              <a:buFontTx/>
              <a:buAutoNum type="arabicPeriod"/>
            </a:pPr>
            <a:r>
              <a:rPr lang="en-GB" sz="1200" b="1" dirty="0" smtClean="0">
                <a:latin typeface="Cambria" pitchFamily="18" charset="0"/>
              </a:rPr>
              <a:t>Completed test is committed to new Git feature branch.</a:t>
            </a:r>
          </a:p>
          <a:p>
            <a:pPr marL="342900" indent="-342900">
              <a:buFontTx/>
              <a:buAutoNum type="arabicPeriod"/>
            </a:pPr>
            <a:r>
              <a:rPr lang="en-GB" sz="1200" b="1" dirty="0" smtClean="0">
                <a:latin typeface="Cambria" pitchFamily="18" charset="0"/>
              </a:rPr>
              <a:t>Pull request (review ticket )is created in Git tool for review.</a:t>
            </a:r>
          </a:p>
          <a:p>
            <a:pPr marL="342900" indent="-342900">
              <a:buFontTx/>
              <a:buAutoNum type="arabicPeriod"/>
            </a:pPr>
            <a:r>
              <a:rPr lang="en-GB" sz="1200" b="1" dirty="0" smtClean="0">
                <a:latin typeface="Cambria" pitchFamily="18" charset="0"/>
              </a:rPr>
              <a:t>After review completion JIRA ticket is updated.</a:t>
            </a:r>
          </a:p>
          <a:p>
            <a:pPr marL="342900" indent="-342900"/>
            <a:r>
              <a:rPr lang="en-GB" sz="1200" b="1" dirty="0" smtClean="0">
                <a:latin typeface="Cambria" pitchFamily="18" charset="0"/>
              </a:rPr>
              <a:t>	and behat test is merged in </a:t>
            </a:r>
            <a:r>
              <a:rPr lang="en-GB" sz="1200" b="1" i="1" dirty="0" smtClean="0">
                <a:latin typeface="Cambria" pitchFamily="18" charset="0"/>
              </a:rPr>
              <a:t>Git central repository.</a:t>
            </a:r>
            <a:endParaRPr lang="en-GB" sz="1200" b="1" dirty="0" smtClean="0">
              <a:latin typeface="Cambria" pitchFamily="18" charset="0"/>
            </a:endParaRPr>
          </a:p>
          <a:p>
            <a:pPr marL="342900" indent="-342900"/>
            <a:r>
              <a:rPr lang="en-GB" sz="1200" b="1" dirty="0" smtClean="0">
                <a:latin typeface="Cambria" pitchFamily="18" charset="0"/>
              </a:rPr>
              <a:t>7.     Jenkins build checks out latest behat tests from Git repo.</a:t>
            </a:r>
          </a:p>
          <a:p>
            <a:pPr marL="342900" indent="-342900">
              <a:buAutoNum type="arabicPeriod" startAt="8"/>
            </a:pPr>
            <a:r>
              <a:rPr lang="en-GB" sz="1200" b="1" dirty="0" smtClean="0">
                <a:latin typeface="Cambria" pitchFamily="18" charset="0"/>
              </a:rPr>
              <a:t>Currently daily 3 builds execute  smoke tests in test environment.</a:t>
            </a:r>
          </a:p>
          <a:p>
            <a:pPr marL="342900" lvl="0" indent="-342900"/>
            <a:r>
              <a:rPr lang="en-GB" sz="1200" b="1" dirty="0" smtClean="0">
                <a:latin typeface="Cambria" pitchFamily="18" charset="0"/>
              </a:rPr>
              <a:t>9.      Build produces behat test in HTML format.</a:t>
            </a:r>
          </a:p>
          <a:p>
            <a:pPr marL="342900" lvl="0" indent="-342900"/>
            <a:r>
              <a:rPr lang="en-GB" sz="1200" b="1" dirty="0" smtClean="0">
                <a:latin typeface="Cambria" pitchFamily="18" charset="0"/>
              </a:rPr>
              <a:t>10.    Also HTML report/s mailed to everyone in team with Failure screens, (if any) daily from Jenkins.</a:t>
            </a:r>
            <a:endParaRPr lang="en-US" sz="1200" dirty="0">
              <a:latin typeface="Cambria" pitchFamily="18" charset="0"/>
            </a:endParaRPr>
          </a:p>
        </p:txBody>
      </p:sp>
      <p:cxnSp>
        <p:nvCxnSpPr>
          <p:cNvPr id="32" name="Elbow Connector 61"/>
          <p:cNvCxnSpPr>
            <a:stCxn id="43" idx="2"/>
            <a:endCxn id="7" idx="1"/>
          </p:cNvCxnSpPr>
          <p:nvPr/>
        </p:nvCxnSpPr>
        <p:spPr>
          <a:xfrm rot="16200000" flipH="1">
            <a:off x="2144591" y="3971192"/>
            <a:ext cx="1162048" cy="78251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62808" y="2914651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itchFamily="18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43500" y="6038851"/>
            <a:ext cx="42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10</a:t>
            </a:r>
            <a:endParaRPr lang="en-US" sz="1200" dirty="0">
              <a:latin typeface="Cambria" pitchFamily="18" charset="0"/>
            </a:endParaRPr>
          </a:p>
        </p:txBody>
      </p:sp>
      <p:pic>
        <p:nvPicPr>
          <p:cNvPr id="35" name="Picture 8" descr="C:\Users\nirpatil\AppData\Local\Microsoft\Windows\Temporary Internet Files\Content.IE5\3M7P13LA\MC900435242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83015" y="2971801"/>
            <a:ext cx="773723" cy="1160585"/>
          </a:xfrm>
          <a:prstGeom prst="rect">
            <a:avLst/>
          </a:prstGeom>
          <a:noFill/>
        </p:spPr>
      </p:pic>
      <p:sp>
        <p:nvSpPr>
          <p:cNvPr id="36" name="AutoShape 2" descr="data:image/jpeg;base64,/9j/4AAQSkZJRgABAQAAAQABAAD/2wCEAAkGBxQTEBITExQVFBUTFBgZGRgVFRQYFhQXGB4XGBUVFxYYHCogGBolHBYWITEhJSkrLi4uGCAzODMsNygtLisBCgoKDg0OGxAQGiwkHyQwLSwyLi00LDQsNzAtLCwsLCw3LCwuLCwvLCwsLCwsLCwsLCwsLCwvNCwsLCwsLCwsNP/AABEIAOEA4QMBIgACEQEDEQH/xAAcAAEAAgIDAQAAAAAAAAAAAAAABgcEBQIDCAH/xABDEAABAwIDBAcECQEGBwEAAAABAAIDBBEFEiEGEzFBByJRYXGBkRQyobEjQlJicoKiwdGSU2NzssLwFSQzk6PS4Rb/xAAaAQEAAgMBAAAAAAAAAAAAAAAAAgQBAwUG/8QALxEAAgEDAgMGBQUBAAAAAAAAAAECAwQRITEFEkETIlFxscGBkaHR4SMyYfDxFP/aAAwDAQACEQMRAD8AvFERAEREAREQBERAEREAREQBERAEREAREQBERAEREAREQBERAEREAREQBERAEREAREQBERAEREARFhYpisVPG6SaRrGt4lxAA9UBmr4Sqh2h6aWAubRxGS315Ltb3HL7x88qiNNtFjOJSFsD5D27kNjjZ+KQ6jwLr+KGcHoreDtHqF9Dx2j1VHxdHGKPF5K/K48t/Uu+Oi4ybDYzDrDWby3IVEoJ/LIMvqVHnj4meVl6IqEi27xfD3NFZEXM/vWBt+5s0fUJ8irP2M28pq9tmHJKB1o36OHeOTm9487KRjBLEREMBERAEREAREQBERAEREAREQBERAEREAREQBEUb242oioaZ73uAeWkRt5vdbRoHpfsCA0u3XSEKaQUtKz2irfYBjbkNJ4F1teGthy1JA1UHxTDGtvU4zO6olAzCmjdljiHLMRw8rX+8tLsbjj2b58FNLV18xdnlIBZEHG/VtfidTfKOA4Bb7Y6hfUYpuq6Pdvhj9o3TyHGV1wGvcQbFrS69u23YsN4WSSRtMC2XkrmMfUxtpKLR0dHC3IZLatfO4WI7baHw5z+lhjhY2OFjWMaLBrAGtHgAuyaTktXjmOU9GwPqZRGHe6LFz3245WN1Kqym5M3qKS1NmZSuOc9pWk2d2ppq3P7O8uLLZmuaWuAPA2PEd4W6Wt5W5NY6HyVoc0tcA5rhYtcAWkdhB0IVY7abBGE+2YdmifF1jHHfS3F0Q5acWcCOHYbPWn2n2jjoYmyOY+V8j8kccYu57rFx8AAOOvgpQlJPQxJLGp1dGO3ja+LdyWbURgZgODxykZ3Hs5HxBM8Xlitx7d4j7XTwupXh2d0JcbZjfOPdaQ145EaEm3K3pjAcSbU00U7DdsjGuHgQCL9+qulVmeiIhgIiIAiIgCIiAIiIAiIgCIiAIiIAiIgPj3WBPYF55xJhxXGZ968tp6fNmI+rFEcpDfvPffXsPcFb23e2MNBCS/rSPBDIwes48/ADmeV+0gKkNjaglte7nI6C/m6Z5HqAhlEqmxgtYIaZop4G6NZHoT3ucNS48/3XVsIHOxpz9Tlo3ZiddXPYBc/74LAUh6LYLzV83PPFEO4NbmPxcFCo8RZKCzIsEuA1PAa+irrZXZv/iDnYliDd4ZzeGF3uMi1yXHMW4DhzNydLGXwBVFJpaFlrJhUGD08Di6GCKIkZSY42sJA1AOUahZyTU2eN7QS0ua5oI0LSQQDfu4rT7LYr7RTNL7CaMmOdvNkzOq8EcrkXHcQsYeMjK2Nwvltb8xz5i/H5BajanGfZIWzEAsE0TZCb9SN7g179OYuCtuDfzTANPtTs3FWwujkaM9ju5LdaN3Ig9naOBWD0IVrjQvgf71NM+Mjssb28i4jyWVjtcaatpHOP0NSHQOJOjJvfgPdm+kb5haXozq2Q4ritOXBpfUOka0nUhznF1h3Xb6hWKOVoaauHqWsiIt5pCIiAIiIAiIgCIiAIiIAiIgCIiALR7YbRx0NK+aTkLNaOL3H3WjvJ/c8lunusCTyXnfbvGnYniO7aTuICWi17GxtI/zIyjuF+ZWG0llk6dOVSShHdmpdLJWzSVtWbt1NuVm3IY37g+Jv3rnsrgNRWe0PjkbS0+a80rzZjbXc1o4XIzdoFjqeAWdi4Ap5GNFgGEWHIAcFLcGpIn7Mg5A/dxzy5eTpWb22YfWsbEA8wOxV4VHLMvgdS/to26hSj4Zb8X9l0ItjOy8tJTispqxlZAHAPLNQ25AB0c4EXIBIIIuPKS9FVeDNVxjhK2KdvmN28fpb6r5hmw243DY3SOhraZ8NWLjRzoy5kzRys64HG1x2lb7ZLYWCgkdKx8skjmFl3ltg0lpIDWgDi0am/BZnNOLRz4xaeSVIiKubiH7VVuLRT5qOKKaAtHVIGcO1zXu9ptwta6wNicKrjXz11XG2nEseUxst9I4Zcry0OdwDTqTfVT9FPn0xgjy65MPF8OZUQSwSe7KwtNuIvwcO8GxHgoZsTi8jDLhNU8sqIWubFJ/aR26pYTxc0WI7QO1pVgFqiu3WyvtkbZIju6qDrRPGhNtd2TyF9QeR7rgotbMNdUaKPo7qZXt9txCSaJrgcjS8FxHA3c6zPEAnsI4qE7WxyNxStlhcWvgma4Fp6w6o6wPO1tRzBKtPo52mdX0hkkbZ8b8jiPdecrXZgOWjhcdqrmSbeVuIScnVUjR3hhLQfQBSc5Ry30N1rbxr1FDo8+j9y2+jTbNtfT2dYTx2EjR8HN+6beWo5KZrzFQ178Oro6mO+Qmzmjm02zs+Th3gL0ph1a2aJkrCHNe0EEcCCLgqzGSksop1qMqU3CW6MlERSNQREQBERAEREAREQBERAEREBC+ljHzSYfJkNpJbRs11BdxI8G5nflVN7N0m7gz/AFpNfy/VH7+aknTfXGavp6UHRjcx8XnKPQNd/UtdJpYDgBZVbqWiid7glHM5VX00Xm/x6nW9twQeB0Pmsro52kZSOloaogRSOJY9/uAuFnNdfQMcADfgDe/FYyxK/D2SjrDUcCOI/kKvTmo5T2Z0eIWbrxTj+5f3BbuLY9S0cAfLK1jAAGgHM51hoGtFy7QfytrG+4BHAgEctCLjRUJsfh0TMXpIpgJGOfpmGhcWu3dxz64bp22XoCYardKKSTR5xqUZOMlho4Iul9S0SMjJs54cWj7WS2a3eMwNvHsXctZk+FcKgOyOy+9lOXxtp8Vg7S4g6CESNh3rGkb4A9ZsWu8e1tjnIGuXmLqHVWzNWGiXCsQduX9ZkckhewA8o3uDhl7ARp2qSjnqRbOzBukNraaKOohq3VMbAyRrYHOL3tGUuuNNSL+a7H1eKV3ViiGHQHjJL1p3NP2WaZT42/EtDOzaRtwHOf3t9gI/U0FZ+0WzWKVlVI3f7qlJbYGSwtlbm+jj1d1s2jiPFbcLPQhl/wAm7wKqo6Gmmgp5N6KSN0srhZwDtTZzx1c5LbBo4AclWuBNO5Dne88uee8uPFSLbimioKCHDab36l4dI4+85rSLvdb7Tg0AcLNI5LVRRhrWtHBoAHgNFqqvu+Z1+EU26jn4LHz/AMOjEqXeRObz4jucOH8eanvQTjxfTyUjz1oDdt+O7dcgeTg8eGVQxdewtaaXG47aNmu0+DxmH62gealay3iS41Q0jVXk/b3PRiIEVw88EREAREQBERAEREAREQBEXw8EB5y2kmMuPVDjwjdYeDWNH+ZxXeStfKb4tXH78v8AnAWeqFz+89XwdYtvNv2QRFiV2IsiHWOv2RxP8ea0pNvCOjOpGEeaTwjEx2Jzck8Zs+FzXDyIc0+TgD6q98JxJtVSw1DPdlYHeB4Oae8OBHkvPj3T1WjRkj79AfE8XeWikvR/tj/w576WqDtw52YOaCd048XAfWY7nbUHkblXVRmqep5O8uaNW4cqfx+5Z21GEOqIRunbueF4khfybI2+h+64EtPcVw2W2gFVG4ObuqiE5Z4T70T/AN2GxIdzWXQ45TTC8NRDIPuyNJHcW3uD4hRLb91NHKydlWylrmN6p1dvWfYmYwElhtoSNLc7LUlnus1N9Sequ8S6P54pXyYbVGna85jEXPawOPHKW3Fu4tNu22iYB0qQPsyrbuXjTOy74nd4t1m+hHepP/8AsqC1/bKf/utv6XuspTi9jGYyItT4BjhNnYhG0doAefTdD5qWCo9hojJVTumMYJfI4NaXuPBrGN0HIAKO430p0kQIgDqh/KwLI7973C5HgCqwx/aeatla6peRG03bHHo1vgCdXW0zG54+CmoSnvoRc1HYzKfE3VlZNUzEbxw6jeTG6gNb+EaeZPNbZR6uwwZWzU97AA2F7+I537QsvCMXElmP0fy7HeHYe5RuqEovPQ6/B7+k49k9Hn5/k2y0uLybuqpZhpke0/0Pa79yt0tBtb7jD+L5BaaD/UR0OKRzay+Hqj1FSuuxp+6F2rEwk/QRfgCy10TyAREQBERAEREAREQBERAF8K+ogPNOKNyYzVt7Xu/UGyLMkeGgkmwAuT2Bd3SnS7jGRJazZQ0379WO/Tl9Vh4hCXxSNHEtNvHkqVxHvo9Lwmo/+aSW6b9NPqaiqxp0hyQNNzztr5Dl4lZOH4G1vXlOd3HXVo8b+8fFdWykjcr22AcDe/MtPD0PzWRUvcXEE8D5LpUaMIRyjzN5e1q8++zNlrWjQa+HBanEWb4dbS3Ajkua+Le9dynHTVG3w3HKMNazEMNhnsAN/A1rJHAaAyNBaCbcXA69i1tFS00s9VJFFlg3lomOucrOV8xJuRY6nRdS7cFID5mcL5Xjw1B+NvVUrqLjTbR2OESjO6jGaXX0Z9q8Aid7hMZ9W+hN/isejjbA5rKihZU3NmOE0sRdxNiWGzvNoPet4tXUUpmqY46WPeVIOawIGjQSQ4ucGj1+apUak2+Xc7fELO3jDtMKPlp9MNZ+QxGrZPLudzDQRNAJjYGl8p7XTWBd3Dh4nUbCOkja0saxuUix53v2nmu2s2SxCAirfC2W7S0xwuLnxjje1ut+W/HsWvhxJzml24nIaSCRGSARxBPcpVYVHjCNdhXs6SllrOXq1rj0+WDXYNK5gc2/uvI8bLqx2NnUkj6r3O1A7eIcO+65Ye67XO+09zvC/JcmR56mNvJgzHy4fGy6MpYpZZ5ulT7S5UIdXgkDeGq0W0rczoWDi4kepaAt8tdh9P7Ri9LENQ17CfyXkPyAXKt1mZ67i0+W2a8Wl7+x6Qw5loox2NCyVxjbYAdgsuS6B5MIiIAiIgCIiAIiIAiIgCIiAqrp3wbPTR1LRrC6zrDXK6wPxynyKgWGVO8iY7nax8Rof5816ExvDm1EEkTxcPaRbxFl5sigdR1ctLL9qwJ5/Yd+YaeK0V4c0fI6fCrlUq2HtLT7f3+TGiG5rbcGvPwfw/V8lsa9tnnvAP8Av0WLtPD1WSDi11vXUfEfFZta7M1jx9YfOxHzVq0nzUyhxWh2Ny0tn/v4MRcZHWBJ5C65LqqRdjh90/JWGc9HY03AP2gCPArpke5j2yNGbLcEDmD/APVmzNtHCPuD5BdBUZxUlhk6VSVOanHdGRhDKiskLG/Qxt99/Fwv9UE/WPw+e7xnZ0U8TJ6QFk1K7eB2pdIB7+Y89L6dlxzWi2d2jdRgxyR5o3OLi5vv3PE3OjuHA2U8wzGIagfRPDtNWnRw8WnVa6VKmlhLU23V1XqTU5vK+hKdn8Rpqh1FXOqXRuqIDAymdK0ROkBzPtH9aUHq38FCNmJmsojI85W7yd5J4Bu8kN/Rc9h6qKjqqumnawsha+rpnPAJi6p3mQn3dAOH2XFRWtrD7LTUg+rEx834iA8R+pzHySno2Rq96KMAvD5JJcoZvXF2UaZRy07eZ7yV2YAzMZZftHKPAf7HosXEJcrD2nQea2tNlghY17g2w1ubXJ1Nu3VV7yWIqC6nW4JSUqzqy2ivwZU0ga0uPBoJPktx0IYUZquarcNGdUfidZzvQZB5qEY5ijXtDIze56x4DTgLnv1v3L0F0c4MymoImMc11xmLmm4cTqSD2G/pZarem4rLN/FrqNWahB5S9SUIiKwcgIiIAiIgCIiAIiIAiIgCIiAKsemDYw1EftMLbyxA3A4vbxLfHmO/xVnLi9gIIOoKA8sCu3tNIx3/AFGNvr9YNIN/HTVZdI7NSxns09Lj+FMelLo8cxz6ulbobmRg+Lm9/aOfjxhODOvSu7n/APqf3UreKi2l1JXteVaMXLdaZOSwKusylzdCCNLctLWPms8L6I4rWMLPJWGm9ilFpbmPPi0WSPU3a0A6HQ2HMrqhr8//AE2SSfgbm+V1dvRTglI/DKWf2aAzFrmvkMTDIXNc5hJeRf6qnrGACwAA7hZae0kb+yieX201U73aKqcD/cTW/wAiw6nBKoEOFFVRka3EM+neDk0Xq5FFyb3JKKWx5Gr6udxaJnSZmNLRnBDw12jmkkXIIJGvae1coq14sA25ceYcXOcfmVb/AEzNANI8/VqreTmE/wCkKrtpqm7WOZcOYTY878R8WhSinhyyYk1zKODplw6rfPFC6GRksh+jY9hjLu8by2mnHuU+h6LIoGtmxWubFmI6kZGZx+yJHi7z3NYpV0qAOhwyvZa8NVCb/wB1NbML+IYtxtJh0bZY6tstHBMQBvq0OlygAACAOlaIud8vG57Stb1eTYtFhbHQzo8wyak3cdNuwW9WUseyoB5PzSDOfB2ndZR3oXxB8MtXhsx61PI7L2WBLXBv3cwzD/EVg7P1Ej2kvqaap7DTxlgHj9M+/wAFV2Mk0u1cb2aCpDS7sOZroz+uFpQF0ogRDAREQBERAEREAREQBERAEREAREQGDjbL08oPNhXmLZx//Kv/ABN+Ib/C9T1MWZjm9osvPW0XRjVUznOgG8jBOUA2eByHYfh4KUZcryRnHmWDTotc2ucxxZK0tcONwQ4eLSsyOoa7g4fv6LepJlaUGty4ug6pzYdLH/YVUrfJ2WS/rIfRWGqh6DKy09fB2iKVv6mv/wBCt5V3uWlsERFgyVX01N/5eI/Zq4/i14/dVNiw+j/MP3Vx9MsV6GUgXLZoXDxLmt/1KocYwurjMMc8W6NQ60YJbdxBaNbOOXV7eNuKnGSSaIyi3JMne020DH7M08RkZvt1ThrS8bxxiewOIbe/BpKkT+kjDi1gfI2Q2AA9nkeQewdRcdh+i+FkDXVUbHzG5JtcdwGYchbsWZtB0XwyvZJTvdTPYNHQkMPqB/HFQJmwwHGYJSXwwGMgXzPpJIdOdnuYAfVQaGYYhtHE6I5oqSOxcLFrnDeXIPMZpP8AxlbKboonl6s1dUvYeIdKXAjwcCPgprsdsfBQMLYhdztS46k+aAkiIiGAiIgCIiAIiIAiIgCIiAIiIAiIgC+EXX1EBGtotiaWrH0kbb8iBYjwI1Hkq+xHoV1O6mIHY4B1vkfirmRAUNsTQOwvaCGme7MJonMzWsDnBc3S5+vFbjzV8Ko+m2mdDNR18YOaGVpNudiHtB7rst+ZWvSVLZI2SMN2yNa5p7WuAIPoUB2ovqICv+l0Ww+pP2TC7+mSM/so90xRkU1NUtF3U9Q13kQTa/4mMUr6WYM2GVf+AT/QQ4qrsa2pqsTpxTRUlmOLLvzOdcsIt1iGtbqNeKGS/cLqBJDG9uoc0EeHJZS1OylE6Gip4n+9HE1p8gB+y2yGAiIgCIiAIiIAiIgCIiAIiIAiIgCIiAIiIAiIgCIiAjfSFgntdBNEBd2W7fxDVvxAVRYJt/ieHxRwPp2viiaGtEkbw5rRwaJWHKQBpwK9ArGmw+N3vMafIICp6fpzbb6SjcD9yYH4OYFym6cYyOpSyX75GftdWU/Z2mPGJq+N2cphwiagKWxvpHqqyKSCOk0mY6Mk7yR2V4LTbKGhpsePJWN0SYK+nw9jZmBr8znW0JAc5zgL9uqlkWFQt4Rt9AswBAfUREAREQBERAEREAREQBERAEREAREQBERAEREAREQBE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407377" y="-144463"/>
            <a:ext cx="281354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Cambria" pitchFamily="18" charset="0"/>
            </a:endParaRPr>
          </a:p>
        </p:txBody>
      </p:sp>
      <p:sp>
        <p:nvSpPr>
          <p:cNvPr id="37" name="AutoShape 4" descr="data:image/jpeg;base64,/9j/4AAQSkZJRgABAQAAAQABAAD/2wCEAAkGBxQTEBITExQVFBUTFBgZGRgVFRQYFhQXGB4XGBUVFxYYHCogGBolHBYWITEhJSkrLi4uGCAzODMsNygtLisBCgoKDg0OGxAQGiwkHyQwLSwyLi00LDQsNzAtLCwsLCw3LCwuLCwvLCwsLCwsLCwsLCwsLCwvNCwsLCwsLCwsNP/AABEIAOEA4QMBIgACEQEDEQH/xAAcAAEAAgIDAQAAAAAAAAAAAAAABgcEBQIDCAH/xABDEAABAwIDBAcECQEGBwEAAAABAAIDBBEFEiEGEzFBByJRYXGBkRQyobEjQlJicoKiwdGSU2NzssLwFSQzk6PS4Rb/xAAaAQEAAgMBAAAAAAAAAAAAAAAAAgQBAwUG/8QALxEAAgEDAgMGBQUBAAAAAAAAAAECAwQRITEFEkETIlFxscGBkaHR4SMyYfDxFP/aAAwDAQACEQMRAD8AvFERAEREAREQBERAEREAREQBERAEREAREQBERAEREAREQBERAEREAREQBERAEREAREQBERAEREARFhYpisVPG6SaRrGt4lxAA9UBmr4Sqh2h6aWAubRxGS315Ltb3HL7x88qiNNtFjOJSFsD5D27kNjjZ+KQ6jwLr+KGcHoreDtHqF9Dx2j1VHxdHGKPF5K/K48t/Uu+Oi4ybDYzDrDWby3IVEoJ/LIMvqVHnj4meVl6IqEi27xfD3NFZEXM/vWBt+5s0fUJ8irP2M28pq9tmHJKB1o36OHeOTm9487KRjBLEREMBERAEREAREQBERAEREAREQBERAEREAREQBEUb242oioaZ73uAeWkRt5vdbRoHpfsCA0u3XSEKaQUtKz2irfYBjbkNJ4F1teGthy1JA1UHxTDGtvU4zO6olAzCmjdljiHLMRw8rX+8tLsbjj2b58FNLV18xdnlIBZEHG/VtfidTfKOA4Bb7Y6hfUYpuq6Pdvhj9o3TyHGV1wGvcQbFrS69u23YsN4WSSRtMC2XkrmMfUxtpKLR0dHC3IZLatfO4WI7baHw5z+lhjhY2OFjWMaLBrAGtHgAuyaTktXjmOU9GwPqZRGHe6LFz3245WN1Kqym5M3qKS1NmZSuOc9pWk2d2ppq3P7O8uLLZmuaWuAPA2PEd4W6Wt5W5NY6HyVoc0tcA5rhYtcAWkdhB0IVY7abBGE+2YdmifF1jHHfS3F0Q5acWcCOHYbPWn2n2jjoYmyOY+V8j8kccYu57rFx8AAOOvgpQlJPQxJLGp1dGO3ja+LdyWbURgZgODxykZ3Hs5HxBM8Xlitx7d4j7XTwupXh2d0JcbZjfOPdaQ145EaEm3K3pjAcSbU00U7DdsjGuHgQCL9+qulVmeiIhgIiIAiIgCIiAIiIAiIgCIiAIiIAiIgPj3WBPYF55xJhxXGZ968tp6fNmI+rFEcpDfvPffXsPcFb23e2MNBCS/rSPBDIwes48/ADmeV+0gKkNjaglte7nI6C/m6Z5HqAhlEqmxgtYIaZop4G6NZHoT3ucNS48/3XVsIHOxpz9Tlo3ZiddXPYBc/74LAUh6LYLzV83PPFEO4NbmPxcFCo8RZKCzIsEuA1PAa+irrZXZv/iDnYliDd4ZzeGF3uMi1yXHMW4DhzNydLGXwBVFJpaFlrJhUGD08Di6GCKIkZSY42sJA1AOUahZyTU2eN7QS0ua5oI0LSQQDfu4rT7LYr7RTNL7CaMmOdvNkzOq8EcrkXHcQsYeMjK2Nwvltb8xz5i/H5BajanGfZIWzEAsE0TZCb9SN7g179OYuCtuDfzTANPtTs3FWwujkaM9ju5LdaN3Ig9naOBWD0IVrjQvgf71NM+Mjssb28i4jyWVjtcaatpHOP0NSHQOJOjJvfgPdm+kb5haXozq2Q4ritOXBpfUOka0nUhznF1h3Xb6hWKOVoaauHqWsiIt5pCIiAIiIAiIgCIiAIiIAiIgCIiALR7YbRx0NK+aTkLNaOL3H3WjvJ/c8lunusCTyXnfbvGnYniO7aTuICWi17GxtI/zIyjuF+ZWG0llk6dOVSShHdmpdLJWzSVtWbt1NuVm3IY37g+Jv3rnsrgNRWe0PjkbS0+a80rzZjbXc1o4XIzdoFjqeAWdi4Ap5GNFgGEWHIAcFLcGpIn7Mg5A/dxzy5eTpWb22YfWsbEA8wOxV4VHLMvgdS/to26hSj4Zb8X9l0ItjOy8tJTispqxlZAHAPLNQ25AB0c4EXIBIIIuPKS9FVeDNVxjhK2KdvmN28fpb6r5hmw243DY3SOhraZ8NWLjRzoy5kzRys64HG1x2lb7ZLYWCgkdKx8skjmFl3ltg0lpIDWgDi0am/BZnNOLRz4xaeSVIiKubiH7VVuLRT5qOKKaAtHVIGcO1zXu9ptwta6wNicKrjXz11XG2nEseUxst9I4Zcry0OdwDTqTfVT9FPn0xgjy65MPF8OZUQSwSe7KwtNuIvwcO8GxHgoZsTi8jDLhNU8sqIWubFJ/aR26pYTxc0WI7QO1pVgFqiu3WyvtkbZIju6qDrRPGhNtd2TyF9QeR7rgotbMNdUaKPo7qZXt9txCSaJrgcjS8FxHA3c6zPEAnsI4qE7WxyNxStlhcWvgma4Fp6w6o6wPO1tRzBKtPo52mdX0hkkbZ8b8jiPdecrXZgOWjhcdqrmSbeVuIScnVUjR3hhLQfQBSc5Ry30N1rbxr1FDo8+j9y2+jTbNtfT2dYTx2EjR8HN+6beWo5KZrzFQ178Oro6mO+Qmzmjm02zs+Th3gL0ph1a2aJkrCHNe0EEcCCLgqzGSksop1qMqU3CW6MlERSNQREQBERAEREAREQBERAEREBC+ljHzSYfJkNpJbRs11BdxI8G5nflVN7N0m7gz/AFpNfy/VH7+aknTfXGavp6UHRjcx8XnKPQNd/UtdJpYDgBZVbqWiid7glHM5VX00Xm/x6nW9twQeB0Pmsro52kZSOloaogRSOJY9/uAuFnNdfQMcADfgDe/FYyxK/D2SjrDUcCOI/kKvTmo5T2Z0eIWbrxTj+5f3BbuLY9S0cAfLK1jAAGgHM51hoGtFy7QfytrG+4BHAgEctCLjRUJsfh0TMXpIpgJGOfpmGhcWu3dxz64bp22XoCYardKKSTR5xqUZOMlho4Iul9S0SMjJs54cWj7WS2a3eMwNvHsXctZk+FcKgOyOy+9lOXxtp8Vg7S4g6CESNh3rGkb4A9ZsWu8e1tjnIGuXmLqHVWzNWGiXCsQduX9ZkckhewA8o3uDhl7ARp2qSjnqRbOzBukNraaKOohq3VMbAyRrYHOL3tGUuuNNSL+a7H1eKV3ViiGHQHjJL1p3NP2WaZT42/EtDOzaRtwHOf3t9gI/U0FZ+0WzWKVlVI3f7qlJbYGSwtlbm+jj1d1s2jiPFbcLPQhl/wAm7wKqo6Gmmgp5N6KSN0srhZwDtTZzx1c5LbBo4AclWuBNO5Dne88uee8uPFSLbimioKCHDab36l4dI4+85rSLvdb7Tg0AcLNI5LVRRhrWtHBoAHgNFqqvu+Z1+EU26jn4LHz/AMOjEqXeRObz4jucOH8eanvQTjxfTyUjz1oDdt+O7dcgeTg8eGVQxdewtaaXG47aNmu0+DxmH62gealay3iS41Q0jVXk/b3PRiIEVw88EREAREQBERAEREAREQBEXw8EB5y2kmMuPVDjwjdYeDWNH+ZxXeStfKb4tXH78v8AnAWeqFz+89XwdYtvNv2QRFiV2IsiHWOv2RxP8ea0pNvCOjOpGEeaTwjEx2Jzck8Zs+FzXDyIc0+TgD6q98JxJtVSw1DPdlYHeB4Oae8OBHkvPj3T1WjRkj79AfE8XeWikvR/tj/w576WqDtw52YOaCd048XAfWY7nbUHkblXVRmqep5O8uaNW4cqfx+5Z21GEOqIRunbueF4khfybI2+h+64EtPcVw2W2gFVG4ObuqiE5Z4T70T/AN2GxIdzWXQ45TTC8NRDIPuyNJHcW3uD4hRLb91NHKydlWylrmN6p1dvWfYmYwElhtoSNLc7LUlnus1N9Sequ8S6P54pXyYbVGna85jEXPawOPHKW3Fu4tNu22iYB0qQPsyrbuXjTOy74nd4t1m+hHepP/8AsqC1/bKf/utv6XuspTi9jGYyItT4BjhNnYhG0doAefTdD5qWCo9hojJVTumMYJfI4NaXuPBrGN0HIAKO430p0kQIgDqh/KwLI7973C5HgCqwx/aeatla6peRG03bHHo1vgCdXW0zG54+CmoSnvoRc1HYzKfE3VlZNUzEbxw6jeTG6gNb+EaeZPNbZR6uwwZWzU97AA2F7+I537QsvCMXElmP0fy7HeHYe5RuqEovPQ6/B7+k49k9Hn5/k2y0uLybuqpZhpke0/0Pa79yt0tBtb7jD+L5BaaD/UR0OKRzay+Hqj1FSuuxp+6F2rEwk/QRfgCy10TyAREQBERAEREAREQBERAF8K+ogPNOKNyYzVt7Xu/UGyLMkeGgkmwAuT2Bd3SnS7jGRJazZQ0379WO/Tl9Vh4hCXxSNHEtNvHkqVxHvo9Lwmo/+aSW6b9NPqaiqxp0hyQNNzztr5Dl4lZOH4G1vXlOd3HXVo8b+8fFdWykjcr22AcDe/MtPD0PzWRUvcXEE8D5LpUaMIRyjzN5e1q8++zNlrWjQa+HBanEWb4dbS3Ajkua+Le9dynHTVG3w3HKMNazEMNhnsAN/A1rJHAaAyNBaCbcXA69i1tFS00s9VJFFlg3lomOucrOV8xJuRY6nRdS7cFID5mcL5Xjw1B+NvVUrqLjTbR2OESjO6jGaXX0Z9q8Aid7hMZ9W+hN/isejjbA5rKihZU3NmOE0sRdxNiWGzvNoPet4tXUUpmqY46WPeVIOawIGjQSQ4ucGj1+apUak2+Xc7fELO3jDtMKPlp9MNZ+QxGrZPLudzDQRNAJjYGl8p7XTWBd3Dh4nUbCOkja0saxuUix53v2nmu2s2SxCAirfC2W7S0xwuLnxjje1ut+W/HsWvhxJzml24nIaSCRGSARxBPcpVYVHjCNdhXs6SllrOXq1rj0+WDXYNK5gc2/uvI8bLqx2NnUkj6r3O1A7eIcO+65Ye67XO+09zvC/JcmR56mNvJgzHy4fGy6MpYpZZ5ulT7S5UIdXgkDeGq0W0rczoWDi4kepaAt8tdh9P7Ri9LENQ17CfyXkPyAXKt1mZ67i0+W2a8Wl7+x6Qw5loox2NCyVxjbYAdgsuS6B5MIiIAiIgCIiAIiIAiIgCIiAqrp3wbPTR1LRrC6zrDXK6wPxynyKgWGVO8iY7nax8Rof5816ExvDm1EEkTxcPaRbxFl5sigdR1ctLL9qwJ5/Yd+YaeK0V4c0fI6fCrlUq2HtLT7f3+TGiG5rbcGvPwfw/V8lsa9tnnvAP8Av0WLtPD1WSDi11vXUfEfFZta7M1jx9YfOxHzVq0nzUyhxWh2Ny0tn/v4MRcZHWBJ5C65LqqRdjh90/JWGc9HY03AP2gCPArpke5j2yNGbLcEDmD/APVmzNtHCPuD5BdBUZxUlhk6VSVOanHdGRhDKiskLG/Qxt99/Fwv9UE/WPw+e7xnZ0U8TJ6QFk1K7eB2pdIB7+Y89L6dlxzWi2d2jdRgxyR5o3OLi5vv3PE3OjuHA2U8wzGIagfRPDtNWnRw8WnVa6VKmlhLU23V1XqTU5vK+hKdn8Rpqh1FXOqXRuqIDAymdK0ROkBzPtH9aUHq38FCNmJmsojI85W7yd5J4Bu8kN/Rc9h6qKjqqumnawsha+rpnPAJi6p3mQn3dAOH2XFRWtrD7LTUg+rEx834iA8R+pzHySno2Rq96KMAvD5JJcoZvXF2UaZRy07eZ7yV2YAzMZZftHKPAf7HosXEJcrD2nQea2tNlghY17g2w1ubXJ1Nu3VV7yWIqC6nW4JSUqzqy2ivwZU0ga0uPBoJPktx0IYUZquarcNGdUfidZzvQZB5qEY5ijXtDIze56x4DTgLnv1v3L0F0c4MymoImMc11xmLmm4cTqSD2G/pZarem4rLN/FrqNWahB5S9SUIiKwcgIiIAiIgCIiAIiIAiIgCIiAKsemDYw1EftMLbyxA3A4vbxLfHmO/xVnLi9gIIOoKA8sCu3tNIx3/AFGNvr9YNIN/HTVZdI7NSxns09Lj+FMelLo8cxz6ulbobmRg+Lm9/aOfjxhODOvSu7n/APqf3UreKi2l1JXteVaMXLdaZOSwKusylzdCCNLctLWPms8L6I4rWMLPJWGm9ilFpbmPPi0WSPU3a0A6HQ2HMrqhr8//AE2SSfgbm+V1dvRTglI/DKWf2aAzFrmvkMTDIXNc5hJeRf6qnrGACwAA7hZae0kb+yieX201U73aKqcD/cTW/wAiw6nBKoEOFFVRka3EM+neDk0Xq5FFyb3JKKWx5Gr6udxaJnSZmNLRnBDw12jmkkXIIJGvae1coq14sA25ceYcXOcfmVb/AEzNANI8/VqreTmE/wCkKrtpqm7WOZcOYTY878R8WhSinhyyYk1zKODplw6rfPFC6GRksh+jY9hjLu8by2mnHuU+h6LIoGtmxWubFmI6kZGZx+yJHi7z3NYpV0qAOhwyvZa8NVCb/wB1NbML+IYtxtJh0bZY6tstHBMQBvq0OlygAACAOlaIud8vG57Stb1eTYtFhbHQzo8wyak3cdNuwW9WUseyoB5PzSDOfB2ndZR3oXxB8MtXhsx61PI7L2WBLXBv3cwzD/EVg7P1Ej2kvqaap7DTxlgHj9M+/wAFV2Mk0u1cb2aCpDS7sOZroz+uFpQF0ogRDAREQBERAEREAREQBERAEREAREQGDjbL08oPNhXmLZx//Kv/ABN+Ib/C9T1MWZjm9osvPW0XRjVUznOgG8jBOUA2eByHYfh4KUZcryRnHmWDTotc2ucxxZK0tcONwQ4eLSsyOoa7g4fv6LepJlaUGty4ug6pzYdLH/YVUrfJ2WS/rIfRWGqh6DKy09fB2iKVv6mv/wBCt5V3uWlsERFgyVX01N/5eI/Zq4/i14/dVNiw+j/MP3Vx9MsV6GUgXLZoXDxLmt/1KocYwurjMMc8W6NQ60YJbdxBaNbOOXV7eNuKnGSSaIyi3JMne020DH7M08RkZvt1ThrS8bxxiewOIbe/BpKkT+kjDi1gfI2Q2AA9nkeQewdRcdh+i+FkDXVUbHzG5JtcdwGYchbsWZtB0XwyvZJTvdTPYNHQkMPqB/HFQJmwwHGYJSXwwGMgXzPpJIdOdnuYAfVQaGYYhtHE6I5oqSOxcLFrnDeXIPMZpP8AxlbKboonl6s1dUvYeIdKXAjwcCPgprsdsfBQMLYhdztS46k+aAkiIiGAiIgCIiAIiIAiIgCIiAIiIAiIgC+EXX1EBGtotiaWrH0kbb8iBYjwI1Hkq+xHoV1O6mIHY4B1vkfirmRAUNsTQOwvaCGme7MJonMzWsDnBc3S5+vFbjzV8Ko+m2mdDNR18YOaGVpNudiHtB7rst+ZWvSVLZI2SMN2yNa5p7WuAIPoUB2ovqICv+l0Ww+pP2TC7+mSM/so90xRkU1NUtF3U9Q13kQTa/4mMUr6WYM2GVf+AT/QQ4qrsa2pqsTpxTRUlmOLLvzOdcsIt1iGtbqNeKGS/cLqBJDG9uoc0EeHJZS1OylE6Gip4n+9HE1p8gB+y2yGAiIgCIiAIiIAiIgCIiAIiIAiIgCIiAIiIAiIgCIiAjfSFgntdBNEBd2W7fxDVvxAVRYJt/ieHxRwPp2viiaGtEkbw5rRwaJWHKQBpwK9ArGmw+N3vMafIICp6fpzbb6SjcD9yYH4OYFym6cYyOpSyX75GftdWU/Z2mPGJq+N2cphwiagKWxvpHqqyKSCOk0mY6Mk7yR2V4LTbKGhpsePJWN0SYK+nw9jZmBr8znW0JAc5zgL9uqlkWFQt4Rt9AswBAfUREAREQBERAEREAREQBERAEREAREQBERAEREAREQBE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407377" y="-144463"/>
            <a:ext cx="281354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Cambria" pitchFamily="18" charset="0"/>
            </a:endParaRPr>
          </a:p>
        </p:txBody>
      </p:sp>
      <p:sp>
        <p:nvSpPr>
          <p:cNvPr id="38" name="AutoShape 6" descr="data:image/jpeg;base64,/9j/4AAQSkZJRgABAQAAAQABAAD/2wCEAAkGBxQTEBITExQVFBUTFBgZGRgVFRQYFhQXGB4XGBUVFxYYHCogGBolHBYWITEhJSkrLi4uGCAzODMsNygtLisBCgoKDg0OGxAQGiwkHyQwLSwyLi00LDQsNzAtLCwsLCw3LCwuLCwvLCwsLCwsLCwsLCwsLCwvNCwsLCwsLCwsNP/AABEIAOEA4QMBIgACEQEDEQH/xAAcAAEAAgIDAQAAAAAAAAAAAAAABgcEBQIDCAH/xABDEAABAwIDBAcECQEGBwEAAAABAAIDBBEFEiEGEzFBByJRYXGBkRQyobEjQlJicoKiwdGSU2NzssLwFSQzk6PS4Rb/xAAaAQEAAgMBAAAAAAAAAAAAAAAAAgQBAwUG/8QALxEAAgEDAgMGBQUBAAAAAAAAAAECAwQRITEFEkETIlFxscGBkaHR4SMyYfDxFP/aAAwDAQACEQMRAD8AvFERAEREAREQBERAEREAREQBERAEREAREQBERAEREAREQBERAEREAREQBERAEREAREQBERAEREARFhYpisVPG6SaRrGt4lxAA9UBmr4Sqh2h6aWAubRxGS315Ltb3HL7x88qiNNtFjOJSFsD5D27kNjjZ+KQ6jwLr+KGcHoreDtHqF9Dx2j1VHxdHGKPF5K/K48t/Uu+Oi4ybDYzDrDWby3IVEoJ/LIMvqVHnj4meVl6IqEi27xfD3NFZEXM/vWBt+5s0fUJ8irP2M28pq9tmHJKB1o36OHeOTm9487KRjBLEREMBERAEREAREQBERAEREAREQBERAEREAREQBEUb242oioaZ73uAeWkRt5vdbRoHpfsCA0u3XSEKaQUtKz2irfYBjbkNJ4F1teGthy1JA1UHxTDGtvU4zO6olAzCmjdljiHLMRw8rX+8tLsbjj2b58FNLV18xdnlIBZEHG/VtfidTfKOA4Bb7Y6hfUYpuq6Pdvhj9o3TyHGV1wGvcQbFrS69u23YsN4WSSRtMC2XkrmMfUxtpKLR0dHC3IZLatfO4WI7baHw5z+lhjhY2OFjWMaLBrAGtHgAuyaTktXjmOU9GwPqZRGHe6LFz3245WN1Kqym5M3qKS1NmZSuOc9pWk2d2ppq3P7O8uLLZmuaWuAPA2PEd4W6Wt5W5NY6HyVoc0tcA5rhYtcAWkdhB0IVY7abBGE+2YdmifF1jHHfS3F0Q5acWcCOHYbPWn2n2jjoYmyOY+V8j8kccYu57rFx8AAOOvgpQlJPQxJLGp1dGO3ja+LdyWbURgZgODxykZ3Hs5HxBM8Xlitx7d4j7XTwupXh2d0JcbZjfOPdaQ145EaEm3K3pjAcSbU00U7DdsjGuHgQCL9+qulVmeiIhgIiIAiIgCIiAIiIAiIgCIiAIiIAiIgPj3WBPYF55xJhxXGZ968tp6fNmI+rFEcpDfvPffXsPcFb23e2MNBCS/rSPBDIwes48/ADmeV+0gKkNjaglte7nI6C/m6Z5HqAhlEqmxgtYIaZop4G6NZHoT3ucNS48/3XVsIHOxpz9Tlo3ZiddXPYBc/74LAUh6LYLzV83PPFEO4NbmPxcFCo8RZKCzIsEuA1PAa+irrZXZv/iDnYliDd4ZzeGF3uMi1yXHMW4DhzNydLGXwBVFJpaFlrJhUGD08Di6GCKIkZSY42sJA1AOUahZyTU2eN7QS0ua5oI0LSQQDfu4rT7LYr7RTNL7CaMmOdvNkzOq8EcrkXHcQsYeMjK2Nwvltb8xz5i/H5BajanGfZIWzEAsE0TZCb9SN7g179OYuCtuDfzTANPtTs3FWwujkaM9ju5LdaN3Ig9naOBWD0IVrjQvgf71NM+Mjssb28i4jyWVjtcaatpHOP0NSHQOJOjJvfgPdm+kb5haXozq2Q4ritOXBpfUOka0nUhznF1h3Xb6hWKOVoaauHqWsiIt5pCIiAIiIAiIgCIiAIiIAiIgCIiALR7YbRx0NK+aTkLNaOL3H3WjvJ/c8lunusCTyXnfbvGnYniO7aTuICWi17GxtI/zIyjuF+ZWG0llk6dOVSShHdmpdLJWzSVtWbt1NuVm3IY37g+Jv3rnsrgNRWe0PjkbS0+a80rzZjbXc1o4XIzdoFjqeAWdi4Ap5GNFgGEWHIAcFLcGpIn7Mg5A/dxzy5eTpWb22YfWsbEA8wOxV4VHLMvgdS/to26hSj4Zb8X9l0ItjOy8tJTispqxlZAHAPLNQ25AB0c4EXIBIIIuPKS9FVeDNVxjhK2KdvmN28fpb6r5hmw243DY3SOhraZ8NWLjRzoy5kzRys64HG1x2lb7ZLYWCgkdKx8skjmFl3ltg0lpIDWgDi0am/BZnNOLRz4xaeSVIiKubiH7VVuLRT5qOKKaAtHVIGcO1zXu9ptwta6wNicKrjXz11XG2nEseUxst9I4Zcry0OdwDTqTfVT9FPn0xgjy65MPF8OZUQSwSe7KwtNuIvwcO8GxHgoZsTi8jDLhNU8sqIWubFJ/aR26pYTxc0WI7QO1pVgFqiu3WyvtkbZIju6qDrRPGhNtd2TyF9QeR7rgotbMNdUaKPo7qZXt9txCSaJrgcjS8FxHA3c6zPEAnsI4qE7WxyNxStlhcWvgma4Fp6w6o6wPO1tRzBKtPo52mdX0hkkbZ8b8jiPdecrXZgOWjhcdqrmSbeVuIScnVUjR3hhLQfQBSc5Ry30N1rbxr1FDo8+j9y2+jTbNtfT2dYTx2EjR8HN+6beWo5KZrzFQ178Oro6mO+Qmzmjm02zs+Th3gL0ph1a2aJkrCHNe0EEcCCLgqzGSksop1qMqU3CW6MlERSNQREQBERAEREAREQBERAEREBC+ljHzSYfJkNpJbRs11BdxI8G5nflVN7N0m7gz/AFpNfy/VH7+aknTfXGavp6UHRjcx8XnKPQNd/UtdJpYDgBZVbqWiid7glHM5VX00Xm/x6nW9twQeB0Pmsro52kZSOloaogRSOJY9/uAuFnNdfQMcADfgDe/FYyxK/D2SjrDUcCOI/kKvTmo5T2Z0eIWbrxTj+5f3BbuLY9S0cAfLK1jAAGgHM51hoGtFy7QfytrG+4BHAgEctCLjRUJsfh0TMXpIpgJGOfpmGhcWu3dxz64bp22XoCYardKKSTR5xqUZOMlho4Iul9S0SMjJs54cWj7WS2a3eMwNvHsXctZk+FcKgOyOy+9lOXxtp8Vg7S4g6CESNh3rGkb4A9ZsWu8e1tjnIGuXmLqHVWzNWGiXCsQduX9ZkckhewA8o3uDhl7ARp2qSjnqRbOzBukNraaKOohq3VMbAyRrYHOL3tGUuuNNSL+a7H1eKV3ViiGHQHjJL1p3NP2WaZT42/EtDOzaRtwHOf3t9gI/U0FZ+0WzWKVlVI3f7qlJbYGSwtlbm+jj1d1s2jiPFbcLPQhl/wAm7wKqo6Gmmgp5N6KSN0srhZwDtTZzx1c5LbBo4AclWuBNO5Dne88uee8uPFSLbimioKCHDab36l4dI4+85rSLvdb7Tg0AcLNI5LVRRhrWtHBoAHgNFqqvu+Z1+EU26jn4LHz/AMOjEqXeRObz4jucOH8eanvQTjxfTyUjz1oDdt+O7dcgeTg8eGVQxdewtaaXG47aNmu0+DxmH62gealay3iS41Q0jVXk/b3PRiIEVw88EREAREQBERAEREAREQBEXw8EB5y2kmMuPVDjwjdYeDWNH+ZxXeStfKb4tXH78v8AnAWeqFz+89XwdYtvNv2QRFiV2IsiHWOv2RxP8ea0pNvCOjOpGEeaTwjEx2Jzck8Zs+FzXDyIc0+TgD6q98JxJtVSw1DPdlYHeB4Oae8OBHkvPj3T1WjRkj79AfE8XeWikvR/tj/w576WqDtw52YOaCd048XAfWY7nbUHkblXVRmqep5O8uaNW4cqfx+5Z21GEOqIRunbueF4khfybI2+h+64EtPcVw2W2gFVG4ObuqiE5Z4T70T/AN2GxIdzWXQ45TTC8NRDIPuyNJHcW3uD4hRLb91NHKydlWylrmN6p1dvWfYmYwElhtoSNLc7LUlnus1N9Sequ8S6P54pXyYbVGna85jEXPawOPHKW3Fu4tNu22iYB0qQPsyrbuXjTOy74nd4t1m+hHepP/8AsqC1/bKf/utv6XuspTi9jGYyItT4BjhNnYhG0doAefTdD5qWCo9hojJVTumMYJfI4NaXuPBrGN0HIAKO430p0kQIgDqh/KwLI7973C5HgCqwx/aeatla6peRG03bHHo1vgCdXW0zG54+CmoSnvoRc1HYzKfE3VlZNUzEbxw6jeTG6gNb+EaeZPNbZR6uwwZWzU97AA2F7+I537QsvCMXElmP0fy7HeHYe5RuqEovPQ6/B7+k49k9Hn5/k2y0uLybuqpZhpke0/0Pa79yt0tBtb7jD+L5BaaD/UR0OKRzay+Hqj1FSuuxp+6F2rEwk/QRfgCy10TyAREQBERAEREAREQBERAF8K+ogPNOKNyYzVt7Xu/UGyLMkeGgkmwAuT2Bd3SnS7jGRJazZQ0379WO/Tl9Vh4hCXxSNHEtNvHkqVxHvo9Lwmo/+aSW6b9NPqaiqxp0hyQNNzztr5Dl4lZOH4G1vXlOd3HXVo8b+8fFdWykjcr22AcDe/MtPD0PzWRUvcXEE8D5LpUaMIRyjzN5e1q8++zNlrWjQa+HBanEWb4dbS3Ajkua+Le9dynHTVG3w3HKMNazEMNhnsAN/A1rJHAaAyNBaCbcXA69i1tFS00s9VJFFlg3lomOucrOV8xJuRY6nRdS7cFID5mcL5Xjw1B+NvVUrqLjTbR2OESjO6jGaXX0Z9q8Aid7hMZ9W+hN/isejjbA5rKihZU3NmOE0sRdxNiWGzvNoPet4tXUUpmqY46WPeVIOawIGjQSQ4ucGj1+apUak2+Xc7fELO3jDtMKPlp9MNZ+QxGrZPLudzDQRNAJjYGl8p7XTWBd3Dh4nUbCOkja0saxuUix53v2nmu2s2SxCAirfC2W7S0xwuLnxjje1ut+W/HsWvhxJzml24nIaSCRGSARxBPcpVYVHjCNdhXs6SllrOXq1rj0+WDXYNK5gc2/uvI8bLqx2NnUkj6r3O1A7eIcO+65Ye67XO+09zvC/JcmR56mNvJgzHy4fGy6MpYpZZ5ulT7S5UIdXgkDeGq0W0rczoWDi4kepaAt8tdh9P7Ri9LENQ17CfyXkPyAXKt1mZ67i0+W2a8Wl7+x6Qw5loox2NCyVxjbYAdgsuS6B5MIiIAiIgCIiAIiIAiIgCIiAqrp3wbPTR1LRrC6zrDXK6wPxynyKgWGVO8iY7nax8Rof5816ExvDm1EEkTxcPaRbxFl5sigdR1ctLL9qwJ5/Yd+YaeK0V4c0fI6fCrlUq2HtLT7f3+TGiG5rbcGvPwfw/V8lsa9tnnvAP8Av0WLtPD1WSDi11vXUfEfFZta7M1jx9YfOxHzVq0nzUyhxWh2Ny0tn/v4MRcZHWBJ5C65LqqRdjh90/JWGc9HY03AP2gCPArpke5j2yNGbLcEDmD/APVmzNtHCPuD5BdBUZxUlhk6VSVOanHdGRhDKiskLG/Qxt99/Fwv9UE/WPw+e7xnZ0U8TJ6QFk1K7eB2pdIB7+Y89L6dlxzWi2d2jdRgxyR5o3OLi5vv3PE3OjuHA2U8wzGIagfRPDtNWnRw8WnVa6VKmlhLU23V1XqTU5vK+hKdn8Rpqh1FXOqXRuqIDAymdK0ROkBzPtH9aUHq38FCNmJmsojI85W7yd5J4Bu8kN/Rc9h6qKjqqumnawsha+rpnPAJi6p3mQn3dAOH2XFRWtrD7LTUg+rEx834iA8R+pzHySno2Rq96KMAvD5JJcoZvXF2UaZRy07eZ7yV2YAzMZZftHKPAf7HosXEJcrD2nQea2tNlghY17g2w1ubXJ1Nu3VV7yWIqC6nW4JSUqzqy2ivwZU0ga0uPBoJPktx0IYUZquarcNGdUfidZzvQZB5qEY5ijXtDIze56x4DTgLnv1v3L0F0c4MymoImMc11xmLmm4cTqSD2G/pZarem4rLN/FrqNWahB5S9SUIiKwcgIiIAiIgCIiAIiIAiIgCIiAKsemDYw1EftMLbyxA3A4vbxLfHmO/xVnLi9gIIOoKA8sCu3tNIx3/AFGNvr9YNIN/HTVZdI7NSxns09Lj+FMelLo8cxz6ulbobmRg+Lm9/aOfjxhODOvSu7n/APqf3UreKi2l1JXteVaMXLdaZOSwKusylzdCCNLctLWPms8L6I4rWMLPJWGm9ilFpbmPPi0WSPU3a0A6HQ2HMrqhr8//AE2SSfgbm+V1dvRTglI/DKWf2aAzFrmvkMTDIXNc5hJeRf6qnrGACwAA7hZae0kb+yieX201U73aKqcD/cTW/wAiw6nBKoEOFFVRka3EM+neDk0Xq5FFyb3JKKWx5Gr6udxaJnSZmNLRnBDw12jmkkXIIJGvae1coq14sA25ceYcXOcfmVb/AEzNANI8/VqreTmE/wCkKrtpqm7WOZcOYTY878R8WhSinhyyYk1zKODplw6rfPFC6GRksh+jY9hjLu8by2mnHuU+h6LIoGtmxWubFmI6kZGZx+yJHi7z3NYpV0qAOhwyvZa8NVCb/wB1NbML+IYtxtJh0bZY6tstHBMQBvq0OlygAACAOlaIud8vG57Stb1eTYtFhbHQzo8wyak3cdNuwW9WUseyoB5PzSDOfB2ndZR3oXxB8MtXhsx61PI7L2WBLXBv3cwzD/EVg7P1Ej2kvqaap7DTxlgHj9M+/wAFV2Mk0u1cb2aCpDS7sOZroz+uFpQF0ogRDAREQBERAEREAREQBERAEREAREQGDjbL08oPNhXmLZx//Kv/ABN+Ib/C9T1MWZjm9osvPW0XRjVUznOgG8jBOUA2eByHYfh4KUZcryRnHmWDTotc2ucxxZK0tcONwQ4eLSsyOoa7g4fv6LepJlaUGty4ug6pzYdLH/YVUrfJ2WS/rIfRWGqh6DKy09fB2iKVv6mv/wBCt5V3uWlsERFgyVX01N/5eI/Zq4/i14/dVNiw+j/MP3Vx9MsV6GUgXLZoXDxLmt/1KocYwurjMMc8W6NQ60YJbdxBaNbOOXV7eNuKnGSSaIyi3JMne020DH7M08RkZvt1ThrS8bxxiewOIbe/BpKkT+kjDi1gfI2Q2AA9nkeQewdRcdh+i+FkDXVUbHzG5JtcdwGYchbsWZtB0XwyvZJTvdTPYNHQkMPqB/HFQJmwwHGYJSXwwGMgXzPpJIdOdnuYAfVQaGYYhtHE6I5oqSOxcLFrnDeXIPMZpP8AxlbKboonl6s1dUvYeIdKXAjwcCPgprsdsfBQMLYhdztS46k+aAkiIiGAiIgCIiAIiIAiIgCIiAIiIAiIgC+EXX1EBGtotiaWrH0kbb8iBYjwI1Hkq+xHoV1O6mIHY4B1vkfirmRAUNsTQOwvaCGme7MJonMzWsDnBc3S5+vFbjzV8Ko+m2mdDNR18YOaGVpNudiHtB7rst+ZWvSVLZI2SMN2yNa5p7WuAIPoUB2ovqICv+l0Ww+pP2TC7+mSM/so90xRkU1NUtF3U9Q13kQTa/4mMUr6WYM2GVf+AT/QQ4qrsa2pqsTpxTRUlmOLLvzOdcsIt1iGtbqNeKGS/cLqBJDG9uoc0EeHJZS1OylE6Gip4n+9HE1p8gB+y2yGAiIgCIiAIiIAiIgCIiAIiIAiIgCIiAIiIAiIgCIiAjfSFgntdBNEBd2W7fxDVvxAVRYJt/ieHxRwPp2viiaGtEkbw5rRwaJWHKQBpwK9ArGmw+N3vMafIICp6fpzbb6SjcD9yYH4OYFym6cYyOpSyX75GftdWU/Z2mPGJq+N2cphwiagKWxvpHqqyKSCOk0mY6Mk7yR2V4LTbKGhpsePJWN0SYK+nw9jZmBr8znW0JAc5zgL9uqlkWFQt4Rt9AswBAfUREAREQBERAEREAREQBERAEREAREQBERAEREAREQBE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407377" y="-144463"/>
            <a:ext cx="281354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Cambria" pitchFamily="18" charset="0"/>
            </a:endParaRPr>
          </a:p>
        </p:txBody>
      </p:sp>
      <p:sp>
        <p:nvSpPr>
          <p:cNvPr id="39" name="AutoShape 8" descr="data:image/jpeg;base64,/9j/4AAQSkZJRgABAQAAAQABAAD/2wCEAAkGBxQTEBITExQVFBUTFBgZGRgVFRQYFhQXGB4XGBUVFxYYHCogGBolHBYWITEhJSkrLi4uGCAzODMsNygtLisBCgoKDg0OGxAQGiwkHyQwLSwyLi00LDQsNzAtLCwsLCw3LCwuLCwvLCwsLCwsLCwsLCwsLCwvNCwsLCwsLCwsNP/AABEIAOEA4QMBIgACEQEDEQH/xAAcAAEAAgIDAQAAAAAAAAAAAAAABgcEBQIDCAH/xABDEAABAwIDBAcECQEGBwEAAAABAAIDBBEFEiEGEzFBByJRYXGBkRQyobEjQlJicoKiwdGSU2NzssLwFSQzk6PS4Rb/xAAaAQEAAgMBAAAAAAAAAAAAAAAAAgQBAwUG/8QALxEAAgEDAgMGBQUBAAAAAAAAAAECAwQRITEFEkETIlFxscGBkaHR4SMyYfDxFP/aAAwDAQACEQMRAD8AvFERAEREAREQBERAEREAREQBERAEREAREQBERAEREAREQBERAEREAREQBERAEREAREQBERAEREARFhYpisVPG6SaRrGt4lxAA9UBmr4Sqh2h6aWAubRxGS315Ltb3HL7x88qiNNtFjOJSFsD5D27kNjjZ+KQ6jwLr+KGcHoreDtHqF9Dx2j1VHxdHGKPF5K/K48t/Uu+Oi4ybDYzDrDWby3IVEoJ/LIMvqVHnj4meVl6IqEi27xfD3NFZEXM/vWBt+5s0fUJ8irP2M28pq9tmHJKB1o36OHeOTm9487KRjBLEREMBERAEREAREQBERAEREAREQBERAEREAREQBEUb242oioaZ73uAeWkRt5vdbRoHpfsCA0u3XSEKaQUtKz2irfYBjbkNJ4F1teGthy1JA1UHxTDGtvU4zO6olAzCmjdljiHLMRw8rX+8tLsbjj2b58FNLV18xdnlIBZEHG/VtfidTfKOA4Bb7Y6hfUYpuq6Pdvhj9o3TyHGV1wGvcQbFrS69u23YsN4WSSRtMC2XkrmMfUxtpKLR0dHC3IZLatfO4WI7baHw5z+lhjhY2OFjWMaLBrAGtHgAuyaTktXjmOU9GwPqZRGHe6LFz3245WN1Kqym5M3qKS1NmZSuOc9pWk2d2ppq3P7O8uLLZmuaWuAPA2PEd4W6Wt5W5NY6HyVoc0tcA5rhYtcAWkdhB0IVY7abBGE+2YdmifF1jHHfS3F0Q5acWcCOHYbPWn2n2jjoYmyOY+V8j8kccYu57rFx8AAOOvgpQlJPQxJLGp1dGO3ja+LdyWbURgZgODxykZ3Hs5HxBM8Xlitx7d4j7XTwupXh2d0JcbZjfOPdaQ145EaEm3K3pjAcSbU00U7DdsjGuHgQCL9+qulVmeiIhgIiIAiIgCIiAIiIAiIgCIiAIiIAiIgPj3WBPYF55xJhxXGZ968tp6fNmI+rFEcpDfvPffXsPcFb23e2MNBCS/rSPBDIwes48/ADmeV+0gKkNjaglte7nI6C/m6Z5HqAhlEqmxgtYIaZop4G6NZHoT3ucNS48/3XVsIHOxpz9Tlo3ZiddXPYBc/74LAUh6LYLzV83PPFEO4NbmPxcFCo8RZKCzIsEuA1PAa+irrZXZv/iDnYliDd4ZzeGF3uMi1yXHMW4DhzNydLGXwBVFJpaFlrJhUGD08Di6GCKIkZSY42sJA1AOUahZyTU2eN7QS0ua5oI0LSQQDfu4rT7LYr7RTNL7CaMmOdvNkzOq8EcrkXHcQsYeMjK2Nwvltb8xz5i/H5BajanGfZIWzEAsE0TZCb9SN7g179OYuCtuDfzTANPtTs3FWwujkaM9ju5LdaN3Ig9naOBWD0IVrjQvgf71NM+Mjssb28i4jyWVjtcaatpHOP0NSHQOJOjJvfgPdm+kb5haXozq2Q4ritOXBpfUOka0nUhznF1h3Xb6hWKOVoaauHqWsiIt5pCIiAIiIAiIgCIiAIiIAiIgCIiALR7YbRx0NK+aTkLNaOL3H3WjvJ/c8lunusCTyXnfbvGnYniO7aTuICWi17GxtI/zIyjuF+ZWG0llk6dOVSShHdmpdLJWzSVtWbt1NuVm3IY37g+Jv3rnsrgNRWe0PjkbS0+a80rzZjbXc1o4XIzdoFjqeAWdi4Ap5GNFgGEWHIAcFLcGpIn7Mg5A/dxzy5eTpWb22YfWsbEA8wOxV4VHLMvgdS/to26hSj4Zb8X9l0ItjOy8tJTispqxlZAHAPLNQ25AB0c4EXIBIIIuPKS9FVeDNVxjhK2KdvmN28fpb6r5hmw243DY3SOhraZ8NWLjRzoy5kzRys64HG1x2lb7ZLYWCgkdKx8skjmFl3ltg0lpIDWgDi0am/BZnNOLRz4xaeSVIiKubiH7VVuLRT5qOKKaAtHVIGcO1zXu9ptwta6wNicKrjXz11XG2nEseUxst9I4Zcry0OdwDTqTfVT9FPn0xgjy65MPF8OZUQSwSe7KwtNuIvwcO8GxHgoZsTi8jDLhNU8sqIWubFJ/aR26pYTxc0WI7QO1pVgFqiu3WyvtkbZIju6qDrRPGhNtd2TyF9QeR7rgotbMNdUaKPo7qZXt9txCSaJrgcjS8FxHA3c6zPEAnsI4qE7WxyNxStlhcWvgma4Fp6w6o6wPO1tRzBKtPo52mdX0hkkbZ8b8jiPdecrXZgOWjhcdqrmSbeVuIScnVUjR3hhLQfQBSc5Ry30N1rbxr1FDo8+j9y2+jTbNtfT2dYTx2EjR8HN+6beWo5KZrzFQ178Oro6mO+Qmzmjm02zs+Th3gL0ph1a2aJkrCHNe0EEcCCLgqzGSksop1qMqU3CW6MlERSNQREQBERAEREAREQBERAEREBC+ljHzSYfJkNpJbRs11BdxI8G5nflVN7N0m7gz/AFpNfy/VH7+aknTfXGavp6UHRjcx8XnKPQNd/UtdJpYDgBZVbqWiid7glHM5VX00Xm/x6nW9twQeB0Pmsro52kZSOloaogRSOJY9/uAuFnNdfQMcADfgDe/FYyxK/D2SjrDUcCOI/kKvTmo5T2Z0eIWbrxTj+5f3BbuLY9S0cAfLK1jAAGgHM51hoGtFy7QfytrG+4BHAgEctCLjRUJsfh0TMXpIpgJGOfpmGhcWu3dxz64bp22XoCYardKKSTR5xqUZOMlho4Iul9S0SMjJs54cWj7WS2a3eMwNvHsXctZk+FcKgOyOy+9lOXxtp8Vg7S4g6CESNh3rGkb4A9ZsWu8e1tjnIGuXmLqHVWzNWGiXCsQduX9ZkckhewA8o3uDhl7ARp2qSjnqRbOzBukNraaKOohq3VMbAyRrYHOL3tGUuuNNSL+a7H1eKV3ViiGHQHjJL1p3NP2WaZT42/EtDOzaRtwHOf3t9gI/U0FZ+0WzWKVlVI3f7qlJbYGSwtlbm+jj1d1s2jiPFbcLPQhl/wAm7wKqo6Gmmgp5N6KSN0srhZwDtTZzx1c5LbBo4AclWuBNO5Dne88uee8uPFSLbimioKCHDab36l4dI4+85rSLvdb7Tg0AcLNI5LVRRhrWtHBoAHgNFqqvu+Z1+EU26jn4LHz/AMOjEqXeRObz4jucOH8eanvQTjxfTyUjz1oDdt+O7dcgeTg8eGVQxdewtaaXG47aNmu0+DxmH62gealay3iS41Q0jVXk/b3PRiIEVw88EREAREQBERAEREAREQBEXw8EB5y2kmMuPVDjwjdYeDWNH+ZxXeStfKb4tXH78v8AnAWeqFz+89XwdYtvNv2QRFiV2IsiHWOv2RxP8ea0pNvCOjOpGEeaTwjEx2Jzck8Zs+FzXDyIc0+TgD6q98JxJtVSw1DPdlYHeB4Oae8OBHkvPj3T1WjRkj79AfE8XeWikvR/tj/w576WqDtw52YOaCd048XAfWY7nbUHkblXVRmqep5O8uaNW4cqfx+5Z21GEOqIRunbueF4khfybI2+h+64EtPcVw2W2gFVG4ObuqiE5Z4T70T/AN2GxIdzWXQ45TTC8NRDIPuyNJHcW3uD4hRLb91NHKydlWylrmN6p1dvWfYmYwElhtoSNLc7LUlnus1N9Sequ8S6P54pXyYbVGna85jEXPawOPHKW3Fu4tNu22iYB0qQPsyrbuXjTOy74nd4t1m+hHepP/8AsqC1/bKf/utv6XuspTi9jGYyItT4BjhNnYhG0doAefTdD5qWCo9hojJVTumMYJfI4NaXuPBrGN0HIAKO430p0kQIgDqh/KwLI7973C5HgCqwx/aeatla6peRG03bHHo1vgCdXW0zG54+CmoSnvoRc1HYzKfE3VlZNUzEbxw6jeTG6gNb+EaeZPNbZR6uwwZWzU97AA2F7+I537QsvCMXElmP0fy7HeHYe5RuqEovPQ6/B7+k49k9Hn5/k2y0uLybuqpZhpke0/0Pa79yt0tBtb7jD+L5BaaD/UR0OKRzay+Hqj1FSuuxp+6F2rEwk/QRfgCy10TyAREQBERAEREAREQBERAF8K+ogPNOKNyYzVt7Xu/UGyLMkeGgkmwAuT2Bd3SnS7jGRJazZQ0379WO/Tl9Vh4hCXxSNHEtNvHkqVxHvo9Lwmo/+aSW6b9NPqaiqxp0hyQNNzztr5Dl4lZOH4G1vXlOd3HXVo8b+8fFdWykjcr22AcDe/MtPD0PzWRUvcXEE8D5LpUaMIRyjzN5e1q8++zNlrWjQa+HBanEWb4dbS3Ajkua+Le9dynHTVG3w3HKMNazEMNhnsAN/A1rJHAaAyNBaCbcXA69i1tFS00s9VJFFlg3lomOucrOV8xJuRY6nRdS7cFID5mcL5Xjw1B+NvVUrqLjTbR2OESjO6jGaXX0Z9q8Aid7hMZ9W+hN/isejjbA5rKihZU3NmOE0sRdxNiWGzvNoPet4tXUUpmqY46WPeVIOawIGjQSQ4ucGj1+apUak2+Xc7fELO3jDtMKPlp9MNZ+QxGrZPLudzDQRNAJjYGl8p7XTWBd3Dh4nUbCOkja0saxuUix53v2nmu2s2SxCAirfC2W7S0xwuLnxjje1ut+W/HsWvhxJzml24nIaSCRGSARxBPcpVYVHjCNdhXs6SllrOXq1rj0+WDXYNK5gc2/uvI8bLqx2NnUkj6r3O1A7eIcO+65Ye67XO+09zvC/JcmR56mNvJgzHy4fGy6MpYpZZ5ulT7S5UIdXgkDeGq0W0rczoWDi4kepaAt8tdh9P7Ri9LENQ17CfyXkPyAXKt1mZ67i0+W2a8Wl7+x6Qw5loox2NCyVxjbYAdgsuS6B5MIiIAiIgCIiAIiIAiIgCIiAqrp3wbPTR1LRrC6zrDXK6wPxynyKgWGVO8iY7nax8Rof5816ExvDm1EEkTxcPaRbxFl5sigdR1ctLL9qwJ5/Yd+YaeK0V4c0fI6fCrlUq2HtLT7f3+TGiG5rbcGvPwfw/V8lsa9tnnvAP8Av0WLtPD1WSDi11vXUfEfFZta7M1jx9YfOxHzVq0nzUyhxWh2Ny0tn/v4MRcZHWBJ5C65LqqRdjh90/JWGc9HY03AP2gCPArpke5j2yNGbLcEDmD/APVmzNtHCPuD5BdBUZxUlhk6VSVOanHdGRhDKiskLG/Qxt99/Fwv9UE/WPw+e7xnZ0U8TJ6QFk1K7eB2pdIB7+Y89L6dlxzWi2d2jdRgxyR5o3OLi5vv3PE3OjuHA2U8wzGIagfRPDtNWnRw8WnVa6VKmlhLU23V1XqTU5vK+hKdn8Rpqh1FXOqXRuqIDAymdK0ROkBzPtH9aUHq38FCNmJmsojI85W7yd5J4Bu8kN/Rc9h6qKjqqumnawsha+rpnPAJi6p3mQn3dAOH2XFRWtrD7LTUg+rEx834iA8R+pzHySno2Rq96KMAvD5JJcoZvXF2UaZRy07eZ7yV2YAzMZZftHKPAf7HosXEJcrD2nQea2tNlghY17g2w1ubXJ1Nu3VV7yWIqC6nW4JSUqzqy2ivwZU0ga0uPBoJPktx0IYUZquarcNGdUfidZzvQZB5qEY5ijXtDIze56x4DTgLnv1v3L0F0c4MymoImMc11xmLmm4cTqSD2G/pZarem4rLN/FrqNWahB5S9SUIiKwcgIiIAiIgCIiAIiIAiIgCIiAKsemDYw1EftMLbyxA3A4vbxLfHmO/xVnLi9gIIOoKA8sCu3tNIx3/AFGNvr9YNIN/HTVZdI7NSxns09Lj+FMelLo8cxz6ulbobmRg+Lm9/aOfjxhODOvSu7n/APqf3UreKi2l1JXteVaMXLdaZOSwKusylzdCCNLctLWPms8L6I4rWMLPJWGm9ilFpbmPPi0WSPU3a0A6HQ2HMrqhr8//AE2SSfgbm+V1dvRTglI/DKWf2aAzFrmvkMTDIXNc5hJeRf6qnrGACwAA7hZae0kb+yieX201U73aKqcD/cTW/wAiw6nBKoEOFFVRka3EM+neDk0Xq5FFyb3JKKWx5Gr6udxaJnSZmNLRnBDw12jmkkXIIJGvae1coq14sA25ceYcXOcfmVb/AEzNANI8/VqreTmE/wCkKrtpqm7WOZcOYTY878R8WhSinhyyYk1zKODplw6rfPFC6GRksh+jY9hjLu8by2mnHuU+h6LIoGtmxWubFmI6kZGZx+yJHi7z3NYpV0qAOhwyvZa8NVCb/wB1NbML+IYtxtJh0bZY6tstHBMQBvq0OlygAACAOlaIud8vG57Stb1eTYtFhbHQzo8wyak3cdNuwW9WUseyoB5PzSDOfB2ndZR3oXxB8MtXhsx61PI7L2WBLXBv3cwzD/EVg7P1Ej2kvqaap7DTxlgHj9M+/wAFV2Mk0u1cb2aCpDS7sOZroz+uFpQF0ogRDAREQBERAEREAREQBERAEREAREQGDjbL08oPNhXmLZx//Kv/ABN+Ib/C9T1MWZjm9osvPW0XRjVUznOgG8jBOUA2eByHYfh4KUZcryRnHmWDTotc2ucxxZK0tcONwQ4eLSsyOoa7g4fv6LepJlaUGty4ug6pzYdLH/YVUrfJ2WS/rIfRWGqh6DKy09fB2iKVv6mv/wBCt5V3uWlsERFgyVX01N/5eI/Zq4/i14/dVNiw+j/MP3Vx9MsV6GUgXLZoXDxLmt/1KocYwurjMMc8W6NQ60YJbdxBaNbOOXV7eNuKnGSSaIyi3JMne020DH7M08RkZvt1ThrS8bxxiewOIbe/BpKkT+kjDi1gfI2Q2AA9nkeQewdRcdh+i+FkDXVUbHzG5JtcdwGYchbsWZtB0XwyvZJTvdTPYNHQkMPqB/HFQJmwwHGYJSXwwGMgXzPpJIdOdnuYAfVQaGYYhtHE6I5oqSOxcLFrnDeXIPMZpP8AxlbKboonl6s1dUvYeIdKXAjwcCPgprsdsfBQMLYhdztS46k+aAkiIiGAiIgCIiAIiIAiIgCIiAIiIAiIgC+EXX1EBGtotiaWrH0kbb8iBYjwI1Hkq+xHoV1O6mIHY4B1vkfirmRAUNsTQOwvaCGme7MJonMzWsDnBc3S5+vFbjzV8Ko+m2mdDNR18YOaGVpNudiHtB7rst+ZWvSVLZI2SMN2yNa5p7WuAIPoUB2ovqICv+l0Ww+pP2TC7+mSM/so90xRkU1NUtF3U9Q13kQTa/4mMUr6WYM2GVf+AT/QQ4qrsa2pqsTpxTRUlmOLLvzOdcsIt1iGtbqNeKGS/cLqBJDG9uoc0EeHJZS1OylE6Gip4n+9HE1p8gB+y2yGAiIgCIiAIiIAiIgCIiAIiIAiIgCIiAIiIAiIgCIiAjfSFgntdBNEBd2W7fxDVvxAVRYJt/ieHxRwPp2viiaGtEkbw5rRwaJWHKQBpwK9ArGmw+N3vMafIICp6fpzbb6SjcD9yYH4OYFym6cYyOpSyX75GftdWU/Z2mPGJq+N2cphwiagKWxvpHqqyKSCOk0mY6Mk7yR2V4LTbKGhpsePJWN0SYK+nw9jZmBr8znW0JAc5zgL9uqlkWFQt4Rt9AswBAfUREAREQBERAEREAREQBERAEREAREQBERAEREAREQBE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407377" y="-144463"/>
            <a:ext cx="281354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Cambria" pitchFamily="18" charset="0"/>
            </a:endParaRPr>
          </a:p>
        </p:txBody>
      </p:sp>
      <p:sp>
        <p:nvSpPr>
          <p:cNvPr id="40" name="AutoShape 10" descr="data:image/jpeg;base64,/9j/4AAQSkZJRgABAQAAAQABAAD/2wCEAAkGBxQTEBITExQVFBUTFBgZGRgVFRQYFhQXGB4XGBUVFxYYHCogGBolHBYWITEhJSkrLi4uGCAzODMsNygtLisBCgoKDg0OGxAQGiwkHyQwLSwyLi00LDQsNzAtLCwsLCw3LCwuLCwvLCwsLCwsLCwsLCwsLCwvNCwsLCwsLCwsNP/AABEIAOEA4QMBIgACEQEDEQH/xAAcAAEAAgIDAQAAAAAAAAAAAAAABgcEBQIDCAH/xABDEAABAwIDBAcECQEGBwEAAAABAAIDBBEFEiEGEzFBByJRYXGBkRQyobEjQlJicoKiwdGSU2NzssLwFSQzk6PS4Rb/xAAaAQEAAgMBAAAAAAAAAAAAAAAAAgQBAwUG/8QALxEAAgEDAgMGBQUBAAAAAAAAAAECAwQRITEFEkETIlFxscGBkaHR4SMyYfDxFP/aAAwDAQACEQMRAD8AvFERAEREAREQBERAEREAREQBERAEREAREQBERAEREAREQBERAEREAREQBERAEREAREQBERAEREARFhYpisVPG6SaRrGt4lxAA9UBmr4Sqh2h6aWAubRxGS315Ltb3HL7x88qiNNtFjOJSFsD5D27kNjjZ+KQ6jwLr+KGcHoreDtHqF9Dx2j1VHxdHGKPF5K/K48t/Uu+Oi4ybDYzDrDWby3IVEoJ/LIMvqVHnj4meVl6IqEi27xfD3NFZEXM/vWBt+5s0fUJ8irP2M28pq9tmHJKB1o36OHeOTm9487KRjBLEREMBERAEREAREQBERAEREAREQBERAEREAREQBEUb242oioaZ73uAeWkRt5vdbRoHpfsCA0u3XSEKaQUtKz2irfYBjbkNJ4F1teGthy1JA1UHxTDGtvU4zO6olAzCmjdljiHLMRw8rX+8tLsbjj2b58FNLV18xdnlIBZEHG/VtfidTfKOA4Bb7Y6hfUYpuq6Pdvhj9o3TyHGV1wGvcQbFrS69u23YsN4WSSRtMC2XkrmMfUxtpKLR0dHC3IZLatfO4WI7baHw5z+lhjhY2OFjWMaLBrAGtHgAuyaTktXjmOU9GwPqZRGHe6LFz3245WN1Kqym5M3qKS1NmZSuOc9pWk2d2ppq3P7O8uLLZmuaWuAPA2PEd4W6Wt5W5NY6HyVoc0tcA5rhYtcAWkdhB0IVY7abBGE+2YdmifF1jHHfS3F0Q5acWcCOHYbPWn2n2jjoYmyOY+V8j8kccYu57rFx8AAOOvgpQlJPQxJLGp1dGO3ja+LdyWbURgZgODxykZ3Hs5HxBM8Xlitx7d4j7XTwupXh2d0JcbZjfOPdaQ145EaEm3K3pjAcSbU00U7DdsjGuHgQCL9+qulVmeiIhgIiIAiIgCIiAIiIAiIgCIiAIiIAiIgPj3WBPYF55xJhxXGZ968tp6fNmI+rFEcpDfvPffXsPcFb23e2MNBCS/rSPBDIwes48/ADmeV+0gKkNjaglte7nI6C/m6Z5HqAhlEqmxgtYIaZop4G6NZHoT3ucNS48/3XVsIHOxpz9Tlo3ZiddXPYBc/74LAUh6LYLzV83PPFEO4NbmPxcFCo8RZKCzIsEuA1PAa+irrZXZv/iDnYliDd4ZzeGF3uMi1yXHMW4DhzNydLGXwBVFJpaFlrJhUGD08Di6GCKIkZSY42sJA1AOUahZyTU2eN7QS0ua5oI0LSQQDfu4rT7LYr7RTNL7CaMmOdvNkzOq8EcrkXHcQsYeMjK2Nwvltb8xz5i/H5BajanGfZIWzEAsE0TZCb9SN7g179OYuCtuDfzTANPtTs3FWwujkaM9ju5LdaN3Ig9naOBWD0IVrjQvgf71NM+Mjssb28i4jyWVjtcaatpHOP0NSHQOJOjJvfgPdm+kb5haXozq2Q4ritOXBpfUOka0nUhznF1h3Xb6hWKOVoaauHqWsiIt5pCIiAIiIAiIgCIiAIiIAiIgCIiALR7YbRx0NK+aTkLNaOL3H3WjvJ/c8lunusCTyXnfbvGnYniO7aTuICWi17GxtI/zIyjuF+ZWG0llk6dOVSShHdmpdLJWzSVtWbt1NuVm3IY37g+Jv3rnsrgNRWe0PjkbS0+a80rzZjbXc1o4XIzdoFjqeAWdi4Ap5GNFgGEWHIAcFLcGpIn7Mg5A/dxzy5eTpWb22YfWsbEA8wOxV4VHLMvgdS/to26hSj4Zb8X9l0ItjOy8tJTispqxlZAHAPLNQ25AB0c4EXIBIIIuPKS9FVeDNVxjhK2KdvmN28fpb6r5hmw243DY3SOhraZ8NWLjRzoy5kzRys64HG1x2lb7ZLYWCgkdKx8skjmFl3ltg0lpIDWgDi0am/BZnNOLRz4xaeSVIiKubiH7VVuLRT5qOKKaAtHVIGcO1zXu9ptwta6wNicKrjXz11XG2nEseUxst9I4Zcry0OdwDTqTfVT9FPn0xgjy65MPF8OZUQSwSe7KwtNuIvwcO8GxHgoZsTi8jDLhNU8sqIWubFJ/aR26pYTxc0WI7QO1pVgFqiu3WyvtkbZIju6qDrRPGhNtd2TyF9QeR7rgotbMNdUaKPo7qZXt9txCSaJrgcjS8FxHA3c6zPEAnsI4qE7WxyNxStlhcWvgma4Fp6w6o6wPO1tRzBKtPo52mdX0hkkbZ8b8jiPdecrXZgOWjhcdqrmSbeVuIScnVUjR3hhLQfQBSc5Ry30N1rbxr1FDo8+j9y2+jTbNtfT2dYTx2EjR8HN+6beWo5KZrzFQ178Oro6mO+Qmzmjm02zs+Th3gL0ph1a2aJkrCHNe0EEcCCLgqzGSksop1qMqU3CW6MlERSNQREQBERAEREAREQBERAEREBC+ljHzSYfJkNpJbRs11BdxI8G5nflVN7N0m7gz/AFpNfy/VH7+aknTfXGavp6UHRjcx8XnKPQNd/UtdJpYDgBZVbqWiid7glHM5VX00Xm/x6nW9twQeB0Pmsro52kZSOloaogRSOJY9/uAuFnNdfQMcADfgDe/FYyxK/D2SjrDUcCOI/kKvTmo5T2Z0eIWbrxTj+5f3BbuLY9S0cAfLK1jAAGgHM51hoGtFy7QfytrG+4BHAgEctCLjRUJsfh0TMXpIpgJGOfpmGhcWu3dxz64bp22XoCYardKKSTR5xqUZOMlho4Iul9S0SMjJs54cWj7WS2a3eMwNvHsXctZk+FcKgOyOy+9lOXxtp8Vg7S4g6CESNh3rGkb4A9ZsWu8e1tjnIGuXmLqHVWzNWGiXCsQduX9ZkckhewA8o3uDhl7ARp2qSjnqRbOzBukNraaKOohq3VMbAyRrYHOL3tGUuuNNSL+a7H1eKV3ViiGHQHjJL1p3NP2WaZT42/EtDOzaRtwHOf3t9gI/U0FZ+0WzWKVlVI3f7qlJbYGSwtlbm+jj1d1s2jiPFbcLPQhl/wAm7wKqo6Gmmgp5N6KSN0srhZwDtTZzx1c5LbBo4AclWuBNO5Dne88uee8uPFSLbimioKCHDab36l4dI4+85rSLvdb7Tg0AcLNI5LVRRhrWtHBoAHgNFqqvu+Z1+EU26jn4LHz/AMOjEqXeRObz4jucOH8eanvQTjxfTyUjz1oDdt+O7dcgeTg8eGVQxdewtaaXG47aNmu0+DxmH62gealay3iS41Q0jVXk/b3PRiIEVw88EREAREQBERAEREAREQBEXw8EB5y2kmMuPVDjwjdYeDWNH+ZxXeStfKb4tXH78v8AnAWeqFz+89XwdYtvNv2QRFiV2IsiHWOv2RxP8ea0pNvCOjOpGEeaTwjEx2Jzck8Zs+FzXDyIc0+TgD6q98JxJtVSw1DPdlYHeB4Oae8OBHkvPj3T1WjRkj79AfE8XeWikvR/tj/w576WqDtw52YOaCd048XAfWY7nbUHkblXVRmqep5O8uaNW4cqfx+5Z21GEOqIRunbueF4khfybI2+h+64EtPcVw2W2gFVG4ObuqiE5Z4T70T/AN2GxIdzWXQ45TTC8NRDIPuyNJHcW3uD4hRLb91NHKydlWylrmN6p1dvWfYmYwElhtoSNLc7LUlnus1N9Sequ8S6P54pXyYbVGna85jEXPawOPHKW3Fu4tNu22iYB0qQPsyrbuXjTOy74nd4t1m+hHepP/8AsqC1/bKf/utv6XuspTi9jGYyItT4BjhNnYhG0doAefTdD5qWCo9hojJVTumMYJfI4NaXuPBrGN0HIAKO430p0kQIgDqh/KwLI7973C5HgCqwx/aeatla6peRG03bHHo1vgCdXW0zG54+CmoSnvoRc1HYzKfE3VlZNUzEbxw6jeTG6gNb+EaeZPNbZR6uwwZWzU97AA2F7+I537QsvCMXElmP0fy7HeHYe5RuqEovPQ6/B7+k49k9Hn5/k2y0uLybuqpZhpke0/0Pa79yt0tBtb7jD+L5BaaD/UR0OKRzay+Hqj1FSuuxp+6F2rEwk/QRfgCy10TyAREQBERAEREAREQBERAF8K+ogPNOKNyYzVt7Xu/UGyLMkeGgkmwAuT2Bd3SnS7jGRJazZQ0379WO/Tl9Vh4hCXxSNHEtNvHkqVxHvo9Lwmo/+aSW6b9NPqaiqxp0hyQNNzztr5Dl4lZOH4G1vXlOd3HXVo8b+8fFdWykjcr22AcDe/MtPD0PzWRUvcXEE8D5LpUaMIRyjzN5e1q8++zNlrWjQa+HBanEWb4dbS3Ajkua+Le9dynHTVG3w3HKMNazEMNhnsAN/A1rJHAaAyNBaCbcXA69i1tFS00s9VJFFlg3lomOucrOV8xJuRY6nRdS7cFID5mcL5Xjw1B+NvVUrqLjTbR2OESjO6jGaXX0Z9q8Aid7hMZ9W+hN/isejjbA5rKihZU3NmOE0sRdxNiWGzvNoPet4tXUUpmqY46WPeVIOawIGjQSQ4ucGj1+apUak2+Xc7fELO3jDtMKPlp9MNZ+QxGrZPLudzDQRNAJjYGl8p7XTWBd3Dh4nUbCOkja0saxuUix53v2nmu2s2SxCAirfC2W7S0xwuLnxjje1ut+W/HsWvhxJzml24nIaSCRGSARxBPcpVYVHjCNdhXs6SllrOXq1rj0+WDXYNK5gc2/uvI8bLqx2NnUkj6r3O1A7eIcO+65Ye67XO+09zvC/JcmR56mNvJgzHy4fGy6MpYpZZ5ulT7S5UIdXgkDeGq0W0rczoWDi4kepaAt8tdh9P7Ri9LENQ17CfyXkPyAXKt1mZ67i0+W2a8Wl7+x6Qw5loox2NCyVxjbYAdgsuS6B5MIiIAiIgCIiAIiIAiIgCIiAqrp3wbPTR1LRrC6zrDXK6wPxynyKgWGVO8iY7nax8Rof5816ExvDm1EEkTxcPaRbxFl5sigdR1ctLL9qwJ5/Yd+YaeK0V4c0fI6fCrlUq2HtLT7f3+TGiG5rbcGvPwfw/V8lsa9tnnvAP8Av0WLtPD1WSDi11vXUfEfFZta7M1jx9YfOxHzVq0nzUyhxWh2Ny0tn/v4MRcZHWBJ5C65LqqRdjh90/JWGc9HY03AP2gCPArpke5j2yNGbLcEDmD/APVmzNtHCPuD5BdBUZxUlhk6VSVOanHdGRhDKiskLG/Qxt99/Fwv9UE/WPw+e7xnZ0U8TJ6QFk1K7eB2pdIB7+Y89L6dlxzWi2d2jdRgxyR5o3OLi5vv3PE3OjuHA2U8wzGIagfRPDtNWnRw8WnVa6VKmlhLU23V1XqTU5vK+hKdn8Rpqh1FXOqXRuqIDAymdK0ROkBzPtH9aUHq38FCNmJmsojI85W7yd5J4Bu8kN/Rc9h6qKjqqumnawsha+rpnPAJi6p3mQn3dAOH2XFRWtrD7LTUg+rEx834iA8R+pzHySno2Rq96KMAvD5JJcoZvXF2UaZRy07eZ7yV2YAzMZZftHKPAf7HosXEJcrD2nQea2tNlghY17g2w1ubXJ1Nu3VV7yWIqC6nW4JSUqzqy2ivwZU0ga0uPBoJPktx0IYUZquarcNGdUfidZzvQZB5qEY5ijXtDIze56x4DTgLnv1v3L0F0c4MymoImMc11xmLmm4cTqSD2G/pZarem4rLN/FrqNWahB5S9SUIiKwcgIiIAiIgCIiAIiIAiIgCIiAKsemDYw1EftMLbyxA3A4vbxLfHmO/xVnLi9gIIOoKA8sCu3tNIx3/AFGNvr9YNIN/HTVZdI7NSxns09Lj+FMelLo8cxz6ulbobmRg+Lm9/aOfjxhODOvSu7n/APqf3UreKi2l1JXteVaMXLdaZOSwKusylzdCCNLctLWPms8L6I4rWMLPJWGm9ilFpbmPPi0WSPU3a0A6HQ2HMrqhr8//AE2SSfgbm+V1dvRTglI/DKWf2aAzFrmvkMTDIXNc5hJeRf6qnrGACwAA7hZae0kb+yieX201U73aKqcD/cTW/wAiw6nBKoEOFFVRka3EM+neDk0Xq5FFyb3JKKWx5Gr6udxaJnSZmNLRnBDw12jmkkXIIJGvae1coq14sA25ceYcXOcfmVb/AEzNANI8/VqreTmE/wCkKrtpqm7WOZcOYTY878R8WhSinhyyYk1zKODplw6rfPFC6GRksh+jY9hjLu8by2mnHuU+h6LIoGtmxWubFmI6kZGZx+yJHi7z3NYpV0qAOhwyvZa8NVCb/wB1NbML+IYtxtJh0bZY6tstHBMQBvq0OlygAACAOlaIud8vG57Stb1eTYtFhbHQzo8wyak3cdNuwW9WUseyoB5PzSDOfB2ndZR3oXxB8MtXhsx61PI7L2WBLXBv3cwzD/EVg7P1Ej2kvqaap7DTxlgHj9M+/wAFV2Mk0u1cb2aCpDS7sOZroz+uFpQF0ogRDAREQBERAEREAREQBERAEREAREQGDjbL08oPNhXmLZx//Kv/ABN+Ib/C9T1MWZjm9osvPW0XRjVUznOgG8jBOUA2eByHYfh4KUZcryRnHmWDTotc2ucxxZK0tcONwQ4eLSsyOoa7g4fv6LepJlaUGty4ug6pzYdLH/YVUrfJ2WS/rIfRWGqh6DKy09fB2iKVv6mv/wBCt5V3uWlsERFgyVX01N/5eI/Zq4/i14/dVNiw+j/MP3Vx9MsV6GUgXLZoXDxLmt/1KocYwurjMMc8W6NQ60YJbdxBaNbOOXV7eNuKnGSSaIyi3JMne020DH7M08RkZvt1ThrS8bxxiewOIbe/BpKkT+kjDi1gfI2Q2AA9nkeQewdRcdh+i+FkDXVUbHzG5JtcdwGYchbsWZtB0XwyvZJTvdTPYNHQkMPqB/HFQJmwwHGYJSXwwGMgXzPpJIdOdnuYAfVQaGYYhtHE6I5oqSOxcLFrnDeXIPMZpP8AxlbKboonl6s1dUvYeIdKXAjwcCPgprsdsfBQMLYhdztS46k+aAkiIiGAiIgCIiAIiIAiIgCIiAIiIAiIgC+EXX1EBGtotiaWrH0kbb8iBYjwI1Hkq+xHoV1O6mIHY4B1vkfirmRAUNsTQOwvaCGme7MJonMzWsDnBc3S5+vFbjzV8Ko+m2mdDNR18YOaGVpNudiHtB7rst+ZWvSVLZI2SMN2yNa5p7WuAIPoUB2ovqICv+l0Ww+pP2TC7+mSM/so90xRkU1NUtF3U9Q13kQTa/4mMUr6WYM2GVf+AT/QQ4qrsa2pqsTpxTRUlmOLLvzOdcsIt1iGtbqNeKGS/cLqBJDG9uoc0EeHJZS1OylE6Gip4n+9HE1p8gB+y2yGAiIgCIiAIiIAiIgCIiAIiIAiIgCIiAIiIAiIgCIiAjfSFgntdBNEBd2W7fxDVvxAVRYJt/ieHxRwPp2viiaGtEkbw5rRwaJWHKQBpwK9ArGmw+N3vMafIICp6fpzbb6SjcD9yYH4OYFym6cYyOpSyX75GftdWU/Z2mPGJq+N2cphwiagKWxvpHqqyKSCOk0mY6Mk7yR2V4LTbKGhpsePJWN0SYK+nw9jZmBr8znW0JAc5zgL9uqlkWFQt4Rt9AswBAfUREAREQBERAEREAREQBERAEREAREQBERAEREAREQBE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407377" y="-144463"/>
            <a:ext cx="281354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Cambri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2816" y="2838451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itchFamily="18" charset="0"/>
              </a:rPr>
              <a:t>8</a:t>
            </a:r>
            <a:endParaRPr lang="en-US" sz="1200" dirty="0">
              <a:latin typeface="Cambria" pitchFamily="18" charset="0"/>
            </a:endParaRPr>
          </a:p>
        </p:txBody>
      </p:sp>
      <p:pic>
        <p:nvPicPr>
          <p:cNvPr id="43" name="Picture 2" descr="Stash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40877" y="3276600"/>
            <a:ext cx="1186962" cy="504826"/>
          </a:xfrm>
          <a:prstGeom prst="rect">
            <a:avLst/>
          </a:prstGeom>
          <a:noFill/>
        </p:spPr>
      </p:pic>
      <p:cxnSp>
        <p:nvCxnSpPr>
          <p:cNvPr id="44" name="Straight Arrow Connector 43"/>
          <p:cNvCxnSpPr/>
          <p:nvPr/>
        </p:nvCxnSpPr>
        <p:spPr>
          <a:xfrm>
            <a:off x="2312378" y="1724025"/>
            <a:ext cx="7797" cy="56197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318846" y="2362200"/>
            <a:ext cx="63304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n 45"/>
          <p:cNvSpPr/>
          <p:nvPr/>
        </p:nvSpPr>
        <p:spPr>
          <a:xfrm>
            <a:off x="1802424" y="5048250"/>
            <a:ext cx="659423" cy="819150"/>
          </a:xfrm>
          <a:prstGeom prst="can">
            <a:avLst>
              <a:gd name="adj" fmla="val 26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latin typeface="Cambria" pitchFamily="18" charset="0"/>
              </a:rPr>
              <a:t>Git feature</a:t>
            </a:r>
          </a:p>
          <a:p>
            <a:pPr algn="ctr"/>
            <a:r>
              <a:rPr lang="en-GB" sz="1200" b="1" dirty="0" smtClean="0">
                <a:latin typeface="Cambria" pitchFamily="18" charset="0"/>
              </a:rPr>
              <a:t>branch</a:t>
            </a:r>
            <a:endParaRPr lang="en-US" sz="1200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716464"/>
          </a:xfrm>
        </p:spPr>
        <p:txBody>
          <a:bodyPr/>
          <a:lstStyle/>
          <a:p>
            <a:r>
              <a:rPr lang="en-US" sz="1600" b="1" dirty="0" smtClean="0">
                <a:latin typeface="Cambria" pitchFamily="18" charset="0"/>
              </a:rPr>
              <a:t>Tools used</a:t>
            </a:r>
          </a:p>
          <a:p>
            <a:pPr lvl="1"/>
            <a:r>
              <a:rPr lang="en-US" sz="1200" dirty="0" smtClean="0">
                <a:latin typeface="Cambria" pitchFamily="18" charset="0"/>
              </a:rPr>
              <a:t>Jenkins - Continuous Build System</a:t>
            </a:r>
          </a:p>
          <a:p>
            <a:pPr lvl="1"/>
            <a:r>
              <a:rPr lang="en-US" sz="1200" dirty="0" err="1" smtClean="0">
                <a:latin typeface="Cambria" pitchFamily="18" charset="0"/>
              </a:rPr>
              <a:t>Git</a:t>
            </a:r>
            <a:r>
              <a:rPr lang="en-US" sz="1200" dirty="0" smtClean="0">
                <a:latin typeface="Cambria" pitchFamily="18" charset="0"/>
              </a:rPr>
              <a:t>- CVS</a:t>
            </a:r>
          </a:p>
          <a:p>
            <a:pPr lvl="1"/>
            <a:r>
              <a:rPr lang="en-US" sz="1200" dirty="0" smtClean="0">
                <a:latin typeface="Cambria" pitchFamily="18" charset="0"/>
              </a:rPr>
              <a:t>Selenium standalone server in Linux machine as start up service in Hub mode</a:t>
            </a:r>
          </a:p>
          <a:p>
            <a:pPr lvl="1"/>
            <a:r>
              <a:rPr lang="en-US" sz="1200" dirty="0" smtClean="0">
                <a:latin typeface="Cambria" pitchFamily="18" charset="0"/>
              </a:rPr>
              <a:t>Behat- Test Framework</a:t>
            </a:r>
          </a:p>
          <a:p>
            <a:pPr lvl="1"/>
            <a:r>
              <a:rPr lang="en-US" sz="1200" dirty="0" smtClean="0">
                <a:latin typeface="Cambria" pitchFamily="18" charset="0"/>
              </a:rPr>
              <a:t>Firefox</a:t>
            </a:r>
          </a:p>
          <a:p>
            <a:pPr lvl="1"/>
            <a:r>
              <a:rPr lang="en-US" sz="1200" dirty="0" smtClean="0">
                <a:latin typeface="Cambria" pitchFamily="18" charset="0"/>
              </a:rPr>
              <a:t>Slack –notification </a:t>
            </a:r>
          </a:p>
          <a:p>
            <a:pPr lvl="1"/>
            <a:endParaRPr lang="en-US" sz="1200" dirty="0" smtClean="0">
              <a:latin typeface="Cambria" pitchFamily="18" charset="0"/>
            </a:endParaRPr>
          </a:p>
          <a:p>
            <a:r>
              <a:rPr lang="en-US" sz="1600" b="1" dirty="0" smtClean="0">
                <a:latin typeface="Cambria" pitchFamily="18" charset="0"/>
              </a:rPr>
              <a:t>Key benefits of Smoke tests CI way</a:t>
            </a:r>
          </a:p>
          <a:p>
            <a:pPr lvl="1"/>
            <a:r>
              <a:rPr lang="en-US" sz="1200" dirty="0" smtClean="0">
                <a:latin typeface="Cambria" pitchFamily="18" charset="0"/>
              </a:rPr>
              <a:t>communication enhancement and customer satisfaction</a:t>
            </a:r>
          </a:p>
          <a:p>
            <a:pPr lvl="1"/>
            <a:r>
              <a:rPr lang="en-US" sz="1200" dirty="0" smtClean="0">
                <a:latin typeface="Cambria" pitchFamily="18" charset="0"/>
              </a:rPr>
              <a:t>Early feedback from SIT and UAT builds to developers i.e. after every new built of website, instant feedback can be provide</a:t>
            </a:r>
          </a:p>
          <a:p>
            <a:pPr lvl="1">
              <a:buNone/>
            </a:pPr>
            <a:r>
              <a:rPr lang="en-US" sz="1200" dirty="0" smtClean="0">
                <a:latin typeface="Cambria" pitchFamily="18" charset="0"/>
              </a:rPr>
              <a:t>	via smoke tests report.</a:t>
            </a:r>
          </a:p>
          <a:p>
            <a:pPr lvl="1"/>
            <a:r>
              <a:rPr lang="en-US" sz="1200" dirty="0" smtClean="0">
                <a:latin typeface="Cambria" pitchFamily="18" charset="0"/>
              </a:rPr>
              <a:t>Immediate bug detection</a:t>
            </a:r>
          </a:p>
          <a:p>
            <a:pPr lvl="1"/>
            <a:r>
              <a:rPr lang="en-US" sz="1200" dirty="0" smtClean="0">
                <a:latin typeface="Cambria" pitchFamily="18" charset="0"/>
              </a:rPr>
              <a:t>No integration step in the lifecycle </a:t>
            </a:r>
          </a:p>
        </p:txBody>
      </p:sp>
    </p:spTree>
    <p:extLst>
      <p:ext uri="{BB962C8B-B14F-4D97-AF65-F5344CB8AC3E}">
        <p14:creationId xmlns:p14="http://schemas.microsoft.com/office/powerpoint/2010/main" val="25947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the topics covered</a:t>
            </a:r>
          </a:p>
          <a:p>
            <a:r>
              <a:rPr lang="en-US" dirty="0" smtClean="0"/>
              <a:t>Reiterate your welcome</a:t>
            </a:r>
          </a:p>
          <a:p>
            <a:r>
              <a:rPr lang="en-US" dirty="0" smtClean="0"/>
              <a:t>Remind the participants to submit paperwork</a:t>
            </a:r>
          </a:p>
          <a:p>
            <a:r>
              <a:rPr lang="en-US" dirty="0" smtClean="0"/>
              <a:t>Wrap up the orientation session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Introduction to automation 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dirty="0"/>
              <a:t>Why BDD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Difference between TDD and BDD?</a:t>
            </a:r>
          </a:p>
          <a:p>
            <a:r>
              <a:rPr lang="en-US" dirty="0"/>
              <a:t>Introduction to Gherkin </a:t>
            </a:r>
            <a:r>
              <a:rPr lang="en-US" dirty="0" smtClean="0"/>
              <a:t>language</a:t>
            </a:r>
          </a:p>
          <a:p>
            <a:r>
              <a:rPr lang="en-US" dirty="0"/>
              <a:t>Introduction to  </a:t>
            </a:r>
            <a:r>
              <a:rPr lang="en-US" dirty="0" smtClean="0"/>
              <a:t>Cucumber</a:t>
            </a:r>
          </a:p>
          <a:p>
            <a:r>
              <a:rPr lang="en-US" dirty="0"/>
              <a:t>BDD with Ruby on Cucumber</a:t>
            </a:r>
          </a:p>
          <a:p>
            <a:r>
              <a:rPr lang="en-US" dirty="0"/>
              <a:t>Install cucumber</a:t>
            </a:r>
          </a:p>
          <a:p>
            <a:r>
              <a:rPr lang="en-US" dirty="0"/>
              <a:t>Capybara Installation</a:t>
            </a:r>
          </a:p>
          <a:p>
            <a:r>
              <a:rPr lang="en-US" dirty="0"/>
              <a:t>Set up the application</a:t>
            </a:r>
          </a:p>
          <a:p>
            <a:r>
              <a:rPr lang="en-US" dirty="0"/>
              <a:t>what are features and scenarios and steps</a:t>
            </a:r>
          </a:p>
          <a:p>
            <a:r>
              <a:rPr lang="en-US" dirty="0"/>
              <a:t>Describe a feature</a:t>
            </a:r>
          </a:p>
          <a:p>
            <a:r>
              <a:rPr lang="en-US" dirty="0"/>
              <a:t>Execute the feature and Watch it fail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Introduction to Capybara driver</a:t>
            </a:r>
          </a:p>
          <a:p>
            <a:r>
              <a:rPr lang="en-US" dirty="0"/>
              <a:t>Testing Web application functionality with Capybara driver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Agenda/Topics To Be Covered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Automated testing is especially beneficial if the tests need to be re-executed “quickly</a:t>
            </a:r>
            <a:r>
              <a:rPr lang="en-US" dirty="0" smtClean="0"/>
              <a:t>”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/>
              <a:t>● Frequent </a:t>
            </a:r>
            <a:r>
              <a:rPr lang="en-US" dirty="0" smtClean="0"/>
              <a:t>recompiles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/>
              <a:t>● Large number of </a:t>
            </a:r>
            <a:r>
              <a:rPr lang="en-US" dirty="0" smtClean="0"/>
              <a:t>tests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/>
              <a:t>● Using an agile development process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Commonly, test managers look to automation as a way to increase testing </a:t>
            </a:r>
            <a:r>
              <a:rPr lang="en-US" dirty="0" smtClean="0"/>
              <a:t>efficiency.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/>
              <a:t>Automation Testing means using an automation tool to execute your test case suite. 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 The automation software can also enter test data into the System Under Test ,  compare  expected and actual  results and generate detailed test  reports.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automation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70% faster than the manual testing.</a:t>
            </a:r>
          </a:p>
          <a:p>
            <a:r>
              <a:rPr lang="en-US" dirty="0"/>
              <a:t>Wider test coverage of application features.</a:t>
            </a:r>
          </a:p>
          <a:p>
            <a:r>
              <a:rPr lang="en-US" dirty="0"/>
              <a:t>Reliable in results.</a:t>
            </a:r>
          </a:p>
          <a:p>
            <a:r>
              <a:rPr lang="en-US" dirty="0"/>
              <a:t>Ensure Consistency.</a:t>
            </a:r>
          </a:p>
          <a:p>
            <a:r>
              <a:rPr lang="en-US" dirty="0"/>
              <a:t>Saves Time and Cost.</a:t>
            </a:r>
          </a:p>
          <a:p>
            <a:r>
              <a:rPr lang="en-US" dirty="0"/>
              <a:t>Improves accuracy.</a:t>
            </a:r>
          </a:p>
          <a:p>
            <a:r>
              <a:rPr lang="en-US" dirty="0"/>
              <a:t>Human Intervention is not required while execution.</a:t>
            </a:r>
          </a:p>
          <a:p>
            <a:r>
              <a:rPr lang="en-US" dirty="0"/>
              <a:t>Increases Efficiency.</a:t>
            </a:r>
          </a:p>
          <a:p>
            <a:r>
              <a:rPr lang="en-US" dirty="0"/>
              <a:t>Better speed in executing tests.</a:t>
            </a:r>
          </a:p>
          <a:p>
            <a:r>
              <a:rPr lang="en-US" dirty="0"/>
              <a:t>Re-usable test scripts.</a:t>
            </a:r>
          </a:p>
          <a:p>
            <a:r>
              <a:rPr lang="en-US" dirty="0"/>
              <a:t>Test Frequently and thoroughly.</a:t>
            </a:r>
          </a:p>
          <a:p>
            <a:r>
              <a:rPr lang="en-US" dirty="0"/>
              <a:t>more  cycle of execution can be achieved through automation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automated testing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371081" cy="35917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Automation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1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mbria" pitchFamily="18" charset="0"/>
              </a:rPr>
              <a:t>In software engineering, </a:t>
            </a:r>
            <a:r>
              <a:rPr lang="en-US" b="1" dirty="0">
                <a:latin typeface="Cambria" pitchFamily="18" charset="0"/>
              </a:rPr>
              <a:t>behavior-driven development</a:t>
            </a:r>
            <a:r>
              <a:rPr lang="en-US" dirty="0">
                <a:latin typeface="Cambria" pitchFamily="18" charset="0"/>
              </a:rPr>
              <a:t> (</a:t>
            </a:r>
            <a:r>
              <a:rPr lang="en-US" b="1" dirty="0">
                <a:latin typeface="Cambria" pitchFamily="18" charset="0"/>
              </a:rPr>
              <a:t>BDD</a:t>
            </a:r>
            <a:r>
              <a:rPr lang="en-US" dirty="0">
                <a:latin typeface="Cambria" pitchFamily="18" charset="0"/>
              </a:rPr>
              <a:t>) is a </a:t>
            </a:r>
            <a:r>
              <a:rPr lang="en-US" b="1" dirty="0">
                <a:latin typeface="Cambria" pitchFamily="18" charset="0"/>
              </a:rPr>
              <a:t>software development process</a:t>
            </a:r>
            <a:r>
              <a:rPr lang="en-US" dirty="0">
                <a:latin typeface="Cambria" pitchFamily="18" charset="0"/>
              </a:rPr>
              <a:t> that emerged from test-driven development (TDD).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BDD is a development process where tests for code are written before the writing of implementation code.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  <a:p>
            <a:r>
              <a:rPr lang="en-GB" dirty="0">
                <a:latin typeface="Cambria" pitchFamily="18" charset="0"/>
                <a:ea typeface="ＭＳ Ｐゴシック" charset="0"/>
                <a:cs typeface="Arial" panose="020B0604020202020204" pitchFamily="34" charset="0"/>
              </a:rPr>
              <a:t>BDD means examples (or scenarios) are written </a:t>
            </a:r>
            <a:r>
              <a:rPr lang="en-GB" b="1" dirty="0">
                <a:latin typeface="Cambria" pitchFamily="18" charset="0"/>
                <a:ea typeface="ＭＳ Ｐゴシック" charset="0"/>
                <a:cs typeface="Arial" panose="020B0604020202020204" pitchFamily="34" charset="0"/>
              </a:rPr>
              <a:t>*before* </a:t>
            </a:r>
            <a:r>
              <a:rPr lang="en-GB" dirty="0">
                <a:latin typeface="Cambria" pitchFamily="18" charset="0"/>
                <a:ea typeface="ＭＳ Ｐゴシック" charset="0"/>
                <a:cs typeface="Arial" panose="020B0604020202020204" pitchFamily="34" charset="0"/>
              </a:rPr>
              <a:t>the implementation of the software and happens iteratively, in </a:t>
            </a:r>
            <a:r>
              <a:rPr lang="en-GB" b="1" dirty="0">
                <a:latin typeface="Cambria" pitchFamily="18" charset="0"/>
                <a:ea typeface="ＭＳ Ｐゴシック" charset="0"/>
                <a:cs typeface="Arial" panose="020B0604020202020204" pitchFamily="34" charset="0"/>
              </a:rPr>
              <a:t>collaboration</a:t>
            </a:r>
            <a:r>
              <a:rPr lang="en-GB" dirty="0">
                <a:latin typeface="Cambria" pitchFamily="18" charset="0"/>
                <a:ea typeface="ＭＳ Ｐゴシック" charset="0"/>
                <a:cs typeface="Arial" panose="020B0604020202020204" pitchFamily="34" charset="0"/>
              </a:rPr>
              <a:t> with non-technical stakeholders.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itchFamily="34" charset="0"/>
              </a:rPr>
              <a:t>What is </a:t>
            </a:r>
            <a:r>
              <a:rPr lang="en-US" sz="4400" dirty="0">
                <a:solidFill>
                  <a:srgbClr val="F0EB07"/>
                </a:solidFill>
                <a:latin typeface="Arial Black" pitchFamily="34" charset="0"/>
              </a:rPr>
              <a:t>BDD?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bdd-feature-parking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00" y="2538008"/>
            <a:ext cx="2056918" cy="99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29" descr="Man drawing up a flowchart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6939" y="1143000"/>
            <a:ext cx="1473131" cy="130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347241" y="231386"/>
            <a:ext cx="8689050" cy="51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460" tIns="40230" rIns="80460" bIns="40230">
            <a:spAutoFit/>
          </a:bodyPr>
          <a:lstStyle/>
          <a:p>
            <a:r>
              <a:rPr lang="en-US" sz="2800" dirty="0">
                <a:solidFill>
                  <a:srgbClr val="F0EB07"/>
                </a:solidFill>
                <a:latin typeface="Arial Black" pitchFamily="34" charset="0"/>
              </a:rPr>
              <a:t>BDD</a:t>
            </a:r>
            <a:r>
              <a:rPr lang="en-US" sz="2800" dirty="0">
                <a:latin typeface="Arial Black" pitchFamily="34" charset="0"/>
              </a:rPr>
              <a:t> development process</a:t>
            </a:r>
          </a:p>
        </p:txBody>
      </p:sp>
      <p:pic>
        <p:nvPicPr>
          <p:cNvPr id="4101" name="Picture 6" descr="Business Meeti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203" y="2220655"/>
            <a:ext cx="1333500" cy="121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286152" y="3645121"/>
            <a:ext cx="2057721" cy="100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460" tIns="40230" rIns="80460" bIns="40230">
            <a:spAutoFit/>
          </a:bodyPr>
          <a:lstStyle/>
          <a:p>
            <a:pPr algn="ctr"/>
            <a:r>
              <a:rPr lang="en-US" sz="1200" b="1" dirty="0">
                <a:latin typeface="Cambria" pitchFamily="18" charset="0"/>
              </a:rPr>
              <a:t>1</a:t>
            </a:r>
            <a:r>
              <a:rPr lang="en-US" sz="1200" dirty="0">
                <a:latin typeface="Cambria" pitchFamily="18" charset="0"/>
              </a:rPr>
              <a:t>. The business Owner and Business Analyst have a discussion about what it he needs.</a:t>
            </a:r>
          </a:p>
          <a:p>
            <a:pPr algn="ctr"/>
            <a:r>
              <a:rPr lang="en-US" sz="1200" dirty="0">
                <a:latin typeface="Cambria" pitchFamily="18" charset="0"/>
              </a:rPr>
              <a:t> </a:t>
            </a:r>
          </a:p>
        </p:txBody>
      </p:sp>
      <p:sp>
        <p:nvSpPr>
          <p:cNvPr id="4103" name="TextBox 15"/>
          <p:cNvSpPr txBox="1">
            <a:spLocks noChangeArrowheads="1"/>
          </p:cNvSpPr>
          <p:nvPr/>
        </p:nvSpPr>
        <p:spPr bwMode="auto">
          <a:xfrm>
            <a:off x="1311142" y="1128315"/>
            <a:ext cx="2057721" cy="81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460" tIns="40230" rIns="80460" bIns="40230">
            <a:spAutoFit/>
          </a:bodyPr>
          <a:lstStyle/>
          <a:p>
            <a:pPr algn="ctr"/>
            <a:r>
              <a:rPr lang="en-US" sz="1200" b="1" dirty="0">
                <a:latin typeface="Cambria" pitchFamily="18" charset="0"/>
              </a:rPr>
              <a:t>2</a:t>
            </a:r>
            <a:r>
              <a:rPr lang="en-US" sz="1200" dirty="0">
                <a:latin typeface="Cambria" pitchFamily="18" charset="0"/>
              </a:rPr>
              <a:t>.The Business Analyst, Tester, Developers elaborates requirements together. </a:t>
            </a:r>
          </a:p>
        </p:txBody>
      </p:sp>
      <p:sp>
        <p:nvSpPr>
          <p:cNvPr id="4104" name="TextBox 20"/>
          <p:cNvSpPr txBox="1">
            <a:spLocks noChangeArrowheads="1"/>
          </p:cNvSpPr>
          <p:nvPr/>
        </p:nvSpPr>
        <p:spPr bwMode="auto">
          <a:xfrm>
            <a:off x="5304260" y="1243696"/>
            <a:ext cx="2057721" cy="63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460" tIns="40230" rIns="80460" bIns="40230">
            <a:spAutoFit/>
          </a:bodyPr>
          <a:lstStyle/>
          <a:p>
            <a:pPr algn="ctr"/>
            <a:r>
              <a:rPr lang="en-US" sz="1200" b="1" dirty="0">
                <a:latin typeface="Cambria" pitchFamily="18" charset="0"/>
              </a:rPr>
              <a:t>3</a:t>
            </a:r>
            <a:r>
              <a:rPr lang="en-US" sz="1200" dirty="0">
                <a:latin typeface="Cambria" pitchFamily="18" charset="0"/>
              </a:rPr>
              <a:t>.The scenarios act as a guide to developer and act as automated tests</a:t>
            </a:r>
          </a:p>
        </p:txBody>
      </p:sp>
      <p:sp>
        <p:nvSpPr>
          <p:cNvPr id="4105" name="TextBox 21"/>
          <p:cNvSpPr txBox="1">
            <a:spLocks noChangeArrowheads="1"/>
          </p:cNvSpPr>
          <p:nvPr/>
        </p:nvSpPr>
        <p:spPr bwMode="auto">
          <a:xfrm>
            <a:off x="6055947" y="5272039"/>
            <a:ext cx="2056917" cy="63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460" tIns="40230" rIns="80460" bIns="40230">
            <a:spAutoFit/>
          </a:bodyPr>
          <a:lstStyle/>
          <a:p>
            <a:pPr algn="ctr"/>
            <a:r>
              <a:rPr lang="en-US" sz="1200" b="1" dirty="0">
                <a:latin typeface="Cambria" pitchFamily="18" charset="0"/>
              </a:rPr>
              <a:t>4</a:t>
            </a:r>
            <a:r>
              <a:rPr lang="en-US" sz="1200" dirty="0">
                <a:latin typeface="Cambria" pitchFamily="18" charset="0"/>
              </a:rPr>
              <a:t>. Tester uses these scenarios as basis of her tests.</a:t>
            </a:r>
          </a:p>
        </p:txBody>
      </p:sp>
      <p:sp>
        <p:nvSpPr>
          <p:cNvPr id="4106" name="TextBox 22"/>
          <p:cNvSpPr txBox="1">
            <a:spLocks noChangeArrowheads="1"/>
          </p:cNvSpPr>
          <p:nvPr/>
        </p:nvSpPr>
        <p:spPr bwMode="auto">
          <a:xfrm>
            <a:off x="3030317" y="4861500"/>
            <a:ext cx="2057721" cy="63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460" tIns="40230" rIns="80460" bIns="40230">
            <a:spAutoFit/>
          </a:bodyPr>
          <a:lstStyle/>
          <a:p>
            <a:pPr algn="ctr"/>
            <a:r>
              <a:rPr lang="en-US" sz="1200" b="1" dirty="0">
                <a:latin typeface="Cambria" pitchFamily="18" charset="0"/>
              </a:rPr>
              <a:t>5</a:t>
            </a:r>
            <a:r>
              <a:rPr lang="en-US" sz="1200" dirty="0">
                <a:latin typeface="Cambria" pitchFamily="18" charset="0"/>
              </a:rPr>
              <a:t>.Automated test provide feedback on progress and help as documentation.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655020" y="2209800"/>
            <a:ext cx="780450" cy="65921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08" name="TextBox 28"/>
          <p:cNvSpPr txBox="1">
            <a:spLocks noChangeArrowheads="1"/>
          </p:cNvSpPr>
          <p:nvPr/>
        </p:nvSpPr>
        <p:spPr bwMode="auto">
          <a:xfrm>
            <a:off x="2748988" y="1944280"/>
            <a:ext cx="2056918" cy="81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460" tIns="40230" rIns="80460" bIns="40230">
            <a:spAutoFit/>
          </a:bodyPr>
          <a:lstStyle/>
          <a:p>
            <a:r>
              <a:rPr lang="en-US" sz="1200" dirty="0">
                <a:latin typeface="Cambria" pitchFamily="18" charset="0"/>
              </a:rPr>
              <a:t>they define requirements as </a:t>
            </a:r>
            <a:r>
              <a:rPr lang="en-US" sz="1200" dirty="0" err="1">
                <a:latin typeface="Cambria" pitchFamily="18" charset="0"/>
              </a:rPr>
              <a:t>structued</a:t>
            </a:r>
            <a:r>
              <a:rPr lang="en-US" sz="1200" dirty="0">
                <a:latin typeface="Cambria" pitchFamily="18" charset="0"/>
              </a:rPr>
              <a:t>, </a:t>
            </a:r>
            <a:r>
              <a:rPr lang="en-US" sz="1200" dirty="0" err="1">
                <a:latin typeface="Cambria" pitchFamily="18" charset="0"/>
              </a:rPr>
              <a:t>english</a:t>
            </a:r>
            <a:r>
              <a:rPr lang="en-US" sz="1200" dirty="0">
                <a:latin typeface="Cambria" pitchFamily="18" charset="0"/>
              </a:rPr>
              <a:t> language format "scenarios"</a:t>
            </a:r>
          </a:p>
          <a:p>
            <a:r>
              <a:rPr lang="en-US" sz="1200" dirty="0">
                <a:latin typeface="Cambria" pitchFamily="18" charset="0"/>
              </a:rPr>
              <a:t>Given -  When - Then</a:t>
            </a:r>
          </a:p>
        </p:txBody>
      </p:sp>
      <p:pic>
        <p:nvPicPr>
          <p:cNvPr id="4110" name="Picture 3" descr="Metaphor of businesspeople sharing a thought balloon of a light bulb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456" y="1181101"/>
            <a:ext cx="99310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5" descr="Gold stick figure moving boxes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85125" y="3074567"/>
            <a:ext cx="806209" cy="107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787061" y="2124076"/>
            <a:ext cx="355499" cy="3656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62346" y="1990727"/>
            <a:ext cx="527538" cy="49529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114" name="Picture 8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14747" y="3987271"/>
            <a:ext cx="1350379" cy="118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6318653" y="3834729"/>
            <a:ext cx="473436" cy="63068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116" name="Picture 23" descr="bdd-feature-parking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3443" y="2924453"/>
            <a:ext cx="2057721" cy="99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703826" y="4000500"/>
            <a:ext cx="885759" cy="85287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118" name="Picture 12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11266" y="4314371"/>
            <a:ext cx="716987" cy="76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 flipH="1">
            <a:off x="6690946" y="2562225"/>
            <a:ext cx="597877" cy="5143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15836" y="3898198"/>
            <a:ext cx="862475" cy="57364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121" name="Picture 24" descr="report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8461" y="5323927"/>
            <a:ext cx="1282564" cy="99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9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47" y="349776"/>
            <a:ext cx="7403123" cy="512133"/>
          </a:xfrm>
          <a:noFill/>
          <a:ln w="9525">
            <a:noFill/>
            <a:miter lim="800000"/>
            <a:headEnd/>
            <a:tailEnd/>
          </a:ln>
        </p:spPr>
        <p:txBody>
          <a:bodyPr lIns="80460" tIns="40230" rIns="80460" bIns="40230">
            <a:spAutoFit/>
          </a:bodyPr>
          <a:lstStyle/>
          <a:p>
            <a:pPr indent="0" defTabSz="957756"/>
            <a:r>
              <a:rPr lang="en-GB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“5 Whys” </a:t>
            </a:r>
            <a:r>
              <a:rPr lang="en-GB" sz="2800" dirty="0" smtClean="0">
                <a:solidFill>
                  <a:srgbClr val="F0EB07"/>
                </a:solidFill>
                <a:latin typeface="Arial Black" pitchFamily="34" charset="0"/>
                <a:ea typeface="+mn-ea"/>
                <a:cs typeface="+mn-cs"/>
              </a:rPr>
              <a:t>technique why use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524000"/>
            <a:ext cx="8443547" cy="4781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Q1. </a:t>
            </a:r>
            <a:r>
              <a:rPr lang="en-GB" sz="2900" dirty="0" smtClean="0">
                <a:latin typeface="Cambria" pitchFamily="18" charset="0"/>
              </a:rPr>
              <a:t>Why would we use BDD?</a:t>
            </a:r>
          </a:p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A1.  </a:t>
            </a:r>
            <a:r>
              <a:rPr lang="en-GB" sz="2900" dirty="0" smtClean="0">
                <a:latin typeface="Cambria" pitchFamily="18" charset="0"/>
              </a:rPr>
              <a:t>To get a better quality product</a:t>
            </a:r>
          </a:p>
          <a:p>
            <a:pPr marL="0" indent="0">
              <a:buNone/>
            </a:pPr>
            <a:endParaRPr lang="en-GB" sz="2900" b="1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Q2. </a:t>
            </a:r>
            <a:r>
              <a:rPr lang="en-GB" sz="2900" dirty="0" smtClean="0">
                <a:latin typeface="Cambria" pitchFamily="18" charset="0"/>
              </a:rPr>
              <a:t>Why?</a:t>
            </a:r>
          </a:p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A2. </a:t>
            </a:r>
            <a:r>
              <a:rPr lang="en-GB" sz="2900" dirty="0" smtClean="0">
                <a:latin typeface="Cambria" pitchFamily="18" charset="0"/>
              </a:rPr>
              <a:t>Because we (often) get it wrong</a:t>
            </a:r>
          </a:p>
          <a:p>
            <a:pPr marL="0" indent="0">
              <a:buNone/>
            </a:pPr>
            <a:endParaRPr lang="en-GB" sz="29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Q3. </a:t>
            </a:r>
            <a:r>
              <a:rPr lang="en-GB" sz="2900" dirty="0" smtClean="0">
                <a:latin typeface="Cambria" pitchFamily="18" charset="0"/>
              </a:rPr>
              <a:t>Why?</a:t>
            </a:r>
          </a:p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A3. </a:t>
            </a:r>
            <a:r>
              <a:rPr lang="en-GB" sz="2900" dirty="0" smtClean="0">
                <a:latin typeface="Cambria" pitchFamily="18" charset="0"/>
              </a:rPr>
              <a:t>Because there are misunderstandings, ambiguities or errors in what has been specified and/or what we eventually get in the form of the product</a:t>
            </a:r>
          </a:p>
          <a:p>
            <a:pPr marL="0" indent="0">
              <a:buNone/>
            </a:pPr>
            <a:endParaRPr lang="en-GB" sz="29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Q4. </a:t>
            </a:r>
            <a:r>
              <a:rPr lang="en-GB" sz="2900" dirty="0" smtClean="0">
                <a:latin typeface="Cambria" pitchFamily="18" charset="0"/>
              </a:rPr>
              <a:t>Why?</a:t>
            </a:r>
          </a:p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A4. </a:t>
            </a:r>
            <a:r>
              <a:rPr lang="en-GB" sz="2900" dirty="0" smtClean="0">
                <a:latin typeface="Cambria" pitchFamily="18" charset="0"/>
              </a:rPr>
              <a:t>Because the traditional methods for specifying behaviour are not always effective in capturing </a:t>
            </a:r>
          </a:p>
          <a:p>
            <a:pPr marL="0" indent="0">
              <a:buNone/>
            </a:pPr>
            <a:endParaRPr lang="en-GB" sz="2900" b="1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Q5. </a:t>
            </a:r>
            <a:r>
              <a:rPr lang="en-GB" sz="2900" dirty="0" smtClean="0">
                <a:latin typeface="Cambria" pitchFamily="18" charset="0"/>
              </a:rPr>
              <a:t>Why?</a:t>
            </a:r>
          </a:p>
          <a:p>
            <a:pPr marL="0" indent="0">
              <a:buNone/>
            </a:pPr>
            <a:r>
              <a:rPr lang="en-GB" sz="2900" b="1" dirty="0" smtClean="0">
                <a:latin typeface="Cambria" pitchFamily="18" charset="0"/>
              </a:rPr>
              <a:t>A5.</a:t>
            </a:r>
            <a:r>
              <a:rPr lang="en-GB" sz="2900" dirty="0" smtClean="0">
                <a:latin typeface="Cambria" pitchFamily="18" charset="0"/>
              </a:rPr>
              <a:t> Because they fail to use concrete examples and a </a:t>
            </a:r>
            <a:r>
              <a:rPr lang="en-GB" sz="2900" b="1" dirty="0" smtClean="0">
                <a:latin typeface="Cambria" pitchFamily="18" charset="0"/>
              </a:rPr>
              <a:t>ubiquitous</a:t>
            </a:r>
            <a:r>
              <a:rPr lang="en-GB" sz="2900" dirty="0" smtClean="0">
                <a:latin typeface="Cambria" pitchFamily="18" charset="0"/>
              </a:rPr>
              <a:t>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58" y="245000"/>
            <a:ext cx="7193573" cy="51213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" tIns="40230" rIns="80460" bIns="40230" rtlCol="0" anchor="ctr">
            <a:spAutoFit/>
          </a:bodyPr>
          <a:lstStyle/>
          <a:p>
            <a:pPr defTabSz="957756"/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What </a:t>
            </a:r>
            <a:r>
              <a:rPr lang="en-US" sz="2800" dirty="0" smtClean="0">
                <a:solidFill>
                  <a:srgbClr val="F0EB07"/>
                </a:solidFill>
                <a:latin typeface="Arial Black" pitchFamily="34" charset="0"/>
                <a:ea typeface="+mn-ea"/>
                <a:cs typeface="+mn-cs"/>
              </a:rPr>
              <a:t>Gherkin</a:t>
            </a: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 for ?</a:t>
            </a:r>
            <a:endParaRPr lang="en-US" sz="2800" dirty="0">
              <a:solidFill>
                <a:schemeClr val="tx1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38" y="1924334"/>
            <a:ext cx="8451005" cy="33982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mbria" pitchFamily="18" charset="0"/>
              </a:rPr>
              <a:t>When we build software for stakeholders or client, it  is difficult to figure out exactly what they want us to build.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We’ve all worked on projects where, because of a misunderstanding, code that we’d worked hard on for several days or more had to be thrown away.</a:t>
            </a:r>
          </a:p>
          <a:p>
            <a:pPr>
              <a:buNone/>
            </a:pP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 Better communication between developers and stakeholders is essential to help avoid this kind of wasted time.</a:t>
            </a:r>
          </a:p>
        </p:txBody>
      </p:sp>
    </p:spTree>
    <p:extLst>
      <p:ext uri="{BB962C8B-B14F-4D97-AF65-F5344CB8AC3E}">
        <p14:creationId xmlns:p14="http://schemas.microsoft.com/office/powerpoint/2010/main" val="25093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pOrienPres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D702CF6-005D-4DBD-A97B-F0C8A1B2B0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EmpOrienPres</Template>
  <TotalTime>0</TotalTime>
  <Words>1058</Words>
  <Application>Microsoft Office PowerPoint</Application>
  <PresentationFormat>On-screen Show (4:3)</PresentationFormat>
  <Paragraphs>215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EmpOrienPres</vt:lpstr>
      <vt:lpstr>Automation Testing  with cucumber capybara</vt:lpstr>
      <vt:lpstr>Agenda/Topics To Be Covered</vt:lpstr>
      <vt:lpstr>Introduction to automation testing</vt:lpstr>
      <vt:lpstr>Benefits of automated testing </vt:lpstr>
      <vt:lpstr> Automation Life Cycle</vt:lpstr>
      <vt:lpstr>What is BDD?</vt:lpstr>
      <vt:lpstr>PowerPoint Presentation</vt:lpstr>
      <vt:lpstr>“5 Whys” technique why use BDD</vt:lpstr>
      <vt:lpstr>What Gherkin for ?</vt:lpstr>
      <vt:lpstr>PowerPoint Presentation</vt:lpstr>
      <vt:lpstr>A Gherkin source file looks like </vt:lpstr>
      <vt:lpstr>How Cucumber executes scenario</vt:lpstr>
      <vt:lpstr>Cucumber testing stack</vt:lpstr>
      <vt:lpstr>How cucumber works</vt:lpstr>
      <vt:lpstr>How cucumber works</vt:lpstr>
      <vt:lpstr>How cucumber works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2016-10-23T12:30:23Z</dcterms:created>
  <dcterms:modified xsi:type="dcterms:W3CDTF">2016-10-24T09:40:54Z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