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8" r:id="rId3"/>
    <p:sldId id="269" r:id="rId4"/>
    <p:sldId id="287" r:id="rId5"/>
    <p:sldId id="270" r:id="rId6"/>
    <p:sldId id="271" r:id="rId7"/>
    <p:sldId id="272" r:id="rId8"/>
    <p:sldId id="281" r:id="rId9"/>
    <p:sldId id="292" r:id="rId10"/>
    <p:sldId id="293" r:id="rId11"/>
    <p:sldId id="282" r:id="rId12"/>
    <p:sldId id="290" r:id="rId13"/>
    <p:sldId id="291" r:id="rId14"/>
    <p:sldId id="28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3E9AE-7065-4664-BF2A-5229BF933A32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7EB72-F64D-4594-97A4-061E542F6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4.emf"/><Relationship Id="rId5" Type="http://schemas.openxmlformats.org/officeDocument/2006/relationships/tags" Target="../tags/tag4.xml"/><Relationship Id="rId10" Type="http://schemas.openxmlformats.org/officeDocument/2006/relationships/image" Target="../media/image3.png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2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7"/>
          <p:cNvSpPr/>
          <p:nvPr>
            <p:custDataLst>
              <p:tags r:id="rId2"/>
            </p:custDataLst>
          </p:nvPr>
        </p:nvSpPr>
        <p:spPr bwMode="auto">
          <a:xfrm>
            <a:off x="-1893" y="3"/>
            <a:ext cx="9145895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7" tIns="42974" rIns="33057" bIns="4297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2" hidden="1"/>
          <p:cNvGraphicFramePr>
            <a:graphicFrameLocks noChangeAspect="1"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1026" name="think-cell Slide" r:id="rId9" imgW="360" imgH="360" progId="">
              <p:embed/>
            </p:oleObj>
          </a:graphicData>
        </a:graphic>
      </p:graphicFrame>
      <p:pic>
        <p:nvPicPr>
          <p:cNvPr id="7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/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063764" y="6521455"/>
            <a:ext cx="277104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RMG-logo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2869" y="775481"/>
            <a:ext cx="2941426" cy="482513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82319" y="5262616"/>
            <a:ext cx="8928234" cy="754299"/>
          </a:xfrm>
          <a:prstGeom prst="rect">
            <a:avLst/>
          </a:prstGeom>
        </p:spPr>
        <p:txBody>
          <a:bodyPr vert="horz" lIns="283968" tIns="31552" rIns="157760" bIns="31552" rtlCol="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pl-PL" noProof="0" dirty="0" smtClean="0"/>
              <a:t>Click to </a:t>
            </a:r>
            <a:r>
              <a:rPr lang="pl-PL" noProof="0" dirty="0" err="1" smtClean="0"/>
              <a:t>edit</a:t>
            </a:r>
            <a:r>
              <a:rPr lang="pl-PL" noProof="0" dirty="0" smtClean="0"/>
              <a:t> </a:t>
            </a:r>
            <a:r>
              <a:rPr lang="pl-PL" noProof="0" dirty="0" err="1" smtClean="0"/>
              <a:t>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319" y="5105400"/>
            <a:ext cx="8928234" cy="911515"/>
          </a:xfrm>
        </p:spPr>
        <p:txBody>
          <a:bodyPr/>
          <a:lstStyle/>
          <a:p>
            <a:pPr algn="l"/>
            <a:r>
              <a:rPr lang="en-GB" dirty="0" smtClean="0"/>
              <a:t>Agile Sprint Planning</a:t>
            </a:r>
            <a:br>
              <a:rPr lang="en-GB" dirty="0" smtClean="0"/>
            </a:br>
            <a:r>
              <a:rPr lang="en-GB" dirty="0" smtClean="0"/>
              <a:t>Release 15_09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4000" dirty="0" smtClean="0"/>
              <a:t>Story Points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002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Measure “</a:t>
            </a:r>
            <a:r>
              <a:rPr lang="en-US" b="1" dirty="0" smtClean="0"/>
              <a:t>Bigness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Complexity – How difficult it seems?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Effort – How much of it there is?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Risk – Current Knowledge</a:t>
            </a:r>
          </a:p>
          <a:p>
            <a:pPr lvl="1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3048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Relative Units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Unit-less (Story points)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Use analogy – Compare with other stories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267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Estimation values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Planning Poker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0, 1, 2, 3, 5, 8, 13,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4000" b="1" dirty="0" smtClean="0"/>
              <a:t>RSR-1425</a:t>
            </a:r>
            <a:endParaRPr lang="en-US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16764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Summary: </a:t>
            </a:r>
            <a:r>
              <a:rPr lang="en-US" sz="1400" dirty="0" smtClean="0"/>
              <a:t>QA | RML | Personal User | Account Lock | When account locked user reset password , system does not accept new password(accepts old password)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Description:</a:t>
            </a:r>
          </a:p>
          <a:p>
            <a:r>
              <a:rPr lang="en-US" sz="1400" dirty="0" smtClean="0"/>
              <a:t>Prerequisites: User must be registered on RML website.</a:t>
            </a:r>
          </a:p>
          <a:p>
            <a:endParaRPr lang="en-US" sz="1400" dirty="0" smtClean="0"/>
          </a:p>
          <a:p>
            <a:r>
              <a:rPr lang="en-US" sz="1400" dirty="0" smtClean="0"/>
              <a:t>Steps:</a:t>
            </a:r>
            <a:br>
              <a:rPr lang="en-US" sz="1400" dirty="0" smtClean="0"/>
            </a:br>
            <a:r>
              <a:rPr lang="en-US" sz="1400" dirty="0" smtClean="0"/>
              <a:t>1. Login to </a:t>
            </a:r>
            <a:r>
              <a:rPr lang="en-US" sz="1400" dirty="0" err="1" smtClean="0"/>
              <a:t>Royalmail</a:t>
            </a:r>
            <a:r>
              <a:rPr lang="en-US" sz="1400" dirty="0" smtClean="0"/>
              <a:t> homepage with valid email ID &amp; Invalid password.</a:t>
            </a:r>
            <a:br>
              <a:rPr lang="en-US" sz="1400" dirty="0" smtClean="0"/>
            </a:br>
            <a:r>
              <a:rPr lang="en-US" sz="1400" dirty="0" smtClean="0"/>
              <a:t>2. Try to Account lock with Valid Email ID &amp; Invalid Password with 5 number of time false attempts.</a:t>
            </a:r>
            <a:br>
              <a:rPr lang="en-US" sz="1400" dirty="0" smtClean="0"/>
            </a:br>
            <a:r>
              <a:rPr lang="en-US" sz="1400" dirty="0" smtClean="0"/>
              <a:t>3. On 5 </a:t>
            </a:r>
            <a:r>
              <a:rPr lang="en-US" sz="1400" dirty="0" err="1" smtClean="0"/>
              <a:t>th</a:t>
            </a:r>
            <a:r>
              <a:rPr lang="en-US" sz="1400" dirty="0" smtClean="0"/>
              <a:t> time user account is locked message is displayed on RML page.</a:t>
            </a:r>
            <a:br>
              <a:rPr lang="en-US" sz="1400" dirty="0" smtClean="0"/>
            </a:br>
            <a:r>
              <a:rPr lang="en-US" sz="1400" dirty="0" smtClean="0"/>
              <a:t>4. Request a new password for account locked user.</a:t>
            </a:r>
            <a:br>
              <a:rPr lang="en-US" sz="1400" dirty="0" smtClean="0"/>
            </a:br>
            <a:r>
              <a:rPr lang="en-US" sz="1400" dirty="0" smtClean="0"/>
              <a:t>5. Reset a new password</a:t>
            </a:r>
            <a:br>
              <a:rPr lang="en-US" sz="1400" dirty="0" smtClean="0"/>
            </a:br>
            <a:r>
              <a:rPr lang="en-US" sz="1400" dirty="0" smtClean="0"/>
              <a:t>6. when user reset a password from RML homepage , new password should be accepted</a:t>
            </a:r>
          </a:p>
          <a:p>
            <a:endParaRPr lang="en-US" sz="1400" dirty="0" smtClean="0"/>
          </a:p>
          <a:p>
            <a:r>
              <a:rPr lang="en-US" sz="1400" b="1" dirty="0" smtClean="0"/>
              <a:t>Expected result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New Password should be accepted.</a:t>
            </a:r>
          </a:p>
          <a:p>
            <a:endParaRPr lang="en-US" sz="1400" dirty="0" smtClean="0"/>
          </a:p>
          <a:p>
            <a:r>
              <a:rPr lang="en-US" sz="1400" b="1" dirty="0" smtClean="0"/>
              <a:t>Actual result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Error message is displayed when new password is entered.</a:t>
            </a:r>
          </a:p>
          <a:p>
            <a:r>
              <a:rPr lang="en-US" sz="1400" dirty="0" smtClean="0"/>
              <a:t>When user enter old password which was associated with email during registration system accepts old password.</a:t>
            </a:r>
          </a:p>
          <a:p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086600" y="152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4000" b="1" dirty="0" smtClean="0"/>
              <a:t>RSR-1319</a:t>
            </a:r>
            <a:endParaRPr lang="en-US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1676400"/>
            <a:ext cx="8534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Summary: </a:t>
            </a:r>
            <a:r>
              <a:rPr lang="en-US" sz="1400" dirty="0" smtClean="0"/>
              <a:t>QT | RML | EIB | IE9 &amp; IE10 | Text name is not in correct format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Description:</a:t>
            </a:r>
          </a:p>
          <a:p>
            <a:endParaRPr lang="en-US" sz="1400" dirty="0" smtClean="0"/>
          </a:p>
          <a:p>
            <a:r>
              <a:rPr lang="en-US" sz="1400" dirty="0" smtClean="0"/>
              <a:t>Steps:</a:t>
            </a:r>
            <a:br>
              <a:rPr lang="en-US" sz="1400" dirty="0" smtClean="0"/>
            </a:br>
            <a:r>
              <a:rPr lang="en-US" sz="1400" dirty="0" smtClean="0"/>
              <a:t> 1.Navigate to Royal Mail Homepage.</a:t>
            </a:r>
            <a:br>
              <a:rPr lang="en-US" sz="1400" dirty="0" smtClean="0"/>
            </a:br>
            <a:r>
              <a:rPr lang="en-US" sz="1400" dirty="0" smtClean="0"/>
              <a:t>2.Login with EIB user.</a:t>
            </a:r>
            <a:br>
              <a:rPr lang="en-US" sz="1400" dirty="0" smtClean="0"/>
            </a:br>
            <a:r>
              <a:rPr lang="en-US" sz="1400" dirty="0" smtClean="0"/>
              <a:t>3.Click on Access Enterprise Intelligent Barcode link from My profile page</a:t>
            </a:r>
            <a:br>
              <a:rPr lang="en-US" sz="1400" dirty="0" smtClean="0"/>
            </a:br>
            <a:r>
              <a:rPr lang="en-US" sz="1400" dirty="0" smtClean="0"/>
              <a:t>4.Now, click on any of the tab from left hand panel menu</a:t>
            </a:r>
            <a:br>
              <a:rPr lang="en-US" sz="1400" dirty="0" smtClean="0"/>
            </a:br>
            <a:r>
              <a:rPr lang="en-US" sz="1400" dirty="0" smtClean="0"/>
              <a:t>5.Verify the Text format</a:t>
            </a:r>
          </a:p>
          <a:p>
            <a:endParaRPr lang="en-US" sz="1400" dirty="0" smtClean="0"/>
          </a:p>
          <a:p>
            <a:r>
              <a:rPr lang="en-US" sz="1400" b="1" dirty="0" smtClean="0"/>
              <a:t>Expected result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Text should be as </a:t>
            </a:r>
            <a:r>
              <a:rPr lang="en-US" sz="1400" b="1" u="sng" dirty="0" smtClean="0"/>
              <a:t>ManageUsers_Chrome_QT.png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Actual result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Not as Expected</a:t>
            </a:r>
          </a:p>
          <a:p>
            <a:r>
              <a:rPr lang="en-US" sz="1400" b="1" dirty="0" smtClean="0"/>
              <a:t>Note:</a:t>
            </a:r>
            <a:r>
              <a:rPr lang="en-US" sz="1400" dirty="0" smtClean="0"/>
              <a:t> Issue is in IE9, IE10 Browsers only</a:t>
            </a:r>
          </a:p>
          <a:p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086600" y="152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?</a:t>
            </a:r>
            <a:endParaRPr lang="en-US" sz="4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38600" y="4343400"/>
          <a:ext cx="914400" cy="771525"/>
        </p:xfrm>
        <a:graphic>
          <a:graphicData uri="http://schemas.openxmlformats.org/presentationml/2006/ole">
            <p:oleObj spid="_x0000_s14338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4000" b="1" dirty="0" smtClean="0"/>
              <a:t>RSR-1216</a:t>
            </a:r>
            <a:endParaRPr lang="en-US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1676400"/>
            <a:ext cx="8534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Summary: </a:t>
            </a:r>
            <a:r>
              <a:rPr lang="en-US" sz="1400" dirty="0" smtClean="0"/>
              <a:t>QT &amp; Prod | RML | EIB | Breadcrumbs are not correct on Multiple pages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Description:</a:t>
            </a:r>
          </a:p>
          <a:p>
            <a:endParaRPr lang="en-US" sz="1400" dirty="0" smtClean="0"/>
          </a:p>
          <a:p>
            <a:r>
              <a:rPr lang="en-US" sz="1400" dirty="0" smtClean="0"/>
              <a:t>Lets Refer JIRA for actual Scenarios.</a:t>
            </a:r>
          </a:p>
          <a:p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7086600" y="152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4400" b="1" dirty="0" smtClean="0"/>
              <a:t>No Questions???</a:t>
            </a:r>
            <a:endParaRPr lang="en-US" sz="4400" b="1" dirty="0"/>
          </a:p>
        </p:txBody>
      </p:sp>
      <p:pic>
        <p:nvPicPr>
          <p:cNvPr id="20482" name="Picture 2" descr="Thank You&#10;www.torak.com&#10;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192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2533471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3200" dirty="0" smtClean="0"/>
              <a:t>What Is Agile: The Manifesto’s Twelve Values</a:t>
            </a:r>
            <a:endParaRPr lang="en-US" sz="32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3241119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4800" y="1219200"/>
            <a:ext cx="8467344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 Agile Manifesto also contains twelve detailed values</a:t>
            </a:r>
            <a:endParaRPr lang="en-US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2159223"/>
            <a:ext cx="8197777" cy="405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highest priority is to satisfy the customer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through early and continuous delivery of valuable software.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Welcome changing requirements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even late in development. Agile processes harness change for the customer's competitive advantage.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 working software frequently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from a couple of weeks to a couple of months, with a preference to the shorter timescale.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people and developers must work together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 throughout the project.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 projects around motivated individuals.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Give them the environment and support they need, and trust them to get the job done.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most efficient and effective method of conveying information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and within a development team is face-to-face conversation.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Working software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primary measure of progress.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Agile processes promote sustainable development.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sponsors, developers, and users should be able to maintain a constant pace indefinitely.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Continuous attention to technical excellence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good design enhances agility.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Simplicity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--the art of maximizing the amount of work not done--is essential.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best architectures, requirements, and designs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emerge from self-organizing teams.</a:t>
            </a:r>
          </a:p>
          <a:p>
            <a:pPr marL="304800" marR="0" lvl="0" indent="-304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regular intervals, the team reflects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how to become more effective, then tunes and adjusts its behavior accordingly.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Cloud 14"/>
          <p:cNvSpPr/>
          <p:nvPr/>
        </p:nvSpPr>
        <p:spPr bwMode="auto">
          <a:xfrm>
            <a:off x="683360" y="2524598"/>
            <a:ext cx="2316921" cy="1782083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600" b="1" dirty="0">
                <a:solidFill>
                  <a:schemeClr val="accent1"/>
                </a:solidFill>
                <a:latin typeface="Arial Narrow" pitchFamily="34" charset="0"/>
              </a:rPr>
              <a:t>Stakeholders</a:t>
            </a:r>
          </a:p>
          <a:p>
            <a:pPr marL="127000" lvl="1" indent="-127000" defTabSz="800100">
              <a:spcBef>
                <a:spcPts val="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1400" dirty="0" smtClean="0">
                <a:latin typeface="Arial Narrow" pitchFamily="34" charset="0"/>
              </a:rPr>
              <a:t>Sponsor</a:t>
            </a:r>
          </a:p>
          <a:p>
            <a:pPr marL="127000" lvl="1" indent="-127000" defTabSz="800100">
              <a:spcBef>
                <a:spcPts val="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1400" dirty="0" smtClean="0">
                <a:latin typeface="Arial Narrow" pitchFamily="34" charset="0"/>
              </a:rPr>
              <a:t>Subject matter experts</a:t>
            </a:r>
          </a:p>
          <a:p>
            <a:pPr marL="127000" lvl="1" indent="-127000" defTabSz="800100">
              <a:spcBef>
                <a:spcPts val="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1400" dirty="0" smtClean="0">
                <a:latin typeface="Arial Narrow" pitchFamily="34" charset="0"/>
              </a:rPr>
              <a:t>Etc.</a:t>
            </a:r>
          </a:p>
        </p:txBody>
      </p:sp>
      <p:sp>
        <p:nvSpPr>
          <p:cNvPr id="16" name="Cloud 15"/>
          <p:cNvSpPr/>
          <p:nvPr/>
        </p:nvSpPr>
        <p:spPr bwMode="auto">
          <a:xfrm>
            <a:off x="2650177" y="2270583"/>
            <a:ext cx="5755906" cy="4220102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en-US" sz="1000" u="sng" dirty="0">
              <a:latin typeface="Arial Narrow" pitchFamily="34" charset="0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38138" y="1371600"/>
            <a:ext cx="846734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7 to 9 people full time on a team. These are primarily developers and testers. Others may be added to the team as needed. Together they are responsible for the project’s success.</a:t>
            </a:r>
            <a:endParaRPr lang="en-US" dirty="0"/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4520939" y="2734621"/>
            <a:ext cx="23451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Arial Narrow" pitchFamily="34" charset="0"/>
              </a:rPr>
              <a:t>Scrum Team </a:t>
            </a:r>
            <a:endParaRPr lang="pt-BR" sz="1600" b="1" dirty="0">
              <a:latin typeface="Arial Narrow" pitchFamily="34" charset="0"/>
            </a:endParaRPr>
          </a:p>
        </p:txBody>
      </p:sp>
      <p:grpSp>
        <p:nvGrpSpPr>
          <p:cNvPr id="19" name="Group 45"/>
          <p:cNvGrpSpPr/>
          <p:nvPr/>
        </p:nvGrpSpPr>
        <p:grpSpPr>
          <a:xfrm>
            <a:off x="4631790" y="3140247"/>
            <a:ext cx="1341640" cy="821437"/>
            <a:chOff x="5251688" y="3936606"/>
            <a:chExt cx="996467" cy="593191"/>
          </a:xfrm>
        </p:grpSpPr>
        <p:pic>
          <p:nvPicPr>
            <p:cNvPr id="20" name="Picture 19" descr="IcoPeopleLigh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1688" y="3953022"/>
              <a:ext cx="576775" cy="576775"/>
            </a:xfrm>
            <a:prstGeom prst="rect">
              <a:avLst/>
            </a:prstGeom>
          </p:spPr>
        </p:pic>
        <p:pic>
          <p:nvPicPr>
            <p:cNvPr id="21" name="Picture 20" descr="IcoPeopleLigh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1380" y="3936606"/>
              <a:ext cx="576775" cy="576775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 bwMode="auto">
          <a:xfrm>
            <a:off x="3653716" y="4497803"/>
            <a:ext cx="1320421" cy="601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</a:rPr>
              <a:t>ScrumMaster 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059155" y="3304906"/>
            <a:ext cx="2116388" cy="1794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ClrTx/>
              <a:buSzPct val="100000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</a:rPr>
              <a:t>Delivery  Team :</a:t>
            </a:r>
          </a:p>
          <a:p>
            <a:pPr marL="0" indent="0">
              <a:buClrTx/>
              <a:buSzPct val="100000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</a:rPr>
              <a:t> - Application architect</a:t>
            </a:r>
          </a:p>
          <a:p>
            <a:pPr marL="0" indent="0">
              <a:buClrTx/>
              <a:buSzPct val="100000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</a:rPr>
              <a:t>- Developers</a:t>
            </a:r>
          </a:p>
          <a:p>
            <a:pPr marL="0" indent="0">
              <a:buClrTx/>
              <a:buSzPct val="100000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</a:rPr>
              <a:t>- Testers</a:t>
            </a:r>
          </a:p>
          <a:p>
            <a:pPr marL="0" indent="0">
              <a:buClrTx/>
              <a:buSzPct val="100000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</a:rPr>
              <a:t>- Analyst</a:t>
            </a:r>
          </a:p>
          <a:p>
            <a:pPr marL="0" indent="0">
              <a:buClrTx/>
              <a:buSzPct val="100000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</a:rPr>
              <a:t>- And others as needed…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311369" y="3441078"/>
            <a:ext cx="1320421" cy="601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</a:rPr>
              <a:t>Product Owner </a:t>
            </a:r>
          </a:p>
          <a:p>
            <a:pPr algn="ctr">
              <a:defRPr/>
            </a:pPr>
            <a:endParaRPr lang="en-US" sz="16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26541" y="3304905"/>
            <a:ext cx="569158" cy="2102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ysDash"/>
            <a:round/>
            <a:headEnd type="arrow"/>
            <a:tailEnd type="arrow"/>
          </a:ln>
          <a:effectLst/>
        </p:spPr>
      </p:cxnSp>
      <p:sp>
        <p:nvSpPr>
          <p:cNvPr id="27" name="Explosion 2 26"/>
          <p:cNvSpPr/>
          <p:nvPr/>
        </p:nvSpPr>
        <p:spPr bwMode="auto">
          <a:xfrm>
            <a:off x="609620" y="4917757"/>
            <a:ext cx="2316921" cy="1251585"/>
          </a:xfrm>
          <a:prstGeom prst="irregularSeal2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en-US" sz="1050" dirty="0" smtClean="0">
              <a:latin typeface="Arial Narrow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206838" y="5359717"/>
            <a:ext cx="11176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chemeClr val="accent1"/>
                </a:solidFill>
                <a:latin typeface="Arial Narrow" pitchFamily="34" charset="0"/>
              </a:rPr>
              <a:t>Disruptions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2391097" y="4870866"/>
            <a:ext cx="1297003" cy="5955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ysDash"/>
            <a:round/>
            <a:headEnd type="arrow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57200" y="2286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Scrum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3200" dirty="0" smtClean="0"/>
              <a:t>Characteristics of a Scrum Team</a:t>
            </a:r>
            <a:endParaRPr lang="en-US" sz="3200" b="1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38138" y="6524625"/>
            <a:ext cx="304800" cy="338138"/>
          </a:xfrm>
        </p:spPr>
        <p:txBody>
          <a:bodyPr/>
          <a:lstStyle/>
          <a:p>
            <a:pPr>
              <a:defRPr/>
            </a:pPr>
            <a:fld id="{78AAAC58-7A5D-4B36-80E2-AED1D1D90FD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38138" y="990600"/>
            <a:ext cx="8467344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The Scrum Team is a small, cross functional team that is created at the beginning of the project and remains intact till the end.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614134" y="2657844"/>
            <a:ext cx="1212428" cy="24353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Project Team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68252" y="2657844"/>
            <a:ext cx="1212428" cy="24353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Project Team</a:t>
            </a:r>
            <a:endParaRPr lang="en-US" sz="12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522370" y="2657844"/>
            <a:ext cx="1212428" cy="24353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Narrow" pitchFamily="34" charset="0"/>
              </a:rPr>
              <a:t>Project Team</a:t>
            </a:r>
            <a:endParaRPr lang="en-US" sz="12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8138" y="2079371"/>
            <a:ext cx="3810350" cy="4029381"/>
          </a:xfrm>
          <a:prstGeom prst="roundRect">
            <a:avLst>
              <a:gd name="adj" fmla="val 664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182880" rIns="182880" bIns="0" numCol="1" anchor="t" anchorCtr="0" compatLnSpc="1">
            <a:prstTxWarp prst="textNoShape">
              <a:avLst/>
            </a:prstTxWarp>
          </a:bodyPr>
          <a:lstStyle/>
          <a:p>
            <a:pPr marR="0" indent="4763" algn="ctr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tabLst/>
              <a:defRPr/>
            </a:pPr>
            <a:r>
              <a:rPr lang="en-US" sz="1800" b="1" u="sng" kern="0" dirty="0" smtClean="0">
                <a:latin typeface="+mj-lt"/>
              </a:rPr>
              <a:t>Agile Teams are</a:t>
            </a:r>
            <a:endParaRPr lang="en-US" sz="1800" u="sng" kern="0" dirty="0" smtClean="0">
              <a:latin typeface="+mj-lt"/>
            </a:endParaRP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Small  (5-9 people)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100% dedicated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Cross-functional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Cross-trained (“T-shaped” skills)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Self-empowered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Motivated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Collaborative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Cohesive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Collocated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Consistent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800" kern="0" dirty="0" smtClean="0">
                <a:latin typeface="+mj-lt"/>
              </a:rPr>
              <a:t>Rewarded as a team</a:t>
            </a: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1800" kern="0" dirty="0" smtClean="0">
              <a:latin typeface="+mj-lt"/>
            </a:endParaRPr>
          </a:p>
          <a:p>
            <a:pPr marL="227013" marR="0" indent="-227013" defTabSz="91440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1800" kern="0" dirty="0" smtClean="0">
              <a:latin typeface="+mj-lt"/>
            </a:endParaRPr>
          </a:p>
        </p:txBody>
      </p:sp>
      <p:sp>
        <p:nvSpPr>
          <p:cNvPr id="12" name="Can 11"/>
          <p:cNvSpPr/>
          <p:nvPr/>
        </p:nvSpPr>
        <p:spPr bwMode="auto">
          <a:xfrm>
            <a:off x="6524998" y="1427088"/>
            <a:ext cx="457200" cy="4754880"/>
          </a:xfrm>
          <a:prstGeom prst="can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</a:rPr>
              <a:t>Development</a:t>
            </a:r>
          </a:p>
        </p:txBody>
      </p:sp>
      <p:sp>
        <p:nvSpPr>
          <p:cNvPr id="13" name="Can 12"/>
          <p:cNvSpPr/>
          <p:nvPr/>
        </p:nvSpPr>
        <p:spPr bwMode="auto">
          <a:xfrm>
            <a:off x="6524998" y="2020076"/>
            <a:ext cx="457200" cy="4754880"/>
          </a:xfrm>
          <a:prstGeom prst="can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</a:rPr>
              <a:t>Quality Assurance (QA)</a:t>
            </a:r>
          </a:p>
        </p:txBody>
      </p:sp>
      <p:sp>
        <p:nvSpPr>
          <p:cNvPr id="14" name="Can 13"/>
          <p:cNvSpPr/>
          <p:nvPr/>
        </p:nvSpPr>
        <p:spPr bwMode="auto">
          <a:xfrm>
            <a:off x="6524998" y="848615"/>
            <a:ext cx="457200" cy="4754880"/>
          </a:xfrm>
          <a:prstGeom prst="can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</a:rPr>
              <a:t>Product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3600" dirty="0" smtClean="0"/>
              <a:t>The Sprint Cycle</a:t>
            </a:r>
            <a:endParaRPr lang="en-US" sz="3600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429000" y="2263232"/>
            <a:ext cx="1074751" cy="822960"/>
          </a:xfrm>
          <a:prstGeom prst="wedgeRoundRectCallout">
            <a:avLst>
              <a:gd name="adj1" fmla="val 32871"/>
              <a:gd name="adj2" fmla="val 16869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Verification Conditions </a:t>
            </a:r>
            <a:r>
              <a:rPr lang="en-US" sz="1000" dirty="0" smtClean="0">
                <a:solidFill>
                  <a:schemeClr val="tx1"/>
                </a:solidFill>
              </a:rPr>
              <a:t>describe the business logic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 Placeholder 58"/>
          <p:cNvSpPr txBox="1">
            <a:spLocks/>
          </p:cNvSpPr>
          <p:nvPr/>
        </p:nvSpPr>
        <p:spPr>
          <a:xfrm>
            <a:off x="338138" y="1086262"/>
            <a:ext cx="8467344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The Sprint cycle is the fundamental time management block of Agile.  </a:t>
            </a:r>
            <a:endParaRPr lang="en-US" sz="2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167912" y="2263232"/>
            <a:ext cx="1652587" cy="822960"/>
          </a:xfrm>
          <a:prstGeom prst="wedgeRoundRectCallout">
            <a:avLst>
              <a:gd name="adj1" fmla="val 1134"/>
              <a:gd name="adj2" fmla="val 11792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The </a:t>
            </a:r>
            <a:r>
              <a:rPr lang="en-US" sz="1000" b="1" dirty="0" smtClean="0">
                <a:solidFill>
                  <a:schemeClr val="tx1"/>
                </a:solidFill>
              </a:rPr>
              <a:t>potentially shippable increment of software </a:t>
            </a:r>
            <a:r>
              <a:rPr lang="en-US" sz="1000" dirty="0" smtClean="0">
                <a:solidFill>
                  <a:schemeClr val="tx1"/>
                </a:solidFill>
              </a:rPr>
              <a:t>is production-worthy, but </a:t>
            </a:r>
            <a:r>
              <a:rPr lang="en-US" sz="1000" dirty="0">
                <a:solidFill>
                  <a:schemeClr val="tx1"/>
                </a:solidFill>
              </a:rPr>
              <a:t>not necessarily released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63881" y="2263232"/>
            <a:ext cx="1604488" cy="822960"/>
          </a:xfrm>
          <a:prstGeom prst="wedgeRoundRectCallout">
            <a:avLst>
              <a:gd name="adj1" fmla="val 53502"/>
              <a:gd name="adj2" fmla="val 12959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Product Backlog Items 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PBIs</a:t>
            </a:r>
            <a:r>
              <a:rPr lang="en-US" sz="1000" dirty="0" smtClean="0">
                <a:solidFill>
                  <a:schemeClr val="tx1"/>
                </a:solidFill>
              </a:rPr>
              <a:t>) express requirements and are typically in Story format</a:t>
            </a:r>
            <a:r>
              <a:rPr lang="en-US" sz="1000" baseline="30000" dirty="0" smtClean="0">
                <a:solidFill>
                  <a:schemeClr val="tx1"/>
                </a:solidFill>
              </a:rPr>
              <a:t>1</a:t>
            </a:r>
            <a:endParaRPr lang="en-US" sz="1000" baseline="300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233653" y="2263232"/>
            <a:ext cx="1143000" cy="822960"/>
          </a:xfrm>
          <a:prstGeom prst="wedgeRoundRectCallout">
            <a:avLst>
              <a:gd name="adj1" fmla="val 82006"/>
              <a:gd name="adj2" fmla="val 1130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The </a:t>
            </a:r>
            <a:r>
              <a:rPr lang="en-US" sz="1000" b="1" dirty="0" smtClean="0">
                <a:solidFill>
                  <a:schemeClr val="tx1"/>
                </a:solidFill>
              </a:rPr>
              <a:t>Sprint Backlog </a:t>
            </a:r>
            <a:r>
              <a:rPr lang="en-US" sz="1000" dirty="0" smtClean="0">
                <a:solidFill>
                  <a:schemeClr val="tx1"/>
                </a:solidFill>
              </a:rPr>
              <a:t>contains the tasks </a:t>
            </a:r>
            <a:r>
              <a:rPr lang="en-US" sz="1000" dirty="0">
                <a:solidFill>
                  <a:schemeClr val="tx1"/>
                </a:solidFill>
              </a:rPr>
              <a:t>to deliver the </a:t>
            </a:r>
            <a:r>
              <a:rPr lang="en-US" sz="1000" dirty="0" smtClean="0">
                <a:solidFill>
                  <a:schemeClr val="tx1"/>
                </a:solidFill>
              </a:rPr>
              <a:t>PBI’s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1330576" y="5354576"/>
            <a:ext cx="14067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Sprint Pre-Planning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81708" y="5354576"/>
            <a:ext cx="8393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Release Planning</a:t>
            </a: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288332" y="5406332"/>
            <a:ext cx="14067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Sprint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Footer Placeholder 1"/>
          <p:cNvSpPr txBox="1">
            <a:spLocks/>
          </p:cNvSpPr>
          <p:nvPr/>
        </p:nvSpPr>
        <p:spPr bwMode="auto">
          <a:xfrm>
            <a:off x="338138" y="6291262"/>
            <a:ext cx="4233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1100" i="1" baseline="30000" dirty="0" smtClean="0">
                <a:latin typeface="Arial Narrow"/>
                <a:cs typeface="+mn-cs"/>
              </a:rPr>
              <a:t>1 </a:t>
            </a:r>
            <a:r>
              <a:rPr lang="en-US" sz="1100" i="1" dirty="0" smtClean="0">
                <a:latin typeface="Arial Narrow"/>
                <a:cs typeface="+mn-cs"/>
              </a:rPr>
              <a:t>The Story format originated with Extreme Programming and has gained popularity with Scrum as the expression of Product Backlog Items (PBIs)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909340" y="2196092"/>
            <a:ext cx="155452" cy="6106832"/>
          </a:xfrm>
          <a:prstGeom prst="rightBrace">
            <a:avLst>
              <a:gd name="adj1" fmla="val 3897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 rot="5400000">
            <a:off x="1827276" y="4402680"/>
            <a:ext cx="155448" cy="1676400"/>
          </a:xfrm>
          <a:prstGeom prst="rightBrace">
            <a:avLst>
              <a:gd name="adj1" fmla="val 3897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 rot="5400000">
            <a:off x="531876" y="4859880"/>
            <a:ext cx="155448" cy="762000"/>
          </a:xfrm>
          <a:prstGeom prst="rightBrace">
            <a:avLst>
              <a:gd name="adj1" fmla="val 3897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8" name="Group 79"/>
          <p:cNvGrpSpPr/>
          <p:nvPr/>
        </p:nvGrpSpPr>
        <p:grpSpPr>
          <a:xfrm>
            <a:off x="2870538" y="3660999"/>
            <a:ext cx="777240" cy="911225"/>
            <a:chOff x="2749790" y="3397697"/>
            <a:chExt cx="777240" cy="911225"/>
          </a:xfrm>
        </p:grpSpPr>
        <p:sp>
          <p:nvSpPr>
            <p:cNvPr id="19" name="Right Arrow 11"/>
            <p:cNvSpPr>
              <a:spLocks noChangeArrowheads="1"/>
            </p:cNvSpPr>
            <p:nvPr/>
          </p:nvSpPr>
          <p:spPr bwMode="auto">
            <a:xfrm>
              <a:off x="2749790" y="3397697"/>
              <a:ext cx="777240" cy="911225"/>
            </a:xfrm>
            <a:prstGeom prst="rightArrow">
              <a:avLst>
                <a:gd name="adj1" fmla="val 71806"/>
                <a:gd name="adj2" fmla="val 50000"/>
              </a:avLst>
            </a:prstGeom>
            <a:solidFill>
              <a:srgbClr val="CCECFF"/>
            </a:solidFill>
            <a:ln w="9525" algn="ctr">
              <a:solidFill>
                <a:srgbClr val="57748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>
                <a:latin typeface="Arial Narrow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903" y="3622477"/>
              <a:ext cx="646600" cy="4616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sz="1000" b="1" dirty="0" smtClean="0">
                  <a:latin typeface="Arial Narrow" pitchFamily="34" charset="0"/>
                </a:rPr>
                <a:t>Sprint Planning Meeting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grpSp>
        <p:nvGrpSpPr>
          <p:cNvPr id="21" name="Group 76"/>
          <p:cNvGrpSpPr/>
          <p:nvPr/>
        </p:nvGrpSpPr>
        <p:grpSpPr>
          <a:xfrm>
            <a:off x="7302987" y="3660999"/>
            <a:ext cx="777240" cy="911225"/>
            <a:chOff x="7266647" y="3397697"/>
            <a:chExt cx="777240" cy="911225"/>
          </a:xfrm>
        </p:grpSpPr>
        <p:sp>
          <p:nvSpPr>
            <p:cNvPr id="22" name="Right Arrow 13"/>
            <p:cNvSpPr>
              <a:spLocks noChangeArrowheads="1"/>
            </p:cNvSpPr>
            <p:nvPr/>
          </p:nvSpPr>
          <p:spPr bwMode="auto">
            <a:xfrm>
              <a:off x="7266647" y="3397697"/>
              <a:ext cx="777240" cy="911225"/>
            </a:xfrm>
            <a:prstGeom prst="rightArrow">
              <a:avLst>
                <a:gd name="adj1" fmla="val 71806"/>
                <a:gd name="adj2" fmla="val 50000"/>
              </a:avLst>
            </a:prstGeom>
            <a:solidFill>
              <a:srgbClr val="CCECFF"/>
            </a:solidFill>
            <a:ln w="9525" algn="ctr">
              <a:solidFill>
                <a:srgbClr val="57748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7342693" y="3622477"/>
              <a:ext cx="536174" cy="4616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sz="1000" b="1" dirty="0">
                  <a:latin typeface="Arial Narrow" pitchFamily="34" charset="0"/>
                </a:rPr>
                <a:t>Sprint Review </a:t>
              </a:r>
              <a:r>
                <a:rPr lang="en-US" sz="1000" b="1" dirty="0" smtClean="0">
                  <a:latin typeface="Arial Narrow" pitchFamily="34" charset="0"/>
                </a:rPr>
                <a:t>Meeting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3784287" y="3520583"/>
            <a:ext cx="600075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57748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>
              <a:buFont typeface="Wingdings" charset="2"/>
              <a:buChar char="þ"/>
            </a:pPr>
            <a:r>
              <a:rPr lang="en-US" sz="700" dirty="0">
                <a:latin typeface="Arial Narrow" pitchFamily="34" charset="0"/>
              </a:rPr>
              <a:t>Task 1</a:t>
            </a:r>
          </a:p>
          <a:p>
            <a:pPr marL="111125" indent="-111125">
              <a:buFont typeface="Wingdings" charset="2"/>
              <a:buChar char="þ"/>
            </a:pPr>
            <a:r>
              <a:rPr lang="en-US" sz="700" dirty="0">
                <a:latin typeface="Arial Narrow" pitchFamily="34" charset="0"/>
              </a:rPr>
              <a:t>Task 2</a:t>
            </a:r>
          </a:p>
          <a:p>
            <a:pPr marL="111125" indent="-111125">
              <a:buFont typeface="Wingdings" charset="2"/>
              <a:buChar char="þ"/>
            </a:pPr>
            <a:r>
              <a:rPr lang="en-US" sz="700" dirty="0">
                <a:latin typeface="Arial Narrow" pitchFamily="34" charset="0"/>
              </a:rPr>
              <a:t>Task 3</a:t>
            </a:r>
          </a:p>
          <a:p>
            <a:pPr marL="111125" indent="-111125">
              <a:buFont typeface="Wingdings" charset="2"/>
              <a:buChar char="þ"/>
            </a:pPr>
            <a:r>
              <a:rPr lang="en-US" sz="700" dirty="0" smtClean="0">
                <a:latin typeface="Arial Narrow" pitchFamily="34" charset="0"/>
              </a:rPr>
              <a:t>...</a:t>
            </a:r>
            <a:endParaRPr lang="en-US" sz="700" dirty="0">
              <a:latin typeface="Arial Narrow" pitchFamily="34" charset="0"/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3461795" y="4569277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Arial Narrow" pitchFamily="34" charset="0"/>
              </a:rPr>
              <a:t>Sprint </a:t>
            </a:r>
            <a:r>
              <a:rPr lang="en-US" sz="1000" b="1" dirty="0" smtClean="0">
                <a:latin typeface="Arial Narrow" pitchFamily="34" charset="0"/>
              </a:rPr>
              <a:t>Backlog,</a:t>
            </a:r>
          </a:p>
          <a:p>
            <a:pPr algn="ctr"/>
            <a:r>
              <a:rPr lang="en-US" sz="1000" b="1" dirty="0" smtClean="0">
                <a:latin typeface="Arial Narrow" pitchFamily="34" charset="0"/>
              </a:rPr>
              <a:t>Verification Conditions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26" name="Cube 31"/>
          <p:cNvSpPr>
            <a:spLocks noChangeArrowheads="1"/>
          </p:cNvSpPr>
          <p:nvPr/>
        </p:nvSpPr>
        <p:spPr bwMode="auto">
          <a:xfrm>
            <a:off x="6545635" y="3807407"/>
            <a:ext cx="601903" cy="638175"/>
          </a:xfrm>
          <a:prstGeom prst="cube">
            <a:avLst>
              <a:gd name="adj" fmla="val 11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 smtClean="0">
                <a:latin typeface="Wingdings" charset="2"/>
              </a:rPr>
              <a:t>:</a:t>
            </a:r>
            <a:endParaRPr lang="en-US" sz="3200" dirty="0">
              <a:latin typeface="Wingdings" charset="2"/>
            </a:endParaRP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6211504" y="4517521"/>
            <a:ext cx="12442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Arial Narrow" pitchFamily="34" charset="0"/>
              </a:rPr>
              <a:t>Working</a:t>
            </a:r>
            <a:br>
              <a:rPr lang="en-US" sz="1000" b="1" dirty="0" smtClean="0">
                <a:latin typeface="Arial Narrow" pitchFamily="34" charset="0"/>
              </a:rPr>
            </a:br>
            <a:r>
              <a:rPr lang="en-US" sz="1000" b="1" dirty="0" smtClean="0">
                <a:latin typeface="Arial Narrow" pitchFamily="34" charset="0"/>
              </a:rPr>
              <a:t>increment</a:t>
            </a:r>
            <a:endParaRPr lang="en-US" sz="1000" b="1" dirty="0">
              <a:latin typeface="Arial Narrow" pitchFamily="34" charset="0"/>
            </a:endParaRPr>
          </a:p>
          <a:p>
            <a:pPr algn="ctr"/>
            <a:r>
              <a:rPr lang="en-US" sz="1000" b="1" dirty="0">
                <a:latin typeface="Arial Narrow" pitchFamily="34" charset="0"/>
              </a:rPr>
              <a:t>of </a:t>
            </a:r>
            <a:r>
              <a:rPr lang="en-US" sz="1000" b="1" dirty="0" smtClean="0">
                <a:latin typeface="Arial Narrow" pitchFamily="34" charset="0"/>
              </a:rPr>
              <a:t>software</a:t>
            </a:r>
            <a:br>
              <a:rPr lang="en-US" sz="1000" b="1" dirty="0" smtClean="0">
                <a:latin typeface="Arial Narrow" pitchFamily="34" charset="0"/>
              </a:rPr>
            </a:br>
            <a:r>
              <a:rPr lang="en-US" sz="1000" b="1" dirty="0" smtClean="0">
                <a:latin typeface="Arial Narrow" pitchFamily="34" charset="0"/>
              </a:rPr>
              <a:t>(with documentation)</a:t>
            </a:r>
            <a:endParaRPr lang="en-US" sz="1000" b="1" dirty="0">
              <a:latin typeface="Arial Narrow" pitchFamily="34" charset="0"/>
            </a:endParaRPr>
          </a:p>
        </p:txBody>
      </p:sp>
      <p:sp>
        <p:nvSpPr>
          <p:cNvPr id="28" name="TextBox 40"/>
          <p:cNvSpPr txBox="1">
            <a:spLocks noChangeArrowheads="1"/>
          </p:cNvSpPr>
          <p:nvPr/>
        </p:nvSpPr>
        <p:spPr bwMode="auto">
          <a:xfrm>
            <a:off x="5194261" y="4569277"/>
            <a:ext cx="5507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Work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9" name="TextBox 69"/>
          <p:cNvSpPr txBox="1">
            <a:spLocks noChangeArrowheads="1"/>
          </p:cNvSpPr>
          <p:nvPr/>
        </p:nvSpPr>
        <p:spPr bwMode="auto">
          <a:xfrm>
            <a:off x="1572893" y="4569277"/>
            <a:ext cx="16366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Arial Narrow" pitchFamily="34" charset="0"/>
              </a:rPr>
              <a:t>Product Backlog</a:t>
            </a:r>
          </a:p>
        </p:txBody>
      </p:sp>
      <p:grpSp>
        <p:nvGrpSpPr>
          <p:cNvPr id="30" name="Group 81"/>
          <p:cNvGrpSpPr/>
          <p:nvPr/>
        </p:nvGrpSpPr>
        <p:grpSpPr>
          <a:xfrm>
            <a:off x="1161072" y="3660999"/>
            <a:ext cx="808719" cy="911225"/>
            <a:chOff x="913712" y="3397697"/>
            <a:chExt cx="808719" cy="911225"/>
          </a:xfrm>
        </p:grpSpPr>
        <p:sp>
          <p:nvSpPr>
            <p:cNvPr id="31" name="Right Arrow 11"/>
            <p:cNvSpPr>
              <a:spLocks noChangeArrowheads="1"/>
            </p:cNvSpPr>
            <p:nvPr/>
          </p:nvSpPr>
          <p:spPr bwMode="auto">
            <a:xfrm>
              <a:off x="913712" y="3397697"/>
              <a:ext cx="777240" cy="911225"/>
            </a:xfrm>
            <a:prstGeom prst="rightArrow">
              <a:avLst>
                <a:gd name="adj1" fmla="val 71806"/>
                <a:gd name="adj2" fmla="val 50000"/>
              </a:avLst>
            </a:prstGeom>
            <a:solidFill>
              <a:srgbClr val="CCECFF"/>
            </a:solidFill>
            <a:ln w="9525" algn="ctr">
              <a:solidFill>
                <a:srgbClr val="57748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7708" y="3594342"/>
              <a:ext cx="764723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sz="1000" b="1" dirty="0" smtClean="0">
                  <a:latin typeface="Arial Narrow" pitchFamily="34" charset="0"/>
                </a:rPr>
                <a:t>Sprint</a:t>
              </a:r>
            </a:p>
            <a:p>
              <a:pPr>
                <a:defRPr/>
              </a:pPr>
              <a:r>
                <a:rPr lang="en-US" sz="1000" b="1" dirty="0" smtClean="0">
                  <a:latin typeface="Arial Narrow" pitchFamily="34" charset="0"/>
                </a:rPr>
                <a:t>Pre-Planning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24197" y="4142132"/>
            <a:ext cx="777708" cy="408689"/>
          </a:xfrm>
          <a:prstGeom prst="rect">
            <a:avLst/>
          </a:prstGeom>
          <a:solidFill>
            <a:srgbClr val="FFFF99"/>
          </a:solidFill>
          <a:ln w="9525">
            <a:solidFill>
              <a:srgbClr val="5174A1"/>
            </a:solidFill>
            <a:miter lim="800000"/>
            <a:headEnd/>
            <a:tailEnd/>
          </a:ln>
        </p:spPr>
        <p:txBody>
          <a:bodyPr anchor="t" anchorCtr="0"/>
          <a:lstStyle/>
          <a:p>
            <a:pPr indent="112713">
              <a:buFont typeface="Wingdings"/>
              <a:buChar char="q"/>
            </a:pPr>
            <a:r>
              <a:rPr lang="en-US" sz="700" dirty="0" smtClean="0">
                <a:latin typeface="Arial Narrow" pitchFamily="34" charset="0"/>
              </a:rPr>
              <a:t>Verify that...</a:t>
            </a:r>
          </a:p>
          <a:p>
            <a:pPr indent="112713">
              <a:buFont typeface="Wingdings"/>
              <a:buChar char="q"/>
            </a:pPr>
            <a:r>
              <a:rPr lang="en-US" sz="700" dirty="0" smtClean="0">
                <a:latin typeface="Arial Narrow" pitchFamily="34" charset="0"/>
              </a:rPr>
              <a:t>Verify that...</a:t>
            </a:r>
          </a:p>
          <a:p>
            <a:pPr indent="112713">
              <a:buFont typeface="Wingdings"/>
              <a:buChar char="q"/>
            </a:pPr>
            <a:r>
              <a:rPr lang="en-US" sz="700" dirty="0" smtClean="0">
                <a:latin typeface="Arial Narrow" pitchFamily="34" charset="0"/>
              </a:rPr>
              <a:t>Verify that...</a:t>
            </a: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>
              <a:latin typeface="Arial Narrow" pitchFamily="34" charset="0"/>
            </a:endParaRPr>
          </a:p>
        </p:txBody>
      </p:sp>
      <p:grpSp>
        <p:nvGrpSpPr>
          <p:cNvPr id="34" name="Group 83"/>
          <p:cNvGrpSpPr/>
          <p:nvPr/>
        </p:nvGrpSpPr>
        <p:grpSpPr>
          <a:xfrm>
            <a:off x="1992331" y="3881819"/>
            <a:ext cx="772961" cy="497740"/>
            <a:chOff x="1787175" y="3351221"/>
            <a:chExt cx="772961" cy="497740"/>
          </a:xfrm>
        </p:grpSpPr>
        <p:sp>
          <p:nvSpPr>
            <p:cNvPr id="35" name="TextBox 25"/>
            <p:cNvSpPr txBox="1">
              <a:spLocks noChangeArrowheads="1"/>
            </p:cNvSpPr>
            <p:nvPr/>
          </p:nvSpPr>
          <p:spPr bwMode="auto">
            <a:xfrm>
              <a:off x="1787175" y="3351221"/>
              <a:ext cx="666380" cy="2000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57748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700" dirty="0">
                <a:latin typeface="Arial Narrow" pitchFamily="34" charset="0"/>
              </a:endParaRPr>
            </a:p>
          </p:txBody>
        </p:sp>
        <p:sp>
          <p:nvSpPr>
            <p:cNvPr id="36" name="TextBox 25"/>
            <p:cNvSpPr txBox="1">
              <a:spLocks noChangeArrowheads="1"/>
            </p:cNvSpPr>
            <p:nvPr/>
          </p:nvSpPr>
          <p:spPr bwMode="auto">
            <a:xfrm>
              <a:off x="1841799" y="3394351"/>
              <a:ext cx="666380" cy="2000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57748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700" dirty="0">
                <a:latin typeface="Arial Narrow" pitchFamily="34" charset="0"/>
              </a:endParaRPr>
            </a:p>
          </p:txBody>
        </p:sp>
        <p:sp>
          <p:nvSpPr>
            <p:cNvPr id="37" name="TextBox 26"/>
            <p:cNvSpPr txBox="1">
              <a:spLocks noChangeArrowheads="1"/>
            </p:cNvSpPr>
            <p:nvPr/>
          </p:nvSpPr>
          <p:spPr bwMode="auto">
            <a:xfrm>
              <a:off x="1893756" y="3433463"/>
              <a:ext cx="666380" cy="4154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57748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dirty="0">
                  <a:latin typeface="Arial Narrow" pitchFamily="34" charset="0"/>
                </a:rPr>
                <a:t>As a…</a:t>
              </a:r>
            </a:p>
            <a:p>
              <a:r>
                <a:rPr lang="en-US" sz="700" dirty="0">
                  <a:latin typeface="Arial Narrow" pitchFamily="34" charset="0"/>
                </a:rPr>
                <a:t>I can…</a:t>
              </a:r>
            </a:p>
            <a:p>
              <a:r>
                <a:rPr lang="en-US" sz="700" dirty="0">
                  <a:latin typeface="Arial Narrow" pitchFamily="34" charset="0"/>
                </a:rPr>
                <a:t>so that…</a:t>
              </a:r>
            </a:p>
          </p:txBody>
        </p:sp>
      </p:grpSp>
      <p:grpSp>
        <p:nvGrpSpPr>
          <p:cNvPr id="38" name="Group 77"/>
          <p:cNvGrpSpPr/>
          <p:nvPr/>
        </p:nvGrpSpPr>
        <p:grpSpPr>
          <a:xfrm>
            <a:off x="8153805" y="3672719"/>
            <a:ext cx="777240" cy="911225"/>
            <a:chOff x="8108379" y="3409417"/>
            <a:chExt cx="777240" cy="911225"/>
          </a:xfrm>
        </p:grpSpPr>
        <p:sp>
          <p:nvSpPr>
            <p:cNvPr id="39" name="Right Arrow 13"/>
            <p:cNvSpPr>
              <a:spLocks noChangeArrowheads="1"/>
            </p:cNvSpPr>
            <p:nvPr/>
          </p:nvSpPr>
          <p:spPr bwMode="auto">
            <a:xfrm>
              <a:off x="8108379" y="3409417"/>
              <a:ext cx="777240" cy="911225"/>
            </a:xfrm>
            <a:prstGeom prst="rightArrow">
              <a:avLst>
                <a:gd name="adj1" fmla="val 71806"/>
                <a:gd name="adj2" fmla="val 50000"/>
              </a:avLst>
            </a:prstGeom>
            <a:solidFill>
              <a:srgbClr val="CCECFF"/>
            </a:solidFill>
            <a:ln w="9525" algn="ctr">
              <a:solidFill>
                <a:srgbClr val="57748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8184425" y="3634197"/>
              <a:ext cx="536174" cy="4616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sz="1000" b="1" dirty="0">
                  <a:latin typeface="Arial Narrow" pitchFamily="34" charset="0"/>
                </a:rPr>
                <a:t>Sprint </a:t>
              </a:r>
              <a:r>
                <a:rPr lang="en-US" sz="1000" b="1" dirty="0" smtClean="0">
                  <a:latin typeface="Arial Narrow" pitchFamily="34" charset="0"/>
                </a:rPr>
                <a:t>Retro-</a:t>
              </a:r>
              <a:r>
                <a:rPr lang="en-US" sz="1000" b="1" dirty="0" err="1" smtClean="0">
                  <a:latin typeface="Arial Narrow" pitchFamily="34" charset="0"/>
                </a:rPr>
                <a:t>spective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grpSp>
        <p:nvGrpSpPr>
          <p:cNvPr id="41" name="Group 101"/>
          <p:cNvGrpSpPr/>
          <p:nvPr/>
        </p:nvGrpSpPr>
        <p:grpSpPr>
          <a:xfrm>
            <a:off x="261428" y="3623136"/>
            <a:ext cx="822502" cy="970313"/>
            <a:chOff x="154748" y="3100754"/>
            <a:chExt cx="822502" cy="970313"/>
          </a:xfrm>
        </p:grpSpPr>
        <p:sp>
          <p:nvSpPr>
            <p:cNvPr id="42" name="Cloud 41"/>
            <p:cNvSpPr/>
            <p:nvPr/>
          </p:nvSpPr>
          <p:spPr bwMode="auto">
            <a:xfrm>
              <a:off x="154748" y="3100754"/>
              <a:ext cx="822502" cy="970313"/>
            </a:xfrm>
            <a:prstGeom prst="cloud">
              <a:avLst/>
            </a:prstGeom>
            <a:solidFill>
              <a:srgbClr val="CCECFF"/>
            </a:solidFill>
            <a:ln w="9525" algn="ctr">
              <a:solidFill>
                <a:srgbClr val="577483"/>
              </a:solidFill>
              <a:round/>
              <a:headEnd/>
              <a:tailEnd/>
            </a:ln>
          </p:spPr>
          <p:txBody>
            <a:bodyPr/>
            <a:lstStyle/>
            <a:p>
              <a:pPr marL="1588" indent="6350">
                <a:defRPr/>
              </a:pPr>
              <a:endParaRPr lang="en-US" sz="1000" dirty="0">
                <a:latin typeface="Arial Narrow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2221" y="3354467"/>
              <a:ext cx="727856" cy="40011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3175" indent="-3175" algn="ctr"/>
              <a:r>
                <a:rPr lang="en-US" sz="1000" b="1" dirty="0" smtClean="0">
                  <a:latin typeface="Arial Narrow" pitchFamily="34" charset="0"/>
                </a:rPr>
                <a:t>Release Planning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grpSp>
        <p:nvGrpSpPr>
          <p:cNvPr id="44" name="Group 88"/>
          <p:cNvGrpSpPr/>
          <p:nvPr/>
        </p:nvGrpSpPr>
        <p:grpSpPr>
          <a:xfrm>
            <a:off x="4562347" y="2528201"/>
            <a:ext cx="1842470" cy="2004858"/>
            <a:chOff x="4455667" y="2264899"/>
            <a:chExt cx="1842470" cy="2004858"/>
          </a:xfrm>
        </p:grpSpPr>
        <p:grpSp>
          <p:nvGrpSpPr>
            <p:cNvPr id="45" name="Group 78"/>
            <p:cNvGrpSpPr/>
            <p:nvPr/>
          </p:nvGrpSpPr>
          <p:grpSpPr>
            <a:xfrm>
              <a:off x="4455667" y="2264899"/>
              <a:ext cx="1842470" cy="1947556"/>
              <a:chOff x="4399395" y="2264899"/>
              <a:chExt cx="1842470" cy="1947556"/>
            </a:xfrm>
          </p:grpSpPr>
          <p:sp>
            <p:nvSpPr>
              <p:cNvPr id="47" name="TextBox 46"/>
              <p:cNvSpPr txBox="1"/>
              <p:nvPr/>
            </p:nvSpPr>
            <p:spPr bwMode="auto">
              <a:xfrm>
                <a:off x="4632579" y="2503038"/>
                <a:ext cx="511679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 dirty="0" smtClean="0">
                    <a:latin typeface="Arial Narrow" pitchFamily="34" charset="0"/>
                  </a:rPr>
                  <a:t>Daily</a:t>
                </a:r>
              </a:p>
              <a:p>
                <a:pPr>
                  <a:defRPr/>
                </a:pPr>
                <a:r>
                  <a:rPr lang="en-US" sz="1000" b="1" dirty="0" smtClean="0">
                    <a:latin typeface="Arial Narrow" pitchFamily="34" charset="0"/>
                  </a:rPr>
                  <a:t>Scrum</a:t>
                </a:r>
                <a:endParaRPr lang="en-US" sz="1000" b="1" dirty="0">
                  <a:latin typeface="Arial Narrow" pitchFamily="34" charset="0"/>
                </a:endParaRPr>
              </a:p>
            </p:txBody>
          </p:sp>
          <p:sp>
            <p:nvSpPr>
              <p:cNvPr id="48" name="Circular Arrow 47"/>
              <p:cNvSpPr/>
              <p:nvPr/>
            </p:nvSpPr>
            <p:spPr bwMode="auto">
              <a:xfrm>
                <a:off x="4455657" y="2264899"/>
                <a:ext cx="865174" cy="861419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4602487"/>
                  <a:gd name="adj5" fmla="val 12500"/>
                </a:avLst>
              </a:prstGeom>
              <a:solidFill>
                <a:srgbClr val="CCECFF"/>
              </a:solidFill>
              <a:ln w="9525" cap="flat" cmpd="sng" algn="ctr">
                <a:solidFill>
                  <a:srgbClr val="57748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49" name="Right Arrow 37"/>
              <p:cNvSpPr>
                <a:spLocks noChangeArrowheads="1"/>
              </p:cNvSpPr>
              <p:nvPr/>
            </p:nvSpPr>
            <p:spPr bwMode="auto">
              <a:xfrm>
                <a:off x="5304078" y="3809575"/>
                <a:ext cx="937787" cy="40288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50" name="Rectangle 38"/>
              <p:cNvSpPr>
                <a:spLocks noChangeArrowheads="1"/>
              </p:cNvSpPr>
              <p:nvPr/>
            </p:nvSpPr>
            <p:spPr bwMode="auto">
              <a:xfrm>
                <a:off x="4399395" y="3909419"/>
                <a:ext cx="914390" cy="20144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51" name="TextBox 39"/>
              <p:cNvSpPr txBox="1">
                <a:spLocks noChangeArrowheads="1"/>
              </p:cNvSpPr>
              <p:nvPr/>
            </p:nvSpPr>
            <p:spPr bwMode="auto">
              <a:xfrm>
                <a:off x="5031995" y="3047565"/>
                <a:ext cx="683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 Narrow" pitchFamily="34" charset="0"/>
                  </a:rPr>
                  <a:t>2</a:t>
                </a:r>
                <a:endParaRPr lang="en-US" sz="1200" b="1" dirty="0">
                  <a:latin typeface="Arial Narrow" pitchFamily="34" charset="0"/>
                </a:endParaRPr>
              </a:p>
              <a:p>
                <a:pPr algn="ctr"/>
                <a:r>
                  <a:rPr lang="en-US" sz="1200" b="1" dirty="0" smtClean="0">
                    <a:latin typeface="Arial Narrow" pitchFamily="34" charset="0"/>
                  </a:rPr>
                  <a:t>week</a:t>
                </a:r>
              </a:p>
              <a:p>
                <a:pPr algn="ctr"/>
                <a:r>
                  <a:rPr lang="en-US" sz="1200" b="1" dirty="0" smtClean="0">
                    <a:latin typeface="Arial Narrow" pitchFamily="34" charset="0"/>
                  </a:rPr>
                  <a:t>iteration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</p:grpSp>
        <p:sp>
          <p:nvSpPr>
            <p:cNvPr id="46" name="Circular Arrow 45"/>
            <p:cNvSpPr/>
            <p:nvPr/>
          </p:nvSpPr>
          <p:spPr bwMode="auto">
            <a:xfrm rot="7636339" flipV="1">
              <a:off x="4583638" y="2661619"/>
              <a:ext cx="1598612" cy="16176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9411"/>
                <a:gd name="adj5" fmla="val 16214"/>
              </a:avLst>
            </a:prstGeom>
            <a:solidFill>
              <a:srgbClr val="CCECFF"/>
            </a:solidFill>
            <a:ln w="9525" cap="flat" cmpd="sng" algn="ctr">
              <a:solidFill>
                <a:srgbClr val="57748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 Narrow" pitchFamily="34" charset="0"/>
              </a:endParaRPr>
            </a:p>
          </p:txBody>
        </p:sp>
      </p:grpSp>
      <p:sp>
        <p:nvSpPr>
          <p:cNvPr id="52" name="TextBox 69"/>
          <p:cNvSpPr txBox="1">
            <a:spLocks noChangeArrowheads="1"/>
          </p:cNvSpPr>
          <p:nvPr/>
        </p:nvSpPr>
        <p:spPr bwMode="auto">
          <a:xfrm>
            <a:off x="18413" y="4569277"/>
            <a:ext cx="13379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Arial Narrow" pitchFamily="34" charset="0"/>
              </a:rPr>
              <a:t>Release Planning Artifacts (out of scope)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4000" dirty="0" smtClean="0"/>
              <a:t>Getting Started</a:t>
            </a:r>
            <a:endParaRPr lang="en-US" sz="4000" b="1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18447" y="2528340"/>
            <a:ext cx="8467200" cy="4024860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>
            <a:solidFill>
              <a:schemeClr val="accent5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anchor="ctr">
            <a:noAutofit/>
          </a:bodyPr>
          <a:lstStyle/>
          <a:p>
            <a:pPr marL="173038" lvl="1" indent="-173038" defTabSz="800100" eaLnBrk="0" hangingPunct="0">
              <a:buClr>
                <a:schemeClr val="bg1"/>
              </a:buClr>
              <a:buSzPct val="75000"/>
              <a:buFont typeface="Arial" pitchFamily="34" charset="0"/>
              <a:buChar char="•"/>
              <a:tabLst>
                <a:tab pos="1485900" algn="l"/>
              </a:tabLst>
              <a:defRPr/>
            </a:pPr>
            <a:endParaRPr lang="en-US" sz="2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38138" y="1371599"/>
            <a:ext cx="846734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Before a project starts, we need to create the backlogs identify an architectural model, and define a release plan. Then we can begin the sprint cycles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1091490" y="3089937"/>
            <a:ext cx="1035791" cy="557779"/>
          </a:xfrm>
          <a:prstGeom prst="roundRect">
            <a:avLst>
              <a:gd name="adj" fmla="val 570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anchor="ctr">
            <a:noAutofit/>
          </a:bodyPr>
          <a:lstStyle/>
          <a:p>
            <a:pPr marL="173038" lvl="1" indent="-173038" defTabSz="800100" eaLnBrk="0" hangingPunct="0">
              <a:buClr>
                <a:schemeClr val="bg1"/>
              </a:buClr>
              <a:buSzPct val="75000"/>
              <a:buFont typeface="Arial" pitchFamily="34" charset="0"/>
              <a:buChar char="•"/>
              <a:tabLst>
                <a:tab pos="1485900" algn="l"/>
              </a:tabLst>
              <a:defRPr/>
            </a:pPr>
            <a:endParaRPr lang="en-US" b="1" dirty="0">
              <a:solidFill>
                <a:schemeClr val="lt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1490" y="3137994"/>
            <a:ext cx="83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Project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Definition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98192" y="4545983"/>
            <a:ext cx="5007481" cy="851724"/>
          </a:xfrm>
          <a:prstGeom prst="roundRect">
            <a:avLst>
              <a:gd name="adj" fmla="val 415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91440" bIns="91440" anchor="ctr">
            <a:noAutofit/>
          </a:bodyPr>
          <a:lstStyle/>
          <a:p>
            <a:pPr marL="173038" lvl="1" indent="-173038" defTabSz="800100" eaLnBrk="0" hangingPunct="0">
              <a:buClr>
                <a:schemeClr val="bg1"/>
              </a:buClr>
              <a:buSzPct val="75000"/>
              <a:buFont typeface="Arial" pitchFamily="34" charset="0"/>
              <a:buChar char="•"/>
              <a:tabLst>
                <a:tab pos="1485900" algn="l"/>
              </a:tabLst>
              <a:defRPr/>
            </a:pPr>
            <a:endParaRPr lang="en-US" b="1" dirty="0">
              <a:solidFill>
                <a:schemeClr val="lt1"/>
              </a:solidFill>
              <a:latin typeface="Arial Narrow" pitchFamily="34" charset="0"/>
              <a:cs typeface="+mn-cs"/>
            </a:endParaRPr>
          </a:p>
        </p:txBody>
      </p:sp>
      <p:grpSp>
        <p:nvGrpSpPr>
          <p:cNvPr id="11" name="Group 84"/>
          <p:cNvGrpSpPr/>
          <p:nvPr/>
        </p:nvGrpSpPr>
        <p:grpSpPr>
          <a:xfrm>
            <a:off x="3252142" y="4834739"/>
            <a:ext cx="1587120" cy="430302"/>
            <a:chOff x="3171262" y="4331566"/>
            <a:chExt cx="1587120" cy="430302"/>
          </a:xfrm>
        </p:grpSpPr>
        <p:grpSp>
          <p:nvGrpSpPr>
            <p:cNvPr id="12" name="Group 11"/>
            <p:cNvGrpSpPr/>
            <p:nvPr/>
          </p:nvGrpSpPr>
          <p:grpSpPr>
            <a:xfrm>
              <a:off x="3171262" y="4331566"/>
              <a:ext cx="495943" cy="430302"/>
              <a:chOff x="4399395" y="2671145"/>
              <a:chExt cx="1842470" cy="1598612"/>
            </a:xfrm>
          </p:grpSpPr>
          <p:sp>
            <p:nvSpPr>
              <p:cNvPr id="21" name="Right Arrow 37"/>
              <p:cNvSpPr>
                <a:spLocks noChangeArrowheads="1"/>
              </p:cNvSpPr>
              <p:nvPr/>
            </p:nvSpPr>
            <p:spPr bwMode="auto">
              <a:xfrm>
                <a:off x="5304078" y="3809575"/>
                <a:ext cx="937787" cy="40288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22" name="Rectangle 38"/>
              <p:cNvSpPr>
                <a:spLocks noChangeArrowheads="1"/>
              </p:cNvSpPr>
              <p:nvPr/>
            </p:nvSpPr>
            <p:spPr bwMode="auto">
              <a:xfrm>
                <a:off x="4399395" y="3909419"/>
                <a:ext cx="914390" cy="20144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23" name="Circular Arrow 22"/>
              <p:cNvSpPr/>
              <p:nvPr/>
            </p:nvSpPr>
            <p:spPr bwMode="auto">
              <a:xfrm rot="7636339" flipV="1">
                <a:off x="4527366" y="2661619"/>
                <a:ext cx="1598612" cy="161766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069411"/>
                  <a:gd name="adj5" fmla="val 16214"/>
                </a:avLst>
              </a:prstGeom>
              <a:solidFill>
                <a:srgbClr val="CCECFF"/>
              </a:solidFill>
              <a:ln w="9525" cap="flat" cmpd="sng" algn="ctr">
                <a:solidFill>
                  <a:srgbClr val="57748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 Narrow" pitchFamily="34" charset="0"/>
                </a:endParaRPr>
              </a:p>
            </p:txBody>
          </p:sp>
        </p:grpSp>
        <p:grpSp>
          <p:nvGrpSpPr>
            <p:cNvPr id="13" name="Group 11"/>
            <p:cNvGrpSpPr/>
            <p:nvPr/>
          </p:nvGrpSpPr>
          <p:grpSpPr>
            <a:xfrm>
              <a:off x="3716850" y="4331566"/>
              <a:ext cx="495943" cy="430302"/>
              <a:chOff x="4399395" y="2671145"/>
              <a:chExt cx="1842470" cy="1598612"/>
            </a:xfrm>
          </p:grpSpPr>
          <p:sp>
            <p:nvSpPr>
              <p:cNvPr id="18" name="Right Arrow 37"/>
              <p:cNvSpPr>
                <a:spLocks noChangeArrowheads="1"/>
              </p:cNvSpPr>
              <p:nvPr/>
            </p:nvSpPr>
            <p:spPr bwMode="auto">
              <a:xfrm>
                <a:off x="5304078" y="3809575"/>
                <a:ext cx="937787" cy="40288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4399395" y="3909419"/>
                <a:ext cx="914390" cy="20144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20" name="Circular Arrow 19"/>
              <p:cNvSpPr/>
              <p:nvPr/>
            </p:nvSpPr>
            <p:spPr bwMode="auto">
              <a:xfrm rot="7636339" flipV="1">
                <a:off x="4527366" y="2661619"/>
                <a:ext cx="1598612" cy="161766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069411"/>
                  <a:gd name="adj5" fmla="val 16214"/>
                </a:avLst>
              </a:prstGeom>
              <a:solidFill>
                <a:srgbClr val="CCECFF"/>
              </a:solidFill>
              <a:ln w="9525" cap="flat" cmpd="sng" algn="ctr">
                <a:solidFill>
                  <a:srgbClr val="57748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 Narrow" pitchFamily="34" charset="0"/>
                </a:endParaRPr>
              </a:p>
            </p:txBody>
          </p:sp>
        </p:grpSp>
        <p:grpSp>
          <p:nvGrpSpPr>
            <p:cNvPr id="14" name="Group 15"/>
            <p:cNvGrpSpPr/>
            <p:nvPr/>
          </p:nvGrpSpPr>
          <p:grpSpPr>
            <a:xfrm>
              <a:off x="4262439" y="4331566"/>
              <a:ext cx="495943" cy="430302"/>
              <a:chOff x="4399395" y="2671145"/>
              <a:chExt cx="1842470" cy="1598612"/>
            </a:xfrm>
          </p:grpSpPr>
          <p:sp>
            <p:nvSpPr>
              <p:cNvPr id="15" name="Right Arrow 37"/>
              <p:cNvSpPr>
                <a:spLocks noChangeArrowheads="1"/>
              </p:cNvSpPr>
              <p:nvPr/>
            </p:nvSpPr>
            <p:spPr bwMode="auto">
              <a:xfrm>
                <a:off x="5304078" y="3809575"/>
                <a:ext cx="937787" cy="40288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16" name="Rectangle 38"/>
              <p:cNvSpPr>
                <a:spLocks noChangeArrowheads="1"/>
              </p:cNvSpPr>
              <p:nvPr/>
            </p:nvSpPr>
            <p:spPr bwMode="auto">
              <a:xfrm>
                <a:off x="4399395" y="3909419"/>
                <a:ext cx="914390" cy="20144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17" name="Circular Arrow 16"/>
              <p:cNvSpPr/>
              <p:nvPr/>
            </p:nvSpPr>
            <p:spPr bwMode="auto">
              <a:xfrm rot="7636339" flipV="1">
                <a:off x="4527366" y="2661619"/>
                <a:ext cx="1598612" cy="161766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069411"/>
                  <a:gd name="adj5" fmla="val 16214"/>
                </a:avLst>
              </a:prstGeom>
              <a:solidFill>
                <a:srgbClr val="CCECFF"/>
              </a:solidFill>
              <a:ln w="9525" cap="flat" cmpd="sng" algn="ctr">
                <a:solidFill>
                  <a:srgbClr val="57748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 Narrow" pitchFamily="34" charset="0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3448183" y="4545983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Product Delivery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27617" y="3279464"/>
            <a:ext cx="1038867" cy="174546"/>
          </a:xfrm>
          <a:prstGeom prst="roundRect">
            <a:avLst>
              <a:gd name="adj" fmla="val 570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anchor="ctr">
            <a:noAutofit/>
          </a:bodyPr>
          <a:lstStyle/>
          <a:p>
            <a:pPr marL="173038" lvl="1" indent="-173038" defTabSz="800100" eaLnBrk="0" hangingPunct="0">
              <a:buClr>
                <a:schemeClr val="bg1"/>
              </a:buClr>
              <a:buSzPct val="75000"/>
              <a:buFont typeface="Arial" pitchFamily="34" charset="0"/>
              <a:buChar char="•"/>
              <a:tabLst>
                <a:tab pos="1485900" algn="l"/>
              </a:tabLst>
              <a:defRPr/>
            </a:pPr>
            <a:endParaRPr lang="en-US" b="1" dirty="0">
              <a:solidFill>
                <a:schemeClr val="lt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66483" y="4004083"/>
            <a:ext cx="5039189" cy="174546"/>
          </a:xfrm>
          <a:prstGeom prst="roundRect">
            <a:avLst>
              <a:gd name="adj" fmla="val 570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anchor="ctr">
            <a:noAutofit/>
          </a:bodyPr>
          <a:lstStyle/>
          <a:p>
            <a:pPr marL="173038" lvl="1" indent="-173038" defTabSz="800100" eaLnBrk="0" hangingPunct="0">
              <a:buClr>
                <a:schemeClr val="bg1"/>
              </a:buClr>
              <a:buSzPct val="75000"/>
              <a:buFont typeface="Arial" pitchFamily="34" charset="0"/>
              <a:buChar char="•"/>
              <a:tabLst>
                <a:tab pos="1485900" algn="l"/>
              </a:tabLst>
              <a:defRPr/>
            </a:pPr>
            <a:endParaRPr lang="en-US" b="1" dirty="0">
              <a:solidFill>
                <a:schemeClr val="lt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130693" y="3803060"/>
            <a:ext cx="1035791" cy="557779"/>
          </a:xfrm>
          <a:prstGeom prst="roundRect">
            <a:avLst>
              <a:gd name="adj" fmla="val 5706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91440" bIns="91440" anchor="ctr">
            <a:noAutofit/>
          </a:bodyPr>
          <a:lstStyle/>
          <a:p>
            <a:pPr marL="173038" lvl="1" indent="-173038" defTabSz="800100" eaLnBrk="0" hangingPunct="0">
              <a:buClr>
                <a:schemeClr val="bg1"/>
              </a:buClr>
              <a:buSzPct val="75000"/>
              <a:buFont typeface="Arial" pitchFamily="34" charset="0"/>
              <a:buChar char="•"/>
              <a:tabLst>
                <a:tab pos="1485900" algn="l"/>
              </a:tabLst>
              <a:defRPr/>
            </a:pPr>
            <a:endParaRPr lang="en-US" b="1" dirty="0">
              <a:solidFill>
                <a:schemeClr val="lt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6243" y="3851117"/>
            <a:ext cx="103024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Release Planning</a:t>
            </a:r>
          </a:p>
        </p:txBody>
      </p:sp>
      <p:grpSp>
        <p:nvGrpSpPr>
          <p:cNvPr id="29" name="Group 84"/>
          <p:cNvGrpSpPr/>
          <p:nvPr/>
        </p:nvGrpSpPr>
        <p:grpSpPr>
          <a:xfrm>
            <a:off x="6561351" y="4825484"/>
            <a:ext cx="1587120" cy="430302"/>
            <a:chOff x="3171262" y="4331566"/>
            <a:chExt cx="1587120" cy="430302"/>
          </a:xfrm>
        </p:grpSpPr>
        <p:grpSp>
          <p:nvGrpSpPr>
            <p:cNvPr id="30" name="Group 7"/>
            <p:cNvGrpSpPr/>
            <p:nvPr/>
          </p:nvGrpSpPr>
          <p:grpSpPr>
            <a:xfrm>
              <a:off x="3171262" y="4331566"/>
              <a:ext cx="495943" cy="430302"/>
              <a:chOff x="4399395" y="2671145"/>
              <a:chExt cx="1842470" cy="1598612"/>
            </a:xfrm>
          </p:grpSpPr>
          <p:sp>
            <p:nvSpPr>
              <p:cNvPr id="39" name="Right Arrow 37"/>
              <p:cNvSpPr>
                <a:spLocks noChangeArrowheads="1"/>
              </p:cNvSpPr>
              <p:nvPr/>
            </p:nvSpPr>
            <p:spPr bwMode="auto">
              <a:xfrm>
                <a:off x="5304078" y="3809575"/>
                <a:ext cx="937787" cy="40288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4399395" y="3909419"/>
                <a:ext cx="914390" cy="20144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41" name="Circular Arrow 40"/>
              <p:cNvSpPr/>
              <p:nvPr/>
            </p:nvSpPr>
            <p:spPr bwMode="auto">
              <a:xfrm rot="7636339" flipV="1">
                <a:off x="4527366" y="2661619"/>
                <a:ext cx="1598612" cy="161766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069411"/>
                  <a:gd name="adj5" fmla="val 16214"/>
                </a:avLst>
              </a:prstGeom>
              <a:solidFill>
                <a:srgbClr val="CCECFF"/>
              </a:solidFill>
              <a:ln w="9525" cap="flat" cmpd="sng" algn="ctr">
                <a:solidFill>
                  <a:srgbClr val="57748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 Narrow" pitchFamily="34" charset="0"/>
                </a:endParaRPr>
              </a:p>
            </p:txBody>
          </p:sp>
        </p:grpSp>
        <p:grpSp>
          <p:nvGrpSpPr>
            <p:cNvPr id="31" name="Group 11"/>
            <p:cNvGrpSpPr/>
            <p:nvPr/>
          </p:nvGrpSpPr>
          <p:grpSpPr>
            <a:xfrm>
              <a:off x="3716850" y="4331566"/>
              <a:ext cx="495943" cy="430302"/>
              <a:chOff x="4399395" y="2671145"/>
              <a:chExt cx="1842470" cy="1598612"/>
            </a:xfrm>
          </p:grpSpPr>
          <p:sp>
            <p:nvSpPr>
              <p:cNvPr id="36" name="Right Arrow 35"/>
              <p:cNvSpPr>
                <a:spLocks noChangeArrowheads="1"/>
              </p:cNvSpPr>
              <p:nvPr/>
            </p:nvSpPr>
            <p:spPr bwMode="auto">
              <a:xfrm>
                <a:off x="5304078" y="3809575"/>
                <a:ext cx="937787" cy="40288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4399395" y="3909419"/>
                <a:ext cx="914390" cy="20144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38" name="Circular Arrow 37"/>
              <p:cNvSpPr/>
              <p:nvPr/>
            </p:nvSpPr>
            <p:spPr bwMode="auto">
              <a:xfrm rot="7636339" flipV="1">
                <a:off x="4527366" y="2661619"/>
                <a:ext cx="1598612" cy="161766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069411"/>
                  <a:gd name="adj5" fmla="val 16214"/>
                </a:avLst>
              </a:prstGeom>
              <a:solidFill>
                <a:srgbClr val="CCECFF"/>
              </a:solidFill>
              <a:ln w="9525" cap="flat" cmpd="sng" algn="ctr">
                <a:solidFill>
                  <a:srgbClr val="57748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 Narrow" pitchFamily="34" charset="0"/>
                </a:endParaRPr>
              </a:p>
            </p:txBody>
          </p:sp>
        </p:grpSp>
        <p:grpSp>
          <p:nvGrpSpPr>
            <p:cNvPr id="32" name="Group 15"/>
            <p:cNvGrpSpPr/>
            <p:nvPr/>
          </p:nvGrpSpPr>
          <p:grpSpPr>
            <a:xfrm>
              <a:off x="4262439" y="4331566"/>
              <a:ext cx="495943" cy="430302"/>
              <a:chOff x="4399395" y="2671145"/>
              <a:chExt cx="1842470" cy="1598612"/>
            </a:xfrm>
          </p:grpSpPr>
          <p:sp>
            <p:nvSpPr>
              <p:cNvPr id="33" name="Right Arrow 37"/>
              <p:cNvSpPr>
                <a:spLocks noChangeArrowheads="1"/>
              </p:cNvSpPr>
              <p:nvPr/>
            </p:nvSpPr>
            <p:spPr bwMode="auto">
              <a:xfrm>
                <a:off x="5304078" y="3809575"/>
                <a:ext cx="937787" cy="40288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34" name="Rectangle 38"/>
              <p:cNvSpPr>
                <a:spLocks noChangeArrowheads="1"/>
              </p:cNvSpPr>
              <p:nvPr/>
            </p:nvSpPr>
            <p:spPr bwMode="auto">
              <a:xfrm>
                <a:off x="4399395" y="3909419"/>
                <a:ext cx="914390" cy="20144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35" name="Circular Arrow 34"/>
              <p:cNvSpPr/>
              <p:nvPr/>
            </p:nvSpPr>
            <p:spPr bwMode="auto">
              <a:xfrm rot="7636339" flipV="1">
                <a:off x="4527366" y="2661619"/>
                <a:ext cx="1598612" cy="161766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069411"/>
                  <a:gd name="adj5" fmla="val 16214"/>
                </a:avLst>
              </a:prstGeom>
              <a:solidFill>
                <a:srgbClr val="CCECFF"/>
              </a:solidFill>
              <a:ln w="9525" cap="flat" cmpd="sng" algn="ctr">
                <a:solidFill>
                  <a:srgbClr val="57748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 Narrow" pitchFamily="34" charset="0"/>
                </a:endParaRPr>
              </a:p>
            </p:txBody>
          </p:sp>
        </p:grpSp>
      </p:grpSp>
      <p:grpSp>
        <p:nvGrpSpPr>
          <p:cNvPr id="42" name="Group 84"/>
          <p:cNvGrpSpPr/>
          <p:nvPr/>
        </p:nvGrpSpPr>
        <p:grpSpPr>
          <a:xfrm>
            <a:off x="4897393" y="4832632"/>
            <a:ext cx="1587120" cy="430302"/>
            <a:chOff x="3171262" y="4331566"/>
            <a:chExt cx="1587120" cy="430302"/>
          </a:xfrm>
        </p:grpSpPr>
        <p:grpSp>
          <p:nvGrpSpPr>
            <p:cNvPr id="43" name="Group 7"/>
            <p:cNvGrpSpPr/>
            <p:nvPr/>
          </p:nvGrpSpPr>
          <p:grpSpPr>
            <a:xfrm>
              <a:off x="3171262" y="4331566"/>
              <a:ext cx="495943" cy="430302"/>
              <a:chOff x="4399395" y="2671145"/>
              <a:chExt cx="1842470" cy="1598612"/>
            </a:xfrm>
          </p:grpSpPr>
          <p:sp>
            <p:nvSpPr>
              <p:cNvPr id="52" name="Right Arrow 37"/>
              <p:cNvSpPr>
                <a:spLocks noChangeArrowheads="1"/>
              </p:cNvSpPr>
              <p:nvPr/>
            </p:nvSpPr>
            <p:spPr bwMode="auto">
              <a:xfrm>
                <a:off x="5304078" y="3809575"/>
                <a:ext cx="937787" cy="40288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53" name="Rectangle 38"/>
              <p:cNvSpPr>
                <a:spLocks noChangeArrowheads="1"/>
              </p:cNvSpPr>
              <p:nvPr/>
            </p:nvSpPr>
            <p:spPr bwMode="auto">
              <a:xfrm>
                <a:off x="4399395" y="3909419"/>
                <a:ext cx="914390" cy="20144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54" name="Circular Arrow 53"/>
              <p:cNvSpPr/>
              <p:nvPr/>
            </p:nvSpPr>
            <p:spPr bwMode="auto">
              <a:xfrm rot="7636339" flipV="1">
                <a:off x="4527366" y="2661619"/>
                <a:ext cx="1598612" cy="161766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069411"/>
                  <a:gd name="adj5" fmla="val 16214"/>
                </a:avLst>
              </a:prstGeom>
              <a:solidFill>
                <a:srgbClr val="CCECFF"/>
              </a:solidFill>
              <a:ln w="9525" cap="flat" cmpd="sng" algn="ctr">
                <a:solidFill>
                  <a:srgbClr val="57748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 Narrow" pitchFamily="34" charset="0"/>
                </a:endParaRPr>
              </a:p>
            </p:txBody>
          </p:sp>
        </p:grpSp>
        <p:grpSp>
          <p:nvGrpSpPr>
            <p:cNvPr id="44" name="Group 11"/>
            <p:cNvGrpSpPr/>
            <p:nvPr/>
          </p:nvGrpSpPr>
          <p:grpSpPr>
            <a:xfrm>
              <a:off x="3716850" y="4331566"/>
              <a:ext cx="495943" cy="430302"/>
              <a:chOff x="4399395" y="2671145"/>
              <a:chExt cx="1842470" cy="1598612"/>
            </a:xfrm>
          </p:grpSpPr>
          <p:sp>
            <p:nvSpPr>
              <p:cNvPr id="49" name="Right Arrow 48"/>
              <p:cNvSpPr>
                <a:spLocks noChangeArrowheads="1"/>
              </p:cNvSpPr>
              <p:nvPr/>
            </p:nvSpPr>
            <p:spPr bwMode="auto">
              <a:xfrm>
                <a:off x="5304078" y="3809575"/>
                <a:ext cx="937787" cy="40288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4399395" y="3909419"/>
                <a:ext cx="914390" cy="20144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51" name="Circular Arrow 50"/>
              <p:cNvSpPr/>
              <p:nvPr/>
            </p:nvSpPr>
            <p:spPr bwMode="auto">
              <a:xfrm rot="7636339" flipV="1">
                <a:off x="4527366" y="2661619"/>
                <a:ext cx="1598612" cy="161766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069411"/>
                  <a:gd name="adj5" fmla="val 16214"/>
                </a:avLst>
              </a:prstGeom>
              <a:solidFill>
                <a:srgbClr val="CCECFF"/>
              </a:solidFill>
              <a:ln w="9525" cap="flat" cmpd="sng" algn="ctr">
                <a:solidFill>
                  <a:srgbClr val="57748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 Narrow" pitchFamily="34" charset="0"/>
                </a:endParaRPr>
              </a:p>
            </p:txBody>
          </p:sp>
        </p:grpSp>
        <p:grpSp>
          <p:nvGrpSpPr>
            <p:cNvPr id="45" name="Group 15"/>
            <p:cNvGrpSpPr/>
            <p:nvPr/>
          </p:nvGrpSpPr>
          <p:grpSpPr>
            <a:xfrm>
              <a:off x="4262439" y="4331566"/>
              <a:ext cx="495943" cy="430302"/>
              <a:chOff x="4399395" y="2671145"/>
              <a:chExt cx="1842470" cy="1598612"/>
            </a:xfrm>
          </p:grpSpPr>
          <p:sp>
            <p:nvSpPr>
              <p:cNvPr id="46" name="Right Arrow 37"/>
              <p:cNvSpPr>
                <a:spLocks noChangeArrowheads="1"/>
              </p:cNvSpPr>
              <p:nvPr/>
            </p:nvSpPr>
            <p:spPr bwMode="auto">
              <a:xfrm>
                <a:off x="5304078" y="3809575"/>
                <a:ext cx="937787" cy="402880"/>
              </a:xfrm>
              <a:prstGeom prst="rightArrow">
                <a:avLst>
                  <a:gd name="adj1" fmla="val 50000"/>
                  <a:gd name="adj2" fmla="val 50004"/>
                </a:avLst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47" name="Rectangle 38"/>
              <p:cNvSpPr>
                <a:spLocks noChangeArrowheads="1"/>
              </p:cNvSpPr>
              <p:nvPr/>
            </p:nvSpPr>
            <p:spPr bwMode="auto">
              <a:xfrm>
                <a:off x="4399395" y="3909419"/>
                <a:ext cx="914390" cy="20144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rgbClr val="57748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48" name="Circular Arrow 47"/>
              <p:cNvSpPr/>
              <p:nvPr/>
            </p:nvSpPr>
            <p:spPr bwMode="auto">
              <a:xfrm rot="7636339" flipV="1">
                <a:off x="4527366" y="2661619"/>
                <a:ext cx="1598612" cy="161766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069411"/>
                  <a:gd name="adj5" fmla="val 16214"/>
                </a:avLst>
              </a:prstGeom>
              <a:solidFill>
                <a:srgbClr val="CCECFF"/>
              </a:solidFill>
              <a:ln w="9525" cap="flat" cmpd="sng" algn="ctr">
                <a:solidFill>
                  <a:srgbClr val="57748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 Narrow" pitchFamily="34" charset="0"/>
                </a:endParaRPr>
              </a:p>
            </p:txBody>
          </p:sp>
        </p:grpSp>
      </p:grpSp>
      <p:sp>
        <p:nvSpPr>
          <p:cNvPr id="55" name="Rounded Rectangle 54"/>
          <p:cNvSpPr/>
          <p:nvPr/>
        </p:nvSpPr>
        <p:spPr>
          <a:xfrm>
            <a:off x="3166483" y="3279464"/>
            <a:ext cx="5039189" cy="174546"/>
          </a:xfrm>
          <a:prstGeom prst="roundRect">
            <a:avLst>
              <a:gd name="adj" fmla="val 570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anchor="ctr">
            <a:noAutofit/>
          </a:bodyPr>
          <a:lstStyle/>
          <a:p>
            <a:pPr marL="173038" lvl="1" indent="-173038" defTabSz="800100" eaLnBrk="0" hangingPunct="0">
              <a:buClr>
                <a:schemeClr val="bg1"/>
              </a:buClr>
              <a:buSzPct val="75000"/>
              <a:buFont typeface="Arial" pitchFamily="34" charset="0"/>
              <a:buChar char="•"/>
              <a:tabLst>
                <a:tab pos="1485900" algn="l"/>
              </a:tabLst>
              <a:defRPr/>
            </a:pPr>
            <a:endParaRPr lang="en-US" b="1" dirty="0">
              <a:solidFill>
                <a:schemeClr val="lt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091490" y="2848154"/>
            <a:ext cx="2074993" cy="2665562"/>
          </a:xfrm>
          <a:prstGeom prst="roundRect">
            <a:avLst/>
          </a:prstGeom>
          <a:noFill/>
          <a:ln w="28575">
            <a:solidFill>
              <a:srgbClr val="0156BB"/>
            </a:solidFill>
            <a:miter lim="800000"/>
            <a:headEnd/>
            <a:tailEnd/>
          </a:ln>
        </p:spPr>
        <p:txBody>
          <a:bodyPr wrap="square" tIns="91440" bIns="91440" rtlCol="0" anchor="b" anchorCtr="0">
            <a:noAutofit/>
          </a:bodyPr>
          <a:lstStyle/>
          <a:p>
            <a:pPr algn="ctr" eaLnBrk="0" hangingPunct="0">
              <a:lnSpc>
                <a:spcPct val="100000"/>
              </a:lnSpc>
              <a:spcBef>
                <a:spcPts val="100"/>
              </a:spcBef>
              <a:buClrTx/>
              <a:buSzTx/>
              <a:buFontTx/>
              <a:buNone/>
              <a:tabLst>
                <a:tab pos="1485900" algn="l"/>
              </a:tabLst>
            </a:pPr>
            <a:r>
              <a:rPr lang="en-US" sz="1800" dirty="0" smtClean="0">
                <a:latin typeface="Arial Narrow" pitchFamily="34" charset="0"/>
              </a:rPr>
              <a:t>Release Planning Workshop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24" grpId="0"/>
      <p:bldP spid="25" grpId="0" animBg="1"/>
      <p:bldP spid="26" grpId="0" animBg="1"/>
      <p:bldP spid="27" grpId="0" animBg="1"/>
      <p:bldP spid="28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4000" dirty="0" smtClean="0"/>
              <a:t>Sprint Planning</a:t>
            </a:r>
            <a:endParaRPr lang="en-US" sz="4000" dirty="0"/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>
          <a:xfrm>
            <a:off x="457200" y="1600200"/>
            <a:ext cx="6400800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78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en-GB" sz="1200" dirty="0" smtClean="0"/>
              <a:t>Product Owner, Team, and other Stakeholders talk through Product Backlog Items and prioritization.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78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None/>
              <a:tabLst/>
              <a:defRPr/>
            </a:pPr>
            <a:endParaRPr lang="en-GB" sz="1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78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1200" dirty="0" smtClean="0"/>
              <a:t>2.  Team determines how much time it has available to commit during the Sprint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78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None/>
              <a:tabLst/>
              <a:defRPr/>
            </a:pPr>
            <a:endParaRPr lang="en-GB" sz="1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78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1200" dirty="0" smtClean="0"/>
              <a:t>3.  Team selects as much of the Product Backlog as it can commit to deliver by the end of the Sprint, and turns it into a plan</a:t>
            </a:r>
          </a:p>
          <a:p>
            <a:pPr marL="742950" marR="0" lvl="1" indent="-285750" algn="l" defTabSz="914400" rtl="0" eaLnBrk="1" fontAlgn="auto" latinLnBrk="0" hangingPunct="1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1200" dirty="0" smtClean="0"/>
              <a:t>- Validates commitment by breaking down into tasks with time estimates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1200" dirty="0" smtClean="0"/>
              <a:t>- Team decides who will do what, when; thinks through sequencing, dependencies, and so forth.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4000" dirty="0" smtClean="0"/>
              <a:t>Release 15_09 Sprint Planning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7924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run the Sprint Planning with the below sample items in our Factory Release 15_09.</a:t>
            </a:r>
          </a:p>
          <a:p>
            <a:endParaRPr lang="en-US" dirty="0" smtClean="0"/>
          </a:p>
          <a:p>
            <a:r>
              <a:rPr lang="en-US" dirty="0" smtClean="0"/>
              <a:t>We will do below activities as a part of this workshop: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600" dirty="0" smtClean="0"/>
              <a:t>Take one by one JIRA Items and analyze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Assign Story points to each items from “Testing Perspective” using Scrum Poker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Discuss why each of us think what point they gave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Re-do the above activity to get to a common agreed Story point for selected JIRA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Repeat above steps for one more JIRA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" y="643478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vert="horz" wrap="square" lIns="95025" tIns="47513" rIns="95025" bIns="47513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hangingPunct="0"/>
            <a:r>
              <a:rPr lang="en-US" sz="4000" dirty="0" smtClean="0"/>
              <a:t>Estimation Tool- T-Shirt, Point, Hours</a:t>
            </a:r>
            <a:endParaRPr lang="en-US" sz="4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72809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929</Words>
  <Application>Microsoft Office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think-cell Slide</vt:lpstr>
      <vt:lpstr>Packager Shell Object</vt:lpstr>
      <vt:lpstr>Agile Sprint Planning Release 15_09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Capture</dc:title>
  <dc:creator>Menezes, Devino</dc:creator>
  <cp:lastModifiedBy>pmasurka</cp:lastModifiedBy>
  <cp:revision>55</cp:revision>
  <dcterms:created xsi:type="dcterms:W3CDTF">2006-08-16T00:00:00Z</dcterms:created>
  <dcterms:modified xsi:type="dcterms:W3CDTF">2015-08-13T12:07:40Z</dcterms:modified>
</cp:coreProperties>
</file>