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6" r:id="rId2"/>
    <p:sldMasterId id="2147483946" r:id="rId3"/>
  </p:sldMasterIdLst>
  <p:notesMasterIdLst>
    <p:notesMasterId r:id="rId24"/>
  </p:notesMasterIdLst>
  <p:handoutMasterIdLst>
    <p:handoutMasterId r:id="rId25"/>
  </p:handoutMasterIdLst>
  <p:sldIdLst>
    <p:sldId id="311" r:id="rId4"/>
    <p:sldId id="346" r:id="rId5"/>
    <p:sldId id="373" r:id="rId6"/>
    <p:sldId id="353" r:id="rId7"/>
    <p:sldId id="354" r:id="rId8"/>
    <p:sldId id="355" r:id="rId9"/>
    <p:sldId id="377" r:id="rId10"/>
    <p:sldId id="357" r:id="rId11"/>
    <p:sldId id="361" r:id="rId12"/>
    <p:sldId id="358" r:id="rId13"/>
    <p:sldId id="359" r:id="rId14"/>
    <p:sldId id="362" r:id="rId15"/>
    <p:sldId id="360" r:id="rId16"/>
    <p:sldId id="363" r:id="rId17"/>
    <p:sldId id="365" r:id="rId18"/>
    <p:sldId id="367" r:id="rId19"/>
    <p:sldId id="374" r:id="rId20"/>
    <p:sldId id="378" r:id="rId21"/>
    <p:sldId id="376" r:id="rId22"/>
    <p:sldId id="341" r:id="rId23"/>
  </p:sldIdLst>
  <p:sldSz cx="9906000" cy="6858000" type="A4"/>
  <p:notesSz cx="6797675" cy="9874250"/>
  <p:custDataLst>
    <p:tags r:id="rId2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CC66"/>
    <a:srgbClr val="FFBC1D"/>
    <a:srgbClr val="FFCC00"/>
    <a:srgbClr val="FF3300"/>
    <a:srgbClr val="000000"/>
    <a:srgbClr val="D5EBFF"/>
    <a:srgbClr val="E1F7FF"/>
    <a:srgbClr val="A91F5B"/>
    <a:srgbClr val="7120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5577" autoAdjust="0"/>
  </p:normalViewPr>
  <p:slideViewPr>
    <p:cSldViewPr snapToGrid="0">
      <p:cViewPr>
        <p:scale>
          <a:sx n="100" d="100"/>
          <a:sy n="100" d="100"/>
        </p:scale>
        <p:origin x="-114" y="-234"/>
      </p:cViewPr>
      <p:guideLst>
        <p:guide orient="horz" pos="3948"/>
        <p:guide orient="horz" pos="942"/>
        <p:guide orient="horz" pos="3504"/>
        <p:guide orient="horz" pos="3290"/>
        <p:guide orient="horz" pos="1354"/>
        <p:guide pos="3120"/>
        <p:guide pos="6025"/>
        <p:guide pos="3062"/>
        <p:guide pos="3179"/>
        <p:guide pos="215"/>
        <p:guide pos="387"/>
        <p:guide pos="58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BD3261-7E84-4045-913A-5D86CC9E06FB}" type="doc">
      <dgm:prSet loTypeId="urn:microsoft.com/office/officeart/2005/8/layout/gear1" loCatId="process" qsTypeId="urn:microsoft.com/office/officeart/2005/8/quickstyle/simple1" qsCatId="simple" csTypeId="urn:microsoft.com/office/officeart/2005/8/colors/accent1_2" csCatId="accent1" phldr="1"/>
      <dgm:spPr/>
    </dgm:pt>
    <dgm:pt modelId="{80253994-59DA-4B6C-88D9-ED919D072772}">
      <dgm:prSet phldrT="[Text]" custT="1"/>
      <dgm:spPr/>
      <dgm:t>
        <a:bodyPr/>
        <a:lstStyle/>
        <a:p>
          <a:r>
            <a:rPr lang="en-US" sz="1000" dirty="0" smtClean="0"/>
            <a:t>RML Smoke build</a:t>
          </a:r>
          <a:endParaRPr lang="en-US" sz="1000" dirty="0"/>
        </a:p>
      </dgm:t>
    </dgm:pt>
    <dgm:pt modelId="{D3EA30E2-D1BE-40AC-84A6-94F32580A9A8}" type="parTrans" cxnId="{F6040028-25CF-498B-8F0B-E278DEB2E641}">
      <dgm:prSet/>
      <dgm:spPr/>
      <dgm:t>
        <a:bodyPr/>
        <a:lstStyle/>
        <a:p>
          <a:endParaRPr lang="en-US"/>
        </a:p>
      </dgm:t>
    </dgm:pt>
    <dgm:pt modelId="{23BAB98E-AC93-475F-8840-347571FFE73F}" type="sibTrans" cxnId="{F6040028-25CF-498B-8F0B-E278DEB2E641}">
      <dgm:prSet/>
      <dgm:spPr/>
      <dgm:t>
        <a:bodyPr/>
        <a:lstStyle/>
        <a:p>
          <a:endParaRPr lang="en-US"/>
        </a:p>
      </dgm:t>
    </dgm:pt>
    <dgm:pt modelId="{F87A9A6B-F1B9-4941-B4F8-EE304AA2C8A7}" type="pres">
      <dgm:prSet presAssocID="{59BD3261-7E84-4045-913A-5D86CC9E06FB}" presName="composite" presStyleCnt="0">
        <dgm:presLayoutVars>
          <dgm:chMax val="3"/>
          <dgm:animLvl val="lvl"/>
          <dgm:resizeHandles val="exact"/>
        </dgm:presLayoutVars>
      </dgm:prSet>
      <dgm:spPr/>
    </dgm:pt>
    <dgm:pt modelId="{7DE1996E-FB63-4631-9D67-0468784D4F41}" type="pres">
      <dgm:prSet presAssocID="{80253994-59DA-4B6C-88D9-ED919D072772}" presName="gear1" presStyleLbl="node1" presStyleIdx="0" presStyleCnt="1">
        <dgm:presLayoutVars>
          <dgm:chMax val="1"/>
          <dgm:bulletEnabled val="1"/>
        </dgm:presLayoutVars>
      </dgm:prSet>
      <dgm:spPr/>
      <dgm:t>
        <a:bodyPr/>
        <a:lstStyle/>
        <a:p>
          <a:endParaRPr lang="en-US"/>
        </a:p>
      </dgm:t>
    </dgm:pt>
    <dgm:pt modelId="{218A6E6C-D0AF-4008-8FEA-6C3E6FB58867}" type="pres">
      <dgm:prSet presAssocID="{80253994-59DA-4B6C-88D9-ED919D072772}" presName="gear1srcNode" presStyleLbl="node1" presStyleIdx="0" presStyleCnt="1"/>
      <dgm:spPr/>
      <dgm:t>
        <a:bodyPr/>
        <a:lstStyle/>
        <a:p>
          <a:endParaRPr lang="en-US"/>
        </a:p>
      </dgm:t>
    </dgm:pt>
    <dgm:pt modelId="{A4C914DD-156C-44AE-A730-CEA74D3C6FD5}" type="pres">
      <dgm:prSet presAssocID="{80253994-59DA-4B6C-88D9-ED919D072772}" presName="gear1dstNode" presStyleLbl="node1" presStyleIdx="0" presStyleCnt="1"/>
      <dgm:spPr/>
      <dgm:t>
        <a:bodyPr/>
        <a:lstStyle/>
        <a:p>
          <a:endParaRPr lang="en-US"/>
        </a:p>
      </dgm:t>
    </dgm:pt>
    <dgm:pt modelId="{330EBDDE-4F5B-4806-8383-8F529D7CC32F}" type="pres">
      <dgm:prSet presAssocID="{23BAB98E-AC93-475F-8840-347571FFE73F}" presName="connector1" presStyleLbl="sibTrans2D1" presStyleIdx="0" presStyleCnt="1"/>
      <dgm:spPr/>
      <dgm:t>
        <a:bodyPr/>
        <a:lstStyle/>
        <a:p>
          <a:endParaRPr lang="en-US"/>
        </a:p>
      </dgm:t>
    </dgm:pt>
  </dgm:ptLst>
  <dgm:cxnLst>
    <dgm:cxn modelId="{F6040028-25CF-498B-8F0B-E278DEB2E641}" srcId="{59BD3261-7E84-4045-913A-5D86CC9E06FB}" destId="{80253994-59DA-4B6C-88D9-ED919D072772}" srcOrd="0" destOrd="0" parTransId="{D3EA30E2-D1BE-40AC-84A6-94F32580A9A8}" sibTransId="{23BAB98E-AC93-475F-8840-347571FFE73F}"/>
    <dgm:cxn modelId="{26BA78D6-C556-4178-B898-B316A1C2D1E2}" type="presOf" srcId="{59BD3261-7E84-4045-913A-5D86CC9E06FB}" destId="{F87A9A6B-F1B9-4941-B4F8-EE304AA2C8A7}" srcOrd="0" destOrd="0" presId="urn:microsoft.com/office/officeart/2005/8/layout/gear1"/>
    <dgm:cxn modelId="{410DA032-B501-4CEE-B7EC-654494B610F9}" type="presOf" srcId="{80253994-59DA-4B6C-88D9-ED919D072772}" destId="{7DE1996E-FB63-4631-9D67-0468784D4F41}" srcOrd="0" destOrd="0" presId="urn:microsoft.com/office/officeart/2005/8/layout/gear1"/>
    <dgm:cxn modelId="{540FCDBE-04F2-4449-BF03-304465FB398D}" type="presOf" srcId="{23BAB98E-AC93-475F-8840-347571FFE73F}" destId="{330EBDDE-4F5B-4806-8383-8F529D7CC32F}" srcOrd="0" destOrd="0" presId="urn:microsoft.com/office/officeart/2005/8/layout/gear1"/>
    <dgm:cxn modelId="{22E425DE-0391-4744-BAAA-E93925DEE27B}" type="presOf" srcId="{80253994-59DA-4B6C-88D9-ED919D072772}" destId="{218A6E6C-D0AF-4008-8FEA-6C3E6FB58867}" srcOrd="1" destOrd="0" presId="urn:microsoft.com/office/officeart/2005/8/layout/gear1"/>
    <dgm:cxn modelId="{C3E2B7C7-D871-4A9C-9B1E-44A8044DC789}" type="presOf" srcId="{80253994-59DA-4B6C-88D9-ED919D072772}" destId="{A4C914DD-156C-44AE-A730-CEA74D3C6FD5}" srcOrd="2" destOrd="0" presId="urn:microsoft.com/office/officeart/2005/8/layout/gear1"/>
    <dgm:cxn modelId="{1E466D75-7D05-4CC1-816E-07144AA9D91D}" type="presParOf" srcId="{F87A9A6B-F1B9-4941-B4F8-EE304AA2C8A7}" destId="{7DE1996E-FB63-4631-9D67-0468784D4F41}" srcOrd="0" destOrd="0" presId="urn:microsoft.com/office/officeart/2005/8/layout/gear1"/>
    <dgm:cxn modelId="{9F515FAD-97CB-493D-A809-24D2C94D5A56}" type="presParOf" srcId="{F87A9A6B-F1B9-4941-B4F8-EE304AA2C8A7}" destId="{218A6E6C-D0AF-4008-8FEA-6C3E6FB58867}" srcOrd="1" destOrd="0" presId="urn:microsoft.com/office/officeart/2005/8/layout/gear1"/>
    <dgm:cxn modelId="{BA314F30-B867-40C6-9F4B-F4F5A8CB2513}" type="presParOf" srcId="{F87A9A6B-F1B9-4941-B4F8-EE304AA2C8A7}" destId="{A4C914DD-156C-44AE-A730-CEA74D3C6FD5}" srcOrd="2" destOrd="0" presId="urn:microsoft.com/office/officeart/2005/8/layout/gear1"/>
    <dgm:cxn modelId="{5080D9D6-F009-4A35-A0D9-08B726BF5DAC}" type="presParOf" srcId="{F87A9A6B-F1B9-4941-B4F8-EE304AA2C8A7}" destId="{330EBDDE-4F5B-4806-8383-8F529D7CC32F}" srcOrd="3" destOrd="0" presId="urn:microsoft.com/office/officeart/2005/8/layout/gear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DE1996E-FB63-4631-9D67-0468784D4F41}">
      <dsp:nvSpPr>
        <dsp:cNvPr id="0" name=""/>
        <dsp:cNvSpPr/>
      </dsp:nvSpPr>
      <dsp:spPr>
        <a:xfrm>
          <a:off x="552449" y="323849"/>
          <a:ext cx="712470" cy="712470"/>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RML Smoke build</a:t>
          </a:r>
          <a:endParaRPr lang="en-US" sz="1000" kern="1200" dirty="0"/>
        </a:p>
      </dsp:txBody>
      <dsp:txXfrm>
        <a:off x="552449" y="323849"/>
        <a:ext cx="712470" cy="712470"/>
      </dsp:txXfrm>
    </dsp:sp>
    <dsp:sp modelId="{330EBDDE-4F5B-4806-8383-8F529D7CC32F}">
      <dsp:nvSpPr>
        <dsp:cNvPr id="0" name=""/>
        <dsp:cNvSpPr/>
      </dsp:nvSpPr>
      <dsp:spPr>
        <a:xfrm>
          <a:off x="535898" y="229125"/>
          <a:ext cx="876338" cy="876338"/>
        </a:xfrm>
        <a:prstGeom prst="circularArrow">
          <a:avLst>
            <a:gd name="adj1" fmla="val 4878"/>
            <a:gd name="adj2" fmla="val 312630"/>
            <a:gd name="adj3" fmla="val 2743532"/>
            <a:gd name="adj4" fmla="val 15884965"/>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354407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6/9/2015</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427185909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267F0E-0321-4FDD-A93B-42FF9A558DED}"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D8D2A0-9467-4CF4-9BE5-CA0D23FC303F}"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So, in order to test our web application, we should transform user actions into steps and expected outcomes</a:t>
            </a:r>
            <a:r>
              <a:rPr lang="en-US" sz="1200" b="0" i="0" kern="1200" baseline="0" dirty="0" smtClean="0">
                <a:solidFill>
                  <a:schemeClr val="tx1"/>
                </a:solidFill>
                <a:latin typeface="+mn-lt"/>
                <a:ea typeface="+mn-ea"/>
                <a:cs typeface="+mn-cs"/>
              </a:rPr>
              <a:t>. So through mink, behat is interacting  with web. </a:t>
            </a:r>
            <a:endParaRPr lang="en-US" dirty="0"/>
          </a:p>
        </p:txBody>
      </p:sp>
      <p:sp>
        <p:nvSpPr>
          <p:cNvPr id="4" name="Slide Number Placeholder 3"/>
          <p:cNvSpPr>
            <a:spLocks noGrp="1"/>
          </p:cNvSpPr>
          <p:nvPr>
            <p:ph type="sldNum" sz="quarter" idx="10"/>
          </p:nvPr>
        </p:nvSpPr>
        <p:spPr/>
        <p:txBody>
          <a:bodyPr/>
          <a:lstStyle/>
          <a:p>
            <a:fld id="{5BD8D2A0-9467-4CF4-9BE5-CA0D23FC303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D8D2A0-9467-4CF4-9BE5-CA0D23FC303F}"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1.xml"/><Relationship Id="rId7" Type="http://schemas.openxmlformats.org/officeDocument/2006/relationships/image" Target="../media/image5.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7.png"/><Relationship Id="rId5" Type="http://schemas.openxmlformats.org/officeDocument/2006/relationships/tags" Target="../tags/tag13.xml"/><Relationship Id="rId10" Type="http://schemas.openxmlformats.org/officeDocument/2006/relationships/image" Target="../media/image6.png"/><Relationship Id="rId4" Type="http://schemas.openxmlformats.org/officeDocument/2006/relationships/tags" Target="../tags/tag12.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image" Target="../media/image8.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4.pn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2.xml"/><Relationship Id="rId7" Type="http://schemas.openxmlformats.org/officeDocument/2006/relationships/image" Target="../media/image3.png"/><Relationship Id="rId2" Type="http://schemas.openxmlformats.org/officeDocument/2006/relationships/tags" Target="../tags/tag3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image" Target="../media/image8.jpeg"/><Relationship Id="rId4" Type="http://schemas.openxmlformats.org/officeDocument/2006/relationships/slideMaster" Target="../slideMasters/slideMaster1.xml"/><Relationship Id="rId9"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6" name="Picture 4" descr="D:\Users\jkanade\Pictures\royal.jpg"/>
          <p:cNvPicPr>
            <a:picLocks noChangeAspect="1" noChangeArrowheads="1"/>
          </p:cNvPicPr>
          <p:nvPr userDrawn="1"/>
        </p:nvPicPr>
        <p:blipFill>
          <a:blip r:embed="rId7" cstate="print"/>
          <a:srcRect l="10493" r="26256"/>
          <a:stretch>
            <a:fillRect/>
          </a:stretch>
        </p:blipFill>
        <p:spPr bwMode="auto">
          <a:xfrm>
            <a:off x="0" y="1370218"/>
            <a:ext cx="9906000" cy="5487782"/>
          </a:xfrm>
          <a:prstGeom prst="rect">
            <a:avLst/>
          </a:prstGeom>
          <a:noFill/>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188506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188506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322241 w 10562411"/>
              <a:gd name="connsiteY1" fmla="*/ 256464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41315" name="think-cell Slide" r:id="rId8" imgW="360" imgH="360" progId="">
              <p:embed/>
            </p:oleObj>
          </a:graphicData>
        </a:graphic>
      </p:graphicFrame>
      <p:sp>
        <p:nvSpPr>
          <p:cNvPr id="2" name="Title 1"/>
          <p:cNvSpPr>
            <a:spLocks noGrp="1"/>
          </p:cNvSpPr>
          <p:nvPr>
            <p:ph type="ctrTitle" hasCustomPrompt="1"/>
            <p:custDataLst>
              <p:tags r:id="rId3"/>
            </p:custDataLst>
          </p:nvPr>
        </p:nvSpPr>
        <p:spPr>
          <a:xfrm>
            <a:off x="3455308" y="4626870"/>
            <a:ext cx="5829980" cy="1188720"/>
          </a:xfrm>
          <a:effectLst>
            <a:outerShdw blurRad="38100" dist="25400" dir="2700000" algn="tl" rotWithShape="0">
              <a:prstClr val="black">
                <a:alpha val="81000"/>
              </a:prstClr>
            </a:outerShdw>
          </a:effectLst>
        </p:spPr>
        <p:txBody>
          <a:bodyPr lIns="0" tIns="33059" rIns="33059" bIns="33059"/>
          <a:lstStyle>
            <a:lvl1pPr algn="r">
              <a:defRPr sz="3300" b="0">
                <a:solidFill>
                  <a:schemeClr val="bg1"/>
                </a:solidFill>
                <a:effectLst>
                  <a:outerShdw blurRad="38100" dist="38100" dir="2700000" algn="tl">
                    <a:srgbClr val="000000">
                      <a:alpha val="43137"/>
                    </a:srgbClr>
                  </a:outerShdw>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322326" y="5793575"/>
            <a:ext cx="3962962" cy="947750"/>
          </a:xfrm>
          <a:effectLst>
            <a:outerShdw blurRad="38100" dist="25400" dir="2700000" algn="tl" rotWithShape="0">
              <a:prstClr val="black">
                <a:alpha val="81000"/>
              </a:prstClr>
            </a:outerShdw>
          </a:effectLst>
        </p:spPr>
        <p:txBody>
          <a:bodyPr lIns="0" tIns="33059" rIns="33059" bIns="33059"/>
          <a:lstStyle>
            <a:lvl1pPr marL="0" indent="0" algn="r">
              <a:buNone/>
              <a:defRPr sz="2200" b="0">
                <a:solidFill>
                  <a:schemeClr val="bg1"/>
                </a:solidFill>
                <a:effectLst>
                  <a:outerShdw blurRad="38100" dist="38100" dir="2700000" algn="tl">
                    <a:srgbClr val="000000">
                      <a:alpha val="43137"/>
                    </a:srgbClr>
                  </a:outerShdw>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9" name="Picture 15" descr="Sogeti_Logo.png"/>
          <p:cNvPicPr>
            <a:picLocks noChangeAspect="1"/>
          </p:cNvPicPr>
          <p:nvPr userDrawn="1"/>
        </p:nvPicPr>
        <p:blipFill>
          <a:blip r:embed="rId9" cstate="print"/>
          <a:srcRect/>
          <a:stretch>
            <a:fillRect/>
          </a:stretch>
        </p:blipFill>
        <p:spPr bwMode="auto">
          <a:xfrm>
            <a:off x="6980238" y="727108"/>
            <a:ext cx="2305050" cy="502920"/>
          </a:xfrm>
          <a:prstGeom prst="rect">
            <a:avLst/>
          </a:prstGeom>
          <a:noFill/>
          <a:ln w="9525">
            <a:noFill/>
            <a:miter lim="800000"/>
            <a:headEnd/>
            <a:tailEnd/>
          </a:ln>
        </p:spPr>
      </p:pic>
      <p:pic>
        <p:nvPicPr>
          <p:cNvPr id="23" name="Picture 103" descr="C:\Users\UserSim\Desktop\Capgemini\Capgemini_logo_cmyk.png"/>
          <p:cNvPicPr>
            <a:picLocks noChangeAspect="1" noChangeArrowheads="1"/>
          </p:cNvPicPr>
          <p:nvPr userDrawn="1">
            <p:custDataLst>
              <p:tags r:id="rId5"/>
            </p:custDataLst>
          </p:nvPr>
        </p:nvPicPr>
        <p:blipFill>
          <a:blip r:embed="rId10" cstate="email"/>
          <a:srcRect/>
          <a:stretch>
            <a:fillRect/>
          </a:stretch>
        </p:blipFill>
        <p:spPr bwMode="auto">
          <a:xfrm>
            <a:off x="614363" y="693585"/>
            <a:ext cx="2422358" cy="569967"/>
          </a:xfrm>
          <a:prstGeom prst="rect">
            <a:avLst/>
          </a:prstGeom>
          <a:noFill/>
        </p:spPr>
      </p:pic>
      <p:pic>
        <p:nvPicPr>
          <p:cNvPr id="4" name="Picture 4" descr="D:\Users\jkanade\Documents\Royal_Mail.svg.png"/>
          <p:cNvPicPr>
            <a:picLocks noChangeAspect="1" noChangeArrowheads="1"/>
          </p:cNvPicPr>
          <p:nvPr userDrawn="1"/>
        </p:nvPicPr>
        <p:blipFill>
          <a:blip r:embed="rId11" cstate="print"/>
          <a:srcRect/>
          <a:stretch>
            <a:fillRect/>
          </a:stretch>
        </p:blipFill>
        <p:spPr bwMode="auto">
          <a:xfrm>
            <a:off x="3871912" y="257179"/>
            <a:ext cx="2117764" cy="152876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95475" y="6356666"/>
            <a:ext cx="2311052" cy="364753"/>
          </a:xfrm>
          <a:prstGeom prst="rect">
            <a:avLst/>
          </a:prstGeom>
        </p:spPr>
        <p:txBody>
          <a:bodyPr lIns="48491" tIns="24245" rIns="48491" bIns="24245"/>
          <a:lstStyle>
            <a:lvl1pPr>
              <a:defRPr/>
            </a:lvl1pPr>
          </a:lstStyle>
          <a:p>
            <a:pPr>
              <a:defRPr/>
            </a:pPr>
            <a:fld id="{76962B16-E649-4F79-960A-8A4F2B483052}" type="datetimeFigureOut">
              <a:rPr lang="en-US"/>
              <a:pPr>
                <a:defRPr/>
              </a:pPr>
              <a:t>6/9/2015</a:t>
            </a:fld>
            <a:endParaRPr lang="en-US"/>
          </a:p>
        </p:txBody>
      </p:sp>
      <p:sp>
        <p:nvSpPr>
          <p:cNvPr id="3" name="Footer Placeholder 4"/>
          <p:cNvSpPr>
            <a:spLocks noGrp="1"/>
          </p:cNvSpPr>
          <p:nvPr>
            <p:ph type="ftr" sz="quarter" idx="11"/>
          </p:nvPr>
        </p:nvSpPr>
        <p:spPr>
          <a:xfrm>
            <a:off x="3384725" y="6356666"/>
            <a:ext cx="3136552" cy="364753"/>
          </a:xfrm>
          <a:prstGeom prst="rect">
            <a:avLst/>
          </a:prstGeom>
        </p:spPr>
        <p:txBody>
          <a:bodyPr lIns="48491" tIns="24245" rIns="48491" bIns="24245"/>
          <a:lstStyle>
            <a:lvl1pPr>
              <a:defRPr/>
            </a:lvl1pPr>
          </a:lstStyle>
          <a:p>
            <a:pPr>
              <a:defRPr/>
            </a:pPr>
            <a:endParaRPr lang="en-US"/>
          </a:p>
        </p:txBody>
      </p:sp>
      <p:sp>
        <p:nvSpPr>
          <p:cNvPr id="4" name="Slide Number Placeholder 5"/>
          <p:cNvSpPr>
            <a:spLocks noGrp="1"/>
          </p:cNvSpPr>
          <p:nvPr>
            <p:ph type="sldNum" sz="quarter" idx="12"/>
          </p:nvPr>
        </p:nvSpPr>
        <p:spPr>
          <a:xfrm>
            <a:off x="7099475" y="6356666"/>
            <a:ext cx="2311052" cy="364753"/>
          </a:xfrm>
          <a:prstGeom prst="rect">
            <a:avLst/>
          </a:prstGeom>
        </p:spPr>
        <p:txBody>
          <a:bodyPr lIns="48491" tIns="24245" rIns="48491" bIns="24245"/>
          <a:lstStyle>
            <a:lvl1pPr>
              <a:defRPr/>
            </a:lvl1pPr>
          </a:lstStyle>
          <a:p>
            <a:pPr>
              <a:defRPr/>
            </a:pPr>
            <a:fld id="{33E8CC47-1DB1-4B16-9374-7D0575EC1D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262147" name="think-cell Slide" r:id="rId5" imgW="360" imgH="360" progId="">
              <p:embed/>
            </p:oleObj>
          </a:graphicData>
        </a:graphic>
      </p:graphicFrame>
      <p:sp>
        <p:nvSpPr>
          <p:cNvPr id="7" name="Rectangle 9"/>
          <p:cNvSpPr>
            <a:spLocks noChangeArrowheads="1"/>
          </p:cNvSpPr>
          <p:nvPr userDrawn="1">
            <p:custDataLst>
              <p:tags r:id="rId2"/>
            </p:custDataLst>
          </p:nvPr>
        </p:nvSpPr>
        <p:spPr bwMode="gray">
          <a:xfrm>
            <a:off x="1116633" y="3242915"/>
            <a:ext cx="8286130" cy="2213005"/>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29026 w 4259840"/>
              <a:gd name="connsiteY1" fmla="*/ 2121427 h 2132777"/>
              <a:gd name="connsiteX2" fmla="*/ 48075 w 4259840"/>
              <a:gd name="connsiteY2" fmla="*/ 2084702 h 2132777"/>
              <a:gd name="connsiteX3" fmla="*/ 0 w 4259840"/>
              <a:gd name="connsiteY3" fmla="*/ 1968640 h 2132777"/>
              <a:gd name="connsiteX4" fmla="*/ 0 w 4259840"/>
              <a:gd name="connsiteY4" fmla="*/ 0 h 2132777"/>
              <a:gd name="connsiteX0" fmla="*/ 4791079 w 4791079"/>
              <a:gd name="connsiteY0" fmla="*/ 2135700 h 2135700"/>
              <a:gd name="connsiteX1" fmla="*/ 129026 w 4791079"/>
              <a:gd name="connsiteY1" fmla="*/ 2121427 h 2135700"/>
              <a:gd name="connsiteX2" fmla="*/ 48075 w 4791079"/>
              <a:gd name="connsiteY2" fmla="*/ 2084702 h 2135700"/>
              <a:gd name="connsiteX3" fmla="*/ 0 w 4791079"/>
              <a:gd name="connsiteY3" fmla="*/ 1968640 h 2135700"/>
              <a:gd name="connsiteX4" fmla="*/ 0 w 4791079"/>
              <a:gd name="connsiteY4" fmla="*/ 0 h 2135700"/>
              <a:gd name="connsiteX0" fmla="*/ 4791079 w 4791079"/>
              <a:gd name="connsiteY0" fmla="*/ 2135700 h 2135700"/>
              <a:gd name="connsiteX1" fmla="*/ 129026 w 4791079"/>
              <a:gd name="connsiteY1" fmla="*/ 2135700 h 2135700"/>
              <a:gd name="connsiteX2" fmla="*/ 48075 w 4791079"/>
              <a:gd name="connsiteY2" fmla="*/ 2084702 h 2135700"/>
              <a:gd name="connsiteX3" fmla="*/ 0 w 4791079"/>
              <a:gd name="connsiteY3" fmla="*/ 1968640 h 2135700"/>
              <a:gd name="connsiteX4" fmla="*/ 0 w 4791079"/>
              <a:gd name="connsiteY4" fmla="*/ 0 h 2135700"/>
              <a:gd name="connsiteX0" fmla="*/ 4793370 w 4793370"/>
              <a:gd name="connsiteY0" fmla="*/ 2135700 h 2135700"/>
              <a:gd name="connsiteX1" fmla="*/ 131317 w 4793370"/>
              <a:gd name="connsiteY1" fmla="*/ 2135700 h 2135700"/>
              <a:gd name="connsiteX2" fmla="*/ 21504 w 4793370"/>
              <a:gd name="connsiteY2" fmla="*/ 2043778 h 2135700"/>
              <a:gd name="connsiteX3" fmla="*/ 2291 w 4793370"/>
              <a:gd name="connsiteY3" fmla="*/ 1968640 h 2135700"/>
              <a:gd name="connsiteX4" fmla="*/ 2291 w 4793370"/>
              <a:gd name="connsiteY4" fmla="*/ 0 h 2135700"/>
              <a:gd name="connsiteX0" fmla="*/ 5460566 w 5460566"/>
              <a:gd name="connsiteY0" fmla="*/ 2135700 h 2324590"/>
              <a:gd name="connsiteX1" fmla="*/ 798513 w 5460566"/>
              <a:gd name="connsiteY1" fmla="*/ 2135700 h 2324590"/>
              <a:gd name="connsiteX2" fmla="*/ 669487 w 5460566"/>
              <a:gd name="connsiteY2" fmla="*/ 1968640 h 2324590"/>
              <a:gd name="connsiteX3" fmla="*/ 669487 w 5460566"/>
              <a:gd name="connsiteY3" fmla="*/ 0 h 2324590"/>
              <a:gd name="connsiteX0" fmla="*/ 4793135 w 4793135"/>
              <a:gd name="connsiteY0" fmla="*/ 2135700 h 2324590"/>
              <a:gd name="connsiteX1" fmla="*/ 131082 w 4793135"/>
              <a:gd name="connsiteY1" fmla="*/ 2135700 h 2324590"/>
              <a:gd name="connsiteX2" fmla="*/ 2056 w 4793135"/>
              <a:gd name="connsiteY2" fmla="*/ 1968640 h 2324590"/>
              <a:gd name="connsiteX3" fmla="*/ 2056 w 4793135"/>
              <a:gd name="connsiteY3" fmla="*/ 0 h 2324590"/>
              <a:gd name="connsiteX0" fmla="*/ 4793135 w 4793135"/>
              <a:gd name="connsiteY0" fmla="*/ 2135700 h 2135700"/>
              <a:gd name="connsiteX1" fmla="*/ 131082 w 4793135"/>
              <a:gd name="connsiteY1" fmla="*/ 2135700 h 2135700"/>
              <a:gd name="connsiteX2" fmla="*/ 2056 w 4793135"/>
              <a:gd name="connsiteY2" fmla="*/ 1968640 h 2135700"/>
              <a:gd name="connsiteX3" fmla="*/ 2056 w 4793135"/>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Lst>
            <a:ahLst/>
            <a:cxnLst>
              <a:cxn ang="0">
                <a:pos x="connsiteX0" y="connsiteY0"/>
              </a:cxn>
              <a:cxn ang="0">
                <a:pos x="connsiteX1" y="connsiteY1"/>
              </a:cxn>
              <a:cxn ang="0">
                <a:pos x="connsiteX2" y="connsiteY2"/>
              </a:cxn>
              <a:cxn ang="0">
                <a:pos x="connsiteX3" y="connsiteY3"/>
              </a:cxn>
            </a:cxnLst>
            <a:rect l="l" t="t" r="r" b="b"/>
            <a:pathLst>
              <a:path w="4791079" h="2137819">
                <a:moveTo>
                  <a:pt x="4791079" y="2135700"/>
                </a:moveTo>
                <a:lnTo>
                  <a:pt x="129026" y="2135700"/>
                </a:lnTo>
                <a:cubicBezTo>
                  <a:pt x="31316" y="2137819"/>
                  <a:pt x="9328" y="2077583"/>
                  <a:pt x="0" y="1968640"/>
                </a:cubicBezTo>
                <a:lnTo>
                  <a:pt x="0" y="0"/>
                </a:lnTo>
              </a:path>
            </a:pathLst>
          </a:custGeom>
          <a:noFill/>
          <a:ln w="19050" cap="flat" cmpd="sng" algn="ctr">
            <a:solidFill>
              <a:schemeClr val="bg1"/>
            </a:solidFill>
            <a:prstDash val="solid"/>
            <a:round/>
          </a:ln>
          <a:effectLst/>
        </p:spPr>
        <p:txBody>
          <a:bodyPr wrap="square" lIns="246888" tIns="50951" rIns="4114800" bIns="144000" rtlCol="0" anchor="t"/>
          <a:lstStyle/>
          <a:p>
            <a:pPr marL="0" marR="0" indent="0" algn="l" defTabSz="1042966"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a:cs typeface="Arial"/>
              </a:rPr>
              <a:t>About Capgemini and Sogeti</a:t>
            </a:r>
            <a:endParaRPr lang="en-US" sz="1400" b="1" dirty="0" smtClean="0">
              <a:solidFill>
                <a:schemeClr val="bg1"/>
              </a:solidFill>
              <a:latin typeface="Arial" pitchFamily="34" charset="0"/>
              <a:cs typeface="Arial" pitchFamily="34" charset="0"/>
            </a:endParaRPr>
          </a:p>
          <a:p>
            <a:pPr marL="0" indent="0" algn="l"/>
            <a:endParaRPr lang="en-US" sz="1000" dirty="0" smtClean="0">
              <a:solidFill>
                <a:schemeClr val="bg1"/>
              </a:solidFill>
              <a:latin typeface="Arial" pitchFamily="34" charset="0"/>
              <a:cs typeface="Arial" pitchFamily="34" charset="0"/>
            </a:endParaRPr>
          </a:p>
          <a:p>
            <a:pPr marL="0" indent="0" algn="l">
              <a:spcAft>
                <a:spcPts val="300"/>
              </a:spcAft>
            </a:pPr>
            <a:r>
              <a:rPr lang="en-US" sz="800" b="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 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800" b="0" dirty="0" err="1" smtClean="0">
                <a:solidFill>
                  <a:schemeClr val="bg1"/>
                </a:solidFill>
                <a:latin typeface="Arial" pitchFamily="34" charset="0"/>
                <a:cs typeface="Arial" pitchFamily="34" charset="0"/>
              </a:rPr>
              <a:t>Rightshore</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its worldwide delivery model.</a:t>
            </a:r>
          </a:p>
          <a:p>
            <a:pPr marL="0" indent="0" algn="l">
              <a:spcAft>
                <a:spcPts val="300"/>
              </a:spcAft>
            </a:pP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is a leading provider of technology and software testing, specializing in Application, Infrastructure and Engineering Services.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offers cutting-edge solutions around Testing, Business Intelligence &amp; Analytics, Mobile, Cloud and Cyber Security.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brings together more than 20,000 professionals in 15 countries and has a strong local presence in over 100 locations in Europe, USA and India.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is a wholly-owned subsidiary of Cap Gemini S.A., listed on the Paris Stock Exchange.</a:t>
            </a:r>
          </a:p>
        </p:txBody>
      </p:sp>
      <p:sp>
        <p:nvSpPr>
          <p:cNvPr id="8" name="Rectangle 7"/>
          <p:cNvSpPr>
            <a:spLocks noChangeArrowheads="1"/>
          </p:cNvSpPr>
          <p:nvPr userDrawn="1">
            <p:custDataLst>
              <p:tags r:id="rId3"/>
            </p:custDataLst>
          </p:nvPr>
        </p:nvSpPr>
        <p:spPr bwMode="gray">
          <a:xfrm>
            <a:off x="5516881" y="3660507"/>
            <a:ext cx="3885882" cy="1821381"/>
          </a:xfrm>
          <a:prstGeom prst="rect">
            <a:avLst/>
          </a:prstGeom>
          <a:noFill/>
          <a:ln w="19050" cap="flat" cmpd="sng" algn="ctr">
            <a:noFill/>
            <a:prstDash val="solid"/>
            <a:round/>
          </a:ln>
          <a:effectLst/>
        </p:spPr>
        <p:txBody>
          <a:bodyPr wrap="square" lIns="0" tIns="0" rIns="0" bIns="0" rtlCol="0" anchor="t"/>
          <a:lstStyle/>
          <a:p>
            <a:pPr marL="0" indent="0" algn="l">
              <a:spcAft>
                <a:spcPts val="300"/>
              </a:spcAft>
            </a:pPr>
            <a:r>
              <a:rPr lang="en-US" sz="800" b="0" dirty="0" smtClean="0">
                <a:solidFill>
                  <a:schemeClr val="bg1"/>
                </a:solidFill>
                <a:latin typeface="Arial" pitchFamily="34" charset="0"/>
                <a:cs typeface="Arial" pitchFamily="34" charset="0"/>
              </a:rPr>
              <a:t>Together Capgemini and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have developed innovative, business-driven quality assurance (QA) and Testing services, combining best-in-class testing methodologies (</a:t>
            </a:r>
            <a:r>
              <a:rPr lang="en-US" sz="800" b="0" dirty="0" err="1" smtClean="0">
                <a:solidFill>
                  <a:schemeClr val="bg1"/>
                </a:solidFill>
                <a:latin typeface="Arial" pitchFamily="34" charset="0"/>
                <a:cs typeface="Arial" pitchFamily="34" charset="0"/>
              </a:rPr>
              <a:t>TMap</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and TPI</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to help organizations achieve their testing and QA goals. The Capgemini Group has created one of the largest dedicated testing practices in the world, with over 12,300 test professionals and a further 14,500 application specialists with Testing experience, notably through a common centers of excellence with testing specialists developed in India and elsewhere.</a:t>
            </a:r>
          </a:p>
          <a:p>
            <a:pPr marL="0" indent="0" algn="l">
              <a:spcAft>
                <a:spcPts val="600"/>
              </a:spcAft>
            </a:pPr>
            <a:endParaRPr lang="en-US" sz="800" b="0" dirty="0" smtClean="0">
              <a:solidFill>
                <a:schemeClr val="bg1"/>
              </a:solidFill>
              <a:latin typeface="Arial" pitchFamily="34" charset="0"/>
              <a:cs typeface="Arial" pitchFamily="34" charset="0"/>
            </a:endParaRPr>
          </a:p>
          <a:p>
            <a:pPr marL="0" indent="0" algn="l">
              <a:spcAft>
                <a:spcPts val="600"/>
              </a:spcAft>
            </a:pPr>
            <a:endParaRPr lang="en-US" sz="800" b="0" dirty="0" smtClean="0">
              <a:solidFill>
                <a:schemeClr val="bg1"/>
              </a:solidFill>
              <a:latin typeface="Arial" pitchFamily="34" charset="0"/>
              <a:cs typeface="Arial" pitchFamily="34" charset="0"/>
            </a:endParaRPr>
          </a:p>
          <a:p>
            <a:pPr marL="0" indent="0" algn="l">
              <a:spcAft>
                <a:spcPts val="300"/>
              </a:spcAft>
            </a:pPr>
            <a:endParaRPr lang="en-US" sz="800" b="0" dirty="0" smtClean="0">
              <a:solidFill>
                <a:schemeClr val="bg1"/>
              </a:solidFill>
              <a:latin typeface="Arial" pitchFamily="34" charset="0"/>
              <a:cs typeface="Arial" pitchFamily="34" charset="0"/>
            </a:endParaRPr>
          </a:p>
          <a:p>
            <a:pPr marL="0" indent="0" algn="l">
              <a:spcAft>
                <a:spcPts val="300"/>
              </a:spcAft>
            </a:pPr>
            <a:r>
              <a:rPr lang="en-US" sz="700" b="0" dirty="0" smtClean="0">
                <a:solidFill>
                  <a:schemeClr val="bg1"/>
                </a:solidFill>
                <a:latin typeface="Arial" pitchFamily="34" charset="0"/>
                <a:cs typeface="Arial" pitchFamily="34" charset="0"/>
              </a:rPr>
              <a:t>TMap</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TMap NEXT</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TPI</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and TPI NEXT</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are registered trademarks of Sogeti, part of the Capgemini Group.</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Picture 4" descr="D:\My Work\GSLs\TEMPLATES\Testing_KIT\Testing\2014\NEW\78741000_Testing_PPT.jpg"/>
          <p:cNvPicPr>
            <a:picLocks noChangeAspect="1" noChangeArrowheads="1"/>
          </p:cNvPicPr>
          <p:nvPr userDrawn="1"/>
        </p:nvPicPr>
        <p:blipFill>
          <a:blip r:embed="rId5" cstate="print"/>
          <a:stretch>
            <a:fillRect/>
          </a:stretch>
        </p:blipFill>
        <p:spPr bwMode="auto">
          <a:xfrm>
            <a:off x="0" y="1997274"/>
            <a:ext cx="9902952" cy="5570410"/>
          </a:xfrm>
          <a:prstGeom prst="rect">
            <a:avLst/>
          </a:prstGeom>
          <a:noFill/>
          <a:ln>
            <a:noFill/>
          </a:ln>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77507" name="think-cell Slide" r:id="rId6" imgW="360" imgH="360" progId="">
              <p:embed/>
            </p:oleObj>
          </a:graphicData>
        </a:graphic>
      </p:graphicFrame>
      <p:sp>
        <p:nvSpPr>
          <p:cNvPr id="4" name="Rectangle 7"/>
          <p:cNvSpPr/>
          <p:nvPr userDrawn="1">
            <p:custDataLst>
              <p:tags r:id="rId2"/>
            </p:custDataLst>
          </p:nvPr>
        </p:nvSpPr>
        <p:spPr bwMode="auto">
          <a:xfrm>
            <a:off x="-2054" y="-1"/>
            <a:ext cx="9908535" cy="290404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58704 w 10562585"/>
              <a:gd name="connsiteY0" fmla="*/ 884357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58704 w 10562585"/>
              <a:gd name="connsiteY7" fmla="*/ 884357 h 3670550"/>
              <a:gd name="connsiteX0" fmla="*/ 2189 w 10562585"/>
              <a:gd name="connsiteY0" fmla="*/ 468709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189 w 10562585"/>
              <a:gd name="connsiteY7" fmla="*/ 468709 h 3670550"/>
              <a:gd name="connsiteX0" fmla="*/ 2189 w 10562411"/>
              <a:gd name="connsiteY0" fmla="*/ 0 h 3201841"/>
              <a:gd name="connsiteX1" fmla="*/ 10198231 w 10562411"/>
              <a:gd name="connsiteY1" fmla="*/ 371431 h 3201841"/>
              <a:gd name="connsiteX2" fmla="*/ 10561157 w 10562411"/>
              <a:gd name="connsiteY2" fmla="*/ 1720011 h 3201841"/>
              <a:gd name="connsiteX3" fmla="*/ 9288594 w 10562411"/>
              <a:gd name="connsiteY3" fmla="*/ 2396776 h 3201841"/>
              <a:gd name="connsiteX4" fmla="*/ 2317558 w 10562411"/>
              <a:gd name="connsiteY4" fmla="*/ 2403185 h 3201841"/>
              <a:gd name="connsiteX5" fmla="*/ 1180889 w 10562411"/>
              <a:gd name="connsiteY5" fmla="*/ 3201841 h 3201841"/>
              <a:gd name="connsiteX6" fmla="*/ 0 w 10562411"/>
              <a:gd name="connsiteY6" fmla="*/ 2417738 h 3201841"/>
              <a:gd name="connsiteX7" fmla="*/ 2189 w 10562411"/>
              <a:gd name="connsiteY7" fmla="*/ 0 h 3201841"/>
              <a:gd name="connsiteX0" fmla="*/ 2189 w 10562586"/>
              <a:gd name="connsiteY0" fmla="*/ 1 h 3201842"/>
              <a:gd name="connsiteX1" fmla="*/ 10562073 w 10562586"/>
              <a:gd name="connsiteY1" fmla="*/ 0 h 3201842"/>
              <a:gd name="connsiteX2" fmla="*/ 10561157 w 10562586"/>
              <a:gd name="connsiteY2" fmla="*/ 1720012 h 3201842"/>
              <a:gd name="connsiteX3" fmla="*/ 9288594 w 10562586"/>
              <a:gd name="connsiteY3" fmla="*/ 2396777 h 3201842"/>
              <a:gd name="connsiteX4" fmla="*/ 2317558 w 10562586"/>
              <a:gd name="connsiteY4" fmla="*/ 2403186 h 3201842"/>
              <a:gd name="connsiteX5" fmla="*/ 1180889 w 10562586"/>
              <a:gd name="connsiteY5" fmla="*/ 3201842 h 3201842"/>
              <a:gd name="connsiteX6" fmla="*/ 0 w 10562586"/>
              <a:gd name="connsiteY6" fmla="*/ 2417739 h 3201842"/>
              <a:gd name="connsiteX7" fmla="*/ 2189 w 10562586"/>
              <a:gd name="connsiteY7" fmla="*/ 1 h 320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3201842">
                <a:moveTo>
                  <a:pt x="2189" y="1"/>
                </a:moveTo>
                <a:lnTo>
                  <a:pt x="10562073" y="0"/>
                </a:lnTo>
                <a:cubicBezTo>
                  <a:pt x="10562586" y="67600"/>
                  <a:pt x="10562411" y="1676597"/>
                  <a:pt x="10561157" y="1720012"/>
                </a:cubicBezTo>
                <a:cubicBezTo>
                  <a:pt x="10083761" y="2392021"/>
                  <a:pt x="9705180" y="2402097"/>
                  <a:pt x="9288594" y="2396777"/>
                </a:cubicBezTo>
                <a:lnTo>
                  <a:pt x="2317558" y="2403186"/>
                </a:lnTo>
                <a:cubicBezTo>
                  <a:pt x="1740344" y="2436328"/>
                  <a:pt x="1372498" y="2739020"/>
                  <a:pt x="1180889" y="3201842"/>
                </a:cubicBezTo>
                <a:cubicBezTo>
                  <a:pt x="882535" y="2498065"/>
                  <a:pt x="278640" y="2416861"/>
                  <a:pt x="0" y="2417739"/>
                </a:cubicBezTo>
                <a:cubicBezTo>
                  <a:pt x="2067" y="2382226"/>
                  <a:pt x="3461" y="95583"/>
                  <a:pt x="2189" y="1"/>
                </a:cubicBezTo>
                <a:close/>
              </a:path>
            </a:pathLst>
          </a:custGeom>
          <a:solidFill>
            <a:schemeClr val="bg2"/>
          </a:solidFill>
          <a:ln w="12700" cmpd="sng" algn="ctr">
            <a:noFill/>
            <a:miter lim="800000"/>
            <a:headEnd/>
            <a:tailEnd/>
          </a:ln>
          <a:effectLst>
            <a:outerShdw blurRad="50800" dist="25400" dir="5400000" algn="t" rotWithShape="0">
              <a:prstClr val="black">
                <a:alpha val="40000"/>
              </a:prst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542685"/>
            <a:ext cx="9906000" cy="1143240"/>
          </a:xfrm>
          <a:prstGeom prst="rect">
            <a:avLst/>
          </a:prstGeom>
        </p:spPr>
        <p:txBody>
          <a:bodyPr lIns="330588" tIns="33059" rIns="33059" bIns="33059" anchor="ctr" anchorCtr="0"/>
          <a:lstStyle>
            <a:lvl1pPr algn="l">
              <a:defRPr sz="4000">
                <a:solidFill>
                  <a:schemeClr val="accent3"/>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Option 1)">
    <p:spTree>
      <p:nvGrpSpPr>
        <p:cNvPr id="1" name=""/>
        <p:cNvGrpSpPr/>
        <p:nvPr/>
      </p:nvGrpSpPr>
      <p:grpSpPr>
        <a:xfrm>
          <a:off x="0" y="0"/>
          <a:ext cx="0" cy="0"/>
          <a:chOff x="0" y="0"/>
          <a:chExt cx="0" cy="0"/>
        </a:xfrm>
      </p:grpSpPr>
      <p:sp>
        <p:nvSpPr>
          <p:cNvPr id="8" name="Rectangle 7"/>
          <p:cNvSpPr/>
          <p:nvPr userDrawn="1"/>
        </p:nvSpPr>
        <p:spPr bwMode="auto">
          <a:xfrm>
            <a:off x="0" y="0"/>
            <a:ext cx="9906000" cy="6359838"/>
          </a:xfrm>
          <a:prstGeom prst="rect">
            <a:avLst/>
          </a:prstGeom>
          <a:solidFill>
            <a:schemeClr val="accent6">
              <a:lumMod val="20000"/>
              <a:lumOff val="8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60099" name="think-cell Slide" r:id="rId6" imgW="360" imgH="360" progId="">
              <p:embed/>
            </p:oleObj>
          </a:graphicData>
        </a:graphic>
      </p:graphicFrame>
      <p:sp>
        <p:nvSpPr>
          <p:cNvPr id="2" name="Titre 1"/>
          <p:cNvSpPr>
            <a:spLocks noGrp="1"/>
          </p:cNvSpPr>
          <p:nvPr>
            <p:ph type="title" hasCustomPrompt="1"/>
            <p:custDataLst>
              <p:tags r:id="rId2"/>
            </p:custDataLst>
          </p:nvPr>
        </p:nvSpPr>
        <p:spPr>
          <a:effectLst/>
        </p:spPr>
        <p:txBody>
          <a:bodyPr/>
          <a:lstStyle>
            <a:lvl1pPr>
              <a:defRPr>
                <a:solidFill>
                  <a:schemeClr val="accent1"/>
                </a:solidFill>
                <a:effectLst/>
              </a:defRPr>
            </a:lvl1p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3"/>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p:custDataLst>
              <p:tags r:id="rId4"/>
            </p:custDataLst>
          </p:nvPr>
        </p:nvSpPr>
        <p:spPr>
          <a:xfrm>
            <a:off x="341313" y="1495425"/>
            <a:ext cx="6845550" cy="2956803"/>
          </a:xfrm>
        </p:spPr>
        <p:txBody>
          <a:bodyPr lIns="91440"/>
          <a:lstStyle>
            <a:lvl1pPr marL="228600" indent="-228600">
              <a:spcAft>
                <a:spcPts val="1200"/>
              </a:spcAft>
              <a:buClr>
                <a:schemeClr val="accent1"/>
              </a:buClr>
              <a:defRPr sz="2400">
                <a:solidFill>
                  <a:schemeClr val="tx1"/>
                </a:solidFill>
              </a:defRPr>
            </a:lvl1pPr>
            <a:lvl2pPr marL="457200" indent="-228600">
              <a:spcAft>
                <a:spcPts val="1200"/>
              </a:spcAft>
              <a:buClr>
                <a:schemeClr val="accent1"/>
              </a:buClr>
              <a:defRPr sz="2200">
                <a:solidFill>
                  <a:schemeClr val="tx1"/>
                </a:solidFill>
              </a:defRPr>
            </a:lvl2pPr>
            <a:lvl3pPr marL="685800" indent="-228600">
              <a:spcAft>
                <a:spcPts val="1200"/>
              </a:spcAft>
              <a:buClr>
                <a:schemeClr val="accent1"/>
              </a:buClr>
              <a:defRPr sz="2000">
                <a:solidFill>
                  <a:schemeClr val="tx1"/>
                </a:solidFill>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p:txBody>
      </p:sp>
      <p:pic>
        <p:nvPicPr>
          <p:cNvPr id="9" name="Picture 4" descr="D:\Users\jkanade\Documents\Royal_Mail.svg.png"/>
          <p:cNvPicPr>
            <a:picLocks noChangeAspect="1" noChangeArrowheads="1"/>
          </p:cNvPicPr>
          <p:nvPr userDrawn="1"/>
        </p:nvPicPr>
        <p:blipFill>
          <a:blip r:embed="rId7" cstate="print"/>
          <a:srcRect/>
          <a:stretch>
            <a:fillRect/>
          </a:stretch>
        </p:blipFill>
        <p:spPr bwMode="auto">
          <a:xfrm>
            <a:off x="8188957" y="85728"/>
            <a:ext cx="1207326" cy="87153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7"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495425"/>
            <a:ext cx="9223375" cy="4772025"/>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1"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2045369"/>
            <a:ext cx="9223376" cy="4222082"/>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495425"/>
            <a:ext cx="9223376" cy="548640"/>
          </a:xfrm>
        </p:spPr>
        <p:txBody>
          <a:bodyPr/>
          <a:lstStyle>
            <a:lvl1pPr marL="0" indent="0">
              <a:buNone/>
              <a:defRPr sz="2000" b="1">
                <a:solidFill>
                  <a:schemeClr val="accent2"/>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0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495425"/>
            <a:ext cx="4487862" cy="4753518"/>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495426"/>
            <a:ext cx="4487863" cy="4772024"/>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88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2045368"/>
            <a:ext cx="4487862" cy="4222082"/>
          </a:xfrm>
        </p:spPr>
        <p:txBody>
          <a:bodyPr/>
          <a:lstStyle>
            <a:lvl1pPr>
              <a:defRPr sz="2000"/>
            </a:lvl1pPr>
            <a:lvl2pPr marL="457200" indent="-223838">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2045368"/>
            <a:ext cx="4487863" cy="4222082"/>
          </a:xfrm>
        </p:spPr>
        <p:txBody>
          <a:bodyPr/>
          <a:lstStyle>
            <a:lvl1pPr>
              <a:defRPr sz="2000"/>
            </a:lvl1pPr>
            <a:lvl2pPr marL="457200" indent="-223838">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495425"/>
            <a:ext cx="4487862" cy="548640"/>
          </a:xfrm>
        </p:spPr>
        <p:txBody>
          <a:bodyPr vert="horz" lIns="0" tIns="33059" rIns="33059" bIns="33059" rtlCol="0">
            <a:noAutofit/>
          </a:bodyPr>
          <a:lstStyle>
            <a:lvl1pPr algn="l">
              <a:buNone/>
              <a:defRPr lang="en-US" sz="1800" b="1" kern="1200" noProof="0" dirty="0" smtClean="0">
                <a:solidFill>
                  <a:schemeClr val="accent2"/>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495425"/>
            <a:ext cx="4487863" cy="548640"/>
          </a:xfrm>
        </p:spPr>
        <p:txBody>
          <a:bodyPr vert="horz" lIns="0" tIns="33059" rIns="33059" bIns="33059" rtlCol="0">
            <a:noAutofit/>
          </a:bodyPr>
          <a:lstStyle>
            <a:lvl1pPr algn="l">
              <a:buNone/>
              <a:defRPr lang="en-US" sz="1800" b="1" kern="1200" noProof="0" dirty="0" smtClean="0">
                <a:solidFill>
                  <a:schemeClr val="accent2"/>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141316" name="Picture 4" descr="D:\My Work\GSLs\TEMPLATES\Testing_KIT\Testing\2014\NEW\78741000_Testing_PPT.jpg"/>
          <p:cNvPicPr>
            <a:picLocks noChangeAspect="1" noChangeArrowheads="1"/>
          </p:cNvPicPr>
          <p:nvPr userDrawn="1"/>
        </p:nvPicPr>
        <p:blipFill>
          <a:blip r:embed="rId5" cstate="print"/>
          <a:stretch>
            <a:fillRect/>
          </a:stretch>
        </p:blipFill>
        <p:spPr bwMode="auto">
          <a:xfrm>
            <a:off x="0" y="1997274"/>
            <a:ext cx="9902952" cy="5570410"/>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188506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188506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322241 w 10562411"/>
              <a:gd name="connsiteY1" fmla="*/ 256464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21538" name="think-cell Slide" r:id="rId6" imgW="360" imgH="360" progId="">
              <p:embed/>
            </p:oleObj>
          </a:graphicData>
        </a:graphic>
      </p:graphicFrame>
      <p:pic>
        <p:nvPicPr>
          <p:cNvPr id="9" name="Picture 15" descr="Sogeti_Logo.png"/>
          <p:cNvPicPr>
            <a:picLocks noChangeAspect="1"/>
          </p:cNvPicPr>
          <p:nvPr userDrawn="1"/>
        </p:nvPicPr>
        <p:blipFill>
          <a:blip r:embed="rId7" cstate="print"/>
          <a:srcRect/>
          <a:stretch>
            <a:fillRect/>
          </a:stretch>
        </p:blipFill>
        <p:spPr bwMode="auto">
          <a:xfrm>
            <a:off x="6980238" y="727108"/>
            <a:ext cx="2305050" cy="502920"/>
          </a:xfrm>
          <a:prstGeom prst="rect">
            <a:avLst/>
          </a:prstGeom>
          <a:noFill/>
          <a:ln w="9525">
            <a:noFill/>
            <a:miter lim="800000"/>
            <a:headEnd/>
            <a:tailEnd/>
          </a:ln>
        </p:spPr>
      </p:pic>
      <p:pic>
        <p:nvPicPr>
          <p:cNvPr id="23" name="Picture 103" descr="C:\Users\UserSim\Desktop\Capgemini\Capgemini_logo_cmyk.png"/>
          <p:cNvPicPr>
            <a:picLocks noChangeAspect="1" noChangeArrowheads="1"/>
          </p:cNvPicPr>
          <p:nvPr userDrawn="1">
            <p:custDataLst>
              <p:tags r:id="rId3"/>
            </p:custDataLst>
          </p:nvPr>
        </p:nvPicPr>
        <p:blipFill>
          <a:blip r:embed="rId8" cstate="email"/>
          <a:srcRect/>
          <a:stretch>
            <a:fillRect/>
          </a:stretch>
        </p:blipFill>
        <p:spPr bwMode="auto">
          <a:xfrm>
            <a:off x="614363" y="693585"/>
            <a:ext cx="2422358" cy="569967"/>
          </a:xfrm>
          <a:prstGeom prst="rect">
            <a:avLst/>
          </a:prstGeom>
          <a:noFill/>
        </p:spPr>
      </p:pic>
      <p:pic>
        <p:nvPicPr>
          <p:cNvPr id="4" name="Picture 4" descr="D:\Users\jkanade\Documents\Royal_Mail.svg.png"/>
          <p:cNvPicPr>
            <a:picLocks noChangeAspect="1" noChangeArrowheads="1"/>
          </p:cNvPicPr>
          <p:nvPr userDrawn="1"/>
        </p:nvPicPr>
        <p:blipFill>
          <a:blip r:embed="rId9" cstate="print"/>
          <a:srcRect/>
          <a:stretch>
            <a:fillRect/>
          </a:stretch>
        </p:blipFill>
        <p:spPr bwMode="auto">
          <a:xfrm>
            <a:off x="3871912" y="257179"/>
            <a:ext cx="2117764" cy="1528761"/>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97C7362-7F71-4FFB-BF30-CA2C7117C340}" type="datetimeFigureOut">
              <a:rPr lang="en-US" smtClean="0"/>
              <a:pPr/>
              <a:t>6/9/2015</a:t>
            </a:fld>
            <a:endParaRPr lang="en-US"/>
          </a:p>
        </p:txBody>
      </p:sp>
      <p:sp>
        <p:nvSpPr>
          <p:cNvPr id="5" name="Footer Placeholder 4"/>
          <p:cNvSpPr>
            <a:spLocks noGrp="1"/>
          </p:cNvSpPr>
          <p:nvPr>
            <p:ph type="ftr" sz="quarter" idx="11"/>
          </p:nvPr>
        </p:nvSpPr>
        <p:spPr>
          <a:xfrm>
            <a:off x="2889250" y="6356351"/>
            <a:ext cx="3632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85200" y="6356351"/>
            <a:ext cx="825500" cy="365125"/>
          </a:xfrm>
          <a:prstGeom prst="rect">
            <a:avLst/>
          </a:prstGeom>
        </p:spPr>
        <p:txBody>
          <a:bodyPr/>
          <a:lstStyle/>
          <a:p>
            <a:fld id="{CD92F8A4-1E7F-4565-AED8-B1005D21BA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vmlDrawing" Target="../drawings/vmlDrawing10.vml"/><Relationship Id="rId7" Type="http://schemas.openxmlformats.org/officeDocument/2006/relationships/tags" Target="../tags/tag36.x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tags" Target="../tags/tag35.xml"/><Relationship Id="rId11" Type="http://schemas.openxmlformats.org/officeDocument/2006/relationships/image" Target="../media/image6.png"/><Relationship Id="rId5" Type="http://schemas.openxmlformats.org/officeDocument/2006/relationships/tags" Target="../tags/tag34.xml"/><Relationship Id="rId10" Type="http://schemas.openxmlformats.org/officeDocument/2006/relationships/image" Target="../media/image3.png"/><Relationship Id="rId4" Type="http://schemas.openxmlformats.org/officeDocument/2006/relationships/tags" Target="../tags/tag33.xml"/><Relationship Id="rId9" Type="http://schemas.openxmlformats.org/officeDocument/2006/relationships/oleObject" Target="../embeddings/oleObject10.bin"/></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2.vml"/><Relationship Id="rId2" Type="http://schemas.openxmlformats.org/officeDocument/2006/relationships/theme" Target="../theme/theme3.xml"/><Relationship Id="rId1" Type="http://schemas.openxmlformats.org/officeDocument/2006/relationships/slideLayout" Target="../slideLayouts/slideLayout12.xml"/><Relationship Id="rId4"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50" name="think-cell Slide" r:id="rId21" imgW="360" imgH="360" progId="">
              <p:embed/>
            </p:oleObj>
          </a:graphicData>
        </a:graphic>
      </p:graphicFrame>
      <p:sp>
        <p:nvSpPr>
          <p:cNvPr id="2" name="Title Placeholder 1"/>
          <p:cNvSpPr>
            <a:spLocks noGrp="1"/>
          </p:cNvSpPr>
          <p:nvPr>
            <p:ph type="title"/>
            <p:custDataLst>
              <p:tags r:id="rId13"/>
            </p:custDataLst>
          </p:nvPr>
        </p:nvSpPr>
        <p:spPr>
          <a:xfrm>
            <a:off x="341313" y="0"/>
            <a:ext cx="9564687" cy="1002135"/>
          </a:xfrm>
          <a:prstGeom prst="rect">
            <a:avLst/>
          </a:prstGeom>
          <a:effectLst/>
        </p:spPr>
        <p:txBody>
          <a:bodyPr vert="horz" lIns="0" tIns="0" rIns="0" bIns="0"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41313" y="1495424"/>
            <a:ext cx="9223375" cy="4772025"/>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1"/>
                </a:solidFill>
              </a:rPr>
              <a:pPr algn="ctr"/>
              <a:t>‹#›</a:t>
            </a:fld>
            <a:endParaRPr lang="en-US" sz="700" dirty="0">
              <a:solidFill>
                <a:schemeClr val="tx1"/>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3"/>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kern="1200" noProof="0" dirty="0" smtClean="0">
                <a:solidFill>
                  <a:schemeClr val="tx1"/>
                </a:solidFill>
                <a:latin typeface="+mn-lt"/>
                <a:ea typeface="+mn-ea"/>
                <a:cs typeface="Helvetica Light"/>
              </a:rPr>
              <a:t>Copyright</a:t>
            </a:r>
            <a:r>
              <a:rPr lang="en-US" altLang="en-US" sz="700" b="0" i="0" kern="1200" baseline="0" noProof="0" dirty="0" smtClean="0">
                <a:solidFill>
                  <a:schemeClr val="tx1"/>
                </a:solidFill>
                <a:latin typeface="+mn-lt"/>
                <a:ea typeface="+mn-ea"/>
                <a:cs typeface="Helvetica Light"/>
              </a:rPr>
              <a:t> </a:t>
            </a:r>
            <a:r>
              <a:rPr lang="en-US" altLang="en-US" sz="700" b="0" i="0" kern="1200" noProof="0" dirty="0" smtClean="0">
                <a:solidFill>
                  <a:schemeClr val="tx1"/>
                </a:solidFill>
                <a:latin typeface="+mn-lt"/>
                <a:ea typeface="+mn-ea"/>
                <a:cs typeface="Helvetica Light"/>
              </a:rPr>
              <a:t>© 2014 Capgemini and Sogeti. All rights reserved.</a:t>
            </a: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b="1" dirty="0" smtClean="0">
                <a:solidFill>
                  <a:schemeClr val="tx1"/>
                </a:solidFill>
                <a:latin typeface="+mj-lt"/>
              </a:rPr>
              <a:t>Capgemini and Sogeti Testing Services | July</a:t>
            </a:r>
            <a:r>
              <a:rPr lang="en-US" sz="700" b="1" baseline="0" dirty="0" smtClean="0">
                <a:solidFill>
                  <a:schemeClr val="tx1"/>
                </a:solidFill>
                <a:latin typeface="+mj-lt"/>
              </a:rPr>
              <a:t> 2014</a:t>
            </a:r>
            <a:endParaRPr lang="en-US" sz="700" b="1" dirty="0" smtClean="0">
              <a:solidFill>
                <a:schemeClr val="tx1"/>
              </a:solidFill>
              <a:latin typeface="+mj-lt"/>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341313" y="6443187"/>
            <a:ext cx="1310615" cy="320682"/>
          </a:xfrm>
          <a:prstGeom prst="rect">
            <a:avLst/>
          </a:prstGeom>
          <a:noFill/>
        </p:spPr>
      </p:pic>
      <p:cxnSp>
        <p:nvCxnSpPr>
          <p:cNvPr id="15" name="Straight Connector 5"/>
          <p:cNvCxnSpPr/>
          <p:nvPr>
            <p:custDataLst>
              <p:tags r:id="rId20"/>
            </p:custDataLst>
          </p:nvPr>
        </p:nvCxnSpPr>
        <p:spPr>
          <a:xfrm flipH="1">
            <a:off x="2" y="6362700"/>
            <a:ext cx="9905999" cy="0"/>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18" name="Picture 17" descr="Sogeti_Logo.png"/>
          <p:cNvPicPr>
            <a:picLocks noChangeAspect="1"/>
          </p:cNvPicPr>
          <p:nvPr/>
        </p:nvPicPr>
        <p:blipFill>
          <a:blip r:embed="rId23" cstate="print"/>
          <a:stretch>
            <a:fillRect/>
          </a:stretch>
        </p:blipFill>
        <p:spPr>
          <a:xfrm>
            <a:off x="3819332" y="6466368"/>
            <a:ext cx="1257493" cy="274320"/>
          </a:xfrm>
          <a:prstGeom prst="rect">
            <a:avLst/>
          </a:prstGeom>
        </p:spPr>
      </p:pic>
      <p:pic>
        <p:nvPicPr>
          <p:cNvPr id="16" name="Picture 4" descr="D:\Users\jkanade\Documents\Royal_Mail.svg.png"/>
          <p:cNvPicPr>
            <a:picLocks noChangeAspect="1" noChangeArrowheads="1"/>
          </p:cNvPicPr>
          <p:nvPr userDrawn="1"/>
        </p:nvPicPr>
        <p:blipFill>
          <a:blip r:embed="rId24" cstate="print"/>
          <a:srcRect/>
          <a:stretch>
            <a:fillRect/>
          </a:stretch>
        </p:blipFill>
        <p:spPr bwMode="auto">
          <a:xfrm>
            <a:off x="8188957" y="85728"/>
            <a:ext cx="1207326" cy="871538"/>
          </a:xfrm>
          <a:prstGeom prst="rect">
            <a:avLst/>
          </a:prstGeom>
          <a:noFill/>
        </p:spPr>
      </p:pic>
    </p:spTree>
  </p:cSld>
  <p:clrMap bg1="lt1" tx1="dk1" bg2="lt2" tx2="dk2" accent1="accent1" accent2="accent2" accent3="accent3" accent4="accent4" accent5="accent5" accent6="accent6" hlink="hlink" folHlink="folHlink"/>
  <p:sldLayoutIdLst>
    <p:sldLayoutId id="2147483969" r:id="rId1"/>
    <p:sldLayoutId id="2147483975" r:id="rId2"/>
    <p:sldLayoutId id="2147483965" r:id="rId3"/>
    <p:sldLayoutId id="2147483966" r:id="rId4"/>
    <p:sldLayoutId id="2147483962" r:id="rId5"/>
    <p:sldLayoutId id="2147483963" r:id="rId6"/>
    <p:sldLayoutId id="2147483964" r:id="rId7"/>
    <p:sldLayoutId id="2147483984" r:id="rId8"/>
    <p:sldLayoutId id="2147483985" r:id="rId9"/>
    <p:sldLayoutId id="2147483986" r:id="rId10"/>
  </p:sldLayoutIdLst>
  <p:timing>
    <p:tnLst>
      <p:par>
        <p:cTn id="1" dur="indefinite" restart="never" nodeType="tmRoot"/>
      </p:par>
    </p:tnLst>
  </p:timing>
  <p:txStyles>
    <p:titleStyle>
      <a:lvl1pPr algn="l" defTabSz="914342" rtl="0" eaLnBrk="1" latinLnBrk="0" hangingPunct="1">
        <a:lnSpc>
          <a:spcPct val="100000"/>
        </a:lnSpc>
        <a:spcBef>
          <a:spcPct val="0"/>
        </a:spcBef>
        <a:buNone/>
        <a:defRPr sz="3200" b="0" kern="1200">
          <a:solidFill>
            <a:schemeClr val="accent1"/>
          </a:solidFill>
          <a:effectLst/>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1"/>
        </a:buClr>
        <a:buFont typeface="Wingdings" pitchFamily="2" charset="2"/>
        <a:buChar char="§"/>
        <a:defRPr sz="2000" b="0" kern="1200">
          <a:solidFill>
            <a:schemeClr val="tx1"/>
          </a:solidFill>
          <a:latin typeface="+mn-lt"/>
          <a:ea typeface="+mn-ea"/>
          <a:cs typeface="+mn-cs"/>
        </a:defRPr>
      </a:lvl1pPr>
      <a:lvl2pPr marL="457200" indent="-171450" algn="l" defTabSz="914342" rtl="0" eaLnBrk="1" latinLnBrk="0" hangingPunct="1">
        <a:lnSpc>
          <a:spcPct val="100000"/>
        </a:lnSpc>
        <a:spcBef>
          <a:spcPts val="0"/>
        </a:spcBef>
        <a:spcAft>
          <a:spcPts val="600"/>
        </a:spcAft>
        <a:buClr>
          <a:schemeClr val="accent1"/>
        </a:buClr>
        <a:buFont typeface="Arial" pitchFamily="34" charset="0"/>
        <a:buChar char="•"/>
        <a:defRPr sz="1800" kern="1200">
          <a:solidFill>
            <a:schemeClr val="tx1"/>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mn-lt"/>
          <a:ea typeface="+mn-ea"/>
          <a:cs typeface="+mn-cs"/>
        </a:defRPr>
      </a:lvl3pPr>
      <a:lvl4pPr marL="914400" marR="0" indent="-223838" algn="l" defTabSz="914342" rtl="0" eaLnBrk="1" fontAlgn="auto" latinLnBrk="0" hangingPunct="1">
        <a:lnSpc>
          <a:spcPct val="100000"/>
        </a:lnSpc>
        <a:spcBef>
          <a:spcPts val="0"/>
        </a:spcBef>
        <a:spcAft>
          <a:spcPts val="600"/>
        </a:spcAft>
        <a:buClr>
          <a:schemeClr val="accent1"/>
        </a:buClr>
        <a:buSzTx/>
        <a:buFont typeface="Arial" pitchFamily="34" charset="0"/>
        <a:buChar char="◦"/>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tangle 7"/>
          <p:cNvSpPr/>
          <p:nvPr>
            <p:custDataLst>
              <p:tags r:id="rId4"/>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solidFill>
            <a:schemeClr val="accent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261123" name="think-cell Slide" r:id="rId9" imgW="360" imgH="360" progId="">
              <p:embed/>
            </p:oleObj>
          </a:graphicData>
        </a:graphic>
      </p:graphicFrame>
      <p:sp>
        <p:nvSpPr>
          <p:cNvPr id="21" name="Rectangle 20"/>
          <p:cNvSpPr/>
          <p:nvPr>
            <p:custDataLst>
              <p:tags r:id="rId5"/>
            </p:custDataLst>
          </p:nvPr>
        </p:nvSpPr>
        <p:spPr>
          <a:xfrm>
            <a:off x="6250489" y="5815159"/>
            <a:ext cx="3152274" cy="257369"/>
          </a:xfrm>
          <a:prstGeom prst="rect">
            <a:avLst/>
          </a:prstGeom>
        </p:spPr>
        <p:txBody>
          <a:bodyPr wrap="square" lIns="36000" tIns="36000" rIns="0" bIns="36000" anchor="b" anchorCtr="0">
            <a:spAutoFit/>
          </a:bodyPr>
          <a:lstStyle/>
          <a:p>
            <a:pPr algn="r"/>
            <a:r>
              <a:rPr lang="en-US" sz="1200" b="1" dirty="0" smtClean="0">
                <a:solidFill>
                  <a:schemeClr val="bg1"/>
                </a:solidFill>
                <a:latin typeface="Arial" pitchFamily="34" charset="0"/>
                <a:cs typeface="Arial" pitchFamily="34" charset="0"/>
              </a:rPr>
              <a:t>www.sogeti.com/testing</a:t>
            </a:r>
            <a:endParaRPr lang="en-US" sz="1200" b="1" dirty="0">
              <a:solidFill>
                <a:schemeClr val="bg1"/>
              </a:solidFill>
              <a:latin typeface="Arial" pitchFamily="34" charset="0"/>
              <a:cs typeface="Arial" pitchFamily="34" charset="0"/>
            </a:endParaRPr>
          </a:p>
        </p:txBody>
      </p:sp>
      <p:sp>
        <p:nvSpPr>
          <p:cNvPr id="28" name="Rectangle 27"/>
          <p:cNvSpPr/>
          <p:nvPr>
            <p:custDataLst>
              <p:tags r:id="rId6"/>
            </p:custDataLst>
          </p:nvPr>
        </p:nvSpPr>
        <p:spPr>
          <a:xfrm>
            <a:off x="6250489" y="5591906"/>
            <a:ext cx="3152274" cy="257369"/>
          </a:xfrm>
          <a:prstGeom prst="rect">
            <a:avLst/>
          </a:prstGeom>
        </p:spPr>
        <p:txBody>
          <a:bodyPr wrap="square" lIns="36000" tIns="36000" rIns="0" bIns="36000" anchor="b" anchorCtr="0">
            <a:spAutoFit/>
          </a:bodyPr>
          <a:lstStyle/>
          <a:p>
            <a:pPr algn="r"/>
            <a:r>
              <a:rPr lang="en-US" sz="1200" b="1" dirty="0" smtClean="0">
                <a:solidFill>
                  <a:schemeClr val="bg1"/>
                </a:solidFill>
                <a:latin typeface="Arial" pitchFamily="34" charset="0"/>
                <a:cs typeface="Arial" pitchFamily="34" charset="0"/>
              </a:rPr>
              <a:t>www.capgemini.com/testing</a:t>
            </a:r>
            <a:endParaRPr lang="en-US" sz="1200" b="1" dirty="0">
              <a:solidFill>
                <a:schemeClr val="bg1"/>
              </a:solidFill>
              <a:latin typeface="Arial" pitchFamily="34" charset="0"/>
              <a:cs typeface="Arial" pitchFamily="34" charset="0"/>
            </a:endParaRPr>
          </a:p>
        </p:txBody>
      </p:sp>
      <p:sp>
        <p:nvSpPr>
          <p:cNvPr id="29" name="Rectangle 28"/>
          <p:cNvSpPr/>
          <p:nvPr>
            <p:custDataLst>
              <p:tags r:id="rId7"/>
            </p:custDataLst>
          </p:nvPr>
        </p:nvSpPr>
        <p:spPr>
          <a:xfrm>
            <a:off x="2859088" y="6164224"/>
            <a:ext cx="6543675" cy="497651"/>
          </a:xfrm>
          <a:prstGeom prst="rect">
            <a:avLst/>
          </a:prstGeom>
        </p:spPr>
        <p:txBody>
          <a:bodyPr wrap="square" lIns="33059" tIns="33059" rIns="0" bIns="33059" anchor="b" anchorCtr="0">
            <a:spAutoFit/>
          </a:bodyPr>
          <a:lstStyle/>
          <a:p>
            <a:pPr algn="r"/>
            <a:r>
              <a:rPr lang="en-US" sz="700" dirty="0" smtClean="0">
                <a:solidFill>
                  <a:schemeClr val="bg1"/>
                </a:solidFill>
                <a:latin typeface="Arial"/>
                <a:cs typeface="Arial"/>
              </a:rPr>
              <a:t>The information contained in this presentation is 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2014 Capgemini and Sogeti. All rights reserved.</a:t>
            </a:r>
            <a:br>
              <a:rPr lang="en-US" sz="700" dirty="0" smtClean="0">
                <a:solidFill>
                  <a:schemeClr val="bg1"/>
                </a:solidFill>
                <a:latin typeface="Arial"/>
                <a:cs typeface="Arial"/>
              </a:rPr>
            </a:b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a:p>
            <a:pPr algn="r"/>
            <a:r>
              <a:rPr lang="en-US" sz="700" dirty="0" smtClean="0">
                <a:solidFill>
                  <a:schemeClr val="bg1"/>
                </a:solidFill>
                <a:latin typeface="Arial"/>
                <a:cs typeface="Arial"/>
              </a:rPr>
              <a:t>No part of this document may be modified, deleted or expanded by any process or means without prior written permission from Capgemini.</a:t>
            </a:r>
          </a:p>
        </p:txBody>
      </p:sp>
      <p:pic>
        <p:nvPicPr>
          <p:cNvPr id="9" name="Picture 15" descr="Sogeti_Logo.png"/>
          <p:cNvPicPr>
            <a:picLocks noChangeAspect="1"/>
          </p:cNvPicPr>
          <p:nvPr/>
        </p:nvPicPr>
        <p:blipFill>
          <a:blip r:embed="rId10" cstate="print"/>
          <a:srcRect/>
          <a:stretch>
            <a:fillRect/>
          </a:stretch>
        </p:blipFill>
        <p:spPr bwMode="auto">
          <a:xfrm>
            <a:off x="6980238" y="979771"/>
            <a:ext cx="2305050" cy="502920"/>
          </a:xfrm>
          <a:prstGeom prst="rect">
            <a:avLst/>
          </a:prstGeom>
          <a:noFill/>
          <a:ln w="9525">
            <a:noFill/>
            <a:miter lim="800000"/>
            <a:headEnd/>
            <a:tailEnd/>
          </a:ln>
        </p:spPr>
      </p:pic>
      <p:pic>
        <p:nvPicPr>
          <p:cNvPr id="10" name="Picture 103" descr="C:\Users\UserSim\Desktop\Capgemini\Capgemini_logo_cmyk.png"/>
          <p:cNvPicPr>
            <a:picLocks noChangeAspect="1" noChangeArrowheads="1"/>
          </p:cNvPicPr>
          <p:nvPr>
            <p:custDataLst>
              <p:tags r:id="rId8"/>
            </p:custDataLst>
          </p:nvPr>
        </p:nvPicPr>
        <p:blipFill>
          <a:blip r:embed="rId11" cstate="email"/>
          <a:srcRect/>
          <a:stretch>
            <a:fillRect/>
          </a:stretch>
        </p:blipFill>
        <p:spPr bwMode="auto">
          <a:xfrm>
            <a:off x="614363" y="946248"/>
            <a:ext cx="2422358" cy="569967"/>
          </a:xfrm>
          <a:prstGeom prst="rect">
            <a:avLst/>
          </a:prstGeom>
          <a:noFill/>
        </p:spPr>
      </p:pic>
    </p:spTree>
  </p:cSld>
  <p:clrMap bg1="lt1" tx1="dk1" bg2="lt2" tx2="dk2" accent1="accent1" accent2="accent2" accent3="accent3" accent4="accent4" accent5="accent5" accent6="accent6" hlink="hlink" folHlink="folHlink"/>
  <p:sldLayoutIdLst>
    <p:sldLayoutId id="214748397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6" name="think-cell Slide" r:id="rId4"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83"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vmlDrawing" Target="../drawings/vmlDrawing14.vml"/><Relationship Id="rId5" Type="http://schemas.openxmlformats.org/officeDocument/2006/relationships/oleObject" Target="../embeddings/oleObject1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33.png"/><Relationship Id="rId3" Type="http://schemas.openxmlformats.org/officeDocument/2006/relationships/image" Target="../media/image28.wmf"/><Relationship Id="rId7" Type="http://schemas.openxmlformats.org/officeDocument/2006/relationships/diagramColors" Target="../diagrams/colors1.xml"/><Relationship Id="rId12" Type="http://schemas.openxmlformats.org/officeDocument/2006/relationships/image" Target="../media/image32.png"/><Relationship Id="rId2" Type="http://schemas.openxmlformats.org/officeDocument/2006/relationships/image" Target="../media/image27.wmf"/><Relationship Id="rId1" Type="http://schemas.openxmlformats.org/officeDocument/2006/relationships/slideLayout" Target="../slideLayouts/slideLayout9.xml"/><Relationship Id="rId6" Type="http://schemas.openxmlformats.org/officeDocument/2006/relationships/diagramQuickStyle" Target="../diagrams/quickStyle1.xml"/><Relationship Id="rId11" Type="http://schemas.openxmlformats.org/officeDocument/2006/relationships/image" Target="../media/image31.wmf"/><Relationship Id="rId5" Type="http://schemas.openxmlformats.org/officeDocument/2006/relationships/diagramLayout" Target="../diagrams/layout1.xml"/><Relationship Id="rId10" Type="http://schemas.openxmlformats.org/officeDocument/2006/relationships/image" Target="../media/image30.png"/><Relationship Id="rId4" Type="http://schemas.openxmlformats.org/officeDocument/2006/relationships/diagramData" Target="../diagrams/data1.xml"/><Relationship Id="rId9" Type="http://schemas.openxmlformats.org/officeDocument/2006/relationships/image" Target="../media/image29.png"/><Relationship Id="rId1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3.xml"/><Relationship Id="rId1" Type="http://schemas.openxmlformats.org/officeDocument/2006/relationships/vmlDrawing" Target="../drawings/vmlDrawing15.vml"/><Relationship Id="rId5" Type="http://schemas.openxmlformats.org/officeDocument/2006/relationships/oleObject" Target="../embeddings/oleObject15.bin"/><Relationship Id="rId4"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79" name="think-cell Slide" r:id="rId5" imgW="360" imgH="360" progId="">
              <p:embed/>
            </p:oleObj>
          </a:graphicData>
        </a:graphic>
      </p:graphicFrame>
      <p:sp>
        <p:nvSpPr>
          <p:cNvPr id="13" name="Subtitle 12"/>
          <p:cNvSpPr>
            <a:spLocks noGrp="1"/>
          </p:cNvSpPr>
          <p:nvPr>
            <p:ph type="subTitle" idx="1"/>
            <p:custDataLst>
              <p:tags r:id="rId2"/>
            </p:custDataLst>
          </p:nvPr>
        </p:nvSpPr>
        <p:spPr>
          <a:xfrm>
            <a:off x="374754" y="5040576"/>
            <a:ext cx="3034390" cy="947750"/>
          </a:xfrm>
        </p:spPr>
        <p:txBody>
          <a:bodyPr/>
          <a:lstStyle/>
          <a:p>
            <a:pPr>
              <a:defRPr/>
            </a:pPr>
            <a:r>
              <a:rPr lang="en-US" sz="2800" dirty="0" smtClean="0"/>
              <a:t>Royal Mail Group</a:t>
            </a:r>
            <a:endParaRPr lang="en-US" sz="2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3480OS_01_03.png"/>
          <p:cNvPicPr>
            <a:picLocks noGrp="1" noChangeAspect="1"/>
          </p:cNvPicPr>
          <p:nvPr>
            <p:ph idx="1"/>
          </p:nvPr>
        </p:nvPicPr>
        <p:blipFill>
          <a:blip r:embed="rId2" cstate="print"/>
          <a:stretch>
            <a:fillRect/>
          </a:stretch>
        </p:blipFill>
        <p:spPr>
          <a:xfrm>
            <a:off x="796100" y="1219200"/>
            <a:ext cx="6328932" cy="4991100"/>
          </a:xfrm>
        </p:spPr>
      </p:pic>
      <p:sp>
        <p:nvSpPr>
          <p:cNvPr id="2" name="Title 1"/>
          <p:cNvSpPr>
            <a:spLocks noGrp="1"/>
          </p:cNvSpPr>
          <p:nvPr>
            <p:ph type="title"/>
          </p:nvPr>
        </p:nvSpPr>
        <p:spPr>
          <a:xfrm>
            <a:off x="341313" y="245000"/>
            <a:ext cx="7850187"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How behat executes </a:t>
            </a:r>
            <a:r>
              <a:rPr lang="en-US" sz="2800" dirty="0" smtClean="0">
                <a:solidFill>
                  <a:srgbClr val="F0EB07"/>
                </a:solidFill>
                <a:latin typeface="Arial Black" pitchFamily="34" charset="0"/>
                <a:ea typeface="+mn-ea"/>
                <a:cs typeface="+mn-cs"/>
              </a:rPr>
              <a:t>scenario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4" y="248757"/>
            <a:ext cx="7192962"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rgbClr val="F0EB07"/>
                </a:solidFill>
                <a:latin typeface="Arial Black" pitchFamily="34" charset="0"/>
                <a:ea typeface="+mn-ea"/>
                <a:cs typeface="+mn-cs"/>
              </a:rPr>
              <a:t>Behat</a:t>
            </a:r>
            <a:r>
              <a:rPr lang="en-US" sz="2800" dirty="0" smtClean="0">
                <a:solidFill>
                  <a:schemeClr val="tx1"/>
                </a:solidFill>
                <a:latin typeface="Arial Black" pitchFamily="34" charset="0"/>
                <a:ea typeface="+mn-ea"/>
                <a:cs typeface="+mn-cs"/>
              </a:rPr>
              <a:t> </a:t>
            </a:r>
            <a:r>
              <a:rPr lang="en-US" sz="2800" dirty="0" smtClean="0">
                <a:solidFill>
                  <a:schemeClr val="tx1"/>
                </a:solidFill>
                <a:latin typeface="Arial Black" pitchFamily="34" charset="0"/>
                <a:ea typeface="+mn-ea"/>
                <a:cs typeface="+mn-cs"/>
              </a:rPr>
              <a:t>testing stack</a:t>
            </a:r>
            <a:endParaRPr lang="en-US" sz="2800" dirty="0">
              <a:solidFill>
                <a:schemeClr val="tx1"/>
              </a:solidFill>
              <a:latin typeface="Arial Black" pitchFamily="34" charset="0"/>
              <a:ea typeface="+mn-ea"/>
              <a:cs typeface="+mn-cs"/>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664950" y="1226451"/>
            <a:ext cx="6521449"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321201"/>
            <a:ext cx="7762875"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rgbClr val="F0EB07"/>
                </a:solidFill>
                <a:latin typeface="Arial Black" pitchFamily="34" charset="0"/>
                <a:ea typeface="+mn-ea"/>
                <a:cs typeface="+mn-cs"/>
              </a:rPr>
              <a:t>Mink</a:t>
            </a:r>
            <a:endParaRPr lang="en-US" sz="2800" dirty="0">
              <a:solidFill>
                <a:srgbClr val="F0EB07"/>
              </a:solidFill>
              <a:latin typeface="Arial Black" pitchFamily="34" charset="0"/>
              <a:ea typeface="+mn-ea"/>
              <a:cs typeface="+mn-cs"/>
            </a:endParaRPr>
          </a:p>
        </p:txBody>
      </p:sp>
      <p:pic>
        <p:nvPicPr>
          <p:cNvPr id="4098" name="Picture 2"/>
          <p:cNvPicPr>
            <a:picLocks noGrp="1" noChangeAspect="1" noChangeArrowheads="1"/>
          </p:cNvPicPr>
          <p:nvPr>
            <p:ph idx="1"/>
          </p:nvPr>
        </p:nvPicPr>
        <p:blipFill>
          <a:blip r:embed="rId3" cstate="print"/>
          <a:srcRect/>
          <a:stretch>
            <a:fillRect/>
          </a:stretch>
        </p:blipFill>
        <p:spPr bwMode="auto">
          <a:xfrm>
            <a:off x="451769" y="1438275"/>
            <a:ext cx="9139905" cy="4513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340250"/>
            <a:ext cx="7354887"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rgbClr val="F0EB07"/>
                </a:solidFill>
                <a:latin typeface="Arial Black" pitchFamily="34" charset="0"/>
                <a:ea typeface="+mn-ea"/>
                <a:cs typeface="+mn-cs"/>
              </a:rPr>
              <a:t> </a:t>
            </a:r>
            <a:r>
              <a:rPr lang="en-US" sz="2800" dirty="0" smtClean="0">
                <a:solidFill>
                  <a:schemeClr val="tx1"/>
                </a:solidFill>
                <a:latin typeface="Arial Black" pitchFamily="34" charset="0"/>
                <a:ea typeface="+mn-ea"/>
                <a:cs typeface="+mn-cs"/>
              </a:rPr>
              <a:t>Behat</a:t>
            </a:r>
            <a:r>
              <a:rPr lang="en-US" sz="2800" dirty="0" smtClean="0">
                <a:solidFill>
                  <a:srgbClr val="F0EB07"/>
                </a:solidFill>
                <a:latin typeface="Arial Black" pitchFamily="34" charset="0"/>
                <a:ea typeface="+mn-ea"/>
                <a:cs typeface="+mn-cs"/>
              </a:rPr>
              <a:t> interaction </a:t>
            </a:r>
            <a:r>
              <a:rPr lang="en-US" sz="2800" dirty="0" smtClean="0">
                <a:solidFill>
                  <a:schemeClr val="tx1"/>
                </a:solidFill>
                <a:latin typeface="Arial Black" pitchFamily="34" charset="0"/>
                <a:ea typeface="+mn-ea"/>
                <a:cs typeface="+mn-cs"/>
              </a:rPr>
              <a:t>with </a:t>
            </a:r>
            <a:r>
              <a:rPr lang="en-US" sz="2800" dirty="0" smtClean="0">
                <a:solidFill>
                  <a:schemeClr val="tx1"/>
                </a:solidFill>
                <a:latin typeface="Arial Black" pitchFamily="34" charset="0"/>
                <a:ea typeface="+mn-ea"/>
                <a:cs typeface="+mn-cs"/>
              </a:rPr>
              <a:t>Firefox</a:t>
            </a:r>
            <a:endParaRPr lang="en-US" sz="2800" dirty="0">
              <a:solidFill>
                <a:schemeClr val="tx1"/>
              </a:solidFill>
              <a:latin typeface="Arial Black" pitchFamily="34" charset="0"/>
              <a:ea typeface="+mn-ea"/>
              <a:cs typeface="+mn-cs"/>
            </a:endParaRPr>
          </a:p>
        </p:txBody>
      </p:sp>
      <p:pic>
        <p:nvPicPr>
          <p:cNvPr id="3075" name="Picture 3"/>
          <p:cNvPicPr>
            <a:picLocks noGrp="1" noChangeAspect="1" noChangeArrowheads="1"/>
          </p:cNvPicPr>
          <p:nvPr>
            <p:ph idx="1"/>
          </p:nvPr>
        </p:nvPicPr>
        <p:blipFill>
          <a:blip r:embed="rId2" cstate="print"/>
          <a:srcRect/>
          <a:stretch>
            <a:fillRect/>
          </a:stretch>
        </p:blipFill>
        <p:spPr bwMode="auto">
          <a:xfrm>
            <a:off x="407771" y="1428750"/>
            <a:ext cx="9166082"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4" y="245000"/>
            <a:ext cx="7745412"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Need </a:t>
            </a:r>
            <a:r>
              <a:rPr lang="en-US" sz="2800" dirty="0" smtClean="0">
                <a:solidFill>
                  <a:schemeClr val="tx1"/>
                </a:solidFill>
                <a:latin typeface="Arial Black" pitchFamily="34" charset="0"/>
                <a:ea typeface="+mn-ea"/>
                <a:cs typeface="+mn-cs"/>
              </a:rPr>
              <a:t>of </a:t>
            </a:r>
            <a:r>
              <a:rPr lang="en-US" sz="2800" dirty="0" err="1" smtClean="0">
                <a:solidFill>
                  <a:srgbClr val="F0EB07"/>
                </a:solidFill>
                <a:latin typeface="Arial Black" pitchFamily="34" charset="0"/>
                <a:ea typeface="+mn-ea"/>
                <a:cs typeface="+mn-cs"/>
              </a:rPr>
              <a:t>MinkExtension</a:t>
            </a:r>
            <a:endParaRPr lang="en-US" sz="2800" dirty="0">
              <a:solidFill>
                <a:srgbClr val="F0EB07"/>
              </a:solidFill>
              <a:latin typeface="Arial Black" pitchFamily="34" charset="0"/>
              <a:ea typeface="+mn-ea"/>
              <a:cs typeface="+mn-cs"/>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655131" y="1409699"/>
            <a:ext cx="9107100"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9" y="225950"/>
            <a:ext cx="7916862"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Extending </a:t>
            </a:r>
            <a:r>
              <a:rPr lang="en-US" sz="2800" dirty="0" err="1" smtClean="0">
                <a:solidFill>
                  <a:srgbClr val="F0EB07"/>
                </a:solidFill>
                <a:latin typeface="Arial Black" pitchFamily="34" charset="0"/>
                <a:ea typeface="+mn-ea"/>
                <a:cs typeface="+mn-cs"/>
              </a:rPr>
              <a:t>MinkContext</a:t>
            </a:r>
            <a:r>
              <a:rPr lang="en-US" sz="2800" dirty="0" smtClean="0">
                <a:solidFill>
                  <a:schemeClr val="tx1"/>
                </a:solidFill>
                <a:latin typeface="Arial Black" pitchFamily="34" charset="0"/>
                <a:ea typeface="+mn-ea"/>
                <a:cs typeface="+mn-cs"/>
              </a:rPr>
              <a:t>  </a:t>
            </a:r>
            <a:r>
              <a:rPr lang="en-US" sz="2800" dirty="0" smtClean="0">
                <a:solidFill>
                  <a:schemeClr val="tx1"/>
                </a:solidFill>
                <a:latin typeface="Arial Black" pitchFamily="34" charset="0"/>
                <a:ea typeface="+mn-ea"/>
                <a:cs typeface="+mn-cs"/>
              </a:rPr>
              <a:t>&amp; Access</a:t>
            </a:r>
            <a:endParaRPr lang="en-US" sz="2800" dirty="0">
              <a:solidFill>
                <a:schemeClr val="tx1"/>
              </a:solidFill>
              <a:latin typeface="Arial Black" pitchFamily="34" charset="0"/>
              <a:ea typeface="+mn-ea"/>
              <a:cs typeface="+mn-cs"/>
            </a:endParaRPr>
          </a:p>
        </p:txBody>
      </p:sp>
      <p:pic>
        <p:nvPicPr>
          <p:cNvPr id="9218" name="Picture 2"/>
          <p:cNvPicPr>
            <a:picLocks noGrp="1" noChangeAspect="1" noChangeArrowheads="1"/>
          </p:cNvPicPr>
          <p:nvPr>
            <p:ph idx="1"/>
          </p:nvPr>
        </p:nvPicPr>
        <p:blipFill>
          <a:blip r:embed="rId3" cstate="print"/>
          <a:srcRect/>
          <a:stretch>
            <a:fillRect/>
          </a:stretch>
        </p:blipFill>
        <p:spPr bwMode="auto">
          <a:xfrm>
            <a:off x="547265" y="1523999"/>
            <a:ext cx="8415760" cy="1049071"/>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42925" y="2543175"/>
            <a:ext cx="8410576" cy="3686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19075"/>
            <a:ext cx="7697787" cy="725910"/>
          </a:xfrm>
        </p:spPr>
        <p:txBody>
          <a:bodyPr>
            <a:normAutofit/>
          </a:bodyPr>
          <a:lstStyle/>
          <a:p>
            <a:r>
              <a:rPr lang="en-US" sz="2800" dirty="0" smtClean="0">
                <a:solidFill>
                  <a:schemeClr val="tx1"/>
                </a:solidFill>
                <a:latin typeface="Cambria" pitchFamily="18" charset="0"/>
              </a:rPr>
              <a:t>If you want to run behat tests into selenium </a:t>
            </a:r>
            <a:endParaRPr lang="en-US" sz="2800" dirty="0">
              <a:solidFill>
                <a:schemeClr val="tx1"/>
              </a:solidFill>
              <a:latin typeface="Cambria"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267465" y="1514475"/>
            <a:ext cx="9227087" cy="45637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359089"/>
            <a:ext cx="7429500"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rgbClr val="F0EB07"/>
                </a:solidFill>
                <a:latin typeface="Arial Black" pitchFamily="34" charset="0"/>
                <a:ea typeface="+mn-ea"/>
                <a:cs typeface="+mn-cs"/>
              </a:rPr>
              <a:t>Smoke testing </a:t>
            </a:r>
            <a:r>
              <a:rPr lang="en-US" sz="2800" dirty="0" smtClean="0">
                <a:solidFill>
                  <a:schemeClr val="tx1"/>
                </a:solidFill>
                <a:latin typeface="Arial Black" pitchFamily="34" charset="0"/>
                <a:ea typeface="+mn-ea"/>
                <a:cs typeface="+mn-cs"/>
              </a:rPr>
              <a:t>CI</a:t>
            </a:r>
            <a:r>
              <a:rPr lang="en-US" sz="2800" dirty="0" smtClean="0">
                <a:solidFill>
                  <a:srgbClr val="F0EB07"/>
                </a:solidFill>
                <a:latin typeface="Arial Black" pitchFamily="34" charset="0"/>
                <a:ea typeface="+mn-ea"/>
                <a:cs typeface="+mn-cs"/>
              </a:rPr>
              <a:t> way</a:t>
            </a:r>
            <a:endParaRPr lang="en-US" sz="2800" dirty="0">
              <a:solidFill>
                <a:srgbClr val="F0EB07"/>
              </a:solidFill>
              <a:latin typeface="Arial Black" pitchFamily="34" charset="0"/>
              <a:ea typeface="+mn-ea"/>
              <a:cs typeface="+mn-cs"/>
            </a:endParaRPr>
          </a:p>
        </p:txBody>
      </p:sp>
      <p:sp>
        <p:nvSpPr>
          <p:cNvPr id="3" name="Content Placeholder 2"/>
          <p:cNvSpPr>
            <a:spLocks noGrp="1"/>
          </p:cNvSpPr>
          <p:nvPr>
            <p:ph idx="1"/>
          </p:nvPr>
        </p:nvSpPr>
        <p:spPr>
          <a:xfrm>
            <a:off x="330200" y="1381125"/>
            <a:ext cx="9080500" cy="4886325"/>
          </a:xfrm>
        </p:spPr>
        <p:txBody>
          <a:bodyPr>
            <a:normAutofit fontScale="92500" lnSpcReduction="10000"/>
          </a:bodyPr>
          <a:lstStyle/>
          <a:p>
            <a:pPr>
              <a:buNone/>
            </a:pPr>
            <a:r>
              <a:rPr lang="en-US" sz="1700" b="1" dirty="0" smtClean="0">
                <a:latin typeface="Cambria" pitchFamily="18" charset="0"/>
              </a:rPr>
              <a:t>Why </a:t>
            </a:r>
            <a:r>
              <a:rPr lang="en-US" sz="1700" b="1" dirty="0" smtClean="0">
                <a:latin typeface="Cambria" pitchFamily="18" charset="0"/>
              </a:rPr>
              <a:t>Jenkins</a:t>
            </a:r>
          </a:p>
          <a:p>
            <a:pPr>
              <a:buNone/>
            </a:pPr>
            <a:r>
              <a:rPr lang="en-US" sz="1300" dirty="0" smtClean="0">
                <a:latin typeface="Cambria" pitchFamily="18" charset="0"/>
              </a:rPr>
              <a:t>      </a:t>
            </a:r>
            <a:r>
              <a:rPr lang="en-US" sz="1300" dirty="0" smtClean="0">
                <a:latin typeface="Cambria" pitchFamily="18" charset="0"/>
              </a:rPr>
              <a:t>Jenkins is one open source tool to perform continuous integration. The basic functionality of Jenkins is to monitor a version control system and to start and monitor a build system (for example, Apache Ant or Maven) if changes occur. Jenkins monitors the whole build process and provides reports and notifications to alert maintainers on success or errors</a:t>
            </a:r>
            <a:r>
              <a:rPr lang="en-US" sz="1300" dirty="0" smtClean="0">
                <a:latin typeface="Cambria" pitchFamily="18" charset="0"/>
              </a:rPr>
              <a:t>.</a:t>
            </a:r>
          </a:p>
          <a:p>
            <a:pPr>
              <a:buNone/>
            </a:pPr>
            <a:endParaRPr lang="en-US" sz="1300" dirty="0" smtClean="0">
              <a:latin typeface="Cambria" pitchFamily="18" charset="0"/>
            </a:endParaRPr>
          </a:p>
          <a:p>
            <a:pPr>
              <a:buNone/>
            </a:pPr>
            <a:r>
              <a:rPr lang="en-US" sz="1700" b="1" dirty="0" smtClean="0">
                <a:latin typeface="Cambria" pitchFamily="18" charset="0"/>
              </a:rPr>
              <a:t>Selenium </a:t>
            </a:r>
            <a:r>
              <a:rPr lang="en-US" sz="1700" b="1" dirty="0" smtClean="0">
                <a:latin typeface="Cambria" pitchFamily="18" charset="0"/>
              </a:rPr>
              <a:t>Grid set up</a:t>
            </a:r>
          </a:p>
          <a:p>
            <a:pPr lvl="1"/>
            <a:r>
              <a:rPr lang="en-US" sz="1300" dirty="0" smtClean="0">
                <a:latin typeface="Cambria" pitchFamily="18" charset="0"/>
              </a:rPr>
              <a:t>Selenium grid set up is done in Linux machine wherein Jenkins is also installed and it will be continuously running and listening to nodes , which is again set up as a service.</a:t>
            </a:r>
          </a:p>
          <a:p>
            <a:pPr lvl="1"/>
            <a:r>
              <a:rPr lang="en-US" sz="1300" dirty="0" err="1" smtClean="0">
                <a:latin typeface="Cambria" pitchFamily="18" charset="0"/>
              </a:rPr>
              <a:t>Xfvb</a:t>
            </a:r>
            <a:r>
              <a:rPr lang="en-US" sz="1300" dirty="0" smtClean="0">
                <a:latin typeface="Cambria" pitchFamily="18" charset="0"/>
              </a:rPr>
              <a:t> server is used to capture screen in case a failure occurs on Firefox browser.</a:t>
            </a:r>
          </a:p>
          <a:p>
            <a:pPr marL="342900" lvl="1" indent="-342900">
              <a:buFont typeface="Arial" pitchFamily="34" charset="0"/>
              <a:buChar char="•"/>
            </a:pPr>
            <a:endParaRPr lang="en-US" sz="1300" dirty="0" smtClean="0">
              <a:latin typeface="Cambria" pitchFamily="18" charset="0"/>
            </a:endParaRPr>
          </a:p>
          <a:p>
            <a:pPr marL="342900" lvl="1" indent="-342900">
              <a:buNone/>
            </a:pPr>
            <a:r>
              <a:rPr lang="en-US" sz="1300" dirty="0" smtClean="0">
                <a:latin typeface="Cambria" pitchFamily="18" charset="0"/>
              </a:rPr>
              <a:t> </a:t>
            </a:r>
            <a:r>
              <a:rPr lang="en-US" sz="1700" b="1" dirty="0" smtClean="0">
                <a:latin typeface="Cambria" pitchFamily="18" charset="0"/>
              </a:rPr>
              <a:t>What </a:t>
            </a:r>
            <a:r>
              <a:rPr lang="en-US" sz="1700" b="1" dirty="0" smtClean="0">
                <a:latin typeface="Cambria" pitchFamily="18" charset="0"/>
              </a:rPr>
              <a:t>a Jenkins job accomplishes</a:t>
            </a:r>
            <a:r>
              <a:rPr lang="en-US" sz="1700" b="1" dirty="0" smtClean="0">
                <a:latin typeface="Cambria" pitchFamily="18" charset="0"/>
              </a:rPr>
              <a:t>:</a:t>
            </a:r>
            <a:endParaRPr lang="en-US" sz="1700" b="1" dirty="0" smtClean="0">
              <a:latin typeface="Cambria" pitchFamily="18" charset="0"/>
            </a:endParaRPr>
          </a:p>
          <a:p>
            <a:pPr lvl="1"/>
            <a:r>
              <a:rPr lang="en-US" sz="1300" dirty="0" smtClean="0">
                <a:latin typeface="Cambria" pitchFamily="18" charset="0"/>
              </a:rPr>
              <a:t>For every application to be tested in Jenkins a job is set up.</a:t>
            </a:r>
          </a:p>
          <a:p>
            <a:pPr lvl="1"/>
            <a:r>
              <a:rPr lang="en-US" sz="1300" dirty="0" smtClean="0">
                <a:latin typeface="Cambria" pitchFamily="18" charset="0"/>
              </a:rPr>
              <a:t>Inside a job ,a Jenkins user with appropriate access rights can download all behat tests from Central </a:t>
            </a:r>
            <a:r>
              <a:rPr lang="en-US" sz="1300" dirty="0" err="1" smtClean="0">
                <a:latin typeface="Cambria" pitchFamily="18" charset="0"/>
              </a:rPr>
              <a:t>Git</a:t>
            </a:r>
            <a:r>
              <a:rPr lang="en-US" sz="1300" dirty="0" smtClean="0">
                <a:latin typeface="Cambria" pitchFamily="18" charset="0"/>
              </a:rPr>
              <a:t> repository </a:t>
            </a:r>
          </a:p>
          <a:p>
            <a:pPr lvl="1">
              <a:buNone/>
            </a:pPr>
            <a:r>
              <a:rPr lang="en-US" sz="1300" dirty="0" smtClean="0">
                <a:latin typeface="Cambria" pitchFamily="18" charset="0"/>
              </a:rPr>
              <a:t>      </a:t>
            </a:r>
            <a:r>
              <a:rPr lang="en-US" sz="1300" dirty="0" smtClean="0">
                <a:latin typeface="Cambria" pitchFamily="18" charset="0"/>
              </a:rPr>
              <a:t>into </a:t>
            </a:r>
            <a:r>
              <a:rPr lang="en-US" sz="1300" dirty="0" smtClean="0">
                <a:latin typeface="Cambria" pitchFamily="18" charset="0"/>
              </a:rPr>
              <a:t>job’s workspace.</a:t>
            </a:r>
          </a:p>
          <a:p>
            <a:pPr lvl="1"/>
            <a:r>
              <a:rPr lang="en-US" sz="1300" dirty="0" smtClean="0">
                <a:latin typeface="Cambria" pitchFamily="18" charset="0"/>
              </a:rPr>
              <a:t>This central repository is maintained with latest test changes/ added with new behat tests from testers on daily basis.</a:t>
            </a:r>
          </a:p>
          <a:p>
            <a:pPr lvl="1"/>
            <a:r>
              <a:rPr lang="en-US" sz="1300" dirty="0" smtClean="0">
                <a:latin typeface="Cambria" pitchFamily="18" charset="0"/>
              </a:rPr>
              <a:t>A shell command execution step is included inside a job with proper command line options are set up for behat tests executions.</a:t>
            </a:r>
          </a:p>
          <a:p>
            <a:pPr lvl="1"/>
            <a:r>
              <a:rPr lang="en-US" sz="1300" dirty="0" smtClean="0">
                <a:latin typeface="Cambria" pitchFamily="18" charset="0"/>
              </a:rPr>
              <a:t>Once behat build job is started , each feature behat test will invoke Firefox instance and start replicating test steps as scripted.</a:t>
            </a:r>
          </a:p>
          <a:p>
            <a:pPr lvl="1"/>
            <a:r>
              <a:rPr lang="en-US" sz="1300" dirty="0" smtClean="0">
                <a:latin typeface="Cambria" pitchFamily="18" charset="0"/>
              </a:rPr>
              <a:t>At the end of execution with e-mail extension plug in , a list of participants will be informed about status of smoke tests.</a:t>
            </a:r>
          </a:p>
          <a:p>
            <a:pPr lvl="1"/>
            <a:r>
              <a:rPr lang="en-US" sz="1300" dirty="0" smtClean="0">
                <a:latin typeface="Cambria" pitchFamily="18" charset="0"/>
              </a:rPr>
              <a:t>These behat smoke tests job are triggered only after upstream development build job are over and completed.</a:t>
            </a:r>
          </a:p>
          <a:p>
            <a:pPr lvl="1">
              <a:buNone/>
            </a:pPr>
            <a:endParaRPr lang="en-US" sz="1200" dirty="0" smtClean="0"/>
          </a:p>
          <a:p>
            <a:pPr lvl="1">
              <a:buNone/>
            </a:pPr>
            <a:endParaRPr lang="en-US" sz="1200" dirty="0" smtClean="0"/>
          </a:p>
          <a:p>
            <a:pPr lvl="1">
              <a:buNone/>
            </a:pPr>
            <a:endParaRPr lang="en-US" sz="1200" dirty="0" smtClean="0"/>
          </a:p>
          <a:p>
            <a:pPr lvl="1">
              <a:buNone/>
            </a:pPr>
            <a:endParaRPr lang="en-US" sz="1200" dirty="0" smtClean="0"/>
          </a:p>
          <a:p>
            <a:pPr lvl="1">
              <a:buNone/>
            </a:pPr>
            <a:endParaRPr lang="en-US" sz="1200" dirty="0" smtClean="0"/>
          </a:p>
          <a:p>
            <a:pPr lvl="1">
              <a:buNone/>
            </a:pPr>
            <a:endParaRPr lang="en-US" sz="1200" dirty="0" smtClean="0"/>
          </a:p>
          <a:p>
            <a:pPr lvl="1"/>
            <a:endParaRPr lang="en-US" sz="12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57376" y="1142999"/>
            <a:ext cx="7200900" cy="5191125"/>
          </a:xfrm>
          <a:prstGeom prst="roundRect">
            <a:avLst>
              <a:gd name="adj" fmla="val 3603"/>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itchFamily="18" charset="0"/>
            </a:endParaRPr>
          </a:p>
        </p:txBody>
      </p:sp>
      <p:pic>
        <p:nvPicPr>
          <p:cNvPr id="5" name="Picture 3" descr="C:\Program Files (x86)\Microsoft Office\MEDIA\CAGCAT10\j0292020.wmf"/>
          <p:cNvPicPr>
            <a:picLocks noChangeAspect="1" noChangeArrowheads="1"/>
          </p:cNvPicPr>
          <p:nvPr/>
        </p:nvPicPr>
        <p:blipFill>
          <a:blip r:embed="rId2" cstate="print"/>
          <a:srcRect/>
          <a:stretch>
            <a:fillRect/>
          </a:stretch>
        </p:blipFill>
        <p:spPr bwMode="auto">
          <a:xfrm flipH="1">
            <a:off x="742950" y="1181100"/>
            <a:ext cx="930062" cy="882650"/>
          </a:xfrm>
          <a:prstGeom prst="rect">
            <a:avLst/>
          </a:prstGeom>
          <a:noFill/>
        </p:spPr>
      </p:pic>
      <p:sp>
        <p:nvSpPr>
          <p:cNvPr id="6" name="TextBox 5"/>
          <p:cNvSpPr txBox="1"/>
          <p:nvPr/>
        </p:nvSpPr>
        <p:spPr>
          <a:xfrm>
            <a:off x="2038350" y="914400"/>
            <a:ext cx="266700" cy="276999"/>
          </a:xfrm>
          <a:prstGeom prst="rect">
            <a:avLst/>
          </a:prstGeom>
          <a:noFill/>
        </p:spPr>
        <p:txBody>
          <a:bodyPr wrap="square" rtlCol="0">
            <a:spAutoFit/>
          </a:bodyPr>
          <a:lstStyle/>
          <a:p>
            <a:r>
              <a:rPr lang="en-US" sz="1200" dirty="0" smtClean="0">
                <a:latin typeface="Cambria" pitchFamily="18" charset="0"/>
              </a:rPr>
              <a:t>1</a:t>
            </a:r>
            <a:endParaRPr lang="en-US" sz="1200" dirty="0">
              <a:latin typeface="Cambria" pitchFamily="18" charset="0"/>
            </a:endParaRPr>
          </a:p>
        </p:txBody>
      </p:sp>
      <p:sp>
        <p:nvSpPr>
          <p:cNvPr id="7" name="Can 6"/>
          <p:cNvSpPr/>
          <p:nvPr/>
        </p:nvSpPr>
        <p:spPr>
          <a:xfrm>
            <a:off x="3009900" y="4943474"/>
            <a:ext cx="733425" cy="9048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Cambria" pitchFamily="18" charset="0"/>
              </a:rPr>
              <a:t>Git central repository</a:t>
            </a:r>
            <a:endParaRPr lang="en-US" sz="1200" b="1" dirty="0" smtClean="0">
              <a:latin typeface="Cambria" pitchFamily="18" charset="0"/>
            </a:endParaRPr>
          </a:p>
        </p:txBody>
      </p:sp>
      <p:pic>
        <p:nvPicPr>
          <p:cNvPr id="8" name="Picture 5" descr="C:\Users\nirpatil\AppData\Local\Microsoft\Windows\Temporary Internet Files\Content.IE5\PTU9K4I8\MC900196086[1].wmf"/>
          <p:cNvPicPr>
            <a:picLocks noChangeAspect="1" noChangeArrowheads="1"/>
          </p:cNvPicPr>
          <p:nvPr/>
        </p:nvPicPr>
        <p:blipFill>
          <a:blip r:embed="rId3" cstate="print"/>
          <a:srcRect/>
          <a:stretch>
            <a:fillRect/>
          </a:stretch>
        </p:blipFill>
        <p:spPr bwMode="auto">
          <a:xfrm>
            <a:off x="514350" y="2286000"/>
            <a:ext cx="1203629" cy="793750"/>
          </a:xfrm>
          <a:prstGeom prst="rect">
            <a:avLst/>
          </a:prstGeom>
          <a:noFill/>
        </p:spPr>
      </p:pic>
      <p:sp>
        <p:nvSpPr>
          <p:cNvPr id="9" name="Rounded Rectangle 8"/>
          <p:cNvSpPr/>
          <p:nvPr/>
        </p:nvSpPr>
        <p:spPr>
          <a:xfrm>
            <a:off x="3819525" y="1476375"/>
            <a:ext cx="2209800" cy="3276600"/>
          </a:xfrm>
          <a:prstGeom prst="roundRect">
            <a:avLst>
              <a:gd name="adj" fmla="val 5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smtClean="0">
              <a:latin typeface="Cambria" pitchFamily="18" charset="0"/>
            </a:endParaRPr>
          </a:p>
          <a:p>
            <a:pPr algn="ctr"/>
            <a:endParaRPr lang="en-US" sz="1200" dirty="0" smtClean="0">
              <a:latin typeface="Cambria" pitchFamily="18" charset="0"/>
            </a:endParaRPr>
          </a:p>
          <a:p>
            <a:pPr algn="ctr"/>
            <a:r>
              <a:rPr lang="en-US" sz="1200" dirty="0" smtClean="0">
                <a:latin typeface="Cambria" pitchFamily="18" charset="0"/>
              </a:rPr>
              <a:t>Continuous </a:t>
            </a:r>
            <a:r>
              <a:rPr lang="en-US" sz="1200" dirty="0" smtClean="0">
                <a:latin typeface="Cambria" pitchFamily="18" charset="0"/>
              </a:rPr>
              <a:t>Integration Server Jenkins</a:t>
            </a:r>
          </a:p>
          <a:p>
            <a:pPr algn="ctr"/>
            <a:endParaRPr lang="en-US" sz="1200" dirty="0">
              <a:latin typeface="Cambria" pitchFamily="18" charset="0"/>
            </a:endParaRPr>
          </a:p>
        </p:txBody>
      </p:sp>
      <p:graphicFrame>
        <p:nvGraphicFramePr>
          <p:cNvPr id="10" name="Diagram 9"/>
          <p:cNvGraphicFramePr/>
          <p:nvPr/>
        </p:nvGraphicFramePr>
        <p:xfrm>
          <a:off x="3943350" y="1571625"/>
          <a:ext cx="1752600" cy="129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p:cNvSpPr txBox="1"/>
          <p:nvPr/>
        </p:nvSpPr>
        <p:spPr>
          <a:xfrm>
            <a:off x="1352550" y="3714750"/>
            <a:ext cx="295275" cy="276999"/>
          </a:xfrm>
          <a:prstGeom prst="rect">
            <a:avLst/>
          </a:prstGeom>
          <a:noFill/>
        </p:spPr>
        <p:txBody>
          <a:bodyPr wrap="square" rtlCol="0">
            <a:spAutoFit/>
          </a:bodyPr>
          <a:lstStyle/>
          <a:p>
            <a:r>
              <a:rPr lang="en-US" sz="1200" dirty="0">
                <a:latin typeface="Cambria" pitchFamily="18" charset="0"/>
              </a:rPr>
              <a:t>3</a:t>
            </a:r>
          </a:p>
        </p:txBody>
      </p:sp>
      <p:pic>
        <p:nvPicPr>
          <p:cNvPr id="12" name="Picture 8" descr="C:\Users\nirpatil\AppData\Local\Microsoft\Windows\Temporary Internet Files\Content.IE5\3M7P13LA\MC900435242[1].png"/>
          <p:cNvPicPr>
            <a:picLocks noChangeAspect="1" noChangeArrowheads="1"/>
          </p:cNvPicPr>
          <p:nvPr/>
        </p:nvPicPr>
        <p:blipFill>
          <a:blip r:embed="rId9" cstate="print"/>
          <a:srcRect/>
          <a:stretch>
            <a:fillRect/>
          </a:stretch>
        </p:blipFill>
        <p:spPr bwMode="auto">
          <a:xfrm>
            <a:off x="666750" y="3962400"/>
            <a:ext cx="932329" cy="1219200"/>
          </a:xfrm>
          <a:prstGeom prst="rect">
            <a:avLst/>
          </a:prstGeom>
          <a:noFill/>
        </p:spPr>
      </p:pic>
      <p:sp>
        <p:nvSpPr>
          <p:cNvPr id="13" name="TextBox 12"/>
          <p:cNvSpPr txBox="1"/>
          <p:nvPr/>
        </p:nvSpPr>
        <p:spPr>
          <a:xfrm>
            <a:off x="1419225" y="5572125"/>
            <a:ext cx="381000" cy="276999"/>
          </a:xfrm>
          <a:prstGeom prst="rect">
            <a:avLst/>
          </a:prstGeom>
          <a:noFill/>
        </p:spPr>
        <p:txBody>
          <a:bodyPr wrap="square" rtlCol="0">
            <a:spAutoFit/>
          </a:bodyPr>
          <a:lstStyle/>
          <a:p>
            <a:r>
              <a:rPr lang="en-US" sz="1200" dirty="0" smtClean="0">
                <a:latin typeface="Cambria" pitchFamily="18" charset="0"/>
              </a:rPr>
              <a:t>4</a:t>
            </a:r>
            <a:endParaRPr lang="en-US" sz="1200" dirty="0">
              <a:latin typeface="Cambria" pitchFamily="18" charset="0"/>
            </a:endParaRPr>
          </a:p>
        </p:txBody>
      </p:sp>
      <p:pic>
        <p:nvPicPr>
          <p:cNvPr id="14" name="Picture 9" descr="D:\Users\nirpatil\Desktop\jira_logo_landing.png"/>
          <p:cNvPicPr>
            <a:picLocks noChangeAspect="1" noChangeArrowheads="1"/>
          </p:cNvPicPr>
          <p:nvPr/>
        </p:nvPicPr>
        <p:blipFill>
          <a:blip r:embed="rId10" cstate="print"/>
          <a:srcRect/>
          <a:stretch>
            <a:fillRect/>
          </a:stretch>
        </p:blipFill>
        <p:spPr bwMode="auto">
          <a:xfrm>
            <a:off x="2114550" y="2228850"/>
            <a:ext cx="797943" cy="381000"/>
          </a:xfrm>
          <a:prstGeom prst="rect">
            <a:avLst/>
          </a:prstGeom>
          <a:noFill/>
        </p:spPr>
      </p:pic>
      <p:cxnSp>
        <p:nvCxnSpPr>
          <p:cNvPr id="15" name="Straight Arrow Connector 14"/>
          <p:cNvCxnSpPr>
            <a:stCxn id="8" idx="2"/>
            <a:endCxn id="12" idx="0"/>
          </p:cNvCxnSpPr>
          <p:nvPr/>
        </p:nvCxnSpPr>
        <p:spPr>
          <a:xfrm>
            <a:off x="1116165" y="3079750"/>
            <a:ext cx="16750" cy="88265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43"/>
          <p:cNvCxnSpPr>
            <a:endCxn id="46" idx="2"/>
          </p:cNvCxnSpPr>
          <p:nvPr/>
        </p:nvCxnSpPr>
        <p:spPr>
          <a:xfrm>
            <a:off x="733424" y="4333874"/>
            <a:ext cx="1219201" cy="1123951"/>
          </a:xfrm>
          <a:prstGeom prst="bentConnector3">
            <a:avLst>
              <a:gd name="adj1" fmla="val -16406"/>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628775" y="1685925"/>
            <a:ext cx="904875"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114550" y="3733800"/>
            <a:ext cx="0" cy="1371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3" idx="0"/>
            <a:endCxn id="14" idx="2"/>
          </p:cNvCxnSpPr>
          <p:nvPr/>
        </p:nvCxnSpPr>
        <p:spPr>
          <a:xfrm flipH="1" flipV="1">
            <a:off x="2513522" y="2609850"/>
            <a:ext cx="15366" cy="66675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76475" y="4505325"/>
            <a:ext cx="381000" cy="276999"/>
          </a:xfrm>
          <a:prstGeom prst="rect">
            <a:avLst/>
          </a:prstGeom>
          <a:noFill/>
        </p:spPr>
        <p:txBody>
          <a:bodyPr wrap="square" rtlCol="0">
            <a:spAutoFit/>
          </a:bodyPr>
          <a:lstStyle/>
          <a:p>
            <a:r>
              <a:rPr lang="en-US" sz="1200" dirty="0" smtClean="0">
                <a:latin typeface="Cambria" pitchFamily="18" charset="0"/>
              </a:rPr>
              <a:t>5</a:t>
            </a:r>
            <a:endParaRPr lang="en-US" sz="1200" dirty="0">
              <a:latin typeface="Cambria" pitchFamily="18" charset="0"/>
            </a:endParaRPr>
          </a:p>
        </p:txBody>
      </p:sp>
      <p:sp>
        <p:nvSpPr>
          <p:cNvPr id="21" name="TextBox 20"/>
          <p:cNvSpPr txBox="1"/>
          <p:nvPr/>
        </p:nvSpPr>
        <p:spPr>
          <a:xfrm>
            <a:off x="3228975" y="4029075"/>
            <a:ext cx="381000" cy="276999"/>
          </a:xfrm>
          <a:prstGeom prst="rect">
            <a:avLst/>
          </a:prstGeom>
          <a:noFill/>
        </p:spPr>
        <p:txBody>
          <a:bodyPr wrap="square" rtlCol="0">
            <a:spAutoFit/>
          </a:bodyPr>
          <a:lstStyle/>
          <a:p>
            <a:r>
              <a:rPr lang="en-US" sz="1200" dirty="0" smtClean="0">
                <a:latin typeface="Cambria" pitchFamily="18" charset="0"/>
              </a:rPr>
              <a:t>6</a:t>
            </a:r>
            <a:endParaRPr lang="en-US" sz="1200" dirty="0">
              <a:latin typeface="Cambria" pitchFamily="18" charset="0"/>
            </a:endParaRPr>
          </a:p>
        </p:txBody>
      </p:sp>
      <p:sp>
        <p:nvSpPr>
          <p:cNvPr id="22" name="Snip Single Corner Rectangle 21"/>
          <p:cNvSpPr/>
          <p:nvPr/>
        </p:nvSpPr>
        <p:spPr>
          <a:xfrm>
            <a:off x="4019550" y="3324225"/>
            <a:ext cx="609600" cy="45720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ambria" pitchFamily="18" charset="0"/>
              </a:rPr>
              <a:t>Shell</a:t>
            </a:r>
          </a:p>
          <a:p>
            <a:pPr algn="ctr"/>
            <a:r>
              <a:rPr lang="en-US" sz="1200" dirty="0" smtClean="0">
                <a:solidFill>
                  <a:schemeClr val="tx1"/>
                </a:solidFill>
                <a:latin typeface="Cambria" pitchFamily="18" charset="0"/>
              </a:rPr>
              <a:t>Script</a:t>
            </a:r>
            <a:endParaRPr lang="en-US" sz="1200" dirty="0">
              <a:solidFill>
                <a:schemeClr val="tx1"/>
              </a:solidFill>
              <a:latin typeface="Cambria" pitchFamily="18" charset="0"/>
            </a:endParaRPr>
          </a:p>
        </p:txBody>
      </p:sp>
      <p:cxnSp>
        <p:nvCxnSpPr>
          <p:cNvPr id="23" name="Elbow Connector 61"/>
          <p:cNvCxnSpPr>
            <a:stCxn id="7" idx="4"/>
            <a:endCxn id="9" idx="2"/>
          </p:cNvCxnSpPr>
          <p:nvPr/>
        </p:nvCxnSpPr>
        <p:spPr>
          <a:xfrm flipV="1">
            <a:off x="3743325" y="4752975"/>
            <a:ext cx="1181100" cy="642937"/>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24300" y="5095875"/>
            <a:ext cx="381000" cy="276999"/>
          </a:xfrm>
          <a:prstGeom prst="rect">
            <a:avLst/>
          </a:prstGeom>
          <a:noFill/>
        </p:spPr>
        <p:txBody>
          <a:bodyPr wrap="square" rtlCol="0">
            <a:spAutoFit/>
          </a:bodyPr>
          <a:lstStyle/>
          <a:p>
            <a:r>
              <a:rPr lang="en-US" sz="1200" dirty="0" smtClean="0">
                <a:latin typeface="Cambria" pitchFamily="18" charset="0"/>
              </a:rPr>
              <a:t>7</a:t>
            </a:r>
            <a:endParaRPr lang="en-US" sz="1200" dirty="0">
              <a:latin typeface="Cambria" pitchFamily="18" charset="0"/>
            </a:endParaRPr>
          </a:p>
        </p:txBody>
      </p:sp>
      <p:pic>
        <p:nvPicPr>
          <p:cNvPr id="25" name="Picture 13" descr="C:\Users\nirpatil\AppData\Local\Microsoft\Windows\Temporary Internet Files\Content.IE5\PTU9K4I8\MC900030044[1].wmf"/>
          <p:cNvPicPr>
            <a:picLocks noChangeAspect="1" noChangeArrowheads="1"/>
          </p:cNvPicPr>
          <p:nvPr/>
        </p:nvPicPr>
        <p:blipFill>
          <a:blip r:embed="rId11" cstate="print"/>
          <a:srcRect/>
          <a:stretch>
            <a:fillRect/>
          </a:stretch>
        </p:blipFill>
        <p:spPr bwMode="auto">
          <a:xfrm rot="591043">
            <a:off x="5134134" y="5230673"/>
            <a:ext cx="758001" cy="846619"/>
          </a:xfrm>
          <a:prstGeom prst="rect">
            <a:avLst/>
          </a:prstGeom>
          <a:noFill/>
        </p:spPr>
      </p:pic>
      <p:cxnSp>
        <p:nvCxnSpPr>
          <p:cNvPr id="26" name="Straight Arrow Connector 25"/>
          <p:cNvCxnSpPr/>
          <p:nvPr/>
        </p:nvCxnSpPr>
        <p:spPr>
          <a:xfrm flipH="1">
            <a:off x="5467350" y="4762500"/>
            <a:ext cx="9525" cy="54292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6475" y="3838575"/>
            <a:ext cx="285750" cy="276999"/>
          </a:xfrm>
          <a:prstGeom prst="rect">
            <a:avLst/>
          </a:prstGeom>
          <a:noFill/>
        </p:spPr>
        <p:txBody>
          <a:bodyPr wrap="square" rtlCol="0">
            <a:spAutoFit/>
          </a:bodyPr>
          <a:lstStyle/>
          <a:p>
            <a:r>
              <a:rPr lang="en-US" sz="1200" dirty="0" smtClean="0">
                <a:latin typeface="Cambria" pitchFamily="18" charset="0"/>
              </a:rPr>
              <a:t>9</a:t>
            </a:r>
            <a:endParaRPr lang="en-US" sz="1200" dirty="0">
              <a:latin typeface="Cambria" pitchFamily="18" charset="0"/>
            </a:endParaRPr>
          </a:p>
        </p:txBody>
      </p:sp>
      <p:pic>
        <p:nvPicPr>
          <p:cNvPr id="28" name="Picture 14" descr="C:\Users\nirpatil\AppData\Local\Microsoft\Windows\Temporary Internet Files\Content.IE5\XVPVAZJG\MC900432531[1].png"/>
          <p:cNvPicPr>
            <a:picLocks noChangeAspect="1" noChangeArrowheads="1"/>
          </p:cNvPicPr>
          <p:nvPr/>
        </p:nvPicPr>
        <p:blipFill>
          <a:blip r:embed="rId12" cstate="print"/>
          <a:srcRect/>
          <a:stretch>
            <a:fillRect/>
          </a:stretch>
        </p:blipFill>
        <p:spPr bwMode="auto">
          <a:xfrm>
            <a:off x="4705350" y="3171825"/>
            <a:ext cx="304800" cy="304800"/>
          </a:xfrm>
          <a:prstGeom prst="rect">
            <a:avLst/>
          </a:prstGeom>
          <a:noFill/>
        </p:spPr>
      </p:pic>
      <p:pic>
        <p:nvPicPr>
          <p:cNvPr id="29" name="Picture 16" descr="C:\Users\nirpatil\AppData\Local\Microsoft\Windows\Temporary Internet Files\Content.IE5\3M7P13LA\MC900441469[1].png"/>
          <p:cNvPicPr>
            <a:picLocks noChangeAspect="1" noChangeArrowheads="1"/>
          </p:cNvPicPr>
          <p:nvPr/>
        </p:nvPicPr>
        <p:blipFill>
          <a:blip r:embed="rId13" cstate="print"/>
          <a:srcRect/>
          <a:stretch>
            <a:fillRect/>
          </a:stretch>
        </p:blipFill>
        <p:spPr bwMode="auto">
          <a:xfrm>
            <a:off x="4048125" y="5767387"/>
            <a:ext cx="571500" cy="571500"/>
          </a:xfrm>
          <a:prstGeom prst="rect">
            <a:avLst/>
          </a:prstGeom>
          <a:noFill/>
        </p:spPr>
      </p:pic>
      <p:cxnSp>
        <p:nvCxnSpPr>
          <p:cNvPr id="30" name="Elbow Connector 86"/>
          <p:cNvCxnSpPr>
            <a:stCxn id="25" idx="2"/>
          </p:cNvCxnSpPr>
          <p:nvPr/>
        </p:nvCxnSpPr>
        <p:spPr>
          <a:xfrm rot="5400000">
            <a:off x="4938546" y="5685455"/>
            <a:ext cx="116573" cy="887764"/>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91275" y="1133475"/>
            <a:ext cx="2390775" cy="5262979"/>
          </a:xfrm>
          <a:prstGeom prst="rect">
            <a:avLst/>
          </a:prstGeom>
          <a:noFill/>
        </p:spPr>
        <p:txBody>
          <a:bodyPr wrap="square" rtlCol="0">
            <a:spAutoFit/>
          </a:bodyPr>
          <a:lstStyle/>
          <a:p>
            <a:pPr marL="342900" lvl="0" indent="-342900">
              <a:buAutoNum type="arabicPeriod"/>
            </a:pPr>
            <a:r>
              <a:rPr lang="en-GB" sz="1200" b="1" dirty="0" smtClean="0">
                <a:latin typeface="Cambria" pitchFamily="18" charset="0"/>
              </a:rPr>
              <a:t>JIRA Ticket is created and tester develops behat test.</a:t>
            </a:r>
          </a:p>
          <a:p>
            <a:pPr marL="342900" indent="-342900">
              <a:buFontTx/>
              <a:buAutoNum type="arabicPeriod"/>
            </a:pPr>
            <a:r>
              <a:rPr lang="en-GB" sz="1200" b="1" dirty="0" smtClean="0">
                <a:latin typeface="Cambria" pitchFamily="18" charset="0"/>
              </a:rPr>
              <a:t>Behat test is written</a:t>
            </a:r>
            <a:r>
              <a:rPr lang="en-GB" sz="1200" b="1" dirty="0" smtClean="0">
                <a:latin typeface="Cambria" pitchFamily="18" charset="0"/>
              </a:rPr>
              <a:t>.</a:t>
            </a:r>
            <a:endParaRPr lang="en-GB" sz="1200" b="1" dirty="0" smtClean="0">
              <a:latin typeface="Cambria" pitchFamily="18" charset="0"/>
            </a:endParaRPr>
          </a:p>
          <a:p>
            <a:pPr marL="342900" indent="-342900">
              <a:buFontTx/>
              <a:buAutoNum type="arabicPeriod"/>
            </a:pPr>
            <a:r>
              <a:rPr lang="en-GB" sz="1200" b="1" dirty="0" smtClean="0">
                <a:latin typeface="Cambria" pitchFamily="18" charset="0"/>
              </a:rPr>
              <a:t>Behat test verified against SIT and UAT environments.</a:t>
            </a:r>
          </a:p>
          <a:p>
            <a:pPr marL="342900" lvl="0" indent="-342900">
              <a:buFontTx/>
              <a:buAutoNum type="arabicPeriod"/>
            </a:pPr>
            <a:r>
              <a:rPr lang="en-GB" sz="1200" b="1" dirty="0" smtClean="0">
                <a:latin typeface="Cambria" pitchFamily="18" charset="0"/>
              </a:rPr>
              <a:t>Completed test is committed to new Git feature branch</a:t>
            </a:r>
            <a:r>
              <a:rPr lang="en-GB" sz="1200" b="1" dirty="0" smtClean="0">
                <a:latin typeface="Cambria" pitchFamily="18" charset="0"/>
              </a:rPr>
              <a:t>.</a:t>
            </a:r>
            <a:endParaRPr lang="en-GB" sz="1200" b="1" dirty="0" smtClean="0">
              <a:latin typeface="Cambria" pitchFamily="18" charset="0"/>
            </a:endParaRPr>
          </a:p>
          <a:p>
            <a:pPr marL="342900" indent="-342900">
              <a:buFontTx/>
              <a:buAutoNum type="arabicPeriod"/>
            </a:pPr>
            <a:r>
              <a:rPr lang="en-GB" sz="1200" b="1" dirty="0" smtClean="0">
                <a:latin typeface="Cambria" pitchFamily="18" charset="0"/>
              </a:rPr>
              <a:t>Pull request (review ticket )is created in Git tool for review.</a:t>
            </a:r>
          </a:p>
          <a:p>
            <a:pPr marL="342900" indent="-342900">
              <a:buFontTx/>
              <a:buAutoNum type="arabicPeriod"/>
            </a:pPr>
            <a:r>
              <a:rPr lang="en-GB" sz="1200" b="1" dirty="0" smtClean="0">
                <a:latin typeface="Cambria" pitchFamily="18" charset="0"/>
              </a:rPr>
              <a:t>After review completion JIRA ticket is updated.</a:t>
            </a:r>
          </a:p>
          <a:p>
            <a:pPr marL="342900" indent="-342900"/>
            <a:r>
              <a:rPr lang="en-GB" sz="1200" b="1" dirty="0" smtClean="0">
                <a:latin typeface="Cambria" pitchFamily="18" charset="0"/>
              </a:rPr>
              <a:t>	and behat test is merged in </a:t>
            </a:r>
            <a:r>
              <a:rPr lang="en-GB" sz="1200" b="1" i="1" dirty="0" smtClean="0">
                <a:latin typeface="Cambria" pitchFamily="18" charset="0"/>
              </a:rPr>
              <a:t>Git central repository</a:t>
            </a:r>
            <a:r>
              <a:rPr lang="en-GB" sz="1200" b="1" i="1" dirty="0" smtClean="0">
                <a:latin typeface="Cambria" pitchFamily="18" charset="0"/>
              </a:rPr>
              <a:t>.</a:t>
            </a:r>
            <a:endParaRPr lang="en-GB" sz="1200" b="1" dirty="0" smtClean="0">
              <a:latin typeface="Cambria" pitchFamily="18" charset="0"/>
            </a:endParaRPr>
          </a:p>
          <a:p>
            <a:pPr marL="342900" indent="-342900"/>
            <a:r>
              <a:rPr lang="en-GB" sz="1200" b="1" dirty="0" smtClean="0">
                <a:latin typeface="Cambria" pitchFamily="18" charset="0"/>
              </a:rPr>
              <a:t>7.     Jenkins build checks out latest behat tests from Git repo.</a:t>
            </a:r>
          </a:p>
          <a:p>
            <a:pPr marL="342900" indent="-342900">
              <a:buAutoNum type="arabicPeriod" startAt="8"/>
            </a:pPr>
            <a:r>
              <a:rPr lang="en-GB" sz="1200" b="1" dirty="0" smtClean="0">
                <a:latin typeface="Cambria" pitchFamily="18" charset="0"/>
              </a:rPr>
              <a:t>Currently daily 3 builds execute  smoke tests in test environment</a:t>
            </a:r>
            <a:r>
              <a:rPr lang="en-GB" sz="1200" b="1" dirty="0" smtClean="0">
                <a:latin typeface="Cambria" pitchFamily="18" charset="0"/>
              </a:rPr>
              <a:t>.</a:t>
            </a:r>
            <a:endParaRPr lang="en-GB" sz="1200" b="1" dirty="0" smtClean="0">
              <a:latin typeface="Cambria" pitchFamily="18" charset="0"/>
            </a:endParaRPr>
          </a:p>
          <a:p>
            <a:pPr marL="342900" lvl="0" indent="-342900"/>
            <a:r>
              <a:rPr lang="en-GB" sz="1200" b="1" dirty="0" smtClean="0">
                <a:latin typeface="Cambria" pitchFamily="18" charset="0"/>
              </a:rPr>
              <a:t>9.      Build produces behat test in HTML format.</a:t>
            </a:r>
          </a:p>
          <a:p>
            <a:pPr marL="342900" lvl="0" indent="-342900"/>
            <a:r>
              <a:rPr lang="en-GB" sz="1200" b="1" dirty="0" smtClean="0">
                <a:latin typeface="Cambria" pitchFamily="18" charset="0"/>
              </a:rPr>
              <a:t>10.    Also HTML report/s mailed to everyone in team with Failure screens, (if any) daily from Jenkins.</a:t>
            </a:r>
            <a:endParaRPr lang="en-US" sz="1200" dirty="0">
              <a:latin typeface="Cambria" pitchFamily="18" charset="0"/>
            </a:endParaRPr>
          </a:p>
        </p:txBody>
      </p:sp>
      <p:cxnSp>
        <p:nvCxnSpPr>
          <p:cNvPr id="32" name="Elbow Connector 61"/>
          <p:cNvCxnSpPr>
            <a:stCxn id="43" idx="2"/>
            <a:endCxn id="7" idx="1"/>
          </p:cNvCxnSpPr>
          <p:nvPr/>
        </p:nvCxnSpPr>
        <p:spPr>
          <a:xfrm rot="16200000" flipH="1">
            <a:off x="2371726" y="3938587"/>
            <a:ext cx="1162048" cy="847725"/>
          </a:xfrm>
          <a:prstGeom prst="bentConnector3">
            <a:avLst>
              <a:gd name="adj1" fmla="val 50000"/>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76375" y="2914650"/>
            <a:ext cx="381000" cy="276999"/>
          </a:xfrm>
          <a:prstGeom prst="rect">
            <a:avLst/>
          </a:prstGeom>
          <a:noFill/>
        </p:spPr>
        <p:txBody>
          <a:bodyPr wrap="square" rtlCol="0">
            <a:spAutoFit/>
          </a:bodyPr>
          <a:lstStyle/>
          <a:p>
            <a:r>
              <a:rPr lang="en-US" sz="1200" dirty="0">
                <a:latin typeface="Cambria" pitchFamily="18" charset="0"/>
              </a:rPr>
              <a:t>2</a:t>
            </a:r>
          </a:p>
        </p:txBody>
      </p:sp>
      <p:sp>
        <p:nvSpPr>
          <p:cNvPr id="34" name="TextBox 33"/>
          <p:cNvSpPr txBox="1"/>
          <p:nvPr/>
        </p:nvSpPr>
        <p:spPr>
          <a:xfrm>
            <a:off x="5572125" y="6038850"/>
            <a:ext cx="457200" cy="276999"/>
          </a:xfrm>
          <a:prstGeom prst="rect">
            <a:avLst/>
          </a:prstGeom>
          <a:noFill/>
        </p:spPr>
        <p:txBody>
          <a:bodyPr wrap="square" rtlCol="0">
            <a:spAutoFit/>
          </a:bodyPr>
          <a:lstStyle/>
          <a:p>
            <a:r>
              <a:rPr lang="en-US" sz="1200" dirty="0" smtClean="0">
                <a:latin typeface="Cambria" pitchFamily="18" charset="0"/>
              </a:rPr>
              <a:t>10</a:t>
            </a:r>
            <a:endParaRPr lang="en-US" sz="1200" dirty="0">
              <a:latin typeface="Cambria" pitchFamily="18" charset="0"/>
            </a:endParaRPr>
          </a:p>
        </p:txBody>
      </p:sp>
      <p:pic>
        <p:nvPicPr>
          <p:cNvPr id="35" name="Picture 8" descr="C:\Users\nirpatil\AppData\Local\Microsoft\Windows\Temporary Internet Files\Content.IE5\3M7P13LA\MC900435242[1].png"/>
          <p:cNvPicPr>
            <a:picLocks noChangeAspect="1" noChangeArrowheads="1"/>
          </p:cNvPicPr>
          <p:nvPr/>
        </p:nvPicPr>
        <p:blipFill>
          <a:blip r:embed="rId9" cstate="print"/>
          <a:srcRect/>
          <a:stretch>
            <a:fillRect/>
          </a:stretch>
        </p:blipFill>
        <p:spPr bwMode="auto">
          <a:xfrm>
            <a:off x="5181600" y="2971800"/>
            <a:ext cx="838200" cy="1160585"/>
          </a:xfrm>
          <a:prstGeom prst="rect">
            <a:avLst/>
          </a:prstGeom>
          <a:noFill/>
        </p:spPr>
      </p:pic>
      <p:sp>
        <p:nvSpPr>
          <p:cNvPr id="36" name="AutoShape 2"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37" name="AutoShape 4"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38" name="AutoShape 6"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39" name="AutoShape 8"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40" name="AutoShape 10"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42" name="TextBox 41"/>
          <p:cNvSpPr txBox="1"/>
          <p:nvPr/>
        </p:nvSpPr>
        <p:spPr>
          <a:xfrm>
            <a:off x="3448050" y="2838450"/>
            <a:ext cx="381000" cy="276999"/>
          </a:xfrm>
          <a:prstGeom prst="rect">
            <a:avLst/>
          </a:prstGeom>
          <a:noFill/>
        </p:spPr>
        <p:txBody>
          <a:bodyPr wrap="square" rtlCol="0">
            <a:spAutoFit/>
          </a:bodyPr>
          <a:lstStyle/>
          <a:p>
            <a:r>
              <a:rPr lang="en-US" sz="1200" dirty="0" smtClean="0">
                <a:latin typeface="Cambria" pitchFamily="18" charset="0"/>
              </a:rPr>
              <a:t>8</a:t>
            </a:r>
            <a:endParaRPr lang="en-US" sz="1200" dirty="0">
              <a:latin typeface="Cambria" pitchFamily="18" charset="0"/>
            </a:endParaRPr>
          </a:p>
        </p:txBody>
      </p:sp>
      <p:pic>
        <p:nvPicPr>
          <p:cNvPr id="43" name="Picture 2" descr="Stash Logo"/>
          <p:cNvPicPr>
            <a:picLocks noChangeAspect="1" noChangeArrowheads="1"/>
          </p:cNvPicPr>
          <p:nvPr/>
        </p:nvPicPr>
        <p:blipFill>
          <a:blip r:embed="rId14" cstate="print"/>
          <a:srcRect/>
          <a:stretch>
            <a:fillRect/>
          </a:stretch>
        </p:blipFill>
        <p:spPr bwMode="auto">
          <a:xfrm>
            <a:off x="1885950" y="3276600"/>
            <a:ext cx="1285875" cy="504826"/>
          </a:xfrm>
          <a:prstGeom prst="rect">
            <a:avLst/>
          </a:prstGeom>
          <a:noFill/>
        </p:spPr>
      </p:pic>
      <p:cxnSp>
        <p:nvCxnSpPr>
          <p:cNvPr id="44" name="Straight Arrow Connector 43"/>
          <p:cNvCxnSpPr/>
          <p:nvPr/>
        </p:nvCxnSpPr>
        <p:spPr>
          <a:xfrm>
            <a:off x="2505075" y="1724025"/>
            <a:ext cx="8447" cy="56197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1428750" y="2362200"/>
            <a:ext cx="6858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46" name="Can 45"/>
          <p:cNvSpPr/>
          <p:nvPr/>
        </p:nvSpPr>
        <p:spPr>
          <a:xfrm>
            <a:off x="1952625" y="5048250"/>
            <a:ext cx="714375" cy="819150"/>
          </a:xfrm>
          <a:prstGeom prst="can">
            <a:avLst>
              <a:gd name="adj" fmla="val 26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Cambria" pitchFamily="18" charset="0"/>
              </a:rPr>
              <a:t>Git feature</a:t>
            </a:r>
          </a:p>
          <a:p>
            <a:pPr algn="ctr"/>
            <a:r>
              <a:rPr lang="en-GB" sz="1200" b="1" dirty="0" smtClean="0">
                <a:latin typeface="Cambria" pitchFamily="18" charset="0"/>
              </a:rPr>
              <a:t>branch</a:t>
            </a:r>
            <a:endParaRPr lang="en-US" sz="1200" b="1" dirty="0" smtClean="0">
              <a:latin typeface="Cambr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409700"/>
            <a:ext cx="8915400" cy="4716464"/>
          </a:xfrm>
        </p:spPr>
        <p:txBody>
          <a:bodyPr/>
          <a:lstStyle/>
          <a:p>
            <a:r>
              <a:rPr lang="en-US" sz="1600" b="1" dirty="0" smtClean="0">
                <a:latin typeface="Cambria" pitchFamily="18" charset="0"/>
              </a:rPr>
              <a:t>Tools used</a:t>
            </a:r>
          </a:p>
          <a:p>
            <a:pPr lvl="1"/>
            <a:r>
              <a:rPr lang="en-US" sz="1200" dirty="0" smtClean="0">
                <a:latin typeface="Cambria" pitchFamily="18" charset="0"/>
              </a:rPr>
              <a:t>Jenkins - Continuous Build System</a:t>
            </a:r>
          </a:p>
          <a:p>
            <a:pPr lvl="1"/>
            <a:r>
              <a:rPr lang="en-US" sz="1200" dirty="0" err="1" smtClean="0">
                <a:latin typeface="Cambria" pitchFamily="18" charset="0"/>
              </a:rPr>
              <a:t>Git</a:t>
            </a:r>
            <a:r>
              <a:rPr lang="en-US" sz="1200" dirty="0" smtClean="0">
                <a:latin typeface="Cambria" pitchFamily="18" charset="0"/>
              </a:rPr>
              <a:t>- CVS</a:t>
            </a:r>
          </a:p>
          <a:p>
            <a:pPr lvl="1"/>
            <a:r>
              <a:rPr lang="en-US" sz="1200" dirty="0" smtClean="0">
                <a:latin typeface="Cambria" pitchFamily="18" charset="0"/>
              </a:rPr>
              <a:t>Selenium standalone server in Linux machine as start up service in Hub mode</a:t>
            </a:r>
          </a:p>
          <a:p>
            <a:pPr lvl="1"/>
            <a:r>
              <a:rPr lang="en-US" sz="1200" dirty="0" smtClean="0">
                <a:latin typeface="Cambria" pitchFamily="18" charset="0"/>
              </a:rPr>
              <a:t>Behat- Test Framework</a:t>
            </a:r>
          </a:p>
          <a:p>
            <a:pPr lvl="1"/>
            <a:r>
              <a:rPr lang="en-US" sz="1200" dirty="0" smtClean="0">
                <a:latin typeface="Cambria" pitchFamily="18" charset="0"/>
              </a:rPr>
              <a:t>Firefox</a:t>
            </a:r>
          </a:p>
          <a:p>
            <a:pPr lvl="1"/>
            <a:r>
              <a:rPr lang="en-US" sz="1200" dirty="0" smtClean="0">
                <a:latin typeface="Cambria" pitchFamily="18" charset="0"/>
              </a:rPr>
              <a:t>Slack –notification </a:t>
            </a:r>
          </a:p>
          <a:p>
            <a:pPr lvl="1"/>
            <a:endParaRPr lang="en-US" sz="1200" dirty="0" smtClean="0">
              <a:latin typeface="Cambria" pitchFamily="18" charset="0"/>
            </a:endParaRPr>
          </a:p>
          <a:p>
            <a:r>
              <a:rPr lang="en-US" sz="1600" b="1" dirty="0" smtClean="0">
                <a:latin typeface="Cambria" pitchFamily="18" charset="0"/>
              </a:rPr>
              <a:t>Key </a:t>
            </a:r>
            <a:r>
              <a:rPr lang="en-US" sz="1600" b="1" dirty="0" smtClean="0">
                <a:latin typeface="Cambria" pitchFamily="18" charset="0"/>
              </a:rPr>
              <a:t>benefits of Smoke tests CI way</a:t>
            </a:r>
          </a:p>
          <a:p>
            <a:pPr lvl="1"/>
            <a:r>
              <a:rPr lang="en-US" sz="1200" dirty="0" smtClean="0">
                <a:latin typeface="Cambria" pitchFamily="18" charset="0"/>
              </a:rPr>
              <a:t>communication enhancement and customer satisfaction</a:t>
            </a:r>
          </a:p>
          <a:p>
            <a:pPr lvl="1"/>
            <a:r>
              <a:rPr lang="en-US" sz="1200" dirty="0" smtClean="0">
                <a:latin typeface="Cambria" pitchFamily="18" charset="0"/>
              </a:rPr>
              <a:t>Early feedback from SIT and UAT builds to developers i.e. after every new built of website, instant feedback can be provide</a:t>
            </a:r>
          </a:p>
          <a:p>
            <a:pPr lvl="1">
              <a:buNone/>
            </a:pPr>
            <a:r>
              <a:rPr lang="en-US" sz="1200" dirty="0" smtClean="0">
                <a:latin typeface="Cambria" pitchFamily="18" charset="0"/>
              </a:rPr>
              <a:t>	via smoke tests report.</a:t>
            </a:r>
          </a:p>
          <a:p>
            <a:pPr lvl="1"/>
            <a:r>
              <a:rPr lang="en-US" sz="1200" dirty="0" smtClean="0">
                <a:latin typeface="Cambria" pitchFamily="18" charset="0"/>
              </a:rPr>
              <a:t>Immediate bug detection</a:t>
            </a:r>
          </a:p>
          <a:p>
            <a:pPr lvl="1"/>
            <a:r>
              <a:rPr lang="en-US" sz="1200" dirty="0" smtClean="0">
                <a:latin typeface="Cambria" pitchFamily="18" charset="0"/>
              </a:rPr>
              <a:t>No integration step in the lifecycle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245000"/>
            <a:ext cx="9564687" cy="512133"/>
          </a:xfrm>
          <a:noFill/>
          <a:ln w="9525">
            <a:noFill/>
            <a:miter lim="800000"/>
            <a:headEnd/>
            <a:tailEnd/>
          </a:ln>
        </p:spPr>
        <p:txBody>
          <a:bodyPr lIns="80460" tIns="40230" rIns="80460" bIns="40230">
            <a:spAutoFit/>
          </a:bodyPr>
          <a:lstStyle/>
          <a:p>
            <a:pPr defTabSz="957756"/>
            <a:r>
              <a:rPr lang="en-US" sz="2800" dirty="0" smtClean="0">
                <a:solidFill>
                  <a:schemeClr val="tx1"/>
                </a:solidFill>
                <a:latin typeface="Arial Black" pitchFamily="34" charset="0"/>
                <a:ea typeface="+mn-ea"/>
                <a:cs typeface="+mn-cs"/>
              </a:rPr>
              <a:t>What </a:t>
            </a:r>
            <a:r>
              <a:rPr lang="en-US" sz="2800" dirty="0" smtClean="0">
                <a:solidFill>
                  <a:schemeClr val="tx1"/>
                </a:solidFill>
                <a:latin typeface="Arial Black" pitchFamily="34" charset="0"/>
                <a:ea typeface="+mn-ea"/>
                <a:cs typeface="+mn-cs"/>
              </a:rPr>
              <a:t>is </a:t>
            </a:r>
            <a:r>
              <a:rPr lang="en-US" sz="2800" dirty="0" smtClean="0">
                <a:solidFill>
                  <a:srgbClr val="F0EB07"/>
                </a:solidFill>
                <a:latin typeface="Arial Black" pitchFamily="34" charset="0"/>
                <a:ea typeface="+mn-ea"/>
                <a:cs typeface="+mn-cs"/>
              </a:rPr>
              <a:t>BDD?</a:t>
            </a:r>
            <a:endParaRPr lang="en-US" sz="2800" dirty="0">
              <a:solidFill>
                <a:srgbClr val="F0EB07"/>
              </a:solidFill>
              <a:latin typeface="Arial Black" pitchFamily="34" charset="0"/>
              <a:ea typeface="+mn-ea"/>
              <a:cs typeface="+mn-cs"/>
            </a:endParaRPr>
          </a:p>
        </p:txBody>
      </p:sp>
      <p:sp>
        <p:nvSpPr>
          <p:cNvPr id="3" name="Content Placeholder 2"/>
          <p:cNvSpPr>
            <a:spLocks noGrp="1"/>
          </p:cNvSpPr>
          <p:nvPr>
            <p:ph idx="1"/>
          </p:nvPr>
        </p:nvSpPr>
        <p:spPr>
          <a:xfrm>
            <a:off x="600500" y="1746913"/>
            <a:ext cx="8977835" cy="4217160"/>
          </a:xfrm>
        </p:spPr>
        <p:txBody>
          <a:bodyPr/>
          <a:lstStyle/>
          <a:p>
            <a:r>
              <a:rPr lang="en-US" dirty="0" smtClean="0">
                <a:latin typeface="Cambria" pitchFamily="18" charset="0"/>
              </a:rPr>
              <a:t>In software engineering, </a:t>
            </a:r>
            <a:r>
              <a:rPr lang="en-US" b="1" dirty="0" smtClean="0">
                <a:latin typeface="Cambria" pitchFamily="18" charset="0"/>
              </a:rPr>
              <a:t>behavior-driven development</a:t>
            </a:r>
            <a:r>
              <a:rPr lang="en-US" dirty="0" smtClean="0">
                <a:latin typeface="Cambria" pitchFamily="18" charset="0"/>
              </a:rPr>
              <a:t> (</a:t>
            </a:r>
            <a:r>
              <a:rPr lang="en-US" b="1" dirty="0" smtClean="0">
                <a:latin typeface="Cambria" pitchFamily="18" charset="0"/>
              </a:rPr>
              <a:t>BDD</a:t>
            </a:r>
            <a:r>
              <a:rPr lang="en-US" dirty="0" smtClean="0">
                <a:latin typeface="Cambria" pitchFamily="18" charset="0"/>
              </a:rPr>
              <a:t>) is a </a:t>
            </a:r>
            <a:r>
              <a:rPr lang="en-US" b="1" dirty="0" smtClean="0">
                <a:latin typeface="Cambria" pitchFamily="18" charset="0"/>
              </a:rPr>
              <a:t>software development process</a:t>
            </a:r>
            <a:r>
              <a:rPr lang="en-US" dirty="0" smtClean="0">
                <a:latin typeface="Cambria" pitchFamily="18" charset="0"/>
              </a:rPr>
              <a:t> that emerged from test-driven development (TDD).</a:t>
            </a:r>
          </a:p>
          <a:p>
            <a:pPr>
              <a:buNone/>
            </a:pPr>
            <a:endParaRPr lang="en-US" dirty="0" smtClean="0">
              <a:latin typeface="Cambria" pitchFamily="18" charset="0"/>
            </a:endParaRPr>
          </a:p>
          <a:p>
            <a:r>
              <a:rPr lang="en-US" dirty="0" smtClean="0">
                <a:latin typeface="Cambria" pitchFamily="18" charset="0"/>
              </a:rPr>
              <a:t>BDD is a development process where tests for code are written before the writing of implementation code.</a:t>
            </a:r>
          </a:p>
          <a:p>
            <a:pPr>
              <a:buNone/>
            </a:pPr>
            <a:endParaRPr lang="en-US" dirty="0" smtClean="0">
              <a:latin typeface="Cambria" pitchFamily="18" charset="0"/>
            </a:endParaRPr>
          </a:p>
          <a:p>
            <a:r>
              <a:rPr lang="en-GB" dirty="0" smtClean="0">
                <a:latin typeface="Cambria" pitchFamily="18" charset="0"/>
                <a:ea typeface="ＭＳ Ｐゴシック" charset="0"/>
                <a:cs typeface="Arial" panose="020B0604020202020204" pitchFamily="34" charset="0"/>
              </a:rPr>
              <a:t>BDD means examples (or scenarios) are written </a:t>
            </a:r>
            <a:r>
              <a:rPr lang="en-GB" b="1" dirty="0" smtClean="0">
                <a:latin typeface="Cambria" pitchFamily="18" charset="0"/>
                <a:ea typeface="ＭＳ Ｐゴシック" charset="0"/>
                <a:cs typeface="Arial" panose="020B0604020202020204" pitchFamily="34" charset="0"/>
              </a:rPr>
              <a:t>*before* </a:t>
            </a:r>
            <a:r>
              <a:rPr lang="en-GB" dirty="0" smtClean="0">
                <a:latin typeface="Cambria" pitchFamily="18" charset="0"/>
                <a:ea typeface="ＭＳ Ｐゴシック" charset="0"/>
                <a:cs typeface="Arial" panose="020B0604020202020204" pitchFamily="34" charset="0"/>
              </a:rPr>
              <a:t>the implementation of the software and happens iteratively, in </a:t>
            </a:r>
            <a:r>
              <a:rPr lang="en-GB" b="1" dirty="0" smtClean="0">
                <a:latin typeface="Cambria" pitchFamily="18" charset="0"/>
                <a:ea typeface="ＭＳ Ｐゴシック" charset="0"/>
                <a:cs typeface="Arial" panose="020B0604020202020204" pitchFamily="34" charset="0"/>
              </a:rPr>
              <a:t>collaboration</a:t>
            </a:r>
            <a:r>
              <a:rPr lang="en-GB" dirty="0" smtClean="0">
                <a:latin typeface="Cambria" pitchFamily="18" charset="0"/>
                <a:ea typeface="ＭＳ Ｐゴシック" charset="0"/>
                <a:cs typeface="Arial" panose="020B0604020202020204" pitchFamily="34" charset="0"/>
              </a:rPr>
              <a:t> with non-technical stakeholders.</a:t>
            </a:r>
          </a:p>
          <a:p>
            <a:pPr>
              <a:buNone/>
            </a:pPr>
            <a:endParaRPr lang="en-US" dirty="0" smtClean="0">
              <a:latin typeface="Cambria" pitchFamily="18" charset="0"/>
            </a:endParaRPr>
          </a:p>
          <a:p>
            <a:r>
              <a:rPr lang="en-GB" dirty="0" smtClean="0">
                <a:latin typeface="Cambria" pitchFamily="18" charset="0"/>
                <a:ea typeface="ＭＳ Ｐゴシック" charset="0"/>
                <a:cs typeface="Arial" panose="020B0604020202020204" pitchFamily="34" charset="0"/>
              </a:rPr>
              <a:t>Automated acceptance tests are a by-product of BDD.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322562" name="think-cell Slide" r:id="rId5" imgW="360" imgH="360" progId="">
              <p:embed/>
            </p:oleObj>
          </a:graphicData>
        </a:graphic>
      </p:graphicFrame>
      <p:sp>
        <p:nvSpPr>
          <p:cNvPr id="10" name="Title 9"/>
          <p:cNvSpPr>
            <a:spLocks noGrp="1"/>
          </p:cNvSpPr>
          <p:nvPr>
            <p:ph type="ctrTitle" idx="4294967295"/>
            <p:custDataLst>
              <p:tags r:id="rId2"/>
            </p:custDataLst>
          </p:nvPr>
        </p:nvSpPr>
        <p:spPr>
          <a:xfrm>
            <a:off x="1363270" y="1991471"/>
            <a:ext cx="2696111" cy="118872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9" descr="bdd-feature-parking2.png"/>
          <p:cNvPicPr>
            <a:picLocks noChangeAspect="1"/>
          </p:cNvPicPr>
          <p:nvPr/>
        </p:nvPicPr>
        <p:blipFill>
          <a:blip r:embed="rId3" cstate="print"/>
          <a:srcRect/>
          <a:stretch>
            <a:fillRect/>
          </a:stretch>
        </p:blipFill>
        <p:spPr bwMode="auto">
          <a:xfrm>
            <a:off x="4815417" y="2538007"/>
            <a:ext cx="2228328" cy="997849"/>
          </a:xfrm>
          <a:prstGeom prst="rect">
            <a:avLst/>
          </a:prstGeom>
          <a:noFill/>
          <a:ln w="9525">
            <a:noFill/>
            <a:miter lim="800000"/>
            <a:headEnd/>
            <a:tailEnd/>
          </a:ln>
        </p:spPr>
      </p:pic>
      <p:pic>
        <p:nvPicPr>
          <p:cNvPr id="4099" name="Picture 29" descr="Man drawing up a flowchart"/>
          <p:cNvPicPr>
            <a:picLocks noChangeAspect="1"/>
          </p:cNvPicPr>
          <p:nvPr/>
        </p:nvPicPr>
        <p:blipFill>
          <a:blip r:embed="rId4" cstate="print"/>
          <a:srcRect/>
          <a:stretch>
            <a:fillRect/>
          </a:stretch>
        </p:blipFill>
        <p:spPr bwMode="auto">
          <a:xfrm>
            <a:off x="7753350" y="1143000"/>
            <a:ext cx="1595892" cy="1309093"/>
          </a:xfrm>
          <a:prstGeom prst="rect">
            <a:avLst/>
          </a:prstGeom>
          <a:noFill/>
          <a:ln w="9525">
            <a:noFill/>
            <a:miter lim="800000"/>
            <a:headEnd/>
            <a:tailEnd/>
          </a:ln>
        </p:spPr>
      </p:pic>
      <p:sp>
        <p:nvSpPr>
          <p:cNvPr id="4100" name="TextBox 1"/>
          <p:cNvSpPr txBox="1">
            <a:spLocks noChangeArrowheads="1"/>
          </p:cNvSpPr>
          <p:nvPr/>
        </p:nvSpPr>
        <p:spPr bwMode="auto">
          <a:xfrm>
            <a:off x="376178" y="231386"/>
            <a:ext cx="9413138" cy="512133"/>
          </a:xfrm>
          <a:prstGeom prst="rect">
            <a:avLst/>
          </a:prstGeom>
          <a:noFill/>
          <a:ln w="9525">
            <a:noFill/>
            <a:miter lim="800000"/>
            <a:headEnd/>
            <a:tailEnd/>
          </a:ln>
        </p:spPr>
        <p:txBody>
          <a:bodyPr lIns="80460" tIns="40230" rIns="80460" bIns="40230">
            <a:spAutoFit/>
          </a:bodyPr>
          <a:lstStyle/>
          <a:p>
            <a:r>
              <a:rPr lang="en-US" sz="2800" dirty="0">
                <a:solidFill>
                  <a:srgbClr val="F0EB07"/>
                </a:solidFill>
                <a:latin typeface="Arial Black" pitchFamily="34" charset="0"/>
              </a:rPr>
              <a:t>BDD</a:t>
            </a:r>
            <a:r>
              <a:rPr lang="en-US" sz="2800" dirty="0">
                <a:latin typeface="Arial Black" pitchFamily="34" charset="0"/>
              </a:rPr>
              <a:t> development process</a:t>
            </a:r>
          </a:p>
        </p:txBody>
      </p:sp>
      <p:pic>
        <p:nvPicPr>
          <p:cNvPr id="4101" name="Picture 6" descr="Business Meeting"/>
          <p:cNvPicPr>
            <a:picLocks noChangeAspect="1"/>
          </p:cNvPicPr>
          <p:nvPr/>
        </p:nvPicPr>
        <p:blipFill>
          <a:blip r:embed="rId5" cstate="print"/>
          <a:srcRect/>
          <a:stretch>
            <a:fillRect/>
          </a:stretch>
        </p:blipFill>
        <p:spPr bwMode="auto">
          <a:xfrm>
            <a:off x="229886" y="2220655"/>
            <a:ext cx="1444625" cy="1215576"/>
          </a:xfrm>
          <a:prstGeom prst="rect">
            <a:avLst/>
          </a:prstGeom>
          <a:noFill/>
          <a:ln w="9525">
            <a:noFill/>
            <a:miter lim="800000"/>
            <a:headEnd/>
            <a:tailEnd/>
          </a:ln>
        </p:spPr>
      </p:pic>
      <p:sp>
        <p:nvSpPr>
          <p:cNvPr id="4102" name="TextBox 7"/>
          <p:cNvSpPr txBox="1">
            <a:spLocks noChangeArrowheads="1"/>
          </p:cNvSpPr>
          <p:nvPr/>
        </p:nvSpPr>
        <p:spPr bwMode="auto">
          <a:xfrm>
            <a:off x="309998" y="3645121"/>
            <a:ext cx="2229198" cy="1004575"/>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1</a:t>
            </a:r>
            <a:r>
              <a:rPr lang="en-US" sz="1200" dirty="0">
                <a:latin typeface="Cambria" pitchFamily="18" charset="0"/>
              </a:rPr>
              <a:t>. The business Owner and Business Analyst have a discussion about what it he needs.</a:t>
            </a:r>
          </a:p>
          <a:p>
            <a:pPr algn="ctr"/>
            <a:r>
              <a:rPr lang="en-US" sz="1200" dirty="0">
                <a:latin typeface="Cambria" pitchFamily="18" charset="0"/>
              </a:rPr>
              <a:t> </a:t>
            </a:r>
          </a:p>
        </p:txBody>
      </p:sp>
      <p:sp>
        <p:nvSpPr>
          <p:cNvPr id="4103" name="TextBox 15"/>
          <p:cNvSpPr txBox="1">
            <a:spLocks noChangeArrowheads="1"/>
          </p:cNvSpPr>
          <p:nvPr/>
        </p:nvSpPr>
        <p:spPr bwMode="auto">
          <a:xfrm>
            <a:off x="1420404" y="1128315"/>
            <a:ext cx="2229198" cy="635244"/>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2</a:t>
            </a:r>
            <a:r>
              <a:rPr lang="en-US" sz="1200" dirty="0">
                <a:latin typeface="Cambria" pitchFamily="18" charset="0"/>
              </a:rPr>
              <a:t>.The Business Analyst, Tester, Developers elaborates requirements together. </a:t>
            </a:r>
          </a:p>
        </p:txBody>
      </p:sp>
      <p:sp>
        <p:nvSpPr>
          <p:cNvPr id="4104" name="TextBox 20"/>
          <p:cNvSpPr txBox="1">
            <a:spLocks noChangeArrowheads="1"/>
          </p:cNvSpPr>
          <p:nvPr/>
        </p:nvSpPr>
        <p:spPr bwMode="auto">
          <a:xfrm>
            <a:off x="5746282" y="1243696"/>
            <a:ext cx="2229198" cy="635244"/>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3</a:t>
            </a:r>
            <a:r>
              <a:rPr lang="en-US" sz="1200" dirty="0">
                <a:latin typeface="Cambria" pitchFamily="18" charset="0"/>
              </a:rPr>
              <a:t>.The scenarios act as a guide to developer and act as automated tests</a:t>
            </a:r>
          </a:p>
        </p:txBody>
      </p:sp>
      <p:sp>
        <p:nvSpPr>
          <p:cNvPr id="4105" name="TextBox 21"/>
          <p:cNvSpPr txBox="1">
            <a:spLocks noChangeArrowheads="1"/>
          </p:cNvSpPr>
          <p:nvPr/>
        </p:nvSpPr>
        <p:spPr bwMode="auto">
          <a:xfrm>
            <a:off x="6560609" y="5272039"/>
            <a:ext cx="2228327" cy="450578"/>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4</a:t>
            </a:r>
            <a:r>
              <a:rPr lang="en-US" sz="1200" dirty="0">
                <a:latin typeface="Cambria" pitchFamily="18" charset="0"/>
              </a:rPr>
              <a:t>. Tester uses these scenarios as basis of her tests.</a:t>
            </a:r>
          </a:p>
        </p:txBody>
      </p:sp>
      <p:sp>
        <p:nvSpPr>
          <p:cNvPr id="4106" name="TextBox 22"/>
          <p:cNvSpPr txBox="1">
            <a:spLocks noChangeArrowheads="1"/>
          </p:cNvSpPr>
          <p:nvPr/>
        </p:nvSpPr>
        <p:spPr bwMode="auto">
          <a:xfrm>
            <a:off x="3282843" y="4861500"/>
            <a:ext cx="2229198" cy="635244"/>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5</a:t>
            </a:r>
            <a:r>
              <a:rPr lang="en-US" sz="1200" dirty="0">
                <a:latin typeface="Cambria" pitchFamily="18" charset="0"/>
              </a:rPr>
              <a:t>.Automated test provide feedback on progress and help as documentation.</a:t>
            </a:r>
          </a:p>
        </p:txBody>
      </p:sp>
      <p:cxnSp>
        <p:nvCxnSpPr>
          <p:cNvPr id="28" name="Straight Arrow Connector 27"/>
          <p:cNvCxnSpPr/>
          <p:nvPr/>
        </p:nvCxnSpPr>
        <p:spPr>
          <a:xfrm flipV="1">
            <a:off x="1792938" y="2209800"/>
            <a:ext cx="845487" cy="659216"/>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108" name="TextBox 28"/>
          <p:cNvSpPr txBox="1">
            <a:spLocks noChangeArrowheads="1"/>
          </p:cNvSpPr>
          <p:nvPr/>
        </p:nvSpPr>
        <p:spPr bwMode="auto">
          <a:xfrm>
            <a:off x="2978070" y="1944279"/>
            <a:ext cx="2228328" cy="819909"/>
          </a:xfrm>
          <a:prstGeom prst="rect">
            <a:avLst/>
          </a:prstGeom>
          <a:noFill/>
          <a:ln w="9525">
            <a:noFill/>
            <a:miter lim="800000"/>
            <a:headEnd/>
            <a:tailEnd/>
          </a:ln>
        </p:spPr>
        <p:txBody>
          <a:bodyPr lIns="80460" tIns="40230" rIns="80460" bIns="40230">
            <a:spAutoFit/>
          </a:bodyPr>
          <a:lstStyle/>
          <a:p>
            <a:r>
              <a:rPr lang="en-US" sz="1200" dirty="0">
                <a:latin typeface="Cambria" pitchFamily="18" charset="0"/>
              </a:rPr>
              <a:t>they define requirements as </a:t>
            </a:r>
            <a:r>
              <a:rPr lang="en-US" sz="1200" dirty="0" err="1">
                <a:latin typeface="Cambria" pitchFamily="18" charset="0"/>
              </a:rPr>
              <a:t>structued</a:t>
            </a:r>
            <a:r>
              <a:rPr lang="en-US" sz="1200" dirty="0">
                <a:latin typeface="Cambria" pitchFamily="18" charset="0"/>
              </a:rPr>
              <a:t>, </a:t>
            </a:r>
            <a:r>
              <a:rPr lang="en-US" sz="1200" dirty="0" err="1">
                <a:latin typeface="Cambria" pitchFamily="18" charset="0"/>
              </a:rPr>
              <a:t>english</a:t>
            </a:r>
            <a:r>
              <a:rPr lang="en-US" sz="1200" dirty="0">
                <a:latin typeface="Cambria" pitchFamily="18" charset="0"/>
              </a:rPr>
              <a:t> language format "scenarios"</a:t>
            </a:r>
          </a:p>
          <a:p>
            <a:r>
              <a:rPr lang="en-US" sz="1200" dirty="0">
                <a:latin typeface="Cambria" pitchFamily="18" charset="0"/>
              </a:rPr>
              <a:t>Given -  When - Then</a:t>
            </a:r>
          </a:p>
        </p:txBody>
      </p:sp>
      <p:pic>
        <p:nvPicPr>
          <p:cNvPr id="4110" name="Picture 3" descr="Metaphor of businesspeople sharing a thought balloon of a light bulb"/>
          <p:cNvPicPr>
            <a:picLocks noChangeAspect="1"/>
          </p:cNvPicPr>
          <p:nvPr/>
        </p:nvPicPr>
        <p:blipFill>
          <a:blip r:embed="rId6" cstate="print"/>
          <a:srcRect/>
          <a:stretch>
            <a:fillRect/>
          </a:stretch>
        </p:blipFill>
        <p:spPr bwMode="auto">
          <a:xfrm>
            <a:off x="4467078" y="1181100"/>
            <a:ext cx="1075860" cy="866775"/>
          </a:xfrm>
          <a:prstGeom prst="rect">
            <a:avLst/>
          </a:prstGeom>
          <a:noFill/>
          <a:ln w="9525">
            <a:noFill/>
            <a:miter lim="800000"/>
            <a:headEnd/>
            <a:tailEnd/>
          </a:ln>
        </p:spPr>
      </p:pic>
      <p:pic>
        <p:nvPicPr>
          <p:cNvPr id="4111" name="Picture 5" descr="Gold stick figure moving boxes"/>
          <p:cNvPicPr>
            <a:picLocks noChangeAspect="1"/>
          </p:cNvPicPr>
          <p:nvPr/>
        </p:nvPicPr>
        <p:blipFill>
          <a:blip r:embed="rId7" cstate="print"/>
          <a:srcRect/>
          <a:stretch>
            <a:fillRect/>
          </a:stretch>
        </p:blipFill>
        <p:spPr bwMode="auto">
          <a:xfrm>
            <a:off x="7567218" y="3074567"/>
            <a:ext cx="873393" cy="1074977"/>
          </a:xfrm>
          <a:prstGeom prst="rect">
            <a:avLst/>
          </a:prstGeom>
          <a:noFill/>
          <a:ln w="9525">
            <a:noFill/>
            <a:miter lim="800000"/>
            <a:headEnd/>
            <a:tailEnd/>
          </a:ln>
        </p:spPr>
      </p:pic>
      <p:cxnSp>
        <p:nvCxnSpPr>
          <p:cNvPr id="17" name="Straight Arrow Connector 16"/>
          <p:cNvCxnSpPr/>
          <p:nvPr/>
        </p:nvCxnSpPr>
        <p:spPr>
          <a:xfrm>
            <a:off x="5185983" y="2124075"/>
            <a:ext cx="385124" cy="365601"/>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p:cNvCxnSpPr/>
          <p:nvPr/>
        </p:nvCxnSpPr>
        <p:spPr>
          <a:xfrm flipV="1">
            <a:off x="7000875" y="1990726"/>
            <a:ext cx="571500" cy="495299"/>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pic>
        <p:nvPicPr>
          <p:cNvPr id="4114" name="Picture 8"/>
          <p:cNvPicPr>
            <a:picLocks noChangeAspect="1"/>
          </p:cNvPicPr>
          <p:nvPr/>
        </p:nvPicPr>
        <p:blipFill>
          <a:blip r:embed="rId8" cstate="print"/>
          <a:srcRect/>
          <a:stretch>
            <a:fillRect/>
          </a:stretch>
        </p:blipFill>
        <p:spPr bwMode="auto">
          <a:xfrm>
            <a:off x="5757642" y="3987270"/>
            <a:ext cx="1462911" cy="1181029"/>
          </a:xfrm>
          <a:prstGeom prst="rect">
            <a:avLst/>
          </a:prstGeom>
          <a:noFill/>
          <a:ln w="9525">
            <a:noFill/>
            <a:miter lim="800000"/>
            <a:headEnd/>
            <a:tailEnd/>
          </a:ln>
        </p:spPr>
      </p:pic>
      <p:cxnSp>
        <p:nvCxnSpPr>
          <p:cNvPr id="26" name="Straight Arrow Connector 25"/>
          <p:cNvCxnSpPr/>
          <p:nvPr/>
        </p:nvCxnSpPr>
        <p:spPr>
          <a:xfrm flipV="1">
            <a:off x="6845207" y="3834728"/>
            <a:ext cx="512889" cy="630685"/>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pic>
        <p:nvPicPr>
          <p:cNvPr id="4116" name="Picture 23" descr="bdd-feature-parking2.png"/>
          <p:cNvPicPr>
            <a:picLocks noChangeAspect="1"/>
          </p:cNvPicPr>
          <p:nvPr/>
        </p:nvPicPr>
        <p:blipFill>
          <a:blip r:embed="rId3" cstate="print"/>
          <a:srcRect/>
          <a:stretch>
            <a:fillRect/>
          </a:stretch>
        </p:blipFill>
        <p:spPr bwMode="auto">
          <a:xfrm>
            <a:off x="5008730" y="2924452"/>
            <a:ext cx="2229198" cy="997849"/>
          </a:xfrm>
          <a:prstGeom prst="rect">
            <a:avLst/>
          </a:prstGeom>
          <a:noFill/>
          <a:ln w="9525">
            <a:noFill/>
            <a:miter lim="800000"/>
            <a:headEnd/>
            <a:tailEnd/>
          </a:ln>
        </p:spPr>
      </p:pic>
      <p:cxnSp>
        <p:nvCxnSpPr>
          <p:cNvPr id="11" name="Straight Arrow Connector 10"/>
          <p:cNvCxnSpPr/>
          <p:nvPr/>
        </p:nvCxnSpPr>
        <p:spPr>
          <a:xfrm flipH="1">
            <a:off x="4012478" y="4000500"/>
            <a:ext cx="959572" cy="852876"/>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pic>
        <p:nvPicPr>
          <p:cNvPr id="4118" name="Picture 12"/>
          <p:cNvPicPr>
            <a:picLocks noChangeAspect="1"/>
          </p:cNvPicPr>
          <p:nvPr/>
        </p:nvPicPr>
        <p:blipFill>
          <a:blip r:embed="rId9" cstate="print"/>
          <a:srcRect/>
          <a:stretch>
            <a:fillRect/>
          </a:stretch>
        </p:blipFill>
        <p:spPr bwMode="auto">
          <a:xfrm>
            <a:off x="9003871" y="4314370"/>
            <a:ext cx="776736" cy="764857"/>
          </a:xfrm>
          <a:prstGeom prst="rect">
            <a:avLst/>
          </a:prstGeom>
          <a:noFill/>
          <a:ln w="9525">
            <a:noFill/>
            <a:miter lim="800000"/>
            <a:headEnd/>
            <a:tailEnd/>
          </a:ln>
        </p:spPr>
      </p:pic>
      <p:cxnSp>
        <p:nvCxnSpPr>
          <p:cNvPr id="31" name="Straight Arrow Connector 30"/>
          <p:cNvCxnSpPr/>
          <p:nvPr/>
        </p:nvCxnSpPr>
        <p:spPr>
          <a:xfrm flipH="1">
            <a:off x="7248525" y="2562225"/>
            <a:ext cx="647700" cy="514350"/>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p:nvPr/>
        </p:nvCxnSpPr>
        <p:spPr>
          <a:xfrm>
            <a:off x="8033822" y="3898198"/>
            <a:ext cx="934348" cy="57364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pic>
        <p:nvPicPr>
          <p:cNvPr id="4121" name="Picture 24" descr="report.png"/>
          <p:cNvPicPr>
            <a:picLocks noChangeAspect="1"/>
          </p:cNvPicPr>
          <p:nvPr/>
        </p:nvPicPr>
        <p:blipFill>
          <a:blip r:embed="rId10" cstate="print"/>
          <a:srcRect/>
          <a:stretch>
            <a:fillRect/>
          </a:stretch>
        </p:blipFill>
        <p:spPr bwMode="auto">
          <a:xfrm>
            <a:off x="1905000" y="5323927"/>
            <a:ext cx="1389444" cy="9933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6" y="349775"/>
            <a:ext cx="8020050" cy="512133"/>
          </a:xfrm>
          <a:noFill/>
          <a:ln w="9525">
            <a:noFill/>
            <a:miter lim="800000"/>
            <a:headEnd/>
            <a:tailEnd/>
          </a:ln>
        </p:spPr>
        <p:txBody>
          <a:bodyPr lIns="80460" tIns="40230" rIns="80460" bIns="40230">
            <a:spAutoFit/>
          </a:bodyPr>
          <a:lstStyle/>
          <a:p>
            <a:pPr indent="0" defTabSz="957756"/>
            <a:r>
              <a:rPr lang="en-GB" sz="2800" dirty="0" smtClean="0">
                <a:solidFill>
                  <a:schemeClr val="tx1"/>
                </a:solidFill>
                <a:latin typeface="Arial Black" pitchFamily="34" charset="0"/>
                <a:ea typeface="+mn-ea"/>
                <a:cs typeface="+mn-cs"/>
              </a:rPr>
              <a:t>“5 Whys” </a:t>
            </a:r>
            <a:r>
              <a:rPr lang="en-GB" sz="2800" dirty="0" smtClean="0">
                <a:solidFill>
                  <a:srgbClr val="F0EB07"/>
                </a:solidFill>
                <a:latin typeface="Arial Black" pitchFamily="34" charset="0"/>
                <a:ea typeface="+mn-ea"/>
                <a:cs typeface="+mn-cs"/>
              </a:rPr>
              <a:t>technique why </a:t>
            </a:r>
            <a:r>
              <a:rPr lang="en-GB" sz="2800" dirty="0" smtClean="0">
                <a:solidFill>
                  <a:srgbClr val="F0EB07"/>
                </a:solidFill>
                <a:latin typeface="Arial Black" pitchFamily="34" charset="0"/>
                <a:ea typeface="+mn-ea"/>
                <a:cs typeface="+mn-cs"/>
              </a:rPr>
              <a:t>use </a:t>
            </a:r>
            <a:r>
              <a:rPr lang="en-GB" sz="2800" dirty="0" smtClean="0">
                <a:solidFill>
                  <a:srgbClr val="F0EB07"/>
                </a:solidFill>
                <a:latin typeface="Arial Black" pitchFamily="34" charset="0"/>
                <a:ea typeface="+mn-ea"/>
                <a:cs typeface="+mn-cs"/>
              </a:rPr>
              <a:t>BDD</a:t>
            </a:r>
          </a:p>
        </p:txBody>
      </p:sp>
      <p:sp>
        <p:nvSpPr>
          <p:cNvPr id="3" name="Content Placeholder 2"/>
          <p:cNvSpPr>
            <a:spLocks noGrp="1"/>
          </p:cNvSpPr>
          <p:nvPr>
            <p:ph idx="1"/>
          </p:nvPr>
        </p:nvSpPr>
        <p:spPr>
          <a:xfrm>
            <a:off x="518734" y="1361934"/>
            <a:ext cx="9206292" cy="4943616"/>
          </a:xfrm>
        </p:spPr>
        <p:txBody>
          <a:bodyPr>
            <a:normAutofit fontScale="62500" lnSpcReduction="20000"/>
          </a:bodyPr>
          <a:lstStyle/>
          <a:p>
            <a:pPr marL="0" indent="0">
              <a:buNone/>
            </a:pPr>
            <a:r>
              <a:rPr lang="en-GB" sz="2900" b="1" dirty="0" smtClean="0">
                <a:latin typeface="Cambria" pitchFamily="18" charset="0"/>
              </a:rPr>
              <a:t>Q1. </a:t>
            </a:r>
            <a:r>
              <a:rPr lang="en-GB" sz="2900" dirty="0" smtClean="0">
                <a:latin typeface="Cambria" pitchFamily="18" charset="0"/>
              </a:rPr>
              <a:t>Why would we use BDD?</a:t>
            </a:r>
          </a:p>
          <a:p>
            <a:pPr marL="0" indent="0">
              <a:buNone/>
            </a:pPr>
            <a:r>
              <a:rPr lang="en-GB" sz="2900" b="1" dirty="0" smtClean="0">
                <a:latin typeface="Cambria" pitchFamily="18" charset="0"/>
              </a:rPr>
              <a:t>A1.  </a:t>
            </a:r>
            <a:r>
              <a:rPr lang="en-GB" sz="2900" dirty="0" smtClean="0">
                <a:latin typeface="Cambria" pitchFamily="18" charset="0"/>
              </a:rPr>
              <a:t>To get a better quality product</a:t>
            </a:r>
          </a:p>
          <a:p>
            <a:pPr marL="0" indent="0">
              <a:buNone/>
            </a:pPr>
            <a:endParaRPr lang="en-GB" sz="2900" b="1" dirty="0" smtClean="0">
              <a:latin typeface="Cambria" pitchFamily="18" charset="0"/>
            </a:endParaRPr>
          </a:p>
          <a:p>
            <a:pPr marL="0" indent="0">
              <a:buNone/>
            </a:pPr>
            <a:r>
              <a:rPr lang="en-GB" sz="2900" b="1" dirty="0" smtClean="0">
                <a:latin typeface="Cambria" pitchFamily="18" charset="0"/>
              </a:rPr>
              <a:t>Q2. </a:t>
            </a:r>
            <a:r>
              <a:rPr lang="en-GB" sz="2900" dirty="0" smtClean="0">
                <a:latin typeface="Cambria" pitchFamily="18" charset="0"/>
              </a:rPr>
              <a:t>Why?</a:t>
            </a:r>
          </a:p>
          <a:p>
            <a:pPr marL="0" indent="0">
              <a:buNone/>
            </a:pPr>
            <a:r>
              <a:rPr lang="en-GB" sz="2900" b="1" dirty="0" smtClean="0">
                <a:latin typeface="Cambria" pitchFamily="18" charset="0"/>
              </a:rPr>
              <a:t>A2. </a:t>
            </a:r>
            <a:r>
              <a:rPr lang="en-GB" sz="2900" dirty="0" smtClean="0">
                <a:latin typeface="Cambria" pitchFamily="18" charset="0"/>
              </a:rPr>
              <a:t>Because we (often) get it wrong</a:t>
            </a:r>
          </a:p>
          <a:p>
            <a:pPr marL="0" indent="0">
              <a:buNone/>
            </a:pPr>
            <a:endParaRPr lang="en-GB" sz="2900" dirty="0" smtClean="0">
              <a:latin typeface="Cambria" pitchFamily="18" charset="0"/>
            </a:endParaRPr>
          </a:p>
          <a:p>
            <a:pPr marL="0" indent="0">
              <a:buNone/>
            </a:pPr>
            <a:r>
              <a:rPr lang="en-GB" sz="2900" b="1" dirty="0" smtClean="0">
                <a:latin typeface="Cambria" pitchFamily="18" charset="0"/>
              </a:rPr>
              <a:t>Q3. </a:t>
            </a:r>
            <a:r>
              <a:rPr lang="en-GB" sz="2900" dirty="0" smtClean="0">
                <a:latin typeface="Cambria" pitchFamily="18" charset="0"/>
              </a:rPr>
              <a:t>Why?</a:t>
            </a:r>
          </a:p>
          <a:p>
            <a:pPr marL="0" indent="0">
              <a:buNone/>
            </a:pPr>
            <a:r>
              <a:rPr lang="en-GB" sz="2900" b="1" dirty="0" smtClean="0">
                <a:latin typeface="Cambria" pitchFamily="18" charset="0"/>
              </a:rPr>
              <a:t>A3. </a:t>
            </a:r>
            <a:r>
              <a:rPr lang="en-GB" sz="2900" dirty="0" smtClean="0">
                <a:latin typeface="Cambria" pitchFamily="18" charset="0"/>
              </a:rPr>
              <a:t>Because there are misunderstandings, ambiguities or errors in what has been specified and/or what we eventually get in the form of the product</a:t>
            </a:r>
          </a:p>
          <a:p>
            <a:pPr marL="0" indent="0">
              <a:buNone/>
            </a:pPr>
            <a:endParaRPr lang="en-GB" sz="2900" dirty="0" smtClean="0">
              <a:latin typeface="Cambria" pitchFamily="18" charset="0"/>
            </a:endParaRPr>
          </a:p>
          <a:p>
            <a:pPr marL="0" indent="0">
              <a:buNone/>
            </a:pPr>
            <a:r>
              <a:rPr lang="en-GB" sz="2900" b="1" dirty="0" smtClean="0">
                <a:latin typeface="Cambria" pitchFamily="18" charset="0"/>
              </a:rPr>
              <a:t>Q4. </a:t>
            </a:r>
            <a:r>
              <a:rPr lang="en-GB" sz="2900" dirty="0" smtClean="0">
                <a:latin typeface="Cambria" pitchFamily="18" charset="0"/>
              </a:rPr>
              <a:t>Why?</a:t>
            </a:r>
          </a:p>
          <a:p>
            <a:pPr marL="0" indent="0">
              <a:buNone/>
            </a:pPr>
            <a:r>
              <a:rPr lang="en-GB" sz="2900" b="1" dirty="0" smtClean="0">
                <a:latin typeface="Cambria" pitchFamily="18" charset="0"/>
              </a:rPr>
              <a:t>A4. </a:t>
            </a:r>
            <a:r>
              <a:rPr lang="en-GB" sz="2900" dirty="0" smtClean="0">
                <a:latin typeface="Cambria" pitchFamily="18" charset="0"/>
              </a:rPr>
              <a:t>Because the traditional methods for specifying behaviour are not always effective in capturing </a:t>
            </a:r>
          </a:p>
          <a:p>
            <a:pPr marL="0" indent="0">
              <a:buNone/>
            </a:pPr>
            <a:endParaRPr lang="en-GB" sz="2900" b="1" dirty="0" smtClean="0">
              <a:latin typeface="Cambria" pitchFamily="18" charset="0"/>
            </a:endParaRPr>
          </a:p>
          <a:p>
            <a:pPr marL="0" indent="0">
              <a:buNone/>
            </a:pPr>
            <a:r>
              <a:rPr lang="en-GB" sz="2900" b="1" dirty="0" smtClean="0">
                <a:latin typeface="Cambria" pitchFamily="18" charset="0"/>
              </a:rPr>
              <a:t>Q5. </a:t>
            </a:r>
            <a:r>
              <a:rPr lang="en-GB" sz="2900" dirty="0" smtClean="0">
                <a:latin typeface="Cambria" pitchFamily="18" charset="0"/>
              </a:rPr>
              <a:t>Why?</a:t>
            </a:r>
          </a:p>
          <a:p>
            <a:pPr marL="0" indent="0">
              <a:buNone/>
            </a:pPr>
            <a:r>
              <a:rPr lang="en-GB" sz="2900" b="1" dirty="0" smtClean="0">
                <a:latin typeface="Cambria" pitchFamily="18" charset="0"/>
              </a:rPr>
              <a:t>A5.</a:t>
            </a:r>
            <a:r>
              <a:rPr lang="en-GB" sz="2900" dirty="0" smtClean="0">
                <a:latin typeface="Cambria" pitchFamily="18" charset="0"/>
              </a:rPr>
              <a:t> Because they fail to use concrete examples and a </a:t>
            </a:r>
            <a:r>
              <a:rPr lang="en-GB" sz="2900" b="1" dirty="0" smtClean="0">
                <a:latin typeface="Cambria" pitchFamily="18" charset="0"/>
              </a:rPr>
              <a:t>ubiquitous</a:t>
            </a:r>
            <a:r>
              <a:rPr lang="en-GB" sz="2900" dirty="0" smtClean="0">
                <a:latin typeface="Cambria" pitchFamily="18" charset="0"/>
              </a:rPr>
              <a:t> language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364063"/>
            <a:ext cx="7678737" cy="512133"/>
          </a:xfrm>
          <a:noFill/>
          <a:ln w="9525">
            <a:noFill/>
            <a:miter lim="800000"/>
            <a:headEnd/>
            <a:tailEnd/>
          </a:ln>
          <a:effectLst/>
        </p:spPr>
        <p:txBody>
          <a:bodyPr vert="horz"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Behat  Test Suite </a:t>
            </a:r>
            <a:r>
              <a:rPr lang="en-US" sz="2800" dirty="0" smtClean="0">
                <a:solidFill>
                  <a:srgbClr val="F0EB07"/>
                </a:solidFill>
                <a:latin typeface="Arial Black" pitchFamily="34" charset="0"/>
                <a:ea typeface="+mn-ea"/>
                <a:cs typeface="+mn-cs"/>
              </a:rPr>
              <a:t>Structure</a:t>
            </a:r>
          </a:p>
        </p:txBody>
      </p:sp>
      <p:pic>
        <p:nvPicPr>
          <p:cNvPr id="2050" name="Picture 2"/>
          <p:cNvPicPr>
            <a:picLocks noGrp="1" noChangeAspect="1" noChangeArrowheads="1"/>
          </p:cNvPicPr>
          <p:nvPr>
            <p:ph idx="1"/>
          </p:nvPr>
        </p:nvPicPr>
        <p:blipFill>
          <a:blip r:embed="rId2" cstate="print"/>
          <a:stretch>
            <a:fillRect/>
          </a:stretch>
        </p:blipFill>
        <p:spPr bwMode="auto">
          <a:xfrm>
            <a:off x="2569369" y="1323834"/>
            <a:ext cx="4767263" cy="48824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245000"/>
            <a:ext cx="7793037"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What </a:t>
            </a:r>
            <a:r>
              <a:rPr lang="en-US" sz="2800" dirty="0" smtClean="0">
                <a:solidFill>
                  <a:srgbClr val="F0EB07"/>
                </a:solidFill>
                <a:latin typeface="Arial Black" pitchFamily="34" charset="0"/>
                <a:ea typeface="+mn-ea"/>
                <a:cs typeface="+mn-cs"/>
              </a:rPr>
              <a:t>Gherkin</a:t>
            </a:r>
            <a:r>
              <a:rPr lang="en-US" sz="2800" dirty="0" smtClean="0">
                <a:solidFill>
                  <a:schemeClr val="tx1"/>
                </a:solidFill>
                <a:latin typeface="Arial Black" pitchFamily="34" charset="0"/>
                <a:ea typeface="+mn-ea"/>
                <a:cs typeface="+mn-cs"/>
              </a:rPr>
              <a:t> for ?</a:t>
            </a:r>
            <a:endParaRPr lang="en-US" sz="2800" dirty="0">
              <a:solidFill>
                <a:schemeClr val="tx1"/>
              </a:solidFill>
              <a:latin typeface="Arial Black" pitchFamily="34" charset="0"/>
              <a:ea typeface="+mn-ea"/>
              <a:cs typeface="+mn-cs"/>
            </a:endParaRPr>
          </a:p>
        </p:txBody>
      </p:sp>
      <p:sp>
        <p:nvSpPr>
          <p:cNvPr id="3" name="Content Placeholder 2"/>
          <p:cNvSpPr>
            <a:spLocks noGrp="1"/>
          </p:cNvSpPr>
          <p:nvPr>
            <p:ph idx="1"/>
          </p:nvPr>
        </p:nvSpPr>
        <p:spPr>
          <a:xfrm>
            <a:off x="409433" y="1924334"/>
            <a:ext cx="9155255" cy="3398293"/>
          </a:xfrm>
        </p:spPr>
        <p:txBody>
          <a:bodyPr>
            <a:normAutofit/>
          </a:bodyPr>
          <a:lstStyle/>
          <a:p>
            <a:r>
              <a:rPr lang="en-US" dirty="0" smtClean="0">
                <a:latin typeface="Cambria" pitchFamily="18" charset="0"/>
              </a:rPr>
              <a:t>When we build software for stakeholders or client, it  is difficult to figure out exactly what they want us to build</a:t>
            </a:r>
            <a:r>
              <a:rPr lang="en-US" dirty="0" smtClean="0">
                <a:latin typeface="Cambria" pitchFamily="18" charset="0"/>
              </a:rPr>
              <a:t>.</a:t>
            </a:r>
          </a:p>
          <a:p>
            <a:endParaRPr lang="en-US" dirty="0" smtClean="0">
              <a:latin typeface="Cambria" pitchFamily="18" charset="0"/>
            </a:endParaRPr>
          </a:p>
          <a:p>
            <a:r>
              <a:rPr lang="en-US" dirty="0" smtClean="0">
                <a:latin typeface="Cambria" pitchFamily="18" charset="0"/>
              </a:rPr>
              <a:t>We’ve all worked on projects where, because of a misunderstanding, code that we’d worked hard on for several days or more had to be thrown away</a:t>
            </a:r>
            <a:r>
              <a:rPr lang="en-US" dirty="0" smtClean="0">
                <a:latin typeface="Cambria" pitchFamily="18" charset="0"/>
              </a:rPr>
              <a:t>.</a:t>
            </a:r>
          </a:p>
          <a:p>
            <a:pPr>
              <a:buNone/>
            </a:pPr>
            <a:endParaRPr lang="en-US" dirty="0" smtClean="0">
              <a:latin typeface="Cambria" pitchFamily="18" charset="0"/>
            </a:endParaRPr>
          </a:p>
          <a:p>
            <a:r>
              <a:rPr lang="en-US" dirty="0" smtClean="0">
                <a:latin typeface="Cambria" pitchFamily="18" charset="0"/>
              </a:rPr>
              <a:t> Better communication between developers and stakeholders is essential to help avoid this kind of wasted 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376177" y="231385"/>
            <a:ext cx="8468342" cy="11082753"/>
          </a:xfrm>
          <a:prstGeom prst="rect">
            <a:avLst/>
          </a:prstGeom>
          <a:noFill/>
          <a:ln w="9525">
            <a:noFill/>
            <a:miter lim="800000"/>
            <a:headEnd/>
            <a:tailEnd/>
          </a:ln>
        </p:spPr>
        <p:txBody>
          <a:bodyPr lIns="48491" tIns="24245" rIns="48491" bIns="24245">
            <a:spAutoFit/>
          </a:bodyPr>
          <a:lstStyle/>
          <a:p>
            <a:r>
              <a:rPr lang="en-US" sz="2800" b="1" dirty="0">
                <a:latin typeface="Arial Black" pitchFamily="34" charset="0"/>
              </a:rPr>
              <a:t>Building </a:t>
            </a:r>
            <a:r>
              <a:rPr lang="en-US" sz="2800" b="1" dirty="0">
                <a:solidFill>
                  <a:srgbClr val="E1E105"/>
                </a:solidFill>
                <a:latin typeface="Arial Black" pitchFamily="34" charset="0"/>
              </a:rPr>
              <a:t>one</a:t>
            </a:r>
            <a:r>
              <a:rPr lang="en-US" sz="2800" b="1" dirty="0">
                <a:latin typeface="Arial Black" pitchFamily="34" charset="0"/>
              </a:rPr>
              <a:t> Vocabulary :</a:t>
            </a: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r>
              <a:rPr lang="en-US" sz="2000" b="1" dirty="0">
                <a:latin typeface="Arial Black" pitchFamily="34" charset="0"/>
              </a:rPr>
              <a:t>eliminating some of ambiguity and miscommunication</a:t>
            </a:r>
          </a:p>
        </p:txBody>
      </p:sp>
      <p:pic>
        <p:nvPicPr>
          <p:cNvPr id="5123" name="Picture 2" descr="C:\Users\nirpatil\AppData\Local\Microsoft\Windows\Temporary Internet Files\Content.IE5\XSXJNRW5\MC900326288[1].wmf"/>
          <p:cNvPicPr>
            <a:picLocks noChangeAspect="1" noChangeArrowheads="1"/>
          </p:cNvPicPr>
          <p:nvPr/>
        </p:nvPicPr>
        <p:blipFill>
          <a:blip r:embed="rId2" cstate="print"/>
          <a:srcRect/>
          <a:stretch>
            <a:fillRect/>
          </a:stretch>
        </p:blipFill>
        <p:spPr bwMode="auto">
          <a:xfrm>
            <a:off x="3706418" y="2940967"/>
            <a:ext cx="1001398" cy="509369"/>
          </a:xfrm>
          <a:prstGeom prst="rect">
            <a:avLst/>
          </a:prstGeom>
          <a:noFill/>
          <a:ln w="9525">
            <a:noFill/>
            <a:miter lim="800000"/>
            <a:headEnd/>
            <a:tailEnd/>
          </a:ln>
        </p:spPr>
      </p:pic>
      <p:sp>
        <p:nvSpPr>
          <p:cNvPr id="5124" name="TextBox 4"/>
          <p:cNvSpPr txBox="1">
            <a:spLocks noChangeArrowheads="1"/>
          </p:cNvSpPr>
          <p:nvPr/>
        </p:nvSpPr>
        <p:spPr bwMode="auto">
          <a:xfrm rot="2900421">
            <a:off x="2001846" y="1726461"/>
            <a:ext cx="1816272" cy="356740"/>
          </a:xfrm>
          <a:prstGeom prst="rect">
            <a:avLst/>
          </a:prstGeom>
          <a:noFill/>
          <a:ln w="9525">
            <a:noFill/>
            <a:miter lim="800000"/>
            <a:headEnd/>
            <a:tailEnd/>
          </a:ln>
        </p:spPr>
        <p:txBody>
          <a:bodyPr wrap="square" lIns="48491" tIns="24245" rIns="48491" bIns="24245">
            <a:spAutoFit/>
          </a:bodyPr>
          <a:lstStyle/>
          <a:p>
            <a:r>
              <a:rPr lang="en-US" sz="2000" b="1" dirty="0">
                <a:latin typeface="Arial Black" pitchFamily="34" charset="0"/>
              </a:rPr>
              <a:t>for Business</a:t>
            </a:r>
          </a:p>
        </p:txBody>
      </p:sp>
      <p:sp>
        <p:nvSpPr>
          <p:cNvPr id="5125" name="TextBox 5"/>
          <p:cNvSpPr txBox="1">
            <a:spLocks noChangeArrowheads="1"/>
          </p:cNvSpPr>
          <p:nvPr/>
        </p:nvSpPr>
        <p:spPr bwMode="auto">
          <a:xfrm rot="-2547109">
            <a:off x="1956645" y="3946393"/>
            <a:ext cx="2021081" cy="356740"/>
          </a:xfrm>
          <a:prstGeom prst="rect">
            <a:avLst/>
          </a:prstGeom>
          <a:noFill/>
          <a:ln w="9525">
            <a:noFill/>
            <a:miter lim="800000"/>
            <a:headEnd/>
            <a:tailEnd/>
          </a:ln>
        </p:spPr>
        <p:txBody>
          <a:bodyPr lIns="48491" tIns="24245" rIns="48491" bIns="24245">
            <a:spAutoFit/>
          </a:bodyPr>
          <a:lstStyle/>
          <a:p>
            <a:r>
              <a:rPr lang="en-US" sz="2000" b="1" dirty="0">
                <a:latin typeface="Arial Black" pitchFamily="34" charset="0"/>
              </a:rPr>
              <a:t>for Testers</a:t>
            </a:r>
          </a:p>
        </p:txBody>
      </p:sp>
      <p:sp>
        <p:nvSpPr>
          <p:cNvPr id="5126" name="TextBox 6"/>
          <p:cNvSpPr txBox="1">
            <a:spLocks noChangeArrowheads="1"/>
          </p:cNvSpPr>
          <p:nvPr/>
        </p:nvSpPr>
        <p:spPr bwMode="auto">
          <a:xfrm rot="-2467718">
            <a:off x="4629941" y="1687574"/>
            <a:ext cx="2283187" cy="356740"/>
          </a:xfrm>
          <a:prstGeom prst="rect">
            <a:avLst/>
          </a:prstGeom>
          <a:noFill/>
          <a:ln w="9525">
            <a:noFill/>
            <a:miter lim="800000"/>
            <a:headEnd/>
            <a:tailEnd/>
          </a:ln>
        </p:spPr>
        <p:txBody>
          <a:bodyPr lIns="48491" tIns="24245" rIns="48491" bIns="24245">
            <a:spAutoFit/>
          </a:bodyPr>
          <a:lstStyle/>
          <a:p>
            <a:r>
              <a:rPr lang="en-US" sz="2000" b="1" dirty="0">
                <a:latin typeface="Arial Black" pitchFamily="34" charset="0"/>
              </a:rPr>
              <a:t>for analyst</a:t>
            </a:r>
          </a:p>
        </p:txBody>
      </p:sp>
      <p:sp>
        <p:nvSpPr>
          <p:cNvPr id="5127" name="TextBox 7"/>
          <p:cNvSpPr txBox="1">
            <a:spLocks noChangeArrowheads="1"/>
          </p:cNvSpPr>
          <p:nvPr/>
        </p:nvSpPr>
        <p:spPr bwMode="auto">
          <a:xfrm rot="2776558">
            <a:off x="4320226" y="4190230"/>
            <a:ext cx="2634417" cy="356740"/>
          </a:xfrm>
          <a:prstGeom prst="rect">
            <a:avLst/>
          </a:prstGeom>
          <a:noFill/>
          <a:ln w="9525">
            <a:noFill/>
            <a:miter lim="800000"/>
            <a:headEnd/>
            <a:tailEnd/>
          </a:ln>
        </p:spPr>
        <p:txBody>
          <a:bodyPr lIns="48491" tIns="24245" rIns="48491" bIns="24245">
            <a:spAutoFit/>
          </a:bodyPr>
          <a:lstStyle/>
          <a:p>
            <a:r>
              <a:rPr lang="en-US" sz="2000" b="1" dirty="0">
                <a:latin typeface="Arial Black" pitchFamily="34" charset="0"/>
              </a:rPr>
              <a:t>for Developers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245000"/>
            <a:ext cx="7773987" cy="512133"/>
          </a:xfrm>
          <a:noFill/>
          <a:ln w="9525">
            <a:noFill/>
            <a:miter lim="800000"/>
            <a:headEnd/>
            <a:tailEnd/>
          </a:ln>
        </p:spPr>
        <p:txBody>
          <a:bodyPr wrap="square" lIns="80460" tIns="40230" rIns="80460" bIns="40230">
            <a:spAutoFit/>
          </a:bodyPr>
          <a:lstStyle/>
          <a:p>
            <a:pPr defTabSz="957756"/>
            <a:r>
              <a:rPr lang="en-US" sz="2800" dirty="0" smtClean="0">
                <a:solidFill>
                  <a:schemeClr val="tx1"/>
                </a:solidFill>
                <a:latin typeface="Arial Black" pitchFamily="34" charset="0"/>
                <a:ea typeface="+mn-ea"/>
                <a:cs typeface="+mn-cs"/>
              </a:rPr>
              <a:t>A</a:t>
            </a:r>
            <a:r>
              <a:rPr lang="en-US" sz="2800" dirty="0" smtClean="0">
                <a:solidFill>
                  <a:srgbClr val="F0EB07"/>
                </a:solidFill>
                <a:latin typeface="Arial Black" pitchFamily="34" charset="0"/>
                <a:ea typeface="+mn-ea"/>
                <a:cs typeface="+mn-cs"/>
              </a:rPr>
              <a:t> Gherkin </a:t>
            </a:r>
            <a:r>
              <a:rPr lang="en-US" sz="2800" dirty="0" smtClean="0">
                <a:solidFill>
                  <a:schemeClr val="tx1"/>
                </a:solidFill>
                <a:latin typeface="Arial Black" pitchFamily="34" charset="0"/>
                <a:ea typeface="+mn-ea"/>
                <a:cs typeface="+mn-cs"/>
              </a:rPr>
              <a:t>source </a:t>
            </a:r>
            <a:r>
              <a:rPr lang="en-US" sz="2800" dirty="0" smtClean="0">
                <a:solidFill>
                  <a:schemeClr val="tx1"/>
                </a:solidFill>
                <a:latin typeface="Arial Black" pitchFamily="34" charset="0"/>
                <a:ea typeface="+mn-ea"/>
                <a:cs typeface="+mn-cs"/>
              </a:rPr>
              <a:t>file </a:t>
            </a:r>
            <a:r>
              <a:rPr lang="en-US" sz="2800" dirty="0" smtClean="0">
                <a:solidFill>
                  <a:schemeClr val="tx1"/>
                </a:solidFill>
                <a:latin typeface="Arial Black" pitchFamily="34" charset="0"/>
                <a:ea typeface="+mn-ea"/>
                <a:cs typeface="+mn-cs"/>
              </a:rPr>
              <a:t>looks </a:t>
            </a:r>
            <a:r>
              <a:rPr lang="en-US" sz="2800" dirty="0" smtClean="0">
                <a:solidFill>
                  <a:schemeClr val="tx1"/>
                </a:solidFill>
                <a:latin typeface="Arial Black" pitchFamily="34" charset="0"/>
                <a:ea typeface="+mn-ea"/>
                <a:cs typeface="+mn-cs"/>
              </a:rPr>
              <a:t>like</a:t>
            </a:r>
            <a:r>
              <a:rPr lang="en-US" sz="2800" dirty="0" smtClean="0">
                <a:solidFill>
                  <a:srgbClr val="F0EB07"/>
                </a:solidFill>
                <a:latin typeface="Arial Black" pitchFamily="34" charset="0"/>
                <a:ea typeface="+mn-ea"/>
                <a:cs typeface="+mn-cs"/>
              </a:rPr>
              <a:t> </a:t>
            </a:r>
            <a:endParaRPr lang="en-US" sz="2800" dirty="0">
              <a:solidFill>
                <a:srgbClr val="F0EB07"/>
              </a:solidFill>
              <a:latin typeface="Arial Black" pitchFamily="34" charset="0"/>
              <a:ea typeface="+mn-ea"/>
              <a:cs typeface="+mn-cs"/>
            </a:endParaRPr>
          </a:p>
        </p:txBody>
      </p:sp>
      <p:sp>
        <p:nvSpPr>
          <p:cNvPr id="3" name="Content Placeholder 2"/>
          <p:cNvSpPr>
            <a:spLocks noGrp="1"/>
          </p:cNvSpPr>
          <p:nvPr>
            <p:ph idx="1"/>
          </p:nvPr>
        </p:nvSpPr>
        <p:spPr>
          <a:xfrm>
            <a:off x="368490" y="1610437"/>
            <a:ext cx="9042210" cy="4885897"/>
          </a:xfrm>
        </p:spPr>
        <p:txBody>
          <a:bodyPr>
            <a:normAutofit/>
          </a:bodyPr>
          <a:lstStyle/>
          <a:p>
            <a:pPr latinLnBrk="1">
              <a:buNone/>
            </a:pPr>
            <a:r>
              <a:rPr lang="en-US" b="1" dirty="0" smtClean="0">
                <a:latin typeface="Cambria" pitchFamily="18" charset="0"/>
              </a:rPr>
              <a:t>Feature: {custom title}</a:t>
            </a:r>
          </a:p>
          <a:p>
            <a:pPr latinLnBrk="1">
              <a:buNone/>
            </a:pPr>
            <a:r>
              <a:rPr lang="en-US" dirty="0" smtClean="0">
                <a:latin typeface="Cambria" pitchFamily="18" charset="0"/>
              </a:rPr>
              <a:t>    In order to {benefit/value of the feature}</a:t>
            </a:r>
          </a:p>
          <a:p>
            <a:pPr latinLnBrk="1">
              <a:buNone/>
            </a:pPr>
            <a:r>
              <a:rPr lang="en-US" dirty="0" smtClean="0">
                <a:latin typeface="Cambria" pitchFamily="18" charset="0"/>
              </a:rPr>
              <a:t>    As a {user/role who will benefit from this feature}</a:t>
            </a:r>
          </a:p>
          <a:p>
            <a:pPr latinLnBrk="1">
              <a:buNone/>
            </a:pPr>
            <a:r>
              <a:rPr lang="en-US" dirty="0" smtClean="0">
                <a:latin typeface="Cambria" pitchFamily="18" charset="0"/>
              </a:rPr>
              <a:t>    I need to {short feature description}</a:t>
            </a:r>
          </a:p>
          <a:p>
            <a:pPr latinLnBrk="1">
              <a:buNone/>
            </a:pPr>
            <a:endParaRPr lang="en-US" dirty="0" smtClean="0">
              <a:latin typeface="Cambria" pitchFamily="18" charset="0"/>
            </a:endParaRPr>
          </a:p>
          <a:p>
            <a:pPr latinLnBrk="1">
              <a:buNone/>
            </a:pPr>
            <a:r>
              <a:rPr lang="en-US" b="1" dirty="0" smtClean="0">
                <a:latin typeface="Cambria" pitchFamily="18" charset="0"/>
              </a:rPr>
              <a:t>Scenario: Some determinable business situation </a:t>
            </a:r>
          </a:p>
          <a:p>
            <a:pPr latinLnBrk="1">
              <a:buNone/>
            </a:pPr>
            <a:r>
              <a:rPr lang="en-US" dirty="0" smtClean="0">
                <a:latin typeface="Cambria" pitchFamily="18" charset="0"/>
              </a:rPr>
              <a:t> Given some precondition</a:t>
            </a:r>
          </a:p>
          <a:p>
            <a:pPr latinLnBrk="1">
              <a:buNone/>
            </a:pPr>
            <a:r>
              <a:rPr lang="en-US" dirty="0" smtClean="0">
                <a:latin typeface="Cambria" pitchFamily="18" charset="0"/>
              </a:rPr>
              <a:t>  And some other precondition</a:t>
            </a:r>
          </a:p>
          <a:p>
            <a:pPr latinLnBrk="1">
              <a:buNone/>
            </a:pPr>
            <a:r>
              <a:rPr lang="en-US" dirty="0" smtClean="0">
                <a:latin typeface="Cambria" pitchFamily="18" charset="0"/>
              </a:rPr>
              <a:t> When some action by the actor </a:t>
            </a:r>
          </a:p>
          <a:p>
            <a:pPr latinLnBrk="1">
              <a:buNone/>
            </a:pPr>
            <a:r>
              <a:rPr lang="en-US" dirty="0" smtClean="0">
                <a:latin typeface="Cambria" pitchFamily="18" charset="0"/>
              </a:rPr>
              <a:t> And some other action And yet another action </a:t>
            </a:r>
          </a:p>
          <a:p>
            <a:pPr latinLnBrk="1">
              <a:buNone/>
            </a:pPr>
            <a:r>
              <a:rPr lang="en-US" dirty="0" smtClean="0">
                <a:latin typeface="Cambria" pitchFamily="18" charset="0"/>
              </a:rPr>
              <a:t> Then some testable outcome is achieved </a:t>
            </a:r>
          </a:p>
          <a:p>
            <a:pPr latinLnBrk="1">
              <a:buNone/>
            </a:pPr>
            <a:r>
              <a:rPr lang="en-US" dirty="0" smtClean="0">
                <a:latin typeface="Cambria" pitchFamily="18" charset="0"/>
              </a:rPr>
              <a:t>And something else we can check happens too</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245000"/>
            <a:ext cx="9564687"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What </a:t>
            </a:r>
            <a:r>
              <a:rPr lang="en-US" sz="2800" dirty="0" smtClean="0">
                <a:solidFill>
                  <a:schemeClr val="tx1"/>
                </a:solidFill>
                <a:latin typeface="Arial Black" pitchFamily="34" charset="0"/>
                <a:ea typeface="+mn-ea"/>
                <a:cs typeface="+mn-cs"/>
              </a:rPr>
              <a:t>is </a:t>
            </a:r>
            <a:r>
              <a:rPr lang="en-US" sz="2800" dirty="0" smtClean="0">
                <a:solidFill>
                  <a:srgbClr val="F0EB07"/>
                </a:solidFill>
                <a:latin typeface="Arial Black" pitchFamily="34" charset="0"/>
                <a:ea typeface="+mn-ea"/>
                <a:cs typeface="+mn-cs"/>
              </a:rPr>
              <a:t>behat</a:t>
            </a:r>
            <a:r>
              <a:rPr lang="en-US" sz="2800" dirty="0" smtClean="0">
                <a:solidFill>
                  <a:schemeClr val="tx1"/>
                </a:solidFill>
                <a:latin typeface="Arial Black" pitchFamily="34" charset="0"/>
                <a:ea typeface="+mn-ea"/>
                <a:cs typeface="+mn-cs"/>
              </a:rPr>
              <a:t>?</a:t>
            </a:r>
            <a:endParaRPr lang="en-US" sz="2800" dirty="0">
              <a:solidFill>
                <a:schemeClr val="tx1"/>
              </a:solidFill>
              <a:latin typeface="Arial Black" pitchFamily="34" charset="0"/>
              <a:ea typeface="+mn-ea"/>
              <a:cs typeface="+mn-cs"/>
            </a:endParaRPr>
          </a:p>
        </p:txBody>
      </p:sp>
      <p:sp>
        <p:nvSpPr>
          <p:cNvPr id="4" name="TextBox 3"/>
          <p:cNvSpPr txBox="1"/>
          <p:nvPr/>
        </p:nvSpPr>
        <p:spPr>
          <a:xfrm>
            <a:off x="276225" y="1428750"/>
            <a:ext cx="9382125" cy="4616648"/>
          </a:xfrm>
          <a:prstGeom prst="rect">
            <a:avLst/>
          </a:prstGeom>
          <a:noFill/>
        </p:spPr>
        <p:txBody>
          <a:bodyPr wrap="square" rtlCol="0">
            <a:spAutoFit/>
          </a:bodyPr>
          <a:lstStyle/>
          <a:p>
            <a:r>
              <a:rPr lang="en-US" sz="1400" dirty="0" smtClean="0">
                <a:latin typeface="Cambria" pitchFamily="18" charset="0"/>
              </a:rPr>
              <a:t>Behat is an open source behavior-driven development framework for PHP 5.3 and 5.4.</a:t>
            </a:r>
            <a:endParaRPr lang="en-US" sz="1400" dirty="0" smtClean="0">
              <a:latin typeface="Cambria" pitchFamily="18" charset="0"/>
            </a:endParaRPr>
          </a:p>
          <a:p>
            <a:endParaRPr lang="en-US" sz="1400" dirty="0" smtClean="0">
              <a:latin typeface="Cambria" pitchFamily="18" charset="0"/>
            </a:endParaRPr>
          </a:p>
          <a:p>
            <a:endParaRPr lang="en-US" sz="1400" dirty="0" smtClean="0">
              <a:latin typeface="Cambria" pitchFamily="18" charset="0"/>
            </a:endParaRPr>
          </a:p>
          <a:p>
            <a:pPr>
              <a:buFont typeface="Arial" pitchFamily="34" charset="0"/>
              <a:buChar char="•"/>
            </a:pPr>
            <a:r>
              <a:rPr lang="en-US" sz="1400" dirty="0" smtClean="0">
                <a:latin typeface="Cambria" pitchFamily="18" charset="0"/>
              </a:rPr>
              <a:t> A testing framework written in PHP</a:t>
            </a:r>
          </a:p>
          <a:p>
            <a:pPr>
              <a:buFont typeface="Arial" pitchFamily="34" charset="0"/>
              <a:buChar char="•"/>
            </a:pPr>
            <a:endParaRPr lang="en-US" sz="1400" dirty="0" smtClean="0">
              <a:latin typeface="Cambria" pitchFamily="18" charset="0"/>
            </a:endParaRPr>
          </a:p>
          <a:p>
            <a:pPr>
              <a:buFont typeface="Arial" pitchFamily="34" charset="0"/>
              <a:buChar char="•"/>
            </a:pPr>
            <a:r>
              <a:rPr lang="en-US" sz="1400" dirty="0" smtClean="0">
                <a:latin typeface="Cambria" pitchFamily="18" charset="0"/>
              </a:rPr>
              <a:t>Accepts tests written in business domain language</a:t>
            </a:r>
          </a:p>
          <a:p>
            <a:pPr>
              <a:buFont typeface="Arial" pitchFamily="34" charset="0"/>
              <a:buChar char="•"/>
            </a:pPr>
            <a:endParaRPr lang="en-US" sz="1400" dirty="0" smtClean="0">
              <a:latin typeface="Cambria" pitchFamily="18" charset="0"/>
            </a:endParaRPr>
          </a:p>
          <a:p>
            <a:pPr>
              <a:buFont typeface="Arial" pitchFamily="34" charset="0"/>
              <a:buChar char="•"/>
            </a:pPr>
            <a:r>
              <a:rPr lang="en-US" sz="1400" dirty="0" smtClean="0">
                <a:latin typeface="Cambria" pitchFamily="18" charset="0"/>
              </a:rPr>
              <a:t>Executes those tests on your PHP based application</a:t>
            </a:r>
          </a:p>
          <a:p>
            <a:pPr>
              <a:buFont typeface="Arial" pitchFamily="34" charset="0"/>
              <a:buChar char="•"/>
            </a:pPr>
            <a:endParaRPr lang="en-US" sz="1400" dirty="0" smtClean="0">
              <a:latin typeface="Cambria" pitchFamily="18" charset="0"/>
            </a:endParaRPr>
          </a:p>
          <a:p>
            <a:pPr>
              <a:buFont typeface="Arial" pitchFamily="34" charset="0"/>
              <a:buChar char="•"/>
            </a:pPr>
            <a:r>
              <a:rPr lang="en-US" sz="1400" dirty="0" smtClean="0">
                <a:latin typeface="Cambria" pitchFamily="18" charset="0"/>
              </a:rPr>
              <a:t>Designed to test behavior of your application </a:t>
            </a:r>
          </a:p>
          <a:p>
            <a:endParaRPr lang="en-US" sz="1400" dirty="0" smtClean="0">
              <a:latin typeface="Cambria" pitchFamily="18" charset="0"/>
            </a:endParaRPr>
          </a:p>
          <a:p>
            <a:endParaRPr lang="en-US" sz="1400" dirty="0" smtClean="0">
              <a:latin typeface="Cambria" pitchFamily="18" charset="0"/>
            </a:endParaRPr>
          </a:p>
          <a:p>
            <a:r>
              <a:rPr lang="en-US" sz="1400" dirty="0" smtClean="0">
                <a:latin typeface="Cambria" pitchFamily="18" charset="0"/>
              </a:rPr>
              <a:t>Behat does one simple thing:</a:t>
            </a:r>
          </a:p>
          <a:p>
            <a:endParaRPr lang="en-US" sz="1400" dirty="0" smtClean="0">
              <a:latin typeface="Cambria" pitchFamily="18" charset="0"/>
            </a:endParaRPr>
          </a:p>
          <a:p>
            <a:r>
              <a:rPr lang="en-US" sz="1400" dirty="0" smtClean="0">
                <a:latin typeface="Cambria" pitchFamily="18" charset="0"/>
              </a:rPr>
              <a:t>It maps Each Step to PHP callback </a:t>
            </a:r>
          </a:p>
          <a:p>
            <a:endParaRPr lang="en-US" sz="1400" dirty="0" smtClean="0">
              <a:latin typeface="Cambria" pitchFamily="18" charset="0"/>
            </a:endParaRPr>
          </a:p>
          <a:p>
            <a:r>
              <a:rPr lang="en-US" sz="1400" dirty="0" smtClean="0">
                <a:latin typeface="Cambria" pitchFamily="18" charset="0"/>
              </a:rPr>
              <a:t>Behat “executes” your scenarios</a:t>
            </a:r>
            <a:r>
              <a:rPr lang="en-US" sz="1400" dirty="0" smtClean="0">
                <a:latin typeface="Cambria" pitchFamily="18" charset="0"/>
              </a:rPr>
              <a:t>, reading each  step and calling the function associated with it</a:t>
            </a:r>
          </a:p>
          <a:p>
            <a:r>
              <a:rPr lang="en-US" sz="1400" dirty="0" smtClean="0">
                <a:latin typeface="Cambria" pitchFamily="18" charset="0"/>
              </a:rPr>
              <a:t>Each line in scenario is called a “Step”</a:t>
            </a:r>
          </a:p>
          <a:p>
            <a:endParaRPr lang="en-US" sz="1400" dirty="0" smtClean="0">
              <a:latin typeface="Cambria" pitchFamily="18" charset="0"/>
            </a:endParaRPr>
          </a:p>
          <a:p>
            <a:endParaRPr lang="en-US" sz="1400" dirty="0" smtClean="0">
              <a:latin typeface="Cambria" pitchFamily="18" charset="0"/>
            </a:endParaRPr>
          </a:p>
          <a:p>
            <a:endParaRPr lang="en-US" sz="1400" dirty="0" smtClean="0">
              <a:latin typeface="Cambria"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Testing (External)">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accent3"/>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tx1"/>
            </a:solidFill>
            <a:effectLst/>
            <a:latin typeface="+mn-lt"/>
            <a:cs typeface="Arial" charset="0"/>
          </a:defRPr>
        </a:defPPr>
      </a:lstStyle>
    </a:spDef>
    <a:lnDef>
      <a:spPr bwMode="auto">
        <a:solidFill>
          <a:schemeClr val="accent6"/>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Testing (External)_Closing slides">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sting (External)_Section break">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Testing (External)</Template>
  <TotalTime>1366</TotalTime>
  <Words>690</Words>
  <Application>Microsoft Office PowerPoint</Application>
  <PresentationFormat>A4 Paper (210x297 mm)</PresentationFormat>
  <Paragraphs>209</Paragraphs>
  <Slides>20</Slides>
  <Notes>6</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24" baseType="lpstr">
      <vt:lpstr>Testing (External)</vt:lpstr>
      <vt:lpstr>Testing (External)_Closing slides</vt:lpstr>
      <vt:lpstr>Testing (External)_Section break</vt:lpstr>
      <vt:lpstr>think-cell Slide</vt:lpstr>
      <vt:lpstr>Slide 1</vt:lpstr>
      <vt:lpstr>What is BDD?</vt:lpstr>
      <vt:lpstr>Slide 3</vt:lpstr>
      <vt:lpstr>“5 Whys” technique why use BDD</vt:lpstr>
      <vt:lpstr>Behat  Test Suite Structure</vt:lpstr>
      <vt:lpstr>What Gherkin for ?</vt:lpstr>
      <vt:lpstr>Slide 7</vt:lpstr>
      <vt:lpstr>A Gherkin source file looks like </vt:lpstr>
      <vt:lpstr>What is behat?</vt:lpstr>
      <vt:lpstr>How behat executes scenario</vt:lpstr>
      <vt:lpstr>Behat testing stack</vt:lpstr>
      <vt:lpstr>Mink</vt:lpstr>
      <vt:lpstr> Behat interaction with Firefox</vt:lpstr>
      <vt:lpstr>Need of MinkExtension</vt:lpstr>
      <vt:lpstr>Extending MinkContext  &amp; Access</vt:lpstr>
      <vt:lpstr>If you want to run behat tests into selenium </vt:lpstr>
      <vt:lpstr>Smoke testing CI way</vt:lpstr>
      <vt:lpstr>Slide 18</vt:lpstr>
      <vt:lpstr>Slide 19</vt:lpstr>
      <vt:lpstr>Thank You</vt:lpstr>
    </vt:vector>
  </TitlesOfParts>
  <Company>Capgemini India Private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&amp; QA Services Your #1 Choice for  Testing</dc:title>
  <dc:creator>ramarao</dc:creator>
  <cp:lastModifiedBy>nirpatil</cp:lastModifiedBy>
  <cp:revision>138</cp:revision>
  <dcterms:created xsi:type="dcterms:W3CDTF">2014-07-08T05:03:03Z</dcterms:created>
  <dcterms:modified xsi:type="dcterms:W3CDTF">2015-06-09T13:48:56Z</dcterms:modified>
</cp:coreProperties>
</file>