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6"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FA9A8-201F-4DDA-8FB9-ABBEAAB044C5}" type="datetimeFigureOut">
              <a:rPr lang="en-US" smtClean="0"/>
              <a:pPr/>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F11381-BD75-412E-B497-C2E88BA6DC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ppt I will explain why we are using gherkin language and how to implement in a project.</a:t>
            </a:r>
            <a:endParaRPr lang="en-US" dirty="0"/>
          </a:p>
        </p:txBody>
      </p:sp>
      <p:sp>
        <p:nvSpPr>
          <p:cNvPr id="4" name="Slide Number Placeholder 3"/>
          <p:cNvSpPr>
            <a:spLocks noGrp="1"/>
          </p:cNvSpPr>
          <p:nvPr>
            <p:ph type="sldNum" sz="quarter" idx="10"/>
          </p:nvPr>
        </p:nvSpPr>
        <p:spPr/>
        <p:txBody>
          <a:bodyPr/>
          <a:lstStyle/>
          <a:p>
            <a:fld id="{50F11381-BD75-412E-B497-C2E88BA6DCF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Scenario outlines allow us to more concisely express these examples through the use of a template with placeholders, using Scenario Outline</a:t>
            </a:r>
            <a:endParaRPr lang="en-US" dirty="0"/>
          </a:p>
        </p:txBody>
      </p:sp>
      <p:sp>
        <p:nvSpPr>
          <p:cNvPr id="4" name="Slide Number Placeholder 3"/>
          <p:cNvSpPr>
            <a:spLocks noGrp="1"/>
          </p:cNvSpPr>
          <p:nvPr>
            <p:ph type="sldNum" sz="quarter" idx="10"/>
          </p:nvPr>
        </p:nvSpPr>
        <p:spPr/>
        <p:txBody>
          <a:bodyPr/>
          <a:lstStyle/>
          <a:p>
            <a:fld id="{50F11381-BD75-412E-B497-C2E88BA6DCFE}"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41ABA4E-CD72-497B-97AA-7213B3980F60}" type="datetimeFigureOut">
              <a:rPr lang="en-US" smtClean="0"/>
              <a:pPr/>
              <a:t>10/7/2014</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BA4E-CD72-497B-97AA-7213B3980F60}"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BA4E-CD72-497B-97AA-7213B3980F60}"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41ABA4E-CD72-497B-97AA-7213B3980F60}" type="datetimeFigureOut">
              <a:rPr lang="en-US" smtClean="0"/>
              <a:pPr/>
              <a:t>10/7/2014</a:t>
            </a:fld>
            <a:endParaRPr lang="en-US"/>
          </a:p>
        </p:txBody>
      </p:sp>
      <p:sp>
        <p:nvSpPr>
          <p:cNvPr id="15" name="Slide Number Placeholder 14"/>
          <p:cNvSpPr>
            <a:spLocks noGrp="1"/>
          </p:cNvSpPr>
          <p:nvPr>
            <p:ph type="sldNum" sz="quarter" idx="15"/>
          </p:nvPr>
        </p:nvSpPr>
        <p:spPr/>
        <p:txBody>
          <a:bodyPr/>
          <a:lstStyle>
            <a:lvl1pPr algn="ctr">
              <a:defRPr/>
            </a:lvl1pPr>
          </a:lstStyle>
          <a:p>
            <a:fld id="{D2E57653-3E58-4892-A7ED-712530ACC680}"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1ABA4E-CD72-497B-97AA-7213B3980F60}"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1ABA4E-CD72-497B-97AA-7213B3980F60}"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fld id="{B41ABA4E-CD72-497B-97AA-7213B3980F60}" type="datetimeFigureOut">
              <a:rPr lang="en-US" smtClean="0"/>
              <a:pPr/>
              <a:t>10/7/2014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41ABA4E-CD72-497B-97AA-7213B3980F60}" type="datetimeFigureOut">
              <a:rPr lang="en-US" smtClean="0"/>
              <a:pPr/>
              <a:t>10/7/2014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BA4E-CD72-497B-97AA-7213B3980F60}" type="datetimeFigureOut">
              <a:rPr lang="en-US" smtClean="0"/>
              <a:pPr/>
              <a:t>10/7/2014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41ABA4E-CD72-497B-97AA-7213B3980F60}" type="datetimeFigureOut">
              <a:rPr lang="en-US" smtClean="0"/>
              <a:pPr/>
              <a:t>10/7/2014</a:t>
            </a:fld>
            <a:endParaRPr lang="en-US"/>
          </a:p>
        </p:txBody>
      </p:sp>
      <p:sp>
        <p:nvSpPr>
          <p:cNvPr id="9" name="Slide Number Placeholder 8"/>
          <p:cNvSpPr>
            <a:spLocks noGrp="1"/>
          </p:cNvSpPr>
          <p:nvPr>
            <p:ph type="sldNum" sz="quarter" idx="15"/>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41ABA4E-CD72-497B-97AA-7213B3980F60}" type="datetimeFigureOut">
              <a:rPr lang="en-US" smtClean="0"/>
              <a:pPr/>
              <a:t>10/7/2014</a:t>
            </a:fld>
            <a:endParaRPr lang="en-US"/>
          </a:p>
        </p:txBody>
      </p:sp>
      <p:sp>
        <p:nvSpPr>
          <p:cNvPr id="9" name="Slide Number Placeholder 8"/>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41ABA4E-CD72-497B-97AA-7213B3980F60}" type="datetimeFigureOut">
              <a:rPr lang="en-US" smtClean="0"/>
              <a:pPr/>
              <a:t>10/7/2014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a:t>‹#›</a:t>
            </a:fld>
            <a:endParaRPr kumimoji="0"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To implement gherkin language in a project as a manual tester or business analyst </a:t>
            </a:r>
          </a:p>
          <a:p>
            <a:endParaRPr lang="en-US" dirty="0" smtClean="0"/>
          </a:p>
          <a:p>
            <a:endParaRPr lang="en-US" dirty="0" smtClean="0"/>
          </a:p>
          <a:p>
            <a:r>
              <a:rPr lang="en-US" dirty="0" smtClean="0"/>
              <a:t>                                                                       By</a:t>
            </a:r>
          </a:p>
          <a:p>
            <a:r>
              <a:rPr lang="en-US" dirty="0" smtClean="0"/>
              <a:t>                                                                          kirubanand</a:t>
            </a:r>
            <a:endParaRPr lang="en-US" dirty="0"/>
          </a:p>
        </p:txBody>
      </p:sp>
      <p:sp>
        <p:nvSpPr>
          <p:cNvPr id="3" name="Title 2"/>
          <p:cNvSpPr>
            <a:spLocks noGrp="1"/>
          </p:cNvSpPr>
          <p:nvPr>
            <p:ph type="ctrTitle"/>
          </p:nvPr>
        </p:nvSpPr>
        <p:spPr/>
        <p:txBody>
          <a:bodyPr/>
          <a:lstStyle/>
          <a:p>
            <a:r>
              <a:rPr lang="en-US" dirty="0" smtClean="0"/>
              <a:t>Gherkin language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10363200" cy="5562600"/>
          </a:xfrm>
        </p:spPr>
        <p:txBody>
          <a:bodyPr>
            <a:normAutofit fontScale="55000" lnSpcReduction="20000"/>
          </a:bodyPr>
          <a:lstStyle/>
          <a:p>
            <a:pPr>
              <a:buNone/>
            </a:pPr>
            <a:r>
              <a:rPr lang="en-US" dirty="0" smtClean="0"/>
              <a:t>Feature: Multiple site support </a:t>
            </a:r>
          </a:p>
          <a:p>
            <a:pPr>
              <a:buNone/>
            </a:pPr>
            <a:r>
              <a:rPr lang="en-US" dirty="0" smtClean="0"/>
              <a:t>As a Mephisto site owner</a:t>
            </a:r>
          </a:p>
          <a:p>
            <a:pPr>
              <a:buNone/>
            </a:pPr>
            <a:r>
              <a:rPr lang="en-US" dirty="0" smtClean="0"/>
              <a:t> I want to host blogs for different people</a:t>
            </a:r>
          </a:p>
          <a:p>
            <a:pPr>
              <a:buNone/>
            </a:pPr>
            <a:r>
              <a:rPr lang="en-US" dirty="0" smtClean="0"/>
              <a:t> In order to make gigantic piles of money </a:t>
            </a:r>
          </a:p>
          <a:p>
            <a:pPr>
              <a:buNone/>
            </a:pPr>
            <a:endParaRPr lang="en-US" dirty="0" smtClean="0"/>
          </a:p>
          <a:p>
            <a:pPr>
              <a:buNone/>
            </a:pPr>
            <a:r>
              <a:rPr lang="en-US" dirty="0" smtClean="0"/>
              <a:t>Background: </a:t>
            </a:r>
          </a:p>
          <a:p>
            <a:pPr>
              <a:buNone/>
            </a:pPr>
            <a:r>
              <a:rPr lang="en-US" dirty="0" smtClean="0"/>
              <a:t>Given a global administrator named "Greg" </a:t>
            </a:r>
          </a:p>
          <a:p>
            <a:pPr>
              <a:buNone/>
            </a:pPr>
            <a:r>
              <a:rPr lang="en-US" dirty="0" smtClean="0"/>
              <a:t>And a blog named "Greg's anti-tax rants“</a:t>
            </a:r>
          </a:p>
          <a:p>
            <a:pPr>
              <a:buNone/>
            </a:pPr>
            <a:r>
              <a:rPr lang="en-US" dirty="0" smtClean="0"/>
              <a:t> And a customer named "Dr. Bill" </a:t>
            </a:r>
          </a:p>
          <a:p>
            <a:pPr>
              <a:buNone/>
            </a:pPr>
            <a:r>
              <a:rPr lang="en-US" dirty="0" smtClean="0"/>
              <a:t>And a blog named "Expensive Therapy" owned by "Dr. Bill“</a:t>
            </a:r>
          </a:p>
          <a:p>
            <a:pPr>
              <a:buNone/>
            </a:pPr>
            <a:endParaRPr lang="en-US" dirty="0" smtClean="0"/>
          </a:p>
          <a:p>
            <a:pPr>
              <a:buNone/>
            </a:pPr>
            <a:r>
              <a:rPr lang="en-US" dirty="0" smtClean="0"/>
              <a:t> Scenario: Dr. Bill posts to his own blog </a:t>
            </a:r>
          </a:p>
          <a:p>
            <a:pPr>
              <a:buNone/>
            </a:pPr>
            <a:r>
              <a:rPr lang="en-US" dirty="0" smtClean="0"/>
              <a:t>Given I am logged in as Dr. Bill </a:t>
            </a:r>
          </a:p>
          <a:p>
            <a:pPr>
              <a:buNone/>
            </a:pPr>
            <a:r>
              <a:rPr lang="en-US" dirty="0" smtClean="0"/>
              <a:t>When I try to post to "Expensive Therapy“</a:t>
            </a:r>
          </a:p>
          <a:p>
            <a:pPr>
              <a:buNone/>
            </a:pPr>
            <a:r>
              <a:rPr lang="en-US" dirty="0" smtClean="0"/>
              <a:t> Then I should see "Your article was published.“</a:t>
            </a:r>
          </a:p>
          <a:p>
            <a:pPr>
              <a:buNone/>
            </a:pPr>
            <a:endParaRPr lang="en-US" dirty="0" smtClean="0"/>
          </a:p>
          <a:p>
            <a:pPr>
              <a:buNone/>
            </a:pPr>
            <a:r>
              <a:rPr lang="en-US" dirty="0" smtClean="0"/>
              <a:t> Scenario: Dr. Bill tries to post to somebody else's blog, and fails</a:t>
            </a:r>
          </a:p>
          <a:p>
            <a:pPr>
              <a:buNone/>
            </a:pPr>
            <a:r>
              <a:rPr lang="en-US" dirty="0" smtClean="0"/>
              <a:t> Given I am logged in as Dr. Bill </a:t>
            </a:r>
          </a:p>
          <a:p>
            <a:pPr>
              <a:buNone/>
            </a:pPr>
            <a:r>
              <a:rPr lang="en-US" dirty="0" smtClean="0"/>
              <a:t>When I try to post to "Greg's anti-tax rants“</a:t>
            </a:r>
          </a:p>
          <a:p>
            <a:pPr>
              <a:buNone/>
            </a:pPr>
            <a:r>
              <a:rPr lang="en-US" dirty="0" smtClean="0"/>
              <a:t> Then I should see "Hey! That's not your blog!“</a:t>
            </a:r>
          </a:p>
          <a:p>
            <a:pPr>
              <a:buNone/>
            </a:pPr>
            <a:r>
              <a:rPr lang="en-US" dirty="0" smtClean="0"/>
              <a:t> </a:t>
            </a:r>
          </a:p>
          <a:p>
            <a:pPr>
              <a:buNone/>
            </a:pPr>
            <a:endParaRPr lang="en-US" dirty="0"/>
          </a:p>
        </p:txBody>
      </p:sp>
      <p:sp>
        <p:nvSpPr>
          <p:cNvPr id="3" name="Title 2"/>
          <p:cNvSpPr>
            <a:spLocks noGrp="1"/>
          </p:cNvSpPr>
          <p:nvPr>
            <p:ph type="title"/>
          </p:nvPr>
        </p:nvSpPr>
        <p:spPr>
          <a:xfrm>
            <a:off x="990600" y="152400"/>
            <a:ext cx="7696200" cy="914400"/>
          </a:xfrm>
        </p:spPr>
        <p:txBody>
          <a:bodyPr/>
          <a:lstStyle/>
          <a:p>
            <a:r>
              <a:rPr lang="en-US" dirty="0" smtClean="0"/>
              <a:t>Example for Background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difference is when it is run: the background is run </a:t>
            </a:r>
            <a:r>
              <a:rPr lang="en-US" i="1" dirty="0" smtClean="0"/>
              <a:t>before each</a:t>
            </a:r>
            <a:r>
              <a:rPr lang="en-US" dirty="0" smtClean="0"/>
              <a:t> of your scenarios.</a:t>
            </a:r>
          </a:p>
          <a:p>
            <a:endParaRPr lang="en-US" dirty="0" smtClean="0"/>
          </a:p>
          <a:p>
            <a:pPr>
              <a:buNone/>
            </a:pPr>
            <a:endParaRPr lang="en-US" dirty="0" smtClean="0"/>
          </a:p>
          <a:p>
            <a:r>
              <a:rPr lang="en-US" dirty="0" smtClean="0"/>
              <a:t>If you need to execute some steps before scenarios or repeated steps in scenarios you can mention in background inside gherkin source. After the feature.</a:t>
            </a:r>
          </a:p>
          <a:p>
            <a:pPr>
              <a:buNone/>
            </a:pPr>
            <a:endParaRPr lang="en-US" dirty="0"/>
          </a:p>
        </p:txBody>
      </p:sp>
      <p:sp>
        <p:nvSpPr>
          <p:cNvPr id="3" name="Title 2"/>
          <p:cNvSpPr>
            <a:spLocks noGrp="1"/>
          </p:cNvSpPr>
          <p:nvPr>
            <p:ph type="title"/>
          </p:nvPr>
        </p:nvSpPr>
        <p:spPr/>
        <p:txBody>
          <a:bodyPr>
            <a:normAutofit/>
          </a:bodyPr>
          <a:lstStyle/>
          <a:p>
            <a:r>
              <a:rPr lang="en-US" b="1" dirty="0" smtClean="0"/>
              <a:t>                 Backgrounds </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524000"/>
            <a:ext cx="7924800" cy="3810000"/>
          </a:xfrm>
        </p:spPr>
        <p:txBody>
          <a:bodyPr/>
          <a:lstStyle/>
          <a:p>
            <a:r>
              <a:rPr lang="en-US" b="1" dirty="0" smtClean="0"/>
              <a:t>Don’t use “Background” to set up complicated state unless that state is actually something the client needs to know.</a:t>
            </a:r>
          </a:p>
          <a:p>
            <a:r>
              <a:rPr lang="en-US" b="1" dirty="0" smtClean="0"/>
              <a:t>Keep your “Background” section short.</a:t>
            </a:r>
          </a:p>
          <a:p>
            <a:r>
              <a:rPr lang="en-US" b="1" dirty="0" smtClean="0"/>
              <a:t>Make your “Background” section vivid.</a:t>
            </a:r>
          </a:p>
          <a:p>
            <a:r>
              <a:rPr lang="en-US" b="1" dirty="0" smtClean="0"/>
              <a:t>Keep your scenarios short, and don’t have too many.</a:t>
            </a:r>
          </a:p>
        </p:txBody>
      </p:sp>
      <p:sp>
        <p:nvSpPr>
          <p:cNvPr id="3" name="Title 2"/>
          <p:cNvSpPr>
            <a:spLocks noGrp="1"/>
          </p:cNvSpPr>
          <p:nvPr>
            <p:ph type="title"/>
          </p:nvPr>
        </p:nvSpPr>
        <p:spPr/>
        <p:txBody>
          <a:bodyPr>
            <a:normAutofit fontScale="90000"/>
          </a:bodyPr>
          <a:lstStyle/>
          <a:p>
            <a:r>
              <a:rPr lang="en-US" b="1" dirty="0" smtClean="0"/>
              <a:t>Good practices for using Background</a:t>
            </a:r>
            <a:br>
              <a:rPr lang="en-US" b="1"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839200" cy="5562600"/>
          </a:xfrm>
        </p:spPr>
        <p:txBody>
          <a:bodyPr>
            <a:normAutofit/>
          </a:bodyPr>
          <a:lstStyle/>
          <a:p>
            <a:r>
              <a:rPr lang="en-US" sz="2400" dirty="0" smtClean="0"/>
              <a:t>Gherkin is as a communication tool. It is close enough to natural language that both technical and non-technical people can collaborate but it has enough constraints to encourage thinking in terms of behaviour.</a:t>
            </a:r>
          </a:p>
          <a:p>
            <a:r>
              <a:rPr lang="en-US" sz="2400" dirty="0" smtClean="0"/>
              <a:t>Gherkin is a Business Readable, Domain Specific Language created specifically for behavior descriptions. It gives you the ability to remove logic details from behavior tests.</a:t>
            </a:r>
          </a:p>
          <a:p>
            <a:r>
              <a:rPr lang="en-US" sz="2400" dirty="0" smtClean="0"/>
              <a:t> Gherkin serves as your project’s documentation and automated tests.</a:t>
            </a:r>
          </a:p>
          <a:p>
            <a:r>
              <a:rPr lang="en-US" sz="2400" dirty="0" smtClean="0"/>
              <a:t>Gherkin is the language used to describe a feature and the scenarios that define its behavior. It originally came from Cucumber.(cucumber is automation testing tool.)</a:t>
            </a:r>
          </a:p>
          <a:p>
            <a:pPr>
              <a:buNone/>
            </a:pPr>
            <a:endParaRPr lang="en-US" dirty="0" smtClean="0"/>
          </a:p>
        </p:txBody>
      </p:sp>
      <p:sp>
        <p:nvSpPr>
          <p:cNvPr id="3" name="Title 2"/>
          <p:cNvSpPr>
            <a:spLocks noGrp="1"/>
          </p:cNvSpPr>
          <p:nvPr>
            <p:ph type="title"/>
          </p:nvPr>
        </p:nvSpPr>
        <p:spPr>
          <a:xfrm>
            <a:off x="838200" y="304800"/>
            <a:ext cx="7391400" cy="762000"/>
          </a:xfrm>
        </p:spPr>
        <p:txBody>
          <a:bodyPr/>
          <a:lstStyle/>
          <a:p>
            <a:r>
              <a:rPr lang="en-US" dirty="0" smtClean="0"/>
              <a:t>      What is gherkin language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458200" cy="5638800"/>
          </a:xfrm>
        </p:spPr>
        <p:txBody>
          <a:bodyPr>
            <a:normAutofit/>
          </a:bodyPr>
          <a:lstStyle/>
          <a:p>
            <a:pPr latinLnBrk="1">
              <a:buNone/>
            </a:pPr>
            <a:r>
              <a:rPr lang="en-US" sz="2400" dirty="0" smtClean="0"/>
              <a:t>Feature: {custom title}</a:t>
            </a:r>
          </a:p>
          <a:p>
            <a:pPr latinLnBrk="1">
              <a:buNone/>
            </a:pPr>
            <a:r>
              <a:rPr lang="en-US" sz="2400" dirty="0" smtClean="0"/>
              <a:t>    In order to {benefit/value of the feature}</a:t>
            </a:r>
          </a:p>
          <a:p>
            <a:pPr latinLnBrk="1">
              <a:buNone/>
            </a:pPr>
            <a:r>
              <a:rPr lang="en-US" sz="2400" dirty="0" smtClean="0"/>
              <a:t>    As a {user/role who will benefit from this feature}</a:t>
            </a:r>
          </a:p>
          <a:p>
            <a:pPr latinLnBrk="1">
              <a:buNone/>
            </a:pPr>
            <a:r>
              <a:rPr lang="en-US" sz="2400" dirty="0" smtClean="0"/>
              <a:t>    I need to {short feature description}</a:t>
            </a:r>
          </a:p>
          <a:p>
            <a:pPr latinLnBrk="1">
              <a:buNone/>
            </a:pPr>
            <a:endParaRPr lang="en-US" sz="2400" dirty="0" smtClean="0"/>
          </a:p>
          <a:p>
            <a:pPr latinLnBrk="1">
              <a:buNone/>
            </a:pPr>
            <a:r>
              <a:rPr lang="en-US" sz="2400" dirty="0" smtClean="0"/>
              <a:t>Scenario: Some determinable business situation </a:t>
            </a:r>
          </a:p>
          <a:p>
            <a:pPr latinLnBrk="1">
              <a:buNone/>
            </a:pPr>
            <a:r>
              <a:rPr lang="en-US" sz="2400" dirty="0" smtClean="0"/>
              <a:t> Given some precondition</a:t>
            </a:r>
          </a:p>
          <a:p>
            <a:pPr latinLnBrk="1">
              <a:buNone/>
            </a:pPr>
            <a:r>
              <a:rPr lang="en-US" sz="2400" dirty="0" smtClean="0"/>
              <a:t>  And some other precondition</a:t>
            </a:r>
          </a:p>
          <a:p>
            <a:pPr latinLnBrk="1">
              <a:buNone/>
            </a:pPr>
            <a:r>
              <a:rPr lang="en-US" sz="2400" dirty="0" smtClean="0"/>
              <a:t> When some action by the actor </a:t>
            </a:r>
          </a:p>
          <a:p>
            <a:pPr latinLnBrk="1">
              <a:buNone/>
            </a:pPr>
            <a:r>
              <a:rPr lang="en-US" sz="2400" dirty="0" smtClean="0"/>
              <a:t> And some other action And yet another action </a:t>
            </a:r>
          </a:p>
          <a:p>
            <a:pPr latinLnBrk="1">
              <a:buNone/>
            </a:pPr>
            <a:r>
              <a:rPr lang="en-US" sz="2400" dirty="0" smtClean="0"/>
              <a:t> Then some testable outcome is achieved </a:t>
            </a:r>
          </a:p>
          <a:p>
            <a:pPr latinLnBrk="1">
              <a:buNone/>
            </a:pPr>
            <a:r>
              <a:rPr lang="en-US" sz="2400" dirty="0" smtClean="0"/>
              <a:t>And something else we can check happens too</a:t>
            </a:r>
          </a:p>
          <a:p>
            <a:pPr latinLnBrk="1">
              <a:buNone/>
            </a:pPr>
            <a:endParaRPr lang="en-US" dirty="0" smtClean="0"/>
          </a:p>
          <a:p>
            <a:pPr>
              <a:buNone/>
            </a:pPr>
            <a:endParaRPr lang="en-US" dirty="0"/>
          </a:p>
        </p:txBody>
      </p:sp>
      <p:sp>
        <p:nvSpPr>
          <p:cNvPr id="3" name="Title 2"/>
          <p:cNvSpPr>
            <a:spLocks noGrp="1"/>
          </p:cNvSpPr>
          <p:nvPr>
            <p:ph type="title"/>
          </p:nvPr>
        </p:nvSpPr>
        <p:spPr>
          <a:xfrm>
            <a:off x="533400" y="152400"/>
            <a:ext cx="8382000" cy="914400"/>
          </a:xfrm>
        </p:spPr>
        <p:txBody>
          <a:bodyPr>
            <a:normAutofit fontScale="90000"/>
          </a:bodyPr>
          <a:lstStyle/>
          <a:p>
            <a:r>
              <a:rPr lang="en-US" dirty="0" smtClean="0"/>
              <a:t>A Gherkin Source file usually look like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382000" cy="3657600"/>
          </a:xfrm>
        </p:spPr>
        <p:txBody>
          <a:bodyPr>
            <a:normAutofit/>
          </a:bodyPr>
          <a:lstStyle/>
          <a:p>
            <a:r>
              <a:rPr lang="en-US" sz="2400" dirty="0" smtClean="0"/>
              <a:t>Gherkin is a line-oriented language that uses indentation to define structure. Line endings terminate statements (eg, steps). Either spaces or tabs may be used for indentation (but spaces are more portable). Most lines start with a keyword.</a:t>
            </a:r>
          </a:p>
          <a:p>
            <a:endParaRPr lang="en-US" sz="2400" dirty="0" smtClean="0"/>
          </a:p>
          <a:p>
            <a:r>
              <a:rPr lang="en-US" sz="2400" dirty="0" smtClean="0"/>
              <a:t>Comment lines are allowed anywhere in the file. They begin with zero or more spaces, followed by a hash sign (#) and some amount of text.</a:t>
            </a:r>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       </a:t>
            </a:r>
            <a:r>
              <a:rPr lang="en-US" b="1" dirty="0" smtClean="0"/>
              <a:t/>
            </a:r>
            <a:br>
              <a:rPr lang="en-US" b="1" dirty="0" smtClean="0"/>
            </a:br>
            <a:r>
              <a:rPr lang="en-US" b="1" dirty="0" smtClean="0"/>
              <a:t>                      Gherkin Syntax</a:t>
            </a:r>
            <a:br>
              <a:rPr lang="en-US" b="1"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876800"/>
          </a:xfrm>
        </p:spPr>
        <p:txBody>
          <a:bodyPr>
            <a:normAutofit/>
          </a:bodyPr>
          <a:lstStyle/>
          <a:p>
            <a:r>
              <a:rPr lang="en-US" sz="2400" dirty="0" smtClean="0"/>
              <a:t>Every .feature file conventionally consists of a single feature.</a:t>
            </a:r>
          </a:p>
          <a:p>
            <a:r>
              <a:rPr lang="en-US" sz="2400" dirty="0" smtClean="0"/>
              <a:t> A line starting with the keyword </a:t>
            </a:r>
            <a:r>
              <a:rPr lang="en-US" sz="2400" b="1" dirty="0" smtClean="0"/>
              <a:t>Feature</a:t>
            </a:r>
            <a:r>
              <a:rPr lang="en-US" sz="2400" dirty="0" smtClean="0"/>
              <a:t> followed by free indented text starts a feature. A feature usually contains a list of scenarios. You can write whatever you want up until the first scenario, which starts with the word </a:t>
            </a:r>
            <a:r>
              <a:rPr lang="en-US" sz="2400" b="1" dirty="0" smtClean="0"/>
              <a:t>Scenario</a:t>
            </a:r>
          </a:p>
          <a:p>
            <a:r>
              <a:rPr lang="en-US" sz="2400" dirty="0" smtClean="0"/>
              <a:t>Every scenario consists of a list of steps, which must start Keywords.</a:t>
            </a:r>
          </a:p>
          <a:p>
            <a:r>
              <a:rPr lang="en-US" sz="2400" dirty="0" smtClean="0"/>
              <a:t> Keywords </a:t>
            </a:r>
            <a:r>
              <a:rPr lang="en-US" sz="2400" b="1" dirty="0" smtClean="0"/>
              <a:t>Given</a:t>
            </a:r>
            <a:r>
              <a:rPr lang="en-US" sz="2400" dirty="0" smtClean="0"/>
              <a:t>, </a:t>
            </a:r>
            <a:r>
              <a:rPr lang="en-US" sz="2400" b="1" dirty="0" smtClean="0"/>
              <a:t>When</a:t>
            </a:r>
            <a:r>
              <a:rPr lang="en-US" sz="2400" dirty="0" smtClean="0"/>
              <a:t>, </a:t>
            </a:r>
            <a:r>
              <a:rPr lang="en-US" sz="2400" b="1" dirty="0" smtClean="0"/>
              <a:t>Then</a:t>
            </a:r>
            <a:r>
              <a:rPr lang="en-US" sz="2400" dirty="0" smtClean="0"/>
              <a:t>, </a:t>
            </a:r>
            <a:r>
              <a:rPr lang="en-US" sz="2400" b="1" dirty="0" smtClean="0"/>
              <a:t>But</a:t>
            </a:r>
            <a:r>
              <a:rPr lang="en-US" sz="2400" dirty="0" smtClean="0"/>
              <a:t> or </a:t>
            </a:r>
            <a:r>
              <a:rPr lang="en-US" sz="2400" b="1" dirty="0" smtClean="0"/>
              <a:t>And</a:t>
            </a:r>
            <a:r>
              <a:rPr lang="en-US" sz="2400" dirty="0" smtClean="0"/>
              <a:t>. Cucumber treats them all the same.</a:t>
            </a:r>
            <a:endParaRPr lang="en-US" sz="2400" dirty="0"/>
          </a:p>
        </p:txBody>
      </p:sp>
      <p:sp>
        <p:nvSpPr>
          <p:cNvPr id="3" name="Title 2"/>
          <p:cNvSpPr>
            <a:spLocks noGrp="1"/>
          </p:cNvSpPr>
          <p:nvPr>
            <p:ph type="title"/>
          </p:nvPr>
        </p:nvSpPr>
        <p:spPr/>
        <p:txBody>
          <a:bodyPr>
            <a:normAutofit fontScale="90000"/>
          </a:bodyPr>
          <a:lstStyle/>
          <a:p>
            <a:r>
              <a:rPr lang="en-US" dirty="0" smtClean="0"/>
              <a:t>                  Feature Introduction</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486400"/>
          </a:xfrm>
        </p:spPr>
        <p:txBody>
          <a:bodyPr>
            <a:normAutofit fontScale="70000" lnSpcReduction="20000"/>
          </a:bodyPr>
          <a:lstStyle/>
          <a:p>
            <a:pPr>
              <a:buFont typeface="Wingdings" pitchFamily="2" charset="2"/>
              <a:buChar char="§"/>
            </a:pPr>
            <a:r>
              <a:rPr lang="en-US" dirty="0" smtClean="0"/>
              <a:t>  Given</a:t>
            </a:r>
          </a:p>
          <a:p>
            <a:pPr>
              <a:buNone/>
            </a:pPr>
            <a:r>
              <a:rPr lang="en-US" dirty="0" smtClean="0"/>
              <a:t>        The purpose of givens is to </a:t>
            </a:r>
            <a:r>
              <a:rPr lang="en-US" b="1" dirty="0" smtClean="0"/>
              <a:t>put the system in a known state before the user </a:t>
            </a:r>
            <a:r>
              <a:rPr lang="en-US" dirty="0" smtClean="0"/>
              <a:t> starts interacting with the system (in the When steps). Avoid talking about user interaction in givens. If you had worked with use cases, you would call this preconditions.</a:t>
            </a:r>
          </a:p>
          <a:p>
            <a:pPr>
              <a:buNone/>
            </a:pPr>
            <a:endParaRPr lang="en-US" dirty="0" smtClean="0"/>
          </a:p>
          <a:p>
            <a:pPr>
              <a:buFont typeface="Wingdings" pitchFamily="2" charset="2"/>
              <a:buChar char="§"/>
            </a:pPr>
            <a:r>
              <a:rPr lang="en-US" dirty="0" smtClean="0"/>
              <a:t>  When </a:t>
            </a:r>
          </a:p>
          <a:p>
            <a:pPr>
              <a:buNone/>
            </a:pPr>
            <a:r>
              <a:rPr lang="en-US" dirty="0" smtClean="0"/>
              <a:t>         The purpose of When steps is to </a:t>
            </a:r>
            <a:r>
              <a:rPr lang="en-US" b="1" dirty="0" smtClean="0"/>
              <a:t>describe the key action</a:t>
            </a:r>
            <a:r>
              <a:rPr lang="en-US" dirty="0" smtClean="0"/>
              <a:t> the user performs (some action by the actor ).</a:t>
            </a:r>
          </a:p>
          <a:p>
            <a:pPr>
              <a:buNone/>
            </a:pPr>
            <a:endParaRPr lang="en-US" dirty="0" smtClean="0"/>
          </a:p>
          <a:p>
            <a:pPr>
              <a:buFont typeface="Wingdings" pitchFamily="2" charset="2"/>
              <a:buChar char="§"/>
            </a:pPr>
            <a:r>
              <a:rPr lang="en-US" dirty="0" smtClean="0"/>
              <a:t>  Then</a:t>
            </a:r>
          </a:p>
          <a:p>
            <a:pPr>
              <a:buNone/>
            </a:pPr>
            <a:r>
              <a:rPr lang="en-US" dirty="0" smtClean="0"/>
              <a:t>       The purpose of Then steps is to </a:t>
            </a:r>
            <a:r>
              <a:rPr lang="en-US" b="1" dirty="0" smtClean="0"/>
              <a:t>observe outcomes</a:t>
            </a:r>
            <a:r>
              <a:rPr lang="en-US" dirty="0" smtClean="0"/>
              <a:t>. The observations should also be on some kind of </a:t>
            </a:r>
            <a:r>
              <a:rPr lang="en-US" i="1" dirty="0" smtClean="0"/>
              <a:t>output</a:t>
            </a:r>
            <a:r>
              <a:rPr lang="en-US" dirty="0" smtClean="0"/>
              <a:t> – that is something that comes </a:t>
            </a:r>
            <a:r>
              <a:rPr lang="en-US" i="1" dirty="0" smtClean="0"/>
              <a:t>out</a:t>
            </a:r>
            <a:r>
              <a:rPr lang="en-US" dirty="0" smtClean="0"/>
              <a:t> of the system (report, user interface, message).</a:t>
            </a:r>
          </a:p>
          <a:p>
            <a:pPr>
              <a:buNone/>
            </a:pPr>
            <a:endParaRPr lang="en-US" dirty="0" smtClean="0"/>
          </a:p>
          <a:p>
            <a:pPr>
              <a:buFont typeface="Wingdings" pitchFamily="2" charset="2"/>
              <a:buChar char="§"/>
            </a:pPr>
            <a:r>
              <a:rPr lang="en-US" dirty="0" smtClean="0"/>
              <a:t>   And</a:t>
            </a:r>
          </a:p>
          <a:p>
            <a:pPr>
              <a:buNone/>
            </a:pPr>
            <a:r>
              <a:rPr lang="en-US" dirty="0" smtClean="0"/>
              <a:t>            And is used for another preconditions and another action and other outcome.</a:t>
            </a:r>
          </a:p>
          <a:p>
            <a:pPr>
              <a:buNone/>
            </a:pPr>
            <a:endParaRPr lang="en-US" dirty="0" smtClean="0"/>
          </a:p>
          <a:p>
            <a:pPr>
              <a:buFont typeface="Wingdings" pitchFamily="2" charset="2"/>
              <a:buChar char="§"/>
            </a:pPr>
            <a:r>
              <a:rPr lang="en-US" dirty="0" smtClean="0"/>
              <a:t>   But</a:t>
            </a:r>
          </a:p>
          <a:p>
            <a:pPr>
              <a:buNone/>
            </a:pPr>
            <a:r>
              <a:rPr lang="en-US" dirty="0" smtClean="0"/>
              <a:t>          Mostly But we will use  after  outcomes .(</a:t>
            </a:r>
            <a:r>
              <a:rPr lang="en-US" dirty="0" err="1" smtClean="0"/>
              <a:t>e.g</a:t>
            </a:r>
            <a:r>
              <a:rPr lang="en-US" dirty="0" smtClean="0"/>
              <a:t>  But I don't see something else)</a:t>
            </a:r>
            <a:endParaRPr lang="en-US" dirty="0"/>
          </a:p>
        </p:txBody>
      </p:sp>
      <p:sp>
        <p:nvSpPr>
          <p:cNvPr id="3" name="Title 2"/>
          <p:cNvSpPr>
            <a:spLocks noGrp="1"/>
          </p:cNvSpPr>
          <p:nvPr>
            <p:ph type="title"/>
          </p:nvPr>
        </p:nvSpPr>
        <p:spPr>
          <a:xfrm>
            <a:off x="914400" y="381000"/>
            <a:ext cx="6705600" cy="762000"/>
          </a:xfrm>
        </p:spPr>
        <p:txBody>
          <a:bodyPr/>
          <a:lstStyle/>
          <a:p>
            <a:r>
              <a:rPr lang="en-US" dirty="0" smtClean="0"/>
              <a:t>Keywords used in scenarios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610600" cy="5486400"/>
          </a:xfrm>
        </p:spPr>
        <p:txBody>
          <a:bodyPr>
            <a:normAutofit fontScale="92500" lnSpcReduction="20000"/>
          </a:bodyPr>
          <a:lstStyle/>
          <a:p>
            <a:pPr>
              <a:buNone/>
            </a:pPr>
            <a:r>
              <a:rPr lang="en-US" sz="2400" b="1" dirty="0" smtClean="0"/>
              <a:t>Feature:  </a:t>
            </a:r>
          </a:p>
          <a:p>
            <a:pPr>
              <a:buNone/>
            </a:pPr>
            <a:r>
              <a:rPr lang="en-US" sz="2400" dirty="0" smtClean="0"/>
              <a:t>   In order  to get the count of cucumber  left</a:t>
            </a:r>
          </a:p>
          <a:p>
            <a:pPr>
              <a:buNone/>
            </a:pPr>
            <a:r>
              <a:rPr lang="en-US" sz="2400" dirty="0" smtClean="0"/>
              <a:t>    As a vistor</a:t>
            </a:r>
          </a:p>
          <a:p>
            <a:pPr>
              <a:buNone/>
            </a:pPr>
            <a:r>
              <a:rPr lang="en-US" sz="2400" dirty="0" smtClean="0"/>
              <a:t>    And I should get the startcount ,eatcount and leftcount of cucumbers .</a:t>
            </a:r>
          </a:p>
          <a:p>
            <a:pPr>
              <a:buNone/>
            </a:pPr>
            <a:endParaRPr lang="en-US" sz="2400" b="1" dirty="0" smtClean="0"/>
          </a:p>
          <a:p>
            <a:pPr>
              <a:buNone/>
            </a:pPr>
            <a:r>
              <a:rPr lang="en-US" sz="2400" b="1" dirty="0" smtClean="0"/>
              <a:t>Scenario:</a:t>
            </a:r>
            <a:r>
              <a:rPr lang="en-US" sz="2400" dirty="0" smtClean="0"/>
              <a:t> Eat 5 out of 12 </a:t>
            </a:r>
          </a:p>
          <a:p>
            <a:pPr>
              <a:buNone/>
            </a:pPr>
            <a:r>
              <a:rPr lang="en-US" sz="2400" dirty="0" smtClean="0"/>
              <a:t>Given there are 12 cucumbers</a:t>
            </a:r>
          </a:p>
          <a:p>
            <a:pPr>
              <a:buNone/>
            </a:pPr>
            <a:r>
              <a:rPr lang="en-US" sz="2400" dirty="0" smtClean="0"/>
              <a:t> When I eat 5 cucumbers </a:t>
            </a:r>
          </a:p>
          <a:p>
            <a:pPr>
              <a:buNone/>
            </a:pPr>
            <a:r>
              <a:rPr lang="en-US" sz="2400" dirty="0" smtClean="0"/>
              <a:t>Then I should have 7 cucumbers</a:t>
            </a:r>
          </a:p>
          <a:p>
            <a:pPr>
              <a:buNone/>
            </a:pPr>
            <a:endParaRPr lang="en-US" sz="2400" dirty="0" smtClean="0"/>
          </a:p>
          <a:p>
            <a:pPr>
              <a:buNone/>
            </a:pPr>
            <a:r>
              <a:rPr lang="en-US" sz="2400" dirty="0" smtClean="0"/>
              <a:t> </a:t>
            </a:r>
            <a:r>
              <a:rPr lang="en-US" sz="2400" b="1" dirty="0" smtClean="0"/>
              <a:t>Scenario:</a:t>
            </a:r>
            <a:r>
              <a:rPr lang="en-US" sz="2400" dirty="0" smtClean="0"/>
              <a:t> Eat 5 out of 20 </a:t>
            </a:r>
          </a:p>
          <a:p>
            <a:pPr>
              <a:buNone/>
            </a:pPr>
            <a:r>
              <a:rPr lang="en-US" sz="2400" dirty="0" smtClean="0"/>
              <a:t>Given there are 20 cucumbers </a:t>
            </a:r>
          </a:p>
          <a:p>
            <a:pPr>
              <a:buNone/>
            </a:pPr>
            <a:r>
              <a:rPr lang="en-US" sz="2400" dirty="0" smtClean="0"/>
              <a:t>When I eat 5 cucumbers</a:t>
            </a:r>
          </a:p>
          <a:p>
            <a:pPr>
              <a:buNone/>
            </a:pPr>
            <a:r>
              <a:rPr lang="en-US" sz="2400" dirty="0" smtClean="0"/>
              <a:t> Then I should have 15 cucumbers</a:t>
            </a:r>
            <a:endParaRPr lang="en-US" sz="2400" dirty="0"/>
          </a:p>
        </p:txBody>
      </p:sp>
      <p:sp>
        <p:nvSpPr>
          <p:cNvPr id="3" name="Title 2"/>
          <p:cNvSpPr>
            <a:spLocks noGrp="1"/>
          </p:cNvSpPr>
          <p:nvPr>
            <p:ph type="title"/>
          </p:nvPr>
        </p:nvSpPr>
        <p:spPr>
          <a:xfrm>
            <a:off x="762000" y="457200"/>
            <a:ext cx="7772400" cy="762000"/>
          </a:xfrm>
        </p:spPr>
        <p:txBody>
          <a:bodyPr>
            <a:normAutofit fontScale="90000"/>
          </a:bodyPr>
          <a:lstStyle/>
          <a:p>
            <a:r>
              <a:rPr lang="en-US" dirty="0" smtClean="0"/>
              <a:t>Sample  Gherkin source to understand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Scenario Outline: Eating</a:t>
            </a:r>
          </a:p>
          <a:p>
            <a:pPr>
              <a:buNone/>
            </a:pPr>
            <a:r>
              <a:rPr lang="en-US" dirty="0" smtClean="0"/>
              <a:t> Given there are &lt;start&gt; cucumbers </a:t>
            </a:r>
          </a:p>
          <a:p>
            <a:pPr>
              <a:buNone/>
            </a:pPr>
            <a:r>
              <a:rPr lang="en-US" dirty="0" smtClean="0"/>
              <a:t>When I eat &lt;eat&gt; cucumbers </a:t>
            </a:r>
          </a:p>
          <a:p>
            <a:pPr>
              <a:buNone/>
            </a:pPr>
            <a:r>
              <a:rPr lang="en-US" dirty="0" smtClean="0"/>
              <a:t>Then I should have &lt;left&gt; cucumbers </a:t>
            </a:r>
          </a:p>
          <a:p>
            <a:pPr>
              <a:buNone/>
            </a:pPr>
            <a:r>
              <a:rPr lang="en-US" dirty="0" smtClean="0"/>
              <a:t>Examples: </a:t>
            </a:r>
          </a:p>
          <a:p>
            <a:pPr>
              <a:buNone/>
            </a:pPr>
            <a:r>
              <a:rPr lang="en-US" dirty="0" smtClean="0"/>
              <a:t>| start | eat | left | </a:t>
            </a:r>
          </a:p>
          <a:p>
            <a:pPr>
              <a:buNone/>
            </a:pPr>
            <a:r>
              <a:rPr lang="en-US" dirty="0" smtClean="0"/>
              <a:t>| 12      | 5    | 7     |</a:t>
            </a:r>
          </a:p>
          <a:p>
            <a:pPr>
              <a:buNone/>
            </a:pPr>
            <a:r>
              <a:rPr lang="en-US" dirty="0" smtClean="0"/>
              <a:t> | 20    | 5    | 15    |</a:t>
            </a:r>
            <a:endParaRPr lang="en-US" dirty="0"/>
          </a:p>
        </p:txBody>
      </p:sp>
      <p:sp>
        <p:nvSpPr>
          <p:cNvPr id="3" name="Title 2"/>
          <p:cNvSpPr>
            <a:spLocks noGrp="1"/>
          </p:cNvSpPr>
          <p:nvPr>
            <p:ph type="title"/>
          </p:nvPr>
        </p:nvSpPr>
        <p:spPr/>
        <p:txBody>
          <a:bodyPr>
            <a:normAutofit fontScale="90000"/>
          </a:bodyPr>
          <a:lstStyle/>
          <a:p>
            <a:r>
              <a:rPr lang="en-US" dirty="0" smtClean="0"/>
              <a:t> If you need to achieve parameterization</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382000" cy="5334000"/>
          </a:xfrm>
        </p:spPr>
        <p:txBody>
          <a:bodyPr>
            <a:normAutofit fontScale="92500" lnSpcReduction="20000"/>
          </a:bodyPr>
          <a:lstStyle/>
          <a:p>
            <a:pPr>
              <a:buNone/>
            </a:pPr>
            <a:r>
              <a:rPr lang="en-US" b="1" dirty="0" smtClean="0"/>
              <a:t>Feature: Searching on Google</a:t>
            </a:r>
            <a:r>
              <a:rPr lang="en-US" dirty="0" smtClean="0"/>
              <a:t/>
            </a:r>
            <a:br>
              <a:rPr lang="en-US" dirty="0" smtClean="0"/>
            </a:br>
            <a:r>
              <a:rPr lang="en-US" dirty="0" smtClean="0"/>
              <a:t>In order to find information about a topic</a:t>
            </a:r>
            <a:br>
              <a:rPr lang="en-US" dirty="0" smtClean="0"/>
            </a:br>
            <a:r>
              <a:rPr lang="en-US" dirty="0" smtClean="0"/>
              <a:t>As  a website User</a:t>
            </a:r>
            <a:br>
              <a:rPr lang="en-US" dirty="0" smtClean="0"/>
            </a:br>
            <a:r>
              <a:rPr lang="en-US" dirty="0" smtClean="0"/>
              <a:t>I want to be able to view search results for a topic</a:t>
            </a:r>
            <a:br>
              <a:rPr lang="en-US" dirty="0" smtClean="0"/>
            </a:br>
            <a:r>
              <a:rPr lang="en-US" dirty="0" smtClean="0"/>
              <a:t/>
            </a:r>
            <a:br>
              <a:rPr lang="en-US" dirty="0" smtClean="0"/>
            </a:br>
            <a:r>
              <a:rPr lang="en-US" b="1" dirty="0" smtClean="0"/>
              <a:t>Scenario Outline: User is displayed search results when searching for a search term that has results</a:t>
            </a:r>
            <a:r>
              <a:rPr lang="en-US" dirty="0" smtClean="0"/>
              <a:t/>
            </a:r>
            <a:br>
              <a:rPr lang="en-US" dirty="0" smtClean="0"/>
            </a:br>
            <a:r>
              <a:rPr lang="en-US" dirty="0" smtClean="0"/>
              <a:t>Given I am on the Google Search Page</a:t>
            </a:r>
            <a:br>
              <a:rPr lang="en-US" dirty="0" smtClean="0"/>
            </a:br>
            <a:r>
              <a:rPr lang="en-US" dirty="0" smtClean="0"/>
              <a:t>When I search for a &lt;search_Term&gt;</a:t>
            </a:r>
            <a:br>
              <a:rPr lang="en-US" dirty="0" smtClean="0"/>
            </a:br>
            <a:r>
              <a:rPr lang="en-US" dirty="0" smtClean="0"/>
              <a:t>Then the search results page is displayed</a:t>
            </a:r>
            <a:br>
              <a:rPr lang="en-US" dirty="0" smtClean="0"/>
            </a:br>
            <a:r>
              <a:rPr lang="en-US" dirty="0" smtClean="0"/>
              <a:t/>
            </a:r>
            <a:br>
              <a:rPr lang="en-US" dirty="0" smtClean="0"/>
            </a:br>
            <a:r>
              <a:rPr lang="en-US" dirty="0" smtClean="0"/>
              <a:t>Examples:</a:t>
            </a:r>
            <a:br>
              <a:rPr lang="en-US" dirty="0" smtClean="0"/>
            </a:br>
            <a:r>
              <a:rPr lang="en-US" dirty="0" smtClean="0"/>
              <a:t>| search_Term                |</a:t>
            </a:r>
            <a:br>
              <a:rPr lang="en-US" dirty="0" smtClean="0"/>
            </a:br>
            <a:r>
              <a:rPr lang="en-US" dirty="0" smtClean="0"/>
              <a:t>| Sunderland AFC          |</a:t>
            </a:r>
            <a:br>
              <a:rPr lang="en-US" dirty="0" smtClean="0"/>
            </a:br>
            <a:r>
              <a:rPr lang="en-US" dirty="0" smtClean="0"/>
              <a:t>| Manchester United     |</a:t>
            </a:r>
            <a:br>
              <a:rPr lang="en-US" dirty="0" smtClean="0"/>
            </a:br>
            <a:r>
              <a:rPr lang="en-US" dirty="0" smtClean="0"/>
              <a:t>| Arsenal                         |</a:t>
            </a:r>
            <a:endParaRPr lang="en-US" dirty="0"/>
          </a:p>
        </p:txBody>
      </p:sp>
      <p:sp>
        <p:nvSpPr>
          <p:cNvPr id="3" name="Title 2"/>
          <p:cNvSpPr>
            <a:spLocks noGrp="1"/>
          </p:cNvSpPr>
          <p:nvPr>
            <p:ph type="title"/>
          </p:nvPr>
        </p:nvSpPr>
        <p:spPr>
          <a:xfrm>
            <a:off x="1143000" y="228600"/>
            <a:ext cx="6629400" cy="914400"/>
          </a:xfrm>
        </p:spPr>
        <p:txBody>
          <a:bodyPr/>
          <a:lstStyle/>
          <a:p>
            <a:r>
              <a:rPr lang="en-US" dirty="0" smtClean="0"/>
              <a:t>Example for google  search</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383</TotalTime>
  <Words>631</Words>
  <Application>Microsoft Office PowerPoint</Application>
  <PresentationFormat>On-screen Show (4:3)</PresentationFormat>
  <Paragraphs>114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Gherkin language</vt:lpstr>
      <vt:lpstr>      What is gherkin language</vt:lpstr>
      <vt:lpstr>A Gherkin Source file usually look like </vt:lpstr>
      <vt:lpstr>                              Gherkin Syntax </vt:lpstr>
      <vt:lpstr>                  Feature Introduction </vt:lpstr>
      <vt:lpstr>Keywords used in scenarios</vt:lpstr>
      <vt:lpstr>Sample  Gherkin source to understand</vt:lpstr>
      <vt:lpstr> If you need to achieve parameterization </vt:lpstr>
      <vt:lpstr>Example for google  search</vt:lpstr>
      <vt:lpstr>Example for Background</vt:lpstr>
      <vt:lpstr>                 Backgrounds </vt:lpstr>
      <vt:lpstr>Good practices for using Background </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language</dc:title>
  <dc:creator>kkiruban</dc:creator>
  <cp:lastModifiedBy>kkiruban</cp:lastModifiedBy>
  <cp:revision>24</cp:revision>
  <dcterms:created xsi:type="dcterms:W3CDTF">2014-10-07T06:59:59Z</dcterms:created>
  <dcterms:modified xsi:type="dcterms:W3CDTF">2014-10-07T14:22:50Z</dcterms:modified>
</cp:coreProperties>
</file>