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29.xml" ContentType="application/vnd.openxmlformats-officedocument.presentationml.tags+xml"/>
  <Override PartName="/ppt/tags/tag38.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ppt/slideLayouts/slideLayout11.xml" ContentType="application/vnd.openxmlformats-officedocument.presentationml.slideLayout+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slideLayouts/slideLayout10.xml" ContentType="application/vnd.openxmlformats-officedocument.presentationml.slideLayout+xml"/>
  <Override PartName="/ppt/tags/tag33.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76" r:id="rId2"/>
    <p:sldMasterId id="2147483946" r:id="rId3"/>
  </p:sldMasterIdLst>
  <p:notesMasterIdLst>
    <p:notesMasterId r:id="rId22"/>
  </p:notesMasterIdLst>
  <p:handoutMasterIdLst>
    <p:handoutMasterId r:id="rId23"/>
  </p:handoutMasterIdLst>
  <p:sldIdLst>
    <p:sldId id="311" r:id="rId4"/>
    <p:sldId id="346" r:id="rId5"/>
    <p:sldId id="350" r:id="rId6"/>
    <p:sldId id="373" r:id="rId7"/>
    <p:sldId id="374" r:id="rId8"/>
    <p:sldId id="351" r:id="rId9"/>
    <p:sldId id="352" r:id="rId10"/>
    <p:sldId id="353" r:id="rId11"/>
    <p:sldId id="359" r:id="rId12"/>
    <p:sldId id="355" r:id="rId13"/>
    <p:sldId id="356" r:id="rId14"/>
    <p:sldId id="357" r:id="rId15"/>
    <p:sldId id="368" r:id="rId16"/>
    <p:sldId id="369" r:id="rId17"/>
    <p:sldId id="370" r:id="rId18"/>
    <p:sldId id="371" r:id="rId19"/>
    <p:sldId id="358" r:id="rId20"/>
    <p:sldId id="341" r:id="rId21"/>
  </p:sldIdLst>
  <p:sldSz cx="9906000" cy="6858000" type="A4"/>
  <p:notesSz cx="6797675" cy="9874250"/>
  <p:custDataLst>
    <p:tags r:id="rId24"/>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FFCC66"/>
    <a:srgbClr val="FFBC1D"/>
    <a:srgbClr val="FFCC00"/>
    <a:srgbClr val="FF3300"/>
    <a:srgbClr val="000000"/>
    <a:srgbClr val="D5EBFF"/>
    <a:srgbClr val="E1F7FF"/>
    <a:srgbClr val="A91F5B"/>
    <a:srgbClr val="71205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autoAdjust="0"/>
    <p:restoredTop sz="89785" autoAdjust="0"/>
  </p:normalViewPr>
  <p:slideViewPr>
    <p:cSldViewPr snapToGrid="0">
      <p:cViewPr varScale="1">
        <p:scale>
          <a:sx n="65" d="100"/>
          <a:sy n="65" d="100"/>
        </p:scale>
        <p:origin x="-1332" y="-108"/>
      </p:cViewPr>
      <p:guideLst>
        <p:guide orient="horz" pos="3948"/>
        <p:guide orient="horz" pos="942"/>
        <p:guide orient="horz" pos="3504"/>
        <p:guide orient="horz" pos="3290"/>
        <p:guide orient="horz" pos="1354"/>
        <p:guide pos="3120"/>
        <p:guide pos="6025"/>
        <p:guide pos="3062"/>
        <p:guide pos="3179"/>
        <p:guide pos="215"/>
        <p:guide pos="387"/>
        <p:guide pos="58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1" d="100"/>
          <a:sy n="71" d="100"/>
        </p:scale>
        <p:origin x="-3372" y="-120"/>
      </p:cViewPr>
      <p:guideLst>
        <p:guide orient="horz" pos="3110"/>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 xmlns:p14="http://schemas.microsoft.com/office/powerpoint/2010/main" val="3544071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9/7/2015</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 xmlns:p14="http://schemas.microsoft.com/office/powerpoint/2010/main" val="4271859091"/>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D8D2A0-9467-4CF4-9BE5-CA0D23FC303F}"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we build software for stakeholders, it  is difficult to figure out exactly what they want us to build.</a:t>
            </a:r>
          </a:p>
          <a:p>
            <a:r>
              <a:rPr lang="en-US" dirty="0" smtClean="0"/>
              <a:t>We’ve all worked on projects where, because of a misunderstanding, code that we’d worked hard on for several days or more had to be thrown away.</a:t>
            </a:r>
          </a:p>
          <a:p>
            <a:r>
              <a:rPr lang="en-US" dirty="0" smtClean="0"/>
              <a:t> Better communication between developers and stakeholders is essential to help avoid this kind of wasted time.</a:t>
            </a:r>
          </a:p>
          <a:p>
            <a:endParaRPr lang="en-US" dirty="0"/>
          </a:p>
        </p:txBody>
      </p:sp>
      <p:sp>
        <p:nvSpPr>
          <p:cNvPr id="4" name="Slide Number Placeholder 3"/>
          <p:cNvSpPr>
            <a:spLocks noGrp="1"/>
          </p:cNvSpPr>
          <p:nvPr>
            <p:ph type="sldNum" sz="quarter" idx="10"/>
          </p:nvPr>
        </p:nvSpPr>
        <p:spPr/>
        <p:txBody>
          <a:bodyPr/>
          <a:lstStyle/>
          <a:p>
            <a:fld id="{5BD8D2A0-9467-4CF4-9BE5-CA0D23FC303F}"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background section in a feature file allows you to specify a set of steps that are common to every scenario in the file. </a:t>
            </a:r>
          </a:p>
          <a:p>
            <a:r>
              <a:rPr lang="en-US" dirty="0" smtClean="0"/>
              <a:t>Instead of having to repeat those  discuss steps over and over for each scenario, you move them up into a Background element. </a:t>
            </a:r>
          </a:p>
          <a:p>
            <a:r>
              <a:rPr lang="en-US" dirty="0" smtClean="0"/>
              <a:t>There are a couple of advantages to doing this:</a:t>
            </a:r>
          </a:p>
          <a:p>
            <a:pPr marL="0" indent="0">
              <a:buNone/>
            </a:pPr>
            <a:r>
              <a:rPr lang="en-US" dirty="0" smtClean="0"/>
              <a:t>     • If you ever need to change those steps, you have to change them in only one place.</a:t>
            </a:r>
          </a:p>
          <a:p>
            <a:pPr marL="0" indent="0">
              <a:buNone/>
            </a:pPr>
            <a:r>
              <a:rPr lang="en-US" dirty="0" smtClean="0"/>
              <a:t>     • The importance of those steps fades into the background so that when you’re reading each individual scenario, you can focus on what is unique and important about that scenario.</a:t>
            </a:r>
          </a:p>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15</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Sometimes you have several scenarios that follow exactly the same pattern of steps, just with different input values or expected outcomes.</a:t>
            </a:r>
          </a:p>
          <a:p>
            <a:r>
              <a:rPr lang="en-US" dirty="0" smtClean="0"/>
              <a:t>We can use a scenario outline to specify the steps once and then play multiple sets of values through them.</a:t>
            </a:r>
          </a:p>
          <a:p>
            <a:r>
              <a:rPr lang="en-US" dirty="0" smtClean="0"/>
              <a:t>We indicate placeholders within the scenario outline using angle brackets (&lt;&gt;).</a:t>
            </a:r>
          </a:p>
          <a:p>
            <a:r>
              <a:rPr lang="en-US" dirty="0" smtClean="0"/>
              <a:t>Behind the scenes, Behat converts each row in the Examples table into a scenario before executing it. </a:t>
            </a:r>
          </a:p>
          <a:p>
            <a:r>
              <a:rPr lang="en-US" dirty="0" smtClean="0"/>
              <a:t>You can prove this to yourself by using the --expand option.</a:t>
            </a:r>
          </a:p>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16</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11.xml"/><Relationship Id="rId7" Type="http://schemas.openxmlformats.org/officeDocument/2006/relationships/image" Target="../media/image5.jpe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slideMaster" Target="../slideMasters/slideMaster1.xml"/><Relationship Id="rId11" Type="http://schemas.openxmlformats.org/officeDocument/2006/relationships/image" Target="../media/image7.png"/><Relationship Id="rId5" Type="http://schemas.openxmlformats.org/officeDocument/2006/relationships/tags" Target="../tags/tag13.xml"/><Relationship Id="rId10" Type="http://schemas.openxmlformats.org/officeDocument/2006/relationships/image" Target="../media/image6.png"/><Relationship Id="rId4" Type="http://schemas.openxmlformats.org/officeDocument/2006/relationships/tags" Target="../tags/tag12.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vmlDrawing" Target="../drawings/vmlDrawing11.vml"/><Relationship Id="rId5" Type="http://schemas.openxmlformats.org/officeDocument/2006/relationships/oleObject" Target="../embeddings/oleObject11.bin"/><Relationship Id="rId4"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image" Target="../media/image8.jpeg"/><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4.png"/><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24.xml"/></Relationships>
</file>

<file path=ppt/slideLayouts/_rels/slideLayout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26.xml"/><Relationship Id="rId7"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7.v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2.xml"/><Relationship Id="rId7" Type="http://schemas.openxmlformats.org/officeDocument/2006/relationships/image" Target="../media/image3.png"/><Relationship Id="rId2" Type="http://schemas.openxmlformats.org/officeDocument/2006/relationships/tags" Target="../tags/tag31.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image" Target="../media/image8.jpeg"/><Relationship Id="rId4" Type="http://schemas.openxmlformats.org/officeDocument/2006/relationships/slideMaster" Target="../slideMasters/slideMaster1.xml"/><Relationship Id="rId9"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6" name="Picture 4" descr="D:\Users\jkanade\Pictures\royal.jpg"/>
          <p:cNvPicPr>
            <a:picLocks noChangeAspect="1" noChangeArrowheads="1"/>
          </p:cNvPicPr>
          <p:nvPr userDrawn="1"/>
        </p:nvPicPr>
        <p:blipFill>
          <a:blip r:embed="rId7" cstate="print"/>
          <a:srcRect l="10493" r="26256"/>
          <a:stretch>
            <a:fillRect/>
          </a:stretch>
        </p:blipFill>
        <p:spPr bwMode="auto">
          <a:xfrm>
            <a:off x="0" y="1370218"/>
            <a:ext cx="9906000" cy="5487782"/>
          </a:xfrm>
          <a:prstGeom prst="rect">
            <a:avLst/>
          </a:prstGeom>
          <a:noFill/>
        </p:spPr>
      </p:pic>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188506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188506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322241 w 10562411"/>
              <a:gd name="connsiteY1" fmla="*/ 256464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a:outerShdw blurRad="50800" dist="25400" dir="5400000" algn="t" rotWithShape="0">
              <a:srgbClr val="000000">
                <a:alpha val="40000"/>
              </a:srgb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41315" name="think-cell Slide" r:id="rId8" imgW="360" imgH="360" progId="">
              <p:embed/>
            </p:oleObj>
          </a:graphicData>
        </a:graphic>
      </p:graphicFrame>
      <p:sp>
        <p:nvSpPr>
          <p:cNvPr id="2" name="Title 1"/>
          <p:cNvSpPr>
            <a:spLocks noGrp="1"/>
          </p:cNvSpPr>
          <p:nvPr>
            <p:ph type="ctrTitle" hasCustomPrompt="1"/>
            <p:custDataLst>
              <p:tags r:id="rId3"/>
            </p:custDataLst>
          </p:nvPr>
        </p:nvSpPr>
        <p:spPr>
          <a:xfrm>
            <a:off x="3455308" y="4626870"/>
            <a:ext cx="5829980" cy="1188720"/>
          </a:xfrm>
          <a:effectLst>
            <a:outerShdw blurRad="38100" dist="25400" dir="2700000" algn="tl" rotWithShape="0">
              <a:prstClr val="black">
                <a:alpha val="81000"/>
              </a:prstClr>
            </a:outerShdw>
          </a:effectLst>
        </p:spPr>
        <p:txBody>
          <a:bodyPr lIns="0" tIns="33059" rIns="33059" bIns="33059"/>
          <a:lstStyle>
            <a:lvl1pPr algn="r">
              <a:defRPr sz="3300" b="0">
                <a:solidFill>
                  <a:schemeClr val="bg1"/>
                </a:solidFill>
                <a:effectLst>
                  <a:outerShdw blurRad="38100" dist="38100" dir="2700000" algn="tl">
                    <a:srgbClr val="000000">
                      <a:alpha val="43137"/>
                    </a:srgbClr>
                  </a:outerShdw>
                </a:effectLs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5322326" y="5793575"/>
            <a:ext cx="3962962" cy="947750"/>
          </a:xfrm>
          <a:effectLst>
            <a:outerShdw blurRad="38100" dist="25400" dir="2700000" algn="tl" rotWithShape="0">
              <a:prstClr val="black">
                <a:alpha val="81000"/>
              </a:prstClr>
            </a:outerShdw>
          </a:effectLst>
        </p:spPr>
        <p:txBody>
          <a:bodyPr lIns="0" tIns="33059" rIns="33059" bIns="33059"/>
          <a:lstStyle>
            <a:lvl1pPr marL="0" indent="0" algn="r">
              <a:buNone/>
              <a:defRPr sz="2200" b="0">
                <a:solidFill>
                  <a:schemeClr val="bg1"/>
                </a:solidFill>
                <a:effectLst>
                  <a:outerShdw blurRad="38100" dist="38100" dir="2700000" algn="tl">
                    <a:srgbClr val="000000">
                      <a:alpha val="43137"/>
                    </a:srgbClr>
                  </a:outerShdw>
                </a:effectLs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9" name="Picture 15" descr="Sogeti_Logo.png"/>
          <p:cNvPicPr>
            <a:picLocks noChangeAspect="1"/>
          </p:cNvPicPr>
          <p:nvPr userDrawn="1"/>
        </p:nvPicPr>
        <p:blipFill>
          <a:blip r:embed="rId9" cstate="print"/>
          <a:srcRect/>
          <a:stretch>
            <a:fillRect/>
          </a:stretch>
        </p:blipFill>
        <p:spPr bwMode="auto">
          <a:xfrm>
            <a:off x="6980238" y="727108"/>
            <a:ext cx="2305050" cy="502920"/>
          </a:xfrm>
          <a:prstGeom prst="rect">
            <a:avLst/>
          </a:prstGeom>
          <a:noFill/>
          <a:ln w="9525">
            <a:noFill/>
            <a:miter lim="800000"/>
            <a:headEnd/>
            <a:tailEnd/>
          </a:ln>
        </p:spPr>
      </p:pic>
      <p:pic>
        <p:nvPicPr>
          <p:cNvPr id="23" name="Picture 103" descr="C:\Users\UserSim\Desktop\Capgemini\Capgemini_logo_cmyk.png"/>
          <p:cNvPicPr>
            <a:picLocks noChangeAspect="1" noChangeArrowheads="1"/>
          </p:cNvPicPr>
          <p:nvPr userDrawn="1">
            <p:custDataLst>
              <p:tags r:id="rId5"/>
            </p:custDataLst>
          </p:nvPr>
        </p:nvPicPr>
        <p:blipFill>
          <a:blip r:embed="rId10" cstate="email"/>
          <a:srcRect/>
          <a:stretch>
            <a:fillRect/>
          </a:stretch>
        </p:blipFill>
        <p:spPr bwMode="auto">
          <a:xfrm>
            <a:off x="614363" y="693585"/>
            <a:ext cx="2422358" cy="569967"/>
          </a:xfrm>
          <a:prstGeom prst="rect">
            <a:avLst/>
          </a:prstGeom>
          <a:noFill/>
        </p:spPr>
      </p:pic>
      <p:pic>
        <p:nvPicPr>
          <p:cNvPr id="4" name="Picture 4" descr="D:\Users\jkanade\Documents\Royal_Mail.svg.png"/>
          <p:cNvPicPr>
            <a:picLocks noChangeAspect="1" noChangeArrowheads="1"/>
          </p:cNvPicPr>
          <p:nvPr userDrawn="1"/>
        </p:nvPicPr>
        <p:blipFill>
          <a:blip r:embed="rId11" cstate="print"/>
          <a:srcRect/>
          <a:stretch>
            <a:fillRect/>
          </a:stretch>
        </p:blipFill>
        <p:spPr bwMode="auto">
          <a:xfrm>
            <a:off x="3871912" y="257179"/>
            <a:ext cx="2117764" cy="1528761"/>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262147" name="think-cell Slide" r:id="rId5" imgW="360" imgH="360" progId="">
              <p:embed/>
            </p:oleObj>
          </a:graphicData>
        </a:graphic>
      </p:graphicFrame>
      <p:sp>
        <p:nvSpPr>
          <p:cNvPr id="7" name="Rectangle 9"/>
          <p:cNvSpPr>
            <a:spLocks noChangeArrowheads="1"/>
          </p:cNvSpPr>
          <p:nvPr userDrawn="1">
            <p:custDataLst>
              <p:tags r:id="rId2"/>
            </p:custDataLst>
          </p:nvPr>
        </p:nvSpPr>
        <p:spPr bwMode="gray">
          <a:xfrm>
            <a:off x="1116633" y="3242915"/>
            <a:ext cx="8286130" cy="2213005"/>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4259840"/>
              <a:gd name="connsiteY0" fmla="*/ 2132777 h 2132777"/>
              <a:gd name="connsiteX1" fmla="*/ 129026 w 4259840"/>
              <a:gd name="connsiteY1" fmla="*/ 2121427 h 2132777"/>
              <a:gd name="connsiteX2" fmla="*/ 48075 w 4259840"/>
              <a:gd name="connsiteY2" fmla="*/ 2084702 h 2132777"/>
              <a:gd name="connsiteX3" fmla="*/ 0 w 4259840"/>
              <a:gd name="connsiteY3" fmla="*/ 1968640 h 2132777"/>
              <a:gd name="connsiteX4" fmla="*/ 0 w 4259840"/>
              <a:gd name="connsiteY4" fmla="*/ 0 h 2132777"/>
              <a:gd name="connsiteX0" fmla="*/ 4791079 w 4791079"/>
              <a:gd name="connsiteY0" fmla="*/ 2135700 h 2135700"/>
              <a:gd name="connsiteX1" fmla="*/ 129026 w 4791079"/>
              <a:gd name="connsiteY1" fmla="*/ 2121427 h 2135700"/>
              <a:gd name="connsiteX2" fmla="*/ 48075 w 4791079"/>
              <a:gd name="connsiteY2" fmla="*/ 2084702 h 2135700"/>
              <a:gd name="connsiteX3" fmla="*/ 0 w 4791079"/>
              <a:gd name="connsiteY3" fmla="*/ 1968640 h 2135700"/>
              <a:gd name="connsiteX4" fmla="*/ 0 w 4791079"/>
              <a:gd name="connsiteY4" fmla="*/ 0 h 2135700"/>
              <a:gd name="connsiteX0" fmla="*/ 4791079 w 4791079"/>
              <a:gd name="connsiteY0" fmla="*/ 2135700 h 2135700"/>
              <a:gd name="connsiteX1" fmla="*/ 129026 w 4791079"/>
              <a:gd name="connsiteY1" fmla="*/ 2135700 h 2135700"/>
              <a:gd name="connsiteX2" fmla="*/ 48075 w 4791079"/>
              <a:gd name="connsiteY2" fmla="*/ 2084702 h 2135700"/>
              <a:gd name="connsiteX3" fmla="*/ 0 w 4791079"/>
              <a:gd name="connsiteY3" fmla="*/ 1968640 h 2135700"/>
              <a:gd name="connsiteX4" fmla="*/ 0 w 4791079"/>
              <a:gd name="connsiteY4" fmla="*/ 0 h 2135700"/>
              <a:gd name="connsiteX0" fmla="*/ 4793370 w 4793370"/>
              <a:gd name="connsiteY0" fmla="*/ 2135700 h 2135700"/>
              <a:gd name="connsiteX1" fmla="*/ 131317 w 4793370"/>
              <a:gd name="connsiteY1" fmla="*/ 2135700 h 2135700"/>
              <a:gd name="connsiteX2" fmla="*/ 21504 w 4793370"/>
              <a:gd name="connsiteY2" fmla="*/ 2043778 h 2135700"/>
              <a:gd name="connsiteX3" fmla="*/ 2291 w 4793370"/>
              <a:gd name="connsiteY3" fmla="*/ 1968640 h 2135700"/>
              <a:gd name="connsiteX4" fmla="*/ 2291 w 4793370"/>
              <a:gd name="connsiteY4" fmla="*/ 0 h 2135700"/>
              <a:gd name="connsiteX0" fmla="*/ 5460566 w 5460566"/>
              <a:gd name="connsiteY0" fmla="*/ 2135700 h 2324590"/>
              <a:gd name="connsiteX1" fmla="*/ 798513 w 5460566"/>
              <a:gd name="connsiteY1" fmla="*/ 2135700 h 2324590"/>
              <a:gd name="connsiteX2" fmla="*/ 669487 w 5460566"/>
              <a:gd name="connsiteY2" fmla="*/ 1968640 h 2324590"/>
              <a:gd name="connsiteX3" fmla="*/ 669487 w 5460566"/>
              <a:gd name="connsiteY3" fmla="*/ 0 h 2324590"/>
              <a:gd name="connsiteX0" fmla="*/ 4793135 w 4793135"/>
              <a:gd name="connsiteY0" fmla="*/ 2135700 h 2324590"/>
              <a:gd name="connsiteX1" fmla="*/ 131082 w 4793135"/>
              <a:gd name="connsiteY1" fmla="*/ 2135700 h 2324590"/>
              <a:gd name="connsiteX2" fmla="*/ 2056 w 4793135"/>
              <a:gd name="connsiteY2" fmla="*/ 1968640 h 2324590"/>
              <a:gd name="connsiteX3" fmla="*/ 2056 w 4793135"/>
              <a:gd name="connsiteY3" fmla="*/ 0 h 2324590"/>
              <a:gd name="connsiteX0" fmla="*/ 4793135 w 4793135"/>
              <a:gd name="connsiteY0" fmla="*/ 2135700 h 2135700"/>
              <a:gd name="connsiteX1" fmla="*/ 131082 w 4793135"/>
              <a:gd name="connsiteY1" fmla="*/ 2135700 h 2135700"/>
              <a:gd name="connsiteX2" fmla="*/ 2056 w 4793135"/>
              <a:gd name="connsiteY2" fmla="*/ 1968640 h 2135700"/>
              <a:gd name="connsiteX3" fmla="*/ 2056 w 4793135"/>
              <a:gd name="connsiteY3" fmla="*/ 0 h 2135700"/>
              <a:gd name="connsiteX0" fmla="*/ 4791079 w 4791079"/>
              <a:gd name="connsiteY0" fmla="*/ 2135700 h 2135700"/>
              <a:gd name="connsiteX1" fmla="*/ 129026 w 4791079"/>
              <a:gd name="connsiteY1" fmla="*/ 2135700 h 2135700"/>
              <a:gd name="connsiteX2" fmla="*/ 0 w 4791079"/>
              <a:gd name="connsiteY2" fmla="*/ 1968640 h 2135700"/>
              <a:gd name="connsiteX3" fmla="*/ 0 w 4791079"/>
              <a:gd name="connsiteY3" fmla="*/ 0 h 2135700"/>
              <a:gd name="connsiteX0" fmla="*/ 4791079 w 4791079"/>
              <a:gd name="connsiteY0" fmla="*/ 2135700 h 2135700"/>
              <a:gd name="connsiteX1" fmla="*/ 129026 w 4791079"/>
              <a:gd name="connsiteY1" fmla="*/ 2135700 h 2135700"/>
              <a:gd name="connsiteX2" fmla="*/ 0 w 4791079"/>
              <a:gd name="connsiteY2" fmla="*/ 1968640 h 2135700"/>
              <a:gd name="connsiteX3" fmla="*/ 0 w 4791079"/>
              <a:gd name="connsiteY3" fmla="*/ 0 h 2135700"/>
              <a:gd name="connsiteX0" fmla="*/ 4800350 w 4800350"/>
              <a:gd name="connsiteY0" fmla="*/ 2135700 h 2135700"/>
              <a:gd name="connsiteX1" fmla="*/ 138297 w 4800350"/>
              <a:gd name="connsiteY1" fmla="*/ 2135700 h 2135700"/>
              <a:gd name="connsiteX2" fmla="*/ 9271 w 4800350"/>
              <a:gd name="connsiteY2" fmla="*/ 1968640 h 2135700"/>
              <a:gd name="connsiteX3" fmla="*/ 9271 w 4800350"/>
              <a:gd name="connsiteY3" fmla="*/ 0 h 2135700"/>
              <a:gd name="connsiteX0" fmla="*/ 4800350 w 4800350"/>
              <a:gd name="connsiteY0" fmla="*/ 2135700 h 2135700"/>
              <a:gd name="connsiteX1" fmla="*/ 138297 w 4800350"/>
              <a:gd name="connsiteY1" fmla="*/ 2135700 h 2135700"/>
              <a:gd name="connsiteX2" fmla="*/ 9271 w 4800350"/>
              <a:gd name="connsiteY2" fmla="*/ 1968640 h 2135700"/>
              <a:gd name="connsiteX3" fmla="*/ 9271 w 4800350"/>
              <a:gd name="connsiteY3" fmla="*/ 0 h 2135700"/>
              <a:gd name="connsiteX0" fmla="*/ 4791079 w 4791079"/>
              <a:gd name="connsiteY0" fmla="*/ 2135700 h 2137819"/>
              <a:gd name="connsiteX1" fmla="*/ 129026 w 4791079"/>
              <a:gd name="connsiteY1" fmla="*/ 2135700 h 2137819"/>
              <a:gd name="connsiteX2" fmla="*/ 0 w 4791079"/>
              <a:gd name="connsiteY2" fmla="*/ 1968640 h 2137819"/>
              <a:gd name="connsiteX3" fmla="*/ 0 w 4791079"/>
              <a:gd name="connsiteY3" fmla="*/ 0 h 2137819"/>
              <a:gd name="connsiteX0" fmla="*/ 4791079 w 4791079"/>
              <a:gd name="connsiteY0" fmla="*/ 2135700 h 2137819"/>
              <a:gd name="connsiteX1" fmla="*/ 129026 w 4791079"/>
              <a:gd name="connsiteY1" fmla="*/ 2135700 h 2137819"/>
              <a:gd name="connsiteX2" fmla="*/ 0 w 4791079"/>
              <a:gd name="connsiteY2" fmla="*/ 1968640 h 2137819"/>
              <a:gd name="connsiteX3" fmla="*/ 0 w 4791079"/>
              <a:gd name="connsiteY3" fmla="*/ 0 h 2137819"/>
            </a:gdLst>
            <a:ahLst/>
            <a:cxnLst>
              <a:cxn ang="0">
                <a:pos x="connsiteX0" y="connsiteY0"/>
              </a:cxn>
              <a:cxn ang="0">
                <a:pos x="connsiteX1" y="connsiteY1"/>
              </a:cxn>
              <a:cxn ang="0">
                <a:pos x="connsiteX2" y="connsiteY2"/>
              </a:cxn>
              <a:cxn ang="0">
                <a:pos x="connsiteX3" y="connsiteY3"/>
              </a:cxn>
            </a:cxnLst>
            <a:rect l="l" t="t" r="r" b="b"/>
            <a:pathLst>
              <a:path w="4791079" h="2137819">
                <a:moveTo>
                  <a:pt x="4791079" y="2135700"/>
                </a:moveTo>
                <a:lnTo>
                  <a:pt x="129026" y="2135700"/>
                </a:lnTo>
                <a:cubicBezTo>
                  <a:pt x="31316" y="2137819"/>
                  <a:pt x="9328" y="2077583"/>
                  <a:pt x="0" y="1968640"/>
                </a:cubicBezTo>
                <a:lnTo>
                  <a:pt x="0" y="0"/>
                </a:lnTo>
              </a:path>
            </a:pathLst>
          </a:custGeom>
          <a:noFill/>
          <a:ln w="19050" cap="flat" cmpd="sng" algn="ctr">
            <a:solidFill>
              <a:schemeClr val="bg1"/>
            </a:solidFill>
            <a:prstDash val="solid"/>
            <a:round/>
          </a:ln>
          <a:effectLst/>
        </p:spPr>
        <p:txBody>
          <a:bodyPr wrap="square" lIns="246888" tIns="50951" rIns="4114800" bIns="144000" rtlCol="0" anchor="t"/>
          <a:lstStyle/>
          <a:p>
            <a:pPr marL="0" marR="0" indent="0" algn="l" defTabSz="1042966"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latin typeface="Arial"/>
                <a:cs typeface="Arial"/>
              </a:rPr>
              <a:t>About Capgemini and Sogeti</a:t>
            </a:r>
            <a:endParaRPr lang="en-US" sz="1400" b="1" dirty="0" smtClean="0">
              <a:solidFill>
                <a:schemeClr val="bg1"/>
              </a:solidFill>
              <a:latin typeface="Arial" pitchFamily="34" charset="0"/>
              <a:cs typeface="Arial" pitchFamily="34" charset="0"/>
            </a:endParaRPr>
          </a:p>
          <a:p>
            <a:pPr marL="0" indent="0" algn="l"/>
            <a:endParaRPr lang="en-US" sz="1000" dirty="0" smtClean="0">
              <a:solidFill>
                <a:schemeClr val="bg1"/>
              </a:solidFill>
              <a:latin typeface="Arial" pitchFamily="34" charset="0"/>
              <a:cs typeface="Arial" pitchFamily="34" charset="0"/>
            </a:endParaRPr>
          </a:p>
          <a:p>
            <a:pPr marL="0" indent="0" algn="l">
              <a:spcAft>
                <a:spcPts val="300"/>
              </a:spcAft>
            </a:pPr>
            <a:r>
              <a:rPr lang="en-US" sz="800" b="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 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800" b="0" dirty="0" err="1" smtClean="0">
                <a:solidFill>
                  <a:schemeClr val="bg1"/>
                </a:solidFill>
                <a:latin typeface="Arial" pitchFamily="34" charset="0"/>
                <a:cs typeface="Arial" pitchFamily="34" charset="0"/>
              </a:rPr>
              <a:t>Rightshore</a:t>
            </a:r>
            <a:r>
              <a:rPr lang="en-US" sz="800" b="0" baseline="30000" dirty="0" smtClean="0">
                <a:solidFill>
                  <a:schemeClr val="bg1"/>
                </a:solidFill>
                <a:latin typeface="Arial" pitchFamily="34" charset="0"/>
                <a:cs typeface="Arial" pitchFamily="34" charset="0"/>
              </a:rPr>
              <a:t>®</a:t>
            </a:r>
            <a:r>
              <a:rPr lang="en-US" sz="800" b="0" dirty="0" smtClean="0">
                <a:solidFill>
                  <a:schemeClr val="bg1"/>
                </a:solidFill>
                <a:latin typeface="Arial" pitchFamily="34" charset="0"/>
                <a:cs typeface="Arial" pitchFamily="34" charset="0"/>
              </a:rPr>
              <a:t>, its worldwide delivery model.</a:t>
            </a:r>
          </a:p>
          <a:p>
            <a:pPr marL="0" indent="0" algn="l">
              <a:spcAft>
                <a:spcPts val="300"/>
              </a:spcAft>
            </a:pPr>
            <a:r>
              <a:rPr lang="en-US" sz="800" b="0" dirty="0" err="1" smtClean="0">
                <a:solidFill>
                  <a:schemeClr val="bg1"/>
                </a:solidFill>
                <a:latin typeface="Arial" pitchFamily="34" charset="0"/>
                <a:cs typeface="Arial" pitchFamily="34" charset="0"/>
              </a:rPr>
              <a:t>Sogeti</a:t>
            </a:r>
            <a:r>
              <a:rPr lang="en-US" sz="800" b="0" dirty="0" smtClean="0">
                <a:solidFill>
                  <a:schemeClr val="bg1"/>
                </a:solidFill>
                <a:latin typeface="Arial" pitchFamily="34" charset="0"/>
                <a:cs typeface="Arial" pitchFamily="34" charset="0"/>
              </a:rPr>
              <a:t> is a leading provider of technology and software testing, specializing in Application, Infrastructure and Engineering Services. </a:t>
            </a:r>
            <a:r>
              <a:rPr lang="en-US" sz="800" b="0" dirty="0" err="1" smtClean="0">
                <a:solidFill>
                  <a:schemeClr val="bg1"/>
                </a:solidFill>
                <a:latin typeface="Arial" pitchFamily="34" charset="0"/>
                <a:cs typeface="Arial" pitchFamily="34" charset="0"/>
              </a:rPr>
              <a:t>Sogeti</a:t>
            </a:r>
            <a:r>
              <a:rPr lang="en-US" sz="800" b="0" dirty="0" smtClean="0">
                <a:solidFill>
                  <a:schemeClr val="bg1"/>
                </a:solidFill>
                <a:latin typeface="Arial" pitchFamily="34" charset="0"/>
                <a:cs typeface="Arial" pitchFamily="34" charset="0"/>
              </a:rPr>
              <a:t> offers cutting-edge solutions around Testing, Business Intelligence &amp; Analytics, Mobile, Cloud and Cyber Security. </a:t>
            </a:r>
            <a:r>
              <a:rPr lang="en-US" sz="800" b="0" dirty="0" err="1" smtClean="0">
                <a:solidFill>
                  <a:schemeClr val="bg1"/>
                </a:solidFill>
                <a:latin typeface="Arial" pitchFamily="34" charset="0"/>
                <a:cs typeface="Arial" pitchFamily="34" charset="0"/>
              </a:rPr>
              <a:t>Sogeti</a:t>
            </a:r>
            <a:r>
              <a:rPr lang="en-US" sz="800" b="0" dirty="0" smtClean="0">
                <a:solidFill>
                  <a:schemeClr val="bg1"/>
                </a:solidFill>
                <a:latin typeface="Arial" pitchFamily="34" charset="0"/>
                <a:cs typeface="Arial" pitchFamily="34" charset="0"/>
              </a:rPr>
              <a:t> brings together more than 20,000 professionals in 15 countries and has a strong local presence in over 100 locations in Europe, USA and India. </a:t>
            </a:r>
            <a:r>
              <a:rPr lang="en-US" sz="800" b="0" dirty="0" err="1" smtClean="0">
                <a:solidFill>
                  <a:schemeClr val="bg1"/>
                </a:solidFill>
                <a:latin typeface="Arial" pitchFamily="34" charset="0"/>
                <a:cs typeface="Arial" pitchFamily="34" charset="0"/>
              </a:rPr>
              <a:t>Sogeti</a:t>
            </a:r>
            <a:r>
              <a:rPr lang="en-US" sz="800" b="0" dirty="0" smtClean="0">
                <a:solidFill>
                  <a:schemeClr val="bg1"/>
                </a:solidFill>
                <a:latin typeface="Arial" pitchFamily="34" charset="0"/>
                <a:cs typeface="Arial" pitchFamily="34" charset="0"/>
              </a:rPr>
              <a:t> is a wholly-owned subsidiary of Cap Gemini S.A., listed on the Paris Stock Exchange.</a:t>
            </a:r>
          </a:p>
        </p:txBody>
      </p:sp>
      <p:sp>
        <p:nvSpPr>
          <p:cNvPr id="8" name="Rectangle 7"/>
          <p:cNvSpPr>
            <a:spLocks noChangeArrowheads="1"/>
          </p:cNvSpPr>
          <p:nvPr userDrawn="1">
            <p:custDataLst>
              <p:tags r:id="rId3"/>
            </p:custDataLst>
          </p:nvPr>
        </p:nvSpPr>
        <p:spPr bwMode="gray">
          <a:xfrm>
            <a:off x="5516881" y="3660507"/>
            <a:ext cx="3885882" cy="1821381"/>
          </a:xfrm>
          <a:prstGeom prst="rect">
            <a:avLst/>
          </a:prstGeom>
          <a:noFill/>
          <a:ln w="19050" cap="flat" cmpd="sng" algn="ctr">
            <a:noFill/>
            <a:prstDash val="solid"/>
            <a:round/>
          </a:ln>
          <a:effectLst/>
        </p:spPr>
        <p:txBody>
          <a:bodyPr wrap="square" lIns="0" tIns="0" rIns="0" bIns="0" rtlCol="0" anchor="t"/>
          <a:lstStyle/>
          <a:p>
            <a:pPr marL="0" indent="0" algn="l">
              <a:spcAft>
                <a:spcPts val="300"/>
              </a:spcAft>
            </a:pPr>
            <a:r>
              <a:rPr lang="en-US" sz="800" b="0" dirty="0" smtClean="0">
                <a:solidFill>
                  <a:schemeClr val="bg1"/>
                </a:solidFill>
                <a:latin typeface="Arial" pitchFamily="34" charset="0"/>
                <a:cs typeface="Arial" pitchFamily="34" charset="0"/>
              </a:rPr>
              <a:t>Together Capgemini and </a:t>
            </a:r>
            <a:r>
              <a:rPr lang="en-US" sz="800" b="0" dirty="0" err="1" smtClean="0">
                <a:solidFill>
                  <a:schemeClr val="bg1"/>
                </a:solidFill>
                <a:latin typeface="Arial" pitchFamily="34" charset="0"/>
                <a:cs typeface="Arial" pitchFamily="34" charset="0"/>
              </a:rPr>
              <a:t>Sogeti</a:t>
            </a:r>
            <a:r>
              <a:rPr lang="en-US" sz="800" b="0" dirty="0" smtClean="0">
                <a:solidFill>
                  <a:schemeClr val="bg1"/>
                </a:solidFill>
                <a:latin typeface="Arial" pitchFamily="34" charset="0"/>
                <a:cs typeface="Arial" pitchFamily="34" charset="0"/>
              </a:rPr>
              <a:t> have developed innovative, business-driven quality assurance (QA) and Testing services, combining best-in-class testing methodologies (</a:t>
            </a:r>
            <a:r>
              <a:rPr lang="en-US" sz="800" b="0" dirty="0" err="1" smtClean="0">
                <a:solidFill>
                  <a:schemeClr val="bg1"/>
                </a:solidFill>
                <a:latin typeface="Arial" pitchFamily="34" charset="0"/>
                <a:cs typeface="Arial" pitchFamily="34" charset="0"/>
              </a:rPr>
              <a:t>TMap</a:t>
            </a:r>
            <a:r>
              <a:rPr lang="en-US" sz="800" b="0" baseline="30000" dirty="0" smtClean="0">
                <a:solidFill>
                  <a:schemeClr val="bg1"/>
                </a:solidFill>
                <a:latin typeface="Arial" pitchFamily="34" charset="0"/>
                <a:cs typeface="Arial" pitchFamily="34" charset="0"/>
              </a:rPr>
              <a:t>®</a:t>
            </a:r>
            <a:r>
              <a:rPr lang="en-US" sz="800" b="0" dirty="0" smtClean="0">
                <a:solidFill>
                  <a:schemeClr val="bg1"/>
                </a:solidFill>
                <a:latin typeface="Arial" pitchFamily="34" charset="0"/>
                <a:cs typeface="Arial" pitchFamily="34" charset="0"/>
              </a:rPr>
              <a:t> and TPI</a:t>
            </a:r>
            <a:r>
              <a:rPr lang="en-US" sz="800" b="0" baseline="30000" dirty="0" smtClean="0">
                <a:solidFill>
                  <a:schemeClr val="bg1"/>
                </a:solidFill>
                <a:latin typeface="Arial" pitchFamily="34" charset="0"/>
                <a:cs typeface="Arial" pitchFamily="34" charset="0"/>
              </a:rPr>
              <a:t>®</a:t>
            </a:r>
            <a:r>
              <a:rPr lang="en-US" sz="800" b="0" dirty="0" smtClean="0">
                <a:solidFill>
                  <a:schemeClr val="bg1"/>
                </a:solidFill>
                <a:latin typeface="Arial" pitchFamily="34" charset="0"/>
                <a:cs typeface="Arial" pitchFamily="34" charset="0"/>
              </a:rPr>
              <a:t>) to help organizations achieve their testing and QA goals. The Capgemini Group has created one of the largest dedicated testing practices in the world, with over 12,300 test professionals and a further 14,500 application specialists with Testing experience, notably through a common centers of excellence with testing specialists developed in India and elsewhere.</a:t>
            </a:r>
          </a:p>
          <a:p>
            <a:pPr marL="0" indent="0" algn="l">
              <a:spcAft>
                <a:spcPts val="600"/>
              </a:spcAft>
            </a:pPr>
            <a:endParaRPr lang="en-US" sz="800" b="0" dirty="0" smtClean="0">
              <a:solidFill>
                <a:schemeClr val="bg1"/>
              </a:solidFill>
              <a:latin typeface="Arial" pitchFamily="34" charset="0"/>
              <a:cs typeface="Arial" pitchFamily="34" charset="0"/>
            </a:endParaRPr>
          </a:p>
          <a:p>
            <a:pPr marL="0" indent="0" algn="l">
              <a:spcAft>
                <a:spcPts val="600"/>
              </a:spcAft>
            </a:pPr>
            <a:endParaRPr lang="en-US" sz="800" b="0" dirty="0" smtClean="0">
              <a:solidFill>
                <a:schemeClr val="bg1"/>
              </a:solidFill>
              <a:latin typeface="Arial" pitchFamily="34" charset="0"/>
              <a:cs typeface="Arial" pitchFamily="34" charset="0"/>
            </a:endParaRPr>
          </a:p>
          <a:p>
            <a:pPr marL="0" indent="0" algn="l">
              <a:spcAft>
                <a:spcPts val="300"/>
              </a:spcAft>
            </a:pPr>
            <a:endParaRPr lang="en-US" sz="800" b="0" dirty="0" smtClean="0">
              <a:solidFill>
                <a:schemeClr val="bg1"/>
              </a:solidFill>
              <a:latin typeface="Arial" pitchFamily="34" charset="0"/>
              <a:cs typeface="Arial" pitchFamily="34" charset="0"/>
            </a:endParaRPr>
          </a:p>
          <a:p>
            <a:pPr marL="0" indent="0" algn="l">
              <a:spcAft>
                <a:spcPts val="300"/>
              </a:spcAft>
            </a:pPr>
            <a:r>
              <a:rPr lang="en-US" sz="700" b="0" dirty="0" smtClean="0">
                <a:solidFill>
                  <a:schemeClr val="bg1"/>
                </a:solidFill>
                <a:latin typeface="Arial" pitchFamily="34" charset="0"/>
                <a:cs typeface="Arial" pitchFamily="34" charset="0"/>
              </a:rPr>
              <a:t>TMap</a:t>
            </a:r>
            <a:r>
              <a:rPr lang="en-US" sz="700" b="0" baseline="30000" dirty="0" smtClean="0">
                <a:solidFill>
                  <a:schemeClr val="bg1"/>
                </a:solidFill>
                <a:latin typeface="Arial" pitchFamily="34" charset="0"/>
                <a:cs typeface="Arial" pitchFamily="34" charset="0"/>
              </a:rPr>
              <a:t>®</a:t>
            </a:r>
            <a:r>
              <a:rPr lang="en-US" sz="700" b="0" dirty="0" smtClean="0">
                <a:solidFill>
                  <a:schemeClr val="bg1"/>
                </a:solidFill>
                <a:latin typeface="Arial" pitchFamily="34" charset="0"/>
                <a:cs typeface="Arial" pitchFamily="34" charset="0"/>
              </a:rPr>
              <a:t>, TMap NEXT</a:t>
            </a:r>
            <a:r>
              <a:rPr lang="en-US" sz="700" b="0" baseline="30000" dirty="0" smtClean="0">
                <a:solidFill>
                  <a:schemeClr val="bg1"/>
                </a:solidFill>
                <a:latin typeface="Arial" pitchFamily="34" charset="0"/>
                <a:cs typeface="Arial" pitchFamily="34" charset="0"/>
              </a:rPr>
              <a:t>®</a:t>
            </a:r>
            <a:r>
              <a:rPr lang="en-US" sz="700" b="0" dirty="0" smtClean="0">
                <a:solidFill>
                  <a:schemeClr val="bg1"/>
                </a:solidFill>
                <a:latin typeface="Arial" pitchFamily="34" charset="0"/>
                <a:cs typeface="Arial" pitchFamily="34" charset="0"/>
              </a:rPr>
              <a:t>, TPI</a:t>
            </a:r>
            <a:r>
              <a:rPr lang="en-US" sz="700" b="0" baseline="30000" dirty="0" smtClean="0">
                <a:solidFill>
                  <a:schemeClr val="bg1"/>
                </a:solidFill>
                <a:latin typeface="Arial" pitchFamily="34" charset="0"/>
                <a:cs typeface="Arial" pitchFamily="34" charset="0"/>
              </a:rPr>
              <a:t>®</a:t>
            </a:r>
            <a:r>
              <a:rPr lang="en-US" sz="700" b="0" dirty="0" smtClean="0">
                <a:solidFill>
                  <a:schemeClr val="bg1"/>
                </a:solidFill>
                <a:latin typeface="Arial" pitchFamily="34" charset="0"/>
                <a:cs typeface="Arial" pitchFamily="34" charset="0"/>
              </a:rPr>
              <a:t> and TPI NEXT</a:t>
            </a:r>
            <a:r>
              <a:rPr lang="en-US" sz="700" b="0" baseline="30000" dirty="0" smtClean="0">
                <a:solidFill>
                  <a:schemeClr val="bg1"/>
                </a:solidFill>
                <a:latin typeface="Arial" pitchFamily="34" charset="0"/>
                <a:cs typeface="Arial" pitchFamily="34" charset="0"/>
              </a:rPr>
              <a:t>®</a:t>
            </a:r>
            <a:r>
              <a:rPr lang="en-US" sz="700" b="0" dirty="0" smtClean="0">
                <a:solidFill>
                  <a:schemeClr val="bg1"/>
                </a:solidFill>
                <a:latin typeface="Arial" pitchFamily="34" charset="0"/>
                <a:cs typeface="Arial" pitchFamily="34" charset="0"/>
              </a:rPr>
              <a:t> are registered trademarks of Sogeti, part of the Capgemini Group.</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7" name="Picture 4" descr="D:\My Work\GSLs\TEMPLATES\Testing_KIT\Testing\2014\NEW\78741000_Testing_PPT.jpg"/>
          <p:cNvPicPr>
            <a:picLocks noChangeAspect="1" noChangeArrowheads="1"/>
          </p:cNvPicPr>
          <p:nvPr userDrawn="1"/>
        </p:nvPicPr>
        <p:blipFill>
          <a:blip r:embed="rId5" cstate="print"/>
          <a:stretch>
            <a:fillRect/>
          </a:stretch>
        </p:blipFill>
        <p:spPr bwMode="auto">
          <a:xfrm>
            <a:off x="0" y="1997274"/>
            <a:ext cx="9902952" cy="5570410"/>
          </a:xfrm>
          <a:prstGeom prst="rect">
            <a:avLst/>
          </a:prstGeom>
          <a:noFill/>
          <a:ln>
            <a:noFill/>
          </a:ln>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277507" name="think-cell Slide" r:id="rId6" imgW="360" imgH="360" progId="">
              <p:embed/>
            </p:oleObj>
          </a:graphicData>
        </a:graphic>
      </p:graphicFrame>
      <p:sp>
        <p:nvSpPr>
          <p:cNvPr id="4" name="Rectangle 7"/>
          <p:cNvSpPr/>
          <p:nvPr userDrawn="1">
            <p:custDataLst>
              <p:tags r:id="rId2"/>
            </p:custDataLst>
          </p:nvPr>
        </p:nvSpPr>
        <p:spPr bwMode="auto">
          <a:xfrm>
            <a:off x="-2054" y="-1"/>
            <a:ext cx="9908535" cy="290404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258704 w 10562585"/>
              <a:gd name="connsiteY0" fmla="*/ 884357 h 3670550"/>
              <a:gd name="connsiteX1" fmla="*/ 10562072 w 10562585"/>
              <a:gd name="connsiteY1" fmla="*/ 0 h 3670550"/>
              <a:gd name="connsiteX2" fmla="*/ 10561157 w 10562585"/>
              <a:gd name="connsiteY2" fmla="*/ 2188720 h 3670550"/>
              <a:gd name="connsiteX3" fmla="*/ 9288594 w 10562585"/>
              <a:gd name="connsiteY3" fmla="*/ 2865485 h 3670550"/>
              <a:gd name="connsiteX4" fmla="*/ 2317558 w 10562585"/>
              <a:gd name="connsiteY4" fmla="*/ 2871894 h 3670550"/>
              <a:gd name="connsiteX5" fmla="*/ 1180889 w 10562585"/>
              <a:gd name="connsiteY5" fmla="*/ 3670550 h 3670550"/>
              <a:gd name="connsiteX6" fmla="*/ 0 w 10562585"/>
              <a:gd name="connsiteY6" fmla="*/ 2886447 h 3670550"/>
              <a:gd name="connsiteX7" fmla="*/ 258704 w 10562585"/>
              <a:gd name="connsiteY7" fmla="*/ 884357 h 3670550"/>
              <a:gd name="connsiteX0" fmla="*/ 2189 w 10562585"/>
              <a:gd name="connsiteY0" fmla="*/ 468709 h 3670550"/>
              <a:gd name="connsiteX1" fmla="*/ 10562072 w 10562585"/>
              <a:gd name="connsiteY1" fmla="*/ 0 h 3670550"/>
              <a:gd name="connsiteX2" fmla="*/ 10561157 w 10562585"/>
              <a:gd name="connsiteY2" fmla="*/ 2188720 h 3670550"/>
              <a:gd name="connsiteX3" fmla="*/ 9288594 w 10562585"/>
              <a:gd name="connsiteY3" fmla="*/ 2865485 h 3670550"/>
              <a:gd name="connsiteX4" fmla="*/ 2317558 w 10562585"/>
              <a:gd name="connsiteY4" fmla="*/ 2871894 h 3670550"/>
              <a:gd name="connsiteX5" fmla="*/ 1180889 w 10562585"/>
              <a:gd name="connsiteY5" fmla="*/ 3670550 h 3670550"/>
              <a:gd name="connsiteX6" fmla="*/ 0 w 10562585"/>
              <a:gd name="connsiteY6" fmla="*/ 2886447 h 3670550"/>
              <a:gd name="connsiteX7" fmla="*/ 2189 w 10562585"/>
              <a:gd name="connsiteY7" fmla="*/ 468709 h 3670550"/>
              <a:gd name="connsiteX0" fmla="*/ 2189 w 10562411"/>
              <a:gd name="connsiteY0" fmla="*/ 0 h 3201841"/>
              <a:gd name="connsiteX1" fmla="*/ 10198231 w 10562411"/>
              <a:gd name="connsiteY1" fmla="*/ 371431 h 3201841"/>
              <a:gd name="connsiteX2" fmla="*/ 10561157 w 10562411"/>
              <a:gd name="connsiteY2" fmla="*/ 1720011 h 3201841"/>
              <a:gd name="connsiteX3" fmla="*/ 9288594 w 10562411"/>
              <a:gd name="connsiteY3" fmla="*/ 2396776 h 3201841"/>
              <a:gd name="connsiteX4" fmla="*/ 2317558 w 10562411"/>
              <a:gd name="connsiteY4" fmla="*/ 2403185 h 3201841"/>
              <a:gd name="connsiteX5" fmla="*/ 1180889 w 10562411"/>
              <a:gd name="connsiteY5" fmla="*/ 3201841 h 3201841"/>
              <a:gd name="connsiteX6" fmla="*/ 0 w 10562411"/>
              <a:gd name="connsiteY6" fmla="*/ 2417738 h 3201841"/>
              <a:gd name="connsiteX7" fmla="*/ 2189 w 10562411"/>
              <a:gd name="connsiteY7" fmla="*/ 0 h 3201841"/>
              <a:gd name="connsiteX0" fmla="*/ 2189 w 10562586"/>
              <a:gd name="connsiteY0" fmla="*/ 1 h 3201842"/>
              <a:gd name="connsiteX1" fmla="*/ 10562073 w 10562586"/>
              <a:gd name="connsiteY1" fmla="*/ 0 h 3201842"/>
              <a:gd name="connsiteX2" fmla="*/ 10561157 w 10562586"/>
              <a:gd name="connsiteY2" fmla="*/ 1720012 h 3201842"/>
              <a:gd name="connsiteX3" fmla="*/ 9288594 w 10562586"/>
              <a:gd name="connsiteY3" fmla="*/ 2396777 h 3201842"/>
              <a:gd name="connsiteX4" fmla="*/ 2317558 w 10562586"/>
              <a:gd name="connsiteY4" fmla="*/ 2403186 h 3201842"/>
              <a:gd name="connsiteX5" fmla="*/ 1180889 w 10562586"/>
              <a:gd name="connsiteY5" fmla="*/ 3201842 h 3201842"/>
              <a:gd name="connsiteX6" fmla="*/ 0 w 10562586"/>
              <a:gd name="connsiteY6" fmla="*/ 2417739 h 3201842"/>
              <a:gd name="connsiteX7" fmla="*/ 2189 w 10562586"/>
              <a:gd name="connsiteY7" fmla="*/ 1 h 320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6" h="3201842">
                <a:moveTo>
                  <a:pt x="2189" y="1"/>
                </a:moveTo>
                <a:lnTo>
                  <a:pt x="10562073" y="0"/>
                </a:lnTo>
                <a:cubicBezTo>
                  <a:pt x="10562586" y="67600"/>
                  <a:pt x="10562411" y="1676597"/>
                  <a:pt x="10561157" y="1720012"/>
                </a:cubicBezTo>
                <a:cubicBezTo>
                  <a:pt x="10083761" y="2392021"/>
                  <a:pt x="9705180" y="2402097"/>
                  <a:pt x="9288594" y="2396777"/>
                </a:cubicBezTo>
                <a:lnTo>
                  <a:pt x="2317558" y="2403186"/>
                </a:lnTo>
                <a:cubicBezTo>
                  <a:pt x="1740344" y="2436328"/>
                  <a:pt x="1372498" y="2739020"/>
                  <a:pt x="1180889" y="3201842"/>
                </a:cubicBezTo>
                <a:cubicBezTo>
                  <a:pt x="882535" y="2498065"/>
                  <a:pt x="278640" y="2416861"/>
                  <a:pt x="0" y="2417739"/>
                </a:cubicBezTo>
                <a:cubicBezTo>
                  <a:pt x="2067" y="2382226"/>
                  <a:pt x="3461" y="95583"/>
                  <a:pt x="2189" y="1"/>
                </a:cubicBezTo>
                <a:close/>
              </a:path>
            </a:pathLst>
          </a:custGeom>
          <a:solidFill>
            <a:schemeClr val="bg2"/>
          </a:solidFill>
          <a:ln w="12700" cmpd="sng" algn="ctr">
            <a:noFill/>
            <a:miter lim="800000"/>
            <a:headEnd/>
            <a:tailEnd/>
          </a:ln>
          <a:effectLst>
            <a:outerShdw blurRad="50800" dist="25400" dir="5400000" algn="t" rotWithShape="0">
              <a:prstClr val="black">
                <a:alpha val="40000"/>
              </a:prst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542685"/>
            <a:ext cx="9906000" cy="1143240"/>
          </a:xfrm>
          <a:prstGeom prst="rect">
            <a:avLst/>
          </a:prstGeom>
        </p:spPr>
        <p:txBody>
          <a:bodyPr lIns="330588" tIns="33059" rIns="33059" bIns="33059" anchor="ctr" anchorCtr="0"/>
          <a:lstStyle>
            <a:lvl1pPr algn="l">
              <a:defRPr sz="4000">
                <a:solidFill>
                  <a:schemeClr val="accent3"/>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Option 1)">
    <p:spTree>
      <p:nvGrpSpPr>
        <p:cNvPr id="1" name=""/>
        <p:cNvGrpSpPr/>
        <p:nvPr/>
      </p:nvGrpSpPr>
      <p:grpSpPr>
        <a:xfrm>
          <a:off x="0" y="0"/>
          <a:ext cx="0" cy="0"/>
          <a:chOff x="0" y="0"/>
          <a:chExt cx="0" cy="0"/>
        </a:xfrm>
      </p:grpSpPr>
      <p:sp>
        <p:nvSpPr>
          <p:cNvPr id="8" name="Rectangle 7"/>
          <p:cNvSpPr/>
          <p:nvPr userDrawn="1"/>
        </p:nvSpPr>
        <p:spPr bwMode="auto">
          <a:xfrm>
            <a:off x="0" y="0"/>
            <a:ext cx="9906000" cy="6359838"/>
          </a:xfrm>
          <a:prstGeom prst="rect">
            <a:avLst/>
          </a:prstGeom>
          <a:solidFill>
            <a:schemeClr val="accent6">
              <a:lumMod val="20000"/>
              <a:lumOff val="8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mn-lt"/>
              <a:cs typeface="Arial" charset="0"/>
            </a:endParaRPr>
          </a:p>
        </p:txBody>
      </p:sp>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260099" name="think-cell Slide" r:id="rId6" imgW="360" imgH="360" progId="">
              <p:embed/>
            </p:oleObj>
          </a:graphicData>
        </a:graphic>
      </p:graphicFrame>
      <p:sp>
        <p:nvSpPr>
          <p:cNvPr id="2" name="Titre 1"/>
          <p:cNvSpPr>
            <a:spLocks noGrp="1"/>
          </p:cNvSpPr>
          <p:nvPr>
            <p:ph type="title" hasCustomPrompt="1"/>
            <p:custDataLst>
              <p:tags r:id="rId2"/>
            </p:custDataLst>
          </p:nvPr>
        </p:nvSpPr>
        <p:spPr>
          <a:effectLst/>
        </p:spPr>
        <p:txBody>
          <a:bodyPr/>
          <a:lstStyle>
            <a:lvl1pPr>
              <a:defRPr>
                <a:solidFill>
                  <a:schemeClr val="accent1"/>
                </a:solidFill>
                <a:effectLst/>
              </a:defRPr>
            </a:lvl1p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3"/>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p:custDataLst>
              <p:tags r:id="rId4"/>
            </p:custDataLst>
          </p:nvPr>
        </p:nvSpPr>
        <p:spPr>
          <a:xfrm>
            <a:off x="341313" y="1495425"/>
            <a:ext cx="6845550" cy="2956803"/>
          </a:xfrm>
        </p:spPr>
        <p:txBody>
          <a:bodyPr lIns="91440"/>
          <a:lstStyle>
            <a:lvl1pPr marL="228600" indent="-228600">
              <a:spcAft>
                <a:spcPts val="1200"/>
              </a:spcAft>
              <a:buClr>
                <a:schemeClr val="accent1"/>
              </a:buClr>
              <a:defRPr sz="2400">
                <a:solidFill>
                  <a:schemeClr val="tx1"/>
                </a:solidFill>
              </a:defRPr>
            </a:lvl1pPr>
            <a:lvl2pPr marL="457200" indent="-228600">
              <a:spcAft>
                <a:spcPts val="1200"/>
              </a:spcAft>
              <a:buClr>
                <a:schemeClr val="accent1"/>
              </a:buClr>
              <a:defRPr sz="2200">
                <a:solidFill>
                  <a:schemeClr val="tx1"/>
                </a:solidFill>
              </a:defRPr>
            </a:lvl2pPr>
            <a:lvl3pPr marL="685800" indent="-228600">
              <a:spcAft>
                <a:spcPts val="1200"/>
              </a:spcAft>
              <a:buClr>
                <a:schemeClr val="accent1"/>
              </a:buClr>
              <a:defRPr sz="2000">
                <a:solidFill>
                  <a:schemeClr val="tx1"/>
                </a:solidFill>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p:txBody>
      </p:sp>
      <p:pic>
        <p:nvPicPr>
          <p:cNvPr id="9" name="Picture 4" descr="D:\Users\jkanade\Documents\Royal_Mail.svg.png"/>
          <p:cNvPicPr>
            <a:picLocks noChangeAspect="1" noChangeArrowheads="1"/>
          </p:cNvPicPr>
          <p:nvPr userDrawn="1"/>
        </p:nvPicPr>
        <p:blipFill>
          <a:blip r:embed="rId7" cstate="print"/>
          <a:srcRect/>
          <a:stretch>
            <a:fillRect/>
          </a:stretch>
        </p:blipFill>
        <p:spPr bwMode="auto">
          <a:xfrm>
            <a:off x="8188957" y="85728"/>
            <a:ext cx="1207326" cy="871538"/>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8787"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3"/>
            </p:custDataLst>
          </p:nvPr>
        </p:nvSpPr>
        <p:spPr>
          <a:xfrm>
            <a:off x="341313" y="1495425"/>
            <a:ext cx="9223375" cy="4772025"/>
          </a:xfrm>
        </p:spPr>
        <p:txBody>
          <a:bodyPr/>
          <a:lstStyle>
            <a:lvl1pPr>
              <a:defRPr b="0"/>
            </a:lvl1pPr>
            <a:lvl2pPr marL="457200" indent="-228600">
              <a:defRPr/>
            </a:lvl2pPr>
            <a:lvl3pPr marL="685800" indent="-228600">
              <a:defRPr/>
            </a:lvl3pPr>
            <a:lvl4pPr>
              <a:defRPr/>
            </a:lvl4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9811"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3"/>
            </p:custDataLst>
          </p:nvPr>
        </p:nvSpPr>
        <p:spPr>
          <a:xfrm>
            <a:off x="341313" y="2045369"/>
            <a:ext cx="9223376" cy="4222082"/>
          </a:xfrm>
        </p:spPr>
        <p:txBody>
          <a:bodyPr/>
          <a:lstStyle>
            <a:lvl1pPr>
              <a:defRPr b="0"/>
            </a:lvl1pPr>
            <a:lvl2pPr marL="457200" indent="-223838">
              <a:defRPr/>
            </a:lvl2pPr>
            <a:lvl3pPr>
              <a:defRPr/>
            </a:lvl3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custDataLst>
              <p:tags r:id="rId4"/>
            </p:custDataLst>
          </p:nvPr>
        </p:nvSpPr>
        <p:spPr>
          <a:xfrm>
            <a:off x="341313" y="1495425"/>
            <a:ext cx="9223376" cy="548640"/>
          </a:xfrm>
        </p:spPr>
        <p:txBody>
          <a:bodyPr/>
          <a:lstStyle>
            <a:lvl1pPr marL="0" indent="0">
              <a:buNone/>
              <a:defRPr sz="2000" b="1">
                <a:solidFill>
                  <a:schemeClr val="accent2"/>
                </a:solidFil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3906"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3"/>
            </p:custDataLst>
          </p:nvPr>
        </p:nvSpPr>
        <p:spPr>
          <a:xfrm>
            <a:off x="341313" y="1495425"/>
            <a:ext cx="4487862" cy="4753518"/>
          </a:xfrm>
        </p:spPr>
        <p:txBody>
          <a:bodyPr/>
          <a:lstStyle>
            <a:lvl1pPr>
              <a:defRPr/>
            </a:lvl1pPr>
            <a:lvl2pPr marL="457200" indent="-228600">
              <a:defRPr/>
            </a:lvl2pPr>
            <a:lvl3pPr marL="685800" indent="-228600">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4"/>
            </p:custDataLst>
          </p:nvPr>
        </p:nvSpPr>
        <p:spPr>
          <a:xfrm>
            <a:off x="5076825" y="1495426"/>
            <a:ext cx="4487863" cy="4772024"/>
          </a:xfrm>
        </p:spPr>
        <p:txBody>
          <a:bodyPr/>
          <a:lstStyle>
            <a:lvl1pPr>
              <a:defRPr/>
            </a:lvl1pPr>
            <a:lvl2pPr marL="457200" indent="-228600">
              <a:defRPr/>
            </a:lvl2pPr>
            <a:lvl3pPr>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122882"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3"/>
            </p:custDataLst>
          </p:nvPr>
        </p:nvSpPr>
        <p:spPr>
          <a:xfrm>
            <a:off x="341313" y="2045368"/>
            <a:ext cx="4487862" cy="4222082"/>
          </a:xfrm>
        </p:spPr>
        <p:txBody>
          <a:bodyPr/>
          <a:lstStyle>
            <a:lvl1pPr>
              <a:defRPr sz="2000"/>
            </a:lvl1pPr>
            <a:lvl2pPr marL="457200" indent="-223838">
              <a:defRPr sz="1800"/>
            </a:lvl2pPr>
            <a:lvl3pPr>
              <a:defRPr sz="1600"/>
            </a:lvl3pPr>
            <a:lvl4pPr>
              <a:defRPr sz="14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4"/>
            </p:custDataLst>
          </p:nvPr>
        </p:nvSpPr>
        <p:spPr>
          <a:xfrm>
            <a:off x="5076825" y="2045368"/>
            <a:ext cx="4487863" cy="4222082"/>
          </a:xfrm>
        </p:spPr>
        <p:txBody>
          <a:bodyPr/>
          <a:lstStyle>
            <a:lvl1pPr>
              <a:defRPr sz="2000"/>
            </a:lvl1pPr>
            <a:lvl2pPr marL="457200" indent="-223838">
              <a:defRPr sz="1800"/>
            </a:lvl2pPr>
            <a:lvl3pPr>
              <a:defRPr sz="1600"/>
            </a:lvl3pPr>
            <a:lvl4pPr>
              <a:defRPr sz="13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hasCustomPrompt="1"/>
            <p:custDataLst>
              <p:tags r:id="rId5"/>
            </p:custDataLst>
          </p:nvPr>
        </p:nvSpPr>
        <p:spPr>
          <a:xfrm>
            <a:off x="341313" y="1495425"/>
            <a:ext cx="4487862" cy="548640"/>
          </a:xfrm>
        </p:spPr>
        <p:txBody>
          <a:bodyPr vert="horz" lIns="0" tIns="33059" rIns="33059" bIns="33059" rtlCol="0">
            <a:noAutofit/>
          </a:bodyPr>
          <a:lstStyle>
            <a:lvl1pPr algn="l">
              <a:buNone/>
              <a:defRPr lang="en-US" sz="1800" b="1" kern="1200" noProof="0" dirty="0" smtClean="0">
                <a:solidFill>
                  <a:schemeClr val="accent2"/>
                </a:solidFill>
                <a:latin typeface="+mn-lt"/>
                <a:ea typeface="+mn-ea"/>
                <a:cs typeface="+mn-cs"/>
              </a:defRPr>
            </a:lvl1pPr>
            <a:lvl5pPr>
              <a:buNone/>
              <a:defRPr/>
            </a:lvl5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76825" y="1495425"/>
            <a:ext cx="4487863" cy="548640"/>
          </a:xfrm>
        </p:spPr>
        <p:txBody>
          <a:bodyPr vert="horz" lIns="0" tIns="33059" rIns="33059" bIns="33059" rtlCol="0">
            <a:noAutofit/>
          </a:bodyPr>
          <a:lstStyle>
            <a:lvl1pPr algn="l">
              <a:buNone/>
              <a:defRPr lang="en-US" sz="1800" b="1" kern="1200" noProof="0" dirty="0" smtClean="0">
                <a:solidFill>
                  <a:schemeClr val="accent2"/>
                </a:solidFill>
                <a:latin typeface="+mn-lt"/>
                <a:ea typeface="+mn-ea"/>
                <a:cs typeface="+mn-cs"/>
              </a:defRPr>
            </a:lvl1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858"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Title Slide 1">
    <p:spTree>
      <p:nvGrpSpPr>
        <p:cNvPr id="1" name=""/>
        <p:cNvGrpSpPr/>
        <p:nvPr/>
      </p:nvGrpSpPr>
      <p:grpSpPr>
        <a:xfrm>
          <a:off x="0" y="0"/>
          <a:ext cx="0" cy="0"/>
          <a:chOff x="0" y="0"/>
          <a:chExt cx="0" cy="0"/>
        </a:xfrm>
      </p:grpSpPr>
      <p:pic>
        <p:nvPicPr>
          <p:cNvPr id="141316" name="Picture 4" descr="D:\My Work\GSLs\TEMPLATES\Testing_KIT\Testing\2014\NEW\78741000_Testing_PPT.jpg"/>
          <p:cNvPicPr>
            <a:picLocks noChangeAspect="1" noChangeArrowheads="1"/>
          </p:cNvPicPr>
          <p:nvPr userDrawn="1"/>
        </p:nvPicPr>
        <p:blipFill>
          <a:blip r:embed="rId5" cstate="print"/>
          <a:stretch>
            <a:fillRect/>
          </a:stretch>
        </p:blipFill>
        <p:spPr bwMode="auto">
          <a:xfrm>
            <a:off x="0" y="1997274"/>
            <a:ext cx="9902952" cy="5570410"/>
          </a:xfrm>
          <a:prstGeom prst="rect">
            <a:avLst/>
          </a:prstGeom>
          <a:noFill/>
          <a:ln>
            <a:noFill/>
          </a:ln>
        </p:spPr>
      </p:pic>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188506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188506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322241 w 10562411"/>
              <a:gd name="connsiteY1" fmla="*/ 256464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a:outerShdw blurRad="50800" dist="25400" dir="5400000" algn="t" rotWithShape="0">
              <a:srgbClr val="000000">
                <a:alpha val="40000"/>
              </a:srgb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321538" name="think-cell Slide" r:id="rId6" imgW="360" imgH="360" progId="">
              <p:embed/>
            </p:oleObj>
          </a:graphicData>
        </a:graphic>
      </p:graphicFrame>
      <p:pic>
        <p:nvPicPr>
          <p:cNvPr id="9" name="Picture 15" descr="Sogeti_Logo.png"/>
          <p:cNvPicPr>
            <a:picLocks noChangeAspect="1"/>
          </p:cNvPicPr>
          <p:nvPr userDrawn="1"/>
        </p:nvPicPr>
        <p:blipFill>
          <a:blip r:embed="rId7" cstate="print"/>
          <a:srcRect/>
          <a:stretch>
            <a:fillRect/>
          </a:stretch>
        </p:blipFill>
        <p:spPr bwMode="auto">
          <a:xfrm>
            <a:off x="6980238" y="727108"/>
            <a:ext cx="2305050" cy="502920"/>
          </a:xfrm>
          <a:prstGeom prst="rect">
            <a:avLst/>
          </a:prstGeom>
          <a:noFill/>
          <a:ln w="9525">
            <a:noFill/>
            <a:miter lim="800000"/>
            <a:headEnd/>
            <a:tailEnd/>
          </a:ln>
        </p:spPr>
      </p:pic>
      <p:pic>
        <p:nvPicPr>
          <p:cNvPr id="23" name="Picture 103" descr="C:\Users\UserSim\Desktop\Capgemini\Capgemini_logo_cmyk.png"/>
          <p:cNvPicPr>
            <a:picLocks noChangeAspect="1" noChangeArrowheads="1"/>
          </p:cNvPicPr>
          <p:nvPr userDrawn="1">
            <p:custDataLst>
              <p:tags r:id="rId3"/>
            </p:custDataLst>
          </p:nvPr>
        </p:nvPicPr>
        <p:blipFill>
          <a:blip r:embed="rId8" cstate="email"/>
          <a:srcRect/>
          <a:stretch>
            <a:fillRect/>
          </a:stretch>
        </p:blipFill>
        <p:spPr bwMode="auto">
          <a:xfrm>
            <a:off x="614363" y="693585"/>
            <a:ext cx="2422358" cy="569967"/>
          </a:xfrm>
          <a:prstGeom prst="rect">
            <a:avLst/>
          </a:prstGeom>
          <a:noFill/>
        </p:spPr>
      </p:pic>
      <p:pic>
        <p:nvPicPr>
          <p:cNvPr id="4" name="Picture 4" descr="D:\Users\jkanade\Documents\Royal_Mail.svg.png"/>
          <p:cNvPicPr>
            <a:picLocks noChangeAspect="1" noChangeArrowheads="1"/>
          </p:cNvPicPr>
          <p:nvPr userDrawn="1"/>
        </p:nvPicPr>
        <p:blipFill>
          <a:blip r:embed="rId9" cstate="print"/>
          <a:srcRect/>
          <a:stretch>
            <a:fillRect/>
          </a:stretch>
        </p:blipFill>
        <p:spPr bwMode="auto">
          <a:xfrm>
            <a:off x="3871912" y="257179"/>
            <a:ext cx="2117764" cy="1528761"/>
          </a:xfrm>
          <a:prstGeom prst="rect">
            <a:avLst/>
          </a:prstGeom>
          <a:noFill/>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E97C7362-7F71-4FFB-BF30-CA2C7117C340}" type="datetimeFigureOut">
              <a:rPr lang="en-US" smtClean="0"/>
              <a:pPr/>
              <a:t>9/7/2015</a:t>
            </a:fld>
            <a:endParaRPr lang="en-US"/>
          </a:p>
        </p:txBody>
      </p:sp>
      <p:sp>
        <p:nvSpPr>
          <p:cNvPr id="5" name="Footer Placeholder 4"/>
          <p:cNvSpPr>
            <a:spLocks noGrp="1"/>
          </p:cNvSpPr>
          <p:nvPr>
            <p:ph type="ftr" sz="quarter" idx="11"/>
          </p:nvPr>
        </p:nvSpPr>
        <p:spPr>
          <a:xfrm>
            <a:off x="2889250" y="6356351"/>
            <a:ext cx="36322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85200" y="6356351"/>
            <a:ext cx="825500" cy="365125"/>
          </a:xfrm>
          <a:prstGeom prst="rect">
            <a:avLst/>
          </a:prstGeom>
        </p:spPr>
        <p:txBody>
          <a:bodyPr/>
          <a:lstStyle/>
          <a:p>
            <a:fld id="{CD92F8A4-1E7F-4565-AED8-B1005D21BA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18" Type="http://schemas.openxmlformats.org/officeDocument/2006/relationships/tags" Target="../tags/tag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tags" Target="../tags/tag2.xml"/><Relationship Id="rId17"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tags" Target="../tags/tag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tags" Target="../tags/tag5.xml"/><Relationship Id="rId23" Type="http://schemas.openxmlformats.org/officeDocument/2006/relationships/image" Target="../media/image4.png"/><Relationship Id="rId10" Type="http://schemas.openxmlformats.org/officeDocument/2006/relationships/theme" Target="../theme/theme1.xml"/><Relationship Id="rId19" Type="http://schemas.openxmlformats.org/officeDocument/2006/relationships/tags" Target="../tags/tag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4.xml"/><Relationship Id="rId22"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7.xml"/><Relationship Id="rId3" Type="http://schemas.openxmlformats.org/officeDocument/2006/relationships/vmlDrawing" Target="../drawings/vmlDrawing10.vml"/><Relationship Id="rId7" Type="http://schemas.openxmlformats.org/officeDocument/2006/relationships/tags" Target="../tags/tag36.xml"/><Relationship Id="rId2"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tags" Target="../tags/tag35.xml"/><Relationship Id="rId11" Type="http://schemas.openxmlformats.org/officeDocument/2006/relationships/image" Target="../media/image6.png"/><Relationship Id="rId5" Type="http://schemas.openxmlformats.org/officeDocument/2006/relationships/tags" Target="../tags/tag34.xml"/><Relationship Id="rId10" Type="http://schemas.openxmlformats.org/officeDocument/2006/relationships/image" Target="../media/image3.png"/><Relationship Id="rId4" Type="http://schemas.openxmlformats.org/officeDocument/2006/relationships/tags" Target="../tags/tag33.xml"/><Relationship Id="rId9" Type="http://schemas.openxmlformats.org/officeDocument/2006/relationships/oleObject" Target="../embeddings/oleObject10.bin"/></Relationships>
</file>

<file path=ppt/slideMasters/_rels/slideMaster3.xml.rels><?xml version="1.0" encoding="UTF-8" standalone="yes"?>
<Relationships xmlns="http://schemas.openxmlformats.org/package/2006/relationships"><Relationship Id="rId3" Type="http://schemas.openxmlformats.org/officeDocument/2006/relationships/vmlDrawing" Target="../drawings/vmlDrawing12.vml"/><Relationship Id="rId2" Type="http://schemas.openxmlformats.org/officeDocument/2006/relationships/theme" Target="../theme/theme3.xml"/><Relationship Id="rId1" Type="http://schemas.openxmlformats.org/officeDocument/2006/relationships/slideLayout" Target="../slideLayouts/slideLayout11.xml"/><Relationship Id="rId4" Type="http://schemas.openxmlformats.org/officeDocument/2006/relationships/oleObject" Target="../embeddings/oleObject1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050" name="think-cell Slide" r:id="rId20" imgW="360" imgH="360" progId="">
              <p:embed/>
            </p:oleObj>
          </a:graphicData>
        </a:graphic>
      </p:graphicFrame>
      <p:sp>
        <p:nvSpPr>
          <p:cNvPr id="2" name="Title Placeholder 1"/>
          <p:cNvSpPr>
            <a:spLocks noGrp="1"/>
          </p:cNvSpPr>
          <p:nvPr>
            <p:ph type="title"/>
            <p:custDataLst>
              <p:tags r:id="rId12"/>
            </p:custDataLst>
          </p:nvPr>
        </p:nvSpPr>
        <p:spPr>
          <a:xfrm>
            <a:off x="341313" y="0"/>
            <a:ext cx="9564687" cy="1002135"/>
          </a:xfrm>
          <a:prstGeom prst="rect">
            <a:avLst/>
          </a:prstGeom>
          <a:effectLst/>
        </p:spPr>
        <p:txBody>
          <a:bodyPr vert="horz" lIns="0" tIns="0" rIns="0" bIns="0"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3"/>
            </p:custDataLst>
          </p:nvPr>
        </p:nvSpPr>
        <p:spPr>
          <a:xfrm>
            <a:off x="341313" y="1495424"/>
            <a:ext cx="9223375" cy="4772025"/>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4"/>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1"/>
                </a:solidFill>
              </a:rPr>
              <a:pPr algn="ctr"/>
              <a:t>‹#›</a:t>
            </a:fld>
            <a:endParaRPr lang="en-US" sz="700" dirty="0">
              <a:solidFill>
                <a:schemeClr val="tx1"/>
              </a:solidFill>
            </a:endParaRPr>
          </a:p>
        </p:txBody>
      </p:sp>
      <p:sp>
        <p:nvSpPr>
          <p:cNvPr id="9" name="Freeform 4"/>
          <p:cNvSpPr>
            <a:spLocks/>
          </p:cNvSpPr>
          <p:nvPr>
            <p:custDataLst>
              <p:tags r:id="rId15"/>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3"/>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6"/>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kern="1200" noProof="0" dirty="0" smtClean="0">
                <a:solidFill>
                  <a:schemeClr val="tx1"/>
                </a:solidFill>
                <a:latin typeface="+mn-lt"/>
                <a:ea typeface="+mn-ea"/>
                <a:cs typeface="Helvetica Light"/>
              </a:rPr>
              <a:t>Copyright</a:t>
            </a:r>
            <a:r>
              <a:rPr lang="en-US" altLang="en-US" sz="700" b="0" i="0" kern="1200" baseline="0" noProof="0" dirty="0" smtClean="0">
                <a:solidFill>
                  <a:schemeClr val="tx1"/>
                </a:solidFill>
                <a:latin typeface="+mn-lt"/>
                <a:ea typeface="+mn-ea"/>
                <a:cs typeface="Helvetica Light"/>
              </a:rPr>
              <a:t> </a:t>
            </a:r>
            <a:r>
              <a:rPr lang="en-US" altLang="en-US" sz="700" b="0" i="0" kern="1200" noProof="0" dirty="0" smtClean="0">
                <a:solidFill>
                  <a:schemeClr val="tx1"/>
                </a:solidFill>
                <a:latin typeface="+mn-lt"/>
                <a:ea typeface="+mn-ea"/>
                <a:cs typeface="Helvetica Light"/>
              </a:rPr>
              <a:t>© 2014 Capgemini and Sogeti. All rights reserved.</a:t>
            </a:r>
          </a:p>
        </p:txBody>
      </p:sp>
      <p:sp>
        <p:nvSpPr>
          <p:cNvPr id="13" name="Rectangle 12"/>
          <p:cNvSpPr/>
          <p:nvPr>
            <p:custDataLst>
              <p:tags r:id="rId17"/>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b="1" dirty="0" smtClean="0">
                <a:solidFill>
                  <a:schemeClr val="tx1"/>
                </a:solidFill>
                <a:latin typeface="+mj-lt"/>
              </a:rPr>
              <a:t>Capgemini and Sogeti Testing Services | July</a:t>
            </a:r>
            <a:r>
              <a:rPr lang="en-US" sz="700" b="1" baseline="0" dirty="0" smtClean="0">
                <a:solidFill>
                  <a:schemeClr val="tx1"/>
                </a:solidFill>
                <a:latin typeface="+mj-lt"/>
              </a:rPr>
              <a:t> 2014</a:t>
            </a:r>
            <a:endParaRPr lang="en-US" sz="700" b="1" dirty="0" smtClean="0">
              <a:solidFill>
                <a:schemeClr val="tx1"/>
              </a:solidFill>
              <a:latin typeface="+mj-lt"/>
            </a:endParaRPr>
          </a:p>
        </p:txBody>
      </p:sp>
      <p:pic>
        <p:nvPicPr>
          <p:cNvPr id="14" name="Picture 103" descr="C:\Users\UserSim\Desktop\Capgemini\Capgemini_logo_cmyk.png"/>
          <p:cNvPicPr>
            <a:picLocks noChangeAspect="1" noChangeArrowheads="1"/>
          </p:cNvPicPr>
          <p:nvPr>
            <p:custDataLst>
              <p:tags r:id="rId18"/>
            </p:custDataLst>
          </p:nvPr>
        </p:nvPicPr>
        <p:blipFill>
          <a:blip r:embed="rId21" cstate="email"/>
          <a:srcRect/>
          <a:stretch>
            <a:fillRect/>
          </a:stretch>
        </p:blipFill>
        <p:spPr bwMode="auto">
          <a:xfrm>
            <a:off x="341313" y="6443187"/>
            <a:ext cx="1310615" cy="320682"/>
          </a:xfrm>
          <a:prstGeom prst="rect">
            <a:avLst/>
          </a:prstGeom>
          <a:noFill/>
        </p:spPr>
      </p:pic>
      <p:cxnSp>
        <p:nvCxnSpPr>
          <p:cNvPr id="15" name="Straight Connector 5"/>
          <p:cNvCxnSpPr/>
          <p:nvPr>
            <p:custDataLst>
              <p:tags r:id="rId19"/>
            </p:custDataLst>
          </p:nvPr>
        </p:nvCxnSpPr>
        <p:spPr>
          <a:xfrm flipH="1">
            <a:off x="2" y="6362700"/>
            <a:ext cx="9905999" cy="0"/>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pic>
        <p:nvPicPr>
          <p:cNvPr id="18" name="Picture 17" descr="Sogeti_Logo.png"/>
          <p:cNvPicPr>
            <a:picLocks noChangeAspect="1"/>
          </p:cNvPicPr>
          <p:nvPr/>
        </p:nvPicPr>
        <p:blipFill>
          <a:blip r:embed="rId22" cstate="print"/>
          <a:stretch>
            <a:fillRect/>
          </a:stretch>
        </p:blipFill>
        <p:spPr>
          <a:xfrm>
            <a:off x="3819332" y="6466368"/>
            <a:ext cx="1257493" cy="274320"/>
          </a:xfrm>
          <a:prstGeom prst="rect">
            <a:avLst/>
          </a:prstGeom>
        </p:spPr>
      </p:pic>
      <p:pic>
        <p:nvPicPr>
          <p:cNvPr id="16" name="Picture 4" descr="D:\Users\jkanade\Documents\Royal_Mail.svg.png"/>
          <p:cNvPicPr>
            <a:picLocks noChangeAspect="1" noChangeArrowheads="1"/>
          </p:cNvPicPr>
          <p:nvPr userDrawn="1"/>
        </p:nvPicPr>
        <p:blipFill>
          <a:blip r:embed="rId23" cstate="print"/>
          <a:srcRect/>
          <a:stretch>
            <a:fillRect/>
          </a:stretch>
        </p:blipFill>
        <p:spPr bwMode="auto">
          <a:xfrm>
            <a:off x="8188957" y="85728"/>
            <a:ext cx="1207326" cy="871538"/>
          </a:xfrm>
          <a:prstGeom prst="rect">
            <a:avLst/>
          </a:prstGeom>
          <a:noFill/>
        </p:spPr>
      </p:pic>
    </p:spTree>
  </p:cSld>
  <p:clrMap bg1="lt1" tx1="dk1" bg2="lt2" tx2="dk2" accent1="accent1" accent2="accent2" accent3="accent3" accent4="accent4" accent5="accent5" accent6="accent6" hlink="hlink" folHlink="folHlink"/>
  <p:sldLayoutIdLst>
    <p:sldLayoutId id="2147483969" r:id="rId1"/>
    <p:sldLayoutId id="2147483975" r:id="rId2"/>
    <p:sldLayoutId id="2147483965" r:id="rId3"/>
    <p:sldLayoutId id="2147483966" r:id="rId4"/>
    <p:sldLayoutId id="2147483962" r:id="rId5"/>
    <p:sldLayoutId id="2147483963" r:id="rId6"/>
    <p:sldLayoutId id="2147483964" r:id="rId7"/>
    <p:sldLayoutId id="2147483984" r:id="rId8"/>
    <p:sldLayoutId id="2147483985" r:id="rId9"/>
  </p:sldLayoutIdLst>
  <p:timing>
    <p:tnLst>
      <p:par>
        <p:cTn id="1" dur="indefinite" restart="never" nodeType="tmRoot"/>
      </p:par>
    </p:tnLst>
  </p:timing>
  <p:txStyles>
    <p:titleStyle>
      <a:lvl1pPr algn="l" defTabSz="914342" rtl="0" eaLnBrk="1" latinLnBrk="0" hangingPunct="1">
        <a:lnSpc>
          <a:spcPct val="100000"/>
        </a:lnSpc>
        <a:spcBef>
          <a:spcPct val="0"/>
        </a:spcBef>
        <a:buNone/>
        <a:defRPr sz="3200" b="0" kern="1200">
          <a:solidFill>
            <a:schemeClr val="accent1"/>
          </a:solidFill>
          <a:effectLst/>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1"/>
        </a:buClr>
        <a:buFont typeface="Wingdings" pitchFamily="2" charset="2"/>
        <a:buChar char="§"/>
        <a:defRPr sz="2000" b="0" kern="1200">
          <a:solidFill>
            <a:schemeClr val="tx1"/>
          </a:solidFill>
          <a:latin typeface="+mn-lt"/>
          <a:ea typeface="+mn-ea"/>
          <a:cs typeface="+mn-cs"/>
        </a:defRPr>
      </a:lvl1pPr>
      <a:lvl2pPr marL="457200" indent="-171450" algn="l" defTabSz="914342" rtl="0" eaLnBrk="1" latinLnBrk="0" hangingPunct="1">
        <a:lnSpc>
          <a:spcPct val="100000"/>
        </a:lnSpc>
        <a:spcBef>
          <a:spcPts val="0"/>
        </a:spcBef>
        <a:spcAft>
          <a:spcPts val="600"/>
        </a:spcAft>
        <a:buClr>
          <a:schemeClr val="accent1"/>
        </a:buClr>
        <a:buFont typeface="Arial" pitchFamily="34" charset="0"/>
        <a:buChar char="•"/>
        <a:defRPr sz="1800" kern="1200">
          <a:solidFill>
            <a:schemeClr val="tx1"/>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1"/>
        </a:buClr>
        <a:buFont typeface="Arial" pitchFamily="34" charset="0"/>
        <a:buChar char="–"/>
        <a:defRPr sz="1600" kern="1200">
          <a:solidFill>
            <a:schemeClr val="tx1"/>
          </a:solidFill>
          <a:latin typeface="+mn-lt"/>
          <a:ea typeface="+mn-ea"/>
          <a:cs typeface="+mn-cs"/>
        </a:defRPr>
      </a:lvl3pPr>
      <a:lvl4pPr marL="914400" marR="0" indent="-223838" algn="l" defTabSz="914342" rtl="0" eaLnBrk="1" fontAlgn="auto" latinLnBrk="0" hangingPunct="1">
        <a:lnSpc>
          <a:spcPct val="100000"/>
        </a:lnSpc>
        <a:spcBef>
          <a:spcPts val="0"/>
        </a:spcBef>
        <a:spcAft>
          <a:spcPts val="600"/>
        </a:spcAft>
        <a:buClr>
          <a:schemeClr val="accent1"/>
        </a:buClr>
        <a:buSzTx/>
        <a:buFont typeface="Arial" pitchFamily="34" charset="0"/>
        <a:buChar char="◦"/>
        <a:tabLst/>
        <a:defRPr sz="1400" kern="1200">
          <a:solidFill>
            <a:schemeClr val="tx1"/>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Rectangle 7"/>
          <p:cNvSpPr/>
          <p:nvPr>
            <p:custDataLst>
              <p:tags r:id="rId4"/>
            </p:custDataLst>
          </p:nvPr>
        </p:nvSpPr>
        <p:spPr bwMode="auto">
          <a:xfrm flipV="1">
            <a:off x="0" y="1685925"/>
            <a:ext cx="9906000" cy="51720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132036 w 10564614"/>
              <a:gd name="connsiteY6" fmla="*/ 20806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363945 w 10564614"/>
              <a:gd name="connsiteY5" fmla="*/ 427792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646636 w 10564614"/>
              <a:gd name="connsiteY6" fmla="*/ 39532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349559 w 10564614"/>
              <a:gd name="connsiteY0" fmla="*/ 166453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3360"/>
              <a:gd name="connsiteY0" fmla="*/ 0 h 5657661"/>
              <a:gd name="connsiteX1" fmla="*/ 10563360 w 10563360"/>
              <a:gd name="connsiteY1" fmla="*/ 5657661 h 5657661"/>
              <a:gd name="connsiteX2" fmla="*/ 9024770 w 10563360"/>
              <a:gd name="connsiteY2" fmla="*/ 4808920 h 5657661"/>
              <a:gd name="connsiteX3" fmla="*/ 2295231 w 10563360"/>
              <a:gd name="connsiteY3" fmla="*/ 4794064 h 5657661"/>
              <a:gd name="connsiteX4" fmla="*/ 1200559 w 10563360"/>
              <a:gd name="connsiteY4" fmla="*/ 4072264 h 5657661"/>
              <a:gd name="connsiteX5" fmla="*/ 0 w 10563360"/>
              <a:gd name="connsiteY5" fmla="*/ 4795927 h 5657661"/>
              <a:gd name="connsiteX6" fmla="*/ 0 w 10563360"/>
              <a:gd name="connsiteY6" fmla="*/ 0 h 5657661"/>
              <a:gd name="connsiteX0" fmla="*/ 10562847 w 10562847"/>
              <a:gd name="connsiteY0" fmla="*/ 0 h 5064672"/>
              <a:gd name="connsiteX1" fmla="*/ 10198903 w 10562847"/>
              <a:gd name="connsiteY1" fmla="*/ 5064672 h 5064672"/>
              <a:gd name="connsiteX2" fmla="*/ 9024770 w 10562847"/>
              <a:gd name="connsiteY2" fmla="*/ 4808920 h 5064672"/>
              <a:gd name="connsiteX3" fmla="*/ 2295231 w 10562847"/>
              <a:gd name="connsiteY3" fmla="*/ 4794064 h 5064672"/>
              <a:gd name="connsiteX4" fmla="*/ 1200559 w 10562847"/>
              <a:gd name="connsiteY4" fmla="*/ 4072264 h 5064672"/>
              <a:gd name="connsiteX5" fmla="*/ 0 w 10562847"/>
              <a:gd name="connsiteY5" fmla="*/ 4795927 h 5064672"/>
              <a:gd name="connsiteX6" fmla="*/ 0 w 10562847"/>
              <a:gd name="connsiteY6" fmla="*/ 0 h 5064672"/>
              <a:gd name="connsiteX0" fmla="*/ 10562847 w 10562847"/>
              <a:gd name="connsiteY0" fmla="*/ 0 h 5648998"/>
              <a:gd name="connsiteX1" fmla="*/ 10562847 w 10562847"/>
              <a:gd name="connsiteY1" fmla="*/ 5648998 h 5648998"/>
              <a:gd name="connsiteX2" fmla="*/ 9024770 w 10562847"/>
              <a:gd name="connsiteY2" fmla="*/ 4808920 h 5648998"/>
              <a:gd name="connsiteX3" fmla="*/ 2295231 w 10562847"/>
              <a:gd name="connsiteY3" fmla="*/ 4794064 h 5648998"/>
              <a:gd name="connsiteX4" fmla="*/ 1200559 w 10562847"/>
              <a:gd name="connsiteY4" fmla="*/ 4072264 h 5648998"/>
              <a:gd name="connsiteX5" fmla="*/ 0 w 10562847"/>
              <a:gd name="connsiteY5" fmla="*/ 4795927 h 5648998"/>
              <a:gd name="connsiteX6" fmla="*/ 0 w 10562847"/>
              <a:gd name="connsiteY6" fmla="*/ 0 h 564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2847" h="5648998">
                <a:moveTo>
                  <a:pt x="10562847" y="0"/>
                </a:moveTo>
                <a:lnTo>
                  <a:pt x="10562847" y="5648998"/>
                </a:lnTo>
                <a:cubicBezTo>
                  <a:pt x="10190428" y="4911661"/>
                  <a:pt x="9462356" y="4792975"/>
                  <a:pt x="9024770" y="4808920"/>
                </a:cubicBezTo>
                <a:lnTo>
                  <a:pt x="2295231" y="4794064"/>
                </a:lnTo>
                <a:cubicBezTo>
                  <a:pt x="1854598" y="4794612"/>
                  <a:pt x="1423669" y="4544310"/>
                  <a:pt x="1200559" y="4072264"/>
                </a:cubicBezTo>
                <a:cubicBezTo>
                  <a:pt x="965203" y="4750718"/>
                  <a:pt x="278640" y="4795049"/>
                  <a:pt x="0" y="4795927"/>
                </a:cubicBezTo>
                <a:lnTo>
                  <a:pt x="0" y="0"/>
                </a:lnTo>
              </a:path>
            </a:pathLst>
          </a:custGeom>
          <a:solidFill>
            <a:schemeClr val="accent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261123" name="think-cell Slide" r:id="rId9" imgW="360" imgH="360" progId="">
              <p:embed/>
            </p:oleObj>
          </a:graphicData>
        </a:graphic>
      </p:graphicFrame>
      <p:sp>
        <p:nvSpPr>
          <p:cNvPr id="21" name="Rectangle 20"/>
          <p:cNvSpPr/>
          <p:nvPr>
            <p:custDataLst>
              <p:tags r:id="rId5"/>
            </p:custDataLst>
          </p:nvPr>
        </p:nvSpPr>
        <p:spPr>
          <a:xfrm>
            <a:off x="6250489" y="5815159"/>
            <a:ext cx="3152274" cy="257369"/>
          </a:xfrm>
          <a:prstGeom prst="rect">
            <a:avLst/>
          </a:prstGeom>
        </p:spPr>
        <p:txBody>
          <a:bodyPr wrap="square" lIns="36000" tIns="36000" rIns="0" bIns="36000" anchor="b" anchorCtr="0">
            <a:spAutoFit/>
          </a:bodyPr>
          <a:lstStyle/>
          <a:p>
            <a:pPr algn="r"/>
            <a:r>
              <a:rPr lang="en-US" sz="1200" b="1" dirty="0" smtClean="0">
                <a:solidFill>
                  <a:schemeClr val="bg1"/>
                </a:solidFill>
                <a:latin typeface="Arial" pitchFamily="34" charset="0"/>
                <a:cs typeface="Arial" pitchFamily="34" charset="0"/>
              </a:rPr>
              <a:t>www.sogeti.com/testing</a:t>
            </a:r>
            <a:endParaRPr lang="en-US" sz="1200" b="1" dirty="0">
              <a:solidFill>
                <a:schemeClr val="bg1"/>
              </a:solidFill>
              <a:latin typeface="Arial" pitchFamily="34" charset="0"/>
              <a:cs typeface="Arial" pitchFamily="34" charset="0"/>
            </a:endParaRPr>
          </a:p>
        </p:txBody>
      </p:sp>
      <p:sp>
        <p:nvSpPr>
          <p:cNvPr id="28" name="Rectangle 27"/>
          <p:cNvSpPr/>
          <p:nvPr>
            <p:custDataLst>
              <p:tags r:id="rId6"/>
            </p:custDataLst>
          </p:nvPr>
        </p:nvSpPr>
        <p:spPr>
          <a:xfrm>
            <a:off x="6250489" y="5591906"/>
            <a:ext cx="3152274" cy="257369"/>
          </a:xfrm>
          <a:prstGeom prst="rect">
            <a:avLst/>
          </a:prstGeom>
        </p:spPr>
        <p:txBody>
          <a:bodyPr wrap="square" lIns="36000" tIns="36000" rIns="0" bIns="36000" anchor="b" anchorCtr="0">
            <a:spAutoFit/>
          </a:bodyPr>
          <a:lstStyle/>
          <a:p>
            <a:pPr algn="r"/>
            <a:r>
              <a:rPr lang="en-US" sz="1200" b="1" dirty="0" smtClean="0">
                <a:solidFill>
                  <a:schemeClr val="bg1"/>
                </a:solidFill>
                <a:latin typeface="Arial" pitchFamily="34" charset="0"/>
                <a:cs typeface="Arial" pitchFamily="34" charset="0"/>
              </a:rPr>
              <a:t>www.capgemini.com/testing</a:t>
            </a:r>
            <a:endParaRPr lang="en-US" sz="1200" b="1" dirty="0">
              <a:solidFill>
                <a:schemeClr val="bg1"/>
              </a:solidFill>
              <a:latin typeface="Arial" pitchFamily="34" charset="0"/>
              <a:cs typeface="Arial" pitchFamily="34" charset="0"/>
            </a:endParaRPr>
          </a:p>
        </p:txBody>
      </p:sp>
      <p:sp>
        <p:nvSpPr>
          <p:cNvPr id="29" name="Rectangle 28"/>
          <p:cNvSpPr/>
          <p:nvPr>
            <p:custDataLst>
              <p:tags r:id="rId7"/>
            </p:custDataLst>
          </p:nvPr>
        </p:nvSpPr>
        <p:spPr>
          <a:xfrm>
            <a:off x="2859088" y="6164224"/>
            <a:ext cx="6543675" cy="497651"/>
          </a:xfrm>
          <a:prstGeom prst="rect">
            <a:avLst/>
          </a:prstGeom>
        </p:spPr>
        <p:txBody>
          <a:bodyPr wrap="square" lIns="33059" tIns="33059" rIns="0" bIns="33059" anchor="b" anchorCtr="0">
            <a:spAutoFit/>
          </a:bodyPr>
          <a:lstStyle/>
          <a:p>
            <a:pPr algn="r"/>
            <a:r>
              <a:rPr lang="en-US" sz="700" dirty="0" smtClean="0">
                <a:solidFill>
                  <a:schemeClr val="bg1"/>
                </a:solidFill>
                <a:latin typeface="Arial"/>
                <a:cs typeface="Arial"/>
              </a:rPr>
              <a:t>The information contained in this presentation is proprietary.</a:t>
            </a:r>
            <a:br>
              <a:rPr lang="en-US" sz="700" dirty="0" smtClean="0">
                <a:solidFill>
                  <a:schemeClr val="bg1"/>
                </a:solidFill>
                <a:latin typeface="Arial"/>
                <a:cs typeface="Arial"/>
              </a:rPr>
            </a:br>
            <a:r>
              <a:rPr lang="en-US" sz="700" dirty="0" smtClean="0">
                <a:solidFill>
                  <a:schemeClr val="bg1"/>
                </a:solidFill>
                <a:latin typeface="Arial"/>
                <a:cs typeface="Arial"/>
              </a:rPr>
              <a:t>Copyright © 2014 Capgemini and Sogeti. All rights reserved.</a:t>
            </a:r>
            <a:br>
              <a:rPr lang="en-US" sz="700" dirty="0" smtClean="0">
                <a:solidFill>
                  <a:schemeClr val="bg1"/>
                </a:solidFill>
                <a:latin typeface="Arial"/>
                <a:cs typeface="Arial"/>
              </a:rPr>
            </a:br>
            <a:r>
              <a:rPr lang="en-US" sz="700" dirty="0" smtClean="0">
                <a:solidFill>
                  <a:schemeClr val="bg1"/>
                </a:solidFill>
                <a:latin typeface="Arial"/>
                <a:cs typeface="Arial"/>
              </a:rPr>
              <a:t>Rightshore</a:t>
            </a:r>
            <a:r>
              <a:rPr lang="en-US" sz="700" baseline="30000" dirty="0" smtClean="0">
                <a:solidFill>
                  <a:schemeClr val="bg1"/>
                </a:solidFill>
                <a:latin typeface="Arial"/>
                <a:cs typeface="Arial"/>
              </a:rPr>
              <a:t>®</a:t>
            </a:r>
            <a:r>
              <a:rPr lang="en-US" sz="700" dirty="0" smtClean="0">
                <a:solidFill>
                  <a:schemeClr val="bg1"/>
                </a:solidFill>
                <a:latin typeface="Arial"/>
                <a:cs typeface="Arial"/>
              </a:rPr>
              <a:t> is a trademark belonging to Capgemini.</a:t>
            </a:r>
          </a:p>
          <a:p>
            <a:pPr algn="r"/>
            <a:r>
              <a:rPr lang="en-US" sz="700" dirty="0" smtClean="0">
                <a:solidFill>
                  <a:schemeClr val="bg1"/>
                </a:solidFill>
                <a:latin typeface="Arial"/>
                <a:cs typeface="Arial"/>
              </a:rPr>
              <a:t>No part of this document may be modified, deleted or expanded by any process or means without prior written permission from Capgemini.</a:t>
            </a:r>
          </a:p>
        </p:txBody>
      </p:sp>
      <p:pic>
        <p:nvPicPr>
          <p:cNvPr id="9" name="Picture 15" descr="Sogeti_Logo.png"/>
          <p:cNvPicPr>
            <a:picLocks noChangeAspect="1"/>
          </p:cNvPicPr>
          <p:nvPr/>
        </p:nvPicPr>
        <p:blipFill>
          <a:blip r:embed="rId10" cstate="print"/>
          <a:srcRect/>
          <a:stretch>
            <a:fillRect/>
          </a:stretch>
        </p:blipFill>
        <p:spPr bwMode="auto">
          <a:xfrm>
            <a:off x="6980238" y="979771"/>
            <a:ext cx="2305050" cy="502920"/>
          </a:xfrm>
          <a:prstGeom prst="rect">
            <a:avLst/>
          </a:prstGeom>
          <a:noFill/>
          <a:ln w="9525">
            <a:noFill/>
            <a:miter lim="800000"/>
            <a:headEnd/>
            <a:tailEnd/>
          </a:ln>
        </p:spPr>
      </p:pic>
      <p:pic>
        <p:nvPicPr>
          <p:cNvPr id="10" name="Picture 103" descr="C:\Users\UserSim\Desktop\Capgemini\Capgemini_logo_cmyk.png"/>
          <p:cNvPicPr>
            <a:picLocks noChangeAspect="1" noChangeArrowheads="1"/>
          </p:cNvPicPr>
          <p:nvPr>
            <p:custDataLst>
              <p:tags r:id="rId8"/>
            </p:custDataLst>
          </p:nvPr>
        </p:nvPicPr>
        <p:blipFill>
          <a:blip r:embed="rId11" cstate="email"/>
          <a:srcRect/>
          <a:stretch>
            <a:fillRect/>
          </a:stretch>
        </p:blipFill>
        <p:spPr bwMode="auto">
          <a:xfrm>
            <a:off x="614363" y="946248"/>
            <a:ext cx="2422358" cy="569967"/>
          </a:xfrm>
          <a:prstGeom prst="rect">
            <a:avLst/>
          </a:prstGeom>
          <a:noFill/>
        </p:spPr>
      </p:pic>
    </p:spTree>
  </p:cSld>
  <p:clrMap bg1="lt1" tx1="dk1" bg2="lt2" tx2="dk2" accent1="accent1" accent2="accent2" accent3="accent3" accent4="accent4" accent5="accent5" accent6="accent6" hlink="hlink" folHlink="folHlink"/>
  <p:sldLayoutIdLst>
    <p:sldLayoutId id="2147483977"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026" name="think-cell Slide" r:id="rId4"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83"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2.xml"/><Relationship Id="rId1" Type="http://schemas.openxmlformats.org/officeDocument/2006/relationships/vmlDrawing" Target="../drawings/vmlDrawing14.vml"/><Relationship Id="rId5" Type="http://schemas.openxmlformats.org/officeDocument/2006/relationships/oleObject" Target="../embeddings/oleObject14.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3.xml"/><Relationship Id="rId1" Type="http://schemas.openxmlformats.org/officeDocument/2006/relationships/vmlDrawing" Target="../drawings/vmlDrawing15.vml"/><Relationship Id="rId5" Type="http://schemas.openxmlformats.org/officeDocument/2006/relationships/oleObject" Target="../embeddings/oleObject15.bin"/><Relationship Id="rId4"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58750" cy="158750"/>
        </p:xfrm>
        <a:graphic>
          <a:graphicData uri="http://schemas.openxmlformats.org/presentationml/2006/ole">
            <p:oleObj spid="_x0000_s75779" name="think-cell Slide" r:id="rId5" imgW="360" imgH="360" progId="">
              <p:embed/>
            </p:oleObj>
          </a:graphicData>
        </a:graphic>
      </p:graphicFrame>
      <p:sp>
        <p:nvSpPr>
          <p:cNvPr id="13" name="Subtitle 12"/>
          <p:cNvSpPr>
            <a:spLocks noGrp="1"/>
          </p:cNvSpPr>
          <p:nvPr>
            <p:ph type="subTitle" idx="1"/>
            <p:custDataLst>
              <p:tags r:id="rId2"/>
            </p:custDataLst>
          </p:nvPr>
        </p:nvSpPr>
        <p:spPr>
          <a:xfrm>
            <a:off x="374754" y="5040576"/>
            <a:ext cx="3034390" cy="947750"/>
          </a:xfrm>
        </p:spPr>
        <p:txBody>
          <a:bodyPr/>
          <a:lstStyle/>
          <a:p>
            <a:pPr>
              <a:defRPr/>
            </a:pPr>
            <a:r>
              <a:rPr lang="en-US" sz="2800" dirty="0" smtClean="0"/>
              <a:t>Royal Mail Group</a:t>
            </a:r>
            <a:endParaRPr lang="en-US" sz="28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tx1"/>
                </a:solidFill>
                <a:latin typeface="Cambria" pitchFamily="18" charset="0"/>
              </a:rPr>
              <a:t>What Gherkin for ?</a:t>
            </a:r>
            <a:endParaRPr lang="en-US" dirty="0">
              <a:solidFill>
                <a:schemeClr val="tx1"/>
              </a:solidFill>
              <a:latin typeface="Cambria" pitchFamily="18" charset="0"/>
            </a:endParaRPr>
          </a:p>
        </p:txBody>
      </p:sp>
      <p:sp>
        <p:nvSpPr>
          <p:cNvPr id="3" name="Content Placeholder 2"/>
          <p:cNvSpPr>
            <a:spLocks noGrp="1"/>
          </p:cNvSpPr>
          <p:nvPr>
            <p:ph idx="1"/>
          </p:nvPr>
        </p:nvSpPr>
        <p:spPr>
          <a:xfrm>
            <a:off x="409433" y="1924334"/>
            <a:ext cx="9155255" cy="3398293"/>
          </a:xfrm>
        </p:spPr>
        <p:txBody>
          <a:bodyPr>
            <a:normAutofit/>
          </a:bodyPr>
          <a:lstStyle/>
          <a:p>
            <a:r>
              <a:rPr lang="en-US" dirty="0" smtClean="0">
                <a:latin typeface="Cambria" pitchFamily="18" charset="0"/>
              </a:rPr>
              <a:t>When we build software for stakeholders or client, it  is difficult to figure out exactly what they want us to build.</a:t>
            </a:r>
          </a:p>
          <a:p>
            <a:r>
              <a:rPr lang="en-US" dirty="0" smtClean="0">
                <a:latin typeface="Cambria" pitchFamily="18" charset="0"/>
              </a:rPr>
              <a:t>We’ve all worked on projects where, because of a misunderstanding, code that we’d worked hard on for several days or more had to be thrown away.</a:t>
            </a:r>
          </a:p>
          <a:p>
            <a:r>
              <a:rPr lang="en-US" dirty="0" smtClean="0">
                <a:latin typeface="Cambria" pitchFamily="18" charset="0"/>
              </a:rPr>
              <a:t> Better communication between developers and stakeholders is essential to help avoid this kind of wasted time.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                      </a:t>
            </a:r>
            <a:r>
              <a:rPr lang="en-US" dirty="0" smtClean="0">
                <a:solidFill>
                  <a:schemeClr val="tx1"/>
                </a:solidFill>
                <a:latin typeface="Cambria" pitchFamily="18" charset="0"/>
              </a:rPr>
              <a:t>What gherkin  for?</a:t>
            </a:r>
            <a:endParaRPr lang="en-US" dirty="0">
              <a:solidFill>
                <a:schemeClr val="tx1"/>
              </a:solidFill>
              <a:latin typeface="Cambria" pitchFamily="18" charset="0"/>
            </a:endParaRPr>
          </a:p>
        </p:txBody>
      </p:sp>
      <p:pic>
        <p:nvPicPr>
          <p:cNvPr id="1026" name="Picture 2"/>
          <p:cNvPicPr>
            <a:picLocks noGrp="1" noChangeAspect="1" noChangeArrowheads="1"/>
          </p:cNvPicPr>
          <p:nvPr>
            <p:ph idx="1"/>
          </p:nvPr>
        </p:nvPicPr>
        <p:blipFill>
          <a:blip r:embed="rId3" cstate="print"/>
          <a:stretch>
            <a:fillRect/>
          </a:stretch>
        </p:blipFill>
        <p:spPr bwMode="auto">
          <a:xfrm>
            <a:off x="806017" y="1761699"/>
            <a:ext cx="8075602" cy="4639101"/>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1776483" y="1249906"/>
            <a:ext cx="5778500" cy="762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latin typeface="Cambria" pitchFamily="18" charset="0"/>
              </a:rPr>
              <a:t>A Gherkin Source file usually look like </a:t>
            </a:r>
            <a:endParaRPr lang="en-US" dirty="0">
              <a:solidFill>
                <a:schemeClr val="tx1"/>
              </a:solidFill>
              <a:latin typeface="Cambria" pitchFamily="18" charset="0"/>
            </a:endParaRPr>
          </a:p>
        </p:txBody>
      </p:sp>
      <p:sp>
        <p:nvSpPr>
          <p:cNvPr id="3" name="Content Placeholder 2"/>
          <p:cNvSpPr>
            <a:spLocks noGrp="1"/>
          </p:cNvSpPr>
          <p:nvPr>
            <p:ph idx="1"/>
          </p:nvPr>
        </p:nvSpPr>
        <p:spPr>
          <a:xfrm>
            <a:off x="368490" y="1610437"/>
            <a:ext cx="9042210" cy="4885897"/>
          </a:xfrm>
        </p:spPr>
        <p:txBody>
          <a:bodyPr>
            <a:normAutofit/>
          </a:bodyPr>
          <a:lstStyle/>
          <a:p>
            <a:pPr latinLnBrk="1">
              <a:buNone/>
            </a:pPr>
            <a:r>
              <a:rPr lang="en-US" b="1" dirty="0" smtClean="0">
                <a:latin typeface="Cambria" pitchFamily="18" charset="0"/>
              </a:rPr>
              <a:t>Feature: {custom title}</a:t>
            </a:r>
          </a:p>
          <a:p>
            <a:pPr latinLnBrk="1">
              <a:buNone/>
            </a:pPr>
            <a:r>
              <a:rPr lang="en-US" dirty="0" smtClean="0">
                <a:latin typeface="Cambria" pitchFamily="18" charset="0"/>
              </a:rPr>
              <a:t>    In order to {benefit/value of the feature}</a:t>
            </a:r>
          </a:p>
          <a:p>
            <a:pPr latinLnBrk="1">
              <a:buNone/>
            </a:pPr>
            <a:r>
              <a:rPr lang="en-US" dirty="0" smtClean="0">
                <a:latin typeface="Cambria" pitchFamily="18" charset="0"/>
              </a:rPr>
              <a:t>    As a {user/role who will benefit from this feature}</a:t>
            </a:r>
          </a:p>
          <a:p>
            <a:pPr latinLnBrk="1">
              <a:buNone/>
            </a:pPr>
            <a:r>
              <a:rPr lang="en-US" dirty="0" smtClean="0">
                <a:latin typeface="Cambria" pitchFamily="18" charset="0"/>
              </a:rPr>
              <a:t>    I need to {short feature description}</a:t>
            </a:r>
          </a:p>
          <a:p>
            <a:pPr latinLnBrk="1">
              <a:buNone/>
            </a:pPr>
            <a:endParaRPr lang="en-US" dirty="0" smtClean="0">
              <a:latin typeface="Cambria" pitchFamily="18" charset="0"/>
            </a:endParaRPr>
          </a:p>
          <a:p>
            <a:pPr latinLnBrk="1">
              <a:buNone/>
            </a:pPr>
            <a:r>
              <a:rPr lang="en-US" b="1" dirty="0" smtClean="0">
                <a:latin typeface="Cambria" pitchFamily="18" charset="0"/>
              </a:rPr>
              <a:t>Scenario: Some determinable business situation </a:t>
            </a:r>
          </a:p>
          <a:p>
            <a:pPr latinLnBrk="1">
              <a:buNone/>
            </a:pPr>
            <a:r>
              <a:rPr lang="en-US" dirty="0" smtClean="0">
                <a:latin typeface="Cambria" pitchFamily="18" charset="0"/>
              </a:rPr>
              <a:t> Given some precondition</a:t>
            </a:r>
          </a:p>
          <a:p>
            <a:pPr latinLnBrk="1">
              <a:buNone/>
            </a:pPr>
            <a:r>
              <a:rPr lang="en-US" dirty="0" smtClean="0">
                <a:latin typeface="Cambria" pitchFamily="18" charset="0"/>
              </a:rPr>
              <a:t>  And some other precondition</a:t>
            </a:r>
          </a:p>
          <a:p>
            <a:pPr latinLnBrk="1">
              <a:buNone/>
            </a:pPr>
            <a:r>
              <a:rPr lang="en-US" dirty="0" smtClean="0">
                <a:latin typeface="Cambria" pitchFamily="18" charset="0"/>
              </a:rPr>
              <a:t> When some action by the actor </a:t>
            </a:r>
          </a:p>
          <a:p>
            <a:pPr latinLnBrk="1">
              <a:buNone/>
            </a:pPr>
            <a:r>
              <a:rPr lang="en-US" dirty="0" smtClean="0">
                <a:latin typeface="Cambria" pitchFamily="18" charset="0"/>
              </a:rPr>
              <a:t> And some other action And yet another action </a:t>
            </a:r>
          </a:p>
          <a:p>
            <a:pPr latinLnBrk="1">
              <a:buNone/>
            </a:pPr>
            <a:r>
              <a:rPr lang="en-US" dirty="0" smtClean="0">
                <a:latin typeface="Cambria" pitchFamily="18" charset="0"/>
              </a:rPr>
              <a:t> Then some testable outcome is achieved </a:t>
            </a:r>
          </a:p>
          <a:p>
            <a:pPr latinLnBrk="1">
              <a:buNone/>
            </a:pPr>
            <a:r>
              <a:rPr lang="en-US" dirty="0" smtClean="0">
                <a:latin typeface="Cambria" pitchFamily="18" charset="0"/>
              </a:rPr>
              <a:t>And something else we can check happens too</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tx1"/>
                </a:solidFill>
                <a:latin typeface="Cambria" pitchFamily="18" charset="0"/>
              </a:rPr>
              <a:t>Why to use Background keyword?</a:t>
            </a:r>
            <a:endParaRPr lang="en-US" dirty="0">
              <a:solidFill>
                <a:schemeClr val="tx1"/>
              </a:solidFill>
              <a:latin typeface="Cambria" pitchFamily="18" charset="0"/>
            </a:endParaRPr>
          </a:p>
        </p:txBody>
      </p:sp>
      <p:pic>
        <p:nvPicPr>
          <p:cNvPr id="7" name="Content Placeholder 6" descr="background.png"/>
          <p:cNvPicPr>
            <a:picLocks noGrp="1" noChangeAspect="1"/>
          </p:cNvPicPr>
          <p:nvPr>
            <p:ph idx="1"/>
          </p:nvPr>
        </p:nvPicPr>
        <p:blipFill>
          <a:blip r:embed="rId3" cstate="print"/>
          <a:stretch>
            <a:fillRect/>
          </a:stretch>
        </p:blipFill>
        <p:spPr>
          <a:xfrm>
            <a:off x="0" y="1371601"/>
            <a:ext cx="9905999" cy="489585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tx1"/>
                </a:solidFill>
                <a:latin typeface="Cambria" pitchFamily="18" charset="0"/>
              </a:rPr>
              <a:t>Why to use Background keyword?</a:t>
            </a:r>
            <a:endParaRPr lang="en-US" dirty="0"/>
          </a:p>
        </p:txBody>
      </p:sp>
      <p:pic>
        <p:nvPicPr>
          <p:cNvPr id="373762" name="Picture 2"/>
          <p:cNvPicPr>
            <a:picLocks noGrp="1" noChangeAspect="1" noChangeArrowheads="1"/>
          </p:cNvPicPr>
          <p:nvPr>
            <p:ph idx="1"/>
          </p:nvPr>
        </p:nvPicPr>
        <p:blipFill>
          <a:blip r:embed="rId3" cstate="print"/>
          <a:srcRect/>
          <a:stretch>
            <a:fillRect/>
          </a:stretch>
        </p:blipFill>
        <p:spPr bwMode="auto">
          <a:xfrm>
            <a:off x="163774" y="1392072"/>
            <a:ext cx="9198590" cy="4558352"/>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tx1"/>
                </a:solidFill>
                <a:latin typeface="Cambria" pitchFamily="18" charset="0"/>
              </a:rPr>
              <a:t>Why to use Scenario outline  &amp; examples </a:t>
            </a:r>
            <a:br>
              <a:rPr lang="en-US" dirty="0" smtClean="0">
                <a:solidFill>
                  <a:schemeClr val="tx1"/>
                </a:solidFill>
                <a:latin typeface="Cambria" pitchFamily="18" charset="0"/>
              </a:rPr>
            </a:br>
            <a:r>
              <a:rPr lang="en-US" dirty="0" smtClean="0">
                <a:solidFill>
                  <a:schemeClr val="tx1"/>
                </a:solidFill>
                <a:latin typeface="Cambria" pitchFamily="18" charset="0"/>
              </a:rPr>
              <a:t>                                      keyword?</a:t>
            </a:r>
            <a:endParaRPr lang="en-US" dirty="0"/>
          </a:p>
        </p:txBody>
      </p:sp>
      <p:pic>
        <p:nvPicPr>
          <p:cNvPr id="6" name="Content Placeholder 5" descr="playaroundwith values.png"/>
          <p:cNvPicPr>
            <a:picLocks noGrp="1" noChangeAspect="1"/>
          </p:cNvPicPr>
          <p:nvPr>
            <p:ph idx="1"/>
          </p:nvPr>
        </p:nvPicPr>
        <p:blipFill>
          <a:blip r:embed="rId3" cstate="print"/>
          <a:stretch>
            <a:fillRect/>
          </a:stretch>
        </p:blipFill>
        <p:spPr>
          <a:xfrm>
            <a:off x="0" y="1531336"/>
            <a:ext cx="9905999" cy="4700203"/>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Cambria" pitchFamily="18" charset="0"/>
              </a:rPr>
              <a:t>Why to use Scenario outline  &amp; examples </a:t>
            </a:r>
            <a:br>
              <a:rPr lang="en-US" dirty="0" smtClean="0">
                <a:solidFill>
                  <a:schemeClr val="tx1"/>
                </a:solidFill>
                <a:latin typeface="Cambria" pitchFamily="18" charset="0"/>
              </a:rPr>
            </a:br>
            <a:r>
              <a:rPr lang="en-US" dirty="0" smtClean="0">
                <a:solidFill>
                  <a:schemeClr val="tx1"/>
                </a:solidFill>
                <a:latin typeface="Cambria" pitchFamily="18" charset="0"/>
              </a:rPr>
              <a:t>                                      keyword?</a:t>
            </a:r>
            <a:endParaRPr lang="en-US" dirty="0"/>
          </a:p>
        </p:txBody>
      </p:sp>
      <p:pic>
        <p:nvPicPr>
          <p:cNvPr id="375810" name="Picture 2"/>
          <p:cNvPicPr>
            <a:picLocks noGrp="1" noChangeAspect="1" noChangeArrowheads="1"/>
          </p:cNvPicPr>
          <p:nvPr>
            <p:ph idx="1"/>
          </p:nvPr>
        </p:nvPicPr>
        <p:blipFill>
          <a:blip r:embed="rId3" cstate="print"/>
          <a:srcRect/>
          <a:stretch>
            <a:fillRect/>
          </a:stretch>
        </p:blipFill>
        <p:spPr bwMode="auto">
          <a:xfrm>
            <a:off x="326571" y="1551214"/>
            <a:ext cx="9579429" cy="3314700"/>
          </a:xfrm>
          <a:prstGeom prst="rect">
            <a:avLst/>
          </a:prstGeom>
          <a:noFill/>
          <a:ln w="9525">
            <a:noFill/>
            <a:miter lim="800000"/>
            <a:headEnd/>
            <a:tailEnd/>
          </a:ln>
        </p:spPr>
      </p:pic>
      <p:pic>
        <p:nvPicPr>
          <p:cNvPr id="375812" name="Picture 4"/>
          <p:cNvPicPr>
            <a:picLocks noChangeAspect="1" noChangeArrowheads="1"/>
          </p:cNvPicPr>
          <p:nvPr/>
        </p:nvPicPr>
        <p:blipFill>
          <a:blip r:embed="rId4" cstate="print"/>
          <a:srcRect/>
          <a:stretch>
            <a:fillRect/>
          </a:stretch>
        </p:blipFill>
        <p:spPr bwMode="auto">
          <a:xfrm>
            <a:off x="1926771" y="4947557"/>
            <a:ext cx="4572001" cy="996043"/>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latin typeface="Cambria" pitchFamily="18" charset="0"/>
              </a:rPr>
              <a:t>How behat execute the scenario</a:t>
            </a:r>
            <a:endParaRPr lang="en-US" dirty="0">
              <a:solidFill>
                <a:schemeClr val="tx1"/>
              </a:solidFill>
              <a:latin typeface="Cambria" pitchFamily="18" charset="0"/>
            </a:endParaRPr>
          </a:p>
        </p:txBody>
      </p:sp>
      <p:pic>
        <p:nvPicPr>
          <p:cNvPr id="6" name="Content Placeholder 5" descr="3480OS_01_03.png"/>
          <p:cNvPicPr>
            <a:picLocks noGrp="1" noChangeAspect="1"/>
          </p:cNvPicPr>
          <p:nvPr>
            <p:ph idx="1"/>
          </p:nvPr>
        </p:nvPicPr>
        <p:blipFill>
          <a:blip r:embed="rId2" cstate="print"/>
          <a:stretch>
            <a:fillRect/>
          </a:stretch>
        </p:blipFill>
        <p:spPr>
          <a:xfrm>
            <a:off x="1114757" y="1253320"/>
            <a:ext cx="7181850" cy="49530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58750" cy="158750"/>
        </p:xfrm>
        <a:graphic>
          <a:graphicData uri="http://schemas.openxmlformats.org/presentationml/2006/ole">
            <p:oleObj spid="_x0000_s322562" name="think-cell Slide" r:id="rId5" imgW="360" imgH="360" progId="">
              <p:embed/>
            </p:oleObj>
          </a:graphicData>
        </a:graphic>
      </p:graphicFrame>
      <p:sp>
        <p:nvSpPr>
          <p:cNvPr id="10" name="Title 9"/>
          <p:cNvSpPr>
            <a:spLocks noGrp="1"/>
          </p:cNvSpPr>
          <p:nvPr>
            <p:ph type="ctrTitle" idx="4294967295"/>
            <p:custDataLst>
              <p:tags r:id="rId2"/>
            </p:custDataLst>
          </p:nvPr>
        </p:nvSpPr>
        <p:spPr>
          <a:xfrm>
            <a:off x="1363270" y="1991471"/>
            <a:ext cx="2696111" cy="118872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                    </a:t>
            </a:r>
            <a:r>
              <a:rPr lang="en-US" sz="4000" dirty="0" smtClean="0">
                <a:solidFill>
                  <a:schemeClr val="tx1"/>
                </a:solidFill>
                <a:latin typeface="Cambria" pitchFamily="18" charset="0"/>
              </a:rPr>
              <a:t>What is BDD?</a:t>
            </a:r>
            <a:endParaRPr lang="en-US" sz="4000" dirty="0">
              <a:solidFill>
                <a:schemeClr val="tx1"/>
              </a:solidFill>
              <a:latin typeface="Cambria" pitchFamily="18" charset="0"/>
            </a:endParaRPr>
          </a:p>
        </p:txBody>
      </p:sp>
      <p:sp>
        <p:nvSpPr>
          <p:cNvPr id="3" name="Content Placeholder 2"/>
          <p:cNvSpPr>
            <a:spLocks noGrp="1"/>
          </p:cNvSpPr>
          <p:nvPr>
            <p:ph idx="1"/>
          </p:nvPr>
        </p:nvSpPr>
        <p:spPr>
          <a:xfrm>
            <a:off x="600500" y="1607574"/>
            <a:ext cx="8977835" cy="4356499"/>
          </a:xfrm>
        </p:spPr>
        <p:txBody>
          <a:bodyPr/>
          <a:lstStyle/>
          <a:p>
            <a:r>
              <a:rPr lang="en-US" dirty="0" smtClean="0">
                <a:latin typeface="Cambria" pitchFamily="18" charset="0"/>
              </a:rPr>
              <a:t>In software engineering, </a:t>
            </a:r>
            <a:r>
              <a:rPr lang="en-US" b="1" dirty="0" smtClean="0">
                <a:latin typeface="Cambria" pitchFamily="18" charset="0"/>
              </a:rPr>
              <a:t>behavior-driven development</a:t>
            </a:r>
            <a:r>
              <a:rPr lang="en-US" dirty="0" smtClean="0">
                <a:latin typeface="Cambria" pitchFamily="18" charset="0"/>
              </a:rPr>
              <a:t> (</a:t>
            </a:r>
            <a:r>
              <a:rPr lang="en-US" b="1" dirty="0" smtClean="0">
                <a:latin typeface="Cambria" pitchFamily="18" charset="0"/>
              </a:rPr>
              <a:t>BDD</a:t>
            </a:r>
            <a:r>
              <a:rPr lang="en-US" dirty="0" smtClean="0">
                <a:latin typeface="Cambria" pitchFamily="18" charset="0"/>
              </a:rPr>
              <a:t>) is a </a:t>
            </a:r>
            <a:r>
              <a:rPr lang="en-US" b="1" dirty="0" smtClean="0">
                <a:latin typeface="Cambria" pitchFamily="18" charset="0"/>
              </a:rPr>
              <a:t>software development process</a:t>
            </a:r>
            <a:r>
              <a:rPr lang="en-US" dirty="0" smtClean="0">
                <a:latin typeface="Cambria" pitchFamily="18" charset="0"/>
              </a:rPr>
              <a:t> that emerged from test-driven development (TDD).</a:t>
            </a:r>
          </a:p>
          <a:p>
            <a:pPr>
              <a:buNone/>
            </a:pPr>
            <a:endParaRPr lang="en-US" dirty="0" smtClean="0">
              <a:latin typeface="Cambria" pitchFamily="18" charset="0"/>
            </a:endParaRPr>
          </a:p>
          <a:p>
            <a:r>
              <a:rPr lang="en-US" dirty="0" smtClean="0">
                <a:latin typeface="Cambria" pitchFamily="18" charset="0"/>
              </a:rPr>
              <a:t>BDD is a development process where tests for code are written before the writing of implementation code</a:t>
            </a:r>
            <a:r>
              <a:rPr lang="en-US" dirty="0" smtClean="0">
                <a:latin typeface="Cambria" pitchFamily="18" charset="0"/>
              </a:rPr>
              <a:t>.</a:t>
            </a:r>
          </a:p>
          <a:p>
            <a:r>
              <a:rPr lang="en-US" b="1" dirty="0" smtClean="0">
                <a:latin typeface="Cambria" pitchFamily="18" charset="0"/>
              </a:rPr>
              <a:t>If </a:t>
            </a:r>
            <a:r>
              <a:rPr lang="en-US" b="1" dirty="0" smtClean="0">
                <a:latin typeface="Cambria" pitchFamily="18" charset="0"/>
              </a:rPr>
              <a:t>some one have zero knowledge in </a:t>
            </a:r>
            <a:r>
              <a:rPr lang="en-US" b="1" dirty="0" smtClean="0">
                <a:latin typeface="Cambria" pitchFamily="18" charset="0"/>
              </a:rPr>
              <a:t>technical. </a:t>
            </a:r>
            <a:r>
              <a:rPr lang="en-US" b="1" dirty="0" smtClean="0">
                <a:latin typeface="Cambria" pitchFamily="18" charset="0"/>
              </a:rPr>
              <a:t>still if they want to explain to </a:t>
            </a:r>
            <a:r>
              <a:rPr lang="en-US" b="1" dirty="0" smtClean="0">
                <a:latin typeface="Cambria" pitchFamily="18" charset="0"/>
              </a:rPr>
              <a:t>technical </a:t>
            </a:r>
            <a:r>
              <a:rPr lang="en-US" b="1" dirty="0" smtClean="0">
                <a:latin typeface="Cambria" pitchFamily="18" charset="0"/>
              </a:rPr>
              <a:t>people they will explain through simple plain </a:t>
            </a:r>
            <a:r>
              <a:rPr lang="en-US" b="1" dirty="0" smtClean="0">
                <a:latin typeface="Cambria" pitchFamily="18" charset="0"/>
              </a:rPr>
              <a:t>English </a:t>
            </a:r>
            <a:r>
              <a:rPr lang="en-US" b="1" dirty="0" smtClean="0">
                <a:latin typeface="Cambria" pitchFamily="18" charset="0"/>
              </a:rPr>
              <a:t>that is exactly what bdd is</a:t>
            </a:r>
            <a:r>
              <a:rPr lang="en-US" b="1" dirty="0" smtClean="0">
                <a:latin typeface="Cambria" pitchFamily="18" charset="0"/>
              </a:rPr>
              <a:t>.</a:t>
            </a:r>
          </a:p>
          <a:p>
            <a:r>
              <a:rPr lang="en-US" dirty="0" smtClean="0">
                <a:latin typeface="Cambria" pitchFamily="18" charset="0"/>
              </a:rPr>
              <a:t>while </a:t>
            </a:r>
            <a:r>
              <a:rPr lang="en-US" dirty="0" smtClean="0">
                <a:latin typeface="Cambria" pitchFamily="18" charset="0"/>
              </a:rPr>
              <a:t>u r developing the application that application development should based on the </a:t>
            </a:r>
            <a:r>
              <a:rPr lang="en-US" dirty="0" smtClean="0">
                <a:latin typeface="Cambria" pitchFamily="18" charset="0"/>
              </a:rPr>
              <a:t>behavior. </a:t>
            </a:r>
            <a:endParaRPr lang="en-US" dirty="0" smtClean="0">
              <a:latin typeface="Cambria" pitchFamily="18" charset="0"/>
            </a:endParaRPr>
          </a:p>
          <a:p>
            <a:pPr>
              <a:buNone/>
            </a:pPr>
            <a:endParaRPr lang="en-US" dirty="0" smtClean="0">
              <a:latin typeface="Cambria" pitchFamily="18" charset="0"/>
            </a:endParaRPr>
          </a:p>
          <a:p>
            <a:r>
              <a:rPr lang="en-GB" dirty="0" smtClean="0">
                <a:latin typeface="Cambria" pitchFamily="18" charset="0"/>
                <a:ea typeface="ＭＳ Ｐゴシック" charset="0"/>
                <a:cs typeface="Arial" panose="020B0604020202020204" pitchFamily="34" charset="0"/>
              </a:rPr>
              <a:t>Automated acceptance tests are a by-product of BDD.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dirty="0" smtClean="0">
                <a:solidFill>
                  <a:schemeClr val="tx1"/>
                </a:solidFill>
                <a:latin typeface="Cambria" pitchFamily="18" charset="0"/>
              </a:rPr>
              <a:t>BDD-behavior driven  development</a:t>
            </a:r>
            <a:endParaRPr lang="en-US" dirty="0">
              <a:solidFill>
                <a:schemeClr val="tx1"/>
              </a:solidFill>
              <a:latin typeface="Cambria" pitchFamily="18" charset="0"/>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1733551" y="1905001"/>
            <a:ext cx="6304756" cy="4343399"/>
          </a:xfrm>
          <a:prstGeom prst="rect">
            <a:avLst/>
          </a:prstGeom>
          <a:noFill/>
          <a:ln w="9525">
            <a:noFill/>
            <a:miter lim="800000"/>
            <a:headEnd/>
            <a:tailEnd/>
          </a:ln>
        </p:spPr>
      </p:pic>
      <p:sp>
        <p:nvSpPr>
          <p:cNvPr id="5" name="Cloud Callout 4"/>
          <p:cNvSpPr/>
          <p:nvPr/>
        </p:nvSpPr>
        <p:spPr>
          <a:xfrm>
            <a:off x="5943600" y="1600200"/>
            <a:ext cx="4292600" cy="838200"/>
          </a:xfrm>
          <a:prstGeom prst="cloudCallout">
            <a:avLst>
              <a:gd name="adj1" fmla="val -53470"/>
              <a:gd name="adj2" fmla="val 79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Through gherkin language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Why BDD ?</a:t>
            </a:r>
            <a:endParaRPr lang="en-US" dirty="0"/>
          </a:p>
        </p:txBody>
      </p:sp>
      <p:sp>
        <p:nvSpPr>
          <p:cNvPr id="3" name="Content Placeholder 2"/>
          <p:cNvSpPr>
            <a:spLocks noGrp="1"/>
          </p:cNvSpPr>
          <p:nvPr>
            <p:ph idx="1"/>
          </p:nvPr>
        </p:nvSpPr>
        <p:spPr>
          <a:xfrm>
            <a:off x="341313" y="1592825"/>
            <a:ext cx="9223375" cy="4527755"/>
          </a:xfrm>
        </p:spPr>
        <p:txBody>
          <a:bodyPr/>
          <a:lstStyle/>
          <a:p>
            <a:r>
              <a:rPr lang="en-US" dirty="0" smtClean="0"/>
              <a:t>selenium as a tool which help you but why ruby</a:t>
            </a:r>
            <a:r>
              <a:rPr lang="en-US" dirty="0" smtClean="0"/>
              <a:t>? because </a:t>
            </a:r>
            <a:r>
              <a:rPr lang="en-US" dirty="0" smtClean="0"/>
              <a:t>we will be working with </a:t>
            </a:r>
            <a:r>
              <a:rPr lang="en-US" dirty="0" smtClean="0"/>
              <a:t>agile.</a:t>
            </a:r>
          </a:p>
          <a:p>
            <a:r>
              <a:rPr lang="en-US" dirty="0" smtClean="0"/>
              <a:t>so </a:t>
            </a:r>
            <a:r>
              <a:rPr lang="en-US" dirty="0" smtClean="0"/>
              <a:t>the agile methodology requires you to </a:t>
            </a:r>
            <a:r>
              <a:rPr lang="en-US" dirty="0" smtClean="0"/>
              <a:t>collaborate </a:t>
            </a:r>
            <a:r>
              <a:rPr lang="en-US" dirty="0" smtClean="0"/>
              <a:t>with different set of </a:t>
            </a:r>
            <a:r>
              <a:rPr lang="en-US" dirty="0" smtClean="0"/>
              <a:t>peoples.</a:t>
            </a:r>
          </a:p>
          <a:p>
            <a:r>
              <a:rPr lang="en-US" dirty="0" smtClean="0"/>
              <a:t>you </a:t>
            </a:r>
            <a:r>
              <a:rPr lang="en-US" dirty="0" smtClean="0"/>
              <a:t>would be working with stake </a:t>
            </a:r>
            <a:r>
              <a:rPr lang="en-US" dirty="0" smtClean="0"/>
              <a:t>holders, business </a:t>
            </a:r>
            <a:r>
              <a:rPr lang="en-US" dirty="0" smtClean="0"/>
              <a:t>analyst, developers</a:t>
            </a:r>
            <a:r>
              <a:rPr lang="en-US" dirty="0" smtClean="0"/>
              <a:t>.</a:t>
            </a:r>
          </a:p>
          <a:p>
            <a:r>
              <a:rPr lang="en-US" dirty="0" smtClean="0"/>
              <a:t>you </a:t>
            </a:r>
            <a:r>
              <a:rPr lang="en-US" dirty="0" smtClean="0"/>
              <a:t>will be </a:t>
            </a:r>
            <a:r>
              <a:rPr lang="en-US" dirty="0" smtClean="0"/>
              <a:t>writing </a:t>
            </a:r>
            <a:r>
              <a:rPr lang="en-US" dirty="0" smtClean="0"/>
              <a:t>the scripts </a:t>
            </a:r>
            <a:r>
              <a:rPr lang="en-US" dirty="0" smtClean="0"/>
              <a:t>in plain English statement.</a:t>
            </a:r>
          </a:p>
          <a:p>
            <a:r>
              <a:rPr lang="en-US" dirty="0" smtClean="0"/>
              <a:t>In water fall methodology testing phase will come after the development phase. </a:t>
            </a:r>
            <a:r>
              <a:rPr lang="en-US" dirty="0" smtClean="0"/>
              <a:t>for example: we will test this form once it is created</a:t>
            </a:r>
            <a:r>
              <a:rPr lang="en-US" dirty="0" smtClean="0"/>
              <a:t>.</a:t>
            </a:r>
          </a:p>
          <a:p>
            <a:r>
              <a:rPr lang="en-US" sz="2400" b="1" dirty="0" smtClean="0">
                <a:latin typeface="Calibri" pitchFamily="34" charset="0"/>
              </a:rPr>
              <a:t>B</a:t>
            </a:r>
            <a:r>
              <a:rPr lang="en-US" sz="2400" b="1" dirty="0" smtClean="0">
                <a:latin typeface="Calibri" pitchFamily="34" charset="0"/>
              </a:rPr>
              <a:t>ut </a:t>
            </a:r>
            <a:r>
              <a:rPr lang="en-US" sz="2400" b="1" dirty="0" smtClean="0">
                <a:latin typeface="Calibri" pitchFamily="34" charset="0"/>
              </a:rPr>
              <a:t>in bdd we are going to drive the creation of the software</a:t>
            </a:r>
            <a:r>
              <a:rPr lang="en-US" sz="2400" b="1" dirty="0" smtClean="0">
                <a:latin typeface="Calibri" pitchFamily="34" charset="0"/>
              </a:rPr>
              <a:t>. </a:t>
            </a:r>
          </a:p>
          <a:p>
            <a:r>
              <a:rPr lang="en-US" sz="2400" b="1" dirty="0" smtClean="0">
                <a:latin typeface="Calibri" pitchFamily="34" charset="0"/>
              </a:rPr>
              <a:t>we </a:t>
            </a:r>
            <a:r>
              <a:rPr lang="en-US" sz="2400" b="1" dirty="0" smtClean="0">
                <a:latin typeface="Calibri" pitchFamily="34" charset="0"/>
              </a:rPr>
              <a:t>will be first in line to interact with owners of the </a:t>
            </a:r>
            <a:r>
              <a:rPr lang="en-US" sz="2400" b="1" dirty="0" smtClean="0">
                <a:latin typeface="Calibri" pitchFamily="34" charset="0"/>
              </a:rPr>
              <a:t>application</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sz="2400" dirty="0" smtClean="0">
                <a:latin typeface="Calibri" pitchFamily="34" charset="0"/>
              </a:rPr>
              <a:t>they are going to write the user stories in plain </a:t>
            </a:r>
            <a:r>
              <a:rPr lang="en-US" sz="2400" dirty="0" smtClean="0">
                <a:latin typeface="Calibri" pitchFamily="34" charset="0"/>
              </a:rPr>
              <a:t>English language.</a:t>
            </a:r>
          </a:p>
          <a:p>
            <a:r>
              <a:rPr lang="en-US" sz="2400" dirty="0" smtClean="0">
                <a:latin typeface="Calibri" pitchFamily="34" charset="0"/>
              </a:rPr>
              <a:t>we </a:t>
            </a:r>
            <a:r>
              <a:rPr lang="en-US" sz="2400" dirty="0" smtClean="0">
                <a:latin typeface="Calibri" pitchFamily="34" charset="0"/>
              </a:rPr>
              <a:t>are going to convert that </a:t>
            </a:r>
            <a:r>
              <a:rPr lang="en-US" sz="2400" dirty="0" smtClean="0">
                <a:latin typeface="Calibri" pitchFamily="34" charset="0"/>
              </a:rPr>
              <a:t>English </a:t>
            </a:r>
            <a:r>
              <a:rPr lang="en-US" sz="2400" dirty="0" smtClean="0">
                <a:latin typeface="Calibri" pitchFamily="34" charset="0"/>
              </a:rPr>
              <a:t>statement into gherkin </a:t>
            </a:r>
            <a:r>
              <a:rPr lang="en-US" sz="2400" dirty="0" smtClean="0">
                <a:latin typeface="Calibri" pitchFamily="34" charset="0"/>
              </a:rPr>
              <a:t>language </a:t>
            </a:r>
            <a:r>
              <a:rPr lang="en-US" sz="2400" dirty="0" smtClean="0">
                <a:latin typeface="Calibri" pitchFamily="34" charset="0"/>
              </a:rPr>
              <a:t>then we are feeding gherkin into a ruby automated test</a:t>
            </a:r>
            <a:r>
              <a:rPr lang="en-US" sz="2400" dirty="0" smtClean="0">
                <a:latin typeface="Calibri" pitchFamily="34" charset="0"/>
              </a:rPr>
              <a:t>.</a:t>
            </a:r>
          </a:p>
          <a:p>
            <a:r>
              <a:rPr lang="en-US" sz="2400" dirty="0" smtClean="0">
                <a:latin typeface="Calibri" pitchFamily="34" charset="0"/>
              </a:rPr>
              <a:t>then </a:t>
            </a:r>
            <a:r>
              <a:rPr lang="en-US" sz="2400" dirty="0" smtClean="0">
                <a:latin typeface="Calibri" pitchFamily="34" charset="0"/>
              </a:rPr>
              <a:t>we will give these automated tests to devs to develop the </a:t>
            </a:r>
            <a:r>
              <a:rPr lang="en-US" sz="2400" dirty="0" smtClean="0">
                <a:latin typeface="Calibri" pitchFamily="34" charset="0"/>
              </a:rPr>
              <a:t>software. Once </a:t>
            </a:r>
            <a:r>
              <a:rPr lang="en-US" sz="2400" dirty="0" smtClean="0">
                <a:latin typeface="Calibri" pitchFamily="34" charset="0"/>
              </a:rPr>
              <a:t>they developed the software again it will come to normal </a:t>
            </a:r>
            <a:r>
              <a:rPr lang="en-US" sz="2400" dirty="0" smtClean="0">
                <a:latin typeface="Calibri" pitchFamily="34" charset="0"/>
              </a:rPr>
              <a:t>testing.</a:t>
            </a:r>
            <a:endParaRPr lang="en-US" sz="2400" dirty="0">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dirty="0" smtClean="0">
                <a:solidFill>
                  <a:schemeClr val="tx1"/>
                </a:solidFill>
                <a:latin typeface="Cambria" pitchFamily="18" charset="0"/>
              </a:rPr>
              <a:t>BDD-behavior driven development  </a:t>
            </a:r>
            <a:endParaRPr lang="en-US" dirty="0">
              <a:solidFill>
                <a:schemeClr val="tx1"/>
              </a:solidFill>
              <a:latin typeface="Cambria" pitchFamily="18" charset="0"/>
            </a:endParaRPr>
          </a:p>
        </p:txBody>
      </p:sp>
      <p:pic>
        <p:nvPicPr>
          <p:cNvPr id="4" name="Content Placeholder 3" descr="image17 (1).png"/>
          <p:cNvPicPr>
            <a:picLocks noGrp="1" noChangeAspect="1"/>
          </p:cNvPicPr>
          <p:nvPr>
            <p:ph idx="1"/>
          </p:nvPr>
        </p:nvPicPr>
        <p:blipFill>
          <a:blip r:embed="rId3" cstate="print"/>
          <a:stretch>
            <a:fillRect/>
          </a:stretch>
        </p:blipFill>
        <p:spPr>
          <a:xfrm>
            <a:off x="968992" y="1228299"/>
            <a:ext cx="7028596" cy="4978021"/>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tx1"/>
                </a:solidFill>
                <a:latin typeface="Cambria" pitchFamily="18" charset="0"/>
              </a:rPr>
              <a:t>BDD Process</a:t>
            </a:r>
            <a:endParaRPr lang="en-US" dirty="0">
              <a:solidFill>
                <a:schemeClr val="tx1"/>
              </a:solidFill>
              <a:latin typeface="Cambria" pitchFamily="18" charset="0"/>
            </a:endParaRPr>
          </a:p>
        </p:txBody>
      </p:sp>
      <p:pic>
        <p:nvPicPr>
          <p:cNvPr id="4" name="Content Placeholder 3" descr="bdd-with-jbehave-and-selenium-15-728.jpg"/>
          <p:cNvPicPr>
            <a:picLocks noGrp="1" noChangeAspect="1"/>
          </p:cNvPicPr>
          <p:nvPr>
            <p:ph idx="1"/>
          </p:nvPr>
        </p:nvPicPr>
        <p:blipFill>
          <a:blip r:embed="rId2" cstate="print"/>
          <a:stretch>
            <a:fillRect/>
          </a:stretch>
        </p:blipFill>
        <p:spPr>
          <a:xfrm>
            <a:off x="1782851" y="1935164"/>
            <a:ext cx="6340298" cy="4389437"/>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GB" b="1" dirty="0" smtClean="0">
                <a:solidFill>
                  <a:schemeClr val="tx1"/>
                </a:solidFill>
                <a:latin typeface="Cambria" pitchFamily="18" charset="0"/>
              </a:rPr>
              <a:t>Lets use the “5 Whys” technique to help understand why we use BDD</a:t>
            </a:r>
          </a:p>
        </p:txBody>
      </p:sp>
      <p:sp>
        <p:nvSpPr>
          <p:cNvPr id="3" name="Content Placeholder 2"/>
          <p:cNvSpPr>
            <a:spLocks noGrp="1"/>
          </p:cNvSpPr>
          <p:nvPr>
            <p:ph idx="1"/>
          </p:nvPr>
        </p:nvSpPr>
        <p:spPr>
          <a:xfrm>
            <a:off x="177421" y="1323834"/>
            <a:ext cx="9387267" cy="4943616"/>
          </a:xfrm>
        </p:spPr>
        <p:txBody>
          <a:bodyPr>
            <a:normAutofit fontScale="62500" lnSpcReduction="20000"/>
          </a:bodyPr>
          <a:lstStyle/>
          <a:p>
            <a:pPr marL="0" indent="0">
              <a:buNone/>
            </a:pPr>
            <a:r>
              <a:rPr lang="en-GB" sz="2900" b="1" dirty="0" smtClean="0">
                <a:latin typeface="Cambria" pitchFamily="18" charset="0"/>
              </a:rPr>
              <a:t>Q1. </a:t>
            </a:r>
            <a:r>
              <a:rPr lang="en-GB" sz="2900" dirty="0" smtClean="0">
                <a:latin typeface="Cambria" pitchFamily="18" charset="0"/>
              </a:rPr>
              <a:t>Why would we use BDD?</a:t>
            </a:r>
          </a:p>
          <a:p>
            <a:pPr marL="0" indent="0">
              <a:buNone/>
            </a:pPr>
            <a:r>
              <a:rPr lang="en-GB" sz="2900" b="1" dirty="0" smtClean="0">
                <a:latin typeface="Cambria" pitchFamily="18" charset="0"/>
              </a:rPr>
              <a:t>A1.  </a:t>
            </a:r>
            <a:r>
              <a:rPr lang="en-GB" sz="2900" dirty="0" smtClean="0">
                <a:latin typeface="Cambria" pitchFamily="18" charset="0"/>
              </a:rPr>
              <a:t>To get a better quality product</a:t>
            </a:r>
          </a:p>
          <a:p>
            <a:pPr marL="0" indent="0">
              <a:buNone/>
            </a:pPr>
            <a:endParaRPr lang="en-GB" sz="2900" b="1" dirty="0" smtClean="0">
              <a:latin typeface="Cambria" pitchFamily="18" charset="0"/>
            </a:endParaRPr>
          </a:p>
          <a:p>
            <a:pPr marL="0" indent="0">
              <a:buNone/>
            </a:pPr>
            <a:r>
              <a:rPr lang="en-GB" sz="2900" b="1" dirty="0" smtClean="0">
                <a:latin typeface="Cambria" pitchFamily="18" charset="0"/>
              </a:rPr>
              <a:t>Q2. </a:t>
            </a:r>
            <a:r>
              <a:rPr lang="en-GB" sz="2900" dirty="0" smtClean="0">
                <a:latin typeface="Cambria" pitchFamily="18" charset="0"/>
              </a:rPr>
              <a:t>Why?</a:t>
            </a:r>
          </a:p>
          <a:p>
            <a:pPr marL="0" indent="0">
              <a:buNone/>
            </a:pPr>
            <a:r>
              <a:rPr lang="en-GB" sz="2900" b="1" dirty="0" smtClean="0">
                <a:latin typeface="Cambria" pitchFamily="18" charset="0"/>
              </a:rPr>
              <a:t>A2. </a:t>
            </a:r>
            <a:r>
              <a:rPr lang="en-GB" sz="2900" dirty="0" smtClean="0">
                <a:latin typeface="Cambria" pitchFamily="18" charset="0"/>
              </a:rPr>
              <a:t>Because we (often) get it wrong</a:t>
            </a:r>
          </a:p>
          <a:p>
            <a:pPr marL="0" indent="0">
              <a:buNone/>
            </a:pPr>
            <a:endParaRPr lang="en-GB" sz="2900" dirty="0" smtClean="0">
              <a:latin typeface="Cambria" pitchFamily="18" charset="0"/>
            </a:endParaRPr>
          </a:p>
          <a:p>
            <a:pPr marL="0" indent="0">
              <a:buNone/>
            </a:pPr>
            <a:r>
              <a:rPr lang="en-GB" sz="2900" b="1" dirty="0" smtClean="0">
                <a:latin typeface="Cambria" pitchFamily="18" charset="0"/>
              </a:rPr>
              <a:t>Q3. </a:t>
            </a:r>
            <a:r>
              <a:rPr lang="en-GB" sz="2900" dirty="0" smtClean="0">
                <a:latin typeface="Cambria" pitchFamily="18" charset="0"/>
              </a:rPr>
              <a:t>Why?</a:t>
            </a:r>
          </a:p>
          <a:p>
            <a:pPr marL="0" indent="0">
              <a:buNone/>
            </a:pPr>
            <a:r>
              <a:rPr lang="en-GB" sz="2900" b="1" dirty="0" smtClean="0">
                <a:latin typeface="Cambria" pitchFamily="18" charset="0"/>
              </a:rPr>
              <a:t>A3. </a:t>
            </a:r>
            <a:r>
              <a:rPr lang="en-GB" sz="2900" dirty="0" smtClean="0">
                <a:latin typeface="Cambria" pitchFamily="18" charset="0"/>
              </a:rPr>
              <a:t>Because there are misunderstandings, ambiguities or errors in what has been specified and/or what we eventually get in the form of the product</a:t>
            </a:r>
          </a:p>
          <a:p>
            <a:pPr marL="0" indent="0">
              <a:buNone/>
            </a:pPr>
            <a:endParaRPr lang="en-GB" sz="2900" dirty="0" smtClean="0">
              <a:latin typeface="Cambria" pitchFamily="18" charset="0"/>
            </a:endParaRPr>
          </a:p>
          <a:p>
            <a:pPr marL="0" indent="0">
              <a:buNone/>
            </a:pPr>
            <a:r>
              <a:rPr lang="en-GB" sz="2900" b="1" dirty="0" smtClean="0">
                <a:latin typeface="Cambria" pitchFamily="18" charset="0"/>
              </a:rPr>
              <a:t>Q4. </a:t>
            </a:r>
            <a:r>
              <a:rPr lang="en-GB" sz="2900" dirty="0" smtClean="0">
                <a:latin typeface="Cambria" pitchFamily="18" charset="0"/>
              </a:rPr>
              <a:t>Why?</a:t>
            </a:r>
          </a:p>
          <a:p>
            <a:pPr marL="0" indent="0">
              <a:buNone/>
            </a:pPr>
            <a:r>
              <a:rPr lang="en-GB" sz="2900" b="1" dirty="0" smtClean="0">
                <a:latin typeface="Cambria" pitchFamily="18" charset="0"/>
              </a:rPr>
              <a:t>A4. </a:t>
            </a:r>
            <a:r>
              <a:rPr lang="en-GB" sz="2900" dirty="0" smtClean="0">
                <a:latin typeface="Cambria" pitchFamily="18" charset="0"/>
              </a:rPr>
              <a:t>Because the traditional methods for specifying behaviour are not always effective in capturing </a:t>
            </a:r>
          </a:p>
          <a:p>
            <a:pPr marL="0" indent="0">
              <a:buNone/>
            </a:pPr>
            <a:endParaRPr lang="en-GB" sz="2900" b="1" dirty="0" smtClean="0">
              <a:latin typeface="Cambria" pitchFamily="18" charset="0"/>
            </a:endParaRPr>
          </a:p>
          <a:p>
            <a:pPr marL="0" indent="0">
              <a:buNone/>
            </a:pPr>
            <a:r>
              <a:rPr lang="en-GB" sz="2900" b="1" dirty="0" smtClean="0">
                <a:latin typeface="Cambria" pitchFamily="18" charset="0"/>
              </a:rPr>
              <a:t>Q5. </a:t>
            </a:r>
            <a:r>
              <a:rPr lang="en-GB" sz="2900" dirty="0" smtClean="0">
                <a:latin typeface="Cambria" pitchFamily="18" charset="0"/>
              </a:rPr>
              <a:t>Why?</a:t>
            </a:r>
          </a:p>
          <a:p>
            <a:pPr marL="0" indent="0">
              <a:buNone/>
            </a:pPr>
            <a:r>
              <a:rPr lang="en-GB" sz="2900" b="1" dirty="0" smtClean="0">
                <a:latin typeface="Cambria" pitchFamily="18" charset="0"/>
              </a:rPr>
              <a:t>A5.</a:t>
            </a:r>
            <a:r>
              <a:rPr lang="en-GB" sz="2900" dirty="0" smtClean="0">
                <a:latin typeface="Cambria" pitchFamily="18" charset="0"/>
              </a:rPr>
              <a:t> Because they fail to use concrete examples and a </a:t>
            </a:r>
            <a:r>
              <a:rPr lang="en-GB" sz="2900" b="1" dirty="0" smtClean="0">
                <a:latin typeface="Cambria" pitchFamily="18" charset="0"/>
              </a:rPr>
              <a:t>ubiquitous</a:t>
            </a:r>
            <a:r>
              <a:rPr lang="en-GB" sz="2900" dirty="0" smtClean="0">
                <a:latin typeface="Cambria" pitchFamily="18" charset="0"/>
              </a:rPr>
              <a:t> language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tx1"/>
                </a:solidFill>
                <a:latin typeface="Cambria" pitchFamily="18" charset="0"/>
              </a:rPr>
              <a:t>Behat testing stack</a:t>
            </a:r>
            <a:endParaRPr lang="en-US" dirty="0">
              <a:solidFill>
                <a:schemeClr val="tx1"/>
              </a:solidFill>
              <a:latin typeface="Cambria"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1350750" y="1293126"/>
            <a:ext cx="6521449" cy="4800600"/>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Testing (External)">
  <a:themeElements>
    <a:clrScheme name="Testing-New">
      <a:dk1>
        <a:srgbClr val="1A1A1A"/>
      </a:dk1>
      <a:lt1>
        <a:srgbClr val="FFFFFF"/>
      </a:lt1>
      <a:dk2>
        <a:srgbClr val="CAC1BE"/>
      </a:dk2>
      <a:lt2>
        <a:srgbClr val="FFFFFF"/>
      </a:lt2>
      <a:accent1>
        <a:srgbClr val="004079"/>
      </a:accent1>
      <a:accent2>
        <a:srgbClr val="FF4019"/>
      </a:accent2>
      <a:accent3>
        <a:srgbClr val="0098CC"/>
      </a:accent3>
      <a:accent4>
        <a:srgbClr val="FECC26"/>
      </a:accent4>
      <a:accent5>
        <a:srgbClr val="406418"/>
      </a:accent5>
      <a:accent6>
        <a:srgbClr val="696A6D"/>
      </a:accent6>
      <a:hlink>
        <a:srgbClr val="D22300"/>
      </a:hlink>
      <a:folHlink>
        <a:srgbClr val="8ED244"/>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cap="flat" cmpd="sng" algn="ctr">
          <a:solidFill>
            <a:schemeClr val="accent3"/>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sz="1600" b="1" i="0" u="none" strike="noStrike" cap="none" normalizeH="0" baseline="0" dirty="0" smtClean="0">
            <a:ln>
              <a:noFill/>
            </a:ln>
            <a:solidFill>
              <a:schemeClr val="tx1"/>
            </a:solidFill>
            <a:effectLst/>
            <a:latin typeface="+mn-lt"/>
            <a:cs typeface="Arial" charset="0"/>
          </a:defRPr>
        </a:defPPr>
      </a:lstStyle>
    </a:spDef>
    <a:lnDef>
      <a:spPr bwMode="auto">
        <a:solidFill>
          <a:schemeClr val="accent6"/>
        </a:solidFill>
        <a:ln w="6350" cap="flat" cmpd="sng" algn="ctr">
          <a:solidFill>
            <a:schemeClr val="accent3"/>
          </a:solidFill>
          <a:prstDash val="solid"/>
          <a:round/>
          <a:headEnd type="none" w="med" len="med"/>
          <a:tailEnd type="none" w="med" len="med"/>
        </a:ln>
        <a:effectLst/>
      </a:spPr>
      <a:bodyPr/>
      <a:lst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Testing (External)_Closing slides">
  <a:themeElements>
    <a:clrScheme name="Testing-New">
      <a:dk1>
        <a:srgbClr val="1A1A1A"/>
      </a:dk1>
      <a:lt1>
        <a:srgbClr val="FFFFFF"/>
      </a:lt1>
      <a:dk2>
        <a:srgbClr val="CAC1BE"/>
      </a:dk2>
      <a:lt2>
        <a:srgbClr val="FFFFFF"/>
      </a:lt2>
      <a:accent1>
        <a:srgbClr val="004079"/>
      </a:accent1>
      <a:accent2>
        <a:srgbClr val="FF4019"/>
      </a:accent2>
      <a:accent3>
        <a:srgbClr val="0098CC"/>
      </a:accent3>
      <a:accent4>
        <a:srgbClr val="FECC26"/>
      </a:accent4>
      <a:accent5>
        <a:srgbClr val="406418"/>
      </a:accent5>
      <a:accent6>
        <a:srgbClr val="696A6D"/>
      </a:accent6>
      <a:hlink>
        <a:srgbClr val="D22300"/>
      </a:hlink>
      <a:folHlink>
        <a:srgbClr val="8ED24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sting (External)_Section break">
  <a:themeElements>
    <a:clrScheme name="Testing-New">
      <a:dk1>
        <a:srgbClr val="1A1A1A"/>
      </a:dk1>
      <a:lt1>
        <a:srgbClr val="FFFFFF"/>
      </a:lt1>
      <a:dk2>
        <a:srgbClr val="CAC1BE"/>
      </a:dk2>
      <a:lt2>
        <a:srgbClr val="FFFFFF"/>
      </a:lt2>
      <a:accent1>
        <a:srgbClr val="004079"/>
      </a:accent1>
      <a:accent2>
        <a:srgbClr val="FF4019"/>
      </a:accent2>
      <a:accent3>
        <a:srgbClr val="0098CC"/>
      </a:accent3>
      <a:accent4>
        <a:srgbClr val="FECC26"/>
      </a:accent4>
      <a:accent5>
        <a:srgbClr val="406418"/>
      </a:accent5>
      <a:accent6>
        <a:srgbClr val="696A6D"/>
      </a:accent6>
      <a:hlink>
        <a:srgbClr val="D22300"/>
      </a:hlink>
      <a:folHlink>
        <a:srgbClr val="8ED244"/>
      </a:folHlink>
    </a:clrScheme>
    <a:fontScheme name="Capgemini-N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Testing (External)</Template>
  <TotalTime>3477</TotalTime>
  <Words>797</Words>
  <Application>Microsoft Office PowerPoint</Application>
  <PresentationFormat>A4 Paper (210x297 mm)</PresentationFormat>
  <Paragraphs>85</Paragraphs>
  <Slides>18</Slides>
  <Notes>8</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18</vt:i4>
      </vt:variant>
    </vt:vector>
  </HeadingPairs>
  <TitlesOfParts>
    <vt:vector size="22" baseType="lpstr">
      <vt:lpstr>Testing (External)</vt:lpstr>
      <vt:lpstr>Testing (External)_Closing slides</vt:lpstr>
      <vt:lpstr>Testing (External)_Section break</vt:lpstr>
      <vt:lpstr>think-cell Slide</vt:lpstr>
      <vt:lpstr>Slide 1</vt:lpstr>
      <vt:lpstr>                    What is BDD?</vt:lpstr>
      <vt:lpstr>       BDD-behavior driven  development</vt:lpstr>
      <vt:lpstr>       Why BDD ?</vt:lpstr>
      <vt:lpstr>Slide 5</vt:lpstr>
      <vt:lpstr>      BDD-behavior driven development  </vt:lpstr>
      <vt:lpstr>                           BDD Process</vt:lpstr>
      <vt:lpstr>Lets use the “5 Whys” technique to help understand why we use BDD</vt:lpstr>
      <vt:lpstr>            Behat testing stack</vt:lpstr>
      <vt:lpstr>                What Gherkin for ?</vt:lpstr>
      <vt:lpstr>                      What gherkin  for?</vt:lpstr>
      <vt:lpstr>A Gherkin Source file usually look like </vt:lpstr>
      <vt:lpstr>    Why to use Background keyword?</vt:lpstr>
      <vt:lpstr>    Why to use Background keyword?</vt:lpstr>
      <vt:lpstr>  Why to use Scenario outline  &amp; examples                                        keyword?</vt:lpstr>
      <vt:lpstr>Why to use Scenario outline  &amp; examples                                        keyword?</vt:lpstr>
      <vt:lpstr>How behat execute the scenario</vt:lpstr>
      <vt:lpstr>Thank You</vt:lpstr>
    </vt:vector>
  </TitlesOfParts>
  <Company>Capgemini India Private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&amp; QA Services Your #1 Choice for  Testing</dc:title>
  <dc:creator>ramarao</dc:creator>
  <cp:lastModifiedBy>kkiruban</cp:lastModifiedBy>
  <cp:revision>318</cp:revision>
  <dcterms:created xsi:type="dcterms:W3CDTF">2014-07-08T05:03:03Z</dcterms:created>
  <dcterms:modified xsi:type="dcterms:W3CDTF">2015-09-08T21:47:43Z</dcterms:modified>
</cp:coreProperties>
</file>