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1" r:id="rId3"/>
    <p:sldId id="262" r:id="rId4"/>
    <p:sldId id="263" r:id="rId5"/>
    <p:sldId id="257" r:id="rId6"/>
    <p:sldId id="258" r:id="rId7"/>
    <p:sldId id="264" r:id="rId8"/>
    <p:sldId id="265" r:id="rId9"/>
    <p:sldId id="266" r:id="rId10"/>
    <p:sldId id="267" r:id="rId11"/>
    <p:sldId id="271" r:id="rId12"/>
    <p:sldId id="274" r:id="rId13"/>
    <p:sldId id="276" r:id="rId14"/>
    <p:sldId id="275" r:id="rId15"/>
    <p:sldId id="269" r:id="rId16"/>
    <p:sldId id="270" r:id="rId17"/>
    <p:sldId id="268" r:id="rId18"/>
    <p:sldId id="273" r:id="rId19"/>
    <p:sldId id="272"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95" autoAdjust="0"/>
  </p:normalViewPr>
  <p:slideViewPr>
    <p:cSldViewPr>
      <p:cViewPr varScale="1">
        <p:scale>
          <a:sx n="56" d="100"/>
          <a:sy n="56" d="100"/>
        </p:scale>
        <p:origin x="-17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9AEDC6-DAB7-49EE-90FB-AFE14E9229DC}" type="datetimeFigureOut">
              <a:rPr lang="en-US" smtClean="0"/>
              <a:pPr/>
              <a:t>7/2/2015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6A3E8-0E96-4F76-A831-1C925DBACB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are getting a fatal error:  Unable to create '/home/developer/behat/behat/.</a:t>
            </a:r>
            <a:r>
              <a:rPr lang="en-US" dirty="0" err="1" smtClean="0"/>
              <a:t>git</a:t>
            </a:r>
            <a:r>
              <a:rPr lang="en-US" dirty="0" smtClean="0"/>
              <a:t>/</a:t>
            </a:r>
            <a:r>
              <a:rPr lang="en-US" dirty="0" err="1" smtClean="0"/>
              <a:t>index.lock</a:t>
            </a:r>
            <a:r>
              <a:rPr lang="en-US" dirty="0" smtClean="0"/>
              <a:t>': File exists</a:t>
            </a:r>
            <a:r>
              <a:rPr lang="en-US" baseline="0" dirty="0" smtClean="0"/>
              <a:t> </a:t>
            </a:r>
          </a:p>
          <a:p>
            <a:r>
              <a:rPr lang="en-US" dirty="0" smtClean="0"/>
              <a:t>If no other </a:t>
            </a:r>
            <a:r>
              <a:rPr lang="en-US" dirty="0" err="1" smtClean="0"/>
              <a:t>git</a:t>
            </a:r>
            <a:r>
              <a:rPr lang="en-US" dirty="0" smtClean="0"/>
              <a:t> process is currently running, this probably means a</a:t>
            </a:r>
          </a:p>
          <a:p>
            <a:r>
              <a:rPr lang="en-US" dirty="0" err="1" smtClean="0"/>
              <a:t>git</a:t>
            </a:r>
            <a:r>
              <a:rPr lang="en-US" dirty="0" smtClean="0"/>
              <a:t> process crashed in this repository earlier. Make sure no other </a:t>
            </a:r>
            <a:r>
              <a:rPr lang="en-US" dirty="0" err="1" smtClean="0"/>
              <a:t>git</a:t>
            </a:r>
            <a:endParaRPr lang="en-US" dirty="0" smtClean="0"/>
          </a:p>
          <a:p>
            <a:r>
              <a:rPr lang="en-US" dirty="0" smtClean="0"/>
              <a:t>process is running and remove the file manually to continue.</a:t>
            </a:r>
          </a:p>
          <a:p>
            <a:endParaRPr lang="en-US" dirty="0" smtClean="0"/>
          </a:p>
          <a:p>
            <a:endParaRPr lang="en-US" dirty="0" smtClean="0"/>
          </a:p>
          <a:p>
            <a:r>
              <a:rPr lang="en-US" dirty="0" smtClean="0"/>
              <a:t>Then type</a:t>
            </a:r>
            <a:r>
              <a:rPr lang="en-US" baseline="0" dirty="0" smtClean="0"/>
              <a:t> a command to remove- </a:t>
            </a:r>
            <a:r>
              <a:rPr lang="en-US" b="1" baseline="0" dirty="0" err="1" smtClean="0"/>
              <a:t>rm</a:t>
            </a:r>
            <a:r>
              <a:rPr lang="en-US" b="1" baseline="0" dirty="0" smtClean="0"/>
              <a:t> -f ./.</a:t>
            </a:r>
            <a:r>
              <a:rPr lang="en-US" b="1" baseline="0" dirty="0" err="1" smtClean="0"/>
              <a:t>git</a:t>
            </a:r>
            <a:r>
              <a:rPr lang="en-US" b="1" baseline="0" dirty="0" smtClean="0"/>
              <a:t>/</a:t>
            </a:r>
            <a:r>
              <a:rPr lang="en-US" b="1" baseline="0" dirty="0" err="1" smtClean="0"/>
              <a:t>index.lock</a:t>
            </a:r>
            <a:endParaRPr lang="en-US" b="1" dirty="0"/>
          </a:p>
        </p:txBody>
      </p:sp>
      <p:sp>
        <p:nvSpPr>
          <p:cNvPr id="4" name="Slide Number Placeholder 3"/>
          <p:cNvSpPr>
            <a:spLocks noGrp="1"/>
          </p:cNvSpPr>
          <p:nvPr>
            <p:ph type="sldNum" sz="quarter" idx="10"/>
          </p:nvPr>
        </p:nvSpPr>
        <p:spPr/>
        <p:txBody>
          <a:bodyPr/>
          <a:lstStyle/>
          <a:p>
            <a:fld id="{1B96A3E8-0E96-4F76-A831-1C925DBACB66}"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BF187D-6848-4C37-B91F-953C6093EF8D}" type="datetimeFigureOut">
              <a:rPr lang="en-US" smtClean="0"/>
              <a:pPr/>
              <a:t>7/2/2015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B2223C-F746-4775-AD4C-11C0BEFA4F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F187D-6848-4C37-B91F-953C6093EF8D}"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F187D-6848-4C37-B91F-953C6093EF8D}"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F187D-6848-4C37-B91F-953C6093EF8D}"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BF187D-6848-4C37-B91F-953C6093EF8D}"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2223C-F746-4775-AD4C-11C0BEFA4F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BF187D-6848-4C37-B91F-953C6093EF8D}" type="datetimeFigureOut">
              <a:rPr lang="en-US" smtClean="0"/>
              <a:pPr/>
              <a:t>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BF187D-6848-4C37-B91F-953C6093EF8D}" type="datetimeFigureOut">
              <a:rPr lang="en-US" smtClean="0"/>
              <a:pPr/>
              <a:t>7/2/2015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BF187D-6848-4C37-B91F-953C6093EF8D}" type="datetimeFigureOut">
              <a:rPr lang="en-US" smtClean="0"/>
              <a:pPr/>
              <a:t>7/2/2015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F187D-6848-4C37-B91F-953C6093EF8D}" type="datetimeFigureOut">
              <a:rPr lang="en-US" smtClean="0"/>
              <a:pPr/>
              <a:t>7/2/2015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BF187D-6848-4C37-B91F-953C6093EF8D}" type="datetimeFigureOut">
              <a:rPr lang="en-US" smtClean="0"/>
              <a:pPr/>
              <a:t>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2223C-F746-4775-AD4C-11C0BEFA4F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BF187D-6848-4C37-B91F-953C6093EF8D}" type="datetimeFigureOut">
              <a:rPr lang="en-US" smtClean="0"/>
              <a:pPr/>
              <a:t>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B2223C-F746-4775-AD4C-11C0BEFA4F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BF187D-6848-4C37-B91F-953C6093EF8D}" type="datetimeFigureOut">
              <a:rPr lang="en-US" smtClean="0"/>
              <a:pPr/>
              <a:t>7/2/2015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B2223C-F746-4775-AD4C-11C0BEFA4F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kirubaramasamy26@gmail.com" TargetMode="External"/><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it-scm.com/video/what-is-version-contr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it-scm.com/download/w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924800" cy="2362199"/>
          </a:xfrm>
        </p:spPr>
        <p:txBody>
          <a:bodyPr/>
          <a:lstStyle/>
          <a:p>
            <a:r>
              <a:rPr lang="en-US" dirty="0" err="1" smtClean="0"/>
              <a:t>Git</a:t>
            </a:r>
            <a:r>
              <a:rPr lang="en-US" dirty="0" smtClean="0"/>
              <a:t>-hub</a:t>
            </a:r>
            <a:br>
              <a:rPr lang="en-US" dirty="0" smtClean="0"/>
            </a:br>
            <a:r>
              <a:rPr lang="en-US" dirty="0" smtClean="0"/>
              <a:t>source code management  </a:t>
            </a:r>
            <a:endParaRPr lang="en-US" dirty="0"/>
          </a:p>
        </p:txBody>
      </p:sp>
      <p:sp>
        <p:nvSpPr>
          <p:cNvPr id="3" name="Subtitle 2"/>
          <p:cNvSpPr>
            <a:spLocks noGrp="1"/>
          </p:cNvSpPr>
          <p:nvPr>
            <p:ph type="subTitle" idx="1"/>
          </p:nvPr>
        </p:nvSpPr>
        <p:spPr>
          <a:xfrm>
            <a:off x="4724400" y="4267200"/>
            <a:ext cx="2819400" cy="990600"/>
          </a:xfrm>
        </p:spPr>
        <p:txBody>
          <a:bodyPr>
            <a:normAutofit/>
          </a:bodyPr>
          <a:lstStyle/>
          <a:p>
            <a:r>
              <a:rPr lang="en-US" dirty="0" smtClean="0"/>
              <a:t>By</a:t>
            </a:r>
          </a:p>
          <a:p>
            <a:r>
              <a:rPr lang="en-US" dirty="0" smtClean="0"/>
              <a:t>kirubanand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90600"/>
            <a:ext cx="6400800" cy="856488"/>
          </a:xfrm>
        </p:spPr>
        <p:txBody>
          <a:bodyPr/>
          <a:lstStyle/>
          <a:p>
            <a:r>
              <a:rPr lang="en-US" dirty="0" smtClean="0"/>
              <a:t>  </a:t>
            </a:r>
            <a:r>
              <a:rPr lang="en-US" dirty="0" err="1" smtClean="0"/>
              <a:t>git</a:t>
            </a:r>
            <a:r>
              <a:rPr lang="en-US" dirty="0" smtClean="0"/>
              <a:t>-hub advantages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Git</a:t>
            </a:r>
            <a:r>
              <a:rPr lang="en-US" dirty="0" smtClean="0"/>
              <a:t> is much more than a version control system, it can be used as CMS, workspace manager</a:t>
            </a:r>
          </a:p>
          <a:p>
            <a:r>
              <a:rPr lang="en-US" b="1" dirty="0" err="1" smtClean="0"/>
              <a:t>Git</a:t>
            </a:r>
            <a:r>
              <a:rPr lang="en-US" dirty="0" smtClean="0"/>
              <a:t>  is a distributed revision control system with an emphasis on </a:t>
            </a:r>
            <a:r>
              <a:rPr lang="en-US" dirty="0" err="1" smtClean="0"/>
              <a:t>speed,data</a:t>
            </a:r>
            <a:r>
              <a:rPr lang="en-US" dirty="0" smtClean="0"/>
              <a:t> integrity, and support for distributed, non-linear workflows.</a:t>
            </a:r>
          </a:p>
          <a:p>
            <a:r>
              <a:rPr lang="en-US" dirty="0" smtClean="0"/>
              <a:t>every </a:t>
            </a:r>
            <a:r>
              <a:rPr lang="en-US" dirty="0" err="1" smtClean="0"/>
              <a:t>Git</a:t>
            </a:r>
            <a:r>
              <a:rPr lang="en-US" dirty="0" smtClean="0"/>
              <a:t> working directory is a full-fledged repository with complete history and full version-tracking capabilities, independent of network access or a central server</a:t>
            </a:r>
          </a:p>
          <a:p>
            <a:r>
              <a:rPr lang="en-US" dirty="0" err="1" smtClean="0"/>
              <a:t>Git</a:t>
            </a:r>
            <a:r>
              <a:rPr lang="en-US" dirty="0" smtClean="0"/>
              <a:t> branches is much more easier &amp; fun. You can quickly switch between branches from the same working directory. It helps finding un-merged branches and also help merging files fairly easily &amp; quickly.</a:t>
            </a:r>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lstStyle/>
          <a:p>
            <a:r>
              <a:rPr lang="en-US" dirty="0" smtClean="0"/>
              <a:t>         </a:t>
            </a:r>
            <a:r>
              <a:rPr lang="en-US" dirty="0" err="1" smtClean="0"/>
              <a:t>git</a:t>
            </a:r>
            <a:r>
              <a:rPr lang="en-US" dirty="0" smtClean="0"/>
              <a:t>-hub advantages </a:t>
            </a:r>
            <a:endParaRPr lang="en-US" dirty="0"/>
          </a:p>
        </p:txBody>
      </p:sp>
      <p:sp>
        <p:nvSpPr>
          <p:cNvPr id="3" name="Content Placeholder 2"/>
          <p:cNvSpPr>
            <a:spLocks noGrp="1"/>
          </p:cNvSpPr>
          <p:nvPr>
            <p:ph idx="1"/>
          </p:nvPr>
        </p:nvSpPr>
        <p:spPr/>
        <p:txBody>
          <a:bodyPr/>
          <a:lstStyle/>
          <a:p>
            <a:r>
              <a:rPr lang="en-US" dirty="0" smtClean="0"/>
              <a:t>Flexible solutions, have code which is easily adaptable ion the case of changes.</a:t>
            </a:r>
          </a:p>
          <a:p>
            <a:r>
              <a:rPr lang="en-US" dirty="0" smtClean="0"/>
              <a:t>Offers extensibility and flexibility for individual customization.</a:t>
            </a:r>
          </a:p>
          <a:p>
            <a:r>
              <a:rPr lang="en-US" dirty="0" smtClean="0"/>
              <a:t>Self-explaining, straight-forward solutions</a:t>
            </a:r>
          </a:p>
          <a:p>
            <a:r>
              <a:rPr lang="en-US" dirty="0" smtClean="0"/>
              <a:t> Code is easy to maintain</a:t>
            </a:r>
          </a:p>
          <a:p>
            <a:r>
              <a:rPr lang="en-US" dirty="0" smtClean="0"/>
              <a:t>Can avoid complexity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difference </a:t>
            </a:r>
            <a:r>
              <a:rPr lang="en-US" dirty="0" err="1" smtClean="0"/>
              <a:t>betwwen</a:t>
            </a:r>
            <a:r>
              <a:rPr lang="en-US" dirty="0" smtClean="0"/>
              <a:t> </a:t>
            </a:r>
            <a:r>
              <a:rPr lang="en-US" dirty="0" err="1" smtClean="0"/>
              <a:t>git</a:t>
            </a:r>
            <a:r>
              <a:rPr lang="en-US" dirty="0" smtClean="0"/>
              <a:t> and </a:t>
            </a:r>
            <a:r>
              <a:rPr lang="en-US" dirty="0" err="1" smtClean="0"/>
              <a:t>svn</a:t>
            </a:r>
            <a:r>
              <a:rPr lang="en-US" dirty="0" smtClean="0"/>
              <a:t> </a:t>
            </a:r>
            <a:endParaRPr lang="en-US" dirty="0"/>
          </a:p>
        </p:txBody>
      </p:sp>
      <p:sp>
        <p:nvSpPr>
          <p:cNvPr id="3" name="Content Placeholder 2"/>
          <p:cNvSpPr>
            <a:spLocks noGrp="1"/>
          </p:cNvSpPr>
          <p:nvPr>
            <p:ph idx="1"/>
          </p:nvPr>
        </p:nvSpPr>
        <p:spPr>
          <a:xfrm>
            <a:off x="228600" y="2057400"/>
            <a:ext cx="8915400" cy="4312920"/>
          </a:xfrm>
        </p:spPr>
        <p:txBody>
          <a:bodyPr>
            <a:normAutofit fontScale="77500" lnSpcReduction="20000"/>
          </a:bodyPr>
          <a:lstStyle/>
          <a:p>
            <a:pPr>
              <a:buNone/>
            </a:pPr>
            <a:r>
              <a:rPr lang="en-US" b="1" dirty="0" smtClean="0"/>
              <a:t>GIT is distributed, SVN is not:</a:t>
            </a:r>
          </a:p>
          <a:p>
            <a:r>
              <a:rPr lang="en-US" dirty="0" smtClean="0"/>
              <a:t>This is by far the </a:t>
            </a:r>
            <a:r>
              <a:rPr lang="en-US" b="1" dirty="0" smtClean="0"/>
              <a:t>*core*</a:t>
            </a:r>
            <a:r>
              <a:rPr lang="en-US" dirty="0" smtClean="0"/>
              <a:t> difference between GIT and other non-distributed version control systems like SVN, CVS etc. If you can catch this concept well, then you have crossed half the bridge. To add a disclaimer, GIT is not the first or only distributed VCS(version control system) currently available. There are other tools like Bitkeeper, Mercurial etc. which also work on distributed mode. But, GIT does it better and comes with much more powerful features.</a:t>
            </a:r>
          </a:p>
          <a:p>
            <a:r>
              <a:rPr lang="en-US" dirty="0" smtClean="0"/>
              <a:t>GIT like SVN do have centralized repository or server. But, GIT is more intended to be used in distributed mode which means, every developers checking out code from central repository/server will have their own cloned repository installed on their machine. Let’s say if you are stuck somewhere where you don’t have network connectivity, like inside the flight, basement, elevator etc.  , you will still be able to commit files, look at revision history, create branches etc. This may sound trivial for lot of people but, it is a big deal when you often bump into no-network scenario.</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GIT is distributed, SVN is not:</a:t>
            </a:r>
            <a:br>
              <a:rPr lang="en-US" b="1" dirty="0" smtClean="0"/>
            </a:br>
            <a:endParaRPr lang="en-US" dirty="0"/>
          </a:p>
        </p:txBody>
      </p:sp>
      <p:sp>
        <p:nvSpPr>
          <p:cNvPr id="3" name="Content Placeholder 2"/>
          <p:cNvSpPr>
            <a:spLocks noGrp="1"/>
          </p:cNvSpPr>
          <p:nvPr>
            <p:ph idx="1"/>
          </p:nvPr>
        </p:nvSpPr>
        <p:spPr>
          <a:xfrm>
            <a:off x="304800" y="1752600"/>
            <a:ext cx="8382000" cy="4572000"/>
          </a:xfrm>
        </p:spPr>
        <p:txBody>
          <a:bodyPr/>
          <a:lstStyle/>
          <a:p>
            <a:r>
              <a:rPr lang="en-US" dirty="0" smtClean="0"/>
              <a:t>And also, the distributed mode of operation is a biggest blessing for open-source software development community. Instead of creating patches &amp; sending it thro emails, you can create a branch &amp; send a pull request to the project team. It will help the code stay streamlined without getting lost in transport. GitHub.com is an awesome working example of that.</a:t>
            </a:r>
          </a:p>
          <a:p>
            <a:r>
              <a:rPr lang="en-US" dirty="0" smtClean="0"/>
              <a:t>There were some rumors that the future version of subversion will be working on distributed mode. But, it’s still an unknown at this point.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difference </a:t>
            </a:r>
            <a:r>
              <a:rPr lang="en-US" dirty="0" err="1" smtClean="0"/>
              <a:t>betwwen</a:t>
            </a:r>
            <a:r>
              <a:rPr lang="en-US" dirty="0" smtClean="0"/>
              <a:t> </a:t>
            </a:r>
            <a:r>
              <a:rPr lang="en-US" dirty="0" err="1" smtClean="0"/>
              <a:t>git</a:t>
            </a:r>
            <a:r>
              <a:rPr lang="en-US" dirty="0" smtClean="0"/>
              <a:t> and </a:t>
            </a:r>
            <a:r>
              <a:rPr lang="en-US" dirty="0" err="1" smtClean="0"/>
              <a:t>svn</a:t>
            </a:r>
            <a:r>
              <a:rPr lang="en-US" dirty="0" smtClean="0"/>
              <a:t> </a:t>
            </a:r>
            <a:endParaRPr lang="en-US" dirty="0"/>
          </a:p>
        </p:txBody>
      </p:sp>
      <p:sp>
        <p:nvSpPr>
          <p:cNvPr id="3" name="Content Placeholder 2"/>
          <p:cNvSpPr>
            <a:spLocks noGrp="1"/>
          </p:cNvSpPr>
          <p:nvPr>
            <p:ph idx="1"/>
          </p:nvPr>
        </p:nvSpPr>
        <p:spPr/>
        <p:txBody>
          <a:bodyPr/>
          <a:lstStyle/>
          <a:p>
            <a:pPr>
              <a:buNone/>
            </a:pPr>
            <a:r>
              <a:rPr lang="en-US" b="1" dirty="0" smtClean="0"/>
              <a:t>GIT stores content as metadata, SVN stores just files:</a:t>
            </a:r>
            <a:endParaRPr lang="en-US" dirty="0" smtClean="0"/>
          </a:p>
          <a:p>
            <a:r>
              <a:rPr lang="en-US" dirty="0" smtClean="0"/>
              <a:t>Every source control systems stores the metadata of files in hidden folders like .</a:t>
            </a:r>
            <a:r>
              <a:rPr lang="en-US" dirty="0" err="1" smtClean="0"/>
              <a:t>svn</a:t>
            </a:r>
            <a:r>
              <a:rPr lang="en-US" dirty="0" smtClean="0"/>
              <a:t>, .</a:t>
            </a:r>
            <a:r>
              <a:rPr lang="en-US" dirty="0" err="1" smtClean="0"/>
              <a:t>cvs</a:t>
            </a:r>
            <a:r>
              <a:rPr lang="en-US" dirty="0" smtClean="0"/>
              <a:t> etc., whereas GIT stores entire content inside the .</a:t>
            </a:r>
            <a:r>
              <a:rPr lang="en-US" dirty="0" err="1" smtClean="0"/>
              <a:t>git</a:t>
            </a:r>
            <a:r>
              <a:rPr lang="en-US" dirty="0" smtClean="0"/>
              <a:t> folder. If you compare the size of .</a:t>
            </a:r>
            <a:r>
              <a:rPr lang="en-US" dirty="0" err="1" smtClean="0"/>
              <a:t>git</a:t>
            </a:r>
            <a:r>
              <a:rPr lang="en-US" dirty="0" smtClean="0"/>
              <a:t> folder with .</a:t>
            </a:r>
            <a:r>
              <a:rPr lang="en-US" dirty="0" err="1" smtClean="0"/>
              <a:t>svn</a:t>
            </a:r>
            <a:r>
              <a:rPr lang="en-US" dirty="0" smtClean="0"/>
              <a:t>, you will notice a big difference. So, the .</a:t>
            </a:r>
            <a:r>
              <a:rPr lang="en-US" dirty="0" err="1" smtClean="0"/>
              <a:t>git</a:t>
            </a:r>
            <a:r>
              <a:rPr lang="en-US" dirty="0" smtClean="0"/>
              <a:t> folder is the cloned repository in your machine, it has everything that the central repository has like tags, branches, version histories etc.</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1542288"/>
          </a:xfrm>
        </p:spPr>
        <p:txBody>
          <a:bodyPr>
            <a:normAutofit fontScale="90000"/>
          </a:bodyPr>
          <a:lstStyle/>
          <a:p>
            <a:r>
              <a:rPr lang="en-US" b="1" dirty="0" smtClean="0"/>
              <a:t>      Centralized Workflow</a:t>
            </a:r>
            <a:br>
              <a:rPr lang="en-US" b="1" dirty="0" smtClean="0"/>
            </a:br>
            <a:endParaRPr lang="en-US" dirty="0"/>
          </a:p>
        </p:txBody>
      </p:sp>
      <p:sp>
        <p:nvSpPr>
          <p:cNvPr id="3" name="Content Placeholder 2"/>
          <p:cNvSpPr>
            <a:spLocks noGrp="1"/>
          </p:cNvSpPr>
          <p:nvPr>
            <p:ph idx="1"/>
          </p:nvPr>
        </p:nvSpPr>
        <p:spPr>
          <a:xfrm>
            <a:off x="457200" y="1935480"/>
            <a:ext cx="8229600" cy="3322320"/>
          </a:xfrm>
        </p:spPr>
        <p:txBody>
          <a:bodyPr/>
          <a:lstStyle/>
          <a:p>
            <a:pPr fontAlgn="base"/>
            <a:r>
              <a:rPr lang="en-US" dirty="0" smtClean="0"/>
              <a:t>In centralized systems, there is generally a single collaboration model–the centralized workflow.</a:t>
            </a:r>
          </a:p>
          <a:p>
            <a:pPr fontAlgn="base"/>
            <a:r>
              <a:rPr lang="en-US" dirty="0" smtClean="0"/>
              <a:t> One central hub, or repository, can accept code, and everyone synchronizes their work to it.</a:t>
            </a:r>
          </a:p>
          <a:p>
            <a:pPr fontAlgn="base"/>
            <a:r>
              <a:rPr lang="en-US" dirty="0" smtClean="0"/>
              <a:t> A number of developers are nodes – consumers of that hub – and synchronize to that one place.</a:t>
            </a:r>
          </a:p>
          <a:p>
            <a:pPr fontAlgn="base">
              <a:buNone/>
            </a:pPr>
            <a:r>
              <a:rPr lang="en-US"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Centralized Workflow</a:t>
            </a:r>
            <a:endParaRPr lang="en-US" dirty="0"/>
          </a:p>
        </p:txBody>
      </p:sp>
      <p:pic>
        <p:nvPicPr>
          <p:cNvPr id="4" name="Content Placeholder 3" descr="centralized.png"/>
          <p:cNvPicPr>
            <a:picLocks noGrp="1" noChangeAspect="1"/>
          </p:cNvPicPr>
          <p:nvPr>
            <p:ph idx="1"/>
          </p:nvPr>
        </p:nvPicPr>
        <p:blipFill>
          <a:blip r:embed="rId2" cstate="print"/>
          <a:stretch>
            <a:fillRect/>
          </a:stretch>
        </p:blipFill>
        <p:spPr>
          <a:xfrm>
            <a:off x="500062" y="2372519"/>
            <a:ext cx="8143875" cy="35147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685800"/>
          </a:xfrm>
        </p:spPr>
        <p:txBody>
          <a:bodyPr>
            <a:normAutofit fontScale="90000"/>
          </a:bodyPr>
          <a:lstStyle/>
          <a:p>
            <a:r>
              <a:rPr lang="en-US" b="1" dirty="0" smtClean="0"/>
              <a:t>      Centralized Workflow</a:t>
            </a:r>
            <a:endParaRPr lang="en-US" dirty="0"/>
          </a:p>
        </p:txBody>
      </p:sp>
      <p:sp>
        <p:nvSpPr>
          <p:cNvPr id="3" name="Content Placeholder 2"/>
          <p:cNvSpPr>
            <a:spLocks noGrp="1"/>
          </p:cNvSpPr>
          <p:nvPr>
            <p:ph idx="1"/>
          </p:nvPr>
        </p:nvSpPr>
        <p:spPr>
          <a:xfrm>
            <a:off x="0" y="1981200"/>
            <a:ext cx="9144000" cy="4343400"/>
          </a:xfrm>
        </p:spPr>
        <p:txBody>
          <a:bodyPr>
            <a:normAutofit/>
          </a:bodyPr>
          <a:lstStyle/>
          <a:p>
            <a:pPr fontAlgn="base"/>
            <a:r>
              <a:rPr lang="en-US" dirty="0" smtClean="0"/>
              <a:t>This means that if two developers clone from the hub and both make changes, the first developer to push their changes back up can do so with no problems. </a:t>
            </a:r>
          </a:p>
          <a:p>
            <a:pPr fontAlgn="base"/>
            <a:r>
              <a:rPr lang="en-US" dirty="0" smtClean="0"/>
              <a:t>The second developer must merge in the first one’s work before pushing changes up, so as not to overwrite the first developer’s changes.</a:t>
            </a:r>
          </a:p>
          <a:p>
            <a:pPr fontAlgn="base"/>
            <a:r>
              <a:rPr lang="en-US" dirty="0" smtClean="0"/>
              <a:t> This concept is as true in </a:t>
            </a:r>
            <a:r>
              <a:rPr lang="en-US" dirty="0" err="1" smtClean="0"/>
              <a:t>Git</a:t>
            </a:r>
            <a:r>
              <a:rPr lang="en-US" dirty="0" smtClean="0"/>
              <a:t> as it is in Subversion (or any CVCS), and this model works perfectly well in </a:t>
            </a:r>
            <a:r>
              <a:rPr lang="en-US" dirty="0" err="1" smtClean="0"/>
              <a:t>Git</a:t>
            </a:r>
            <a:r>
              <a:rPr lang="en-US" dirty="0" smtClean="0"/>
              <a: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Centralized Workflow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you are already comfortable with a centralized workflow in your company or team, you can easily continue using that workflow with </a:t>
            </a:r>
            <a:r>
              <a:rPr lang="en-US" dirty="0" err="1" smtClean="0"/>
              <a:t>Git</a:t>
            </a:r>
            <a:r>
              <a:rPr lang="en-US" dirty="0" smtClean="0"/>
              <a:t>.</a:t>
            </a:r>
          </a:p>
          <a:p>
            <a:r>
              <a:rPr lang="en-US" dirty="0" smtClean="0"/>
              <a:t> Simply set up a single repository, and give everyone on your team push access; </a:t>
            </a:r>
          </a:p>
          <a:p>
            <a:r>
              <a:rPr lang="en-US" dirty="0" err="1" smtClean="0"/>
              <a:t>Git</a:t>
            </a:r>
            <a:r>
              <a:rPr lang="en-US" dirty="0" smtClean="0"/>
              <a:t> won’t let users overwrite each other. </a:t>
            </a:r>
          </a:p>
          <a:p>
            <a:r>
              <a:rPr lang="en-US" dirty="0" smtClean="0"/>
              <a:t>Say John and Jessica both start working at the same time. John finishes his change and pushes it to the server. Then Jessica tries to push her changes, but the server rejects them.</a:t>
            </a:r>
          </a:p>
          <a:p>
            <a:r>
              <a:rPr lang="en-US" dirty="0" smtClean="0"/>
              <a:t> She is told that she’s trying to push non-fast-forward changes and that she won’t be able to do so until she fetches and merges.</a:t>
            </a:r>
          </a:p>
          <a:p>
            <a:r>
              <a:rPr lang="en-US" dirty="0" smtClean="0"/>
              <a:t> This workflow is attractive to a lot of people because it’s a paradigm that many are familiar and comfortable with.</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Centralized Workflow</a:t>
            </a:r>
            <a:endParaRPr lang="en-US" dirty="0"/>
          </a:p>
        </p:txBody>
      </p:sp>
      <p:sp>
        <p:nvSpPr>
          <p:cNvPr id="3" name="Content Placeholder 2"/>
          <p:cNvSpPr>
            <a:spLocks noGrp="1"/>
          </p:cNvSpPr>
          <p:nvPr>
            <p:ph idx="1"/>
          </p:nvPr>
        </p:nvSpPr>
        <p:spPr/>
        <p:txBody>
          <a:bodyPr/>
          <a:lstStyle/>
          <a:p>
            <a:r>
              <a:rPr lang="en-US" dirty="0" smtClean="0"/>
              <a:t>This is also not limited to small teams. With </a:t>
            </a:r>
            <a:r>
              <a:rPr lang="en-US" dirty="0" err="1" smtClean="0"/>
              <a:t>Git’s</a:t>
            </a:r>
            <a:r>
              <a:rPr lang="en-US" dirty="0" smtClean="0"/>
              <a:t> branching model, it’s possible for hundreds of developers to successfully work on a single project through dozens of branches simultaneously.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something like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b="1" dirty="0" err="1" smtClean="0"/>
              <a:t>GitHub</a:t>
            </a:r>
            <a:r>
              <a:rPr lang="en-US" dirty="0" smtClean="0"/>
              <a:t> is a </a:t>
            </a:r>
            <a:r>
              <a:rPr lang="en-US" dirty="0" err="1" smtClean="0"/>
              <a:t>Git</a:t>
            </a:r>
            <a:r>
              <a:rPr lang="en-US" dirty="0" smtClean="0"/>
              <a:t> repository web-based hosting service, which offers all of the distributed revision control and source code management (SCM) functionality of </a:t>
            </a:r>
            <a:r>
              <a:rPr lang="en-US" dirty="0" err="1" smtClean="0"/>
              <a:t>Git</a:t>
            </a:r>
            <a:r>
              <a:rPr lang="en-US" dirty="0" smtClean="0"/>
              <a:t> as well as adding its own features.</a:t>
            </a:r>
          </a:p>
          <a:p>
            <a:r>
              <a:rPr lang="en-US" dirty="0" err="1" smtClean="0"/>
              <a:t>Git</a:t>
            </a:r>
            <a:r>
              <a:rPr lang="en-US" dirty="0" smtClean="0"/>
              <a:t> is version control software, which means it manages changes to a project without overwriting any part of that project. </a:t>
            </a:r>
          </a:p>
          <a:p>
            <a:r>
              <a:rPr lang="en-US" dirty="0" smtClean="0"/>
              <a:t>Say you and a coworker are both updating pages on the same website. You make your changes, save them, and upload them back to the website. So far, so good.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following error in </a:t>
            </a:r>
            <a:r>
              <a:rPr lang="en-US" dirty="0" err="1" smtClean="0"/>
              <a:t>git</a:t>
            </a:r>
            <a:r>
              <a:rPr lang="en-US" dirty="0" smtClean="0"/>
              <a:t>: use command ---</a:t>
            </a:r>
            <a:r>
              <a:rPr lang="en-US" dirty="0" err="1" smtClean="0"/>
              <a:t>rm</a:t>
            </a:r>
            <a:r>
              <a:rPr lang="en-US" dirty="0" smtClean="0"/>
              <a:t> -f ./.</a:t>
            </a:r>
            <a:r>
              <a:rPr lang="en-US" dirty="0" err="1" smtClean="0"/>
              <a:t>git</a:t>
            </a:r>
            <a:r>
              <a:rPr lang="en-US" dirty="0" smtClean="0"/>
              <a:t>/</a:t>
            </a:r>
            <a:r>
              <a:rPr lang="en-US" dirty="0" err="1" smtClean="0"/>
              <a:t>index.lock</a:t>
            </a:r>
            <a:endParaRPr lang="en-US" dirty="0" smtClean="0"/>
          </a:p>
          <a:p>
            <a:r>
              <a:rPr lang="en-US" smtClean="0"/>
              <a:t>Error:</a:t>
            </a:r>
            <a:endParaRPr lang="en-US" dirty="0" smtClean="0"/>
          </a:p>
          <a:p>
            <a:pPr>
              <a:buNone/>
            </a:pPr>
            <a:r>
              <a:rPr lang="en-US" dirty="0" smtClean="0"/>
              <a:t>    If no other </a:t>
            </a:r>
            <a:r>
              <a:rPr lang="en-US" dirty="0" err="1" smtClean="0"/>
              <a:t>git</a:t>
            </a:r>
            <a:r>
              <a:rPr lang="en-US" dirty="0" smtClean="0"/>
              <a:t> process is currently running, this probably means a </a:t>
            </a:r>
            <a:r>
              <a:rPr lang="en-US" dirty="0" err="1" smtClean="0"/>
              <a:t>git</a:t>
            </a:r>
            <a:r>
              <a:rPr lang="en-US" dirty="0" smtClean="0"/>
              <a:t> process crashed in this repository earlier. Make sure no other </a:t>
            </a:r>
            <a:r>
              <a:rPr lang="en-US" dirty="0" err="1" smtClean="0"/>
              <a:t>git</a:t>
            </a:r>
            <a:r>
              <a:rPr lang="en-US" dirty="0" smtClean="0"/>
              <a:t> process is running and remove the file manually to continue.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set global email id -</a:t>
            </a:r>
            <a:r>
              <a:rPr lang="en-US" dirty="0" err="1" smtClean="0"/>
              <a:t>git</a:t>
            </a:r>
            <a:r>
              <a:rPr lang="en-US" dirty="0" smtClean="0"/>
              <a:t> </a:t>
            </a:r>
            <a:r>
              <a:rPr lang="en-US" dirty="0" err="1"/>
              <a:t>config</a:t>
            </a:r>
            <a:r>
              <a:rPr lang="en-US" dirty="0"/>
              <a:t> --global </a:t>
            </a:r>
            <a:r>
              <a:rPr lang="en-US" dirty="0" err="1"/>
              <a:t>user.email</a:t>
            </a:r>
            <a:r>
              <a:rPr lang="en-US" dirty="0"/>
              <a:t> </a:t>
            </a:r>
            <a:r>
              <a:rPr lang="en-US" i="1" dirty="0" smtClean="0">
                <a:hlinkClick r:id="rId2"/>
              </a:rPr>
              <a:t>your_email@example.com</a:t>
            </a:r>
            <a:endParaRPr lang="en-US" dirty="0" smtClean="0"/>
          </a:p>
          <a:p>
            <a:r>
              <a:rPr lang="en-US" dirty="0" err="1"/>
              <a:t>git</a:t>
            </a:r>
            <a:r>
              <a:rPr lang="en-US" dirty="0"/>
              <a:t> </a:t>
            </a:r>
            <a:r>
              <a:rPr lang="en-US" dirty="0" err="1"/>
              <a:t>config</a:t>
            </a:r>
            <a:r>
              <a:rPr lang="en-US" dirty="0"/>
              <a:t> --global </a:t>
            </a:r>
            <a:r>
              <a:rPr lang="en-US" dirty="0" err="1"/>
              <a:t>user.email</a:t>
            </a:r>
            <a:r>
              <a:rPr lang="en-US" dirty="0"/>
              <a:t> </a:t>
            </a:r>
            <a:r>
              <a:rPr lang="en-US" i="1" dirty="0" smtClean="0">
                <a:hlinkClick r:id="rId3"/>
              </a:rPr>
              <a:t>kirubaramasamy26@gmail.com</a:t>
            </a:r>
            <a:r>
              <a:rPr lang="en-US" dirty="0" smtClean="0"/>
              <a:t>.</a:t>
            </a:r>
          </a:p>
          <a:p>
            <a:r>
              <a:rPr lang="en-US" dirty="0" smtClean="0"/>
              <a:t>To set global username - </a:t>
            </a:r>
            <a:r>
              <a:rPr lang="en-US" dirty="0" err="1"/>
              <a:t>git</a:t>
            </a:r>
            <a:r>
              <a:rPr lang="en-US" dirty="0"/>
              <a:t> </a:t>
            </a:r>
            <a:r>
              <a:rPr lang="en-US" dirty="0" err="1"/>
              <a:t>config</a:t>
            </a:r>
            <a:r>
              <a:rPr lang="en-US" dirty="0"/>
              <a:t> --global </a:t>
            </a:r>
            <a:r>
              <a:rPr lang="en-US"/>
              <a:t>user.name </a:t>
            </a:r>
            <a:r>
              <a:rPr lang="en-US" smtClean="0"/>
              <a:t>“</a:t>
            </a:r>
            <a:r>
              <a:rPr lang="en-US" i="1" smtClean="0"/>
              <a:t>don</a:t>
            </a:r>
            <a:r>
              <a:rPr lang="en-US" smtClean="0"/>
              <a:t>"</a:t>
            </a:r>
            <a:endParaRPr lang="en-US" dirty="0"/>
          </a:p>
        </p:txBody>
      </p:sp>
    </p:spTree>
    <p:extLst>
      <p:ext uri="{BB962C8B-B14F-4D97-AF65-F5344CB8AC3E}">
        <p14:creationId xmlns="" xmlns:p14="http://schemas.microsoft.com/office/powerpoint/2010/main" val="1971144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Changelles</a:t>
            </a:r>
            <a:r>
              <a:rPr lang="en-US" dirty="0" smtClean="0"/>
              <a:t> faced in </a:t>
            </a:r>
            <a:r>
              <a:rPr lang="en-US" dirty="0" err="1" smtClean="0"/>
              <a:t>github</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984845" y="304800"/>
            <a:ext cx="12062420" cy="6781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create a dependency  for branch</a:t>
            </a:r>
          </a:p>
          <a:p>
            <a:r>
              <a:rPr lang="en-US" dirty="0" err="1" smtClean="0"/>
              <a:t>git</a:t>
            </a:r>
            <a:r>
              <a:rPr lang="en-US" dirty="0" smtClean="0"/>
              <a:t> checkout -b RB-531-new-behat-scripts R                                                          B-531-improving-test-coverage-for-redirection-module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04088"/>
            <a:ext cx="7620000" cy="667512"/>
          </a:xfrm>
        </p:spPr>
        <p:txBody>
          <a:bodyPr>
            <a:normAutofit fontScale="90000"/>
          </a:bodyPr>
          <a:lstStyle/>
          <a:p>
            <a:r>
              <a:rPr lang="en-US" dirty="0" smtClean="0"/>
              <a:t>Why use something like </a:t>
            </a:r>
            <a:r>
              <a:rPr lang="en-US" dirty="0" err="1" smtClean="0"/>
              <a:t>Git</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problem comes when your coworker is working on the same page as you at the same time. One of you is about to have your work overwritten and erased.</a:t>
            </a:r>
          </a:p>
          <a:p>
            <a:r>
              <a:rPr lang="en-US" dirty="0" smtClean="0"/>
              <a:t>A </a:t>
            </a:r>
            <a:r>
              <a:rPr lang="en-US" u="sng" dirty="0" smtClean="0">
                <a:hlinkClick r:id="rId2"/>
              </a:rPr>
              <a:t>version control</a:t>
            </a:r>
            <a:r>
              <a:rPr lang="en-US" dirty="0" smtClean="0"/>
              <a:t> application like </a:t>
            </a:r>
            <a:r>
              <a:rPr lang="en-US" dirty="0" err="1" smtClean="0"/>
              <a:t>Git</a:t>
            </a:r>
            <a:r>
              <a:rPr lang="en-US" dirty="0" smtClean="0"/>
              <a:t> keeps that from happening. You and your coworker can each upload your revisions to the same page, and </a:t>
            </a:r>
            <a:r>
              <a:rPr lang="en-US" dirty="0" err="1" smtClean="0"/>
              <a:t>Git</a:t>
            </a:r>
            <a:r>
              <a:rPr lang="en-US" dirty="0" smtClean="0"/>
              <a:t> will save two copies. </a:t>
            </a:r>
          </a:p>
          <a:p>
            <a:r>
              <a:rPr lang="en-US" dirty="0" smtClean="0"/>
              <a:t>Later, you can merge your changes together without losing any work along the way. You can even revert to an earlier version at any time, because </a:t>
            </a:r>
            <a:r>
              <a:rPr lang="en-US" dirty="0" err="1" smtClean="0"/>
              <a:t>Git</a:t>
            </a:r>
            <a:r>
              <a:rPr lang="en-US" dirty="0" smtClean="0"/>
              <a:t> keeps a “snapshot” of every change ever made.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something like </a:t>
            </a:r>
            <a:r>
              <a:rPr lang="en-US" dirty="0" err="1" smtClean="0"/>
              <a:t>Git</a:t>
            </a:r>
            <a:r>
              <a:rPr lang="en-US" dirty="0" smtClean="0"/>
              <a:t>? </a:t>
            </a:r>
            <a:endParaRPr lang="en-US" dirty="0"/>
          </a:p>
        </p:txBody>
      </p:sp>
      <p:sp>
        <p:nvSpPr>
          <p:cNvPr id="3" name="Content Placeholder 2"/>
          <p:cNvSpPr>
            <a:spLocks noGrp="1"/>
          </p:cNvSpPr>
          <p:nvPr>
            <p:ph idx="1"/>
          </p:nvPr>
        </p:nvSpPr>
        <p:spPr>
          <a:xfrm>
            <a:off x="0" y="1981200"/>
            <a:ext cx="9144000" cy="4876800"/>
          </a:xfrm>
        </p:spPr>
        <p:txBody>
          <a:bodyPr/>
          <a:lstStyle/>
          <a:p>
            <a:r>
              <a:rPr lang="en-US" dirty="0" smtClean="0"/>
              <a:t>The problem with </a:t>
            </a:r>
            <a:r>
              <a:rPr lang="en-US" dirty="0" err="1" smtClean="0"/>
              <a:t>Git</a:t>
            </a:r>
            <a:r>
              <a:rPr lang="en-US" dirty="0" smtClean="0"/>
              <a:t> is that it’s so ancient that we have to use the command line—or Terminal if you’re a Mac user—in order to access it, typing in snippets of code like ‘90s hackers.</a:t>
            </a:r>
          </a:p>
          <a:p>
            <a:r>
              <a:rPr lang="en-US" dirty="0" smtClean="0"/>
              <a:t> This can be a difficult proposition for modern computer users. That’s where </a:t>
            </a:r>
            <a:r>
              <a:rPr lang="en-US" dirty="0" err="1" smtClean="0"/>
              <a:t>GitHub</a:t>
            </a:r>
            <a:r>
              <a:rPr lang="en-US" dirty="0" smtClean="0"/>
              <a:t> comes 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process in windows</a:t>
            </a:r>
            <a:endParaRPr lang="en-US" dirty="0"/>
          </a:p>
        </p:txBody>
      </p:sp>
      <p:sp>
        <p:nvSpPr>
          <p:cNvPr id="3" name="Content Placeholder 2"/>
          <p:cNvSpPr>
            <a:spLocks noGrp="1"/>
          </p:cNvSpPr>
          <p:nvPr>
            <p:ph idx="1"/>
          </p:nvPr>
        </p:nvSpPr>
        <p:spPr/>
        <p:txBody>
          <a:bodyPr/>
          <a:lstStyle/>
          <a:p>
            <a:r>
              <a:rPr lang="en-US" dirty="0" smtClean="0"/>
              <a:t>Visit to following </a:t>
            </a:r>
            <a:r>
              <a:rPr lang="en-US" dirty="0" err="1" smtClean="0"/>
              <a:t>url</a:t>
            </a:r>
            <a:r>
              <a:rPr lang="en-US" dirty="0" smtClean="0"/>
              <a:t> </a:t>
            </a:r>
            <a:r>
              <a:rPr lang="en-US" dirty="0" smtClean="0">
                <a:hlinkClick r:id="rId2"/>
              </a:rPr>
              <a:t>http://git-scm.com/download/win</a:t>
            </a:r>
            <a:r>
              <a:rPr lang="en-US" dirty="0" smtClean="0"/>
              <a:t>.</a:t>
            </a:r>
          </a:p>
          <a:p>
            <a:r>
              <a:rPr lang="en-US" dirty="0"/>
              <a:t>The installer includes a command line version of </a:t>
            </a:r>
            <a:r>
              <a:rPr lang="en-US" dirty="0" err="1"/>
              <a:t>Git</a:t>
            </a:r>
            <a:r>
              <a:rPr lang="en-US" dirty="0"/>
              <a:t> as well as the </a:t>
            </a:r>
            <a:r>
              <a:rPr lang="en-US" dirty="0" smtClean="0"/>
              <a:t>GUI.</a:t>
            </a:r>
          </a:p>
          <a:p>
            <a:r>
              <a:rPr lang="en-US" dirty="0" smtClean="0"/>
              <a:t>Execute exe file and install.</a:t>
            </a:r>
          </a:p>
          <a:p>
            <a:r>
              <a:rPr lang="en-US" dirty="0" smtClean="0"/>
              <a:t>Then type </a:t>
            </a:r>
            <a:r>
              <a:rPr lang="en-US" dirty="0" err="1" smtClean="0"/>
              <a:t>git</a:t>
            </a:r>
            <a:r>
              <a:rPr lang="en-US" dirty="0" smtClean="0"/>
              <a:t> help –a to view options.</a:t>
            </a:r>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53400" cy="1676400"/>
          </a:xfrm>
        </p:spPr>
        <p:txBody>
          <a:bodyPr>
            <a:normAutofit fontScale="90000"/>
          </a:bodyPr>
          <a:lstStyle/>
          <a:p>
            <a:r>
              <a:rPr lang="en-US" dirty="0" smtClean="0"/>
              <a:t>     To </a:t>
            </a:r>
            <a:r>
              <a:rPr lang="en-US" b="1" dirty="0" smtClean="0"/>
              <a:t>create a new repository on the command line</a:t>
            </a:r>
            <a:br>
              <a:rPr lang="en-US" b="1" dirty="0" smtClean="0"/>
            </a:br>
            <a:endParaRPr lang="en-US" dirty="0"/>
          </a:p>
        </p:txBody>
      </p:sp>
      <p:sp>
        <p:nvSpPr>
          <p:cNvPr id="3" name="Content Placeholder 2"/>
          <p:cNvSpPr>
            <a:spLocks noGrp="1"/>
          </p:cNvSpPr>
          <p:nvPr>
            <p:ph idx="1"/>
          </p:nvPr>
        </p:nvSpPr>
        <p:spPr>
          <a:xfrm>
            <a:off x="381000" y="1752600"/>
            <a:ext cx="8534400" cy="5105400"/>
          </a:xfrm>
        </p:spPr>
        <p:txBody>
          <a:bodyPr>
            <a:normAutofit/>
          </a:bodyPr>
          <a:lstStyle/>
          <a:p>
            <a:r>
              <a:rPr lang="en-US" dirty="0" err="1" smtClean="0"/>
              <a:t>Mkdir</a:t>
            </a:r>
            <a:r>
              <a:rPr lang="en-US" dirty="0" smtClean="0"/>
              <a:t>  directory</a:t>
            </a:r>
          </a:p>
          <a:p>
            <a:r>
              <a:rPr lang="en-US" dirty="0" smtClean="0"/>
              <a:t> </a:t>
            </a:r>
            <a:r>
              <a:rPr lang="en-US" dirty="0" err="1" smtClean="0"/>
              <a:t>git</a:t>
            </a:r>
            <a:r>
              <a:rPr lang="en-US" dirty="0" smtClean="0"/>
              <a:t> init</a:t>
            </a:r>
          </a:p>
          <a:p>
            <a:r>
              <a:rPr lang="en-US" dirty="0" smtClean="0"/>
              <a:t>Then create a repo manually with same name in remote.</a:t>
            </a:r>
          </a:p>
          <a:p>
            <a:r>
              <a:rPr lang="en-US" dirty="0" smtClean="0"/>
              <a:t> </a:t>
            </a:r>
            <a:r>
              <a:rPr lang="en-US" dirty="0" err="1" smtClean="0"/>
              <a:t>git</a:t>
            </a:r>
            <a:r>
              <a:rPr lang="en-US" dirty="0" smtClean="0"/>
              <a:t> add * </a:t>
            </a:r>
          </a:p>
          <a:p>
            <a:r>
              <a:rPr lang="en-US" dirty="0" err="1" smtClean="0"/>
              <a:t>git</a:t>
            </a:r>
            <a:r>
              <a:rPr lang="en-US" dirty="0" smtClean="0"/>
              <a:t> commit -m “message" </a:t>
            </a:r>
          </a:p>
          <a:p>
            <a:r>
              <a:rPr lang="en-US" dirty="0" err="1" smtClean="0"/>
              <a:t>git</a:t>
            </a:r>
            <a:r>
              <a:rPr lang="en-US" dirty="0" smtClean="0"/>
              <a:t> remote add origin https://github.com/kkiruban/dumping-file-repo.git </a:t>
            </a:r>
          </a:p>
          <a:p>
            <a:r>
              <a:rPr lang="en-US" dirty="0" err="1" smtClean="0"/>
              <a:t>git</a:t>
            </a:r>
            <a:r>
              <a:rPr lang="en-US" dirty="0" smtClean="0"/>
              <a:t> push -u origin master</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r>
              <a:rPr lang="en-US" dirty="0" smtClean="0"/>
              <a:t>  Basic commands used in </a:t>
            </a:r>
            <a:r>
              <a:rPr lang="en-US" dirty="0" err="1" smtClean="0"/>
              <a:t>git</a:t>
            </a:r>
            <a:r>
              <a:rPr lang="en-US" dirty="0" smtClean="0"/>
              <a:t> hub</a:t>
            </a:r>
            <a:br>
              <a:rPr lang="en-US" dirty="0" smtClean="0"/>
            </a:br>
            <a:r>
              <a:rPr lang="en-US" dirty="0" smtClean="0"/>
              <a:t>create &amp; clone   Add &amp; remove</a:t>
            </a:r>
            <a:endParaRPr lang="en-US" dirty="0"/>
          </a:p>
        </p:txBody>
      </p:sp>
      <p:sp>
        <p:nvSpPr>
          <p:cNvPr id="3" name="Content Placeholder 2"/>
          <p:cNvSpPr>
            <a:spLocks noGrp="1"/>
          </p:cNvSpPr>
          <p:nvPr>
            <p:ph idx="1"/>
          </p:nvPr>
        </p:nvSpPr>
        <p:spPr>
          <a:xfrm>
            <a:off x="533400" y="2819400"/>
            <a:ext cx="8305800" cy="3581400"/>
          </a:xfrm>
        </p:spPr>
        <p:txBody>
          <a:bodyPr/>
          <a:lstStyle/>
          <a:p>
            <a:r>
              <a:rPr lang="en-US" dirty="0" smtClean="0"/>
              <a:t>Create a new repository – </a:t>
            </a:r>
            <a:r>
              <a:rPr lang="en-US" dirty="0" err="1" smtClean="0"/>
              <a:t>git</a:t>
            </a:r>
            <a:r>
              <a:rPr lang="en-US" dirty="0" smtClean="0"/>
              <a:t> init</a:t>
            </a:r>
          </a:p>
          <a:p>
            <a:r>
              <a:rPr lang="en-US" dirty="0" smtClean="0"/>
              <a:t>Clone local repository – </a:t>
            </a:r>
            <a:r>
              <a:rPr lang="en-US" dirty="0" err="1" smtClean="0"/>
              <a:t>git</a:t>
            </a:r>
            <a:r>
              <a:rPr lang="en-US" dirty="0" smtClean="0"/>
              <a:t> clone /path/to/repository</a:t>
            </a:r>
          </a:p>
          <a:p>
            <a:r>
              <a:rPr lang="en-US" dirty="0" smtClean="0"/>
              <a:t>Clone remote repository – </a:t>
            </a:r>
            <a:r>
              <a:rPr lang="en-US" dirty="0" err="1" smtClean="0"/>
              <a:t>git</a:t>
            </a:r>
            <a:r>
              <a:rPr lang="en-US" dirty="0" smtClean="0"/>
              <a:t> clone username@host:path/to/repository</a:t>
            </a:r>
          </a:p>
          <a:p>
            <a:r>
              <a:rPr lang="en-US" dirty="0" smtClean="0"/>
              <a:t>Add changes to index –</a:t>
            </a:r>
            <a:r>
              <a:rPr lang="en-US" dirty="0" err="1" smtClean="0"/>
              <a:t>git</a:t>
            </a:r>
            <a:r>
              <a:rPr lang="en-US" dirty="0" smtClean="0"/>
              <a:t> add (path of the file)</a:t>
            </a:r>
          </a:p>
          <a:p>
            <a:r>
              <a:rPr lang="en-US" dirty="0" smtClean="0"/>
              <a:t>Add all changes to index – </a:t>
            </a:r>
            <a:r>
              <a:rPr lang="en-US" dirty="0" err="1" smtClean="0"/>
              <a:t>git</a:t>
            </a:r>
            <a:r>
              <a:rPr lang="en-US" dirty="0" smtClean="0"/>
              <a:t> add *</a:t>
            </a:r>
          </a:p>
          <a:p>
            <a:r>
              <a:rPr lang="en-US" dirty="0" smtClean="0"/>
              <a:t>Remove/delete – </a:t>
            </a:r>
            <a:r>
              <a:rPr lang="en-US" dirty="0" err="1" smtClean="0"/>
              <a:t>git</a:t>
            </a:r>
            <a:r>
              <a:rPr lang="en-US" dirty="0" smtClean="0"/>
              <a:t> </a:t>
            </a:r>
            <a:r>
              <a:rPr lang="en-US" dirty="0" err="1" smtClean="0"/>
              <a:t>rm</a:t>
            </a:r>
            <a:r>
              <a:rPr lang="en-US" dirty="0" smtClean="0"/>
              <a:t> (path of the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077200" cy="1371600"/>
          </a:xfrm>
        </p:spPr>
        <p:txBody>
          <a:bodyPr>
            <a:normAutofit fontScale="90000"/>
          </a:bodyPr>
          <a:lstStyle/>
          <a:p>
            <a:r>
              <a:rPr lang="en-US" dirty="0" smtClean="0"/>
              <a:t>Basic commands used in </a:t>
            </a:r>
            <a:r>
              <a:rPr lang="en-US" dirty="0" err="1" smtClean="0"/>
              <a:t>git</a:t>
            </a:r>
            <a:r>
              <a:rPr lang="en-US" dirty="0" smtClean="0"/>
              <a:t> hub</a:t>
            </a:r>
            <a:br>
              <a:rPr lang="en-US" dirty="0" smtClean="0"/>
            </a:br>
            <a:r>
              <a:rPr lang="en-US" dirty="0" smtClean="0"/>
              <a:t>         commit &amp; synchronize</a:t>
            </a:r>
            <a:endParaRPr lang="en-US" dirty="0"/>
          </a:p>
        </p:txBody>
      </p:sp>
      <p:sp>
        <p:nvSpPr>
          <p:cNvPr id="3" name="Content Placeholder 2"/>
          <p:cNvSpPr>
            <a:spLocks noGrp="1"/>
          </p:cNvSpPr>
          <p:nvPr>
            <p:ph idx="1"/>
          </p:nvPr>
        </p:nvSpPr>
        <p:spPr>
          <a:xfrm>
            <a:off x="228600" y="2590800"/>
            <a:ext cx="8915400" cy="3733800"/>
          </a:xfrm>
        </p:spPr>
        <p:txBody>
          <a:bodyPr/>
          <a:lstStyle/>
          <a:p>
            <a:r>
              <a:rPr lang="en-US" dirty="0" smtClean="0"/>
              <a:t> commit changes – </a:t>
            </a:r>
            <a:r>
              <a:rPr lang="en-US" dirty="0" err="1" smtClean="0"/>
              <a:t>git</a:t>
            </a:r>
            <a:r>
              <a:rPr lang="en-US" dirty="0" smtClean="0"/>
              <a:t> commit –m  “message”</a:t>
            </a:r>
          </a:p>
          <a:p>
            <a:r>
              <a:rPr lang="en-US" dirty="0" smtClean="0"/>
              <a:t>Push changes to remote repository –</a:t>
            </a:r>
            <a:r>
              <a:rPr lang="en-US" dirty="0" err="1" smtClean="0"/>
              <a:t>git</a:t>
            </a:r>
            <a:r>
              <a:rPr lang="en-US" dirty="0" smtClean="0"/>
              <a:t> push –u origin master</a:t>
            </a:r>
          </a:p>
          <a:p>
            <a:r>
              <a:rPr lang="en-US" dirty="0" smtClean="0"/>
              <a:t>Connect local repository – </a:t>
            </a:r>
            <a:r>
              <a:rPr lang="en-US" dirty="0" err="1" smtClean="0"/>
              <a:t>git</a:t>
            </a:r>
            <a:r>
              <a:rPr lang="en-US" dirty="0" smtClean="0"/>
              <a:t> remote add origin&lt;server&gt;</a:t>
            </a:r>
          </a:p>
          <a:p>
            <a:r>
              <a:rPr lang="en-US" dirty="0" smtClean="0"/>
              <a:t>Update local repository – </a:t>
            </a:r>
            <a:r>
              <a:rPr lang="en-US" dirty="0" err="1" smtClean="0"/>
              <a:t>git</a:t>
            </a:r>
            <a:r>
              <a:rPr lang="en-US" dirty="0" smtClean="0"/>
              <a:t> pull or </a:t>
            </a:r>
            <a:r>
              <a:rPr lang="en-US" dirty="0" err="1" smtClean="0"/>
              <a:t>git</a:t>
            </a:r>
            <a:r>
              <a:rPr lang="en-US" dirty="0" smtClean="0"/>
              <a:t> pull origin master.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commands used in </a:t>
            </a:r>
            <a:r>
              <a:rPr lang="en-US" dirty="0" err="1" smtClean="0"/>
              <a:t>git</a:t>
            </a:r>
            <a:r>
              <a:rPr lang="en-US" dirty="0" smtClean="0"/>
              <a:t> hub</a:t>
            </a:r>
            <a:br>
              <a:rPr lang="en-US" dirty="0" smtClean="0"/>
            </a:br>
            <a:r>
              <a:rPr lang="en-US" dirty="0" smtClean="0"/>
              <a:t>               branches &amp; merge</a:t>
            </a:r>
            <a:endParaRPr lang="en-US" dirty="0"/>
          </a:p>
        </p:txBody>
      </p:sp>
      <p:sp>
        <p:nvSpPr>
          <p:cNvPr id="3" name="Content Placeholder 2"/>
          <p:cNvSpPr>
            <a:spLocks noGrp="1"/>
          </p:cNvSpPr>
          <p:nvPr>
            <p:ph idx="1"/>
          </p:nvPr>
        </p:nvSpPr>
        <p:spPr/>
        <p:txBody>
          <a:bodyPr/>
          <a:lstStyle/>
          <a:p>
            <a:r>
              <a:rPr lang="en-US" dirty="0" smtClean="0"/>
              <a:t>Create a new branch – </a:t>
            </a:r>
            <a:r>
              <a:rPr lang="en-US" dirty="0" err="1" smtClean="0"/>
              <a:t>git</a:t>
            </a:r>
            <a:r>
              <a:rPr lang="en-US" dirty="0" smtClean="0"/>
              <a:t> checkout –b </a:t>
            </a:r>
            <a:r>
              <a:rPr lang="en-US" dirty="0" err="1" smtClean="0"/>
              <a:t>branchname</a:t>
            </a:r>
            <a:r>
              <a:rPr lang="en-US" dirty="0" smtClean="0"/>
              <a:t> master</a:t>
            </a:r>
          </a:p>
          <a:p>
            <a:r>
              <a:rPr lang="en-US" dirty="0" smtClean="0"/>
              <a:t>Switch to branch – </a:t>
            </a:r>
            <a:r>
              <a:rPr lang="en-US" dirty="0" err="1" smtClean="0"/>
              <a:t>git</a:t>
            </a:r>
            <a:r>
              <a:rPr lang="en-US" dirty="0" smtClean="0"/>
              <a:t> checkout </a:t>
            </a:r>
            <a:r>
              <a:rPr lang="en-US" dirty="0" err="1" smtClean="0"/>
              <a:t>branchname</a:t>
            </a:r>
            <a:endParaRPr lang="en-US" dirty="0" smtClean="0"/>
          </a:p>
          <a:p>
            <a:r>
              <a:rPr lang="en-US" dirty="0" smtClean="0"/>
              <a:t>Delete branch – </a:t>
            </a:r>
            <a:r>
              <a:rPr lang="en-US" dirty="0" err="1" smtClean="0"/>
              <a:t>git</a:t>
            </a:r>
            <a:r>
              <a:rPr lang="en-US" dirty="0" smtClean="0"/>
              <a:t> branch –d </a:t>
            </a:r>
            <a:r>
              <a:rPr lang="en-US" dirty="0" err="1" smtClean="0"/>
              <a:t>branchname</a:t>
            </a:r>
            <a:endParaRPr lang="en-US" dirty="0" smtClean="0"/>
          </a:p>
          <a:p>
            <a:r>
              <a:rPr lang="en-US" dirty="0" smtClean="0"/>
              <a:t>Push branch to remote repository – </a:t>
            </a:r>
            <a:r>
              <a:rPr lang="en-US" dirty="0" err="1" smtClean="0"/>
              <a:t>git</a:t>
            </a:r>
            <a:r>
              <a:rPr lang="en-US" dirty="0" smtClean="0"/>
              <a:t> push –u origin branch</a:t>
            </a:r>
          </a:p>
          <a:p>
            <a:r>
              <a:rPr lang="en-US" dirty="0" smtClean="0"/>
              <a:t>Merge changes from another branch – </a:t>
            </a:r>
            <a:r>
              <a:rPr lang="en-US" dirty="0" err="1" smtClean="0"/>
              <a:t>git</a:t>
            </a:r>
            <a:r>
              <a:rPr lang="en-US" dirty="0" smtClean="0"/>
              <a:t> merge &lt;branch&gt;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329</TotalTime>
  <Words>1066</Words>
  <Application>Microsoft Office PowerPoint</Application>
  <PresentationFormat>On-screen Show (4:3)</PresentationFormat>
  <Paragraphs>102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Git-hub source code management  </vt:lpstr>
      <vt:lpstr>Why use something like Git? </vt:lpstr>
      <vt:lpstr>Why use something like Git? </vt:lpstr>
      <vt:lpstr>Why use something like Git? </vt:lpstr>
      <vt:lpstr>Installation process in windows</vt:lpstr>
      <vt:lpstr>     To create a new repository on the command line </vt:lpstr>
      <vt:lpstr>  Basic commands used in git hub create &amp; clone   Add &amp; remove</vt:lpstr>
      <vt:lpstr>Basic commands used in git hub          commit &amp; synchronize</vt:lpstr>
      <vt:lpstr>Basic commands used in git hub                branches &amp; merge</vt:lpstr>
      <vt:lpstr>  git-hub advantages </vt:lpstr>
      <vt:lpstr>         git-hub advantages </vt:lpstr>
      <vt:lpstr>  difference betwwen git and svn </vt:lpstr>
      <vt:lpstr>    GIT is distributed, SVN is not: </vt:lpstr>
      <vt:lpstr>  difference betwwen git and svn </vt:lpstr>
      <vt:lpstr>      Centralized Workflow </vt:lpstr>
      <vt:lpstr>       Centralized Workflow</vt:lpstr>
      <vt:lpstr>      Centralized Workflow</vt:lpstr>
      <vt:lpstr> Centralized Workflow</vt:lpstr>
      <vt:lpstr>    Centralized Workflow</vt:lpstr>
      <vt:lpstr>Slide 20</vt:lpstr>
      <vt:lpstr>Slide 21</vt:lpstr>
      <vt:lpstr>Changelles faced in github</vt:lpstr>
      <vt:lpstr>Slide 23</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installation process</dc:title>
  <dc:creator>kkiruban</dc:creator>
  <cp:lastModifiedBy>kkiruban</cp:lastModifiedBy>
  <cp:revision>41</cp:revision>
  <dcterms:created xsi:type="dcterms:W3CDTF">2014-11-12T11:35:22Z</dcterms:created>
  <dcterms:modified xsi:type="dcterms:W3CDTF">2015-07-02T14:19:29Z</dcterms:modified>
</cp:coreProperties>
</file>