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docx" ContentType="application/vnd.openxmlformats-officedocument.wordprocessingml.document"/>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 id="2147483680" r:id="rId2"/>
  </p:sldMasterIdLst>
  <p:notesMasterIdLst>
    <p:notesMasterId r:id="rId140"/>
  </p:notesMasterIdLst>
  <p:handoutMasterIdLst>
    <p:handoutMasterId r:id="rId141"/>
  </p:handoutMasterIdLst>
  <p:sldIdLst>
    <p:sldId id="421" r:id="rId3"/>
    <p:sldId id="532" r:id="rId4"/>
    <p:sldId id="571" r:id="rId5"/>
    <p:sldId id="533" r:id="rId6"/>
    <p:sldId id="556" r:id="rId7"/>
    <p:sldId id="562" r:id="rId8"/>
    <p:sldId id="557" r:id="rId9"/>
    <p:sldId id="563" r:id="rId10"/>
    <p:sldId id="555" r:id="rId11"/>
    <p:sldId id="534" r:id="rId12"/>
    <p:sldId id="558" r:id="rId13"/>
    <p:sldId id="569" r:id="rId14"/>
    <p:sldId id="570" r:id="rId15"/>
    <p:sldId id="566" r:id="rId16"/>
    <p:sldId id="567" r:id="rId17"/>
    <p:sldId id="559" r:id="rId18"/>
    <p:sldId id="560" r:id="rId19"/>
    <p:sldId id="688"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587" r:id="rId36"/>
    <p:sldId id="588" r:id="rId37"/>
    <p:sldId id="589" r:id="rId38"/>
    <p:sldId id="590" r:id="rId39"/>
    <p:sldId id="689" r:id="rId40"/>
    <p:sldId id="591" r:id="rId41"/>
    <p:sldId id="592" r:id="rId42"/>
    <p:sldId id="593" r:id="rId43"/>
    <p:sldId id="594" r:id="rId44"/>
    <p:sldId id="595" r:id="rId45"/>
    <p:sldId id="596" r:id="rId46"/>
    <p:sldId id="597" r:id="rId47"/>
    <p:sldId id="598" r:id="rId48"/>
    <p:sldId id="599" r:id="rId49"/>
    <p:sldId id="600" r:id="rId50"/>
    <p:sldId id="601" r:id="rId51"/>
    <p:sldId id="602" r:id="rId52"/>
    <p:sldId id="603" r:id="rId53"/>
    <p:sldId id="690" r:id="rId54"/>
    <p:sldId id="635" r:id="rId55"/>
    <p:sldId id="604" r:id="rId56"/>
    <p:sldId id="605" r:id="rId57"/>
    <p:sldId id="606" r:id="rId58"/>
    <p:sldId id="607"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24" r:id="rId76"/>
    <p:sldId id="625" r:id="rId77"/>
    <p:sldId id="626" r:id="rId78"/>
    <p:sldId id="627" r:id="rId79"/>
    <p:sldId id="628" r:id="rId80"/>
    <p:sldId id="629" r:id="rId81"/>
    <p:sldId id="630" r:id="rId82"/>
    <p:sldId id="631" r:id="rId83"/>
    <p:sldId id="632" r:id="rId84"/>
    <p:sldId id="633" r:id="rId85"/>
    <p:sldId id="634" r:id="rId86"/>
    <p:sldId id="685" r:id="rId87"/>
    <p:sldId id="636" r:id="rId88"/>
    <p:sldId id="637" r:id="rId89"/>
    <p:sldId id="638" r:id="rId90"/>
    <p:sldId id="639" r:id="rId91"/>
    <p:sldId id="640" r:id="rId92"/>
    <p:sldId id="641" r:id="rId93"/>
    <p:sldId id="642" r:id="rId94"/>
    <p:sldId id="643" r:id="rId95"/>
    <p:sldId id="644" r:id="rId96"/>
    <p:sldId id="645" r:id="rId97"/>
    <p:sldId id="646" r:id="rId98"/>
    <p:sldId id="647" r:id="rId99"/>
    <p:sldId id="648" r:id="rId100"/>
    <p:sldId id="649" r:id="rId101"/>
    <p:sldId id="650" r:id="rId102"/>
    <p:sldId id="651" r:id="rId103"/>
    <p:sldId id="652" r:id="rId104"/>
    <p:sldId id="653" r:id="rId105"/>
    <p:sldId id="654" r:id="rId106"/>
    <p:sldId id="655" r:id="rId107"/>
    <p:sldId id="656" r:id="rId108"/>
    <p:sldId id="657" r:id="rId109"/>
    <p:sldId id="658" r:id="rId110"/>
    <p:sldId id="659" r:id="rId111"/>
    <p:sldId id="660" r:id="rId112"/>
    <p:sldId id="661" r:id="rId113"/>
    <p:sldId id="662" r:id="rId114"/>
    <p:sldId id="663" r:id="rId115"/>
    <p:sldId id="686" r:id="rId116"/>
    <p:sldId id="664" r:id="rId117"/>
    <p:sldId id="665" r:id="rId118"/>
    <p:sldId id="666" r:id="rId119"/>
    <p:sldId id="667" r:id="rId120"/>
    <p:sldId id="668" r:id="rId121"/>
    <p:sldId id="669" r:id="rId122"/>
    <p:sldId id="670" r:id="rId123"/>
    <p:sldId id="671" r:id="rId124"/>
    <p:sldId id="672" r:id="rId125"/>
    <p:sldId id="673" r:id="rId126"/>
    <p:sldId id="674" r:id="rId127"/>
    <p:sldId id="675" r:id="rId128"/>
    <p:sldId id="676" r:id="rId129"/>
    <p:sldId id="677" r:id="rId130"/>
    <p:sldId id="678" r:id="rId131"/>
    <p:sldId id="679" r:id="rId132"/>
    <p:sldId id="680" r:id="rId133"/>
    <p:sldId id="681" r:id="rId134"/>
    <p:sldId id="682" r:id="rId135"/>
    <p:sldId id="683" r:id="rId136"/>
    <p:sldId id="684" r:id="rId137"/>
    <p:sldId id="687" r:id="rId138"/>
    <p:sldId id="691" r:id="rId139"/>
  </p:sldIdLst>
  <p:sldSz cx="9144000" cy="6858000" type="screen4x3"/>
  <p:notesSz cx="7010400" cy="92964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Robert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D11"/>
    <a:srgbClr val="699419"/>
    <a:srgbClr val="4D740F"/>
    <a:srgbClr val="B5CA8D"/>
    <a:srgbClr val="8F143B"/>
    <a:srgbClr val="FDD540"/>
    <a:srgbClr val="E6F5FA"/>
    <a:srgbClr val="C0C0C0"/>
    <a:srgbClr val="DDDDDD"/>
    <a:srgbClr val="DED7BC"/>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70" autoAdjust="0"/>
    <p:restoredTop sz="92542" autoAdjust="0"/>
  </p:normalViewPr>
  <p:slideViewPr>
    <p:cSldViewPr snapToObjects="1">
      <p:cViewPr varScale="1">
        <p:scale>
          <a:sx n="103" d="100"/>
          <a:sy n="103" d="100"/>
        </p:scale>
        <p:origin x="-804" y="-90"/>
      </p:cViewPr>
      <p:guideLst>
        <p:guide orient="horz" pos="3936"/>
        <p:guide orient="horz" pos="2064"/>
        <p:guide orient="horz" pos="2208"/>
        <p:guide orient="horz" pos="624"/>
        <p:guide pos="144"/>
        <p:guide pos="2976"/>
        <p:guide pos="2880"/>
        <p:guide pos="5616"/>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464"/>
    </p:cViewPr>
  </p:sorterViewPr>
  <p:notesViewPr>
    <p:cSldViewPr snapToObjects="1">
      <p:cViewPr varScale="1">
        <p:scale>
          <a:sx n="66" d="100"/>
          <a:sy n="66" d="100"/>
        </p:scale>
        <p:origin x="-2742" y="-9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notesMaster" Target="notesMasters/notesMaster1.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handoutMaster" Target="handoutMasters/handoutMaster1.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a:lnSpc>
                <a:spcPct val="100000"/>
              </a:lnSpc>
              <a:defRPr sz="800" b="0"/>
            </a:lvl1pPr>
          </a:lstStyle>
          <a:p>
            <a:r>
              <a:rPr lang="en-US" dirty="0" smtClean="0"/>
              <a:t>© 2010 Capgemini - All rights reserved</a:t>
            </a:r>
            <a:endParaRPr lang="en-US" dirty="0">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a:defRPr sz="800"/>
            </a:lvl1pPr>
          </a:lstStyle>
          <a:p>
            <a:fld id="{F345E50C-86C3-499D-B2AC-508411C99E2A}" type="slidenum">
              <a:rPr lang="en-US"/>
              <a:pPr/>
              <a:t>‹#›</a:t>
            </a:fld>
            <a:endParaRPr lang="en-US" dirty="0"/>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algn="l" defTabSz="922338">
              <a:lnSpc>
                <a:spcPct val="100000"/>
              </a:lnSpc>
            </a:pPr>
            <a:endParaRPr lang="en-GB" sz="800" b="0" dirty="0"/>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a:lnSpc>
                <a:spcPct val="100000"/>
              </a:lnSpc>
            </a:pPr>
            <a:endParaRPr lang="en-GB" sz="800" dirty="0"/>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a:lnSpc>
                <a:spcPct val="100000"/>
              </a:lnSpc>
              <a:defRPr sz="1400"/>
            </a:lvl1pPr>
          </a:lstStyle>
          <a:p>
            <a:endParaRPr lang="en-GB" dirty="0"/>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a:lnSpc>
                <a:spcPct val="100000"/>
              </a:lnSpc>
              <a:defRPr sz="1400"/>
            </a:lvl1pPr>
          </a:lstStyle>
          <a:p>
            <a:endParaRPr lang="en-GB" dirty="0"/>
          </a:p>
        </p:txBody>
      </p:sp>
      <p:sp>
        <p:nvSpPr>
          <p:cNvPr id="3076"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a:effectLst/>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a:lnSpc>
                <a:spcPct val="100000"/>
              </a:lnSpc>
              <a:defRPr sz="800" b="0"/>
            </a:lvl1pPr>
          </a:lstStyle>
          <a:p>
            <a:r>
              <a:rPr lang="en-US" dirty="0" smtClean="0"/>
              <a:t>© 2010 Capgemini - All rights reserved</a:t>
            </a:r>
            <a:endParaRPr lang="en-GB" dirty="0"/>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a:lnSpc>
                <a:spcPct val="100000"/>
              </a:lnSpc>
              <a:defRPr sz="800"/>
            </a:lvl1pPr>
          </a:lstStyle>
          <a:p>
            <a:fld id="{68DFEEDA-D071-42C1-9D96-07A575D20E05}" type="slidenum">
              <a:rPr lang="en-GB"/>
              <a:pPr/>
              <a:t>‹#›</a:t>
            </a:fld>
            <a:endParaRPr lang="en-GB" dirty="0"/>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a:defRPr sz="1200"/>
            </a:lvl1pPr>
          </a:lstStyle>
          <a:p>
            <a:r>
              <a:rPr lang="en-US" dirty="0" smtClean="0"/>
              <a:t>© 2010 Capgemini - All rights reserved</a:t>
            </a:r>
            <a:endParaRPr lang="en-US" dirty="0"/>
          </a:p>
        </p:txBody>
      </p:sp>
    </p:spTree>
  </p:cSld>
  <p:clrMap bg1="lt1" tx1="dk1" bg2="lt2" tx2="dk2" accent1="accent1" accent2="accent2" accent3="accent3" accent4="accent4" accent5="accent5" accent6="accent6" hlink="hlink" folHlink="folHlink"/>
  <p:hf hdr="0"/>
  <p:notesStyle>
    <a:lvl1pPr algn="l" rtl="0" fontAlgn="base">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fontAlgn="base">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fontAlgn="base">
      <a:lnSpc>
        <a:spcPct val="90000"/>
      </a:lnSpc>
      <a:spcBef>
        <a:spcPct val="30000"/>
      </a:spcBef>
      <a:spcAft>
        <a:spcPct val="0"/>
      </a:spcAft>
      <a:buChar char="•"/>
      <a:defRPr sz="10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6CA9F1E7-EE69-4337-96AB-578367C10ECA}" type="slidenum">
              <a:rPr lang="en-GB"/>
              <a:pPr/>
              <a:t>0</a:t>
            </a:fld>
            <a:endParaRPr lang="en-GB" dirty="0"/>
          </a:p>
        </p:txBody>
      </p:sp>
      <p:sp>
        <p:nvSpPr>
          <p:cNvPr id="494598" name="Rectangle 6"/>
          <p:cNvSpPr>
            <a:spLocks noGrp="1" noRot="1" noChangeAspect="1" noChangeArrowheads="1" noTextEdit="1"/>
          </p:cNvSpPr>
          <p:nvPr>
            <p:ph type="sldImg"/>
          </p:nvPr>
        </p:nvSpPr>
        <p:spPr>
          <a:ln/>
        </p:spPr>
      </p:sp>
      <p:sp>
        <p:nvSpPr>
          <p:cNvPr id="494599" name="Rectangle 7"/>
          <p:cNvSpPr>
            <a:spLocks noGrp="1" noChangeArrowheads="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r>
              <a:rPr lang="en-US" dirty="0" smtClean="0"/>
              <a:t>© 2010 Capgemini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Coverage: The degree, expressed</a:t>
            </a:r>
            <a:r>
              <a:rPr lang="en-US" i="1" baseline="0" dirty="0" smtClean="0"/>
              <a:t> as a percentage to which a specified coverage item has been exercised by a test suite.</a:t>
            </a:r>
          </a:p>
          <a:p>
            <a:endParaRPr lang="en-US" i="1" baseline="0" dirty="0" smtClean="0"/>
          </a:p>
          <a:p>
            <a:r>
              <a:rPr lang="en-US" i="1" baseline="0" dirty="0" smtClean="0"/>
              <a:t>Test Suite: A set of several test cases for a component or system under test, where the post condition of one test is often used as the precondition for the next one.</a:t>
            </a:r>
          </a:p>
          <a:p>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smtClean="0"/>
          </a:p>
          <a:p>
            <a:endParaRPr lang="en-US" dirty="0" smtClean="0"/>
          </a:p>
          <a:p>
            <a:r>
              <a:rPr lang="en-US" dirty="0" smtClean="0"/>
              <a:t>Bing-bang - All components or systems are integrated simultaneously, after which everything is tested as a whole. </a:t>
            </a:r>
          </a:p>
          <a:p>
            <a:r>
              <a:rPr lang="en-US" dirty="0" smtClean="0"/>
              <a:t>Top-down: testing takes place from top to bottom, following the control flow or architectural structure (e.g. starting from the GUI or main menu). Components or systems are substituted by stubs. </a:t>
            </a:r>
          </a:p>
          <a:p>
            <a:r>
              <a:rPr lang="en-US" dirty="0" smtClean="0"/>
              <a:t>• Bottom-up: testing takes place from the bottom of the control flow upwards. Components or systems are substituted by drivers. </a:t>
            </a:r>
          </a:p>
          <a:p>
            <a:r>
              <a:rPr lang="en-US" dirty="0" smtClean="0"/>
              <a:t>• Functional incremental: integration and testing takes place on the basis of the functions or functionality, as documented in the functional specification. </a:t>
            </a:r>
          </a:p>
          <a:p>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 Execution: The process</a:t>
            </a:r>
            <a:r>
              <a:rPr lang="en-US" i="1" baseline="0" dirty="0" smtClean="0"/>
              <a:t> of running a test by the component or system under test, producing actual result</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Testware:</a:t>
            </a:r>
            <a:r>
              <a:rPr lang="en-US" i="1" baseline="0" dirty="0"/>
              <a:t> </a:t>
            </a:r>
            <a:r>
              <a:rPr lang="en-US" i="1" baseline="0" dirty="0" smtClean="0"/>
              <a:t>Artifacts produced during the test process required to plan, design and execute test and any additional software or utilities used in testing.</a:t>
            </a:r>
            <a:endParaRPr lang="en-US" i="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New</a:t>
            </a:r>
            <a:r>
              <a:rPr lang="en-US" baseline="0" dirty="0" smtClean="0"/>
              <a:t> slide added</a:t>
            </a: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New</a:t>
            </a:r>
            <a:r>
              <a:rPr lang="en-US" baseline="0" dirty="0" smtClean="0"/>
              <a:t> slide added</a:t>
            </a:r>
            <a:endParaRPr lang="en-US" dirty="0" smtClean="0"/>
          </a:p>
          <a:p>
            <a:endParaRPr lang="en-GB" dirty="0" smtClean="0"/>
          </a:p>
          <a:p>
            <a:r>
              <a:rPr lang="en-GB" i="1" dirty="0" smtClean="0"/>
              <a:t>Regression test suites</a:t>
            </a:r>
          </a:p>
          <a:p>
            <a:pPr lvl="1"/>
            <a:r>
              <a:rPr lang="en-GB" i="1" dirty="0" smtClean="0"/>
              <a:t>evolve over time</a:t>
            </a:r>
          </a:p>
          <a:p>
            <a:pPr lvl="1"/>
            <a:r>
              <a:rPr lang="en-GB" i="1" dirty="0" smtClean="0"/>
              <a:t>are run often</a:t>
            </a:r>
          </a:p>
          <a:p>
            <a:pPr lvl="1"/>
            <a:r>
              <a:rPr lang="en-GB" i="1" dirty="0" smtClean="0"/>
              <a:t>may become rather large</a:t>
            </a:r>
          </a:p>
          <a:p>
            <a:endParaRPr lang="en-GB" i="1" dirty="0" smtClean="0"/>
          </a:p>
          <a:p>
            <a:r>
              <a:rPr lang="en-GB" i="1" dirty="0" smtClean="0"/>
              <a:t>Maintenance of the regression test pack</a:t>
            </a:r>
          </a:p>
          <a:p>
            <a:pPr lvl="1"/>
            <a:r>
              <a:rPr lang="en-GB" i="1" dirty="0" smtClean="0"/>
              <a:t>eliminate repetitive tests (tests which test the same test condition)</a:t>
            </a:r>
          </a:p>
          <a:p>
            <a:pPr lvl="1"/>
            <a:r>
              <a:rPr lang="en-GB" i="1" dirty="0" smtClean="0"/>
              <a:t>combine test cases (e.g. if they are always run together)</a:t>
            </a:r>
          </a:p>
          <a:p>
            <a:pPr lvl="1"/>
            <a:r>
              <a:rPr lang="en-GB" i="1" dirty="0" smtClean="0"/>
              <a:t>select a different subset of the full regression suite to run each time a regression test is needed</a:t>
            </a:r>
          </a:p>
          <a:p>
            <a:pPr lvl="1"/>
            <a:r>
              <a:rPr lang="en-GB" i="1" dirty="0" smtClean="0"/>
              <a:t>eliminate tests which have not found a fault for a long time (e.g. old fault fix tests)</a:t>
            </a:r>
          </a:p>
          <a:p>
            <a:endParaRPr lang="en-GB" sz="1000" i="1" kern="1200" dirty="0" smtClean="0">
              <a:solidFill>
                <a:schemeClr val="tx1"/>
              </a:solidFill>
              <a:latin typeface="Arial" charset="0"/>
              <a:ea typeface="+mn-ea"/>
              <a:cs typeface="+mn-cs"/>
            </a:endParaRPr>
          </a:p>
          <a:p>
            <a:r>
              <a:rPr lang="en-GB" sz="1000" i="1" kern="1200" dirty="0" smtClean="0">
                <a:solidFill>
                  <a:schemeClr val="tx1"/>
                </a:solidFill>
                <a:latin typeface="Arial" charset="0"/>
                <a:ea typeface="+mn-ea"/>
                <a:cs typeface="+mn-cs"/>
              </a:rPr>
              <a:t>Regression testing and automation</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Test execution tools (e.g. capture replay) are regression testing tools - they re-execute tests which have already been executed</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Once automated, regression tests can be run as often as desired (e.g. every night)</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Automating tests is not trivial (generally takes 2 to 10 times longer to automate a test than to run it manually</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Don’t automate everything - plan what to automate first, only automate if worthwhile </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endParaRPr lang="en-GB" i="1" dirty="0" smtClean="0"/>
          </a:p>
          <a:p>
            <a:pPr lvl="1"/>
            <a:endParaRPr lang="en-GB" i="1" dirty="0" smtClean="0"/>
          </a:p>
          <a:p>
            <a:pPr lvl="1">
              <a:buNone/>
            </a:pPr>
            <a:endParaRPr lang="en-GB" i="1" dirty="0" smtClean="0"/>
          </a:p>
          <a:p>
            <a:endParaRPr lang="en-US" i="1"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55000" lnSpcReduction="20000"/>
          </a:bodyPr>
          <a:lstStyle/>
          <a:p>
            <a:pPr lvl="1">
              <a:lnSpc>
                <a:spcPct val="100000"/>
              </a:lnSpc>
              <a:spcAft>
                <a:spcPts val="600"/>
              </a:spcAft>
              <a:buClr>
                <a:schemeClr val="accent2"/>
              </a:buClr>
              <a:defRPr/>
            </a:pPr>
            <a:r>
              <a:rPr lang="en-US" sz="2000" kern="0" dirty="0" smtClean="0"/>
              <a:t>The nine disciplines are performed iteratively throughout the four phases</a:t>
            </a:r>
          </a:p>
          <a:p>
            <a:pPr lvl="1">
              <a:lnSpc>
                <a:spcPct val="100000"/>
              </a:lnSpc>
              <a:spcAft>
                <a:spcPts val="600"/>
              </a:spcAft>
              <a:buClr>
                <a:schemeClr val="accent2"/>
              </a:buClr>
              <a:buFont typeface="Arial" pitchFamily="34" charset="0"/>
              <a:buChar char="•"/>
              <a:defRPr/>
            </a:pPr>
            <a:endParaRPr lang="en-US" sz="2000" dirty="0" smtClean="0"/>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Business Modeling</a:t>
            </a:r>
            <a:r>
              <a:rPr lang="en-US" sz="2000" dirty="0" smtClean="0"/>
              <a:t>–  </a:t>
            </a:r>
            <a:r>
              <a:rPr lang="en-US" sz="1800" dirty="0" smtClean="0"/>
              <a:t>To understand the business of the organization,  possibility of re-engineering business process is explored and potential strategies are evaluated</a:t>
            </a:r>
          </a:p>
          <a:p>
            <a:pPr lvl="1">
              <a:lnSpc>
                <a:spcPct val="100000"/>
              </a:lnSpc>
              <a:spcAft>
                <a:spcPts val="600"/>
              </a:spcAft>
              <a:buClr>
                <a:schemeClr val="accent2"/>
              </a:buClr>
              <a:buFont typeface="Arial" pitchFamily="34" charset="0"/>
              <a:buChar char="•"/>
              <a:defRPr/>
            </a:pPr>
            <a:r>
              <a:rPr lang="en-US" sz="2000" i="1" dirty="0" smtClean="0"/>
              <a:t> Requirements - </a:t>
            </a:r>
            <a:r>
              <a:rPr lang="en-US" sz="1800" dirty="0" smtClean="0"/>
              <a:t>The scope of the project is defined and specification documents for functional and non-functional requirements are prepared</a:t>
            </a:r>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Analysis and Design </a:t>
            </a:r>
            <a:r>
              <a:rPr lang="en-US" sz="2000" dirty="0" smtClean="0"/>
              <a:t>– </a:t>
            </a:r>
            <a:r>
              <a:rPr lang="en-US" sz="1800" dirty="0" smtClean="0"/>
              <a:t>The requirements are analyzed and architecture design of the system is made</a:t>
            </a:r>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Implementation </a:t>
            </a:r>
            <a:r>
              <a:rPr lang="en-US" sz="2000" dirty="0" smtClean="0"/>
              <a:t>– </a:t>
            </a:r>
            <a:r>
              <a:rPr lang="en-US" sz="1800" dirty="0" smtClean="0"/>
              <a:t>The program source code is developed and unit testing is done</a:t>
            </a:r>
          </a:p>
          <a:p>
            <a:pPr lvl="1">
              <a:lnSpc>
                <a:spcPct val="100000"/>
              </a:lnSpc>
              <a:spcAft>
                <a:spcPts val="600"/>
              </a:spcAft>
              <a:buClr>
                <a:schemeClr val="accent2"/>
              </a:buClr>
              <a:buFont typeface="Arial" pitchFamily="34" charset="0"/>
              <a:buChar char="•"/>
              <a:defRPr/>
            </a:pPr>
            <a:r>
              <a:rPr lang="en-US" sz="2000" kern="0" dirty="0" smtClean="0"/>
              <a:t> Test - </a:t>
            </a:r>
            <a:r>
              <a:rPr lang="en-US" sz="2000" dirty="0" smtClean="0"/>
              <a:t> </a:t>
            </a:r>
            <a:r>
              <a:rPr lang="en-US" sz="1800" dirty="0" smtClean="0"/>
              <a:t>This discipline ensures quality of the system developed. It consists of finding bugs, ensuring that the system works as per the design of the system and meets all requirements mentioned in the specification documents</a:t>
            </a:r>
          </a:p>
          <a:p>
            <a:pPr lvl="1">
              <a:lnSpc>
                <a:spcPct val="100000"/>
              </a:lnSpc>
              <a:spcAft>
                <a:spcPts val="600"/>
              </a:spcAft>
              <a:buClr>
                <a:schemeClr val="accent2"/>
              </a:buClr>
              <a:buFont typeface="Arial" pitchFamily="34" charset="0"/>
              <a:buChar char="•"/>
              <a:defRPr/>
            </a:pPr>
            <a:r>
              <a:rPr lang="en-US" sz="1800" i="1" dirty="0" smtClean="0"/>
              <a:t>Deployment</a:t>
            </a:r>
            <a:r>
              <a:rPr lang="en-US" sz="1800" dirty="0" smtClean="0"/>
              <a:t> - </a:t>
            </a:r>
            <a:r>
              <a:rPr lang="en-US" sz="1600" dirty="0" smtClean="0"/>
              <a:t>Includes planning and executing delivery of software and supporting documentations ready to be deployed and making the system available to end users</a:t>
            </a:r>
          </a:p>
          <a:p>
            <a:pPr lvl="1">
              <a:lnSpc>
                <a:spcPct val="100000"/>
              </a:lnSpc>
              <a:spcAft>
                <a:spcPts val="600"/>
              </a:spcAft>
              <a:buClr>
                <a:schemeClr val="accent2"/>
              </a:buClr>
              <a:buFont typeface="Arial" pitchFamily="34" charset="0"/>
              <a:buChar char="•"/>
              <a:defRPr/>
            </a:pPr>
            <a:r>
              <a:rPr lang="en-US" sz="1800" i="1" dirty="0" smtClean="0"/>
              <a:t> Configuration and Change Management  </a:t>
            </a:r>
            <a:r>
              <a:rPr lang="en-US" sz="1800" dirty="0" smtClean="0"/>
              <a:t>– </a:t>
            </a:r>
            <a:r>
              <a:rPr lang="en-US" sz="1600" dirty="0" smtClean="0"/>
              <a:t>This includes managing baselines of the project, accepting and managing change requirements, changing and delivering configuration items and managing releases</a:t>
            </a:r>
          </a:p>
          <a:p>
            <a:pPr lvl="1">
              <a:lnSpc>
                <a:spcPct val="100000"/>
              </a:lnSpc>
              <a:spcAft>
                <a:spcPts val="600"/>
              </a:spcAft>
              <a:buClr>
                <a:schemeClr val="accent2"/>
              </a:buClr>
              <a:buFont typeface="Arial" pitchFamily="34" charset="0"/>
              <a:buChar char="•"/>
              <a:defRPr/>
            </a:pPr>
            <a:r>
              <a:rPr lang="en-US" sz="1800" i="1" dirty="0" smtClean="0"/>
              <a:t> Project management  </a:t>
            </a:r>
            <a:r>
              <a:rPr lang="en-US" sz="1800" dirty="0" smtClean="0"/>
              <a:t>- </a:t>
            </a:r>
            <a:r>
              <a:rPr lang="en-US" sz="1600" dirty="0" smtClean="0"/>
              <a:t>This includes assigning tasks, managing risks, tracking progress etc to ensure on time and within budget delivery of the product</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Environment </a:t>
            </a:r>
            <a:r>
              <a:rPr lang="en-US" sz="1800" dirty="0" smtClean="0"/>
              <a:t>– </a:t>
            </a:r>
            <a:r>
              <a:rPr lang="en-US" sz="1600" dirty="0" smtClean="0"/>
              <a:t>This includes ensuring proper tools are available whenever required</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25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smtClean="0"/>
          </a:p>
          <a:p>
            <a:endParaRPr lang="en-US" dirty="0" smtClean="0"/>
          </a:p>
          <a:p>
            <a:r>
              <a:rPr lang="en-US" dirty="0" smtClean="0"/>
              <a:t>Bing-bang - All components or systems are integrated simultaneously, after which everything is tested as a whole. </a:t>
            </a:r>
          </a:p>
          <a:p>
            <a:r>
              <a:rPr lang="en-US" dirty="0" smtClean="0"/>
              <a:t>Top-down: testing takes place from top to bottom, following the control flow or architectural structure (e.g. starting from the GUI or main menu). Components or systems are substituted by stubs. </a:t>
            </a:r>
          </a:p>
          <a:p>
            <a:r>
              <a:rPr lang="en-US" dirty="0" smtClean="0"/>
              <a:t>• Bottom-up: testing takes place from the bottom of the control flow upwards. Components or systems are substituted by drivers. </a:t>
            </a:r>
          </a:p>
          <a:p>
            <a:r>
              <a:rPr lang="en-US" dirty="0" smtClean="0"/>
              <a:t>• Functional incremental: integration and testing takes place on the basis of the functions or functionality, as documented in the functional specification. </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Testing: The process</a:t>
            </a:r>
            <a:r>
              <a:rPr lang="en-US" i="1" baseline="0" dirty="0" smtClean="0"/>
              <a:t> of all life cycle activities both static and dynamic, Concerned with planning, preparation and evaluation of software product and related work product to determine that they satisfy the specified requirement to demonstrate that they are fit fir purpose and to detect defects.</a:t>
            </a:r>
            <a:endParaRPr lang="en-US" i="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47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53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eaLnBrk="1" hangingPunct="1">
              <a:lnSpc>
                <a:spcPct val="100000"/>
              </a:lnSpc>
              <a:spcAft>
                <a:spcPts val="600"/>
              </a:spcAft>
              <a:buFont typeface="Arial" pitchFamily="34" charset="0"/>
              <a:buChar char="•"/>
              <a:defRPr/>
            </a:pPr>
            <a:r>
              <a:rPr lang="en-US" sz="1000" b="0" dirty="0" smtClean="0"/>
              <a:t> The level of formality generally lies in between and is context dependent. It is also vary organization to organization.</a:t>
            </a:r>
          </a:p>
          <a:p>
            <a:pPr algn="l" eaLnBrk="1" hangingPunct="1">
              <a:lnSpc>
                <a:spcPct val="100000"/>
              </a:lnSpc>
              <a:spcAft>
                <a:spcPts val="600"/>
              </a:spcAft>
              <a:buFont typeface="Arial" pitchFamily="34" charset="0"/>
              <a:buChar char="•"/>
              <a:defRPr/>
            </a:pPr>
            <a:r>
              <a:rPr lang="en-US" sz="1000" b="0" dirty="0" smtClean="0"/>
              <a:t> The thoroughness of the documentation is also compromised  when project has Time constraints or is under excessive deadline pressure.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eaLnBrk="1" hangingPunct="1">
              <a:lnSpc>
                <a:spcPct val="100000"/>
              </a:lnSpc>
              <a:spcAft>
                <a:spcPts val="600"/>
              </a:spcAft>
              <a:buClr>
                <a:schemeClr val="accent2"/>
              </a:buClr>
              <a:buFontTx/>
              <a:buNone/>
              <a:defRPr/>
            </a:pPr>
            <a:endParaRPr kumimoji="0" lang="en-US" sz="1000" b="0" i="0" u="sng" strike="noStrike" kern="0" cap="none" spc="0" normalizeH="0" baseline="0" noProof="0" dirty="0" smtClean="0">
              <a:ln>
                <a:noFill/>
              </a:ln>
              <a:solidFill>
                <a:schemeClr val="tx1"/>
              </a:solidFill>
              <a:effectLst/>
              <a:uLnTx/>
              <a:uFillTx/>
              <a:latin typeface="Arial" charset="0"/>
              <a:ea typeface="+mn-ea"/>
              <a:cs typeface="+mn-cs"/>
            </a:endParaRPr>
          </a:p>
          <a:p>
            <a:pPr lvl="0" algn="l" eaLnBrk="1" hangingPunct="1">
              <a:lnSpc>
                <a:spcPct val="100000"/>
              </a:lnSpc>
              <a:spcAft>
                <a:spcPts val="600"/>
              </a:spcAft>
              <a:buClr>
                <a:schemeClr val="accent2"/>
              </a:buClr>
              <a:buFontTx/>
              <a:buChar char="-"/>
              <a:defRPr/>
            </a:pPr>
            <a:r>
              <a:rPr kumimoji="0" lang="en-US" sz="1000" b="0" i="0" u="sng" strike="noStrike" kern="0" cap="none" spc="0" normalizeH="0" baseline="0" noProof="0" dirty="0" smtClean="0">
                <a:ln>
                  <a:noFill/>
                </a:ln>
                <a:solidFill>
                  <a:schemeClr val="tx1"/>
                </a:solidFill>
                <a:effectLst/>
                <a:uLnTx/>
                <a:uFillTx/>
                <a:latin typeface="Arial" charset="0"/>
                <a:ea typeface="+mn-ea"/>
                <a:cs typeface="+mn-cs"/>
              </a:rPr>
              <a:t>E.g. of Test Conditions:</a:t>
            </a:r>
          </a:p>
          <a:p>
            <a:pPr lvl="0" algn="l" eaLnBrk="1" hangingPunct="1">
              <a:lnSpc>
                <a:spcPct val="100000"/>
              </a:lnSpc>
              <a:spcAft>
                <a:spcPts val="600"/>
              </a:spcAft>
              <a:buClr>
                <a:schemeClr val="accent2"/>
              </a:buClr>
              <a:buFontTx/>
              <a:buNone/>
              <a:defRPr/>
            </a:pPr>
            <a:r>
              <a:rPr lang="en-US" sz="1000" b="0" kern="0" dirty="0" smtClean="0">
                <a:solidFill>
                  <a:schemeClr val="tx1"/>
                </a:solidFill>
                <a:latin typeface="Arial" charset="0"/>
                <a:ea typeface="+mn-ea"/>
                <a:cs typeface="+mn-cs"/>
              </a:rPr>
              <a:t> Code itself is a test basis, when we measure coverage of the code decisions (branches).The decision outcomes (true and false) will be the test conditions.</a:t>
            </a:r>
          </a:p>
          <a:p>
            <a:pPr lvl="0" algn="l" eaLnBrk="1" hangingPunct="1">
              <a:lnSpc>
                <a:spcPct val="100000"/>
              </a:lnSpc>
              <a:spcAft>
                <a:spcPts val="600"/>
              </a:spcAft>
              <a:buClr>
                <a:schemeClr val="accent2"/>
              </a:buClr>
              <a:buFontTx/>
              <a:buNone/>
              <a:defRPr/>
            </a:pPr>
            <a:endParaRPr lang="en-US" sz="1000" b="0" kern="0" dirty="0" smtClean="0">
              <a:solidFill>
                <a:schemeClr val="tx1"/>
              </a:solidFill>
              <a:latin typeface="Arial" charset="0"/>
              <a:ea typeface="+mn-ea"/>
              <a:cs typeface="+mn-cs"/>
            </a:endParaRPr>
          </a:p>
          <a:p>
            <a:pPr lvl="0" algn="l" eaLnBrk="1" hangingPunct="1">
              <a:lnSpc>
                <a:spcPct val="100000"/>
              </a:lnSpc>
              <a:spcAft>
                <a:spcPts val="600"/>
              </a:spcAft>
              <a:buClr>
                <a:schemeClr val="accent2"/>
              </a:buClr>
              <a:buFontTx/>
              <a:buNone/>
              <a:defRPr/>
            </a:pPr>
            <a:r>
              <a:rPr lang="en-US" sz="1000" b="0" kern="0" dirty="0" smtClean="0"/>
              <a:t>- Selecting the test condition will also depend on the test strategy or detailed test approach </a:t>
            </a:r>
            <a:endParaRPr lang="en-US" sz="1000" b="0" kern="0" dirty="0" smtClean="0">
              <a:solidFill>
                <a:schemeClr val="tx1"/>
              </a:solidFill>
              <a:latin typeface="Arial"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Data:</a:t>
            </a:r>
          </a:p>
          <a:p>
            <a:r>
              <a:rPr lang="en-US" dirty="0" smtClean="0"/>
              <a:t>Data</a:t>
            </a:r>
            <a:r>
              <a:rPr lang="en-US" baseline="0" dirty="0" smtClean="0"/>
              <a:t> that exists before a test is executed and that affects or is affected by the component or system under test.</a:t>
            </a:r>
            <a:endParaRPr lang="en-US"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charset="0"/>
                <a:ea typeface="+mn-ea"/>
                <a:cs typeface="+mn-cs"/>
              </a:rPr>
              <a:t>- Note that one </a:t>
            </a:r>
            <a:r>
              <a:rPr lang="en-US" sz="1000" b="0" kern="1200" baseline="0" dirty="0" smtClean="0">
                <a:solidFill>
                  <a:schemeClr val="tx1"/>
                </a:solidFill>
                <a:latin typeface="Arial" charset="0"/>
                <a:ea typeface="+mn-ea"/>
                <a:cs typeface="+mn-cs"/>
              </a:rPr>
              <a:t>test case covers a number of conditions </a:t>
            </a:r>
          </a:p>
          <a:p>
            <a:r>
              <a:rPr lang="en-US" sz="1000" kern="1200" baseline="0" dirty="0" smtClean="0">
                <a:solidFill>
                  <a:schemeClr val="tx1"/>
                </a:solidFill>
                <a:latin typeface="Arial" charset="0"/>
                <a:ea typeface="+mn-ea"/>
                <a:cs typeface="+mn-cs"/>
              </a:rPr>
              <a:t>- Test cases can be documented as described in the IEEE 829 Standard for Test Documentation </a:t>
            </a:r>
          </a:p>
          <a:p>
            <a:pPr>
              <a:buFontTx/>
              <a:buChar char="-"/>
            </a:pPr>
            <a:r>
              <a:rPr lang="en-US" sz="1000" kern="1200" baseline="0" dirty="0" smtClean="0">
                <a:solidFill>
                  <a:schemeClr val="tx1"/>
                </a:solidFill>
                <a:latin typeface="Arial" charset="0"/>
                <a:ea typeface="+mn-ea"/>
                <a:cs typeface="+mn-cs"/>
              </a:rPr>
              <a:t> Ideally expected results should be predicted before the test is run </a:t>
            </a:r>
          </a:p>
          <a:p>
            <a:pPr>
              <a:buFontTx/>
              <a:buChar char="-"/>
            </a:pPr>
            <a:endParaRPr lang="en-US" sz="1000" kern="1200" baseline="0" dirty="0" smtClean="0">
              <a:solidFill>
                <a:schemeClr val="tx1"/>
              </a:solidFill>
              <a:latin typeface="Arial" charset="0"/>
              <a:ea typeface="+mn-ea"/>
              <a:cs typeface="+mn-cs"/>
            </a:endParaRPr>
          </a:p>
          <a:p>
            <a:pPr>
              <a:buFontTx/>
              <a:buNone/>
            </a:pPr>
            <a:r>
              <a:rPr lang="en-US" sz="1000" kern="1200" baseline="0" dirty="0" smtClean="0">
                <a:solidFill>
                  <a:schemeClr val="tx1"/>
                </a:solidFill>
                <a:latin typeface="Arial" charset="0"/>
                <a:ea typeface="+mn-ea"/>
                <a:cs typeface="+mn-cs"/>
              </a:rPr>
              <a:t>Test Cases:</a:t>
            </a:r>
          </a:p>
          <a:p>
            <a:pPr>
              <a:buFontTx/>
              <a:buNone/>
            </a:pPr>
            <a:r>
              <a:rPr lang="en-US" sz="1000" kern="1200" baseline="0" dirty="0" smtClean="0">
                <a:solidFill>
                  <a:schemeClr val="tx1"/>
                </a:solidFill>
                <a:latin typeface="Arial" charset="0"/>
                <a:ea typeface="+mn-ea"/>
                <a:cs typeface="+mn-cs"/>
              </a:rPr>
              <a:t>A set of input values, execution, preconditions, expected results and execution post conditions, developed for the particular objective or test conditions , such as to exercised a particular program path or to verify compliance with a specific requirement.</a:t>
            </a:r>
          </a:p>
          <a:p>
            <a:pPr>
              <a:buFontTx/>
              <a:buNone/>
            </a:pPr>
            <a:endParaRPr lang="en-US" sz="1000" kern="1200" baseline="0" dirty="0" smtClean="0">
              <a:solidFill>
                <a:schemeClr val="tx1"/>
              </a:solidFill>
              <a:latin typeface="Arial" charset="0"/>
              <a:ea typeface="+mn-ea"/>
              <a:cs typeface="+mn-cs"/>
            </a:endParaRPr>
          </a:p>
          <a:p>
            <a:r>
              <a:rPr lang="en-US" dirty="0" smtClean="0"/>
              <a:t>Test Oracle: Source</a:t>
            </a:r>
            <a:r>
              <a:rPr lang="en-US" baseline="0" dirty="0" smtClean="0"/>
              <a:t> of information which contain the information about the correct behavior of the software/system is also termed as oracle.</a:t>
            </a:r>
          </a:p>
          <a:p>
            <a:r>
              <a:rPr lang="en-US" baseline="0" dirty="0" smtClean="0"/>
              <a:t>It comes from ancient greek Oracle  at delphi, who supposedly could predict the future Inaccuracy</a:t>
            </a:r>
            <a:endParaRPr lang="en-US" sz="1000" kern="1200" baseline="0" dirty="0" smtClean="0">
              <a:solidFill>
                <a:schemeClr val="tx1"/>
              </a:solidFill>
              <a:latin typeface="Arial" charset="0"/>
              <a:ea typeface="+mn-ea"/>
              <a:cs typeface="+mn-cs"/>
            </a:endParaRPr>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testing technique helps us select a good set of tests from the total number of all possible tests for a given system. </a:t>
            </a:r>
          </a:p>
          <a:p>
            <a:endParaRPr lang="en-US" dirty="0" smtClean="0"/>
          </a:p>
          <a:p>
            <a:r>
              <a:rPr lang="en-US" dirty="0" smtClean="0"/>
              <a:t>Each technique provides a set of rules or guidelines for the tester to follow in identifying test conditions and test cases.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sz="1000" b="0" dirty="0" smtClean="0"/>
              <a:t>Defined in BS 7925-2 standard:</a:t>
            </a:r>
          </a:p>
          <a:p>
            <a:pPr algn="l"/>
            <a:endParaRPr lang="en-US" sz="1000" b="0" dirty="0" smtClean="0"/>
          </a:p>
          <a:p>
            <a:pPr algn="l"/>
            <a:r>
              <a:rPr lang="en-US" sz="1000" b="0" dirty="0" smtClean="0"/>
              <a:t>Following are the specification-based techniques and are</a:t>
            </a:r>
          </a:p>
          <a:p>
            <a:pPr algn="l"/>
            <a:r>
              <a:rPr lang="en-US" sz="1000" b="0" dirty="0" smtClean="0"/>
              <a:t>• Equivalence Partitioning</a:t>
            </a:r>
          </a:p>
          <a:p>
            <a:pPr algn="l"/>
            <a:r>
              <a:rPr lang="en-US" sz="1000" b="0" dirty="0" smtClean="0"/>
              <a:t>• Boundary Value Analysis </a:t>
            </a:r>
          </a:p>
          <a:p>
            <a:pPr algn="l"/>
            <a:r>
              <a:rPr lang="en-US" sz="1000" b="0" dirty="0" smtClean="0"/>
              <a:t>• Decision Tables </a:t>
            </a:r>
          </a:p>
          <a:p>
            <a:pPr algn="l"/>
            <a:r>
              <a:rPr lang="en-US" sz="1000" b="0" dirty="0" smtClean="0"/>
              <a:t>• State Transition Testing</a:t>
            </a:r>
          </a:p>
          <a:p>
            <a:pPr algn="l"/>
            <a:r>
              <a:rPr lang="en-US" sz="1000" b="0" dirty="0" smtClean="0"/>
              <a:t>• Use Case testing</a:t>
            </a:r>
          </a:p>
          <a:p>
            <a:endParaRPr lang="en-GB" dirty="0" smtClean="0"/>
          </a:p>
          <a:p>
            <a:r>
              <a:rPr lang="en-GB" dirty="0" smtClean="0"/>
              <a:t>White Box test design and measurement techniques</a:t>
            </a:r>
            <a:endParaRPr lang="en-US" dirty="0" smtClean="0"/>
          </a:p>
          <a:p>
            <a:pPr lvl="1"/>
            <a:r>
              <a:rPr lang="en-GB" dirty="0" smtClean="0"/>
              <a:t>Statement testing</a:t>
            </a:r>
          </a:p>
          <a:p>
            <a:pPr lvl="1"/>
            <a:r>
              <a:rPr lang="en-GB" dirty="0" smtClean="0"/>
              <a:t>Branch / Decision testing</a:t>
            </a:r>
          </a:p>
          <a:p>
            <a:pPr lvl="1"/>
            <a:r>
              <a:rPr lang="en-GB" dirty="0" smtClean="0"/>
              <a:t>Data flow testing</a:t>
            </a:r>
          </a:p>
          <a:p>
            <a:pPr lvl="1"/>
            <a:r>
              <a:rPr lang="en-GB" dirty="0" smtClean="0"/>
              <a:t>Branch condition testing</a:t>
            </a:r>
          </a:p>
          <a:p>
            <a:pPr lvl="1"/>
            <a:r>
              <a:rPr lang="en-GB" dirty="0" smtClean="0"/>
              <a:t>Branch condition combination testing</a:t>
            </a:r>
          </a:p>
          <a:p>
            <a:pPr lvl="1"/>
            <a:r>
              <a:rPr lang="en-GB" dirty="0" smtClean="0"/>
              <a:t>Modified condition decision testing</a:t>
            </a:r>
          </a:p>
          <a:p>
            <a:pPr lvl="1"/>
            <a:r>
              <a:rPr lang="en-GB" dirty="0" smtClean="0"/>
              <a:t>LCSAJ testing</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r>
              <a:rPr lang="en-US" sz="1000" b="0" dirty="0" smtClean="0"/>
              <a:t>No rules for identifying equivalence classes, but there are some guidelines:</a:t>
            </a:r>
          </a:p>
          <a:p>
            <a:pPr algn="l"/>
            <a:r>
              <a:rPr lang="en-US" sz="1000" b="0" dirty="0" smtClean="0"/>
              <a:t>        - If an input condition specifies a range of values, identify a valid equivalence class for that range.</a:t>
            </a:r>
          </a:p>
          <a:p>
            <a:pPr algn="l"/>
            <a:r>
              <a:rPr lang="en-US" sz="1000" b="0" dirty="0" smtClean="0"/>
              <a:t>        - If an input condition specifically lists the number of values, identify one valid equivalence class for these values.</a:t>
            </a:r>
          </a:p>
          <a:p>
            <a:pPr algn="l"/>
            <a:r>
              <a:rPr lang="en-US" sz="1000" b="0" dirty="0" smtClean="0"/>
              <a:t>        - If an input condition specifies a set of input values and there is reason to believe that each is handled differently by the program, identify one valid equivalence class for each element in the set.</a:t>
            </a:r>
          </a:p>
          <a:p>
            <a:pPr algn="l"/>
            <a:r>
              <a:rPr lang="en-US" sz="1000" b="0" dirty="0" smtClean="0"/>
              <a:t>        - If an input condition specifies a “must be” situation, identify a valid equivalence class for it. </a:t>
            </a:r>
          </a:p>
          <a:p>
            <a:pPr algn="l"/>
            <a:r>
              <a:rPr lang="en-US" sz="1000" b="0" dirty="0" smtClean="0"/>
              <a:t>        - If there is any reason to believe that elements in an equivalence class are not handled in an identical manner by the program, split the equivalence class into smaller equivalence classes.</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000" b="0" dirty="0" smtClean="0"/>
              <a:t>General guidelines:</a:t>
            </a:r>
          </a:p>
          <a:p>
            <a:pPr algn="l"/>
            <a:r>
              <a:rPr lang="en-US" sz="1000" b="0" dirty="0" smtClean="0"/>
              <a:t>If an input or output condition specifies a range of values, write test cases for the ends of the range.</a:t>
            </a:r>
          </a:p>
          <a:p>
            <a:pPr algn="l"/>
            <a:r>
              <a:rPr lang="en-US" sz="1000" b="0" dirty="0" smtClean="0"/>
              <a:t>If an input or output condition specifies a number of values, write test cases for the minimum and maximum number of values.</a:t>
            </a:r>
          </a:p>
          <a:p>
            <a:pPr algn="l"/>
            <a:r>
              <a:rPr lang="en-US" sz="1000" b="0" dirty="0" smtClean="0"/>
              <a:t>If the input or output of a procedure is an ordered set, focus attention on the first and last elements of the set.</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r>
              <a:rPr lang="en-US" sz="1000" b="0" dirty="0" smtClean="0"/>
              <a:t>One Dimensional State Table or  Characteristic Tables</a:t>
            </a:r>
          </a:p>
          <a:p>
            <a:pPr algn="l"/>
            <a:endParaRPr lang="en-US" sz="1000" b="0" dirty="0" smtClean="0"/>
          </a:p>
          <a:p>
            <a:pPr algn="l"/>
            <a:r>
              <a:rPr lang="en-US" sz="1000" b="0" dirty="0" smtClean="0"/>
              <a:t>Single-dimension state tables are much more like truth tables than the two-dimensional versions. Inputs are usually placed on the left, and separated from the outputs, which are on the right. The outputs will represent the next state of the machine.</a:t>
            </a:r>
          </a:p>
          <a:p>
            <a:pPr algn="l">
              <a:buFont typeface="Arial" pitchFamily="34" charset="0"/>
              <a:buChar char="•"/>
            </a:pPr>
            <a:endParaRPr lang="en-US" sz="1000" b="0" dirty="0" smtClean="0"/>
          </a:p>
          <a:p>
            <a:pPr algn="l">
              <a:buFont typeface="Arial" pitchFamily="34" charset="0"/>
              <a:buChar char="•"/>
            </a:pPr>
            <a:r>
              <a:rPr lang="en-US" sz="1000" b="0" dirty="0" smtClean="0"/>
              <a:t>Two Dimensional State tables: There are two common forms for arranging them.</a:t>
            </a:r>
          </a:p>
          <a:p>
            <a:pPr algn="l"/>
            <a:endParaRPr lang="en-US" sz="1000" b="0" dirty="0" smtClean="0"/>
          </a:p>
          <a:p>
            <a:pPr algn="l"/>
            <a:r>
              <a:rPr lang="en-US" sz="1000" b="0" dirty="0" smtClean="0"/>
              <a:t>1. The vertical (or horizontal) dimension indicates current states, the horizontal (or vertical) dimension indicates events, and the cells (row/column intersections) in the table contain the next state if an event happens (and possibly the action linked to this state transition).</a:t>
            </a:r>
          </a:p>
          <a:p>
            <a:pPr algn="l">
              <a:buFont typeface="Arial"/>
              <a:buNone/>
            </a:pPr>
            <a:endParaRPr lang="en-US" sz="1000" b="0" dirty="0" smtClean="0"/>
          </a:p>
          <a:p>
            <a:pPr algn="l">
              <a:buFont typeface="Arial"/>
              <a:buNone/>
            </a:pPr>
            <a:r>
              <a:rPr lang="en-US" sz="1000" b="0" dirty="0" smtClean="0"/>
              <a:t>2. The vertical (or horizontal) dimension indicates current states, the horizontal (or vertical) dimension indicates next states, and the row/column intersections contain the event which will lead to a particular next state.</a:t>
            </a:r>
          </a:p>
          <a:p>
            <a:endParaRPr lang="en-US" sz="1000" dirty="0" smtClean="0"/>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a:t>
            </a:r>
            <a:r>
              <a:rPr lang="en-US" baseline="0" dirty="0" smtClean="0"/>
              <a:t> slide added</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71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72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000" kern="1200" baseline="0" dirty="0" smtClean="0">
                <a:solidFill>
                  <a:schemeClr val="tx1"/>
                </a:solidFill>
                <a:latin typeface="Arial" charset="0"/>
                <a:ea typeface="+mn-ea"/>
                <a:cs typeface="+mn-cs"/>
              </a:rPr>
              <a:t>For example, consider code sample 4.1. </a:t>
            </a:r>
          </a:p>
          <a:p>
            <a:r>
              <a:rPr lang="en-US" sz="1000" kern="1200" baseline="0" dirty="0" smtClean="0">
                <a:solidFill>
                  <a:schemeClr val="tx1"/>
                </a:solidFill>
                <a:latin typeface="Arial" charset="0"/>
                <a:ea typeface="+mn-ea"/>
                <a:cs typeface="+mn-cs"/>
              </a:rPr>
              <a:t>READ A </a:t>
            </a:r>
          </a:p>
          <a:p>
            <a:r>
              <a:rPr lang="en-US" sz="1000" kern="1200" baseline="0" dirty="0" smtClean="0">
                <a:solidFill>
                  <a:schemeClr val="tx1"/>
                </a:solidFill>
                <a:latin typeface="Arial" charset="0"/>
                <a:ea typeface="+mn-ea"/>
                <a:cs typeface="+mn-cs"/>
              </a:rPr>
              <a:t>READB </a:t>
            </a:r>
          </a:p>
          <a:p>
            <a:r>
              <a:rPr lang="en-US" sz="1000" kern="1200" baseline="0" dirty="0" smtClean="0">
                <a:solidFill>
                  <a:schemeClr val="tx1"/>
                </a:solidFill>
                <a:latin typeface="Arial" charset="0"/>
                <a:ea typeface="+mn-ea"/>
                <a:cs typeface="+mn-cs"/>
              </a:rPr>
              <a:t>IFA&gt;BTHENC = 0 </a:t>
            </a:r>
          </a:p>
          <a:p>
            <a:r>
              <a:rPr lang="en-US" sz="1000" kern="1200" baseline="0" dirty="0" smtClean="0">
                <a:solidFill>
                  <a:schemeClr val="tx1"/>
                </a:solidFill>
                <a:latin typeface="Arial" charset="0"/>
                <a:ea typeface="+mn-ea"/>
                <a:cs typeface="+mn-cs"/>
              </a:rPr>
              <a:t>ENDIF </a:t>
            </a:r>
          </a:p>
          <a:p>
            <a:r>
              <a:rPr lang="en-US" sz="1000" b="1" kern="1200" baseline="0" dirty="0" smtClean="0">
                <a:solidFill>
                  <a:schemeClr val="tx1"/>
                </a:solidFill>
                <a:latin typeface="Arial" charset="0"/>
                <a:ea typeface="+mn-ea"/>
                <a:cs typeface="+mn-cs"/>
              </a:rPr>
              <a:t>Code sample 4.1 </a:t>
            </a:r>
          </a:p>
          <a:p>
            <a:r>
              <a:rPr lang="en-US" sz="1000" kern="1200" baseline="0" dirty="0" smtClean="0">
                <a:solidFill>
                  <a:schemeClr val="tx1"/>
                </a:solidFill>
                <a:latin typeface="Arial" charset="0"/>
                <a:ea typeface="+mn-ea"/>
                <a:cs typeface="+mn-cs"/>
              </a:rPr>
              <a:t>To achieve 100% statement coverage of this code segment just one test case is required, one which ensures that variable A contains a value that is greater</a:t>
            </a:r>
          </a:p>
          <a:p>
            <a:r>
              <a:rPr lang="en-US" sz="1000" kern="1200" baseline="0" dirty="0" smtClean="0">
                <a:solidFill>
                  <a:schemeClr val="tx1"/>
                </a:solidFill>
                <a:latin typeface="Arial" charset="0"/>
                <a:ea typeface="+mn-ea"/>
                <a:cs typeface="+mn-cs"/>
              </a:rPr>
              <a:t>than the value of variable B, for example, A = 12 and B = 10. Note that here we are doing structural test </a:t>
            </a:r>
            <a:r>
              <a:rPr lang="en-US" sz="1000" i="1" kern="1200" baseline="0" dirty="0" smtClean="0">
                <a:solidFill>
                  <a:schemeClr val="tx1"/>
                </a:solidFill>
                <a:latin typeface="Arial" charset="0"/>
                <a:ea typeface="+mn-ea"/>
                <a:cs typeface="+mn-cs"/>
              </a:rPr>
              <a:t>design first, since we are choosing our input values in order ensure statement coverage.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charset="0"/>
                <a:ea typeface="+mn-ea"/>
                <a:cs typeface="+mn-cs"/>
              </a:rPr>
              <a:t>Which decision outcomes have we exercised with our test? The value of C is -10, so the condition 'C &lt; 0' is True, so we will print 'C negative' and we have exercised the True outcome from that decision statement. But we have not exercised the decision outcome of False. What other test would we need to exercise the False outcome and to achieve 100% decision coverage? </a:t>
            </a:r>
          </a:p>
          <a:p>
            <a:r>
              <a:rPr lang="en-US" sz="1000" kern="1200" baseline="0" dirty="0" smtClean="0">
                <a:solidFill>
                  <a:schemeClr val="tx1"/>
                </a:solidFill>
                <a:latin typeface="Arial" charset="0"/>
                <a:ea typeface="+mn-ea"/>
                <a:cs typeface="+mn-cs"/>
              </a:rPr>
              <a:t>Before we answer that question, let's have a look at another way to represent this code. Sometimes the decision structure is easier to see in a control flow diagram (see Figure 4.4). </a:t>
            </a:r>
          </a:p>
          <a:p>
            <a:r>
              <a:rPr lang="en-US" sz="1000" kern="1200" baseline="0" dirty="0" smtClean="0">
                <a:solidFill>
                  <a:schemeClr val="tx1"/>
                </a:solidFill>
                <a:latin typeface="Arial" charset="0"/>
                <a:ea typeface="+mn-ea"/>
                <a:cs typeface="+mn-cs"/>
              </a:rPr>
              <a:t>The dotted line shows where Test 2_1 has gone and clearly shows that we haven't yet had a test that takes the False exit from the IF statement. </a:t>
            </a:r>
          </a:p>
          <a:p>
            <a:pPr lvl="1"/>
            <a:r>
              <a:rPr lang="en-US" sz="1000" kern="1200" baseline="0" dirty="0" smtClean="0">
                <a:solidFill>
                  <a:schemeClr val="tx1"/>
                </a:solidFill>
                <a:latin typeface="Arial" charset="0"/>
                <a:ea typeface="+mn-ea"/>
                <a:cs typeface="+mn-cs"/>
              </a:rPr>
              <a:t>Let's modify our existing test set by adding another test: </a:t>
            </a:r>
          </a:p>
          <a:p>
            <a:r>
              <a:rPr lang="en-US" sz="1000" kern="1200" baseline="0" dirty="0" smtClean="0">
                <a:solidFill>
                  <a:schemeClr val="tx1"/>
                </a:solidFill>
                <a:latin typeface="Arial" charset="0"/>
                <a:ea typeface="+mn-ea"/>
                <a:cs typeface="+mn-cs"/>
              </a:rPr>
              <a:t>TEST SET 2 </a:t>
            </a:r>
          </a:p>
          <a:p>
            <a:r>
              <a:rPr lang="en-US" sz="1000" kern="1200" baseline="0" dirty="0" smtClean="0">
                <a:solidFill>
                  <a:schemeClr val="tx1"/>
                </a:solidFill>
                <a:latin typeface="Arial" charset="0"/>
                <a:ea typeface="+mn-ea"/>
                <a:cs typeface="+mn-cs"/>
              </a:rPr>
              <a:t>Test 2_1: A = 20, B = 15 </a:t>
            </a:r>
          </a:p>
          <a:p>
            <a:r>
              <a:rPr lang="en-US" sz="1000" kern="1200" baseline="0" dirty="0" smtClean="0">
                <a:solidFill>
                  <a:schemeClr val="tx1"/>
                </a:solidFill>
                <a:latin typeface="Arial" charset="0"/>
                <a:ea typeface="+mn-ea"/>
                <a:cs typeface="+mn-cs"/>
              </a:rPr>
              <a:t>Test 2_2: A = 10, B = 2 </a:t>
            </a:r>
          </a:p>
          <a:p>
            <a:r>
              <a:rPr lang="en-US" sz="1000" kern="1200" baseline="0" dirty="0" smtClean="0">
                <a:solidFill>
                  <a:schemeClr val="tx1"/>
                </a:solidFill>
                <a:latin typeface="Arial" charset="0"/>
                <a:ea typeface="+mn-ea"/>
                <a:cs typeface="+mn-cs"/>
              </a:rPr>
              <a:t>This now covers both of the decision outcomes, True (with Test 2_1) and False (with Test 2_2). If we were to draw the path taken by Test 2_2, it would be a straight line from the read statement down the False exit and through the ENDIF. Note that we could have chosen other numbers to achieve either the True or False outcomes.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Software:</a:t>
            </a:r>
          </a:p>
          <a:p>
            <a:r>
              <a:rPr lang="en-US" i="1" dirty="0" smtClean="0"/>
              <a:t>Computer Program, Procedures and possibly associated documentation and data pertaining to the operations of a computer.</a:t>
            </a:r>
          </a:p>
          <a:p>
            <a:endParaRPr lang="en-US" i="1" dirty="0" smtClean="0"/>
          </a:p>
          <a:p>
            <a:r>
              <a:rPr lang="en-US" i="1" dirty="0" smtClean="0"/>
              <a:t>Debugging: The process of finding, analyzing</a:t>
            </a:r>
            <a:r>
              <a:rPr lang="en-US" i="1" baseline="0" dirty="0" smtClean="0"/>
              <a:t> and removing the cause of failures in software</a:t>
            </a:r>
            <a:endParaRPr lang="en-US" i="1" dirty="0" smtClean="0"/>
          </a:p>
          <a:p>
            <a:endParaRPr lang="en-US" dirty="0" smtClean="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 Leader: The Person responsible for the management of testing</a:t>
            </a:r>
            <a:r>
              <a:rPr lang="en-US" i="1" baseline="0" dirty="0" smtClean="0"/>
              <a:t> activities and resources. The individual who directs control, administers, plan and regulate the evaluation of a test object.</a:t>
            </a:r>
            <a:endParaRPr lang="en-US" i="1"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Tester: A skilled Professional who is involved in the testing of component</a:t>
            </a:r>
            <a:r>
              <a:rPr lang="en-US" i="1" baseline="0" dirty="0" smtClean="0"/>
              <a:t> or system</a:t>
            </a:r>
            <a:endParaRPr lang="en-US" i="1"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b="0" i="1" dirty="0" smtClean="0"/>
              <a:t>Test Plan: </a:t>
            </a:r>
            <a:r>
              <a:rPr lang="en-US" i="1" dirty="0" smtClean="0"/>
              <a:t>A document Describing</a:t>
            </a:r>
            <a:r>
              <a:rPr lang="en-US" i="1" baseline="0" dirty="0" smtClean="0"/>
              <a:t> the Scope, approach, resources and schedule of the intended test activities. It identifies, amongst other, test items, the features to be tested, the testing task, the degree of tester independence, the test environment, the test design technique, the entry exit criteria to be used and the rationale for their choice and any risk requiring contingency planning. it is record of the test planning process.</a:t>
            </a:r>
          </a:p>
          <a:p>
            <a:endParaRPr lang="en-US" i="1" baseline="0" dirty="0" smtClean="0"/>
          </a:p>
          <a:p>
            <a:r>
              <a:rPr lang="en-US" b="0" i="1" baseline="0" dirty="0" smtClean="0"/>
              <a:t>Test Level: A group of test activities that are organized and managed together. A test level is linked to the responsibilities in a project.</a:t>
            </a:r>
          </a:p>
          <a:p>
            <a:endParaRPr lang="en-US" b="1"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Added New Slide:</a:t>
            </a:r>
          </a:p>
          <a:p>
            <a:r>
              <a:rPr lang="en-US" i="1" dirty="0" smtClean="0"/>
              <a:t>Entry</a:t>
            </a:r>
            <a:r>
              <a:rPr lang="en-US" i="1" baseline="0" dirty="0" smtClean="0"/>
              <a:t> criteria may cover the following:</a:t>
            </a:r>
          </a:p>
          <a:p>
            <a:pPr>
              <a:buFont typeface="Arial" pitchFamily="34" charset="0"/>
              <a:buChar char="•"/>
            </a:pPr>
            <a:r>
              <a:rPr lang="en-US" i="1" baseline="0" dirty="0" smtClean="0"/>
              <a:t>Test environment availability and readiness</a:t>
            </a:r>
          </a:p>
          <a:p>
            <a:pPr>
              <a:buFont typeface="Arial" pitchFamily="34" charset="0"/>
              <a:buChar char="•"/>
            </a:pPr>
            <a:r>
              <a:rPr lang="en-US" i="1" baseline="0" dirty="0" smtClean="0"/>
              <a:t>Test tool readiness in the Test environment </a:t>
            </a:r>
          </a:p>
          <a:p>
            <a:pPr>
              <a:buFont typeface="Arial" pitchFamily="34" charset="0"/>
              <a:buChar char="•"/>
            </a:pPr>
            <a:r>
              <a:rPr lang="en-US" i="1" baseline="0" dirty="0" smtClean="0"/>
              <a:t>Testable code availability </a:t>
            </a:r>
          </a:p>
          <a:p>
            <a:pPr>
              <a:buFont typeface="Arial" pitchFamily="34" charset="0"/>
              <a:buChar char="•"/>
            </a:pPr>
            <a:r>
              <a:rPr lang="en-US" i="1" baseline="0" dirty="0" smtClean="0"/>
              <a:t>Test data availability</a:t>
            </a:r>
          </a:p>
          <a:p>
            <a:pPr>
              <a:buFont typeface="Arial" pitchFamily="34" charset="0"/>
              <a:buNone/>
            </a:pPr>
            <a:endParaRPr lang="en-US" i="1" baseline="0" dirty="0" smtClean="0"/>
          </a:p>
          <a:p>
            <a:pPr marL="0" marR="0" indent="0" algn="l" defTabSz="914400" rtl="0" eaLnBrk="1" fontAlgn="base" latinLnBrk="0" hangingPunct="1">
              <a:lnSpc>
                <a:spcPct val="90000"/>
              </a:lnSpc>
              <a:spcBef>
                <a:spcPct val="30000"/>
              </a:spcBef>
              <a:spcAft>
                <a:spcPct val="0"/>
              </a:spcAft>
              <a:buClrTx/>
              <a:buSzTx/>
              <a:buFont typeface="Arial" pitchFamily="34" charset="0"/>
              <a:buNone/>
              <a:tabLst/>
              <a:defRPr/>
            </a:pPr>
            <a:r>
              <a:rPr lang="en-US" i="1" baseline="0" dirty="0" smtClean="0"/>
              <a:t>Exit criteria may cover the following:</a:t>
            </a:r>
          </a:p>
          <a:p>
            <a:pPr marL="0" marR="0" indent="0" algn="l" defTabSz="914400" rtl="0" eaLnBrk="1" fontAlgn="base" latinLnBrk="0" hangingPunct="1">
              <a:lnSpc>
                <a:spcPct val="90000"/>
              </a:lnSpc>
              <a:spcBef>
                <a:spcPct val="30000"/>
              </a:spcBef>
              <a:spcAft>
                <a:spcPct val="0"/>
              </a:spcAft>
              <a:buClrTx/>
              <a:buSzTx/>
              <a:buFont typeface="Arial" pitchFamily="34" charset="0"/>
              <a:buNone/>
              <a:tabLst/>
              <a:defRPr/>
            </a:pPr>
            <a:endParaRPr lang="en-US" i="1" baseline="0" dirty="0" smtClean="0"/>
          </a:p>
          <a:p>
            <a:pPr>
              <a:buFont typeface="Arial" pitchFamily="34" charset="0"/>
              <a:buChar char="•"/>
            </a:pPr>
            <a:r>
              <a:rPr lang="en-US" i="1" baseline="0" dirty="0" smtClean="0"/>
              <a:t> Thoroughness measures, such as coverage of code functionality or risk</a:t>
            </a:r>
          </a:p>
          <a:p>
            <a:pPr>
              <a:buFont typeface="Arial" pitchFamily="34" charset="0"/>
              <a:buChar char="•"/>
            </a:pPr>
            <a:r>
              <a:rPr lang="en-US" i="1" baseline="0" dirty="0" smtClean="0"/>
              <a:t> Estimates of defect density or reliability measures</a:t>
            </a:r>
          </a:p>
          <a:p>
            <a:pPr>
              <a:buFont typeface="Arial" pitchFamily="34" charset="0"/>
              <a:buChar char="•"/>
            </a:pPr>
            <a:r>
              <a:rPr lang="en-US" i="1" baseline="0" dirty="0" smtClean="0"/>
              <a:t> Cost</a:t>
            </a:r>
          </a:p>
          <a:p>
            <a:pPr>
              <a:buFont typeface="Arial" pitchFamily="34" charset="0"/>
              <a:buChar char="•"/>
            </a:pPr>
            <a:r>
              <a:rPr lang="en-US" i="1" baseline="0" dirty="0" smtClean="0"/>
              <a:t> Residual Risks, such as defects not fixed or lack of test coverage in certain areas.</a:t>
            </a:r>
          </a:p>
          <a:p>
            <a:pPr>
              <a:buFont typeface="Arial" pitchFamily="34" charset="0"/>
              <a:buChar char="•"/>
            </a:pPr>
            <a:r>
              <a:rPr lang="en-US" i="1" baseline="0" dirty="0" smtClean="0"/>
              <a:t> Schedules such as those based on time to market</a:t>
            </a:r>
          </a:p>
          <a:p>
            <a:pPr>
              <a:buFont typeface="Arial" pitchFamily="34" charset="0"/>
              <a:buNone/>
            </a:pPr>
            <a:endParaRPr lang="en-US" i="1" baseline="0" dirty="0" smtClean="0"/>
          </a:p>
          <a:p>
            <a:endParaRPr lang="en-US" i="1" baseline="0" dirty="0" smtClean="0"/>
          </a:p>
          <a:p>
            <a:endParaRPr lang="en-US" i="1" baseline="0"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93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a:t>
            </a:r>
            <a:r>
              <a:rPr lang="en-US" baseline="0" dirty="0" smtClean="0"/>
              <a:t> slide added</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94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i="1"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i="1" baseline="0"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i="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Quality: The degree to which a component system or process meets specified requirements and/or</a:t>
            </a:r>
            <a:r>
              <a:rPr lang="en-US" i="1" baseline="0" dirty="0" smtClean="0"/>
              <a:t> user/customer needs and expectation.</a:t>
            </a:r>
            <a:endParaRPr lang="en-US" i="1"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a:t>
            </a:r>
            <a:r>
              <a:rPr lang="en-US" baseline="0" dirty="0" smtClean="0"/>
              <a:t>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Added new slide</a:t>
            </a:r>
          </a:p>
          <a:p>
            <a:endParaRPr lang="en-US" sz="1800" b="0" kern="0" dirty="0" smtClean="0"/>
          </a:p>
          <a:p>
            <a:r>
              <a:rPr lang="en-US" sz="1800" b="0" kern="0" dirty="0" smtClean="0"/>
              <a:t>Risk identified in the Risked Based testing is used to:</a:t>
            </a:r>
          </a:p>
          <a:p>
            <a:pPr marL="742950" lvl="1" indent="-285750" algn="l" eaLnBrk="1" hangingPunct="1">
              <a:lnSpc>
                <a:spcPct val="100000"/>
              </a:lnSpc>
              <a:spcAft>
                <a:spcPts val="600"/>
              </a:spcAft>
              <a:buClr>
                <a:schemeClr val="accent2"/>
              </a:buClr>
              <a:buNone/>
              <a:defRPr/>
            </a:pPr>
            <a:r>
              <a:rPr lang="en-US" sz="1800" b="0" kern="0" dirty="0" smtClean="0"/>
              <a:t>- Determine the test techniques to be employed</a:t>
            </a:r>
          </a:p>
          <a:p>
            <a:pPr marL="742950" lvl="1" indent="-285750" algn="l" eaLnBrk="1" hangingPunct="1">
              <a:lnSpc>
                <a:spcPct val="100000"/>
              </a:lnSpc>
              <a:spcAft>
                <a:spcPts val="600"/>
              </a:spcAft>
              <a:buClr>
                <a:schemeClr val="accent2"/>
              </a:buClr>
              <a:buNone/>
              <a:defRPr/>
            </a:pPr>
            <a:r>
              <a:rPr lang="en-US" sz="1800" b="0" kern="0" dirty="0" smtClean="0"/>
              <a:t>- Determine the extent of testing to be carried out</a:t>
            </a:r>
          </a:p>
          <a:p>
            <a:pPr marL="742950" lvl="1" indent="-285750" algn="l" eaLnBrk="1" hangingPunct="1">
              <a:lnSpc>
                <a:spcPct val="100000"/>
              </a:lnSpc>
              <a:spcAft>
                <a:spcPts val="600"/>
              </a:spcAft>
              <a:buClr>
                <a:schemeClr val="accent2"/>
              </a:buClr>
              <a:buNone/>
              <a:defRPr/>
            </a:pPr>
            <a:r>
              <a:rPr lang="en-US" sz="1800" b="0" kern="0" dirty="0" smtClean="0"/>
              <a:t>- Prioritize testing in an attempt to find the critical defect as early as possible</a:t>
            </a:r>
          </a:p>
          <a:p>
            <a:pPr marL="742950" lvl="1" indent="-285750" algn="l" eaLnBrk="1" hangingPunct="1">
              <a:lnSpc>
                <a:spcPct val="100000"/>
              </a:lnSpc>
              <a:spcAft>
                <a:spcPts val="600"/>
              </a:spcAft>
              <a:buClr>
                <a:schemeClr val="accent2"/>
              </a:buClr>
              <a:buFontTx/>
              <a:buNone/>
              <a:defRPr/>
            </a:pPr>
            <a:r>
              <a:rPr lang="en-US" sz="1800" b="0" kern="0" dirty="0" smtClean="0"/>
              <a:t>- Determine whether any non testing activities could be employed to reduce risk</a:t>
            </a:r>
          </a:p>
          <a:p>
            <a:endParaRPr lang="en-US" sz="1800" b="0" kern="0" dirty="0" smtClean="0"/>
          </a:p>
          <a:p>
            <a:r>
              <a:rPr lang="en-US" sz="1800" b="0" kern="0" dirty="0" smtClean="0"/>
              <a:t>Risk</a:t>
            </a:r>
            <a:r>
              <a:rPr lang="en-US" sz="1800" b="0" kern="0" baseline="0" dirty="0" smtClean="0"/>
              <a:t> Management activities provide a discipline approach to minimize the product failure:</a:t>
            </a:r>
            <a:endParaRPr lang="en-US" sz="1800" b="0" kern="0" dirty="0" smtClean="0">
              <a:solidFill>
                <a:schemeClr val="tx1"/>
              </a:solidFill>
              <a:latin typeface="Arial" charset="0"/>
              <a:ea typeface="+mn-ea"/>
              <a:cs typeface="+mn-cs"/>
            </a:endParaRPr>
          </a:p>
          <a:p>
            <a:pPr marL="742950" lvl="1" indent="-285750" algn="l" eaLnBrk="1" hangingPunct="1">
              <a:lnSpc>
                <a:spcPct val="100000"/>
              </a:lnSpc>
              <a:spcAft>
                <a:spcPts val="600"/>
              </a:spcAft>
              <a:buClr>
                <a:schemeClr val="accent2"/>
              </a:buClr>
              <a:buNone/>
              <a:defRPr/>
            </a:pPr>
            <a:endParaRPr lang="en-US" sz="1800" b="0" kern="0" baseline="0" dirty="0" smtClean="0"/>
          </a:p>
          <a:p>
            <a:pPr marL="742950" lvl="1" indent="-285750" algn="l" eaLnBrk="1" hangingPunct="1">
              <a:lnSpc>
                <a:spcPct val="100000"/>
              </a:lnSpc>
              <a:spcAft>
                <a:spcPts val="600"/>
              </a:spcAft>
              <a:buClr>
                <a:schemeClr val="accent2"/>
              </a:buClr>
              <a:buNone/>
              <a:defRPr/>
            </a:pPr>
            <a:r>
              <a:rPr lang="en-US" sz="1800" b="0" kern="0" baseline="0" dirty="0" smtClean="0"/>
              <a:t>- Assess and reassess what can go wrong (risks)</a:t>
            </a:r>
          </a:p>
          <a:p>
            <a:pPr marL="742950" lvl="1" indent="-285750" algn="l" eaLnBrk="1" hangingPunct="1">
              <a:lnSpc>
                <a:spcPct val="100000"/>
              </a:lnSpc>
              <a:spcAft>
                <a:spcPts val="600"/>
              </a:spcAft>
              <a:buClr>
                <a:schemeClr val="accent2"/>
              </a:buClr>
              <a:buFontTx/>
              <a:buNone/>
              <a:defRPr/>
            </a:pPr>
            <a:r>
              <a:rPr lang="en-US" sz="1800" b="0" kern="0" baseline="0" dirty="0" smtClean="0"/>
              <a:t>- Determine what risks are important to deal with</a:t>
            </a:r>
          </a:p>
          <a:p>
            <a:pPr marL="742950" lvl="1" indent="-285750" algn="l" eaLnBrk="1" hangingPunct="1">
              <a:lnSpc>
                <a:spcPct val="100000"/>
              </a:lnSpc>
              <a:spcAft>
                <a:spcPts val="600"/>
              </a:spcAft>
              <a:buClr>
                <a:schemeClr val="accent2"/>
              </a:buClr>
              <a:buFontTx/>
              <a:buNone/>
              <a:defRPr/>
            </a:pPr>
            <a:r>
              <a:rPr lang="en-US" sz="1800" b="0" kern="0" baseline="0" dirty="0" smtClean="0"/>
              <a:t>- Implement action to deal with those risks</a:t>
            </a:r>
          </a:p>
          <a:p>
            <a:pPr marL="742950" lvl="1" indent="-285750" algn="l" eaLnBrk="1" hangingPunct="1">
              <a:lnSpc>
                <a:spcPct val="100000"/>
              </a:lnSpc>
              <a:spcAft>
                <a:spcPts val="600"/>
              </a:spcAft>
              <a:buClr>
                <a:schemeClr val="accent2"/>
              </a:buClr>
              <a:buFontTx/>
              <a:buNone/>
              <a:defRPr/>
            </a:pPr>
            <a:endParaRPr lang="en-US" sz="1800" b="0" kern="0"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3" name="Picture 11" descr="iStock_000000133560Small"/>
          <p:cNvPicPr>
            <a:picLocks noChangeAspect="1" noChangeArrowheads="1"/>
          </p:cNvPicPr>
          <p:nvPr userDrawn="1"/>
        </p:nvPicPr>
        <p:blipFill>
          <a:blip r:embed="rId2" cstate="screen"/>
          <a:srcRect/>
          <a:stretch>
            <a:fillRect/>
          </a:stretch>
        </p:blipFill>
        <p:spPr bwMode="auto">
          <a:xfrm>
            <a:off x="9524" y="1109662"/>
            <a:ext cx="9134476" cy="5748338"/>
          </a:xfrm>
          <a:prstGeom prst="rect">
            <a:avLst/>
          </a:prstGeom>
          <a:noFill/>
          <a:ln>
            <a:noFill/>
          </a:ln>
        </p:spPr>
      </p:pic>
      <p:sp>
        <p:nvSpPr>
          <p:cNvPr id="19" name="Freeform 3"/>
          <p:cNvSpPr>
            <a:spLocks/>
          </p:cNvSpPr>
          <p:nvPr userDrawn="1"/>
        </p:nvSpPr>
        <p:spPr bwMode="gray">
          <a:xfrm>
            <a:off x="-14288" y="-14288"/>
            <a:ext cx="9158288" cy="6400800"/>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endParaRPr lang="en-US" dirty="0"/>
          </a:p>
        </p:txBody>
      </p:sp>
      <p:pic>
        <p:nvPicPr>
          <p:cNvPr id="46168" name="Picture 88" descr="OK_Capgemini"/>
          <p:cNvPicPr>
            <a:picLocks noChangeAspect="1" noChangeArrowheads="1"/>
          </p:cNvPicPr>
          <p:nvPr/>
        </p:nvPicPr>
        <p:blipFill>
          <a:blip r:embed="rId3" cstate="print"/>
          <a:srcRect/>
          <a:stretch>
            <a:fillRect/>
          </a:stretch>
        </p:blipFill>
        <p:spPr bwMode="auto">
          <a:xfrm>
            <a:off x="533400" y="368300"/>
            <a:ext cx="2159000" cy="509588"/>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33400" y="1276350"/>
            <a:ext cx="7858125" cy="1038225"/>
          </a:xfrm>
        </p:spPr>
        <p:txBody>
          <a:bodyPr lIns="0" tIns="91440" rIns="0" bIns="91440" anchor="b">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33400" y="2501900"/>
            <a:ext cx="5026168" cy="492443"/>
          </a:xfrm>
        </p:spPr>
        <p:txBody>
          <a:bodyPr lIns="0"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grpSp>
        <p:nvGrpSpPr>
          <p:cNvPr id="30" name="Group 29"/>
          <p:cNvGrpSpPr/>
          <p:nvPr userDrawn="1"/>
        </p:nvGrpSpPr>
        <p:grpSpPr>
          <a:xfrm>
            <a:off x="0" y="5915025"/>
            <a:ext cx="9144000" cy="942975"/>
            <a:chOff x="0" y="5915025"/>
            <a:chExt cx="9144000" cy="942975"/>
          </a:xfrm>
        </p:grpSpPr>
        <p:sp>
          <p:nvSpPr>
            <p:cNvPr id="3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3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33" name="Picture 7" descr="CBE_CMJN"/>
            <p:cNvPicPr>
              <a:picLocks noChangeAspect="1" noChangeArrowheads="1"/>
            </p:cNvPicPr>
            <p:nvPr userDrawn="1"/>
          </p:nvPicPr>
          <p:blipFill>
            <a:blip r:embed="rId4" cstate="print"/>
            <a:srcRect/>
            <a:stretch>
              <a:fillRect/>
            </a:stretch>
          </p:blipFill>
          <p:spPr bwMode="gray">
            <a:xfrm>
              <a:off x="7877175" y="5981700"/>
              <a:ext cx="768350" cy="744538"/>
            </a:xfrm>
            <a:prstGeom prst="rect">
              <a:avLst/>
            </a:prstGeom>
            <a:noFill/>
          </p:spPr>
        </p:pic>
        <p:pic>
          <p:nvPicPr>
            <p:cNvPr id="34" name="Picture 8" descr="Untitled-1"/>
            <p:cNvPicPr>
              <a:picLocks noChangeAspect="1" noChangeArrowheads="1"/>
            </p:cNvPicPr>
            <p:nvPr userDrawn="1"/>
          </p:nvPicPr>
          <p:blipFill>
            <a:blip r:embed="rId5" cstate="print"/>
            <a:srcRect/>
            <a:stretch>
              <a:fillRect/>
            </a:stretch>
          </p:blipFill>
          <p:spPr bwMode="gray">
            <a:xfrm>
              <a:off x="5053013" y="6545262"/>
              <a:ext cx="2760662" cy="120650"/>
            </a:xfrm>
            <a:prstGeom prst="rect">
              <a:avLst/>
            </a:prstGeom>
            <a:noFill/>
          </p:spPr>
        </p:pic>
      </p:grpSp>
      <p:pic>
        <p:nvPicPr>
          <p:cNvPr id="12" name="Picture 2" descr="C:\Documents and Settings\pbarapat\Desktop\TLI  Template\Sogeti_HighRes.jpg"/>
          <p:cNvPicPr>
            <a:picLocks noChangeAspect="1" noChangeArrowheads="1"/>
          </p:cNvPicPr>
          <p:nvPr userDrawn="1"/>
        </p:nvPicPr>
        <p:blipFill>
          <a:blip r:embed="rId6" cstate="print"/>
          <a:srcRect/>
          <a:stretch>
            <a:fillRect/>
          </a:stretch>
        </p:blipFill>
        <p:spPr bwMode="gray">
          <a:xfrm>
            <a:off x="6594475" y="392113"/>
            <a:ext cx="2132013" cy="4857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41184"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4671975"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4671975"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41184"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546099"/>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41184"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4684713" y="990600"/>
            <a:ext cx="4288536" cy="546099"/>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0" name="Content Placeholder 5"/>
          <p:cNvSpPr>
            <a:spLocks noGrp="1"/>
          </p:cNvSpPr>
          <p:nvPr>
            <p:ph sz="quarter" idx="4"/>
          </p:nvPr>
        </p:nvSpPr>
        <p:spPr>
          <a:xfrm>
            <a:off x="4684713"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 name="Rectangle 101"/>
          <p:cNvSpPr>
            <a:spLocks noGrp="1" noChangeArrowheads="1"/>
          </p:cNvSpPr>
          <p:nvPr>
            <p:ph type="dt" sz="half" idx="10"/>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11"/>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365760"/>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41184"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4684713" y="990600"/>
            <a:ext cx="4288536" cy="365760"/>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0" name="Content Placeholder 5"/>
          <p:cNvSpPr>
            <a:spLocks noGrp="1"/>
          </p:cNvSpPr>
          <p:nvPr>
            <p:ph sz="quarter" idx="4"/>
          </p:nvPr>
        </p:nvSpPr>
        <p:spPr>
          <a:xfrm>
            <a:off x="4684713"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41184" y="3505200"/>
            <a:ext cx="4288536" cy="365760"/>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41184"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4684713" y="3505200"/>
            <a:ext cx="4288536" cy="365760"/>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4" name="Content Placeholder 5"/>
          <p:cNvSpPr>
            <a:spLocks noGrp="1"/>
          </p:cNvSpPr>
          <p:nvPr>
            <p:ph sz="quarter" idx="15"/>
          </p:nvPr>
        </p:nvSpPr>
        <p:spPr>
          <a:xfrm>
            <a:off x="4684713"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4" name="Rectangle 101"/>
          <p:cNvSpPr>
            <a:spLocks noGrp="1" noChangeArrowheads="1"/>
          </p:cNvSpPr>
          <p:nvPr>
            <p:ph type="dt" sz="half" idx="16"/>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5" name="Rectangle 103"/>
          <p:cNvSpPr>
            <a:spLocks noGrp="1" noChangeArrowheads="1"/>
          </p:cNvSpPr>
          <p:nvPr>
            <p:ph type="sldNum" sz="quarter" idx="17"/>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1066800"/>
            <a:ext cx="7353300"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290511" y="5321301"/>
            <a:ext cx="8472489" cy="640080"/>
          </a:xfrm>
          <a:prstGeom prst="roundRect">
            <a:avLst>
              <a:gd name="adj" fmla="val 50000"/>
            </a:avLst>
          </a:prstGeom>
          <a:solidFill>
            <a:srgbClr val="EE7D11"/>
          </a:solidFill>
          <a:ln w="9525" algn="ctr">
            <a:noFill/>
            <a:round/>
            <a:headEnd/>
            <a:tailEnd/>
          </a:ln>
          <a:effectLst/>
        </p:spPr>
        <p:txBody>
          <a:bodyPr wrap="square"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4" name="Rectangle 103"/>
          <p:cNvSpPr>
            <a:spLocks noGrp="1" noChangeArrowheads="1"/>
          </p:cNvSpPr>
          <p:nvPr>
            <p:ph type="sldNum" sz="quarter" idx="4"/>
          </p:nvPr>
        </p:nvSpPr>
        <p:spPr bwMode="auto">
          <a:xfrm>
            <a:off x="8769350" y="6524914"/>
            <a:ext cx="254040" cy="143886"/>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1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25" name="Rectangle 24"/>
          <p:cNvSpPr/>
          <p:nvPr userDrawn="1"/>
        </p:nvSpPr>
        <p:spPr bwMode="gray">
          <a:xfrm>
            <a:off x="2971800" y="6264275"/>
            <a:ext cx="1752600" cy="19208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7"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rtl="0" eaLnBrk="0" fontAlgn="base" hangingPunct="0">
              <a:lnSpc>
                <a:spcPct val="85000"/>
              </a:lnSpc>
              <a:spcBef>
                <a:spcPct val="0"/>
              </a:spcBef>
              <a:spcAft>
                <a:spcPct val="0"/>
              </a:spcAft>
            </a:pPr>
            <a:endParaRPr lang="en-US" sz="2400" b="1" kern="1200" dirty="0">
              <a:solidFill>
                <a:schemeClr val="tx1"/>
              </a:solidFill>
              <a:latin typeface="Arial" charset="0"/>
              <a:ea typeface="+mn-ea"/>
              <a:cs typeface="+mn-cs"/>
            </a:endParaRPr>
          </a:p>
        </p:txBody>
      </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tx2"/>
                </a:solidFill>
              </a:defRPr>
            </a:lvl1pPr>
          </a:lstStyle>
          <a:p>
            <a:r>
              <a:rPr lang="en-US" smtClean="0"/>
              <a:t>Click to edit Master title style</a:t>
            </a:r>
            <a:endParaRPr lang="en-US" dirty="0"/>
          </a:p>
        </p:txBody>
      </p:sp>
      <p:grpSp>
        <p:nvGrpSpPr>
          <p:cNvPr id="20" name="Group 19"/>
          <p:cNvGrpSpPr/>
          <p:nvPr userDrawn="1"/>
        </p:nvGrpSpPr>
        <p:grpSpPr bwMode="gray">
          <a:xfrm>
            <a:off x="0" y="5915025"/>
            <a:ext cx="9144000" cy="942975"/>
            <a:chOff x="0" y="5915025"/>
            <a:chExt cx="9144000" cy="942975"/>
          </a:xfrm>
        </p:grpSpPr>
        <p:sp>
          <p:nvSpPr>
            <p:cNvPr id="2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2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23" name="Picture 7"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p:spPr>
        </p:pic>
        <p:pic>
          <p:nvPicPr>
            <p:cNvPr id="24" name="Picture 8" descr="Untitled-1"/>
            <p:cNvPicPr>
              <a:picLocks noChangeAspect="1" noChangeArrowheads="1"/>
            </p:cNvPicPr>
            <p:nvPr userDrawn="1"/>
          </p:nvPicPr>
          <p:blipFill>
            <a:blip r:embed="rId3" cstate="print"/>
            <a:srcRect/>
            <a:stretch>
              <a:fillRect/>
            </a:stretch>
          </p:blipFill>
          <p:spPr bwMode="gray">
            <a:xfrm>
              <a:off x="5053013" y="6545262"/>
              <a:ext cx="2760662" cy="120650"/>
            </a:xfrm>
            <a:prstGeom prst="rect">
              <a:avLst/>
            </a:prstGeom>
            <a:noFill/>
          </p:spPr>
        </p:pic>
      </p:gr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25" name="Rectangle 24"/>
          <p:cNvSpPr/>
          <p:nvPr userDrawn="1"/>
        </p:nvSpPr>
        <p:spPr bwMode="gray">
          <a:xfrm>
            <a:off x="2971800" y="6264275"/>
            <a:ext cx="1752600" cy="19208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7"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rtl="0" eaLnBrk="0" fontAlgn="base" hangingPunct="0">
              <a:lnSpc>
                <a:spcPct val="85000"/>
              </a:lnSpc>
              <a:spcBef>
                <a:spcPct val="0"/>
              </a:spcBef>
              <a:spcAft>
                <a:spcPct val="0"/>
              </a:spcAft>
            </a:pPr>
            <a:endParaRPr lang="en-US" sz="2400" b="1" kern="1200" dirty="0">
              <a:solidFill>
                <a:schemeClr val="tx1"/>
              </a:solidFill>
              <a:latin typeface="Arial" charset="0"/>
              <a:ea typeface="+mn-ea"/>
              <a:cs typeface="+mn-cs"/>
            </a:endParaRPr>
          </a:p>
        </p:txBody>
      </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bg2"/>
                </a:solidFill>
              </a:defRPr>
            </a:lvl1pPr>
          </a:lstStyle>
          <a:p>
            <a:r>
              <a:rPr lang="en-US" smtClean="0"/>
              <a:t>Click to edit Master title style</a:t>
            </a:r>
            <a:endParaRPr lang="en-US" dirty="0"/>
          </a:p>
        </p:txBody>
      </p:sp>
      <p:grpSp>
        <p:nvGrpSpPr>
          <p:cNvPr id="2" name="Group 19"/>
          <p:cNvGrpSpPr/>
          <p:nvPr userDrawn="1"/>
        </p:nvGrpSpPr>
        <p:grpSpPr bwMode="gray">
          <a:xfrm>
            <a:off x="0" y="5915025"/>
            <a:ext cx="9144000" cy="942975"/>
            <a:chOff x="0" y="5915025"/>
            <a:chExt cx="9144000" cy="942975"/>
          </a:xfrm>
        </p:grpSpPr>
        <p:sp>
          <p:nvSpPr>
            <p:cNvPr id="2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2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23" name="Picture 7"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p:spPr>
        </p:pic>
        <p:pic>
          <p:nvPicPr>
            <p:cNvPr id="24" name="Picture 8" descr="Untitled-1"/>
            <p:cNvPicPr>
              <a:picLocks noChangeAspect="1" noChangeArrowheads="1"/>
            </p:cNvPicPr>
            <p:nvPr userDrawn="1"/>
          </p:nvPicPr>
          <p:blipFill>
            <a:blip r:embed="rId3" cstate="print"/>
            <a:srcRect/>
            <a:stretch>
              <a:fillRect/>
            </a:stretch>
          </p:blipFill>
          <p:spPr bwMode="gray">
            <a:xfrm>
              <a:off x="5053013" y="6545262"/>
              <a:ext cx="2760662" cy="120650"/>
            </a:xfrm>
            <a:prstGeom prst="rect">
              <a:avLst/>
            </a:prstGeom>
            <a:noFill/>
          </p:spPr>
        </p:pic>
      </p:gr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41185" y="990600"/>
            <a:ext cx="86868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1"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2"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599"/>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76775" y="990599"/>
            <a:ext cx="428148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Rectangle 101"/>
          <p:cNvSpPr>
            <a:spLocks noGrp="1" noChangeArrowheads="1"/>
          </p:cNvSpPr>
          <p:nvPr>
            <p:ph type="dt" sz="half" idx="10"/>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9"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4678363" y="990600"/>
            <a:ext cx="4273550"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1"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678363"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2"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144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45190"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dirty="0" smtClean="0"/>
              <a:t>Click to edit Master title style</a:t>
            </a:r>
          </a:p>
        </p:txBody>
      </p:sp>
      <p:sp>
        <p:nvSpPr>
          <p:cNvPr id="45191" name="Rectangle 135"/>
          <p:cNvSpPr>
            <a:spLocks noGrp="1" noChangeArrowheads="1"/>
          </p:cNvSpPr>
          <p:nvPr>
            <p:ph type="body" idx="1"/>
          </p:nvPr>
        </p:nvSpPr>
        <p:spPr bwMode="auto">
          <a:xfrm>
            <a:off x="241184" y="990600"/>
            <a:ext cx="8686800" cy="50292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45194" name="Picture 138" descr="OK_Capgemini"/>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158750" y="6361113"/>
            <a:ext cx="1439863" cy="339725"/>
          </a:xfrm>
          <a:prstGeom prst="rect">
            <a:avLst/>
          </a:prstGeom>
          <a:noFill/>
          <a:ln w="9525">
            <a:noFill/>
            <a:miter lim="800000"/>
            <a:headEnd/>
            <a:tailEnd/>
          </a:ln>
        </p:spPr>
      </p:pic>
      <p:sp>
        <p:nvSpPr>
          <p:cNvPr id="15" name="Line 7"/>
          <p:cNvSpPr>
            <a:spLocks noChangeShapeType="1"/>
          </p:cNvSpPr>
          <p:nvPr/>
        </p:nvSpPr>
        <p:spPr bwMode="gray">
          <a:xfrm>
            <a:off x="8743160" y="6381750"/>
            <a:ext cx="0" cy="430213"/>
          </a:xfrm>
          <a:prstGeom prst="line">
            <a:avLst/>
          </a:prstGeom>
          <a:noFill/>
          <a:ln w="9525">
            <a:solidFill>
              <a:schemeClr val="accent1"/>
            </a:solidFill>
            <a:round/>
            <a:headEnd/>
            <a:tailEnd/>
          </a:ln>
          <a:effectLst/>
        </p:spPr>
        <p:txBody>
          <a:bodyPr wrap="none" anchor="ctr"/>
          <a:lstStyle/>
          <a:p>
            <a:endParaRPr lang="en-US" dirty="0"/>
          </a:p>
        </p:txBody>
      </p:sp>
      <p:sp>
        <p:nvSpPr>
          <p:cNvPr id="10" name="Text Box 4"/>
          <p:cNvSpPr txBox="1">
            <a:spLocks noChangeArrowheads="1"/>
          </p:cNvSpPr>
          <p:nvPr userDrawn="1"/>
        </p:nvSpPr>
        <p:spPr bwMode="auto">
          <a:xfrm>
            <a:off x="1695450" y="6413500"/>
            <a:ext cx="1431925" cy="234950"/>
          </a:xfrm>
          <a:prstGeom prst="rect">
            <a:avLst/>
          </a:prstGeom>
          <a:noFill/>
          <a:ln w="19050">
            <a:noFill/>
            <a:miter lim="800000"/>
            <a:headEnd/>
            <a:tailEnd/>
          </a:ln>
          <a:effectLst/>
        </p:spPr>
        <p:txBody>
          <a:bodyPr wrap="none">
            <a:spAutoFit/>
          </a:bodyPr>
          <a:lstStyle/>
          <a:p>
            <a:pPr algn="ctr" eaLnBrk="0" hangingPunct="0">
              <a:lnSpc>
                <a:spcPct val="85000"/>
              </a:lnSpc>
              <a:defRPr/>
            </a:pPr>
            <a:r>
              <a:rPr lang="en-US" sz="1100" b="0" dirty="0">
                <a:solidFill>
                  <a:schemeClr val="bg1">
                    <a:lumMod val="50000"/>
                  </a:schemeClr>
                </a:solidFill>
                <a:latin typeface="Arial" charset="0"/>
              </a:rPr>
              <a:t>In collaboration with</a:t>
            </a:r>
          </a:p>
        </p:txBody>
      </p:sp>
      <p:pic>
        <p:nvPicPr>
          <p:cNvPr id="11" name="Picture 2" descr="C:\Documents and Settings\pbarapat\Desktop\TLI  Template\Sogeti_HighRes.jpg"/>
          <p:cNvPicPr>
            <a:picLocks noChangeAspect="1" noChangeArrowheads="1"/>
          </p:cNvPicPr>
          <p:nvPr userDrawn="1"/>
        </p:nvPicPr>
        <p:blipFill>
          <a:blip r:embed="rId20" cstate="print"/>
          <a:srcRect/>
          <a:stretch>
            <a:fillRect/>
          </a:stretch>
        </p:blipFill>
        <p:spPr bwMode="gray">
          <a:xfrm>
            <a:off x="3143250" y="6350000"/>
            <a:ext cx="1311275" cy="298450"/>
          </a:xfrm>
          <a:prstGeom prst="rect">
            <a:avLst/>
          </a:prstGeom>
          <a:noFill/>
          <a:ln w="9525">
            <a:noFill/>
            <a:miter lim="800000"/>
            <a:headEnd/>
            <a:tailEnd/>
          </a:ln>
        </p:spPr>
      </p:pic>
      <p:sp>
        <p:nvSpPr>
          <p:cNvPr id="12" name="Rectangle 103"/>
          <p:cNvSpPr>
            <a:spLocks noGrp="1" noChangeArrowheads="1"/>
          </p:cNvSpPr>
          <p:nvPr>
            <p:ph type="sldNum" sz="quarter" idx="4"/>
          </p:nvPr>
        </p:nvSpPr>
        <p:spPr bwMode="auto">
          <a:xfrm>
            <a:off x="8769350" y="6524914"/>
            <a:ext cx="254040" cy="143886"/>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100">
                <a:solidFill>
                  <a:srgbClr val="000000"/>
                </a:solidFill>
              </a:defRPr>
            </a:lvl1pPr>
          </a:lstStyle>
          <a:p>
            <a:fld id="{F4147050-0161-4A8B-8C65-9431945EA02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75" r:id="rId2"/>
    <p:sldLayoutId id="2147483678" r:id="rId3"/>
    <p:sldLayoutId id="2147483654" r:id="rId4"/>
    <p:sldLayoutId id="2147483656" r:id="rId5"/>
    <p:sldLayoutId id="2147483679" r:id="rId6"/>
    <p:sldLayoutId id="2147483664" r:id="rId7"/>
    <p:sldLayoutId id="2147483665" r:id="rId8"/>
    <p:sldLayoutId id="2147483666" r:id="rId9"/>
    <p:sldLayoutId id="2147483667" r:id="rId10"/>
    <p:sldLayoutId id="2147483670" r:id="rId11"/>
    <p:sldLayoutId id="2147483677" r:id="rId12"/>
    <p:sldLayoutId id="2147483673" r:id="rId13"/>
    <p:sldLayoutId id="2147483676" r:id="rId14"/>
    <p:sldLayoutId id="2147483748" r:id="rId15"/>
    <p:sldLayoutId id="2147483749" r:id="rId16"/>
    <p:sldLayoutId id="2147483750" r:id="rId17"/>
  </p:sldLayoutIdLst>
  <p:transition spd="med">
    <p:wipe dir="r"/>
  </p:transition>
  <p:hf hdr="0" ftr="0" dt="0"/>
  <p:txStyles>
    <p:titleStyle>
      <a:lvl1pPr algn="l" rtl="0" eaLnBrk="1" fontAlgn="base" hangingPunct="1">
        <a:spcBef>
          <a:spcPct val="0"/>
        </a:spcBef>
        <a:spcAft>
          <a:spcPct val="0"/>
        </a:spcAft>
        <a:defRPr sz="22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Narrow" pitchFamily="34" charset="0"/>
        </a:defRPr>
      </a:lvl2pPr>
      <a:lvl3pPr algn="l" rtl="0" eaLnBrk="1" fontAlgn="base" hangingPunct="1">
        <a:spcBef>
          <a:spcPct val="0"/>
        </a:spcBef>
        <a:spcAft>
          <a:spcPct val="0"/>
        </a:spcAft>
        <a:defRPr sz="2400" b="1">
          <a:solidFill>
            <a:schemeClr val="tx2"/>
          </a:solidFill>
          <a:latin typeface="Arial Narrow" pitchFamily="34" charset="0"/>
        </a:defRPr>
      </a:lvl3pPr>
      <a:lvl4pPr algn="l" rtl="0" eaLnBrk="1" fontAlgn="base" hangingPunct="1">
        <a:spcBef>
          <a:spcPct val="0"/>
        </a:spcBef>
        <a:spcAft>
          <a:spcPct val="0"/>
        </a:spcAft>
        <a:defRPr sz="2400" b="1">
          <a:solidFill>
            <a:schemeClr val="tx2"/>
          </a:solidFill>
          <a:latin typeface="Arial Narrow" pitchFamily="34" charset="0"/>
        </a:defRPr>
      </a:lvl4pPr>
      <a:lvl5pPr algn="l" rtl="0" eaLnBrk="1" fontAlgn="base" hangingPunct="1">
        <a:spcBef>
          <a:spcPct val="0"/>
        </a:spcBef>
        <a:spcAft>
          <a:spcPct val="0"/>
        </a:spcAft>
        <a:defRPr sz="24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algn="l" rtl="0" eaLnBrk="1" fontAlgn="base" hangingPunct="1">
        <a:spcBef>
          <a:spcPct val="0"/>
        </a:spcBef>
        <a:spcAft>
          <a:spcPts val="600"/>
        </a:spcAft>
        <a:buClr>
          <a:schemeClr val="accent2"/>
        </a:buClr>
        <a:buFont typeface="Wingdings" pitchFamily="2" charset="2"/>
        <a:defRPr sz="1800">
          <a:solidFill>
            <a:schemeClr val="tx1"/>
          </a:solidFill>
          <a:latin typeface="+mn-lt"/>
          <a:ea typeface="+mn-ea"/>
          <a:cs typeface="+mn-cs"/>
        </a:defRPr>
      </a:lvl1pPr>
      <a:lvl2pPr marL="228600" indent="-227013" algn="l" rtl="0" eaLnBrk="1" fontAlgn="base" hangingPunct="1">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1" fontAlgn="base" hangingPunct="1">
        <a:spcBef>
          <a:spcPct val="0"/>
        </a:spcBef>
        <a:spcAft>
          <a:spcPts val="600"/>
        </a:spcAft>
        <a:buClr>
          <a:schemeClr val="tx2"/>
        </a:buClr>
        <a:buChar char="•"/>
        <a:defRPr sz="1400">
          <a:solidFill>
            <a:schemeClr val="tx1"/>
          </a:solidFill>
          <a:latin typeface="+mn-lt"/>
        </a:defRPr>
      </a:lvl3pPr>
      <a:lvl4pPr marL="685800" indent="-228600" algn="l" rtl="0" eaLnBrk="1" fontAlgn="base" hangingPunct="1">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1" fontAlgn="base" hangingPunct="1">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4B399-2447-4506-A4BD-53A59074F79E}" type="slidenum">
              <a:rPr lang="en-US" smtClean="0"/>
              <a:pPr/>
              <a:t>‹#›</a:t>
            </a:fld>
            <a:endParaRPr lang="en-US" dirty="0"/>
          </a:p>
        </p:txBody>
      </p:sp>
      <p:sp>
        <p:nvSpPr>
          <p:cNvPr id="7" name="Rectangle 103"/>
          <p:cNvSpPr txBox="1">
            <a:spLocks noChangeArrowheads="1"/>
          </p:cNvSpPr>
          <p:nvPr userDrawn="1"/>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pPr marL="0" marR="0" lvl="0" indent="0" algn="l" defTabSz="914400" rtl="0" eaLnBrk="0" fontAlgn="base" latinLnBrk="0" hangingPunct="0">
              <a:lnSpc>
                <a:spcPct val="85000"/>
              </a:lnSpc>
              <a:spcBef>
                <a:spcPct val="0"/>
              </a:spcBef>
              <a:spcAft>
                <a:spcPct val="0"/>
              </a:spcAft>
              <a:buClrTx/>
              <a:buSzTx/>
              <a:buFontTx/>
              <a:buNone/>
              <a:tabLst/>
              <a:defRPr/>
            </a:pPr>
            <a:fld id="{F4147050-0161-4A8B-8C65-9431945EA027}" type="slidenum">
              <a:rPr kumimoji="0" lang="en-US" sz="10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14400" rtl="0" eaLnBrk="0" fontAlgn="base" latinLnBrk="0" hangingPunct="0">
                <a:lnSpc>
                  <a:spcPct val="85000"/>
                </a:lnSpc>
                <a:spcBef>
                  <a:spcPct val="0"/>
                </a:spcBef>
                <a:spcAft>
                  <a:spcPct val="0"/>
                </a:spcAft>
                <a:buClrTx/>
                <a:buSzTx/>
                <a:buFontTx/>
                <a:buNone/>
                <a:tabLst/>
                <a:defRPr/>
              </a:pPr>
              <a:t>‹#›</a:t>
            </a:fld>
            <a:endParaRPr kumimoji="0" lang="en-US" sz="1000" b="1" i="0" u="none" strike="noStrike" kern="1200" cap="none" spc="0" normalizeH="0" baseline="0" noProof="0" dirty="0">
              <a:ln>
                <a:noFill/>
              </a:ln>
              <a:solidFill>
                <a:srgbClr val="000000"/>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ransition spd="med">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package" Target="../embeddings/Microsoft_Office_Word_Document5.docx"/><Relationship Id="rId2" Type="http://schemas.openxmlformats.org/officeDocument/2006/relationships/slideLayout" Target="../slideLayouts/slideLayout14.xml"/><Relationship Id="rId1" Type="http://schemas.openxmlformats.org/officeDocument/2006/relationships/vmlDrawing" Target="../drawings/vmlDrawing6.v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package" Target="../embeddings/Microsoft_Office_Word_Document6.docx"/><Relationship Id="rId2" Type="http://schemas.openxmlformats.org/officeDocument/2006/relationships/slideLayout" Target="../slideLayouts/slideLayout14.xml"/><Relationship Id="rId1" Type="http://schemas.openxmlformats.org/officeDocument/2006/relationships/vmlDrawing" Target="../drawings/vmlDrawing7.v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7.jpeg"/><Relationship Id="rId5" Type="http://schemas.openxmlformats.org/officeDocument/2006/relationships/hyperlink" Target="http://www.google.co.in/imgres?imgurl=http://1.bp.blogspot.com/-GeRlcDHpRCs/TWW7Jk8nlFI/AAAAAAAAAIQ/DMWQCJuVjJQ/s1600/question+mark.jpg&amp;imgrefurl=http://gsccwordfortoday.blogspot.com/2011/02/not-younot-himbut-me.html&amp;usg=__HsmIsOidR0eQ9Fxc28pi9uoNyG4=&amp;h=387&amp;w=310&amp;sz=8&amp;hl=en&amp;start=11&amp;zoom=1&amp;tbnid=gEslKDXwRh_XjM:&amp;tbnh=123&amp;tbnw=99&amp;ei=k4UOULmTGonorQfY44GoBg&amp;prev=/search?q=human+with+question+mark&amp;hl=en&amp;biw=1280&amp;bih=827&amp;tbm=isch&amp;itbs=1" TargetMode="External"/><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package" Target="../embeddings/Microsoft_Office_Word_Document4.docx"/><Relationship Id="rId2" Type="http://schemas.openxmlformats.org/officeDocument/2006/relationships/slideLayout" Target="../slideLayouts/slideLayout14.xml"/><Relationship Id="rId1" Type="http://schemas.openxmlformats.org/officeDocument/2006/relationships/vmlDrawing" Target="../drawings/vmlDrawing5.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3574" name="Rectangle 6"/>
          <p:cNvSpPr>
            <a:spLocks noGrp="1" noChangeArrowheads="1"/>
          </p:cNvSpPr>
          <p:nvPr>
            <p:ph type="ctrTitle" sz="quarter"/>
          </p:nvPr>
        </p:nvSpPr>
        <p:spPr/>
        <p:txBody>
          <a:bodyPr/>
          <a:lstStyle/>
          <a:p>
            <a:r>
              <a:rPr lang="en-US" dirty="0" smtClean="0"/>
              <a:t>ISTQB Foundation Level</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Seven Testing Principles ?</a:t>
            </a:r>
            <a:endParaRPr lang="en-US" dirty="0"/>
          </a:p>
        </p:txBody>
      </p:sp>
      <p:sp>
        <p:nvSpPr>
          <p:cNvPr id="4" name="Rectangle 3"/>
          <p:cNvSpPr txBox="1">
            <a:spLocks noChangeArrowheads="1"/>
          </p:cNvSpPr>
          <p:nvPr/>
        </p:nvSpPr>
        <p:spPr>
          <a:xfrm>
            <a:off x="130792" y="1099784"/>
            <a:ext cx="8879332" cy="4843816"/>
          </a:xfrm>
          <a:prstGeom prst="rect">
            <a:avLst/>
          </a:prstGeom>
        </p:spPr>
        <p:txBody>
          <a:bodyPr/>
          <a:lstStyle/>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1 –</a:t>
            </a:r>
            <a:r>
              <a:rPr lang="en-US" sz="1300" b="0" kern="0" dirty="0" smtClean="0">
                <a:latin typeface="+mn-lt"/>
              </a:rPr>
              <a:t>It shows presence of defects </a:t>
            </a:r>
            <a:r>
              <a:rPr lang="en-GB" sz="1300" b="0" kern="0" dirty="0" smtClean="0">
                <a:latin typeface="+mn-lt"/>
              </a:rPr>
              <a:t>but cannot prove that there are no defects</a:t>
            </a:r>
          </a:p>
          <a:p>
            <a:pPr marL="341313" lvl="1" indent="-339725" algn="l" eaLnBrk="1" hangingPunct="1">
              <a:lnSpc>
                <a:spcPct val="100000"/>
              </a:lnSpc>
              <a:spcAft>
                <a:spcPts val="0"/>
              </a:spcAft>
              <a:defRPr/>
            </a:pPr>
            <a:endParaRPr lang="en-GB" sz="800" b="0" i="1" kern="0" dirty="0" smtClean="0">
              <a:latin typeface="+mn-lt"/>
            </a:endParaRPr>
          </a:p>
          <a:p>
            <a:pPr marL="341313" marR="0" lvl="1" indent="-339725" algn="l" defTabSz="914400" eaLnBrk="1" latinLnBrk="0" hangingPunct="1">
              <a:lnSpc>
                <a:spcPct val="100000"/>
              </a:lnSpc>
              <a:spcAft>
                <a:spcPts val="600"/>
              </a:spcAft>
              <a:buSzTx/>
              <a:buFont typeface="Wingdings" pitchFamily="2" charset="2"/>
              <a:buChar char="q"/>
              <a:tabLst/>
              <a:defRPr/>
            </a:pPr>
            <a:r>
              <a:rPr lang="en-GB" sz="1500" kern="0" dirty="0" smtClean="0">
                <a:latin typeface="+mn-lt"/>
              </a:rPr>
              <a:t>Principle 2 – </a:t>
            </a:r>
            <a:r>
              <a:rPr lang="en-GB" sz="1300" b="0" kern="0" dirty="0" smtClean="0">
                <a:latin typeface="+mn-lt"/>
              </a:rPr>
              <a:t>Exhaustive testing is impossible. Risk analysis &amp; prioritisation should be used to focus testing effort.</a:t>
            </a:r>
          </a:p>
          <a:p>
            <a:pPr marL="341313" marR="0" lvl="1" indent="-339725" algn="l" defTabSz="914400" eaLnBrk="1" latinLnBrk="0" hangingPunct="1">
              <a:lnSpc>
                <a:spcPct val="100000"/>
              </a:lnSpc>
              <a:spcAft>
                <a:spcPts val="0"/>
              </a:spcAft>
              <a:buSzTx/>
              <a:buFont typeface="Wingdings" pitchFamily="2" charset="2"/>
              <a:buChar char="q"/>
              <a:tabLst/>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3 – </a:t>
            </a:r>
            <a:r>
              <a:rPr lang="en-GB" sz="1300" b="0" kern="0" dirty="0" smtClean="0">
                <a:latin typeface="+mn-lt"/>
              </a:rPr>
              <a:t>To find defects early, testing activity shall be started as early as possible in the SDLC</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4 – </a:t>
            </a:r>
            <a:r>
              <a:rPr lang="en-GB" sz="1300" b="0" kern="0" dirty="0" smtClean="0">
                <a:latin typeface="+mn-lt"/>
              </a:rPr>
              <a:t>Testing effort should be focused proportionally to the expected or later observed defect density of modules. A small number of modules usually contains most of the defects.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5 – </a:t>
            </a:r>
            <a:r>
              <a:rPr lang="en-GB" sz="1300" b="0" kern="0" dirty="0" smtClean="0">
                <a:latin typeface="+mn-lt"/>
              </a:rPr>
              <a:t>If same set of tests are repeated, then NO defects found. To overcome this “Pesticide Paradox” test cases need to be reviewed and revised regularly to assess different parts of the software or systems.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6 – Testing is context dependent. </a:t>
            </a:r>
          </a:p>
          <a:p>
            <a:pPr marL="463550" lvl="2" indent="-4763" algn="l" eaLnBrk="1" hangingPunct="1">
              <a:lnSpc>
                <a:spcPct val="100000"/>
              </a:lnSpc>
              <a:spcAft>
                <a:spcPts val="600"/>
              </a:spcAft>
              <a:buClr>
                <a:schemeClr val="accent1"/>
              </a:buClr>
              <a:buFont typeface="Arial" pitchFamily="34" charset="0"/>
              <a:buChar char="•"/>
              <a:defRPr/>
            </a:pPr>
            <a:r>
              <a:rPr lang="en-GB" sz="1300" b="0" kern="0" dirty="0" smtClean="0">
                <a:latin typeface="+mn-lt"/>
              </a:rPr>
              <a:t>For example , Safety Critical Software is tested differently.</a:t>
            </a:r>
          </a:p>
          <a:p>
            <a:pPr marL="463550" lvl="2" indent="-4763" algn="l" eaLnBrk="1" hangingPunct="1">
              <a:lnSpc>
                <a:spcPct val="100000"/>
              </a:lnSpc>
              <a:spcAft>
                <a:spcPts val="600"/>
              </a:spcAft>
              <a:buClr>
                <a:schemeClr val="accent1"/>
              </a:buClr>
              <a:buFont typeface="Arial" pitchFamily="34" charset="0"/>
              <a:buChar char="•"/>
              <a:defRPr/>
            </a:pPr>
            <a:r>
              <a:rPr lang="en-GB" sz="1300" b="0" kern="0" dirty="0" smtClean="0">
                <a:latin typeface="+mn-lt"/>
              </a:rPr>
              <a:t>Similarly software for an e-commerce application would be tested differently from different points of access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7</a:t>
            </a:r>
            <a:r>
              <a:rPr lang="en-GB" sz="1500" b="0" kern="0" dirty="0" smtClean="0">
                <a:latin typeface="+mn-lt"/>
              </a:rPr>
              <a:t> – </a:t>
            </a:r>
            <a:r>
              <a:rPr lang="en-GB" sz="1300" b="0" kern="0" dirty="0" smtClean="0">
                <a:latin typeface="+mn-lt"/>
              </a:rPr>
              <a:t>Finding &amp; fixing of errors does not help if the system built is unusable and does not fulfil the users’ needs and expectations.</a:t>
            </a:r>
          </a:p>
        </p:txBody>
      </p:sp>
      <p:sp>
        <p:nvSpPr>
          <p:cNvPr id="6" name="Slide Number Placeholder 5"/>
          <p:cNvSpPr>
            <a:spLocks noGrp="1"/>
          </p:cNvSpPr>
          <p:nvPr>
            <p:ph type="sldNum" sz="quarter" idx="4"/>
          </p:nvPr>
        </p:nvSpPr>
        <p:spPr/>
        <p:txBody>
          <a:bodyPr/>
          <a:lstStyle/>
          <a:p>
            <a:fld id="{F4147050-0161-4A8B-8C65-9431945EA027}" type="slidenum">
              <a:rPr lang="en-US" smtClean="0"/>
              <a:pPr/>
              <a:t>9</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5.3.1 Monitoring The Progress</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Why Test monitoring is necessary?</a:t>
            </a:r>
          </a:p>
          <a:p>
            <a:pPr marL="742950" lvl="1" indent="-285750" algn="l" eaLnBrk="1" hangingPunct="1">
              <a:lnSpc>
                <a:spcPct val="100000"/>
              </a:lnSpc>
              <a:spcAft>
                <a:spcPts val="600"/>
              </a:spcAft>
              <a:buClr>
                <a:schemeClr val="accent2"/>
              </a:buClr>
              <a:buFont typeface="Arial" pitchFamily="34" charset="0"/>
              <a:buChar cha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know the status of the testing project at any given point in time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provide visibility on the status of testing to other stake holders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be able to measure testing against defined exit criteria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be able to assess progress against Planned schedule &amp; Budget</a:t>
            </a:r>
          </a:p>
          <a:p>
            <a:pPr marL="742950" lvl="1" indent="-285750" algn="l" eaLnBrk="1" hangingPunct="1">
              <a:lnSpc>
                <a:spcPct val="100000"/>
              </a:lnSpc>
              <a:spcAft>
                <a:spcPts val="600"/>
              </a:spcAft>
              <a:buClr>
                <a:schemeClr val="accent2"/>
              </a:buClr>
              <a:defRPr/>
            </a:pPr>
            <a:endParaRPr lang="en-US" sz="180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IEEE 829 Standard: Test Log Template Content</a:t>
            </a:r>
          </a:p>
          <a:p>
            <a:pPr marL="742950" lvl="1" indent="-285750" algn="l" eaLnBrk="1" hangingPunct="1">
              <a:lnSpc>
                <a:spcPct val="100000"/>
              </a:lnSpc>
              <a:spcAft>
                <a:spcPts val="600"/>
              </a:spcAft>
              <a:buClr>
                <a:schemeClr val="accent2"/>
              </a:buClr>
              <a:defRPr/>
            </a:pPr>
            <a:r>
              <a:rPr lang="en-US" sz="1800" b="0" kern="0" dirty="0" smtClean="0"/>
              <a: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Log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Description (items being tested, environment in which the testing is conducted)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Activity and event entries (execution description, procedure results, environmental information, anomalous events, incident report identifiers) </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99</a:t>
            </a:fld>
            <a:endParaRPr lang="en-US" dirty="0"/>
          </a:p>
        </p:txBody>
      </p:sp>
    </p:spTree>
  </p:cSld>
  <p:clrMapOvr>
    <a:masterClrMapping/>
  </p:clrMapOvr>
  <p:transition spd="med">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Example: Test Case Summary Worksheet</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Test case summary worksheet.png"/>
          <p:cNvPicPr>
            <a:picLocks noChangeAspect="1"/>
          </p:cNvPicPr>
          <p:nvPr/>
        </p:nvPicPr>
        <p:blipFill>
          <a:blip r:embed="rId3" cstate="print"/>
          <a:stretch>
            <a:fillRect/>
          </a:stretch>
        </p:blipFill>
        <p:spPr>
          <a:xfrm>
            <a:off x="457200" y="806080"/>
            <a:ext cx="8001000" cy="5442320"/>
          </a:xfrm>
          <a:prstGeom prst="rect">
            <a:avLst/>
          </a:prstGeom>
        </p:spPr>
      </p:pic>
      <p:sp>
        <p:nvSpPr>
          <p:cNvPr id="6" name="Rectangle 5"/>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100</a:t>
            </a:fld>
            <a:endParaRPr lang="en-US" dirty="0"/>
          </a:p>
        </p:txBody>
      </p:sp>
    </p:spTree>
  </p:cSld>
  <p:clrMapOvr>
    <a:masterClrMapping/>
  </p:clrMapOvr>
  <p:transition spd="med">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5.3.1 Metrics For Test Progress </a:t>
            </a:r>
            <a:endParaRPr lang="en-US" dirty="0"/>
          </a:p>
        </p:txBody>
      </p:sp>
      <p:sp>
        <p:nvSpPr>
          <p:cNvPr id="7" name="Rectangle 3"/>
          <p:cNvSpPr txBox="1">
            <a:spLocks noChangeArrowheads="1"/>
          </p:cNvSpPr>
          <p:nvPr/>
        </p:nvSpPr>
        <p:spPr bwMode="auto">
          <a:xfrm>
            <a:off x="685800" y="914400"/>
            <a:ext cx="7620000" cy="5181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85750" indent="-285750" algn="l" eaLnBrk="1" hangingPunct="1">
              <a:lnSpc>
                <a:spcPct val="100000"/>
              </a:lnSpc>
              <a:spcAft>
                <a:spcPts val="600"/>
              </a:spcAft>
              <a:buClr>
                <a:schemeClr val="accent2"/>
              </a:buClr>
              <a:defRPr/>
            </a:pPr>
            <a:r>
              <a:rPr lang="en-US" sz="1800" b="0" kern="0" dirty="0" smtClean="0">
                <a:latin typeface="+mn-lt"/>
              </a:rPr>
              <a:t>	Metrics should be collected during and at the end of a test level. They are also valuable input into process improvement. Common metrics for test progress monitoring include:</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extent of completion of test environment preparation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extent of test coverage achieved, measured against requirements, risks, code, configurations or other areas of interest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status of the testing compared to various test milestones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economics of testing, such as the costs and benefits of continuing test execution in terms of finding the next defect or running the next test.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101</a:t>
            </a:fld>
            <a:endParaRPr lang="en-US" dirty="0"/>
          </a:p>
        </p:txBody>
      </p:sp>
    </p:spTree>
  </p:cSld>
  <p:clrMapOvr>
    <a:masterClrMapping/>
  </p:clrMapOvr>
  <p:transition spd="med">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5.3.2 Reporting Test Status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85750" indent="-285750" algn="l" eaLnBrk="1" hangingPunct="1">
              <a:lnSpc>
                <a:spcPct val="100000"/>
              </a:lnSpc>
              <a:spcAft>
                <a:spcPts val="600"/>
              </a:spcAft>
              <a:buClr>
                <a:schemeClr val="accent2"/>
              </a:buClr>
              <a:defRPr/>
            </a:pPr>
            <a:r>
              <a:rPr lang="en-US" sz="1800" b="0" kern="0" dirty="0" smtClean="0">
                <a:latin typeface="+mn-lt"/>
              </a:rPr>
              <a:t>	Reporting test status is about effectively communicating our findings to other project stakeholders. It is usually done through Test Summary Report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IEEE 829 Standard: Test Summary Report Template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summary report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Variances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Comprehensive assessment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 of results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 of activities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Approvals</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102</a:t>
            </a:fld>
            <a:endParaRPr lang="en-US" dirty="0"/>
          </a:p>
        </p:txBody>
      </p:sp>
    </p:spTree>
  </p:cSld>
  <p:clrMapOvr>
    <a:masterClrMapping/>
  </p:clrMapOvr>
  <p:transition spd="med">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5.3.3 Test Control</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control is the response to Test Monitoring and Test Reporting that allows us to be IN CONTROL of the project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Issues need to monitored and reported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process of control is the corrective actions required to put a testing effort (project) back on track</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For Example:</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Re-prioritize tests when an identified risk</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Change the test schedule based on availability of a test environment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103</a:t>
            </a:fld>
            <a:endParaRPr lang="en-US" dirty="0"/>
          </a:p>
        </p:txBody>
      </p:sp>
    </p:spTree>
  </p:cSld>
  <p:clrMapOvr>
    <a:masterClrMapping/>
  </p:clrMapOvr>
  <p:transition spd="med">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Configuration Management and Configuration control</a:t>
            </a:r>
            <a:endParaRPr lang="en-US" dirty="0"/>
          </a:p>
        </p:txBody>
      </p:sp>
      <p:sp>
        <p:nvSpPr>
          <p:cNvPr id="3" name="Rectangle 2"/>
          <p:cNvSpPr/>
          <p:nvPr/>
        </p:nvSpPr>
        <p:spPr>
          <a:xfrm>
            <a:off x="241300" y="990600"/>
            <a:ext cx="8714232" cy="3347070"/>
          </a:xfrm>
          <a:prstGeom prst="rect">
            <a:avLst/>
          </a:prstGeom>
        </p:spPr>
        <p:txBody>
          <a:bodyPr wrap="square">
            <a:spAutoFit/>
          </a:bodyPr>
          <a:lstStyle/>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Configuration Management:</a:t>
            </a:r>
          </a:p>
          <a:p>
            <a:pPr algn="l"/>
            <a:endParaRPr lang="en-US" sz="1800" b="0" i="1" dirty="0" smtClean="0">
              <a:latin typeface="+mn-lt"/>
            </a:endParaRPr>
          </a:p>
          <a:p>
            <a:pPr algn="l">
              <a:buClr>
                <a:schemeClr val="accent1"/>
              </a:buClr>
            </a:pPr>
            <a:r>
              <a:rPr lang="en-US" sz="1800" b="0" kern="0" dirty="0" smtClean="0">
                <a:latin typeface="+mn-lt"/>
              </a:rPr>
              <a:t>A discipline applying technical and administrative direction and surveillance to identify and document the functional and physical characteristics of a configuration item</a:t>
            </a:r>
          </a:p>
          <a:p>
            <a:pPr algn="l">
              <a:buClr>
                <a:schemeClr val="accent1"/>
              </a:buClr>
              <a:buFont typeface="Wingdings" pitchFamily="2" charset="2"/>
              <a:buChar char="§"/>
            </a:pPr>
            <a:endParaRPr lang="en-US" sz="1800" b="0" kern="0" dirty="0" smtClean="0">
              <a:latin typeface="+mn-lt"/>
            </a:endParaRPr>
          </a:p>
          <a:p>
            <a:pPr algn="l"/>
            <a:endParaRPr lang="en-US" sz="1800" b="0" i="1" dirty="0" smtClean="0"/>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Configuration Control or Version control:</a:t>
            </a:r>
          </a:p>
          <a:p>
            <a:pPr algn="l"/>
            <a:endParaRPr lang="en-US" sz="1800" b="0" i="1" u="sng" dirty="0" smtClean="0"/>
          </a:p>
          <a:p>
            <a:pPr algn="l"/>
            <a:r>
              <a:rPr lang="en-US" sz="1800" b="0" kern="0" dirty="0" smtClean="0">
                <a:latin typeface="+mn-lt"/>
              </a:rPr>
              <a:t>An element of configuration management, consisting of evaluation, coordination, approval or disapproval and implementation of changes to configuration items after formal establishment of their configuration identification</a:t>
            </a:r>
          </a:p>
          <a:p>
            <a:pPr algn="l"/>
            <a:endParaRPr lang="en-US" sz="1800" b="0" i="1" dirty="0" smtClean="0"/>
          </a:p>
        </p:txBody>
      </p:sp>
      <p:sp>
        <p:nvSpPr>
          <p:cNvPr id="5" name="Rectangle 4"/>
          <p:cNvSpPr/>
          <p:nvPr/>
        </p:nvSpPr>
        <p:spPr>
          <a:xfrm>
            <a:off x="6781800" y="0"/>
            <a:ext cx="2362200" cy="223138"/>
          </a:xfrm>
          <a:prstGeom prst="rect">
            <a:avLst/>
          </a:prstGeom>
        </p:spPr>
        <p:txBody>
          <a:bodyPr wrap="square">
            <a:spAutoFit/>
          </a:bodyPr>
          <a:lstStyle/>
          <a:p>
            <a:r>
              <a:rPr lang="en-US" sz="1000" dirty="0" smtClean="0">
                <a:solidFill>
                  <a:srgbClr val="0070C0"/>
                </a:solidFill>
              </a:rPr>
              <a:t>5.4 CONFIURATION MANAGEMENT </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104</a:t>
            </a:fld>
            <a:endParaRPr lang="en-US" dirty="0"/>
          </a:p>
        </p:txBody>
      </p:sp>
    </p:spTree>
  </p:cSld>
  <p:clrMapOvr>
    <a:masterClrMapping/>
  </p:clrMapOvr>
  <p:transition spd="med">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5.4 Products for Configuration Management in Testing</a:t>
            </a:r>
            <a:endParaRPr lang="en-US" dirty="0"/>
          </a:p>
        </p:txBody>
      </p:sp>
      <p:sp>
        <p:nvSpPr>
          <p:cNvPr id="3" name="Rectangle 2"/>
          <p:cNvSpPr/>
          <p:nvPr/>
        </p:nvSpPr>
        <p:spPr>
          <a:xfrm>
            <a:off x="241300" y="1143000"/>
            <a:ext cx="8714232" cy="4262705"/>
          </a:xfrm>
          <a:prstGeom prst="rect">
            <a:avLst/>
          </a:prstGeom>
        </p:spPr>
        <p:txBody>
          <a:bodyPr wrap="square">
            <a:spAutoFit/>
          </a:bodyPr>
          <a:lstStyle/>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plans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designs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cases:</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input</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data</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scripts</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Expected results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Actual results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tools</a:t>
            </a:r>
          </a:p>
          <a:p>
            <a:pPr marL="742950" lvl="1" indent="-285750" algn="l" eaLnBrk="1" hangingPunct="1">
              <a:lnSpc>
                <a:spcPct val="100000"/>
              </a:lnSpc>
              <a:spcAft>
                <a:spcPts val="600"/>
              </a:spcAft>
              <a:buClr>
                <a:schemeClr val="accent1"/>
              </a:buClr>
              <a:buFont typeface="Wingdings" pitchFamily="2" charset="2"/>
              <a:buChar char="§"/>
              <a:defRPr/>
            </a:pPr>
            <a:endParaRPr lang="en-GB"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What would not be under configuration management?</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Live data</a:t>
            </a:r>
            <a:endParaRPr lang="en-GB" sz="1800" b="0" kern="0" dirty="0" smtClean="0">
              <a:latin typeface="+mn-lt"/>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5.4 CONFIURATION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105</a:t>
            </a:fld>
            <a:endParaRPr lang="en-US" dirty="0"/>
          </a:p>
        </p:txBody>
      </p:sp>
    </p:spTree>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Risk and Testing</a:t>
            </a:r>
            <a:endParaRPr lang="en-US" dirty="0"/>
          </a:p>
        </p:txBody>
      </p:sp>
      <p:sp>
        <p:nvSpPr>
          <p:cNvPr id="5" name="Rectangle 3"/>
          <p:cNvSpPr txBox="1">
            <a:spLocks noChangeArrowheads="1"/>
          </p:cNvSpPr>
          <p:nvPr/>
        </p:nvSpPr>
        <p:spPr bwMode="auto">
          <a:xfrm>
            <a:off x="241300" y="762000"/>
            <a:ext cx="8064500" cy="56388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u="sng"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Risk:</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factor that could result in negative consequences; usually expressed as impact and like hood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Risks  are used to decide where to start testing and where to test more.</a:t>
            </a:r>
          </a:p>
          <a:p>
            <a:pPr marL="742950" lvl="1" indent="-285750" algn="l" eaLnBrk="1" hangingPunct="1">
              <a:lnSpc>
                <a:spcPct val="100000"/>
              </a:lnSpc>
              <a:spcAft>
                <a:spcPts val="600"/>
              </a:spcAft>
              <a:buClr>
                <a:schemeClr val="accent2"/>
              </a:buClr>
              <a:defRPr/>
            </a:pPr>
            <a:endParaRPr lang="en-US" sz="1800" u="sng"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Risked Based testing:</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Testing oriented towards exploring and providing information about product risks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based Testing is used to reduce risk of adverse effect occurring or to reduce the impact of adverse effect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It draws on the collective knowledge and insight of the project stakeholders to determine the risk and the level of testing required to address those risks.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106</a:t>
            </a:fld>
            <a:endParaRPr lang="en-US" dirty="0"/>
          </a:p>
        </p:txBody>
      </p:sp>
    </p:spTree>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5.5.1 Project Risks</a:t>
            </a:r>
            <a:endParaRPr lang="en-US" dirty="0"/>
          </a:p>
        </p:txBody>
      </p:sp>
      <p:sp>
        <p:nvSpPr>
          <p:cNvPr id="3" name="Rectangle 2"/>
          <p:cNvSpPr/>
          <p:nvPr/>
        </p:nvSpPr>
        <p:spPr>
          <a:xfrm>
            <a:off x="0" y="856357"/>
            <a:ext cx="8955532" cy="5964710"/>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Project Risk</a:t>
            </a:r>
          </a:p>
          <a:p>
            <a:pPr algn="l" eaLnBrk="1" hangingPunct="1">
              <a:lnSpc>
                <a:spcPct val="100000"/>
              </a:lnSpc>
              <a:spcAft>
                <a:spcPts val="600"/>
              </a:spcAft>
              <a:buClr>
                <a:schemeClr val="accent2"/>
              </a:buClr>
              <a:defRPr/>
            </a:pPr>
            <a:r>
              <a:rPr lang="en-US" sz="1600" b="0" kern="0" dirty="0" smtClean="0"/>
              <a:t>	A risk related to management and control of the (test) project is called as Project Risk.</a:t>
            </a:r>
          </a:p>
          <a:p>
            <a:pPr algn="l" eaLnBrk="1" hangingPunct="1">
              <a:lnSpc>
                <a:spcPct val="100000"/>
              </a:lnSpc>
              <a:spcAft>
                <a:spcPts val="600"/>
              </a:spcAft>
              <a:buClr>
                <a:schemeClr val="accent2"/>
              </a:buClr>
              <a:defRPr/>
            </a:pPr>
            <a:r>
              <a:rPr lang="en-US" sz="1600" b="0" kern="0" dirty="0" smtClean="0"/>
              <a:t>Project risk are:</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Organizational factor</a:t>
            </a:r>
          </a:p>
          <a:p>
            <a:pPr lvl="1" algn="l" eaLnBrk="1" hangingPunct="1">
              <a:lnSpc>
                <a:spcPct val="100000"/>
              </a:lnSpc>
              <a:spcAft>
                <a:spcPts val="600"/>
              </a:spcAft>
              <a:buClr>
                <a:schemeClr val="accent1"/>
              </a:buClr>
              <a:buFont typeface="Arial" pitchFamily="34" charset="0"/>
              <a:buChar char="•"/>
              <a:defRPr/>
            </a:pPr>
            <a:r>
              <a:rPr lang="en-US" sz="1600" b="0" kern="0" dirty="0" smtClean="0"/>
              <a:t> Skill, training and staff shortage</a:t>
            </a:r>
          </a:p>
          <a:p>
            <a:pPr lvl="1" algn="l" eaLnBrk="1" hangingPunct="1">
              <a:lnSpc>
                <a:spcPct val="100000"/>
              </a:lnSpc>
              <a:spcAft>
                <a:spcPts val="600"/>
              </a:spcAft>
              <a:buClr>
                <a:schemeClr val="accent1"/>
              </a:buClr>
              <a:buFont typeface="Arial" pitchFamily="34" charset="0"/>
              <a:buChar char="•"/>
              <a:defRPr/>
            </a:pPr>
            <a:r>
              <a:rPr lang="en-US" sz="1600" b="0" kern="0" dirty="0" smtClean="0"/>
              <a:t> Personnel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Political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Improper attitude toward or expectation of testing</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Technical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Problem in defining right requirements and quality of the design code, test data and test</a:t>
            </a:r>
          </a:p>
          <a:p>
            <a:pPr lvl="1" algn="l" eaLnBrk="1" hangingPunct="1">
              <a:lnSpc>
                <a:spcPct val="100000"/>
              </a:lnSpc>
              <a:spcAft>
                <a:spcPts val="600"/>
              </a:spcAft>
              <a:buClr>
                <a:schemeClr val="accent1"/>
              </a:buClr>
              <a:buFont typeface="Arial" pitchFamily="34" charset="0"/>
              <a:buChar char="•"/>
              <a:defRPr/>
            </a:pPr>
            <a:r>
              <a:rPr lang="en-US" sz="1600" b="0" kern="0" dirty="0" smtClean="0"/>
              <a:t> The extent to which requirement cannot be met  given existing constraints</a:t>
            </a:r>
          </a:p>
          <a:p>
            <a:pPr lvl="1" algn="l" eaLnBrk="1" hangingPunct="1">
              <a:lnSpc>
                <a:spcPct val="100000"/>
              </a:lnSpc>
              <a:spcAft>
                <a:spcPts val="600"/>
              </a:spcAft>
              <a:buClr>
                <a:schemeClr val="accent1"/>
              </a:buClr>
              <a:buFont typeface="Arial" pitchFamily="34" charset="0"/>
              <a:buChar char="•"/>
              <a:defRPr/>
            </a:pPr>
            <a:r>
              <a:rPr lang="en-US" sz="1600" b="0" kern="0" dirty="0" smtClean="0"/>
              <a:t> Test environment not ready on time or late data conversion, migration planning and development and testing data conversion/migration tools</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Supplier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Failure of a third party	</a:t>
            </a:r>
          </a:p>
          <a:p>
            <a:pPr lvl="1" algn="l" eaLnBrk="1" hangingPunct="1">
              <a:lnSpc>
                <a:spcPct val="100000"/>
              </a:lnSpc>
              <a:spcAft>
                <a:spcPts val="600"/>
              </a:spcAft>
              <a:buClr>
                <a:schemeClr val="accent1"/>
              </a:buClr>
              <a:buFont typeface="Arial" pitchFamily="34" charset="0"/>
              <a:buChar char="•"/>
              <a:defRPr/>
            </a:pPr>
            <a:r>
              <a:rPr lang="en-US" sz="1600" b="0" kern="0" dirty="0" smtClean="0"/>
              <a:t> Contractual issues</a:t>
            </a:r>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buFont typeface="Arial" pitchFamily="34" charset="0"/>
              <a:buChar char="•"/>
              <a:defRPr/>
            </a:pPr>
            <a:endParaRPr lang="en-US" sz="1800" b="0" kern="0" dirty="0" smtClean="0"/>
          </a:p>
        </p:txBody>
      </p:sp>
      <p:sp>
        <p:nvSpPr>
          <p:cNvPr id="4" name="Rectangle 3"/>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107</a:t>
            </a:fld>
            <a:endParaRPr lang="en-US" dirty="0"/>
          </a:p>
        </p:txBody>
      </p:sp>
    </p:spTree>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5.5.2 Product Risks</a:t>
            </a:r>
            <a:endParaRPr lang="en-US" dirty="0"/>
          </a:p>
        </p:txBody>
      </p:sp>
      <p:sp>
        <p:nvSpPr>
          <p:cNvPr id="3" name="Rectangle 2"/>
          <p:cNvSpPr/>
          <p:nvPr/>
        </p:nvSpPr>
        <p:spPr>
          <a:xfrm>
            <a:off x="0" y="990600"/>
            <a:ext cx="8955532" cy="3046988"/>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Product Risk:</a:t>
            </a:r>
          </a:p>
          <a:p>
            <a:pPr algn="l" eaLnBrk="1" hangingPunct="1">
              <a:lnSpc>
                <a:spcPct val="100000"/>
              </a:lnSpc>
              <a:spcAft>
                <a:spcPts val="600"/>
              </a:spcAft>
              <a:buClr>
                <a:schemeClr val="accent2"/>
              </a:buClr>
              <a:defRPr/>
            </a:pPr>
            <a:r>
              <a:rPr lang="en-US" sz="1800" b="0" kern="0" dirty="0" smtClean="0"/>
              <a:t> A risk directly related to the test object is called as product risk.</a:t>
            </a:r>
          </a:p>
          <a:p>
            <a:pPr algn="l" eaLnBrk="1" hangingPunct="1">
              <a:lnSpc>
                <a:spcPct val="100000"/>
              </a:lnSpc>
              <a:spcAft>
                <a:spcPts val="600"/>
              </a:spcAft>
              <a:buClr>
                <a:schemeClr val="accent2"/>
              </a:buClr>
              <a:defRPr/>
            </a:pPr>
            <a:r>
              <a:rPr lang="en-US" sz="1800" b="0" kern="0" dirty="0" smtClean="0"/>
              <a:t>Risk is related to quality of a product: </a:t>
            </a:r>
          </a:p>
          <a:p>
            <a:pPr lvl="1" algn="l" eaLnBrk="1" hangingPunct="1">
              <a:lnSpc>
                <a:spcPct val="100000"/>
              </a:lnSpc>
              <a:spcAft>
                <a:spcPts val="600"/>
              </a:spcAft>
              <a:buClr>
                <a:schemeClr val="accent1"/>
              </a:buClr>
              <a:buFont typeface="Arial" pitchFamily="34" charset="0"/>
              <a:buChar char="•"/>
              <a:defRPr/>
            </a:pPr>
            <a:r>
              <a:rPr lang="en-US" sz="1800" b="0" kern="0" dirty="0" smtClean="0"/>
              <a:t> Failure-prone software delivered</a:t>
            </a:r>
          </a:p>
          <a:p>
            <a:pPr lvl="1" algn="l" eaLnBrk="1" hangingPunct="1">
              <a:lnSpc>
                <a:spcPct val="100000"/>
              </a:lnSpc>
              <a:spcAft>
                <a:spcPts val="600"/>
              </a:spcAft>
              <a:buClr>
                <a:schemeClr val="accent1"/>
              </a:buClr>
              <a:buFont typeface="Arial" pitchFamily="34" charset="0"/>
              <a:buChar char="•"/>
              <a:defRPr/>
            </a:pPr>
            <a:r>
              <a:rPr lang="en-US" sz="1800" b="0" kern="0" dirty="0" smtClean="0"/>
              <a:t> The Potential that the software/hardware could cause harm to an individual or company</a:t>
            </a:r>
          </a:p>
          <a:p>
            <a:pPr lvl="1" algn="l" eaLnBrk="1" hangingPunct="1">
              <a:lnSpc>
                <a:spcPct val="100000"/>
              </a:lnSpc>
              <a:spcAft>
                <a:spcPts val="600"/>
              </a:spcAft>
              <a:buClr>
                <a:schemeClr val="accent1"/>
              </a:buClr>
              <a:buFont typeface="Arial" pitchFamily="34" charset="0"/>
              <a:buChar char="•"/>
              <a:defRPr/>
            </a:pPr>
            <a:r>
              <a:rPr lang="en-US" sz="1800" b="0" kern="0" dirty="0" smtClean="0"/>
              <a:t> Poor software characteristics</a:t>
            </a:r>
          </a:p>
          <a:p>
            <a:pPr lvl="1" algn="l" eaLnBrk="1" hangingPunct="1">
              <a:lnSpc>
                <a:spcPct val="100000"/>
              </a:lnSpc>
              <a:spcAft>
                <a:spcPts val="600"/>
              </a:spcAft>
              <a:buClr>
                <a:schemeClr val="accent1"/>
              </a:buClr>
              <a:buFont typeface="Arial" pitchFamily="34" charset="0"/>
              <a:buChar char="•"/>
              <a:defRPr/>
            </a:pPr>
            <a:r>
              <a:rPr lang="en-US" sz="1800" b="0" kern="0" dirty="0" smtClean="0"/>
              <a:t> Poor data integrity and quality </a:t>
            </a:r>
          </a:p>
          <a:p>
            <a:pPr lvl="1" algn="l" eaLnBrk="1" hangingPunct="1">
              <a:lnSpc>
                <a:spcPct val="100000"/>
              </a:lnSpc>
              <a:spcAft>
                <a:spcPts val="600"/>
              </a:spcAft>
              <a:buClr>
                <a:schemeClr val="accent1"/>
              </a:buClr>
              <a:buFont typeface="Arial" pitchFamily="34" charset="0"/>
              <a:buChar char="•"/>
              <a:defRPr/>
            </a:pPr>
            <a:r>
              <a:rPr lang="en-US" sz="1800" b="0" kern="0" dirty="0" smtClean="0"/>
              <a:t> Software that does not perform its intended functions</a:t>
            </a:r>
          </a:p>
        </p:txBody>
      </p:sp>
      <p:pic>
        <p:nvPicPr>
          <p:cNvPr id="1026" name="Picture 2"/>
          <p:cNvPicPr>
            <a:picLocks noChangeAspect="1" noChangeArrowheads="1"/>
          </p:cNvPicPr>
          <p:nvPr/>
        </p:nvPicPr>
        <p:blipFill>
          <a:blip r:embed="rId3" cstate="print"/>
          <a:stretch>
            <a:fillRect/>
          </a:stretch>
        </p:blipFill>
        <p:spPr bwMode="auto">
          <a:xfrm>
            <a:off x="553718" y="4096094"/>
            <a:ext cx="7371082" cy="1999906"/>
          </a:xfrm>
          <a:prstGeom prst="rect">
            <a:avLst/>
          </a:prstGeom>
          <a:noFill/>
          <a:ln w="9525">
            <a:noFill/>
            <a:miter lim="800000"/>
            <a:headEnd/>
            <a:tailEnd/>
          </a:ln>
        </p:spPr>
      </p:pic>
      <p:sp>
        <p:nvSpPr>
          <p:cNvPr id="5" name="Rectangle 4"/>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108</a:t>
            </a:fld>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1" indent="-339725" algn="l" eaLnBrk="1" hangingPunct="1">
              <a:lnSpc>
                <a:spcPct val="100000"/>
              </a:lnSpc>
              <a:spcAft>
                <a:spcPts val="600"/>
              </a:spcAft>
              <a:buClr>
                <a:schemeClr val="tx2"/>
              </a:buClr>
              <a:defRPr/>
            </a:pPr>
            <a:r>
              <a:rPr kumimoji="0" lang="en-US" sz="1500" b="0" i="1" u="none" strike="noStrike" kern="0" cap="none" spc="0" normalizeH="0" baseline="0" noProof="0" dirty="0" smtClean="0">
                <a:ln>
                  <a:noFill/>
                </a:ln>
                <a:solidFill>
                  <a:schemeClr val="tx1"/>
                </a:solidFill>
                <a:effectLst/>
                <a:uLnTx/>
                <a:uFillTx/>
                <a:latin typeface="+mn-lt"/>
              </a:rPr>
              <a:t>The fundamental test process consists of the following activities:</a:t>
            </a:r>
            <a:endParaRPr lang="en-US" sz="1500" b="0" i="1"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planning and control</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It defines the objectives and specification of test activities.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Test control is the ongoing activity of comparing actual progress against the plan.</a:t>
            </a:r>
          </a:p>
          <a:p>
            <a:pPr marL="798513" lvl="4" indent="-341313" algn="l" eaLnBrk="1" hangingPunct="1">
              <a:lnSpc>
                <a:spcPct val="100000"/>
              </a:lnSpc>
              <a:spcAft>
                <a:spcPts val="600"/>
              </a:spcAft>
              <a:buClr>
                <a:schemeClr val="tx2">
                  <a:lumMod val="60000"/>
                  <a:lumOff val="40000"/>
                </a:schemeClr>
              </a:buClr>
              <a:defRPr/>
            </a:pPr>
            <a:endParaRPr lang="en-GB" sz="1300" b="0"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analysis and design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General testing objectives are transformed into tangible test conditions and test cases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Reviewing the test basis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Evaluating testability of the test basis and test objects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Identifying and Prioritizing test conditions based on analysis of test item, the specification, behaviour and structure of the software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Designing and Prioritizing test conditions based on analysis of the test items, the specifications, behaviour and structure of the software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Designing and Prioritizing high level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Identifying necessary test data to support the test conditions and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Designing the test environment setup and identifying any required infrastructure and tools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Creating bi-directional traceability between test basis and test cases.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10</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Management</a:t>
            </a:r>
            <a:endParaRPr lang="en-US" dirty="0"/>
          </a:p>
        </p:txBody>
      </p:sp>
      <p:sp>
        <p:nvSpPr>
          <p:cNvPr id="3" name="Rectangle 2"/>
          <p:cNvSpPr/>
          <p:nvPr/>
        </p:nvSpPr>
        <p:spPr>
          <a:xfrm>
            <a:off x="241300" y="856357"/>
            <a:ext cx="8714232" cy="5446106"/>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Root cause:</a:t>
            </a:r>
          </a:p>
          <a:p>
            <a:pPr algn="l" eaLnBrk="1" hangingPunct="1">
              <a:lnSpc>
                <a:spcPct val="100000"/>
              </a:lnSpc>
              <a:spcAft>
                <a:spcPts val="600"/>
              </a:spcAft>
              <a:buClr>
                <a:schemeClr val="accent2"/>
              </a:buClr>
              <a:defRPr/>
            </a:pPr>
            <a:r>
              <a:rPr lang="en-US" sz="1800" b="0" kern="0" dirty="0" smtClean="0"/>
              <a:t>An underlying factor that caused a non conformance and possibly should be permanently eliminated through process improvement.</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Defect Report(Bug report):</a:t>
            </a:r>
          </a:p>
          <a:p>
            <a:pPr algn="l" eaLnBrk="1" hangingPunct="1">
              <a:lnSpc>
                <a:spcPct val="100000"/>
              </a:lnSpc>
              <a:spcAft>
                <a:spcPts val="600"/>
              </a:spcAft>
              <a:buClr>
                <a:schemeClr val="accent2"/>
              </a:buClr>
              <a:defRPr/>
            </a:pPr>
            <a:r>
              <a:rPr lang="en-US" sz="1800" b="0" kern="0" dirty="0" smtClean="0"/>
              <a:t>A document reporting on any flaw in a component or system that can cause the component or system to fail to perform its require function.</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Defect Detection Percentage(DDP):</a:t>
            </a:r>
          </a:p>
          <a:p>
            <a:pPr algn="l" eaLnBrk="1" hangingPunct="1">
              <a:lnSpc>
                <a:spcPct val="100000"/>
              </a:lnSpc>
              <a:spcAft>
                <a:spcPts val="600"/>
              </a:spcAft>
              <a:buClr>
                <a:schemeClr val="accent2"/>
              </a:buClr>
              <a:defRPr/>
            </a:pPr>
            <a:r>
              <a:rPr lang="en-US" sz="1800" b="0" kern="0" dirty="0" smtClean="0"/>
              <a:t>The number of defect found by test phase, divided by the number found by that test phase and any other means afterwards</a:t>
            </a:r>
          </a:p>
          <a:p>
            <a:pPr algn="l" eaLnBrk="1" hangingPunct="1">
              <a:lnSpc>
                <a:spcPct val="100000"/>
              </a:lnSpc>
              <a:spcAft>
                <a:spcPts val="600"/>
              </a:spcAft>
              <a:buClr>
                <a:schemeClr val="accent2"/>
              </a:buClr>
              <a:defRPr/>
            </a:pPr>
            <a:endParaRPr lang="en-US" sz="1800" b="0" kern="0" dirty="0" smtClean="0"/>
          </a:p>
          <a:p>
            <a:r>
              <a:rPr lang="en-US" sz="1800" b="0" dirty="0" smtClean="0"/>
              <a:t>defects (testers) </a:t>
            </a:r>
          </a:p>
          <a:p>
            <a:r>
              <a:rPr lang="en-US" sz="1800" b="0" dirty="0" smtClean="0"/>
              <a:t>DDP= ---------------------------------------------------------- </a:t>
            </a:r>
          </a:p>
          <a:p>
            <a:r>
              <a:rPr lang="en-US" sz="1800" b="0" dirty="0" smtClean="0"/>
              <a:t>defects (testers) + defects (field) </a:t>
            </a:r>
            <a:endParaRPr lang="en-US" sz="1800" b="0" kern="0" dirty="0" smtClean="0"/>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buFont typeface="Arial" pitchFamily="34" charset="0"/>
              <a:buChar char="•"/>
              <a:defRPr/>
            </a:pPr>
            <a:endParaRPr lang="en-US" sz="1800" b="0" kern="0" dirty="0" smtClean="0"/>
          </a:p>
        </p:txBody>
      </p:sp>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109</a:t>
            </a:fld>
            <a:endParaRPr lang="en-US" dirty="0"/>
          </a:p>
        </p:txBody>
      </p:sp>
    </p:spTree>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Priority and Severity</a:t>
            </a:r>
            <a:endParaRPr lang="en-US" dirty="0"/>
          </a:p>
        </p:txBody>
      </p:sp>
      <p:sp>
        <p:nvSpPr>
          <p:cNvPr id="4" name="Rectangle 3"/>
          <p:cNvSpPr/>
          <p:nvPr/>
        </p:nvSpPr>
        <p:spPr>
          <a:xfrm>
            <a:off x="241300" y="856357"/>
            <a:ext cx="8714232" cy="4893647"/>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Priority:</a:t>
            </a:r>
          </a:p>
          <a:p>
            <a:pPr algn="l" eaLnBrk="1" hangingPunct="1">
              <a:lnSpc>
                <a:spcPct val="100000"/>
              </a:lnSpc>
              <a:spcAft>
                <a:spcPts val="600"/>
              </a:spcAft>
              <a:buClr>
                <a:schemeClr val="accent2"/>
              </a:buClr>
              <a:defRPr/>
            </a:pPr>
            <a:r>
              <a:rPr lang="en-US" sz="1800" b="0" kern="0" dirty="0" smtClean="0"/>
              <a:t>The level of (business) importance assigned to an item </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Severity:</a:t>
            </a:r>
          </a:p>
          <a:p>
            <a:pPr algn="l" eaLnBrk="1" hangingPunct="1">
              <a:lnSpc>
                <a:spcPct val="100000"/>
              </a:lnSpc>
              <a:spcAft>
                <a:spcPts val="600"/>
              </a:spcAft>
              <a:buClr>
                <a:schemeClr val="accent2"/>
              </a:buClr>
              <a:defRPr/>
            </a:pPr>
            <a:r>
              <a:rPr lang="en-US" sz="1800" b="0" kern="0" dirty="0" smtClean="0"/>
              <a:t>The degree of the impact that a defect has on development or operation of a component or system</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Examples</a:t>
            </a:r>
          </a:p>
          <a:p>
            <a:pPr algn="l" eaLnBrk="1" hangingPunct="1">
              <a:lnSpc>
                <a:spcPct val="100000"/>
              </a:lnSpc>
              <a:spcAft>
                <a:spcPts val="600"/>
              </a:spcAft>
              <a:buClr>
                <a:schemeClr val="accent2"/>
              </a:buClr>
              <a:defRPr/>
            </a:pPr>
            <a:endParaRPr lang="en-US" sz="1800" kern="0" dirty="0" smtClean="0"/>
          </a:p>
          <a:p>
            <a:pPr algn="l" eaLnBrk="1" hangingPunct="1">
              <a:lnSpc>
                <a:spcPct val="100000"/>
              </a:lnSpc>
              <a:spcAft>
                <a:spcPts val="600"/>
              </a:spcAft>
              <a:buClr>
                <a:schemeClr val="accent1"/>
              </a:buClr>
              <a:buFont typeface="Arial" pitchFamily="34" charset="0"/>
              <a:buChar char="•"/>
              <a:defRPr/>
            </a:pPr>
            <a:r>
              <a:rPr lang="en-US" sz="1800" b="0" kern="0" dirty="0" smtClean="0"/>
              <a:t> Minor cosmetic typo</a:t>
            </a:r>
          </a:p>
          <a:p>
            <a:pPr algn="l" eaLnBrk="1" hangingPunct="1">
              <a:lnSpc>
                <a:spcPct val="100000"/>
              </a:lnSpc>
              <a:spcAft>
                <a:spcPts val="600"/>
              </a:spcAft>
              <a:buClr>
                <a:schemeClr val="accent1"/>
              </a:buClr>
              <a:buFont typeface="Arial" pitchFamily="34" charset="0"/>
              <a:buChar char="•"/>
              <a:defRPr/>
            </a:pPr>
            <a:r>
              <a:rPr lang="en-US" sz="1800" b="0" kern="0" dirty="0" smtClean="0"/>
              <a:t> Crash if this feature is used</a:t>
            </a:r>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defRPr/>
            </a:pPr>
            <a:endParaRPr lang="en-US" sz="1800" b="0" kern="0" dirty="0" smtClean="0"/>
          </a:p>
        </p:txBody>
      </p:sp>
      <p:sp>
        <p:nvSpPr>
          <p:cNvPr id="7" name="AutoShape 5"/>
          <p:cNvSpPr>
            <a:spLocks noChangeArrowheads="1"/>
          </p:cNvSpPr>
          <p:nvPr/>
        </p:nvSpPr>
        <p:spPr bwMode="hidden">
          <a:xfrm>
            <a:off x="3657600" y="4686300"/>
            <a:ext cx="2057400" cy="1063704"/>
          </a:xfrm>
          <a:prstGeom prst="wedgeRoundRectCallout">
            <a:avLst>
              <a:gd name="adj1" fmla="val -89065"/>
              <a:gd name="adj2" fmla="val -60296"/>
              <a:gd name="adj3" fmla="val 16667"/>
            </a:avLst>
          </a:prstGeom>
          <a:solidFill>
            <a:schemeClr val="bg2">
              <a:lumMod val="85000"/>
            </a:schemeClr>
          </a:solidFill>
          <a:ln w="12700">
            <a:solidFill>
              <a:srgbClr val="E6F5FA"/>
            </a:solidFill>
            <a:miter lim="800000"/>
            <a:headEnd type="none" w="sm" len="sm"/>
            <a:tailEnd type="none" w="sm" len="sm"/>
          </a:ln>
          <a:effectLst/>
        </p:spPr>
        <p:txBody>
          <a:bodyPr wrap="none" anchor="ctr"/>
          <a:lstStyle/>
          <a:p>
            <a:pPr algn="ctr"/>
            <a:r>
              <a:rPr lang="en-GB" sz="1800" b="0" dirty="0">
                <a:solidFill>
                  <a:srgbClr val="000000"/>
                </a:solidFill>
              </a:rPr>
              <a:t>Experimental,</a:t>
            </a:r>
          </a:p>
          <a:p>
            <a:pPr algn="ctr"/>
            <a:r>
              <a:rPr lang="en-GB" sz="1800" b="0" dirty="0">
                <a:solidFill>
                  <a:srgbClr val="000000"/>
                </a:solidFill>
              </a:rPr>
              <a:t>not needed yet:</a:t>
            </a:r>
          </a:p>
          <a:p>
            <a:pPr algn="ctr"/>
            <a:r>
              <a:rPr lang="en-GB" sz="1800" b="0" dirty="0">
                <a:solidFill>
                  <a:srgbClr val="000000"/>
                </a:solidFill>
              </a:rPr>
              <a:t>severe, not priority</a:t>
            </a:r>
          </a:p>
        </p:txBody>
      </p:sp>
      <p:sp>
        <p:nvSpPr>
          <p:cNvPr id="8" name="AutoShape 4"/>
          <p:cNvSpPr>
            <a:spLocks noChangeArrowheads="1"/>
          </p:cNvSpPr>
          <p:nvPr/>
        </p:nvSpPr>
        <p:spPr bwMode="hidden">
          <a:xfrm>
            <a:off x="3886200" y="3124200"/>
            <a:ext cx="2057400" cy="914400"/>
          </a:xfrm>
          <a:prstGeom prst="wedgeRoundRectCallout">
            <a:avLst>
              <a:gd name="adj1" fmla="val -111320"/>
              <a:gd name="adj2" fmla="val 57679"/>
              <a:gd name="adj3" fmla="val 16667"/>
            </a:avLst>
          </a:prstGeom>
          <a:solidFill>
            <a:schemeClr val="bg2">
              <a:lumMod val="85000"/>
            </a:schemeClr>
          </a:solidFill>
          <a:ln w="12700">
            <a:solidFill>
              <a:schemeClr val="bg1"/>
            </a:solidFill>
            <a:miter lim="800000"/>
            <a:headEnd type="none" w="sm" len="sm"/>
            <a:tailEnd type="none" w="sm" len="sm"/>
          </a:ln>
          <a:effectLst/>
        </p:spPr>
        <p:txBody>
          <a:bodyPr wrap="none" anchor="ctr"/>
          <a:lstStyle/>
          <a:p>
            <a:pPr algn="ctr"/>
            <a:r>
              <a:rPr lang="en-GB" sz="1800" b="0" dirty="0">
                <a:solidFill>
                  <a:srgbClr val="000000"/>
                </a:solidFill>
              </a:rPr>
              <a:t>company name,</a:t>
            </a:r>
          </a:p>
          <a:p>
            <a:pPr algn="ctr"/>
            <a:r>
              <a:rPr lang="en-GB" sz="1800" b="0" dirty="0">
                <a:solidFill>
                  <a:srgbClr val="000000"/>
                </a:solidFill>
              </a:rPr>
              <a:t>board member:</a:t>
            </a:r>
          </a:p>
          <a:p>
            <a:pPr algn="ctr"/>
            <a:r>
              <a:rPr lang="en-GB" sz="1800" b="0" dirty="0" smtClean="0">
                <a:solidFill>
                  <a:srgbClr val="000000"/>
                </a:solidFill>
              </a:rPr>
              <a:t>priority, </a:t>
            </a:r>
            <a:r>
              <a:rPr lang="en-GB" sz="1800" b="0" dirty="0">
                <a:solidFill>
                  <a:srgbClr val="000000"/>
                </a:solidFill>
              </a:rPr>
              <a:t>not severe</a:t>
            </a:r>
          </a:p>
        </p:txBody>
      </p:sp>
      <p:sp>
        <p:nvSpPr>
          <p:cNvPr id="6" name="Rectangle 5"/>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9" name="Slide Number Placeholder 8"/>
          <p:cNvSpPr>
            <a:spLocks noGrp="1"/>
          </p:cNvSpPr>
          <p:nvPr>
            <p:ph type="sldNum" sz="quarter" idx="4"/>
          </p:nvPr>
        </p:nvSpPr>
        <p:spPr/>
        <p:txBody>
          <a:bodyPr/>
          <a:lstStyle/>
          <a:p>
            <a:fld id="{F4147050-0161-4A8B-8C65-9431945EA027}" type="slidenum">
              <a:rPr lang="en-US" smtClean="0"/>
              <a:pPr/>
              <a:t>110</a:t>
            </a:fld>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Logging</a:t>
            </a:r>
            <a:endParaRPr lang="en-US" dirty="0"/>
          </a:p>
        </p:txBody>
      </p:sp>
      <p:sp>
        <p:nvSpPr>
          <p:cNvPr id="3" name="Rectangle 2"/>
          <p:cNvSpPr/>
          <p:nvPr/>
        </p:nvSpPr>
        <p:spPr>
          <a:xfrm>
            <a:off x="241300" y="762000"/>
            <a:ext cx="8714232" cy="5506123"/>
          </a:xfrm>
          <a:prstGeom prst="rect">
            <a:avLst/>
          </a:prstGeom>
        </p:spPr>
        <p:txBody>
          <a:bodyPr wrap="square">
            <a:spAutoFit/>
          </a:bodyPr>
          <a:lstStyle/>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Logging:</a:t>
            </a:r>
          </a:p>
          <a:p>
            <a:pPr algn="l" eaLnBrk="1" hangingPunct="1">
              <a:lnSpc>
                <a:spcPct val="100000"/>
              </a:lnSpc>
              <a:spcAft>
                <a:spcPts val="600"/>
              </a:spcAft>
              <a:buClr>
                <a:schemeClr val="accent2"/>
              </a:buClr>
              <a:defRPr/>
            </a:pPr>
            <a:r>
              <a:rPr lang="en-US" sz="1800" b="0" kern="0" dirty="0" smtClean="0"/>
              <a:t>Recording the details of any incident that occurred.</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report:</a:t>
            </a:r>
          </a:p>
          <a:p>
            <a:pPr algn="l" eaLnBrk="1" hangingPunct="1">
              <a:lnSpc>
                <a:spcPct val="100000"/>
              </a:lnSpc>
              <a:spcAft>
                <a:spcPts val="600"/>
              </a:spcAft>
              <a:buClr>
                <a:schemeClr val="accent2"/>
              </a:buClr>
              <a:defRPr/>
            </a:pPr>
            <a:r>
              <a:rPr lang="en-US" sz="1800" b="0" kern="0" dirty="0" smtClean="0"/>
              <a:t>A document reporting on any event that has occurred, e.g. during the testing, which requires investigation</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Incident Report Template:</a:t>
            </a:r>
          </a:p>
          <a:p>
            <a:pPr algn="l" eaLnBrk="1" hangingPunct="1">
              <a:lnSpc>
                <a:spcPct val="100000"/>
              </a:lnSpc>
              <a:spcAft>
                <a:spcPts val="600"/>
              </a:spcAft>
              <a:buClr>
                <a:schemeClr val="accent1"/>
              </a:buClr>
              <a:buFont typeface="Wingdings" pitchFamily="2" charset="2"/>
              <a:buChar char="§"/>
              <a:defRPr/>
            </a:pPr>
            <a:endParaRPr lang="en-US" sz="1800" b="0" kern="0" dirty="0" smtClean="0"/>
          </a:p>
          <a:p>
            <a:pPr algn="l">
              <a:buClr>
                <a:schemeClr val="accent1"/>
              </a:buClr>
              <a:buFont typeface="Arial" pitchFamily="34" charset="0"/>
              <a:buChar char="•"/>
            </a:pPr>
            <a:r>
              <a:rPr lang="en-US" sz="1800" b="0" dirty="0" smtClean="0"/>
              <a:t> Test incident report identifier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Summary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Incident description (inputs, expected results, actual results, anomalies, date and time, procedure step, environment, attempts to repeat, testers and observers)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Impact</a:t>
            </a:r>
            <a:endParaRPr lang="en-US" sz="1800" b="0" kern="0" dirty="0" smtClean="0"/>
          </a:p>
        </p:txBody>
      </p:sp>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111</a:t>
            </a:fld>
            <a:endParaRPr lang="en-US" dirty="0"/>
          </a:p>
        </p:txBody>
      </p:sp>
    </p:spTree>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Lifecycle</a:t>
            </a:r>
            <a:endParaRPr lang="en-US" dirty="0"/>
          </a:p>
        </p:txBody>
      </p:sp>
      <p:pic>
        <p:nvPicPr>
          <p:cNvPr id="1026" name="Picture 3"/>
          <p:cNvPicPr>
            <a:picLocks noChangeAspect="1" noChangeArrowheads="1"/>
          </p:cNvPicPr>
          <p:nvPr/>
        </p:nvPicPr>
        <p:blipFill>
          <a:blip r:embed="rId3" cstate="print"/>
          <a:stretch>
            <a:fillRect/>
          </a:stretch>
        </p:blipFill>
        <p:spPr bwMode="auto">
          <a:xfrm>
            <a:off x="533400" y="1143000"/>
            <a:ext cx="8161250" cy="4724400"/>
          </a:xfrm>
          <a:prstGeom prst="rect">
            <a:avLst/>
          </a:prstGeom>
          <a:noFill/>
          <a:ln w="9525">
            <a:noFill/>
            <a:miter lim="800000"/>
            <a:headEnd/>
            <a:tailEnd/>
          </a:ln>
        </p:spPr>
      </p:pic>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112</a:t>
            </a:fld>
            <a:endParaRPr lang="en-US" dirty="0"/>
          </a:p>
        </p:txBody>
      </p:sp>
    </p:spTree>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113</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76600" y="2438400"/>
          <a:ext cx="2362200" cy="1993106"/>
        </p:xfrm>
        <a:graphic>
          <a:graphicData uri="http://schemas.openxmlformats.org/presentationml/2006/ole">
            <p:oleObj spid="_x0000_s139267"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068902"/>
            <a:ext cx="5867400" cy="458587"/>
          </a:xfrm>
          <a:prstGeom prst="rect">
            <a:avLst/>
          </a:prstGeom>
        </p:spPr>
        <p:txBody>
          <a:bodyPr wrap="square">
            <a:spAutoFit/>
          </a:bodyPr>
          <a:lstStyle/>
          <a:p>
            <a:r>
              <a:rPr lang="en-US" sz="2800" dirty="0" smtClean="0">
                <a:solidFill>
                  <a:srgbClr val="0070C0"/>
                </a:solidFill>
              </a:rPr>
              <a:t>6. TOOL SUPPORT FOR TESTING</a:t>
            </a:r>
          </a:p>
        </p:txBody>
      </p:sp>
      <p:sp>
        <p:nvSpPr>
          <p:cNvPr id="4" name="Slide Number Placeholder 3"/>
          <p:cNvSpPr>
            <a:spLocks noGrp="1"/>
          </p:cNvSpPr>
          <p:nvPr>
            <p:ph type="sldNum" sz="quarter" idx="4"/>
          </p:nvPr>
        </p:nvSpPr>
        <p:spPr/>
        <p:txBody>
          <a:bodyPr/>
          <a:lstStyle/>
          <a:p>
            <a:fld id="{F4147050-0161-4A8B-8C65-9431945EA027}" type="slidenum">
              <a:rPr lang="en-US" smtClean="0"/>
              <a:pPr/>
              <a:t>114</a:t>
            </a:fld>
            <a:endParaRPr lang="en-US" dirty="0"/>
          </a:p>
        </p:txBody>
      </p:sp>
    </p:spTree>
  </p:cSld>
  <p:clrMapOvr>
    <a:masterClrMapping/>
  </p:clrMapOvr>
  <p:transition spd="med">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6.1.1 Tool Support for Testing</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tools can be used for activities that support testing: </a:t>
            </a: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Directly used in testing such as test execution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managing the testing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Used for exploration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Aids in testing such as spreadsheet</a:t>
            </a:r>
          </a:p>
          <a:p>
            <a:pPr marL="742950" lvl="1" indent="-28575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Tool support for testing can have following purposes :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Improve the efficiency of test activities by automating or supporting manual test activities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Automate activities that cannot be executed manually or require significant resources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Increase reliability of testing</a:t>
            </a:r>
          </a:p>
          <a:p>
            <a:pPr marL="342900" indent="-34290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a:p>
            <a:pPr algn="l">
              <a:buFont typeface="Arial" pitchFamily="34" charset="0"/>
              <a:buChar char="•"/>
            </a:pPr>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115</a:t>
            </a:fld>
            <a:endParaRPr lang="en-US" dirty="0"/>
          </a:p>
        </p:txBody>
      </p:sp>
    </p:spTree>
  </p:cSld>
  <p:clrMapOvr>
    <a:masterClrMapping/>
  </p:clrMapOvr>
  <p:transition spd="med">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6.1.2 Test Tools Classification</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defRPr/>
            </a:pPr>
            <a:endParaRPr lang="en-US" sz="1800" b="0" kern="0" dirty="0" smtClean="0">
              <a:latin typeface="+mn-lt"/>
            </a:endParaRPr>
          </a:p>
          <a:p>
            <a:pPr marL="228600" indent="-228600" algn="l" eaLnBrk="1" hangingPunct="1">
              <a:lnSpc>
                <a:spcPct val="100000"/>
              </a:lnSpc>
              <a:spcBef>
                <a:spcPct val="40000"/>
              </a:spcBef>
              <a:buClr>
                <a:schemeClr val="tx1"/>
              </a:buClr>
              <a:defRPr/>
            </a:pPr>
            <a:r>
              <a:rPr lang="en-US" sz="1800" b="0" kern="0" dirty="0" smtClean="0">
                <a:latin typeface="+mn-lt"/>
              </a:rPr>
              <a:t>Tools can be classified based on several criteria such as </a:t>
            </a:r>
          </a:p>
          <a:p>
            <a:pPr marL="228600" indent="-228600" algn="l" eaLnBrk="1" hangingPunct="1">
              <a:lnSpc>
                <a:spcPct val="100000"/>
              </a:lnSpc>
              <a:spcBef>
                <a:spcPct val="40000"/>
              </a:spcBef>
              <a:buClr>
                <a:schemeClr val="tx1"/>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Purpose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Commercial / free / open-source / shareware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Technology used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Tools that support Testing activities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Intrusive Tools - Can affect the actual outcome of the test</a:t>
            </a:r>
          </a:p>
          <a:p>
            <a:pPr marL="1200150" lvl="2" indent="-285750" algn="l" eaLnBrk="1" hangingPunct="1">
              <a:lnSpc>
                <a:spcPct val="100000"/>
              </a:lnSpc>
              <a:spcAft>
                <a:spcPts val="600"/>
              </a:spcAft>
              <a:buClr>
                <a:schemeClr val="accent1"/>
              </a:buClr>
              <a:defRPr/>
            </a:pPr>
            <a:r>
              <a:rPr lang="en-US" sz="1800" b="0" kern="0" dirty="0" smtClean="0">
                <a:latin typeface="+mn-lt"/>
              </a:rPr>
              <a:t>	E.g. The actual timing may be different due to the extra instructions that are executed by the tool. This is called the </a:t>
            </a:r>
            <a:r>
              <a:rPr lang="en-US" sz="1800" b="0" i="1" u="sng" kern="0" dirty="0" smtClean="0">
                <a:solidFill>
                  <a:srgbClr val="002060"/>
                </a:solidFill>
                <a:latin typeface="+mn-lt"/>
              </a:rPr>
              <a:t>Probe effect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Some tools offer support more appropriate for developers</a:t>
            </a:r>
          </a:p>
          <a:p>
            <a:pPr marL="1200150" lvl="2" indent="-285750" algn="l" eaLnBrk="1" hangingPunct="1">
              <a:lnSpc>
                <a:spcPct val="100000"/>
              </a:lnSpc>
              <a:spcAft>
                <a:spcPts val="600"/>
              </a:spcAft>
              <a:buClr>
                <a:schemeClr val="accent1"/>
              </a:buClr>
              <a:defRPr/>
            </a:pPr>
            <a:r>
              <a:rPr lang="en-US" sz="1800" b="0" kern="0" dirty="0" smtClean="0">
                <a:latin typeface="+mn-lt"/>
              </a:rPr>
              <a:t>	E.g. Tools used for component and component integration testing</a:t>
            </a:r>
          </a:p>
          <a:p>
            <a:pPr marL="742950" lvl="1" indent="-28575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116</a:t>
            </a:fld>
            <a:endParaRPr lang="en-US" dirty="0"/>
          </a:p>
        </p:txBody>
      </p:sp>
    </p:spTree>
  </p:cSld>
  <p:clrMapOvr>
    <a:masterClrMapping/>
  </p:clrMapOvr>
  <p:transition spd="med">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6.1.3 Tool Support for Management of Testing and Tests</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Management tools apply to all test activities over the entire software life cycle</a:t>
            </a: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Management Tools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interfaces for executing tests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Tracking defects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Managing requirements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Support for quantitative analysis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Reporting of the test objects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Tracing the test objects to requirements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Requirements Management Tools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Store requirement statements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Store the attributes for the requirements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unique identifiers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Support tracing the requirements to individual tests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to identify inconsistent or missing requirements</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117</a:t>
            </a:fld>
            <a:endParaRPr lang="en-US" dirty="0"/>
          </a:p>
        </p:txBody>
      </p:sp>
    </p:spTree>
  </p:cSld>
  <p:clrMapOvr>
    <a:masterClrMapping/>
  </p:clrMapOvr>
  <p:transition spd="med">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6.1.3 Tool Support for Management of Testing and Tests</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Management Tools (Defect Tracking Tools)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Store and manage incident reports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managing the life cycle of incidents, optionally provide support for statistical analysis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Configuration Management Tools </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Not strictly test tools but are necessary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Storage and version management of testware in terms of operating system versions, compilers, browsers, etc.</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118</a:t>
            </a:fld>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3" indent="-341313" algn="l" eaLnBrk="1" hangingPunct="1">
              <a:lnSpc>
                <a:spcPct val="100000"/>
              </a:lnSpc>
              <a:spcAft>
                <a:spcPts val="600"/>
              </a:spcAft>
              <a:buClr>
                <a:schemeClr val="accent1"/>
              </a:buClr>
              <a:buFont typeface="Wingdings" pitchFamily="2" charset="2"/>
              <a:buChar char="q"/>
              <a:defRPr/>
            </a:pPr>
            <a:endParaRPr lang="en-GB" sz="1400" i="1"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implementation and execution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Test procedures or scripts are specified by combining the test cases in a particular order and including any other information needed for test execution, the environment is set up and tests are run.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Finalizing, implementing and </a:t>
            </a:r>
            <a:r>
              <a:rPr lang="en-US" sz="1400" b="0" kern="0" dirty="0" smtClean="0">
                <a:latin typeface="+mn-lt"/>
              </a:rPr>
              <a:t>prioritizing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Developing and prioritizing test procedures, creating test data and optionally preparing test harness and writing automated test scripts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Creating test suites from the test procedures for efficient test execution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Verification of Test environment is setup correctly</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t>Verifying and updating</a:t>
            </a:r>
            <a:r>
              <a:rPr lang="en-GB" sz="1400" b="0" kern="0" dirty="0" smtClean="0"/>
              <a:t> bi-directional traceability between test basis and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Executing test procedure using tool or manually according to the planned sequence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Logging the outcome of the test execution and recording the identities and version of the software under test tools and test 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Comparing actual result with the expected result</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Reporting discrepancies and analysing their root cause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Repeating test activities as a result  of action taken for each discrepancy</a:t>
            </a:r>
          </a:p>
          <a:p>
            <a:pPr marL="1255713" lvl="5" indent="-341313">
              <a:spcAft>
                <a:spcPts val="600"/>
              </a:spcAft>
              <a:buClr>
                <a:schemeClr val="tx2">
                  <a:lumMod val="60000"/>
                  <a:lumOff val="40000"/>
                </a:schemeClr>
              </a:buClr>
              <a:buFont typeface="Arial" pitchFamily="34" charset="0"/>
              <a:buChar char="•"/>
              <a:defRPr/>
            </a:pPr>
            <a:endParaRPr lang="en-US" sz="14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11</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6.1.4 Tool Support for Static Testing</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Review Tools</a:t>
            </a: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Assist with review processes, checklists, review guidelines</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Used to store and communicate review comments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Report on defects and effort</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by providing aid for online reviews for large or geographically dispersed teams. </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Static Analysis Tools </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developers and testers find defects prior to dynamic testing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support for enforcing coding standards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in planning or risk analysis by providing metrics for the code (e.g., complexity)</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119</a:t>
            </a:fld>
            <a:endParaRPr lang="en-US" dirty="0"/>
          </a:p>
        </p:txBody>
      </p:sp>
    </p:spTree>
  </p:cSld>
  <p:clrMapOvr>
    <a:masterClrMapping/>
  </p:clrMapOvr>
  <p:transition spd="med">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6.1.4 Tool Support for Static Testing cntd…</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Modeling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Used to validate software models (e.g., physical data model (PDMM) for a relational database)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finding defects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Aid in generating some test cases based on the model</a:t>
            </a:r>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120</a:t>
            </a:fld>
            <a:endParaRPr lang="en-US" dirty="0"/>
          </a:p>
        </p:txBody>
      </p:sp>
    </p:spTree>
  </p:cSld>
  <p:clrMapOvr>
    <a:masterClrMapping/>
  </p:clrMapOvr>
  <p:transition spd="med">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6.1.5 Tool Support for Test Specification</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Design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Generate test inputs or executable tests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Generate test oracles from requirements, graphical user interfaces, design models or code</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Test Data Preparation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Manipulate databases, files or data transmissions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Set up test data to be used during the execution of tests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Ensure security through data anonymity</a:t>
            </a: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121</a:t>
            </a:fld>
            <a:endParaRPr lang="en-US" dirty="0"/>
          </a:p>
        </p:txBody>
      </p:sp>
    </p:spTree>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6.1.6 Tool Support for Test Execution &amp; Logging</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Execution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Enable tests to be executed automatically or semi-automatically using stored inputs and expected outcomes</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 of a scripting language and usually provide a test log for each test run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 to record tests, support scripting languages or GUI-based configuration for parameterization and other customization</a:t>
            </a:r>
          </a:p>
          <a:p>
            <a:pPr marL="742950" lvl="1" indent="-285750" algn="l" eaLnBrk="1" hangingPunct="1">
              <a:lnSpc>
                <a:spcPct val="100000"/>
              </a:lnSpc>
              <a:spcAft>
                <a:spcPts val="600"/>
              </a:spcAft>
              <a:buClr>
                <a:schemeClr val="accent1"/>
              </a:buCl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Test Harness/Unit Test Framework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These tools facilitate the testing of components or parts of a system by simulating the environment in which that test object will run</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Provision of mock objects as stubs or drivers</a:t>
            </a: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122</a:t>
            </a:fld>
            <a:endParaRPr lang="en-US" dirty="0"/>
          </a:p>
        </p:txBody>
      </p:sp>
    </p:spTree>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6.1.6 Tool Support for Test Execution &amp; Logging cntd…</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Comparators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Determine differences between files, databases or test results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 test comparator may use a test oracle, especially if it is automated</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Coverage Measurement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Measure the percentage of specific types of code structures that have been exercised through intrusive or non-intrusive means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E.g., Statements, branches or decisions and module or function calls</a:t>
            </a:r>
            <a:br>
              <a:rPr lang="en-US" sz="1600" b="0" kern="0" dirty="0" smtClean="0"/>
            </a:br>
            <a:endParaRPr lang="en-US" sz="1600" b="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Security Testing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Used to evaluate the security characteristics of software</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Evaluate the ability of the software to protect data confidentiality, integrity, authentication, authorization, availability, and non-repudiation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Focused on a particular technology, platform and purpose</a:t>
            </a: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123</a:t>
            </a:fld>
            <a:endParaRPr lang="en-US" dirty="0"/>
          </a:p>
        </p:txBody>
      </p:sp>
    </p:spTree>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6.1.7 Tool Support for Performance &amp; Monitoring</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Dynamic Analysis Tools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Find defects that are evident only when software is executing, such as time dependencies or memory leaks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Used in component and component integration testing and when testing middleware</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Performance Testing/Load Testing/Stress Testing Tools</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Monitor and report on how a system behaves under a variety of simulated usage conditions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The simulation of load is achieved by means of creating virtual users carrying out a selected set of transactions </a:t>
            </a:r>
            <a:br>
              <a:rPr lang="en-US" sz="1600" b="0" kern="0" dirty="0" smtClean="0"/>
            </a:br>
            <a:endParaRPr lang="en-US" sz="1600" b="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Monitoring Tools</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Continuously analyze, verify and report on usage of specific system resources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Give warnings of possible service problems</a:t>
            </a: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124</a:t>
            </a:fld>
            <a:endParaRPr lang="en-US" dirty="0"/>
          </a:p>
        </p:txBody>
      </p:sp>
    </p:spTree>
  </p:cSld>
  <p:clrMapOvr>
    <a:masterClrMapping/>
  </p:clrMapOvr>
  <p:transition spd="med">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6.1.8 Tool Support for Specific Testing Needs</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Data Quality Assessment </a:t>
            </a:r>
          </a:p>
          <a:p>
            <a:pPr marL="228600" indent="-228600" algn="l" eaLnBrk="1" hangingPunct="1">
              <a:lnSpc>
                <a:spcPct val="100000"/>
              </a:lnSpc>
              <a:spcBef>
                <a:spcPct val="40000"/>
              </a:spcBef>
              <a:buClr>
                <a:schemeClr val="tx1"/>
              </a:buClr>
              <a:buFont typeface="Arial" pitchFamily="34" charset="0"/>
              <a:buChar cha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Review and verify the data conversion and Migration rules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Verify data against pre-defined context specific standard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Other testing tools exist for usability testing</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125</a:t>
            </a:fld>
            <a:endParaRPr lang="en-US" dirty="0"/>
          </a:p>
        </p:txBody>
      </p:sp>
    </p:spTree>
  </p:cSld>
  <p:clrMapOvr>
    <a:masterClrMapping/>
  </p:clrMapOvr>
  <p:transition spd="med">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6.2.1 Potential Benefits and Risks of Tool Support for Testing</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Reasons for acquiring tools to support testing:</a:t>
            </a:r>
          </a:p>
          <a:p>
            <a:pPr algn="l" eaLnBrk="1" hangingPunct="1">
              <a:lnSpc>
                <a:spcPct val="100000"/>
              </a:lnSpc>
              <a:spcAft>
                <a:spcPts val="600"/>
              </a:spcAft>
              <a:buClr>
                <a:schemeClr val="accent2"/>
              </a:buClr>
              <a:defRPr/>
            </a:pPr>
            <a:endParaRPr lang="en-US" sz="1800" b="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Doing certain tasks that are better done by a computer than by a person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NZ" sz="1800" b="0" kern="0" dirty="0" smtClean="0">
                <a:latin typeface="+mn-lt"/>
              </a:rPr>
              <a:t>Ever-shrinking schedule and minimal resources</a:t>
            </a:r>
          </a:p>
          <a:p>
            <a:pPr marL="742950" lvl="1" indent="-285750" algn="l" eaLnBrk="1" hangingPunct="1">
              <a:lnSpc>
                <a:spcPct val="100000"/>
              </a:lnSpc>
              <a:spcAft>
                <a:spcPts val="600"/>
              </a:spcAft>
              <a:buClr>
                <a:schemeClr val="accent1"/>
              </a:buClr>
              <a:buFont typeface="Arial" pitchFamily="34" charset="0"/>
              <a:buChar char="•"/>
              <a:defRPr/>
            </a:pPr>
            <a:endParaRPr lang="en-NZ"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It involves automating a manual process of testing</a:t>
            </a:r>
          </a:p>
          <a:p>
            <a:pPr marL="742950" lvl="1" indent="-285750" algn="l" eaLnBrk="1" hangingPunct="1">
              <a:lnSpc>
                <a:spcPct val="100000"/>
              </a:lnSpc>
              <a:spcAft>
                <a:spcPts val="600"/>
              </a:spcAft>
              <a:buClr>
                <a:schemeClr val="accent1"/>
              </a:buClr>
              <a:buFont typeface="Arial" pitchFamily="34" charset="0"/>
              <a:buChar char="•"/>
              <a:defRPr/>
            </a:pPr>
            <a:endParaRPr lang="en-GB"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NZ" sz="1800" b="0" kern="0" dirty="0" smtClean="0">
                <a:latin typeface="+mn-lt"/>
              </a:rPr>
              <a:t>Eliminating human error</a:t>
            </a: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5" name="Slide Number Placeholder 4"/>
          <p:cNvSpPr>
            <a:spLocks noGrp="1"/>
          </p:cNvSpPr>
          <p:nvPr>
            <p:ph type="sldNum" sz="quarter" idx="4"/>
          </p:nvPr>
        </p:nvSpPr>
        <p:spPr/>
        <p:txBody>
          <a:bodyPr/>
          <a:lstStyle/>
          <a:p>
            <a:fld id="{F4147050-0161-4A8B-8C65-9431945EA027}" type="slidenum">
              <a:rPr lang="en-US" smtClean="0"/>
              <a:pPr/>
              <a:t>126</a:t>
            </a:fld>
            <a:endParaRPr lang="en-US" dirty="0"/>
          </a:p>
        </p:txBody>
      </p:sp>
    </p:spTree>
  </p:cSld>
  <p:clrMapOvr>
    <a:masterClrMapping/>
  </p:clrMapOvr>
  <p:transition spd="med">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Reduction of repetitive work</a:t>
            </a:r>
            <a:endParaRPr lang="en-NZ"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Greater consistency and repeatability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Objective assessment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Ease of access to information about tests or testing</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Title 3"/>
          <p:cNvSpPr>
            <a:spLocks noGrp="1"/>
          </p:cNvSpPr>
          <p:nvPr>
            <p:ph type="title"/>
          </p:nvPr>
        </p:nvSpPr>
        <p:spPr/>
        <p:txBody>
          <a:bodyPr/>
          <a:lstStyle/>
          <a:p>
            <a:r>
              <a:rPr lang="en-US" dirty="0" smtClean="0"/>
              <a:t>6.2.1 Potential Benefits of using tools</a:t>
            </a:r>
            <a:endParaRPr lang="en-US" dirty="0"/>
          </a:p>
        </p:txBody>
      </p:sp>
      <p:sp>
        <p:nvSpPr>
          <p:cNvPr id="10" name="Rectangle 9"/>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127</a:t>
            </a:fld>
            <a:endParaRPr lang="en-US" dirty="0"/>
          </a:p>
        </p:txBody>
      </p:sp>
    </p:spTree>
  </p:cSld>
  <p:clrMapOvr>
    <a:masterClrMapping/>
  </p:clrMapOvr>
  <p:transition spd="med">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6.2.1 Risks of using tools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Unrealistic expectations for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time, cost and effort for the initial introduction of a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time and effort needed to achieve significant and continuing benefits from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effort required to maintain the test assets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Over-reliance on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Poor response from vendor for support, upgrades and defect fixes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of suspension of open-source / free tool project</a:t>
            </a:r>
          </a:p>
          <a:p>
            <a:pPr marL="342900" indent="-34290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defRPr/>
            </a:pPr>
            <a:r>
              <a:rPr lang="en-US" sz="1800" b="0" kern="0" dirty="0" smtClean="0">
                <a:latin typeface="+mn-lt"/>
              </a:rPr>
              <a:t> </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5" name="Slide Number Placeholder 4"/>
          <p:cNvSpPr>
            <a:spLocks noGrp="1"/>
          </p:cNvSpPr>
          <p:nvPr>
            <p:ph type="sldNum" sz="quarter" idx="4"/>
          </p:nvPr>
        </p:nvSpPr>
        <p:spPr/>
        <p:txBody>
          <a:bodyPr/>
          <a:lstStyle/>
          <a:p>
            <a:fld id="{F4147050-0161-4A8B-8C65-9431945EA027}" type="slidenum">
              <a:rPr lang="en-US" smtClean="0"/>
              <a:pPr/>
              <a:t>128</a:t>
            </a:fld>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3" indent="-341313" algn="l" eaLnBrk="1" hangingPunct="1">
              <a:lnSpc>
                <a:spcPct val="100000"/>
              </a:lnSpc>
              <a:spcAft>
                <a:spcPts val="600"/>
              </a:spcAft>
              <a:buClr>
                <a:schemeClr val="accent1"/>
              </a:buClr>
              <a:buFont typeface="Wingdings" pitchFamily="2" charset="2"/>
              <a:buChar char="q"/>
              <a:defRPr/>
            </a:pPr>
            <a:endParaRPr lang="en-GB" sz="1400" i="1" kern="0" dirty="0" smtClean="0"/>
          </a:p>
          <a:p>
            <a:pPr marL="341313" lvl="3" indent="-341313" algn="l" eaLnBrk="1" hangingPunct="1">
              <a:lnSpc>
                <a:spcPct val="100000"/>
              </a:lnSpc>
              <a:spcAft>
                <a:spcPts val="600"/>
              </a:spcAft>
              <a:buFont typeface="Wingdings" pitchFamily="2" charset="2"/>
              <a:buChar char="q"/>
              <a:defRPr/>
            </a:pPr>
            <a:r>
              <a:rPr lang="en-GB" sz="1400" i="1" kern="0" dirty="0" smtClean="0"/>
              <a:t>Evaluating exit criteria and reporting</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execution is assessed against the defined objectives.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logs and checked against the exit criteria specified in test planning.</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 Assessment is done if more tests are needed.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summary report is written.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p>
          <a:p>
            <a:pPr marL="798513" lvl="4" indent="-341313" algn="l" eaLnBrk="1" hangingPunct="1">
              <a:lnSpc>
                <a:spcPct val="100000"/>
              </a:lnSpc>
              <a:spcAft>
                <a:spcPts val="600"/>
              </a:spcAft>
              <a:buClr>
                <a:schemeClr val="tx2">
                  <a:lumMod val="60000"/>
                  <a:lumOff val="40000"/>
                </a:schemeClr>
              </a:buClr>
              <a:defRPr/>
            </a:pPr>
            <a:endParaRPr lang="en-GB" sz="1300" b="0" kern="0" dirty="0" smtClean="0"/>
          </a:p>
          <a:p>
            <a:pPr marL="341313" lvl="3" indent="-341313" algn="l" eaLnBrk="1" hangingPunct="1">
              <a:lnSpc>
                <a:spcPct val="100000"/>
              </a:lnSpc>
              <a:spcAft>
                <a:spcPts val="600"/>
              </a:spcAft>
              <a:buFont typeface="Wingdings" pitchFamily="2" charset="2"/>
              <a:buChar char="q"/>
              <a:defRPr/>
            </a:pPr>
            <a:r>
              <a:rPr lang="en-GB" sz="1400" i="1" kern="0" dirty="0" smtClean="0"/>
              <a:t>Test closure activities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Data from completed test activity is collected to consolidate experience, facts and numbers.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This is done at milestones.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12</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342900" lvl="0" indent="-342900" algn="l" eaLnBrk="1" hangingPunct="1">
              <a:lnSpc>
                <a:spcPct val="100000"/>
              </a:lnSpc>
              <a:spcAft>
                <a:spcPts val="600"/>
              </a:spcAft>
              <a:buFont typeface="Wingdings" pitchFamily="2" charset="2"/>
              <a:buChar char="q"/>
              <a:defRPr/>
            </a:pPr>
            <a:r>
              <a:rPr lang="en-US" sz="1800" kern="0" dirty="0" smtClean="0">
                <a:latin typeface="+mn-lt"/>
              </a:rPr>
              <a:t>Test Execution Tools</a:t>
            </a:r>
          </a:p>
          <a:p>
            <a:pPr marL="342900" lvl="0" indent="-342900"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Often requires significant effort in order to achieve significant benefits.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Capture/playback does not scale to large numbers of automated test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Captured script may be unstable when unexpected events occur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Technical expertise in the scripting languages needed for all approaches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expected results for each test need to be stored for later comparison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Various types of scripting to be considered          </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Linear scripts </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Structured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Shared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Data-driven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Keyword-driven scripts</a:t>
            </a:r>
          </a:p>
          <a:p>
            <a:pPr marL="342900" indent="-342900" algn="l" eaLnBrk="1" hangingPunct="1">
              <a:lnSpc>
                <a:spcPct val="100000"/>
              </a:lnSpc>
              <a:spcAft>
                <a:spcPts val="600"/>
              </a:spcAft>
              <a:buClr>
                <a:schemeClr val="accent2"/>
              </a:buClr>
              <a:defRPr/>
            </a:pPr>
            <a:endParaRPr lang="en-US" sz="1800" b="0" dirty="0" smtClean="0"/>
          </a:p>
          <a:p>
            <a:pPr marL="342900" indent="-342900" algn="l" eaLnBrk="1" hangingPunct="1">
              <a:lnSpc>
                <a:spcPct val="100000"/>
              </a:lnSpc>
              <a:spcAft>
                <a:spcPts val="600"/>
              </a:spcAft>
              <a:buClr>
                <a:schemeClr val="accent2"/>
              </a:buClr>
              <a:buFont typeface="Arial" pitchFamily="34" charset="0"/>
              <a:buChar char="•"/>
              <a:defRPr/>
            </a:pPr>
            <a:endParaRPr lang="en-US" sz="1800" b="0" dirty="0" smtClean="0"/>
          </a:p>
          <a:p>
            <a:pPr marL="342900" lvl="0" indent="-342900" algn="l" eaLnBrk="1" hangingPunct="1">
              <a:lnSpc>
                <a:spcPct val="100000"/>
              </a:lnSpc>
              <a:spcAft>
                <a:spcPts val="600"/>
              </a:spcAft>
              <a:buClr>
                <a:schemeClr val="accent2"/>
              </a:buClr>
              <a:defRPr/>
            </a:pPr>
            <a:endParaRPr lang="en-US" sz="1800" b="0" i="1" kern="0" dirty="0" smtClean="0">
              <a:latin typeface="+mn-lt"/>
            </a:endParaRPr>
          </a:p>
          <a:p>
            <a:pPr marL="342900" lvl="0" indent="-34290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129</a:t>
            </a:fld>
            <a:endParaRPr lang="en-US" dirty="0"/>
          </a:p>
        </p:txBody>
      </p:sp>
    </p:spTree>
  </p:cSld>
  <p:clrMapOvr>
    <a:masterClrMapping/>
  </p:clrMapOvr>
  <p:transition spd="med">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i="1" dirty="0" smtClean="0"/>
              <a:t>  </a:t>
            </a:r>
            <a:r>
              <a:rPr lang="en-US" sz="1800" kern="0" dirty="0" smtClean="0">
                <a:latin typeface="+mn-lt"/>
              </a:rPr>
              <a:t>Static analysis tools:</a:t>
            </a:r>
          </a:p>
          <a:p>
            <a:pPr lvl="1"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Can identify potential problems in code before the code is executed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Can help to check that the code is written to coding standards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Tools can generate a large number of messages</a:t>
            </a:r>
          </a:p>
          <a:p>
            <a:pPr marL="742950" lvl="1" indent="-285750" algn="l" eaLnBrk="1" hangingPunct="1">
              <a:lnSpc>
                <a:spcPct val="100000"/>
              </a:lnSpc>
              <a:spcAft>
                <a:spcPts val="600"/>
              </a:spcAft>
              <a:buClr>
                <a:schemeClr val="accent1"/>
              </a:buClr>
              <a:defRPr/>
            </a:pPr>
            <a:r>
              <a:rPr lang="en-US" sz="1800" b="0" kern="0" dirty="0" smtClean="0">
                <a:latin typeface="+mn-lt"/>
              </a:rPr>
              <a:t>	E.g. By finding the same thing after every few lines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aim is to produce code that will be easier to maintain in the future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filter on the output could eliminate less important messages and highlight more important messages</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130</a:t>
            </a:fld>
            <a:endParaRPr lang="en-US" dirty="0"/>
          </a:p>
        </p:txBody>
      </p:sp>
    </p:spTree>
  </p:cSld>
  <p:clrMapOvr>
    <a:masterClrMapping/>
  </p:clrMapOvr>
  <p:transition spd="med">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Test management tools:</a:t>
            </a:r>
          </a:p>
          <a:p>
            <a:pPr lvl="1"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These tools can provide a lot of useful information, but the information may not be in the required form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Additional work needed to produce interfaces to other tools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defined test process needs to be set before test management tools are introduced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If the testing process is working well manually, then a test management tool can help to support the process and make it more efficient</a:t>
            </a:r>
          </a:p>
          <a:p>
            <a:pPr lvl="1" algn="l" eaLnBrk="1" hangingPunct="1">
              <a:lnSpc>
                <a:spcPct val="100000"/>
              </a:lnSpc>
              <a:spcAft>
                <a:spcPts val="600"/>
              </a:spcAft>
              <a:buClr>
                <a:schemeClr val="accent2"/>
              </a:buClr>
              <a:defRPr/>
            </a:pPr>
            <a:endParaRPr lang="en-US" sz="1800" b="0" dirty="0" smtClean="0"/>
          </a:p>
          <a:p>
            <a:pPr lvl="2"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131</a:t>
            </a:fld>
            <a:endParaRPr lang="en-US" dirty="0"/>
          </a:p>
        </p:txBody>
      </p:sp>
    </p:spTree>
  </p:cSld>
  <p:clrMapOvr>
    <a:masterClrMapping/>
  </p:clrMapOvr>
  <p:transition spd="med">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Main Considerations in Selecting a Tool:</a:t>
            </a:r>
          </a:p>
          <a:p>
            <a:pPr lvl="1" algn="l" eaLnBrk="1" hangingPunct="1">
              <a:lnSpc>
                <a:spcPct val="100000"/>
              </a:lnSpc>
              <a:spcAft>
                <a:spcPts val="600"/>
              </a:spcAft>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Assessment of the organization's maturity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Identification of the areas where tool support will help to improve testing processes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 of tools against clear requirements and objective criteria</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Proof-of-concept to see whether the product works as desired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 of the vendor or open-source network of support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Identifying and planning internal implementation</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132</a:t>
            </a:fld>
            <a:endParaRPr lang="en-US" dirty="0"/>
          </a:p>
        </p:txBody>
      </p:sp>
    </p:spTree>
  </p:cSld>
  <p:clrMapOvr>
    <a:masterClrMapping/>
  </p:clrMapOvr>
  <p:transition spd="med">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Pilot Project:</a:t>
            </a:r>
          </a:p>
          <a:p>
            <a:pPr lvl="1" algn="l" eaLnBrk="1" hangingPunct="1">
              <a:lnSpc>
                <a:spcPct val="100000"/>
              </a:lnSpc>
              <a:spcAft>
                <a:spcPts val="600"/>
              </a:spcAft>
              <a:buClr>
                <a:schemeClr val="accent2"/>
              </a:buClr>
              <a:defRPr/>
            </a:pPr>
            <a:r>
              <a:rPr lang="en-US" sz="1800" b="0" dirty="0" smtClean="0"/>
              <a:t>One of the ways to do a proof-of-concept is to have a pilot project as the first thing done with a new tool. This will use the tool on a small scale, with sufficient time to explore different ways of using the tool.</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The objectives for a pilot project for a new tool are: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learn more about the tool (more detail, more depth)</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Evaluate how the tool fits with existing processes and practices, and determine scope to change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Decide on standard ways of using, managing, storing and maintaining the tool and the test assets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Assess whether the benefits will be achieved at reasonable cost</a:t>
            </a: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133</a:t>
            </a:fld>
            <a:endParaRPr lang="en-US" dirty="0"/>
          </a:p>
        </p:txBody>
      </p:sp>
    </p:spTree>
  </p:cSld>
  <p:clrMapOvr>
    <a:masterClrMapping/>
  </p:clrMapOvr>
  <p:transition spd="med">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 continued…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dirty="0" smtClean="0"/>
              <a:t> Success factors:</a:t>
            </a:r>
          </a:p>
          <a:p>
            <a:pPr lvl="1" algn="l" eaLnBrk="1" hangingPunct="1">
              <a:lnSpc>
                <a:spcPct val="100000"/>
              </a:lnSpc>
              <a:spcAft>
                <a:spcPts val="600"/>
              </a:spcAft>
              <a:buClr>
                <a:schemeClr val="accent2"/>
              </a:buClr>
              <a:defRPr/>
            </a:pPr>
            <a:r>
              <a:rPr lang="en-US" sz="1800" b="0" dirty="0" smtClean="0"/>
              <a:t>Success is not guaranteed or automatic when implementing a testing tool. Here are some of the factors that have contributed to success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Incremental roll-out (after the pilot) to the rest of the organization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Adapting and improving processes, testware and tool artifacts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Providing adequate training, coaching and mentoring for new users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Defining and communicating guidelines for the use of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Implementing a continuous improvement mechanism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Monitoring the use of the tool, benefits achieved and lessons learned</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134</a:t>
            </a:fld>
            <a:endParaRPr lang="en-US" dirty="0"/>
          </a:p>
        </p:txBody>
      </p:sp>
    </p:spTree>
  </p:cSld>
  <p:clrMapOvr>
    <a:masterClrMapping/>
  </p:clrMapOvr>
  <p:transition spd="med">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135</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7" name="Object 6"/>
          <p:cNvGraphicFramePr>
            <a:graphicFrameLocks noChangeAspect="1"/>
          </p:cNvGraphicFramePr>
          <p:nvPr/>
        </p:nvGraphicFramePr>
        <p:xfrm>
          <a:off x="3352800" y="2362200"/>
          <a:ext cx="2362200" cy="1993106"/>
        </p:xfrm>
        <a:graphic>
          <a:graphicData uri="http://schemas.openxmlformats.org/presentationml/2006/ole">
            <p:oleObj spid="_x0000_s140291"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F4147050-0161-4A8B-8C65-9431945EA027}" type="slidenum">
              <a:rPr lang="en-US" smtClean="0"/>
              <a:pPr/>
              <a:t>136</a:t>
            </a:fld>
            <a:endParaRPr lang="en-US" dirty="0"/>
          </a:p>
        </p:txBody>
      </p:sp>
      <p:sp>
        <p:nvSpPr>
          <p:cNvPr id="6" name="Rectangle 5"/>
          <p:cNvSpPr/>
          <p:nvPr/>
        </p:nvSpPr>
        <p:spPr>
          <a:xfrm>
            <a:off x="2427664" y="3029660"/>
            <a:ext cx="4288675" cy="79868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52" name="Freeform 1060"/>
          <p:cNvSpPr>
            <a:spLocks/>
          </p:cNvSpPr>
          <p:nvPr/>
        </p:nvSpPr>
        <p:spPr bwMode="auto">
          <a:xfrm>
            <a:off x="2037891" y="3075181"/>
            <a:ext cx="6752492" cy="2743201"/>
          </a:xfrm>
          <a:custGeom>
            <a:avLst/>
            <a:gdLst/>
            <a:ahLst/>
            <a:cxnLst>
              <a:cxn ang="0">
                <a:pos x="0" y="0"/>
              </a:cxn>
              <a:cxn ang="0">
                <a:pos x="4608" y="0"/>
              </a:cxn>
              <a:cxn ang="0">
                <a:pos x="4608" y="1536"/>
              </a:cxn>
              <a:cxn ang="0">
                <a:pos x="4224" y="1536"/>
              </a:cxn>
              <a:cxn ang="0">
                <a:pos x="4224" y="2112"/>
              </a:cxn>
              <a:cxn ang="0">
                <a:pos x="3600" y="2112"/>
              </a:cxn>
              <a:cxn ang="0">
                <a:pos x="3600" y="1872"/>
              </a:cxn>
              <a:cxn ang="0">
                <a:pos x="3216" y="1872"/>
              </a:cxn>
              <a:cxn ang="0">
                <a:pos x="3216" y="768"/>
              </a:cxn>
              <a:cxn ang="0">
                <a:pos x="2736" y="768"/>
              </a:cxn>
              <a:cxn ang="0">
                <a:pos x="2736" y="1200"/>
              </a:cxn>
              <a:cxn ang="0">
                <a:pos x="2064" y="1200"/>
              </a:cxn>
              <a:cxn ang="0">
                <a:pos x="2064" y="2016"/>
              </a:cxn>
              <a:cxn ang="0">
                <a:pos x="1440" y="2016"/>
              </a:cxn>
              <a:cxn ang="0">
                <a:pos x="1440" y="1104"/>
              </a:cxn>
              <a:cxn ang="0">
                <a:pos x="864" y="1104"/>
              </a:cxn>
              <a:cxn ang="0">
                <a:pos x="864" y="1536"/>
              </a:cxn>
              <a:cxn ang="0">
                <a:pos x="0" y="1536"/>
              </a:cxn>
              <a:cxn ang="0">
                <a:pos x="0" y="0"/>
              </a:cxn>
            </a:cxnLst>
            <a:rect l="0" t="0" r="r" b="b"/>
            <a:pathLst>
              <a:path w="4608" h="2112">
                <a:moveTo>
                  <a:pt x="0" y="0"/>
                </a:moveTo>
                <a:lnTo>
                  <a:pt x="4608" y="0"/>
                </a:lnTo>
                <a:lnTo>
                  <a:pt x="4608" y="1536"/>
                </a:lnTo>
                <a:lnTo>
                  <a:pt x="4224" y="1536"/>
                </a:lnTo>
                <a:lnTo>
                  <a:pt x="4224" y="2112"/>
                </a:lnTo>
                <a:lnTo>
                  <a:pt x="3600" y="2112"/>
                </a:lnTo>
                <a:lnTo>
                  <a:pt x="3600" y="1872"/>
                </a:lnTo>
                <a:lnTo>
                  <a:pt x="3216" y="1872"/>
                </a:lnTo>
                <a:lnTo>
                  <a:pt x="3216" y="768"/>
                </a:lnTo>
                <a:lnTo>
                  <a:pt x="2736" y="768"/>
                </a:lnTo>
                <a:lnTo>
                  <a:pt x="2736" y="1200"/>
                </a:lnTo>
                <a:lnTo>
                  <a:pt x="2064" y="1200"/>
                </a:lnTo>
                <a:lnTo>
                  <a:pt x="2064" y="2016"/>
                </a:lnTo>
                <a:lnTo>
                  <a:pt x="1440" y="2016"/>
                </a:lnTo>
                <a:lnTo>
                  <a:pt x="1440" y="1104"/>
                </a:lnTo>
                <a:lnTo>
                  <a:pt x="864" y="1104"/>
                </a:lnTo>
                <a:lnTo>
                  <a:pt x="864" y="1536"/>
                </a:lnTo>
                <a:lnTo>
                  <a:pt x="0" y="1536"/>
                </a:lnTo>
                <a:lnTo>
                  <a:pt x="0" y="0"/>
                </a:lnTo>
                <a:close/>
              </a:path>
            </a:pathLst>
          </a:custGeom>
          <a:solidFill>
            <a:schemeClr val="hlink"/>
          </a:solidFill>
          <a:ln w="12700" cap="flat" cmpd="sng">
            <a:solidFill>
              <a:schemeClr val="tx1"/>
            </a:solidFill>
            <a:prstDash val="solid"/>
            <a:round/>
            <a:headEnd type="none" w="sm" len="sm"/>
            <a:tailEnd type="none" w="sm" len="sm"/>
          </a:ln>
          <a:effectLst/>
        </p:spPr>
        <p:txBody>
          <a:bodyPr wrap="none" anchor="ctr"/>
          <a:lstStyle/>
          <a:p>
            <a:endParaRPr lang="en-US" sz="1600" dirty="0"/>
          </a:p>
        </p:txBody>
      </p:sp>
      <p:sp>
        <p:nvSpPr>
          <p:cNvPr id="214018" name="Rectangle 1026"/>
          <p:cNvSpPr>
            <a:spLocks noGrp="1" noChangeArrowheads="1"/>
          </p:cNvSpPr>
          <p:nvPr>
            <p:ph type="title"/>
          </p:nvPr>
        </p:nvSpPr>
        <p:spPr/>
        <p:txBody>
          <a:bodyPr/>
          <a:lstStyle/>
          <a:p>
            <a:r>
              <a:rPr lang="en-GB" sz="2000" dirty="0" smtClean="0"/>
              <a:t>Re-testing (Confirmation Testing)</a:t>
            </a:r>
            <a:endParaRPr lang="en-GB" sz="2000" dirty="0"/>
          </a:p>
        </p:txBody>
      </p:sp>
      <p:grpSp>
        <p:nvGrpSpPr>
          <p:cNvPr id="2" name="Group 1082"/>
          <p:cNvGrpSpPr>
            <a:grpSpLocks/>
          </p:cNvGrpSpPr>
          <p:nvPr/>
        </p:nvGrpSpPr>
        <p:grpSpPr bwMode="auto">
          <a:xfrm>
            <a:off x="3670329" y="2305244"/>
            <a:ext cx="4227635" cy="3717925"/>
            <a:chOff x="2074" y="1243"/>
            <a:chExt cx="2885" cy="2342"/>
          </a:xfrm>
        </p:grpSpPr>
        <p:sp>
          <p:nvSpPr>
            <p:cNvPr id="214044" name="Text Box 1052"/>
            <p:cNvSpPr txBox="1">
              <a:spLocks noChangeArrowheads="1"/>
            </p:cNvSpPr>
            <p:nvPr/>
          </p:nvSpPr>
          <p:spPr bwMode="auto">
            <a:xfrm>
              <a:off x="3274" y="219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5" name="Text Box 1053"/>
            <p:cNvSpPr txBox="1">
              <a:spLocks noChangeArrowheads="1"/>
            </p:cNvSpPr>
            <p:nvPr/>
          </p:nvSpPr>
          <p:spPr bwMode="auto">
            <a:xfrm>
              <a:off x="4666" y="171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6" name="Text Box 1054"/>
            <p:cNvSpPr txBox="1">
              <a:spLocks noChangeArrowheads="1"/>
            </p:cNvSpPr>
            <p:nvPr/>
          </p:nvSpPr>
          <p:spPr bwMode="auto">
            <a:xfrm>
              <a:off x="2074" y="2483"/>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7" name="Text Box 1055"/>
            <p:cNvSpPr txBox="1">
              <a:spLocks noChangeArrowheads="1"/>
            </p:cNvSpPr>
            <p:nvPr/>
          </p:nvSpPr>
          <p:spPr bwMode="auto">
            <a:xfrm>
              <a:off x="4714" y="339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56" name="Rectangle 1064"/>
            <p:cNvSpPr>
              <a:spLocks noChangeArrowheads="1"/>
            </p:cNvSpPr>
            <p:nvPr/>
          </p:nvSpPr>
          <p:spPr bwMode="black">
            <a:xfrm>
              <a:off x="2621" y="1243"/>
              <a:ext cx="2338" cy="264"/>
            </a:xfrm>
            <a:prstGeom prst="rect">
              <a:avLst/>
            </a:prstGeom>
            <a:noFill/>
            <a:ln w="9525">
              <a:noFill/>
              <a:miter lim="800000"/>
              <a:headEnd/>
              <a:tailEnd/>
            </a:ln>
          </p:spPr>
          <p:txBody>
            <a:bodyPr wrap="none" lIns="0" tIns="0" rIns="0" bIns="0">
              <a:spAutoFit/>
            </a:bodyPr>
            <a:lstStyle/>
            <a:p>
              <a:pPr algn="ctr"/>
              <a:r>
                <a:rPr lang="en-GB" sz="1600" b="1" dirty="0">
                  <a:solidFill>
                    <a:schemeClr val="folHlink"/>
                  </a:solidFill>
                </a:rPr>
                <a:t>New faults introduced by the first</a:t>
              </a:r>
            </a:p>
            <a:p>
              <a:pPr algn="ctr"/>
              <a:r>
                <a:rPr lang="en-GB" sz="1600" b="1" dirty="0">
                  <a:solidFill>
                    <a:schemeClr val="folHlink"/>
                  </a:solidFill>
                </a:rPr>
                <a:t>fault fix not found during re-testing</a:t>
              </a:r>
              <a:endParaRPr lang="en-GB" sz="1600" dirty="0"/>
            </a:p>
          </p:txBody>
        </p:sp>
        <p:grpSp>
          <p:nvGrpSpPr>
            <p:cNvPr id="3" name="Group 1071"/>
            <p:cNvGrpSpPr>
              <a:grpSpLocks/>
            </p:cNvGrpSpPr>
            <p:nvPr/>
          </p:nvGrpSpPr>
          <p:grpSpPr bwMode="auto">
            <a:xfrm>
              <a:off x="2208" y="1488"/>
              <a:ext cx="2544" cy="1968"/>
              <a:chOff x="2208" y="1488"/>
              <a:chExt cx="2544" cy="1968"/>
            </a:xfrm>
          </p:grpSpPr>
          <p:sp>
            <p:nvSpPr>
              <p:cNvPr id="214057" name="Line 1065"/>
              <p:cNvSpPr>
                <a:spLocks noChangeShapeType="1"/>
              </p:cNvSpPr>
              <p:nvPr/>
            </p:nvSpPr>
            <p:spPr bwMode="black">
              <a:xfrm flipH="1">
                <a:off x="2208" y="1507"/>
                <a:ext cx="1488" cy="1037"/>
              </a:xfrm>
              <a:prstGeom prst="line">
                <a:avLst/>
              </a:prstGeom>
              <a:noFill/>
              <a:ln w="44450">
                <a:solidFill>
                  <a:schemeClr val="folHlink"/>
                </a:solidFill>
                <a:round/>
                <a:headEnd/>
                <a:tailEnd type="triangle" w="med" len="med"/>
              </a:ln>
            </p:spPr>
            <p:txBody>
              <a:bodyPr/>
              <a:lstStyle/>
              <a:p>
                <a:endParaRPr lang="en-US" sz="1600" dirty="0"/>
              </a:p>
            </p:txBody>
          </p:sp>
          <p:sp>
            <p:nvSpPr>
              <p:cNvPr id="214058" name="Line 1066"/>
              <p:cNvSpPr>
                <a:spLocks noChangeShapeType="1"/>
              </p:cNvSpPr>
              <p:nvPr/>
            </p:nvSpPr>
            <p:spPr bwMode="black">
              <a:xfrm flipH="1">
                <a:off x="3408" y="1488"/>
                <a:ext cx="288" cy="720"/>
              </a:xfrm>
              <a:prstGeom prst="line">
                <a:avLst/>
              </a:prstGeom>
              <a:noFill/>
              <a:ln w="44450">
                <a:solidFill>
                  <a:schemeClr val="folHlink"/>
                </a:solidFill>
                <a:round/>
                <a:headEnd/>
                <a:tailEnd type="triangle" w="med" len="med"/>
              </a:ln>
            </p:spPr>
            <p:txBody>
              <a:bodyPr/>
              <a:lstStyle/>
              <a:p>
                <a:endParaRPr lang="en-US" sz="1600" dirty="0"/>
              </a:p>
            </p:txBody>
          </p:sp>
          <p:sp>
            <p:nvSpPr>
              <p:cNvPr id="214059" name="Line 1067"/>
              <p:cNvSpPr>
                <a:spLocks noChangeShapeType="1"/>
              </p:cNvSpPr>
              <p:nvPr/>
            </p:nvSpPr>
            <p:spPr bwMode="black">
              <a:xfrm>
                <a:off x="3696" y="1488"/>
                <a:ext cx="1056" cy="1968"/>
              </a:xfrm>
              <a:prstGeom prst="line">
                <a:avLst/>
              </a:prstGeom>
              <a:noFill/>
              <a:ln w="44450">
                <a:solidFill>
                  <a:schemeClr val="folHlink"/>
                </a:solidFill>
                <a:round/>
                <a:headEnd/>
                <a:tailEnd type="triangle" w="med" len="med"/>
              </a:ln>
            </p:spPr>
            <p:txBody>
              <a:bodyPr/>
              <a:lstStyle/>
              <a:p>
                <a:endParaRPr lang="en-US" sz="1600" dirty="0"/>
              </a:p>
            </p:txBody>
          </p:sp>
          <p:sp>
            <p:nvSpPr>
              <p:cNvPr id="214060" name="Line 1068"/>
              <p:cNvSpPr>
                <a:spLocks noChangeShapeType="1"/>
              </p:cNvSpPr>
              <p:nvPr/>
            </p:nvSpPr>
            <p:spPr bwMode="black">
              <a:xfrm>
                <a:off x="3696" y="1488"/>
                <a:ext cx="960" cy="336"/>
              </a:xfrm>
              <a:prstGeom prst="line">
                <a:avLst/>
              </a:prstGeom>
              <a:noFill/>
              <a:ln w="44450">
                <a:solidFill>
                  <a:schemeClr val="folHlink"/>
                </a:solidFill>
                <a:round/>
                <a:headEnd/>
                <a:tailEnd type="triangle" w="med" len="med"/>
              </a:ln>
            </p:spPr>
            <p:txBody>
              <a:bodyPr/>
              <a:lstStyle/>
              <a:p>
                <a:endParaRPr lang="en-US" sz="1600" dirty="0"/>
              </a:p>
            </p:txBody>
          </p:sp>
        </p:grpSp>
      </p:grpSp>
      <p:grpSp>
        <p:nvGrpSpPr>
          <p:cNvPr id="4" name="Group 1081"/>
          <p:cNvGrpSpPr>
            <a:grpSpLocks/>
          </p:cNvGrpSpPr>
          <p:nvPr/>
        </p:nvGrpSpPr>
        <p:grpSpPr bwMode="auto">
          <a:xfrm>
            <a:off x="4486779" y="4977002"/>
            <a:ext cx="2032489" cy="1146175"/>
            <a:chOff x="2688" y="2926"/>
            <a:chExt cx="1387" cy="722"/>
          </a:xfrm>
        </p:grpSpPr>
        <p:sp>
          <p:nvSpPr>
            <p:cNvPr id="214041" name="Rectangle 1049"/>
            <p:cNvSpPr>
              <a:spLocks noChangeArrowheads="1"/>
            </p:cNvSpPr>
            <p:nvPr/>
          </p:nvSpPr>
          <p:spPr bwMode="black">
            <a:xfrm>
              <a:off x="2993" y="3516"/>
              <a:ext cx="1082" cy="132"/>
            </a:xfrm>
            <a:prstGeom prst="rect">
              <a:avLst/>
            </a:prstGeom>
            <a:noFill/>
            <a:ln w="9525">
              <a:noFill/>
              <a:miter lim="800000"/>
              <a:headEnd/>
              <a:tailEnd/>
            </a:ln>
          </p:spPr>
          <p:txBody>
            <a:bodyPr wrap="none" lIns="0" tIns="0" rIns="0" bIns="0">
              <a:spAutoFit/>
            </a:bodyPr>
            <a:lstStyle/>
            <a:p>
              <a:r>
                <a:rPr lang="en-GB" sz="1600" b="1" dirty="0">
                  <a:solidFill>
                    <a:schemeClr val="folHlink"/>
                  </a:solidFill>
                </a:rPr>
                <a:t>Re-test to check</a:t>
              </a:r>
              <a:endParaRPr lang="en-GB" sz="1600" dirty="0"/>
            </a:p>
          </p:txBody>
        </p:sp>
        <p:sp>
          <p:nvSpPr>
            <p:cNvPr id="214054" name="Rectangle 1062"/>
            <p:cNvSpPr>
              <a:spLocks noChangeArrowheads="1"/>
            </p:cNvSpPr>
            <p:nvPr/>
          </p:nvSpPr>
          <p:spPr bwMode="auto">
            <a:xfrm>
              <a:off x="2688" y="2926"/>
              <a:ext cx="192" cy="288"/>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sz="1600" dirty="0"/>
            </a:p>
          </p:txBody>
        </p:sp>
        <p:sp>
          <p:nvSpPr>
            <p:cNvPr id="214068" name="Line 1076"/>
            <p:cNvSpPr>
              <a:spLocks noChangeShapeType="1"/>
            </p:cNvSpPr>
            <p:nvPr/>
          </p:nvSpPr>
          <p:spPr bwMode="black">
            <a:xfrm flipH="1" flipV="1">
              <a:off x="2784" y="3214"/>
              <a:ext cx="209" cy="302"/>
            </a:xfrm>
            <a:prstGeom prst="line">
              <a:avLst/>
            </a:prstGeom>
            <a:noFill/>
            <a:ln w="44450">
              <a:solidFill>
                <a:schemeClr val="folHlink"/>
              </a:solidFill>
              <a:round/>
              <a:headEnd/>
              <a:tailEnd type="triangle" w="med" len="med"/>
            </a:ln>
          </p:spPr>
          <p:txBody>
            <a:bodyPr/>
            <a:lstStyle/>
            <a:p>
              <a:endParaRPr lang="en-US" sz="1600" dirty="0"/>
            </a:p>
          </p:txBody>
        </p:sp>
      </p:grpSp>
      <p:grpSp>
        <p:nvGrpSpPr>
          <p:cNvPr id="5" name="Group 1079"/>
          <p:cNvGrpSpPr>
            <a:grpSpLocks/>
          </p:cNvGrpSpPr>
          <p:nvPr/>
        </p:nvGrpSpPr>
        <p:grpSpPr bwMode="auto">
          <a:xfrm>
            <a:off x="2370534" y="5132585"/>
            <a:ext cx="2435470" cy="798513"/>
            <a:chOff x="1187" y="3024"/>
            <a:chExt cx="1662" cy="503"/>
          </a:xfrm>
        </p:grpSpPr>
        <p:sp>
          <p:nvSpPr>
            <p:cNvPr id="214039" name="Line 1047"/>
            <p:cNvSpPr>
              <a:spLocks noChangeShapeType="1"/>
            </p:cNvSpPr>
            <p:nvPr/>
          </p:nvSpPr>
          <p:spPr bwMode="black">
            <a:xfrm flipV="1">
              <a:off x="1981" y="3214"/>
              <a:ext cx="601" cy="181"/>
            </a:xfrm>
            <a:prstGeom prst="line">
              <a:avLst/>
            </a:prstGeom>
            <a:noFill/>
            <a:ln w="44450">
              <a:solidFill>
                <a:srgbClr val="00CC66"/>
              </a:solidFill>
              <a:round/>
              <a:headEnd/>
              <a:tailEnd type="triangle" w="med" len="med"/>
            </a:ln>
          </p:spPr>
          <p:txBody>
            <a:bodyPr/>
            <a:lstStyle/>
            <a:p>
              <a:endParaRPr lang="en-US" sz="1600" dirty="0"/>
            </a:p>
          </p:txBody>
        </p:sp>
        <p:sp>
          <p:nvSpPr>
            <p:cNvPr id="214066" name="Rectangle 1074"/>
            <p:cNvSpPr>
              <a:spLocks noChangeArrowheads="1"/>
            </p:cNvSpPr>
            <p:nvPr/>
          </p:nvSpPr>
          <p:spPr bwMode="black">
            <a:xfrm>
              <a:off x="1187" y="3395"/>
              <a:ext cx="1021" cy="132"/>
            </a:xfrm>
            <a:prstGeom prst="rect">
              <a:avLst/>
            </a:prstGeom>
            <a:noFill/>
            <a:ln w="9525">
              <a:noFill/>
              <a:miter lim="800000"/>
              <a:headEnd/>
              <a:tailEnd/>
            </a:ln>
          </p:spPr>
          <p:txBody>
            <a:bodyPr wrap="none" lIns="0" tIns="0" rIns="0" bIns="0">
              <a:spAutoFit/>
            </a:bodyPr>
            <a:lstStyle/>
            <a:p>
              <a:r>
                <a:rPr lang="en-GB" sz="1600" b="1" dirty="0"/>
                <a:t>Fault now fixed</a:t>
              </a:r>
              <a:endParaRPr lang="en-GB" sz="1600" dirty="0"/>
            </a:p>
          </p:txBody>
        </p:sp>
        <p:sp>
          <p:nvSpPr>
            <p:cNvPr id="214055" name="Text Box 1063"/>
            <p:cNvSpPr txBox="1">
              <a:spLocks noChangeArrowheads="1"/>
            </p:cNvSpPr>
            <p:nvPr/>
          </p:nvSpPr>
          <p:spPr bwMode="black">
            <a:xfrm>
              <a:off x="2582" y="3024"/>
              <a:ext cx="267" cy="190"/>
            </a:xfrm>
            <a:prstGeom prst="rect">
              <a:avLst/>
            </a:prstGeom>
            <a:noFill/>
            <a:ln w="12700">
              <a:noFill/>
              <a:miter lim="800000"/>
              <a:headEnd type="none" w="sm" len="sm"/>
              <a:tailEnd type="none" w="sm" len="sm"/>
            </a:ln>
            <a:effectLst/>
          </p:spPr>
          <p:txBody>
            <a:bodyPr wrap="square">
              <a:spAutoFit/>
            </a:bodyPr>
            <a:lstStyle/>
            <a:p>
              <a:r>
                <a:rPr lang="en-GB" sz="1600" b="1" dirty="0">
                  <a:solidFill>
                    <a:srgbClr val="000000"/>
                  </a:solidFill>
                  <a:sym typeface="Wingdings" pitchFamily="2" charset="2"/>
                </a:rPr>
                <a:t></a:t>
              </a:r>
              <a:endParaRPr lang="en-GB" sz="1600" b="1" dirty="0">
                <a:solidFill>
                  <a:srgbClr val="000000"/>
                </a:solidFill>
              </a:endParaRPr>
            </a:p>
          </p:txBody>
        </p:sp>
      </p:grpSp>
      <p:sp>
        <p:nvSpPr>
          <p:cNvPr id="23" name="Rectangle 22"/>
          <p:cNvSpPr/>
          <p:nvPr/>
        </p:nvSpPr>
        <p:spPr>
          <a:xfrm>
            <a:off x="559548" y="992296"/>
            <a:ext cx="4572000" cy="1374222"/>
          </a:xfrm>
          <a:prstGeom prst="rect">
            <a:avLst/>
          </a:prstGeom>
        </p:spPr>
        <p:txBody>
          <a:bodyPr>
            <a:spAutoFit/>
          </a:bodyPr>
          <a:lstStyle/>
          <a:p>
            <a:pPr algn="l"/>
            <a:r>
              <a:rPr lang="en-GB" sz="1600" dirty="0" smtClean="0">
                <a:latin typeface="+mn-lt"/>
              </a:rPr>
              <a:t>Re-Running failed tests:</a:t>
            </a:r>
            <a:endParaRPr lang="en-GB" sz="1600" b="0" dirty="0" smtClean="0">
              <a:latin typeface="+mn-lt"/>
            </a:endParaRPr>
          </a:p>
          <a:p>
            <a:pPr lvl="1" algn="l">
              <a:buClr>
                <a:schemeClr val="accent1"/>
              </a:buClr>
              <a:buFont typeface="Arial" pitchFamily="34" charset="0"/>
              <a:buChar char="•"/>
            </a:pPr>
            <a:r>
              <a:rPr lang="en-GB" sz="1800" b="0" dirty="0" smtClean="0">
                <a:latin typeface="+mn-lt"/>
              </a:rPr>
              <a:t> </a:t>
            </a:r>
            <a:r>
              <a:rPr lang="en-GB" sz="1600" b="0" dirty="0" smtClean="0">
                <a:latin typeface="+mn-lt"/>
              </a:rPr>
              <a:t>Must be exactly repeatable</a:t>
            </a:r>
          </a:p>
          <a:p>
            <a:pPr lvl="1" algn="l">
              <a:buClr>
                <a:schemeClr val="accent1"/>
              </a:buClr>
              <a:buFont typeface="Arial" pitchFamily="34" charset="0"/>
              <a:buChar char="•"/>
            </a:pPr>
            <a:r>
              <a:rPr lang="en-GB" sz="1600" b="0" dirty="0" smtClean="0">
                <a:latin typeface="+mn-lt"/>
              </a:rPr>
              <a:t> Same environment, versions (except for the software which  has been intentionally changed!)</a:t>
            </a:r>
          </a:p>
          <a:p>
            <a:pPr lvl="1" algn="l">
              <a:buClr>
                <a:schemeClr val="accent1"/>
              </a:buClr>
              <a:buFont typeface="Arial" pitchFamily="34" charset="0"/>
              <a:buChar char="•"/>
            </a:pPr>
            <a:r>
              <a:rPr lang="en-GB" sz="1600" b="0" dirty="0" smtClean="0">
                <a:latin typeface="+mn-lt"/>
              </a:rPr>
              <a:t> Same inputs and preconditions</a:t>
            </a:r>
            <a:endParaRPr lang="en-GB" sz="1600" b="0" dirty="0">
              <a:latin typeface="+mn-lt"/>
            </a:endParaRPr>
          </a:p>
        </p:txBody>
      </p:sp>
      <p:sp>
        <p:nvSpPr>
          <p:cNvPr id="25" name="Slide Number Placeholder 24"/>
          <p:cNvSpPr>
            <a:spLocks noGrp="1"/>
          </p:cNvSpPr>
          <p:nvPr>
            <p:ph type="sldNum" sz="quarter" idx="4"/>
          </p:nvPr>
        </p:nvSpPr>
        <p:spPr/>
        <p:txBody>
          <a:bodyPr/>
          <a:lstStyle/>
          <a:p>
            <a:fld id="{F4147050-0161-4A8B-8C65-9431945EA027}" type="slidenum">
              <a:rPr lang="en-US" smtClean="0"/>
              <a:pPr/>
              <a:t>13</a:t>
            </a:fld>
            <a:endParaRPr lang="en-US" dirty="0"/>
          </a:p>
        </p:txBody>
      </p:sp>
      <p:sp>
        <p:nvSpPr>
          <p:cNvPr id="26" name="TextBox 25"/>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4052"/>
                                        </p:tgtEl>
                                        <p:attrNameLst>
                                          <p:attrName>style.visibility</p:attrName>
                                        </p:attrNameLst>
                                      </p:cBhvr>
                                      <p:to>
                                        <p:strVal val="visible"/>
                                      </p:to>
                                    </p:set>
                                    <p:animEffect transition="in" filter="dissolve">
                                      <p:cBhvr>
                                        <p:cTn id="7" dur="500"/>
                                        <p:tgtEl>
                                          <p:spTgt spid="214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GB" dirty="0"/>
              <a:t>Regression </a:t>
            </a:r>
            <a:r>
              <a:rPr lang="en-GB" dirty="0" smtClean="0"/>
              <a:t>testing</a:t>
            </a:r>
            <a:endParaRPr lang="en-GB" dirty="0"/>
          </a:p>
        </p:txBody>
      </p:sp>
      <p:sp>
        <p:nvSpPr>
          <p:cNvPr id="217119" name="Rectangle 31"/>
          <p:cNvSpPr>
            <a:spLocks noGrp="1" noChangeArrowheads="1"/>
          </p:cNvSpPr>
          <p:nvPr>
            <p:ph type="body" idx="4294967295"/>
          </p:nvPr>
        </p:nvSpPr>
        <p:spPr>
          <a:xfrm>
            <a:off x="545123" y="762000"/>
            <a:ext cx="7772400" cy="5334000"/>
          </a:xfrm>
          <a:prstGeom prst="rect">
            <a:avLst/>
          </a:prstGeom>
        </p:spPr>
        <p:txBody>
          <a:bodyPr/>
          <a:lstStyle/>
          <a:p>
            <a:r>
              <a:rPr lang="en-GB" sz="1600" dirty="0" smtClean="0"/>
              <a:t>To </a:t>
            </a:r>
            <a:r>
              <a:rPr lang="en-GB" sz="1600" dirty="0"/>
              <a:t>look for any unexpected </a:t>
            </a:r>
            <a:r>
              <a:rPr lang="en-GB" sz="1600" dirty="0" smtClean="0"/>
              <a:t>side-effects</a:t>
            </a:r>
          </a:p>
          <a:p>
            <a:r>
              <a:rPr lang="en-GB" sz="1600" dirty="0" smtClean="0"/>
              <a:t>Regression tests are performed:</a:t>
            </a:r>
          </a:p>
          <a:p>
            <a:pPr lvl="1">
              <a:buClr>
                <a:schemeClr val="accent1"/>
              </a:buClr>
              <a:buFont typeface="Arial" pitchFamily="34" charset="0"/>
              <a:buChar char="•"/>
            </a:pPr>
            <a:r>
              <a:rPr lang="en-GB" kern="1200" dirty="0" smtClean="0">
                <a:ea typeface="+mn-ea"/>
                <a:cs typeface="+mn-cs"/>
              </a:rPr>
              <a:t>After software changes, including faults fixed</a:t>
            </a:r>
          </a:p>
          <a:p>
            <a:pPr lvl="1">
              <a:buClr>
                <a:schemeClr val="accent1"/>
              </a:buClr>
              <a:buFont typeface="Arial" pitchFamily="34" charset="0"/>
              <a:buChar char="•"/>
            </a:pPr>
            <a:r>
              <a:rPr lang="en-GB" kern="1200" dirty="0" smtClean="0">
                <a:ea typeface="+mn-ea"/>
                <a:cs typeface="+mn-cs"/>
              </a:rPr>
              <a:t>When the environment changes, even if application functionality stays the same</a:t>
            </a:r>
          </a:p>
          <a:p>
            <a:pPr lvl="1">
              <a:buClr>
                <a:schemeClr val="accent1"/>
              </a:buClr>
              <a:buFont typeface="Arial" pitchFamily="34" charset="0"/>
              <a:buChar char="•"/>
            </a:pPr>
            <a:r>
              <a:rPr lang="en-GB" kern="1200" dirty="0" smtClean="0">
                <a:ea typeface="+mn-ea"/>
                <a:cs typeface="+mn-cs"/>
              </a:rPr>
              <a:t>For emergency fixes (possibly a subset)</a:t>
            </a:r>
          </a:p>
          <a:p>
            <a:endParaRPr lang="en-GB" dirty="0"/>
          </a:p>
        </p:txBody>
      </p:sp>
      <p:sp>
        <p:nvSpPr>
          <p:cNvPr id="217120" name="Freeform 32"/>
          <p:cNvSpPr>
            <a:spLocks/>
          </p:cNvSpPr>
          <p:nvPr/>
        </p:nvSpPr>
        <p:spPr bwMode="auto">
          <a:xfrm>
            <a:off x="1406769" y="2743200"/>
            <a:ext cx="6752492" cy="3352800"/>
          </a:xfrm>
          <a:custGeom>
            <a:avLst/>
            <a:gdLst/>
            <a:ahLst/>
            <a:cxnLst>
              <a:cxn ang="0">
                <a:pos x="0" y="0"/>
              </a:cxn>
              <a:cxn ang="0">
                <a:pos x="4608" y="0"/>
              </a:cxn>
              <a:cxn ang="0">
                <a:pos x="4608" y="1536"/>
              </a:cxn>
              <a:cxn ang="0">
                <a:pos x="4224" y="1536"/>
              </a:cxn>
              <a:cxn ang="0">
                <a:pos x="4224" y="2112"/>
              </a:cxn>
              <a:cxn ang="0">
                <a:pos x="3600" y="2112"/>
              </a:cxn>
              <a:cxn ang="0">
                <a:pos x="3600" y="1872"/>
              </a:cxn>
              <a:cxn ang="0">
                <a:pos x="3216" y="1872"/>
              </a:cxn>
              <a:cxn ang="0">
                <a:pos x="3216" y="768"/>
              </a:cxn>
              <a:cxn ang="0">
                <a:pos x="2736" y="768"/>
              </a:cxn>
              <a:cxn ang="0">
                <a:pos x="2736" y="1200"/>
              </a:cxn>
              <a:cxn ang="0">
                <a:pos x="2064" y="1200"/>
              </a:cxn>
              <a:cxn ang="0">
                <a:pos x="2064" y="2016"/>
              </a:cxn>
              <a:cxn ang="0">
                <a:pos x="1440" y="2016"/>
              </a:cxn>
              <a:cxn ang="0">
                <a:pos x="1440" y="1104"/>
              </a:cxn>
              <a:cxn ang="0">
                <a:pos x="864" y="1104"/>
              </a:cxn>
              <a:cxn ang="0">
                <a:pos x="864" y="1536"/>
              </a:cxn>
              <a:cxn ang="0">
                <a:pos x="0" y="1536"/>
              </a:cxn>
              <a:cxn ang="0">
                <a:pos x="0" y="0"/>
              </a:cxn>
            </a:cxnLst>
            <a:rect l="0" t="0" r="r" b="b"/>
            <a:pathLst>
              <a:path w="4608" h="2112">
                <a:moveTo>
                  <a:pt x="0" y="0"/>
                </a:moveTo>
                <a:lnTo>
                  <a:pt x="4608" y="0"/>
                </a:lnTo>
                <a:lnTo>
                  <a:pt x="4608" y="1536"/>
                </a:lnTo>
                <a:lnTo>
                  <a:pt x="4224" y="1536"/>
                </a:lnTo>
                <a:lnTo>
                  <a:pt x="4224" y="2112"/>
                </a:lnTo>
                <a:lnTo>
                  <a:pt x="3600" y="2112"/>
                </a:lnTo>
                <a:lnTo>
                  <a:pt x="3600" y="1872"/>
                </a:lnTo>
                <a:lnTo>
                  <a:pt x="3216" y="1872"/>
                </a:lnTo>
                <a:lnTo>
                  <a:pt x="3216" y="768"/>
                </a:lnTo>
                <a:lnTo>
                  <a:pt x="2736" y="768"/>
                </a:lnTo>
                <a:lnTo>
                  <a:pt x="2736" y="1200"/>
                </a:lnTo>
                <a:lnTo>
                  <a:pt x="2064" y="1200"/>
                </a:lnTo>
                <a:lnTo>
                  <a:pt x="2064" y="2016"/>
                </a:lnTo>
                <a:lnTo>
                  <a:pt x="1440" y="2016"/>
                </a:lnTo>
                <a:lnTo>
                  <a:pt x="1440" y="1104"/>
                </a:lnTo>
                <a:lnTo>
                  <a:pt x="864" y="1104"/>
                </a:lnTo>
                <a:lnTo>
                  <a:pt x="864" y="1536"/>
                </a:lnTo>
                <a:lnTo>
                  <a:pt x="0" y="1536"/>
                </a:lnTo>
                <a:lnTo>
                  <a:pt x="0" y="0"/>
                </a:lnTo>
                <a:close/>
              </a:path>
            </a:pathLst>
          </a:custGeom>
          <a:solidFill>
            <a:schemeClr val="hlink"/>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217140" name="Rectangle 52"/>
          <p:cNvSpPr>
            <a:spLocks noChangeArrowheads="1"/>
          </p:cNvSpPr>
          <p:nvPr/>
        </p:nvSpPr>
        <p:spPr bwMode="auto">
          <a:xfrm>
            <a:off x="1406769" y="2743200"/>
            <a:ext cx="6752492" cy="3810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1" name="Rectangle 53"/>
          <p:cNvSpPr>
            <a:spLocks noChangeArrowheads="1"/>
          </p:cNvSpPr>
          <p:nvPr/>
        </p:nvSpPr>
        <p:spPr bwMode="auto">
          <a:xfrm>
            <a:off x="3657600" y="3124200"/>
            <a:ext cx="281354" cy="28194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2" name="Rectangle 54"/>
          <p:cNvSpPr>
            <a:spLocks noChangeArrowheads="1"/>
          </p:cNvSpPr>
          <p:nvPr/>
        </p:nvSpPr>
        <p:spPr bwMode="auto">
          <a:xfrm>
            <a:off x="3024554" y="3505200"/>
            <a:ext cx="633046" cy="9144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3" name="Rectangle 55"/>
          <p:cNvSpPr>
            <a:spLocks noChangeArrowheads="1"/>
          </p:cNvSpPr>
          <p:nvPr/>
        </p:nvSpPr>
        <p:spPr bwMode="auto">
          <a:xfrm>
            <a:off x="3938954" y="3505200"/>
            <a:ext cx="1266092" cy="3810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4" name="Rectangle 56"/>
          <p:cNvSpPr>
            <a:spLocks noChangeArrowheads="1"/>
          </p:cNvSpPr>
          <p:nvPr/>
        </p:nvSpPr>
        <p:spPr bwMode="auto">
          <a:xfrm>
            <a:off x="3938954" y="4953000"/>
            <a:ext cx="492369" cy="6096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grpSp>
        <p:nvGrpSpPr>
          <p:cNvPr id="2" name="Group 59"/>
          <p:cNvGrpSpPr>
            <a:grpSpLocks/>
          </p:cNvGrpSpPr>
          <p:nvPr/>
        </p:nvGrpSpPr>
        <p:grpSpPr bwMode="auto">
          <a:xfrm>
            <a:off x="3009900" y="2722564"/>
            <a:ext cx="4224705" cy="3246437"/>
            <a:chOff x="2054" y="1715"/>
            <a:chExt cx="2883" cy="2045"/>
          </a:xfrm>
        </p:grpSpPr>
        <p:sp>
          <p:nvSpPr>
            <p:cNvPr id="217122" name="Text Box 34"/>
            <p:cNvSpPr txBox="1">
              <a:spLocks noChangeArrowheads="1"/>
            </p:cNvSpPr>
            <p:nvPr/>
          </p:nvSpPr>
          <p:spPr bwMode="auto">
            <a:xfrm>
              <a:off x="3254" y="219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3" name="Text Box 35"/>
            <p:cNvSpPr txBox="1">
              <a:spLocks noChangeArrowheads="1"/>
            </p:cNvSpPr>
            <p:nvPr/>
          </p:nvSpPr>
          <p:spPr bwMode="auto">
            <a:xfrm>
              <a:off x="4646" y="171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4" name="Text Box 36"/>
            <p:cNvSpPr txBox="1">
              <a:spLocks noChangeArrowheads="1"/>
            </p:cNvSpPr>
            <p:nvPr/>
          </p:nvSpPr>
          <p:spPr bwMode="auto">
            <a:xfrm>
              <a:off x="2054" y="2483"/>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5" name="Text Box 37"/>
            <p:cNvSpPr txBox="1">
              <a:spLocks noChangeArrowheads="1"/>
            </p:cNvSpPr>
            <p:nvPr/>
          </p:nvSpPr>
          <p:spPr bwMode="auto">
            <a:xfrm>
              <a:off x="4694" y="339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7" name="Text Box 39"/>
            <p:cNvSpPr txBox="1">
              <a:spLocks noChangeArrowheads="1"/>
            </p:cNvSpPr>
            <p:nvPr/>
          </p:nvSpPr>
          <p:spPr bwMode="auto">
            <a:xfrm>
              <a:off x="2448" y="3504"/>
              <a:ext cx="267" cy="256"/>
            </a:xfrm>
            <a:prstGeom prst="rect">
              <a:avLst/>
            </a:prstGeom>
            <a:noFill/>
            <a:ln w="12700">
              <a:noFill/>
              <a:miter lim="800000"/>
              <a:headEnd type="none" w="sm" len="sm"/>
              <a:tailEnd type="none" w="sm" len="sm"/>
            </a:ln>
            <a:effectLst/>
          </p:spPr>
          <p:txBody>
            <a:bodyPr>
              <a:spAutoFit/>
            </a:bodyPr>
            <a:lstStyle/>
            <a:p>
              <a:r>
                <a:rPr lang="en-GB" b="1" dirty="0">
                  <a:solidFill>
                    <a:schemeClr val="bg1"/>
                  </a:solidFill>
                  <a:sym typeface="Wingdings" pitchFamily="2" charset="2"/>
                </a:rPr>
                <a:t></a:t>
              </a:r>
              <a:endParaRPr lang="en-GB" b="1" dirty="0">
                <a:solidFill>
                  <a:schemeClr val="bg1"/>
                </a:solidFill>
              </a:endParaRPr>
            </a:p>
          </p:txBody>
        </p:sp>
      </p:grpSp>
      <p:grpSp>
        <p:nvGrpSpPr>
          <p:cNvPr id="3" name="Group 62"/>
          <p:cNvGrpSpPr>
            <a:grpSpLocks/>
          </p:cNvGrpSpPr>
          <p:nvPr/>
        </p:nvGrpSpPr>
        <p:grpSpPr bwMode="auto">
          <a:xfrm>
            <a:off x="4780085" y="5715000"/>
            <a:ext cx="2177562" cy="673100"/>
            <a:chOff x="3262" y="3600"/>
            <a:chExt cx="1486" cy="424"/>
          </a:xfrm>
        </p:grpSpPr>
        <p:sp>
          <p:nvSpPr>
            <p:cNvPr id="217148" name="Rectangle 60"/>
            <p:cNvSpPr>
              <a:spLocks noChangeArrowheads="1"/>
            </p:cNvSpPr>
            <p:nvPr/>
          </p:nvSpPr>
          <p:spPr bwMode="auto">
            <a:xfrm>
              <a:off x="3262" y="3760"/>
              <a:ext cx="1058" cy="264"/>
            </a:xfrm>
            <a:prstGeom prst="rect">
              <a:avLst/>
            </a:prstGeom>
            <a:noFill/>
            <a:ln w="9525">
              <a:noFill/>
              <a:miter lim="800000"/>
              <a:headEnd/>
              <a:tailEnd/>
            </a:ln>
          </p:spPr>
          <p:txBody>
            <a:bodyPr wrap="none" lIns="0" tIns="0" rIns="0" bIns="0">
              <a:spAutoFit/>
            </a:bodyPr>
            <a:lstStyle/>
            <a:p>
              <a:r>
                <a:rPr lang="en-GB" sz="1600" b="1" dirty="0">
                  <a:solidFill>
                    <a:schemeClr val="folHlink"/>
                  </a:solidFill>
                </a:rPr>
                <a:t>Can’t guarantee</a:t>
              </a:r>
            </a:p>
            <a:p>
              <a:r>
                <a:rPr lang="en-GB" sz="1600" b="1" dirty="0">
                  <a:solidFill>
                    <a:schemeClr val="folHlink"/>
                  </a:solidFill>
                </a:rPr>
                <a:t>to find them all</a:t>
              </a:r>
              <a:endParaRPr lang="en-GB" sz="1600" dirty="0"/>
            </a:p>
          </p:txBody>
        </p:sp>
        <p:sp>
          <p:nvSpPr>
            <p:cNvPr id="217149" name="Line 61"/>
            <p:cNvSpPr>
              <a:spLocks noChangeShapeType="1"/>
            </p:cNvSpPr>
            <p:nvPr/>
          </p:nvSpPr>
          <p:spPr bwMode="auto">
            <a:xfrm flipV="1">
              <a:off x="4320" y="3600"/>
              <a:ext cx="428" cy="192"/>
            </a:xfrm>
            <a:prstGeom prst="line">
              <a:avLst/>
            </a:prstGeom>
            <a:noFill/>
            <a:ln w="44450">
              <a:solidFill>
                <a:schemeClr val="folHlink"/>
              </a:solidFill>
              <a:round/>
              <a:headEnd/>
              <a:tailEnd type="triangle" w="med" len="med"/>
            </a:ln>
          </p:spPr>
          <p:txBody>
            <a:bodyPr/>
            <a:lstStyle/>
            <a:p>
              <a:endParaRPr lang="en-US" dirty="0"/>
            </a:p>
          </p:txBody>
        </p:sp>
      </p:grpSp>
      <p:sp>
        <p:nvSpPr>
          <p:cNvPr id="19" name="Slide Number Placeholder 18"/>
          <p:cNvSpPr>
            <a:spLocks noGrp="1"/>
          </p:cNvSpPr>
          <p:nvPr>
            <p:ph type="sldNum" sz="quarter" idx="4"/>
          </p:nvPr>
        </p:nvSpPr>
        <p:spPr/>
        <p:txBody>
          <a:bodyPr/>
          <a:lstStyle/>
          <a:p>
            <a:fld id="{F4147050-0161-4A8B-8C65-9431945EA027}" type="slidenum">
              <a:rPr lang="en-US" smtClean="0"/>
              <a:pPr/>
              <a:t>14</a:t>
            </a:fld>
            <a:endParaRPr lang="en-US" dirty="0"/>
          </a:p>
        </p:txBody>
      </p:sp>
      <p:sp>
        <p:nvSpPr>
          <p:cNvPr id="20" name="TextBox 19"/>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7120"/>
                                        </p:tgtEl>
                                        <p:attrNameLst>
                                          <p:attrName>style.visibility</p:attrName>
                                        </p:attrNameLst>
                                      </p:cBhvr>
                                      <p:to>
                                        <p:strVal val="visible"/>
                                      </p:to>
                                    </p:set>
                                    <p:animEffect transition="in" filter="dissolve">
                                      <p:cBhvr>
                                        <p:cTn id="7" dur="500"/>
                                        <p:tgtEl>
                                          <p:spTgt spid="21712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7140"/>
                                        </p:tgtEl>
                                        <p:attrNameLst>
                                          <p:attrName>style.visibility</p:attrName>
                                        </p:attrNameLst>
                                      </p:cBhvr>
                                      <p:to>
                                        <p:strVal val="visible"/>
                                      </p:to>
                                    </p:set>
                                    <p:animEffect transition="in" filter="dissolve">
                                      <p:cBhvr>
                                        <p:cTn id="16" dur="500"/>
                                        <p:tgtEl>
                                          <p:spTgt spid="217140"/>
                                        </p:tgtEl>
                                      </p:cBhvr>
                                    </p:animEffect>
                                  </p:childTnLst>
                                </p:cTn>
                              </p:par>
                            </p:childTnLst>
                          </p:cTn>
                        </p:par>
                        <p:par>
                          <p:cTn id="17" fill="hold">
                            <p:stCondLst>
                              <p:cond delay="500"/>
                            </p:stCondLst>
                            <p:childTnLst>
                              <p:par>
                                <p:cTn id="18" presetID="9" presetClass="entr" presetSubtype="0" fill="hold" grpId="0" nodeType="afterEffect">
                                  <p:stCondLst>
                                    <p:cond delay="500"/>
                                  </p:stCondLst>
                                  <p:childTnLst>
                                    <p:set>
                                      <p:cBhvr>
                                        <p:cTn id="19" dur="1" fill="hold">
                                          <p:stCondLst>
                                            <p:cond delay="0"/>
                                          </p:stCondLst>
                                        </p:cTn>
                                        <p:tgtEl>
                                          <p:spTgt spid="217141"/>
                                        </p:tgtEl>
                                        <p:attrNameLst>
                                          <p:attrName>style.visibility</p:attrName>
                                        </p:attrNameLst>
                                      </p:cBhvr>
                                      <p:to>
                                        <p:strVal val="visible"/>
                                      </p:to>
                                    </p:set>
                                    <p:animEffect transition="in" filter="dissolve">
                                      <p:cBhvr>
                                        <p:cTn id="20" dur="500"/>
                                        <p:tgtEl>
                                          <p:spTgt spid="217141"/>
                                        </p:tgtEl>
                                      </p:cBhvr>
                                    </p:animEffect>
                                  </p:childTnLst>
                                </p:cTn>
                              </p:par>
                            </p:childTnLst>
                          </p:cTn>
                        </p:par>
                        <p:par>
                          <p:cTn id="21" fill="hold">
                            <p:stCondLst>
                              <p:cond delay="1500"/>
                            </p:stCondLst>
                            <p:childTnLst>
                              <p:par>
                                <p:cTn id="22" presetID="9" presetClass="entr" presetSubtype="0" fill="hold" grpId="0" nodeType="afterEffect">
                                  <p:stCondLst>
                                    <p:cond delay="500"/>
                                  </p:stCondLst>
                                  <p:childTnLst>
                                    <p:set>
                                      <p:cBhvr>
                                        <p:cTn id="23" dur="1" fill="hold">
                                          <p:stCondLst>
                                            <p:cond delay="0"/>
                                          </p:stCondLst>
                                        </p:cTn>
                                        <p:tgtEl>
                                          <p:spTgt spid="217142"/>
                                        </p:tgtEl>
                                        <p:attrNameLst>
                                          <p:attrName>style.visibility</p:attrName>
                                        </p:attrNameLst>
                                      </p:cBhvr>
                                      <p:to>
                                        <p:strVal val="visible"/>
                                      </p:to>
                                    </p:set>
                                    <p:animEffect transition="in" filter="dissolve">
                                      <p:cBhvr>
                                        <p:cTn id="24" dur="500"/>
                                        <p:tgtEl>
                                          <p:spTgt spid="217142"/>
                                        </p:tgtEl>
                                      </p:cBhvr>
                                    </p:animEffect>
                                  </p:childTnLst>
                                </p:cTn>
                              </p:par>
                            </p:childTnLst>
                          </p:cTn>
                        </p:par>
                        <p:par>
                          <p:cTn id="25" fill="hold">
                            <p:stCondLst>
                              <p:cond delay="2500"/>
                            </p:stCondLst>
                            <p:childTnLst>
                              <p:par>
                                <p:cTn id="26" presetID="9" presetClass="entr" presetSubtype="0" fill="hold" grpId="0" nodeType="afterEffect">
                                  <p:stCondLst>
                                    <p:cond delay="500"/>
                                  </p:stCondLst>
                                  <p:childTnLst>
                                    <p:set>
                                      <p:cBhvr>
                                        <p:cTn id="27" dur="1" fill="hold">
                                          <p:stCondLst>
                                            <p:cond delay="0"/>
                                          </p:stCondLst>
                                        </p:cTn>
                                        <p:tgtEl>
                                          <p:spTgt spid="217144"/>
                                        </p:tgtEl>
                                        <p:attrNameLst>
                                          <p:attrName>style.visibility</p:attrName>
                                        </p:attrNameLst>
                                      </p:cBhvr>
                                      <p:to>
                                        <p:strVal val="visible"/>
                                      </p:to>
                                    </p:set>
                                    <p:animEffect transition="in" filter="dissolve">
                                      <p:cBhvr>
                                        <p:cTn id="28" dur="500"/>
                                        <p:tgtEl>
                                          <p:spTgt spid="217144"/>
                                        </p:tgtEl>
                                      </p:cBhvr>
                                    </p:animEffect>
                                  </p:childTnLst>
                                </p:cTn>
                              </p:par>
                            </p:childTnLst>
                          </p:cTn>
                        </p:par>
                        <p:par>
                          <p:cTn id="29" fill="hold">
                            <p:stCondLst>
                              <p:cond delay="3500"/>
                            </p:stCondLst>
                            <p:childTnLst>
                              <p:par>
                                <p:cTn id="30" presetID="9" presetClass="entr" presetSubtype="0" fill="hold" grpId="0" nodeType="afterEffect">
                                  <p:stCondLst>
                                    <p:cond delay="500"/>
                                  </p:stCondLst>
                                  <p:childTnLst>
                                    <p:set>
                                      <p:cBhvr>
                                        <p:cTn id="31" dur="1" fill="hold">
                                          <p:stCondLst>
                                            <p:cond delay="0"/>
                                          </p:stCondLst>
                                        </p:cTn>
                                        <p:tgtEl>
                                          <p:spTgt spid="217143"/>
                                        </p:tgtEl>
                                        <p:attrNameLst>
                                          <p:attrName>style.visibility</p:attrName>
                                        </p:attrNameLst>
                                      </p:cBhvr>
                                      <p:to>
                                        <p:strVal val="visible"/>
                                      </p:to>
                                    </p:set>
                                    <p:animEffect transition="in" filter="dissolve">
                                      <p:cBhvr>
                                        <p:cTn id="32" dur="500"/>
                                        <p:tgtEl>
                                          <p:spTgt spid="217143"/>
                                        </p:tgtEl>
                                      </p:cBhvr>
                                    </p:animEffect>
                                  </p:childTnLst>
                                </p:cTn>
                              </p:par>
                            </p:childTnLst>
                          </p:cTn>
                        </p:par>
                        <p:par>
                          <p:cTn id="33" fill="hold">
                            <p:stCondLst>
                              <p:cond delay="4500"/>
                            </p:stCondLst>
                            <p:childTnLst>
                              <p:par>
                                <p:cTn id="34" presetID="1" presetClass="entr" presetSubtype="0" fill="hold" nodeType="afterEffect">
                                  <p:stCondLst>
                                    <p:cond delay="50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0" grpId="0" animBg="1"/>
      <p:bldP spid="217140" grpId="0" animBg="1"/>
      <p:bldP spid="217141" grpId="0" animBg="1"/>
      <p:bldP spid="217142" grpId="0" animBg="1"/>
      <p:bldP spid="217143" grpId="0" animBg="1"/>
      <p:bldP spid="2171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The Psychology of Testing</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The mindset to be used while testing and reviewing is different from that used while developing software</a:t>
            </a:r>
          </a:p>
          <a:p>
            <a:pPr marL="231775" lvl="1" indent="-230188" algn="l" eaLnBrk="1" hangingPunct="1">
              <a:lnSpc>
                <a:spcPct val="100000"/>
              </a:lnSpc>
              <a:spcAft>
                <a:spcPts val="600"/>
              </a:spcAft>
              <a:buFont typeface="Wingdings" pitchFamily="2" charset="2"/>
              <a:buChar char="q"/>
              <a:defRPr/>
            </a:pPr>
            <a:r>
              <a:rPr lang="en-GB" sz="1400" b="0" kern="0" dirty="0" smtClean="0">
                <a:latin typeface="+mn-lt"/>
              </a:rPr>
              <a:t>Separation of responsibilities of development and testing are done to help focus efforts and provide an independent / unbiased view</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While</a:t>
            </a:r>
            <a:r>
              <a:rPr kumimoji="0" lang="en-GB" sz="1400" b="0" i="0" u="none" strike="noStrike" kern="0" cap="none" spc="0" normalizeH="0" noProof="0" dirty="0" smtClean="0">
                <a:ln>
                  <a:noFill/>
                </a:ln>
                <a:solidFill>
                  <a:schemeClr val="tx1"/>
                </a:solidFill>
                <a:effectLst/>
                <a:uLnTx/>
                <a:uFillTx/>
                <a:latin typeface="+mn-lt"/>
              </a:rPr>
              <a:t> a certain level of independence often makes the tester more effective at finding defects and failures, this independence can however not replace familiarity which developers possess.</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People</a:t>
            </a:r>
            <a:r>
              <a:rPr lang="en-GB" sz="1400" b="0" kern="0" dirty="0" smtClean="0">
                <a:latin typeface="+mn-lt"/>
              </a:rPr>
              <a:t> and projects are driven by objectives. For example, to  find defects and confirm that the software meets it objectives. It is therefore important to clearly state the objectives of testing.</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Identifying</a:t>
            </a:r>
            <a:r>
              <a:rPr kumimoji="0" lang="en-GB" sz="1400" b="0" i="0" u="none" strike="noStrike" kern="0" cap="none" spc="0" normalizeH="0" noProof="0" dirty="0" smtClean="0">
                <a:ln>
                  <a:noFill/>
                </a:ln>
                <a:solidFill>
                  <a:schemeClr val="tx1"/>
                </a:solidFill>
                <a:effectLst/>
                <a:uLnTx/>
                <a:uFillTx/>
                <a:latin typeface="+mn-lt"/>
              </a:rPr>
              <a:t> failures during testing may be perceived as criticism against the product and its author. Testing is therefore often viewed as a destructive activity.</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Communication of errors in the product in a constructive way </a:t>
            </a:r>
            <a:r>
              <a:rPr lang="en-GB" sz="1400" b="0" kern="0" dirty="0" smtClean="0">
                <a:latin typeface="+mn-lt"/>
              </a:rPr>
              <a:t>therefore assumes particular importance in order to make testing appear constructive and supportive.</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The</a:t>
            </a:r>
            <a:r>
              <a:rPr kumimoji="0" lang="en-GB" sz="1400" b="0" i="0" u="none" strike="noStrike" kern="0" cap="none" spc="0" normalizeH="0" noProof="0" dirty="0" smtClean="0">
                <a:ln>
                  <a:noFill/>
                </a:ln>
                <a:solidFill>
                  <a:schemeClr val="tx1"/>
                </a:solidFill>
                <a:effectLst/>
                <a:uLnTx/>
                <a:uFillTx/>
                <a:latin typeface="+mn-lt"/>
              </a:rPr>
              <a:t> Test Leaders and Testers therefore need to have good inter-personal and communication skills to overcome this difference of perception.</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Some</a:t>
            </a:r>
            <a:r>
              <a:rPr lang="en-GB" sz="1400" b="0" kern="0" dirty="0" smtClean="0">
                <a:latin typeface="+mn-lt"/>
              </a:rPr>
              <a:t> ways of improving communication and relationships between testers and others:</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Start with collaboration rather than battles</a:t>
            </a:r>
            <a:r>
              <a:rPr kumimoji="0" lang="en-GB" sz="1400" b="0" i="0" u="none" strike="noStrike" kern="0" cap="none" spc="0" normalizeH="0" noProof="0" dirty="0" smtClean="0">
                <a:ln>
                  <a:noFill/>
                </a:ln>
                <a:solidFill>
                  <a:schemeClr val="tx1"/>
                </a:solidFill>
                <a:effectLst/>
                <a:uLnTx/>
                <a:uFillTx/>
                <a:latin typeface="+mn-lt"/>
              </a:rPr>
              <a:t> – Common goal of better quality system</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lang="en-GB" sz="1400" b="0" kern="0" baseline="0" dirty="0" smtClean="0">
                <a:latin typeface="+mn-lt"/>
              </a:rPr>
              <a:t>Communicate</a:t>
            </a:r>
            <a:r>
              <a:rPr lang="en-GB" sz="1400" b="0" kern="0" dirty="0" smtClean="0">
                <a:latin typeface="+mn-lt"/>
              </a:rPr>
              <a:t> findings in a neutral, fact-focussed way, without criticising individuals who created the tested products</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Try to understand what the other person feels and why they react in the way they do</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Confirm</a:t>
            </a:r>
            <a:r>
              <a:rPr kumimoji="0" lang="en-GB" sz="1400" b="0" i="0" u="none" strike="noStrike" kern="0" cap="none" spc="0" normalizeH="0" noProof="0" dirty="0" smtClean="0">
                <a:ln>
                  <a:noFill/>
                </a:ln>
                <a:solidFill>
                  <a:schemeClr val="tx1"/>
                </a:solidFill>
                <a:effectLst/>
                <a:uLnTx/>
                <a:uFillTx/>
                <a:latin typeface="+mn-lt"/>
              </a:rPr>
              <a:t> that the other person has understood what you conveyed.</a:t>
            </a:r>
            <a:endParaRPr kumimoji="0" lang="en-GB" sz="1400" b="0" i="0" u="none" strike="noStrike" kern="0" cap="none" spc="0" normalizeH="0" baseline="0" noProof="0" dirty="0" smtClean="0">
              <a:ln>
                <a:noFill/>
              </a:ln>
              <a:solidFill>
                <a:schemeClr val="tx1"/>
              </a:solidFill>
              <a:effectLst/>
              <a:uLnTx/>
              <a:uFillTx/>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15</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Code of Ethics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0" lvl="1" indent="1588" algn="l" eaLnBrk="1" hangingPunct="1">
              <a:lnSpc>
                <a:spcPct val="100000"/>
              </a:lnSpc>
              <a:spcAft>
                <a:spcPts val="600"/>
              </a:spcAft>
              <a:buClr>
                <a:schemeClr val="tx2"/>
              </a:buClr>
              <a:defRPr/>
            </a:pPr>
            <a:r>
              <a:rPr lang="en-US" sz="1400" b="0" i="1" kern="0" dirty="0" smtClean="0">
                <a:latin typeface="+mn-lt"/>
              </a:rPr>
              <a:t>Involvement in software testing enables individuals to learn confidential and privileged information. A code of ethics is therefore necessary, among other reasons to ensure that the information is not put to inappropriate use.</a:t>
            </a:r>
          </a:p>
          <a:p>
            <a:pPr marL="341313" lvl="1" indent="-339725" algn="l" eaLnBrk="1" hangingPunct="1">
              <a:lnSpc>
                <a:spcPct val="100000"/>
              </a:lnSpc>
              <a:spcAft>
                <a:spcPts val="600"/>
              </a:spcAft>
              <a:buClr>
                <a:schemeClr val="tx2"/>
              </a:buClr>
              <a:defRPr/>
            </a:pPr>
            <a:r>
              <a:rPr lang="en-US" sz="1500" b="0" i="1" kern="0" dirty="0" smtClean="0">
                <a:latin typeface="+mn-lt"/>
              </a:rPr>
              <a:t>The ISTQB</a:t>
            </a:r>
            <a:r>
              <a:rPr lang="en-US" sz="1500" b="0" i="1" kern="0" baseline="40000" dirty="0" smtClean="0">
                <a:latin typeface="+mn-lt"/>
              </a:rPr>
              <a:t>® </a:t>
            </a:r>
            <a:r>
              <a:rPr lang="en-US" sz="1500" b="0" i="1" kern="0" dirty="0" smtClean="0">
                <a:latin typeface="+mn-lt"/>
              </a:rPr>
              <a:t>states the following code of ethics:</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PUBLIC</a:t>
            </a:r>
            <a:r>
              <a:rPr lang="en-US" sz="1200" b="0" i="1" kern="0" dirty="0" smtClean="0">
                <a:latin typeface="+mn-lt"/>
              </a:rPr>
              <a:t> - </a:t>
            </a:r>
            <a:r>
              <a:rPr lang="en-US" sz="1200" b="0" i="1" kern="0" dirty="0" smtClean="0"/>
              <a:t>CST </a:t>
            </a:r>
            <a:r>
              <a:rPr lang="en-US" sz="1200" b="0" i="1" kern="0" dirty="0" smtClean="0">
                <a:latin typeface="+mn-lt"/>
              </a:rPr>
              <a:t>shall act consistently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CLIENT AND EMPLOYER </a:t>
            </a:r>
            <a:r>
              <a:rPr lang="en-US" sz="1200" b="0" i="1" kern="0" dirty="0" smtClean="0">
                <a:latin typeface="+mn-lt"/>
              </a:rPr>
              <a:t>- </a:t>
            </a:r>
            <a:r>
              <a:rPr lang="en-US" sz="1200" b="0" i="1" kern="0" dirty="0" smtClean="0"/>
              <a:t>CST </a:t>
            </a:r>
            <a:r>
              <a:rPr lang="en-US" sz="1200" b="0" i="1" kern="0" dirty="0" smtClean="0">
                <a:latin typeface="+mn-lt"/>
              </a:rPr>
              <a:t>shall act in a manner that is in the best interests of their client and employer, consistent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PRODUCT</a:t>
            </a:r>
            <a:r>
              <a:rPr lang="en-US" sz="1200" b="0" i="1" kern="0" dirty="0" smtClean="0">
                <a:latin typeface="+mn-lt"/>
              </a:rPr>
              <a:t> - </a:t>
            </a:r>
            <a:r>
              <a:rPr lang="en-US" sz="1200" b="0" i="1" kern="0" dirty="0" smtClean="0"/>
              <a:t>CST </a:t>
            </a:r>
            <a:r>
              <a:rPr lang="en-US" sz="1200" b="0" i="1" kern="0" dirty="0" smtClean="0">
                <a:latin typeface="+mn-lt"/>
              </a:rPr>
              <a:t>shall ensure that the deliverables they provide (on the products and systems they test) meet the highest professional standards possible.</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JUDGMENT</a:t>
            </a:r>
            <a:r>
              <a:rPr lang="en-US" sz="1200" b="0" i="1" kern="0" dirty="0" smtClean="0">
                <a:latin typeface="+mn-lt"/>
              </a:rPr>
              <a:t> - </a:t>
            </a:r>
            <a:r>
              <a:rPr lang="en-US" sz="1200" b="0" i="1" kern="0" dirty="0" smtClean="0"/>
              <a:t>CST </a:t>
            </a:r>
            <a:r>
              <a:rPr lang="en-US" sz="1200" b="0" i="1" kern="0" dirty="0" smtClean="0">
                <a:latin typeface="+mn-lt"/>
              </a:rPr>
              <a:t>shall maintain integrity and independence in their professional judgment.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MANAGEMENT</a:t>
            </a:r>
            <a:r>
              <a:rPr lang="en-US" sz="1200" b="0" i="1" kern="0" dirty="0" smtClean="0">
                <a:latin typeface="+mn-lt"/>
              </a:rPr>
              <a:t> – </a:t>
            </a:r>
            <a:r>
              <a:rPr lang="en-US" sz="1200" b="0" i="1" kern="0" dirty="0" smtClean="0"/>
              <a:t>CST </a:t>
            </a:r>
            <a:r>
              <a:rPr lang="en-US" sz="1200" b="0" i="1" kern="0" dirty="0" smtClean="0">
                <a:latin typeface="+mn-lt"/>
              </a:rPr>
              <a:t>managers and leaders shall subscribe to and promote an ethical approach to the management of software testing.</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PROFESSION</a:t>
            </a:r>
            <a:r>
              <a:rPr lang="en-US" sz="1200" b="0" i="1" kern="0" dirty="0" smtClean="0">
                <a:latin typeface="+mn-lt"/>
              </a:rPr>
              <a:t> - </a:t>
            </a:r>
            <a:r>
              <a:rPr lang="en-US" sz="1200" b="0" i="1" kern="0" dirty="0" smtClean="0"/>
              <a:t>CST </a:t>
            </a:r>
            <a:r>
              <a:rPr lang="en-US" sz="1200" b="0" i="1" kern="0" dirty="0" smtClean="0">
                <a:latin typeface="+mn-lt"/>
              </a:rPr>
              <a:t>shall advance the integrity and reputation of the profession consistent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COLLEAGUES</a:t>
            </a:r>
            <a:r>
              <a:rPr lang="en-US" sz="1200" b="0" i="1" kern="0" dirty="0" smtClean="0">
                <a:latin typeface="+mn-lt"/>
              </a:rPr>
              <a:t> – CST shall be fair to and supportive of their colleagues, and promote cooperation with software developers.</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SELF</a:t>
            </a:r>
            <a:r>
              <a:rPr lang="en-US" sz="1200" b="0" i="1" kern="0" dirty="0" smtClean="0">
                <a:latin typeface="+mn-lt"/>
              </a:rPr>
              <a:t> - </a:t>
            </a:r>
            <a:r>
              <a:rPr lang="en-US" sz="1200" b="0" i="1" kern="0" dirty="0" smtClean="0"/>
              <a:t>CST </a:t>
            </a:r>
            <a:r>
              <a:rPr lang="en-US" sz="1200" b="0" i="1" kern="0" dirty="0" smtClean="0">
                <a:latin typeface="+mn-lt"/>
              </a:rPr>
              <a:t>shall participate in lifelong learning regarding the practice of their profession and shall promote an ethical approach to the practice of the profession.</a:t>
            </a:r>
            <a:endParaRPr kumimoji="0" lang="en-GB" sz="1200" b="0" i="0" u="none" strike="noStrike" kern="0" cap="none" spc="0" normalizeH="0" baseline="0" noProof="0" dirty="0" smtClean="0">
              <a:ln>
                <a:noFill/>
              </a:ln>
              <a:solidFill>
                <a:schemeClr val="tx1"/>
              </a:solidFill>
              <a:effectLst/>
              <a:uLnTx/>
              <a:uFillTx/>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16</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17</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048000" y="2438400"/>
          <a:ext cx="2286000" cy="1928813"/>
        </p:xfrm>
        <a:graphic>
          <a:graphicData uri="http://schemas.openxmlformats.org/presentationml/2006/ole">
            <p:oleObj spid="_x0000_s72705"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756559"/>
            <a:ext cx="5943600" cy="824841"/>
          </a:xfrm>
          <a:prstGeom prst="rect">
            <a:avLst/>
          </a:prstGeom>
        </p:spPr>
        <p:txBody>
          <a:bodyPr wrap="square">
            <a:spAutoFit/>
          </a:bodyPr>
          <a:lstStyle/>
          <a:p>
            <a:r>
              <a:rPr lang="en-US" sz="2800" dirty="0" smtClean="0">
                <a:solidFill>
                  <a:srgbClr val="0070C0"/>
                </a:solidFill>
              </a:rPr>
              <a:t>2. TESTING THROUGHOUT THE LIFECYCLE</a:t>
            </a:r>
          </a:p>
        </p:txBody>
      </p:sp>
      <p:sp>
        <p:nvSpPr>
          <p:cNvPr id="4" name="Slide Number Placeholder 3"/>
          <p:cNvSpPr>
            <a:spLocks noGrp="1"/>
          </p:cNvSpPr>
          <p:nvPr>
            <p:ph type="sldNum" sz="quarter" idx="4"/>
          </p:nvPr>
        </p:nvSpPr>
        <p:spPr/>
        <p:txBody>
          <a:bodyPr/>
          <a:lstStyle/>
          <a:p>
            <a:fld id="{F4147050-0161-4A8B-8C65-9431945EA027}" type="slidenum">
              <a:rPr lang="en-US" smtClean="0"/>
              <a:pPr/>
              <a:t>18</a:t>
            </a:fld>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altLang="en-GB" dirty="0" smtClean="0"/>
              <a:t>Topics</a:t>
            </a:r>
            <a:endParaRPr lang="en-US" dirty="0"/>
          </a:p>
        </p:txBody>
      </p:sp>
      <p:graphicFrame>
        <p:nvGraphicFramePr>
          <p:cNvPr id="589888" name="Group 64"/>
          <p:cNvGraphicFramePr>
            <a:graphicFrameLocks noGrp="1"/>
          </p:cNvGraphicFramePr>
          <p:nvPr>
            <p:ph type="tbl" idx="4294967295"/>
          </p:nvPr>
        </p:nvGraphicFramePr>
        <p:xfrm>
          <a:off x="457200" y="1260475"/>
          <a:ext cx="8153400" cy="4234370"/>
        </p:xfrm>
        <a:graphic>
          <a:graphicData uri="http://schemas.openxmlformats.org/drawingml/2006/table">
            <a:tbl>
              <a:tblPr/>
              <a:tblGrid>
                <a:gridCol w="696656"/>
                <a:gridCol w="7456744"/>
              </a:tblGrid>
              <a:tr h="0">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Fundamentals of Testing </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2</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Testing throughout the Software life cycle</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3</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Static Techniques</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4</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 Design Techniques</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5</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 Management</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6</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Tools support for testing</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4"/>
          </p:nvPr>
        </p:nvSpPr>
        <p:spPr/>
        <p:txBody>
          <a:bodyPr/>
          <a:lstStyle/>
          <a:p>
            <a:fld id="{F4147050-0161-4A8B-8C65-9431945EA027}" type="slidenum">
              <a:rPr lang="en-US" smtClean="0"/>
              <a:pPr/>
              <a:t>1</a:t>
            </a:fld>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 Testing Throughout The Software Life Cycle</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Testing is not a stand-alone activity. It has its place within a software development life cycle model . The way testing is organized must fit the development life cycle. In any model part of testing is focused on </a:t>
            </a:r>
            <a:r>
              <a:rPr lang="en-US" sz="1800" kern="0" dirty="0" smtClean="0">
                <a:latin typeface="+mn-lt"/>
              </a:rPr>
              <a:t>Verification </a:t>
            </a:r>
            <a:r>
              <a:rPr lang="en-US" sz="1800" b="0" kern="0" dirty="0" smtClean="0">
                <a:latin typeface="+mn-lt"/>
              </a:rPr>
              <a:t>and a part is focused on </a:t>
            </a:r>
            <a:r>
              <a:rPr lang="en-US" sz="1800" kern="0" dirty="0" smtClean="0">
                <a:latin typeface="+mn-lt"/>
              </a:rPr>
              <a:t>Validation.</a:t>
            </a:r>
          </a:p>
          <a:p>
            <a:pPr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algn="l" eaLnBrk="1" hangingPunct="1">
              <a:lnSpc>
                <a:spcPct val="100000"/>
              </a:lnSpc>
              <a:spcAft>
                <a:spcPts val="600"/>
              </a:spcAft>
              <a:buClr>
                <a:schemeClr val="accent2"/>
              </a:buClr>
              <a:defRPr/>
            </a:pPr>
            <a:r>
              <a:rPr kumimoji="0" lang="en-US" sz="1800" b="0" i="1" u="none" strike="noStrike" kern="0" cap="none" spc="0" normalizeH="0" baseline="0" noProof="0" dirty="0" smtClean="0">
                <a:ln>
                  <a:noFill/>
                </a:ln>
                <a:solidFill>
                  <a:schemeClr val="tx1"/>
                </a:solidFill>
                <a:effectLst/>
                <a:uLnTx/>
                <a:uFillTx/>
                <a:latin typeface="+mn-lt"/>
                <a:ea typeface="+mn-ea"/>
                <a:cs typeface="+mn-cs"/>
              </a:rPr>
              <a:t>Verification</a:t>
            </a:r>
            <a:r>
              <a:rPr lang="en-US" sz="1800" b="0" kern="0" dirty="0" smtClean="0">
                <a:latin typeface="+mn-lt"/>
              </a:rPr>
              <a:t>: Is the deliverable built according to the specification?</a:t>
            </a:r>
          </a:p>
          <a:p>
            <a:pPr algn="l" eaLnBrk="1" hangingPunct="1">
              <a:lnSpc>
                <a:spcPct val="100000"/>
              </a:lnSpc>
              <a:spcAft>
                <a:spcPts val="600"/>
              </a:spcAft>
              <a:buClr>
                <a:schemeClr val="accent2"/>
              </a:buClr>
              <a:defRPr/>
            </a:pPr>
            <a:r>
              <a:rPr kumimoji="0" lang="en-US" sz="1800" b="0" i="1" u="none" strike="noStrike" kern="0" cap="none" spc="0" normalizeH="0" baseline="0" noProof="0" dirty="0" smtClean="0">
                <a:ln>
                  <a:noFill/>
                </a:ln>
                <a:solidFill>
                  <a:schemeClr val="tx1"/>
                </a:solidFill>
                <a:effectLst/>
                <a:uLnTx/>
                <a:uFillTx/>
                <a:latin typeface="+mn-lt"/>
                <a:ea typeface="+mn-ea"/>
                <a:cs typeface="+mn-cs"/>
              </a:rPr>
              <a:t>Validation</a:t>
            </a:r>
            <a:r>
              <a:rPr lang="en-US" sz="1800" b="0" kern="0" dirty="0" smtClean="0">
                <a:latin typeface="+mn-lt"/>
              </a:rPr>
              <a:t>: Is the deliverable fit for purpose?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r>
              <a:rPr lang="en-US" sz="1800" b="0" kern="0" dirty="0" smtClean="0">
                <a:latin typeface="+mn-lt"/>
              </a:rPr>
              <a:t>Various </a:t>
            </a:r>
            <a:r>
              <a:rPr lang="en-US" sz="1800" b="0" kern="0" dirty="0" smtClean="0"/>
              <a:t>software development lifecycle models are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548640" algn="l" eaLnBrk="1" hangingPunct="1">
              <a:lnSpc>
                <a:spcPct val="150000"/>
              </a:lnSpc>
              <a:spcBef>
                <a:spcPts val="0"/>
              </a:spcBef>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V-Model</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548640" algn="l" eaLnBrk="1" hangingPunct="1">
              <a:lnSpc>
                <a:spcPct val="100000"/>
              </a:lnSpc>
              <a:spcBef>
                <a:spcPts val="0"/>
              </a:spcBef>
              <a:spcAft>
                <a:spcPts val="600"/>
              </a:spcAft>
              <a:buClr>
                <a:schemeClr val="accent1"/>
              </a:buClr>
              <a:buFont typeface="Arial" pitchFamily="34" charset="0"/>
              <a:buChar char="•"/>
              <a:defRPr/>
            </a:pPr>
            <a:r>
              <a:rPr kumimoji="0" lang="en-US" sz="1800" b="0" i="0" u="none" strike="noStrike" kern="0" cap="none" spc="0" normalizeH="0" noProof="0" dirty="0" smtClean="0">
                <a:ln>
                  <a:noFill/>
                </a:ln>
                <a:solidFill>
                  <a:schemeClr val="tx1"/>
                </a:solidFill>
                <a:effectLst/>
                <a:uLnTx/>
                <a:uFillTx/>
                <a:latin typeface="+mn-lt"/>
                <a:ea typeface="+mn-ea"/>
                <a:cs typeface="+mn-cs"/>
              </a:rPr>
              <a:t> </a:t>
            </a:r>
            <a:r>
              <a:rPr lang="en-US" sz="1800" b="0" kern="0" dirty="0" smtClean="0">
                <a:latin typeface="+mn-lt"/>
              </a:rPr>
              <a:t>Iterative life cycles </a:t>
            </a:r>
          </a:p>
          <a:p>
            <a:pPr marL="1348740" lvl="1" indent="-342900" algn="l" eaLnBrk="1" hangingPunct="1">
              <a:lnSpc>
                <a:spcPct val="100000"/>
              </a:lnSpc>
              <a:spcBef>
                <a:spcPts val="0"/>
              </a:spcBef>
              <a:spcAft>
                <a:spcPts val="600"/>
              </a:spcAft>
              <a:buClr>
                <a:schemeClr val="accent1"/>
              </a:buClr>
              <a:buFont typeface="Courier New" pitchFamily="49" charset="0"/>
              <a:buChar char="o"/>
              <a:defRPr/>
            </a:pPr>
            <a:r>
              <a:rPr lang="en-US" sz="1800" b="0" kern="0" dirty="0" smtClean="0">
                <a:latin typeface="+mn-lt"/>
              </a:rPr>
              <a:t> Rapid Application Development (RAD)</a:t>
            </a:r>
          </a:p>
          <a:p>
            <a:pPr marL="1348740" lvl="1" indent="-342900" algn="l" eaLnBrk="1" hangingPunct="1">
              <a:lnSpc>
                <a:spcPct val="150000"/>
              </a:lnSpc>
              <a:spcBef>
                <a:spcPts val="0"/>
              </a:spcBef>
              <a:spcAft>
                <a:spcPts val="600"/>
              </a:spcAft>
              <a:buClr>
                <a:schemeClr val="accent1"/>
              </a:buClr>
              <a:buFont typeface="Courier New" pitchFamily="49" charset="0"/>
              <a:buChar char="o"/>
              <a:defRPr/>
            </a:pPr>
            <a:r>
              <a:rPr lang="en-US" sz="1800" b="0" kern="0" dirty="0" smtClean="0">
                <a:latin typeface="+mn-lt"/>
              </a:rPr>
              <a:t> Dynamic System Development Methodology [DSDM] </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1348740" lvl="1" indent="-342900" algn="l" eaLnBrk="1" hangingPunct="1">
              <a:lnSpc>
                <a:spcPct val="150000"/>
              </a:lnSpc>
              <a:spcBef>
                <a:spcPts val="0"/>
              </a:spcBef>
              <a:spcAft>
                <a:spcPts val="600"/>
              </a:spcAft>
              <a:buClr>
                <a:schemeClr val="accent1"/>
              </a:buClr>
              <a:buFont typeface="Courier New" pitchFamily="49" charset="0"/>
              <a:buChar char="o"/>
              <a:defRPr/>
            </a:pPr>
            <a:r>
              <a:rPr kumimoji="0" lang="en-US" sz="1800" b="0" i="0" u="none" strike="noStrike" kern="0" cap="none" spc="0" normalizeH="0" noProof="0" dirty="0" smtClean="0">
                <a:ln>
                  <a:noFill/>
                </a:ln>
                <a:solidFill>
                  <a:schemeClr val="tx1"/>
                </a:solidFill>
                <a:effectLst/>
                <a:uLnTx/>
                <a:uFillTx/>
                <a:latin typeface="+mn-lt"/>
                <a:ea typeface="+mn-ea"/>
                <a:cs typeface="+mn-cs"/>
              </a:rPr>
              <a:t> Agile - </a:t>
            </a:r>
            <a:r>
              <a:rPr lang="en-US" sz="1800" b="0" kern="0" dirty="0" smtClean="0">
                <a:latin typeface="+mn-lt"/>
              </a:rPr>
              <a:t>Extreme Programming (XP) </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19</a:t>
            </a:fld>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2.1.1 V - Model</a:t>
            </a:r>
            <a:endParaRPr lang="en-US" dirty="0"/>
          </a:p>
        </p:txBody>
      </p:sp>
      <p:sp>
        <p:nvSpPr>
          <p:cNvPr id="5" name="Rectangle 3"/>
          <p:cNvSpPr txBox="1">
            <a:spLocks noChangeArrowheads="1"/>
          </p:cNvSpPr>
          <p:nvPr/>
        </p:nvSpPr>
        <p:spPr bwMode="auto">
          <a:xfrm>
            <a:off x="358775" y="14478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V-model.jpg"/>
          <p:cNvPicPr>
            <a:picLocks noChangeAspect="1"/>
          </p:cNvPicPr>
          <p:nvPr/>
        </p:nvPicPr>
        <p:blipFill>
          <a:blip r:embed="rId3" cstate="print"/>
          <a:stretch>
            <a:fillRect/>
          </a:stretch>
        </p:blipFill>
        <p:spPr>
          <a:xfrm>
            <a:off x="381000" y="914400"/>
            <a:ext cx="7924800" cy="4729629"/>
          </a:xfrm>
          <a:prstGeom prst="rect">
            <a:avLst/>
          </a:prstGeom>
        </p:spPr>
      </p:pic>
      <p:sp>
        <p:nvSpPr>
          <p:cNvPr id="7" name="Rectangle 6"/>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20</a:t>
            </a:fld>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2.1.1 V – Model cntd…</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V-Model evolved from waterfall Model</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Emphasis on starting testing activities early in software life cycle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Left side shows activities apart from testing</a:t>
            </a: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Right side shows Testing activities</a:t>
            </a: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Specific Testing activities are carried in parallel to development activities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process steps are bent upwards after the coding/implementation phase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It consists of 4</a:t>
            </a:r>
            <a:r>
              <a:rPr kumimoji="0" lang="en-US" sz="1800" b="0" i="0" u="none" strike="noStrike" kern="0" cap="none" spc="0" normalizeH="0" noProof="0" dirty="0" smtClean="0">
                <a:ln>
                  <a:noFill/>
                </a:ln>
                <a:solidFill>
                  <a:schemeClr val="tx1"/>
                </a:solidFill>
                <a:effectLst/>
                <a:uLnTx/>
                <a:uFillTx/>
                <a:latin typeface="+mn-lt"/>
                <a:ea typeface="+mn-ea"/>
                <a:cs typeface="+mn-cs"/>
              </a:rPr>
              <a:t> test levels</a:t>
            </a:r>
          </a:p>
          <a:p>
            <a:pPr lvl="2"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Component Testing </a:t>
            </a:r>
          </a:p>
          <a:p>
            <a:pPr lvl="2"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Integration Testing</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System Testing</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Acceptance Testing</a:t>
            </a:r>
            <a:endParaRPr lang="en-US" sz="1800" b="0" kern="0" dirty="0" smtClean="0">
              <a:latin typeface="+mn-lt"/>
            </a:endParaRPr>
          </a:p>
          <a:p>
            <a:pPr lvl="2" algn="l" eaLnBrk="1" hangingPunct="1">
              <a:lnSpc>
                <a:spcPct val="100000"/>
              </a:lnSpc>
              <a:spcAft>
                <a:spcPts val="600"/>
              </a:spcAft>
              <a:buClr>
                <a:schemeClr val="accent2"/>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21</a:t>
            </a:fld>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Iterative Life Cycles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delivery is divided into increments or builds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Each increment adds new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initial increment will contain the infrastructure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the new functionality, regression testing, and integration testing are prominent test types performed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This life cycle can give early market presence with critical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Simpler to manage because the workload is divided into smaller pieces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may cost more in the long run</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Iterative models are known as incremental development models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Examples are </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Rapid Application Development (RAD)</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Rational Unified Process (RUP)</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Agile development</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22</a:t>
            </a:fld>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Rapid Application Development (RAD)</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Components are developed in parallel</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developments are time-boxed, delivered, and then assembled into a working prototype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Very quickly give the customer something to see and use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Rapid change and development of the product is possible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Allows early validation of technology risks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Rapid response to changing customer requirements is possible</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6" descr="RAD.jpg"/>
          <p:cNvPicPr>
            <a:picLocks noChangeAspect="1"/>
          </p:cNvPicPr>
          <p:nvPr/>
        </p:nvPicPr>
        <p:blipFill>
          <a:blip r:embed="rId3" cstate="print"/>
          <a:stretch>
            <a:fillRect/>
          </a:stretch>
        </p:blipFill>
        <p:spPr>
          <a:xfrm>
            <a:off x="2209800" y="3841133"/>
            <a:ext cx="4078732" cy="2178667"/>
          </a:xfrm>
          <a:prstGeom prst="rect">
            <a:avLst/>
          </a:prstGeom>
        </p:spPr>
      </p:pic>
      <p:sp>
        <p:nvSpPr>
          <p:cNvPr id="6" name="Rectangle 5"/>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23</a:t>
            </a:fld>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Rational Unified Process (RUP) - Phases</a:t>
            </a:r>
            <a:endParaRPr lang="en-US" dirty="0"/>
          </a:p>
        </p:txBody>
      </p:sp>
      <p:sp>
        <p:nvSpPr>
          <p:cNvPr id="5" name="Rectangle 3"/>
          <p:cNvSpPr txBox="1">
            <a:spLocks noChangeArrowheads="1"/>
          </p:cNvSpPr>
          <p:nvPr/>
        </p:nvSpPr>
        <p:spPr bwMode="auto">
          <a:xfrm>
            <a:off x="358775" y="914400"/>
            <a:ext cx="84582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RUP is created by the Rational Software Corporation. </a:t>
            </a:r>
            <a:r>
              <a:rPr lang="en-US" sz="1800" b="0" dirty="0" smtClean="0"/>
              <a:t>Consisting of four phases and nine disciplines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Inception – The objective is to define scope the system. The business case which includes business context, success factors and financial forecast is established</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Elaboration - The objective is to mitigate the key risk items. The problem domain analysis is made and the architecture of the project gets its basic form</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Construction – The objective is to build the software system. The main focus is on the development of components of the system</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Transition – The objective is to 'transit' the system from development into production. Activities include train the end users and beta testing the system</a:t>
            </a:r>
            <a:endParaRPr lang="en-US" sz="1800" b="0" kern="0" dirty="0">
              <a:latin typeface="+mn-lt"/>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24</a:t>
            </a:fld>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ble Placeholder 5" descr="RUP.png"/>
          <p:cNvPicPr>
            <a:picLocks noGrp="1" noChangeAspect="1"/>
          </p:cNvPicPr>
          <p:nvPr>
            <p:ph type="tbl" idx="1"/>
          </p:nvPr>
        </p:nvPicPr>
        <p:blipFill>
          <a:blip r:embed="rId3" cstate="print"/>
          <a:stretch>
            <a:fillRect/>
          </a:stretch>
        </p:blipFill>
        <p:spPr>
          <a:xfrm>
            <a:off x="685800" y="843717"/>
            <a:ext cx="7619999" cy="5201595"/>
          </a:xfrm>
        </p:spPr>
      </p:pic>
      <p:sp>
        <p:nvSpPr>
          <p:cNvPr id="3" name="Title 2"/>
          <p:cNvSpPr>
            <a:spLocks noGrp="1"/>
          </p:cNvSpPr>
          <p:nvPr>
            <p:ph type="title"/>
          </p:nvPr>
        </p:nvSpPr>
        <p:spPr/>
        <p:txBody>
          <a:bodyPr/>
          <a:lstStyle/>
          <a:p>
            <a:r>
              <a:rPr lang="en-US" dirty="0" smtClean="0"/>
              <a:t>2.1.2 RUP Phases and Disciplines</a:t>
            </a:r>
            <a:endParaRPr lang="en-US" dirty="0"/>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25</a:t>
            </a:fld>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Agile Development – Extreme Programming (XP)</a:t>
            </a:r>
            <a:endParaRPr lang="en-US" dirty="0"/>
          </a:p>
        </p:txBody>
      </p:sp>
      <p:sp>
        <p:nvSpPr>
          <p:cNvPr id="5" name="Rectangle 3"/>
          <p:cNvSpPr txBox="1">
            <a:spLocks noChangeArrowheads="1"/>
          </p:cNvSpPr>
          <p:nvPr/>
        </p:nvSpPr>
        <p:spPr bwMode="auto">
          <a:xfrm>
            <a:off x="358775" y="914400"/>
            <a:ext cx="84582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XP is currently one of the most well-known agile development life cycle models. Some characteristics of XP are: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promotes the generation of business stories to define the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demands an on-site customer for continual feedback and to define and carry out functional acceptance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promotes pair programming and shared code ownership amongst the developers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component test scripts shall be written before the code is written and that those tests should be automated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integration and testing of the code shall happen several times a day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we always implement the simplest solution to meet today's problems</a:t>
            </a: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26</a:t>
            </a:fld>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latin typeface="+mj-lt"/>
                <a:ea typeface="+mj-ea"/>
                <a:cs typeface="+mj-cs"/>
              </a:rPr>
              <a:t>2.2.1 Component Testing </a:t>
            </a:r>
            <a:endParaRPr lang="en-US" sz="2200" dirty="0">
              <a:latin typeface="+mj-lt"/>
              <a:ea typeface="+mj-ea"/>
              <a:cs typeface="+mj-cs"/>
            </a:endParaRP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To conduct effective and efficient testing various Test levels are introduced. Below are the Test levels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Integration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System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Acceptance Testing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r>
              <a:rPr lang="en-US" sz="1800" dirty="0" smtClean="0"/>
              <a:t>Component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also known as unit, module and program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searches for defects in, and verifies the functioning of software (e.g. modules, programs, objects, classes, etc.) that are separately testable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Stubs and drivers are used to replace the missing software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Defects are typically fixed as soon as they are found, without formally recording the incidents found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Test-first approach or test-driven development – Automated Test cases are written before coding</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27</a:t>
            </a:fld>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t>2.2.2 Integration Testing </a:t>
            </a:r>
            <a:endParaRPr lang="en-US" sz="2200"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interfaces between components, interactions to different parts of a system</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 integration testing tests the interactions between software components and is done after component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System integration testing tests the interactions between different systems and done after system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May be carried out by the developers, but can be done by a separate team of specialist integration testers </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Below are different types of Integration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Big-bang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Top-down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Bottom-up</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Functional incremental</a:t>
            </a:r>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28</a:t>
            </a:fld>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068902"/>
            <a:ext cx="5943600" cy="458587"/>
          </a:xfrm>
          <a:prstGeom prst="rect">
            <a:avLst/>
          </a:prstGeom>
        </p:spPr>
        <p:txBody>
          <a:bodyPr wrap="square">
            <a:spAutoFit/>
          </a:bodyPr>
          <a:lstStyle/>
          <a:p>
            <a:r>
              <a:rPr lang="en-US" sz="2800" dirty="0" smtClean="0">
                <a:solidFill>
                  <a:srgbClr val="0070C0"/>
                </a:solidFill>
              </a:rPr>
              <a:t>1. FUNDAMENTALS OF TESTING</a:t>
            </a:r>
          </a:p>
        </p:txBody>
      </p:sp>
      <p:sp>
        <p:nvSpPr>
          <p:cNvPr id="4" name="Slide Number Placeholder 3"/>
          <p:cNvSpPr>
            <a:spLocks noGrp="1"/>
          </p:cNvSpPr>
          <p:nvPr>
            <p:ph type="sldNum" sz="quarter" idx="4"/>
          </p:nvPr>
        </p:nvSpPr>
        <p:spPr/>
        <p:txBody>
          <a:bodyPr/>
          <a:lstStyle/>
          <a:p>
            <a:fld id="{F4147050-0161-4A8B-8C65-9431945EA027}" type="slidenum">
              <a:rPr lang="en-US" smtClean="0"/>
              <a:pPr/>
              <a:t>2</a:t>
            </a:fld>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2.2.3 System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Is concerned with the behavior of the whole system/product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carried out by specialist testers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Should test both functional and non-functional requirements of the system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Conducted by the development organization in a properly controlled environment</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test environment should correspond to production environment as much as possible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29</a:t>
            </a:fld>
            <a:endParaRPr lang="en-US"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2.2.4 Acceptance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dirty="0" smtClean="0"/>
              <a:t>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performed by user or customer after System Test is complete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goal is to establish confidence in the system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test environment must correspond to production environment</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There are various types of Acceptance Testing </a:t>
            </a:r>
          </a:p>
          <a:p>
            <a:pPr lvl="2" algn="l" eaLnBrk="1" hangingPunct="1">
              <a:lnSpc>
                <a:spcPct val="100000"/>
              </a:lnSpc>
              <a:spcAft>
                <a:spcPts val="600"/>
              </a:spcAft>
              <a:buClr>
                <a:schemeClr val="accent1"/>
              </a:buClr>
              <a:buFont typeface="Courier New" pitchFamily="49" charset="0"/>
              <a:buChar char="o"/>
              <a:defRPr/>
            </a:pPr>
            <a:r>
              <a:rPr lang="en-US" sz="1800" b="0" dirty="0" smtClean="0"/>
              <a:t> User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Operational Acceptance Test  / Production Acceptance Test</a:t>
            </a:r>
          </a:p>
          <a:p>
            <a:pPr lvl="2" algn="l" eaLnBrk="1" hangingPunct="1">
              <a:lnSpc>
                <a:spcPct val="100000"/>
              </a:lnSpc>
              <a:spcAft>
                <a:spcPts val="600"/>
              </a:spcAft>
              <a:buClr>
                <a:schemeClr val="accent1"/>
              </a:buClr>
              <a:buFont typeface="Courier New" pitchFamily="49" charset="0"/>
              <a:buChar char="o"/>
              <a:defRPr/>
            </a:pPr>
            <a:r>
              <a:rPr lang="en-US" sz="1800" b="0" dirty="0" smtClean="0"/>
              <a:t> Contract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Compliance acceptance testing / Regulation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Alpha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Beta Testing</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30</a:t>
            </a:fld>
            <a:endParaRPr lang="en-US"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2.3 Test Types</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dirty="0" smtClean="0"/>
              <a:t>Test Types are introduced as a means of clearly defining the objective of a certain test level for a program or project. A test type is focused on a particular test objective. </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function (functional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software product characteristics (non-functional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software structure/architecture (structural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related to changes (confirmation and regression testing)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31</a:t>
            </a:fld>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latin typeface="+mj-lt"/>
                <a:ea typeface="+mj-ea"/>
                <a:cs typeface="+mj-cs"/>
              </a:rPr>
              <a:t>2.3.1 Testing of Function (Functional Testing)</a:t>
            </a:r>
            <a:endParaRPr lang="en-US" sz="2200" dirty="0">
              <a:latin typeface="+mj-lt"/>
              <a:ea typeface="+mj-ea"/>
              <a:cs typeface="+mj-cs"/>
            </a:endParaRP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Functional testing considers the specified behavior and is often also referred to as black-box testing</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 (or functionality) testing can, based upon ISO 9126, be done focusing on suitability, interoperability, security, accuracy and compliance</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Experienced-based techniques can also be used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functionality can be done from two perspectives:</a:t>
            </a:r>
          </a:p>
          <a:p>
            <a:pPr lvl="2" algn="l" eaLnBrk="1" hangingPunct="1">
              <a:lnSpc>
                <a:spcPct val="100000"/>
              </a:lnSpc>
              <a:spcAft>
                <a:spcPts val="600"/>
              </a:spcAft>
              <a:buClr>
                <a:schemeClr val="accent1"/>
              </a:buClr>
              <a:buFont typeface="Courier New" pitchFamily="49" charset="0"/>
              <a:buChar char="o"/>
              <a:defRPr/>
            </a:pPr>
            <a:r>
              <a:rPr lang="en-US" sz="1800" b="0" dirty="0" smtClean="0"/>
              <a:t> Requirements-based testing uses a specification of the functional requirements for the system as the basis for designing tests</a:t>
            </a:r>
          </a:p>
          <a:p>
            <a:pPr lvl="2" algn="l" eaLnBrk="1" hangingPunct="1">
              <a:lnSpc>
                <a:spcPct val="100000"/>
              </a:lnSpc>
              <a:spcAft>
                <a:spcPts val="600"/>
              </a:spcAft>
              <a:buClr>
                <a:schemeClr val="accent1"/>
              </a:buClr>
              <a:buFont typeface="Courier New" pitchFamily="49" charset="0"/>
              <a:buChar char="o"/>
              <a:defRPr/>
            </a:pPr>
            <a:r>
              <a:rPr lang="en-US" sz="1800" b="0" dirty="0" smtClean="0"/>
              <a:t> Business-process-based testing uses knowledge of the business processes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32</a:t>
            </a:fld>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41300" y="1"/>
            <a:ext cx="8714232" cy="762000"/>
          </a:xfrm>
        </p:spPr>
        <p:txBody>
          <a:bodyPr>
            <a:noAutofit/>
          </a:bodyPr>
          <a:lstStyle/>
          <a:p>
            <a:r>
              <a:rPr lang="en-US" dirty="0" smtClean="0"/>
              <a:t>2.3.2 Testing of Non-functional Software Characteristics (Non-functional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the testing of the quality characteristics, or non-functional attributes of the system</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includes performance testing, load testing, stress testing, security testing, usability testing, maintainability testing, reliability testing and portability testing etc</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ISO has defined 6 quality characteristics [ISO/IEC 9126, 2001] and the subdivision of each quality characteristic into a number of sub-characteristics </a:t>
            </a:r>
          </a:p>
        </p:txBody>
      </p:sp>
      <p:sp>
        <p:nvSpPr>
          <p:cNvPr id="6" name="Rectangle 5"/>
          <p:cNvSpPr/>
          <p:nvPr/>
        </p:nvSpPr>
        <p:spPr>
          <a:xfrm>
            <a:off x="80010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33</a:t>
            </a:fld>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2.3.3 Testing of Software Structure/Architecture (Structural Testing)</a:t>
            </a: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The target of testing is the structure of the system or component basically the system architecture </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Structural testing is often referred to as 'white-box' or 'glass-box' because we are interested in what is happening 'inside the box‘</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It’s the way of measuring the thoroughness of testing through the coverage of a set of structural elements or coverage items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tends to be mostly applied at component and integration levels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At component level there is good tool support to measure code coverage </a:t>
            </a:r>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34</a:t>
            </a:fld>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t>2.3.4 Testing Related to Changes: Re-testing and Regression Testing</a:t>
            </a:r>
            <a:endParaRPr lang="en-US" sz="2200"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The target of testing is the testing of changes. It includes below  Test Types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Confirmation testing (re-testing) – Re-execution of the test after defects are fixed. The test is executed in exactly the same way as it was the first time</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Regression testing – Ensures that the software is not adversely affected by the changes and critical functionality of the software is still intact. Generally there will be a regression test suite or regression test pack and executed whenever the software changes</a:t>
            </a:r>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35</a:t>
            </a:fld>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2.4 Maintenance Testing</a:t>
            </a:r>
            <a:endParaRPr lang="en-US" dirty="0"/>
          </a:p>
        </p:txBody>
      </p:sp>
      <p:sp>
        <p:nvSpPr>
          <p:cNvPr id="5" name="Rectangle 3"/>
          <p:cNvSpPr txBox="1">
            <a:spLocks noChangeArrowheads="1"/>
          </p:cNvSpPr>
          <p:nvPr/>
        </p:nvSpPr>
        <p:spPr bwMode="auto">
          <a:xfrm>
            <a:off x="358775" y="914400"/>
            <a:ext cx="8458200" cy="5181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dirty="0" smtClean="0"/>
              <a:t>Testing done after the system is deployed or on existing system is called Maintenance testing</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different from maintainability testing, which defines how easy it is to maintain the system</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Will consist of two parts: Testing the changes, defects and Regression tests </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Impact  and risk analysis is important activity performed to determine Test efforts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triggered by planned modifications, Ad-hoc corrective modifications, migration, or retirement of the system</a:t>
            </a:r>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p:txBody>
      </p:sp>
      <p:sp>
        <p:nvSpPr>
          <p:cNvPr id="4" name="Rectangle 3"/>
          <p:cNvSpPr/>
          <p:nvPr/>
        </p:nvSpPr>
        <p:spPr>
          <a:xfrm>
            <a:off x="7239000" y="0"/>
            <a:ext cx="1905000" cy="223138"/>
          </a:xfrm>
          <a:prstGeom prst="rect">
            <a:avLst/>
          </a:prstGeom>
        </p:spPr>
        <p:txBody>
          <a:bodyPr wrap="square">
            <a:spAutoFit/>
          </a:bodyPr>
          <a:lstStyle/>
          <a:p>
            <a:r>
              <a:rPr lang="en-US" sz="1000" dirty="0" smtClean="0">
                <a:solidFill>
                  <a:srgbClr val="0070C0"/>
                </a:solidFill>
              </a:rPr>
              <a:t>2.4 Maintenance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36</a:t>
            </a:fld>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37</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00400" y="2362200"/>
          <a:ext cx="2362200" cy="1993106"/>
        </p:xfrm>
        <a:graphic>
          <a:graphicData uri="http://schemas.openxmlformats.org/presentationml/2006/ole">
            <p:oleObj spid="_x0000_s33793"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3068902"/>
            <a:ext cx="4572000" cy="458587"/>
          </a:xfrm>
          <a:prstGeom prst="rect">
            <a:avLst/>
          </a:prstGeom>
        </p:spPr>
        <p:txBody>
          <a:bodyPr wrap="square">
            <a:spAutoFit/>
          </a:bodyPr>
          <a:lstStyle/>
          <a:p>
            <a:r>
              <a:rPr lang="en-US" sz="2800" dirty="0" smtClean="0">
                <a:solidFill>
                  <a:srgbClr val="0070C0"/>
                </a:solidFill>
              </a:rPr>
              <a:t>3. STATIC TECHNIQUES</a:t>
            </a:r>
          </a:p>
        </p:txBody>
      </p:sp>
      <p:sp>
        <p:nvSpPr>
          <p:cNvPr id="4" name="Slide Number Placeholder 3"/>
          <p:cNvSpPr>
            <a:spLocks noGrp="1"/>
          </p:cNvSpPr>
          <p:nvPr>
            <p:ph type="sldNum" sz="quarter" idx="4"/>
          </p:nvPr>
        </p:nvSpPr>
        <p:spPr/>
        <p:txBody>
          <a:bodyPr/>
          <a:lstStyle/>
          <a:p>
            <a:fld id="{F4147050-0161-4A8B-8C65-9431945EA027}" type="slidenum">
              <a:rPr lang="en-US" smtClean="0"/>
              <a:pPr/>
              <a:t>38</a:t>
            </a:fld>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Fundamentals of Testing</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Testing is a process that gives insight in and advises on the Quality and  the related Risks.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804863" indent="-257175" algn="l" eaLnBrk="1" hangingPunct="1">
              <a:lnSpc>
                <a:spcPct val="150000"/>
              </a:lnSpc>
              <a:spcBef>
                <a:spcPts val="0"/>
              </a:spcBef>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Why is Testing Necessary</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What is Testing?</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Seven testing Principles</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Fundamental Test process</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The Psychology of testing</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Code of Ethics</a:t>
            </a:r>
          </a:p>
          <a:p>
            <a:pPr marL="548640" algn="l" eaLnBrk="1" hangingPunct="1">
              <a:lnSpc>
                <a:spcPct val="100000"/>
              </a:lnSpc>
              <a:spcBef>
                <a:spcPts val="0"/>
              </a:spcBef>
              <a:spcAft>
                <a:spcPts val="600"/>
              </a:spcAft>
              <a:buClr>
                <a:schemeClr val="accent2"/>
              </a:buClr>
              <a:buFont typeface="Arial" pitchFamily="34" charset="0"/>
              <a:buChar char="•"/>
              <a:defRPr/>
            </a:pP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548640" algn="l" eaLnBrk="1" hangingPunct="1">
              <a:lnSpc>
                <a:spcPct val="100000"/>
              </a:lnSpc>
              <a:spcBef>
                <a:spcPts val="0"/>
              </a:spcBef>
              <a:spcAft>
                <a:spcPts val="600"/>
              </a:spcAft>
              <a:buClr>
                <a:schemeClr val="accent2"/>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Box 3"/>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
        <p:nvSpPr>
          <p:cNvPr id="6" name="Slide Number Placeholder 5"/>
          <p:cNvSpPr>
            <a:spLocks noGrp="1"/>
          </p:cNvSpPr>
          <p:nvPr>
            <p:ph type="sldNum" sz="quarter" idx="4"/>
          </p:nvPr>
        </p:nvSpPr>
        <p:spPr/>
        <p:txBody>
          <a:bodyPr/>
          <a:lstStyle/>
          <a:p>
            <a:fld id="{F4147050-0161-4A8B-8C65-9431945EA027}" type="slidenum">
              <a:rPr lang="en-US" smtClean="0"/>
              <a:pPr/>
              <a:t>3</a:t>
            </a:fld>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Chapter 3 – Static Techniques (K2)</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Chapter covers: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3.1 - Static Techniques</a:t>
            </a:r>
            <a:r>
              <a:rPr kumimoji="0" lang="en-US" sz="1800" b="0" i="0" u="none" strike="noStrike" kern="0" cap="none" spc="0" normalizeH="0" noProof="0" dirty="0" smtClean="0">
                <a:ln>
                  <a:noFill/>
                </a:ln>
                <a:solidFill>
                  <a:schemeClr val="tx1"/>
                </a:solidFill>
                <a:effectLst/>
                <a:uLnTx/>
                <a:uFillTx/>
                <a:latin typeface="+mn-lt"/>
                <a:ea typeface="+mn-ea"/>
                <a:cs typeface="+mn-cs"/>
              </a:rPr>
              <a:t> and the Test Process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baseline="0" dirty="0" smtClean="0">
                <a:latin typeface="+mn-lt"/>
              </a:rPr>
              <a:t>	3.2</a:t>
            </a:r>
            <a:r>
              <a:rPr lang="en-US" sz="1800" b="0" kern="0" dirty="0" smtClean="0">
                <a:latin typeface="+mn-lt"/>
              </a:rPr>
              <a:t> - </a:t>
            </a:r>
            <a:r>
              <a:rPr lang="en-US" sz="1800" b="0" kern="0" baseline="0" dirty="0" smtClean="0">
                <a:latin typeface="+mn-lt"/>
              </a:rPr>
              <a:t>Review Process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noProof="0" dirty="0" smtClean="0">
                <a:ln>
                  <a:noFill/>
                </a:ln>
                <a:solidFill>
                  <a:schemeClr val="tx1"/>
                </a:solidFill>
                <a:effectLst/>
                <a:uLnTx/>
                <a:uFillTx/>
                <a:latin typeface="+mn-lt"/>
                <a:ea typeface="+mn-ea"/>
                <a:cs typeface="+mn-cs"/>
              </a:rPr>
              <a:t>	3.3 – Static Analysis by Tools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39</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Static Techniques and the Test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1"/>
              </a:buClr>
              <a:buFont typeface="Arial" pitchFamily="34" charset="0"/>
              <a:buChar char="•"/>
              <a:defRPr/>
            </a:pPr>
            <a:r>
              <a:rPr lang="en-US" sz="1800" b="0" dirty="0" smtClean="0"/>
              <a:t>How can we evaluate or analyze a requirements document, a design document, a test plan, or a user manual or examine a source code?</a:t>
            </a:r>
          </a:p>
          <a:p>
            <a:pPr lvl="0" algn="l" eaLnBrk="1" hangingPunct="1">
              <a:lnSpc>
                <a:spcPct val="100000"/>
              </a:lnSpc>
              <a:spcAft>
                <a:spcPts val="600"/>
              </a:spcAft>
              <a:buClr>
                <a:schemeClr val="accent1"/>
              </a:buClr>
              <a:defRPr/>
            </a:pPr>
            <a:r>
              <a:rPr lang="en-US" sz="1800" b="0" kern="0" dirty="0" smtClean="0">
                <a:latin typeface="+mn-lt"/>
                <a:sym typeface="Wingdings" pitchFamily="2" charset="2"/>
              </a:rPr>
              <a:t>    By </a:t>
            </a:r>
            <a:r>
              <a:rPr lang="en-US" sz="1800" b="0" u="sng" kern="0" dirty="0" smtClean="0">
                <a:latin typeface="+mn-lt"/>
                <a:sym typeface="Wingdings" pitchFamily="2" charset="2"/>
              </a:rPr>
              <a:t>reviewing</a:t>
            </a:r>
            <a:r>
              <a:rPr lang="en-US" sz="1800" b="0" kern="0" dirty="0" smtClean="0">
                <a:latin typeface="+mn-lt"/>
                <a:sym typeface="Wingdings" pitchFamily="2" charset="2"/>
              </a:rPr>
              <a:t> those.</a:t>
            </a:r>
          </a:p>
          <a:p>
            <a:pPr lvl="0" algn="l" eaLnBrk="1" hangingPunct="1">
              <a:lnSpc>
                <a:spcPct val="100000"/>
              </a:lnSpc>
              <a:spcAft>
                <a:spcPts val="600"/>
              </a:spcAft>
              <a:buClr>
                <a:schemeClr val="accent1"/>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These static techniques rely on manual examinations (Reviews) and automated Analysis (Static Analysis) </a:t>
            </a:r>
            <a:r>
              <a:rPr lang="en-US" sz="1800" b="0" u="sng" kern="0" dirty="0" smtClean="0">
                <a:latin typeface="+mn-lt"/>
              </a:rPr>
              <a:t>without execution</a:t>
            </a: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Any software product can be reviewed</a:t>
            </a: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Purpose of reviews</a:t>
            </a:r>
          </a:p>
          <a:p>
            <a:pPr marL="0" marR="0" lvl="0" indent="0" algn="l" defTabSz="914400" rtl="0" eaLnBrk="1" fontAlgn="base" latinLnBrk="0" hangingPunct="1">
              <a:lnSpc>
                <a:spcPct val="100000"/>
              </a:lnSpc>
              <a:spcBef>
                <a:spcPct val="0"/>
              </a:spcBef>
              <a:spcAft>
                <a:spcPts val="600"/>
              </a:spcAft>
              <a:buClr>
                <a:schemeClr val="accent2"/>
              </a:buClr>
              <a:buSzTx/>
              <a:tabLst/>
              <a:defRPr/>
            </a:pPr>
            <a:r>
              <a:rPr lang="en-US" sz="1800" b="0" kern="0" dirty="0" smtClean="0">
                <a:latin typeface="+mn-lt"/>
              </a:rPr>
              <a:t> 	- Finding defects</a:t>
            </a:r>
          </a:p>
          <a:p>
            <a:pPr lvl="0" algn="l" eaLnBrk="1" hangingPunct="1">
              <a:lnSpc>
                <a:spcPct val="100000"/>
              </a:lnSpc>
              <a:spcAft>
                <a:spcPts val="600"/>
              </a:spcAft>
              <a:buClr>
                <a:schemeClr val="accent2"/>
              </a:buClr>
              <a:defRPr/>
            </a:pPr>
            <a:r>
              <a:rPr lang="en-US" sz="1800" b="0" kern="0" dirty="0" smtClean="0">
                <a:latin typeface="+mn-lt"/>
              </a:rPr>
              <a:t>	- </a:t>
            </a:r>
            <a:r>
              <a:rPr lang="en-US" sz="1800" b="0" dirty="0" smtClean="0"/>
              <a:t>informational, communicational and educational</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40</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Techniques and the Test Process continued..</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533400" y="990600"/>
            <a:ext cx="86106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tx1"/>
              </a:buClr>
              <a:buFont typeface="Wingdings" pitchFamily="2" charset="2"/>
              <a:buChar char="q"/>
              <a:defRPr/>
            </a:pPr>
            <a:r>
              <a:rPr lang="en-US" sz="1800" kern="0" dirty="0" smtClean="0"/>
              <a:t>Types of defects found during static reviews: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Deviations from standard</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Requirement defects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Design defects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Insufficient maintainability</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Incorrect interface specification</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tx1"/>
              </a:buClr>
              <a:buFont typeface="Wingdings" pitchFamily="2" charset="2"/>
              <a:buChar char="q"/>
              <a:defRPr/>
            </a:pPr>
            <a:r>
              <a:rPr lang="en-US" sz="1800" kern="0" dirty="0" smtClean="0">
                <a:latin typeface="+mn-lt"/>
              </a:rPr>
              <a:t>Benefits of Reviews: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Early feedback on quality</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Development productivity improvement</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development timescales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testing time and cost</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Lifetime cost reductions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fault levels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Increased awareness of quality issues</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5" name="Group 4160"/>
          <p:cNvGrpSpPr>
            <a:grpSpLocks/>
          </p:cNvGrpSpPr>
          <p:nvPr/>
        </p:nvGrpSpPr>
        <p:grpSpPr bwMode="auto">
          <a:xfrm>
            <a:off x="4856846" y="1720209"/>
            <a:ext cx="3870949" cy="2028481"/>
            <a:chOff x="384" y="768"/>
            <a:chExt cx="5584" cy="2795"/>
          </a:xfrm>
        </p:grpSpPr>
        <p:sp>
          <p:nvSpPr>
            <p:cNvPr id="6" name="Line 4161"/>
            <p:cNvSpPr>
              <a:spLocks noChangeAspect="1" noChangeShapeType="1"/>
            </p:cNvSpPr>
            <p:nvPr/>
          </p:nvSpPr>
          <p:spPr bwMode="auto">
            <a:xfrm>
              <a:off x="2285" y="3375"/>
              <a:ext cx="1768"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7" name="Line 4162"/>
            <p:cNvSpPr>
              <a:spLocks noChangeAspect="1" noChangeShapeType="1"/>
            </p:cNvSpPr>
            <p:nvPr/>
          </p:nvSpPr>
          <p:spPr bwMode="auto">
            <a:xfrm>
              <a:off x="1240" y="1319"/>
              <a:ext cx="3705"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8" name="Line 4163"/>
            <p:cNvSpPr>
              <a:spLocks noChangeAspect="1" noChangeShapeType="1"/>
            </p:cNvSpPr>
            <p:nvPr/>
          </p:nvSpPr>
          <p:spPr bwMode="auto">
            <a:xfrm>
              <a:off x="892" y="1374"/>
              <a:ext cx="1401" cy="1852"/>
            </a:xfrm>
            <a:prstGeom prst="line">
              <a:avLst/>
            </a:prstGeom>
            <a:noFill/>
            <a:ln w="50800">
              <a:solidFill>
                <a:srgbClr val="00CC66"/>
              </a:solidFill>
              <a:round/>
              <a:headEnd type="none" w="sm" len="sm"/>
              <a:tailEnd type="none" w="sm" len="sm"/>
            </a:ln>
            <a:effectLst/>
          </p:spPr>
          <p:txBody>
            <a:bodyPr wrap="none" anchor="ctr"/>
            <a:lstStyle/>
            <a:p>
              <a:endParaRPr lang="en-US" dirty="0"/>
            </a:p>
          </p:txBody>
        </p:sp>
        <p:sp>
          <p:nvSpPr>
            <p:cNvPr id="9" name="Line 4164"/>
            <p:cNvSpPr>
              <a:spLocks noChangeAspect="1" noChangeShapeType="1"/>
            </p:cNvSpPr>
            <p:nvPr/>
          </p:nvSpPr>
          <p:spPr bwMode="auto">
            <a:xfrm>
              <a:off x="1710" y="2002"/>
              <a:ext cx="2766"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10" name="Line 4165"/>
            <p:cNvSpPr>
              <a:spLocks noChangeAspect="1" noChangeShapeType="1"/>
            </p:cNvSpPr>
            <p:nvPr/>
          </p:nvSpPr>
          <p:spPr bwMode="auto">
            <a:xfrm>
              <a:off x="2209" y="2690"/>
              <a:ext cx="1768"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11" name="Line 4166"/>
            <p:cNvSpPr>
              <a:spLocks noChangeAspect="1" noChangeShapeType="1"/>
            </p:cNvSpPr>
            <p:nvPr/>
          </p:nvSpPr>
          <p:spPr bwMode="auto">
            <a:xfrm flipV="1">
              <a:off x="3744" y="768"/>
              <a:ext cx="1999" cy="2632"/>
            </a:xfrm>
            <a:prstGeom prst="line">
              <a:avLst/>
            </a:prstGeom>
            <a:noFill/>
            <a:ln w="50800">
              <a:solidFill>
                <a:srgbClr val="00CC66"/>
              </a:solidFill>
              <a:round/>
              <a:headEnd type="none" w="sm" len="sm"/>
              <a:tailEnd type="stealth" w="med" len="lg"/>
            </a:ln>
            <a:effectLst/>
          </p:spPr>
          <p:txBody>
            <a:bodyPr wrap="none" anchor="ctr"/>
            <a:lstStyle/>
            <a:p>
              <a:endParaRPr lang="en-US" dirty="0"/>
            </a:p>
          </p:txBody>
        </p:sp>
        <p:sp>
          <p:nvSpPr>
            <p:cNvPr id="12" name="Rectangle 4167"/>
            <p:cNvSpPr>
              <a:spLocks noChangeAspect="1" noChangeArrowheads="1"/>
            </p:cNvSpPr>
            <p:nvPr/>
          </p:nvSpPr>
          <p:spPr bwMode="gray">
            <a:xfrm>
              <a:off x="384" y="1130"/>
              <a:ext cx="1650" cy="443"/>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Requirements</a:t>
              </a:r>
            </a:p>
          </p:txBody>
        </p:sp>
        <p:sp>
          <p:nvSpPr>
            <p:cNvPr id="13" name="Rectangle 4168"/>
            <p:cNvSpPr>
              <a:spLocks noChangeAspect="1" noChangeArrowheads="1"/>
            </p:cNvSpPr>
            <p:nvPr/>
          </p:nvSpPr>
          <p:spPr bwMode="gray">
            <a:xfrm>
              <a:off x="1145" y="2503"/>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Design</a:t>
              </a:r>
            </a:p>
          </p:txBody>
        </p:sp>
        <p:sp>
          <p:nvSpPr>
            <p:cNvPr id="14" name="Rectangle 4169"/>
            <p:cNvSpPr>
              <a:spLocks noChangeAspect="1" noChangeArrowheads="1"/>
            </p:cNvSpPr>
            <p:nvPr/>
          </p:nvSpPr>
          <p:spPr bwMode="gray">
            <a:xfrm>
              <a:off x="1526" y="3187"/>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Code</a:t>
              </a:r>
            </a:p>
          </p:txBody>
        </p:sp>
        <p:sp>
          <p:nvSpPr>
            <p:cNvPr id="15" name="Rectangle 4170"/>
            <p:cNvSpPr>
              <a:spLocks noChangeAspect="1" noChangeArrowheads="1"/>
            </p:cNvSpPr>
            <p:nvPr/>
          </p:nvSpPr>
          <p:spPr bwMode="gray">
            <a:xfrm>
              <a:off x="765" y="1815"/>
              <a:ext cx="1269"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Functions</a:t>
              </a:r>
            </a:p>
          </p:txBody>
        </p:sp>
        <p:sp>
          <p:nvSpPr>
            <p:cNvPr id="16" name="Rectangle 4171"/>
            <p:cNvSpPr>
              <a:spLocks noChangeAspect="1" noChangeArrowheads="1"/>
            </p:cNvSpPr>
            <p:nvPr/>
          </p:nvSpPr>
          <p:spPr bwMode="gray">
            <a:xfrm flipH="1">
              <a:off x="3724" y="2502"/>
              <a:ext cx="1637" cy="390"/>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Integration</a:t>
              </a:r>
              <a:r>
                <a:rPr lang="en-GB" sz="2400" b="1" i="0" dirty="0">
                  <a:solidFill>
                    <a:srgbClr val="000000"/>
                  </a:solidFill>
                </a:rPr>
                <a:t> </a:t>
              </a:r>
              <a:r>
                <a:rPr lang="en-GB" sz="1200" b="1" dirty="0" smtClean="0">
                  <a:solidFill>
                    <a:srgbClr val="000000"/>
                  </a:solidFill>
                </a:rPr>
                <a:t>Test</a:t>
              </a:r>
              <a:endParaRPr lang="en-GB" sz="1200" b="1" dirty="0">
                <a:solidFill>
                  <a:srgbClr val="000000"/>
                </a:solidFill>
              </a:endParaRPr>
            </a:p>
          </p:txBody>
        </p:sp>
        <p:sp>
          <p:nvSpPr>
            <p:cNvPr id="17" name="Rectangle 4172"/>
            <p:cNvSpPr>
              <a:spLocks noChangeAspect="1" noChangeArrowheads="1"/>
            </p:cNvSpPr>
            <p:nvPr/>
          </p:nvSpPr>
          <p:spPr bwMode="gray">
            <a:xfrm flipH="1">
              <a:off x="3343" y="3186"/>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Unit</a:t>
              </a:r>
              <a:r>
                <a:rPr lang="en-GB" sz="2400" b="1" i="0" dirty="0">
                  <a:solidFill>
                    <a:srgbClr val="000000"/>
                  </a:solidFill>
                </a:rPr>
                <a:t> </a:t>
              </a:r>
              <a:r>
                <a:rPr lang="en-GB" sz="1200" b="1" dirty="0">
                  <a:solidFill>
                    <a:srgbClr val="000000"/>
                  </a:solidFill>
                </a:rPr>
                <a:t>Test</a:t>
              </a:r>
            </a:p>
          </p:txBody>
        </p:sp>
        <p:sp>
          <p:nvSpPr>
            <p:cNvPr id="18" name="Rectangle 4173"/>
            <p:cNvSpPr>
              <a:spLocks noChangeAspect="1" noChangeArrowheads="1"/>
            </p:cNvSpPr>
            <p:nvPr/>
          </p:nvSpPr>
          <p:spPr bwMode="gray">
            <a:xfrm flipH="1">
              <a:off x="4472" y="1130"/>
              <a:ext cx="1496" cy="443"/>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Accept</a:t>
              </a:r>
              <a:r>
                <a:rPr lang="en-GB" sz="2400" b="1" i="0" dirty="0">
                  <a:solidFill>
                    <a:srgbClr val="000000"/>
                  </a:solidFill>
                </a:rPr>
                <a:t>. </a:t>
              </a:r>
              <a:r>
                <a:rPr lang="en-GB" sz="1200" b="1" dirty="0">
                  <a:solidFill>
                    <a:srgbClr val="000000"/>
                  </a:solidFill>
                </a:rPr>
                <a:t>Test</a:t>
              </a:r>
            </a:p>
          </p:txBody>
        </p:sp>
        <p:sp>
          <p:nvSpPr>
            <p:cNvPr id="19" name="Rectangle 4174"/>
            <p:cNvSpPr>
              <a:spLocks noChangeAspect="1" noChangeArrowheads="1"/>
            </p:cNvSpPr>
            <p:nvPr/>
          </p:nvSpPr>
          <p:spPr bwMode="gray">
            <a:xfrm flipH="1">
              <a:off x="4092" y="1814"/>
              <a:ext cx="1269"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System</a:t>
              </a:r>
              <a:r>
                <a:rPr lang="en-GB" sz="2400" b="1" i="0" dirty="0">
                  <a:solidFill>
                    <a:srgbClr val="000000"/>
                  </a:solidFill>
                </a:rPr>
                <a:t> </a:t>
              </a:r>
              <a:r>
                <a:rPr lang="en-GB" sz="1200" b="1" dirty="0">
                  <a:solidFill>
                    <a:srgbClr val="000000"/>
                  </a:solidFill>
                </a:rPr>
                <a:t>Test</a:t>
              </a:r>
            </a:p>
          </p:txBody>
        </p:sp>
      </p:grpSp>
      <p:sp>
        <p:nvSpPr>
          <p:cNvPr id="20" name="Rectangle 4132"/>
          <p:cNvSpPr>
            <a:spLocks noChangeArrowheads="1"/>
          </p:cNvSpPr>
          <p:nvPr/>
        </p:nvSpPr>
        <p:spPr bwMode="auto">
          <a:xfrm rot="19857893">
            <a:off x="5105533" y="1527718"/>
            <a:ext cx="1336520" cy="2561445"/>
          </a:xfrm>
          <a:prstGeom prst="rect">
            <a:avLst/>
          </a:prstGeom>
          <a:noFill/>
          <a:ln w="57150">
            <a:solidFill>
              <a:schemeClr val="tx2"/>
            </a:solidFill>
            <a:miter lim="800000"/>
            <a:headEnd type="none" w="sm" len="sm"/>
            <a:tailEnd type="none" w="sm" len="sm"/>
          </a:ln>
          <a:effectLst/>
        </p:spPr>
        <p:txBody>
          <a:bodyPr wrap="none" anchor="ctr"/>
          <a:lstStyle/>
          <a:p>
            <a:endParaRPr lang="en-US" dirty="0"/>
          </a:p>
        </p:txBody>
      </p:sp>
      <p:sp>
        <p:nvSpPr>
          <p:cNvPr id="21" name="Rectangle 3"/>
          <p:cNvSpPr txBox="1">
            <a:spLocks noChangeArrowheads="1"/>
          </p:cNvSpPr>
          <p:nvPr/>
        </p:nvSpPr>
        <p:spPr bwMode="auto">
          <a:xfrm>
            <a:off x="5209003" y="4572000"/>
            <a:ext cx="3276600" cy="609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Reviews can help find defects in these phases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cxnSp>
        <p:nvCxnSpPr>
          <p:cNvPr id="23" name="Straight Arrow Connector 22"/>
          <p:cNvCxnSpPr/>
          <p:nvPr/>
        </p:nvCxnSpPr>
        <p:spPr bwMode="auto">
          <a:xfrm flipH="1" flipV="1">
            <a:off x="6333787" y="3962400"/>
            <a:ext cx="195109" cy="609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4" name="Slide Number Placeholder 23"/>
          <p:cNvSpPr>
            <a:spLocks noGrp="1"/>
          </p:cNvSpPr>
          <p:nvPr>
            <p:ph type="sldNum" sz="quarter" idx="4"/>
          </p:nvPr>
        </p:nvSpPr>
        <p:spPr/>
        <p:txBody>
          <a:bodyPr/>
          <a:lstStyle/>
          <a:p>
            <a:fld id="{F4147050-0161-4A8B-8C65-9431945EA027}" type="slidenum">
              <a:rPr lang="en-US" smtClean="0"/>
              <a:pPr/>
              <a:t>41</a:t>
            </a:fld>
            <a:endParaRPr lang="en-US" dirty="0"/>
          </a:p>
        </p:txBody>
      </p:sp>
      <p:sp>
        <p:nvSpPr>
          <p:cNvPr id="25" name="Rectangle 2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tx1"/>
              </a:buClr>
              <a:buFont typeface="Wingdings" pitchFamily="2" charset="2"/>
              <a:buChar char="q"/>
              <a:defRPr/>
            </a:pPr>
            <a:r>
              <a:rPr lang="en-US" sz="1800" b="0" dirty="0" smtClean="0"/>
              <a:t>Activities of a formal review</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Planning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Kick off</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Individual Preparation</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Examination/recording of results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Rework</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Follow up</a:t>
            </a:r>
          </a:p>
          <a:p>
            <a:pPr lvl="1"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tx1"/>
              </a:buClr>
              <a:buFont typeface="Wingdings" pitchFamily="2" charset="2"/>
              <a:buChar char="q"/>
              <a:defRPr/>
            </a:pPr>
            <a:r>
              <a:rPr lang="en-US" sz="1800" b="0" kern="0" dirty="0" smtClean="0">
                <a:latin typeface="+mn-lt"/>
              </a:rPr>
              <a:t>Responsibilities: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Manager: </a:t>
            </a:r>
            <a:r>
              <a:rPr lang="en-US" sz="1800" b="0" dirty="0" smtClean="0"/>
              <a:t>decides on the execution of reviews, allocates time in project schedules and determines whether review process objectives have been met </a:t>
            </a:r>
          </a:p>
          <a:p>
            <a:pPr lvl="1" algn="l" eaLnBrk="1" hangingPunct="1">
              <a:lnSpc>
                <a:spcPct val="100000"/>
              </a:lnSpc>
              <a:spcAft>
                <a:spcPts val="600"/>
              </a:spcAft>
              <a:buClr>
                <a:schemeClr val="accent1"/>
              </a:buClr>
              <a:buFont typeface="Arial" pitchFamily="34" charset="0"/>
              <a:buChar char="•"/>
              <a:defRPr/>
            </a:pPr>
            <a:r>
              <a:rPr lang="en-US" sz="1800" b="0" dirty="0" smtClean="0"/>
              <a:t>The moderator </a:t>
            </a:r>
            <a:r>
              <a:rPr lang="en-US" sz="1800" b="0" u="sng" dirty="0" smtClean="0"/>
              <a:t>:</a:t>
            </a:r>
            <a:r>
              <a:rPr lang="en-US" sz="1800" b="0" dirty="0" smtClean="0"/>
              <a:t> Leads the review process. Determines, in co-operation with the author, the type of review, approach and the composition of the review team. The moderator performs the entry check and the follow-up on the rework</a:t>
            </a: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42</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2000" b="0" kern="0" dirty="0" smtClean="0">
                <a:latin typeface="+mn-lt"/>
              </a:rPr>
              <a:t>Responsibilities continued..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Author: The author of the document/code himself. His task is to illuminate unclear areas and to understand the defects </a:t>
            </a:r>
          </a:p>
          <a:p>
            <a:pPr lvl="1" algn="l" eaLnBrk="1" hangingPunct="1">
              <a:lnSpc>
                <a:spcPct val="100000"/>
              </a:lnSpc>
              <a:spcAft>
                <a:spcPts val="600"/>
              </a:spcAft>
              <a:buClr>
                <a:schemeClr val="accent2"/>
              </a:buClr>
              <a:defRPr/>
            </a:pPr>
            <a:r>
              <a:rPr lang="en-US" sz="1800" b="0" kern="0" dirty="0" smtClean="0">
                <a:latin typeface="+mn-lt"/>
              </a:rPr>
              <a:t>found </a:t>
            </a:r>
          </a:p>
          <a:p>
            <a:pPr lvl="1" algn="l" eaLnBrk="1" hangingPunct="1">
              <a:lnSpc>
                <a:spcPct val="100000"/>
              </a:lnSpc>
              <a:spcAft>
                <a:spcPts val="600"/>
              </a:spcAft>
              <a:buClr>
                <a:schemeClr val="accent2"/>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dirty="0" smtClean="0"/>
              <a:t>The scribe: During the logging meeting, the scribe (or recorder) has to record each defect mentioned and any suggestions for process improvement  - can be the author himself.</a:t>
            </a:r>
          </a:p>
          <a:p>
            <a:pPr lvl="1" algn="l" eaLnBrk="1" hangingPunct="1">
              <a:lnSpc>
                <a:spcPct val="100000"/>
              </a:lnSpc>
              <a:spcAft>
                <a:spcPts val="600"/>
              </a:spcAft>
              <a:buClr>
                <a:schemeClr val="accent1"/>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dirty="0" smtClean="0"/>
              <a:t>The reviewers:  Individuals with a technical and/or business background who identify the findings/defects.</a:t>
            </a:r>
          </a:p>
          <a:p>
            <a:pPr lvl="1" algn="l" eaLnBrk="1" hangingPunct="1">
              <a:lnSpc>
                <a:spcPct val="100000"/>
              </a:lnSpc>
              <a:spcAft>
                <a:spcPts val="600"/>
              </a:spcAft>
              <a:buClr>
                <a:schemeClr val="accent2"/>
              </a:buClr>
              <a:defRPr/>
            </a:pPr>
            <a:r>
              <a:rPr lang="en-US" sz="1800" b="0" dirty="0" smtClean="0"/>
              <a:t>In addition to the document under review, the material reviewers receive includes source documents, standards, checklists, etc. </a:t>
            </a: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43</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Types of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tx1"/>
              </a:buClr>
              <a:buFont typeface="Wingdings" pitchFamily="2" charset="2"/>
              <a:buChar char="q"/>
              <a:defRPr/>
            </a:pPr>
            <a:r>
              <a:rPr lang="en-US" sz="2000" b="0" kern="0" dirty="0" smtClean="0">
                <a:latin typeface="+mn-lt"/>
              </a:rPr>
              <a:t>Informal Review:  </a:t>
            </a:r>
          </a:p>
          <a:p>
            <a:pPr algn="l">
              <a:buClr>
                <a:schemeClr val="accent1"/>
              </a:buClr>
              <a:buFont typeface="Arial" pitchFamily="34" charset="0"/>
              <a:buChar char="•"/>
            </a:pPr>
            <a:r>
              <a:rPr lang="en-US" sz="1800" b="0" dirty="0" smtClean="0"/>
              <a:t> No formal process</a:t>
            </a:r>
          </a:p>
          <a:p>
            <a:pPr algn="l">
              <a:buClr>
                <a:schemeClr val="accent1"/>
              </a:buClr>
              <a:buFont typeface="Arial" pitchFamily="34" charset="0"/>
              <a:buChar char="•"/>
            </a:pPr>
            <a:r>
              <a:rPr lang="en-US" sz="1800" b="0" dirty="0" smtClean="0"/>
              <a:t> May take the form of pair programming or a technical lead review</a:t>
            </a:r>
          </a:p>
          <a:p>
            <a:pPr algn="l">
              <a:buClr>
                <a:schemeClr val="accent1"/>
              </a:buClr>
              <a:buFont typeface="Arial" pitchFamily="34" charset="0"/>
              <a:buChar char="•"/>
            </a:pPr>
            <a:r>
              <a:rPr lang="en-US" sz="1800" b="0" dirty="0" smtClean="0"/>
              <a:t> Results may be documented</a:t>
            </a:r>
          </a:p>
          <a:p>
            <a:pPr algn="l">
              <a:buClr>
                <a:schemeClr val="accent1"/>
              </a:buClr>
              <a:buFont typeface="Arial" pitchFamily="34" charset="0"/>
              <a:buChar char="•"/>
            </a:pPr>
            <a:r>
              <a:rPr lang="en-US" sz="1800" b="0" dirty="0" smtClean="0"/>
              <a:t> Varies in usefulness</a:t>
            </a:r>
          </a:p>
          <a:p>
            <a:pPr algn="l">
              <a:buClr>
                <a:schemeClr val="accent1"/>
              </a:buClr>
              <a:buFont typeface="Arial" pitchFamily="34" charset="0"/>
              <a:buChar char="•"/>
            </a:pPr>
            <a:r>
              <a:rPr lang="en-US" sz="1800" b="0" dirty="0" smtClean="0"/>
              <a:t> Main advantage: inexpensive way</a:t>
            </a:r>
          </a:p>
          <a:p>
            <a:pPr algn="l">
              <a:buFont typeface="Arial" pitchFamily="34" charset="0"/>
              <a:buChar char="•"/>
            </a:pPr>
            <a:endParaRPr lang="en-US" sz="1800" b="0" dirty="0" smtClean="0"/>
          </a:p>
          <a:p>
            <a:pPr algn="l">
              <a:buFont typeface="Wingdings" pitchFamily="2" charset="2"/>
              <a:buChar char="q"/>
            </a:pPr>
            <a:r>
              <a:rPr lang="en-US" sz="1800" b="0" dirty="0" smtClean="0"/>
              <a:t>Walkthrough:</a:t>
            </a:r>
          </a:p>
          <a:p>
            <a:pPr algn="l">
              <a:buFont typeface="Arial" pitchFamily="34" charset="0"/>
              <a:buChar char="•"/>
            </a:pPr>
            <a:endParaRPr lang="en-US" sz="1800" b="0" u="sng" dirty="0" smtClean="0"/>
          </a:p>
          <a:p>
            <a:pPr algn="l">
              <a:buClr>
                <a:schemeClr val="accent1"/>
              </a:buClr>
              <a:buFont typeface="Arial" pitchFamily="34" charset="0"/>
              <a:buChar char="•"/>
            </a:pPr>
            <a:r>
              <a:rPr lang="en-US" sz="1800" b="0" dirty="0" smtClean="0"/>
              <a:t> Meeting led by author</a:t>
            </a:r>
          </a:p>
          <a:p>
            <a:pPr algn="l">
              <a:buClr>
                <a:schemeClr val="accent1"/>
              </a:buClr>
              <a:buFont typeface="Arial" pitchFamily="34" charset="0"/>
              <a:buChar char="•"/>
            </a:pPr>
            <a:r>
              <a:rPr lang="en-US" sz="1800" b="0" dirty="0" smtClean="0"/>
              <a:t> May take the form of scenarios, dry runs, peer group participation</a:t>
            </a:r>
          </a:p>
          <a:p>
            <a:pPr algn="l">
              <a:buClr>
                <a:schemeClr val="accent1"/>
              </a:buClr>
              <a:buFont typeface="Arial" pitchFamily="34" charset="0"/>
              <a:buChar char="•"/>
            </a:pPr>
            <a:r>
              <a:rPr lang="en-US" sz="1800" b="0" dirty="0" smtClean="0"/>
              <a:t> Open-ended sessions - Optional pre-meeting preparation &amp; review report creation</a:t>
            </a:r>
          </a:p>
          <a:p>
            <a:pPr algn="l">
              <a:buClr>
                <a:schemeClr val="accent1"/>
              </a:buClr>
              <a:buFont typeface="Arial" pitchFamily="34" charset="0"/>
              <a:buChar char="•"/>
            </a:pPr>
            <a:r>
              <a:rPr lang="en-US" sz="1800" b="0" dirty="0" smtClean="0"/>
              <a:t> Main purpose: Learning, knowledge gaining, finding defects</a:t>
            </a:r>
          </a:p>
          <a:p>
            <a:pPr algn="l">
              <a:buClr>
                <a:schemeClr val="accent1"/>
              </a:buClr>
              <a:buFont typeface="Arial" pitchFamily="34" charset="0"/>
              <a:buChar char="•"/>
            </a:pPr>
            <a:r>
              <a:rPr lang="en-US" sz="1800" b="0" dirty="0" smtClean="0"/>
              <a:t> Useful if people from outside the software discipline are present, who are not used to software development documents</a:t>
            </a:r>
          </a:p>
          <a:p>
            <a:pPr algn="l">
              <a:buClr>
                <a:schemeClr val="accent1"/>
              </a:buClr>
              <a:buFont typeface="Arial" pitchFamily="34" charset="0"/>
              <a:buChar char="•"/>
            </a:pPr>
            <a:r>
              <a:rPr lang="en-US" sz="1800" b="0" dirty="0" smtClean="0"/>
              <a:t> Particularly useful for higher-level documents, such as requirement specifications and architectural documents</a:t>
            </a:r>
          </a:p>
          <a:p>
            <a:pPr lvl="1" algn="l"/>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44</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Types of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tx1"/>
              </a:buClr>
              <a:buFont typeface="Wingdings" pitchFamily="2" charset="2"/>
              <a:buChar char="q"/>
              <a:defRPr/>
            </a:pPr>
            <a:r>
              <a:rPr lang="en-US" sz="2000" b="0" kern="0" dirty="0" smtClean="0">
                <a:latin typeface="+mn-lt"/>
              </a:rPr>
              <a:t>Technical review:</a:t>
            </a:r>
            <a:r>
              <a:rPr lang="en-US" sz="2000" b="0" u="sng" kern="0" dirty="0" smtClean="0">
                <a:latin typeface="+mn-lt"/>
              </a:rPr>
              <a:t> </a:t>
            </a:r>
            <a:r>
              <a:rPr lang="en-US" sz="2000" b="0" kern="0" dirty="0" smtClean="0">
                <a:latin typeface="+mn-lt"/>
              </a:rPr>
              <a:t> </a:t>
            </a:r>
          </a:p>
          <a:p>
            <a:pPr algn="l">
              <a:buClr>
                <a:schemeClr val="accent1"/>
              </a:buClr>
              <a:buFont typeface="Arial" pitchFamily="34" charset="0"/>
              <a:buChar char="•"/>
            </a:pPr>
            <a:r>
              <a:rPr lang="en-US" sz="1800" b="0" dirty="0" smtClean="0"/>
              <a:t> Focuses on achieving consensus about the technical content of a document.</a:t>
            </a:r>
          </a:p>
          <a:p>
            <a:pPr algn="l">
              <a:buClr>
                <a:schemeClr val="accent1"/>
              </a:buClr>
              <a:buFont typeface="Arial" pitchFamily="34" charset="0"/>
              <a:buChar char="•"/>
            </a:pPr>
            <a:r>
              <a:rPr lang="en-US" sz="1800" b="0" dirty="0" smtClean="0"/>
              <a:t> Ideally led by a moderator – not the author</a:t>
            </a:r>
          </a:p>
          <a:p>
            <a:pPr algn="l">
              <a:buClr>
                <a:schemeClr val="accent1"/>
              </a:buClr>
              <a:buFont typeface="Arial" pitchFamily="34" charset="0"/>
              <a:buChar char="•"/>
            </a:pPr>
            <a:r>
              <a:rPr lang="en-US" sz="1800" b="0" dirty="0" smtClean="0"/>
              <a:t> Preparation of review report with recommendations</a:t>
            </a:r>
          </a:p>
          <a:p>
            <a:pPr algn="l">
              <a:buClr>
                <a:schemeClr val="accent1"/>
              </a:buClr>
              <a:buFont typeface="Arial" pitchFamily="34" charset="0"/>
              <a:buChar char="•"/>
            </a:pPr>
            <a:r>
              <a:rPr lang="en-US" sz="1800" b="0" dirty="0" smtClean="0"/>
              <a:t> Optional use of checklists, issue log</a:t>
            </a:r>
          </a:p>
          <a:p>
            <a:pPr algn="l">
              <a:buFont typeface="Arial" pitchFamily="34" charset="0"/>
              <a:buChar char="•"/>
            </a:pPr>
            <a:endParaRPr lang="en-US" sz="1800" b="0" dirty="0" smtClean="0"/>
          </a:p>
          <a:p>
            <a:pPr algn="l"/>
            <a:endParaRPr lang="en-US" sz="1800" b="0" dirty="0" smtClean="0"/>
          </a:p>
          <a:p>
            <a:pPr algn="l">
              <a:buClr>
                <a:schemeClr val="tx1"/>
              </a:buClr>
              <a:buFont typeface="Wingdings" pitchFamily="2" charset="2"/>
              <a:buChar char="q"/>
            </a:pPr>
            <a:r>
              <a:rPr lang="en-US" sz="2000" b="0" dirty="0" smtClean="0"/>
              <a:t>Inspection:</a:t>
            </a:r>
          </a:p>
          <a:p>
            <a:pPr algn="l"/>
            <a:endParaRPr lang="en-US" sz="2000" b="0" u="sng" dirty="0" smtClean="0"/>
          </a:p>
          <a:p>
            <a:pPr algn="l">
              <a:buClr>
                <a:schemeClr val="accent1"/>
              </a:buClr>
              <a:buFont typeface="Arial" pitchFamily="34" charset="0"/>
              <a:buChar char="•"/>
            </a:pPr>
            <a:r>
              <a:rPr lang="en-US" sz="1800" b="0" dirty="0" smtClean="0"/>
              <a:t> Most formal review type</a:t>
            </a:r>
          </a:p>
          <a:p>
            <a:pPr algn="l">
              <a:buClr>
                <a:schemeClr val="accent1"/>
              </a:buClr>
              <a:buFont typeface="Arial" pitchFamily="34" charset="0"/>
              <a:buChar char="•"/>
            </a:pPr>
            <a:r>
              <a:rPr lang="en-US" sz="1800" b="0" dirty="0" smtClean="0"/>
              <a:t> The document under inspection is prepared and checked thoroughly by  the reviewers before the meeting</a:t>
            </a:r>
          </a:p>
          <a:p>
            <a:pPr algn="l">
              <a:buClr>
                <a:schemeClr val="accent1"/>
              </a:buClr>
              <a:buFont typeface="Arial" pitchFamily="34" charset="0"/>
              <a:buChar char="•"/>
            </a:pPr>
            <a:r>
              <a:rPr lang="en-US" sz="1800" b="0" dirty="0" smtClean="0"/>
              <a:t> Led by the moderator</a:t>
            </a:r>
          </a:p>
          <a:p>
            <a:pPr algn="l">
              <a:buClr>
                <a:schemeClr val="accent1"/>
              </a:buClr>
              <a:buFont typeface="Arial" pitchFamily="34" charset="0"/>
              <a:buChar char="•"/>
            </a:pPr>
            <a:r>
              <a:rPr lang="en-US" sz="1800" b="0" dirty="0" smtClean="0"/>
              <a:t> Includes metrics gathering</a:t>
            </a:r>
          </a:p>
          <a:p>
            <a:pPr algn="l">
              <a:buClr>
                <a:schemeClr val="accent1"/>
              </a:buClr>
              <a:buFont typeface="Arial" pitchFamily="34" charset="0"/>
              <a:buChar char="•"/>
            </a:pPr>
            <a:r>
              <a:rPr lang="en-US" sz="1800" b="0" dirty="0" smtClean="0"/>
              <a:t> Entry and exit criteria</a:t>
            </a:r>
          </a:p>
          <a:p>
            <a:pPr algn="l">
              <a:buClr>
                <a:schemeClr val="accent1"/>
              </a:buClr>
              <a:buFont typeface="Arial" pitchFamily="34" charset="0"/>
              <a:buChar char="•"/>
            </a:pPr>
            <a:r>
              <a:rPr lang="en-US" sz="1800" b="0" dirty="0" smtClean="0"/>
              <a:t> Rules and checklists are used during the preparation phase. </a:t>
            </a:r>
          </a:p>
          <a:p>
            <a:pPr algn="l">
              <a:buClr>
                <a:schemeClr val="accent1"/>
              </a:buClr>
              <a:buFont typeface="Arial" pitchFamily="34" charset="0"/>
              <a:buChar char="•"/>
            </a:pPr>
            <a:r>
              <a:rPr lang="en-US" sz="1800" b="0" dirty="0" smtClean="0"/>
              <a:t> The defects found are documented in a logging list or issue log. </a:t>
            </a:r>
          </a:p>
          <a:p>
            <a:pPr algn="l">
              <a:buClr>
                <a:schemeClr val="accent1"/>
              </a:buClr>
              <a:buFont typeface="Arial" pitchFamily="34" charset="0"/>
              <a:buChar char="•"/>
            </a:pPr>
            <a:r>
              <a:rPr lang="en-US" sz="1800" b="0" dirty="0" smtClean="0"/>
              <a:t> A formal follow-up is carried out by the moderator applying exit criteria </a:t>
            </a:r>
          </a:p>
          <a:p>
            <a:pPr algn="l">
              <a:buFont typeface="Arial" pitchFamily="34" charset="0"/>
              <a:buChar char="•"/>
            </a:pPr>
            <a:endParaRPr lang="en-US" sz="1800" b="0" dirty="0" smtClean="0"/>
          </a:p>
          <a:p>
            <a:pPr lvl="1" algn="l"/>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45</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3.2.4 Review Process Success Criteria</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tx1"/>
              </a:buClr>
              <a:buFont typeface="Wingdings" pitchFamily="2" charset="2"/>
              <a:buChar char="q"/>
              <a:defRPr/>
            </a:pPr>
            <a:r>
              <a:rPr lang="en-US" sz="1800" b="0" dirty="0" smtClean="0"/>
              <a:t>Success factors for reviews:</a:t>
            </a:r>
          </a:p>
          <a:p>
            <a:pPr algn="l" eaLnBrk="1" hangingPunct="1">
              <a:lnSpc>
                <a:spcPct val="100000"/>
              </a:lnSpc>
              <a:spcAft>
                <a:spcPts val="600"/>
              </a:spcAft>
              <a:buClr>
                <a:schemeClr val="accent1"/>
              </a:buClr>
              <a:buFont typeface="Arial" pitchFamily="34" charset="0"/>
              <a:buChar char="•"/>
              <a:defRPr/>
            </a:pPr>
            <a:r>
              <a:rPr lang="en-US" sz="1800" b="0" dirty="0" smtClean="0"/>
              <a:t>Review should be with clear objective</a:t>
            </a:r>
          </a:p>
          <a:p>
            <a:pPr algn="l" eaLnBrk="1" hangingPunct="1">
              <a:lnSpc>
                <a:spcPct val="100000"/>
              </a:lnSpc>
              <a:spcAft>
                <a:spcPts val="600"/>
              </a:spcAft>
              <a:buClr>
                <a:schemeClr val="accent1"/>
              </a:buClr>
              <a:buFont typeface="Arial" pitchFamily="34" charset="0"/>
              <a:buChar char="•"/>
              <a:defRPr/>
            </a:pPr>
            <a:r>
              <a:rPr lang="en-US" sz="1800" b="0" dirty="0" smtClean="0"/>
              <a:t>Defects found are welcomed and expressed objectively</a:t>
            </a:r>
          </a:p>
          <a:p>
            <a:pPr algn="l" eaLnBrk="1" hangingPunct="1">
              <a:lnSpc>
                <a:spcPct val="100000"/>
              </a:lnSpc>
              <a:spcAft>
                <a:spcPts val="600"/>
              </a:spcAft>
              <a:buClr>
                <a:schemeClr val="accent1"/>
              </a:buClr>
              <a:buFont typeface="Arial" pitchFamily="34" charset="0"/>
              <a:buChar char="•"/>
              <a:defRPr/>
            </a:pPr>
            <a:r>
              <a:rPr lang="en-US" sz="1800" b="0" dirty="0" smtClean="0"/>
              <a:t>Management supports a good review process</a:t>
            </a:r>
          </a:p>
          <a:p>
            <a:pPr algn="l" eaLnBrk="1" hangingPunct="1">
              <a:lnSpc>
                <a:spcPct val="100000"/>
              </a:lnSpc>
              <a:spcAft>
                <a:spcPts val="600"/>
              </a:spcAft>
              <a:buClr>
                <a:schemeClr val="accent1"/>
              </a:buClr>
              <a:buFont typeface="Arial" pitchFamily="34" charset="0"/>
              <a:buChar char="•"/>
              <a:defRPr/>
            </a:pPr>
            <a:r>
              <a:rPr lang="en-US" sz="1800" b="0" dirty="0" smtClean="0"/>
              <a:t>The emphasize is on learning and process improvement</a:t>
            </a:r>
          </a:p>
          <a:p>
            <a:pPr algn="l" eaLnBrk="1" hangingPunct="1">
              <a:lnSpc>
                <a:spcPct val="100000"/>
              </a:lnSpc>
              <a:spcAft>
                <a:spcPts val="600"/>
              </a:spcAft>
              <a:buClr>
                <a:schemeClr val="accent1"/>
              </a:buClr>
              <a:buFont typeface="Arial" pitchFamily="34" charset="0"/>
              <a:buChar char="•"/>
              <a:defRPr/>
            </a:pPr>
            <a:r>
              <a:rPr lang="en-US" sz="1800" b="0" dirty="0" smtClean="0"/>
              <a:t>The right people for review are involved</a:t>
            </a:r>
          </a:p>
          <a:p>
            <a:pPr algn="l" eaLnBrk="1" hangingPunct="1">
              <a:lnSpc>
                <a:spcPct val="100000"/>
              </a:lnSpc>
              <a:spcAft>
                <a:spcPts val="600"/>
              </a:spcAft>
              <a:buClr>
                <a:schemeClr val="accent1"/>
              </a:buClr>
              <a:buFont typeface="Arial" pitchFamily="34" charset="0"/>
              <a:buChar char="•"/>
              <a:defRPr/>
            </a:pPr>
            <a:r>
              <a:rPr lang="en-US" sz="1800" b="0" dirty="0" smtClean="0"/>
              <a:t>Appropriate use of review techniques </a:t>
            </a:r>
          </a:p>
          <a:p>
            <a:pPr algn="l" eaLnBrk="1" hangingPunct="1">
              <a:lnSpc>
                <a:spcPct val="100000"/>
              </a:lnSpc>
              <a:spcAft>
                <a:spcPts val="600"/>
              </a:spcAft>
              <a:buClr>
                <a:schemeClr val="accent1"/>
              </a:buClr>
              <a:buFont typeface="Arial" pitchFamily="34" charset="0"/>
              <a:buChar char="•"/>
              <a:defRPr/>
            </a:pPr>
            <a:r>
              <a:rPr lang="en-US" sz="1800" b="0" dirty="0" smtClean="0"/>
              <a:t>Reviews are conducted in a fair &amp; trustworthy atmosphere</a:t>
            </a:r>
          </a:p>
          <a:p>
            <a:pPr algn="l" eaLnBrk="1" hangingPunct="1">
              <a:lnSpc>
                <a:spcPct val="100000"/>
              </a:lnSpc>
              <a:spcAft>
                <a:spcPts val="600"/>
              </a:spcAft>
              <a:buClr>
                <a:schemeClr val="accent1"/>
              </a:buClr>
              <a:buFont typeface="Arial" pitchFamily="34" charset="0"/>
              <a:buChar char="•"/>
              <a:defRPr/>
            </a:pPr>
            <a:r>
              <a:rPr lang="en-US" sz="1800" b="0" dirty="0" smtClean="0"/>
              <a:t>Explicitly planning and tracking review activities </a:t>
            </a:r>
          </a:p>
          <a:p>
            <a:pPr algn="l" eaLnBrk="1" hangingPunct="1">
              <a:lnSpc>
                <a:spcPct val="100000"/>
              </a:lnSpc>
              <a:spcAft>
                <a:spcPts val="600"/>
              </a:spcAft>
              <a:buClr>
                <a:schemeClr val="accent1"/>
              </a:buClr>
              <a:buFont typeface="Arial" pitchFamily="34" charset="0"/>
              <a:buChar char="•"/>
              <a:defRPr/>
            </a:pPr>
            <a:r>
              <a:rPr lang="en-US" sz="1800" b="0" dirty="0" smtClean="0"/>
              <a:t>Train the participants in the review techniques – particularly the formal ones such as inspection</a:t>
            </a:r>
          </a:p>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46</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dirty="0" smtClean="0"/>
              <a:t>Static analysis is just another form of testing but differs significantly from dynamic testing:</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performed on requirements, design or code without actually executing the software artifact being examined.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ideally performed </a:t>
            </a:r>
            <a:r>
              <a:rPr lang="en-US" sz="1800" b="0" u="sng" dirty="0" smtClean="0"/>
              <a:t>before the formal reviews</a:t>
            </a:r>
            <a:r>
              <a:rPr lang="en-US" sz="1800" b="0" dirty="0" smtClean="0"/>
              <a:t>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unrelated to dynamic properties of the requirements, design and code, such as test coverage.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finds </a:t>
            </a:r>
            <a:r>
              <a:rPr lang="en-US" sz="1800" b="0" u="sng" dirty="0" smtClean="0"/>
              <a:t>defects rather than failures</a:t>
            </a:r>
            <a:r>
              <a:rPr lang="en-US" sz="1800" b="0" dirty="0" smtClean="0"/>
              <a:t>. </a:t>
            </a:r>
          </a:p>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Typical defects discovered by static analysis tools:</a:t>
            </a:r>
          </a:p>
          <a:p>
            <a:pPr algn="l" eaLnBrk="1" hangingPunct="1">
              <a:lnSpc>
                <a:spcPct val="100000"/>
              </a:lnSpc>
              <a:spcAft>
                <a:spcPts val="600"/>
              </a:spcAft>
              <a:buClr>
                <a:schemeClr val="accent1"/>
              </a:buClr>
              <a:buFont typeface="Arial" pitchFamily="34" charset="0"/>
              <a:buChar char="•"/>
              <a:defRPr/>
            </a:pPr>
            <a:r>
              <a:rPr lang="en-US" sz="1800" b="0" dirty="0" smtClean="0"/>
              <a:t> Referencing a variable with a undefined value</a:t>
            </a:r>
          </a:p>
          <a:p>
            <a:pPr algn="l" eaLnBrk="1" hangingPunct="1">
              <a:lnSpc>
                <a:spcPct val="100000"/>
              </a:lnSpc>
              <a:spcAft>
                <a:spcPts val="600"/>
              </a:spcAft>
              <a:buClr>
                <a:schemeClr val="accent1"/>
              </a:buClr>
              <a:buFont typeface="Arial" pitchFamily="34" charset="0"/>
              <a:buChar char="•"/>
              <a:defRPr/>
            </a:pPr>
            <a:r>
              <a:rPr lang="en-US" sz="1800" b="0" dirty="0" smtClean="0"/>
              <a:t> Inconsistent interfaces between modules and components</a:t>
            </a:r>
          </a:p>
          <a:p>
            <a:pPr algn="l" eaLnBrk="1" hangingPunct="1">
              <a:lnSpc>
                <a:spcPct val="100000"/>
              </a:lnSpc>
              <a:spcAft>
                <a:spcPts val="600"/>
              </a:spcAft>
              <a:buClr>
                <a:schemeClr val="accent1"/>
              </a:buClr>
              <a:buFont typeface="Arial" pitchFamily="34" charset="0"/>
              <a:buChar char="•"/>
              <a:defRPr/>
            </a:pPr>
            <a:r>
              <a:rPr lang="en-US" sz="1800" b="0" dirty="0" smtClean="0"/>
              <a:t> Variables that are not used or are improperly declared</a:t>
            </a:r>
          </a:p>
          <a:p>
            <a:pPr algn="l" eaLnBrk="1" hangingPunct="1">
              <a:lnSpc>
                <a:spcPct val="100000"/>
              </a:lnSpc>
              <a:spcAft>
                <a:spcPts val="600"/>
              </a:spcAft>
              <a:buClr>
                <a:schemeClr val="accent1"/>
              </a:buClr>
              <a:buFont typeface="Arial" pitchFamily="34" charset="0"/>
              <a:buChar char="•"/>
              <a:defRPr/>
            </a:pPr>
            <a:r>
              <a:rPr lang="en-US" sz="1800" b="0" dirty="0" smtClean="0"/>
              <a:t> Unreachable (dead) code</a:t>
            </a:r>
          </a:p>
          <a:p>
            <a:pPr algn="l" eaLnBrk="1" hangingPunct="1">
              <a:lnSpc>
                <a:spcPct val="100000"/>
              </a:lnSpc>
              <a:spcAft>
                <a:spcPts val="600"/>
              </a:spcAft>
              <a:buClr>
                <a:schemeClr val="accent1"/>
              </a:buClr>
              <a:buFont typeface="Arial" pitchFamily="34" charset="0"/>
              <a:buChar char="•"/>
              <a:defRPr/>
            </a:pPr>
            <a:r>
              <a:rPr lang="en-US" sz="1800" b="0" dirty="0" smtClean="0"/>
              <a:t> Missing and erroneous logic (potentially infinite loops) &amp; others..</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47</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Static analysis tools are used by developers before and during component/integration testing and by designers for software modeling</a:t>
            </a:r>
          </a:p>
          <a:p>
            <a:pPr algn="l" eaLnBrk="1" hangingPunct="1">
              <a:lnSpc>
                <a:spcPct val="100000"/>
              </a:lnSpc>
              <a:spcAft>
                <a:spcPts val="600"/>
              </a:spcAft>
              <a:buClr>
                <a:schemeClr val="accent2"/>
              </a:buClr>
              <a:defRPr/>
            </a:pPr>
            <a:r>
              <a:rPr lang="en-US" sz="1800" b="0" dirty="0" smtClean="0"/>
              <a:t>provide insight to the following:</a:t>
            </a:r>
          </a:p>
          <a:p>
            <a:pPr algn="l" eaLnBrk="1" hangingPunct="1">
              <a:lnSpc>
                <a:spcPct val="100000"/>
              </a:lnSpc>
              <a:spcAft>
                <a:spcPts val="600"/>
              </a:spcAft>
              <a:buClr>
                <a:schemeClr val="accent1"/>
              </a:buClr>
              <a:buFont typeface="Arial" pitchFamily="34" charset="0"/>
              <a:buChar char="•"/>
              <a:defRPr/>
            </a:pPr>
            <a:r>
              <a:rPr lang="en-US" sz="1800" b="0" dirty="0" smtClean="0"/>
              <a:t> Structural attributes (code metrics), such as depth of nesting or cyclomatic number</a:t>
            </a:r>
          </a:p>
          <a:p>
            <a:pPr algn="l" eaLnBrk="1" hangingPunct="1">
              <a:lnSpc>
                <a:spcPct val="100000"/>
              </a:lnSpc>
              <a:spcAft>
                <a:spcPts val="600"/>
              </a:spcAft>
              <a:buClr>
                <a:schemeClr val="accent1"/>
              </a:buClr>
              <a:buFont typeface="Arial" pitchFamily="34" charset="0"/>
              <a:buChar char="•"/>
              <a:defRPr/>
            </a:pPr>
            <a:r>
              <a:rPr lang="en-US" sz="1800" b="0" dirty="0" smtClean="0"/>
              <a:t> Check against coding standards, </a:t>
            </a:r>
          </a:p>
          <a:p>
            <a:pPr algn="l" eaLnBrk="1" hangingPunct="1">
              <a:lnSpc>
                <a:spcPct val="100000"/>
              </a:lnSpc>
              <a:spcAft>
                <a:spcPts val="600"/>
              </a:spcAft>
              <a:buClr>
                <a:schemeClr val="accent1"/>
              </a:buClr>
              <a:buFont typeface="Arial" pitchFamily="34" charset="0"/>
              <a:buChar char="•"/>
              <a:defRPr/>
            </a:pPr>
            <a:r>
              <a:rPr lang="en-US" sz="1800" b="0" dirty="0" smtClean="0"/>
              <a:t> Graphic depictions of control flow, </a:t>
            </a:r>
          </a:p>
          <a:p>
            <a:pPr algn="l" eaLnBrk="1" hangingPunct="1">
              <a:lnSpc>
                <a:spcPct val="100000"/>
              </a:lnSpc>
              <a:spcAft>
                <a:spcPts val="600"/>
              </a:spcAft>
              <a:buClr>
                <a:schemeClr val="accent1"/>
              </a:buClr>
              <a:buFont typeface="Arial" pitchFamily="34" charset="0"/>
              <a:buChar char="•"/>
              <a:defRPr/>
            </a:pPr>
            <a:r>
              <a:rPr lang="en-US" sz="1800" b="0" dirty="0" smtClean="0"/>
              <a:t> Data relationships and the </a:t>
            </a:r>
          </a:p>
          <a:p>
            <a:pPr algn="l" eaLnBrk="1" hangingPunct="1">
              <a:lnSpc>
                <a:spcPct val="100000"/>
              </a:lnSpc>
              <a:spcAft>
                <a:spcPts val="600"/>
              </a:spcAft>
              <a:buClr>
                <a:schemeClr val="accent1"/>
              </a:buClr>
              <a:buFont typeface="Arial" pitchFamily="34" charset="0"/>
              <a:buChar char="•"/>
              <a:defRPr/>
            </a:pPr>
            <a:r>
              <a:rPr lang="en-US" sz="1800" b="0" dirty="0" smtClean="0"/>
              <a:t> Number of distinct paths from one line of code to another.</a:t>
            </a:r>
          </a:p>
          <a:p>
            <a:pPr algn="l" eaLnBrk="1" hangingPunct="1">
              <a:lnSpc>
                <a:spcPct val="100000"/>
              </a:lnSpc>
              <a:spcAft>
                <a:spcPts val="600"/>
              </a:spcAft>
              <a:buClr>
                <a:schemeClr val="accent1"/>
              </a:buClr>
              <a:buFont typeface="Arial" pitchFamily="34" charset="0"/>
              <a:buChar char="•"/>
              <a:defRPr/>
            </a:pPr>
            <a:r>
              <a:rPr lang="en-US" sz="1800" b="0" dirty="0" smtClean="0"/>
              <a:t> A simple example of the static tool would be </a:t>
            </a:r>
            <a:r>
              <a:rPr lang="en-US" sz="1800" b="0" u="sng" dirty="0" smtClean="0"/>
              <a:t>compiler </a:t>
            </a:r>
            <a:endParaRPr lang="en-US" sz="1800" b="0" u="sng"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48</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Why is Testing Necessary?</a:t>
            </a:r>
            <a:endParaRPr lang="en-US" dirty="0"/>
          </a:p>
        </p:txBody>
      </p:sp>
      <p:sp>
        <p:nvSpPr>
          <p:cNvPr id="5" name="Rectangle 3"/>
          <p:cNvSpPr txBox="1">
            <a:spLocks noChangeArrowheads="1"/>
          </p:cNvSpPr>
          <p:nvPr/>
        </p:nvSpPr>
        <p:spPr>
          <a:xfrm>
            <a:off x="241300" y="1143000"/>
            <a:ext cx="8420100" cy="5105400"/>
          </a:xfrm>
          <a:prstGeom prst="rect">
            <a:avLst/>
          </a:prstGeom>
        </p:spPr>
        <p:txBody>
          <a:bodyPr/>
          <a:lstStyle/>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software is likely to have faults</a:t>
            </a:r>
            <a:r>
              <a:rPr kumimoji="0" lang="en-GB" sz="1800" b="0" i="0" u="none" strike="noStrike" kern="0" cap="none" spc="0" normalizeH="0" noProof="0" dirty="0" smtClean="0">
                <a:ln>
                  <a:noFill/>
                </a:ln>
                <a:solidFill>
                  <a:schemeClr val="tx1"/>
                </a:solidFill>
                <a:effectLst/>
                <a:uLnTx/>
                <a:uFillTx/>
                <a:latin typeface="+mn-lt"/>
              </a:rPr>
              <a:t>  </a:t>
            </a:r>
            <a:endParaRPr kumimoji="0" lang="en-GB" sz="1800" b="0" i="0" u="none" strike="noStrike" kern="0" cap="none" spc="0" normalizeH="0" baseline="0" noProof="0" dirty="0" smtClean="0">
              <a:ln>
                <a:noFill/>
              </a:ln>
              <a:solidFill>
                <a:schemeClr val="tx1"/>
              </a:solidFill>
              <a:effectLst/>
              <a:uLnTx/>
              <a:uFillTx/>
              <a:latin typeface="+mn-lt"/>
            </a:endParaRP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learn about the reliability of the software  </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fill the time between delivery of the software and the release date</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prove that the software has no faults  </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testing is included in the project plan</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failures can be very expensive</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avoid being sued by customers</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stay in business</a:t>
            </a:r>
          </a:p>
        </p:txBody>
      </p:sp>
      <p:grpSp>
        <p:nvGrpSpPr>
          <p:cNvPr id="6" name="Group 4"/>
          <p:cNvGrpSpPr>
            <a:grpSpLocks/>
          </p:cNvGrpSpPr>
          <p:nvPr/>
        </p:nvGrpSpPr>
        <p:grpSpPr bwMode="auto">
          <a:xfrm>
            <a:off x="4857464" y="1434152"/>
            <a:ext cx="182880" cy="182880"/>
            <a:chOff x="4100" y="173"/>
            <a:chExt cx="194" cy="201"/>
          </a:xfrm>
        </p:grpSpPr>
        <p:sp>
          <p:nvSpPr>
            <p:cNvPr id="8"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9"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13" name="Group 4"/>
          <p:cNvGrpSpPr>
            <a:grpSpLocks/>
          </p:cNvGrpSpPr>
          <p:nvPr/>
        </p:nvGrpSpPr>
        <p:grpSpPr bwMode="auto">
          <a:xfrm>
            <a:off x="5113360" y="2030322"/>
            <a:ext cx="182880" cy="182880"/>
            <a:chOff x="4100" y="173"/>
            <a:chExt cx="194" cy="201"/>
          </a:xfrm>
        </p:grpSpPr>
        <p:sp>
          <p:nvSpPr>
            <p:cNvPr id="14"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15"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16" name="Group 7"/>
          <p:cNvGrpSpPr>
            <a:grpSpLocks/>
          </p:cNvGrpSpPr>
          <p:nvPr/>
        </p:nvGrpSpPr>
        <p:grpSpPr bwMode="auto">
          <a:xfrm>
            <a:off x="7665720" y="2712720"/>
            <a:ext cx="182880" cy="182880"/>
            <a:chOff x="4068" y="441"/>
            <a:chExt cx="161" cy="185"/>
          </a:xfrm>
        </p:grpSpPr>
        <p:sp>
          <p:nvSpPr>
            <p:cNvPr id="17"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18"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19" name="Group 7"/>
          <p:cNvGrpSpPr>
            <a:grpSpLocks/>
          </p:cNvGrpSpPr>
          <p:nvPr/>
        </p:nvGrpSpPr>
        <p:grpSpPr bwMode="auto">
          <a:xfrm>
            <a:off x="4800600" y="3322320"/>
            <a:ext cx="182880" cy="182880"/>
            <a:chOff x="4068" y="441"/>
            <a:chExt cx="161" cy="185"/>
          </a:xfrm>
        </p:grpSpPr>
        <p:sp>
          <p:nvSpPr>
            <p:cNvPr id="20"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21"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22" name="Group 7"/>
          <p:cNvGrpSpPr>
            <a:grpSpLocks/>
          </p:cNvGrpSpPr>
          <p:nvPr/>
        </p:nvGrpSpPr>
        <p:grpSpPr bwMode="auto">
          <a:xfrm>
            <a:off x="5410200" y="3962400"/>
            <a:ext cx="182880" cy="182880"/>
            <a:chOff x="4068" y="441"/>
            <a:chExt cx="161" cy="185"/>
          </a:xfrm>
        </p:grpSpPr>
        <p:sp>
          <p:nvSpPr>
            <p:cNvPr id="23"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24"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25" name="Group 4"/>
          <p:cNvGrpSpPr>
            <a:grpSpLocks/>
          </p:cNvGrpSpPr>
          <p:nvPr/>
        </p:nvGrpSpPr>
        <p:grpSpPr bwMode="auto">
          <a:xfrm>
            <a:off x="4876800" y="4541520"/>
            <a:ext cx="182880" cy="182880"/>
            <a:chOff x="4100" y="173"/>
            <a:chExt cx="194" cy="201"/>
          </a:xfrm>
        </p:grpSpPr>
        <p:sp>
          <p:nvSpPr>
            <p:cNvPr id="26"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27"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28" name="Group 4"/>
          <p:cNvGrpSpPr>
            <a:grpSpLocks/>
          </p:cNvGrpSpPr>
          <p:nvPr/>
        </p:nvGrpSpPr>
        <p:grpSpPr bwMode="auto">
          <a:xfrm>
            <a:off x="4267200" y="5181600"/>
            <a:ext cx="182880" cy="182880"/>
            <a:chOff x="4100" y="173"/>
            <a:chExt cx="194" cy="201"/>
          </a:xfrm>
        </p:grpSpPr>
        <p:sp>
          <p:nvSpPr>
            <p:cNvPr id="29"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30"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31" name="Group 4"/>
          <p:cNvGrpSpPr>
            <a:grpSpLocks/>
          </p:cNvGrpSpPr>
          <p:nvPr/>
        </p:nvGrpSpPr>
        <p:grpSpPr bwMode="auto">
          <a:xfrm>
            <a:off x="2743200" y="5836920"/>
            <a:ext cx="182880" cy="182880"/>
            <a:chOff x="4100" y="173"/>
            <a:chExt cx="194" cy="201"/>
          </a:xfrm>
        </p:grpSpPr>
        <p:sp>
          <p:nvSpPr>
            <p:cNvPr id="32"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33"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sp>
        <p:nvSpPr>
          <p:cNvPr id="34" name="Slide Number Placeholder 33"/>
          <p:cNvSpPr>
            <a:spLocks noGrp="1"/>
          </p:cNvSpPr>
          <p:nvPr>
            <p:ph type="sldNum" sz="quarter" idx="4"/>
          </p:nvPr>
        </p:nvSpPr>
        <p:spPr/>
        <p:txBody>
          <a:bodyPr/>
          <a:lstStyle/>
          <a:p>
            <a:fld id="{F4147050-0161-4A8B-8C65-9431945EA027}" type="slidenum">
              <a:rPr lang="en-US" smtClean="0"/>
              <a:pPr/>
              <a:t>4</a:t>
            </a:fld>
            <a:endParaRPr lang="en-US" dirty="0"/>
          </a:p>
        </p:txBody>
      </p:sp>
      <p:sp>
        <p:nvSpPr>
          <p:cNvPr id="35" name="TextBox 34"/>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 Cyclomatic Complexity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241300" y="990600"/>
            <a:ext cx="8597900" cy="5272213"/>
          </a:xfrm>
          <a:prstGeom prst="rect">
            <a:avLst/>
          </a:prstGeom>
        </p:spPr>
        <p:txBody>
          <a:bodyPr wrap="square">
            <a:spAutoFit/>
          </a:bodyPr>
          <a:lstStyle/>
          <a:p>
            <a:pPr algn="l"/>
            <a:endParaRPr lang="en-US" sz="1800" b="0" dirty="0" smtClean="0"/>
          </a:p>
          <a:p>
            <a:pPr algn="l"/>
            <a:r>
              <a:rPr lang="en-US" sz="1600" b="0" i="1" dirty="0" smtClean="0"/>
              <a:t>IF A = 354 </a:t>
            </a:r>
          </a:p>
          <a:p>
            <a:pPr algn="l"/>
            <a:r>
              <a:rPr lang="en-US" sz="1600" b="0" i="1" dirty="0" smtClean="0"/>
              <a:t>THEN IF B &gt; C </a:t>
            </a:r>
          </a:p>
          <a:p>
            <a:pPr algn="l"/>
            <a:r>
              <a:rPr lang="en-US" sz="1600" b="0" i="1" dirty="0" smtClean="0"/>
              <a:t>THEN A = B </a:t>
            </a:r>
          </a:p>
          <a:p>
            <a:pPr algn="l"/>
            <a:r>
              <a:rPr lang="en-US" sz="1600" b="0" i="1" dirty="0" smtClean="0"/>
              <a:t>ELSEA= C </a:t>
            </a:r>
          </a:p>
          <a:p>
            <a:pPr algn="l"/>
            <a:r>
              <a:rPr lang="en-US" sz="1600" b="0" i="1" dirty="0" smtClean="0"/>
              <a:t>ENDIF </a:t>
            </a:r>
          </a:p>
          <a:p>
            <a:pPr algn="l"/>
            <a:r>
              <a:rPr lang="en-US" sz="1600" b="0" i="1" dirty="0" smtClean="0"/>
              <a:t>ENDIF </a:t>
            </a:r>
          </a:p>
          <a:p>
            <a:pPr algn="l"/>
            <a:r>
              <a:rPr lang="en-US" sz="1600" b="0" i="1" dirty="0" smtClean="0"/>
              <a:t>Print A </a:t>
            </a:r>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a:p>
        </p:txBody>
      </p:sp>
      <p:sp>
        <p:nvSpPr>
          <p:cNvPr id="6" name="Right Arrow 5"/>
          <p:cNvSpPr/>
          <p:nvPr/>
        </p:nvSpPr>
        <p:spPr bwMode="auto">
          <a:xfrm>
            <a:off x="2743200" y="1676400"/>
            <a:ext cx="7620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pic>
        <p:nvPicPr>
          <p:cNvPr id="1026" name="Picture 2"/>
          <p:cNvPicPr>
            <a:picLocks noChangeAspect="1" noChangeArrowheads="1"/>
          </p:cNvPicPr>
          <p:nvPr/>
        </p:nvPicPr>
        <p:blipFill>
          <a:blip r:embed="rId2" cstate="print"/>
          <a:srcRect/>
          <a:stretch>
            <a:fillRect/>
          </a:stretch>
        </p:blipFill>
        <p:spPr bwMode="auto">
          <a:xfrm>
            <a:off x="6019800" y="990600"/>
            <a:ext cx="2543175" cy="3048000"/>
          </a:xfrm>
          <a:prstGeom prst="rect">
            <a:avLst/>
          </a:prstGeom>
          <a:noFill/>
          <a:ln w="9525">
            <a:noFill/>
            <a:miter lim="800000"/>
            <a:headEnd/>
            <a:tailEnd/>
          </a:ln>
        </p:spPr>
      </p:pic>
      <p:sp>
        <p:nvSpPr>
          <p:cNvPr id="8" name="TextBox 7"/>
          <p:cNvSpPr txBox="1"/>
          <p:nvPr/>
        </p:nvSpPr>
        <p:spPr>
          <a:xfrm>
            <a:off x="241300" y="2743200"/>
            <a:ext cx="5562600" cy="3859518"/>
          </a:xfrm>
          <a:prstGeom prst="rect">
            <a:avLst/>
          </a:prstGeom>
          <a:noFill/>
        </p:spPr>
        <p:txBody>
          <a:bodyPr wrap="square" rtlCol="0">
            <a:spAutoFit/>
          </a:bodyPr>
          <a:lstStyle/>
          <a:p>
            <a:pPr algn="l"/>
            <a:r>
              <a:rPr lang="en-US" sz="1800" b="0" u="sng" dirty="0" smtClean="0"/>
              <a:t>How to calculate the Cyclomatic Complexity</a:t>
            </a:r>
            <a:r>
              <a:rPr lang="en-US" sz="1800" b="0" dirty="0" smtClean="0"/>
              <a:t>:</a:t>
            </a:r>
          </a:p>
          <a:p>
            <a:pPr algn="l"/>
            <a:endParaRPr lang="en-US" sz="1800" b="0" u="sng" dirty="0" smtClean="0"/>
          </a:p>
          <a:p>
            <a:pPr algn="l"/>
            <a:r>
              <a:rPr lang="en-US" sz="1800" b="0" u="sng" dirty="0" smtClean="0"/>
              <a:t>Formula 1</a:t>
            </a:r>
            <a:r>
              <a:rPr lang="en-US" sz="1800" b="0" dirty="0" smtClean="0"/>
              <a:t>: M=E-N + 2P</a:t>
            </a:r>
          </a:p>
          <a:p>
            <a:pPr algn="l"/>
            <a:r>
              <a:rPr lang="en-US" sz="1800" b="0" dirty="0" smtClean="0"/>
              <a:t>M= Complexity</a:t>
            </a:r>
          </a:p>
          <a:p>
            <a:pPr algn="l"/>
            <a:r>
              <a:rPr lang="en-US" sz="1800" b="0" dirty="0" smtClean="0"/>
              <a:t>E= no. of edges</a:t>
            </a:r>
          </a:p>
          <a:p>
            <a:pPr algn="l"/>
            <a:r>
              <a:rPr lang="en-US" sz="1800" b="0" dirty="0" smtClean="0"/>
              <a:t>N= no. of nodes in the graph</a:t>
            </a:r>
          </a:p>
          <a:p>
            <a:pPr algn="l"/>
            <a:r>
              <a:rPr lang="en-US" sz="1800" b="0" dirty="0" smtClean="0"/>
              <a:t>P = no. of disconnected paths </a:t>
            </a:r>
          </a:p>
          <a:p>
            <a:pPr algn="l"/>
            <a:endParaRPr lang="en-US" sz="1800" b="0" dirty="0" smtClean="0"/>
          </a:p>
          <a:p>
            <a:pPr algn="l"/>
            <a:r>
              <a:rPr lang="en-US" sz="1800" b="0" dirty="0" smtClean="0"/>
              <a:t>In this case, E=8, N=7 P=1, so M=3</a:t>
            </a:r>
          </a:p>
          <a:p>
            <a:pPr algn="l"/>
            <a:endParaRPr lang="en-US" sz="1800" b="0" dirty="0" smtClean="0"/>
          </a:p>
          <a:p>
            <a:pPr algn="l"/>
            <a:r>
              <a:rPr lang="en-US" sz="1800" b="0" u="sng" dirty="0" smtClean="0"/>
              <a:t>Formula 2</a:t>
            </a:r>
            <a:r>
              <a:rPr lang="en-US" sz="1800" b="0" dirty="0" smtClean="0"/>
              <a:t>: Another simple technique uses the presence of decision points:</a:t>
            </a:r>
          </a:p>
          <a:p>
            <a:pPr algn="l"/>
            <a:r>
              <a:rPr lang="en-US" sz="1800" b="0" dirty="0" smtClean="0"/>
              <a:t>complexity = 1 + the no. of decision points </a:t>
            </a:r>
          </a:p>
          <a:p>
            <a:pPr algn="l"/>
            <a:r>
              <a:rPr lang="en-US" sz="1800" b="0" dirty="0" smtClean="0"/>
              <a:t>In this case decision points = 2 So, M = 3</a:t>
            </a:r>
          </a:p>
          <a:p>
            <a:pPr algn="l"/>
            <a:endParaRPr lang="en-US" sz="1800" b="0" dirty="0" smtClean="0"/>
          </a:p>
          <a:p>
            <a:endParaRPr lang="en-US" sz="1800" dirty="0"/>
          </a:p>
        </p:txBody>
      </p:sp>
      <p:sp>
        <p:nvSpPr>
          <p:cNvPr id="9" name="Slide Number Placeholder 8"/>
          <p:cNvSpPr>
            <a:spLocks noGrp="1"/>
          </p:cNvSpPr>
          <p:nvPr>
            <p:ph type="sldNum" sz="quarter" idx="4"/>
          </p:nvPr>
        </p:nvSpPr>
        <p:spPr/>
        <p:txBody>
          <a:bodyPr/>
          <a:lstStyle/>
          <a:p>
            <a:fld id="{F4147050-0161-4A8B-8C65-9431945EA027}" type="slidenum">
              <a:rPr lang="en-US" smtClean="0"/>
              <a:pPr/>
              <a:t>49</a:t>
            </a:fld>
            <a:endParaRPr lang="en-US" dirty="0"/>
          </a:p>
        </p:txBody>
      </p:sp>
      <p:sp>
        <p:nvSpPr>
          <p:cNvPr id="10" name="Rectangle 9"/>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3.3.3 Code Structure</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control flow structure:</a:t>
            </a:r>
            <a:r>
              <a:rPr lang="en-US" sz="1800" kern="0" dirty="0" smtClean="0">
                <a:latin typeface="+mn-lt"/>
              </a:rPr>
              <a:t> </a:t>
            </a:r>
            <a:r>
              <a:rPr lang="en-US" sz="1800" b="0" kern="0" dirty="0" smtClean="0">
                <a:latin typeface="+mn-lt"/>
              </a:rPr>
              <a:t>addresses the sequence in which the instructions are executed. </a:t>
            </a:r>
          </a:p>
          <a:p>
            <a:pPr algn="l" eaLnBrk="1" hangingPunct="1">
              <a:lnSpc>
                <a:spcPct val="100000"/>
              </a:lnSpc>
              <a:spcAft>
                <a:spcPts val="600"/>
              </a:spcAft>
              <a:buClr>
                <a:schemeClr val="accent2"/>
              </a:buClr>
              <a:buFontTx/>
              <a:buChar char="-"/>
              <a:defRPr/>
            </a:pPr>
            <a:r>
              <a:rPr lang="en-US" sz="1800" b="0" kern="0" dirty="0" smtClean="0">
                <a:latin typeface="+mn-lt"/>
              </a:rPr>
              <a:t> Reflects the iterations and loops in a program's design </a:t>
            </a:r>
          </a:p>
          <a:p>
            <a:pPr algn="l" eaLnBrk="1" hangingPunct="1">
              <a:lnSpc>
                <a:spcPct val="100000"/>
              </a:lnSpc>
              <a:spcAft>
                <a:spcPts val="600"/>
              </a:spcAft>
              <a:buClr>
                <a:schemeClr val="accent2"/>
              </a:buClr>
              <a:buFontTx/>
              <a:buChar char="-"/>
              <a:defRPr/>
            </a:pPr>
            <a:r>
              <a:rPr lang="en-US" sz="1800" b="0" kern="0" dirty="0" smtClean="0">
                <a:latin typeface="+mn-lt"/>
              </a:rPr>
              <a:t> Used to identify the dead code</a:t>
            </a:r>
          </a:p>
          <a:p>
            <a:pPr algn="l" eaLnBrk="1" hangingPunct="1">
              <a:lnSpc>
                <a:spcPct val="100000"/>
              </a:lnSpc>
              <a:spcAft>
                <a:spcPts val="600"/>
              </a:spcAft>
              <a:buClr>
                <a:schemeClr val="accent2"/>
              </a:buClr>
              <a:buFontTx/>
              <a:buChar char="-"/>
              <a:defRPr/>
            </a:pPr>
            <a:r>
              <a:rPr lang="en-US" sz="1800" b="0" kern="0" dirty="0" smtClean="0">
                <a:latin typeface="+mn-lt"/>
              </a:rPr>
              <a:t> e.g. number of nested levels or cyclomatic complexity </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Data flow structure: Follows the trail of a data item as it is accessed and modified by the code </a:t>
            </a:r>
          </a:p>
          <a:p>
            <a:pPr algn="l" eaLnBrk="1" hangingPunct="1">
              <a:lnSpc>
                <a:spcPct val="100000"/>
              </a:lnSpc>
              <a:spcAft>
                <a:spcPts val="600"/>
              </a:spcAft>
              <a:buClr>
                <a:schemeClr val="accent2"/>
              </a:buClr>
              <a:buFontTx/>
              <a:buChar char="-"/>
              <a:defRPr/>
            </a:pPr>
            <a:r>
              <a:rPr lang="en-US" sz="1800" b="0" kern="0" dirty="0" smtClean="0">
                <a:latin typeface="+mn-lt"/>
              </a:rPr>
              <a:t>Defects can be found such as referencing a variable with an undefined value and variables that are never used</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Data structure : Refers to the organization of the data itself, independent of the program. </a:t>
            </a:r>
          </a:p>
          <a:p>
            <a:pPr algn="l" eaLnBrk="1" hangingPunct="1">
              <a:lnSpc>
                <a:spcPct val="100000"/>
              </a:lnSpc>
              <a:spcAft>
                <a:spcPts val="600"/>
              </a:spcAft>
              <a:buClr>
                <a:schemeClr val="accent2"/>
              </a:buClr>
              <a:defRPr/>
            </a:pPr>
            <a:r>
              <a:rPr lang="en-US" sz="1800" b="0" kern="0" dirty="0" smtClean="0">
                <a:latin typeface="+mn-lt"/>
              </a:rPr>
              <a:t>- Provides information about the difficulty in writing programs to handle the data and in designing test cases to show program correctness </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2"/>
              </a:buClr>
              <a:buFontTx/>
              <a:buChar cha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50</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51</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00400" y="2286000"/>
          <a:ext cx="2362200" cy="1993107"/>
        </p:xfrm>
        <a:graphic>
          <a:graphicData uri="http://schemas.openxmlformats.org/presentationml/2006/ole">
            <p:oleObj spid="_x0000_s17409"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3068902"/>
            <a:ext cx="5410200" cy="458587"/>
          </a:xfrm>
          <a:prstGeom prst="rect">
            <a:avLst/>
          </a:prstGeom>
        </p:spPr>
        <p:txBody>
          <a:bodyPr wrap="square">
            <a:spAutoFit/>
          </a:bodyPr>
          <a:lstStyle/>
          <a:p>
            <a:r>
              <a:rPr lang="en-US" sz="2800" dirty="0" smtClean="0">
                <a:solidFill>
                  <a:srgbClr val="0070C0"/>
                </a:solidFill>
              </a:rPr>
              <a:t>4. TEST DESIGN TECHNIQUES </a:t>
            </a:r>
          </a:p>
        </p:txBody>
      </p:sp>
      <p:sp>
        <p:nvSpPr>
          <p:cNvPr id="4" name="Slide Number Placeholder 3"/>
          <p:cNvSpPr>
            <a:spLocks noGrp="1"/>
          </p:cNvSpPr>
          <p:nvPr>
            <p:ph type="sldNum" sz="quarter" idx="4"/>
          </p:nvPr>
        </p:nvSpPr>
        <p:spPr/>
        <p:txBody>
          <a:bodyPr/>
          <a:lstStyle/>
          <a:p>
            <a:fld id="{F4147050-0161-4A8B-8C65-9431945EA027}" type="slidenum">
              <a:rPr lang="en-US" smtClean="0"/>
              <a:pPr/>
              <a:t>52</a:t>
            </a:fld>
            <a:endParaRPr lang="en-US"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Chapter 4 – Test design techniques (K4)</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Chapter covers:</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4.1 </a:t>
            </a:r>
            <a:r>
              <a:rPr lang="en-US" sz="1800" b="0" kern="0" dirty="0" smtClean="0">
                <a:latin typeface="+mn-lt"/>
              </a:rPr>
              <a:t>– </a:t>
            </a:r>
            <a:r>
              <a:rPr lang="en-US" sz="1800" b="0" kern="0" dirty="0" smtClean="0"/>
              <a:t>The Test Development Process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baseline="0" dirty="0" smtClean="0">
                <a:latin typeface="+mn-lt"/>
              </a:rPr>
              <a:t>	4.2</a:t>
            </a:r>
            <a:r>
              <a:rPr lang="en-US" sz="1800" b="0" kern="0" dirty="0" smtClean="0">
                <a:latin typeface="+mn-lt"/>
              </a:rPr>
              <a:t> - Categories of test design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4.3- Specification-based or black-box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4.4- Structure-based or white-box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4.5- Experience-based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4.6- Choosing a test technique </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noProof="0" dirty="0" smtClean="0">
                <a:ln>
                  <a:noFill/>
                </a:ln>
                <a:solidFill>
                  <a:schemeClr val="tx1"/>
                </a:solidFill>
                <a:effectLst/>
                <a:uLnTx/>
                <a:uFillTx/>
                <a:latin typeface="+mn-lt"/>
                <a:ea typeface="+mn-ea"/>
                <a:cs typeface="+mn-cs"/>
              </a:rPr>
              <a:t>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53</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The Test development Process- Dynamic Testing</a:t>
            </a:r>
            <a:endParaRPr lang="en-US" dirty="0"/>
          </a:p>
        </p:txBody>
      </p:sp>
      <p:sp>
        <p:nvSpPr>
          <p:cNvPr id="4" name="Rectangle 3"/>
          <p:cNvSpPr/>
          <p:nvPr/>
        </p:nvSpPr>
        <p:spPr>
          <a:xfrm>
            <a:off x="241300" y="914400"/>
            <a:ext cx="8902700" cy="3978012"/>
          </a:xfrm>
          <a:prstGeom prst="rect">
            <a:avLst/>
          </a:prstGeom>
        </p:spPr>
        <p:txBody>
          <a:bodyPr wrap="square">
            <a:spAutoFit/>
          </a:bodyPr>
          <a:lstStyle/>
          <a:p>
            <a:pPr algn="l"/>
            <a:endParaRPr lang="en-US" sz="1800" b="0" dirty="0" smtClean="0"/>
          </a:p>
          <a:p>
            <a:pPr algn="l"/>
            <a:r>
              <a:rPr lang="en-US" sz="1800" b="0" dirty="0" smtClean="0"/>
              <a:t>This chapter covers the Dynamic testing process where the testing is performed by executing the test by running the code.</a:t>
            </a:r>
          </a:p>
          <a:p>
            <a:pPr algn="l"/>
            <a:endParaRPr lang="en-US" sz="1800" b="0" dirty="0" smtClean="0"/>
          </a:p>
          <a:p>
            <a:pPr algn="l" eaLnBrk="1" hangingPunct="1">
              <a:lnSpc>
                <a:spcPct val="100000"/>
              </a:lnSpc>
              <a:spcAft>
                <a:spcPts val="600"/>
              </a:spcAft>
              <a:buClr>
                <a:schemeClr val="accent1"/>
              </a:buClr>
              <a:buFont typeface="Arial" pitchFamily="34" charset="0"/>
              <a:buChar char="•"/>
              <a:defRPr/>
            </a:pPr>
            <a:r>
              <a:rPr lang="en-US" sz="1800" b="0" dirty="0" smtClean="0"/>
              <a:t> Test Conditions, Test Cases and Test Procedures have own ways of describing the data according to IEEE829 (Test Documentation Standard).</a:t>
            </a:r>
          </a:p>
          <a:p>
            <a:pPr algn="l" eaLnBrk="1" hangingPunct="1">
              <a:lnSpc>
                <a:spcPct val="100000"/>
              </a:lnSpc>
              <a:spcAft>
                <a:spcPts val="600"/>
              </a:spcAft>
              <a:buClr>
                <a:schemeClr val="accent1"/>
              </a:buClr>
              <a:buFont typeface="Arial" pitchFamily="34" charset="0"/>
              <a:buChar char="•"/>
              <a:defRPr/>
            </a:pPr>
            <a:endParaRPr lang="en-US" sz="1800" b="0" dirty="0" smtClean="0"/>
          </a:p>
          <a:p>
            <a:pPr algn="l" eaLnBrk="1" hangingPunct="1">
              <a:lnSpc>
                <a:spcPct val="100000"/>
              </a:lnSpc>
              <a:spcAft>
                <a:spcPts val="600"/>
              </a:spcAft>
              <a:buClr>
                <a:schemeClr val="accent1"/>
              </a:buClr>
              <a:buFont typeface="Arial" pitchFamily="34" charset="0"/>
              <a:buChar char="•"/>
              <a:defRPr/>
            </a:pPr>
            <a:r>
              <a:rPr lang="en-US" sz="2000" b="0" dirty="0" smtClean="0"/>
              <a:t> Formality of test Documentation:-</a:t>
            </a:r>
            <a:r>
              <a:rPr lang="en-US" sz="1800" b="0" dirty="0" smtClean="0"/>
              <a:t>   </a:t>
            </a:r>
          </a:p>
          <a:p>
            <a:pPr algn="l" eaLnBrk="1" hangingPunct="1">
              <a:lnSpc>
                <a:spcPct val="100000"/>
              </a:lnSpc>
              <a:spcAft>
                <a:spcPts val="600"/>
              </a:spcAft>
              <a:buClr>
                <a:schemeClr val="accent2"/>
              </a:buClr>
              <a:defRPr/>
            </a:pPr>
            <a:r>
              <a:rPr lang="en-US" sz="1800" b="0" dirty="0" smtClean="0"/>
              <a:t>         - 	Very formal testing would have Extensive Documentation which is detailed 	and  cover all input and expected output of the test.  </a:t>
            </a:r>
          </a:p>
          <a:p>
            <a:pPr algn="l" eaLnBrk="1" hangingPunct="1">
              <a:lnSpc>
                <a:spcPct val="100000"/>
              </a:lnSpc>
              <a:spcAft>
                <a:spcPts val="600"/>
              </a:spcAft>
              <a:buClr>
                <a:schemeClr val="accent2"/>
              </a:buClr>
              <a:defRPr/>
            </a:pPr>
            <a:r>
              <a:rPr lang="en-US" sz="1800" b="0" dirty="0" smtClean="0"/>
              <a:t>         - 	Very informal testing have no documentation.</a:t>
            </a:r>
          </a:p>
          <a:p>
            <a:pPr algn="l" eaLnBrk="1" hangingPunct="1">
              <a:lnSpc>
                <a:spcPct val="100000"/>
              </a:lnSpc>
              <a:spcAft>
                <a:spcPts val="600"/>
              </a:spcAft>
              <a:defRPr/>
            </a:pPr>
            <a:endParaRPr lang="en-US" sz="1800" b="0" dirty="0" smtClean="0"/>
          </a:p>
          <a:p>
            <a:endParaRPr lang="en-US" sz="1800" dirty="0">
              <a:latin typeface="+mn-lt"/>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54</a:t>
            </a:fld>
            <a:endParaRPr lang="en-US" dirty="0"/>
          </a:p>
        </p:txBody>
      </p:sp>
      <p:sp>
        <p:nvSpPr>
          <p:cNvPr id="9" name="Rectangle 8"/>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Test analysis: identifying test conditions </a:t>
            </a:r>
            <a:endParaRPr lang="en-US" dirty="0"/>
          </a:p>
        </p:txBody>
      </p:sp>
      <p:sp>
        <p:nvSpPr>
          <p:cNvPr id="5" name="Rectangle 3"/>
          <p:cNvSpPr txBox="1">
            <a:spLocks noChangeArrowheads="1"/>
          </p:cNvSpPr>
          <p:nvPr/>
        </p:nvSpPr>
        <p:spPr bwMode="auto">
          <a:xfrm>
            <a:off x="241300" y="762000"/>
            <a:ext cx="8714232"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1"/>
              </a:buClr>
              <a:buFont typeface="Arial" pitchFamily="34" charset="0"/>
              <a:buChar char="•"/>
              <a:defRPr/>
            </a:pPr>
            <a:r>
              <a:rPr kumimoji="0" lang="en-US" sz="2000" b="0" i="0" strike="noStrike" kern="0" cap="none" spc="0" normalizeH="0" noProof="0" dirty="0" smtClean="0">
                <a:ln>
                  <a:noFill/>
                </a:ln>
                <a:solidFill>
                  <a:schemeClr val="tx1"/>
                </a:solidFill>
                <a:effectLst/>
                <a:uLnTx/>
                <a:uFillTx/>
                <a:latin typeface="+mn-lt"/>
                <a:ea typeface="+mn-ea"/>
                <a:cs typeface="+mn-cs"/>
              </a:rPr>
              <a:t>Test Analysis: </a:t>
            </a:r>
          </a:p>
          <a:p>
            <a:pPr algn="l" eaLnBrk="1" hangingPunct="1">
              <a:lnSpc>
                <a:spcPct val="100000"/>
              </a:lnSpc>
              <a:spcAft>
                <a:spcPts val="600"/>
              </a:spcAft>
              <a:buClr>
                <a:schemeClr val="accent2"/>
              </a:buClr>
              <a:defRPr/>
            </a:pPr>
            <a:r>
              <a:rPr kumimoji="0" lang="en-US" sz="1800" b="0" i="0" u="none" strike="noStrike" kern="0" cap="none" spc="0" normalizeH="0" noProof="0" dirty="0" smtClean="0">
                <a:ln>
                  <a:noFill/>
                </a:ln>
                <a:solidFill>
                  <a:schemeClr val="tx1"/>
                </a:solidFill>
                <a:effectLst/>
                <a:uLnTx/>
                <a:uFillTx/>
                <a:latin typeface="Arial" pitchFamily="34" charset="0"/>
                <a:cs typeface="Arial" pitchFamily="34" charset="0"/>
              </a:rPr>
              <a:t>It is a process for deriving test information by viewing any  basis. This basis is called as </a:t>
            </a:r>
            <a:r>
              <a:rPr kumimoji="0" lang="en-US" sz="1800" i="0" u="none" strike="noStrike" kern="0" cap="none" spc="0" normalizeH="0" noProof="0" dirty="0" smtClean="0">
                <a:ln>
                  <a:noFill/>
                </a:ln>
                <a:solidFill>
                  <a:schemeClr val="tx1"/>
                </a:solidFill>
                <a:effectLst/>
                <a:uLnTx/>
                <a:uFillTx/>
                <a:latin typeface="Arial" pitchFamily="34" charset="0"/>
                <a:cs typeface="Arial" pitchFamily="34" charset="0"/>
              </a:rPr>
              <a:t>Test Basis. </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Test basis can be –</a:t>
            </a:r>
          </a:p>
          <a:p>
            <a:pPr lvl="0" algn="l" eaLnBrk="1" hangingPunct="1">
              <a:lnSpc>
                <a:spcPct val="100000"/>
              </a:lnSpc>
              <a:spcAft>
                <a:spcPts val="600"/>
              </a:spcAft>
              <a:buClr>
                <a:schemeClr val="accent2"/>
              </a:buClr>
              <a:defRPr/>
            </a:pPr>
            <a:r>
              <a:rPr lang="en-US" sz="1800" dirty="0" smtClean="0">
                <a:latin typeface="Arial" pitchFamily="34" charset="0"/>
                <a:cs typeface="Arial" pitchFamily="34" charset="0"/>
              </a:rPr>
              <a:t>     </a:t>
            </a:r>
            <a:r>
              <a:rPr lang="en-US" sz="1800" b="0" dirty="0" smtClean="0">
                <a:latin typeface="Arial" pitchFamily="34" charset="0"/>
                <a:cs typeface="Arial" pitchFamily="34" charset="0"/>
              </a:rPr>
              <a:t>- System Requirement</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A Technical specification</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The code itself (for structural testing)</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A business process</a:t>
            </a:r>
            <a:endParaRPr kumimoji="0" lang="en-US" sz="1800" i="0" u="none" strike="noStrike" kern="0" cap="none" spc="0" normalizeH="0" noProof="0" dirty="0" smtClean="0">
              <a:ln>
                <a:noFill/>
              </a:ln>
              <a:solidFill>
                <a:schemeClr val="tx1"/>
              </a:solidFill>
              <a:effectLst/>
              <a:uLnTx/>
              <a:uFillTx/>
              <a:latin typeface="Arial" pitchFamily="34" charset="0"/>
              <a:cs typeface="Arial" pitchFamily="34" charset="0"/>
            </a:endParaRPr>
          </a:p>
          <a:p>
            <a:pPr algn="l" eaLnBrk="1" hangingPunct="1">
              <a:lnSpc>
                <a:spcPct val="100000"/>
              </a:lnSpc>
              <a:spcAft>
                <a:spcPts val="600"/>
              </a:spcAft>
              <a:buClr>
                <a:schemeClr val="accent1"/>
              </a:buClr>
              <a:buFont typeface="Arial" pitchFamily="34" charset="0"/>
              <a:buChar char="•"/>
              <a:defRPr/>
            </a:pPr>
            <a:r>
              <a:rPr lang="en-US" sz="2000" b="0" kern="0" dirty="0" smtClean="0">
                <a:latin typeface="Arial" pitchFamily="34" charset="0"/>
                <a:cs typeface="Arial" pitchFamily="34" charset="0"/>
              </a:rPr>
              <a:t>Test Conditions:</a:t>
            </a:r>
          </a:p>
          <a:p>
            <a:pPr algn="l" eaLnBrk="1" hangingPunct="1">
              <a:lnSpc>
                <a:spcPct val="100000"/>
              </a:lnSpc>
              <a:spcAft>
                <a:spcPts val="600"/>
              </a:spcAft>
              <a:buClr>
                <a:schemeClr val="accent2"/>
              </a:buClr>
              <a:defRPr/>
            </a:pPr>
            <a:r>
              <a:rPr kumimoji="0" lang="en-US" sz="1800" b="0" i="0" u="none" strike="noStrike" kern="0" cap="none" spc="0" normalizeH="0" noProof="0" dirty="0" smtClean="0">
                <a:ln>
                  <a:noFill/>
                </a:ln>
                <a:solidFill>
                  <a:schemeClr val="tx1"/>
                </a:solidFill>
                <a:effectLst/>
                <a:uLnTx/>
                <a:uFillTx/>
                <a:latin typeface="Arial" pitchFamily="34" charset="0"/>
                <a:cs typeface="Arial" pitchFamily="34" charset="0"/>
              </a:rPr>
              <a:t>The test basis  includes whatever the test are based </a:t>
            </a:r>
            <a:r>
              <a:rPr lang="en-US" sz="1800" b="0" kern="0" noProof="0" dirty="0" smtClean="0">
                <a:latin typeface="Arial" pitchFamily="34" charset="0"/>
                <a:cs typeface="Arial" pitchFamily="34" charset="0"/>
              </a:rPr>
              <a:t>on.</a:t>
            </a:r>
            <a:r>
              <a:rPr lang="en-US" sz="1800" b="0" kern="0" dirty="0" smtClean="0">
                <a:latin typeface="Arial" pitchFamily="34" charset="0"/>
                <a:cs typeface="Arial" pitchFamily="34" charset="0"/>
              </a:rPr>
              <a:t> For testing test basis is used to  derive what could be tested. These are called as Test Conditions. </a:t>
            </a:r>
            <a:endParaRPr lang="en-US" sz="1800" b="0" dirty="0" smtClean="0">
              <a:latin typeface="Arial" pitchFamily="34" charset="0"/>
              <a:cs typeface="Arial" pitchFamily="34" charset="0"/>
            </a:endParaRPr>
          </a:p>
          <a:p>
            <a:pPr lvl="0" algn="l" eaLnBrk="1" hangingPunct="1">
              <a:lnSpc>
                <a:spcPct val="100000"/>
              </a:lnSpc>
              <a:spcAft>
                <a:spcPts val="600"/>
              </a:spcAft>
              <a:buClr>
                <a:schemeClr val="accent1"/>
              </a:buClr>
              <a:buFont typeface="Arial" pitchFamily="34" charset="0"/>
              <a:buChar char="•"/>
              <a:defRPr/>
            </a:pPr>
            <a:r>
              <a:rPr lang="en-US" sz="2000" b="0" kern="0" dirty="0" smtClean="0">
                <a:latin typeface="Arial" pitchFamily="34" charset="0"/>
                <a:cs typeface="Arial" pitchFamily="34" charset="0"/>
              </a:rPr>
              <a:t>Test Possibilities</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When identifying test conditions we need to identify as many as we can, Process of  selecting the test conditions to be developed and combined into the test cases from the bunch of test conditions is called as Test Possibilities. </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Tx/>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55</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4.1.2 Traceability</a:t>
            </a:r>
            <a:endParaRPr lang="en-US" dirty="0"/>
          </a:p>
        </p:txBody>
      </p:sp>
      <p:sp>
        <p:nvSpPr>
          <p:cNvPr id="4" name="Rectangle 3"/>
          <p:cNvSpPr txBox="1">
            <a:spLocks noChangeArrowheads="1"/>
          </p:cNvSpPr>
          <p:nvPr/>
        </p:nvSpPr>
        <p:spPr bwMode="auto">
          <a:xfrm>
            <a:off x="228600" y="762000"/>
            <a:ext cx="8714232"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r>
              <a:rPr lang="en-US" sz="1800" b="0" dirty="0" smtClean="0"/>
              <a:t>It is the ability to identify the related items in the documentation and software such as requirements with associated test. Test conditions should be able to be linked back to their sources in the test basis.</a:t>
            </a:r>
          </a:p>
          <a:p>
            <a:pPr algn="l" eaLnBrk="1" hangingPunct="1">
              <a:lnSpc>
                <a:spcPct val="100000"/>
              </a:lnSpc>
              <a:spcAft>
                <a:spcPts val="600"/>
              </a:spcAft>
              <a:buClr>
                <a:schemeClr val="accent1"/>
              </a:buClr>
              <a:buFont typeface="Arial" pitchFamily="34" charset="0"/>
              <a:buChar char="•"/>
              <a:defRPr/>
            </a:pPr>
            <a:r>
              <a:rPr kumimoji="0" lang="en-US" sz="2000" b="0" i="0" strike="noStrike" kern="0" cap="none" spc="0" normalizeH="0" baseline="0" noProof="0" dirty="0" smtClean="0">
                <a:ln>
                  <a:noFill/>
                </a:ln>
                <a:solidFill>
                  <a:schemeClr val="tx1"/>
                </a:solidFill>
                <a:effectLst/>
                <a:uLnTx/>
                <a:uFillTx/>
                <a:latin typeface="+mn-lt"/>
                <a:ea typeface="+mn-ea"/>
                <a:cs typeface="+mn-cs"/>
              </a:rPr>
              <a:t>Importance of Traceability:</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The requirement has been changed </a:t>
            </a:r>
          </a:p>
          <a:p>
            <a:pPr algn="l" eaLnBrk="1" hangingPunct="1">
              <a:lnSpc>
                <a:spcPct val="100000"/>
              </a:lnSpc>
              <a:spcAft>
                <a:spcPts val="600"/>
              </a:spcAft>
              <a:buClr>
                <a:schemeClr val="accent2"/>
              </a:buClr>
              <a:defRPr/>
            </a:pPr>
            <a:r>
              <a:rPr kumimoji="0" lang="en-US" sz="1800" b="0" i="0" strike="noStrike" kern="0" cap="none" spc="0" normalizeH="0" baseline="0" noProof="0" dirty="0" smtClean="0">
                <a:ln>
                  <a:noFill/>
                </a:ln>
                <a:solidFill>
                  <a:schemeClr val="tx1"/>
                </a:solidFill>
                <a:effectLst/>
                <a:uLnTx/>
                <a:uFillTx/>
                <a:latin typeface="Arial" pitchFamily="34" charset="0"/>
                <a:cs typeface="Arial" pitchFamily="34" charset="0"/>
              </a:rPr>
              <a:t>- The functional tested in the</a:t>
            </a:r>
            <a:r>
              <a:rPr kumimoji="0" lang="en-US" sz="1800" b="0" i="0" strike="noStrike" kern="0" cap="none" spc="0" normalizeH="0" noProof="0" dirty="0" smtClean="0">
                <a:ln>
                  <a:noFill/>
                </a:ln>
                <a:solidFill>
                  <a:schemeClr val="tx1"/>
                </a:solidFill>
                <a:effectLst/>
                <a:uLnTx/>
                <a:uFillTx/>
                <a:latin typeface="Arial" pitchFamily="34" charset="0"/>
                <a:cs typeface="Arial" pitchFamily="34" charset="0"/>
              </a:rPr>
              <a:t> past is now having serious problem. Traceability  between the test and the test basis will help to identify which tests needs to rerun</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Before a new release, we want to know whether we have tested all of the specified requirements</a:t>
            </a:r>
          </a:p>
          <a:p>
            <a:pPr algn="l" eaLnBrk="1" hangingPunct="1">
              <a:lnSpc>
                <a:spcPct val="100000"/>
              </a:lnSpc>
              <a:spcAft>
                <a:spcPts val="600"/>
              </a:spcAft>
              <a:buClr>
                <a:schemeClr val="accent2"/>
              </a:buClr>
              <a:buFontTx/>
              <a:buChar char="-"/>
              <a:defRPr/>
            </a:pPr>
            <a:endParaRPr lang="en-US" sz="1800" b="0" kern="0" dirty="0" smtClean="0">
              <a:latin typeface="+mn-lt"/>
            </a:endParaRPr>
          </a:p>
          <a:p>
            <a:pPr algn="l">
              <a:buClr>
                <a:schemeClr val="accent1"/>
              </a:buClr>
              <a:buFont typeface="Arial" pitchFamily="34" charset="0"/>
              <a:buChar char="•"/>
            </a:pPr>
            <a:r>
              <a:rPr lang="en-US" sz="2000" b="0" kern="0" dirty="0" smtClean="0">
                <a:latin typeface="+mn-lt"/>
              </a:rPr>
              <a:t>Test Design Specification Template</a:t>
            </a:r>
          </a:p>
          <a:p>
            <a:pPr algn="l"/>
            <a:endParaRPr lang="en-US" sz="1800" b="0" u="sng" dirty="0" smtClean="0"/>
          </a:p>
          <a:p>
            <a:pPr algn="l"/>
            <a:r>
              <a:rPr lang="en-US" sz="1800" b="0" dirty="0" smtClean="0"/>
              <a:t>A </a:t>
            </a:r>
            <a:r>
              <a:rPr lang="en-US" sz="1800" b="0" dirty="0" smtClean="0">
                <a:latin typeface="+mn-lt"/>
              </a:rPr>
              <a:t>document</a:t>
            </a:r>
            <a:r>
              <a:rPr lang="en-US" sz="1800" b="0" dirty="0" smtClean="0"/>
              <a:t> specifying the test conditions(coverage item) for a test item, the detailed test approach and the associated high level test cases.</a:t>
            </a:r>
          </a:p>
          <a:p>
            <a:pPr algn="l"/>
            <a:endParaRPr lang="en-US" sz="1800" b="0" dirty="0" smtClean="0"/>
          </a:p>
          <a:p>
            <a:pPr algn="l">
              <a:buFontTx/>
              <a:buChar char="-"/>
            </a:pPr>
            <a:r>
              <a:rPr lang="en-US" sz="1800" b="0" dirty="0" smtClean="0"/>
              <a:t>Test design specification identifier</a:t>
            </a:r>
          </a:p>
          <a:p>
            <a:pPr algn="l">
              <a:buFontTx/>
              <a:buChar char="-"/>
            </a:pPr>
            <a:r>
              <a:rPr lang="en-US" sz="1800" b="0" dirty="0" smtClean="0"/>
              <a:t> Features to be tested Approach</a:t>
            </a:r>
          </a:p>
          <a:p>
            <a:pPr algn="l">
              <a:buFontTx/>
              <a:buChar char="-"/>
            </a:pPr>
            <a:r>
              <a:rPr lang="en-US" sz="1800" b="0" dirty="0" smtClean="0"/>
              <a:t> refinements Test identification Feature</a:t>
            </a:r>
          </a:p>
          <a:p>
            <a:pPr algn="l">
              <a:buFontTx/>
              <a:buChar char="-"/>
            </a:pPr>
            <a:r>
              <a:rPr lang="en-US" sz="1800" b="0" dirty="0" smtClean="0"/>
              <a:t> pass/fail criteria </a:t>
            </a:r>
          </a:p>
          <a:p>
            <a:pPr algn="l" eaLnBrk="1" hangingPunct="1">
              <a:lnSpc>
                <a:spcPct val="100000"/>
              </a:lnSpc>
              <a:spcAft>
                <a:spcPts val="600"/>
              </a:spcAft>
              <a:buClr>
                <a:schemeClr val="accent2"/>
              </a:buClr>
              <a:buFontTx/>
              <a:buChar char="-"/>
              <a:defRPr/>
            </a:pPr>
            <a:endParaRPr lang="en-US" sz="1800" b="0" kern="0" dirty="0" smtClean="0">
              <a:latin typeface="+mn-lt"/>
            </a:endParaRPr>
          </a:p>
          <a:p>
            <a:endParaRPr lang="en-US" sz="1800" dirty="0" smtClean="0"/>
          </a:p>
          <a:p>
            <a:pPr algn="l" eaLnBrk="1" hangingPunct="1">
              <a:lnSpc>
                <a:spcPct val="100000"/>
              </a:lnSpc>
              <a:spcAft>
                <a:spcPts val="600"/>
              </a:spcAft>
              <a:buClr>
                <a:schemeClr val="accent2"/>
              </a:buClr>
              <a:buFontTx/>
              <a:buChar char="-"/>
              <a:defRPr/>
            </a:pPr>
            <a:endParaRPr kumimoji="0" lang="en-US" sz="1800" b="0" i="0"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56</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485632" cy="76200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4.1.3 Test Design:  Specifying Test Cases</a:t>
            </a:r>
            <a:r>
              <a:rPr lang="en-US" sz="1600" dirty="0" smtClean="0"/>
              <a:t/>
            </a:r>
            <a:br>
              <a:rPr lang="en-US" sz="1600" dirty="0" smtClean="0"/>
            </a:br>
            <a:endParaRPr lang="en-US" sz="1600" dirty="0"/>
          </a:p>
        </p:txBody>
      </p:sp>
      <p:sp>
        <p:nvSpPr>
          <p:cNvPr id="3" name="Rectangle 3"/>
          <p:cNvSpPr txBox="1">
            <a:spLocks noChangeArrowheads="1"/>
          </p:cNvSpPr>
          <p:nvPr/>
        </p:nvSpPr>
        <p:spPr bwMode="auto">
          <a:xfrm>
            <a:off x="228600" y="914400"/>
            <a:ext cx="8714232"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endParaRPr lang="en-US" sz="1800" dirty="0" smtClean="0"/>
          </a:p>
          <a:p>
            <a:pPr algn="l" eaLnBrk="1" hangingPunct="1">
              <a:lnSpc>
                <a:spcPct val="100000"/>
              </a:lnSpc>
              <a:spcAft>
                <a:spcPts val="600"/>
              </a:spcAft>
              <a:buClr>
                <a:schemeClr val="accent2"/>
              </a:buClr>
              <a:buFontTx/>
              <a:buChar char="-"/>
              <a:defRPr/>
            </a:pPr>
            <a:endParaRPr kumimoji="0" lang="en-US" sz="1800" b="0" i="0"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0" y="914400"/>
            <a:ext cx="8942832" cy="406265"/>
          </a:xfrm>
          <a:prstGeom prst="rect">
            <a:avLst/>
          </a:prstGeom>
        </p:spPr>
        <p:txBody>
          <a:bodyPr wrap="square">
            <a:spAutoFit/>
          </a:bodyPr>
          <a:lstStyle/>
          <a:p>
            <a:endParaRPr lang="en-US" dirty="0"/>
          </a:p>
        </p:txBody>
      </p:sp>
      <p:sp>
        <p:nvSpPr>
          <p:cNvPr id="5" name="Rectangle 4"/>
          <p:cNvSpPr/>
          <p:nvPr/>
        </p:nvSpPr>
        <p:spPr>
          <a:xfrm>
            <a:off x="48768" y="762000"/>
            <a:ext cx="8942832" cy="5952399"/>
          </a:xfrm>
          <a:prstGeom prst="rect">
            <a:avLst/>
          </a:prstGeom>
        </p:spPr>
        <p:txBody>
          <a:bodyPr wrap="square">
            <a:spAutoFit/>
          </a:bodyPr>
          <a:lstStyle/>
          <a:p>
            <a:pPr algn="l"/>
            <a:endParaRPr lang="en-US" sz="1400" b="0" u="sng" dirty="0" smtClean="0"/>
          </a:p>
          <a:p>
            <a:pPr algn="l">
              <a:buFont typeface="Wingdings" pitchFamily="2" charset="2"/>
              <a:buChar char="q"/>
            </a:pPr>
            <a:r>
              <a:rPr lang="en-US" sz="1800" b="0" dirty="0" smtClean="0"/>
              <a:t>Test Case Specification Template</a:t>
            </a:r>
          </a:p>
          <a:p>
            <a:pPr algn="l">
              <a:buFontTx/>
              <a:buChar char="-"/>
            </a:pPr>
            <a:endParaRPr lang="en-US" sz="1800" b="0" dirty="0" smtClean="0"/>
          </a:p>
          <a:p>
            <a:pPr algn="l"/>
            <a:r>
              <a:rPr lang="en-US" sz="1800" b="0" dirty="0" smtClean="0"/>
              <a:t>A document specifying a set of test cases (objective, inputs, test actions, expected results and execution precondition) for a test items  </a:t>
            </a:r>
          </a:p>
          <a:p>
            <a:pPr algn="l"/>
            <a:endParaRPr lang="en-US" sz="1400" b="0" u="sng" dirty="0" smtClean="0"/>
          </a:p>
          <a:p>
            <a:pPr algn="l">
              <a:buFontTx/>
              <a:buChar char="-"/>
            </a:pPr>
            <a:r>
              <a:rPr lang="en-US" sz="1800" b="0" dirty="0" smtClean="0"/>
              <a:t> Test case specification identifier </a:t>
            </a:r>
          </a:p>
          <a:p>
            <a:pPr algn="l">
              <a:buFontTx/>
              <a:buChar char="-"/>
            </a:pPr>
            <a:r>
              <a:rPr lang="en-US" sz="1800" b="0" dirty="0" smtClean="0"/>
              <a:t> Output specifications </a:t>
            </a:r>
          </a:p>
          <a:p>
            <a:pPr algn="l">
              <a:buFontTx/>
              <a:buChar char="-"/>
            </a:pPr>
            <a:r>
              <a:rPr lang="en-US" sz="1800" b="0" dirty="0" smtClean="0"/>
              <a:t> Test items</a:t>
            </a:r>
          </a:p>
          <a:p>
            <a:pPr algn="l">
              <a:buFontTx/>
              <a:buChar char="-"/>
            </a:pPr>
            <a:r>
              <a:rPr lang="en-US" sz="1800" b="0" dirty="0" smtClean="0"/>
              <a:t> Environmental needs </a:t>
            </a:r>
          </a:p>
          <a:p>
            <a:pPr algn="l">
              <a:buFontTx/>
              <a:buChar char="-"/>
            </a:pPr>
            <a:r>
              <a:rPr lang="en-US" sz="1800" b="0" dirty="0" smtClean="0"/>
              <a:t> Input specifications </a:t>
            </a:r>
          </a:p>
          <a:p>
            <a:pPr algn="l">
              <a:buFontTx/>
              <a:buChar char="-"/>
            </a:pPr>
            <a:r>
              <a:rPr lang="en-US" sz="1800" b="0" dirty="0" smtClean="0"/>
              <a:t> Special procedural requirements </a:t>
            </a:r>
          </a:p>
          <a:p>
            <a:pPr algn="l">
              <a:buFontTx/>
              <a:buChar char="-"/>
            </a:pPr>
            <a:r>
              <a:rPr lang="en-US" sz="1800" b="0" dirty="0" smtClean="0"/>
              <a:t> Inter case dependencies</a:t>
            </a:r>
          </a:p>
          <a:p>
            <a:pPr algn="l">
              <a:buFontTx/>
              <a:buChar char="-"/>
            </a:pPr>
            <a:endParaRPr lang="en-US" sz="1800" b="0" dirty="0" smtClean="0"/>
          </a:p>
          <a:p>
            <a:pPr algn="l">
              <a:buFontTx/>
              <a:buChar char="-"/>
            </a:pPr>
            <a:endParaRPr lang="en-US" sz="1800" b="0" dirty="0" smtClean="0"/>
          </a:p>
          <a:p>
            <a:pPr algn="l">
              <a:buFont typeface="Wingdings" pitchFamily="2" charset="2"/>
              <a:buChar char="q"/>
            </a:pPr>
            <a:r>
              <a:rPr lang="en-US" sz="2000" b="0" dirty="0" smtClean="0"/>
              <a:t>Test Oracle</a:t>
            </a:r>
          </a:p>
          <a:p>
            <a:pPr algn="l"/>
            <a:endParaRPr lang="en-US" sz="2000" b="0" u="sng" dirty="0" smtClean="0"/>
          </a:p>
          <a:p>
            <a:pPr algn="l"/>
            <a:r>
              <a:rPr lang="en-US" sz="1800" b="0" dirty="0" smtClean="0"/>
              <a:t>A source to determine expected result to compare with the actual result of the software under test. An oracle may be a requirements specification, the existing system(for a benchmark), a user manual, or an individual's specialized knowledge but should not be the code</a:t>
            </a:r>
          </a:p>
          <a:p>
            <a:pPr algn="l"/>
            <a:endParaRPr lang="en-US" sz="1800" b="0" dirty="0" smtClean="0"/>
          </a:p>
          <a:p>
            <a:pPr algn="l"/>
            <a:endParaRPr lang="en-US" sz="1800" b="0" dirty="0" smtClean="0"/>
          </a:p>
          <a:p>
            <a:pPr algn="l"/>
            <a:endParaRPr lang="en-US" sz="1800" b="0" dirty="0" smtClean="0"/>
          </a:p>
          <a:p>
            <a:pPr algn="l"/>
            <a:endParaRPr lang="en-US" sz="2000" b="0" dirty="0"/>
          </a:p>
        </p:txBody>
      </p:sp>
      <p:sp>
        <p:nvSpPr>
          <p:cNvPr id="6" name="Slide Number Placeholder 5"/>
          <p:cNvSpPr>
            <a:spLocks noGrp="1"/>
          </p:cNvSpPr>
          <p:nvPr>
            <p:ph type="sldNum" sz="quarter" idx="4"/>
          </p:nvPr>
        </p:nvSpPr>
        <p:spPr/>
        <p:txBody>
          <a:bodyPr/>
          <a:lstStyle/>
          <a:p>
            <a:fld id="{F4147050-0161-4A8B-8C65-9431945EA027}" type="slidenum">
              <a:rPr lang="en-US" smtClean="0"/>
              <a:pPr/>
              <a:t>57</a:t>
            </a:fld>
            <a:endParaRPr lang="en-US" dirty="0"/>
          </a:p>
        </p:txBody>
      </p:sp>
      <p:sp>
        <p:nvSpPr>
          <p:cNvPr id="8" name="Rectangle 7"/>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55532" cy="762001"/>
          </a:xfrm>
        </p:spPr>
        <p:txBody>
          <a:bodyPr/>
          <a:lstStyle/>
          <a:p>
            <a:r>
              <a:rPr lang="en-US" sz="2400" b="0" dirty="0" smtClean="0"/>
              <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smtClean="0"/>
              <a:t>  </a:t>
            </a:r>
            <a:r>
              <a:rPr lang="en-US" dirty="0" smtClean="0"/>
              <a:t>4.1.4</a:t>
            </a:r>
            <a:r>
              <a:rPr lang="en-US" b="0" dirty="0" smtClean="0"/>
              <a:t> </a:t>
            </a:r>
            <a:r>
              <a:rPr lang="en-US" dirty="0" smtClean="0"/>
              <a:t>Test Implementation: Specifying test procedures or scripts</a:t>
            </a:r>
            <a:endParaRPr lang="en-US" dirty="0"/>
          </a:p>
        </p:txBody>
      </p:sp>
      <p:sp>
        <p:nvSpPr>
          <p:cNvPr id="3" name="Rectangle 2"/>
          <p:cNvSpPr/>
          <p:nvPr/>
        </p:nvSpPr>
        <p:spPr>
          <a:xfrm>
            <a:off x="0" y="762000"/>
            <a:ext cx="8955532" cy="4435060"/>
          </a:xfrm>
          <a:prstGeom prst="rect">
            <a:avLst/>
          </a:prstGeom>
        </p:spPr>
        <p:txBody>
          <a:bodyPr wrap="square">
            <a:spAutoFit/>
          </a:bodyPr>
          <a:lstStyle/>
          <a:p>
            <a:pPr algn="l"/>
            <a:endParaRPr lang="en-US" sz="1800" b="0" u="sng" dirty="0" smtClean="0"/>
          </a:p>
          <a:p>
            <a:pPr algn="l">
              <a:buClr>
                <a:schemeClr val="accent1"/>
              </a:buClr>
              <a:buFont typeface="Arial" pitchFamily="34" charset="0"/>
              <a:buChar char="•"/>
            </a:pPr>
            <a:r>
              <a:rPr lang="en-US" sz="1800" b="0" dirty="0" smtClean="0"/>
              <a:t>Test Procedure Specification Template</a:t>
            </a:r>
          </a:p>
          <a:p>
            <a:pPr algn="l"/>
            <a:endParaRPr lang="en-US" sz="2000" b="0" u="sng" dirty="0" smtClean="0"/>
          </a:p>
          <a:p>
            <a:pPr algn="l"/>
            <a:r>
              <a:rPr lang="en-US" sz="1800" b="0" dirty="0" smtClean="0"/>
              <a:t>The Test cases are developed, implemented, prioritized and organized in this document. A document specifying a sequence of action for the execution of a test.</a:t>
            </a:r>
          </a:p>
          <a:p>
            <a:pPr algn="l"/>
            <a:endParaRPr lang="en-US" sz="1800" b="0" dirty="0" smtClean="0"/>
          </a:p>
          <a:p>
            <a:pPr algn="l"/>
            <a:r>
              <a:rPr lang="en-US" sz="1800" b="0" dirty="0" smtClean="0"/>
              <a:t>-  Test procedure specification identifier </a:t>
            </a:r>
          </a:p>
          <a:p>
            <a:pPr algn="l"/>
            <a:r>
              <a:rPr lang="en-US" sz="1800" b="0" dirty="0" smtClean="0"/>
              <a:t>-  Purpose </a:t>
            </a:r>
          </a:p>
          <a:p>
            <a:pPr algn="l"/>
            <a:r>
              <a:rPr lang="en-US" sz="1800" b="0" dirty="0" smtClean="0"/>
              <a:t>-  Special requirements </a:t>
            </a:r>
          </a:p>
          <a:p>
            <a:pPr algn="l">
              <a:buFontTx/>
              <a:buChar char="-"/>
            </a:pPr>
            <a:r>
              <a:rPr lang="en-US" sz="1800" b="0" dirty="0" smtClean="0"/>
              <a:t>  Procedure steps </a:t>
            </a:r>
          </a:p>
          <a:p>
            <a:pPr algn="l"/>
            <a:endParaRPr lang="en-US" sz="1800" b="0" dirty="0" smtClean="0"/>
          </a:p>
          <a:p>
            <a:pPr algn="l"/>
            <a:endParaRPr lang="en-US" sz="1800" b="0" dirty="0" smtClean="0"/>
          </a:p>
          <a:p>
            <a:pPr algn="l">
              <a:buClr>
                <a:schemeClr val="accent1"/>
              </a:buClr>
              <a:buFont typeface="Arial" pitchFamily="34" charset="0"/>
              <a:buChar char="•"/>
            </a:pPr>
            <a:r>
              <a:rPr lang="en-US" sz="1800" b="0" dirty="0" smtClean="0"/>
              <a:t>Test Script:</a:t>
            </a:r>
          </a:p>
          <a:p>
            <a:pPr algn="l"/>
            <a:endParaRPr lang="en-US" sz="1800" b="0" u="sng" dirty="0" smtClean="0"/>
          </a:p>
          <a:p>
            <a:pPr algn="l"/>
            <a:r>
              <a:rPr lang="en-US" sz="1800" b="0" dirty="0" smtClean="0"/>
              <a:t>Commonly used to refer to a test procedure specifications especially an automated one.</a:t>
            </a:r>
          </a:p>
          <a:p>
            <a:pPr algn="l"/>
            <a:endParaRPr lang="en-US" sz="1800" b="0" dirty="0" smtClean="0"/>
          </a:p>
          <a:p>
            <a:pPr algn="l">
              <a:buFontTx/>
              <a:buChar char="-"/>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58</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GB" dirty="0"/>
              <a:t>Error - </a:t>
            </a:r>
            <a:r>
              <a:rPr lang="en-GB" dirty="0" smtClean="0"/>
              <a:t>Defect </a:t>
            </a:r>
            <a:r>
              <a:rPr lang="en-GB" dirty="0"/>
              <a:t>- Failure</a:t>
            </a:r>
          </a:p>
        </p:txBody>
      </p:sp>
      <p:sp>
        <p:nvSpPr>
          <p:cNvPr id="305155" name="Rectangle 3"/>
          <p:cNvSpPr>
            <a:spLocks noChangeArrowheads="1"/>
          </p:cNvSpPr>
          <p:nvPr/>
        </p:nvSpPr>
        <p:spPr bwMode="auto">
          <a:xfrm>
            <a:off x="1117773" y="3553691"/>
            <a:ext cx="1774754" cy="510909"/>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A person makes</a:t>
            </a:r>
          </a:p>
          <a:p>
            <a:pPr algn="ctr"/>
            <a:r>
              <a:rPr lang="en-GB" sz="1600" dirty="0">
                <a:solidFill>
                  <a:srgbClr val="000000"/>
                </a:solidFill>
              </a:rPr>
              <a:t>an error ...</a:t>
            </a:r>
          </a:p>
        </p:txBody>
      </p:sp>
      <p:sp>
        <p:nvSpPr>
          <p:cNvPr id="305156" name="Rectangle 4"/>
          <p:cNvSpPr>
            <a:spLocks noChangeArrowheads="1"/>
          </p:cNvSpPr>
          <p:nvPr/>
        </p:nvSpPr>
        <p:spPr bwMode="auto">
          <a:xfrm>
            <a:off x="3394095" y="4064600"/>
            <a:ext cx="1876762" cy="720197"/>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 that creates a</a:t>
            </a:r>
            <a:br>
              <a:rPr lang="en-GB" sz="1600" dirty="0">
                <a:solidFill>
                  <a:srgbClr val="000000"/>
                </a:solidFill>
              </a:rPr>
            </a:br>
            <a:r>
              <a:rPr lang="en-GB" sz="1600" dirty="0">
                <a:solidFill>
                  <a:srgbClr val="000000"/>
                </a:solidFill>
              </a:rPr>
              <a:t>fault in the</a:t>
            </a:r>
            <a:br>
              <a:rPr lang="en-GB" sz="1600" dirty="0">
                <a:solidFill>
                  <a:srgbClr val="000000"/>
                </a:solidFill>
              </a:rPr>
            </a:br>
            <a:r>
              <a:rPr lang="en-GB" sz="1600" dirty="0">
                <a:solidFill>
                  <a:srgbClr val="000000"/>
                </a:solidFill>
              </a:rPr>
              <a:t>software ...</a:t>
            </a:r>
          </a:p>
        </p:txBody>
      </p:sp>
      <p:sp>
        <p:nvSpPr>
          <p:cNvPr id="305157" name="Rectangle 5"/>
          <p:cNvSpPr>
            <a:spLocks noChangeArrowheads="1"/>
          </p:cNvSpPr>
          <p:nvPr/>
        </p:nvSpPr>
        <p:spPr bwMode="auto">
          <a:xfrm>
            <a:off x="5774855" y="5151088"/>
            <a:ext cx="1921345" cy="720197"/>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 that can cause</a:t>
            </a:r>
            <a:br>
              <a:rPr lang="en-GB" sz="1600" dirty="0">
                <a:solidFill>
                  <a:srgbClr val="000000"/>
                </a:solidFill>
              </a:rPr>
            </a:br>
            <a:r>
              <a:rPr lang="en-GB" sz="1600" dirty="0">
                <a:solidFill>
                  <a:srgbClr val="000000"/>
                </a:solidFill>
              </a:rPr>
              <a:t>a failure</a:t>
            </a:r>
            <a:br>
              <a:rPr lang="en-GB" sz="1600" dirty="0">
                <a:solidFill>
                  <a:srgbClr val="000000"/>
                </a:solidFill>
              </a:rPr>
            </a:br>
            <a:r>
              <a:rPr lang="en-GB" sz="1600" dirty="0">
                <a:solidFill>
                  <a:srgbClr val="000000"/>
                </a:solidFill>
              </a:rPr>
              <a:t>in operation</a:t>
            </a:r>
          </a:p>
        </p:txBody>
      </p:sp>
      <p:sp>
        <p:nvSpPr>
          <p:cNvPr id="305158" name="Freeform 6"/>
          <p:cNvSpPr>
            <a:spLocks/>
          </p:cNvSpPr>
          <p:nvPr/>
        </p:nvSpPr>
        <p:spPr bwMode="auto">
          <a:xfrm>
            <a:off x="2286000" y="4106469"/>
            <a:ext cx="1098610" cy="454342"/>
          </a:xfrm>
          <a:custGeom>
            <a:avLst/>
            <a:gdLst/>
            <a:ahLst/>
            <a:cxnLst>
              <a:cxn ang="0">
                <a:pos x="0" y="0"/>
              </a:cxn>
              <a:cxn ang="0">
                <a:pos x="192" y="576"/>
              </a:cxn>
              <a:cxn ang="0">
                <a:pos x="768" y="864"/>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p:spPr>
        <p:txBody>
          <a:bodyPr wrap="none" anchor="ctr"/>
          <a:lstStyle/>
          <a:p>
            <a:endParaRPr lang="en-US" dirty="0"/>
          </a:p>
        </p:txBody>
      </p:sp>
      <p:sp>
        <p:nvSpPr>
          <p:cNvPr id="305159" name="Freeform 7"/>
          <p:cNvSpPr>
            <a:spLocks/>
          </p:cNvSpPr>
          <p:nvPr/>
        </p:nvSpPr>
        <p:spPr bwMode="auto">
          <a:xfrm>
            <a:off x="5121270" y="4800819"/>
            <a:ext cx="653585" cy="531839"/>
          </a:xfrm>
          <a:custGeom>
            <a:avLst/>
            <a:gdLst/>
            <a:ahLst/>
            <a:cxnLst>
              <a:cxn ang="0">
                <a:pos x="0" y="0"/>
              </a:cxn>
              <a:cxn ang="0">
                <a:pos x="192" y="576"/>
              </a:cxn>
              <a:cxn ang="0">
                <a:pos x="768" y="864"/>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p:spPr>
        <p:txBody>
          <a:bodyPr wrap="none" anchor="ctr"/>
          <a:lstStyle/>
          <a:p>
            <a:endParaRPr lang="en-US" dirty="0"/>
          </a:p>
        </p:txBody>
      </p:sp>
      <p:grpSp>
        <p:nvGrpSpPr>
          <p:cNvPr id="2" name="Group 12"/>
          <p:cNvGrpSpPr>
            <a:grpSpLocks/>
          </p:cNvGrpSpPr>
          <p:nvPr/>
        </p:nvGrpSpPr>
        <p:grpSpPr bwMode="auto">
          <a:xfrm>
            <a:off x="6106349" y="3441629"/>
            <a:ext cx="887333" cy="1119182"/>
            <a:chOff x="4272" y="1200"/>
            <a:chExt cx="1776" cy="2016"/>
          </a:xfrm>
        </p:grpSpPr>
        <p:sp>
          <p:nvSpPr>
            <p:cNvPr id="305160" name="Freeform 8"/>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161" name="Freeform 9"/>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163" name="Freeform 11"/>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3" name="Group 108"/>
          <p:cNvGrpSpPr>
            <a:grpSpLocks/>
          </p:cNvGrpSpPr>
          <p:nvPr/>
        </p:nvGrpSpPr>
        <p:grpSpPr bwMode="auto">
          <a:xfrm>
            <a:off x="2483503" y="4889016"/>
            <a:ext cx="1478598" cy="1119851"/>
            <a:chOff x="1824" y="2976"/>
            <a:chExt cx="1887" cy="1111"/>
          </a:xfrm>
        </p:grpSpPr>
        <p:grpSp>
          <p:nvGrpSpPr>
            <p:cNvPr id="4" name="Group 29"/>
            <p:cNvGrpSpPr>
              <a:grpSpLocks/>
            </p:cNvGrpSpPr>
            <p:nvPr/>
          </p:nvGrpSpPr>
          <p:grpSpPr bwMode="auto">
            <a:xfrm>
              <a:off x="1824" y="2976"/>
              <a:ext cx="1887" cy="1111"/>
              <a:chOff x="4204" y="701"/>
              <a:chExt cx="1887" cy="1111"/>
            </a:xfrm>
          </p:grpSpPr>
          <p:sp>
            <p:nvSpPr>
              <p:cNvPr id="305182" name="Freeform 30"/>
              <p:cNvSpPr>
                <a:spLocks/>
              </p:cNvSpPr>
              <p:nvPr/>
            </p:nvSpPr>
            <p:spPr bwMode="auto">
              <a:xfrm>
                <a:off x="4204" y="701"/>
                <a:ext cx="1887" cy="1111"/>
              </a:xfrm>
              <a:custGeom>
                <a:avLst/>
                <a:gdLst/>
                <a:ahLst/>
                <a:cxnLst>
                  <a:cxn ang="0">
                    <a:pos x="29" y="274"/>
                  </a:cxn>
                  <a:cxn ang="0">
                    <a:pos x="1079" y="0"/>
                  </a:cxn>
                  <a:cxn ang="0">
                    <a:pos x="1886" y="806"/>
                  </a:cxn>
                  <a:cxn ang="0">
                    <a:pos x="790" y="1110"/>
                  </a:cxn>
                  <a:cxn ang="0">
                    <a:pos x="0" y="278"/>
                  </a:cxn>
                  <a:cxn ang="0">
                    <a:pos x="29" y="274"/>
                  </a:cxn>
                </a:cxnLst>
                <a:rect l="0" t="0" r="r" b="b"/>
                <a:pathLst>
                  <a:path w="1887" h="1111">
                    <a:moveTo>
                      <a:pt x="29" y="274"/>
                    </a:moveTo>
                    <a:lnTo>
                      <a:pt x="1079" y="0"/>
                    </a:lnTo>
                    <a:lnTo>
                      <a:pt x="1886" y="806"/>
                    </a:lnTo>
                    <a:lnTo>
                      <a:pt x="790" y="1110"/>
                    </a:lnTo>
                    <a:lnTo>
                      <a:pt x="0" y="278"/>
                    </a:lnTo>
                    <a:lnTo>
                      <a:pt x="29" y="274"/>
                    </a:lnTo>
                  </a:path>
                </a:pathLst>
              </a:custGeom>
              <a:solidFill>
                <a:srgbClr val="E5CA72"/>
              </a:solidFill>
              <a:ln w="12700" cap="rnd" cmpd="sng">
                <a:solidFill>
                  <a:srgbClr val="FFFFCC"/>
                </a:solidFill>
                <a:prstDash val="solid"/>
                <a:round/>
                <a:headEnd type="none" w="sm" len="sm"/>
                <a:tailEnd type="none" w="sm" len="sm"/>
              </a:ln>
              <a:effectLst/>
            </p:spPr>
            <p:txBody>
              <a:bodyPr/>
              <a:lstStyle/>
              <a:p>
                <a:endParaRPr lang="en-US" dirty="0"/>
              </a:p>
            </p:txBody>
          </p:sp>
          <p:grpSp>
            <p:nvGrpSpPr>
              <p:cNvPr id="5" name="Group 31"/>
              <p:cNvGrpSpPr>
                <a:grpSpLocks/>
              </p:cNvGrpSpPr>
              <p:nvPr/>
            </p:nvGrpSpPr>
            <p:grpSpPr bwMode="auto">
              <a:xfrm>
                <a:off x="4320" y="769"/>
                <a:ext cx="1631" cy="959"/>
                <a:chOff x="4320" y="769"/>
                <a:chExt cx="1631" cy="959"/>
              </a:xfrm>
            </p:grpSpPr>
            <p:sp>
              <p:nvSpPr>
                <p:cNvPr id="305184" name="Line 32"/>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5" name="Line 33"/>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6" name="Line 34"/>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7" name="Line 35"/>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8" name="Line 36"/>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9" name="Line 37"/>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0" name="Line 38"/>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1" name="Line 39"/>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2" name="Line 40"/>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3" name="Line 41"/>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4" name="Line 42"/>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5" name="Line 43"/>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6" name="Line 44"/>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7" name="Line 45"/>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8" name="Line 46"/>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9" name="Line 47"/>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grpSp>
          <p:grpSp>
            <p:nvGrpSpPr>
              <p:cNvPr id="6" name="Group 48"/>
              <p:cNvGrpSpPr>
                <a:grpSpLocks/>
              </p:cNvGrpSpPr>
              <p:nvPr/>
            </p:nvGrpSpPr>
            <p:grpSpPr bwMode="auto">
              <a:xfrm>
                <a:off x="4434" y="834"/>
                <a:ext cx="1379" cy="882"/>
                <a:chOff x="4434" y="834"/>
                <a:chExt cx="1379" cy="882"/>
              </a:xfrm>
            </p:grpSpPr>
            <p:sp>
              <p:nvSpPr>
                <p:cNvPr id="305201" name="Oval 49"/>
                <p:cNvSpPr>
                  <a:spLocks noChangeArrowheads="1"/>
                </p:cNvSpPr>
                <p:nvPr/>
              </p:nvSpPr>
              <p:spPr bwMode="auto">
                <a:xfrm rot="240000">
                  <a:off x="4630" y="93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2" name="Oval 50"/>
                <p:cNvSpPr>
                  <a:spLocks noChangeArrowheads="1"/>
                </p:cNvSpPr>
                <p:nvPr/>
              </p:nvSpPr>
              <p:spPr bwMode="auto">
                <a:xfrm>
                  <a:off x="4726" y="1033"/>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3" name="Oval 51"/>
                <p:cNvSpPr>
                  <a:spLocks noChangeArrowheads="1"/>
                </p:cNvSpPr>
                <p:nvPr/>
              </p:nvSpPr>
              <p:spPr bwMode="auto">
                <a:xfrm>
                  <a:off x="4706" y="122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4" name="Oval 52"/>
                <p:cNvSpPr>
                  <a:spLocks noChangeArrowheads="1"/>
                </p:cNvSpPr>
                <p:nvPr/>
              </p:nvSpPr>
              <p:spPr bwMode="auto">
                <a:xfrm>
                  <a:off x="5260" y="1383"/>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5" name="Oval 53"/>
                <p:cNvSpPr>
                  <a:spLocks noChangeArrowheads="1"/>
                </p:cNvSpPr>
                <p:nvPr/>
              </p:nvSpPr>
              <p:spPr bwMode="auto">
                <a:xfrm>
                  <a:off x="5064" y="157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6" name="Oval 54"/>
                <p:cNvSpPr>
                  <a:spLocks noChangeArrowheads="1"/>
                </p:cNvSpPr>
                <p:nvPr/>
              </p:nvSpPr>
              <p:spPr bwMode="auto">
                <a:xfrm>
                  <a:off x="4915" y="1146"/>
                  <a:ext cx="53" cy="427"/>
                </a:xfrm>
                <a:prstGeom prst="ellipse">
                  <a:avLst/>
                </a:prstGeom>
                <a:solidFill>
                  <a:srgbClr val="E5CA72"/>
                </a:solidFill>
                <a:ln w="9525">
                  <a:noFill/>
                  <a:round/>
                  <a:headEnd/>
                  <a:tailEnd/>
                </a:ln>
                <a:effectLst/>
              </p:spPr>
              <p:txBody>
                <a:bodyPr wrap="none" anchor="ctr"/>
                <a:lstStyle/>
                <a:p>
                  <a:endParaRPr lang="en-US" dirty="0"/>
                </a:p>
              </p:txBody>
            </p:sp>
            <p:sp>
              <p:nvSpPr>
                <p:cNvPr id="305207" name="Oval 55"/>
                <p:cNvSpPr>
                  <a:spLocks noChangeArrowheads="1"/>
                </p:cNvSpPr>
                <p:nvPr/>
              </p:nvSpPr>
              <p:spPr bwMode="auto">
                <a:xfrm>
                  <a:off x="4599" y="936"/>
                  <a:ext cx="53" cy="427"/>
                </a:xfrm>
                <a:prstGeom prst="ellipse">
                  <a:avLst/>
                </a:prstGeom>
                <a:solidFill>
                  <a:srgbClr val="E5CA72"/>
                </a:solidFill>
                <a:ln w="9525">
                  <a:noFill/>
                  <a:round/>
                  <a:headEnd/>
                  <a:tailEnd/>
                </a:ln>
                <a:effectLst/>
              </p:spPr>
              <p:txBody>
                <a:bodyPr wrap="none" anchor="ctr"/>
                <a:lstStyle/>
                <a:p>
                  <a:endParaRPr lang="en-US" dirty="0"/>
                </a:p>
              </p:txBody>
            </p:sp>
            <p:sp>
              <p:nvSpPr>
                <p:cNvPr id="305208" name="Oval 56"/>
                <p:cNvSpPr>
                  <a:spLocks noChangeArrowheads="1"/>
                </p:cNvSpPr>
                <p:nvPr/>
              </p:nvSpPr>
              <p:spPr bwMode="auto">
                <a:xfrm>
                  <a:off x="5251" y="865"/>
                  <a:ext cx="68" cy="294"/>
                </a:xfrm>
                <a:prstGeom prst="ellipse">
                  <a:avLst/>
                </a:prstGeom>
                <a:solidFill>
                  <a:srgbClr val="E5CA72"/>
                </a:solidFill>
                <a:ln w="9525">
                  <a:noFill/>
                  <a:round/>
                  <a:headEnd/>
                  <a:tailEnd/>
                </a:ln>
                <a:effectLst/>
              </p:spPr>
              <p:txBody>
                <a:bodyPr wrap="none" anchor="ctr"/>
                <a:lstStyle/>
                <a:p>
                  <a:endParaRPr lang="en-US" dirty="0"/>
                </a:p>
              </p:txBody>
            </p:sp>
            <p:sp>
              <p:nvSpPr>
                <p:cNvPr id="305209" name="Oval 57"/>
                <p:cNvSpPr>
                  <a:spLocks noChangeArrowheads="1"/>
                </p:cNvSpPr>
                <p:nvPr/>
              </p:nvSpPr>
              <p:spPr bwMode="auto">
                <a:xfrm>
                  <a:off x="5432" y="978"/>
                  <a:ext cx="66" cy="327"/>
                </a:xfrm>
                <a:prstGeom prst="ellipse">
                  <a:avLst/>
                </a:prstGeom>
                <a:solidFill>
                  <a:srgbClr val="E5CA72"/>
                </a:solidFill>
                <a:ln w="9525">
                  <a:noFill/>
                  <a:round/>
                  <a:headEnd/>
                  <a:tailEnd/>
                </a:ln>
                <a:effectLst/>
              </p:spPr>
              <p:txBody>
                <a:bodyPr wrap="none" anchor="ctr"/>
                <a:lstStyle/>
                <a:p>
                  <a:endParaRPr lang="en-US" dirty="0"/>
                </a:p>
              </p:txBody>
            </p:sp>
            <p:sp>
              <p:nvSpPr>
                <p:cNvPr id="305210" name="Rectangle 58"/>
                <p:cNvSpPr>
                  <a:spLocks noChangeArrowheads="1"/>
                </p:cNvSpPr>
                <p:nvPr/>
              </p:nvSpPr>
              <p:spPr bwMode="auto">
                <a:xfrm>
                  <a:off x="5031" y="1369"/>
                  <a:ext cx="7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1" name="Rectangle 59"/>
                <p:cNvSpPr>
                  <a:spLocks noChangeArrowheads="1"/>
                </p:cNvSpPr>
                <p:nvPr/>
              </p:nvSpPr>
              <p:spPr bwMode="auto">
                <a:xfrm>
                  <a:off x="5527" y="1488"/>
                  <a:ext cx="7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2" name="Rectangle 60"/>
                <p:cNvSpPr>
                  <a:spLocks noChangeArrowheads="1"/>
                </p:cNvSpPr>
                <p:nvPr/>
              </p:nvSpPr>
              <p:spPr bwMode="auto">
                <a:xfrm>
                  <a:off x="5283" y="1247"/>
                  <a:ext cx="7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3" name="Rectangle 61"/>
                <p:cNvSpPr>
                  <a:spLocks noChangeArrowheads="1"/>
                </p:cNvSpPr>
                <p:nvPr/>
              </p:nvSpPr>
              <p:spPr bwMode="auto">
                <a:xfrm rot="18660000">
                  <a:off x="5112" y="807"/>
                  <a:ext cx="43"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4" name="Rectangle 62"/>
                <p:cNvSpPr>
                  <a:spLocks noChangeArrowheads="1"/>
                </p:cNvSpPr>
                <p:nvPr/>
              </p:nvSpPr>
              <p:spPr bwMode="auto">
                <a:xfrm rot="18660000">
                  <a:off x="4744" y="1094"/>
                  <a:ext cx="4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5" name="Rectangle 63"/>
                <p:cNvSpPr>
                  <a:spLocks noChangeArrowheads="1"/>
                </p:cNvSpPr>
                <p:nvPr/>
              </p:nvSpPr>
              <p:spPr bwMode="auto">
                <a:xfrm rot="18660000">
                  <a:off x="5744" y="1423"/>
                  <a:ext cx="4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6" name="Rectangle 64"/>
                <p:cNvSpPr>
                  <a:spLocks noChangeArrowheads="1"/>
                </p:cNvSpPr>
                <p:nvPr/>
              </p:nvSpPr>
              <p:spPr bwMode="auto">
                <a:xfrm rot="18660000">
                  <a:off x="5154" y="1646"/>
                  <a:ext cx="4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7" name="Rectangle 65"/>
                <p:cNvSpPr>
                  <a:spLocks noChangeArrowheads="1"/>
                </p:cNvSpPr>
                <p:nvPr/>
              </p:nvSpPr>
              <p:spPr bwMode="auto">
                <a:xfrm rot="18660000">
                  <a:off x="4461" y="1034"/>
                  <a:ext cx="43" cy="97"/>
                </a:xfrm>
                <a:prstGeom prst="rect">
                  <a:avLst/>
                </a:prstGeom>
                <a:solidFill>
                  <a:srgbClr val="E5CA72"/>
                </a:solidFill>
                <a:ln w="9525">
                  <a:noFill/>
                  <a:miter lim="800000"/>
                  <a:headEnd/>
                  <a:tailEnd/>
                </a:ln>
                <a:effectLst/>
              </p:spPr>
              <p:txBody>
                <a:bodyPr wrap="none" anchor="ctr"/>
                <a:lstStyle/>
                <a:p>
                  <a:endParaRPr lang="en-US" dirty="0"/>
                </a:p>
              </p:txBody>
            </p:sp>
          </p:grpSp>
        </p:grpSp>
        <p:grpSp>
          <p:nvGrpSpPr>
            <p:cNvPr id="7" name="Group 14"/>
            <p:cNvGrpSpPr>
              <a:grpSpLocks/>
            </p:cNvGrpSpPr>
            <p:nvPr/>
          </p:nvGrpSpPr>
          <p:grpSpPr bwMode="auto">
            <a:xfrm rot="-868872">
              <a:off x="2751" y="3713"/>
              <a:ext cx="197" cy="205"/>
              <a:chOff x="2751" y="3713"/>
              <a:chExt cx="197" cy="205"/>
            </a:xfrm>
          </p:grpSpPr>
          <p:sp>
            <p:nvSpPr>
              <p:cNvPr id="305167" name="Freeform 15"/>
              <p:cNvSpPr>
                <a:spLocks/>
              </p:cNvSpPr>
              <p:nvPr/>
            </p:nvSpPr>
            <p:spPr bwMode="auto">
              <a:xfrm>
                <a:off x="2751" y="3713"/>
                <a:ext cx="197" cy="205"/>
              </a:xfrm>
              <a:custGeom>
                <a:avLst/>
                <a:gdLst/>
                <a:ahLst/>
                <a:cxnLst>
                  <a:cxn ang="0">
                    <a:pos x="40" y="167"/>
                  </a:cxn>
                  <a:cxn ang="0">
                    <a:pos x="15" y="148"/>
                  </a:cxn>
                  <a:cxn ang="0">
                    <a:pos x="1" y="121"/>
                  </a:cxn>
                  <a:cxn ang="0">
                    <a:pos x="6" y="106"/>
                  </a:cxn>
                  <a:cxn ang="0">
                    <a:pos x="0" y="93"/>
                  </a:cxn>
                  <a:cxn ang="0">
                    <a:pos x="22" y="60"/>
                  </a:cxn>
                  <a:cxn ang="0">
                    <a:pos x="62" y="37"/>
                  </a:cxn>
                  <a:cxn ang="0">
                    <a:pos x="34" y="37"/>
                  </a:cxn>
                  <a:cxn ang="0">
                    <a:pos x="16" y="37"/>
                  </a:cxn>
                  <a:cxn ang="0">
                    <a:pos x="7" y="28"/>
                  </a:cxn>
                  <a:cxn ang="0">
                    <a:pos x="14" y="31"/>
                  </a:cxn>
                  <a:cxn ang="0">
                    <a:pos x="28" y="31"/>
                  </a:cxn>
                  <a:cxn ang="0">
                    <a:pos x="59" y="26"/>
                  </a:cxn>
                  <a:cxn ang="0">
                    <a:pos x="70" y="35"/>
                  </a:cxn>
                  <a:cxn ang="0">
                    <a:pos x="81" y="36"/>
                  </a:cxn>
                  <a:cxn ang="0">
                    <a:pos x="125" y="40"/>
                  </a:cxn>
                  <a:cxn ang="0">
                    <a:pos x="134" y="36"/>
                  </a:cxn>
                  <a:cxn ang="0">
                    <a:pos x="115" y="23"/>
                  </a:cxn>
                  <a:cxn ang="0">
                    <a:pos x="108" y="13"/>
                  </a:cxn>
                  <a:cxn ang="0">
                    <a:pos x="113" y="2"/>
                  </a:cxn>
                  <a:cxn ang="0">
                    <a:pos x="115" y="14"/>
                  </a:cxn>
                  <a:cxn ang="0">
                    <a:pos x="130" y="24"/>
                  </a:cxn>
                  <a:cxn ang="0">
                    <a:pos x="143" y="47"/>
                  </a:cxn>
                  <a:cxn ang="0">
                    <a:pos x="149" y="55"/>
                  </a:cxn>
                  <a:cxn ang="0">
                    <a:pos x="155" y="57"/>
                  </a:cxn>
                  <a:cxn ang="0">
                    <a:pos x="182" y="47"/>
                  </a:cxn>
                  <a:cxn ang="0">
                    <a:pos x="193" y="37"/>
                  </a:cxn>
                  <a:cxn ang="0">
                    <a:pos x="184" y="52"/>
                  </a:cxn>
                  <a:cxn ang="0">
                    <a:pos x="166" y="53"/>
                  </a:cxn>
                  <a:cxn ang="0">
                    <a:pos x="171" y="67"/>
                  </a:cxn>
                  <a:cxn ang="0">
                    <a:pos x="179" y="85"/>
                  </a:cxn>
                  <a:cxn ang="0">
                    <a:pos x="189" y="79"/>
                  </a:cxn>
                  <a:cxn ang="0">
                    <a:pos x="193" y="80"/>
                  </a:cxn>
                  <a:cxn ang="0">
                    <a:pos x="185" y="98"/>
                  </a:cxn>
                  <a:cxn ang="0">
                    <a:pos x="186" y="113"/>
                  </a:cxn>
                  <a:cxn ang="0">
                    <a:pos x="195" y="128"/>
                  </a:cxn>
                  <a:cxn ang="0">
                    <a:pos x="189" y="123"/>
                  </a:cxn>
                  <a:cxn ang="0">
                    <a:pos x="180" y="121"/>
                  </a:cxn>
                  <a:cxn ang="0">
                    <a:pos x="170" y="138"/>
                  </a:cxn>
                  <a:cxn ang="0">
                    <a:pos x="164" y="153"/>
                  </a:cxn>
                  <a:cxn ang="0">
                    <a:pos x="187" y="158"/>
                  </a:cxn>
                  <a:cxn ang="0">
                    <a:pos x="195" y="165"/>
                  </a:cxn>
                  <a:cxn ang="0">
                    <a:pos x="190" y="169"/>
                  </a:cxn>
                  <a:cxn ang="0">
                    <a:pos x="184" y="162"/>
                  </a:cxn>
                  <a:cxn ang="0">
                    <a:pos x="169" y="159"/>
                  </a:cxn>
                  <a:cxn ang="0">
                    <a:pos x="150" y="150"/>
                  </a:cxn>
                  <a:cxn ang="0">
                    <a:pos x="145" y="168"/>
                  </a:cxn>
                  <a:cxn ang="0">
                    <a:pos x="135" y="186"/>
                  </a:cxn>
                  <a:cxn ang="0">
                    <a:pos x="117" y="203"/>
                  </a:cxn>
                  <a:cxn ang="0">
                    <a:pos x="111" y="197"/>
                  </a:cxn>
                  <a:cxn ang="0">
                    <a:pos x="129" y="184"/>
                  </a:cxn>
                  <a:cxn ang="0">
                    <a:pos x="131" y="168"/>
                  </a:cxn>
                  <a:cxn ang="0">
                    <a:pos x="80" y="177"/>
                  </a:cxn>
                  <a:cxn ang="0">
                    <a:pos x="53" y="187"/>
                  </a:cxn>
                  <a:cxn ang="0">
                    <a:pos x="31" y="184"/>
                  </a:cxn>
                  <a:cxn ang="0">
                    <a:pos x="10" y="193"/>
                  </a:cxn>
                  <a:cxn ang="0">
                    <a:pos x="22" y="180"/>
                  </a:cxn>
                  <a:cxn ang="0">
                    <a:pos x="56" y="181"/>
                  </a:cxn>
                </a:cxnLst>
                <a:rect l="0" t="0" r="r" b="b"/>
                <a:pathLst>
                  <a:path w="197" h="205">
                    <a:moveTo>
                      <a:pt x="62" y="174"/>
                    </a:moveTo>
                    <a:lnTo>
                      <a:pt x="58" y="173"/>
                    </a:lnTo>
                    <a:lnTo>
                      <a:pt x="53" y="172"/>
                    </a:lnTo>
                    <a:lnTo>
                      <a:pt x="49" y="171"/>
                    </a:lnTo>
                    <a:lnTo>
                      <a:pt x="45" y="169"/>
                    </a:lnTo>
                    <a:lnTo>
                      <a:pt x="40" y="167"/>
                    </a:lnTo>
                    <a:lnTo>
                      <a:pt x="36" y="165"/>
                    </a:lnTo>
                    <a:lnTo>
                      <a:pt x="31" y="162"/>
                    </a:lnTo>
                    <a:lnTo>
                      <a:pt x="27" y="159"/>
                    </a:lnTo>
                    <a:lnTo>
                      <a:pt x="23" y="155"/>
                    </a:lnTo>
                    <a:lnTo>
                      <a:pt x="18" y="152"/>
                    </a:lnTo>
                    <a:lnTo>
                      <a:pt x="15" y="148"/>
                    </a:lnTo>
                    <a:lnTo>
                      <a:pt x="11" y="144"/>
                    </a:lnTo>
                    <a:lnTo>
                      <a:pt x="8" y="139"/>
                    </a:lnTo>
                    <a:lnTo>
                      <a:pt x="5" y="135"/>
                    </a:lnTo>
                    <a:lnTo>
                      <a:pt x="3" y="130"/>
                    </a:lnTo>
                    <a:lnTo>
                      <a:pt x="1" y="124"/>
                    </a:lnTo>
                    <a:lnTo>
                      <a:pt x="1" y="121"/>
                    </a:lnTo>
                    <a:lnTo>
                      <a:pt x="0" y="119"/>
                    </a:lnTo>
                    <a:lnTo>
                      <a:pt x="1" y="116"/>
                    </a:lnTo>
                    <a:lnTo>
                      <a:pt x="1" y="113"/>
                    </a:lnTo>
                    <a:lnTo>
                      <a:pt x="2" y="111"/>
                    </a:lnTo>
                    <a:lnTo>
                      <a:pt x="3" y="108"/>
                    </a:lnTo>
                    <a:lnTo>
                      <a:pt x="6" y="106"/>
                    </a:lnTo>
                    <a:lnTo>
                      <a:pt x="8" y="105"/>
                    </a:lnTo>
                    <a:lnTo>
                      <a:pt x="6" y="103"/>
                    </a:lnTo>
                    <a:lnTo>
                      <a:pt x="4" y="101"/>
                    </a:lnTo>
                    <a:lnTo>
                      <a:pt x="2" y="99"/>
                    </a:lnTo>
                    <a:lnTo>
                      <a:pt x="1" y="96"/>
                    </a:lnTo>
                    <a:lnTo>
                      <a:pt x="0" y="93"/>
                    </a:lnTo>
                    <a:lnTo>
                      <a:pt x="1" y="88"/>
                    </a:lnTo>
                    <a:lnTo>
                      <a:pt x="2" y="83"/>
                    </a:lnTo>
                    <a:lnTo>
                      <a:pt x="5" y="77"/>
                    </a:lnTo>
                    <a:lnTo>
                      <a:pt x="10" y="72"/>
                    </a:lnTo>
                    <a:lnTo>
                      <a:pt x="16" y="65"/>
                    </a:lnTo>
                    <a:lnTo>
                      <a:pt x="22" y="60"/>
                    </a:lnTo>
                    <a:lnTo>
                      <a:pt x="30" y="54"/>
                    </a:lnTo>
                    <a:lnTo>
                      <a:pt x="38" y="49"/>
                    </a:lnTo>
                    <a:lnTo>
                      <a:pt x="46" y="45"/>
                    </a:lnTo>
                    <a:lnTo>
                      <a:pt x="54" y="41"/>
                    </a:lnTo>
                    <a:lnTo>
                      <a:pt x="62" y="39"/>
                    </a:lnTo>
                    <a:lnTo>
                      <a:pt x="62" y="37"/>
                    </a:lnTo>
                    <a:lnTo>
                      <a:pt x="62" y="35"/>
                    </a:lnTo>
                    <a:lnTo>
                      <a:pt x="62" y="33"/>
                    </a:lnTo>
                    <a:lnTo>
                      <a:pt x="60" y="33"/>
                    </a:lnTo>
                    <a:lnTo>
                      <a:pt x="55" y="33"/>
                    </a:lnTo>
                    <a:lnTo>
                      <a:pt x="45" y="35"/>
                    </a:lnTo>
                    <a:lnTo>
                      <a:pt x="34" y="37"/>
                    </a:lnTo>
                    <a:lnTo>
                      <a:pt x="25" y="41"/>
                    </a:lnTo>
                    <a:lnTo>
                      <a:pt x="24" y="39"/>
                    </a:lnTo>
                    <a:lnTo>
                      <a:pt x="22" y="38"/>
                    </a:lnTo>
                    <a:lnTo>
                      <a:pt x="21" y="37"/>
                    </a:lnTo>
                    <a:lnTo>
                      <a:pt x="18" y="37"/>
                    </a:lnTo>
                    <a:lnTo>
                      <a:pt x="16" y="37"/>
                    </a:lnTo>
                    <a:lnTo>
                      <a:pt x="13" y="36"/>
                    </a:lnTo>
                    <a:lnTo>
                      <a:pt x="10" y="35"/>
                    </a:lnTo>
                    <a:lnTo>
                      <a:pt x="8" y="34"/>
                    </a:lnTo>
                    <a:lnTo>
                      <a:pt x="7" y="32"/>
                    </a:lnTo>
                    <a:lnTo>
                      <a:pt x="7" y="30"/>
                    </a:lnTo>
                    <a:lnTo>
                      <a:pt x="7" y="28"/>
                    </a:lnTo>
                    <a:lnTo>
                      <a:pt x="9" y="27"/>
                    </a:lnTo>
                    <a:lnTo>
                      <a:pt x="10" y="26"/>
                    </a:lnTo>
                    <a:lnTo>
                      <a:pt x="11" y="27"/>
                    </a:lnTo>
                    <a:lnTo>
                      <a:pt x="12" y="28"/>
                    </a:lnTo>
                    <a:lnTo>
                      <a:pt x="13" y="29"/>
                    </a:lnTo>
                    <a:lnTo>
                      <a:pt x="14" y="31"/>
                    </a:lnTo>
                    <a:lnTo>
                      <a:pt x="17" y="33"/>
                    </a:lnTo>
                    <a:lnTo>
                      <a:pt x="20" y="34"/>
                    </a:lnTo>
                    <a:lnTo>
                      <a:pt x="22" y="34"/>
                    </a:lnTo>
                    <a:lnTo>
                      <a:pt x="23" y="32"/>
                    </a:lnTo>
                    <a:lnTo>
                      <a:pt x="26" y="32"/>
                    </a:lnTo>
                    <a:lnTo>
                      <a:pt x="28" y="31"/>
                    </a:lnTo>
                    <a:lnTo>
                      <a:pt x="31" y="30"/>
                    </a:lnTo>
                    <a:lnTo>
                      <a:pt x="36" y="29"/>
                    </a:lnTo>
                    <a:lnTo>
                      <a:pt x="44" y="29"/>
                    </a:lnTo>
                    <a:lnTo>
                      <a:pt x="52" y="28"/>
                    </a:lnTo>
                    <a:lnTo>
                      <a:pt x="56" y="27"/>
                    </a:lnTo>
                    <a:lnTo>
                      <a:pt x="59" y="26"/>
                    </a:lnTo>
                    <a:lnTo>
                      <a:pt x="61" y="26"/>
                    </a:lnTo>
                    <a:lnTo>
                      <a:pt x="63" y="26"/>
                    </a:lnTo>
                    <a:lnTo>
                      <a:pt x="65" y="28"/>
                    </a:lnTo>
                    <a:lnTo>
                      <a:pt x="67" y="30"/>
                    </a:lnTo>
                    <a:lnTo>
                      <a:pt x="69" y="32"/>
                    </a:lnTo>
                    <a:lnTo>
                      <a:pt x="70" y="35"/>
                    </a:lnTo>
                    <a:lnTo>
                      <a:pt x="71" y="37"/>
                    </a:lnTo>
                    <a:lnTo>
                      <a:pt x="72" y="37"/>
                    </a:lnTo>
                    <a:lnTo>
                      <a:pt x="72" y="37"/>
                    </a:lnTo>
                    <a:lnTo>
                      <a:pt x="73" y="37"/>
                    </a:lnTo>
                    <a:lnTo>
                      <a:pt x="74" y="37"/>
                    </a:lnTo>
                    <a:lnTo>
                      <a:pt x="81" y="36"/>
                    </a:lnTo>
                    <a:lnTo>
                      <a:pt x="90" y="36"/>
                    </a:lnTo>
                    <a:lnTo>
                      <a:pt x="97" y="36"/>
                    </a:lnTo>
                    <a:lnTo>
                      <a:pt x="104" y="37"/>
                    </a:lnTo>
                    <a:lnTo>
                      <a:pt x="112" y="37"/>
                    </a:lnTo>
                    <a:lnTo>
                      <a:pt x="118" y="38"/>
                    </a:lnTo>
                    <a:lnTo>
                      <a:pt x="125" y="40"/>
                    </a:lnTo>
                    <a:lnTo>
                      <a:pt x="131" y="42"/>
                    </a:lnTo>
                    <a:lnTo>
                      <a:pt x="131" y="42"/>
                    </a:lnTo>
                    <a:lnTo>
                      <a:pt x="133" y="41"/>
                    </a:lnTo>
                    <a:lnTo>
                      <a:pt x="135" y="39"/>
                    </a:lnTo>
                    <a:lnTo>
                      <a:pt x="135" y="38"/>
                    </a:lnTo>
                    <a:lnTo>
                      <a:pt x="134" y="36"/>
                    </a:lnTo>
                    <a:lnTo>
                      <a:pt x="132" y="34"/>
                    </a:lnTo>
                    <a:lnTo>
                      <a:pt x="129" y="32"/>
                    </a:lnTo>
                    <a:lnTo>
                      <a:pt x="126" y="29"/>
                    </a:lnTo>
                    <a:lnTo>
                      <a:pt x="123" y="27"/>
                    </a:lnTo>
                    <a:lnTo>
                      <a:pt x="119" y="25"/>
                    </a:lnTo>
                    <a:lnTo>
                      <a:pt x="115" y="23"/>
                    </a:lnTo>
                    <a:lnTo>
                      <a:pt x="112" y="21"/>
                    </a:lnTo>
                    <a:lnTo>
                      <a:pt x="112" y="19"/>
                    </a:lnTo>
                    <a:lnTo>
                      <a:pt x="111" y="18"/>
                    </a:lnTo>
                    <a:lnTo>
                      <a:pt x="111" y="16"/>
                    </a:lnTo>
                    <a:lnTo>
                      <a:pt x="110" y="14"/>
                    </a:lnTo>
                    <a:lnTo>
                      <a:pt x="108" y="13"/>
                    </a:lnTo>
                    <a:lnTo>
                      <a:pt x="107" y="10"/>
                    </a:lnTo>
                    <a:lnTo>
                      <a:pt x="107" y="6"/>
                    </a:lnTo>
                    <a:lnTo>
                      <a:pt x="109" y="3"/>
                    </a:lnTo>
                    <a:lnTo>
                      <a:pt x="110" y="0"/>
                    </a:lnTo>
                    <a:lnTo>
                      <a:pt x="112" y="0"/>
                    </a:lnTo>
                    <a:lnTo>
                      <a:pt x="113" y="2"/>
                    </a:lnTo>
                    <a:lnTo>
                      <a:pt x="114" y="5"/>
                    </a:lnTo>
                    <a:lnTo>
                      <a:pt x="114" y="7"/>
                    </a:lnTo>
                    <a:lnTo>
                      <a:pt x="114" y="9"/>
                    </a:lnTo>
                    <a:lnTo>
                      <a:pt x="114" y="10"/>
                    </a:lnTo>
                    <a:lnTo>
                      <a:pt x="114" y="12"/>
                    </a:lnTo>
                    <a:lnTo>
                      <a:pt x="115" y="14"/>
                    </a:lnTo>
                    <a:lnTo>
                      <a:pt x="115" y="15"/>
                    </a:lnTo>
                    <a:lnTo>
                      <a:pt x="115" y="16"/>
                    </a:lnTo>
                    <a:lnTo>
                      <a:pt x="116" y="17"/>
                    </a:lnTo>
                    <a:lnTo>
                      <a:pt x="120" y="18"/>
                    </a:lnTo>
                    <a:lnTo>
                      <a:pt x="125" y="21"/>
                    </a:lnTo>
                    <a:lnTo>
                      <a:pt x="130" y="24"/>
                    </a:lnTo>
                    <a:lnTo>
                      <a:pt x="134" y="28"/>
                    </a:lnTo>
                    <a:lnTo>
                      <a:pt x="138" y="32"/>
                    </a:lnTo>
                    <a:lnTo>
                      <a:pt x="140" y="37"/>
                    </a:lnTo>
                    <a:lnTo>
                      <a:pt x="142" y="41"/>
                    </a:lnTo>
                    <a:lnTo>
                      <a:pt x="141" y="46"/>
                    </a:lnTo>
                    <a:lnTo>
                      <a:pt x="143" y="47"/>
                    </a:lnTo>
                    <a:lnTo>
                      <a:pt x="144" y="48"/>
                    </a:lnTo>
                    <a:lnTo>
                      <a:pt x="146" y="49"/>
                    </a:lnTo>
                    <a:lnTo>
                      <a:pt x="147" y="50"/>
                    </a:lnTo>
                    <a:lnTo>
                      <a:pt x="148" y="52"/>
                    </a:lnTo>
                    <a:lnTo>
                      <a:pt x="148" y="54"/>
                    </a:lnTo>
                    <a:lnTo>
                      <a:pt x="149" y="55"/>
                    </a:lnTo>
                    <a:lnTo>
                      <a:pt x="150" y="57"/>
                    </a:lnTo>
                    <a:lnTo>
                      <a:pt x="150" y="58"/>
                    </a:lnTo>
                    <a:lnTo>
                      <a:pt x="150" y="60"/>
                    </a:lnTo>
                    <a:lnTo>
                      <a:pt x="151" y="62"/>
                    </a:lnTo>
                    <a:lnTo>
                      <a:pt x="151" y="63"/>
                    </a:lnTo>
                    <a:lnTo>
                      <a:pt x="155" y="57"/>
                    </a:lnTo>
                    <a:lnTo>
                      <a:pt x="157" y="54"/>
                    </a:lnTo>
                    <a:lnTo>
                      <a:pt x="161" y="51"/>
                    </a:lnTo>
                    <a:lnTo>
                      <a:pt x="166" y="49"/>
                    </a:lnTo>
                    <a:lnTo>
                      <a:pt x="172" y="49"/>
                    </a:lnTo>
                    <a:lnTo>
                      <a:pt x="178" y="48"/>
                    </a:lnTo>
                    <a:lnTo>
                      <a:pt x="182" y="47"/>
                    </a:lnTo>
                    <a:lnTo>
                      <a:pt x="185" y="44"/>
                    </a:lnTo>
                    <a:lnTo>
                      <a:pt x="186" y="40"/>
                    </a:lnTo>
                    <a:lnTo>
                      <a:pt x="188" y="36"/>
                    </a:lnTo>
                    <a:lnTo>
                      <a:pt x="190" y="35"/>
                    </a:lnTo>
                    <a:lnTo>
                      <a:pt x="192" y="35"/>
                    </a:lnTo>
                    <a:lnTo>
                      <a:pt x="193" y="37"/>
                    </a:lnTo>
                    <a:lnTo>
                      <a:pt x="193" y="39"/>
                    </a:lnTo>
                    <a:lnTo>
                      <a:pt x="192" y="41"/>
                    </a:lnTo>
                    <a:lnTo>
                      <a:pt x="191" y="44"/>
                    </a:lnTo>
                    <a:lnTo>
                      <a:pt x="189" y="47"/>
                    </a:lnTo>
                    <a:lnTo>
                      <a:pt x="187" y="50"/>
                    </a:lnTo>
                    <a:lnTo>
                      <a:pt x="184" y="52"/>
                    </a:lnTo>
                    <a:lnTo>
                      <a:pt x="182" y="55"/>
                    </a:lnTo>
                    <a:lnTo>
                      <a:pt x="179" y="54"/>
                    </a:lnTo>
                    <a:lnTo>
                      <a:pt x="176" y="53"/>
                    </a:lnTo>
                    <a:lnTo>
                      <a:pt x="172" y="52"/>
                    </a:lnTo>
                    <a:lnTo>
                      <a:pt x="169" y="53"/>
                    </a:lnTo>
                    <a:lnTo>
                      <a:pt x="166" y="53"/>
                    </a:lnTo>
                    <a:lnTo>
                      <a:pt x="163" y="54"/>
                    </a:lnTo>
                    <a:lnTo>
                      <a:pt x="162" y="56"/>
                    </a:lnTo>
                    <a:lnTo>
                      <a:pt x="161" y="58"/>
                    </a:lnTo>
                    <a:lnTo>
                      <a:pt x="165" y="62"/>
                    </a:lnTo>
                    <a:lnTo>
                      <a:pt x="168" y="64"/>
                    </a:lnTo>
                    <a:lnTo>
                      <a:pt x="171" y="67"/>
                    </a:lnTo>
                    <a:lnTo>
                      <a:pt x="173" y="70"/>
                    </a:lnTo>
                    <a:lnTo>
                      <a:pt x="175" y="74"/>
                    </a:lnTo>
                    <a:lnTo>
                      <a:pt x="176" y="77"/>
                    </a:lnTo>
                    <a:lnTo>
                      <a:pt x="177" y="80"/>
                    </a:lnTo>
                    <a:lnTo>
                      <a:pt x="178" y="84"/>
                    </a:lnTo>
                    <a:lnTo>
                      <a:pt x="179" y="85"/>
                    </a:lnTo>
                    <a:lnTo>
                      <a:pt x="180" y="86"/>
                    </a:lnTo>
                    <a:lnTo>
                      <a:pt x="181" y="88"/>
                    </a:lnTo>
                    <a:lnTo>
                      <a:pt x="182" y="89"/>
                    </a:lnTo>
                    <a:lnTo>
                      <a:pt x="185" y="86"/>
                    </a:lnTo>
                    <a:lnTo>
                      <a:pt x="187" y="83"/>
                    </a:lnTo>
                    <a:lnTo>
                      <a:pt x="189" y="79"/>
                    </a:lnTo>
                    <a:lnTo>
                      <a:pt x="190" y="75"/>
                    </a:lnTo>
                    <a:lnTo>
                      <a:pt x="191" y="73"/>
                    </a:lnTo>
                    <a:lnTo>
                      <a:pt x="193" y="72"/>
                    </a:lnTo>
                    <a:lnTo>
                      <a:pt x="194" y="72"/>
                    </a:lnTo>
                    <a:lnTo>
                      <a:pt x="194" y="76"/>
                    </a:lnTo>
                    <a:lnTo>
                      <a:pt x="193" y="80"/>
                    </a:lnTo>
                    <a:lnTo>
                      <a:pt x="190" y="85"/>
                    </a:lnTo>
                    <a:lnTo>
                      <a:pt x="187" y="90"/>
                    </a:lnTo>
                    <a:lnTo>
                      <a:pt x="184" y="93"/>
                    </a:lnTo>
                    <a:lnTo>
                      <a:pt x="184" y="95"/>
                    </a:lnTo>
                    <a:lnTo>
                      <a:pt x="185" y="96"/>
                    </a:lnTo>
                    <a:lnTo>
                      <a:pt x="185" y="98"/>
                    </a:lnTo>
                    <a:lnTo>
                      <a:pt x="185" y="100"/>
                    </a:lnTo>
                    <a:lnTo>
                      <a:pt x="185" y="103"/>
                    </a:lnTo>
                    <a:lnTo>
                      <a:pt x="185" y="105"/>
                    </a:lnTo>
                    <a:lnTo>
                      <a:pt x="184" y="108"/>
                    </a:lnTo>
                    <a:lnTo>
                      <a:pt x="184" y="111"/>
                    </a:lnTo>
                    <a:lnTo>
                      <a:pt x="186" y="113"/>
                    </a:lnTo>
                    <a:lnTo>
                      <a:pt x="188" y="116"/>
                    </a:lnTo>
                    <a:lnTo>
                      <a:pt x="190" y="118"/>
                    </a:lnTo>
                    <a:lnTo>
                      <a:pt x="192" y="121"/>
                    </a:lnTo>
                    <a:lnTo>
                      <a:pt x="194" y="124"/>
                    </a:lnTo>
                    <a:lnTo>
                      <a:pt x="194" y="126"/>
                    </a:lnTo>
                    <a:lnTo>
                      <a:pt x="195" y="128"/>
                    </a:lnTo>
                    <a:lnTo>
                      <a:pt x="195" y="128"/>
                    </a:lnTo>
                    <a:lnTo>
                      <a:pt x="193" y="129"/>
                    </a:lnTo>
                    <a:lnTo>
                      <a:pt x="191" y="128"/>
                    </a:lnTo>
                    <a:lnTo>
                      <a:pt x="190" y="127"/>
                    </a:lnTo>
                    <a:lnTo>
                      <a:pt x="189" y="125"/>
                    </a:lnTo>
                    <a:lnTo>
                      <a:pt x="189" y="123"/>
                    </a:lnTo>
                    <a:lnTo>
                      <a:pt x="187" y="121"/>
                    </a:lnTo>
                    <a:lnTo>
                      <a:pt x="186" y="119"/>
                    </a:lnTo>
                    <a:lnTo>
                      <a:pt x="183" y="116"/>
                    </a:lnTo>
                    <a:lnTo>
                      <a:pt x="182" y="118"/>
                    </a:lnTo>
                    <a:lnTo>
                      <a:pt x="181" y="119"/>
                    </a:lnTo>
                    <a:lnTo>
                      <a:pt x="180" y="121"/>
                    </a:lnTo>
                    <a:lnTo>
                      <a:pt x="179" y="123"/>
                    </a:lnTo>
                    <a:lnTo>
                      <a:pt x="179" y="126"/>
                    </a:lnTo>
                    <a:lnTo>
                      <a:pt x="177" y="129"/>
                    </a:lnTo>
                    <a:lnTo>
                      <a:pt x="176" y="132"/>
                    </a:lnTo>
                    <a:lnTo>
                      <a:pt x="174" y="135"/>
                    </a:lnTo>
                    <a:lnTo>
                      <a:pt x="170" y="138"/>
                    </a:lnTo>
                    <a:lnTo>
                      <a:pt x="167" y="140"/>
                    </a:lnTo>
                    <a:lnTo>
                      <a:pt x="162" y="143"/>
                    </a:lnTo>
                    <a:lnTo>
                      <a:pt x="157" y="145"/>
                    </a:lnTo>
                    <a:lnTo>
                      <a:pt x="159" y="148"/>
                    </a:lnTo>
                    <a:lnTo>
                      <a:pt x="161" y="151"/>
                    </a:lnTo>
                    <a:lnTo>
                      <a:pt x="164" y="153"/>
                    </a:lnTo>
                    <a:lnTo>
                      <a:pt x="168" y="154"/>
                    </a:lnTo>
                    <a:lnTo>
                      <a:pt x="171" y="156"/>
                    </a:lnTo>
                    <a:lnTo>
                      <a:pt x="176" y="156"/>
                    </a:lnTo>
                    <a:lnTo>
                      <a:pt x="180" y="157"/>
                    </a:lnTo>
                    <a:lnTo>
                      <a:pt x="186" y="156"/>
                    </a:lnTo>
                    <a:lnTo>
                      <a:pt x="187" y="158"/>
                    </a:lnTo>
                    <a:lnTo>
                      <a:pt x="188" y="158"/>
                    </a:lnTo>
                    <a:lnTo>
                      <a:pt x="190" y="160"/>
                    </a:lnTo>
                    <a:lnTo>
                      <a:pt x="191" y="161"/>
                    </a:lnTo>
                    <a:lnTo>
                      <a:pt x="193" y="162"/>
                    </a:lnTo>
                    <a:lnTo>
                      <a:pt x="194" y="164"/>
                    </a:lnTo>
                    <a:lnTo>
                      <a:pt x="195" y="165"/>
                    </a:lnTo>
                    <a:lnTo>
                      <a:pt x="196" y="166"/>
                    </a:lnTo>
                    <a:lnTo>
                      <a:pt x="195" y="169"/>
                    </a:lnTo>
                    <a:lnTo>
                      <a:pt x="194" y="170"/>
                    </a:lnTo>
                    <a:lnTo>
                      <a:pt x="193" y="171"/>
                    </a:lnTo>
                    <a:lnTo>
                      <a:pt x="191" y="170"/>
                    </a:lnTo>
                    <a:lnTo>
                      <a:pt x="190" y="169"/>
                    </a:lnTo>
                    <a:lnTo>
                      <a:pt x="189" y="167"/>
                    </a:lnTo>
                    <a:lnTo>
                      <a:pt x="188" y="166"/>
                    </a:lnTo>
                    <a:lnTo>
                      <a:pt x="188" y="164"/>
                    </a:lnTo>
                    <a:lnTo>
                      <a:pt x="186" y="163"/>
                    </a:lnTo>
                    <a:lnTo>
                      <a:pt x="186" y="162"/>
                    </a:lnTo>
                    <a:lnTo>
                      <a:pt x="184" y="162"/>
                    </a:lnTo>
                    <a:lnTo>
                      <a:pt x="183" y="161"/>
                    </a:lnTo>
                    <a:lnTo>
                      <a:pt x="181" y="161"/>
                    </a:lnTo>
                    <a:lnTo>
                      <a:pt x="179" y="161"/>
                    </a:lnTo>
                    <a:lnTo>
                      <a:pt x="176" y="161"/>
                    </a:lnTo>
                    <a:lnTo>
                      <a:pt x="173" y="160"/>
                    </a:lnTo>
                    <a:lnTo>
                      <a:pt x="169" y="159"/>
                    </a:lnTo>
                    <a:lnTo>
                      <a:pt x="165" y="158"/>
                    </a:lnTo>
                    <a:lnTo>
                      <a:pt x="162" y="156"/>
                    </a:lnTo>
                    <a:lnTo>
                      <a:pt x="159" y="154"/>
                    </a:lnTo>
                    <a:lnTo>
                      <a:pt x="157" y="155"/>
                    </a:lnTo>
                    <a:lnTo>
                      <a:pt x="152" y="147"/>
                    </a:lnTo>
                    <a:lnTo>
                      <a:pt x="150" y="150"/>
                    </a:lnTo>
                    <a:lnTo>
                      <a:pt x="149" y="154"/>
                    </a:lnTo>
                    <a:lnTo>
                      <a:pt x="147" y="158"/>
                    </a:lnTo>
                    <a:lnTo>
                      <a:pt x="143" y="162"/>
                    </a:lnTo>
                    <a:lnTo>
                      <a:pt x="143" y="163"/>
                    </a:lnTo>
                    <a:lnTo>
                      <a:pt x="144" y="165"/>
                    </a:lnTo>
                    <a:lnTo>
                      <a:pt x="145" y="168"/>
                    </a:lnTo>
                    <a:lnTo>
                      <a:pt x="145" y="170"/>
                    </a:lnTo>
                    <a:lnTo>
                      <a:pt x="146" y="173"/>
                    </a:lnTo>
                    <a:lnTo>
                      <a:pt x="146" y="175"/>
                    </a:lnTo>
                    <a:lnTo>
                      <a:pt x="144" y="178"/>
                    </a:lnTo>
                    <a:lnTo>
                      <a:pt x="141" y="181"/>
                    </a:lnTo>
                    <a:lnTo>
                      <a:pt x="135" y="186"/>
                    </a:lnTo>
                    <a:lnTo>
                      <a:pt x="129" y="190"/>
                    </a:lnTo>
                    <a:lnTo>
                      <a:pt x="124" y="193"/>
                    </a:lnTo>
                    <a:lnTo>
                      <a:pt x="120" y="194"/>
                    </a:lnTo>
                    <a:lnTo>
                      <a:pt x="119" y="198"/>
                    </a:lnTo>
                    <a:lnTo>
                      <a:pt x="118" y="201"/>
                    </a:lnTo>
                    <a:lnTo>
                      <a:pt x="117" y="203"/>
                    </a:lnTo>
                    <a:lnTo>
                      <a:pt x="115" y="204"/>
                    </a:lnTo>
                    <a:lnTo>
                      <a:pt x="113" y="203"/>
                    </a:lnTo>
                    <a:lnTo>
                      <a:pt x="111" y="203"/>
                    </a:lnTo>
                    <a:lnTo>
                      <a:pt x="109" y="201"/>
                    </a:lnTo>
                    <a:lnTo>
                      <a:pt x="110" y="200"/>
                    </a:lnTo>
                    <a:lnTo>
                      <a:pt x="111" y="197"/>
                    </a:lnTo>
                    <a:lnTo>
                      <a:pt x="113" y="195"/>
                    </a:lnTo>
                    <a:lnTo>
                      <a:pt x="115" y="194"/>
                    </a:lnTo>
                    <a:lnTo>
                      <a:pt x="116" y="191"/>
                    </a:lnTo>
                    <a:lnTo>
                      <a:pt x="120" y="189"/>
                    </a:lnTo>
                    <a:lnTo>
                      <a:pt x="125" y="186"/>
                    </a:lnTo>
                    <a:lnTo>
                      <a:pt x="129" y="184"/>
                    </a:lnTo>
                    <a:lnTo>
                      <a:pt x="134" y="181"/>
                    </a:lnTo>
                    <a:lnTo>
                      <a:pt x="137" y="178"/>
                    </a:lnTo>
                    <a:lnTo>
                      <a:pt x="139" y="174"/>
                    </a:lnTo>
                    <a:lnTo>
                      <a:pt x="139" y="171"/>
                    </a:lnTo>
                    <a:lnTo>
                      <a:pt x="136" y="166"/>
                    </a:lnTo>
                    <a:lnTo>
                      <a:pt x="131" y="168"/>
                    </a:lnTo>
                    <a:lnTo>
                      <a:pt x="124" y="171"/>
                    </a:lnTo>
                    <a:lnTo>
                      <a:pt x="116" y="173"/>
                    </a:lnTo>
                    <a:lnTo>
                      <a:pt x="108" y="175"/>
                    </a:lnTo>
                    <a:lnTo>
                      <a:pt x="98" y="176"/>
                    </a:lnTo>
                    <a:lnTo>
                      <a:pt x="89" y="177"/>
                    </a:lnTo>
                    <a:lnTo>
                      <a:pt x="80" y="177"/>
                    </a:lnTo>
                    <a:lnTo>
                      <a:pt x="72" y="176"/>
                    </a:lnTo>
                    <a:lnTo>
                      <a:pt x="68" y="181"/>
                    </a:lnTo>
                    <a:lnTo>
                      <a:pt x="65" y="186"/>
                    </a:lnTo>
                    <a:lnTo>
                      <a:pt x="61" y="188"/>
                    </a:lnTo>
                    <a:lnTo>
                      <a:pt x="56" y="188"/>
                    </a:lnTo>
                    <a:lnTo>
                      <a:pt x="53" y="187"/>
                    </a:lnTo>
                    <a:lnTo>
                      <a:pt x="49" y="187"/>
                    </a:lnTo>
                    <a:lnTo>
                      <a:pt x="45" y="186"/>
                    </a:lnTo>
                    <a:lnTo>
                      <a:pt x="41" y="185"/>
                    </a:lnTo>
                    <a:lnTo>
                      <a:pt x="37" y="184"/>
                    </a:lnTo>
                    <a:lnTo>
                      <a:pt x="34" y="184"/>
                    </a:lnTo>
                    <a:lnTo>
                      <a:pt x="31" y="184"/>
                    </a:lnTo>
                    <a:lnTo>
                      <a:pt x="30" y="185"/>
                    </a:lnTo>
                    <a:lnTo>
                      <a:pt x="26" y="186"/>
                    </a:lnTo>
                    <a:lnTo>
                      <a:pt x="21" y="189"/>
                    </a:lnTo>
                    <a:lnTo>
                      <a:pt x="16" y="192"/>
                    </a:lnTo>
                    <a:lnTo>
                      <a:pt x="12" y="194"/>
                    </a:lnTo>
                    <a:lnTo>
                      <a:pt x="10" y="193"/>
                    </a:lnTo>
                    <a:lnTo>
                      <a:pt x="8" y="191"/>
                    </a:lnTo>
                    <a:lnTo>
                      <a:pt x="7" y="190"/>
                    </a:lnTo>
                    <a:lnTo>
                      <a:pt x="9" y="187"/>
                    </a:lnTo>
                    <a:lnTo>
                      <a:pt x="13" y="185"/>
                    </a:lnTo>
                    <a:lnTo>
                      <a:pt x="18" y="183"/>
                    </a:lnTo>
                    <a:lnTo>
                      <a:pt x="22" y="180"/>
                    </a:lnTo>
                    <a:lnTo>
                      <a:pt x="24" y="177"/>
                    </a:lnTo>
                    <a:lnTo>
                      <a:pt x="35" y="179"/>
                    </a:lnTo>
                    <a:lnTo>
                      <a:pt x="43" y="180"/>
                    </a:lnTo>
                    <a:lnTo>
                      <a:pt x="49" y="181"/>
                    </a:lnTo>
                    <a:lnTo>
                      <a:pt x="54" y="181"/>
                    </a:lnTo>
                    <a:lnTo>
                      <a:pt x="56" y="181"/>
                    </a:lnTo>
                    <a:lnTo>
                      <a:pt x="59" y="179"/>
                    </a:lnTo>
                    <a:lnTo>
                      <a:pt x="60" y="177"/>
                    </a:lnTo>
                    <a:lnTo>
                      <a:pt x="62" y="174"/>
                    </a:lnTo>
                  </a:path>
                </a:pathLst>
              </a:custGeom>
              <a:solidFill>
                <a:srgbClr val="000000"/>
              </a:solidFill>
              <a:ln w="9525" cap="rnd">
                <a:noFill/>
                <a:round/>
                <a:headEnd/>
                <a:tailEnd/>
              </a:ln>
              <a:effectLst/>
            </p:spPr>
            <p:txBody>
              <a:bodyPr/>
              <a:lstStyle/>
              <a:p>
                <a:endParaRPr lang="en-US" dirty="0"/>
              </a:p>
            </p:txBody>
          </p:sp>
          <p:sp>
            <p:nvSpPr>
              <p:cNvPr id="305168" name="Freeform 16"/>
              <p:cNvSpPr>
                <a:spLocks/>
              </p:cNvSpPr>
              <p:nvPr/>
            </p:nvSpPr>
            <p:spPr bwMode="auto">
              <a:xfrm>
                <a:off x="2922" y="3800"/>
                <a:ext cx="8" cy="8"/>
              </a:xfrm>
              <a:custGeom>
                <a:avLst/>
                <a:gdLst/>
                <a:ahLst/>
                <a:cxnLst>
                  <a:cxn ang="0">
                    <a:pos x="1" y="5"/>
                  </a:cxn>
                  <a:cxn ang="0">
                    <a:pos x="2" y="6"/>
                  </a:cxn>
                  <a:cxn ang="0">
                    <a:pos x="3" y="6"/>
                  </a:cxn>
                  <a:cxn ang="0">
                    <a:pos x="4" y="7"/>
                  </a:cxn>
                  <a:cxn ang="0">
                    <a:pos x="5" y="6"/>
                  </a:cxn>
                  <a:cxn ang="0">
                    <a:pos x="6" y="6"/>
                  </a:cxn>
                  <a:cxn ang="0">
                    <a:pos x="6" y="4"/>
                  </a:cxn>
                  <a:cxn ang="0">
                    <a:pos x="7" y="3"/>
                  </a:cxn>
                  <a:cxn ang="0">
                    <a:pos x="7" y="2"/>
                  </a:cxn>
                  <a:cxn ang="0">
                    <a:pos x="6" y="1"/>
                  </a:cxn>
                  <a:cxn ang="0">
                    <a:pos x="4" y="1"/>
                  </a:cxn>
                  <a:cxn ang="0">
                    <a:pos x="3" y="0"/>
                  </a:cxn>
                  <a:cxn ang="0">
                    <a:pos x="2" y="0"/>
                  </a:cxn>
                  <a:cxn ang="0">
                    <a:pos x="1" y="2"/>
                  </a:cxn>
                  <a:cxn ang="0">
                    <a:pos x="1" y="3"/>
                  </a:cxn>
                  <a:cxn ang="0">
                    <a:pos x="0" y="4"/>
                  </a:cxn>
                  <a:cxn ang="0">
                    <a:pos x="1" y="5"/>
                  </a:cxn>
                </a:cxnLst>
                <a:rect l="0" t="0" r="r" b="b"/>
                <a:pathLst>
                  <a:path w="8" h="8">
                    <a:moveTo>
                      <a:pt x="1" y="5"/>
                    </a:moveTo>
                    <a:lnTo>
                      <a:pt x="2" y="6"/>
                    </a:lnTo>
                    <a:lnTo>
                      <a:pt x="3" y="6"/>
                    </a:lnTo>
                    <a:lnTo>
                      <a:pt x="4" y="7"/>
                    </a:lnTo>
                    <a:lnTo>
                      <a:pt x="5" y="6"/>
                    </a:lnTo>
                    <a:lnTo>
                      <a:pt x="6" y="6"/>
                    </a:lnTo>
                    <a:lnTo>
                      <a:pt x="6" y="4"/>
                    </a:lnTo>
                    <a:lnTo>
                      <a:pt x="7" y="3"/>
                    </a:lnTo>
                    <a:lnTo>
                      <a:pt x="7" y="2"/>
                    </a:lnTo>
                    <a:lnTo>
                      <a:pt x="6" y="1"/>
                    </a:lnTo>
                    <a:lnTo>
                      <a:pt x="4" y="1"/>
                    </a:lnTo>
                    <a:lnTo>
                      <a:pt x="3" y="0"/>
                    </a:lnTo>
                    <a:lnTo>
                      <a:pt x="2" y="0"/>
                    </a:lnTo>
                    <a:lnTo>
                      <a:pt x="1" y="2"/>
                    </a:lnTo>
                    <a:lnTo>
                      <a:pt x="1" y="3"/>
                    </a:lnTo>
                    <a:lnTo>
                      <a:pt x="0" y="4"/>
                    </a:lnTo>
                    <a:lnTo>
                      <a:pt x="1" y="5"/>
                    </a:lnTo>
                  </a:path>
                </a:pathLst>
              </a:custGeom>
              <a:solidFill>
                <a:srgbClr val="FFFFFF"/>
              </a:solidFill>
              <a:ln w="9525" cap="rnd">
                <a:noFill/>
                <a:round/>
                <a:headEnd/>
                <a:tailEnd/>
              </a:ln>
              <a:effectLst/>
            </p:spPr>
            <p:txBody>
              <a:bodyPr/>
              <a:lstStyle/>
              <a:p>
                <a:endParaRPr lang="en-US" dirty="0"/>
              </a:p>
            </p:txBody>
          </p:sp>
          <p:sp>
            <p:nvSpPr>
              <p:cNvPr id="305169" name="Freeform 17"/>
              <p:cNvSpPr>
                <a:spLocks/>
              </p:cNvSpPr>
              <p:nvPr/>
            </p:nvSpPr>
            <p:spPr bwMode="auto">
              <a:xfrm>
                <a:off x="2923" y="3823"/>
                <a:ext cx="8" cy="8"/>
              </a:xfrm>
              <a:custGeom>
                <a:avLst/>
                <a:gdLst/>
                <a:ahLst/>
                <a:cxnLst>
                  <a:cxn ang="0">
                    <a:pos x="1" y="5"/>
                  </a:cxn>
                  <a:cxn ang="0">
                    <a:pos x="1" y="6"/>
                  </a:cxn>
                  <a:cxn ang="0">
                    <a:pos x="3" y="7"/>
                  </a:cxn>
                  <a:cxn ang="0">
                    <a:pos x="4" y="7"/>
                  </a:cxn>
                  <a:cxn ang="0">
                    <a:pos x="5" y="7"/>
                  </a:cxn>
                  <a:cxn ang="0">
                    <a:pos x="7" y="5"/>
                  </a:cxn>
                  <a:cxn ang="0">
                    <a:pos x="7" y="5"/>
                  </a:cxn>
                  <a:cxn ang="0">
                    <a:pos x="7" y="3"/>
                  </a:cxn>
                  <a:cxn ang="0">
                    <a:pos x="7" y="2"/>
                  </a:cxn>
                  <a:cxn ang="0">
                    <a:pos x="6" y="1"/>
                  </a:cxn>
                  <a:cxn ang="0">
                    <a:pos x="5" y="0"/>
                  </a:cxn>
                  <a:cxn ang="0">
                    <a:pos x="4" y="0"/>
                  </a:cxn>
                  <a:cxn ang="0">
                    <a:pos x="2" y="0"/>
                  </a:cxn>
                  <a:cxn ang="0">
                    <a:pos x="1" y="1"/>
                  </a:cxn>
                  <a:cxn ang="0">
                    <a:pos x="0" y="3"/>
                  </a:cxn>
                  <a:cxn ang="0">
                    <a:pos x="0" y="4"/>
                  </a:cxn>
                  <a:cxn ang="0">
                    <a:pos x="1" y="5"/>
                  </a:cxn>
                </a:cxnLst>
                <a:rect l="0" t="0" r="r" b="b"/>
                <a:pathLst>
                  <a:path w="8" h="8">
                    <a:moveTo>
                      <a:pt x="1" y="5"/>
                    </a:moveTo>
                    <a:lnTo>
                      <a:pt x="1" y="6"/>
                    </a:lnTo>
                    <a:lnTo>
                      <a:pt x="3" y="7"/>
                    </a:lnTo>
                    <a:lnTo>
                      <a:pt x="4" y="7"/>
                    </a:lnTo>
                    <a:lnTo>
                      <a:pt x="5" y="7"/>
                    </a:lnTo>
                    <a:lnTo>
                      <a:pt x="7" y="5"/>
                    </a:lnTo>
                    <a:lnTo>
                      <a:pt x="7" y="5"/>
                    </a:lnTo>
                    <a:lnTo>
                      <a:pt x="7" y="3"/>
                    </a:lnTo>
                    <a:lnTo>
                      <a:pt x="7" y="2"/>
                    </a:lnTo>
                    <a:lnTo>
                      <a:pt x="6" y="1"/>
                    </a:lnTo>
                    <a:lnTo>
                      <a:pt x="5" y="0"/>
                    </a:lnTo>
                    <a:lnTo>
                      <a:pt x="4" y="0"/>
                    </a:lnTo>
                    <a:lnTo>
                      <a:pt x="2" y="0"/>
                    </a:lnTo>
                    <a:lnTo>
                      <a:pt x="1" y="1"/>
                    </a:lnTo>
                    <a:lnTo>
                      <a:pt x="0" y="3"/>
                    </a:lnTo>
                    <a:lnTo>
                      <a:pt x="0" y="4"/>
                    </a:lnTo>
                    <a:lnTo>
                      <a:pt x="1" y="5"/>
                    </a:lnTo>
                  </a:path>
                </a:pathLst>
              </a:custGeom>
              <a:solidFill>
                <a:srgbClr val="FFFFFF"/>
              </a:solidFill>
              <a:ln w="9525" cap="rnd">
                <a:noFill/>
                <a:round/>
                <a:headEnd/>
                <a:tailEnd/>
              </a:ln>
              <a:effectLst/>
            </p:spPr>
            <p:txBody>
              <a:bodyPr/>
              <a:lstStyle/>
              <a:p>
                <a:endParaRPr lang="en-US" dirty="0"/>
              </a:p>
            </p:txBody>
          </p:sp>
          <p:sp>
            <p:nvSpPr>
              <p:cNvPr id="305170" name="Freeform 18"/>
              <p:cNvSpPr>
                <a:spLocks/>
              </p:cNvSpPr>
              <p:nvPr/>
            </p:nvSpPr>
            <p:spPr bwMode="auto">
              <a:xfrm>
                <a:off x="2904" y="3774"/>
                <a:ext cx="22" cy="26"/>
              </a:xfrm>
              <a:custGeom>
                <a:avLst/>
                <a:gdLst/>
                <a:ahLst/>
                <a:cxnLst>
                  <a:cxn ang="0">
                    <a:pos x="21" y="17"/>
                  </a:cxn>
                  <a:cxn ang="0">
                    <a:pos x="17" y="18"/>
                  </a:cxn>
                  <a:cxn ang="0">
                    <a:pos x="15" y="20"/>
                  </a:cxn>
                  <a:cxn ang="0">
                    <a:pos x="12" y="23"/>
                  </a:cxn>
                  <a:cxn ang="0">
                    <a:pos x="11" y="25"/>
                  </a:cxn>
                  <a:cxn ang="0">
                    <a:pos x="7" y="24"/>
                  </a:cxn>
                  <a:cxn ang="0">
                    <a:pos x="4" y="23"/>
                  </a:cxn>
                  <a:cxn ang="0">
                    <a:pos x="2" y="21"/>
                  </a:cxn>
                  <a:cxn ang="0">
                    <a:pos x="1" y="18"/>
                  </a:cxn>
                  <a:cxn ang="0">
                    <a:pos x="0" y="14"/>
                  </a:cxn>
                  <a:cxn ang="0">
                    <a:pos x="0" y="10"/>
                  </a:cxn>
                  <a:cxn ang="0">
                    <a:pos x="2" y="5"/>
                  </a:cxn>
                  <a:cxn ang="0">
                    <a:pos x="5" y="0"/>
                  </a:cxn>
                  <a:cxn ang="0">
                    <a:pos x="8" y="1"/>
                  </a:cxn>
                  <a:cxn ang="0">
                    <a:pos x="10" y="3"/>
                  </a:cxn>
                  <a:cxn ang="0">
                    <a:pos x="11" y="4"/>
                  </a:cxn>
                  <a:cxn ang="0">
                    <a:pos x="14" y="6"/>
                  </a:cxn>
                  <a:cxn ang="0">
                    <a:pos x="16" y="8"/>
                  </a:cxn>
                  <a:cxn ang="0">
                    <a:pos x="17" y="11"/>
                  </a:cxn>
                  <a:cxn ang="0">
                    <a:pos x="19" y="14"/>
                  </a:cxn>
                  <a:cxn ang="0">
                    <a:pos x="21" y="17"/>
                  </a:cxn>
                </a:cxnLst>
                <a:rect l="0" t="0" r="r" b="b"/>
                <a:pathLst>
                  <a:path w="22" h="26">
                    <a:moveTo>
                      <a:pt x="21" y="17"/>
                    </a:moveTo>
                    <a:lnTo>
                      <a:pt x="17" y="18"/>
                    </a:lnTo>
                    <a:lnTo>
                      <a:pt x="15" y="20"/>
                    </a:lnTo>
                    <a:lnTo>
                      <a:pt x="12" y="23"/>
                    </a:lnTo>
                    <a:lnTo>
                      <a:pt x="11" y="25"/>
                    </a:lnTo>
                    <a:lnTo>
                      <a:pt x="7" y="24"/>
                    </a:lnTo>
                    <a:lnTo>
                      <a:pt x="4" y="23"/>
                    </a:lnTo>
                    <a:lnTo>
                      <a:pt x="2" y="21"/>
                    </a:lnTo>
                    <a:lnTo>
                      <a:pt x="1" y="18"/>
                    </a:lnTo>
                    <a:lnTo>
                      <a:pt x="0" y="14"/>
                    </a:lnTo>
                    <a:lnTo>
                      <a:pt x="0" y="10"/>
                    </a:lnTo>
                    <a:lnTo>
                      <a:pt x="2" y="5"/>
                    </a:lnTo>
                    <a:lnTo>
                      <a:pt x="5" y="0"/>
                    </a:lnTo>
                    <a:lnTo>
                      <a:pt x="8" y="1"/>
                    </a:lnTo>
                    <a:lnTo>
                      <a:pt x="10" y="3"/>
                    </a:lnTo>
                    <a:lnTo>
                      <a:pt x="11" y="4"/>
                    </a:lnTo>
                    <a:lnTo>
                      <a:pt x="14" y="6"/>
                    </a:lnTo>
                    <a:lnTo>
                      <a:pt x="16" y="8"/>
                    </a:lnTo>
                    <a:lnTo>
                      <a:pt x="17" y="11"/>
                    </a:lnTo>
                    <a:lnTo>
                      <a:pt x="19" y="14"/>
                    </a:lnTo>
                    <a:lnTo>
                      <a:pt x="21" y="17"/>
                    </a:lnTo>
                  </a:path>
                </a:pathLst>
              </a:custGeom>
              <a:solidFill>
                <a:srgbClr val="FFED7F"/>
              </a:solidFill>
              <a:ln w="9525" cap="rnd">
                <a:noFill/>
                <a:round/>
                <a:headEnd/>
                <a:tailEnd/>
              </a:ln>
              <a:effectLst/>
            </p:spPr>
            <p:txBody>
              <a:bodyPr/>
              <a:lstStyle/>
              <a:p>
                <a:endParaRPr lang="en-US" dirty="0"/>
              </a:p>
            </p:txBody>
          </p:sp>
          <p:sp>
            <p:nvSpPr>
              <p:cNvPr id="305171" name="Freeform 19"/>
              <p:cNvSpPr>
                <a:spLocks/>
              </p:cNvSpPr>
              <p:nvPr/>
            </p:nvSpPr>
            <p:spPr bwMode="auto">
              <a:xfrm>
                <a:off x="2904" y="3830"/>
                <a:ext cx="21" cy="21"/>
              </a:xfrm>
              <a:custGeom>
                <a:avLst/>
                <a:gdLst/>
                <a:ahLst/>
                <a:cxnLst>
                  <a:cxn ang="0">
                    <a:pos x="20" y="9"/>
                  </a:cxn>
                  <a:cxn ang="0">
                    <a:pos x="17" y="14"/>
                  </a:cxn>
                  <a:cxn ang="0">
                    <a:pos x="14" y="17"/>
                  </a:cxn>
                  <a:cxn ang="0">
                    <a:pos x="10" y="20"/>
                  </a:cxn>
                  <a:cxn ang="0">
                    <a:pos x="6" y="20"/>
                  </a:cxn>
                  <a:cxn ang="0">
                    <a:pos x="5" y="20"/>
                  </a:cxn>
                  <a:cxn ang="0">
                    <a:pos x="3" y="20"/>
                  </a:cxn>
                  <a:cxn ang="0">
                    <a:pos x="1" y="18"/>
                  </a:cxn>
                  <a:cxn ang="0">
                    <a:pos x="0" y="14"/>
                  </a:cxn>
                  <a:cxn ang="0">
                    <a:pos x="1" y="10"/>
                  </a:cxn>
                  <a:cxn ang="0">
                    <a:pos x="2" y="6"/>
                  </a:cxn>
                  <a:cxn ang="0">
                    <a:pos x="6" y="2"/>
                  </a:cxn>
                  <a:cxn ang="0">
                    <a:pos x="12" y="0"/>
                  </a:cxn>
                  <a:cxn ang="0">
                    <a:pos x="12" y="2"/>
                  </a:cxn>
                  <a:cxn ang="0">
                    <a:pos x="13" y="4"/>
                  </a:cxn>
                  <a:cxn ang="0">
                    <a:pos x="14" y="5"/>
                  </a:cxn>
                  <a:cxn ang="0">
                    <a:pos x="15" y="7"/>
                  </a:cxn>
                  <a:cxn ang="0">
                    <a:pos x="16" y="8"/>
                  </a:cxn>
                  <a:cxn ang="0">
                    <a:pos x="17" y="9"/>
                  </a:cxn>
                  <a:cxn ang="0">
                    <a:pos x="18" y="9"/>
                  </a:cxn>
                  <a:cxn ang="0">
                    <a:pos x="20" y="9"/>
                  </a:cxn>
                </a:cxnLst>
                <a:rect l="0" t="0" r="r" b="b"/>
                <a:pathLst>
                  <a:path w="21" h="21">
                    <a:moveTo>
                      <a:pt x="20" y="9"/>
                    </a:moveTo>
                    <a:lnTo>
                      <a:pt x="17" y="14"/>
                    </a:lnTo>
                    <a:lnTo>
                      <a:pt x="14" y="17"/>
                    </a:lnTo>
                    <a:lnTo>
                      <a:pt x="10" y="20"/>
                    </a:lnTo>
                    <a:lnTo>
                      <a:pt x="6" y="20"/>
                    </a:lnTo>
                    <a:lnTo>
                      <a:pt x="5" y="20"/>
                    </a:lnTo>
                    <a:lnTo>
                      <a:pt x="3" y="20"/>
                    </a:lnTo>
                    <a:lnTo>
                      <a:pt x="1" y="18"/>
                    </a:lnTo>
                    <a:lnTo>
                      <a:pt x="0" y="14"/>
                    </a:lnTo>
                    <a:lnTo>
                      <a:pt x="1" y="10"/>
                    </a:lnTo>
                    <a:lnTo>
                      <a:pt x="2" y="6"/>
                    </a:lnTo>
                    <a:lnTo>
                      <a:pt x="6" y="2"/>
                    </a:lnTo>
                    <a:lnTo>
                      <a:pt x="12" y="0"/>
                    </a:lnTo>
                    <a:lnTo>
                      <a:pt x="12" y="2"/>
                    </a:lnTo>
                    <a:lnTo>
                      <a:pt x="13" y="4"/>
                    </a:lnTo>
                    <a:lnTo>
                      <a:pt x="14" y="5"/>
                    </a:lnTo>
                    <a:lnTo>
                      <a:pt x="15" y="7"/>
                    </a:lnTo>
                    <a:lnTo>
                      <a:pt x="16" y="8"/>
                    </a:lnTo>
                    <a:lnTo>
                      <a:pt x="17" y="9"/>
                    </a:lnTo>
                    <a:lnTo>
                      <a:pt x="18" y="9"/>
                    </a:lnTo>
                    <a:lnTo>
                      <a:pt x="20" y="9"/>
                    </a:lnTo>
                  </a:path>
                </a:pathLst>
              </a:custGeom>
              <a:solidFill>
                <a:srgbClr val="FFED7F"/>
              </a:solidFill>
              <a:ln w="9525" cap="rnd">
                <a:noFill/>
                <a:round/>
                <a:headEnd/>
                <a:tailEnd/>
              </a:ln>
              <a:effectLst/>
            </p:spPr>
            <p:txBody>
              <a:bodyPr/>
              <a:lstStyle/>
              <a:p>
                <a:endParaRPr lang="en-US" dirty="0"/>
              </a:p>
            </p:txBody>
          </p:sp>
          <p:sp>
            <p:nvSpPr>
              <p:cNvPr id="305172" name="Freeform 20"/>
              <p:cNvSpPr>
                <a:spLocks/>
              </p:cNvSpPr>
              <p:nvPr/>
            </p:nvSpPr>
            <p:spPr bwMode="auto">
              <a:xfrm>
                <a:off x="2759" y="3817"/>
                <a:ext cx="139" cy="66"/>
              </a:xfrm>
              <a:custGeom>
                <a:avLst/>
                <a:gdLst/>
                <a:ahLst/>
                <a:cxnLst>
                  <a:cxn ang="0">
                    <a:pos x="133" y="5"/>
                  </a:cxn>
                  <a:cxn ang="0">
                    <a:pos x="134" y="10"/>
                  </a:cxn>
                  <a:cxn ang="0">
                    <a:pos x="134" y="14"/>
                  </a:cxn>
                  <a:cxn ang="0">
                    <a:pos x="135" y="18"/>
                  </a:cxn>
                  <a:cxn ang="0">
                    <a:pos x="136" y="21"/>
                  </a:cxn>
                  <a:cxn ang="0">
                    <a:pos x="136" y="25"/>
                  </a:cxn>
                  <a:cxn ang="0">
                    <a:pos x="137" y="28"/>
                  </a:cxn>
                  <a:cxn ang="0">
                    <a:pos x="138" y="31"/>
                  </a:cxn>
                  <a:cxn ang="0">
                    <a:pos x="138" y="34"/>
                  </a:cxn>
                  <a:cxn ang="0">
                    <a:pos x="136" y="38"/>
                  </a:cxn>
                  <a:cxn ang="0">
                    <a:pos x="134" y="42"/>
                  </a:cxn>
                  <a:cxn ang="0">
                    <a:pos x="133" y="46"/>
                  </a:cxn>
                  <a:cxn ang="0">
                    <a:pos x="132" y="50"/>
                  </a:cxn>
                  <a:cxn ang="0">
                    <a:pos x="125" y="54"/>
                  </a:cxn>
                  <a:cxn ang="0">
                    <a:pos x="117" y="57"/>
                  </a:cxn>
                  <a:cxn ang="0">
                    <a:pos x="109" y="60"/>
                  </a:cxn>
                  <a:cxn ang="0">
                    <a:pos x="100" y="62"/>
                  </a:cxn>
                  <a:cxn ang="0">
                    <a:pos x="90" y="64"/>
                  </a:cxn>
                  <a:cxn ang="0">
                    <a:pos x="80" y="65"/>
                  </a:cxn>
                  <a:cxn ang="0">
                    <a:pos x="69" y="65"/>
                  </a:cxn>
                  <a:cxn ang="0">
                    <a:pos x="59" y="65"/>
                  </a:cxn>
                  <a:cxn ang="0">
                    <a:pos x="49" y="63"/>
                  </a:cxn>
                  <a:cxn ang="0">
                    <a:pos x="39" y="60"/>
                  </a:cxn>
                  <a:cxn ang="0">
                    <a:pos x="30" y="56"/>
                  </a:cxn>
                  <a:cxn ang="0">
                    <a:pos x="22" y="50"/>
                  </a:cxn>
                  <a:cxn ang="0">
                    <a:pos x="15" y="42"/>
                  </a:cxn>
                  <a:cxn ang="0">
                    <a:pos x="8" y="33"/>
                  </a:cxn>
                  <a:cxn ang="0">
                    <a:pos x="4" y="23"/>
                  </a:cxn>
                  <a:cxn ang="0">
                    <a:pos x="0" y="10"/>
                  </a:cxn>
                  <a:cxn ang="0">
                    <a:pos x="4" y="5"/>
                  </a:cxn>
                  <a:cxn ang="0">
                    <a:pos x="15" y="5"/>
                  </a:cxn>
                  <a:cxn ang="0">
                    <a:pos x="27" y="4"/>
                  </a:cxn>
                  <a:cxn ang="0">
                    <a:pos x="39" y="4"/>
                  </a:cxn>
                  <a:cxn ang="0">
                    <a:pos x="52" y="3"/>
                  </a:cxn>
                  <a:cxn ang="0">
                    <a:pos x="63" y="2"/>
                  </a:cxn>
                  <a:cxn ang="0">
                    <a:pos x="73" y="2"/>
                  </a:cxn>
                  <a:cxn ang="0">
                    <a:pos x="80" y="1"/>
                  </a:cxn>
                  <a:cxn ang="0">
                    <a:pos x="85" y="0"/>
                  </a:cxn>
                  <a:cxn ang="0">
                    <a:pos x="87" y="3"/>
                  </a:cxn>
                  <a:cxn ang="0">
                    <a:pos x="87" y="5"/>
                  </a:cxn>
                  <a:cxn ang="0">
                    <a:pos x="88" y="8"/>
                  </a:cxn>
                  <a:cxn ang="0">
                    <a:pos x="89" y="10"/>
                  </a:cxn>
                  <a:cxn ang="0">
                    <a:pos x="91" y="12"/>
                  </a:cxn>
                  <a:cxn ang="0">
                    <a:pos x="92" y="13"/>
                  </a:cxn>
                  <a:cxn ang="0">
                    <a:pos x="94" y="13"/>
                  </a:cxn>
                  <a:cxn ang="0">
                    <a:pos x="96" y="14"/>
                  </a:cxn>
                  <a:cxn ang="0">
                    <a:pos x="102" y="14"/>
                  </a:cxn>
                  <a:cxn ang="0">
                    <a:pos x="107" y="13"/>
                  </a:cxn>
                  <a:cxn ang="0">
                    <a:pos x="112" y="13"/>
                  </a:cxn>
                  <a:cxn ang="0">
                    <a:pos x="115" y="10"/>
                  </a:cxn>
                  <a:cxn ang="0">
                    <a:pos x="117" y="8"/>
                  </a:cxn>
                  <a:cxn ang="0">
                    <a:pos x="119" y="6"/>
                  </a:cxn>
                  <a:cxn ang="0">
                    <a:pos x="120" y="4"/>
                  </a:cxn>
                  <a:cxn ang="0">
                    <a:pos x="120" y="2"/>
                  </a:cxn>
                  <a:cxn ang="0">
                    <a:pos x="124" y="3"/>
                  </a:cxn>
                  <a:cxn ang="0">
                    <a:pos x="127" y="4"/>
                  </a:cxn>
                  <a:cxn ang="0">
                    <a:pos x="131" y="4"/>
                  </a:cxn>
                  <a:cxn ang="0">
                    <a:pos x="133" y="5"/>
                  </a:cxn>
                </a:cxnLst>
                <a:rect l="0" t="0" r="r" b="b"/>
                <a:pathLst>
                  <a:path w="139" h="66">
                    <a:moveTo>
                      <a:pt x="133" y="5"/>
                    </a:moveTo>
                    <a:lnTo>
                      <a:pt x="134" y="10"/>
                    </a:lnTo>
                    <a:lnTo>
                      <a:pt x="134" y="14"/>
                    </a:lnTo>
                    <a:lnTo>
                      <a:pt x="135" y="18"/>
                    </a:lnTo>
                    <a:lnTo>
                      <a:pt x="136" y="21"/>
                    </a:lnTo>
                    <a:lnTo>
                      <a:pt x="136" y="25"/>
                    </a:lnTo>
                    <a:lnTo>
                      <a:pt x="137" y="28"/>
                    </a:lnTo>
                    <a:lnTo>
                      <a:pt x="138" y="31"/>
                    </a:lnTo>
                    <a:lnTo>
                      <a:pt x="138" y="34"/>
                    </a:lnTo>
                    <a:lnTo>
                      <a:pt x="136" y="38"/>
                    </a:lnTo>
                    <a:lnTo>
                      <a:pt x="134" y="42"/>
                    </a:lnTo>
                    <a:lnTo>
                      <a:pt x="133" y="46"/>
                    </a:lnTo>
                    <a:lnTo>
                      <a:pt x="132" y="50"/>
                    </a:lnTo>
                    <a:lnTo>
                      <a:pt x="125" y="54"/>
                    </a:lnTo>
                    <a:lnTo>
                      <a:pt x="117" y="57"/>
                    </a:lnTo>
                    <a:lnTo>
                      <a:pt x="109" y="60"/>
                    </a:lnTo>
                    <a:lnTo>
                      <a:pt x="100" y="62"/>
                    </a:lnTo>
                    <a:lnTo>
                      <a:pt x="90" y="64"/>
                    </a:lnTo>
                    <a:lnTo>
                      <a:pt x="80" y="65"/>
                    </a:lnTo>
                    <a:lnTo>
                      <a:pt x="69" y="65"/>
                    </a:lnTo>
                    <a:lnTo>
                      <a:pt x="59" y="65"/>
                    </a:lnTo>
                    <a:lnTo>
                      <a:pt x="49" y="63"/>
                    </a:lnTo>
                    <a:lnTo>
                      <a:pt x="39" y="60"/>
                    </a:lnTo>
                    <a:lnTo>
                      <a:pt x="30" y="56"/>
                    </a:lnTo>
                    <a:lnTo>
                      <a:pt x="22" y="50"/>
                    </a:lnTo>
                    <a:lnTo>
                      <a:pt x="15" y="42"/>
                    </a:lnTo>
                    <a:lnTo>
                      <a:pt x="8" y="33"/>
                    </a:lnTo>
                    <a:lnTo>
                      <a:pt x="4" y="23"/>
                    </a:lnTo>
                    <a:lnTo>
                      <a:pt x="0" y="10"/>
                    </a:lnTo>
                    <a:lnTo>
                      <a:pt x="4" y="5"/>
                    </a:lnTo>
                    <a:lnTo>
                      <a:pt x="15" y="5"/>
                    </a:lnTo>
                    <a:lnTo>
                      <a:pt x="27" y="4"/>
                    </a:lnTo>
                    <a:lnTo>
                      <a:pt x="39" y="4"/>
                    </a:lnTo>
                    <a:lnTo>
                      <a:pt x="52" y="3"/>
                    </a:lnTo>
                    <a:lnTo>
                      <a:pt x="63" y="2"/>
                    </a:lnTo>
                    <a:lnTo>
                      <a:pt x="73" y="2"/>
                    </a:lnTo>
                    <a:lnTo>
                      <a:pt x="80" y="1"/>
                    </a:lnTo>
                    <a:lnTo>
                      <a:pt x="85" y="0"/>
                    </a:lnTo>
                    <a:lnTo>
                      <a:pt x="87" y="3"/>
                    </a:lnTo>
                    <a:lnTo>
                      <a:pt x="87" y="5"/>
                    </a:lnTo>
                    <a:lnTo>
                      <a:pt x="88" y="8"/>
                    </a:lnTo>
                    <a:lnTo>
                      <a:pt x="89" y="10"/>
                    </a:lnTo>
                    <a:lnTo>
                      <a:pt x="91" y="12"/>
                    </a:lnTo>
                    <a:lnTo>
                      <a:pt x="92" y="13"/>
                    </a:lnTo>
                    <a:lnTo>
                      <a:pt x="94" y="13"/>
                    </a:lnTo>
                    <a:lnTo>
                      <a:pt x="96" y="14"/>
                    </a:lnTo>
                    <a:lnTo>
                      <a:pt x="102" y="14"/>
                    </a:lnTo>
                    <a:lnTo>
                      <a:pt x="107" y="13"/>
                    </a:lnTo>
                    <a:lnTo>
                      <a:pt x="112" y="13"/>
                    </a:lnTo>
                    <a:lnTo>
                      <a:pt x="115" y="10"/>
                    </a:lnTo>
                    <a:lnTo>
                      <a:pt x="117" y="8"/>
                    </a:lnTo>
                    <a:lnTo>
                      <a:pt x="119" y="6"/>
                    </a:lnTo>
                    <a:lnTo>
                      <a:pt x="120" y="4"/>
                    </a:lnTo>
                    <a:lnTo>
                      <a:pt x="120" y="2"/>
                    </a:lnTo>
                    <a:lnTo>
                      <a:pt x="124" y="3"/>
                    </a:lnTo>
                    <a:lnTo>
                      <a:pt x="127" y="4"/>
                    </a:lnTo>
                    <a:lnTo>
                      <a:pt x="131" y="4"/>
                    </a:lnTo>
                    <a:lnTo>
                      <a:pt x="133" y="5"/>
                    </a:lnTo>
                  </a:path>
                </a:pathLst>
              </a:custGeom>
              <a:solidFill>
                <a:srgbClr val="FF0000"/>
              </a:solidFill>
              <a:ln w="9525" cap="rnd">
                <a:noFill/>
                <a:round/>
                <a:headEnd/>
                <a:tailEnd/>
              </a:ln>
              <a:effectLst/>
            </p:spPr>
            <p:txBody>
              <a:bodyPr/>
              <a:lstStyle/>
              <a:p>
                <a:endParaRPr lang="en-US" dirty="0"/>
              </a:p>
            </p:txBody>
          </p:sp>
          <p:sp>
            <p:nvSpPr>
              <p:cNvPr id="305173" name="Freeform 21"/>
              <p:cNvSpPr>
                <a:spLocks/>
              </p:cNvSpPr>
              <p:nvPr/>
            </p:nvSpPr>
            <p:spPr bwMode="auto">
              <a:xfrm>
                <a:off x="2759" y="3754"/>
                <a:ext cx="138" cy="59"/>
              </a:xfrm>
              <a:custGeom>
                <a:avLst/>
                <a:gdLst/>
                <a:ahLst/>
                <a:cxnLst>
                  <a:cxn ang="0">
                    <a:pos x="134" y="54"/>
                  </a:cxn>
                  <a:cxn ang="0">
                    <a:pos x="131" y="55"/>
                  </a:cxn>
                  <a:cxn ang="0">
                    <a:pos x="128" y="55"/>
                  </a:cxn>
                  <a:cxn ang="0">
                    <a:pos x="124" y="56"/>
                  </a:cxn>
                  <a:cxn ang="0">
                    <a:pos x="121" y="57"/>
                  </a:cxn>
                  <a:cxn ang="0">
                    <a:pos x="121" y="55"/>
                  </a:cxn>
                  <a:cxn ang="0">
                    <a:pos x="120" y="53"/>
                  </a:cxn>
                  <a:cxn ang="0">
                    <a:pos x="119" y="52"/>
                  </a:cxn>
                  <a:cxn ang="0">
                    <a:pos x="119" y="50"/>
                  </a:cxn>
                  <a:cxn ang="0">
                    <a:pos x="118" y="49"/>
                  </a:cxn>
                  <a:cxn ang="0">
                    <a:pos x="117" y="48"/>
                  </a:cxn>
                  <a:cxn ang="0">
                    <a:pos x="116" y="47"/>
                  </a:cxn>
                  <a:cxn ang="0">
                    <a:pos x="115" y="46"/>
                  </a:cxn>
                  <a:cxn ang="0">
                    <a:pos x="112" y="46"/>
                  </a:cxn>
                  <a:cxn ang="0">
                    <a:pos x="106" y="44"/>
                  </a:cxn>
                  <a:cxn ang="0">
                    <a:pos x="101" y="44"/>
                  </a:cxn>
                  <a:cxn ang="0">
                    <a:pos x="97" y="45"/>
                  </a:cxn>
                  <a:cxn ang="0">
                    <a:pos x="94" y="46"/>
                  </a:cxn>
                  <a:cxn ang="0">
                    <a:pos x="89" y="50"/>
                  </a:cxn>
                  <a:cxn ang="0">
                    <a:pos x="86" y="53"/>
                  </a:cxn>
                  <a:cxn ang="0">
                    <a:pos x="83" y="56"/>
                  </a:cxn>
                  <a:cxn ang="0">
                    <a:pos x="76" y="57"/>
                  </a:cxn>
                  <a:cxn ang="0">
                    <a:pos x="66" y="57"/>
                  </a:cxn>
                  <a:cxn ang="0">
                    <a:pos x="55" y="58"/>
                  </a:cxn>
                  <a:cxn ang="0">
                    <a:pos x="43" y="58"/>
                  </a:cxn>
                  <a:cxn ang="0">
                    <a:pos x="31" y="58"/>
                  </a:cxn>
                  <a:cxn ang="0">
                    <a:pos x="21" y="58"/>
                  </a:cxn>
                  <a:cxn ang="0">
                    <a:pos x="12" y="58"/>
                  </a:cxn>
                  <a:cxn ang="0">
                    <a:pos x="7" y="57"/>
                  </a:cxn>
                  <a:cxn ang="0">
                    <a:pos x="0" y="52"/>
                  </a:cxn>
                  <a:cxn ang="0">
                    <a:pos x="4" y="41"/>
                  </a:cxn>
                  <a:cxn ang="0">
                    <a:pos x="9" y="32"/>
                  </a:cxn>
                  <a:cxn ang="0">
                    <a:pos x="15" y="24"/>
                  </a:cxn>
                  <a:cxn ang="0">
                    <a:pos x="23" y="18"/>
                  </a:cxn>
                  <a:cxn ang="0">
                    <a:pos x="31" y="12"/>
                  </a:cxn>
                  <a:cxn ang="0">
                    <a:pos x="40" y="8"/>
                  </a:cxn>
                  <a:cxn ang="0">
                    <a:pos x="50" y="4"/>
                  </a:cxn>
                  <a:cxn ang="0">
                    <a:pos x="60" y="2"/>
                  </a:cxn>
                  <a:cxn ang="0">
                    <a:pos x="71" y="0"/>
                  </a:cxn>
                  <a:cxn ang="0">
                    <a:pos x="81" y="0"/>
                  </a:cxn>
                  <a:cxn ang="0">
                    <a:pos x="91" y="0"/>
                  </a:cxn>
                  <a:cxn ang="0">
                    <a:pos x="100" y="1"/>
                  </a:cxn>
                  <a:cxn ang="0">
                    <a:pos x="109" y="3"/>
                  </a:cxn>
                  <a:cxn ang="0">
                    <a:pos x="118" y="6"/>
                  </a:cxn>
                  <a:cxn ang="0">
                    <a:pos x="125" y="9"/>
                  </a:cxn>
                  <a:cxn ang="0">
                    <a:pos x="131" y="13"/>
                  </a:cxn>
                  <a:cxn ang="0">
                    <a:pos x="132" y="14"/>
                  </a:cxn>
                  <a:cxn ang="0">
                    <a:pos x="133" y="16"/>
                  </a:cxn>
                  <a:cxn ang="0">
                    <a:pos x="134" y="18"/>
                  </a:cxn>
                  <a:cxn ang="0">
                    <a:pos x="135" y="20"/>
                  </a:cxn>
                  <a:cxn ang="0">
                    <a:pos x="136" y="22"/>
                  </a:cxn>
                  <a:cxn ang="0">
                    <a:pos x="137" y="24"/>
                  </a:cxn>
                  <a:cxn ang="0">
                    <a:pos x="137" y="25"/>
                  </a:cxn>
                  <a:cxn ang="0">
                    <a:pos x="137" y="26"/>
                  </a:cxn>
                  <a:cxn ang="0">
                    <a:pos x="137" y="29"/>
                  </a:cxn>
                  <a:cxn ang="0">
                    <a:pos x="136" y="33"/>
                  </a:cxn>
                  <a:cxn ang="0">
                    <a:pos x="135" y="37"/>
                  </a:cxn>
                  <a:cxn ang="0">
                    <a:pos x="135" y="41"/>
                  </a:cxn>
                  <a:cxn ang="0">
                    <a:pos x="135" y="45"/>
                  </a:cxn>
                  <a:cxn ang="0">
                    <a:pos x="134" y="48"/>
                  </a:cxn>
                  <a:cxn ang="0">
                    <a:pos x="134" y="52"/>
                  </a:cxn>
                  <a:cxn ang="0">
                    <a:pos x="134" y="54"/>
                  </a:cxn>
                </a:cxnLst>
                <a:rect l="0" t="0" r="r" b="b"/>
                <a:pathLst>
                  <a:path w="138" h="59">
                    <a:moveTo>
                      <a:pt x="134" y="54"/>
                    </a:moveTo>
                    <a:lnTo>
                      <a:pt x="131" y="55"/>
                    </a:lnTo>
                    <a:lnTo>
                      <a:pt x="128" y="55"/>
                    </a:lnTo>
                    <a:lnTo>
                      <a:pt x="124" y="56"/>
                    </a:lnTo>
                    <a:lnTo>
                      <a:pt x="121" y="57"/>
                    </a:lnTo>
                    <a:lnTo>
                      <a:pt x="121" y="55"/>
                    </a:lnTo>
                    <a:lnTo>
                      <a:pt x="120" y="53"/>
                    </a:lnTo>
                    <a:lnTo>
                      <a:pt x="119" y="52"/>
                    </a:lnTo>
                    <a:lnTo>
                      <a:pt x="119" y="50"/>
                    </a:lnTo>
                    <a:lnTo>
                      <a:pt x="118" y="49"/>
                    </a:lnTo>
                    <a:lnTo>
                      <a:pt x="117" y="48"/>
                    </a:lnTo>
                    <a:lnTo>
                      <a:pt x="116" y="47"/>
                    </a:lnTo>
                    <a:lnTo>
                      <a:pt x="115" y="46"/>
                    </a:lnTo>
                    <a:lnTo>
                      <a:pt x="112" y="46"/>
                    </a:lnTo>
                    <a:lnTo>
                      <a:pt x="106" y="44"/>
                    </a:lnTo>
                    <a:lnTo>
                      <a:pt x="101" y="44"/>
                    </a:lnTo>
                    <a:lnTo>
                      <a:pt x="97" y="45"/>
                    </a:lnTo>
                    <a:lnTo>
                      <a:pt x="94" y="46"/>
                    </a:lnTo>
                    <a:lnTo>
                      <a:pt x="89" y="50"/>
                    </a:lnTo>
                    <a:lnTo>
                      <a:pt x="86" y="53"/>
                    </a:lnTo>
                    <a:lnTo>
                      <a:pt x="83" y="56"/>
                    </a:lnTo>
                    <a:lnTo>
                      <a:pt x="76" y="57"/>
                    </a:lnTo>
                    <a:lnTo>
                      <a:pt x="66" y="57"/>
                    </a:lnTo>
                    <a:lnTo>
                      <a:pt x="55" y="58"/>
                    </a:lnTo>
                    <a:lnTo>
                      <a:pt x="43" y="58"/>
                    </a:lnTo>
                    <a:lnTo>
                      <a:pt x="31" y="58"/>
                    </a:lnTo>
                    <a:lnTo>
                      <a:pt x="21" y="58"/>
                    </a:lnTo>
                    <a:lnTo>
                      <a:pt x="12" y="58"/>
                    </a:lnTo>
                    <a:lnTo>
                      <a:pt x="7" y="57"/>
                    </a:lnTo>
                    <a:lnTo>
                      <a:pt x="0" y="52"/>
                    </a:lnTo>
                    <a:lnTo>
                      <a:pt x="4" y="41"/>
                    </a:lnTo>
                    <a:lnTo>
                      <a:pt x="9" y="32"/>
                    </a:lnTo>
                    <a:lnTo>
                      <a:pt x="15" y="24"/>
                    </a:lnTo>
                    <a:lnTo>
                      <a:pt x="23" y="18"/>
                    </a:lnTo>
                    <a:lnTo>
                      <a:pt x="31" y="12"/>
                    </a:lnTo>
                    <a:lnTo>
                      <a:pt x="40" y="8"/>
                    </a:lnTo>
                    <a:lnTo>
                      <a:pt x="50" y="4"/>
                    </a:lnTo>
                    <a:lnTo>
                      <a:pt x="60" y="2"/>
                    </a:lnTo>
                    <a:lnTo>
                      <a:pt x="71" y="0"/>
                    </a:lnTo>
                    <a:lnTo>
                      <a:pt x="81" y="0"/>
                    </a:lnTo>
                    <a:lnTo>
                      <a:pt x="91" y="0"/>
                    </a:lnTo>
                    <a:lnTo>
                      <a:pt x="100" y="1"/>
                    </a:lnTo>
                    <a:lnTo>
                      <a:pt x="109" y="3"/>
                    </a:lnTo>
                    <a:lnTo>
                      <a:pt x="118" y="6"/>
                    </a:lnTo>
                    <a:lnTo>
                      <a:pt x="125" y="9"/>
                    </a:lnTo>
                    <a:lnTo>
                      <a:pt x="131" y="13"/>
                    </a:lnTo>
                    <a:lnTo>
                      <a:pt x="132" y="14"/>
                    </a:lnTo>
                    <a:lnTo>
                      <a:pt x="133" y="16"/>
                    </a:lnTo>
                    <a:lnTo>
                      <a:pt x="134" y="18"/>
                    </a:lnTo>
                    <a:lnTo>
                      <a:pt x="135" y="20"/>
                    </a:lnTo>
                    <a:lnTo>
                      <a:pt x="136" y="22"/>
                    </a:lnTo>
                    <a:lnTo>
                      <a:pt x="137" y="24"/>
                    </a:lnTo>
                    <a:lnTo>
                      <a:pt x="137" y="25"/>
                    </a:lnTo>
                    <a:lnTo>
                      <a:pt x="137" y="26"/>
                    </a:lnTo>
                    <a:lnTo>
                      <a:pt x="137" y="29"/>
                    </a:lnTo>
                    <a:lnTo>
                      <a:pt x="136" y="33"/>
                    </a:lnTo>
                    <a:lnTo>
                      <a:pt x="135" y="37"/>
                    </a:lnTo>
                    <a:lnTo>
                      <a:pt x="135" y="41"/>
                    </a:lnTo>
                    <a:lnTo>
                      <a:pt x="135" y="45"/>
                    </a:lnTo>
                    <a:lnTo>
                      <a:pt x="134" y="48"/>
                    </a:lnTo>
                    <a:lnTo>
                      <a:pt x="134" y="52"/>
                    </a:lnTo>
                    <a:lnTo>
                      <a:pt x="134" y="54"/>
                    </a:lnTo>
                  </a:path>
                </a:pathLst>
              </a:custGeom>
              <a:solidFill>
                <a:srgbClr val="FF0000"/>
              </a:solidFill>
              <a:ln w="9525" cap="rnd">
                <a:noFill/>
                <a:round/>
                <a:headEnd/>
                <a:tailEnd/>
              </a:ln>
              <a:effectLst/>
            </p:spPr>
            <p:txBody>
              <a:bodyPr/>
              <a:lstStyle/>
              <a:p>
                <a:endParaRPr lang="en-US" dirty="0"/>
              </a:p>
            </p:txBody>
          </p:sp>
          <p:sp>
            <p:nvSpPr>
              <p:cNvPr id="305174" name="Freeform 22"/>
              <p:cNvSpPr>
                <a:spLocks/>
              </p:cNvSpPr>
              <p:nvPr/>
            </p:nvSpPr>
            <p:spPr bwMode="auto">
              <a:xfrm>
                <a:off x="2839" y="3761"/>
                <a:ext cx="18" cy="11"/>
              </a:xfrm>
              <a:custGeom>
                <a:avLst/>
                <a:gdLst/>
                <a:ahLst/>
                <a:cxnLst>
                  <a:cxn ang="0">
                    <a:pos x="0" y="8"/>
                  </a:cxn>
                  <a:cxn ang="0">
                    <a:pos x="0" y="7"/>
                  </a:cxn>
                  <a:cxn ang="0">
                    <a:pos x="1" y="4"/>
                  </a:cxn>
                  <a:cxn ang="0">
                    <a:pos x="3" y="2"/>
                  </a:cxn>
                  <a:cxn ang="0">
                    <a:pos x="6" y="1"/>
                  </a:cxn>
                  <a:cxn ang="0">
                    <a:pos x="9" y="0"/>
                  </a:cxn>
                  <a:cxn ang="0">
                    <a:pos x="13" y="1"/>
                  </a:cxn>
                  <a:cxn ang="0">
                    <a:pos x="15" y="1"/>
                  </a:cxn>
                  <a:cxn ang="0">
                    <a:pos x="17" y="3"/>
                  </a:cxn>
                  <a:cxn ang="0">
                    <a:pos x="17" y="5"/>
                  </a:cxn>
                  <a:cxn ang="0">
                    <a:pos x="16" y="7"/>
                  </a:cxn>
                  <a:cxn ang="0">
                    <a:pos x="14" y="9"/>
                  </a:cxn>
                  <a:cxn ang="0">
                    <a:pos x="12" y="10"/>
                  </a:cxn>
                  <a:cxn ang="0">
                    <a:pos x="9" y="10"/>
                  </a:cxn>
                  <a:cxn ang="0">
                    <a:pos x="5" y="10"/>
                  </a:cxn>
                  <a:cxn ang="0">
                    <a:pos x="3" y="10"/>
                  </a:cxn>
                  <a:cxn ang="0">
                    <a:pos x="0" y="8"/>
                  </a:cxn>
                </a:cxnLst>
                <a:rect l="0" t="0" r="r" b="b"/>
                <a:pathLst>
                  <a:path w="18" h="11">
                    <a:moveTo>
                      <a:pt x="0" y="8"/>
                    </a:moveTo>
                    <a:lnTo>
                      <a:pt x="0" y="7"/>
                    </a:lnTo>
                    <a:lnTo>
                      <a:pt x="1" y="4"/>
                    </a:lnTo>
                    <a:lnTo>
                      <a:pt x="3" y="2"/>
                    </a:lnTo>
                    <a:lnTo>
                      <a:pt x="6" y="1"/>
                    </a:lnTo>
                    <a:lnTo>
                      <a:pt x="9" y="0"/>
                    </a:lnTo>
                    <a:lnTo>
                      <a:pt x="13" y="1"/>
                    </a:lnTo>
                    <a:lnTo>
                      <a:pt x="15" y="1"/>
                    </a:lnTo>
                    <a:lnTo>
                      <a:pt x="17" y="3"/>
                    </a:lnTo>
                    <a:lnTo>
                      <a:pt x="17" y="5"/>
                    </a:lnTo>
                    <a:lnTo>
                      <a:pt x="16" y="7"/>
                    </a:lnTo>
                    <a:lnTo>
                      <a:pt x="14" y="9"/>
                    </a:lnTo>
                    <a:lnTo>
                      <a:pt x="12" y="10"/>
                    </a:lnTo>
                    <a:lnTo>
                      <a:pt x="9" y="10"/>
                    </a:lnTo>
                    <a:lnTo>
                      <a:pt x="5" y="10"/>
                    </a:lnTo>
                    <a:lnTo>
                      <a:pt x="3" y="10"/>
                    </a:lnTo>
                    <a:lnTo>
                      <a:pt x="0" y="8"/>
                    </a:lnTo>
                  </a:path>
                </a:pathLst>
              </a:custGeom>
              <a:solidFill>
                <a:srgbClr val="000000"/>
              </a:solidFill>
              <a:ln w="9525" cap="rnd">
                <a:noFill/>
                <a:round/>
                <a:headEnd/>
                <a:tailEnd/>
              </a:ln>
              <a:effectLst/>
            </p:spPr>
            <p:txBody>
              <a:bodyPr/>
              <a:lstStyle/>
              <a:p>
                <a:endParaRPr lang="en-US" dirty="0"/>
              </a:p>
            </p:txBody>
          </p:sp>
          <p:sp>
            <p:nvSpPr>
              <p:cNvPr id="305175" name="Freeform 23"/>
              <p:cNvSpPr>
                <a:spLocks/>
              </p:cNvSpPr>
              <p:nvPr/>
            </p:nvSpPr>
            <p:spPr bwMode="auto">
              <a:xfrm>
                <a:off x="2808" y="3787"/>
                <a:ext cx="25" cy="21"/>
              </a:xfrm>
              <a:custGeom>
                <a:avLst/>
                <a:gdLst/>
                <a:ahLst/>
                <a:cxnLst>
                  <a:cxn ang="0">
                    <a:pos x="9" y="1"/>
                  </a:cxn>
                  <a:cxn ang="0">
                    <a:pos x="10" y="0"/>
                  </a:cxn>
                  <a:cxn ang="0">
                    <a:pos x="12" y="0"/>
                  </a:cxn>
                  <a:cxn ang="0">
                    <a:pos x="14" y="1"/>
                  </a:cxn>
                  <a:cxn ang="0">
                    <a:pos x="17" y="2"/>
                  </a:cxn>
                  <a:cxn ang="0">
                    <a:pos x="19" y="3"/>
                  </a:cxn>
                  <a:cxn ang="0">
                    <a:pos x="21" y="4"/>
                  </a:cxn>
                  <a:cxn ang="0">
                    <a:pos x="22" y="5"/>
                  </a:cxn>
                  <a:cxn ang="0">
                    <a:pos x="23" y="6"/>
                  </a:cxn>
                  <a:cxn ang="0">
                    <a:pos x="24" y="10"/>
                  </a:cxn>
                  <a:cxn ang="0">
                    <a:pos x="23" y="14"/>
                  </a:cxn>
                  <a:cxn ang="0">
                    <a:pos x="20" y="18"/>
                  </a:cxn>
                  <a:cxn ang="0">
                    <a:pos x="18" y="19"/>
                  </a:cxn>
                  <a:cxn ang="0">
                    <a:pos x="16" y="20"/>
                  </a:cxn>
                  <a:cxn ang="0">
                    <a:pos x="13" y="20"/>
                  </a:cxn>
                  <a:cxn ang="0">
                    <a:pos x="11" y="20"/>
                  </a:cxn>
                  <a:cxn ang="0">
                    <a:pos x="9" y="19"/>
                  </a:cxn>
                  <a:cxn ang="0">
                    <a:pos x="6" y="19"/>
                  </a:cxn>
                  <a:cxn ang="0">
                    <a:pos x="4" y="17"/>
                  </a:cxn>
                  <a:cxn ang="0">
                    <a:pos x="2" y="16"/>
                  </a:cxn>
                  <a:cxn ang="0">
                    <a:pos x="1" y="15"/>
                  </a:cxn>
                  <a:cxn ang="0">
                    <a:pos x="0" y="10"/>
                  </a:cxn>
                  <a:cxn ang="0">
                    <a:pos x="2" y="6"/>
                  </a:cxn>
                  <a:cxn ang="0">
                    <a:pos x="5" y="2"/>
                  </a:cxn>
                  <a:cxn ang="0">
                    <a:pos x="9" y="1"/>
                  </a:cxn>
                </a:cxnLst>
                <a:rect l="0" t="0" r="r" b="b"/>
                <a:pathLst>
                  <a:path w="25" h="21">
                    <a:moveTo>
                      <a:pt x="9" y="1"/>
                    </a:moveTo>
                    <a:lnTo>
                      <a:pt x="10" y="0"/>
                    </a:lnTo>
                    <a:lnTo>
                      <a:pt x="12" y="0"/>
                    </a:lnTo>
                    <a:lnTo>
                      <a:pt x="14" y="1"/>
                    </a:lnTo>
                    <a:lnTo>
                      <a:pt x="17" y="2"/>
                    </a:lnTo>
                    <a:lnTo>
                      <a:pt x="19" y="3"/>
                    </a:lnTo>
                    <a:lnTo>
                      <a:pt x="21" y="4"/>
                    </a:lnTo>
                    <a:lnTo>
                      <a:pt x="22" y="5"/>
                    </a:lnTo>
                    <a:lnTo>
                      <a:pt x="23" y="6"/>
                    </a:lnTo>
                    <a:lnTo>
                      <a:pt x="24" y="10"/>
                    </a:lnTo>
                    <a:lnTo>
                      <a:pt x="23" y="14"/>
                    </a:lnTo>
                    <a:lnTo>
                      <a:pt x="20" y="18"/>
                    </a:lnTo>
                    <a:lnTo>
                      <a:pt x="18" y="19"/>
                    </a:lnTo>
                    <a:lnTo>
                      <a:pt x="16" y="20"/>
                    </a:lnTo>
                    <a:lnTo>
                      <a:pt x="13" y="20"/>
                    </a:lnTo>
                    <a:lnTo>
                      <a:pt x="11" y="20"/>
                    </a:lnTo>
                    <a:lnTo>
                      <a:pt x="9" y="19"/>
                    </a:lnTo>
                    <a:lnTo>
                      <a:pt x="6" y="19"/>
                    </a:lnTo>
                    <a:lnTo>
                      <a:pt x="4" y="17"/>
                    </a:lnTo>
                    <a:lnTo>
                      <a:pt x="2" y="16"/>
                    </a:lnTo>
                    <a:lnTo>
                      <a:pt x="1" y="15"/>
                    </a:lnTo>
                    <a:lnTo>
                      <a:pt x="0" y="10"/>
                    </a:lnTo>
                    <a:lnTo>
                      <a:pt x="2" y="6"/>
                    </a:lnTo>
                    <a:lnTo>
                      <a:pt x="5" y="2"/>
                    </a:lnTo>
                    <a:lnTo>
                      <a:pt x="9" y="1"/>
                    </a:lnTo>
                  </a:path>
                </a:pathLst>
              </a:custGeom>
              <a:solidFill>
                <a:srgbClr val="000000"/>
              </a:solidFill>
              <a:ln w="9525" cap="rnd">
                <a:noFill/>
                <a:round/>
                <a:headEnd/>
                <a:tailEnd/>
              </a:ln>
              <a:effectLst/>
            </p:spPr>
            <p:txBody>
              <a:bodyPr/>
              <a:lstStyle/>
              <a:p>
                <a:endParaRPr lang="en-US" dirty="0"/>
              </a:p>
            </p:txBody>
          </p:sp>
          <p:sp>
            <p:nvSpPr>
              <p:cNvPr id="305176" name="Freeform 24"/>
              <p:cNvSpPr>
                <a:spLocks/>
              </p:cNvSpPr>
              <p:nvPr/>
            </p:nvSpPr>
            <p:spPr bwMode="auto">
              <a:xfrm>
                <a:off x="2773" y="3784"/>
                <a:ext cx="15" cy="19"/>
              </a:xfrm>
              <a:custGeom>
                <a:avLst/>
                <a:gdLst/>
                <a:ahLst/>
                <a:cxnLst>
                  <a:cxn ang="0">
                    <a:pos x="12" y="1"/>
                  </a:cxn>
                  <a:cxn ang="0">
                    <a:pos x="14" y="4"/>
                  </a:cxn>
                  <a:cxn ang="0">
                    <a:pos x="14" y="8"/>
                  </a:cxn>
                  <a:cxn ang="0">
                    <a:pos x="12" y="12"/>
                  </a:cxn>
                  <a:cxn ang="0">
                    <a:pos x="11" y="15"/>
                  </a:cxn>
                  <a:cxn ang="0">
                    <a:pos x="8" y="17"/>
                  </a:cxn>
                  <a:cxn ang="0">
                    <a:pos x="6" y="18"/>
                  </a:cxn>
                  <a:cxn ang="0">
                    <a:pos x="4" y="17"/>
                  </a:cxn>
                  <a:cxn ang="0">
                    <a:pos x="3" y="17"/>
                  </a:cxn>
                  <a:cxn ang="0">
                    <a:pos x="1" y="15"/>
                  </a:cxn>
                  <a:cxn ang="0">
                    <a:pos x="0" y="13"/>
                  </a:cxn>
                  <a:cxn ang="0">
                    <a:pos x="0" y="11"/>
                  </a:cxn>
                  <a:cxn ang="0">
                    <a:pos x="1" y="9"/>
                  </a:cxn>
                  <a:cxn ang="0">
                    <a:pos x="3" y="6"/>
                  </a:cxn>
                  <a:cxn ang="0">
                    <a:pos x="4" y="4"/>
                  </a:cxn>
                  <a:cxn ang="0">
                    <a:pos x="7" y="1"/>
                  </a:cxn>
                  <a:cxn ang="0">
                    <a:pos x="9" y="0"/>
                  </a:cxn>
                  <a:cxn ang="0">
                    <a:pos x="11" y="0"/>
                  </a:cxn>
                  <a:cxn ang="0">
                    <a:pos x="11" y="0"/>
                  </a:cxn>
                  <a:cxn ang="0">
                    <a:pos x="12" y="1"/>
                  </a:cxn>
                  <a:cxn ang="0">
                    <a:pos x="12" y="1"/>
                  </a:cxn>
                </a:cxnLst>
                <a:rect l="0" t="0" r="r" b="b"/>
                <a:pathLst>
                  <a:path w="15" h="19">
                    <a:moveTo>
                      <a:pt x="12" y="1"/>
                    </a:moveTo>
                    <a:lnTo>
                      <a:pt x="14" y="4"/>
                    </a:lnTo>
                    <a:lnTo>
                      <a:pt x="14" y="8"/>
                    </a:lnTo>
                    <a:lnTo>
                      <a:pt x="12" y="12"/>
                    </a:lnTo>
                    <a:lnTo>
                      <a:pt x="11" y="15"/>
                    </a:lnTo>
                    <a:lnTo>
                      <a:pt x="8" y="17"/>
                    </a:lnTo>
                    <a:lnTo>
                      <a:pt x="6" y="18"/>
                    </a:lnTo>
                    <a:lnTo>
                      <a:pt x="4" y="17"/>
                    </a:lnTo>
                    <a:lnTo>
                      <a:pt x="3" y="17"/>
                    </a:lnTo>
                    <a:lnTo>
                      <a:pt x="1" y="15"/>
                    </a:lnTo>
                    <a:lnTo>
                      <a:pt x="0" y="13"/>
                    </a:lnTo>
                    <a:lnTo>
                      <a:pt x="0" y="11"/>
                    </a:lnTo>
                    <a:lnTo>
                      <a:pt x="1" y="9"/>
                    </a:lnTo>
                    <a:lnTo>
                      <a:pt x="3" y="6"/>
                    </a:lnTo>
                    <a:lnTo>
                      <a:pt x="4" y="4"/>
                    </a:lnTo>
                    <a:lnTo>
                      <a:pt x="7" y="1"/>
                    </a:lnTo>
                    <a:lnTo>
                      <a:pt x="9" y="0"/>
                    </a:lnTo>
                    <a:lnTo>
                      <a:pt x="11" y="0"/>
                    </a:lnTo>
                    <a:lnTo>
                      <a:pt x="11" y="0"/>
                    </a:lnTo>
                    <a:lnTo>
                      <a:pt x="12" y="1"/>
                    </a:lnTo>
                    <a:lnTo>
                      <a:pt x="12" y="1"/>
                    </a:lnTo>
                  </a:path>
                </a:pathLst>
              </a:custGeom>
              <a:solidFill>
                <a:srgbClr val="000000"/>
              </a:solidFill>
              <a:ln w="9525" cap="rnd">
                <a:noFill/>
                <a:round/>
                <a:headEnd/>
                <a:tailEnd/>
              </a:ln>
              <a:effectLst/>
            </p:spPr>
            <p:txBody>
              <a:bodyPr/>
              <a:lstStyle/>
              <a:p>
                <a:endParaRPr lang="en-US" dirty="0"/>
              </a:p>
            </p:txBody>
          </p:sp>
          <p:sp>
            <p:nvSpPr>
              <p:cNvPr id="305177" name="Freeform 25"/>
              <p:cNvSpPr>
                <a:spLocks/>
              </p:cNvSpPr>
              <p:nvPr/>
            </p:nvSpPr>
            <p:spPr bwMode="auto">
              <a:xfrm>
                <a:off x="2775" y="3837"/>
                <a:ext cx="16" cy="16"/>
              </a:xfrm>
              <a:custGeom>
                <a:avLst/>
                <a:gdLst/>
                <a:ahLst/>
                <a:cxnLst>
                  <a:cxn ang="0">
                    <a:pos x="3" y="1"/>
                  </a:cxn>
                  <a:cxn ang="0">
                    <a:pos x="6" y="0"/>
                  </a:cxn>
                  <a:cxn ang="0">
                    <a:pos x="9" y="0"/>
                  </a:cxn>
                  <a:cxn ang="0">
                    <a:pos x="12" y="1"/>
                  </a:cxn>
                  <a:cxn ang="0">
                    <a:pos x="14" y="3"/>
                  </a:cxn>
                  <a:cxn ang="0">
                    <a:pos x="15" y="5"/>
                  </a:cxn>
                  <a:cxn ang="0">
                    <a:pos x="15" y="9"/>
                  </a:cxn>
                  <a:cxn ang="0">
                    <a:pos x="15" y="12"/>
                  </a:cxn>
                  <a:cxn ang="0">
                    <a:pos x="13" y="14"/>
                  </a:cxn>
                  <a:cxn ang="0">
                    <a:pos x="11" y="15"/>
                  </a:cxn>
                  <a:cxn ang="0">
                    <a:pos x="7" y="14"/>
                  </a:cxn>
                  <a:cxn ang="0">
                    <a:pos x="4" y="12"/>
                  </a:cxn>
                  <a:cxn ang="0">
                    <a:pos x="2" y="10"/>
                  </a:cxn>
                  <a:cxn ang="0">
                    <a:pos x="0" y="8"/>
                  </a:cxn>
                  <a:cxn ang="0">
                    <a:pos x="0" y="6"/>
                  </a:cxn>
                  <a:cxn ang="0">
                    <a:pos x="1" y="3"/>
                  </a:cxn>
                  <a:cxn ang="0">
                    <a:pos x="3" y="1"/>
                  </a:cxn>
                </a:cxnLst>
                <a:rect l="0" t="0" r="r" b="b"/>
                <a:pathLst>
                  <a:path w="16" h="16">
                    <a:moveTo>
                      <a:pt x="3" y="1"/>
                    </a:moveTo>
                    <a:lnTo>
                      <a:pt x="6" y="0"/>
                    </a:lnTo>
                    <a:lnTo>
                      <a:pt x="9" y="0"/>
                    </a:lnTo>
                    <a:lnTo>
                      <a:pt x="12" y="1"/>
                    </a:lnTo>
                    <a:lnTo>
                      <a:pt x="14" y="3"/>
                    </a:lnTo>
                    <a:lnTo>
                      <a:pt x="15" y="5"/>
                    </a:lnTo>
                    <a:lnTo>
                      <a:pt x="15" y="9"/>
                    </a:lnTo>
                    <a:lnTo>
                      <a:pt x="15" y="12"/>
                    </a:lnTo>
                    <a:lnTo>
                      <a:pt x="13" y="14"/>
                    </a:lnTo>
                    <a:lnTo>
                      <a:pt x="11" y="15"/>
                    </a:lnTo>
                    <a:lnTo>
                      <a:pt x="7" y="14"/>
                    </a:lnTo>
                    <a:lnTo>
                      <a:pt x="4" y="12"/>
                    </a:lnTo>
                    <a:lnTo>
                      <a:pt x="2" y="10"/>
                    </a:lnTo>
                    <a:lnTo>
                      <a:pt x="0" y="8"/>
                    </a:lnTo>
                    <a:lnTo>
                      <a:pt x="0" y="6"/>
                    </a:lnTo>
                    <a:lnTo>
                      <a:pt x="1" y="3"/>
                    </a:lnTo>
                    <a:lnTo>
                      <a:pt x="3" y="1"/>
                    </a:lnTo>
                  </a:path>
                </a:pathLst>
              </a:custGeom>
              <a:solidFill>
                <a:srgbClr val="000000"/>
              </a:solidFill>
              <a:ln w="9525" cap="rnd">
                <a:noFill/>
                <a:round/>
                <a:headEnd/>
                <a:tailEnd/>
              </a:ln>
              <a:effectLst/>
            </p:spPr>
            <p:txBody>
              <a:bodyPr/>
              <a:lstStyle/>
              <a:p>
                <a:endParaRPr lang="en-US" dirty="0"/>
              </a:p>
            </p:txBody>
          </p:sp>
          <p:sp>
            <p:nvSpPr>
              <p:cNvPr id="305178" name="Freeform 26"/>
              <p:cNvSpPr>
                <a:spLocks/>
              </p:cNvSpPr>
              <p:nvPr/>
            </p:nvSpPr>
            <p:spPr bwMode="auto">
              <a:xfrm>
                <a:off x="2813" y="3831"/>
                <a:ext cx="23" cy="20"/>
              </a:xfrm>
              <a:custGeom>
                <a:avLst/>
                <a:gdLst/>
                <a:ahLst/>
                <a:cxnLst>
                  <a:cxn ang="0">
                    <a:pos x="0" y="9"/>
                  </a:cxn>
                  <a:cxn ang="0">
                    <a:pos x="1" y="6"/>
                  </a:cxn>
                  <a:cxn ang="0">
                    <a:pos x="4" y="3"/>
                  </a:cxn>
                  <a:cxn ang="0">
                    <a:pos x="9" y="1"/>
                  </a:cxn>
                  <a:cxn ang="0">
                    <a:pos x="13" y="0"/>
                  </a:cxn>
                  <a:cxn ang="0">
                    <a:pos x="17" y="0"/>
                  </a:cxn>
                  <a:cxn ang="0">
                    <a:pos x="19" y="1"/>
                  </a:cxn>
                  <a:cxn ang="0">
                    <a:pos x="21" y="3"/>
                  </a:cxn>
                  <a:cxn ang="0">
                    <a:pos x="22" y="6"/>
                  </a:cxn>
                  <a:cxn ang="0">
                    <a:pos x="22" y="9"/>
                  </a:cxn>
                  <a:cxn ang="0">
                    <a:pos x="21" y="13"/>
                  </a:cxn>
                  <a:cxn ang="0">
                    <a:pos x="19" y="16"/>
                  </a:cxn>
                  <a:cxn ang="0">
                    <a:pos x="16" y="18"/>
                  </a:cxn>
                  <a:cxn ang="0">
                    <a:pos x="13" y="19"/>
                  </a:cxn>
                  <a:cxn ang="0">
                    <a:pos x="11" y="19"/>
                  </a:cxn>
                  <a:cxn ang="0">
                    <a:pos x="9" y="19"/>
                  </a:cxn>
                  <a:cxn ang="0">
                    <a:pos x="6" y="18"/>
                  </a:cxn>
                  <a:cxn ang="0">
                    <a:pos x="5" y="17"/>
                  </a:cxn>
                  <a:cxn ang="0">
                    <a:pos x="2" y="15"/>
                  </a:cxn>
                  <a:cxn ang="0">
                    <a:pos x="1" y="12"/>
                  </a:cxn>
                  <a:cxn ang="0">
                    <a:pos x="0" y="9"/>
                  </a:cxn>
                </a:cxnLst>
                <a:rect l="0" t="0" r="r" b="b"/>
                <a:pathLst>
                  <a:path w="23" h="20">
                    <a:moveTo>
                      <a:pt x="0" y="9"/>
                    </a:moveTo>
                    <a:lnTo>
                      <a:pt x="1" y="6"/>
                    </a:lnTo>
                    <a:lnTo>
                      <a:pt x="4" y="3"/>
                    </a:lnTo>
                    <a:lnTo>
                      <a:pt x="9" y="1"/>
                    </a:lnTo>
                    <a:lnTo>
                      <a:pt x="13" y="0"/>
                    </a:lnTo>
                    <a:lnTo>
                      <a:pt x="17" y="0"/>
                    </a:lnTo>
                    <a:lnTo>
                      <a:pt x="19" y="1"/>
                    </a:lnTo>
                    <a:lnTo>
                      <a:pt x="21" y="3"/>
                    </a:lnTo>
                    <a:lnTo>
                      <a:pt x="22" y="6"/>
                    </a:lnTo>
                    <a:lnTo>
                      <a:pt x="22" y="9"/>
                    </a:lnTo>
                    <a:lnTo>
                      <a:pt x="21" y="13"/>
                    </a:lnTo>
                    <a:lnTo>
                      <a:pt x="19" y="16"/>
                    </a:lnTo>
                    <a:lnTo>
                      <a:pt x="16" y="18"/>
                    </a:lnTo>
                    <a:lnTo>
                      <a:pt x="13" y="19"/>
                    </a:lnTo>
                    <a:lnTo>
                      <a:pt x="11" y="19"/>
                    </a:lnTo>
                    <a:lnTo>
                      <a:pt x="9" y="19"/>
                    </a:lnTo>
                    <a:lnTo>
                      <a:pt x="6" y="18"/>
                    </a:lnTo>
                    <a:lnTo>
                      <a:pt x="5" y="17"/>
                    </a:lnTo>
                    <a:lnTo>
                      <a:pt x="2" y="15"/>
                    </a:lnTo>
                    <a:lnTo>
                      <a:pt x="1" y="12"/>
                    </a:lnTo>
                    <a:lnTo>
                      <a:pt x="0" y="9"/>
                    </a:lnTo>
                  </a:path>
                </a:pathLst>
              </a:custGeom>
              <a:solidFill>
                <a:srgbClr val="000000"/>
              </a:solidFill>
              <a:ln w="9525" cap="rnd">
                <a:noFill/>
                <a:round/>
                <a:headEnd/>
                <a:tailEnd/>
              </a:ln>
              <a:effectLst/>
            </p:spPr>
            <p:txBody>
              <a:bodyPr/>
              <a:lstStyle/>
              <a:p>
                <a:endParaRPr lang="en-US" dirty="0"/>
              </a:p>
            </p:txBody>
          </p:sp>
          <p:sp>
            <p:nvSpPr>
              <p:cNvPr id="305179" name="Freeform 27"/>
              <p:cNvSpPr>
                <a:spLocks/>
              </p:cNvSpPr>
              <p:nvPr/>
            </p:nvSpPr>
            <p:spPr bwMode="auto">
              <a:xfrm>
                <a:off x="2840" y="3863"/>
                <a:ext cx="20" cy="14"/>
              </a:xfrm>
              <a:custGeom>
                <a:avLst/>
                <a:gdLst/>
                <a:ahLst/>
                <a:cxnLst>
                  <a:cxn ang="0">
                    <a:pos x="19" y="4"/>
                  </a:cxn>
                  <a:cxn ang="0">
                    <a:pos x="18" y="7"/>
                  </a:cxn>
                  <a:cxn ang="0">
                    <a:pos x="14" y="9"/>
                  </a:cxn>
                  <a:cxn ang="0">
                    <a:pos x="9" y="12"/>
                  </a:cxn>
                  <a:cxn ang="0">
                    <a:pos x="5" y="13"/>
                  </a:cxn>
                  <a:cxn ang="0">
                    <a:pos x="3" y="12"/>
                  </a:cxn>
                  <a:cxn ang="0">
                    <a:pos x="1" y="10"/>
                  </a:cxn>
                  <a:cxn ang="0">
                    <a:pos x="0" y="8"/>
                  </a:cxn>
                  <a:cxn ang="0">
                    <a:pos x="1" y="6"/>
                  </a:cxn>
                  <a:cxn ang="0">
                    <a:pos x="4" y="2"/>
                  </a:cxn>
                  <a:cxn ang="0">
                    <a:pos x="9" y="0"/>
                  </a:cxn>
                  <a:cxn ang="0">
                    <a:pos x="14" y="0"/>
                  </a:cxn>
                  <a:cxn ang="0">
                    <a:pos x="19" y="4"/>
                  </a:cxn>
                </a:cxnLst>
                <a:rect l="0" t="0" r="r" b="b"/>
                <a:pathLst>
                  <a:path w="20" h="14">
                    <a:moveTo>
                      <a:pt x="19" y="4"/>
                    </a:moveTo>
                    <a:lnTo>
                      <a:pt x="18" y="7"/>
                    </a:lnTo>
                    <a:lnTo>
                      <a:pt x="14" y="9"/>
                    </a:lnTo>
                    <a:lnTo>
                      <a:pt x="9" y="12"/>
                    </a:lnTo>
                    <a:lnTo>
                      <a:pt x="5" y="13"/>
                    </a:lnTo>
                    <a:lnTo>
                      <a:pt x="3" y="12"/>
                    </a:lnTo>
                    <a:lnTo>
                      <a:pt x="1" y="10"/>
                    </a:lnTo>
                    <a:lnTo>
                      <a:pt x="0" y="8"/>
                    </a:lnTo>
                    <a:lnTo>
                      <a:pt x="1" y="6"/>
                    </a:lnTo>
                    <a:lnTo>
                      <a:pt x="4" y="2"/>
                    </a:lnTo>
                    <a:lnTo>
                      <a:pt x="9" y="0"/>
                    </a:lnTo>
                    <a:lnTo>
                      <a:pt x="14" y="0"/>
                    </a:lnTo>
                    <a:lnTo>
                      <a:pt x="19" y="4"/>
                    </a:lnTo>
                  </a:path>
                </a:pathLst>
              </a:custGeom>
              <a:solidFill>
                <a:srgbClr val="000000"/>
              </a:solidFill>
              <a:ln w="9525" cap="rnd">
                <a:noFill/>
                <a:round/>
                <a:headEnd/>
                <a:tailEnd/>
              </a:ln>
              <a:effectLst/>
            </p:spPr>
            <p:txBody>
              <a:bodyPr/>
              <a:lstStyle/>
              <a:p>
                <a:endParaRPr lang="en-US" dirty="0"/>
              </a:p>
            </p:txBody>
          </p:sp>
        </p:grpSp>
      </p:grpSp>
      <p:grpSp>
        <p:nvGrpSpPr>
          <p:cNvPr id="8" name="Group 125"/>
          <p:cNvGrpSpPr>
            <a:grpSpLocks/>
          </p:cNvGrpSpPr>
          <p:nvPr/>
        </p:nvGrpSpPr>
        <p:grpSpPr bwMode="auto">
          <a:xfrm>
            <a:off x="1177791" y="4416583"/>
            <a:ext cx="826513" cy="1642305"/>
            <a:chOff x="275" y="1671"/>
            <a:chExt cx="877" cy="1913"/>
          </a:xfrm>
        </p:grpSpPr>
        <p:sp>
          <p:nvSpPr>
            <p:cNvPr id="305232" name="Freeform 80"/>
            <p:cNvSpPr>
              <a:spLocks noChangeAspect="1"/>
            </p:cNvSpPr>
            <p:nvPr/>
          </p:nvSpPr>
          <p:spPr bwMode="auto">
            <a:xfrm flipH="1">
              <a:off x="925" y="1935"/>
              <a:ext cx="227" cy="268"/>
            </a:xfrm>
            <a:custGeom>
              <a:avLst/>
              <a:gdLst/>
              <a:ahLst/>
              <a:cxnLst>
                <a:cxn ang="0">
                  <a:pos x="135" y="0"/>
                </a:cxn>
                <a:cxn ang="0">
                  <a:pos x="0" y="182"/>
                </a:cxn>
                <a:cxn ang="0">
                  <a:pos x="181" y="383"/>
                </a:cxn>
                <a:cxn ang="0">
                  <a:pos x="324" y="239"/>
                </a:cxn>
                <a:cxn ang="0">
                  <a:pos x="135" y="0"/>
                </a:cxn>
              </a:cxnLst>
              <a:rect l="0" t="0" r="r" b="b"/>
              <a:pathLst>
                <a:path w="324" h="383">
                  <a:moveTo>
                    <a:pt x="135" y="0"/>
                  </a:moveTo>
                  <a:lnTo>
                    <a:pt x="0" y="182"/>
                  </a:lnTo>
                  <a:lnTo>
                    <a:pt x="181" y="383"/>
                  </a:lnTo>
                  <a:lnTo>
                    <a:pt x="324" y="239"/>
                  </a:lnTo>
                  <a:lnTo>
                    <a:pt x="135" y="0"/>
                  </a:lnTo>
                  <a:close/>
                </a:path>
              </a:pathLst>
            </a:custGeom>
            <a:solidFill>
              <a:schemeClr val="accent2"/>
            </a:solidFill>
            <a:ln w="9525">
              <a:noFill/>
              <a:round/>
              <a:headEnd/>
              <a:tailEnd/>
            </a:ln>
          </p:spPr>
          <p:txBody>
            <a:bodyPr/>
            <a:lstStyle/>
            <a:p>
              <a:endParaRPr lang="en-US" dirty="0"/>
            </a:p>
          </p:txBody>
        </p:sp>
        <p:sp>
          <p:nvSpPr>
            <p:cNvPr id="305233" name="Freeform 81"/>
            <p:cNvSpPr>
              <a:spLocks noChangeAspect="1"/>
            </p:cNvSpPr>
            <p:nvPr/>
          </p:nvSpPr>
          <p:spPr bwMode="auto">
            <a:xfrm flipH="1">
              <a:off x="794" y="1920"/>
              <a:ext cx="301" cy="354"/>
            </a:xfrm>
            <a:custGeom>
              <a:avLst/>
              <a:gdLst/>
              <a:ahLst/>
              <a:cxnLst>
                <a:cxn ang="0">
                  <a:pos x="183" y="0"/>
                </a:cxn>
                <a:cxn ang="0">
                  <a:pos x="0" y="195"/>
                </a:cxn>
                <a:cxn ang="0">
                  <a:pos x="228" y="506"/>
                </a:cxn>
                <a:cxn ang="0">
                  <a:pos x="430" y="260"/>
                </a:cxn>
                <a:cxn ang="0">
                  <a:pos x="183" y="0"/>
                </a:cxn>
              </a:cxnLst>
              <a:rect l="0" t="0" r="r" b="b"/>
              <a:pathLst>
                <a:path w="430" h="506">
                  <a:moveTo>
                    <a:pt x="183" y="0"/>
                  </a:moveTo>
                  <a:lnTo>
                    <a:pt x="0" y="195"/>
                  </a:lnTo>
                  <a:lnTo>
                    <a:pt x="228" y="506"/>
                  </a:lnTo>
                  <a:lnTo>
                    <a:pt x="430" y="260"/>
                  </a:lnTo>
                  <a:lnTo>
                    <a:pt x="183" y="0"/>
                  </a:lnTo>
                  <a:close/>
                </a:path>
              </a:pathLst>
            </a:custGeom>
            <a:solidFill>
              <a:srgbClr val="7F0000"/>
            </a:solidFill>
            <a:ln w="9525">
              <a:noFill/>
              <a:round/>
              <a:headEnd/>
              <a:tailEnd/>
            </a:ln>
          </p:spPr>
          <p:txBody>
            <a:bodyPr/>
            <a:lstStyle/>
            <a:p>
              <a:endParaRPr lang="en-US" dirty="0"/>
            </a:p>
          </p:txBody>
        </p:sp>
        <p:sp>
          <p:nvSpPr>
            <p:cNvPr id="305234" name="Freeform 82"/>
            <p:cNvSpPr>
              <a:spLocks noChangeAspect="1"/>
            </p:cNvSpPr>
            <p:nvPr/>
          </p:nvSpPr>
          <p:spPr bwMode="auto">
            <a:xfrm flipH="1">
              <a:off x="700" y="1930"/>
              <a:ext cx="336" cy="522"/>
            </a:xfrm>
            <a:custGeom>
              <a:avLst/>
              <a:gdLst/>
              <a:ahLst/>
              <a:cxnLst>
                <a:cxn ang="0">
                  <a:pos x="273" y="0"/>
                </a:cxn>
                <a:cxn ang="0">
                  <a:pos x="0" y="100"/>
                </a:cxn>
                <a:cxn ang="0">
                  <a:pos x="76" y="317"/>
                </a:cxn>
                <a:cxn ang="0">
                  <a:pos x="13" y="722"/>
                </a:cxn>
                <a:cxn ang="0">
                  <a:pos x="480" y="745"/>
                </a:cxn>
                <a:cxn ang="0">
                  <a:pos x="460" y="413"/>
                </a:cxn>
                <a:cxn ang="0">
                  <a:pos x="273" y="0"/>
                </a:cxn>
              </a:cxnLst>
              <a:rect l="0" t="0" r="r" b="b"/>
              <a:pathLst>
                <a:path w="480" h="745">
                  <a:moveTo>
                    <a:pt x="273" y="0"/>
                  </a:moveTo>
                  <a:lnTo>
                    <a:pt x="0" y="100"/>
                  </a:lnTo>
                  <a:lnTo>
                    <a:pt x="76" y="317"/>
                  </a:lnTo>
                  <a:lnTo>
                    <a:pt x="13" y="722"/>
                  </a:lnTo>
                  <a:lnTo>
                    <a:pt x="480" y="745"/>
                  </a:lnTo>
                  <a:lnTo>
                    <a:pt x="460" y="413"/>
                  </a:lnTo>
                  <a:lnTo>
                    <a:pt x="273" y="0"/>
                  </a:lnTo>
                  <a:close/>
                </a:path>
              </a:pathLst>
            </a:custGeom>
            <a:solidFill>
              <a:srgbClr val="FF7F00"/>
            </a:solidFill>
            <a:ln w="9525">
              <a:noFill/>
              <a:round/>
              <a:headEnd/>
              <a:tailEnd/>
            </a:ln>
          </p:spPr>
          <p:txBody>
            <a:bodyPr/>
            <a:lstStyle/>
            <a:p>
              <a:endParaRPr lang="en-US" dirty="0"/>
            </a:p>
          </p:txBody>
        </p:sp>
        <p:sp>
          <p:nvSpPr>
            <p:cNvPr id="305235" name="Freeform 83"/>
            <p:cNvSpPr>
              <a:spLocks noChangeAspect="1"/>
            </p:cNvSpPr>
            <p:nvPr/>
          </p:nvSpPr>
          <p:spPr bwMode="auto">
            <a:xfrm flipH="1">
              <a:off x="546" y="2420"/>
              <a:ext cx="363" cy="246"/>
            </a:xfrm>
            <a:custGeom>
              <a:avLst/>
              <a:gdLst/>
              <a:ahLst/>
              <a:cxnLst>
                <a:cxn ang="0">
                  <a:pos x="68" y="0"/>
                </a:cxn>
                <a:cxn ang="0">
                  <a:pos x="0" y="340"/>
                </a:cxn>
                <a:cxn ang="0">
                  <a:pos x="242" y="351"/>
                </a:cxn>
                <a:cxn ang="0">
                  <a:pos x="520" y="351"/>
                </a:cxn>
                <a:cxn ang="0">
                  <a:pos x="462" y="9"/>
                </a:cxn>
                <a:cxn ang="0">
                  <a:pos x="68" y="0"/>
                </a:cxn>
              </a:cxnLst>
              <a:rect l="0" t="0" r="r" b="b"/>
              <a:pathLst>
                <a:path w="520" h="351">
                  <a:moveTo>
                    <a:pt x="68" y="0"/>
                  </a:moveTo>
                  <a:lnTo>
                    <a:pt x="0" y="340"/>
                  </a:lnTo>
                  <a:lnTo>
                    <a:pt x="242" y="351"/>
                  </a:lnTo>
                  <a:lnTo>
                    <a:pt x="520" y="351"/>
                  </a:lnTo>
                  <a:lnTo>
                    <a:pt x="462" y="9"/>
                  </a:lnTo>
                  <a:lnTo>
                    <a:pt x="68" y="0"/>
                  </a:lnTo>
                  <a:close/>
                </a:path>
              </a:pathLst>
            </a:custGeom>
            <a:solidFill>
              <a:srgbClr val="618FFD"/>
            </a:solidFill>
            <a:ln w="9525">
              <a:noFill/>
              <a:round/>
              <a:headEnd/>
              <a:tailEnd/>
            </a:ln>
          </p:spPr>
          <p:txBody>
            <a:bodyPr/>
            <a:lstStyle/>
            <a:p>
              <a:endParaRPr lang="en-US" dirty="0"/>
            </a:p>
          </p:txBody>
        </p:sp>
        <p:sp>
          <p:nvSpPr>
            <p:cNvPr id="305236" name="Freeform 84"/>
            <p:cNvSpPr>
              <a:spLocks noChangeAspect="1"/>
            </p:cNvSpPr>
            <p:nvPr/>
          </p:nvSpPr>
          <p:spPr bwMode="auto">
            <a:xfrm flipH="1">
              <a:off x="604" y="2266"/>
              <a:ext cx="243" cy="214"/>
            </a:xfrm>
            <a:custGeom>
              <a:avLst/>
              <a:gdLst/>
              <a:ahLst/>
              <a:cxnLst>
                <a:cxn ang="0">
                  <a:pos x="0" y="4"/>
                </a:cxn>
                <a:cxn ang="0">
                  <a:pos x="339" y="0"/>
                </a:cxn>
                <a:cxn ang="0">
                  <a:pos x="348" y="274"/>
                </a:cxn>
                <a:cxn ang="0">
                  <a:pos x="26" y="306"/>
                </a:cxn>
                <a:cxn ang="0">
                  <a:pos x="0" y="4"/>
                </a:cxn>
              </a:cxnLst>
              <a:rect l="0" t="0" r="r" b="b"/>
              <a:pathLst>
                <a:path w="348" h="306">
                  <a:moveTo>
                    <a:pt x="0" y="4"/>
                  </a:moveTo>
                  <a:lnTo>
                    <a:pt x="339" y="0"/>
                  </a:lnTo>
                  <a:lnTo>
                    <a:pt x="348" y="274"/>
                  </a:lnTo>
                  <a:lnTo>
                    <a:pt x="26" y="306"/>
                  </a:lnTo>
                  <a:lnTo>
                    <a:pt x="0" y="4"/>
                  </a:lnTo>
                  <a:close/>
                </a:path>
              </a:pathLst>
            </a:custGeom>
            <a:solidFill>
              <a:schemeClr val="accent2"/>
            </a:solidFill>
            <a:ln w="9525">
              <a:noFill/>
              <a:round/>
              <a:headEnd/>
              <a:tailEnd/>
            </a:ln>
          </p:spPr>
          <p:txBody>
            <a:bodyPr/>
            <a:lstStyle/>
            <a:p>
              <a:endParaRPr lang="en-US" dirty="0"/>
            </a:p>
          </p:txBody>
        </p:sp>
        <p:sp>
          <p:nvSpPr>
            <p:cNvPr id="305237" name="Freeform 85"/>
            <p:cNvSpPr>
              <a:spLocks noChangeAspect="1"/>
            </p:cNvSpPr>
            <p:nvPr/>
          </p:nvSpPr>
          <p:spPr bwMode="auto">
            <a:xfrm flipH="1">
              <a:off x="577" y="1993"/>
              <a:ext cx="348" cy="401"/>
            </a:xfrm>
            <a:custGeom>
              <a:avLst/>
              <a:gdLst/>
              <a:ahLst/>
              <a:cxnLst>
                <a:cxn ang="0">
                  <a:pos x="0" y="79"/>
                </a:cxn>
                <a:cxn ang="0">
                  <a:pos x="215" y="0"/>
                </a:cxn>
                <a:cxn ang="0">
                  <a:pos x="459" y="53"/>
                </a:cxn>
                <a:cxn ang="0">
                  <a:pos x="498" y="491"/>
                </a:cxn>
                <a:cxn ang="0">
                  <a:pos x="55" y="574"/>
                </a:cxn>
                <a:cxn ang="0">
                  <a:pos x="0" y="79"/>
                </a:cxn>
              </a:cxnLst>
              <a:rect l="0" t="0" r="r" b="b"/>
              <a:pathLst>
                <a:path w="498" h="574">
                  <a:moveTo>
                    <a:pt x="0" y="79"/>
                  </a:moveTo>
                  <a:lnTo>
                    <a:pt x="215" y="0"/>
                  </a:lnTo>
                  <a:lnTo>
                    <a:pt x="459" y="53"/>
                  </a:lnTo>
                  <a:lnTo>
                    <a:pt x="498" y="491"/>
                  </a:lnTo>
                  <a:lnTo>
                    <a:pt x="55" y="574"/>
                  </a:lnTo>
                  <a:lnTo>
                    <a:pt x="0" y="79"/>
                  </a:lnTo>
                  <a:close/>
                </a:path>
              </a:pathLst>
            </a:custGeom>
            <a:solidFill>
              <a:srgbClr val="33FF99"/>
            </a:solidFill>
            <a:ln w="9525">
              <a:noFill/>
              <a:round/>
              <a:headEnd/>
              <a:tailEnd/>
            </a:ln>
          </p:spPr>
          <p:txBody>
            <a:bodyPr/>
            <a:lstStyle/>
            <a:p>
              <a:endParaRPr lang="en-US" dirty="0"/>
            </a:p>
          </p:txBody>
        </p:sp>
        <p:sp>
          <p:nvSpPr>
            <p:cNvPr id="305238" name="Freeform 86"/>
            <p:cNvSpPr>
              <a:spLocks noChangeAspect="1"/>
            </p:cNvSpPr>
            <p:nvPr/>
          </p:nvSpPr>
          <p:spPr bwMode="auto">
            <a:xfrm flipH="1">
              <a:off x="841" y="2010"/>
              <a:ext cx="277" cy="280"/>
            </a:xfrm>
            <a:custGeom>
              <a:avLst/>
              <a:gdLst/>
              <a:ahLst/>
              <a:cxnLst>
                <a:cxn ang="0">
                  <a:pos x="396" y="95"/>
                </a:cxn>
                <a:cxn ang="0">
                  <a:pos x="262" y="0"/>
                </a:cxn>
                <a:cxn ang="0">
                  <a:pos x="0" y="372"/>
                </a:cxn>
                <a:cxn ang="0">
                  <a:pos x="146" y="400"/>
                </a:cxn>
                <a:cxn ang="0">
                  <a:pos x="396" y="95"/>
                </a:cxn>
              </a:cxnLst>
              <a:rect l="0" t="0" r="r" b="b"/>
              <a:pathLst>
                <a:path w="396" h="400">
                  <a:moveTo>
                    <a:pt x="396" y="95"/>
                  </a:moveTo>
                  <a:lnTo>
                    <a:pt x="262" y="0"/>
                  </a:lnTo>
                  <a:lnTo>
                    <a:pt x="0" y="372"/>
                  </a:lnTo>
                  <a:lnTo>
                    <a:pt x="146" y="400"/>
                  </a:lnTo>
                  <a:lnTo>
                    <a:pt x="396" y="95"/>
                  </a:lnTo>
                  <a:close/>
                </a:path>
              </a:pathLst>
            </a:custGeom>
            <a:solidFill>
              <a:srgbClr val="000000"/>
            </a:solidFill>
            <a:ln w="9525">
              <a:noFill/>
              <a:round/>
              <a:headEnd/>
              <a:tailEnd/>
            </a:ln>
          </p:spPr>
          <p:txBody>
            <a:bodyPr/>
            <a:lstStyle/>
            <a:p>
              <a:endParaRPr lang="en-US" dirty="0"/>
            </a:p>
          </p:txBody>
        </p:sp>
        <p:sp>
          <p:nvSpPr>
            <p:cNvPr id="305239" name="Freeform 87"/>
            <p:cNvSpPr>
              <a:spLocks noChangeAspect="1"/>
            </p:cNvSpPr>
            <p:nvPr/>
          </p:nvSpPr>
          <p:spPr bwMode="auto">
            <a:xfrm flipH="1">
              <a:off x="651" y="1721"/>
              <a:ext cx="280" cy="323"/>
            </a:xfrm>
            <a:custGeom>
              <a:avLst/>
              <a:gdLst/>
              <a:ahLst/>
              <a:cxnLst>
                <a:cxn ang="0">
                  <a:pos x="294" y="0"/>
                </a:cxn>
                <a:cxn ang="0">
                  <a:pos x="401" y="122"/>
                </a:cxn>
                <a:cxn ang="0">
                  <a:pos x="389" y="266"/>
                </a:cxn>
                <a:cxn ang="0">
                  <a:pos x="320" y="303"/>
                </a:cxn>
                <a:cxn ang="0">
                  <a:pos x="330" y="440"/>
                </a:cxn>
                <a:cxn ang="0">
                  <a:pos x="152" y="462"/>
                </a:cxn>
                <a:cxn ang="0">
                  <a:pos x="160" y="360"/>
                </a:cxn>
                <a:cxn ang="0">
                  <a:pos x="89" y="349"/>
                </a:cxn>
                <a:cxn ang="0">
                  <a:pos x="55" y="306"/>
                </a:cxn>
                <a:cxn ang="0">
                  <a:pos x="36" y="239"/>
                </a:cxn>
                <a:cxn ang="0">
                  <a:pos x="0" y="223"/>
                </a:cxn>
                <a:cxn ang="0">
                  <a:pos x="65" y="111"/>
                </a:cxn>
                <a:cxn ang="0">
                  <a:pos x="131" y="0"/>
                </a:cxn>
                <a:cxn ang="0">
                  <a:pos x="294" y="0"/>
                </a:cxn>
              </a:cxnLst>
              <a:rect l="0" t="0" r="r" b="b"/>
              <a:pathLst>
                <a:path w="401" h="462">
                  <a:moveTo>
                    <a:pt x="294" y="0"/>
                  </a:moveTo>
                  <a:lnTo>
                    <a:pt x="401" y="122"/>
                  </a:lnTo>
                  <a:lnTo>
                    <a:pt x="389" y="266"/>
                  </a:lnTo>
                  <a:lnTo>
                    <a:pt x="320" y="303"/>
                  </a:lnTo>
                  <a:lnTo>
                    <a:pt x="330" y="440"/>
                  </a:lnTo>
                  <a:lnTo>
                    <a:pt x="152" y="462"/>
                  </a:lnTo>
                  <a:lnTo>
                    <a:pt x="160" y="360"/>
                  </a:lnTo>
                  <a:lnTo>
                    <a:pt x="89" y="349"/>
                  </a:lnTo>
                  <a:lnTo>
                    <a:pt x="55" y="306"/>
                  </a:lnTo>
                  <a:lnTo>
                    <a:pt x="36" y="239"/>
                  </a:lnTo>
                  <a:lnTo>
                    <a:pt x="0" y="223"/>
                  </a:lnTo>
                  <a:lnTo>
                    <a:pt x="65" y="111"/>
                  </a:lnTo>
                  <a:lnTo>
                    <a:pt x="131" y="0"/>
                  </a:lnTo>
                  <a:lnTo>
                    <a:pt x="294" y="0"/>
                  </a:lnTo>
                  <a:close/>
                </a:path>
              </a:pathLst>
            </a:custGeom>
            <a:solidFill>
              <a:schemeClr val="hlink"/>
            </a:solidFill>
            <a:ln w="9525">
              <a:noFill/>
              <a:round/>
              <a:headEnd/>
              <a:tailEnd/>
            </a:ln>
          </p:spPr>
          <p:txBody>
            <a:bodyPr/>
            <a:lstStyle/>
            <a:p>
              <a:endParaRPr lang="en-US" dirty="0"/>
            </a:p>
          </p:txBody>
        </p:sp>
        <p:sp>
          <p:nvSpPr>
            <p:cNvPr id="305240" name="Freeform 88"/>
            <p:cNvSpPr>
              <a:spLocks noChangeAspect="1"/>
            </p:cNvSpPr>
            <p:nvPr/>
          </p:nvSpPr>
          <p:spPr bwMode="auto">
            <a:xfrm flipH="1">
              <a:off x="806" y="2006"/>
              <a:ext cx="343" cy="560"/>
            </a:xfrm>
            <a:custGeom>
              <a:avLst/>
              <a:gdLst/>
              <a:ahLst/>
              <a:cxnLst>
                <a:cxn ang="0">
                  <a:pos x="463" y="54"/>
                </a:cxn>
                <a:cxn ang="0">
                  <a:pos x="482" y="0"/>
                </a:cxn>
                <a:cxn ang="0">
                  <a:pos x="274" y="3"/>
                </a:cxn>
                <a:cxn ang="0">
                  <a:pos x="0" y="368"/>
                </a:cxn>
                <a:cxn ang="0">
                  <a:pos x="151" y="541"/>
                </a:cxn>
                <a:cxn ang="0">
                  <a:pos x="292" y="498"/>
                </a:cxn>
                <a:cxn ang="0">
                  <a:pos x="197" y="734"/>
                </a:cxn>
                <a:cxn ang="0">
                  <a:pos x="490" y="800"/>
                </a:cxn>
                <a:cxn ang="0">
                  <a:pos x="427" y="392"/>
                </a:cxn>
                <a:cxn ang="0">
                  <a:pos x="408" y="229"/>
                </a:cxn>
                <a:cxn ang="0">
                  <a:pos x="345" y="243"/>
                </a:cxn>
                <a:cxn ang="0">
                  <a:pos x="463" y="54"/>
                </a:cxn>
              </a:cxnLst>
              <a:rect l="0" t="0" r="r" b="b"/>
              <a:pathLst>
                <a:path w="490" h="800">
                  <a:moveTo>
                    <a:pt x="463" y="54"/>
                  </a:moveTo>
                  <a:lnTo>
                    <a:pt x="482" y="0"/>
                  </a:lnTo>
                  <a:lnTo>
                    <a:pt x="274" y="3"/>
                  </a:lnTo>
                  <a:lnTo>
                    <a:pt x="0" y="368"/>
                  </a:lnTo>
                  <a:lnTo>
                    <a:pt x="151" y="541"/>
                  </a:lnTo>
                  <a:lnTo>
                    <a:pt x="292" y="498"/>
                  </a:lnTo>
                  <a:lnTo>
                    <a:pt x="197" y="734"/>
                  </a:lnTo>
                  <a:lnTo>
                    <a:pt x="490" y="800"/>
                  </a:lnTo>
                  <a:lnTo>
                    <a:pt x="427" y="392"/>
                  </a:lnTo>
                  <a:lnTo>
                    <a:pt x="408" y="229"/>
                  </a:lnTo>
                  <a:lnTo>
                    <a:pt x="345" y="243"/>
                  </a:lnTo>
                  <a:lnTo>
                    <a:pt x="463" y="54"/>
                  </a:lnTo>
                  <a:close/>
                </a:path>
              </a:pathLst>
            </a:custGeom>
            <a:solidFill>
              <a:srgbClr val="00CC66"/>
            </a:solidFill>
            <a:ln w="9525">
              <a:noFill/>
              <a:round/>
              <a:headEnd/>
              <a:tailEnd/>
            </a:ln>
          </p:spPr>
          <p:txBody>
            <a:bodyPr/>
            <a:lstStyle/>
            <a:p>
              <a:endParaRPr lang="en-US" dirty="0"/>
            </a:p>
          </p:txBody>
        </p:sp>
        <p:sp>
          <p:nvSpPr>
            <p:cNvPr id="305241" name="Freeform 89"/>
            <p:cNvSpPr>
              <a:spLocks noChangeAspect="1"/>
            </p:cNvSpPr>
            <p:nvPr/>
          </p:nvSpPr>
          <p:spPr bwMode="auto">
            <a:xfrm flipH="1">
              <a:off x="782" y="1982"/>
              <a:ext cx="185" cy="414"/>
            </a:xfrm>
            <a:custGeom>
              <a:avLst/>
              <a:gdLst/>
              <a:ahLst/>
              <a:cxnLst>
                <a:cxn ang="0">
                  <a:pos x="156" y="0"/>
                </a:cxn>
                <a:cxn ang="0">
                  <a:pos x="255" y="189"/>
                </a:cxn>
                <a:cxn ang="0">
                  <a:pos x="264" y="462"/>
                </a:cxn>
                <a:cxn ang="0">
                  <a:pos x="0" y="592"/>
                </a:cxn>
                <a:cxn ang="0">
                  <a:pos x="4" y="548"/>
                </a:cxn>
                <a:cxn ang="0">
                  <a:pos x="206" y="409"/>
                </a:cxn>
                <a:cxn ang="0">
                  <a:pos x="190" y="209"/>
                </a:cxn>
                <a:cxn ang="0">
                  <a:pos x="87" y="12"/>
                </a:cxn>
                <a:cxn ang="0">
                  <a:pos x="156" y="0"/>
                </a:cxn>
              </a:cxnLst>
              <a:rect l="0" t="0" r="r" b="b"/>
              <a:pathLst>
                <a:path w="264" h="592">
                  <a:moveTo>
                    <a:pt x="156" y="0"/>
                  </a:moveTo>
                  <a:lnTo>
                    <a:pt x="255" y="189"/>
                  </a:lnTo>
                  <a:lnTo>
                    <a:pt x="264" y="462"/>
                  </a:lnTo>
                  <a:lnTo>
                    <a:pt x="0" y="592"/>
                  </a:lnTo>
                  <a:lnTo>
                    <a:pt x="4" y="548"/>
                  </a:lnTo>
                  <a:lnTo>
                    <a:pt x="206" y="409"/>
                  </a:lnTo>
                  <a:lnTo>
                    <a:pt x="190" y="209"/>
                  </a:lnTo>
                  <a:lnTo>
                    <a:pt x="87" y="12"/>
                  </a:lnTo>
                  <a:lnTo>
                    <a:pt x="156" y="0"/>
                  </a:lnTo>
                  <a:close/>
                </a:path>
              </a:pathLst>
            </a:custGeom>
            <a:solidFill>
              <a:srgbClr val="FF7F00"/>
            </a:solidFill>
            <a:ln w="9525">
              <a:noFill/>
              <a:round/>
              <a:headEnd/>
              <a:tailEnd/>
            </a:ln>
          </p:spPr>
          <p:txBody>
            <a:bodyPr/>
            <a:lstStyle/>
            <a:p>
              <a:endParaRPr lang="en-US" dirty="0"/>
            </a:p>
          </p:txBody>
        </p:sp>
        <p:sp>
          <p:nvSpPr>
            <p:cNvPr id="305242" name="Freeform 90"/>
            <p:cNvSpPr>
              <a:spLocks noChangeAspect="1"/>
            </p:cNvSpPr>
            <p:nvPr/>
          </p:nvSpPr>
          <p:spPr bwMode="auto">
            <a:xfrm flipH="1">
              <a:off x="791" y="2196"/>
              <a:ext cx="170" cy="79"/>
            </a:xfrm>
            <a:custGeom>
              <a:avLst/>
              <a:gdLst/>
              <a:ahLst/>
              <a:cxnLst>
                <a:cxn ang="0">
                  <a:pos x="79" y="114"/>
                </a:cxn>
                <a:cxn ang="0">
                  <a:pos x="243" y="35"/>
                </a:cxn>
                <a:cxn ang="0">
                  <a:pos x="205" y="0"/>
                </a:cxn>
                <a:cxn ang="0">
                  <a:pos x="0" y="26"/>
                </a:cxn>
                <a:cxn ang="0">
                  <a:pos x="79" y="114"/>
                </a:cxn>
              </a:cxnLst>
              <a:rect l="0" t="0" r="r" b="b"/>
              <a:pathLst>
                <a:path w="243" h="114">
                  <a:moveTo>
                    <a:pt x="79" y="114"/>
                  </a:moveTo>
                  <a:lnTo>
                    <a:pt x="243" y="35"/>
                  </a:lnTo>
                  <a:lnTo>
                    <a:pt x="205" y="0"/>
                  </a:lnTo>
                  <a:lnTo>
                    <a:pt x="0" y="26"/>
                  </a:lnTo>
                  <a:lnTo>
                    <a:pt x="79" y="114"/>
                  </a:lnTo>
                  <a:close/>
                </a:path>
              </a:pathLst>
            </a:custGeom>
            <a:solidFill>
              <a:srgbClr val="1933FF"/>
            </a:solidFill>
            <a:ln w="9525">
              <a:noFill/>
              <a:round/>
              <a:headEnd/>
              <a:tailEnd/>
            </a:ln>
          </p:spPr>
          <p:txBody>
            <a:bodyPr/>
            <a:lstStyle/>
            <a:p>
              <a:endParaRPr lang="en-US" dirty="0"/>
            </a:p>
          </p:txBody>
        </p:sp>
        <p:sp>
          <p:nvSpPr>
            <p:cNvPr id="305243" name="Freeform 91"/>
            <p:cNvSpPr>
              <a:spLocks noChangeAspect="1"/>
            </p:cNvSpPr>
            <p:nvPr/>
          </p:nvSpPr>
          <p:spPr bwMode="auto">
            <a:xfrm flipH="1">
              <a:off x="712" y="2584"/>
              <a:ext cx="248" cy="461"/>
            </a:xfrm>
            <a:custGeom>
              <a:avLst/>
              <a:gdLst/>
              <a:ahLst/>
              <a:cxnLst>
                <a:cxn ang="0">
                  <a:pos x="116" y="36"/>
                </a:cxn>
                <a:cxn ang="0">
                  <a:pos x="385" y="0"/>
                </a:cxn>
                <a:cxn ang="0">
                  <a:pos x="184" y="660"/>
                </a:cxn>
                <a:cxn ang="0">
                  <a:pos x="106" y="648"/>
                </a:cxn>
                <a:cxn ang="0">
                  <a:pos x="0" y="569"/>
                </a:cxn>
                <a:cxn ang="0">
                  <a:pos x="116" y="36"/>
                </a:cxn>
              </a:cxnLst>
              <a:rect l="0" t="0" r="r" b="b"/>
              <a:pathLst>
                <a:path w="385" h="660">
                  <a:moveTo>
                    <a:pt x="116" y="36"/>
                  </a:moveTo>
                  <a:lnTo>
                    <a:pt x="385" y="0"/>
                  </a:lnTo>
                  <a:lnTo>
                    <a:pt x="184" y="660"/>
                  </a:lnTo>
                  <a:lnTo>
                    <a:pt x="106" y="648"/>
                  </a:lnTo>
                  <a:lnTo>
                    <a:pt x="0" y="569"/>
                  </a:lnTo>
                  <a:lnTo>
                    <a:pt x="116" y="36"/>
                  </a:lnTo>
                  <a:close/>
                </a:path>
              </a:pathLst>
            </a:custGeom>
            <a:solidFill>
              <a:srgbClr val="618FFD"/>
            </a:solidFill>
            <a:ln w="9525">
              <a:noFill/>
              <a:round/>
              <a:headEnd/>
              <a:tailEnd/>
            </a:ln>
          </p:spPr>
          <p:txBody>
            <a:bodyPr/>
            <a:lstStyle/>
            <a:p>
              <a:endParaRPr lang="en-US" dirty="0"/>
            </a:p>
          </p:txBody>
        </p:sp>
        <p:sp>
          <p:nvSpPr>
            <p:cNvPr id="305244" name="Freeform 92"/>
            <p:cNvSpPr>
              <a:spLocks noChangeAspect="1"/>
            </p:cNvSpPr>
            <p:nvPr/>
          </p:nvSpPr>
          <p:spPr bwMode="auto">
            <a:xfrm flipH="1">
              <a:off x="527" y="2613"/>
              <a:ext cx="203" cy="465"/>
            </a:xfrm>
            <a:custGeom>
              <a:avLst/>
              <a:gdLst/>
              <a:ahLst/>
              <a:cxnLst>
                <a:cxn ang="0">
                  <a:pos x="247" y="0"/>
                </a:cxn>
                <a:cxn ang="0">
                  <a:pos x="0" y="63"/>
                </a:cxn>
                <a:cxn ang="0">
                  <a:pos x="122" y="578"/>
                </a:cxn>
                <a:cxn ang="0">
                  <a:pos x="245" y="566"/>
                </a:cxn>
                <a:cxn ang="0">
                  <a:pos x="290" y="514"/>
                </a:cxn>
                <a:cxn ang="0">
                  <a:pos x="247" y="0"/>
                </a:cxn>
              </a:cxnLst>
              <a:rect l="0" t="0" r="r" b="b"/>
              <a:pathLst>
                <a:path w="290" h="578">
                  <a:moveTo>
                    <a:pt x="247" y="0"/>
                  </a:moveTo>
                  <a:lnTo>
                    <a:pt x="0" y="63"/>
                  </a:lnTo>
                  <a:lnTo>
                    <a:pt x="122" y="578"/>
                  </a:lnTo>
                  <a:lnTo>
                    <a:pt x="245" y="566"/>
                  </a:lnTo>
                  <a:lnTo>
                    <a:pt x="290" y="514"/>
                  </a:lnTo>
                  <a:lnTo>
                    <a:pt x="247" y="0"/>
                  </a:lnTo>
                  <a:close/>
                </a:path>
              </a:pathLst>
            </a:custGeom>
            <a:solidFill>
              <a:srgbClr val="618FFD"/>
            </a:solidFill>
            <a:ln w="9525">
              <a:noFill/>
              <a:round/>
              <a:headEnd/>
              <a:tailEnd/>
            </a:ln>
          </p:spPr>
          <p:txBody>
            <a:bodyPr/>
            <a:lstStyle/>
            <a:p>
              <a:endParaRPr lang="en-US" dirty="0"/>
            </a:p>
          </p:txBody>
        </p:sp>
        <p:sp>
          <p:nvSpPr>
            <p:cNvPr id="305245" name="Freeform 93"/>
            <p:cNvSpPr>
              <a:spLocks noChangeAspect="1"/>
            </p:cNvSpPr>
            <p:nvPr/>
          </p:nvSpPr>
          <p:spPr bwMode="auto">
            <a:xfrm flipH="1">
              <a:off x="781" y="2934"/>
              <a:ext cx="175" cy="440"/>
            </a:xfrm>
            <a:custGeom>
              <a:avLst/>
              <a:gdLst/>
              <a:ahLst/>
              <a:cxnLst>
                <a:cxn ang="0">
                  <a:pos x="176" y="0"/>
                </a:cxn>
                <a:cxn ang="0">
                  <a:pos x="0" y="43"/>
                </a:cxn>
                <a:cxn ang="0">
                  <a:pos x="118" y="459"/>
                </a:cxn>
                <a:cxn ang="0">
                  <a:pos x="234" y="496"/>
                </a:cxn>
                <a:cxn ang="0">
                  <a:pos x="176" y="0"/>
                </a:cxn>
              </a:cxnLst>
              <a:rect l="0" t="0" r="r" b="b"/>
              <a:pathLst>
                <a:path w="234" h="496">
                  <a:moveTo>
                    <a:pt x="176" y="0"/>
                  </a:moveTo>
                  <a:lnTo>
                    <a:pt x="0" y="43"/>
                  </a:lnTo>
                  <a:lnTo>
                    <a:pt x="118" y="459"/>
                  </a:lnTo>
                  <a:lnTo>
                    <a:pt x="234" y="496"/>
                  </a:lnTo>
                  <a:lnTo>
                    <a:pt x="176" y="0"/>
                  </a:lnTo>
                  <a:close/>
                </a:path>
              </a:pathLst>
            </a:custGeom>
            <a:solidFill>
              <a:srgbClr val="618FFD"/>
            </a:solidFill>
            <a:ln w="9525">
              <a:noFill/>
              <a:round/>
              <a:headEnd/>
              <a:tailEnd/>
            </a:ln>
          </p:spPr>
          <p:txBody>
            <a:bodyPr/>
            <a:lstStyle/>
            <a:p>
              <a:endParaRPr lang="en-US" dirty="0"/>
            </a:p>
          </p:txBody>
        </p:sp>
        <p:sp>
          <p:nvSpPr>
            <p:cNvPr id="305246" name="Freeform 94"/>
            <p:cNvSpPr>
              <a:spLocks noChangeAspect="1"/>
            </p:cNvSpPr>
            <p:nvPr/>
          </p:nvSpPr>
          <p:spPr bwMode="auto">
            <a:xfrm flipH="1">
              <a:off x="532" y="3010"/>
              <a:ext cx="123" cy="411"/>
            </a:xfrm>
            <a:custGeom>
              <a:avLst/>
              <a:gdLst/>
              <a:ahLst/>
              <a:cxnLst>
                <a:cxn ang="0">
                  <a:pos x="0" y="31"/>
                </a:cxn>
                <a:cxn ang="0">
                  <a:pos x="173" y="0"/>
                </a:cxn>
                <a:cxn ang="0">
                  <a:pos x="176" y="405"/>
                </a:cxn>
                <a:cxn ang="0">
                  <a:pos x="65" y="455"/>
                </a:cxn>
                <a:cxn ang="0">
                  <a:pos x="0" y="31"/>
                </a:cxn>
              </a:cxnLst>
              <a:rect l="0" t="0" r="r" b="b"/>
              <a:pathLst>
                <a:path w="176" h="455">
                  <a:moveTo>
                    <a:pt x="0" y="31"/>
                  </a:moveTo>
                  <a:lnTo>
                    <a:pt x="173" y="0"/>
                  </a:lnTo>
                  <a:lnTo>
                    <a:pt x="176" y="405"/>
                  </a:lnTo>
                  <a:lnTo>
                    <a:pt x="65" y="455"/>
                  </a:lnTo>
                  <a:lnTo>
                    <a:pt x="0" y="31"/>
                  </a:lnTo>
                  <a:close/>
                </a:path>
              </a:pathLst>
            </a:custGeom>
            <a:solidFill>
              <a:srgbClr val="618FFD"/>
            </a:solidFill>
            <a:ln w="9525">
              <a:noFill/>
              <a:round/>
              <a:headEnd/>
              <a:tailEnd/>
            </a:ln>
          </p:spPr>
          <p:txBody>
            <a:bodyPr/>
            <a:lstStyle/>
            <a:p>
              <a:endParaRPr lang="en-US" dirty="0"/>
            </a:p>
          </p:txBody>
        </p:sp>
        <p:sp>
          <p:nvSpPr>
            <p:cNvPr id="305247" name="Freeform 95"/>
            <p:cNvSpPr>
              <a:spLocks noChangeAspect="1"/>
            </p:cNvSpPr>
            <p:nvPr/>
          </p:nvSpPr>
          <p:spPr bwMode="auto">
            <a:xfrm flipH="1">
              <a:off x="786" y="3379"/>
              <a:ext cx="259" cy="176"/>
            </a:xfrm>
            <a:custGeom>
              <a:avLst/>
              <a:gdLst/>
              <a:ahLst/>
              <a:cxnLst>
                <a:cxn ang="0">
                  <a:pos x="234" y="0"/>
                </a:cxn>
                <a:cxn ang="0">
                  <a:pos x="57" y="110"/>
                </a:cxn>
                <a:cxn ang="0">
                  <a:pos x="0" y="170"/>
                </a:cxn>
                <a:cxn ang="0">
                  <a:pos x="165" y="251"/>
                </a:cxn>
                <a:cxn ang="0">
                  <a:pos x="286" y="136"/>
                </a:cxn>
                <a:cxn ang="0">
                  <a:pos x="371" y="125"/>
                </a:cxn>
                <a:cxn ang="0">
                  <a:pos x="352" y="19"/>
                </a:cxn>
                <a:cxn ang="0">
                  <a:pos x="234" y="0"/>
                </a:cxn>
              </a:cxnLst>
              <a:rect l="0" t="0" r="r" b="b"/>
              <a:pathLst>
                <a:path w="371" h="251">
                  <a:moveTo>
                    <a:pt x="234" y="0"/>
                  </a:moveTo>
                  <a:lnTo>
                    <a:pt x="57" y="110"/>
                  </a:lnTo>
                  <a:lnTo>
                    <a:pt x="0" y="170"/>
                  </a:lnTo>
                  <a:lnTo>
                    <a:pt x="165" y="251"/>
                  </a:lnTo>
                  <a:lnTo>
                    <a:pt x="286" y="136"/>
                  </a:lnTo>
                  <a:lnTo>
                    <a:pt x="371" y="125"/>
                  </a:lnTo>
                  <a:lnTo>
                    <a:pt x="352" y="19"/>
                  </a:lnTo>
                  <a:lnTo>
                    <a:pt x="234" y="0"/>
                  </a:lnTo>
                  <a:close/>
                </a:path>
              </a:pathLst>
            </a:custGeom>
            <a:solidFill>
              <a:srgbClr val="618FFD"/>
            </a:solidFill>
            <a:ln w="9525">
              <a:noFill/>
              <a:round/>
              <a:headEnd/>
              <a:tailEnd/>
            </a:ln>
          </p:spPr>
          <p:txBody>
            <a:bodyPr/>
            <a:lstStyle/>
            <a:p>
              <a:endParaRPr lang="en-US" dirty="0"/>
            </a:p>
          </p:txBody>
        </p:sp>
        <p:sp>
          <p:nvSpPr>
            <p:cNvPr id="305248" name="Freeform 96"/>
            <p:cNvSpPr>
              <a:spLocks noChangeAspect="1"/>
            </p:cNvSpPr>
            <p:nvPr/>
          </p:nvSpPr>
          <p:spPr bwMode="auto">
            <a:xfrm flipH="1">
              <a:off x="362" y="3423"/>
              <a:ext cx="268" cy="161"/>
            </a:xfrm>
            <a:custGeom>
              <a:avLst/>
              <a:gdLst/>
              <a:ahLst/>
              <a:cxnLst>
                <a:cxn ang="0">
                  <a:pos x="100" y="0"/>
                </a:cxn>
                <a:cxn ang="0">
                  <a:pos x="310" y="88"/>
                </a:cxn>
                <a:cxn ang="0">
                  <a:pos x="384" y="162"/>
                </a:cxn>
                <a:cxn ang="0">
                  <a:pos x="240" y="230"/>
                </a:cxn>
                <a:cxn ang="0">
                  <a:pos x="92" y="122"/>
                </a:cxn>
                <a:cxn ang="0">
                  <a:pos x="0" y="117"/>
                </a:cxn>
                <a:cxn ang="0">
                  <a:pos x="8" y="39"/>
                </a:cxn>
                <a:cxn ang="0">
                  <a:pos x="100" y="0"/>
                </a:cxn>
              </a:cxnLst>
              <a:rect l="0" t="0" r="r" b="b"/>
              <a:pathLst>
                <a:path w="384" h="230">
                  <a:moveTo>
                    <a:pt x="100" y="0"/>
                  </a:moveTo>
                  <a:lnTo>
                    <a:pt x="310" y="88"/>
                  </a:lnTo>
                  <a:lnTo>
                    <a:pt x="384" y="162"/>
                  </a:lnTo>
                  <a:lnTo>
                    <a:pt x="240" y="230"/>
                  </a:lnTo>
                  <a:lnTo>
                    <a:pt x="92" y="122"/>
                  </a:lnTo>
                  <a:lnTo>
                    <a:pt x="0" y="117"/>
                  </a:lnTo>
                  <a:lnTo>
                    <a:pt x="8" y="39"/>
                  </a:lnTo>
                  <a:lnTo>
                    <a:pt x="100" y="0"/>
                  </a:lnTo>
                  <a:close/>
                </a:path>
              </a:pathLst>
            </a:custGeom>
            <a:solidFill>
              <a:srgbClr val="618FFD"/>
            </a:solidFill>
            <a:ln w="9525">
              <a:noFill/>
              <a:round/>
              <a:headEnd/>
              <a:tailEnd/>
            </a:ln>
          </p:spPr>
          <p:txBody>
            <a:bodyPr/>
            <a:lstStyle/>
            <a:p>
              <a:endParaRPr lang="en-US" dirty="0"/>
            </a:p>
          </p:txBody>
        </p:sp>
        <p:sp>
          <p:nvSpPr>
            <p:cNvPr id="305249" name="Freeform 97"/>
            <p:cNvSpPr>
              <a:spLocks noChangeAspect="1"/>
            </p:cNvSpPr>
            <p:nvPr/>
          </p:nvSpPr>
          <p:spPr bwMode="auto">
            <a:xfrm flipH="1">
              <a:off x="714" y="2106"/>
              <a:ext cx="132" cy="140"/>
            </a:xfrm>
            <a:custGeom>
              <a:avLst/>
              <a:gdLst/>
              <a:ahLst/>
              <a:cxnLst>
                <a:cxn ang="0">
                  <a:pos x="57" y="200"/>
                </a:cxn>
                <a:cxn ang="0">
                  <a:pos x="189" y="162"/>
                </a:cxn>
                <a:cxn ang="0">
                  <a:pos x="176" y="34"/>
                </a:cxn>
                <a:cxn ang="0">
                  <a:pos x="29" y="0"/>
                </a:cxn>
                <a:cxn ang="0">
                  <a:pos x="2" y="80"/>
                </a:cxn>
                <a:cxn ang="0">
                  <a:pos x="60" y="98"/>
                </a:cxn>
                <a:cxn ang="0">
                  <a:pos x="76" y="71"/>
                </a:cxn>
                <a:cxn ang="0">
                  <a:pos x="105" y="72"/>
                </a:cxn>
                <a:cxn ang="0">
                  <a:pos x="0" y="128"/>
                </a:cxn>
                <a:cxn ang="0">
                  <a:pos x="57" y="200"/>
                </a:cxn>
              </a:cxnLst>
              <a:rect l="0" t="0" r="r" b="b"/>
              <a:pathLst>
                <a:path w="189" h="200">
                  <a:moveTo>
                    <a:pt x="57" y="200"/>
                  </a:moveTo>
                  <a:lnTo>
                    <a:pt x="189" y="162"/>
                  </a:lnTo>
                  <a:lnTo>
                    <a:pt x="176" y="34"/>
                  </a:lnTo>
                  <a:lnTo>
                    <a:pt x="29" y="0"/>
                  </a:lnTo>
                  <a:lnTo>
                    <a:pt x="2" y="80"/>
                  </a:lnTo>
                  <a:lnTo>
                    <a:pt x="60" y="98"/>
                  </a:lnTo>
                  <a:lnTo>
                    <a:pt x="76" y="71"/>
                  </a:lnTo>
                  <a:lnTo>
                    <a:pt x="105" y="72"/>
                  </a:lnTo>
                  <a:lnTo>
                    <a:pt x="0" y="128"/>
                  </a:lnTo>
                  <a:lnTo>
                    <a:pt x="57" y="200"/>
                  </a:lnTo>
                  <a:close/>
                </a:path>
              </a:pathLst>
            </a:custGeom>
            <a:solidFill>
              <a:schemeClr val="hlink"/>
            </a:solidFill>
            <a:ln w="9525">
              <a:noFill/>
              <a:round/>
              <a:headEnd/>
              <a:tailEnd/>
            </a:ln>
          </p:spPr>
          <p:txBody>
            <a:bodyPr/>
            <a:lstStyle/>
            <a:p>
              <a:endParaRPr lang="en-US" dirty="0"/>
            </a:p>
          </p:txBody>
        </p:sp>
        <p:sp>
          <p:nvSpPr>
            <p:cNvPr id="305250" name="Freeform 98"/>
            <p:cNvSpPr>
              <a:spLocks noChangeAspect="1"/>
            </p:cNvSpPr>
            <p:nvPr/>
          </p:nvSpPr>
          <p:spPr bwMode="auto">
            <a:xfrm flipH="1">
              <a:off x="548" y="1671"/>
              <a:ext cx="396" cy="318"/>
            </a:xfrm>
            <a:custGeom>
              <a:avLst/>
              <a:gdLst/>
              <a:ahLst/>
              <a:cxnLst>
                <a:cxn ang="0">
                  <a:pos x="296" y="297"/>
                </a:cxn>
                <a:cxn ang="0">
                  <a:pos x="289" y="343"/>
                </a:cxn>
                <a:cxn ang="0">
                  <a:pos x="280" y="396"/>
                </a:cxn>
                <a:cxn ang="0">
                  <a:pos x="260" y="439"/>
                </a:cxn>
                <a:cxn ang="0">
                  <a:pos x="260" y="454"/>
                </a:cxn>
                <a:cxn ang="0">
                  <a:pos x="301" y="451"/>
                </a:cxn>
                <a:cxn ang="0">
                  <a:pos x="349" y="440"/>
                </a:cxn>
                <a:cxn ang="0">
                  <a:pos x="402" y="425"/>
                </a:cxn>
                <a:cxn ang="0">
                  <a:pos x="454" y="407"/>
                </a:cxn>
                <a:cxn ang="0">
                  <a:pos x="501" y="385"/>
                </a:cxn>
                <a:cxn ang="0">
                  <a:pos x="538" y="360"/>
                </a:cxn>
                <a:cxn ang="0">
                  <a:pos x="561" y="336"/>
                </a:cxn>
                <a:cxn ang="0">
                  <a:pos x="565" y="308"/>
                </a:cxn>
                <a:cxn ang="0">
                  <a:pos x="559" y="265"/>
                </a:cxn>
                <a:cxn ang="0">
                  <a:pos x="540" y="208"/>
                </a:cxn>
                <a:cxn ang="0">
                  <a:pos x="507" y="145"/>
                </a:cxn>
                <a:cxn ang="0">
                  <a:pos x="462" y="86"/>
                </a:cxn>
                <a:cxn ang="0">
                  <a:pos x="406" y="37"/>
                </a:cxn>
                <a:cxn ang="0">
                  <a:pos x="335" y="6"/>
                </a:cxn>
                <a:cxn ang="0">
                  <a:pos x="251" y="0"/>
                </a:cxn>
                <a:cxn ang="0">
                  <a:pos x="159" y="23"/>
                </a:cxn>
                <a:cxn ang="0">
                  <a:pos x="89" y="48"/>
                </a:cxn>
                <a:cxn ang="0">
                  <a:pos x="44" y="71"/>
                </a:cxn>
                <a:cxn ang="0">
                  <a:pos x="18" y="93"/>
                </a:cxn>
                <a:cxn ang="0">
                  <a:pos x="5" y="113"/>
                </a:cxn>
                <a:cxn ang="0">
                  <a:pos x="2" y="133"/>
                </a:cxn>
                <a:cxn ang="0">
                  <a:pos x="2" y="153"/>
                </a:cxn>
                <a:cxn ang="0">
                  <a:pos x="2" y="173"/>
                </a:cxn>
                <a:cxn ang="0">
                  <a:pos x="26" y="193"/>
                </a:cxn>
                <a:cxn ang="0">
                  <a:pos x="84" y="205"/>
                </a:cxn>
                <a:cxn ang="0">
                  <a:pos x="144" y="203"/>
                </a:cxn>
                <a:cxn ang="0">
                  <a:pos x="196" y="185"/>
                </a:cxn>
                <a:cxn ang="0">
                  <a:pos x="243" y="179"/>
                </a:cxn>
                <a:cxn ang="0">
                  <a:pos x="277" y="208"/>
                </a:cxn>
                <a:cxn ang="0">
                  <a:pos x="296" y="240"/>
                </a:cxn>
                <a:cxn ang="0">
                  <a:pos x="301" y="270"/>
                </a:cxn>
              </a:cxnLst>
              <a:rect l="0" t="0" r="r" b="b"/>
              <a:pathLst>
                <a:path w="565" h="454">
                  <a:moveTo>
                    <a:pt x="299" y="280"/>
                  </a:moveTo>
                  <a:lnTo>
                    <a:pt x="296" y="297"/>
                  </a:lnTo>
                  <a:lnTo>
                    <a:pt x="293" y="319"/>
                  </a:lnTo>
                  <a:lnTo>
                    <a:pt x="289" y="343"/>
                  </a:lnTo>
                  <a:lnTo>
                    <a:pt x="285" y="370"/>
                  </a:lnTo>
                  <a:lnTo>
                    <a:pt x="280" y="396"/>
                  </a:lnTo>
                  <a:lnTo>
                    <a:pt x="270" y="419"/>
                  </a:lnTo>
                  <a:lnTo>
                    <a:pt x="260" y="439"/>
                  </a:lnTo>
                  <a:lnTo>
                    <a:pt x="246" y="454"/>
                  </a:lnTo>
                  <a:lnTo>
                    <a:pt x="260" y="454"/>
                  </a:lnTo>
                  <a:lnTo>
                    <a:pt x="280" y="454"/>
                  </a:lnTo>
                  <a:lnTo>
                    <a:pt x="301" y="451"/>
                  </a:lnTo>
                  <a:lnTo>
                    <a:pt x="325" y="447"/>
                  </a:lnTo>
                  <a:lnTo>
                    <a:pt x="349" y="440"/>
                  </a:lnTo>
                  <a:lnTo>
                    <a:pt x="375" y="434"/>
                  </a:lnTo>
                  <a:lnTo>
                    <a:pt x="402" y="425"/>
                  </a:lnTo>
                  <a:lnTo>
                    <a:pt x="428" y="416"/>
                  </a:lnTo>
                  <a:lnTo>
                    <a:pt x="454" y="407"/>
                  </a:lnTo>
                  <a:lnTo>
                    <a:pt x="478" y="396"/>
                  </a:lnTo>
                  <a:lnTo>
                    <a:pt x="501" y="385"/>
                  </a:lnTo>
                  <a:lnTo>
                    <a:pt x="520" y="373"/>
                  </a:lnTo>
                  <a:lnTo>
                    <a:pt x="538" y="360"/>
                  </a:lnTo>
                  <a:lnTo>
                    <a:pt x="551" y="348"/>
                  </a:lnTo>
                  <a:lnTo>
                    <a:pt x="561" y="336"/>
                  </a:lnTo>
                  <a:lnTo>
                    <a:pt x="565" y="323"/>
                  </a:lnTo>
                  <a:lnTo>
                    <a:pt x="565" y="308"/>
                  </a:lnTo>
                  <a:lnTo>
                    <a:pt x="564" y="288"/>
                  </a:lnTo>
                  <a:lnTo>
                    <a:pt x="559" y="265"/>
                  </a:lnTo>
                  <a:lnTo>
                    <a:pt x="551" y="237"/>
                  </a:lnTo>
                  <a:lnTo>
                    <a:pt x="540" y="208"/>
                  </a:lnTo>
                  <a:lnTo>
                    <a:pt x="525" y="177"/>
                  </a:lnTo>
                  <a:lnTo>
                    <a:pt x="507" y="145"/>
                  </a:lnTo>
                  <a:lnTo>
                    <a:pt x="486" y="116"/>
                  </a:lnTo>
                  <a:lnTo>
                    <a:pt x="462" y="86"/>
                  </a:lnTo>
                  <a:lnTo>
                    <a:pt x="435" y="60"/>
                  </a:lnTo>
                  <a:lnTo>
                    <a:pt x="406" y="37"/>
                  </a:lnTo>
                  <a:lnTo>
                    <a:pt x="372" y="19"/>
                  </a:lnTo>
                  <a:lnTo>
                    <a:pt x="335" y="6"/>
                  </a:lnTo>
                  <a:lnTo>
                    <a:pt x="294" y="0"/>
                  </a:lnTo>
                  <a:lnTo>
                    <a:pt x="251" y="0"/>
                  </a:lnTo>
                  <a:lnTo>
                    <a:pt x="204" y="10"/>
                  </a:lnTo>
                  <a:lnTo>
                    <a:pt x="159" y="23"/>
                  </a:lnTo>
                  <a:lnTo>
                    <a:pt x="122" y="36"/>
                  </a:lnTo>
                  <a:lnTo>
                    <a:pt x="89" y="48"/>
                  </a:lnTo>
                  <a:lnTo>
                    <a:pt x="65" y="60"/>
                  </a:lnTo>
                  <a:lnTo>
                    <a:pt x="44" y="71"/>
                  </a:lnTo>
                  <a:lnTo>
                    <a:pt x="30" y="82"/>
                  </a:lnTo>
                  <a:lnTo>
                    <a:pt x="18" y="93"/>
                  </a:lnTo>
                  <a:lnTo>
                    <a:pt x="10" y="103"/>
                  </a:lnTo>
                  <a:lnTo>
                    <a:pt x="5" y="113"/>
                  </a:lnTo>
                  <a:lnTo>
                    <a:pt x="2" y="123"/>
                  </a:lnTo>
                  <a:lnTo>
                    <a:pt x="2" y="133"/>
                  </a:lnTo>
                  <a:lnTo>
                    <a:pt x="2" y="142"/>
                  </a:lnTo>
                  <a:lnTo>
                    <a:pt x="2" y="153"/>
                  </a:lnTo>
                  <a:lnTo>
                    <a:pt x="2" y="162"/>
                  </a:lnTo>
                  <a:lnTo>
                    <a:pt x="2" y="173"/>
                  </a:lnTo>
                  <a:lnTo>
                    <a:pt x="0" y="183"/>
                  </a:lnTo>
                  <a:lnTo>
                    <a:pt x="26" y="193"/>
                  </a:lnTo>
                  <a:lnTo>
                    <a:pt x="54" y="200"/>
                  </a:lnTo>
                  <a:lnTo>
                    <a:pt x="84" y="205"/>
                  </a:lnTo>
                  <a:lnTo>
                    <a:pt x="113" y="206"/>
                  </a:lnTo>
                  <a:lnTo>
                    <a:pt x="144" y="203"/>
                  </a:lnTo>
                  <a:lnTo>
                    <a:pt x="172" y="197"/>
                  </a:lnTo>
                  <a:lnTo>
                    <a:pt x="196" y="185"/>
                  </a:lnTo>
                  <a:lnTo>
                    <a:pt x="217" y="166"/>
                  </a:lnTo>
                  <a:lnTo>
                    <a:pt x="243" y="179"/>
                  </a:lnTo>
                  <a:lnTo>
                    <a:pt x="262" y="193"/>
                  </a:lnTo>
                  <a:lnTo>
                    <a:pt x="277" y="208"/>
                  </a:lnTo>
                  <a:lnTo>
                    <a:pt x="288" y="223"/>
                  </a:lnTo>
                  <a:lnTo>
                    <a:pt x="296" y="240"/>
                  </a:lnTo>
                  <a:lnTo>
                    <a:pt x="299" y="256"/>
                  </a:lnTo>
                  <a:lnTo>
                    <a:pt x="301" y="270"/>
                  </a:lnTo>
                  <a:lnTo>
                    <a:pt x="299" y="280"/>
                  </a:lnTo>
                  <a:close/>
                </a:path>
              </a:pathLst>
            </a:custGeom>
            <a:solidFill>
              <a:srgbClr val="E5CA72"/>
            </a:solidFill>
            <a:ln w="9525">
              <a:noFill/>
              <a:round/>
              <a:headEnd/>
              <a:tailEnd/>
            </a:ln>
          </p:spPr>
          <p:txBody>
            <a:bodyPr/>
            <a:lstStyle/>
            <a:p>
              <a:endParaRPr lang="en-US" dirty="0"/>
            </a:p>
          </p:txBody>
        </p:sp>
        <p:sp>
          <p:nvSpPr>
            <p:cNvPr id="305251" name="Freeform 99"/>
            <p:cNvSpPr>
              <a:spLocks noChangeAspect="1"/>
            </p:cNvSpPr>
            <p:nvPr/>
          </p:nvSpPr>
          <p:spPr bwMode="auto">
            <a:xfrm flipH="1">
              <a:off x="275" y="1998"/>
              <a:ext cx="427" cy="572"/>
            </a:xfrm>
            <a:custGeom>
              <a:avLst/>
              <a:gdLst/>
              <a:ahLst/>
              <a:cxnLst>
                <a:cxn ang="0">
                  <a:pos x="257" y="572"/>
                </a:cxn>
                <a:cxn ang="0">
                  <a:pos x="237" y="818"/>
                </a:cxn>
                <a:cxn ang="0">
                  <a:pos x="0" y="769"/>
                </a:cxn>
                <a:cxn ang="0">
                  <a:pos x="76" y="303"/>
                </a:cxn>
                <a:cxn ang="0">
                  <a:pos x="35" y="0"/>
                </a:cxn>
                <a:cxn ang="0">
                  <a:pos x="136" y="24"/>
                </a:cxn>
                <a:cxn ang="0">
                  <a:pos x="520" y="235"/>
                </a:cxn>
                <a:cxn ang="0">
                  <a:pos x="610" y="384"/>
                </a:cxn>
                <a:cxn ang="0">
                  <a:pos x="413" y="726"/>
                </a:cxn>
                <a:cxn ang="0">
                  <a:pos x="282" y="593"/>
                </a:cxn>
                <a:cxn ang="0">
                  <a:pos x="332" y="418"/>
                </a:cxn>
                <a:cxn ang="0">
                  <a:pos x="261" y="380"/>
                </a:cxn>
                <a:cxn ang="0">
                  <a:pos x="257" y="572"/>
                </a:cxn>
              </a:cxnLst>
              <a:rect l="0" t="0" r="r" b="b"/>
              <a:pathLst>
                <a:path w="610" h="818">
                  <a:moveTo>
                    <a:pt x="257" y="572"/>
                  </a:moveTo>
                  <a:lnTo>
                    <a:pt x="237" y="818"/>
                  </a:lnTo>
                  <a:lnTo>
                    <a:pt x="0" y="769"/>
                  </a:lnTo>
                  <a:lnTo>
                    <a:pt x="76" y="303"/>
                  </a:lnTo>
                  <a:lnTo>
                    <a:pt x="35" y="0"/>
                  </a:lnTo>
                  <a:lnTo>
                    <a:pt x="136" y="24"/>
                  </a:lnTo>
                  <a:lnTo>
                    <a:pt x="520" y="235"/>
                  </a:lnTo>
                  <a:lnTo>
                    <a:pt x="610" y="384"/>
                  </a:lnTo>
                  <a:lnTo>
                    <a:pt x="413" y="726"/>
                  </a:lnTo>
                  <a:lnTo>
                    <a:pt x="282" y="593"/>
                  </a:lnTo>
                  <a:lnTo>
                    <a:pt x="332" y="418"/>
                  </a:lnTo>
                  <a:lnTo>
                    <a:pt x="261" y="380"/>
                  </a:lnTo>
                  <a:lnTo>
                    <a:pt x="257" y="572"/>
                  </a:lnTo>
                  <a:close/>
                </a:path>
              </a:pathLst>
            </a:custGeom>
            <a:solidFill>
              <a:srgbClr val="00CC66"/>
            </a:solidFill>
            <a:ln w="9525">
              <a:noFill/>
              <a:round/>
              <a:headEnd/>
              <a:tailEnd/>
            </a:ln>
          </p:spPr>
          <p:txBody>
            <a:bodyPr/>
            <a:lstStyle/>
            <a:p>
              <a:endParaRPr lang="en-US" dirty="0"/>
            </a:p>
          </p:txBody>
        </p:sp>
        <p:sp>
          <p:nvSpPr>
            <p:cNvPr id="305252" name="Freeform 100"/>
            <p:cNvSpPr>
              <a:spLocks noChangeAspect="1"/>
            </p:cNvSpPr>
            <p:nvPr/>
          </p:nvSpPr>
          <p:spPr bwMode="auto">
            <a:xfrm flipH="1">
              <a:off x="450" y="2443"/>
              <a:ext cx="154" cy="141"/>
            </a:xfrm>
            <a:custGeom>
              <a:avLst/>
              <a:gdLst/>
              <a:ahLst/>
              <a:cxnLst>
                <a:cxn ang="0">
                  <a:pos x="105" y="0"/>
                </a:cxn>
                <a:cxn ang="0">
                  <a:pos x="0" y="90"/>
                </a:cxn>
                <a:cxn ang="0">
                  <a:pos x="69" y="201"/>
                </a:cxn>
                <a:cxn ang="0">
                  <a:pos x="221" y="170"/>
                </a:cxn>
                <a:cxn ang="0">
                  <a:pos x="208" y="87"/>
                </a:cxn>
                <a:cxn ang="0">
                  <a:pos x="147" y="93"/>
                </a:cxn>
                <a:cxn ang="0">
                  <a:pos x="143" y="127"/>
                </a:cxn>
                <a:cxn ang="0">
                  <a:pos x="118" y="137"/>
                </a:cxn>
                <a:cxn ang="0">
                  <a:pos x="187" y="43"/>
                </a:cxn>
                <a:cxn ang="0">
                  <a:pos x="105" y="0"/>
                </a:cxn>
              </a:cxnLst>
              <a:rect l="0" t="0" r="r" b="b"/>
              <a:pathLst>
                <a:path w="221" h="201">
                  <a:moveTo>
                    <a:pt x="105" y="0"/>
                  </a:moveTo>
                  <a:lnTo>
                    <a:pt x="0" y="90"/>
                  </a:lnTo>
                  <a:lnTo>
                    <a:pt x="69" y="201"/>
                  </a:lnTo>
                  <a:lnTo>
                    <a:pt x="221" y="170"/>
                  </a:lnTo>
                  <a:lnTo>
                    <a:pt x="208" y="87"/>
                  </a:lnTo>
                  <a:lnTo>
                    <a:pt x="147" y="93"/>
                  </a:lnTo>
                  <a:lnTo>
                    <a:pt x="143" y="127"/>
                  </a:lnTo>
                  <a:lnTo>
                    <a:pt x="118" y="137"/>
                  </a:lnTo>
                  <a:lnTo>
                    <a:pt x="187" y="43"/>
                  </a:lnTo>
                  <a:lnTo>
                    <a:pt x="105" y="0"/>
                  </a:lnTo>
                  <a:close/>
                </a:path>
              </a:pathLst>
            </a:custGeom>
            <a:solidFill>
              <a:schemeClr val="hlink"/>
            </a:solidFill>
            <a:ln w="9525">
              <a:noFill/>
              <a:round/>
              <a:headEnd/>
              <a:tailEnd/>
            </a:ln>
          </p:spPr>
          <p:txBody>
            <a:bodyPr/>
            <a:lstStyle/>
            <a:p>
              <a:endParaRPr lang="en-US" dirty="0"/>
            </a:p>
          </p:txBody>
        </p:sp>
        <p:sp>
          <p:nvSpPr>
            <p:cNvPr id="305253" name="Oval 101"/>
            <p:cNvSpPr>
              <a:spLocks noChangeAspect="1" noChangeArrowheads="1"/>
            </p:cNvSpPr>
            <p:nvPr/>
          </p:nvSpPr>
          <p:spPr bwMode="auto">
            <a:xfrm flipH="1">
              <a:off x="850" y="1805"/>
              <a:ext cx="33" cy="34"/>
            </a:xfrm>
            <a:prstGeom prst="ellipse">
              <a:avLst/>
            </a:prstGeom>
            <a:solidFill>
              <a:srgbClr val="618FFD"/>
            </a:solidFill>
            <a:ln w="12700">
              <a:solidFill>
                <a:srgbClr val="000000"/>
              </a:solidFill>
              <a:round/>
              <a:headEnd type="none" w="sm" len="sm"/>
              <a:tailEnd type="none" w="sm" len="sm"/>
            </a:ln>
            <a:effectLst/>
          </p:spPr>
          <p:txBody>
            <a:bodyPr wrap="none" anchor="ctr"/>
            <a:lstStyle/>
            <a:p>
              <a:pPr algn="ctr"/>
              <a:endParaRPr lang="en-US" dirty="0">
                <a:solidFill>
                  <a:srgbClr val="000000"/>
                </a:solidFill>
              </a:endParaRPr>
            </a:p>
          </p:txBody>
        </p:sp>
        <p:sp>
          <p:nvSpPr>
            <p:cNvPr id="305258" name="Freeform 106"/>
            <p:cNvSpPr>
              <a:spLocks/>
            </p:cNvSpPr>
            <p:nvPr/>
          </p:nvSpPr>
          <p:spPr bwMode="auto">
            <a:xfrm flipH="1">
              <a:off x="862" y="1925"/>
              <a:ext cx="30" cy="9"/>
            </a:xfrm>
            <a:custGeom>
              <a:avLst/>
              <a:gdLst/>
              <a:ahLst/>
              <a:cxnLst>
                <a:cxn ang="0">
                  <a:pos x="0" y="9"/>
                </a:cxn>
                <a:cxn ang="0">
                  <a:pos x="24" y="7"/>
                </a:cxn>
                <a:cxn ang="0">
                  <a:pos x="30" y="0"/>
                </a:cxn>
              </a:cxnLst>
              <a:rect l="0" t="0" r="r" b="b"/>
              <a:pathLst>
                <a:path w="30" h="9">
                  <a:moveTo>
                    <a:pt x="0" y="9"/>
                  </a:moveTo>
                  <a:cubicBezTo>
                    <a:pt x="4" y="9"/>
                    <a:pt x="19" y="8"/>
                    <a:pt x="24" y="7"/>
                  </a:cubicBezTo>
                  <a:cubicBezTo>
                    <a:pt x="29" y="6"/>
                    <a:pt x="29" y="1"/>
                    <a:pt x="30" y="0"/>
                  </a:cubicBezTo>
                </a:path>
              </a:pathLst>
            </a:custGeom>
            <a:noFill/>
            <a:ln w="12700" cap="flat" cmpd="sng">
              <a:solidFill>
                <a:srgbClr val="000000"/>
              </a:solidFill>
              <a:prstDash val="solid"/>
              <a:round/>
              <a:headEnd type="none" w="sm" len="sm"/>
              <a:tailEnd type="none" w="sm" len="sm"/>
            </a:ln>
            <a:effectLst/>
          </p:spPr>
          <p:txBody>
            <a:bodyPr wrap="none" anchor="ctr"/>
            <a:lstStyle/>
            <a:p>
              <a:endParaRPr lang="en-US" dirty="0"/>
            </a:p>
          </p:txBody>
        </p:sp>
      </p:grpSp>
      <p:grpSp>
        <p:nvGrpSpPr>
          <p:cNvPr id="9" name="Group 109"/>
          <p:cNvGrpSpPr>
            <a:grpSpLocks/>
          </p:cNvGrpSpPr>
          <p:nvPr/>
        </p:nvGrpSpPr>
        <p:grpSpPr bwMode="auto">
          <a:xfrm flipH="1">
            <a:off x="5908521" y="3478142"/>
            <a:ext cx="946011" cy="1631044"/>
            <a:chOff x="4272" y="1200"/>
            <a:chExt cx="1776" cy="2016"/>
          </a:xfrm>
        </p:grpSpPr>
        <p:sp>
          <p:nvSpPr>
            <p:cNvPr id="305262" name="Freeform 110"/>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3" name="Freeform 111"/>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4" name="Freeform 112"/>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0" name="Group 113"/>
          <p:cNvGrpSpPr>
            <a:grpSpLocks/>
          </p:cNvGrpSpPr>
          <p:nvPr/>
        </p:nvGrpSpPr>
        <p:grpSpPr bwMode="auto">
          <a:xfrm flipH="1">
            <a:off x="5710693" y="3514653"/>
            <a:ext cx="1059523" cy="1605487"/>
            <a:chOff x="4272" y="1200"/>
            <a:chExt cx="1776" cy="2016"/>
          </a:xfrm>
        </p:grpSpPr>
        <p:sp>
          <p:nvSpPr>
            <p:cNvPr id="305266" name="Freeform 114"/>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7" name="Freeform 115"/>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8" name="Freeform 116"/>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1" name="Group 117"/>
          <p:cNvGrpSpPr>
            <a:grpSpLocks/>
          </p:cNvGrpSpPr>
          <p:nvPr/>
        </p:nvGrpSpPr>
        <p:grpSpPr bwMode="auto">
          <a:xfrm>
            <a:off x="6118052" y="3605237"/>
            <a:ext cx="813479" cy="1433756"/>
            <a:chOff x="4272" y="1200"/>
            <a:chExt cx="1776" cy="2016"/>
          </a:xfrm>
        </p:grpSpPr>
        <p:sp>
          <p:nvSpPr>
            <p:cNvPr id="305270" name="Freeform 118"/>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1" name="Freeform 119"/>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2" name="Freeform 120"/>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2" name="Group 121"/>
          <p:cNvGrpSpPr>
            <a:grpSpLocks/>
          </p:cNvGrpSpPr>
          <p:nvPr/>
        </p:nvGrpSpPr>
        <p:grpSpPr bwMode="auto">
          <a:xfrm flipH="1">
            <a:off x="5911143" y="3894631"/>
            <a:ext cx="998702" cy="1216476"/>
            <a:chOff x="4272" y="1200"/>
            <a:chExt cx="1776" cy="2016"/>
          </a:xfrm>
        </p:grpSpPr>
        <p:sp>
          <p:nvSpPr>
            <p:cNvPr id="305274" name="Freeform 122"/>
            <p:cNvSpPr>
              <a:spLocks/>
            </p:cNvSpPr>
            <p:nvPr/>
          </p:nvSpPr>
          <p:spPr bwMode="auto">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5" name="Freeform 123"/>
            <p:cNvSpPr>
              <a:spLocks/>
            </p:cNvSpPr>
            <p:nvPr/>
          </p:nvSpPr>
          <p:spPr bwMode="auto">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6" name="Freeform 124"/>
            <p:cNvSpPr>
              <a:spLocks/>
            </p:cNvSpPr>
            <p:nvPr/>
          </p:nvSpPr>
          <p:spPr bwMode="auto">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sp>
        <p:nvSpPr>
          <p:cNvPr id="104" name="Rectangle 103"/>
          <p:cNvSpPr/>
          <p:nvPr/>
        </p:nvSpPr>
        <p:spPr>
          <a:xfrm>
            <a:off x="167052" y="792159"/>
            <a:ext cx="8788479" cy="2813078"/>
          </a:xfrm>
          <a:prstGeom prst="rect">
            <a:avLst/>
          </a:prstGeom>
        </p:spPr>
        <p:txBody>
          <a:bodyPr wrap="square">
            <a:spAutoFit/>
          </a:bodyPr>
          <a:lstStyle/>
          <a:p>
            <a:pPr algn="l"/>
            <a:endParaRPr lang="en-GB" sz="1600" u="sng" dirty="0" smtClean="0"/>
          </a:p>
          <a:p>
            <a:pPr algn="l">
              <a:buClr>
                <a:schemeClr val="accent1"/>
              </a:buClr>
              <a:buFont typeface="Arial" pitchFamily="34" charset="0"/>
              <a:buChar char="•"/>
            </a:pPr>
            <a:r>
              <a:rPr lang="en-GB" sz="1600" dirty="0" smtClean="0"/>
              <a:t>Error(Mistake):</a:t>
            </a:r>
          </a:p>
          <a:p>
            <a:pPr algn="l">
              <a:buClr>
                <a:schemeClr val="accent1"/>
              </a:buClr>
              <a:buFont typeface="Arial" pitchFamily="34" charset="0"/>
              <a:buChar char="•"/>
            </a:pPr>
            <a:endParaRPr lang="en-GB" sz="1600" dirty="0" smtClean="0"/>
          </a:p>
          <a:p>
            <a:pPr algn="l">
              <a:buClr>
                <a:schemeClr val="accent1"/>
              </a:buClr>
            </a:pPr>
            <a:r>
              <a:rPr lang="en-GB" sz="1600" b="0" dirty="0" smtClean="0"/>
              <a:t>A human action that produces an incorrect result </a:t>
            </a:r>
          </a:p>
          <a:p>
            <a:pPr algn="l">
              <a:buClr>
                <a:schemeClr val="accent1"/>
              </a:buClr>
              <a:buFont typeface="Arial" pitchFamily="34" charset="0"/>
              <a:buChar char="•"/>
            </a:pPr>
            <a:endParaRPr lang="en-GB" sz="1600" b="0" dirty="0" smtClean="0"/>
          </a:p>
          <a:p>
            <a:pPr algn="l">
              <a:buClr>
                <a:schemeClr val="accent1"/>
              </a:buClr>
              <a:buFont typeface="Arial" pitchFamily="34" charset="0"/>
              <a:buChar char="•"/>
            </a:pPr>
            <a:r>
              <a:rPr lang="en-GB" sz="1600" dirty="0" smtClean="0"/>
              <a:t>Defect(Bug, Fault): </a:t>
            </a:r>
          </a:p>
          <a:p>
            <a:pPr algn="l">
              <a:buClr>
                <a:schemeClr val="accent1"/>
              </a:buClr>
              <a:buFont typeface="Arial" pitchFamily="34" charset="0"/>
              <a:buChar char="•"/>
            </a:pPr>
            <a:endParaRPr lang="en-GB" sz="1600" dirty="0" smtClean="0"/>
          </a:p>
          <a:p>
            <a:pPr algn="l">
              <a:buClr>
                <a:schemeClr val="accent1"/>
              </a:buClr>
            </a:pPr>
            <a:r>
              <a:rPr lang="en-GB" sz="1600" b="0" dirty="0" smtClean="0"/>
              <a:t>A manifestation of an error in software also known as a defect or bug, if executed, a fault may cause a failure</a:t>
            </a:r>
          </a:p>
          <a:p>
            <a:pPr algn="l">
              <a:buClr>
                <a:schemeClr val="accent1"/>
              </a:buClr>
              <a:buFont typeface="Arial" pitchFamily="34" charset="0"/>
              <a:buChar char="•"/>
            </a:pPr>
            <a:endParaRPr lang="en-GB" sz="1600" b="0" dirty="0" smtClean="0"/>
          </a:p>
          <a:p>
            <a:pPr algn="l">
              <a:buClr>
                <a:schemeClr val="accent1"/>
              </a:buClr>
              <a:buFont typeface="Arial" pitchFamily="34" charset="0"/>
              <a:buChar char="•"/>
            </a:pPr>
            <a:r>
              <a:rPr lang="en-GB" sz="1600" dirty="0" smtClean="0"/>
              <a:t>Failure:</a:t>
            </a:r>
            <a:r>
              <a:rPr lang="en-GB" sz="1600" b="0" dirty="0" smtClean="0"/>
              <a:t> </a:t>
            </a:r>
          </a:p>
          <a:p>
            <a:pPr algn="l"/>
            <a:endParaRPr lang="en-GB" sz="1600" b="0" dirty="0" smtClean="0"/>
          </a:p>
          <a:p>
            <a:pPr algn="l"/>
            <a:r>
              <a:rPr lang="en-GB" sz="1600" b="0" dirty="0" smtClean="0"/>
              <a:t>Deviation of the software from its expected delivery or service (found defect)</a:t>
            </a:r>
          </a:p>
        </p:txBody>
      </p:sp>
      <p:sp>
        <p:nvSpPr>
          <p:cNvPr id="106" name="Slide Number Placeholder 105"/>
          <p:cNvSpPr>
            <a:spLocks noGrp="1"/>
          </p:cNvSpPr>
          <p:nvPr>
            <p:ph type="sldNum" sz="quarter" idx="4"/>
          </p:nvPr>
        </p:nvSpPr>
        <p:spPr/>
        <p:txBody>
          <a:bodyPr/>
          <a:lstStyle/>
          <a:p>
            <a:fld id="{F4147050-0161-4A8B-8C65-9431945EA027}" type="slidenum">
              <a:rPr lang="en-US" smtClean="0"/>
              <a:pPr/>
              <a:t>5</a:t>
            </a:fld>
            <a:endParaRPr lang="en-US" dirty="0"/>
          </a:p>
        </p:txBody>
      </p:sp>
      <p:sp>
        <p:nvSpPr>
          <p:cNvPr id="107" name="TextBox 10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up)">
                                      <p:cBhvr>
                                        <p:cTn id="15" dur="500"/>
                                        <p:tgtEl>
                                          <p:spTgt spid="30515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5156"/>
                                        </p:tgtEl>
                                        <p:attrNameLst>
                                          <p:attrName>style.visibility</p:attrName>
                                        </p:attrNameLst>
                                      </p:cBhvr>
                                      <p:to>
                                        <p:strVal val="visible"/>
                                      </p:to>
                                    </p:set>
                                  </p:childTnLst>
                                </p:cTn>
                              </p:par>
                            </p:childTnLst>
                          </p:cTn>
                        </p:par>
                        <p:par>
                          <p:cTn id="19" fill="hold">
                            <p:stCondLst>
                              <p:cond delay="1000"/>
                            </p:stCondLst>
                            <p:childTnLst>
                              <p:par>
                                <p:cTn id="20" presetID="9" presetClass="entr" presetSubtype="0" fill="hold" nodeType="afterEffect">
                                  <p:stCondLst>
                                    <p:cond delay="20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5159"/>
                                        </p:tgtEl>
                                        <p:attrNameLst>
                                          <p:attrName>style.visibility</p:attrName>
                                        </p:attrNameLst>
                                      </p:cBhvr>
                                      <p:to>
                                        <p:strVal val="visible"/>
                                      </p:to>
                                    </p:set>
                                    <p:animEffect transition="in" filter="wipe(up)">
                                      <p:cBhvr>
                                        <p:cTn id="27" dur="500"/>
                                        <p:tgtEl>
                                          <p:spTgt spid="30515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05157"/>
                                        </p:tgtEl>
                                        <p:attrNameLst>
                                          <p:attrName>style.visibility</p:attrName>
                                        </p:attrNameLst>
                                      </p:cBhvr>
                                      <p:to>
                                        <p:strVal val="visible"/>
                                      </p:to>
                                    </p:set>
                                  </p:childTnLst>
                                </p:cTn>
                              </p:par>
                            </p:childTnLst>
                          </p:cTn>
                        </p:par>
                        <p:par>
                          <p:cTn id="31" fill="hold">
                            <p:stCondLst>
                              <p:cond delay="1000"/>
                            </p:stCondLst>
                            <p:childTnLst>
                              <p:par>
                                <p:cTn id="32" presetID="11" presetClass="entr" presetSubtype="0" fill="hold" nodeType="afterEffect">
                                  <p:stCondLst>
                                    <p:cond delay="200"/>
                                  </p:stCondLst>
                                  <p:childTnLst>
                                    <p:set>
                                      <p:cBhvr>
                                        <p:cTn id="33" dur="75">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3" name="EXPLODE.WAV"/>
                                        </p:tgtEl>
                                      </p:cMediaNode>
                                    </p:audio>
                                  </p:subTnLst>
                                </p:cTn>
                              </p:par>
                            </p:childTnLst>
                          </p:cTn>
                        </p:par>
                        <p:par>
                          <p:cTn id="34" fill="hold">
                            <p:stCondLst>
                              <p:cond delay="1275"/>
                            </p:stCondLst>
                            <p:childTnLst>
                              <p:par>
                                <p:cTn id="35" presetID="11" presetClass="entr" presetSubtype="0" fill="hold" nodeType="afterEffect">
                                  <p:stCondLst>
                                    <p:cond delay="0"/>
                                  </p:stCondLst>
                                  <p:childTnLst>
                                    <p:set>
                                      <p:cBhvr>
                                        <p:cTn id="36" dur="75">
                                          <p:stCondLst>
                                            <p:cond delay="0"/>
                                          </p:stCondLst>
                                        </p:cTn>
                                        <p:tgtEl>
                                          <p:spTgt spid="9"/>
                                        </p:tgtEl>
                                        <p:attrNameLst>
                                          <p:attrName>style.visibility</p:attrName>
                                        </p:attrNameLst>
                                      </p:cBhvr>
                                      <p:to>
                                        <p:strVal val="visible"/>
                                      </p:to>
                                    </p:set>
                                  </p:childTnLst>
                                </p:cTn>
                              </p:par>
                            </p:childTnLst>
                          </p:cTn>
                        </p:par>
                        <p:par>
                          <p:cTn id="37" fill="hold">
                            <p:stCondLst>
                              <p:cond delay="1350"/>
                            </p:stCondLst>
                            <p:childTnLst>
                              <p:par>
                                <p:cTn id="38" presetID="11" presetClass="entr" presetSubtype="0" fill="hold" nodeType="afterEffect">
                                  <p:stCondLst>
                                    <p:cond delay="0"/>
                                  </p:stCondLst>
                                  <p:childTnLst>
                                    <p:set>
                                      <p:cBhvr>
                                        <p:cTn id="39" dur="75">
                                          <p:stCondLst>
                                            <p:cond delay="0"/>
                                          </p:stCondLst>
                                        </p:cTn>
                                        <p:tgtEl>
                                          <p:spTgt spid="10"/>
                                        </p:tgtEl>
                                        <p:attrNameLst>
                                          <p:attrName>style.visibility</p:attrName>
                                        </p:attrNameLst>
                                      </p:cBhvr>
                                      <p:to>
                                        <p:strVal val="visible"/>
                                      </p:to>
                                    </p:set>
                                  </p:childTnLst>
                                </p:cTn>
                              </p:par>
                            </p:childTnLst>
                          </p:cTn>
                        </p:par>
                        <p:par>
                          <p:cTn id="40" fill="hold">
                            <p:stCondLst>
                              <p:cond delay="1425"/>
                            </p:stCondLst>
                            <p:childTnLst>
                              <p:par>
                                <p:cTn id="41" presetID="11" presetClass="entr" presetSubtype="0" fill="hold" nodeType="afterEffect">
                                  <p:stCondLst>
                                    <p:cond delay="0"/>
                                  </p:stCondLst>
                                  <p:childTnLst>
                                    <p:set>
                                      <p:cBhvr>
                                        <p:cTn id="42" dur="75">
                                          <p:stCondLst>
                                            <p:cond delay="0"/>
                                          </p:stCondLst>
                                        </p:cTn>
                                        <p:tgtEl>
                                          <p:spTgt spid="11"/>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nodeType="afterEffect">
                                  <p:stCondLst>
                                    <p:cond delay="0"/>
                                  </p:stCondLst>
                                  <p:childTnLst>
                                    <p:set>
                                      <p:cBhvr>
                                        <p:cTn id="45"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6" grpId="0" animBg="1" autoUpdateAnimBg="0"/>
      <p:bldP spid="305157" grpId="0" animBg="1" autoUpdateAnimBg="0"/>
      <p:bldP spid="305158" grpId="0" animBg="1"/>
      <p:bldP spid="30515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Categories of  Test Design Techniques</a:t>
            </a:r>
            <a:endParaRPr lang="en-US" dirty="0"/>
          </a:p>
        </p:txBody>
      </p:sp>
      <p:sp>
        <p:nvSpPr>
          <p:cNvPr id="3" name="Rectangle 2"/>
          <p:cNvSpPr/>
          <p:nvPr/>
        </p:nvSpPr>
        <p:spPr>
          <a:xfrm>
            <a:off x="381000" y="762000"/>
            <a:ext cx="8305800" cy="5219891"/>
          </a:xfrm>
          <a:prstGeom prst="rect">
            <a:avLst/>
          </a:prstGeom>
        </p:spPr>
        <p:txBody>
          <a:bodyPr wrap="square">
            <a:spAutoFit/>
          </a:bodyPr>
          <a:lstStyle/>
          <a:p>
            <a:pPr algn="l"/>
            <a:endParaRPr lang="en-GB" sz="2000" b="0" dirty="0" smtClean="0"/>
          </a:p>
          <a:p>
            <a:pPr algn="l"/>
            <a:r>
              <a:rPr lang="en-GB" sz="1800" b="0" dirty="0" smtClean="0"/>
              <a:t>As Exhaustive testing is impractical, test case design techniques will help us to select test cases more intelligently </a:t>
            </a:r>
          </a:p>
          <a:p>
            <a:pPr algn="l"/>
            <a:endParaRPr lang="en-US" sz="2000" b="0" dirty="0" smtClean="0"/>
          </a:p>
          <a:p>
            <a:pPr algn="l"/>
            <a:r>
              <a:rPr lang="en-US" sz="2000" b="0" dirty="0" smtClean="0"/>
              <a:t>What is a testing technique?</a:t>
            </a:r>
          </a:p>
          <a:p>
            <a:pPr algn="l"/>
            <a:endParaRPr lang="en-US" sz="2000" b="0" dirty="0" smtClean="0"/>
          </a:p>
          <a:p>
            <a:pPr algn="l">
              <a:buFontTx/>
              <a:buChar char="-"/>
            </a:pPr>
            <a:r>
              <a:rPr lang="en-US" sz="1800" b="0" dirty="0" smtClean="0"/>
              <a:t> A procedure for selecting or designing tests</a:t>
            </a:r>
          </a:p>
          <a:p>
            <a:pPr algn="l">
              <a:buFontTx/>
              <a:buChar char="-"/>
            </a:pPr>
            <a:r>
              <a:rPr lang="en-US" sz="1800" b="0" dirty="0" smtClean="0"/>
              <a:t> Based on a structural or functional model of the software</a:t>
            </a:r>
          </a:p>
          <a:p>
            <a:pPr algn="l"/>
            <a:r>
              <a:rPr lang="en-US" sz="1800" b="0" dirty="0" smtClean="0"/>
              <a:t>- Successful at finding faults</a:t>
            </a:r>
          </a:p>
          <a:p>
            <a:pPr algn="l"/>
            <a:r>
              <a:rPr lang="en-US" sz="1800" b="0" dirty="0" smtClean="0"/>
              <a:t>- Best' practice</a:t>
            </a:r>
          </a:p>
          <a:p>
            <a:pPr algn="l"/>
            <a:r>
              <a:rPr lang="en-US" sz="1800" b="0" dirty="0" smtClean="0"/>
              <a:t>- A way of deriving good test cases</a:t>
            </a:r>
          </a:p>
          <a:p>
            <a:pPr algn="l">
              <a:buFontTx/>
              <a:buChar char="-"/>
            </a:pPr>
            <a:r>
              <a:rPr lang="en-US" sz="1800" b="0" dirty="0" smtClean="0"/>
              <a:t>A way of objectively measuring a test effort</a:t>
            </a:r>
          </a:p>
          <a:p>
            <a:pPr algn="l"/>
            <a:endParaRPr lang="en-US" sz="1800" b="0" dirty="0" smtClean="0"/>
          </a:p>
          <a:p>
            <a:pPr algn="l"/>
            <a:r>
              <a:rPr lang="en-US" sz="2000" b="0" dirty="0" smtClean="0"/>
              <a:t>Advantages of techniques:</a:t>
            </a:r>
          </a:p>
          <a:p>
            <a:pPr algn="l"/>
            <a:endParaRPr lang="en-US" sz="1800" b="0" dirty="0" smtClean="0"/>
          </a:p>
          <a:p>
            <a:pPr algn="l"/>
            <a:r>
              <a:rPr lang="en-US" sz="1800" b="0" dirty="0" smtClean="0"/>
              <a:t>- Different people: similar probability find faults</a:t>
            </a:r>
          </a:p>
          <a:p>
            <a:pPr algn="l">
              <a:buFontTx/>
              <a:buChar char="-"/>
            </a:pPr>
            <a:r>
              <a:rPr lang="en-US" sz="1800" b="0" dirty="0" smtClean="0"/>
              <a:t> Effective testing: find more faults</a:t>
            </a:r>
          </a:p>
          <a:p>
            <a:pPr algn="l">
              <a:buFontTx/>
              <a:buChar char="-"/>
            </a:pPr>
            <a:r>
              <a:rPr lang="en-US" sz="1800" b="0" dirty="0" smtClean="0"/>
              <a:t> Efficient testing: find faults with less effort</a:t>
            </a:r>
          </a:p>
          <a:p>
            <a:pPr algn="l">
              <a:buFontTx/>
              <a:buChar char="-"/>
            </a:pPr>
            <a:endParaRPr lang="en-US" sz="1800" b="0" dirty="0" smtClean="0"/>
          </a:p>
          <a:p>
            <a:pPr algn="l"/>
            <a:endParaRPr lang="en-US" sz="2000" b="0" dirty="0" smtClean="0"/>
          </a:p>
          <a:p>
            <a:pPr algn="l"/>
            <a:endParaRPr lang="en-GB" sz="20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59</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4.2.1 Four types of systematic technique</a:t>
            </a:r>
            <a:endParaRPr lang="en-US" dirty="0"/>
          </a:p>
        </p:txBody>
      </p:sp>
      <p:sp>
        <p:nvSpPr>
          <p:cNvPr id="3" name="Rectangle 2"/>
          <p:cNvSpPr/>
          <p:nvPr/>
        </p:nvSpPr>
        <p:spPr>
          <a:xfrm>
            <a:off x="685800" y="990600"/>
            <a:ext cx="8269732" cy="5187959"/>
          </a:xfrm>
          <a:prstGeom prst="rect">
            <a:avLst/>
          </a:prstGeom>
        </p:spPr>
        <p:txBody>
          <a:bodyPr wrap="square">
            <a:spAutoFit/>
          </a:bodyPr>
          <a:lstStyle/>
          <a:p>
            <a:pPr algn="l">
              <a:lnSpc>
                <a:spcPct val="88000"/>
              </a:lnSpc>
              <a:spcBef>
                <a:spcPct val="43000"/>
              </a:spcBef>
              <a:buFont typeface="Wingdings" pitchFamily="2" charset="2"/>
              <a:buChar char="q"/>
            </a:pPr>
            <a:r>
              <a:rPr lang="en-GB" sz="2000" b="0" dirty="0" smtClean="0"/>
              <a:t>Static (non-execution)</a:t>
            </a:r>
          </a:p>
          <a:p>
            <a:pPr algn="l">
              <a:lnSpc>
                <a:spcPct val="88000"/>
              </a:lnSpc>
              <a:spcBef>
                <a:spcPct val="43000"/>
              </a:spcBef>
              <a:buFontTx/>
              <a:buChar char="-"/>
            </a:pPr>
            <a:r>
              <a:rPr lang="en-GB" sz="2000" b="0" dirty="0" smtClean="0"/>
              <a:t> </a:t>
            </a:r>
            <a:r>
              <a:rPr lang="en-GB" sz="1800" b="0" dirty="0" smtClean="0"/>
              <a:t>Examination of documentation, source code </a:t>
            </a:r>
          </a:p>
          <a:p>
            <a:pPr algn="l">
              <a:lnSpc>
                <a:spcPct val="88000"/>
              </a:lnSpc>
              <a:spcBef>
                <a:spcPct val="43000"/>
              </a:spcBef>
            </a:pPr>
            <a:r>
              <a:rPr lang="en-GB" sz="1800" b="0" dirty="0" smtClean="0"/>
              <a:t>listings, etc.</a:t>
            </a:r>
          </a:p>
          <a:p>
            <a:pPr algn="l">
              <a:lnSpc>
                <a:spcPct val="88000"/>
              </a:lnSpc>
              <a:spcBef>
                <a:spcPct val="43000"/>
              </a:spcBef>
              <a:buFont typeface="Monotype Sorts" pitchFamily="2" charset="2"/>
              <a:buNone/>
            </a:pPr>
            <a:endParaRPr lang="en-GB" b="0" dirty="0" smtClean="0"/>
          </a:p>
          <a:p>
            <a:pPr algn="l">
              <a:lnSpc>
                <a:spcPct val="88000"/>
              </a:lnSpc>
              <a:spcBef>
                <a:spcPct val="43000"/>
              </a:spcBef>
              <a:buFont typeface="Wingdings" pitchFamily="2" charset="2"/>
              <a:buChar char="q"/>
            </a:pPr>
            <a:r>
              <a:rPr lang="en-GB" sz="2000" b="0" dirty="0" smtClean="0"/>
              <a:t>Specification Based (Black Box) testing </a:t>
            </a:r>
          </a:p>
          <a:p>
            <a:pPr algn="l">
              <a:lnSpc>
                <a:spcPct val="88000"/>
              </a:lnSpc>
              <a:spcBef>
                <a:spcPct val="43000"/>
              </a:spcBef>
              <a:buFontTx/>
              <a:buChar char="-"/>
            </a:pPr>
            <a:r>
              <a:rPr lang="en-GB" sz="2000" b="0" dirty="0" smtClean="0"/>
              <a:t> </a:t>
            </a:r>
            <a:r>
              <a:rPr lang="en-GB" sz="1800" b="0" dirty="0" smtClean="0"/>
              <a:t>Based on behaviour /functionality of software</a:t>
            </a:r>
          </a:p>
          <a:p>
            <a:pPr algn="l">
              <a:lnSpc>
                <a:spcPct val="88000"/>
              </a:lnSpc>
              <a:spcBef>
                <a:spcPct val="43000"/>
              </a:spcBef>
            </a:pPr>
            <a:endParaRPr lang="en-GB" sz="2200" b="0" u="sng" dirty="0" smtClean="0"/>
          </a:p>
          <a:p>
            <a:pPr algn="l">
              <a:lnSpc>
                <a:spcPct val="88000"/>
              </a:lnSpc>
              <a:spcBef>
                <a:spcPct val="43000"/>
              </a:spcBef>
              <a:buFont typeface="Wingdings" pitchFamily="2" charset="2"/>
              <a:buChar char="q"/>
            </a:pPr>
            <a:r>
              <a:rPr lang="en-GB" sz="2000" b="0" dirty="0" smtClean="0"/>
              <a:t>Structured based (White Box) testing</a:t>
            </a:r>
          </a:p>
          <a:p>
            <a:pPr algn="l">
              <a:lnSpc>
                <a:spcPct val="88000"/>
              </a:lnSpc>
              <a:spcBef>
                <a:spcPct val="43000"/>
              </a:spcBef>
            </a:pPr>
            <a:r>
              <a:rPr lang="en-GB" b="0" dirty="0" smtClean="0"/>
              <a:t>- </a:t>
            </a:r>
            <a:r>
              <a:rPr lang="en-GB" sz="1800" b="0" dirty="0" smtClean="0"/>
              <a:t>Based on the structure of the software</a:t>
            </a:r>
          </a:p>
          <a:p>
            <a:pPr algn="l">
              <a:lnSpc>
                <a:spcPct val="88000"/>
              </a:lnSpc>
              <a:spcBef>
                <a:spcPct val="43000"/>
              </a:spcBef>
            </a:pPr>
            <a:endParaRPr lang="en-US" sz="2200" b="0" u="sng" dirty="0" smtClean="0"/>
          </a:p>
          <a:p>
            <a:pPr algn="l">
              <a:lnSpc>
                <a:spcPct val="88000"/>
              </a:lnSpc>
              <a:spcBef>
                <a:spcPct val="43000"/>
              </a:spcBef>
              <a:buFont typeface="Wingdings" pitchFamily="2" charset="2"/>
              <a:buChar char="q"/>
            </a:pPr>
            <a:r>
              <a:rPr lang="en-US" sz="2000" b="0" dirty="0" smtClean="0"/>
              <a:t>Experience-based testing techniques</a:t>
            </a:r>
          </a:p>
          <a:p>
            <a:pPr algn="l">
              <a:lnSpc>
                <a:spcPct val="88000"/>
              </a:lnSpc>
              <a:spcBef>
                <a:spcPct val="43000"/>
              </a:spcBef>
            </a:pPr>
            <a:r>
              <a:rPr lang="en-US" sz="2000" b="0" dirty="0" smtClean="0"/>
              <a:t>- </a:t>
            </a:r>
            <a:r>
              <a:rPr lang="en-US" sz="1800" b="0" dirty="0" smtClean="0"/>
              <a:t>Based on Experienced of the person</a:t>
            </a:r>
          </a:p>
        </p:txBody>
      </p:sp>
      <p:grpSp>
        <p:nvGrpSpPr>
          <p:cNvPr id="4" name="Group 24"/>
          <p:cNvGrpSpPr>
            <a:grpSpLocks/>
          </p:cNvGrpSpPr>
          <p:nvPr/>
        </p:nvGrpSpPr>
        <p:grpSpPr bwMode="auto">
          <a:xfrm>
            <a:off x="6421532" y="771767"/>
            <a:ext cx="2254344" cy="1661876"/>
            <a:chOff x="4166" y="701"/>
            <a:chExt cx="1925" cy="1111"/>
          </a:xfrm>
        </p:grpSpPr>
        <p:grpSp>
          <p:nvGrpSpPr>
            <p:cNvPr id="5" name="Group 25"/>
            <p:cNvGrpSpPr>
              <a:grpSpLocks/>
            </p:cNvGrpSpPr>
            <p:nvPr/>
          </p:nvGrpSpPr>
          <p:grpSpPr bwMode="auto">
            <a:xfrm>
              <a:off x="4204" y="701"/>
              <a:ext cx="1887" cy="1111"/>
              <a:chOff x="4204" y="701"/>
              <a:chExt cx="1887" cy="1111"/>
            </a:xfrm>
          </p:grpSpPr>
          <p:sp>
            <p:nvSpPr>
              <p:cNvPr id="70" name="Freeform 26"/>
              <p:cNvSpPr>
                <a:spLocks/>
              </p:cNvSpPr>
              <p:nvPr/>
            </p:nvSpPr>
            <p:spPr bwMode="auto">
              <a:xfrm>
                <a:off x="4204" y="701"/>
                <a:ext cx="1887" cy="1111"/>
              </a:xfrm>
              <a:custGeom>
                <a:avLst/>
                <a:gdLst/>
                <a:ahLst/>
                <a:cxnLst>
                  <a:cxn ang="0">
                    <a:pos x="29" y="274"/>
                  </a:cxn>
                  <a:cxn ang="0">
                    <a:pos x="1079" y="0"/>
                  </a:cxn>
                  <a:cxn ang="0">
                    <a:pos x="1886" y="806"/>
                  </a:cxn>
                  <a:cxn ang="0">
                    <a:pos x="790" y="1110"/>
                  </a:cxn>
                  <a:cxn ang="0">
                    <a:pos x="0" y="278"/>
                  </a:cxn>
                  <a:cxn ang="0">
                    <a:pos x="29" y="274"/>
                  </a:cxn>
                </a:cxnLst>
                <a:rect l="0" t="0" r="r" b="b"/>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a:effectLst/>
            </p:spPr>
            <p:txBody>
              <a:bodyPr/>
              <a:lstStyle/>
              <a:p>
                <a:endParaRPr lang="en-US" dirty="0"/>
              </a:p>
            </p:txBody>
          </p:sp>
          <p:grpSp>
            <p:nvGrpSpPr>
              <p:cNvPr id="6" name="Group 27"/>
              <p:cNvGrpSpPr>
                <a:grpSpLocks/>
              </p:cNvGrpSpPr>
              <p:nvPr/>
            </p:nvGrpSpPr>
            <p:grpSpPr bwMode="auto">
              <a:xfrm>
                <a:off x="4320" y="769"/>
                <a:ext cx="1631" cy="959"/>
                <a:chOff x="4320" y="769"/>
                <a:chExt cx="1631" cy="959"/>
              </a:xfrm>
            </p:grpSpPr>
            <p:sp>
              <p:nvSpPr>
                <p:cNvPr id="90"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1"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2"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3"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4"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5"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6"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7"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8"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9"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0"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1"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2"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3"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4"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5"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grpSp>
          <p:grpSp>
            <p:nvGrpSpPr>
              <p:cNvPr id="7" name="Group 44"/>
              <p:cNvGrpSpPr>
                <a:grpSpLocks/>
              </p:cNvGrpSpPr>
              <p:nvPr/>
            </p:nvGrpSpPr>
            <p:grpSpPr bwMode="auto">
              <a:xfrm>
                <a:off x="4434" y="834"/>
                <a:ext cx="1379" cy="882"/>
                <a:chOff x="4434" y="834"/>
                <a:chExt cx="1379" cy="882"/>
              </a:xfrm>
            </p:grpSpPr>
            <p:sp>
              <p:nvSpPr>
                <p:cNvPr id="73" name="Oval 45"/>
                <p:cNvSpPr>
                  <a:spLocks noChangeArrowheads="1"/>
                </p:cNvSpPr>
                <p:nvPr/>
              </p:nvSpPr>
              <p:spPr bwMode="auto">
                <a:xfrm rot="240000">
                  <a:off x="4630" y="93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4" name="Oval 46"/>
                <p:cNvSpPr>
                  <a:spLocks noChangeArrowheads="1"/>
                </p:cNvSpPr>
                <p:nvPr/>
              </p:nvSpPr>
              <p:spPr bwMode="auto">
                <a:xfrm>
                  <a:off x="4726" y="1033"/>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5" name="Oval 47"/>
                <p:cNvSpPr>
                  <a:spLocks noChangeArrowheads="1"/>
                </p:cNvSpPr>
                <p:nvPr/>
              </p:nvSpPr>
              <p:spPr bwMode="auto">
                <a:xfrm>
                  <a:off x="4706" y="122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6" name="Oval 48"/>
                <p:cNvSpPr>
                  <a:spLocks noChangeArrowheads="1"/>
                </p:cNvSpPr>
                <p:nvPr/>
              </p:nvSpPr>
              <p:spPr bwMode="auto">
                <a:xfrm>
                  <a:off x="5260" y="1383"/>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7" name="Oval 49"/>
                <p:cNvSpPr>
                  <a:spLocks noChangeArrowheads="1"/>
                </p:cNvSpPr>
                <p:nvPr/>
              </p:nvSpPr>
              <p:spPr bwMode="auto">
                <a:xfrm>
                  <a:off x="5064" y="157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8" name="Oval 50"/>
                <p:cNvSpPr>
                  <a:spLocks noChangeArrowheads="1"/>
                </p:cNvSpPr>
                <p:nvPr/>
              </p:nvSpPr>
              <p:spPr bwMode="auto">
                <a:xfrm>
                  <a:off x="4915" y="1146"/>
                  <a:ext cx="53" cy="427"/>
                </a:xfrm>
                <a:prstGeom prst="ellipse">
                  <a:avLst/>
                </a:prstGeom>
                <a:solidFill>
                  <a:srgbClr val="FFFFCC"/>
                </a:solidFill>
                <a:ln w="9525">
                  <a:noFill/>
                  <a:round/>
                  <a:headEnd/>
                  <a:tailEnd/>
                </a:ln>
                <a:effectLst/>
              </p:spPr>
              <p:txBody>
                <a:bodyPr wrap="none" anchor="ctr"/>
                <a:lstStyle/>
                <a:p>
                  <a:endParaRPr lang="en-US" dirty="0"/>
                </a:p>
              </p:txBody>
            </p:sp>
            <p:sp>
              <p:nvSpPr>
                <p:cNvPr id="79" name="Oval 51"/>
                <p:cNvSpPr>
                  <a:spLocks noChangeArrowheads="1"/>
                </p:cNvSpPr>
                <p:nvPr/>
              </p:nvSpPr>
              <p:spPr bwMode="auto">
                <a:xfrm>
                  <a:off x="4599" y="936"/>
                  <a:ext cx="53" cy="427"/>
                </a:xfrm>
                <a:prstGeom prst="ellipse">
                  <a:avLst/>
                </a:prstGeom>
                <a:solidFill>
                  <a:srgbClr val="FFFFCC"/>
                </a:solidFill>
                <a:ln w="9525">
                  <a:noFill/>
                  <a:round/>
                  <a:headEnd/>
                  <a:tailEnd/>
                </a:ln>
                <a:effectLst/>
              </p:spPr>
              <p:txBody>
                <a:bodyPr wrap="none" anchor="ctr"/>
                <a:lstStyle/>
                <a:p>
                  <a:endParaRPr lang="en-US" dirty="0"/>
                </a:p>
              </p:txBody>
            </p:sp>
            <p:sp>
              <p:nvSpPr>
                <p:cNvPr id="80" name="Oval 52"/>
                <p:cNvSpPr>
                  <a:spLocks noChangeArrowheads="1"/>
                </p:cNvSpPr>
                <p:nvPr/>
              </p:nvSpPr>
              <p:spPr bwMode="auto">
                <a:xfrm>
                  <a:off x="5251" y="865"/>
                  <a:ext cx="68" cy="294"/>
                </a:xfrm>
                <a:prstGeom prst="ellipse">
                  <a:avLst/>
                </a:prstGeom>
                <a:solidFill>
                  <a:srgbClr val="FFFFCC"/>
                </a:solidFill>
                <a:ln w="9525">
                  <a:noFill/>
                  <a:round/>
                  <a:headEnd/>
                  <a:tailEnd/>
                </a:ln>
                <a:effectLst/>
              </p:spPr>
              <p:txBody>
                <a:bodyPr wrap="none" anchor="ctr"/>
                <a:lstStyle/>
                <a:p>
                  <a:endParaRPr lang="en-US" dirty="0"/>
                </a:p>
              </p:txBody>
            </p:sp>
            <p:sp>
              <p:nvSpPr>
                <p:cNvPr id="81" name="Oval 53"/>
                <p:cNvSpPr>
                  <a:spLocks noChangeArrowheads="1"/>
                </p:cNvSpPr>
                <p:nvPr/>
              </p:nvSpPr>
              <p:spPr bwMode="auto">
                <a:xfrm>
                  <a:off x="5432" y="978"/>
                  <a:ext cx="66" cy="327"/>
                </a:xfrm>
                <a:prstGeom prst="ellipse">
                  <a:avLst/>
                </a:prstGeom>
                <a:solidFill>
                  <a:srgbClr val="FFFFCC"/>
                </a:solidFill>
                <a:ln w="9525">
                  <a:noFill/>
                  <a:round/>
                  <a:headEnd/>
                  <a:tailEnd/>
                </a:ln>
                <a:effectLst/>
              </p:spPr>
              <p:txBody>
                <a:bodyPr wrap="none" anchor="ctr"/>
                <a:lstStyle/>
                <a:p>
                  <a:endParaRPr lang="en-US" dirty="0"/>
                </a:p>
              </p:txBody>
            </p:sp>
            <p:sp>
              <p:nvSpPr>
                <p:cNvPr id="82" name="Rectangle 54"/>
                <p:cNvSpPr>
                  <a:spLocks noChangeArrowheads="1"/>
                </p:cNvSpPr>
                <p:nvPr/>
              </p:nvSpPr>
              <p:spPr bwMode="auto">
                <a:xfrm>
                  <a:off x="5031" y="1369"/>
                  <a:ext cx="71" cy="97"/>
                </a:xfrm>
                <a:prstGeom prst="rect">
                  <a:avLst/>
                </a:prstGeom>
                <a:solidFill>
                  <a:srgbClr val="FFFFCC"/>
                </a:solidFill>
                <a:ln w="9525">
                  <a:noFill/>
                  <a:miter lim="800000"/>
                  <a:headEnd/>
                  <a:tailEnd/>
                </a:ln>
                <a:effectLst/>
              </p:spPr>
              <p:txBody>
                <a:bodyPr wrap="none" anchor="ctr"/>
                <a:lstStyle/>
                <a:p>
                  <a:endParaRPr lang="en-US" dirty="0"/>
                </a:p>
              </p:txBody>
            </p:sp>
            <p:sp>
              <p:nvSpPr>
                <p:cNvPr id="83" name="Rectangle 55"/>
                <p:cNvSpPr>
                  <a:spLocks noChangeArrowheads="1"/>
                </p:cNvSpPr>
                <p:nvPr/>
              </p:nvSpPr>
              <p:spPr bwMode="auto">
                <a:xfrm>
                  <a:off x="5527" y="1488"/>
                  <a:ext cx="72" cy="97"/>
                </a:xfrm>
                <a:prstGeom prst="rect">
                  <a:avLst/>
                </a:prstGeom>
                <a:solidFill>
                  <a:srgbClr val="FFFFCC"/>
                </a:solidFill>
                <a:ln w="9525">
                  <a:noFill/>
                  <a:miter lim="800000"/>
                  <a:headEnd/>
                  <a:tailEnd/>
                </a:ln>
                <a:effectLst/>
              </p:spPr>
              <p:txBody>
                <a:bodyPr wrap="none" anchor="ctr"/>
                <a:lstStyle/>
                <a:p>
                  <a:endParaRPr lang="en-US" dirty="0"/>
                </a:p>
              </p:txBody>
            </p:sp>
            <p:sp>
              <p:nvSpPr>
                <p:cNvPr id="84" name="Rectangle 56"/>
                <p:cNvSpPr>
                  <a:spLocks noChangeArrowheads="1"/>
                </p:cNvSpPr>
                <p:nvPr/>
              </p:nvSpPr>
              <p:spPr bwMode="auto">
                <a:xfrm>
                  <a:off x="5283" y="1247"/>
                  <a:ext cx="71" cy="97"/>
                </a:xfrm>
                <a:prstGeom prst="rect">
                  <a:avLst/>
                </a:prstGeom>
                <a:solidFill>
                  <a:srgbClr val="FFFFCC"/>
                </a:solidFill>
                <a:ln w="9525">
                  <a:noFill/>
                  <a:miter lim="800000"/>
                  <a:headEnd/>
                  <a:tailEnd/>
                </a:ln>
                <a:effectLst/>
              </p:spPr>
              <p:txBody>
                <a:bodyPr wrap="none" anchor="ctr"/>
                <a:lstStyle/>
                <a:p>
                  <a:endParaRPr lang="en-US" dirty="0"/>
                </a:p>
              </p:txBody>
            </p:sp>
            <p:sp>
              <p:nvSpPr>
                <p:cNvPr id="85" name="Rectangle 57"/>
                <p:cNvSpPr>
                  <a:spLocks noChangeArrowheads="1"/>
                </p:cNvSpPr>
                <p:nvPr/>
              </p:nvSpPr>
              <p:spPr bwMode="auto">
                <a:xfrm rot="18660000">
                  <a:off x="5112" y="807"/>
                  <a:ext cx="43" cy="97"/>
                </a:xfrm>
                <a:prstGeom prst="rect">
                  <a:avLst/>
                </a:prstGeom>
                <a:solidFill>
                  <a:srgbClr val="FFFFCC"/>
                </a:solidFill>
                <a:ln w="9525">
                  <a:noFill/>
                  <a:miter lim="800000"/>
                  <a:headEnd/>
                  <a:tailEnd/>
                </a:ln>
                <a:effectLst/>
              </p:spPr>
              <p:txBody>
                <a:bodyPr wrap="none" anchor="ctr"/>
                <a:lstStyle/>
                <a:p>
                  <a:endParaRPr lang="en-US" dirty="0"/>
                </a:p>
              </p:txBody>
            </p:sp>
            <p:sp>
              <p:nvSpPr>
                <p:cNvPr id="86" name="Rectangle 58"/>
                <p:cNvSpPr>
                  <a:spLocks noChangeArrowheads="1"/>
                </p:cNvSpPr>
                <p:nvPr/>
              </p:nvSpPr>
              <p:spPr bwMode="auto">
                <a:xfrm rot="18660000">
                  <a:off x="4744" y="1094"/>
                  <a:ext cx="42" cy="97"/>
                </a:xfrm>
                <a:prstGeom prst="rect">
                  <a:avLst/>
                </a:prstGeom>
                <a:solidFill>
                  <a:srgbClr val="FFFFCC"/>
                </a:solidFill>
                <a:ln w="9525">
                  <a:noFill/>
                  <a:miter lim="800000"/>
                  <a:headEnd/>
                  <a:tailEnd/>
                </a:ln>
                <a:effectLst/>
              </p:spPr>
              <p:txBody>
                <a:bodyPr wrap="none" anchor="ctr"/>
                <a:lstStyle/>
                <a:p>
                  <a:endParaRPr lang="en-US" dirty="0"/>
                </a:p>
              </p:txBody>
            </p:sp>
            <p:sp>
              <p:nvSpPr>
                <p:cNvPr id="87" name="Rectangle 59"/>
                <p:cNvSpPr>
                  <a:spLocks noChangeArrowheads="1"/>
                </p:cNvSpPr>
                <p:nvPr/>
              </p:nvSpPr>
              <p:spPr bwMode="auto">
                <a:xfrm rot="18660000">
                  <a:off x="5744" y="1423"/>
                  <a:ext cx="41" cy="97"/>
                </a:xfrm>
                <a:prstGeom prst="rect">
                  <a:avLst/>
                </a:prstGeom>
                <a:solidFill>
                  <a:srgbClr val="FFFFCC"/>
                </a:solidFill>
                <a:ln w="9525">
                  <a:noFill/>
                  <a:miter lim="800000"/>
                  <a:headEnd/>
                  <a:tailEnd/>
                </a:ln>
                <a:effectLst/>
              </p:spPr>
              <p:txBody>
                <a:bodyPr wrap="none" anchor="ctr"/>
                <a:lstStyle/>
                <a:p>
                  <a:endParaRPr lang="en-US" dirty="0"/>
                </a:p>
              </p:txBody>
            </p:sp>
            <p:sp>
              <p:nvSpPr>
                <p:cNvPr id="88" name="Rectangle 60"/>
                <p:cNvSpPr>
                  <a:spLocks noChangeArrowheads="1"/>
                </p:cNvSpPr>
                <p:nvPr/>
              </p:nvSpPr>
              <p:spPr bwMode="auto">
                <a:xfrm rot="18660000">
                  <a:off x="5154" y="1646"/>
                  <a:ext cx="42" cy="97"/>
                </a:xfrm>
                <a:prstGeom prst="rect">
                  <a:avLst/>
                </a:prstGeom>
                <a:solidFill>
                  <a:srgbClr val="FFFFCC"/>
                </a:solidFill>
                <a:ln w="9525">
                  <a:noFill/>
                  <a:miter lim="800000"/>
                  <a:headEnd/>
                  <a:tailEnd/>
                </a:ln>
                <a:effectLst/>
              </p:spPr>
              <p:txBody>
                <a:bodyPr wrap="none" anchor="ctr"/>
                <a:lstStyle/>
                <a:p>
                  <a:endParaRPr lang="en-US" dirty="0"/>
                </a:p>
              </p:txBody>
            </p:sp>
            <p:sp>
              <p:nvSpPr>
                <p:cNvPr id="89" name="Rectangle 61"/>
                <p:cNvSpPr>
                  <a:spLocks noChangeArrowheads="1"/>
                </p:cNvSpPr>
                <p:nvPr/>
              </p:nvSpPr>
              <p:spPr bwMode="auto">
                <a:xfrm rot="18660000">
                  <a:off x="4461" y="1034"/>
                  <a:ext cx="43" cy="97"/>
                </a:xfrm>
                <a:prstGeom prst="rect">
                  <a:avLst/>
                </a:prstGeom>
                <a:solidFill>
                  <a:srgbClr val="FFFFCC"/>
                </a:solidFill>
                <a:ln w="9525">
                  <a:noFill/>
                  <a:miter lim="800000"/>
                  <a:headEnd/>
                  <a:tailEnd/>
                </a:ln>
                <a:effectLst/>
              </p:spPr>
              <p:txBody>
                <a:bodyPr wrap="none" anchor="ctr"/>
                <a:lstStyle/>
                <a:p>
                  <a:endParaRPr lang="en-US" dirty="0"/>
                </a:p>
              </p:txBody>
            </p:sp>
          </p:grpSp>
        </p:grpSp>
        <p:grpSp>
          <p:nvGrpSpPr>
            <p:cNvPr id="8" name="Group 62"/>
            <p:cNvGrpSpPr>
              <a:grpSpLocks/>
            </p:cNvGrpSpPr>
            <p:nvPr/>
          </p:nvGrpSpPr>
          <p:grpSpPr bwMode="auto">
            <a:xfrm>
              <a:off x="4166" y="1047"/>
              <a:ext cx="1208" cy="689"/>
              <a:chOff x="4166" y="1047"/>
              <a:chExt cx="1208" cy="689"/>
            </a:xfrm>
          </p:grpSpPr>
          <p:sp>
            <p:nvSpPr>
              <p:cNvPr id="58"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a:effectLst/>
            </p:spPr>
            <p:txBody>
              <a:bodyPr wrap="none" anchor="ctr"/>
              <a:lstStyle/>
              <a:p>
                <a:endParaRPr lang="en-US" dirty="0"/>
              </a:p>
            </p:txBody>
          </p:sp>
          <p:sp>
            <p:nvSpPr>
              <p:cNvPr id="59" name="Rectangle 64"/>
              <p:cNvSpPr>
                <a:spLocks noChangeArrowheads="1"/>
              </p:cNvSpPr>
              <p:nvPr/>
            </p:nvSpPr>
            <p:spPr bwMode="auto">
              <a:xfrm>
                <a:off x="4579" y="1235"/>
                <a:ext cx="767" cy="96"/>
              </a:xfrm>
              <a:prstGeom prst="rect">
                <a:avLst/>
              </a:prstGeom>
              <a:solidFill>
                <a:srgbClr val="919191"/>
              </a:solidFill>
              <a:ln w="9525">
                <a:noFill/>
                <a:miter lim="800000"/>
                <a:headEnd/>
                <a:tailEnd/>
              </a:ln>
              <a:effectLst/>
            </p:spPr>
            <p:txBody>
              <a:bodyPr wrap="none" anchor="ctr"/>
              <a:lstStyle/>
              <a:p>
                <a:endParaRPr lang="en-US" dirty="0"/>
              </a:p>
            </p:txBody>
          </p:sp>
          <p:sp>
            <p:nvSpPr>
              <p:cNvPr id="60"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a:effectLst/>
            </p:spPr>
            <p:txBody>
              <a:bodyPr wrap="none" anchor="ctr"/>
              <a:lstStyle/>
              <a:p>
                <a:endParaRPr lang="en-US" dirty="0"/>
              </a:p>
            </p:txBody>
          </p:sp>
          <p:sp>
            <p:nvSpPr>
              <p:cNvPr id="61"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a:effectLst/>
            </p:spPr>
            <p:txBody>
              <a:bodyPr wrap="none" anchor="ctr"/>
              <a:lstStyle/>
              <a:p>
                <a:endParaRPr lang="en-US" dirty="0"/>
              </a:p>
            </p:txBody>
          </p:sp>
          <p:sp>
            <p:nvSpPr>
              <p:cNvPr id="62"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a:effectLst/>
            </p:spPr>
            <p:txBody>
              <a:bodyPr wrap="none" anchor="ctr"/>
              <a:lstStyle/>
              <a:p>
                <a:endParaRPr lang="en-US" dirty="0"/>
              </a:p>
            </p:txBody>
          </p:sp>
          <p:graphicFrame>
            <p:nvGraphicFramePr>
              <p:cNvPr id="63" name="Object 1024"/>
              <p:cNvGraphicFramePr>
                <a:graphicFrameLocks/>
              </p:cNvGraphicFramePr>
              <p:nvPr/>
            </p:nvGraphicFramePr>
            <p:xfrm>
              <a:off x="4540" y="1070"/>
              <a:ext cx="834" cy="338"/>
            </p:xfrm>
            <a:graphic>
              <a:graphicData uri="http://schemas.openxmlformats.org/presentationml/2006/ole">
                <p:oleObj spid="_x0000_s1026" name="WordArt 3.2" r:id="rId4" imgW="1374480" imgH="536400" progId="">
                  <p:embed/>
                </p:oleObj>
              </a:graphicData>
            </a:graphic>
          </p:graphicFrame>
          <p:grpSp>
            <p:nvGrpSpPr>
              <p:cNvPr id="9" name="Group 69"/>
              <p:cNvGrpSpPr>
                <a:grpSpLocks/>
              </p:cNvGrpSpPr>
              <p:nvPr/>
            </p:nvGrpSpPr>
            <p:grpSpPr bwMode="auto">
              <a:xfrm>
                <a:off x="4166" y="1371"/>
                <a:ext cx="558" cy="365"/>
                <a:chOff x="4166" y="1371"/>
                <a:chExt cx="558" cy="365"/>
              </a:xfrm>
            </p:grpSpPr>
            <p:sp>
              <p:nvSpPr>
                <p:cNvPr id="65"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a:effectLst/>
              </p:spPr>
              <p:txBody>
                <a:bodyPr wrap="none" anchor="ctr"/>
                <a:lstStyle/>
                <a:p>
                  <a:endParaRPr lang="en-US" dirty="0"/>
                </a:p>
              </p:txBody>
            </p:sp>
            <p:sp>
              <p:nvSpPr>
                <p:cNvPr id="66" name="Freeform 71"/>
                <p:cNvSpPr>
                  <a:spLocks/>
                </p:cNvSpPr>
                <p:nvPr/>
              </p:nvSpPr>
              <p:spPr bwMode="auto">
                <a:xfrm>
                  <a:off x="4193" y="1384"/>
                  <a:ext cx="508" cy="344"/>
                </a:xfrm>
                <a:custGeom>
                  <a:avLst/>
                  <a:gdLst/>
                  <a:ahLst/>
                  <a:cxnLst>
                    <a:cxn ang="0">
                      <a:pos x="0" y="272"/>
                    </a:cxn>
                    <a:cxn ang="0">
                      <a:pos x="470" y="0"/>
                    </a:cxn>
                    <a:cxn ang="0">
                      <a:pos x="507" y="69"/>
                    </a:cxn>
                    <a:cxn ang="0">
                      <a:pos x="32" y="343"/>
                    </a:cxn>
                    <a:cxn ang="0">
                      <a:pos x="0" y="266"/>
                    </a:cxn>
                  </a:cxnLst>
                  <a:rect l="0" t="0" r="r" b="b"/>
                  <a:pathLst>
                    <a:path w="508" h="344">
                      <a:moveTo>
                        <a:pt x="0" y="272"/>
                      </a:moveTo>
                      <a:lnTo>
                        <a:pt x="470" y="0"/>
                      </a:lnTo>
                      <a:lnTo>
                        <a:pt x="507" y="69"/>
                      </a:lnTo>
                      <a:lnTo>
                        <a:pt x="32" y="343"/>
                      </a:lnTo>
                      <a:lnTo>
                        <a:pt x="0" y="266"/>
                      </a:lnTo>
                    </a:path>
                  </a:pathLst>
                </a:custGeom>
                <a:solidFill>
                  <a:srgbClr val="919191"/>
                </a:solidFill>
                <a:ln w="9525" cap="rnd">
                  <a:noFill/>
                  <a:round/>
                  <a:headEnd type="none" w="sm" len="sm"/>
                  <a:tailEnd type="none" w="sm" len="sm"/>
                </a:ln>
                <a:effectLst/>
              </p:spPr>
              <p:txBody>
                <a:bodyPr/>
                <a:lstStyle/>
                <a:p>
                  <a:endParaRPr lang="en-US" dirty="0"/>
                </a:p>
              </p:txBody>
            </p:sp>
            <p:sp>
              <p:nvSpPr>
                <p:cNvPr id="67"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68"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69"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a:effectLst/>
              </p:spPr>
              <p:txBody>
                <a:bodyPr wrap="none" anchor="ctr"/>
                <a:lstStyle/>
                <a:p>
                  <a:endParaRPr lang="en-US" dirty="0"/>
                </a:p>
              </p:txBody>
            </p:sp>
          </p:grpSp>
        </p:grpSp>
      </p:grpSp>
      <p:sp>
        <p:nvSpPr>
          <p:cNvPr id="106" name="Rectangle 21"/>
          <p:cNvSpPr>
            <a:spLocks noChangeArrowheads="1"/>
          </p:cNvSpPr>
          <p:nvPr/>
        </p:nvSpPr>
        <p:spPr bwMode="auto">
          <a:xfrm>
            <a:off x="7072096" y="2814637"/>
            <a:ext cx="1018273" cy="866776"/>
          </a:xfrm>
          <a:prstGeom prst="rect">
            <a:avLst/>
          </a:prstGeom>
          <a:solidFill>
            <a:srgbClr val="000000"/>
          </a:solidFill>
          <a:ln w="28575">
            <a:solidFill>
              <a:schemeClr val="tx1"/>
            </a:solidFill>
            <a:miter lim="800000"/>
            <a:headEnd/>
            <a:tailEnd/>
          </a:ln>
          <a:effectLst/>
        </p:spPr>
        <p:txBody>
          <a:bodyPr wrap="none" anchor="ctr"/>
          <a:lstStyle/>
          <a:p>
            <a:endParaRPr lang="en-US" dirty="0"/>
          </a:p>
        </p:txBody>
      </p:sp>
      <p:sp>
        <p:nvSpPr>
          <p:cNvPr id="107" name="Line 22"/>
          <p:cNvSpPr>
            <a:spLocks noChangeShapeType="1"/>
          </p:cNvSpPr>
          <p:nvPr/>
        </p:nvSpPr>
        <p:spPr bwMode="auto">
          <a:xfrm>
            <a:off x="6151553" y="3276600"/>
            <a:ext cx="936625" cy="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08" name="Line 23"/>
          <p:cNvSpPr>
            <a:spLocks noChangeShapeType="1"/>
          </p:cNvSpPr>
          <p:nvPr/>
        </p:nvSpPr>
        <p:spPr bwMode="auto">
          <a:xfrm>
            <a:off x="8107367" y="3276600"/>
            <a:ext cx="893763" cy="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15" name="Line 8"/>
          <p:cNvSpPr>
            <a:spLocks noChangeShapeType="1"/>
          </p:cNvSpPr>
          <p:nvPr/>
        </p:nvSpPr>
        <p:spPr bwMode="auto">
          <a:xfrm flipV="1">
            <a:off x="6850053" y="4562474"/>
            <a:ext cx="238125" cy="515938"/>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6" name="Line 11"/>
          <p:cNvSpPr>
            <a:spLocks noChangeShapeType="1"/>
          </p:cNvSpPr>
          <p:nvPr/>
        </p:nvSpPr>
        <p:spPr bwMode="auto">
          <a:xfrm>
            <a:off x="7331065" y="4562474"/>
            <a:ext cx="319088" cy="220663"/>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7" name="Line 13"/>
          <p:cNvSpPr>
            <a:spLocks noChangeShapeType="1"/>
          </p:cNvSpPr>
          <p:nvPr/>
        </p:nvSpPr>
        <p:spPr bwMode="auto">
          <a:xfrm>
            <a:off x="7848403" y="5252244"/>
            <a:ext cx="77788" cy="588962"/>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8" name="Line 16"/>
          <p:cNvSpPr>
            <a:spLocks noChangeShapeType="1"/>
          </p:cNvSpPr>
          <p:nvPr/>
        </p:nvSpPr>
        <p:spPr bwMode="auto">
          <a:xfrm flipH="1">
            <a:off x="7608691" y="5095081"/>
            <a:ext cx="136525" cy="525463"/>
          </a:xfrm>
          <a:prstGeom prst="line">
            <a:avLst/>
          </a:prstGeom>
          <a:noFill/>
          <a:ln w="28575">
            <a:solidFill>
              <a:schemeClr val="bg1"/>
            </a:solidFill>
            <a:round/>
            <a:headEnd type="none" w="sm" len="sm"/>
            <a:tailEnd type="none" w="sm" len="sm"/>
          </a:ln>
          <a:effectLst/>
        </p:spPr>
        <p:txBody>
          <a:bodyPr wrap="none" anchor="ctr"/>
          <a:lstStyle/>
          <a:p>
            <a:endParaRPr lang="en-US" dirty="0">
              <a:solidFill>
                <a:srgbClr val="FFFF00"/>
              </a:solidFill>
            </a:endParaRPr>
          </a:p>
        </p:txBody>
      </p:sp>
      <p:sp>
        <p:nvSpPr>
          <p:cNvPr id="119" name="Line 17"/>
          <p:cNvSpPr>
            <a:spLocks noChangeShapeType="1"/>
          </p:cNvSpPr>
          <p:nvPr/>
        </p:nvSpPr>
        <p:spPr bwMode="auto">
          <a:xfrm flipH="1" flipV="1">
            <a:off x="7169140" y="4768849"/>
            <a:ext cx="31750" cy="296863"/>
          </a:xfrm>
          <a:prstGeom prst="line">
            <a:avLst/>
          </a:prstGeom>
          <a:noFill/>
          <a:ln w="28575">
            <a:solidFill>
              <a:schemeClr val="bg1"/>
            </a:solidFill>
            <a:round/>
            <a:headEnd type="stealth" w="med" len="lg"/>
            <a:tailEnd type="none" w="sm" len="sm"/>
          </a:ln>
          <a:effectLst/>
        </p:spPr>
        <p:txBody>
          <a:bodyPr wrap="none" anchor="ctr"/>
          <a:lstStyle/>
          <a:p>
            <a:endParaRPr lang="en-US" dirty="0">
              <a:solidFill>
                <a:srgbClr val="FFFF00"/>
              </a:solidFill>
            </a:endParaRPr>
          </a:p>
        </p:txBody>
      </p:sp>
      <p:grpSp>
        <p:nvGrpSpPr>
          <p:cNvPr id="10" name="Group 18"/>
          <p:cNvGrpSpPr>
            <a:grpSpLocks/>
          </p:cNvGrpSpPr>
          <p:nvPr/>
        </p:nvGrpSpPr>
        <p:grpSpPr bwMode="auto">
          <a:xfrm>
            <a:off x="6967341" y="5242719"/>
            <a:ext cx="306387" cy="417512"/>
            <a:chOff x="4079" y="3495"/>
            <a:chExt cx="193" cy="263"/>
          </a:xfrm>
        </p:grpSpPr>
        <p:sp>
          <p:nvSpPr>
            <p:cNvPr id="121" name="Oval 19"/>
            <p:cNvSpPr>
              <a:spLocks noChangeArrowheads="1"/>
            </p:cNvSpPr>
            <p:nvPr/>
          </p:nvSpPr>
          <p:spPr bwMode="auto">
            <a:xfrm>
              <a:off x="4087" y="3495"/>
              <a:ext cx="185" cy="263"/>
            </a:xfrm>
            <a:prstGeom prst="ellipse">
              <a:avLst/>
            </a:prstGeom>
            <a:noFill/>
            <a:ln w="28575">
              <a:solidFill>
                <a:schemeClr val="bg1"/>
              </a:solidFill>
              <a:round/>
              <a:headEnd/>
              <a:tailEnd/>
            </a:ln>
            <a:effectLst/>
          </p:spPr>
          <p:txBody>
            <a:bodyPr wrap="none" anchor="ctr"/>
            <a:lstStyle/>
            <a:p>
              <a:endParaRPr lang="en-US" dirty="0">
                <a:solidFill>
                  <a:srgbClr val="FFFF00"/>
                </a:solidFill>
              </a:endParaRPr>
            </a:p>
          </p:txBody>
        </p:sp>
        <p:sp>
          <p:nvSpPr>
            <p:cNvPr id="122" name="Line 20"/>
            <p:cNvSpPr>
              <a:spLocks noChangeShapeType="1"/>
            </p:cNvSpPr>
            <p:nvPr/>
          </p:nvSpPr>
          <p:spPr bwMode="auto">
            <a:xfrm flipH="1" flipV="1">
              <a:off x="4079" y="3580"/>
              <a:ext cx="33" cy="140"/>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grpSp>
      <p:sp>
        <p:nvSpPr>
          <p:cNvPr id="197" name="Rectangle 196"/>
          <p:cNvSpPr>
            <a:spLocks noChangeArrowheads="1"/>
          </p:cNvSpPr>
          <p:nvPr/>
        </p:nvSpPr>
        <p:spPr bwMode="auto">
          <a:xfrm>
            <a:off x="6990680" y="3931444"/>
            <a:ext cx="1099689" cy="914400"/>
          </a:xfrm>
          <a:prstGeom prst="rect">
            <a:avLst/>
          </a:prstGeom>
          <a:solidFill>
            <a:schemeClr val="hlink"/>
          </a:solidFill>
          <a:ln w="28575">
            <a:solidFill>
              <a:schemeClr val="tx1"/>
            </a:solidFill>
            <a:miter lim="800000"/>
            <a:headEnd/>
            <a:tailEnd/>
          </a:ln>
          <a:effectLst/>
        </p:spPr>
        <p:txBody>
          <a:bodyPr wrap="none" anchor="ctr"/>
          <a:lstStyle/>
          <a:p>
            <a:endParaRPr lang="en-US" dirty="0"/>
          </a:p>
        </p:txBody>
      </p:sp>
      <p:sp>
        <p:nvSpPr>
          <p:cNvPr id="198" name="Line 5"/>
          <p:cNvSpPr>
            <a:spLocks noChangeShapeType="1"/>
          </p:cNvSpPr>
          <p:nvPr/>
        </p:nvSpPr>
        <p:spPr bwMode="auto">
          <a:xfrm flipV="1">
            <a:off x="6373299" y="4437856"/>
            <a:ext cx="633777" cy="1587"/>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99" name="Line 6"/>
          <p:cNvSpPr>
            <a:spLocks noChangeShapeType="1"/>
          </p:cNvSpPr>
          <p:nvPr/>
        </p:nvSpPr>
        <p:spPr bwMode="auto">
          <a:xfrm>
            <a:off x="8107367" y="4426743"/>
            <a:ext cx="742581" cy="1588"/>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200" name="Line 7"/>
          <p:cNvSpPr>
            <a:spLocks noChangeShapeType="1"/>
          </p:cNvSpPr>
          <p:nvPr/>
        </p:nvSpPr>
        <p:spPr bwMode="auto">
          <a:xfrm>
            <a:off x="6762475" y="4512468"/>
            <a:ext cx="158750" cy="71438"/>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1" name="Line 8"/>
          <p:cNvSpPr>
            <a:spLocks noChangeShapeType="1"/>
          </p:cNvSpPr>
          <p:nvPr/>
        </p:nvSpPr>
        <p:spPr bwMode="auto">
          <a:xfrm flipV="1">
            <a:off x="6921225" y="4067968"/>
            <a:ext cx="238125" cy="515938"/>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2" name="Line 9"/>
          <p:cNvSpPr>
            <a:spLocks noChangeShapeType="1"/>
          </p:cNvSpPr>
          <p:nvPr/>
        </p:nvSpPr>
        <p:spPr bwMode="auto">
          <a:xfrm>
            <a:off x="7154587" y="4090193"/>
            <a:ext cx="85725" cy="198438"/>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3" name="Line 10"/>
          <p:cNvSpPr>
            <a:spLocks noChangeShapeType="1"/>
          </p:cNvSpPr>
          <p:nvPr/>
        </p:nvSpPr>
        <p:spPr bwMode="auto">
          <a:xfrm flipV="1">
            <a:off x="7240312" y="4067968"/>
            <a:ext cx="160338" cy="2206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4" name="Line 11"/>
          <p:cNvSpPr>
            <a:spLocks noChangeShapeType="1"/>
          </p:cNvSpPr>
          <p:nvPr/>
        </p:nvSpPr>
        <p:spPr bwMode="auto">
          <a:xfrm>
            <a:off x="7402237" y="4067968"/>
            <a:ext cx="319088" cy="220663"/>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5" name="Line 12"/>
          <p:cNvSpPr>
            <a:spLocks noChangeShapeType="1"/>
          </p:cNvSpPr>
          <p:nvPr/>
        </p:nvSpPr>
        <p:spPr bwMode="auto">
          <a:xfrm flipV="1">
            <a:off x="7560987" y="4436268"/>
            <a:ext cx="238125" cy="368300"/>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6" name="Line 13"/>
          <p:cNvSpPr>
            <a:spLocks noChangeShapeType="1"/>
          </p:cNvSpPr>
          <p:nvPr/>
        </p:nvSpPr>
        <p:spPr bwMode="auto">
          <a:xfrm>
            <a:off x="7802287" y="4437856"/>
            <a:ext cx="77788" cy="588962"/>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7" name="Line 14"/>
          <p:cNvSpPr>
            <a:spLocks noChangeShapeType="1"/>
          </p:cNvSpPr>
          <p:nvPr/>
        </p:nvSpPr>
        <p:spPr bwMode="auto">
          <a:xfrm flipV="1">
            <a:off x="7872137" y="4807743"/>
            <a:ext cx="328613" cy="2079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8" name="Line 15"/>
          <p:cNvSpPr>
            <a:spLocks noChangeShapeType="1"/>
          </p:cNvSpPr>
          <p:nvPr/>
        </p:nvSpPr>
        <p:spPr bwMode="auto">
          <a:xfrm flipH="1" flipV="1">
            <a:off x="7275237" y="4566443"/>
            <a:ext cx="285750" cy="239713"/>
          </a:xfrm>
          <a:prstGeom prst="line">
            <a:avLst/>
          </a:prstGeom>
          <a:noFill/>
          <a:ln w="28575">
            <a:solidFill>
              <a:schemeClr val="bg1"/>
            </a:solidFill>
            <a:round/>
            <a:headEnd type="stealth" w="med" len="lg"/>
            <a:tailEnd type="none" w="sm" len="sm"/>
          </a:ln>
          <a:effectLst/>
        </p:spPr>
        <p:txBody>
          <a:bodyPr wrap="none" anchor="ctr"/>
          <a:lstStyle/>
          <a:p>
            <a:endParaRPr lang="en-US" dirty="0"/>
          </a:p>
        </p:txBody>
      </p:sp>
      <p:sp>
        <p:nvSpPr>
          <p:cNvPr id="209" name="Line 16"/>
          <p:cNvSpPr>
            <a:spLocks noChangeShapeType="1"/>
          </p:cNvSpPr>
          <p:nvPr/>
        </p:nvSpPr>
        <p:spPr bwMode="auto">
          <a:xfrm flipH="1">
            <a:off x="7562575" y="4280693"/>
            <a:ext cx="136525" cy="5254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10" name="Line 17"/>
          <p:cNvSpPr>
            <a:spLocks noChangeShapeType="1"/>
          </p:cNvSpPr>
          <p:nvPr/>
        </p:nvSpPr>
        <p:spPr bwMode="auto">
          <a:xfrm flipH="1" flipV="1">
            <a:off x="7240312" y="4274343"/>
            <a:ext cx="31750" cy="296863"/>
          </a:xfrm>
          <a:prstGeom prst="line">
            <a:avLst/>
          </a:prstGeom>
          <a:noFill/>
          <a:ln w="28575">
            <a:solidFill>
              <a:schemeClr val="bg1"/>
            </a:solidFill>
            <a:round/>
            <a:headEnd type="stealth" w="med" len="lg"/>
            <a:tailEnd type="none" w="sm" len="sm"/>
          </a:ln>
          <a:effectLst/>
        </p:spPr>
        <p:txBody>
          <a:bodyPr wrap="none" anchor="ctr"/>
          <a:lstStyle/>
          <a:p>
            <a:endParaRPr lang="en-US" dirty="0"/>
          </a:p>
        </p:txBody>
      </p:sp>
      <p:grpSp>
        <p:nvGrpSpPr>
          <p:cNvPr id="11" name="Group 210"/>
          <p:cNvGrpSpPr>
            <a:grpSpLocks/>
          </p:cNvGrpSpPr>
          <p:nvPr/>
        </p:nvGrpSpPr>
        <p:grpSpPr bwMode="auto">
          <a:xfrm>
            <a:off x="6921225" y="4428331"/>
            <a:ext cx="306387" cy="417512"/>
            <a:chOff x="4079" y="3495"/>
            <a:chExt cx="193" cy="263"/>
          </a:xfrm>
        </p:grpSpPr>
        <p:sp>
          <p:nvSpPr>
            <p:cNvPr id="212" name="Oval 211"/>
            <p:cNvSpPr>
              <a:spLocks noChangeArrowheads="1"/>
            </p:cNvSpPr>
            <p:nvPr/>
          </p:nvSpPr>
          <p:spPr bwMode="auto">
            <a:xfrm>
              <a:off x="4087" y="3495"/>
              <a:ext cx="185" cy="263"/>
            </a:xfrm>
            <a:prstGeom prst="ellipse">
              <a:avLst/>
            </a:prstGeom>
            <a:noFill/>
            <a:ln w="28575">
              <a:solidFill>
                <a:schemeClr val="bg1"/>
              </a:solidFill>
              <a:round/>
              <a:headEnd/>
              <a:tailEnd/>
            </a:ln>
            <a:effectLst/>
          </p:spPr>
          <p:txBody>
            <a:bodyPr wrap="none" anchor="ctr"/>
            <a:lstStyle/>
            <a:p>
              <a:endParaRPr lang="en-US" dirty="0"/>
            </a:p>
          </p:txBody>
        </p:sp>
        <p:sp>
          <p:nvSpPr>
            <p:cNvPr id="213" name="Line 20"/>
            <p:cNvSpPr>
              <a:spLocks noChangeShapeType="1"/>
            </p:cNvSpPr>
            <p:nvPr/>
          </p:nvSpPr>
          <p:spPr bwMode="auto">
            <a:xfrm flipH="1" flipV="1">
              <a:off x="4079" y="3580"/>
              <a:ext cx="33" cy="140"/>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grpSp>
      <p:pic>
        <p:nvPicPr>
          <p:cNvPr id="2053" name="Picture 5" descr="http://t1.gstatic.com/images?q=tbn:ANd9GcSauJXSvzXXYiV9HxjuA1zRTci1UeFoFokVj8iTTfOABW8093KHXEErDg">
            <a:hlinkClick r:id="rId5"/>
          </p:cNvPr>
          <p:cNvPicPr>
            <a:picLocks noChangeAspect="1" noChangeArrowheads="1"/>
          </p:cNvPicPr>
          <p:nvPr/>
        </p:nvPicPr>
        <p:blipFill>
          <a:blip r:embed="rId6" cstate="print"/>
          <a:srcRect/>
          <a:stretch>
            <a:fillRect/>
          </a:stretch>
        </p:blipFill>
        <p:spPr bwMode="auto">
          <a:xfrm rot="1037561">
            <a:off x="6800589" y="5231492"/>
            <a:ext cx="1067044" cy="1122197"/>
          </a:xfrm>
          <a:prstGeom prst="rect">
            <a:avLst/>
          </a:prstGeom>
          <a:noFill/>
        </p:spPr>
      </p:pic>
      <p:sp>
        <p:nvSpPr>
          <p:cNvPr id="109" name="Slide Number Placeholder 108"/>
          <p:cNvSpPr>
            <a:spLocks noGrp="1"/>
          </p:cNvSpPr>
          <p:nvPr>
            <p:ph type="sldNum" sz="quarter" idx="4"/>
          </p:nvPr>
        </p:nvSpPr>
        <p:spPr/>
        <p:txBody>
          <a:bodyPr/>
          <a:lstStyle/>
          <a:p>
            <a:fld id="{F4147050-0161-4A8B-8C65-9431945EA027}" type="slidenum">
              <a:rPr lang="en-US" smtClean="0"/>
              <a:pPr/>
              <a:t>60</a:t>
            </a:fld>
            <a:endParaRPr lang="en-US" dirty="0"/>
          </a:p>
        </p:txBody>
      </p:sp>
      <p:sp>
        <p:nvSpPr>
          <p:cNvPr id="111" name="Rectangle 110"/>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Types of Testing Techniques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90600" y="1143000"/>
            <a:ext cx="7162800" cy="4899861"/>
          </a:xfrm>
          <a:prstGeom prst="rect">
            <a:avLst/>
          </a:prstGeom>
          <a:noFill/>
          <a:ln w="9525">
            <a:noFill/>
            <a:miter lim="800000"/>
            <a:headEnd/>
            <a:tailEnd/>
          </a:ln>
        </p:spPr>
      </p:pic>
      <p:sp>
        <p:nvSpPr>
          <p:cNvPr id="4" name="Slide Number Placeholder 3"/>
          <p:cNvSpPr>
            <a:spLocks noGrp="1"/>
          </p:cNvSpPr>
          <p:nvPr>
            <p:ph type="sldNum" sz="quarter" idx="4"/>
          </p:nvPr>
        </p:nvSpPr>
        <p:spPr/>
        <p:txBody>
          <a:bodyPr/>
          <a:lstStyle/>
          <a:p>
            <a:fld id="{F4147050-0161-4A8B-8C65-9431945EA027}" type="slidenum">
              <a:rPr lang="en-US" smtClean="0"/>
              <a:pPr/>
              <a:t>61</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10" y="228600"/>
            <a:ext cx="8714232" cy="762000"/>
          </a:xfrm>
        </p:spPr>
        <p:txBody>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4.3 Equivalence Partitioning- Specification Based (Black Box) testing </a:t>
            </a:r>
            <a:br>
              <a:rPr lang="en-US" dirty="0" smtClean="0"/>
            </a:br>
            <a:endParaRPr lang="en-US" dirty="0"/>
          </a:p>
        </p:txBody>
      </p:sp>
      <p:sp>
        <p:nvSpPr>
          <p:cNvPr id="3" name="Rectangle 2"/>
          <p:cNvSpPr/>
          <p:nvPr/>
        </p:nvSpPr>
        <p:spPr>
          <a:xfrm>
            <a:off x="0" y="762000"/>
            <a:ext cx="8955532" cy="4251933"/>
          </a:xfrm>
          <a:prstGeom prst="rect">
            <a:avLst/>
          </a:prstGeom>
        </p:spPr>
        <p:txBody>
          <a:bodyPr wrap="square">
            <a:spAutoFit/>
          </a:bodyPr>
          <a:lstStyle/>
          <a:p>
            <a:pPr algn="l">
              <a:buFont typeface="Arial" pitchFamily="34" charset="0"/>
              <a:buChar char="•"/>
            </a:pPr>
            <a:r>
              <a:rPr lang="en-US" b="0" dirty="0" smtClean="0"/>
              <a:t> </a:t>
            </a:r>
            <a:r>
              <a:rPr lang="en-US" sz="1800" b="0" dirty="0" smtClean="0"/>
              <a:t>Partition the domain of input values into groups called equivalence classes.</a:t>
            </a:r>
          </a:p>
          <a:p>
            <a:pPr algn="l"/>
            <a:endParaRPr lang="en-US" sz="1800" b="0" dirty="0" smtClean="0"/>
          </a:p>
          <a:p>
            <a:pPr algn="l">
              <a:buFont typeface="Arial" pitchFamily="34" charset="0"/>
              <a:buChar char="•"/>
            </a:pPr>
            <a:r>
              <a:rPr lang="en-US" sz="1800" b="0" dirty="0" smtClean="0"/>
              <a:t> Equivalence classes are chosen such that testing one element in the class is equivalent to testing any other element in the class.</a:t>
            </a:r>
          </a:p>
          <a:p>
            <a:pPr algn="l">
              <a:buFont typeface="Arial" pitchFamily="34" charset="0"/>
              <a:buChar char="•"/>
            </a:pPr>
            <a:endParaRPr lang="en-US" sz="1800" b="0" dirty="0" smtClean="0"/>
          </a:p>
          <a:p>
            <a:pPr algn="l"/>
            <a:endParaRPr lang="en-US" sz="1800" b="0" dirty="0" smtClean="0"/>
          </a:p>
          <a:p>
            <a:pPr algn="l"/>
            <a:endParaRPr lang="en-US" sz="1800" b="0" dirty="0" smtClean="0"/>
          </a:p>
          <a:p>
            <a:pPr algn="l">
              <a:buFont typeface="Arial" pitchFamily="34" charset="0"/>
              <a:buChar char="•"/>
            </a:pPr>
            <a:endParaRPr lang="en-US" sz="1800" b="0" dirty="0" smtClean="0"/>
          </a:p>
          <a:p>
            <a:pPr algn="l"/>
            <a:endParaRPr lang="en-US" sz="1800" b="0" dirty="0" smtClean="0"/>
          </a:p>
          <a:p>
            <a:pPr algn="l"/>
            <a:endParaRPr lang="en-US" sz="1800" b="0" dirty="0" smtClean="0"/>
          </a:p>
          <a:p>
            <a:pPr algn="l">
              <a:buFont typeface="Arial" pitchFamily="34" charset="0"/>
              <a:buChar char="•"/>
            </a:pPr>
            <a:r>
              <a:rPr lang="en-US" sz="1800" b="0" dirty="0" smtClean="0"/>
              <a:t> Valid equivalence classes represent valid inputs to the method. Invalid equivalence classes represent all other inputs (i.e., those that violate the precondition)</a:t>
            </a:r>
          </a:p>
          <a:p>
            <a:pPr algn="l">
              <a:buFont typeface="Arial" pitchFamily="34" charset="0"/>
              <a:buChar char="•"/>
            </a:pPr>
            <a:endParaRPr lang="en-US" sz="1800" b="0" dirty="0" smtClean="0"/>
          </a:p>
          <a:p>
            <a:pPr algn="l">
              <a:buFont typeface="Arial" pitchFamily="34" charset="0"/>
              <a:buChar char="•"/>
            </a:pPr>
            <a:r>
              <a:rPr lang="en-US" sz="1800" b="0" dirty="0" smtClean="0"/>
              <a:t>Invalid inputs are program errors and should not be tested. </a:t>
            </a:r>
          </a:p>
          <a:p>
            <a:pPr algn="l">
              <a:buFont typeface="Arial" pitchFamily="34" charset="0"/>
              <a:buChar char="•"/>
            </a:pPr>
            <a:endParaRPr lang="en-US" sz="1800" b="0" dirty="0" smtClean="0"/>
          </a:p>
          <a:p>
            <a:pPr algn="l"/>
            <a:endParaRPr lang="en-US" sz="1800" b="0" dirty="0" smtClean="0"/>
          </a:p>
          <a:p>
            <a:pPr algn="l"/>
            <a:endParaRPr lang="en-US" b="0" dirty="0" smtClean="0"/>
          </a:p>
        </p:txBody>
      </p:sp>
      <p:grpSp>
        <p:nvGrpSpPr>
          <p:cNvPr id="4" name="Group 3"/>
          <p:cNvGrpSpPr>
            <a:grpSpLocks/>
          </p:cNvGrpSpPr>
          <p:nvPr/>
        </p:nvGrpSpPr>
        <p:grpSpPr bwMode="auto">
          <a:xfrm>
            <a:off x="1598296" y="1860727"/>
            <a:ext cx="4992687" cy="1196975"/>
            <a:chOff x="1251" y="751"/>
            <a:chExt cx="3722" cy="1107"/>
          </a:xfrm>
        </p:grpSpPr>
        <p:sp>
          <p:nvSpPr>
            <p:cNvPr id="10" name="Oval 4"/>
            <p:cNvSpPr>
              <a:spLocks noChangeArrowheads="1"/>
            </p:cNvSpPr>
            <p:nvPr/>
          </p:nvSpPr>
          <p:spPr bwMode="auto">
            <a:xfrm>
              <a:off x="1251" y="1006"/>
              <a:ext cx="3722" cy="647"/>
            </a:xfrm>
            <a:prstGeom prst="ellipse">
              <a:avLst/>
            </a:prstGeom>
            <a:noFill/>
            <a:ln w="12700">
              <a:solidFill>
                <a:schemeClr val="tx1"/>
              </a:solidFill>
              <a:round/>
              <a:headEnd/>
              <a:tailEnd/>
            </a:ln>
            <a:effectLst/>
          </p:spPr>
          <p:txBody>
            <a:bodyPr wrap="none" anchor="ctr"/>
            <a:lstStyle/>
            <a:p>
              <a:endParaRPr lang="en-US" dirty="0"/>
            </a:p>
          </p:txBody>
        </p:sp>
        <p:sp>
          <p:nvSpPr>
            <p:cNvPr id="11" name="Line 5"/>
            <p:cNvSpPr>
              <a:spLocks noChangeShapeType="1"/>
            </p:cNvSpPr>
            <p:nvPr/>
          </p:nvSpPr>
          <p:spPr bwMode="auto">
            <a:xfrm>
              <a:off x="3281" y="751"/>
              <a:ext cx="0" cy="1107"/>
            </a:xfrm>
            <a:prstGeom prst="line">
              <a:avLst/>
            </a:prstGeom>
            <a:noFill/>
            <a:ln w="12700">
              <a:solidFill>
                <a:schemeClr val="tx1"/>
              </a:solidFill>
              <a:round/>
              <a:headEnd type="none" w="sm" len="sm"/>
              <a:tailEnd type="none" w="sm" len="sm"/>
            </a:ln>
            <a:effectLst/>
          </p:spPr>
          <p:txBody>
            <a:bodyPr wrap="none" anchor="ctr"/>
            <a:lstStyle/>
            <a:p>
              <a:endParaRPr lang="en-US" dirty="0"/>
            </a:p>
          </p:txBody>
        </p:sp>
        <p:sp>
          <p:nvSpPr>
            <p:cNvPr id="12" name="Line 6"/>
            <p:cNvSpPr>
              <a:spLocks noChangeShapeType="1"/>
            </p:cNvSpPr>
            <p:nvPr/>
          </p:nvSpPr>
          <p:spPr bwMode="auto">
            <a:xfrm>
              <a:off x="4056" y="851"/>
              <a:ext cx="0" cy="906"/>
            </a:xfrm>
            <a:prstGeom prst="line">
              <a:avLst/>
            </a:prstGeom>
            <a:noFill/>
            <a:ln w="12700">
              <a:solidFill>
                <a:schemeClr val="tx1"/>
              </a:solidFill>
              <a:round/>
              <a:headEnd type="none" w="sm" len="sm"/>
              <a:tailEnd type="none" w="sm" len="sm"/>
            </a:ln>
            <a:effectLst/>
          </p:spPr>
          <p:txBody>
            <a:bodyPr wrap="none" anchor="ctr"/>
            <a:lstStyle/>
            <a:p>
              <a:endParaRPr lang="en-US" dirty="0"/>
            </a:p>
          </p:txBody>
        </p:sp>
        <p:sp>
          <p:nvSpPr>
            <p:cNvPr id="13" name="Line 7"/>
            <p:cNvSpPr>
              <a:spLocks noChangeShapeType="1"/>
            </p:cNvSpPr>
            <p:nvPr/>
          </p:nvSpPr>
          <p:spPr bwMode="auto">
            <a:xfrm>
              <a:off x="1828" y="851"/>
              <a:ext cx="0" cy="1007"/>
            </a:xfrm>
            <a:prstGeom prst="line">
              <a:avLst/>
            </a:prstGeom>
            <a:noFill/>
            <a:ln w="12700">
              <a:solidFill>
                <a:schemeClr val="tx1"/>
              </a:solidFill>
              <a:round/>
              <a:headEnd type="none" w="sm" len="sm"/>
              <a:tailEnd type="none" w="sm" len="sm"/>
            </a:ln>
            <a:effectLst/>
          </p:spPr>
          <p:txBody>
            <a:bodyPr wrap="none" anchor="ctr"/>
            <a:lstStyle/>
            <a:p>
              <a:endParaRPr lang="en-US" dirty="0"/>
            </a:p>
          </p:txBody>
        </p:sp>
      </p:grpSp>
      <p:grpSp>
        <p:nvGrpSpPr>
          <p:cNvPr id="5" name="Group 9"/>
          <p:cNvGrpSpPr>
            <a:grpSpLocks/>
          </p:cNvGrpSpPr>
          <p:nvPr/>
        </p:nvGrpSpPr>
        <p:grpSpPr bwMode="auto">
          <a:xfrm>
            <a:off x="1225551" y="4859338"/>
            <a:ext cx="6073775" cy="806450"/>
            <a:chOff x="1199" y="3569"/>
            <a:chExt cx="3826" cy="508"/>
          </a:xfrm>
        </p:grpSpPr>
        <p:sp>
          <p:nvSpPr>
            <p:cNvPr id="47" name="Line 10"/>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p:spPr>
          <p:txBody>
            <a:bodyPr wrap="none" anchor="ctr"/>
            <a:lstStyle/>
            <a:p>
              <a:endParaRPr lang="en-US" dirty="0"/>
            </a:p>
          </p:txBody>
        </p:sp>
        <p:sp>
          <p:nvSpPr>
            <p:cNvPr id="48" name="Line 11"/>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49" name="Line 12"/>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50" name="Rectangle 13"/>
            <p:cNvSpPr>
              <a:spLocks noChangeArrowheads="1"/>
            </p:cNvSpPr>
            <p:nvPr/>
          </p:nvSpPr>
          <p:spPr bwMode="auto">
            <a:xfrm>
              <a:off x="2418"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a:t>
              </a:r>
            </a:p>
          </p:txBody>
        </p:sp>
        <p:sp>
          <p:nvSpPr>
            <p:cNvPr id="51" name="Rectangle 14"/>
            <p:cNvSpPr>
              <a:spLocks noChangeArrowheads="1"/>
            </p:cNvSpPr>
            <p:nvPr/>
          </p:nvSpPr>
          <p:spPr bwMode="auto">
            <a:xfrm>
              <a:off x="3629"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100</a:t>
              </a:r>
            </a:p>
          </p:txBody>
        </p:sp>
        <p:sp>
          <p:nvSpPr>
            <p:cNvPr id="52" name="Rectangle 15"/>
            <p:cNvSpPr>
              <a:spLocks noChangeArrowheads="1"/>
            </p:cNvSpPr>
            <p:nvPr/>
          </p:nvSpPr>
          <p:spPr bwMode="auto">
            <a:xfrm>
              <a:off x="4210"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101</a:t>
              </a:r>
            </a:p>
          </p:txBody>
        </p:sp>
        <p:sp>
          <p:nvSpPr>
            <p:cNvPr id="53" name="Rectangle 16"/>
            <p:cNvSpPr>
              <a:spLocks noChangeArrowheads="1"/>
            </p:cNvSpPr>
            <p:nvPr/>
          </p:nvSpPr>
          <p:spPr bwMode="auto">
            <a:xfrm>
              <a:off x="2079"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0</a:t>
              </a:r>
            </a:p>
          </p:txBody>
        </p:sp>
      </p:grpSp>
      <p:grpSp>
        <p:nvGrpSpPr>
          <p:cNvPr id="6" name="Group 17"/>
          <p:cNvGrpSpPr>
            <a:grpSpLocks/>
          </p:cNvGrpSpPr>
          <p:nvPr/>
        </p:nvGrpSpPr>
        <p:grpSpPr bwMode="auto">
          <a:xfrm>
            <a:off x="4454526" y="4375150"/>
            <a:ext cx="998537" cy="723900"/>
            <a:chOff x="3233" y="3264"/>
            <a:chExt cx="629" cy="456"/>
          </a:xfrm>
        </p:grpSpPr>
        <p:sp>
          <p:nvSpPr>
            <p:cNvPr id="55" name="Line 18"/>
            <p:cNvSpPr>
              <a:spLocks noChangeShapeType="1"/>
            </p:cNvSpPr>
            <p:nvPr/>
          </p:nvSpPr>
          <p:spPr bwMode="auto">
            <a:xfrm>
              <a:off x="3233"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56" name="Text Box 19"/>
            <p:cNvSpPr txBox="1">
              <a:spLocks noChangeArrowheads="1"/>
            </p:cNvSpPr>
            <p:nvPr/>
          </p:nvSpPr>
          <p:spPr bwMode="auto">
            <a:xfrm>
              <a:off x="3350" y="3264"/>
              <a:ext cx="51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hlink"/>
                  </a:solidFill>
                </a:rPr>
                <a:t>valid</a:t>
              </a:r>
              <a:endParaRPr lang="en-US" sz="2400" dirty="0"/>
            </a:p>
          </p:txBody>
        </p:sp>
      </p:grpSp>
      <p:grpSp>
        <p:nvGrpSpPr>
          <p:cNvPr id="7" name="Group 20"/>
          <p:cNvGrpSpPr>
            <a:grpSpLocks/>
          </p:cNvGrpSpPr>
          <p:nvPr/>
        </p:nvGrpSpPr>
        <p:grpSpPr bwMode="auto">
          <a:xfrm>
            <a:off x="846138" y="4375150"/>
            <a:ext cx="7131050" cy="723900"/>
            <a:chOff x="960" y="3264"/>
            <a:chExt cx="4492" cy="456"/>
          </a:xfrm>
        </p:grpSpPr>
        <p:sp>
          <p:nvSpPr>
            <p:cNvPr id="58" name="Line 21"/>
            <p:cNvSpPr>
              <a:spLocks noChangeShapeType="1"/>
            </p:cNvSpPr>
            <p:nvPr/>
          </p:nvSpPr>
          <p:spPr bwMode="auto">
            <a:xfrm>
              <a:off x="1683" y="3318"/>
              <a:ext cx="0" cy="402"/>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59" name="Line 22"/>
            <p:cNvSpPr>
              <a:spLocks noChangeShapeType="1"/>
            </p:cNvSpPr>
            <p:nvPr/>
          </p:nvSpPr>
          <p:spPr bwMode="auto">
            <a:xfrm>
              <a:off x="4686" y="3318"/>
              <a:ext cx="0" cy="402"/>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60" name="Text Box 23"/>
            <p:cNvSpPr txBox="1">
              <a:spLocks noChangeArrowheads="1"/>
            </p:cNvSpPr>
            <p:nvPr/>
          </p:nvSpPr>
          <p:spPr bwMode="auto">
            <a:xfrm>
              <a:off x="479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sp>
          <p:nvSpPr>
            <p:cNvPr id="61" name="Text Box 24"/>
            <p:cNvSpPr txBox="1">
              <a:spLocks noChangeArrowheads="1"/>
            </p:cNvSpPr>
            <p:nvPr/>
          </p:nvSpPr>
          <p:spPr bwMode="auto">
            <a:xfrm>
              <a:off x="96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grpSp>
      <p:sp>
        <p:nvSpPr>
          <p:cNvPr id="25" name="Slide Number Placeholder 24"/>
          <p:cNvSpPr>
            <a:spLocks noGrp="1"/>
          </p:cNvSpPr>
          <p:nvPr>
            <p:ph type="sldNum" sz="quarter" idx="4"/>
          </p:nvPr>
        </p:nvSpPr>
        <p:spPr/>
        <p:txBody>
          <a:bodyPr/>
          <a:lstStyle/>
          <a:p>
            <a:fld id="{F4147050-0161-4A8B-8C65-9431945EA027}" type="slidenum">
              <a:rPr lang="en-US" smtClean="0"/>
              <a:pPr/>
              <a:t>62</a:t>
            </a:fld>
            <a:endParaRPr lang="en-US" dirty="0"/>
          </a:p>
        </p:txBody>
      </p:sp>
      <p:sp>
        <p:nvSpPr>
          <p:cNvPr id="27" name="Rectangle 2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4.3.1 Example of Equivalence Partitioning</a:t>
            </a:r>
            <a:endParaRPr lang="en-US" dirty="0"/>
          </a:p>
        </p:txBody>
      </p:sp>
      <p:sp>
        <p:nvSpPr>
          <p:cNvPr id="3" name="Rectangle 2"/>
          <p:cNvSpPr/>
          <p:nvPr/>
        </p:nvSpPr>
        <p:spPr>
          <a:xfrm>
            <a:off x="0" y="990600"/>
            <a:ext cx="8955532" cy="5533823"/>
          </a:xfrm>
          <a:prstGeom prst="rect">
            <a:avLst/>
          </a:prstGeom>
        </p:spPr>
        <p:txBody>
          <a:bodyPr wrap="square">
            <a:spAutoFit/>
          </a:bodyPr>
          <a:lstStyle/>
          <a:p>
            <a:pPr marL="457200" indent="-457200" algn="l">
              <a:buAutoNum type="arabicPeriod"/>
            </a:pPr>
            <a:r>
              <a:rPr lang="en-US" sz="1800" b="0" dirty="0" smtClean="0"/>
              <a:t>In a computer store, the computer item can have a quantity between -500 to +500. What are the equivalence classes?</a:t>
            </a:r>
          </a:p>
          <a:p>
            <a:pPr marL="457200" indent="-457200" algn="l"/>
            <a:r>
              <a:rPr lang="en-US" sz="1800" b="0" dirty="0" smtClean="0"/>
              <a:t>Answer:</a:t>
            </a:r>
          </a:p>
          <a:p>
            <a:pPr marL="457200" indent="-457200" algn="l"/>
            <a:r>
              <a:rPr lang="en-US" sz="1800" b="0" dirty="0" smtClean="0"/>
              <a:t>      Valid class: -500 &lt;= QTY &lt;= +500</a:t>
            </a:r>
            <a:br>
              <a:rPr lang="en-US" sz="1800" b="0" dirty="0" smtClean="0"/>
            </a:br>
            <a:r>
              <a:rPr lang="en-US" sz="1800" b="0" dirty="0" smtClean="0"/>
              <a:t>Invalid class: QTY &gt; +500</a:t>
            </a:r>
            <a:br>
              <a:rPr lang="en-US" sz="1800" b="0" dirty="0" smtClean="0"/>
            </a:br>
            <a:r>
              <a:rPr lang="en-US" sz="1800" b="0" dirty="0" smtClean="0"/>
              <a:t>Invalid class: QTY &lt; -500</a:t>
            </a:r>
          </a:p>
          <a:p>
            <a:pPr marL="457200" indent="-457200" algn="l"/>
            <a:endParaRPr lang="en-US" sz="1800" b="0" dirty="0" smtClean="0"/>
          </a:p>
          <a:p>
            <a:pPr marL="457200" indent="-457200" algn="l"/>
            <a:endParaRPr lang="en-US" sz="1800" b="0" dirty="0" smtClean="0"/>
          </a:p>
          <a:p>
            <a:pPr marL="457200" indent="-457200" algn="l"/>
            <a:r>
              <a:rPr lang="en-US" sz="1800" b="0" dirty="0" smtClean="0"/>
              <a:t>2. Bank account can be integer in the following ranges: 500 to 1000 or 0 to 499 or 2000. What are the equivalence classes? </a:t>
            </a:r>
          </a:p>
          <a:p>
            <a:pPr marL="457200" indent="-457200" algn="l"/>
            <a:r>
              <a:rPr lang="en-US" sz="1800" b="0" dirty="0" smtClean="0"/>
              <a:t>Answer:</a:t>
            </a:r>
          </a:p>
          <a:p>
            <a:pPr marL="457200" indent="-457200" algn="l"/>
            <a:r>
              <a:rPr lang="en-US" sz="1800" b="0" dirty="0" smtClean="0"/>
              <a:t>	valid class: 0 &lt;= account &lt;= 499</a:t>
            </a:r>
          </a:p>
          <a:p>
            <a:pPr marL="457200" indent="-457200" algn="l"/>
            <a:r>
              <a:rPr lang="en-US" sz="1800" b="0" dirty="0" smtClean="0"/>
              <a:t>	valid class: 500 &lt;= account &lt;= 1000 </a:t>
            </a:r>
          </a:p>
          <a:p>
            <a:pPr marL="457200" indent="-457200" algn="l"/>
            <a:r>
              <a:rPr lang="en-US" sz="1800" b="0" dirty="0" smtClean="0"/>
              <a:t>	valid class: 2000 &lt;= account &lt;= 2000</a:t>
            </a:r>
          </a:p>
          <a:p>
            <a:pPr marL="457200" indent="-457200" algn="l"/>
            <a:r>
              <a:rPr lang="en-US" sz="1800" b="0" dirty="0" smtClean="0"/>
              <a:t>	invalid class: account &lt; 0 </a:t>
            </a:r>
          </a:p>
          <a:p>
            <a:pPr marL="457200" indent="-457200" algn="l"/>
            <a:r>
              <a:rPr lang="en-US" sz="1800" b="0" dirty="0" smtClean="0"/>
              <a:t>	invalid class: 1000 &lt; account &lt; 2000</a:t>
            </a:r>
          </a:p>
          <a:p>
            <a:pPr marL="457200" indent="-457200" algn="l"/>
            <a:r>
              <a:rPr lang="en-US" sz="1800" b="0" dirty="0" smtClean="0"/>
              <a:t>	invalid class: account &gt; 2000 </a:t>
            </a:r>
          </a:p>
          <a:p>
            <a:pPr marL="457200" indent="-457200" algn="l"/>
            <a:endParaRPr lang="en-US" sz="2200" b="0" dirty="0" smtClean="0"/>
          </a:p>
          <a:p>
            <a:pPr marL="457200" indent="-457200" algn="l"/>
            <a:r>
              <a:rPr lang="en-US" sz="2200" b="0" dirty="0" smtClean="0"/>
              <a:t/>
            </a:r>
            <a:br>
              <a:rPr lang="en-US" sz="2200" b="0" dirty="0" smtClean="0"/>
            </a:br>
            <a:endParaRPr lang="en-US" sz="2200" b="0" dirty="0" smtClean="0"/>
          </a:p>
          <a:p>
            <a:pPr marL="457200" indent="-457200" algn="l"/>
            <a:endParaRPr lang="en-US" sz="2200" b="0" dirty="0" smtClean="0"/>
          </a:p>
          <a:p>
            <a:pPr algn="l"/>
            <a:endParaRPr lang="en-US" sz="22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63</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4.3.2 </a:t>
            </a:r>
            <a:r>
              <a:rPr lang="en-US" dirty="0" smtClean="0"/>
              <a:t>Boundary</a:t>
            </a:r>
            <a:r>
              <a:rPr lang="en-US" sz="2400" dirty="0" smtClean="0"/>
              <a:t> Value Analysis</a:t>
            </a:r>
            <a:endParaRPr lang="en-US" dirty="0"/>
          </a:p>
        </p:txBody>
      </p:sp>
      <p:sp>
        <p:nvSpPr>
          <p:cNvPr id="3" name="Rectangle 2"/>
          <p:cNvSpPr/>
          <p:nvPr/>
        </p:nvSpPr>
        <p:spPr>
          <a:xfrm>
            <a:off x="52832" y="914400"/>
            <a:ext cx="8902700" cy="4094967"/>
          </a:xfrm>
          <a:prstGeom prst="rect">
            <a:avLst/>
          </a:prstGeom>
        </p:spPr>
        <p:txBody>
          <a:bodyPr wrap="square">
            <a:spAutoFit/>
          </a:bodyPr>
          <a:lstStyle/>
          <a:p>
            <a:pPr algn="l">
              <a:buClr>
                <a:schemeClr val="accent1"/>
              </a:buClr>
              <a:buFont typeface="Arial" pitchFamily="34" charset="0"/>
              <a:buChar char="•"/>
            </a:pPr>
            <a:r>
              <a:rPr lang="en-US" sz="1800" b="0" dirty="0" smtClean="0"/>
              <a:t> Divide the input space into equivalence classes and select a test case from each class.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Boundary value analysis focuses on selecting data near the edges of conditions on both input space and output space.</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Faults tend to lurk near boundaries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Test values on both sides of boundaries</a:t>
            </a:r>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p:txBody>
      </p:sp>
      <p:grpSp>
        <p:nvGrpSpPr>
          <p:cNvPr id="4" name="Group 20"/>
          <p:cNvGrpSpPr>
            <a:grpSpLocks/>
          </p:cNvGrpSpPr>
          <p:nvPr/>
        </p:nvGrpSpPr>
        <p:grpSpPr bwMode="auto">
          <a:xfrm>
            <a:off x="949327" y="4379913"/>
            <a:ext cx="6073775" cy="806450"/>
            <a:chOff x="1199" y="3569"/>
            <a:chExt cx="3826" cy="508"/>
          </a:xfrm>
        </p:grpSpPr>
        <p:sp>
          <p:nvSpPr>
            <p:cNvPr id="5" name="Line 21"/>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p:spPr>
          <p:txBody>
            <a:bodyPr wrap="none" anchor="ctr"/>
            <a:lstStyle/>
            <a:p>
              <a:endParaRPr lang="en-US" dirty="0"/>
            </a:p>
          </p:txBody>
        </p:sp>
        <p:sp>
          <p:nvSpPr>
            <p:cNvPr id="6" name="Line 22"/>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7" name="Line 23"/>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8" name="Rectangle 24"/>
            <p:cNvSpPr>
              <a:spLocks noChangeArrowheads="1"/>
            </p:cNvSpPr>
            <p:nvPr/>
          </p:nvSpPr>
          <p:spPr bwMode="auto">
            <a:xfrm>
              <a:off x="2418"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a:t>
              </a:r>
            </a:p>
          </p:txBody>
        </p:sp>
        <p:sp>
          <p:nvSpPr>
            <p:cNvPr id="9" name="Rectangle 25"/>
            <p:cNvSpPr>
              <a:spLocks noChangeArrowheads="1"/>
            </p:cNvSpPr>
            <p:nvPr/>
          </p:nvSpPr>
          <p:spPr bwMode="auto">
            <a:xfrm>
              <a:off x="3725"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100</a:t>
              </a:r>
            </a:p>
          </p:txBody>
        </p:sp>
        <p:sp>
          <p:nvSpPr>
            <p:cNvPr id="10" name="Rectangle 26"/>
            <p:cNvSpPr>
              <a:spLocks noChangeArrowheads="1"/>
            </p:cNvSpPr>
            <p:nvPr/>
          </p:nvSpPr>
          <p:spPr bwMode="auto">
            <a:xfrm>
              <a:off x="4210"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101</a:t>
              </a:r>
            </a:p>
          </p:txBody>
        </p:sp>
        <p:sp>
          <p:nvSpPr>
            <p:cNvPr id="11" name="Rectangle 27"/>
            <p:cNvSpPr>
              <a:spLocks noChangeArrowheads="1"/>
            </p:cNvSpPr>
            <p:nvPr/>
          </p:nvSpPr>
          <p:spPr bwMode="auto">
            <a:xfrm>
              <a:off x="2079"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0</a:t>
              </a:r>
            </a:p>
          </p:txBody>
        </p:sp>
      </p:grpSp>
      <p:grpSp>
        <p:nvGrpSpPr>
          <p:cNvPr id="12" name="Group 28"/>
          <p:cNvGrpSpPr>
            <a:grpSpLocks/>
          </p:cNvGrpSpPr>
          <p:nvPr/>
        </p:nvGrpSpPr>
        <p:grpSpPr bwMode="auto">
          <a:xfrm>
            <a:off x="3024189" y="3895725"/>
            <a:ext cx="2384425" cy="723900"/>
            <a:chOff x="2506" y="3264"/>
            <a:chExt cx="1502" cy="456"/>
          </a:xfrm>
        </p:grpSpPr>
        <p:sp>
          <p:nvSpPr>
            <p:cNvPr id="13" name="Line 29"/>
            <p:cNvSpPr>
              <a:spLocks noChangeShapeType="1"/>
            </p:cNvSpPr>
            <p:nvPr/>
          </p:nvSpPr>
          <p:spPr bwMode="auto">
            <a:xfrm>
              <a:off x="2506"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14" name="Line 30"/>
            <p:cNvSpPr>
              <a:spLocks noChangeShapeType="1"/>
            </p:cNvSpPr>
            <p:nvPr/>
          </p:nvSpPr>
          <p:spPr bwMode="auto">
            <a:xfrm>
              <a:off x="4008"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15" name="Text Box 31"/>
            <p:cNvSpPr txBox="1">
              <a:spLocks noChangeArrowheads="1"/>
            </p:cNvSpPr>
            <p:nvPr/>
          </p:nvSpPr>
          <p:spPr bwMode="auto">
            <a:xfrm>
              <a:off x="3072" y="3264"/>
              <a:ext cx="51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hlink"/>
                  </a:solidFill>
                </a:rPr>
                <a:t>valid</a:t>
              </a:r>
              <a:endParaRPr lang="en-US" sz="2400" dirty="0"/>
            </a:p>
          </p:txBody>
        </p:sp>
      </p:grpSp>
      <p:grpSp>
        <p:nvGrpSpPr>
          <p:cNvPr id="16" name="Group 32"/>
          <p:cNvGrpSpPr>
            <a:grpSpLocks/>
          </p:cNvGrpSpPr>
          <p:nvPr/>
        </p:nvGrpSpPr>
        <p:grpSpPr bwMode="auto">
          <a:xfrm>
            <a:off x="569914" y="3895725"/>
            <a:ext cx="7131050" cy="723900"/>
            <a:chOff x="960" y="3264"/>
            <a:chExt cx="4492" cy="456"/>
          </a:xfrm>
        </p:grpSpPr>
        <p:sp>
          <p:nvSpPr>
            <p:cNvPr id="17" name="Line 33"/>
            <p:cNvSpPr>
              <a:spLocks noChangeShapeType="1"/>
            </p:cNvSpPr>
            <p:nvPr/>
          </p:nvSpPr>
          <p:spPr bwMode="auto">
            <a:xfrm>
              <a:off x="2216" y="3267"/>
              <a:ext cx="0" cy="453"/>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18" name="Line 34"/>
            <p:cNvSpPr>
              <a:spLocks noChangeShapeType="1"/>
            </p:cNvSpPr>
            <p:nvPr/>
          </p:nvSpPr>
          <p:spPr bwMode="auto">
            <a:xfrm>
              <a:off x="4347" y="3267"/>
              <a:ext cx="0" cy="453"/>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19" name="Text Box 35"/>
            <p:cNvSpPr txBox="1">
              <a:spLocks noChangeArrowheads="1"/>
            </p:cNvSpPr>
            <p:nvPr/>
          </p:nvSpPr>
          <p:spPr bwMode="auto">
            <a:xfrm>
              <a:off x="479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sp>
          <p:nvSpPr>
            <p:cNvPr id="20" name="Text Box 36"/>
            <p:cNvSpPr txBox="1">
              <a:spLocks noChangeArrowheads="1"/>
            </p:cNvSpPr>
            <p:nvPr/>
          </p:nvSpPr>
          <p:spPr bwMode="auto">
            <a:xfrm>
              <a:off x="96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grpSp>
      <p:sp>
        <p:nvSpPr>
          <p:cNvPr id="21" name="Slide Number Placeholder 20"/>
          <p:cNvSpPr>
            <a:spLocks noGrp="1"/>
          </p:cNvSpPr>
          <p:nvPr>
            <p:ph type="sldNum" sz="quarter" idx="4"/>
          </p:nvPr>
        </p:nvSpPr>
        <p:spPr/>
        <p:txBody>
          <a:bodyPr/>
          <a:lstStyle/>
          <a:p>
            <a:fld id="{F4147050-0161-4A8B-8C65-9431945EA027}" type="slidenum">
              <a:rPr lang="en-US" smtClean="0"/>
              <a:pPr/>
              <a:t>64</a:t>
            </a:fld>
            <a:endParaRPr lang="en-US" dirty="0"/>
          </a:p>
        </p:txBody>
      </p:sp>
      <p:sp>
        <p:nvSpPr>
          <p:cNvPr id="23" name="Rectangle 22"/>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Boundary value analysis</a:t>
            </a:r>
            <a:endParaRPr lang="en-US" dirty="0"/>
          </a:p>
        </p:txBody>
      </p:sp>
      <p:sp>
        <p:nvSpPr>
          <p:cNvPr id="3" name="Rectangle 2"/>
          <p:cNvSpPr/>
          <p:nvPr/>
        </p:nvSpPr>
        <p:spPr>
          <a:xfrm>
            <a:off x="0" y="928807"/>
            <a:ext cx="8955532" cy="2996205"/>
          </a:xfrm>
          <a:prstGeom prst="rect">
            <a:avLst/>
          </a:prstGeom>
        </p:spPr>
        <p:txBody>
          <a:bodyPr wrap="square">
            <a:spAutoFit/>
          </a:bodyPr>
          <a:lstStyle/>
          <a:p>
            <a:pPr marL="457200" indent="-457200" algn="l">
              <a:buAutoNum type="arabicPeriod"/>
            </a:pPr>
            <a:r>
              <a:rPr lang="en-US" sz="1800" b="0" dirty="0" smtClean="0"/>
              <a:t>Bank account can be integer in the following ranges: 500 to 1000 or 0 to 499 or 2000. What are the equivalence classes?</a:t>
            </a:r>
          </a:p>
          <a:p>
            <a:pPr marL="457200" indent="-457200" algn="l">
              <a:buAutoNum type="arabicPeriod"/>
            </a:pPr>
            <a:endParaRPr lang="en-US" sz="1800" b="0" dirty="0" smtClean="0"/>
          </a:p>
          <a:p>
            <a:pPr marL="457200" indent="-457200" algn="l"/>
            <a:endParaRPr lang="en-US" sz="1800" b="0" dirty="0" smtClean="0"/>
          </a:p>
          <a:p>
            <a:pPr marL="457200" indent="-457200" algn="l"/>
            <a:endParaRPr lang="en-US" sz="1800" b="0" dirty="0" smtClean="0"/>
          </a:p>
          <a:p>
            <a:pPr marL="457200" indent="-457200" algn="l"/>
            <a:r>
              <a:rPr lang="en-US" sz="1800" b="0" dirty="0" smtClean="0"/>
              <a:t>Answer:</a:t>
            </a:r>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b="0" dirty="0" smtClean="0"/>
          </a:p>
        </p:txBody>
      </p:sp>
      <p:graphicFrame>
        <p:nvGraphicFramePr>
          <p:cNvPr id="22" name="Table 21"/>
          <p:cNvGraphicFramePr>
            <a:graphicFrameLocks noGrp="1"/>
          </p:cNvGraphicFramePr>
          <p:nvPr/>
        </p:nvGraphicFramePr>
        <p:xfrm>
          <a:off x="1447800" y="2553411"/>
          <a:ext cx="3962400" cy="2743201"/>
        </p:xfrm>
        <a:graphic>
          <a:graphicData uri="http://schemas.openxmlformats.org/drawingml/2006/table">
            <a:tbl>
              <a:tblPr/>
              <a:tblGrid>
                <a:gridCol w="894732"/>
                <a:gridCol w="1789473"/>
                <a:gridCol w="1278195"/>
              </a:tblGrid>
              <a:tr h="468927">
                <a:tc>
                  <a:txBody>
                    <a:bodyPr/>
                    <a:lstStyle/>
                    <a:p>
                      <a:pPr algn="ctr"/>
                      <a:r>
                        <a:rPr lang="en-US" sz="900" b="1" dirty="0">
                          <a:latin typeface="tahoma"/>
                        </a:rPr>
                        <a:t>#</a:t>
                      </a:r>
                      <a:endParaRPr lang="en-US" sz="900" dirty="0">
                        <a:latin typeface="tahoma"/>
                      </a:endParaRPr>
                    </a:p>
                  </a:txBody>
                  <a:tcPr marL="4786" marR="4786" marT="4786" marB="4786" anchor="ctr">
                    <a:lnL>
                      <a:noFill/>
                    </a:lnL>
                    <a:lnR>
                      <a:noFill/>
                    </a:lnR>
                    <a:lnT>
                      <a:noFill/>
                    </a:lnT>
                    <a:lnB>
                      <a:noFill/>
                    </a:lnB>
                    <a:solidFill>
                      <a:srgbClr val="9999FF"/>
                    </a:solidFill>
                  </a:tcPr>
                </a:tc>
                <a:tc>
                  <a:txBody>
                    <a:bodyPr/>
                    <a:lstStyle/>
                    <a:p>
                      <a:pPr algn="ctr"/>
                      <a:r>
                        <a:rPr lang="en-US" sz="900" b="1" dirty="0">
                          <a:latin typeface="tahoma"/>
                        </a:rPr>
                        <a:t>Boundary Value</a:t>
                      </a:r>
                      <a:endParaRPr lang="en-US" sz="900" dirty="0">
                        <a:latin typeface="tahoma"/>
                      </a:endParaRPr>
                    </a:p>
                  </a:txBody>
                  <a:tcPr marL="4786" marR="4786" marT="4786" marB="4786" anchor="ctr">
                    <a:lnL>
                      <a:noFill/>
                    </a:lnL>
                    <a:lnR>
                      <a:noFill/>
                    </a:lnR>
                    <a:lnT>
                      <a:noFill/>
                    </a:lnT>
                    <a:lnB>
                      <a:noFill/>
                    </a:lnB>
                    <a:solidFill>
                      <a:srgbClr val="9999FF"/>
                    </a:solidFill>
                  </a:tcPr>
                </a:tc>
                <a:tc>
                  <a:txBody>
                    <a:bodyPr/>
                    <a:lstStyle/>
                    <a:p>
                      <a:pPr algn="ctr"/>
                      <a:r>
                        <a:rPr lang="en-US" sz="900" b="1" dirty="0">
                          <a:latin typeface="tahoma"/>
                        </a:rPr>
                        <a:t>Result</a:t>
                      </a:r>
                      <a:endParaRPr lang="en-US" sz="900" dirty="0">
                        <a:latin typeface="tahoma"/>
                      </a:endParaRPr>
                    </a:p>
                  </a:txBody>
                  <a:tcPr marL="4786" marR="4786" marT="4786" marB="4786" anchor="ctr">
                    <a:lnL>
                      <a:noFill/>
                    </a:lnL>
                    <a:lnR>
                      <a:noFill/>
                    </a:lnR>
                    <a:lnT>
                      <a:noFill/>
                    </a:lnT>
                    <a:lnB>
                      <a:noFill/>
                    </a:lnB>
                    <a:solidFill>
                      <a:srgbClr val="9999FF"/>
                    </a:solidFill>
                  </a:tcPr>
                </a:tc>
              </a:tr>
              <a:tr h="291782">
                <a:tc>
                  <a:txBody>
                    <a:bodyPr/>
                    <a:lstStyle/>
                    <a:p>
                      <a:pPr algn="ctr"/>
                      <a:r>
                        <a:rPr lang="en-US" sz="900" dirty="0">
                          <a:latin typeface="tahoma"/>
                        </a:rPr>
                        <a:t>1</a:t>
                      </a:r>
                    </a:p>
                  </a:txBody>
                  <a:tcPr marL="4786" marR="4786" marT="4786" marB="4786" anchor="ctr">
                    <a:lnL>
                      <a:noFill/>
                    </a:lnL>
                    <a:lnR>
                      <a:noFill/>
                    </a:lnR>
                    <a:lnT>
                      <a:noFill/>
                    </a:lnT>
                    <a:lnB>
                      <a:noFill/>
                    </a:lnB>
                  </a:tcPr>
                </a:tc>
                <a:tc>
                  <a:txBody>
                    <a:bodyPr/>
                    <a:lstStyle/>
                    <a:p>
                      <a:pPr algn="ctr"/>
                      <a:r>
                        <a:rPr lang="en-US" sz="900" dirty="0">
                          <a:latin typeface="tahoma"/>
                        </a:rPr>
                        <a:t>-1</a:t>
                      </a:r>
                    </a:p>
                  </a:txBody>
                  <a:tcPr marL="4786" marR="4786" marT="4786" marB="4786" anchor="ctr">
                    <a:lnL>
                      <a:noFill/>
                    </a:lnL>
                    <a:lnR>
                      <a:noFill/>
                    </a:lnR>
                    <a:lnT>
                      <a:noFill/>
                    </a:lnT>
                    <a:lnB>
                      <a:noFill/>
                    </a:lnB>
                  </a:tcPr>
                </a:tc>
                <a:tc>
                  <a:txBody>
                    <a:bodyPr/>
                    <a:lstStyle/>
                    <a:p>
                      <a:pPr algn="ctr"/>
                      <a:r>
                        <a:rPr lang="en-US" sz="900" dirty="0">
                          <a:latin typeface="tahoma"/>
                        </a:rPr>
                        <a:t>Invalid </a:t>
                      </a:r>
                    </a:p>
                  </a:txBody>
                  <a:tcPr marL="4786" marR="4786" marT="4786" marB="4786" anchor="ctr">
                    <a:lnL>
                      <a:noFill/>
                    </a:lnL>
                    <a:lnR>
                      <a:noFill/>
                    </a:lnR>
                    <a:lnT>
                      <a:noFill/>
                    </a:lnT>
                    <a:lnB>
                      <a:noFill/>
                    </a:lnB>
                  </a:tcPr>
                </a:tc>
              </a:tr>
              <a:tr h="376428">
                <a:tc>
                  <a:txBody>
                    <a:bodyPr/>
                    <a:lstStyle/>
                    <a:p>
                      <a:pPr algn="ctr"/>
                      <a:r>
                        <a:rPr lang="en-US" sz="900" dirty="0">
                          <a:latin typeface="tahoma"/>
                        </a:rPr>
                        <a:t>2</a:t>
                      </a:r>
                    </a:p>
                  </a:txBody>
                  <a:tcPr marL="4786" marR="4786" marT="4786" marB="4786" anchor="ctr">
                    <a:lnL>
                      <a:noFill/>
                    </a:lnL>
                    <a:lnR>
                      <a:noFill/>
                    </a:lnR>
                    <a:lnT>
                      <a:noFill/>
                    </a:lnT>
                    <a:lnB>
                      <a:noFill/>
                    </a:lnB>
                  </a:tcPr>
                </a:tc>
                <a:tc>
                  <a:txBody>
                    <a:bodyPr/>
                    <a:lstStyle/>
                    <a:p>
                      <a:pPr algn="ctr"/>
                      <a:r>
                        <a:rPr lang="en-US" sz="900" dirty="0">
                          <a:latin typeface="tahoma"/>
                        </a:rPr>
                        <a:t>0</a:t>
                      </a:r>
                    </a:p>
                  </a:txBody>
                  <a:tcPr marL="4786" marR="4786" marT="4786" marB="4786" anchor="ctr">
                    <a:lnL>
                      <a:noFill/>
                    </a:lnL>
                    <a:lnR>
                      <a:noFill/>
                    </a:lnR>
                    <a:lnT>
                      <a:noFill/>
                    </a:lnT>
                    <a:lnB>
                      <a:noFill/>
                    </a:lnB>
                  </a:tcPr>
                </a:tc>
                <a:tc>
                  <a:txBody>
                    <a:bodyPr/>
                    <a:lstStyle/>
                    <a:p>
                      <a:pPr algn="ctr"/>
                      <a:r>
                        <a:rPr lang="en-US" sz="900" dirty="0">
                          <a:latin typeface="tahoma"/>
                        </a:rPr>
                        <a:t>Valid </a:t>
                      </a:r>
                    </a:p>
                  </a:txBody>
                  <a:tcPr marL="4786" marR="4786" marT="4786" marB="4786" anchor="ctr">
                    <a:lnL>
                      <a:noFill/>
                    </a:lnL>
                    <a:lnR>
                      <a:noFill/>
                    </a:lnR>
                    <a:lnT>
                      <a:noFill/>
                    </a:lnT>
                    <a:lnB>
                      <a:noFill/>
                    </a:lnB>
                  </a:tcPr>
                </a:tc>
              </a:tr>
              <a:tr h="468927">
                <a:tc>
                  <a:txBody>
                    <a:bodyPr/>
                    <a:lstStyle/>
                    <a:p>
                      <a:pPr algn="ctr"/>
                      <a:r>
                        <a:rPr lang="en-US" sz="900" dirty="0" smtClean="0">
                          <a:latin typeface="tahoma"/>
                        </a:rPr>
                        <a:t>3</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500</a:t>
                      </a:r>
                    </a:p>
                  </a:txBody>
                  <a:tcPr marL="4786" marR="4786" marT="4786" marB="4786" anchor="ctr">
                    <a:lnL>
                      <a:noFill/>
                    </a:lnL>
                    <a:lnR>
                      <a:noFill/>
                    </a:lnR>
                    <a:lnT>
                      <a:noFill/>
                    </a:lnT>
                    <a:lnB>
                      <a:noFill/>
                    </a:lnB>
                  </a:tcPr>
                </a:tc>
                <a:tc>
                  <a:txBody>
                    <a:bodyPr/>
                    <a:lstStyle/>
                    <a:p>
                      <a:pPr algn="ctr"/>
                      <a:r>
                        <a:rPr lang="en-US" sz="900" dirty="0">
                          <a:latin typeface="tahoma"/>
                        </a:rPr>
                        <a:t> Valid</a:t>
                      </a:r>
                    </a:p>
                  </a:txBody>
                  <a:tcPr marL="4786" marR="4786" marT="4786" marB="4786" anchor="ctr">
                    <a:lnL>
                      <a:noFill/>
                    </a:lnL>
                    <a:lnR>
                      <a:noFill/>
                    </a:lnR>
                    <a:lnT>
                      <a:noFill/>
                    </a:lnT>
                    <a:lnB>
                      <a:noFill/>
                    </a:lnB>
                  </a:tcPr>
                </a:tc>
              </a:tr>
              <a:tr h="376428">
                <a:tc>
                  <a:txBody>
                    <a:bodyPr/>
                    <a:lstStyle/>
                    <a:p>
                      <a:pPr algn="ctr"/>
                      <a:r>
                        <a:rPr lang="en-US" sz="900" dirty="0" smtClean="0">
                          <a:latin typeface="tahoma"/>
                        </a:rPr>
                        <a:t>4</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1999</a:t>
                      </a:r>
                    </a:p>
                  </a:txBody>
                  <a:tcPr marL="4786" marR="4786" marT="4786" marB="4786" anchor="ctr">
                    <a:lnL>
                      <a:noFill/>
                    </a:lnL>
                    <a:lnR>
                      <a:noFill/>
                    </a:lnR>
                    <a:lnT>
                      <a:noFill/>
                    </a:lnT>
                    <a:lnB>
                      <a:noFill/>
                    </a:lnB>
                  </a:tcPr>
                </a:tc>
                <a:tc>
                  <a:txBody>
                    <a:bodyPr/>
                    <a:lstStyle/>
                    <a:p>
                      <a:pPr algn="ctr"/>
                      <a:r>
                        <a:rPr lang="en-US" sz="900" dirty="0">
                          <a:latin typeface="tahoma"/>
                        </a:rPr>
                        <a:t> Invalid</a:t>
                      </a:r>
                    </a:p>
                  </a:txBody>
                  <a:tcPr marL="4786" marR="4786" marT="4786" marB="4786" anchor="ctr">
                    <a:lnL>
                      <a:noFill/>
                    </a:lnL>
                    <a:lnR>
                      <a:noFill/>
                    </a:lnR>
                    <a:lnT>
                      <a:noFill/>
                    </a:lnT>
                    <a:lnB>
                      <a:noFill/>
                    </a:lnB>
                  </a:tcPr>
                </a:tc>
              </a:tr>
              <a:tr h="468927">
                <a:tc>
                  <a:txBody>
                    <a:bodyPr/>
                    <a:lstStyle/>
                    <a:p>
                      <a:pPr algn="ctr"/>
                      <a:r>
                        <a:rPr lang="en-US" sz="900" dirty="0" smtClean="0">
                          <a:latin typeface="tahoma"/>
                        </a:rPr>
                        <a:t>5</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2000</a:t>
                      </a:r>
                    </a:p>
                  </a:txBody>
                  <a:tcPr marL="4786" marR="4786" marT="4786" marB="4786" anchor="ctr">
                    <a:lnL>
                      <a:noFill/>
                    </a:lnL>
                    <a:lnR>
                      <a:noFill/>
                    </a:lnR>
                    <a:lnT>
                      <a:noFill/>
                    </a:lnT>
                    <a:lnB>
                      <a:noFill/>
                    </a:lnB>
                  </a:tcPr>
                </a:tc>
                <a:tc>
                  <a:txBody>
                    <a:bodyPr/>
                    <a:lstStyle/>
                    <a:p>
                      <a:pPr algn="ctr"/>
                      <a:r>
                        <a:rPr lang="en-US" sz="900" dirty="0">
                          <a:latin typeface="tahoma"/>
                        </a:rPr>
                        <a:t>Valid </a:t>
                      </a:r>
                    </a:p>
                  </a:txBody>
                  <a:tcPr marL="4786" marR="4786" marT="4786" marB="4786" anchor="ctr">
                    <a:lnL>
                      <a:noFill/>
                    </a:lnL>
                    <a:lnR>
                      <a:noFill/>
                    </a:lnR>
                    <a:lnT>
                      <a:noFill/>
                    </a:lnT>
                    <a:lnB>
                      <a:noFill/>
                    </a:lnB>
                  </a:tcPr>
                </a:tc>
              </a:tr>
              <a:tr h="291782">
                <a:tc>
                  <a:txBody>
                    <a:bodyPr/>
                    <a:lstStyle/>
                    <a:p>
                      <a:pPr algn="ctr"/>
                      <a:r>
                        <a:rPr lang="en-US" sz="900" dirty="0" smtClean="0">
                          <a:latin typeface="tahoma"/>
                        </a:rPr>
                        <a:t>6</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2001</a:t>
                      </a:r>
                    </a:p>
                  </a:txBody>
                  <a:tcPr marL="4786" marR="4786" marT="4786" marB="4786" anchor="ctr">
                    <a:lnL>
                      <a:noFill/>
                    </a:lnL>
                    <a:lnR>
                      <a:noFill/>
                    </a:lnR>
                    <a:lnT>
                      <a:noFill/>
                    </a:lnT>
                    <a:lnB>
                      <a:noFill/>
                    </a:lnB>
                  </a:tcPr>
                </a:tc>
                <a:tc>
                  <a:txBody>
                    <a:bodyPr/>
                    <a:lstStyle/>
                    <a:p>
                      <a:pPr algn="ctr"/>
                      <a:r>
                        <a:rPr lang="en-US" sz="900" dirty="0">
                          <a:latin typeface="tahoma"/>
                        </a:rPr>
                        <a:t>Invalid </a:t>
                      </a:r>
                    </a:p>
                  </a:txBody>
                  <a:tcPr marL="4786" marR="4786" marT="4786" marB="4786" anchor="ctr">
                    <a:lnL>
                      <a:noFill/>
                    </a:lnL>
                    <a:lnR>
                      <a:noFill/>
                    </a:lnR>
                    <a:lnT>
                      <a:noFill/>
                    </a:lnT>
                    <a:lnB>
                      <a:noFill/>
                    </a:lnB>
                  </a:tcPr>
                </a:tc>
              </a:tr>
            </a:tbl>
          </a:graphicData>
        </a:graphic>
      </p:graphicFrame>
      <p:sp>
        <p:nvSpPr>
          <p:cNvPr id="5" name="Slide Number Placeholder 4"/>
          <p:cNvSpPr>
            <a:spLocks noGrp="1"/>
          </p:cNvSpPr>
          <p:nvPr>
            <p:ph type="sldNum" sz="quarter" idx="4"/>
          </p:nvPr>
        </p:nvSpPr>
        <p:spPr/>
        <p:txBody>
          <a:bodyPr/>
          <a:lstStyle/>
          <a:p>
            <a:fld id="{F4147050-0161-4A8B-8C65-9431945EA027}" type="slidenum">
              <a:rPr lang="en-US" smtClean="0"/>
              <a:pPr/>
              <a:t>65</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Boundary value analysis Continued..</a:t>
            </a:r>
            <a:endParaRPr lang="en-US" dirty="0"/>
          </a:p>
        </p:txBody>
      </p:sp>
      <p:sp>
        <p:nvSpPr>
          <p:cNvPr id="3" name="Rectangle 2"/>
          <p:cNvSpPr/>
          <p:nvPr/>
        </p:nvSpPr>
        <p:spPr>
          <a:xfrm>
            <a:off x="457200" y="1066800"/>
            <a:ext cx="8498332" cy="4524315"/>
          </a:xfrm>
          <a:prstGeom prst="rect">
            <a:avLst/>
          </a:prstGeom>
        </p:spPr>
        <p:txBody>
          <a:bodyPr wrap="square">
            <a:spAutoFit/>
          </a:bodyPr>
          <a:lstStyle/>
          <a:p>
            <a:pPr marL="457200" indent="-457200" algn="l">
              <a:lnSpc>
                <a:spcPct val="100000"/>
              </a:lnSpc>
            </a:pPr>
            <a:r>
              <a:rPr lang="en-US" sz="1800" b="0" dirty="0" smtClean="0"/>
              <a:t>2.	A store in city offers different discounts depending on the purchases made by the individual. In order to test the software that calculates the discounts, we can identify the ranges of purchase values that earn the different discounts. For example, if a purchase is in the range of $1 up to $50 has no discounts, a purchase over $50 and up to $200 has a 5% discount, and purchases of $201 and up to $500 have a 10% discounts, and purchases of $501 and above have a 15% discounts.</a:t>
            </a:r>
          </a:p>
          <a:p>
            <a:pPr marL="457200" indent="-457200" algn="l">
              <a:lnSpc>
                <a:spcPct val="100000"/>
              </a:lnSpc>
            </a:pPr>
            <a:endParaRPr lang="en-US" sz="1800" b="0" dirty="0" smtClean="0"/>
          </a:p>
          <a:p>
            <a:pPr marL="457200" indent="-457200" algn="l">
              <a:lnSpc>
                <a:spcPct val="100000"/>
              </a:lnSpc>
            </a:pPr>
            <a:endParaRPr lang="en-US" sz="1800" b="0" dirty="0" smtClean="0"/>
          </a:p>
          <a:p>
            <a:pPr marL="457200" indent="-457200" algn="l">
              <a:lnSpc>
                <a:spcPct val="100000"/>
              </a:lnSpc>
            </a:pPr>
            <a:r>
              <a:rPr lang="en-US" sz="1800" b="0" dirty="0" smtClean="0"/>
              <a:t>Answers:</a:t>
            </a:r>
          </a:p>
          <a:p>
            <a:pPr marL="457200" indent="-457200" algn="l">
              <a:lnSpc>
                <a:spcPct val="100000"/>
              </a:lnSpc>
            </a:pPr>
            <a:r>
              <a:rPr lang="en-US" sz="1800" b="0" dirty="0" smtClean="0"/>
              <a:t>	Boundary values for Invalid partition: 0.00</a:t>
            </a:r>
            <a:br>
              <a:rPr lang="en-US" sz="1800" b="0" dirty="0" smtClean="0"/>
            </a:br>
            <a:r>
              <a:rPr lang="en-US" sz="1800" b="0" dirty="0" smtClean="0"/>
              <a:t>Boundary values for valid partition(No Discounts): 1, 50</a:t>
            </a:r>
            <a:br>
              <a:rPr lang="en-US" sz="1800" b="0" dirty="0" smtClean="0"/>
            </a:br>
            <a:r>
              <a:rPr lang="en-US" sz="1800" b="0" dirty="0" smtClean="0"/>
              <a:t>Boundary values for valid partition(5% Discount): 51, 200</a:t>
            </a:r>
            <a:br>
              <a:rPr lang="en-US" sz="1800" b="0" dirty="0" smtClean="0"/>
            </a:br>
            <a:r>
              <a:rPr lang="en-US" sz="1800" b="0" dirty="0" smtClean="0"/>
              <a:t>Boundary values for valid partition(10% Discount): 201,500</a:t>
            </a:r>
            <a:br>
              <a:rPr lang="en-US" sz="1800" b="0" dirty="0" smtClean="0"/>
            </a:br>
            <a:r>
              <a:rPr lang="en-US" sz="1800" b="0" dirty="0" smtClean="0"/>
              <a:t>Boundary values for valid partition(15% Discount): 501, Max allowed number in the software application</a:t>
            </a:r>
          </a:p>
        </p:txBody>
      </p:sp>
      <p:sp>
        <p:nvSpPr>
          <p:cNvPr id="4" name="Slide Number Placeholder 3"/>
          <p:cNvSpPr>
            <a:spLocks noGrp="1"/>
          </p:cNvSpPr>
          <p:nvPr>
            <p:ph type="sldNum" sz="quarter" idx="4"/>
          </p:nvPr>
        </p:nvSpPr>
        <p:spPr/>
        <p:txBody>
          <a:bodyPr/>
          <a:lstStyle/>
          <a:p>
            <a:fld id="{F4147050-0161-4A8B-8C65-9431945EA027}" type="slidenum">
              <a:rPr lang="en-US" smtClean="0"/>
              <a:pPr/>
              <a:t>66</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4.3.3</a:t>
            </a:r>
            <a:r>
              <a:rPr lang="en-US" sz="2400" dirty="0" smtClean="0"/>
              <a:t> </a:t>
            </a:r>
            <a:r>
              <a:rPr lang="en-US" sz="2000" dirty="0" smtClean="0"/>
              <a:t>Decision</a:t>
            </a:r>
            <a:r>
              <a:rPr lang="en-US" sz="2400" dirty="0" smtClean="0"/>
              <a:t> </a:t>
            </a:r>
            <a:r>
              <a:rPr lang="en-US" sz="2000" dirty="0" smtClean="0"/>
              <a:t>Tables Testing</a:t>
            </a:r>
            <a:endParaRPr lang="en-US" sz="2000" dirty="0"/>
          </a:p>
        </p:txBody>
      </p:sp>
      <p:sp>
        <p:nvSpPr>
          <p:cNvPr id="3" name="Rectangle 2"/>
          <p:cNvSpPr/>
          <p:nvPr/>
        </p:nvSpPr>
        <p:spPr>
          <a:xfrm>
            <a:off x="0" y="762000"/>
            <a:ext cx="8955532" cy="3205493"/>
          </a:xfrm>
          <a:prstGeom prst="rect">
            <a:avLst/>
          </a:prstGeom>
        </p:spPr>
        <p:txBody>
          <a:bodyPr wrap="square">
            <a:spAutoFit/>
          </a:bodyPr>
          <a:lstStyle/>
          <a:p>
            <a:pPr algn="l"/>
            <a:endParaRPr lang="en-GB" sz="2000" b="0" dirty="0" smtClean="0"/>
          </a:p>
          <a:p>
            <a:pPr algn="l">
              <a:buClr>
                <a:schemeClr val="accent1"/>
              </a:buClr>
              <a:buFont typeface="Arial" pitchFamily="34" charset="0"/>
              <a:buChar char="•"/>
            </a:pPr>
            <a:r>
              <a:rPr lang="en-GB" sz="2000" b="0" dirty="0" smtClean="0"/>
              <a:t> Explore combinations of inputs, situations or events, </a:t>
            </a:r>
          </a:p>
          <a:p>
            <a:pPr algn="l">
              <a:buClr>
                <a:schemeClr val="accent1"/>
              </a:buClr>
            </a:pPr>
            <a:endParaRPr lang="en-GB" sz="2000" b="0" dirty="0" smtClean="0"/>
          </a:p>
          <a:p>
            <a:pPr algn="l">
              <a:buClr>
                <a:schemeClr val="accent1"/>
              </a:buClr>
              <a:buFont typeface="Arial" pitchFamily="34" charset="0"/>
              <a:buChar char="•"/>
            </a:pPr>
            <a:r>
              <a:rPr lang="en-GB" sz="2000" b="0" dirty="0" smtClean="0"/>
              <a:t> It is very easy to overlook specific combinations of input  start by expressing         </a:t>
            </a:r>
          </a:p>
          <a:p>
            <a:pPr algn="l">
              <a:buClr>
                <a:schemeClr val="accent1"/>
              </a:buClr>
            </a:pPr>
            <a:r>
              <a:rPr lang="en-GB" sz="2000" b="0" dirty="0" smtClean="0"/>
              <a:t>  the input conditions of interest so that they are either TRUE or FALSE </a:t>
            </a:r>
          </a:p>
          <a:p>
            <a:pPr algn="l">
              <a:buClr>
                <a:schemeClr val="accent1"/>
              </a:buClr>
              <a:buFont typeface="Arial" pitchFamily="34" charset="0"/>
              <a:buChar char="•"/>
            </a:pPr>
            <a:endParaRPr lang="en-GB" sz="2000" b="0" dirty="0" smtClean="0"/>
          </a:p>
          <a:p>
            <a:pPr algn="l">
              <a:buClr>
                <a:schemeClr val="accent1"/>
              </a:buClr>
              <a:buFont typeface="Arial" pitchFamily="34" charset="0"/>
              <a:buChar char="•"/>
            </a:pPr>
            <a:r>
              <a:rPr lang="en-GB" sz="2000" b="0" dirty="0" smtClean="0"/>
              <a:t> Also referred as Cause-effect table</a:t>
            </a:r>
          </a:p>
          <a:p>
            <a:pPr algn="l">
              <a:buClr>
                <a:schemeClr val="accent1"/>
              </a:buClr>
              <a:buFont typeface="Arial" pitchFamily="34" charset="0"/>
              <a:buChar char="•"/>
            </a:pPr>
            <a:endParaRPr lang="en-GB" sz="2000" b="0" dirty="0" smtClean="0"/>
          </a:p>
          <a:p>
            <a:pPr algn="l">
              <a:buClr>
                <a:schemeClr val="accent1"/>
              </a:buClr>
              <a:buFont typeface="Arial" pitchFamily="34" charset="0"/>
              <a:buChar char="•"/>
            </a:pPr>
            <a:r>
              <a:rPr lang="en-GB" sz="2000" b="0" dirty="0" smtClean="0"/>
              <a:t> The coverage standard commonly used with decision table testing is to have      </a:t>
            </a:r>
          </a:p>
          <a:p>
            <a:pPr algn="l">
              <a:buClr>
                <a:schemeClr val="accent1"/>
              </a:buClr>
            </a:pPr>
            <a:r>
              <a:rPr lang="en-GB" sz="2000" b="0" dirty="0" smtClean="0"/>
              <a:t>  at least one test per column in the table, which involves covering all </a:t>
            </a:r>
          </a:p>
          <a:p>
            <a:pPr algn="l">
              <a:buClr>
                <a:schemeClr val="accent1"/>
              </a:buClr>
            </a:pPr>
            <a:r>
              <a:rPr lang="en-GB" sz="2000" b="0" dirty="0" smtClean="0"/>
              <a:t>  combinations of triggering conditions.</a:t>
            </a:r>
          </a:p>
          <a:p>
            <a:pPr algn="l">
              <a:buFont typeface="Arial" pitchFamily="34" charset="0"/>
              <a:buChar char="•"/>
            </a:pPr>
            <a:endParaRPr lang="en-GB" sz="18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67</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4.3.4 State Transition Testing</a:t>
            </a:r>
            <a:endParaRPr lang="en-US" dirty="0"/>
          </a:p>
        </p:txBody>
      </p:sp>
      <p:sp>
        <p:nvSpPr>
          <p:cNvPr id="3" name="Rectangle 2"/>
          <p:cNvSpPr/>
          <p:nvPr/>
        </p:nvSpPr>
        <p:spPr>
          <a:xfrm>
            <a:off x="241300" y="914400"/>
            <a:ext cx="8714232" cy="4565865"/>
          </a:xfrm>
          <a:prstGeom prst="rect">
            <a:avLst/>
          </a:prstGeom>
        </p:spPr>
        <p:txBody>
          <a:bodyPr wrap="square">
            <a:spAutoFit/>
          </a:bodyPr>
          <a:lstStyle/>
          <a:p>
            <a:pPr algn="l">
              <a:buClr>
                <a:schemeClr val="accent1"/>
              </a:buClr>
            </a:pPr>
            <a:endParaRPr lang="en-US" sz="1800" b="0" dirty="0" smtClean="0"/>
          </a:p>
          <a:p>
            <a:pPr algn="l">
              <a:buClr>
                <a:schemeClr val="accent1"/>
              </a:buClr>
              <a:buFont typeface="Arial" pitchFamily="34" charset="0"/>
              <a:buChar char="•"/>
            </a:pPr>
            <a:r>
              <a:rPr lang="en-US" sz="1800" b="0" dirty="0" smtClean="0"/>
              <a:t> A state transition table is a table showing what state (or states in the case of a    </a:t>
            </a:r>
          </a:p>
          <a:p>
            <a:pPr algn="l">
              <a:buClr>
                <a:schemeClr val="accent1"/>
              </a:buClr>
            </a:pPr>
            <a:r>
              <a:rPr lang="en-US" sz="1800" b="0" dirty="0" smtClean="0"/>
              <a:t>  nondeterministic finite automaton) a finite semi automaton or finite state machine  </a:t>
            </a:r>
          </a:p>
          <a:p>
            <a:pPr algn="l">
              <a:buClr>
                <a:schemeClr val="accent1"/>
              </a:buClr>
            </a:pPr>
            <a:r>
              <a:rPr lang="en-US" sz="1800" b="0" dirty="0" smtClean="0"/>
              <a:t>  will move to, based on the current state and other inputs.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It is a techniques in which test cases are designed to execute valid and invalid </a:t>
            </a:r>
          </a:p>
          <a:p>
            <a:pPr algn="l">
              <a:buClr>
                <a:schemeClr val="accent1"/>
              </a:buClr>
            </a:pPr>
            <a:r>
              <a:rPr lang="en-US" sz="1800" b="0" dirty="0" smtClean="0"/>
              <a:t>  state transition</a:t>
            </a:r>
          </a:p>
          <a:p>
            <a:pPr algn="l">
              <a:buClr>
                <a:schemeClr val="accent1"/>
              </a:buClr>
              <a:buFont typeface="Arial" pitchFamily="34" charset="0"/>
              <a:buChar char="•"/>
            </a:pPr>
            <a:endParaRPr lang="en-US" sz="1800" b="0" dirty="0" smtClean="0"/>
          </a:p>
          <a:p>
            <a:pPr algn="l">
              <a:buClr>
                <a:schemeClr val="tx1"/>
              </a:buClr>
              <a:buFont typeface="Wingdings" pitchFamily="2" charset="2"/>
              <a:buChar char="q"/>
            </a:pPr>
            <a:r>
              <a:rPr lang="en-US" sz="1800" b="0" u="sng" dirty="0" smtClean="0"/>
              <a:t> State table:</a:t>
            </a:r>
          </a:p>
          <a:p>
            <a:pPr algn="l">
              <a:buClr>
                <a:schemeClr val="accent1"/>
              </a:buClr>
            </a:pPr>
            <a:endParaRPr lang="en-US" sz="1800" b="0" u="sng" dirty="0" smtClean="0"/>
          </a:p>
          <a:p>
            <a:pPr algn="l">
              <a:buClr>
                <a:schemeClr val="accent1"/>
              </a:buClr>
              <a:buFont typeface="Arial" pitchFamily="34" charset="0"/>
              <a:buChar char="•"/>
            </a:pPr>
            <a:r>
              <a:rPr lang="en-US" sz="1800" b="0" dirty="0" smtClean="0"/>
              <a:t> A grid showing transition for each state combined with each possible event, </a:t>
            </a:r>
          </a:p>
          <a:p>
            <a:pPr algn="l">
              <a:buClr>
                <a:schemeClr val="accent1"/>
              </a:buClr>
            </a:pPr>
            <a:r>
              <a:rPr lang="en-US" sz="1800" b="0" dirty="0" smtClean="0"/>
              <a:t>  showing both valid and invalid transitions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A state table is essentially a truth table in which some of the inputs are the current </a:t>
            </a:r>
          </a:p>
          <a:p>
            <a:pPr algn="l">
              <a:buClr>
                <a:schemeClr val="accent1"/>
              </a:buClr>
            </a:pPr>
            <a:r>
              <a:rPr lang="en-US" sz="1800" b="0" dirty="0" smtClean="0"/>
              <a:t>  state, and the outputs include the next state, along with other outputs.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Two Types : One Dimensional and Two Dimensional State tables</a:t>
            </a:r>
          </a:p>
          <a:p>
            <a:pPr algn="l">
              <a:buFont typeface="Arial" pitchFamily="34" charset="0"/>
              <a:buChar char="•"/>
            </a:pPr>
            <a:endParaRPr lang="en-US" sz="1800" b="0" dirty="0" smtClean="0"/>
          </a:p>
          <a:p>
            <a:pPr algn="l"/>
            <a:endParaRPr lang="en-US" sz="18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68</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41300" y="60325"/>
            <a:ext cx="8714232" cy="549275"/>
          </a:xfrm>
        </p:spPr>
        <p:txBody>
          <a:bodyPr>
            <a:normAutofit fontScale="90000"/>
          </a:bodyPr>
          <a:lstStyle/>
          <a:p>
            <a:r>
              <a:rPr lang="en-US" dirty="0" smtClean="0"/>
              <a:t/>
            </a:r>
            <a:br>
              <a:rPr lang="en-US" dirty="0" smtClean="0"/>
            </a:br>
            <a:r>
              <a:rPr lang="en-US" dirty="0" smtClean="0"/>
              <a:t/>
            </a:r>
            <a:br>
              <a:rPr lang="en-US" dirty="0" smtClean="0"/>
            </a:br>
            <a:r>
              <a:rPr lang="en-US" dirty="0" smtClean="0"/>
              <a:t>Why do faults occur in software &amp; some examples of the related cost</a:t>
            </a:r>
            <a:endParaRPr lang="en-US" dirty="0"/>
          </a:p>
        </p:txBody>
      </p:sp>
      <p:sp>
        <p:nvSpPr>
          <p:cNvPr id="31" name="Rectangle 3"/>
          <p:cNvSpPr txBox="1">
            <a:spLocks noChangeArrowheads="1"/>
          </p:cNvSpPr>
          <p:nvPr/>
        </p:nvSpPr>
        <p:spPr>
          <a:xfrm>
            <a:off x="91172" y="892626"/>
            <a:ext cx="5092700" cy="3679374"/>
          </a:xfrm>
          <a:prstGeom prst="rect">
            <a:avLst/>
          </a:prstGeom>
        </p:spPr>
        <p:txBody>
          <a:bodyPr/>
          <a:lstStyle/>
          <a:p>
            <a:pPr marL="341313" lvl="2" indent="-333375" algn="l" eaLnBrk="1" hangingPunct="1">
              <a:lnSpc>
                <a:spcPct val="100000"/>
              </a:lnSpc>
              <a:spcAft>
                <a:spcPts val="600"/>
              </a:spcAft>
              <a:buFont typeface="Wingdings" pitchFamily="2" charset="2"/>
              <a:buChar char="q"/>
              <a:defRPr/>
            </a:pPr>
            <a:r>
              <a:rPr lang="en-GB" sz="1600" i="1" kern="0" dirty="0" smtClean="0">
                <a:latin typeface="+mn-lt"/>
              </a:rPr>
              <a:t>Software is written by human beings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know something, but not everything</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have skills, but aren’t perfect</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do make mistakes (errors)</a:t>
            </a:r>
          </a:p>
          <a:p>
            <a:pPr marL="341313" marR="0" lvl="2" indent="-333375" algn="l" defTabSz="914400" eaLnBrk="1" latinLnBrk="0" hangingPunct="1">
              <a:lnSpc>
                <a:spcPct val="100000"/>
              </a:lnSpc>
              <a:spcAft>
                <a:spcPts val="600"/>
              </a:spcAft>
              <a:buSzTx/>
              <a:buFont typeface="Wingdings" pitchFamily="2" charset="2"/>
              <a:buChar char="q"/>
              <a:tabLst/>
              <a:defRPr/>
            </a:pPr>
            <a:r>
              <a:rPr lang="en-GB" sz="1600" i="1" kern="0" dirty="0" smtClean="0">
                <a:latin typeface="+mn-lt"/>
              </a:rPr>
              <a:t>Under increasing pressure to deliver to strict deadlines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No time to check but assumptions may be wrong</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Systems may be incomplete</a:t>
            </a:r>
            <a:endParaRPr lang="en-GB" sz="1400" b="0" kern="0" dirty="0" smtClean="0">
              <a:latin typeface="+mn-lt"/>
            </a:endParaRPr>
          </a:p>
          <a:p>
            <a:pPr marL="341313" lvl="2" indent="-333375" algn="l" eaLnBrk="1" hangingPunct="1">
              <a:lnSpc>
                <a:spcPct val="100000"/>
              </a:lnSpc>
              <a:spcAft>
                <a:spcPts val="600"/>
              </a:spcAft>
              <a:buFont typeface="Wingdings" pitchFamily="2" charset="2"/>
              <a:buChar char="q"/>
              <a:defRPr/>
            </a:pPr>
            <a:r>
              <a:rPr lang="en-GB" sz="1600" i="1" kern="0" dirty="0" smtClean="0">
                <a:latin typeface="+mn-lt"/>
              </a:rPr>
              <a:t>Environmental conditions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t>Radiations, Magnetism, Electronic fields and pollution can cause faults in firmware or influence execution of software by changing hardware conditions</a:t>
            </a:r>
            <a:endParaRPr lang="en-GB" sz="1600" i="1" kern="0" dirty="0" smtClean="0">
              <a:latin typeface="+mn-lt"/>
            </a:endParaRPr>
          </a:p>
          <a:p>
            <a:pPr marL="685800" lvl="2" indent="-227013" algn="l" eaLnBrk="1" hangingPunct="1">
              <a:lnSpc>
                <a:spcPct val="100000"/>
              </a:lnSpc>
              <a:spcAft>
                <a:spcPts val="600"/>
              </a:spcAft>
              <a:buClr>
                <a:schemeClr val="tx2"/>
              </a:buClr>
              <a:defRPr/>
            </a:pPr>
            <a:endParaRPr kumimoji="0" lang="en-GB" sz="1400" b="0" i="0" u="none" strike="noStrike" kern="0" cap="none" spc="0" normalizeH="0" baseline="0" noProof="0" dirty="0" smtClean="0">
              <a:ln>
                <a:noFill/>
              </a:ln>
              <a:solidFill>
                <a:schemeClr val="tx1"/>
              </a:solidFill>
              <a:effectLst/>
              <a:uLnTx/>
              <a:uFillTx/>
              <a:latin typeface="+mn-lt"/>
            </a:endParaRPr>
          </a:p>
        </p:txBody>
      </p:sp>
      <p:sp>
        <p:nvSpPr>
          <p:cNvPr id="34" name="Rectangle 6"/>
          <p:cNvSpPr txBox="1">
            <a:spLocks noChangeArrowheads="1"/>
          </p:cNvSpPr>
          <p:nvPr/>
        </p:nvSpPr>
        <p:spPr>
          <a:xfrm>
            <a:off x="-1905000" y="2971800"/>
            <a:ext cx="4972050" cy="3200400"/>
          </a:xfrm>
          <a:prstGeom prst="rect">
            <a:avLst/>
          </a:prstGeom>
        </p:spPr>
        <p:txBody>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GB" sz="1600" b="0" i="0" u="none" strike="noStrike" kern="0" cap="none" spc="0" normalizeH="0" baseline="0" noProof="0" dirty="0" smtClean="0">
              <a:ln>
                <a:noFill/>
              </a:ln>
              <a:solidFill>
                <a:schemeClr val="tx1"/>
              </a:solidFill>
              <a:effectLst/>
              <a:uLnTx/>
              <a:uFillTx/>
              <a:latin typeface="+mn-lt"/>
            </a:endParaRPr>
          </a:p>
        </p:txBody>
      </p:sp>
      <p:sp>
        <p:nvSpPr>
          <p:cNvPr id="11" name="Explosion 1 10"/>
          <p:cNvSpPr/>
          <p:nvPr/>
        </p:nvSpPr>
        <p:spPr bwMode="auto">
          <a:xfrm rot="21174048">
            <a:off x="4687445" y="2149736"/>
            <a:ext cx="4391967" cy="4606926"/>
          </a:xfrm>
          <a:prstGeom prst="irregularSeal1">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0" numCol="1" rtlCol="0" anchor="ctr" anchorCtr="0" compatLnSpc="1">
            <a:prstTxWarp prst="textNoShape">
              <a:avLst/>
            </a:prstTxWarp>
          </a:bodyPr>
          <a:lstStyle/>
          <a:p>
            <a:pPr lvl="0" algn="l" eaLnBrk="1" hangingPunct="1">
              <a:lnSpc>
                <a:spcPct val="100000"/>
              </a:lnSpc>
              <a:spcAft>
                <a:spcPts val="400"/>
              </a:spcAft>
              <a:buClr>
                <a:schemeClr val="accent2"/>
              </a:buClr>
              <a:defRPr/>
            </a:pPr>
            <a:r>
              <a:rPr lang="en-GB" sz="1000" b="0" i="1" kern="0" dirty="0" smtClean="0"/>
              <a:t>Software that does not work correctly can lead to many problems including loss of money, time, business reputation &amp; could even cause injury or death.</a:t>
            </a:r>
          </a:p>
          <a:p>
            <a:pPr lvl="0" algn="l" eaLnBrk="1" hangingPunct="1">
              <a:lnSpc>
                <a:spcPct val="100000"/>
              </a:lnSpc>
              <a:spcAft>
                <a:spcPts val="400"/>
              </a:spcAft>
              <a:buClr>
                <a:schemeClr val="accent2"/>
              </a:buClr>
              <a:defRPr/>
            </a:pPr>
            <a:r>
              <a:rPr lang="en-GB" sz="1000" b="0" kern="0" dirty="0" smtClean="0"/>
              <a:t>Few examples;</a:t>
            </a:r>
          </a:p>
          <a:p>
            <a:pPr marL="463550" lvl="0" indent="-231775" algn="l" eaLnBrk="1" hangingPunct="1">
              <a:lnSpc>
                <a:spcPct val="100000"/>
              </a:lnSpc>
              <a:spcAft>
                <a:spcPts val="400"/>
              </a:spcAft>
              <a:buClr>
                <a:schemeClr val="tx2"/>
              </a:buClr>
              <a:buFont typeface="Wingdings" pitchFamily="2" charset="2"/>
              <a:buChar char="§"/>
              <a:defRPr/>
            </a:pPr>
            <a:r>
              <a:rPr lang="en-GB" sz="1000" b="0" kern="0" dirty="0" smtClean="0"/>
              <a:t>Ariane 5 Space Program ($7billion)</a:t>
            </a:r>
          </a:p>
          <a:p>
            <a:pPr lvl="1" indent="-227013" algn="l" eaLnBrk="1" hangingPunct="1">
              <a:lnSpc>
                <a:spcPct val="100000"/>
              </a:lnSpc>
              <a:spcAft>
                <a:spcPts val="400"/>
              </a:spcAft>
              <a:buClr>
                <a:schemeClr val="tx2"/>
              </a:buClr>
              <a:buFont typeface="Wingdings" pitchFamily="2" charset="2"/>
              <a:buChar char="§"/>
              <a:defRPr/>
            </a:pPr>
            <a:r>
              <a:rPr lang="en-GB" sz="1000" b="0" kern="0" dirty="0" smtClean="0"/>
              <a:t>Mariner space probe to Venus ($250m)</a:t>
            </a:r>
          </a:p>
          <a:p>
            <a:pPr lvl="1" indent="-227013" algn="l" eaLnBrk="1" hangingPunct="1">
              <a:lnSpc>
                <a:spcPct val="100000"/>
              </a:lnSpc>
              <a:spcAft>
                <a:spcPts val="400"/>
              </a:spcAft>
              <a:buClr>
                <a:schemeClr val="tx2"/>
              </a:buClr>
              <a:buFont typeface="Wingdings" pitchFamily="2" charset="2"/>
              <a:buChar char="§"/>
              <a:defRPr/>
            </a:pPr>
            <a:r>
              <a:rPr lang="en-GB" sz="1000" b="0" kern="0" dirty="0" smtClean="0"/>
              <a:t>American Airlines ($50m)</a:t>
            </a:r>
          </a:p>
        </p:txBody>
      </p:sp>
      <p:sp>
        <p:nvSpPr>
          <p:cNvPr id="7" name="Slide Number Placeholder 6"/>
          <p:cNvSpPr>
            <a:spLocks noGrp="1"/>
          </p:cNvSpPr>
          <p:nvPr>
            <p:ph type="sldNum" sz="quarter" idx="4"/>
          </p:nvPr>
        </p:nvSpPr>
        <p:spPr/>
        <p:txBody>
          <a:bodyPr/>
          <a:lstStyle/>
          <a:p>
            <a:fld id="{F4147050-0161-4A8B-8C65-9431945EA027}" type="slidenum">
              <a:rPr lang="en-US" smtClean="0"/>
              <a:pPr/>
              <a:t>6</a:t>
            </a:fld>
            <a:endParaRPr lang="en-US" dirty="0"/>
          </a:p>
        </p:txBody>
      </p:sp>
      <p:sp>
        <p:nvSpPr>
          <p:cNvPr id="8" name="TextBox 7"/>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bg/>
                                          </p:spTgt>
                                        </p:tgtEl>
                                      </p:cBhvr>
                                    </p:animEffect>
                                    <p:animScale>
                                      <p:cBhvr>
                                        <p:cTn id="7" dur="250" autoRev="1" fill="hold"/>
                                        <p:tgtEl>
                                          <p:spTgt spid="11">
                                            <p:bg/>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State Transition</a:t>
            </a:r>
            <a:endParaRPr lang="en-US" dirty="0"/>
          </a:p>
        </p:txBody>
      </p:sp>
      <p:sp>
        <p:nvSpPr>
          <p:cNvPr id="3" name="Rectangle 2"/>
          <p:cNvSpPr/>
          <p:nvPr/>
        </p:nvSpPr>
        <p:spPr>
          <a:xfrm>
            <a:off x="0" y="762000"/>
            <a:ext cx="8955532" cy="1740476"/>
          </a:xfrm>
          <a:prstGeom prst="rect">
            <a:avLst/>
          </a:prstGeom>
        </p:spPr>
        <p:txBody>
          <a:bodyPr wrap="square">
            <a:spAutoFit/>
          </a:bodyPr>
          <a:lstStyle/>
          <a:p>
            <a:pPr algn="l"/>
            <a:r>
              <a:rPr lang="en-US" sz="1800" b="0" dirty="0" smtClean="0"/>
              <a:t>Example of entering a Personal Identity Number (PIN) to a bank account:</a:t>
            </a:r>
          </a:p>
          <a:p>
            <a:pPr algn="l"/>
            <a:endParaRPr lang="en-US" sz="1800" b="0" dirty="0" smtClean="0"/>
          </a:p>
          <a:p>
            <a:pPr algn="l"/>
            <a:r>
              <a:rPr lang="en-US" sz="1800" b="0" dirty="0" smtClean="0"/>
              <a:t>The states are shown as circles, the transitions as lines with arrows and the events as the text near the transitions. (We have not shown the actions explicitly on this diagram, but they would be a message to the customer saying things such as 'Please enter your PIN'.) </a:t>
            </a:r>
          </a:p>
          <a:p>
            <a:pPr algn="l"/>
            <a:endParaRPr lang="en-US" sz="1800" b="0" dirty="0" smtClean="0"/>
          </a:p>
        </p:txBody>
      </p:sp>
      <p:pic>
        <p:nvPicPr>
          <p:cNvPr id="81922" name="Picture 2"/>
          <p:cNvPicPr>
            <a:picLocks noChangeAspect="1" noChangeArrowheads="1"/>
          </p:cNvPicPr>
          <p:nvPr/>
        </p:nvPicPr>
        <p:blipFill>
          <a:blip r:embed="rId2" cstate="print"/>
          <a:srcRect/>
          <a:stretch>
            <a:fillRect/>
          </a:stretch>
        </p:blipFill>
        <p:spPr bwMode="auto">
          <a:xfrm>
            <a:off x="88900" y="2502476"/>
            <a:ext cx="4025900" cy="3136324"/>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114800" y="2267026"/>
            <a:ext cx="4686300" cy="3371773"/>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F4147050-0161-4A8B-8C65-9431945EA027}" type="slidenum">
              <a:rPr lang="en-US" smtClean="0"/>
              <a:pPr/>
              <a:t>69</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4.3.5 Use case testing</a:t>
            </a:r>
            <a:endParaRPr lang="en-US" dirty="0"/>
          </a:p>
        </p:txBody>
      </p:sp>
      <p:sp>
        <p:nvSpPr>
          <p:cNvPr id="3" name="Rectangle 2"/>
          <p:cNvSpPr/>
          <p:nvPr/>
        </p:nvSpPr>
        <p:spPr>
          <a:xfrm>
            <a:off x="0" y="762000"/>
            <a:ext cx="8955532" cy="3624069"/>
          </a:xfrm>
          <a:prstGeom prst="rect">
            <a:avLst/>
          </a:prstGeom>
        </p:spPr>
        <p:txBody>
          <a:bodyPr wrap="square">
            <a:spAutoFit/>
          </a:bodyPr>
          <a:lstStyle/>
          <a:p>
            <a:pPr algn="l">
              <a:buClr>
                <a:schemeClr val="accent1"/>
              </a:buClr>
              <a:buFont typeface="Arial" pitchFamily="34" charset="0"/>
              <a:buChar char="•"/>
            </a:pPr>
            <a:r>
              <a:rPr lang="en-US" sz="1800" b="0" dirty="0" smtClean="0"/>
              <a:t> A Black Box test design technique in which test case are designed to execute user </a:t>
            </a:r>
          </a:p>
          <a:p>
            <a:pPr algn="l">
              <a:buClr>
                <a:schemeClr val="accent1"/>
              </a:buClr>
            </a:pPr>
            <a:r>
              <a:rPr lang="en-US" sz="1800" b="0" dirty="0" smtClean="0"/>
              <a:t>  scenarios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A use case is a description of a particular use of the system by an actor (a user of the </a:t>
            </a:r>
          </a:p>
          <a:p>
            <a:pPr algn="l">
              <a:buClr>
                <a:schemeClr val="accent1"/>
              </a:buClr>
            </a:pPr>
            <a:r>
              <a:rPr lang="en-US" sz="1800" b="0" dirty="0" smtClean="0"/>
              <a:t>  system).</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Each use case describes the interactions the actor has with the system in order to </a:t>
            </a:r>
          </a:p>
          <a:p>
            <a:pPr algn="l">
              <a:buClr>
                <a:schemeClr val="accent1"/>
              </a:buClr>
            </a:pPr>
            <a:r>
              <a:rPr lang="en-US" sz="1800" b="0" dirty="0" smtClean="0"/>
              <a:t>  achieve a specific task (or, at least, produce something of value to the user).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Each use case must specify any preconditions that need to be met for the use case </a:t>
            </a:r>
          </a:p>
          <a:p>
            <a:pPr algn="l">
              <a:buClr>
                <a:schemeClr val="accent1"/>
              </a:buClr>
            </a:pPr>
            <a:r>
              <a:rPr lang="en-US" sz="1800" b="0" dirty="0" smtClean="0"/>
              <a:t>  to work  and also must specify post conditions that are observable results and a       </a:t>
            </a:r>
          </a:p>
          <a:p>
            <a:pPr algn="l">
              <a:buClr>
                <a:schemeClr val="accent1"/>
              </a:buClr>
            </a:pPr>
            <a:r>
              <a:rPr lang="en-US" sz="1800" b="0" dirty="0" smtClean="0"/>
              <a:t>  description of the final state of the system after the use case has been executed  </a:t>
            </a:r>
          </a:p>
          <a:p>
            <a:pPr algn="l">
              <a:buClr>
                <a:schemeClr val="accent1"/>
              </a:buClr>
            </a:pPr>
            <a:r>
              <a:rPr lang="en-US" sz="1800" b="0" dirty="0" smtClean="0"/>
              <a:t>  successfully.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E.g. of Use Case:</a:t>
            </a:r>
            <a:endParaRPr lang="en-US" sz="1800" b="0" dirty="0"/>
          </a:p>
        </p:txBody>
      </p:sp>
      <p:pic>
        <p:nvPicPr>
          <p:cNvPr id="66561" name="Picture 1"/>
          <p:cNvPicPr>
            <a:picLocks noChangeAspect="1" noChangeArrowheads="1"/>
          </p:cNvPicPr>
          <p:nvPr/>
        </p:nvPicPr>
        <p:blipFill>
          <a:blip r:embed="rId3" cstate="print"/>
          <a:srcRect/>
          <a:stretch>
            <a:fillRect/>
          </a:stretch>
        </p:blipFill>
        <p:spPr bwMode="auto">
          <a:xfrm>
            <a:off x="3200400" y="3733800"/>
            <a:ext cx="3528826" cy="2513025"/>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F4147050-0161-4A8B-8C65-9431945EA027}" type="slidenum">
              <a:rPr lang="en-US" smtClean="0"/>
              <a:pPr/>
              <a:t>70</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4.4 Structure-based or white-box techniques (K4)</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section covers: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dirty="0" smtClean="0">
                <a:latin typeface="+mn-lt"/>
              </a:rPr>
              <a:t>4.4.1 Using structure-based techniques to measure coverage 		         and design tests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kern="0" dirty="0" smtClean="0">
                <a:latin typeface="+mn-lt"/>
              </a:rPr>
              <a:t>4.4.2 S</a:t>
            </a:r>
            <a:r>
              <a:rPr lang="en-US" sz="1800" b="0" dirty="0" smtClean="0"/>
              <a:t>tatement coverage and statement testing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kern="0" dirty="0" smtClean="0">
                <a:latin typeface="+mn-lt"/>
              </a:rPr>
              <a:t>4.4.3 D</a:t>
            </a:r>
            <a:r>
              <a:rPr lang="en-US" sz="1800" b="0" dirty="0" smtClean="0"/>
              <a:t>ecision coverage and decision testing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dirty="0" smtClean="0"/>
              <a:t>4.4.4 Other structure-based techniques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endParaRPr lang="en-US" dirty="0" smtClean="0"/>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71</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4.4.1 Using structure-based techniques to measure coverage and design tests(K4) </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1"/>
              </a:buClr>
              <a:buFont typeface="Arial" pitchFamily="34" charset="0"/>
              <a:buChar char="•"/>
              <a:defRPr/>
            </a:pPr>
            <a:r>
              <a:rPr lang="en-US" sz="1800" b="0" dirty="0" smtClean="0"/>
              <a:t> Structure-based techniques serve two purposes: test coverage measurement and structural test case design</a:t>
            </a: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p>
          <a:p>
            <a:pPr lvl="0" algn="l" eaLnBrk="1" hangingPunct="1">
              <a:lnSpc>
                <a:spcPct val="100000"/>
              </a:lnSpc>
              <a:spcAft>
                <a:spcPts val="600"/>
              </a:spcAft>
              <a:buClr>
                <a:schemeClr val="accent1"/>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0" algn="l" eaLnBrk="1" hangingPunct="1">
              <a:lnSpc>
                <a:spcPct val="100000"/>
              </a:lnSpc>
              <a:spcAft>
                <a:spcPts val="600"/>
              </a:spcAft>
              <a:buClr>
                <a:schemeClr val="accent1"/>
              </a:buClr>
              <a:buFont typeface="Arial" pitchFamily="34" charset="0"/>
              <a:buChar char="•"/>
              <a:defRPr/>
            </a:pPr>
            <a:r>
              <a:rPr lang="en-US" sz="1800" b="0" dirty="0" smtClean="0"/>
              <a:t> They can help ensure more breadth of testing, in the sense that test cases that achieve 100% coverage in any measure will be exercising all parts of the software from the point of view of the items being covered.</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dirty="0" smtClean="0"/>
              <a:t> What is test coverage?</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a:buClr>
                <a:schemeClr val="accent1"/>
              </a:buClr>
            </a:pPr>
            <a:r>
              <a:rPr lang="en-US" sz="1800" b="0" dirty="0" smtClean="0"/>
              <a:t>Number of coverage items exercised </a:t>
            </a:r>
          </a:p>
          <a:p>
            <a:pPr>
              <a:buClr>
                <a:schemeClr val="accent1"/>
              </a:buClr>
            </a:pPr>
            <a:r>
              <a:rPr lang="en-US" sz="1800" b="0" dirty="0" smtClean="0"/>
              <a:t>Coverage = --------------------------------------------------- x 100% </a:t>
            </a:r>
          </a:p>
          <a:p>
            <a:pPr>
              <a:buClr>
                <a:schemeClr val="accent1"/>
              </a:buClr>
            </a:pPr>
            <a:r>
              <a:rPr lang="en-US" sz="1800" b="0" dirty="0" smtClean="0"/>
              <a:t>Total number of coverage items</a:t>
            </a:r>
          </a:p>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72</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4.4.1 Using structure-based techniques to measure coverage </a:t>
            </a:r>
            <a:br>
              <a:rPr lang="en-US" dirty="0" smtClean="0"/>
            </a:br>
            <a:r>
              <a:rPr lang="en-US" dirty="0" smtClean="0"/>
              <a:t>and design tests(K4) </a:t>
            </a:r>
            <a:endParaRPr lang="en-US" dirty="0"/>
          </a:p>
        </p:txBody>
      </p:sp>
      <p:sp>
        <p:nvSpPr>
          <p:cNvPr id="3" name="Rectangle 2"/>
          <p:cNvSpPr/>
          <p:nvPr/>
        </p:nvSpPr>
        <p:spPr>
          <a:xfrm>
            <a:off x="457200" y="1219200"/>
            <a:ext cx="8153400" cy="4094967"/>
          </a:xfrm>
          <a:prstGeom prst="rect">
            <a:avLst/>
          </a:prstGeom>
        </p:spPr>
        <p:txBody>
          <a:bodyPr wrap="square">
            <a:spAutoFit/>
          </a:bodyPr>
          <a:lstStyle/>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r>
              <a:rPr lang="en-US" sz="1800" b="0" dirty="0" smtClean="0"/>
              <a:t> </a:t>
            </a:r>
            <a:endParaRPr lang="en-US" sz="1800" b="0" dirty="0"/>
          </a:p>
        </p:txBody>
      </p:sp>
      <p:sp>
        <p:nvSpPr>
          <p:cNvPr id="4" name="Rectangle 3"/>
          <p:cNvSpPr txBox="1">
            <a:spLocks noChangeArrowheads="1"/>
          </p:cNvSpPr>
          <p:nvPr/>
        </p:nvSpPr>
        <p:spPr bwMode="auto">
          <a:xfrm>
            <a:off x="457200" y="1123167"/>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buClr>
                <a:schemeClr val="accent1"/>
              </a:buClr>
            </a:pPr>
            <a:r>
              <a:rPr lang="en-US" sz="1800" b="0" dirty="0" smtClean="0"/>
              <a:t>.		</a:t>
            </a:r>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Types of coverage </a:t>
            </a:r>
            <a:r>
              <a:rPr lang="en-US" sz="1800" b="0" dirty="0" smtClean="0"/>
              <a:t>: Coverage can be measured at component-testing level, integration-testing level or at system- or acceptance-testing levels </a:t>
            </a:r>
          </a:p>
          <a:p>
            <a:pPr lvl="0" algn="l" eaLnBrk="1" hangingPunct="1">
              <a:lnSpc>
                <a:spcPct val="100000"/>
              </a:lnSpc>
              <a:spcAft>
                <a:spcPts val="600"/>
              </a:spcAft>
              <a:buClr>
                <a:schemeClr val="accent1"/>
              </a:buClr>
              <a:defRPr/>
            </a:pPr>
            <a:r>
              <a:rPr lang="en-US" sz="1800" b="0" dirty="0" smtClean="0"/>
              <a:t>	</a:t>
            </a:r>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EP</a:t>
            </a:r>
            <a:r>
              <a:rPr lang="en-US" sz="1800" b="0" dirty="0" smtClean="0"/>
              <a:t>: percentage of equivalence partitions exercised (we could measure valid and invalid partition coverage separately if this makes sense)</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BVA</a:t>
            </a:r>
            <a:r>
              <a:rPr lang="en-US" sz="1800" b="0" dirty="0" smtClean="0"/>
              <a:t>: percentage of boundaries exercised (we could also separate valid and invalid boundaries if we wished) </a:t>
            </a:r>
          </a:p>
          <a:p>
            <a:pPr lvl="0" algn="l" eaLnBrk="1" hangingPunct="1">
              <a:lnSpc>
                <a:spcPct val="100000"/>
              </a:lnSpc>
              <a:spcAft>
                <a:spcPts val="600"/>
              </a:spcAft>
              <a:buClr>
                <a:schemeClr val="accent1"/>
              </a:buCl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Decision tables</a:t>
            </a:r>
            <a:r>
              <a:rPr lang="en-US" sz="1800" b="0" dirty="0" smtClean="0"/>
              <a:t>: percentage of business rules or decision table columns tested</a:t>
            </a:r>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73</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4.4.1 Using structure-based techniques to measure coverage </a:t>
            </a:r>
            <a:br>
              <a:rPr lang="en-US" dirty="0" smtClean="0"/>
            </a:br>
            <a:r>
              <a:rPr lang="en-US" dirty="0" smtClean="0"/>
              <a:t>and design tests(K4)</a:t>
            </a:r>
            <a:endParaRPr lang="en-US" dirty="0"/>
          </a:p>
        </p:txBody>
      </p:sp>
      <p:sp>
        <p:nvSpPr>
          <p:cNvPr id="3" name="Rectangle 2"/>
          <p:cNvSpPr/>
          <p:nvPr/>
        </p:nvSpPr>
        <p:spPr>
          <a:xfrm>
            <a:off x="457200" y="1219200"/>
            <a:ext cx="8498332" cy="7525137"/>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State transition testing</a:t>
            </a:r>
            <a:r>
              <a:rPr lang="en-US" sz="1800" b="0" dirty="0" smtClean="0"/>
              <a:t>: there are a number of possible coverage measures: </a:t>
            </a:r>
          </a:p>
          <a:p>
            <a:pPr lvl="0" algn="l" eaLnBrk="1" hangingPunct="1">
              <a:lnSpc>
                <a:spcPct val="100000"/>
              </a:lnSpc>
              <a:spcAft>
                <a:spcPts val="600"/>
              </a:spcAft>
              <a:buClr>
                <a:schemeClr val="accent1"/>
              </a:buClr>
              <a:defRPr/>
            </a:pPr>
            <a:r>
              <a:rPr lang="en-US" sz="1800" b="0" dirty="0" smtClean="0"/>
              <a:t>	- Percentage of states visited </a:t>
            </a:r>
          </a:p>
          <a:p>
            <a:pPr lvl="0" algn="l" eaLnBrk="1" hangingPunct="1">
              <a:lnSpc>
                <a:spcPct val="100000"/>
              </a:lnSpc>
              <a:spcAft>
                <a:spcPts val="600"/>
              </a:spcAft>
              <a:buClr>
                <a:schemeClr val="accent1"/>
              </a:buClr>
              <a:defRPr/>
            </a:pPr>
            <a:r>
              <a:rPr lang="en-US" sz="1800" b="0" dirty="0" smtClean="0"/>
              <a:t>	- Percentage of (valid) transitions exercised (this is known as Chow's 0- 	    	  switch coverage) </a:t>
            </a:r>
          </a:p>
          <a:p>
            <a:pPr lvl="1">
              <a:lnSpc>
                <a:spcPct val="100000"/>
              </a:lnSpc>
              <a:buClr>
                <a:schemeClr val="accent1"/>
              </a:buClr>
            </a:pPr>
            <a:r>
              <a:rPr lang="en-US" sz="1800" b="0" dirty="0" smtClean="0"/>
              <a:t>  - Percentage of pairs of valid transitions exercised ('transition pairs' or          </a:t>
            </a:r>
          </a:p>
          <a:p>
            <a:pPr lvl="1" algn="l">
              <a:lnSpc>
                <a:spcPct val="100000"/>
              </a:lnSpc>
              <a:buClr>
                <a:schemeClr val="accent1"/>
              </a:buClr>
            </a:pPr>
            <a:r>
              <a:rPr lang="en-US" sz="1800" b="0" dirty="0" smtClean="0"/>
              <a:t>         (how's 1-switch coverage) - and longer series of transitions, such as                     	  transition triples, quadruples, etc. </a:t>
            </a:r>
          </a:p>
          <a:p>
            <a:pPr algn="l">
              <a:lnSpc>
                <a:spcPct val="100000"/>
              </a:lnSpc>
              <a:buClr>
                <a:schemeClr val="accent1"/>
              </a:buClr>
            </a:pPr>
            <a:r>
              <a:rPr lang="en-US" sz="1800" b="0" dirty="0" smtClean="0"/>
              <a:t>  	- Percentage of invalid transitions exercised (from the state table) </a:t>
            </a:r>
          </a:p>
          <a:p>
            <a:pPr algn="l">
              <a:lnSpc>
                <a:spcPct val="100000"/>
              </a:lnSpc>
              <a:buClr>
                <a:schemeClr val="accent1"/>
              </a:buClr>
            </a:pPr>
            <a:endParaRPr lang="en-US" sz="1800" b="0" dirty="0" smtClean="0"/>
          </a:p>
          <a:p>
            <a:pPr algn="l">
              <a:lnSpc>
                <a:spcPct val="100000"/>
              </a:lnSpc>
              <a:buClr>
                <a:schemeClr val="accent1"/>
              </a:buClr>
              <a:buFont typeface="Arial" pitchFamily="34" charset="0"/>
              <a:buChar char="•"/>
            </a:pPr>
            <a:r>
              <a:rPr lang="en-US" sz="1800" b="0" dirty="0" smtClean="0"/>
              <a:t> </a:t>
            </a:r>
            <a:r>
              <a:rPr lang="en-US" sz="1800" dirty="0" smtClean="0"/>
              <a:t>How to measure coverage</a:t>
            </a:r>
          </a:p>
          <a:p>
            <a:pPr>
              <a:lnSpc>
                <a:spcPct val="100000"/>
              </a:lnSpc>
            </a:pPr>
            <a:endParaRPr lang="en-US" sz="1800" dirty="0" smtClean="0"/>
          </a:p>
          <a:p>
            <a:pPr algn="l">
              <a:lnSpc>
                <a:spcPct val="100000"/>
              </a:lnSpc>
            </a:pPr>
            <a:r>
              <a:rPr lang="en-US" sz="1800" b="0" dirty="0" smtClean="0"/>
              <a:t>	-</a:t>
            </a:r>
            <a:r>
              <a:rPr lang="en-US" sz="1800" dirty="0" smtClean="0"/>
              <a:t> </a:t>
            </a:r>
            <a:r>
              <a:rPr lang="en-US" sz="1800" b="0" dirty="0" smtClean="0"/>
              <a:t>Decide on the structural element to be used, i.e. the coverage items to 	   	  be counted. </a:t>
            </a:r>
          </a:p>
          <a:p>
            <a:pPr algn="l">
              <a:lnSpc>
                <a:spcPct val="100000"/>
              </a:lnSpc>
            </a:pPr>
            <a:r>
              <a:rPr lang="en-US" sz="1800" b="0" dirty="0" smtClean="0"/>
              <a:t>	- Count the structural elements or items. </a:t>
            </a:r>
          </a:p>
          <a:p>
            <a:pPr algn="l">
              <a:lnSpc>
                <a:spcPct val="100000"/>
              </a:lnSpc>
            </a:pPr>
            <a:r>
              <a:rPr lang="en-US" sz="1800" b="0" dirty="0" smtClean="0"/>
              <a:t>	- Instrument the code. </a:t>
            </a:r>
          </a:p>
          <a:p>
            <a:pPr algn="l">
              <a:lnSpc>
                <a:spcPct val="100000"/>
              </a:lnSpc>
            </a:pPr>
            <a:r>
              <a:rPr lang="en-US" sz="1800" b="0" dirty="0" smtClean="0"/>
              <a:t>	- Run the tests for which coverage measurement is required. </a:t>
            </a:r>
          </a:p>
          <a:p>
            <a:pPr algn="l">
              <a:lnSpc>
                <a:spcPct val="100000"/>
              </a:lnSpc>
            </a:pPr>
            <a:r>
              <a:rPr lang="en-US" sz="1800" b="0" dirty="0" smtClean="0"/>
              <a:t> 	- Using the output from the instrumentation.</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74</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4.4.1 Using structure-based techniques to measure coverage </a:t>
            </a:r>
            <a:br>
              <a:rPr lang="en-US" dirty="0" smtClean="0"/>
            </a:br>
            <a:r>
              <a:rPr lang="en-US" dirty="0" smtClean="0"/>
              <a:t>and design tests(K4)</a:t>
            </a:r>
            <a:endParaRPr lang="en-US" dirty="0"/>
          </a:p>
        </p:txBody>
      </p:sp>
      <p:sp>
        <p:nvSpPr>
          <p:cNvPr id="3" name="Rectangle 2"/>
          <p:cNvSpPr/>
          <p:nvPr/>
        </p:nvSpPr>
        <p:spPr>
          <a:xfrm>
            <a:off x="457200" y="1219200"/>
            <a:ext cx="8498332" cy="5816977"/>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Structure-based test case design</a:t>
            </a:r>
            <a:r>
              <a:rPr lang="en-US" sz="1800" i="1" dirty="0" smtClean="0"/>
              <a:t> </a:t>
            </a:r>
            <a:r>
              <a:rPr lang="en-US" sz="1800" b="0" dirty="0" smtClean="0"/>
              <a:t>: </a:t>
            </a:r>
          </a:p>
          <a:p>
            <a:pPr algn="l" eaLnBrk="1" hangingPunct="1">
              <a:lnSpc>
                <a:spcPct val="100000"/>
              </a:lnSpc>
              <a:spcAft>
                <a:spcPts val="600"/>
              </a:spcAft>
              <a:buClr>
                <a:schemeClr val="accent2"/>
              </a:buClr>
              <a:defRPr/>
            </a:pPr>
            <a:r>
              <a:rPr lang="en-US" sz="1800" b="0" dirty="0" smtClean="0"/>
              <a:t>  	- If you are aiming for a given level of coverage (say 95%) but you 	    	  have not reached your target (e.g. you only have 87% so far), then 	   	  additional test cases can be designed with the aim of exercising  	  	  some or all of the structural elements not yet reached. </a:t>
            </a:r>
          </a:p>
          <a:p>
            <a:pPr algn="l" eaLnBrk="1" hangingPunct="1">
              <a:lnSpc>
                <a:spcPct val="100000"/>
              </a:lnSpc>
              <a:spcAft>
                <a:spcPts val="600"/>
              </a:spcAft>
              <a:buClr>
                <a:schemeClr val="accent2"/>
              </a:buClr>
              <a:defRPr/>
            </a:pPr>
            <a:r>
              <a:rPr lang="en-US" sz="1800" b="0" dirty="0" smtClean="0"/>
              <a:t>	</a:t>
            </a:r>
          </a:p>
          <a:p>
            <a:pPr algn="l" eaLnBrk="1" hangingPunct="1">
              <a:lnSpc>
                <a:spcPct val="100000"/>
              </a:lnSpc>
              <a:spcAft>
                <a:spcPts val="600"/>
              </a:spcAft>
              <a:buClr>
                <a:schemeClr val="accent2"/>
              </a:buClr>
              <a:defRPr/>
            </a:pPr>
            <a:r>
              <a:rPr lang="en-US" sz="1800" b="0" dirty="0" smtClean="0"/>
              <a:t>	- These new tests are then run through the instrumented code and a new 	  coverage measure is calculated. </a:t>
            </a:r>
          </a:p>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	- This is repeated until the required coverage measure is achieved (or 	  	  until you decide that your goal was too ambitious!). </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75</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4.4.2 Statement coverage and statement testing(K4)</a:t>
            </a:r>
            <a:endParaRPr lang="en-US" dirty="0"/>
          </a:p>
        </p:txBody>
      </p:sp>
      <p:sp>
        <p:nvSpPr>
          <p:cNvPr id="3" name="Rectangle 2"/>
          <p:cNvSpPr/>
          <p:nvPr/>
        </p:nvSpPr>
        <p:spPr>
          <a:xfrm>
            <a:off x="457200" y="1219201"/>
            <a:ext cx="8498332" cy="6223242"/>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Statement Coverage</a:t>
            </a:r>
            <a:endParaRPr lang="en-US" sz="1800" b="0" dirty="0" smtClean="0"/>
          </a:p>
          <a:p>
            <a:pPr algn="l" eaLnBrk="1" hangingPunct="1">
              <a:lnSpc>
                <a:spcPct val="100000"/>
              </a:lnSpc>
              <a:spcAft>
                <a:spcPts val="600"/>
              </a:spcAft>
              <a:buClr>
                <a:schemeClr val="accent1"/>
              </a:buClr>
              <a:buFont typeface="Arial" pitchFamily="34" charset="0"/>
              <a:buChar char="•"/>
              <a:defRPr/>
            </a:pPr>
            <a:endParaRPr lang="en-US" sz="1800" b="0" dirty="0" smtClean="0"/>
          </a:p>
          <a:p>
            <a:pPr algn="l" eaLnBrk="1" hangingPunct="1">
              <a:lnSpc>
                <a:spcPct val="100000"/>
              </a:lnSpc>
              <a:spcAft>
                <a:spcPts val="600"/>
              </a:spcAft>
              <a:buClr>
                <a:schemeClr val="accent1"/>
              </a:buClr>
              <a:buFont typeface="Arial" pitchFamily="34" charset="0"/>
              <a:buChar char="•"/>
              <a:defRPr/>
            </a:pPr>
            <a:endParaRPr lang="en-US" sz="1800" b="0" dirty="0" smtClean="0"/>
          </a:p>
          <a:p>
            <a:pPr>
              <a:buClr>
                <a:schemeClr val="accent1"/>
              </a:buClr>
            </a:pPr>
            <a:r>
              <a:rPr lang="en-US" sz="1800" b="0" dirty="0" smtClean="0"/>
              <a:t>  	     Number of statements exercised </a:t>
            </a:r>
          </a:p>
          <a:p>
            <a:pPr>
              <a:buClr>
                <a:schemeClr val="accent1"/>
              </a:buClr>
            </a:pPr>
            <a:r>
              <a:rPr lang="en-US" sz="1800" b="0" dirty="0" smtClean="0"/>
              <a:t>Statement coverage  = --------------------------------------------- x 100% </a:t>
            </a:r>
          </a:p>
          <a:p>
            <a:pPr>
              <a:buClr>
                <a:schemeClr val="accent1"/>
              </a:buClr>
            </a:pPr>
            <a:r>
              <a:rPr lang="en-US" sz="1800" b="0" dirty="0" smtClean="0"/>
              <a:t>        Total number of statements </a:t>
            </a:r>
          </a:p>
          <a:p>
            <a:pPr>
              <a:buClr>
                <a:schemeClr val="accent1"/>
              </a:buClr>
            </a:pPr>
            <a:endParaRPr lang="en-US" sz="1800" b="0" dirty="0" smtClean="0"/>
          </a:p>
          <a:p>
            <a:pPr>
              <a:buClr>
                <a:schemeClr val="accent1"/>
              </a:buClr>
            </a:pPr>
            <a:endParaRPr lang="en-US" sz="1800" b="0" dirty="0" smtClean="0"/>
          </a:p>
          <a:p>
            <a:pPr>
              <a:buClr>
                <a:schemeClr val="accent1"/>
              </a:buClr>
            </a:pPr>
            <a:r>
              <a:rPr lang="en-US" sz="1800" b="0" dirty="0" smtClean="0"/>
              <a:t> </a:t>
            </a:r>
          </a:p>
          <a:p>
            <a:pPr algn="l">
              <a:lnSpc>
                <a:spcPct val="150000"/>
              </a:lnSpc>
              <a:buClr>
                <a:schemeClr val="accent1"/>
              </a:buClr>
              <a:buFont typeface="Arial" pitchFamily="34" charset="0"/>
              <a:buChar char="•"/>
            </a:pPr>
            <a:r>
              <a:rPr lang="en-US" sz="1800" b="0" dirty="0" smtClean="0"/>
              <a:t> Statement coverage is determined by the number of executable statements covered by(Designed or executed) test cases divided by the number of all executable statements in the code under test. </a:t>
            </a:r>
          </a:p>
          <a:p>
            <a:pPr>
              <a:buClr>
                <a:schemeClr val="accent1"/>
              </a:buClr>
            </a:pPr>
            <a:endParaRPr lang="en-US" sz="1800" b="0" dirty="0" smtClean="0"/>
          </a:p>
          <a:p>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76</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Decision coverage and decision testing (K4)</a:t>
            </a:r>
            <a:endParaRPr lang="en-US" dirty="0"/>
          </a:p>
        </p:txBody>
      </p:sp>
      <p:sp>
        <p:nvSpPr>
          <p:cNvPr id="3" name="Rectangle 2"/>
          <p:cNvSpPr/>
          <p:nvPr/>
        </p:nvSpPr>
        <p:spPr>
          <a:xfrm>
            <a:off x="457200" y="1219200"/>
            <a:ext cx="8498332" cy="7709803"/>
          </a:xfrm>
          <a:prstGeom prst="rect">
            <a:avLst/>
          </a:prstGeom>
        </p:spPr>
        <p:txBody>
          <a:bodyPr wrap="square">
            <a:spAutoFit/>
          </a:bodyPr>
          <a:lstStyle/>
          <a:p>
            <a:pPr algn="l">
              <a:buClr>
                <a:schemeClr val="tx1"/>
              </a:buClr>
              <a:buFont typeface="Wingdings" pitchFamily="2" charset="2"/>
              <a:buChar char="q"/>
            </a:pPr>
            <a:r>
              <a:rPr lang="en-US" sz="1800" dirty="0" smtClean="0"/>
              <a:t> Decision Coverage </a:t>
            </a:r>
          </a:p>
          <a:p>
            <a:endParaRPr lang="en-US" sz="1800" b="0" dirty="0" smtClean="0"/>
          </a:p>
          <a:p>
            <a:endParaRPr lang="en-US" sz="1800" b="0" dirty="0" smtClean="0"/>
          </a:p>
          <a:p>
            <a:r>
              <a:rPr lang="en-US" sz="1800" b="0" dirty="0" smtClean="0"/>
              <a:t>Number of decision outcomes exercised </a:t>
            </a:r>
          </a:p>
          <a:p>
            <a:r>
              <a:rPr lang="en-US" sz="1800" b="0" dirty="0" smtClean="0"/>
              <a:t>Decision coverage = -------------------------------------------------------- x 100% </a:t>
            </a:r>
          </a:p>
          <a:p>
            <a:r>
              <a:rPr lang="en-US" sz="1800" b="0" dirty="0" smtClean="0"/>
              <a:t>Total number of decision outcomes</a:t>
            </a:r>
          </a:p>
          <a:p>
            <a:endParaRPr lang="en-US" sz="1800" b="0" dirty="0" smtClean="0"/>
          </a:p>
          <a:p>
            <a:pPr algn="l">
              <a:lnSpc>
                <a:spcPct val="100000"/>
              </a:lnSpc>
              <a:buClr>
                <a:schemeClr val="accent1"/>
              </a:buClr>
              <a:buFont typeface="Arial" pitchFamily="34" charset="0"/>
              <a:buChar char="•"/>
            </a:pPr>
            <a:r>
              <a:rPr lang="en-US" sz="1800" b="0" dirty="0" smtClean="0"/>
              <a:t> Decision coverage, related to branch testing, is the assessment of the percentage of decision outcomes that have been executed by a test suite.</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 Decision coverage is determined by the number of all decision outcomes covered by test cases divided the number of all possible decision outcomes in the code under test. </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 Decision testing a form of control flow testing as it follows a specific  flow of control through the decision points </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Decision coverage is stronger than statement coverage, 100% decision coverage guarantees 100% statement coverage, but not vice versa. </a:t>
            </a:r>
          </a:p>
          <a:p>
            <a:pPr>
              <a:buClr>
                <a:schemeClr val="accent1"/>
              </a:buClr>
            </a:pPr>
            <a:endParaRPr lang="en-US" sz="1800" b="0" dirty="0" smtClean="0"/>
          </a:p>
          <a:p>
            <a:endParaRPr lang="en-US" sz="1800" b="0" dirty="0" smtClean="0"/>
          </a:p>
          <a:p>
            <a:pPr algn="l"/>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77</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Decision coverage and decision testing (K4)</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05000" y="990600"/>
            <a:ext cx="4962525" cy="4162425"/>
          </a:xfrm>
          <a:prstGeom prst="rect">
            <a:avLst/>
          </a:prstGeom>
          <a:noFill/>
          <a:ln w="9525">
            <a:noFill/>
            <a:miter lim="800000"/>
            <a:headEnd/>
            <a:tailEnd/>
          </a:ln>
        </p:spPr>
      </p:pic>
      <p:sp>
        <p:nvSpPr>
          <p:cNvPr id="4" name="Slide Number Placeholder 3"/>
          <p:cNvSpPr>
            <a:spLocks noGrp="1"/>
          </p:cNvSpPr>
          <p:nvPr>
            <p:ph type="sldNum" sz="quarter" idx="4"/>
          </p:nvPr>
        </p:nvSpPr>
        <p:spPr/>
        <p:txBody>
          <a:bodyPr/>
          <a:lstStyle/>
          <a:p>
            <a:fld id="{F4147050-0161-4A8B-8C65-9431945EA027}" type="slidenum">
              <a:rPr lang="en-US" smtClean="0"/>
              <a:pPr/>
              <a:t>78</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defects:</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057400" y="1905000"/>
            <a:ext cx="5029200" cy="3181350"/>
          </a:xfrm>
          <a:prstGeom prst="rect">
            <a:avLst/>
          </a:prstGeom>
          <a:noFill/>
          <a:ln w="9525">
            <a:noFill/>
            <a:miter lim="800000"/>
            <a:headEnd/>
            <a:tailEnd/>
          </a:ln>
        </p:spPr>
      </p:pic>
      <p:sp>
        <p:nvSpPr>
          <p:cNvPr id="5" name="Rectangle 3"/>
          <p:cNvSpPr txBox="1">
            <a:spLocks noChangeArrowheads="1"/>
          </p:cNvSpPr>
          <p:nvPr/>
        </p:nvSpPr>
        <p:spPr bwMode="auto">
          <a:xfrm>
            <a:off x="0" y="762000"/>
            <a:ext cx="8714232"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It is Easy</a:t>
            </a:r>
            <a:r>
              <a:rPr kumimoji="0" lang="en-US" sz="1800" b="0" i="0" u="none" strike="noStrike" kern="0" cap="none" spc="0" normalizeH="0" noProof="0" dirty="0" smtClean="0">
                <a:ln>
                  <a:noFill/>
                </a:ln>
                <a:solidFill>
                  <a:schemeClr val="tx1"/>
                </a:solidFill>
                <a:effectLst/>
                <a:uLnTx/>
                <a:uFillTx/>
                <a:latin typeface="+mn-lt"/>
                <a:ea typeface="+mn-ea"/>
                <a:cs typeface="+mn-cs"/>
              </a:rPr>
              <a:t> to find and fix defect in early stages rather than in the later phases of software.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7</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4.4.4 Other structure-based techniques(K1) </a:t>
            </a:r>
            <a:endParaRPr lang="en-US" dirty="0"/>
          </a:p>
        </p:txBody>
      </p:sp>
      <p:sp>
        <p:nvSpPr>
          <p:cNvPr id="3" name="Rectangle 2"/>
          <p:cNvSpPr/>
          <p:nvPr/>
        </p:nvSpPr>
        <p:spPr>
          <a:xfrm>
            <a:off x="457200" y="1219200"/>
            <a:ext cx="8498332" cy="6657207"/>
          </a:xfrm>
          <a:prstGeom prst="rect">
            <a:avLst/>
          </a:prstGeom>
        </p:spPr>
        <p:txBody>
          <a:bodyPr wrap="square">
            <a:spAutoFit/>
          </a:bodyPr>
          <a:lstStyle/>
          <a:p>
            <a:pPr algn="l">
              <a:lnSpc>
                <a:spcPct val="150000"/>
              </a:lnSpc>
              <a:buClr>
                <a:schemeClr val="accent1"/>
              </a:buClr>
              <a:buFont typeface="Arial" pitchFamily="34" charset="0"/>
              <a:buChar char="•"/>
            </a:pPr>
            <a:r>
              <a:rPr lang="en-US" sz="1800" b="0" dirty="0" smtClean="0"/>
              <a:t> There are stronger level of structural coverage beyond decision coverage, for example condition coverage and multiple condition coverage. </a:t>
            </a:r>
          </a:p>
          <a:p>
            <a:pPr algn="l">
              <a:lnSpc>
                <a:spcPct val="150000"/>
              </a:lnSpc>
              <a:buClr>
                <a:schemeClr val="accent1"/>
              </a:buClr>
              <a:buFont typeface="Arial" pitchFamily="34" charset="0"/>
              <a:buChar char="•"/>
            </a:pPr>
            <a:endParaRPr lang="en-US" sz="1800" b="0" dirty="0" smtClean="0"/>
          </a:p>
          <a:p>
            <a:pPr algn="l">
              <a:lnSpc>
                <a:spcPct val="150000"/>
              </a:lnSpc>
              <a:buClr>
                <a:schemeClr val="accent1"/>
              </a:buClr>
              <a:buFont typeface="Arial" pitchFamily="34" charset="0"/>
              <a:buChar char="•"/>
            </a:pPr>
            <a:r>
              <a:rPr lang="en-US" sz="1800" b="0" dirty="0" smtClean="0"/>
              <a:t>This technique requires the coverage of all conditions that can affect or determine the decision outcome </a:t>
            </a:r>
          </a:p>
          <a:p>
            <a:pPr algn="l">
              <a:lnSpc>
                <a:spcPct val="150000"/>
              </a:lnSpc>
              <a:buClr>
                <a:schemeClr val="accent1"/>
              </a:buClr>
            </a:pPr>
            <a:endParaRPr lang="en-US" sz="1800" b="0" dirty="0" smtClean="0"/>
          </a:p>
          <a:p>
            <a:pPr algn="l">
              <a:lnSpc>
                <a:spcPct val="150000"/>
              </a:lnSpc>
              <a:buClr>
                <a:schemeClr val="accent1"/>
              </a:buClr>
              <a:buFont typeface="Arial" pitchFamily="34" charset="0"/>
              <a:buChar char="•"/>
            </a:pPr>
            <a:r>
              <a:rPr lang="en-US" sz="1800" b="0" dirty="0" smtClean="0"/>
              <a:t> The concept of coverage can also be applied at other test levels. For example, at the integration level the percentage of modules, components or classes that have been exercised by a test case suite could be expressed as a module, component or class coverage.</a:t>
            </a:r>
          </a:p>
          <a:p>
            <a:endParaRPr lang="en-US" sz="1800" b="0" dirty="0" smtClean="0"/>
          </a:p>
          <a:p>
            <a:pPr algn="l"/>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79</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 Experience Based Techniques(K2)</a:t>
            </a:r>
            <a:endParaRPr lang="en-US" dirty="0">
              <a:latin typeface="+mn-lt"/>
            </a:endParaRPr>
          </a:p>
        </p:txBody>
      </p:sp>
      <p:sp>
        <p:nvSpPr>
          <p:cNvPr id="3" name="Rectangle 2"/>
          <p:cNvSpPr/>
          <p:nvPr/>
        </p:nvSpPr>
        <p:spPr>
          <a:xfrm>
            <a:off x="457200" y="1219200"/>
            <a:ext cx="8498332" cy="4231928"/>
          </a:xfrm>
          <a:prstGeom prst="rect">
            <a:avLst/>
          </a:prstGeom>
        </p:spPr>
        <p:txBody>
          <a:bodyPr wrap="square">
            <a:spAutoFit/>
          </a:bodyPr>
          <a:lstStyle/>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The section covers:</a:t>
            </a:r>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r>
              <a:rPr lang="en-US" sz="1800" b="0" dirty="0" smtClean="0"/>
              <a:t>4.5.1  Error Guessing</a:t>
            </a:r>
          </a:p>
          <a:p>
            <a:pPr lvl="0" algn="l" eaLnBrk="1" hangingPunct="1">
              <a:lnSpc>
                <a:spcPct val="100000"/>
              </a:lnSpc>
              <a:spcAft>
                <a:spcPts val="600"/>
              </a:spcAft>
              <a:buClr>
                <a:schemeClr val="accent2"/>
              </a:buClr>
              <a:defRPr/>
            </a:pPr>
            <a:r>
              <a:rPr lang="en-US" sz="1800" b="0" dirty="0" smtClean="0"/>
              <a:t>	4.5.2  Exploratory Testing</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80</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4.5.1 Error Guessing</a:t>
            </a:r>
            <a:endParaRPr lang="en-US" dirty="0">
              <a:latin typeface="+mn-lt"/>
            </a:endParaRPr>
          </a:p>
        </p:txBody>
      </p:sp>
      <p:sp>
        <p:nvSpPr>
          <p:cNvPr id="3" name="Rectangle 2"/>
          <p:cNvSpPr/>
          <p:nvPr/>
        </p:nvSpPr>
        <p:spPr>
          <a:xfrm>
            <a:off x="457200" y="1219200"/>
            <a:ext cx="8498332" cy="7817525"/>
          </a:xfrm>
          <a:prstGeom prst="rect">
            <a:avLst/>
          </a:prstGeom>
        </p:spPr>
        <p:txBody>
          <a:bodyPr wrap="square">
            <a:spAutoFit/>
          </a:bodyPr>
          <a:lstStyle/>
          <a:p>
            <a:pPr lvl="0" algn="l" eaLnBrk="1" hangingPunct="1">
              <a:lnSpc>
                <a:spcPct val="100000"/>
              </a:lnSpc>
              <a:spcAft>
                <a:spcPts val="600"/>
              </a:spcAft>
              <a:buClr>
                <a:schemeClr val="accent1"/>
              </a:buCl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Error guessing is a technique that should always be used as a complement to </a:t>
            </a:r>
          </a:p>
          <a:p>
            <a:pPr lvl="0" algn="l" eaLnBrk="1" hangingPunct="1">
              <a:lnSpc>
                <a:spcPct val="100000"/>
              </a:lnSpc>
              <a:spcAft>
                <a:spcPts val="600"/>
              </a:spcAft>
              <a:buClr>
                <a:schemeClr val="accent1"/>
              </a:buClr>
              <a:defRPr/>
            </a:pPr>
            <a:r>
              <a:rPr lang="en-US" sz="1800" b="0" dirty="0" smtClean="0"/>
              <a:t>  other more formal techniques.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The success of error guessing is very much dependent on the skill of the tester, as good testers know where the defects are most likely to lurk.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This is why an error-guessing approach, used after more formal techniques have been applied to some extent, can be very effective.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kern="0" dirty="0" smtClean="0"/>
              <a:t> </a:t>
            </a:r>
            <a:r>
              <a:rPr lang="en-US" sz="1800" b="0" dirty="0" smtClean="0"/>
              <a:t>There are no rules for error guessing. The tester is encouraged to think of situations in which the software may not be able to cope. </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 structured approach to the error-guessing technique is to list possible defects or failures and to design tests that attempt to produce them. </a:t>
            </a:r>
          </a:p>
          <a:p>
            <a:pPr lvl="0" algn="l" eaLnBrk="1" hangingPunct="1">
              <a:lnSpc>
                <a:spcPct val="100000"/>
              </a:lnSpc>
              <a:spcAft>
                <a:spcPts val="600"/>
              </a:spcAft>
              <a:buClr>
                <a:schemeClr val="accent2"/>
              </a:buClr>
              <a:buFont typeface="Arial" pitchFamily="34" charset="0"/>
              <a:buChar cha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81</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4.5.2 Exploratory Testing</a:t>
            </a:r>
            <a:endParaRPr lang="en-US" dirty="0">
              <a:latin typeface="+mn-lt"/>
            </a:endParaRPr>
          </a:p>
        </p:txBody>
      </p:sp>
      <p:sp>
        <p:nvSpPr>
          <p:cNvPr id="3" name="Rectangle 2"/>
          <p:cNvSpPr/>
          <p:nvPr/>
        </p:nvSpPr>
        <p:spPr>
          <a:xfrm>
            <a:off x="457200" y="990600"/>
            <a:ext cx="8498332" cy="8048357"/>
          </a:xfrm>
          <a:prstGeom prst="rect">
            <a:avLst/>
          </a:prstGeom>
        </p:spPr>
        <p:txBody>
          <a:bodyPr wrap="square">
            <a:spAutoFit/>
          </a:bodyPr>
          <a:lstStyle/>
          <a:p>
            <a:pPr lvl="0" algn="l" eaLnBrk="1" hangingPunct="1">
              <a:lnSpc>
                <a:spcPct val="100000"/>
              </a:lnSpc>
              <a:spcAft>
                <a:spcPts val="600"/>
              </a:spcAft>
              <a:buClr>
                <a:schemeClr val="accent1"/>
              </a:buClr>
              <a:buFont typeface="Arial" pitchFamily="34" charset="0"/>
              <a:buChar char="•"/>
              <a:defRPr/>
            </a:pPr>
            <a:r>
              <a:rPr lang="en-US" sz="1800" b="0" dirty="0" smtClean="0"/>
              <a:t> Exploratory testing is a hands-on approach in which testers are involved in           </a:t>
            </a:r>
          </a:p>
          <a:p>
            <a:pPr lvl="0" algn="l" eaLnBrk="1" hangingPunct="1">
              <a:lnSpc>
                <a:spcPct val="100000"/>
              </a:lnSpc>
              <a:spcAft>
                <a:spcPts val="600"/>
              </a:spcAft>
              <a:buClr>
                <a:schemeClr val="accent1"/>
              </a:buClr>
              <a:defRPr/>
            </a:pPr>
            <a:r>
              <a:rPr lang="en-US" sz="1800" b="0" dirty="0" smtClean="0"/>
              <a:t>  minimum planning and maximum test execution. </a:t>
            </a:r>
          </a:p>
          <a:p>
            <a:pPr lvl="0" algn="l" eaLnBrk="1" hangingPunct="1">
              <a:lnSpc>
                <a:spcPct val="100000"/>
              </a:lnSpc>
              <a:spcAft>
                <a:spcPts val="600"/>
              </a:spcAft>
              <a:buClr>
                <a:schemeClr val="accent1"/>
              </a:buClr>
              <a:buFont typeface="Arial" pitchFamily="34" charset="0"/>
              <a:buChar char="•"/>
              <a:defRPr/>
            </a:pPr>
            <a:r>
              <a:rPr lang="en-US" sz="1800" b="0" dirty="0" smtClean="0"/>
              <a:t> The planning involves the creation of a test charter, a short declaration of the </a:t>
            </a:r>
          </a:p>
          <a:p>
            <a:pPr lvl="0" algn="l" eaLnBrk="1" hangingPunct="1">
              <a:lnSpc>
                <a:spcPct val="100000"/>
              </a:lnSpc>
              <a:spcAft>
                <a:spcPts val="600"/>
              </a:spcAft>
              <a:buClr>
                <a:schemeClr val="accent1"/>
              </a:buClr>
              <a:defRPr/>
            </a:pPr>
            <a:r>
              <a:rPr lang="en-US" sz="1800" b="0" dirty="0" smtClean="0"/>
              <a:t>  scope of a short (1 to 2 hour) time-boxed test effort, the objectives and possible        </a:t>
            </a:r>
          </a:p>
          <a:p>
            <a:pPr lvl="0" algn="l" eaLnBrk="1" hangingPunct="1">
              <a:lnSpc>
                <a:spcPct val="100000"/>
              </a:lnSpc>
              <a:spcAft>
                <a:spcPts val="600"/>
              </a:spcAft>
              <a:buClr>
                <a:schemeClr val="accent1"/>
              </a:buClr>
              <a:defRPr/>
            </a:pPr>
            <a:r>
              <a:rPr lang="en-US" sz="1800" b="0" dirty="0" smtClean="0"/>
              <a:t>  approaches to be used. </a:t>
            </a: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The test design and test execution activities are performed in parallel typically    </a:t>
            </a:r>
          </a:p>
          <a:p>
            <a:pPr lvl="0" algn="l" eaLnBrk="1" hangingPunct="1">
              <a:lnSpc>
                <a:spcPct val="100000"/>
              </a:lnSpc>
              <a:spcAft>
                <a:spcPts val="600"/>
              </a:spcAft>
              <a:buClr>
                <a:schemeClr val="accent1"/>
              </a:buClr>
              <a:defRPr/>
            </a:pPr>
            <a:r>
              <a:rPr lang="en-US" sz="1800" b="0" dirty="0" smtClean="0"/>
              <a:t>  without formally documenting the test conditions, test cases or test scripts. </a:t>
            </a: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kern="0" dirty="0" smtClean="0"/>
              <a:t> </a:t>
            </a:r>
            <a:r>
              <a:rPr lang="en-US" sz="1800" b="0" dirty="0" smtClean="0"/>
              <a:t>Test logging is undertaken as test execution is performed, documenting the key </a:t>
            </a:r>
          </a:p>
          <a:p>
            <a:pPr lvl="0" algn="l" eaLnBrk="1" hangingPunct="1">
              <a:lnSpc>
                <a:spcPct val="100000"/>
              </a:lnSpc>
              <a:spcAft>
                <a:spcPts val="600"/>
              </a:spcAft>
              <a:buClr>
                <a:schemeClr val="accent1"/>
              </a:buClr>
              <a:defRPr/>
            </a:pPr>
            <a:r>
              <a:rPr lang="en-US" sz="1800" b="0" dirty="0" smtClean="0"/>
              <a:t>  aspects of what is tested, any defects found and any thoughts about possible   </a:t>
            </a:r>
          </a:p>
          <a:p>
            <a:pPr lvl="0" algn="l" eaLnBrk="1" hangingPunct="1">
              <a:lnSpc>
                <a:spcPct val="100000"/>
              </a:lnSpc>
              <a:spcAft>
                <a:spcPts val="600"/>
              </a:spcAft>
              <a:buClr>
                <a:schemeClr val="accent1"/>
              </a:buClr>
              <a:defRPr/>
            </a:pPr>
            <a:r>
              <a:rPr lang="en-US" sz="1800" b="0" dirty="0" smtClean="0"/>
              <a:t>  further testing.</a:t>
            </a:r>
          </a:p>
          <a:p>
            <a:pPr lvl="0" algn="l" eaLnBrk="1" hangingPunct="1">
              <a:lnSpc>
                <a:spcPct val="100000"/>
              </a:lnSpc>
              <a:spcAft>
                <a:spcPts val="600"/>
              </a:spcAft>
              <a:buClr>
                <a:schemeClr val="accent1"/>
              </a:buClr>
              <a:buFont typeface="Arial" pitchFamily="34" charset="0"/>
              <a:buChar char="•"/>
              <a:defRPr/>
            </a:pPr>
            <a:r>
              <a:rPr lang="en-US" sz="1800" b="0" dirty="0" smtClean="0"/>
              <a:t> A key aspect of exploratory testing is learning: learning by the tester about the </a:t>
            </a:r>
          </a:p>
          <a:p>
            <a:pPr lvl="0" algn="l" eaLnBrk="1" hangingPunct="1">
              <a:lnSpc>
                <a:spcPct val="100000"/>
              </a:lnSpc>
              <a:spcAft>
                <a:spcPts val="600"/>
              </a:spcAft>
              <a:buClr>
                <a:schemeClr val="accent1"/>
              </a:buClr>
              <a:defRPr/>
            </a:pPr>
            <a:r>
              <a:rPr lang="en-US" sz="1800" b="0" dirty="0" smtClean="0"/>
              <a:t>  software, its use, its strengths and its weaknesses.</a:t>
            </a:r>
          </a:p>
          <a:p>
            <a:pPr lvl="0" algn="l" eaLnBrk="1" hangingPunct="1">
              <a:lnSpc>
                <a:spcPct val="100000"/>
              </a:lnSpc>
              <a:spcAft>
                <a:spcPts val="600"/>
              </a:spcAft>
              <a:buClr>
                <a:schemeClr val="accent1"/>
              </a:buClr>
              <a:buFont typeface="Arial" pitchFamily="34" charset="0"/>
              <a:buChar char="•"/>
              <a:defRPr/>
            </a:pPr>
            <a:r>
              <a:rPr lang="en-US" sz="1800" b="0" dirty="0" smtClean="0"/>
              <a:t> This is an approach that is most useful when there are no or poor specifications </a:t>
            </a:r>
          </a:p>
          <a:p>
            <a:pPr lvl="0" algn="l" eaLnBrk="1" hangingPunct="1">
              <a:lnSpc>
                <a:spcPct val="100000"/>
              </a:lnSpc>
              <a:spcAft>
                <a:spcPts val="600"/>
              </a:spcAft>
              <a:buClr>
                <a:schemeClr val="accent1"/>
              </a:buClr>
              <a:defRPr/>
            </a:pPr>
            <a:r>
              <a:rPr lang="en-US" sz="1800" b="0" dirty="0" smtClean="0"/>
              <a:t>  and when time is severely limited. It can also serve to complement other, more </a:t>
            </a:r>
          </a:p>
          <a:p>
            <a:pPr lvl="0" algn="l" eaLnBrk="1" hangingPunct="1">
              <a:lnSpc>
                <a:spcPct val="100000"/>
              </a:lnSpc>
              <a:spcAft>
                <a:spcPts val="600"/>
              </a:spcAft>
              <a:buClr>
                <a:schemeClr val="accent1"/>
              </a:buClr>
              <a:defRPr/>
            </a:pPr>
            <a:r>
              <a:rPr lang="en-US" sz="1800" b="0" dirty="0" smtClean="0"/>
              <a:t>  formal testing, helping to establish greater confidence in the software</a:t>
            </a:r>
          </a:p>
          <a:p>
            <a:pPr lvl="0" algn="l" eaLnBrk="1" hangingPunct="1">
              <a:lnSpc>
                <a:spcPct val="100000"/>
              </a:lnSpc>
              <a:spcAft>
                <a:spcPts val="600"/>
              </a:spcAft>
              <a:buClr>
                <a:schemeClr val="accent2"/>
              </a:buClr>
              <a:buFont typeface="Arial" pitchFamily="34" charset="0"/>
              <a:buChar cha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82</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4.6 Choosing a Test Technique(K2)</a:t>
            </a:r>
            <a:endParaRPr lang="en-US" dirty="0">
              <a:latin typeface="+mn-lt"/>
            </a:endParaRPr>
          </a:p>
        </p:txBody>
      </p:sp>
      <p:sp>
        <p:nvSpPr>
          <p:cNvPr id="3" name="Rectangle 2"/>
          <p:cNvSpPr/>
          <p:nvPr/>
        </p:nvSpPr>
        <p:spPr>
          <a:xfrm>
            <a:off x="457200" y="1219200"/>
            <a:ext cx="8498332" cy="9847311"/>
          </a:xfrm>
          <a:prstGeom prst="rect">
            <a:avLst/>
          </a:prstGeom>
        </p:spPr>
        <p:txBody>
          <a:bodyPr wrap="square">
            <a:spAutoFit/>
          </a:bodyPr>
          <a:lstStyle/>
          <a:p>
            <a:pPr lvl="0" algn="l" eaLnBrk="1" hangingPunct="1">
              <a:lnSpc>
                <a:spcPct val="100000"/>
              </a:lnSpc>
              <a:spcAft>
                <a:spcPts val="600"/>
              </a:spcAft>
              <a:buClr>
                <a:schemeClr val="accent1"/>
              </a:buClr>
              <a:buFont typeface="Arial" pitchFamily="34" charset="0"/>
              <a:buChar char="•"/>
              <a:defRPr/>
            </a:pPr>
            <a:r>
              <a:rPr lang="en-US" sz="1800" b="0" dirty="0" smtClean="0"/>
              <a:t> This section covers that how can we choose the most appropriate testing </a:t>
            </a:r>
          </a:p>
          <a:p>
            <a:pPr lvl="0" algn="l" eaLnBrk="1" hangingPunct="1">
              <a:lnSpc>
                <a:spcPct val="100000"/>
              </a:lnSpc>
              <a:spcAft>
                <a:spcPts val="600"/>
              </a:spcAft>
              <a:buClr>
                <a:schemeClr val="accent1"/>
              </a:buClr>
              <a:defRPr/>
            </a:pPr>
            <a:r>
              <a:rPr lang="en-US" sz="1800" b="0" dirty="0" smtClean="0"/>
              <a:t>   techniques to use. The decision will be based on a number of factors, both   </a:t>
            </a:r>
          </a:p>
          <a:p>
            <a:pPr lvl="0" algn="l" eaLnBrk="1" hangingPunct="1">
              <a:lnSpc>
                <a:spcPct val="100000"/>
              </a:lnSpc>
              <a:spcAft>
                <a:spcPts val="600"/>
              </a:spcAft>
              <a:buClr>
                <a:schemeClr val="accent1"/>
              </a:buClr>
              <a:defRPr/>
            </a:pPr>
            <a:r>
              <a:rPr lang="en-US" sz="1800" b="0" dirty="0" smtClean="0"/>
              <a:t>   internal and external.</a:t>
            </a:r>
          </a:p>
          <a:p>
            <a:pPr lvl="0" algn="l" eaLnBrk="1" hangingPunct="1">
              <a:lnSpc>
                <a:spcPct val="100000"/>
              </a:lnSpc>
              <a:spcAft>
                <a:spcPts val="600"/>
              </a:spcAft>
              <a:buClr>
                <a:schemeClr val="accent1"/>
              </a:buClr>
              <a:buFont typeface="Arial" pitchFamily="34" charset="0"/>
              <a:buChar char="•"/>
              <a:defRPr/>
            </a:pPr>
            <a:r>
              <a:rPr lang="en-US" sz="1800" b="0" dirty="0" smtClean="0"/>
              <a:t> The internal factors that influence the decision about which technique to use are: </a:t>
            </a:r>
            <a:endParaRPr lang="en-US" sz="1800" b="0" kern="0" dirty="0" smtClean="0"/>
          </a:p>
          <a:p>
            <a:pPr algn="l">
              <a:buClr>
                <a:schemeClr val="accent1"/>
              </a:buClr>
            </a:pPr>
            <a:r>
              <a:rPr lang="en-US" sz="1800" b="0" kern="0" dirty="0" smtClean="0"/>
              <a:t>	- </a:t>
            </a:r>
            <a:r>
              <a:rPr lang="en-US" sz="1800" b="0" dirty="0" smtClean="0"/>
              <a:t>Models used </a:t>
            </a:r>
          </a:p>
          <a:p>
            <a:pPr algn="l">
              <a:buClr>
                <a:schemeClr val="accent1"/>
              </a:buClr>
            </a:pPr>
            <a:r>
              <a:rPr lang="en-US" sz="1800" b="0" dirty="0" smtClean="0"/>
              <a:t>	- Tester knowledge I experience </a:t>
            </a:r>
          </a:p>
          <a:p>
            <a:pPr algn="l">
              <a:buClr>
                <a:schemeClr val="accent1"/>
              </a:buClr>
            </a:pPr>
            <a:r>
              <a:rPr lang="en-US" sz="1800" b="0" dirty="0" smtClean="0"/>
              <a:t>	- Likely defects </a:t>
            </a:r>
          </a:p>
          <a:p>
            <a:pPr algn="l">
              <a:buClr>
                <a:schemeClr val="accent1"/>
              </a:buClr>
            </a:pPr>
            <a:r>
              <a:rPr lang="en-US" sz="1800" b="0" dirty="0" smtClean="0"/>
              <a:t>	- Test objective </a:t>
            </a:r>
          </a:p>
          <a:p>
            <a:pPr algn="l">
              <a:buClr>
                <a:schemeClr val="accent1"/>
              </a:buClr>
            </a:pPr>
            <a:r>
              <a:rPr lang="en-US" sz="1800" b="0" dirty="0" smtClean="0"/>
              <a:t>	- Documentation</a:t>
            </a:r>
          </a:p>
          <a:p>
            <a:pPr algn="l">
              <a:buClr>
                <a:schemeClr val="accent1"/>
              </a:buClr>
            </a:pPr>
            <a:r>
              <a:rPr lang="en-US" sz="1800" b="0" i="1" dirty="0" smtClean="0"/>
              <a:t>	- </a:t>
            </a:r>
            <a:r>
              <a:rPr lang="en-US" sz="1800" b="0" dirty="0" smtClean="0"/>
              <a:t>Life cycle model</a:t>
            </a:r>
          </a:p>
          <a:p>
            <a:pPr algn="l">
              <a:buClr>
                <a:schemeClr val="accent1"/>
              </a:buClr>
            </a:pPr>
            <a:r>
              <a:rPr lang="en-US" sz="1800" b="0" dirty="0" smtClean="0"/>
              <a:t> </a:t>
            </a:r>
          </a:p>
          <a:p>
            <a:pPr algn="l">
              <a:buClr>
                <a:schemeClr val="accent1"/>
              </a:buClr>
              <a:buFont typeface="Arial" pitchFamily="34" charset="0"/>
              <a:buChar char="•"/>
            </a:pPr>
            <a:r>
              <a:rPr lang="en-US" sz="1800" b="0" dirty="0" smtClean="0"/>
              <a:t> The external factors that influence the decision about which technique to use    </a:t>
            </a:r>
          </a:p>
          <a:p>
            <a:pPr algn="l">
              <a:buClr>
                <a:schemeClr val="accent1"/>
              </a:buClr>
            </a:pPr>
            <a:r>
              <a:rPr lang="en-US" sz="1800" b="0" dirty="0" smtClean="0"/>
              <a:t>   are: </a:t>
            </a:r>
          </a:p>
          <a:p>
            <a:pPr algn="l">
              <a:buClr>
                <a:schemeClr val="accent1"/>
              </a:buClr>
            </a:pPr>
            <a:r>
              <a:rPr lang="en-US" sz="1800" b="0" dirty="0" smtClean="0"/>
              <a:t>	- Risk</a:t>
            </a:r>
          </a:p>
          <a:p>
            <a:pPr algn="l">
              <a:buClr>
                <a:schemeClr val="accent1"/>
              </a:buClr>
            </a:pPr>
            <a:r>
              <a:rPr lang="en-US" sz="1800" b="0" dirty="0" smtClean="0"/>
              <a:t>	- Customer contractual requirements</a:t>
            </a:r>
          </a:p>
          <a:p>
            <a:pPr algn="l">
              <a:buClr>
                <a:schemeClr val="accent1"/>
              </a:buClr>
            </a:pPr>
            <a:r>
              <a:rPr lang="en-US" sz="1800" b="0" dirty="0" smtClean="0"/>
              <a:t>	- Type of system</a:t>
            </a:r>
          </a:p>
          <a:p>
            <a:pPr algn="l"/>
            <a:r>
              <a:rPr lang="en-US" sz="1800" b="0" dirty="0" smtClean="0"/>
              <a:t>	- Regulatory requirements</a:t>
            </a:r>
          </a:p>
          <a:p>
            <a:pPr algn="l"/>
            <a:r>
              <a:rPr lang="en-US" sz="1800" b="0" dirty="0" smtClean="0"/>
              <a:t>	- Time and budget </a:t>
            </a:r>
          </a:p>
          <a:p>
            <a:pPr algn="l"/>
            <a:endParaRPr lang="en-US" sz="1800" b="0" dirty="0" smtClean="0"/>
          </a:p>
          <a:p>
            <a:pPr algn="l"/>
            <a:r>
              <a:rPr lang="en-US" sz="1800" i="1" dirty="0" smtClean="0"/>
              <a:t> </a:t>
            </a:r>
          </a:p>
          <a:p>
            <a:pPr algn="l"/>
            <a:endParaRPr lang="en-US" sz="1800" b="0" dirty="0" smtClean="0"/>
          </a:p>
          <a:p>
            <a:pPr algn="l"/>
            <a:endParaRPr lang="en-US" sz="1800" b="0" dirty="0" smtClean="0"/>
          </a:p>
          <a:p>
            <a:pPr algn="l"/>
            <a:endParaRPr lang="en-US" sz="1800" b="0" dirty="0" smtClean="0"/>
          </a:p>
          <a:p>
            <a:pPr algn="l"/>
            <a:endParaRPr lang="en-US" sz="1800" b="0" i="1" dirty="0" smtClean="0"/>
          </a:p>
          <a:p>
            <a:pPr algn="l"/>
            <a:r>
              <a:rPr lang="en-US" sz="1800" b="0" dirty="0" smtClean="0"/>
              <a:t> </a:t>
            </a:r>
            <a:endParaRPr lang="en-US" sz="1800" dirty="0" smtClean="0"/>
          </a:p>
          <a:p>
            <a:pPr algn="l"/>
            <a:endParaRPr lang="en-US" sz="1800" b="0" dirty="0" smtClean="0"/>
          </a:p>
          <a:p>
            <a:pPr lvl="0" algn="l" eaLnBrk="1" hangingPunct="1">
              <a:lnSpc>
                <a:spcPct val="100000"/>
              </a:lnSpc>
              <a:spcAft>
                <a:spcPts val="600"/>
              </a:spcAft>
              <a:buClr>
                <a:schemeClr val="accent2"/>
              </a:buClr>
              <a:defRPr/>
            </a:pPr>
            <a:r>
              <a:rPr lang="en-US" sz="1800" b="0" i="1" dirty="0" smtClean="0"/>
              <a:t> </a:t>
            </a:r>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83</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84</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8" name="Object 7"/>
          <p:cNvGraphicFramePr>
            <a:graphicFrameLocks noChangeAspect="1"/>
          </p:cNvGraphicFramePr>
          <p:nvPr/>
        </p:nvGraphicFramePr>
        <p:xfrm>
          <a:off x="2971800" y="2362200"/>
          <a:ext cx="2667000" cy="2250281"/>
        </p:xfrm>
        <a:graphic>
          <a:graphicData uri="http://schemas.openxmlformats.org/presentationml/2006/ole">
            <p:oleObj spid="_x0000_s138244" name="Document" showAsIcon="1" r:id="rId3" imgW="914400" imgH="771480" progId="Word.Document.12">
              <p:embed/>
            </p:oleObj>
          </a:graphicData>
        </a:graphic>
      </p:graphicFrame>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3068902"/>
            <a:ext cx="4572000" cy="458587"/>
          </a:xfrm>
          <a:prstGeom prst="rect">
            <a:avLst/>
          </a:prstGeom>
        </p:spPr>
        <p:txBody>
          <a:bodyPr wrap="square">
            <a:spAutoFit/>
          </a:bodyPr>
          <a:lstStyle/>
          <a:p>
            <a:r>
              <a:rPr lang="en-US" sz="2800" dirty="0" smtClean="0">
                <a:solidFill>
                  <a:srgbClr val="0070C0"/>
                </a:solidFill>
              </a:rPr>
              <a:t>5. TEST MANAGEMENT</a:t>
            </a:r>
          </a:p>
        </p:txBody>
      </p:sp>
      <p:sp>
        <p:nvSpPr>
          <p:cNvPr id="4" name="Slide Number Placeholder 3"/>
          <p:cNvSpPr>
            <a:spLocks noGrp="1"/>
          </p:cNvSpPr>
          <p:nvPr>
            <p:ph type="sldNum" sz="quarter" idx="4"/>
          </p:nvPr>
        </p:nvSpPr>
        <p:spPr/>
        <p:txBody>
          <a:bodyPr/>
          <a:lstStyle/>
          <a:p>
            <a:fld id="{F4147050-0161-4A8B-8C65-9431945EA027}" type="slidenum">
              <a:rPr lang="en-US" smtClean="0"/>
              <a:pPr/>
              <a:t>85</a:t>
            </a:fld>
            <a:endParaRPr lang="en-US" dirty="0"/>
          </a:p>
        </p:txBody>
      </p:sp>
    </p:spTree>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5.1.1 Independent and Integrated Testing </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It is the degree of independence to which testing is performed. </a:t>
            </a:r>
          </a:p>
          <a:p>
            <a:pPr algn="l" eaLnBrk="1" hangingPunct="1">
              <a:lnSpc>
                <a:spcPct val="100000"/>
              </a:lnSpc>
              <a:spcAft>
                <a:spcPts val="600"/>
              </a:spcAft>
              <a:buClr>
                <a:schemeClr val="accent2"/>
              </a:buClr>
              <a:defRPr/>
            </a:pPr>
            <a:endParaRPr lang="en-US" sz="1800" kern="0" dirty="0" smtClean="0">
              <a:latin typeface="+mn-lt"/>
            </a:endParaRPr>
          </a:p>
          <a:p>
            <a:pPr algn="l" eaLnBrk="1" hangingPunct="1">
              <a:lnSpc>
                <a:spcPct val="100000"/>
              </a:lnSpc>
              <a:spcAft>
                <a:spcPts val="600"/>
              </a:spcAft>
              <a:buFont typeface="Wingdings" pitchFamily="2" charset="2"/>
              <a:buChar char="q"/>
              <a:defRPr/>
            </a:pPr>
            <a:r>
              <a:rPr lang="en-US" sz="1800" kern="0" dirty="0" smtClean="0">
                <a:latin typeface="+mn-lt"/>
              </a:rPr>
              <a:t>Levels of Test Independence:</a:t>
            </a:r>
          </a:p>
          <a:p>
            <a:pPr algn="l" eaLnBrk="1" hangingPunct="1">
              <a:lnSpc>
                <a:spcPct val="100000"/>
              </a:lnSpc>
              <a:spcAft>
                <a:spcPts val="600"/>
              </a:spcAft>
              <a:buClr>
                <a:schemeClr val="accent2"/>
              </a:buCl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within the development teams.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 team or group within the organization, reporting to project management or executive management.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from the business organization, user community and IT.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 specialists for specific test targets such as usability testers, security testers or certification testers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outsourced or external to the organization	</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86</a:t>
            </a:fld>
            <a:endParaRPr lang="en-US" dirty="0"/>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5.1.1 Independent and Integrated Testing cntd… </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Benefits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Independent testers uncover different defects, and are unbiased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An independent tester can verify assumptions made during specification and implementation of the system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Usually a Cost saving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Better skills, more effective testing and fewer defects getting into production</a:t>
            </a:r>
          </a:p>
          <a:p>
            <a:pPr algn="l" eaLnBrk="1" hangingPunct="1">
              <a:lnSpc>
                <a:spcPct val="100000"/>
              </a:lnSpc>
              <a:spcAft>
                <a:spcPts val="600"/>
              </a:spcAft>
              <a:buClr>
                <a:schemeClr val="accent2"/>
              </a:buClr>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Drawbacks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Isolation from the development team (if treated as totally independent).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Can be the bottleneck as the last checkpoint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Developers lose a sense of responsibility for quality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Can be a greater cost – need to consider viability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For Third Party test outsourcing, the project carries the risk </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87</a:t>
            </a:fld>
            <a:endParaRPr lang="en-US" dirty="0"/>
          </a:p>
        </p:txBody>
      </p:sp>
    </p:spTree>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5.1.2 Working as </a:t>
            </a:r>
            <a:r>
              <a:rPr lang="en-AU" dirty="0" smtClean="0"/>
              <a:t>a </a:t>
            </a:r>
            <a:r>
              <a:rPr lang="en-US" dirty="0" smtClean="0"/>
              <a:t>Test Leader</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lvl="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Strategy &amp; Management</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Write and review the test strategy</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Plan testing effort – context, risks &amp; approach</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Proactive representation in other project activities – ensure testing has correct focus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Ensure proper configuration management of Testware exists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Determine what should be automated</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Select and implement the most appropriate tools for testing including necessary training </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Management and definition of the test environmental requirements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Define the test schedule based on the delivery of code in to test</a:t>
            </a:r>
          </a:p>
          <a:p>
            <a:pPr marL="22860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Monitor</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Define, record and continually review the testing project metrics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Monitor test progress against the test schedule</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Write the test summary reports</a:t>
            </a:r>
          </a:p>
          <a:p>
            <a:pPr marL="22860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Control</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Adapt testing effort based results and progress</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88</a:t>
            </a:fld>
            <a:endParaRPr lang="en-US"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What is Testing ?</a:t>
            </a:r>
            <a:endParaRPr lang="en-US" dirty="0"/>
          </a:p>
        </p:txBody>
      </p:sp>
      <p:sp>
        <p:nvSpPr>
          <p:cNvPr id="7" name="Rectangle 3"/>
          <p:cNvSpPr txBox="1">
            <a:spLocks noChangeArrowheads="1"/>
          </p:cNvSpPr>
          <p:nvPr/>
        </p:nvSpPr>
        <p:spPr bwMode="auto">
          <a:xfrm>
            <a:off x="241300" y="1524000"/>
            <a:ext cx="8714232"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Testing is a </a:t>
            </a:r>
            <a:r>
              <a:rPr lang="en-US" sz="1800" b="0" kern="0" dirty="0" smtClean="0">
                <a:latin typeface="+mn-lt"/>
              </a:rPr>
              <a:t>process that helps in finding out how well the product works.</a:t>
            </a:r>
          </a:p>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finding defects</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demonstrating lack of quality</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demonstrating the gap between specifications and  actual product</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building faith in the end product that gives advise on quality and risk</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a:t>
            </a:fld>
            <a:endParaRPr lang="en-US" dirty="0"/>
          </a:p>
        </p:txBody>
      </p:sp>
      <p:sp>
        <p:nvSpPr>
          <p:cNvPr id="6" name="TextBox 5"/>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5.1.2 Working as a Tester</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Review and contribute to test plans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Analyze, review and assess user requirements, specifications and models for testability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Create, review Test specifications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Set up the test environment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Define, prepare and acquire test data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Implement tests on all test levels, execute and log the tests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Evaluate the results and document the deviations (defects/issues) from expected results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 various test tools as required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Automate tests </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89</a:t>
            </a:fld>
            <a:endParaRPr lang="en-US" dirty="0"/>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5.2.1 The Purpose and Substance of Test Plan</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Why do we write Test plan?</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guides our thinking and forces us to confront the challenges that await us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itself serve as vehicles for communicating with project team members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helps us manage changes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becomes a record of previous discussions and agreements between the testers and the rest of the project team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There can be different Test plans for different Test levels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90</a:t>
            </a:fld>
            <a:endParaRPr lang="en-US" dirty="0"/>
          </a:p>
        </p:txBody>
      </p:sp>
    </p:spTree>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5.2.1 Test Plan Contents (IEEE 829)</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Plan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Introduction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Items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Features to be Tested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Features not to be Tested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Approach</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Item Pass/Fail Criteria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Suspension Criteria and Resumption Requirements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Deliverables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Tasks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Environmental Needs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Responsibilities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Staffing and Training Needs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Schedule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Planning Risks and Contingencies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Approvals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91</a:t>
            </a:fld>
            <a:endParaRPr lang="en-US" dirty="0"/>
          </a:p>
        </p:txBody>
      </p:sp>
    </p:spTree>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5.2.2 Test Planning Activities</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Determining the scope, risks and identifying the objectives of testing</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Defining the overall approach of testing, including the definition of the test levels, entry and exit criteria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Integrating and coordinating the testing activities into the software life cycle activities (acquisition, supply, development, operation and maintenance)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Making decisions about what to test, what roles will perform the test activities, how the test activities should be done, and how the test results will be evaluated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Scheduling test analysis and design activities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Scheduling test implementation, execution and evaluation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Assigning resources for the different activities defined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Defining the amount, level off detail, structure and templates for the test documentation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Selecting metrics for monitoring and controlling test preparation and execution, defect resolution and risk issues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Setting the level of detail for test procedures in order to provide enough information to support reproducible test preparation and execution</a:t>
            </a:r>
          </a:p>
          <a:p>
            <a:pPr algn="l" eaLnBrk="1" hangingPunct="1">
              <a:lnSpc>
                <a:spcPct val="100000"/>
              </a:lnSpc>
              <a:spcAft>
                <a:spcPts val="600"/>
              </a:spcAft>
              <a:buClr>
                <a:schemeClr val="accent2"/>
              </a:buClr>
              <a:buFont typeface="Arial" pitchFamily="34" charset="0"/>
              <a:buChar char="•"/>
              <a:defRPr/>
            </a:pPr>
            <a:endParaRPr lang="en-US" sz="16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92</a:t>
            </a:fld>
            <a:endParaRPr lang="en-US" dirty="0"/>
          </a:p>
        </p:txBody>
      </p:sp>
    </p:spTree>
  </p:cSld>
  <p:clrMapOvr>
    <a:masterClrMapping/>
  </p:clrMapOvr>
  <p:transition spd="med">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&amp; 5.2.4 Entry and Exit Criteria</a:t>
            </a:r>
            <a:endParaRPr lang="en-US" dirty="0"/>
          </a:p>
        </p:txBody>
      </p:sp>
      <p:sp>
        <p:nvSpPr>
          <p:cNvPr id="3" name="Rectangle 2"/>
          <p:cNvSpPr/>
          <p:nvPr/>
        </p:nvSpPr>
        <p:spPr>
          <a:xfrm>
            <a:off x="241300" y="762000"/>
            <a:ext cx="8902700" cy="5122941"/>
          </a:xfrm>
          <a:prstGeom prst="rect">
            <a:avLst/>
          </a:prstGeom>
        </p:spPr>
        <p:txBody>
          <a:bodyPr wrap="square">
            <a:spAutoFit/>
          </a:bodyPr>
          <a:lstStyle/>
          <a:p>
            <a:pPr algn="l"/>
            <a:endParaRPr lang="en-US" sz="1800" b="0" u="sng" dirty="0" smtClean="0">
              <a:latin typeface="+mn-lt"/>
            </a:endParaRPr>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Entry Criteria:</a:t>
            </a:r>
          </a:p>
          <a:p>
            <a:pPr algn="l"/>
            <a:endParaRPr lang="en-US" sz="1800" b="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set of generic and specific conditions for permitting a process to go forward with a define task.</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purpose of entry criteria is to prevent a task from starting which would entail more (wasted) effort compare to the effort needed to remove the failed entry criteria.</a:t>
            </a:r>
          </a:p>
          <a:p>
            <a:pPr algn="l"/>
            <a:endParaRPr lang="en-US" sz="1800" u="sng" dirty="0" smtClean="0">
              <a:latin typeface="+mn-lt"/>
            </a:endParaRPr>
          </a:p>
          <a:p>
            <a:pPr algn="l"/>
            <a:endParaRPr lang="en-US" sz="1800" u="sng" dirty="0" smtClean="0">
              <a:latin typeface="+mn-lt"/>
            </a:endParaRPr>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Exit Criteria:</a:t>
            </a:r>
          </a:p>
          <a:p>
            <a:pPr algn="l"/>
            <a:endParaRPr lang="en-US" sz="1800" b="0" u="sng"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Set of generic and specific conditions, agreed upon with the stakeholders, for permitting  a process to be officially completed.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Purpose of exit criteria is to prevent a task from being completed when there are still outstanding parts which are not finished yet.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Exit criteria are used to report against and to plan when to stop testing.</a:t>
            </a:r>
            <a:endParaRPr lang="en-US" sz="1800" b="0" kern="0" dirty="0">
              <a:latin typeface="+mn-lt"/>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93</a:t>
            </a:fld>
            <a:endParaRPr lang="en-US" dirty="0"/>
          </a:p>
        </p:txBody>
      </p:sp>
    </p:spTree>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&amp; 5.2.4 Entry and Exit Criteria</a:t>
            </a:r>
            <a:endParaRPr lang="en-US" dirty="0"/>
          </a:p>
        </p:txBody>
      </p:sp>
      <p:sp>
        <p:nvSpPr>
          <p:cNvPr id="3" name="Rectangle 2"/>
          <p:cNvSpPr>
            <a:spLocks noChangeArrowheads="1"/>
          </p:cNvSpPr>
          <p:nvPr/>
        </p:nvSpPr>
        <p:spPr bwMode="auto">
          <a:xfrm>
            <a:off x="449263" y="3516313"/>
            <a:ext cx="1512888" cy="773112"/>
          </a:xfrm>
          <a:prstGeom prst="rect">
            <a:avLst/>
          </a:prstGeom>
          <a:noFill/>
          <a:ln w="28575">
            <a:solidFill>
              <a:schemeClr val="accent1"/>
            </a:solidFill>
            <a:miter lim="800000"/>
            <a:headEnd/>
            <a:tailEnd/>
          </a:ln>
          <a:effectLst/>
        </p:spPr>
        <p:txBody>
          <a:bodyPr wrap="none" anchor="ctr"/>
          <a:lstStyle/>
          <a:p>
            <a:endParaRPr lang="en-US" dirty="0"/>
          </a:p>
        </p:txBody>
      </p:sp>
      <p:sp>
        <p:nvSpPr>
          <p:cNvPr id="4" name="Rectangle 3"/>
          <p:cNvSpPr>
            <a:spLocks noChangeArrowheads="1"/>
          </p:cNvSpPr>
          <p:nvPr/>
        </p:nvSpPr>
        <p:spPr bwMode="auto">
          <a:xfrm>
            <a:off x="3140076" y="1198563"/>
            <a:ext cx="1666875" cy="774700"/>
          </a:xfrm>
          <a:prstGeom prst="rect">
            <a:avLst/>
          </a:prstGeom>
          <a:noFill/>
          <a:ln w="28575">
            <a:solidFill>
              <a:schemeClr val="accent2"/>
            </a:solidFill>
            <a:miter lim="800000"/>
            <a:headEnd/>
            <a:tailEnd/>
          </a:ln>
          <a:effectLst/>
        </p:spPr>
        <p:txBody>
          <a:bodyPr wrap="none" anchor="ctr"/>
          <a:lstStyle/>
          <a:p>
            <a:endParaRPr lang="en-US" dirty="0"/>
          </a:p>
        </p:txBody>
      </p:sp>
      <p:sp>
        <p:nvSpPr>
          <p:cNvPr id="5" name="Oval 4"/>
          <p:cNvSpPr>
            <a:spLocks noChangeArrowheads="1"/>
          </p:cNvSpPr>
          <p:nvPr/>
        </p:nvSpPr>
        <p:spPr bwMode="auto">
          <a:xfrm>
            <a:off x="1603376" y="2557463"/>
            <a:ext cx="1743075" cy="533400"/>
          </a:xfrm>
          <a:prstGeom prst="ellipse">
            <a:avLst/>
          </a:prstGeom>
          <a:noFill/>
          <a:ln w="28575">
            <a:solidFill>
              <a:schemeClr val="tx1"/>
            </a:solidFill>
            <a:round/>
            <a:headEnd/>
            <a:tailEnd/>
          </a:ln>
          <a:effectLst/>
        </p:spPr>
        <p:txBody>
          <a:bodyPr wrap="none" anchor="ctr"/>
          <a:lstStyle/>
          <a:p>
            <a:endParaRPr lang="en-US" dirty="0"/>
          </a:p>
        </p:txBody>
      </p:sp>
      <p:sp>
        <p:nvSpPr>
          <p:cNvPr id="6" name="Rectangle 5"/>
          <p:cNvSpPr>
            <a:spLocks noChangeArrowheads="1"/>
          </p:cNvSpPr>
          <p:nvPr/>
        </p:nvSpPr>
        <p:spPr bwMode="auto">
          <a:xfrm>
            <a:off x="604838" y="3556000"/>
            <a:ext cx="1363663" cy="6858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solidFill>
                  <a:schemeClr val="accent1"/>
                </a:solidFill>
              </a:rPr>
              <a:t>Test</a:t>
            </a:r>
          </a:p>
          <a:p>
            <a:pPr defTabSz="923925">
              <a:lnSpc>
                <a:spcPct val="87000"/>
              </a:lnSpc>
            </a:pPr>
            <a:r>
              <a:rPr lang="en-GB" b="1" dirty="0">
                <a:solidFill>
                  <a:schemeClr val="accent1"/>
                </a:solidFill>
              </a:rPr>
              <a:t> Phase 1</a:t>
            </a:r>
          </a:p>
        </p:txBody>
      </p:sp>
      <p:sp>
        <p:nvSpPr>
          <p:cNvPr id="7" name="Rectangle 6"/>
          <p:cNvSpPr>
            <a:spLocks noChangeArrowheads="1"/>
          </p:cNvSpPr>
          <p:nvPr/>
        </p:nvSpPr>
        <p:spPr bwMode="auto">
          <a:xfrm>
            <a:off x="3371851" y="1239838"/>
            <a:ext cx="1363662" cy="6858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solidFill>
                  <a:schemeClr val="accent2"/>
                </a:solidFill>
              </a:rPr>
              <a:t>Test</a:t>
            </a:r>
          </a:p>
          <a:p>
            <a:pPr defTabSz="923925">
              <a:lnSpc>
                <a:spcPct val="87000"/>
              </a:lnSpc>
            </a:pPr>
            <a:r>
              <a:rPr lang="en-GB" b="1" dirty="0">
                <a:solidFill>
                  <a:schemeClr val="accent2"/>
                </a:solidFill>
              </a:rPr>
              <a:t> Phase 2</a:t>
            </a:r>
          </a:p>
        </p:txBody>
      </p:sp>
      <p:sp>
        <p:nvSpPr>
          <p:cNvPr id="8" name="Line 8"/>
          <p:cNvSpPr>
            <a:spLocks noChangeShapeType="1"/>
          </p:cNvSpPr>
          <p:nvPr/>
        </p:nvSpPr>
        <p:spPr bwMode="auto">
          <a:xfrm flipV="1">
            <a:off x="1358901" y="3103563"/>
            <a:ext cx="539750" cy="40005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9" name="Line 9"/>
          <p:cNvSpPr>
            <a:spLocks noChangeShapeType="1"/>
          </p:cNvSpPr>
          <p:nvPr/>
        </p:nvSpPr>
        <p:spPr bwMode="auto">
          <a:xfrm flipV="1">
            <a:off x="2820988" y="1985963"/>
            <a:ext cx="692150" cy="55880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0" name="Rectangle 9"/>
          <p:cNvSpPr>
            <a:spLocks noChangeArrowheads="1"/>
          </p:cNvSpPr>
          <p:nvPr/>
        </p:nvSpPr>
        <p:spPr bwMode="auto">
          <a:xfrm>
            <a:off x="1835151" y="2663825"/>
            <a:ext cx="1314450" cy="3683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t>"tested"</a:t>
            </a:r>
          </a:p>
        </p:txBody>
      </p:sp>
      <p:sp>
        <p:nvSpPr>
          <p:cNvPr id="11" name="Oval 10"/>
          <p:cNvSpPr>
            <a:spLocks noChangeArrowheads="1"/>
          </p:cNvSpPr>
          <p:nvPr/>
        </p:nvSpPr>
        <p:spPr bwMode="auto">
          <a:xfrm>
            <a:off x="2846388" y="2251075"/>
            <a:ext cx="563563" cy="107950"/>
          </a:xfrm>
          <a:prstGeom prst="ellipse">
            <a:avLst/>
          </a:prstGeom>
          <a:noFill/>
          <a:ln w="50800">
            <a:solidFill>
              <a:schemeClr val="tx1"/>
            </a:solidFill>
            <a:round/>
            <a:headEnd/>
            <a:tailEnd/>
          </a:ln>
          <a:effectLst/>
        </p:spPr>
        <p:txBody>
          <a:bodyPr wrap="none" anchor="ctr"/>
          <a:lstStyle/>
          <a:p>
            <a:endParaRPr lang="en-US" dirty="0"/>
          </a:p>
        </p:txBody>
      </p:sp>
      <p:sp>
        <p:nvSpPr>
          <p:cNvPr id="12" name="Rectangle 11"/>
          <p:cNvSpPr>
            <a:spLocks noChangeArrowheads="1"/>
          </p:cNvSpPr>
          <p:nvPr/>
        </p:nvSpPr>
        <p:spPr bwMode="auto">
          <a:xfrm>
            <a:off x="3833813" y="2239963"/>
            <a:ext cx="2908300" cy="752475"/>
          </a:xfrm>
          <a:prstGeom prst="rect">
            <a:avLst/>
          </a:prstGeom>
          <a:noFill/>
          <a:ln w="9525">
            <a:noFill/>
            <a:miter lim="800000"/>
            <a:headEnd/>
            <a:tailEnd/>
          </a:ln>
          <a:effectLst/>
        </p:spPr>
        <p:txBody>
          <a:bodyPr lIns="63500" tIns="25400" rIns="63500" bIns="25400">
            <a:spAutoFit/>
          </a:bodyPr>
          <a:lstStyle/>
          <a:p>
            <a:pPr marL="346075" indent="-346075" defTabSz="923925">
              <a:lnSpc>
                <a:spcPct val="96000"/>
              </a:lnSpc>
              <a:spcBef>
                <a:spcPct val="48000"/>
              </a:spcBef>
            </a:pPr>
            <a:r>
              <a:rPr lang="en-GB" b="1" dirty="0"/>
              <a:t>is it ready for my testing?</a:t>
            </a:r>
          </a:p>
        </p:txBody>
      </p:sp>
      <p:sp>
        <p:nvSpPr>
          <p:cNvPr id="13" name="Line 13"/>
          <p:cNvSpPr>
            <a:spLocks noChangeShapeType="1"/>
          </p:cNvSpPr>
          <p:nvPr/>
        </p:nvSpPr>
        <p:spPr bwMode="auto">
          <a:xfrm>
            <a:off x="3359151" y="2305050"/>
            <a:ext cx="460375" cy="79375"/>
          </a:xfrm>
          <a:prstGeom prst="line">
            <a:avLst/>
          </a:prstGeom>
          <a:noFill/>
          <a:ln w="50800">
            <a:solidFill>
              <a:schemeClr val="tx1"/>
            </a:solidFill>
            <a:round/>
            <a:headEnd type="none" w="sm" len="sm"/>
            <a:tailEnd type="none" w="sm" len="sm"/>
          </a:ln>
          <a:effectLst/>
        </p:spPr>
        <p:txBody>
          <a:bodyPr wrap="none" anchor="ctr"/>
          <a:lstStyle/>
          <a:p>
            <a:endParaRPr lang="en-US" dirty="0"/>
          </a:p>
        </p:txBody>
      </p:sp>
      <p:sp>
        <p:nvSpPr>
          <p:cNvPr id="14" name="Rectangle 13"/>
          <p:cNvSpPr>
            <a:spLocks noChangeArrowheads="1"/>
          </p:cNvSpPr>
          <p:nvPr/>
        </p:nvSpPr>
        <p:spPr bwMode="auto">
          <a:xfrm>
            <a:off x="4135438" y="3552825"/>
            <a:ext cx="2197100" cy="596900"/>
          </a:xfrm>
          <a:prstGeom prst="rect">
            <a:avLst/>
          </a:prstGeom>
          <a:solidFill>
            <a:schemeClr val="accent2"/>
          </a:solidFill>
          <a:ln w="12700">
            <a:solidFill>
              <a:srgbClr val="000000"/>
            </a:solidFill>
            <a:miter lim="800000"/>
            <a:headEnd/>
            <a:tailEnd/>
          </a:ln>
          <a:effectLst/>
        </p:spPr>
        <p:txBody>
          <a:bodyPr wrap="none" lIns="92075" tIns="46038" rIns="92075" bIns="46038" anchor="ctr"/>
          <a:lstStyle/>
          <a:p>
            <a:pPr algn="ctr"/>
            <a:r>
              <a:rPr lang="en-GB" dirty="0">
                <a:solidFill>
                  <a:srgbClr val="000000"/>
                </a:solidFill>
                <a:latin typeface="Times New Roman" charset="0"/>
              </a:rPr>
              <a:t>Phase 2</a:t>
            </a:r>
          </a:p>
        </p:txBody>
      </p:sp>
      <p:sp>
        <p:nvSpPr>
          <p:cNvPr id="15" name="Rectangle 14"/>
          <p:cNvSpPr>
            <a:spLocks noChangeArrowheads="1"/>
          </p:cNvSpPr>
          <p:nvPr/>
        </p:nvSpPr>
        <p:spPr bwMode="auto">
          <a:xfrm>
            <a:off x="6345238" y="3552825"/>
            <a:ext cx="2197100" cy="596900"/>
          </a:xfrm>
          <a:prstGeom prst="rect">
            <a:avLst/>
          </a:prstGeom>
          <a:solidFill>
            <a:schemeClr val="accent1"/>
          </a:solidFill>
          <a:ln w="12700">
            <a:solidFill>
              <a:srgbClr val="000000"/>
            </a:solidFill>
            <a:miter lim="800000"/>
            <a:headEnd/>
            <a:tailEnd/>
          </a:ln>
          <a:effectLst/>
        </p:spPr>
        <p:txBody>
          <a:bodyPr wrap="none" lIns="92075" tIns="46038" rIns="92075" bIns="46038" anchor="ctr"/>
          <a:lstStyle/>
          <a:p>
            <a:pPr algn="ctr"/>
            <a:r>
              <a:rPr lang="en-GB" dirty="0">
                <a:solidFill>
                  <a:schemeClr val="bg1"/>
                </a:solidFill>
                <a:latin typeface="Times New Roman" charset="0"/>
              </a:rPr>
              <a:t>Phase 1</a:t>
            </a:r>
          </a:p>
        </p:txBody>
      </p:sp>
      <p:sp>
        <p:nvSpPr>
          <p:cNvPr id="16" name="Rectangle 15"/>
          <p:cNvSpPr>
            <a:spLocks noChangeArrowheads="1"/>
          </p:cNvSpPr>
          <p:nvPr/>
        </p:nvSpPr>
        <p:spPr bwMode="auto">
          <a:xfrm>
            <a:off x="4135438" y="4162425"/>
            <a:ext cx="2197100" cy="5969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Entry criteria</a:t>
            </a:r>
          </a:p>
        </p:txBody>
      </p:sp>
      <p:sp>
        <p:nvSpPr>
          <p:cNvPr id="17" name="Rectangle 16"/>
          <p:cNvSpPr>
            <a:spLocks noChangeArrowheads="1"/>
          </p:cNvSpPr>
          <p:nvPr/>
        </p:nvSpPr>
        <p:spPr bwMode="auto">
          <a:xfrm>
            <a:off x="6345238" y="4162425"/>
            <a:ext cx="2197100" cy="5969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Exit criteria</a:t>
            </a:r>
          </a:p>
        </p:txBody>
      </p:sp>
      <p:sp>
        <p:nvSpPr>
          <p:cNvPr id="18" name="Rectangle 17"/>
          <p:cNvSpPr>
            <a:spLocks noChangeArrowheads="1"/>
          </p:cNvSpPr>
          <p:nvPr/>
        </p:nvSpPr>
        <p:spPr bwMode="auto">
          <a:xfrm>
            <a:off x="4135438" y="4772025"/>
            <a:ext cx="2197100" cy="7493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Acceptance</a:t>
            </a:r>
            <a:br>
              <a:rPr lang="en-GB" dirty="0">
                <a:latin typeface="Times New Roman" charset="0"/>
              </a:rPr>
            </a:br>
            <a:r>
              <a:rPr lang="en-GB" dirty="0">
                <a:latin typeface="Times New Roman" charset="0"/>
              </a:rPr>
              <a:t>criteria</a:t>
            </a:r>
          </a:p>
        </p:txBody>
      </p:sp>
      <p:sp>
        <p:nvSpPr>
          <p:cNvPr id="19" name="Rectangle 18"/>
          <p:cNvSpPr>
            <a:spLocks noChangeArrowheads="1"/>
          </p:cNvSpPr>
          <p:nvPr/>
        </p:nvSpPr>
        <p:spPr bwMode="auto">
          <a:xfrm>
            <a:off x="6345238" y="4772025"/>
            <a:ext cx="2197100" cy="7493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Completion</a:t>
            </a:r>
            <a:br>
              <a:rPr lang="en-GB" dirty="0">
                <a:latin typeface="Times New Roman" charset="0"/>
              </a:rPr>
            </a:br>
            <a:r>
              <a:rPr lang="en-GB" dirty="0">
                <a:latin typeface="Times New Roman" charset="0"/>
              </a:rPr>
              <a:t>criteria</a:t>
            </a:r>
          </a:p>
        </p:txBody>
      </p:sp>
      <p:sp>
        <p:nvSpPr>
          <p:cNvPr id="20" name="Rectangle 19"/>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21" name="Slide Number Placeholder 20"/>
          <p:cNvSpPr>
            <a:spLocks noGrp="1"/>
          </p:cNvSpPr>
          <p:nvPr>
            <p:ph type="sldNum" sz="quarter" idx="4"/>
          </p:nvPr>
        </p:nvSpPr>
        <p:spPr/>
        <p:txBody>
          <a:bodyPr/>
          <a:lstStyle/>
          <a:p>
            <a:fld id="{F4147050-0161-4A8B-8C65-9431945EA027}" type="slidenum">
              <a:rPr lang="en-US" smtClean="0"/>
              <a:pPr/>
              <a:t>94</a:t>
            </a:fld>
            <a:endParaRPr lang="en-US" dirty="0"/>
          </a:p>
        </p:txBody>
      </p:sp>
    </p:spTree>
  </p:cSld>
  <p:clrMapOvr>
    <a:masterClrMapping/>
  </p:clrMapOvr>
  <p:transition spd="med">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5.2.5 Estimation Techniques </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Work breakdown structure (WBS) – Breaking down the large activities and tasks into smaller, more manageable tasks.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Bottom-up estimation - Estimate for efforts, duration, dependencies etc  for lowest level tasks from WBS and roll-up to arrive total estimate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Top-down estimation - Deriving estimates from similar projects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Parametric technique – Estimating based on some parameters. E.g. average effort per test case </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95</a:t>
            </a:fld>
            <a:endParaRPr lang="en-US" dirty="0"/>
          </a:p>
        </p:txBody>
      </p:sp>
    </p:spTree>
  </p:cSld>
  <p:clrMapOvr>
    <a:masterClrMapping/>
  </p:clrMapOvr>
  <p:transition spd="med">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5.2.5 Factors affecting Test Effort</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Characteristics of the product: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quality of the specification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size of the product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complexity of the problem domain</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Characteristics of the development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stability of the organization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Tools used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Skills of the people involved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Time pressure </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The outcome of testing:</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number of defects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amount of rework required</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96</a:t>
            </a:fld>
            <a:endParaRPr lang="en-US" dirty="0"/>
          </a:p>
        </p:txBody>
      </p:sp>
    </p:spTree>
  </p:cSld>
  <p:clrMapOvr>
    <a:masterClrMapping/>
  </p:clrMapOvr>
  <p:transition spd="med">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5.2.6 Test Approaches or Strategies </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6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Analytical approaches </a:t>
            </a:r>
            <a:r>
              <a:rPr lang="en-US" sz="1600" b="0" kern="0" dirty="0" smtClean="0">
                <a:latin typeface="+mn-lt"/>
              </a:rPr>
              <a:t>- such as risk-based testing where testing is directed to areas of greatest risk</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Model-based approaches </a:t>
            </a:r>
            <a:r>
              <a:rPr lang="en-US" sz="1600" b="0" kern="0" dirty="0" smtClean="0">
                <a:latin typeface="+mn-lt"/>
              </a:rPr>
              <a:t>- such as random testing using statistical information about failure rates (such as reliability growth models)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Methodical approaches </a:t>
            </a:r>
            <a:r>
              <a:rPr lang="en-US" sz="1600" b="0" kern="0" dirty="0" smtClean="0">
                <a:latin typeface="+mn-lt"/>
              </a:rPr>
              <a:t>- such as failure based (including error guessing and fault-attacks), check-list based, and quality characteristic based</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Process or standard-compliant approaches</a:t>
            </a:r>
            <a:r>
              <a:rPr lang="en-US" sz="1600" b="0" kern="0" dirty="0" smtClean="0">
                <a:latin typeface="+mn-lt"/>
              </a:rPr>
              <a:t> - such as those specified by industry-specific standards or the various agile methodologies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Dynamic and heuristic approaches -</a:t>
            </a:r>
            <a:r>
              <a:rPr lang="en-US" sz="1600" b="0" kern="0" dirty="0" smtClean="0">
                <a:latin typeface="+mn-lt"/>
              </a:rPr>
              <a:t> such as exploratory testing where testing is more reactive to events than pre-planned, and where execution and evaluation are concurrent tasks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Consultative or directed approaches -</a:t>
            </a:r>
            <a:r>
              <a:rPr lang="en-US" sz="1600" b="0" kern="0" dirty="0" smtClean="0">
                <a:latin typeface="+mn-lt"/>
              </a:rPr>
              <a:t> such as those where test coverage is driven primarily by the advice and guidance of technology and/or business domain experts outside the test team</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Regression-averse approaches -</a:t>
            </a:r>
            <a:r>
              <a:rPr lang="en-US" sz="1600" b="0" kern="0" dirty="0" smtClean="0">
                <a:latin typeface="+mn-lt"/>
              </a:rPr>
              <a:t> such as those that include reuse of existing test material, extensive automation of functional regression tests and standard test suites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97</a:t>
            </a:fld>
            <a:endParaRPr lang="en-US" dirty="0"/>
          </a:p>
        </p:txBody>
      </p:sp>
    </p:spTree>
  </p:cSld>
  <p:clrMapOvr>
    <a:masterClrMapping/>
  </p:clrMapOvr>
  <p:transition spd="med">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5.2.6 Choosing The Right Approach</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85750" indent="-285750" algn="l" eaLnBrk="1" hangingPunct="1">
              <a:lnSpc>
                <a:spcPct val="100000"/>
              </a:lnSpc>
              <a:spcAft>
                <a:spcPts val="600"/>
              </a:spcAft>
              <a:buClr>
                <a:schemeClr val="accent2"/>
              </a:buClr>
              <a:defRPr/>
            </a:pPr>
            <a:r>
              <a:rPr lang="en-US" sz="1800" b="0" kern="0" dirty="0" smtClean="0">
                <a:latin typeface="+mn-lt"/>
              </a:rPr>
              <a:t>	The selection of a test approach should consider the context, including:</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of failure of the project, hazards to the product and risks of product failure to humans, the environment and the company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Skills and experience of the people in the proposed techniques, tools and methods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objective of the testing endeavor and the mission of the testing team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Regulatory aspects, such as external and internal regulations for the development process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nature of the product and the business </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98</a:t>
            </a:fld>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FSGBU 2007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FSGBU 2007 PowerPoint Template</Template>
  <TotalTime>2425</TotalTime>
  <Words>14596</Words>
  <Application>Microsoft Office PowerPoint</Application>
  <PresentationFormat>On-screen Show (4:3)</PresentationFormat>
  <Paragraphs>2550</Paragraphs>
  <Slides>137</Slides>
  <Notes>108</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137</vt:i4>
      </vt:variant>
    </vt:vector>
  </HeadingPairs>
  <TitlesOfParts>
    <vt:vector size="142" baseType="lpstr">
      <vt:lpstr>FSGBU 2007 PowerPoint Template</vt:lpstr>
      <vt:lpstr>Custom Design</vt:lpstr>
      <vt:lpstr>Document</vt:lpstr>
      <vt:lpstr>WordArt 3.2</vt:lpstr>
      <vt:lpstr>Microsoft Office Word Document</vt:lpstr>
      <vt:lpstr>ISTQB Foundation Level</vt:lpstr>
      <vt:lpstr>Topics</vt:lpstr>
      <vt:lpstr>Slide 2</vt:lpstr>
      <vt:lpstr>  Fundamentals of Testing</vt:lpstr>
      <vt:lpstr>  Why is Testing Necessary?</vt:lpstr>
      <vt:lpstr>Error - Defect - Failure</vt:lpstr>
      <vt:lpstr>  Why do faults occur in software &amp; some examples of the related cost</vt:lpstr>
      <vt:lpstr>Cost of defects:</vt:lpstr>
      <vt:lpstr>What is Testing ?</vt:lpstr>
      <vt:lpstr>Seven Testing Principles ?</vt:lpstr>
      <vt:lpstr>Fundamental Test Process</vt:lpstr>
      <vt:lpstr>Fundamental Test Process</vt:lpstr>
      <vt:lpstr>Fundamental Test Process</vt:lpstr>
      <vt:lpstr>Re-testing (Confirmation Testing)</vt:lpstr>
      <vt:lpstr>Regression testing</vt:lpstr>
      <vt:lpstr>The Psychology of Testing</vt:lpstr>
      <vt:lpstr>Code of Ethics</vt:lpstr>
      <vt:lpstr>Sample Questions with answers</vt:lpstr>
      <vt:lpstr>Slide 18</vt:lpstr>
      <vt:lpstr>2.1 Testing Throughout The Software Life Cycle</vt:lpstr>
      <vt:lpstr>2.1.1 V - Model</vt:lpstr>
      <vt:lpstr>2.1.1 V – Model cntd…</vt:lpstr>
      <vt:lpstr>2.1.2 Iterative Life Cycles</vt:lpstr>
      <vt:lpstr>2.1.2 Rapid Application Development (RAD)</vt:lpstr>
      <vt:lpstr>2.1.2 Rational Unified Process (RUP) - Phases</vt:lpstr>
      <vt:lpstr>2.1.2 RUP Phases and Disciplines</vt:lpstr>
      <vt:lpstr>2.1.2 Agile Development – Extreme Programming (XP)</vt:lpstr>
      <vt:lpstr>2.2.1 Component Testing </vt:lpstr>
      <vt:lpstr>2.2.2 Integration Testing </vt:lpstr>
      <vt:lpstr>2.2.3 System Testing</vt:lpstr>
      <vt:lpstr>2.2.4 Acceptance Testing</vt:lpstr>
      <vt:lpstr>2.3 Test Types</vt:lpstr>
      <vt:lpstr>2.3.1 Testing of Function (Functional Testing)</vt:lpstr>
      <vt:lpstr>2.3.2 Testing of Non-functional Software Characteristics (Non-functional Testing)</vt:lpstr>
      <vt:lpstr>2.3.3 Testing of Software Structure/Architecture (Structural Testing)</vt:lpstr>
      <vt:lpstr>2.3.4 Testing Related to Changes: Re-testing and Regression Testing</vt:lpstr>
      <vt:lpstr>2.4 Maintenance Testing</vt:lpstr>
      <vt:lpstr>Sample Questions with answers</vt:lpstr>
      <vt:lpstr>Slide 38</vt:lpstr>
      <vt:lpstr>Chapter 3 – Static Techniques (K2)</vt:lpstr>
      <vt:lpstr>3.1 Static Techniques and the Test Process</vt:lpstr>
      <vt:lpstr>Static Techniques and the Test Process continued..</vt:lpstr>
      <vt:lpstr>3.2 Review Process</vt:lpstr>
      <vt:lpstr>3.2 Review Process</vt:lpstr>
      <vt:lpstr>3.2.3 Types of Review Process</vt:lpstr>
      <vt:lpstr>3.2.3 Types of Review Process</vt:lpstr>
      <vt:lpstr>3.2.4 Review Process Success Criteria</vt:lpstr>
      <vt:lpstr>3.3 Static Analysis By Tools </vt:lpstr>
      <vt:lpstr>3.3 Static Analysis By Tools </vt:lpstr>
      <vt:lpstr>3.3 Static Analysis By Tools – Cyclomatic Complexity </vt:lpstr>
      <vt:lpstr>3.3.3 Code Structure</vt:lpstr>
      <vt:lpstr>Sample Questions with answers</vt:lpstr>
      <vt:lpstr>Slide 52</vt:lpstr>
      <vt:lpstr>Chapter 4 – Test design techniques (K4)</vt:lpstr>
      <vt:lpstr>4.1 The Test development Process- Dynamic Testing</vt:lpstr>
      <vt:lpstr>4.1.1  Test analysis: identifying test conditions </vt:lpstr>
      <vt:lpstr>4.1.2 Traceability</vt:lpstr>
      <vt:lpstr>                 4.1.3 Test Design:  Specifying Test Cases </vt:lpstr>
      <vt:lpstr>      4.1.4 Test Implementation: Specifying test procedures or scripts</vt:lpstr>
      <vt:lpstr>4.2 Categories of  Test Design Techniques</vt:lpstr>
      <vt:lpstr>4.2.1 Four types of systematic technique</vt:lpstr>
      <vt:lpstr>4.2.2 Types of Testing Techniques</vt:lpstr>
      <vt:lpstr>                       4.3 Equivalence Partitioning- Specification Based (Black Box) testing  </vt:lpstr>
      <vt:lpstr>4.3.1 Example of Equivalence Partitioning</vt:lpstr>
      <vt:lpstr>4.3.2 Boundary Value Analysis</vt:lpstr>
      <vt:lpstr>Example of Boundary value analysis</vt:lpstr>
      <vt:lpstr>Example of Boundary value analysis Continued..</vt:lpstr>
      <vt:lpstr>4.3.3 Decision Tables Testing</vt:lpstr>
      <vt:lpstr>4.3.4 State Transition Testing</vt:lpstr>
      <vt:lpstr>Example of State Transition</vt:lpstr>
      <vt:lpstr>4.3.5 Use case testing</vt:lpstr>
      <vt:lpstr>   4.4 Structure-based or white-box techniques (K4)</vt:lpstr>
      <vt:lpstr>    4.4.1 Using structure-based techniques to measure coverage and design tests(K4) </vt:lpstr>
      <vt:lpstr> 4.4.1 Using structure-based techniques to measure coverage  and design tests(K4) </vt:lpstr>
      <vt:lpstr>4.4.1 Using structure-based techniques to measure coverage  and design tests(K4)</vt:lpstr>
      <vt:lpstr>4.4.1 Using structure-based techniques to measure coverage  and design tests(K4)</vt:lpstr>
      <vt:lpstr>4.4.2 Statement coverage and statement testing(K4)</vt:lpstr>
      <vt:lpstr>4.4.3 Decision coverage and decision testing (K4)</vt:lpstr>
      <vt:lpstr>4.4.3 Decision coverage and decision testing (K4)</vt:lpstr>
      <vt:lpstr>4.4.4 Other structure-based techniques(K1) </vt:lpstr>
      <vt:lpstr>4.5 Experience Based Techniques(K2)</vt:lpstr>
      <vt:lpstr>4.5.1 Error Guessing</vt:lpstr>
      <vt:lpstr>4.5.2 Exploratory Testing</vt:lpstr>
      <vt:lpstr>4.6 Choosing a Test Technique(K2)</vt:lpstr>
      <vt:lpstr>Sample Questions with answers</vt:lpstr>
      <vt:lpstr>Slide 85</vt:lpstr>
      <vt:lpstr>5.1.1 Independent and Integrated Testing </vt:lpstr>
      <vt:lpstr>5.1.1 Independent and Integrated Testing cntd… </vt:lpstr>
      <vt:lpstr>5.1.2 Working as a Test Leader</vt:lpstr>
      <vt:lpstr>5.1.2 Working as a Tester</vt:lpstr>
      <vt:lpstr>5.2.1 The Purpose and Substance of Test Plan</vt:lpstr>
      <vt:lpstr>5.2.1 Test Plan Contents (IEEE 829)</vt:lpstr>
      <vt:lpstr>5.2.2 Test Planning Activities</vt:lpstr>
      <vt:lpstr>5.2.3 &amp; 5.2.4 Entry and Exit Criteria</vt:lpstr>
      <vt:lpstr>5.2.3 &amp; 5.2.4 Entry and Exit Criteria</vt:lpstr>
      <vt:lpstr>5.2.5 Estimation Techniques </vt:lpstr>
      <vt:lpstr>5.2.5 Factors affecting Test Effort</vt:lpstr>
      <vt:lpstr>5.2.6 Test Approaches or Strategies </vt:lpstr>
      <vt:lpstr>5.2.6 Choosing The Right Approach</vt:lpstr>
      <vt:lpstr>5.3.1 Monitoring The Progress</vt:lpstr>
      <vt:lpstr>Example: Test Case Summary Worksheet</vt:lpstr>
      <vt:lpstr>5.3.1 Metrics For Test Progress </vt:lpstr>
      <vt:lpstr>5.3.2 Reporting Test Status</vt:lpstr>
      <vt:lpstr>5.3.3 Test Control</vt:lpstr>
      <vt:lpstr>5.4 Configuration Management and Configuration control</vt:lpstr>
      <vt:lpstr>5.4 Products for Configuration Management in Testing</vt:lpstr>
      <vt:lpstr>5.5 Risk and Testing</vt:lpstr>
      <vt:lpstr>5.5.1 Project Risks</vt:lpstr>
      <vt:lpstr>5.5.2 Product Risks</vt:lpstr>
      <vt:lpstr>5.6 Incident Management</vt:lpstr>
      <vt:lpstr>5.6 Priority and Severity</vt:lpstr>
      <vt:lpstr>5.6 Incident Logging</vt:lpstr>
      <vt:lpstr>5.6 Incident Lifecycle</vt:lpstr>
      <vt:lpstr>Sample Questions with answers</vt:lpstr>
      <vt:lpstr>Slide 114</vt:lpstr>
      <vt:lpstr>6.1.1 Tool Support for Testing</vt:lpstr>
      <vt:lpstr>6.1.2 Test Tools Classification</vt:lpstr>
      <vt:lpstr>6.1.3 Tool Support for Management of Testing and Tests</vt:lpstr>
      <vt:lpstr>6.1.3 Tool Support for Management of Testing and Tests</vt:lpstr>
      <vt:lpstr>6.1.4 Tool Support for Static Testing</vt:lpstr>
      <vt:lpstr>6.1.4 Tool Support for Static Testing cntd…</vt:lpstr>
      <vt:lpstr>6.1.5 Tool Support for Test Specification</vt:lpstr>
      <vt:lpstr>6.1.6 Tool Support for Test Execution &amp; Logging</vt:lpstr>
      <vt:lpstr>6.1.6 Tool Support for Test Execution &amp; Logging cntd…</vt:lpstr>
      <vt:lpstr>6.1.7 Tool Support for Performance &amp; Monitoring</vt:lpstr>
      <vt:lpstr>6.1.8 Tool Support for Specific Testing Needs</vt:lpstr>
      <vt:lpstr>6.2.1 Potential Benefits and Risks of Tool Support for Testing</vt:lpstr>
      <vt:lpstr>6.2.1 Potential Benefits of using tools</vt:lpstr>
      <vt:lpstr>6.2.1 Risks of using tools</vt:lpstr>
      <vt:lpstr>6.2.2 Special considerations for some types of tools</vt:lpstr>
      <vt:lpstr>6.2.2 Special considerations for some types of tools cntd…</vt:lpstr>
      <vt:lpstr>6.2.2 Special considerations for some types of tools cntd…</vt:lpstr>
      <vt:lpstr>6.3 Introducing a tool into an organization</vt:lpstr>
      <vt:lpstr>6.3 Introducing a tool into an organization cntd…</vt:lpstr>
      <vt:lpstr>6.3 Introducing a tool into an organization continued…</vt:lpstr>
      <vt:lpstr>Sample Questions with answers</vt:lpstr>
      <vt:lpstr>Slide 136</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White background</dc:subject>
  <dc:creator>srkannan</dc:creator>
  <cp:lastModifiedBy>vshirude</cp:lastModifiedBy>
  <cp:revision>591</cp:revision>
  <cp:lastPrinted>2001-10-18T16:19:51Z</cp:lastPrinted>
  <dcterms:created xsi:type="dcterms:W3CDTF">2010-08-27T05:00:59Z</dcterms:created>
  <dcterms:modified xsi:type="dcterms:W3CDTF">2014-08-18T12:11:47Z</dcterms:modified>
</cp:coreProperties>
</file>