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72" r:id="rId7"/>
    <p:sldId id="273" r:id="rId8"/>
    <p:sldId id="263" r:id="rId9"/>
    <p:sldId id="264" r:id="rId10"/>
    <p:sldId id="265" r:id="rId11"/>
    <p:sldId id="266" r:id="rId12"/>
    <p:sldId id="267" r:id="rId13"/>
    <p:sldId id="269" r:id="rId14"/>
    <p:sldId id="270" r:id="rId15"/>
    <p:sldId id="274" r:id="rId16"/>
    <p:sldId id="268" r:id="rId17"/>
    <p:sldId id="271" r:id="rId18"/>
    <p:sldId id="262" r:id="rId19"/>
    <p:sldId id="275" r:id="rId20"/>
    <p:sldId id="276"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7396A6-5CC0-49CF-92FC-CA839DE4A12E}"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381747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96A6-5CC0-49CF-92FC-CA839DE4A12E}"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102710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96A6-5CC0-49CF-92FC-CA839DE4A12E}"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377735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96A6-5CC0-49CF-92FC-CA839DE4A12E}"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158936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396A6-5CC0-49CF-92FC-CA839DE4A12E}"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400588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396A6-5CC0-49CF-92FC-CA839DE4A12E}"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304375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7396A6-5CC0-49CF-92FC-CA839DE4A12E}" type="datetimeFigureOut">
              <a:rPr lang="en-US" smtClean="0"/>
              <a:t>6/7/2015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178924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396A6-5CC0-49CF-92FC-CA839DE4A12E}" type="datetimeFigureOut">
              <a:rPr lang="en-US" smtClean="0"/>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400897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396A6-5CC0-49CF-92FC-CA839DE4A12E}" type="datetimeFigureOut">
              <a:rPr lang="en-US" smtClean="0"/>
              <a:t>6/7/2015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265263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96A6-5CC0-49CF-92FC-CA839DE4A12E}"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79039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96A6-5CC0-49CF-92FC-CA839DE4A12E}"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19E4A-C63D-4B61-8BE4-FBD9E5F1256E}" type="slidenum">
              <a:rPr lang="en-US" smtClean="0"/>
              <a:t>‹#›</a:t>
            </a:fld>
            <a:endParaRPr lang="en-US"/>
          </a:p>
        </p:txBody>
      </p:sp>
    </p:spTree>
    <p:extLst>
      <p:ext uri="{BB962C8B-B14F-4D97-AF65-F5344CB8AC3E}">
        <p14:creationId xmlns:p14="http://schemas.microsoft.com/office/powerpoint/2010/main" val="286413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96A6-5CC0-49CF-92FC-CA839DE4A12E}" type="datetimeFigureOut">
              <a:rPr lang="en-US" smtClean="0"/>
              <a:t>6/7/2015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19E4A-C63D-4B61-8BE4-FBD9E5F1256E}" type="slidenum">
              <a:rPr lang="en-US" smtClean="0"/>
              <a:t>‹#›</a:t>
            </a:fld>
            <a:endParaRPr lang="en-US"/>
          </a:p>
        </p:txBody>
      </p:sp>
    </p:spTree>
    <p:extLst>
      <p:ext uri="{BB962C8B-B14F-4D97-AF65-F5344CB8AC3E}">
        <p14:creationId xmlns:p14="http://schemas.microsoft.com/office/powerpoint/2010/main" val="424579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on </a:t>
            </a:r>
            <a:r>
              <a:rPr lang="en-US" dirty="0" err="1" smtClean="0"/>
              <a:t>behat</a:t>
            </a:r>
            <a:r>
              <a:rPr lang="en-US" dirty="0" smtClean="0"/>
              <a:t> and cucumber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120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Gherkin a programming language,4 its primary design goal is human readability, meaning you can write automated tests that read like documentation.</a:t>
            </a:r>
          </a:p>
          <a:p>
            <a:r>
              <a:rPr lang="en-US" dirty="0" smtClean="0"/>
              <a:t>Format and Syntax Gherkin files use the .feature file extension. They’re saved as plain text, meaning they can be read and edited with simple tools.</a:t>
            </a:r>
          </a:p>
          <a:p>
            <a:endParaRPr lang="en-US" dirty="0"/>
          </a:p>
        </p:txBody>
      </p:sp>
    </p:spTree>
    <p:extLst>
      <p:ext uri="{BB962C8B-B14F-4D97-AF65-F5344CB8AC3E}">
        <p14:creationId xmlns:p14="http://schemas.microsoft.com/office/powerpoint/2010/main" val="381500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 Feature</a:t>
            </a:r>
          </a:p>
          <a:p>
            <a:pPr marL="0" indent="0">
              <a:buNone/>
            </a:pPr>
            <a:r>
              <a:rPr lang="en-US" dirty="0" smtClean="0"/>
              <a:t> • Background</a:t>
            </a:r>
          </a:p>
          <a:p>
            <a:pPr marL="0" indent="0">
              <a:buNone/>
            </a:pPr>
            <a:r>
              <a:rPr lang="en-US" dirty="0" smtClean="0"/>
              <a:t> • Scenario</a:t>
            </a:r>
          </a:p>
          <a:p>
            <a:pPr marL="0" indent="0">
              <a:buNone/>
            </a:pPr>
            <a:r>
              <a:rPr lang="en-US" dirty="0" smtClean="0"/>
              <a:t> • Given</a:t>
            </a:r>
          </a:p>
          <a:p>
            <a:pPr marL="0" indent="0">
              <a:buNone/>
            </a:pPr>
            <a:r>
              <a:rPr lang="en-US" dirty="0" smtClean="0"/>
              <a:t> • When</a:t>
            </a:r>
          </a:p>
          <a:p>
            <a:pPr marL="0" indent="0">
              <a:buNone/>
            </a:pPr>
            <a:r>
              <a:rPr lang="en-US" dirty="0" smtClean="0"/>
              <a:t> • Then</a:t>
            </a:r>
          </a:p>
          <a:p>
            <a:pPr marL="0" indent="0">
              <a:buNone/>
            </a:pPr>
            <a:r>
              <a:rPr lang="en-US" dirty="0" smtClean="0"/>
              <a:t> • And</a:t>
            </a:r>
          </a:p>
          <a:p>
            <a:pPr marL="0" indent="0">
              <a:buNone/>
            </a:pPr>
            <a:r>
              <a:rPr lang="en-US" dirty="0" smtClean="0"/>
              <a:t> • But</a:t>
            </a:r>
          </a:p>
          <a:p>
            <a:pPr marL="0" indent="0">
              <a:buNone/>
            </a:pPr>
            <a:r>
              <a:rPr lang="en-US" dirty="0" smtClean="0"/>
              <a:t> • *</a:t>
            </a:r>
          </a:p>
          <a:p>
            <a:pPr marL="0" indent="0">
              <a:buNone/>
            </a:pPr>
            <a:r>
              <a:rPr lang="en-US" dirty="0" smtClean="0"/>
              <a:t> • Scenario Outline</a:t>
            </a:r>
          </a:p>
          <a:p>
            <a:pPr marL="0" indent="0">
              <a:buNone/>
            </a:pPr>
            <a:r>
              <a:rPr lang="en-US" dirty="0" smtClean="0"/>
              <a:t> • Examples</a:t>
            </a:r>
            <a:endParaRPr lang="en-US" dirty="0"/>
          </a:p>
        </p:txBody>
      </p:sp>
    </p:spTree>
    <p:extLst>
      <p:ext uri="{BB962C8B-B14F-4D97-AF65-F5344CB8AC3E}">
        <p14:creationId xmlns:p14="http://schemas.microsoft.com/office/powerpoint/2010/main" val="64339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Dry Run</a:t>
            </a:r>
            <a:endParaRPr lang="en-US" dirty="0"/>
          </a:p>
        </p:txBody>
      </p:sp>
      <p:sp>
        <p:nvSpPr>
          <p:cNvPr id="3" name="Content Placeholder 2"/>
          <p:cNvSpPr>
            <a:spLocks noGrp="1"/>
          </p:cNvSpPr>
          <p:nvPr>
            <p:ph idx="1"/>
          </p:nvPr>
        </p:nvSpPr>
        <p:spPr/>
        <p:txBody>
          <a:bodyPr/>
          <a:lstStyle/>
          <a:p>
            <a:r>
              <a:rPr lang="en-US" dirty="0" smtClean="0"/>
              <a:t> command -cucumber </a:t>
            </a:r>
            <a:r>
              <a:rPr lang="en-US" dirty="0" err="1" smtClean="0"/>
              <a:t>test.feature</a:t>
            </a:r>
            <a:r>
              <a:rPr lang="en-US" dirty="0" smtClean="0"/>
              <a:t> --dry-run</a:t>
            </a:r>
          </a:p>
          <a:p>
            <a:r>
              <a:rPr lang="en-US" dirty="0" smtClean="0"/>
              <a:t>Command </a:t>
            </a:r>
            <a:r>
              <a:rPr lang="en-US" dirty="0" err="1" smtClean="0"/>
              <a:t>behat</a:t>
            </a:r>
            <a:r>
              <a:rPr lang="en-US" dirty="0" smtClean="0"/>
              <a:t> </a:t>
            </a:r>
            <a:r>
              <a:rPr lang="en-US" dirty="0" err="1" smtClean="0"/>
              <a:t>test.feature</a:t>
            </a:r>
            <a:r>
              <a:rPr lang="en-US" dirty="0" smtClean="0"/>
              <a:t>  --dry-run</a:t>
            </a:r>
            <a:endParaRPr lang="en-US" dirty="0"/>
          </a:p>
          <a:p>
            <a:r>
              <a:rPr lang="en-US" dirty="0" smtClean="0"/>
              <a:t> The --dry-run switch tells Cucumber to parse the file without executing it. It will tell you if your Gherkin isn’t valid.</a:t>
            </a:r>
          </a:p>
        </p:txBody>
      </p:sp>
    </p:spTree>
    <p:extLst>
      <p:ext uri="{BB962C8B-B14F-4D97-AF65-F5344CB8AC3E}">
        <p14:creationId xmlns:p14="http://schemas.microsoft.com/office/powerpoint/2010/main" val="372461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Each Gherkin file begins with the Feature keyword. </a:t>
            </a:r>
          </a:p>
          <a:p>
            <a:r>
              <a:rPr lang="en-US" dirty="0" smtClean="0"/>
              <a:t>This keyword doesn’t really affect the behavior of your Cucumber tests at all;</a:t>
            </a:r>
          </a:p>
          <a:p>
            <a:r>
              <a:rPr lang="en-US" dirty="0" smtClean="0"/>
              <a:t> it just gives you a convenient place to put some summary documentation about the group of tests that follow. </a:t>
            </a:r>
          </a:p>
          <a:p>
            <a:r>
              <a:rPr lang="en-US" dirty="0" smtClean="0"/>
              <a:t>Here’s an example: Feature: This is the feature title This is the description of the feature, which can span multiple lines. You can even include empty lines, like this one: In fact, everything until the next Gherkin keyword is included in the description. The text immediately following on the same line as the Feature keyword is the name of the feature, and the remaining lines are its description. You can include any text you like in the description except a line beginning with one of the words Scenario, Background, or Scenario Outline. The description can span multiple lines. It’s a great place to wax lyrical with details about who will use the feature, and why, or to put links to supporting documentation such as wireframes or user research surveys. It’s conventional to name the feature file by converting the feature’s name to lowercase characters and replacing the spaces with underscores.</a:t>
            </a:r>
          </a:p>
          <a:p>
            <a:r>
              <a:rPr lang="en-US" dirty="0" smtClean="0"/>
              <a:t> </a:t>
            </a:r>
            <a:endParaRPr lang="en-US" dirty="0"/>
          </a:p>
        </p:txBody>
      </p:sp>
    </p:spTree>
    <p:extLst>
      <p:ext uri="{BB962C8B-B14F-4D97-AF65-F5344CB8AC3E}">
        <p14:creationId xmlns:p14="http://schemas.microsoft.com/office/powerpoint/2010/main" val="60197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feature</a:t>
            </a:r>
            <a:endParaRPr lang="en-US" dirty="0"/>
          </a:p>
        </p:txBody>
      </p:sp>
      <p:sp>
        <p:nvSpPr>
          <p:cNvPr id="3" name="Content Placeholder 2"/>
          <p:cNvSpPr>
            <a:spLocks noGrp="1"/>
          </p:cNvSpPr>
          <p:nvPr>
            <p:ph idx="1"/>
          </p:nvPr>
        </p:nvSpPr>
        <p:spPr/>
        <p:txBody>
          <a:bodyPr/>
          <a:lstStyle/>
          <a:p>
            <a:r>
              <a:rPr lang="en-US" dirty="0" smtClean="0"/>
              <a:t>In valid Gherkin, a Feature must be followed by one of the following:</a:t>
            </a:r>
          </a:p>
          <a:p>
            <a:pPr marL="0" indent="0">
              <a:buNone/>
            </a:pPr>
            <a:r>
              <a:rPr lang="en-US" dirty="0" smtClean="0"/>
              <a:t>• Scenario</a:t>
            </a:r>
          </a:p>
          <a:p>
            <a:pPr marL="0" indent="0">
              <a:buNone/>
            </a:pPr>
            <a:r>
              <a:rPr lang="en-US" dirty="0" smtClean="0"/>
              <a:t>• Background</a:t>
            </a:r>
          </a:p>
          <a:p>
            <a:pPr marL="0" indent="0">
              <a:buNone/>
            </a:pPr>
            <a:r>
              <a:rPr lang="en-US" dirty="0" smtClean="0"/>
              <a:t>• Scenario Outline</a:t>
            </a:r>
          </a:p>
          <a:p>
            <a:endParaRPr lang="en-US" dirty="0"/>
          </a:p>
        </p:txBody>
      </p:sp>
    </p:spTree>
    <p:extLst>
      <p:ext uri="{BB962C8B-B14F-4D97-AF65-F5344CB8AC3E}">
        <p14:creationId xmlns:p14="http://schemas.microsoft.com/office/powerpoint/2010/main" val="158203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background section in a feature file allows you to specify a set of steps that are common to every scenario in the file. </a:t>
            </a:r>
          </a:p>
          <a:p>
            <a:r>
              <a:rPr lang="en-US" dirty="0" smtClean="0"/>
              <a:t>Instead of having to repeat those  discuss steps over and over for each scenario, you move them up into a Background element. </a:t>
            </a:r>
          </a:p>
          <a:p>
            <a:r>
              <a:rPr lang="en-US" dirty="0" smtClean="0"/>
              <a:t>There are a couple of advantages to doing this:</a:t>
            </a:r>
          </a:p>
          <a:p>
            <a:pPr marL="0" indent="0">
              <a:buNone/>
            </a:pPr>
            <a:r>
              <a:rPr lang="en-US" dirty="0" smtClean="0"/>
              <a:t>     • If you ever need to change those steps, you have to change them in only one place.</a:t>
            </a:r>
          </a:p>
          <a:p>
            <a:pPr marL="0" indent="0">
              <a:buNone/>
            </a:pPr>
            <a:r>
              <a:rPr lang="en-US" dirty="0" smtClean="0"/>
              <a:t>     • The importance of those steps fades into the background so that when you’re reading each individual scenario, you can focus on what is unique and important about that scenario.</a:t>
            </a:r>
            <a:endParaRPr lang="en-US" dirty="0"/>
          </a:p>
        </p:txBody>
      </p:sp>
    </p:spTree>
    <p:extLst>
      <p:ext uri="{BB962C8B-B14F-4D97-AF65-F5344CB8AC3E}">
        <p14:creationId xmlns:p14="http://schemas.microsoft.com/office/powerpoint/2010/main" val="237465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actually express the behavior we want, each feature contains several scenarios..</a:t>
            </a:r>
          </a:p>
          <a:p>
            <a:r>
              <a:rPr lang="en-US" dirty="0" smtClean="0"/>
              <a:t>a Scenario keyword can be followed by a name and description. </a:t>
            </a:r>
          </a:p>
          <a:p>
            <a:r>
              <a:rPr lang="en-US" dirty="0" smtClean="0"/>
              <a:t>When Cucumber runs a scenario, if the system behaves as described in the scenario, then the scenario will pass; if not, it will fail.</a:t>
            </a:r>
          </a:p>
          <a:p>
            <a:r>
              <a:rPr lang="en-US" b="1" dirty="0" smtClean="0"/>
              <a:t>Given</a:t>
            </a:r>
            <a:r>
              <a:rPr lang="en-US" dirty="0" smtClean="0"/>
              <a:t> to set up the context where the scenario happens, </a:t>
            </a:r>
          </a:p>
          <a:p>
            <a:r>
              <a:rPr lang="en-US" b="1" dirty="0" smtClean="0"/>
              <a:t>When</a:t>
            </a:r>
            <a:r>
              <a:rPr lang="en-US" dirty="0" smtClean="0"/>
              <a:t> to interact with the system somehow, </a:t>
            </a:r>
          </a:p>
          <a:p>
            <a:r>
              <a:rPr lang="en-US" dirty="0" smtClean="0"/>
              <a:t>and </a:t>
            </a:r>
            <a:r>
              <a:rPr lang="en-US" b="1" dirty="0" smtClean="0"/>
              <a:t>Then</a:t>
            </a:r>
            <a:r>
              <a:rPr lang="en-US" dirty="0" smtClean="0"/>
              <a:t> to check that the outcome of that interaction was what we expected.</a:t>
            </a:r>
          </a:p>
          <a:p>
            <a:r>
              <a:rPr lang="en-US" dirty="0" smtClean="0"/>
              <a:t>We can add more steps to each Given, When, or Then section of the scenario using the keywords And </a:t>
            </a:r>
            <a:r>
              <a:rPr lang="en-US" dirty="0" err="1" smtClean="0"/>
              <a:t>and</a:t>
            </a:r>
            <a:r>
              <a:rPr lang="en-US" dirty="0" smtClean="0"/>
              <a:t> But:</a:t>
            </a:r>
            <a:endParaRPr lang="en-US" dirty="0"/>
          </a:p>
        </p:txBody>
      </p:sp>
    </p:spTree>
    <p:extLst>
      <p:ext uri="{BB962C8B-B14F-4D97-AF65-F5344CB8AC3E}">
        <p14:creationId xmlns:p14="http://schemas.microsoft.com/office/powerpoint/2010/main" val="251355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Outline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Sometimes you have several scenarios that follow exactly the same pattern of steps, just with different input values or expected outcomes.</a:t>
            </a:r>
          </a:p>
          <a:p>
            <a:r>
              <a:rPr lang="en-US" dirty="0" smtClean="0"/>
              <a:t>We can use a scenario outline to specify the steps once and then play multiple sets of values through them.</a:t>
            </a:r>
          </a:p>
          <a:p>
            <a:r>
              <a:rPr lang="en-US" dirty="0" smtClean="0"/>
              <a:t>We indicate placeholders within the scenario outline using angle brackets (&lt;&gt;).</a:t>
            </a:r>
          </a:p>
          <a:p>
            <a:r>
              <a:rPr lang="en-US" dirty="0" smtClean="0"/>
              <a:t>Behind the scenes, Cucumber converts each row in the Examples table into a scenario before executing it. </a:t>
            </a:r>
          </a:p>
          <a:p>
            <a:r>
              <a:rPr lang="en-US" dirty="0" smtClean="0"/>
              <a:t>You can prove this to yourself by using the --expand option.</a:t>
            </a:r>
            <a:endParaRPr lang="en-US" dirty="0"/>
          </a:p>
        </p:txBody>
      </p:sp>
    </p:spTree>
    <p:extLst>
      <p:ext uri="{BB962C8B-B14F-4D97-AF65-F5344CB8AC3E}">
        <p14:creationId xmlns:p14="http://schemas.microsoft.com/office/powerpoint/2010/main" val="18180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Step 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scenario has graduated from undefined to pending. </a:t>
            </a:r>
          </a:p>
          <a:p>
            <a:r>
              <a:rPr lang="en-US" dirty="0" smtClean="0"/>
              <a:t>This is good news, because it means Cucumber is now running the first step, but as it did so, it hit the call to pending inside our copied-and-pasted step definition code, which tells Cucumber that this scenario is still a work in progress. </a:t>
            </a:r>
          </a:p>
          <a:p>
            <a:r>
              <a:rPr lang="en-US" dirty="0" smtClean="0"/>
              <a:t>We need to replace that pending marker with a real implementation. </a:t>
            </a:r>
          </a:p>
          <a:p>
            <a:r>
              <a:rPr lang="en-US" dirty="0" smtClean="0"/>
              <a:t>Notice that Cucumber reports the two other steps as skipped. </a:t>
            </a:r>
          </a:p>
          <a:p>
            <a:r>
              <a:rPr lang="en-US" dirty="0" smtClean="0"/>
              <a:t>As soon as it encounters a failed or pending step, Cucumber will stop running the scenario and skip the remaining steps.</a:t>
            </a:r>
            <a:endParaRPr lang="en-US" dirty="0"/>
          </a:p>
        </p:txBody>
      </p:sp>
    </p:spTree>
    <p:extLst>
      <p:ext uri="{BB962C8B-B14F-4D97-AF65-F5344CB8AC3E}">
        <p14:creationId xmlns:p14="http://schemas.microsoft.com/office/powerpoint/2010/main" val="245237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three main reasons for tagging scenarios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Documentation: You simply want to use a tag to attach a label to certain scenarios, for example to label them with an ID from a project management tool.</a:t>
            </a:r>
          </a:p>
          <a:p>
            <a:pPr marL="0" indent="0">
              <a:buNone/>
            </a:pPr>
            <a:r>
              <a:rPr lang="en-US" dirty="0" smtClean="0"/>
              <a:t> • Filtering: Cucumber allows you to use tags as a filter to pick out specific scenarios to run or report on. You can even have Cucumber fail your test run if a certain tag appears too many times.</a:t>
            </a:r>
          </a:p>
          <a:p>
            <a:pPr marL="0" indent="0">
              <a:buNone/>
            </a:pPr>
            <a:r>
              <a:rPr lang="en-US" dirty="0" smtClean="0"/>
              <a:t> • Hooks: Run a block of Ruby code whenever a scenario with a particular tag is about to start or has just finished.</a:t>
            </a:r>
            <a:endParaRPr lang="en-US" dirty="0"/>
          </a:p>
        </p:txBody>
      </p:sp>
    </p:spTree>
    <p:extLst>
      <p:ext uri="{BB962C8B-B14F-4D97-AF65-F5344CB8AC3E}">
        <p14:creationId xmlns:p14="http://schemas.microsoft.com/office/powerpoint/2010/main" val="401181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cucumber works</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Cucumber is a command-line tool.</a:t>
            </a:r>
          </a:p>
          <a:p>
            <a:r>
              <a:rPr lang="en-US" dirty="0" smtClean="0"/>
              <a:t> When you run it, it reads in your specifications from plain-language text files called features, examines them for scenarios to test, and runs the scenarios against your system. </a:t>
            </a:r>
          </a:p>
          <a:p>
            <a:r>
              <a:rPr lang="en-US" dirty="0" smtClean="0"/>
              <a:t>Each scenario is a list of steps for Cucumber to work through. </a:t>
            </a:r>
          </a:p>
          <a:p>
            <a:r>
              <a:rPr lang="en-US" dirty="0" smtClean="0"/>
              <a:t>So that Cucumber can understand these feature files, they must follow some basic syntax rules.</a:t>
            </a:r>
          </a:p>
          <a:p>
            <a:r>
              <a:rPr lang="en-US" dirty="0" smtClean="0"/>
              <a:t> The name for this set of rules is Gherkin.</a:t>
            </a:r>
          </a:p>
          <a:p>
            <a:r>
              <a:rPr lang="en-US" dirty="0" smtClean="0"/>
              <a:t> Along with the features, you give Cucumber a set of step definitions, which map the business-readable language of each step into Ruby code to carry out whatever action is being described by the step</a:t>
            </a:r>
            <a:endParaRPr lang="en-US" dirty="0"/>
          </a:p>
        </p:txBody>
      </p:sp>
    </p:spTree>
    <p:extLst>
      <p:ext uri="{BB962C8B-B14F-4D97-AF65-F5344CB8AC3E}">
        <p14:creationId xmlns:p14="http://schemas.microsoft.com/office/powerpoint/2010/main" val="266051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steps</a:t>
            </a:r>
            <a:endParaRPr lang="en-US" dirty="0"/>
          </a:p>
        </p:txBody>
      </p:sp>
      <p:sp>
        <p:nvSpPr>
          <p:cNvPr id="3" name="Content Placeholder 2"/>
          <p:cNvSpPr>
            <a:spLocks noGrp="1"/>
          </p:cNvSpPr>
          <p:nvPr>
            <p:ph idx="1"/>
          </p:nvPr>
        </p:nvSpPr>
        <p:spPr/>
        <p:txBody>
          <a:bodyPr/>
          <a:lstStyle/>
          <a:p>
            <a:r>
              <a:rPr lang="en-US" smtClean="0"/>
              <a:t>And I press "OK"</a:t>
            </a:r>
            <a:endParaRPr lang="en-US"/>
          </a:p>
        </p:txBody>
      </p:sp>
    </p:spTree>
    <p:extLst>
      <p:ext uri="{BB962C8B-B14F-4D97-AF65-F5344CB8AC3E}">
        <p14:creationId xmlns:p14="http://schemas.microsoft.com/office/powerpoint/2010/main" val="197427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main layers of a Cucumber test suite</a:t>
            </a:r>
            <a:endParaRPr lang="en-US" dirty="0"/>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57424"/>
            <a:ext cx="6934200" cy="383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03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cucumber works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If the Ruby code in the step definition executes without error, Cucumber proceeds to the next step in the scenario. </a:t>
            </a:r>
          </a:p>
          <a:p>
            <a:r>
              <a:rPr lang="en-US" dirty="0" smtClean="0"/>
              <a:t>If it gets to the end of the scenario without any of the steps raising an error, it marks the scenario as having passed.</a:t>
            </a:r>
          </a:p>
          <a:p>
            <a:r>
              <a:rPr lang="en-US" dirty="0" smtClean="0"/>
              <a:t> If any of the steps in the scenario fail, however, Cucumber marks the scenario as having failed and moves on to the next one.</a:t>
            </a:r>
          </a:p>
          <a:p>
            <a:r>
              <a:rPr lang="en-US" dirty="0" smtClean="0"/>
              <a:t> As the scenarios run, Cucumber prints out the results showing you exactly what is working and what isn’t.</a:t>
            </a:r>
            <a:endParaRPr lang="en-US" dirty="0"/>
          </a:p>
        </p:txBody>
      </p:sp>
    </p:spTree>
    <p:extLst>
      <p:ext uri="{BB962C8B-B14F-4D97-AF65-F5344CB8AC3E}">
        <p14:creationId xmlns:p14="http://schemas.microsoft.com/office/powerpoint/2010/main" val="372954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cucumber works</a:t>
            </a:r>
            <a:endParaRPr lang="en-US" dirty="0"/>
          </a:p>
        </p:txBody>
      </p:sp>
      <p:sp>
        <p:nvSpPr>
          <p:cNvPr id="3" name="Content Placeholder 2"/>
          <p:cNvSpPr>
            <a:spLocks noGrp="1"/>
          </p:cNvSpPr>
          <p:nvPr>
            <p:ph idx="1"/>
          </p:nvPr>
        </p:nvSpPr>
        <p:spPr/>
        <p:txBody>
          <a:bodyPr/>
          <a:lstStyle/>
          <a:p>
            <a:r>
              <a:rPr lang="en-US" dirty="0" smtClean="0"/>
              <a:t>you can write your specifications in more than forty different spoken languages. </a:t>
            </a:r>
          </a:p>
          <a:p>
            <a:r>
              <a:rPr lang="en-US" dirty="0" smtClean="0"/>
              <a:t>you can use tags to organize and group your scenarios, and you can easily integrate with a host of high-quality Ruby automation libraries to drive almost any kind of application.</a:t>
            </a:r>
          </a:p>
          <a:p>
            <a:endParaRPr lang="en-US" dirty="0"/>
          </a:p>
        </p:txBody>
      </p:sp>
    </p:spTree>
    <p:extLst>
      <p:ext uri="{BB962C8B-B14F-4D97-AF65-F5344CB8AC3E}">
        <p14:creationId xmlns:p14="http://schemas.microsoft.com/office/powerpoint/2010/main" val="66429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a:xfrm>
            <a:off x="457200" y="1600200"/>
            <a:ext cx="8229600" cy="4953000"/>
          </a:xfrm>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1752600"/>
            <a:ext cx="4962525"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38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a:t>
            </a:r>
            <a:r>
              <a:rPr lang="en-US" dirty="0" err="1" smtClean="0"/>
              <a:t>behat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828800"/>
            <a:ext cx="4038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90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cucumber execute a scenario</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1"/>
            <a:ext cx="7772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29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Gherkin for?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build software for stakeholders</a:t>
            </a:r>
            <a:r>
              <a:rPr lang="en-US" dirty="0"/>
              <a:t> </a:t>
            </a:r>
            <a:r>
              <a:rPr lang="en-US" dirty="0" smtClean="0"/>
              <a:t>or client, it  is difficult to figure out exactly what they want us to build.</a:t>
            </a:r>
          </a:p>
          <a:p>
            <a:r>
              <a:rPr lang="en-US" dirty="0" smtClean="0"/>
              <a:t>We’ve all worked on projects where, because of a misunderstanding, code that we’d worked hard on for several days or more had to be thrown away.</a:t>
            </a:r>
          </a:p>
          <a:p>
            <a:r>
              <a:rPr lang="en-US" dirty="0" smtClean="0"/>
              <a:t> Better communication between developers and stakeholders is essential to help avoid this kind of wasted time.</a:t>
            </a:r>
            <a:endParaRPr lang="en-US" dirty="0"/>
          </a:p>
        </p:txBody>
      </p:sp>
    </p:spTree>
    <p:extLst>
      <p:ext uri="{BB962C8B-B14F-4D97-AF65-F5344CB8AC3E}">
        <p14:creationId xmlns:p14="http://schemas.microsoft.com/office/powerpoint/2010/main" val="323247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We use the word acceptance because they tell us what the system must be able to do in order for our stakeholders to find it acceptable.</a:t>
            </a:r>
          </a:p>
          <a:p>
            <a:r>
              <a:rPr lang="en-US" dirty="0" smtClean="0"/>
              <a:t>As a developer implementing this feature, we know almost everything we need to be able to sit down and start working on the code. As a stakeholder, we have a much clearer idea of what the developer is going to build.</a:t>
            </a:r>
          </a:p>
          <a:p>
            <a:endParaRPr lang="en-US" dirty="0"/>
          </a:p>
        </p:txBody>
      </p:sp>
    </p:spTree>
    <p:extLst>
      <p:ext uri="{BB962C8B-B14F-4D97-AF65-F5344CB8AC3E}">
        <p14:creationId xmlns:p14="http://schemas.microsoft.com/office/powerpoint/2010/main" val="346698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1339</Words>
  <Application>Microsoft Office PowerPoint</Application>
  <PresentationFormat>On-screen Show (4:3)</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Presentation on behat and cucumber</vt:lpstr>
      <vt:lpstr>How cucumber works</vt:lpstr>
      <vt:lpstr>How cucumber works</vt:lpstr>
      <vt:lpstr>How cucumber works</vt:lpstr>
      <vt:lpstr>structure</vt:lpstr>
      <vt:lpstr>Flow of behat</vt:lpstr>
      <vt:lpstr>How cucumber execute a scenario</vt:lpstr>
      <vt:lpstr>What Gherkin for?</vt:lpstr>
      <vt:lpstr>PowerPoint Presentation</vt:lpstr>
      <vt:lpstr>PowerPoint Presentation</vt:lpstr>
      <vt:lpstr>Keywords</vt:lpstr>
      <vt:lpstr>Dry Run</vt:lpstr>
      <vt:lpstr>Feature</vt:lpstr>
      <vt:lpstr>Valid feature</vt:lpstr>
      <vt:lpstr>Background</vt:lpstr>
      <vt:lpstr>Scenario</vt:lpstr>
      <vt:lpstr>Scenario Outline</vt:lpstr>
      <vt:lpstr>Creating Step Definitions</vt:lpstr>
      <vt:lpstr>There are three main reasons for tagging scenarios</vt:lpstr>
      <vt:lpstr>Nesting steps</vt:lpstr>
      <vt:lpstr>The main layers of a Cucumber test suite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behat and cucumber</dc:title>
  <dc:creator>kiruba the great</dc:creator>
  <cp:lastModifiedBy>kiruba the great</cp:lastModifiedBy>
  <cp:revision>11</cp:revision>
  <dcterms:created xsi:type="dcterms:W3CDTF">2015-06-07T11:58:18Z</dcterms:created>
  <dcterms:modified xsi:type="dcterms:W3CDTF">2015-06-07T14:03:42Z</dcterms:modified>
</cp:coreProperties>
</file>