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72" r:id="rId5"/>
    <p:sldMasterId id="2147483773" r:id="rId6"/>
    <p:sldMasterId id="2147483774" r:id="rId7"/>
    <p:sldMasterId id="2147483775" r:id="rId8"/>
    <p:sldMasterId id="2147483776" r:id="rId9"/>
    <p:sldMasterId id="2147483777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</p:sldIdLst>
  <p:sldSz cy="5143500" cx="9144000"/>
  <p:notesSz cx="6858000" cy="9144000"/>
  <p:embeddedFontLst>
    <p:embeddedFont>
      <p:font typeface="Hanken Grotesk"/>
      <p:regular r:id="rId28"/>
      <p:bold r:id="rId29"/>
      <p:italic r:id="rId30"/>
      <p:boldItalic r:id="rId31"/>
    </p:embeddedFont>
    <p:embeddedFont>
      <p:font typeface="Inter SemiBold"/>
      <p:regular r:id="rId32"/>
      <p:bold r:id="rId33"/>
    </p:embeddedFont>
    <p:embeddedFont>
      <p:font typeface="Hanken Grotesk SemiBold"/>
      <p:regular r:id="rId34"/>
      <p:bold r:id="rId35"/>
      <p:italic r:id="rId36"/>
      <p:boldItalic r:id="rId37"/>
    </p:embeddedFont>
    <p:embeddedFont>
      <p:font typeface="Inter"/>
      <p:regular r:id="rId38"/>
      <p:bold r:id="rId39"/>
    </p:embeddedFont>
    <p:embeddedFont>
      <p:font typeface="Inter Medium"/>
      <p:regular r:id="rId40"/>
      <p:bold r:id="rId41"/>
    </p:embeddedFont>
    <p:embeddedFont>
      <p:font typeface="Inter Black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CE8E7C-6AB2-4BB7-B76D-7FE8E9781637}">
  <a:tblStyle styleId="{99CE8E7C-6AB2-4BB7-B76D-7FE8E97816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Medium-regular.fntdata"/><Relationship Id="rId20" Type="http://schemas.openxmlformats.org/officeDocument/2006/relationships/slide" Target="slides/slide9.xml"/><Relationship Id="rId42" Type="http://schemas.openxmlformats.org/officeDocument/2006/relationships/font" Target="fonts/InterBlack-bold.fntdata"/><Relationship Id="rId41" Type="http://schemas.openxmlformats.org/officeDocument/2006/relationships/font" Target="fonts/InterMedium-bold.fntdata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font" Target="fonts/HankenGrotesk-regular.fntdata"/><Relationship Id="rId27" Type="http://schemas.openxmlformats.org/officeDocument/2006/relationships/slide" Target="slides/slide16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ankenGrotesk-bold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font" Target="fonts/HankenGrotesk-boldItalic.fntdata"/><Relationship Id="rId30" Type="http://schemas.openxmlformats.org/officeDocument/2006/relationships/font" Target="fonts/HankenGrotesk-italic.fntdata"/><Relationship Id="rId11" Type="http://schemas.openxmlformats.org/officeDocument/2006/relationships/notesMaster" Target="notesMasters/notesMaster1.xml"/><Relationship Id="rId33" Type="http://schemas.openxmlformats.org/officeDocument/2006/relationships/font" Target="fonts/InterSemiBold-bold.fntdata"/><Relationship Id="rId10" Type="http://schemas.openxmlformats.org/officeDocument/2006/relationships/slideMaster" Target="slideMasters/slideMaster6.xml"/><Relationship Id="rId32" Type="http://schemas.openxmlformats.org/officeDocument/2006/relationships/font" Target="fonts/InterSemiBold-regular.fntdata"/><Relationship Id="rId13" Type="http://schemas.openxmlformats.org/officeDocument/2006/relationships/slide" Target="slides/slide2.xml"/><Relationship Id="rId35" Type="http://schemas.openxmlformats.org/officeDocument/2006/relationships/font" Target="fonts/HankenGroteskSemiBold-bold.fntdata"/><Relationship Id="rId12" Type="http://schemas.openxmlformats.org/officeDocument/2006/relationships/slide" Target="slides/slide1.xml"/><Relationship Id="rId34" Type="http://schemas.openxmlformats.org/officeDocument/2006/relationships/font" Target="fonts/HankenGroteskSemiBold-regular.fntdata"/><Relationship Id="rId15" Type="http://schemas.openxmlformats.org/officeDocument/2006/relationships/slide" Target="slides/slide4.xml"/><Relationship Id="rId37" Type="http://schemas.openxmlformats.org/officeDocument/2006/relationships/font" Target="fonts/HankenGroteskSemiBold-boldItalic.fntdata"/><Relationship Id="rId14" Type="http://schemas.openxmlformats.org/officeDocument/2006/relationships/slide" Target="slides/slide3.xml"/><Relationship Id="rId36" Type="http://schemas.openxmlformats.org/officeDocument/2006/relationships/font" Target="fonts/HankenGroteskSemiBold-italic.fntdata"/><Relationship Id="rId17" Type="http://schemas.openxmlformats.org/officeDocument/2006/relationships/slide" Target="slides/slide6.xml"/><Relationship Id="rId39" Type="http://schemas.openxmlformats.org/officeDocument/2006/relationships/font" Target="fonts/Inter-bold.fntdata"/><Relationship Id="rId16" Type="http://schemas.openxmlformats.org/officeDocument/2006/relationships/slide" Target="slides/slide5.xml"/><Relationship Id="rId38" Type="http://schemas.openxmlformats.org/officeDocument/2006/relationships/font" Target="fonts/Inter-regular.fntdata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SLIDES_API126126757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SLIDES_API126126757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a6ea09be1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a6ea09be1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SLIDES_API2033547426_1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SLIDES_API2033547426_1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SLIDES_API2033547426_1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SLIDES_API2033547426_1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Customize the bullet points to specifically address the pain points and needs of the client. Provide concrete examples of how our DevOps solutions can alleviate their challenges.</a:t>
            </a:r>
            <a:endParaRPr sz="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SLIDES_API14627460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SLIDES_API14627460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Dedicated Experience for Immersive Learning 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Culture: Change in mindset and behaviors for both delivery teams and their leadership 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Practices: Teach and reinforce knowledge to shift teams toward modern ways of working 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Experimentation: Foster an immersive, distraction-free environment that allows teams to apply experiments and learnings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“The best learning and growth happens only when people apply newly gained skills to their product backlog and are able to break past existing organizational constraints.”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Consider highlighting real-life examples of how Dojos have helped teams address specific pain points and improve their DevOps capabilities. Share success stories and measurable outcomes to demonstrate the effectiveness of this approach.</a:t>
            </a:r>
            <a:endParaRPr sz="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SLIDES_API2033547426_1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SLIDES_API2033547426_1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Customize the roadmap to the client's specific needs and goals. Emphasize the collaborative approach and highlight the potential for quick wins and long-term value.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SLIDES_API2033547426_2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SLIDES_API2033547426_2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Emphasize the collaborative approach to problem-solving and transformation., Success stories</a:t>
            </a:r>
            <a:endParaRPr sz="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SLIDES_API2033547426_2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SLIDES_API2033547426_2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 are excited about the opportunity to partner with you on this transformation journey.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a6ea09be1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a6ea09be1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254DB"/>
              </a:buClr>
              <a:buSzPts val="1000"/>
              <a:buFont typeface="Inter"/>
              <a:buChar char="•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Modern IT: A Necessity, Not an Option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rgbClr val="0254DB"/>
              </a:buClr>
              <a:buSzPts val="1000"/>
              <a:buFont typeface="Inter"/>
              <a:buChar char="•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Visualizing Transformation: Before and After DevOps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rgbClr val="0254DB"/>
              </a:buClr>
              <a:buSzPts val="1000"/>
              <a:buFont typeface="Inter"/>
              <a:buChar char="•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Power of DevOps &amp; ROI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rgbClr val="0254DB"/>
              </a:buClr>
              <a:buSzPts val="1000"/>
              <a:buFont typeface="Inter"/>
              <a:buChar char="•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DevOps Maturity &amp; The Flywheel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rgbClr val="0254DB"/>
              </a:buClr>
              <a:buSzPts val="1000"/>
              <a:buFont typeface="Inter"/>
              <a:buChar char="•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Your Customized DevOps Roadmap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rgbClr val="0254DB"/>
              </a:buClr>
              <a:buSzPts val="1000"/>
              <a:buFont typeface="Inter"/>
              <a:buChar char="•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Zooming In: Our Initial Engagement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rgbClr val="0254DB"/>
              </a:buClr>
              <a:buSzPts val="1000"/>
              <a:buFont typeface="Inter"/>
              <a:buChar char="•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Addressing Your Pain Points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rgbClr val="0254DB"/>
              </a:buClr>
              <a:buSzPts val="1000"/>
              <a:buFont typeface="Inter"/>
              <a:buChar char="•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Immersive &amp; Interactive Training: Dojos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rgbClr val="0254DB"/>
              </a:buClr>
              <a:buSzPts val="1000"/>
              <a:buFont typeface="Inter"/>
              <a:buChar char="•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Power of Cloud and Containerization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rgbClr val="0254DB"/>
              </a:buClr>
              <a:buSzPts val="1000"/>
              <a:buFont typeface="Inter"/>
              <a:buChar char="•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Next Steps: Walking the Transformation Path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rgbClr val="0254DB"/>
              </a:buClr>
              <a:buSzPts val="1000"/>
              <a:buFont typeface="Inter"/>
              <a:buChar char="•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Why Choose Us: The Bottom Line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rgbClr val="0254DB"/>
              </a:buClr>
              <a:buSzPts val="1000"/>
              <a:buFont typeface="Inter"/>
              <a:buChar char="•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Q&amp;A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SLIDES_API2033547426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SLIDES_API2033547426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254DB"/>
              </a:buClr>
              <a:buSzPts val="1000"/>
              <a:buFont typeface="Inter"/>
              <a:buChar char="•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Modern IT: A Necessity, Not an Option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rgbClr val="0254DB"/>
              </a:buClr>
              <a:buSzPts val="1000"/>
              <a:buFont typeface="Inter"/>
              <a:buChar char="•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Visualizing Transformation: Before and After DevOps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rgbClr val="0254DB"/>
              </a:buClr>
              <a:buSzPts val="1000"/>
              <a:buFont typeface="Inter"/>
              <a:buChar char="•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Power of DevOps &amp; ROI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rgbClr val="0254DB"/>
              </a:buClr>
              <a:buSzPts val="1000"/>
              <a:buFont typeface="Inter"/>
              <a:buChar char="•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DevOps Maturity &amp; The Flywheel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rgbClr val="0254DB"/>
              </a:buClr>
              <a:buSzPts val="1000"/>
              <a:buFont typeface="Inter"/>
              <a:buChar char="•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Your Customized DevOps Roadmap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rgbClr val="0254DB"/>
              </a:buClr>
              <a:buSzPts val="1000"/>
              <a:buFont typeface="Inter"/>
              <a:buChar char="•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Zooming In: Our Initial Engagement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rgbClr val="0254DB"/>
              </a:buClr>
              <a:buSzPts val="1000"/>
              <a:buFont typeface="Inter"/>
              <a:buChar char="•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Addressing Your Pain Points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rgbClr val="0254DB"/>
              </a:buClr>
              <a:buSzPts val="1000"/>
              <a:buFont typeface="Inter"/>
              <a:buChar char="•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Immersive &amp; Interactive Training: Dojos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rgbClr val="0254DB"/>
              </a:buClr>
              <a:buSzPts val="1000"/>
              <a:buFont typeface="Inter"/>
              <a:buChar char="•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Power of Cloud and Containerization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rgbClr val="0254DB"/>
              </a:buClr>
              <a:buSzPts val="1000"/>
              <a:buFont typeface="Inter"/>
              <a:buChar char="•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Next Steps: Walking the Transformation Path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rgbClr val="0254DB"/>
              </a:buClr>
              <a:buSzPts val="1000"/>
              <a:buFont typeface="Inter"/>
              <a:buChar char="•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Why Choose Us: The Bottom Line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rgbClr val="0254DB"/>
              </a:buClr>
              <a:buSzPts val="1000"/>
              <a:buFont typeface="Inter"/>
              <a:buChar char="•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Q&amp;A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SLIDES_API203354742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SLIDES_API203354742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tale of modernization &amp; a vision for the future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How we can get there together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Next Steps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Q&amp;A</a:t>
            </a:r>
            <a:endParaRPr sz="5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SLIDES_API2033547426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SLIDES_API2033547426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&lt;</a:t>
            </a:r>
            <a:r>
              <a:rPr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Emphasize the urgency of embracing modern IT practices and highlight how DevOps is the key to a successful transformation. Tailor the discussion to address the specific pain points and goals of the client.&gt;</a:t>
            </a:r>
            <a:endParaRPr sz="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 or Die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Kodak, Blockbuster,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Walmart: Walmart adopted DevOps practices to improve their online shopping and e-commerce platforms. Their transformation enabled them to compete effectively with e-commerce giants like Amazon.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Target: The retail giant, Target, implemented DevOps to improve their online shopping experience. This transformation resulted in faster feature delivery and a 50% reduction in incidents during peak shopping periods.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SLIDES_API159366892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SLIDES_API159366892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Cost savings / efficiency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Agility / TTM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Scalability / Performance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Innovation and competitive edge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Risk mitigation / reliability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Cultural Transformation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Customer Satisfaction / Retention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Security &amp; Compliance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41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0E5"/>
              </a:buClr>
              <a:buSzPts val="1100"/>
              <a:buFont typeface="Inter SemiBold"/>
              <a:buChar char="●"/>
            </a:pPr>
            <a:r>
              <a:rPr lang="en">
                <a:solidFill>
                  <a:srgbClr val="100F19"/>
                </a:solidFill>
                <a:latin typeface="Inter"/>
                <a:ea typeface="Inter"/>
                <a:cs typeface="Inter"/>
                <a:sym typeface="Inter"/>
              </a:rPr>
              <a:t>DevOps Lead Time: The average time it takes to go from code commit to code successfully running in production.</a:t>
            </a:r>
            <a:endParaRPr>
              <a:solidFill>
                <a:srgbClr val="100F1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400E5"/>
              </a:buClr>
              <a:buSzPts val="1100"/>
              <a:buFont typeface="Inter SemiBold"/>
              <a:buChar char="●"/>
            </a:pPr>
            <a:r>
              <a:rPr lang="en">
                <a:solidFill>
                  <a:srgbClr val="100F19"/>
                </a:solidFill>
                <a:latin typeface="Inter"/>
                <a:ea typeface="Inter"/>
                <a:cs typeface="Inter"/>
                <a:sym typeface="Inter"/>
              </a:rPr>
              <a:t>Change Failure Rate: The percentage of changes that result in a service impairment or outage.</a:t>
            </a:r>
            <a:endParaRPr>
              <a:solidFill>
                <a:srgbClr val="100F1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400E5"/>
              </a:buClr>
              <a:buSzPts val="1100"/>
              <a:buFont typeface="Inter SemiBold"/>
              <a:buChar char="●"/>
            </a:pPr>
            <a:r>
              <a:rPr lang="en">
                <a:solidFill>
                  <a:srgbClr val="100F19"/>
                </a:solidFill>
                <a:latin typeface="Inter"/>
                <a:ea typeface="Inter"/>
                <a:cs typeface="Inter"/>
                <a:sym typeface="Inter"/>
              </a:rPr>
              <a:t>Deployment Frequency: How often code is deployed to production, in a given period.</a:t>
            </a:r>
            <a:endParaRPr>
              <a:solidFill>
                <a:srgbClr val="100F1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400E5"/>
              </a:buClr>
              <a:buSzPts val="1100"/>
              <a:buFont typeface="Inter SemiBold"/>
              <a:buChar char="●"/>
            </a:pPr>
            <a:r>
              <a:rPr lang="en">
                <a:solidFill>
                  <a:srgbClr val="100F19"/>
                </a:solidFill>
                <a:latin typeface="Inter"/>
                <a:ea typeface="Inter"/>
                <a:cs typeface="Inter"/>
                <a:sym typeface="Inter"/>
              </a:rPr>
              <a:t>Mean Time to Recover (MTTR): The average time it takes to restore service after a service impairment or outage.</a:t>
            </a:r>
            <a:endParaRPr>
              <a:solidFill>
                <a:srgbClr val="100F1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8575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100F1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SLIDES_API146218469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SLIDES_API146218469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Understanding the phases of DevOps maturity: from cultural shift and automation to continuous delivery and feedback.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&lt;Customize the content to reflect the specific pain points and goals of the customer. Emphasize the potential for collaborative evolution and growth throughout the presentation.&gt;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&lt;Exploring how DevOps improvements create a flywheel effect, accelerating software delivery and business value.&gt;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&lt;Highlight the collaborative nature of DevOps and its role in evolving software delivery practices&gt;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Initial Level: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Unaware of DevOps benefits.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Follows waterfall project management.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Testing late in development.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Operations separate from development.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No shift-left security.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Repeatable Level: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Understands DevOps principles.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Consistent environments.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Improved collaboration.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Proactive with repeatable processes.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Challenges in managing large features.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Defined Level: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Consistent and standardized processes.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Extensive automation (e.g., database changes, monitoring).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Teams organized around projects.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Clear communication and documentation.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Integration tests as quality gates.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Managed Level: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Effective environment management.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Testing and monitoring in production.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Predictable delivery.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Feedback-driven.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Knowledge management and mentorship.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Open to change for organizational goals.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Optimized Level: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Full automation with testing in production.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Scalable and adaptive systems.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Handles problems like system overload.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High DevOps maturity with automation, scalability, and resilience.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SLIDES_API2033547426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SLIDES_API2033547426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4-6 month milestones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Horizontal teams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Personal offices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Long planning cycles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PM, Dev, Test Yearly customer engagement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Feature branches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20 + person teams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Secret roadmap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Bug debt accumulated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1100 page spec documents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Private repositories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Deep organizational hierarchy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Success is a measure of install numbers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Features shipped once a year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—-</a:t>
            </a:r>
            <a:endParaRPr sz="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3-week sprints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Vertical teams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Team rooms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Continual Planning &amp; Learning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PM &amp; Engineering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Continual customer engagement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Everyone in master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8-12 person teams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Publicly shared roadmap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Debt paid as incurred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Mockups in PPT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Inner source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Flattened organization hierarchy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User satisfaction determines success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Features shipped every sprint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SLIDES_API2033547426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SLIDES_API2033547426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2">
  <p:cSld name="CUSTOM_3_1_2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0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68" name="Google Shape;668;p105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9" name="Google Shape;669;p105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0" name="Google Shape;670;p105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671" name="Google Shape;671;p105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 1">
  <p:cSld name="CUSTOM_2_1_1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06"/>
          <p:cNvSpPr txBox="1"/>
          <p:nvPr>
            <p:ph type="title"/>
          </p:nvPr>
        </p:nvSpPr>
        <p:spPr>
          <a:xfrm>
            <a:off x="693575" y="440975"/>
            <a:ext cx="5703300" cy="9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4" name="Google Shape;674;p106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675" name="Google Shape;675;p106"/>
          <p:cNvSpPr/>
          <p:nvPr>
            <p:ph idx="2" type="pic"/>
          </p:nvPr>
        </p:nvSpPr>
        <p:spPr>
          <a:xfrm>
            <a:off x="5071100" y="1185325"/>
            <a:ext cx="3615600" cy="329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 1">
  <p:cSld name="CUSTOM_4_1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07"/>
          <p:cNvSpPr/>
          <p:nvPr/>
        </p:nvSpPr>
        <p:spPr>
          <a:xfrm>
            <a:off x="431725" y="445025"/>
            <a:ext cx="5994600" cy="42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07"/>
          <p:cNvSpPr txBox="1"/>
          <p:nvPr>
            <p:ph type="title"/>
          </p:nvPr>
        </p:nvSpPr>
        <p:spPr>
          <a:xfrm>
            <a:off x="639600" y="443850"/>
            <a:ext cx="5711400" cy="9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79" name="Google Shape;679;p107"/>
          <p:cNvSpPr txBox="1"/>
          <p:nvPr>
            <p:ph idx="1" type="body"/>
          </p:nvPr>
        </p:nvSpPr>
        <p:spPr>
          <a:xfrm>
            <a:off x="639675" y="2072075"/>
            <a:ext cx="5538900" cy="22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0" name="Google Shape;680;p107"/>
          <p:cNvSpPr txBox="1"/>
          <p:nvPr>
            <p:ph idx="2" type="subTitle"/>
          </p:nvPr>
        </p:nvSpPr>
        <p:spPr>
          <a:xfrm>
            <a:off x="639600" y="1311975"/>
            <a:ext cx="55389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09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87" name="Google Shape;687;p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90" name="Google Shape;690;p110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1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93" name="Google Shape;693;p111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1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96" name="Google Shape;696;p112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13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9" name="Google Shape;699;p113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0" name="Google Shape;700;p11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01" name="Google Shape;701;p113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14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4" name="Google Shape;704;p114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5" name="Google Shape;705;p11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06" name="Google Shape;706;p114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5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9" name="Google Shape;709;p115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0" name="Google Shape;710;p11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11" name="Google Shape;711;p115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2" name="Google Shape;712;p115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13" name="Google Shape;713;p115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14" name="Google Shape;714;p115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16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7" name="Google Shape;717;p116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8" name="Google Shape;718;p116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9" name="Google Shape;719;p11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720" name="Google Shape;720;p116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116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116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7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5" name="Google Shape;725;p117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117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117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8" name="Google Shape;728;p117"/>
          <p:cNvCxnSpPr/>
          <p:nvPr/>
        </p:nvCxnSpPr>
        <p:spPr>
          <a:xfrm flipH="1" rot="10800000">
            <a:off x="4572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117"/>
          <p:cNvCxnSpPr/>
          <p:nvPr/>
        </p:nvCxnSpPr>
        <p:spPr>
          <a:xfrm flipH="1" rot="10800000">
            <a:off x="32370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117"/>
          <p:cNvCxnSpPr/>
          <p:nvPr/>
        </p:nvCxnSpPr>
        <p:spPr>
          <a:xfrm flipH="1" rot="10800000">
            <a:off x="60168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117"/>
          <p:cNvSpPr txBox="1"/>
          <p:nvPr>
            <p:ph idx="1" type="body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2" name="Google Shape;732;p117"/>
          <p:cNvSpPr txBox="1"/>
          <p:nvPr>
            <p:ph idx="2" type="body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3" name="Google Shape;733;p117"/>
          <p:cNvSpPr txBox="1"/>
          <p:nvPr>
            <p:ph idx="3" type="body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18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6" name="Google Shape;736;p118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7" name="Google Shape;737;p118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8" name="Google Shape;738;p11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 1">
  <p:cSld name="CUSTOM_3_2_1_2_1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19"/>
          <p:cNvSpPr txBox="1"/>
          <p:nvPr>
            <p:ph idx="1" type="subTitle"/>
          </p:nvPr>
        </p:nvSpPr>
        <p:spPr>
          <a:xfrm>
            <a:off x="3236988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119"/>
          <p:cNvSpPr txBox="1"/>
          <p:nvPr>
            <p:ph idx="2" type="subTitle"/>
          </p:nvPr>
        </p:nvSpPr>
        <p:spPr>
          <a:xfrm>
            <a:off x="6016788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119"/>
          <p:cNvSpPr txBox="1"/>
          <p:nvPr>
            <p:ph idx="3" type="subTitle"/>
          </p:nvPr>
        </p:nvSpPr>
        <p:spPr>
          <a:xfrm>
            <a:off x="457175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119"/>
          <p:cNvSpPr txBox="1"/>
          <p:nvPr>
            <p:ph idx="4" type="body"/>
          </p:nvPr>
        </p:nvSpPr>
        <p:spPr>
          <a:xfrm>
            <a:off x="4572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4" name="Google Shape;744;p119"/>
          <p:cNvSpPr txBox="1"/>
          <p:nvPr>
            <p:ph idx="5" type="body"/>
          </p:nvPr>
        </p:nvSpPr>
        <p:spPr>
          <a:xfrm>
            <a:off x="32370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5" name="Google Shape;745;p119"/>
          <p:cNvSpPr txBox="1"/>
          <p:nvPr>
            <p:ph idx="6" type="body"/>
          </p:nvPr>
        </p:nvSpPr>
        <p:spPr>
          <a:xfrm>
            <a:off x="60168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6" name="Google Shape;746;p11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 1">
  <p:cSld name="CUSTOM_3_2_1_1_2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20"/>
          <p:cNvSpPr/>
          <p:nvPr/>
        </p:nvSpPr>
        <p:spPr>
          <a:xfrm>
            <a:off x="6893395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49" name="Google Shape;749;p120"/>
          <p:cNvSpPr txBox="1"/>
          <p:nvPr>
            <p:ph idx="1" type="subTitle"/>
          </p:nvPr>
        </p:nvSpPr>
        <p:spPr>
          <a:xfrm>
            <a:off x="68934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0" name="Google Shape;750;p120"/>
          <p:cNvSpPr/>
          <p:nvPr/>
        </p:nvSpPr>
        <p:spPr>
          <a:xfrm>
            <a:off x="41135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51" name="Google Shape;751;p120"/>
          <p:cNvSpPr txBox="1"/>
          <p:nvPr>
            <p:ph idx="2" type="subTitle"/>
          </p:nvPr>
        </p:nvSpPr>
        <p:spPr>
          <a:xfrm>
            <a:off x="41136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2" name="Google Shape;752;p120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53" name="Google Shape;753;p120"/>
          <p:cNvSpPr txBox="1"/>
          <p:nvPr>
            <p:ph idx="3" type="subTitle"/>
          </p:nvPr>
        </p:nvSpPr>
        <p:spPr>
          <a:xfrm>
            <a:off x="13338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4" name="Google Shape;754;p120"/>
          <p:cNvSpPr txBox="1"/>
          <p:nvPr>
            <p:ph idx="4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5" name="Google Shape;755;p120"/>
          <p:cNvSpPr txBox="1"/>
          <p:nvPr>
            <p:ph idx="5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6" name="Google Shape;756;p120"/>
          <p:cNvSpPr txBox="1"/>
          <p:nvPr>
            <p:ph idx="6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7" name="Google Shape;757;p12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21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0" name="Google Shape;760;p12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61" name="Google Shape;761;p121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62" name="Google Shape;762;p121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63" name="Google Shape;763;p121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64" name="Google Shape;764;p121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5" name="Google Shape;765;p121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22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8" name="Google Shape;768;p122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769" name="Google Shape;769;p122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0" name="Google Shape;770;p122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1" name="Google Shape;771;p122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2" name="Google Shape;772;p122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3" name="Google Shape;773;p122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4" name="Google Shape;774;p122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5" name="Google Shape;775;p122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6" name="Google Shape;776;p12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3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9" name="Google Shape;779;p123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0" name="Google Shape;780;p12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81" name="Google Shape;781;p123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2" name="Google Shape;782;p123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123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4" name="Google Shape;784;p123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24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7" name="Google Shape;787;p124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8" name="Google Shape;788;p124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124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p124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1" name="Google Shape;791;p12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92" name="Google Shape;792;p124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25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95" name="Google Shape;795;p125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125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7" name="Google Shape;797;p125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8" name="Google Shape;798;p125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125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0" name="Google Shape;800;p125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125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2" name="Google Shape;802;p125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3" name="Google Shape;803;p125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4" name="Google Shape;804;p125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25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125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26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9" name="Google Shape;809;p126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0" name="Google Shape;810;p126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1" name="Google Shape;811;p126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812" name="Google Shape;812;p126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2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5" name="Google Shape;815;p127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6" name="Google Shape;816;p127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2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9" name="Google Shape;819;p128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0" name="Google Shape;820;p128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2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3" name="Google Shape;823;p129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4" name="Google Shape;824;p129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3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27" name="Google Shape;827;p130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8" name="Google Shape;828;p130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9" name="Google Shape;829;p130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830" name="Google Shape;830;p130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3258712" y="3087514"/>
            <a:ext cx="2626500" cy="1524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2"/>
          <p:cNvSpPr/>
          <p:nvPr/>
        </p:nvSpPr>
        <p:spPr>
          <a:xfrm>
            <a:off x="6060337" y="3087514"/>
            <a:ext cx="2626500" cy="1524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2"/>
          <p:cNvSpPr/>
          <p:nvPr/>
        </p:nvSpPr>
        <p:spPr>
          <a:xfrm>
            <a:off x="457163" y="1263489"/>
            <a:ext cx="2626500" cy="1524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2"/>
          <p:cNvSpPr/>
          <p:nvPr/>
        </p:nvSpPr>
        <p:spPr>
          <a:xfrm>
            <a:off x="3258787" y="1263489"/>
            <a:ext cx="2626500" cy="1524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2"/>
          <p:cNvSpPr/>
          <p:nvPr/>
        </p:nvSpPr>
        <p:spPr>
          <a:xfrm>
            <a:off x="6060412" y="1263489"/>
            <a:ext cx="2626500" cy="1524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258712" y="3086725"/>
            <a:ext cx="2626500" cy="15168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6060337" y="3093278"/>
            <a:ext cx="2626500" cy="15168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3" type="body"/>
          </p:nvPr>
        </p:nvSpPr>
        <p:spPr>
          <a:xfrm>
            <a:off x="457163" y="1262700"/>
            <a:ext cx="2626500" cy="15168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4" type="body"/>
          </p:nvPr>
        </p:nvSpPr>
        <p:spPr>
          <a:xfrm>
            <a:off x="3258787" y="1262700"/>
            <a:ext cx="2626500" cy="15168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5" type="body"/>
          </p:nvPr>
        </p:nvSpPr>
        <p:spPr>
          <a:xfrm>
            <a:off x="6060412" y="1269253"/>
            <a:ext cx="2626500" cy="15168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2"/>
          <p:cNvSpPr/>
          <p:nvPr/>
        </p:nvSpPr>
        <p:spPr>
          <a:xfrm>
            <a:off x="457088" y="3087514"/>
            <a:ext cx="2626500" cy="1524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2"/>
          <p:cNvSpPr txBox="1"/>
          <p:nvPr>
            <p:ph idx="6" type="body"/>
          </p:nvPr>
        </p:nvSpPr>
        <p:spPr>
          <a:xfrm>
            <a:off x="457088" y="3086725"/>
            <a:ext cx="2626500" cy="15168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99" name="Google Shape;99;p22"/>
          <p:cNvCxnSpPr/>
          <p:nvPr/>
        </p:nvCxnSpPr>
        <p:spPr>
          <a:xfrm flipH="1" rot="10800000">
            <a:off x="457088" y="4605225"/>
            <a:ext cx="2626500" cy="12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22"/>
          <p:cNvCxnSpPr/>
          <p:nvPr/>
        </p:nvCxnSpPr>
        <p:spPr>
          <a:xfrm flipH="1" rot="10800000">
            <a:off x="3258712" y="4605225"/>
            <a:ext cx="2626500" cy="12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22"/>
          <p:cNvCxnSpPr/>
          <p:nvPr/>
        </p:nvCxnSpPr>
        <p:spPr>
          <a:xfrm flipH="1" rot="10800000">
            <a:off x="6060337" y="4605225"/>
            <a:ext cx="2626500" cy="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22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03" name="Google Shape;103;p22"/>
          <p:cNvCxnSpPr/>
          <p:nvPr/>
        </p:nvCxnSpPr>
        <p:spPr>
          <a:xfrm flipH="1" rot="10800000">
            <a:off x="457163" y="2781200"/>
            <a:ext cx="2626500" cy="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22"/>
          <p:cNvCxnSpPr/>
          <p:nvPr/>
        </p:nvCxnSpPr>
        <p:spPr>
          <a:xfrm flipH="1" rot="10800000">
            <a:off x="3258787" y="2781200"/>
            <a:ext cx="2626500" cy="12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22"/>
          <p:cNvCxnSpPr/>
          <p:nvPr/>
        </p:nvCxnSpPr>
        <p:spPr>
          <a:xfrm flipH="1" rot="10800000">
            <a:off x="6060412" y="2781200"/>
            <a:ext cx="2626500" cy="1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 1">
  <p:cSld name="CUSTOM_3_2_1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" type="subTitle"/>
          </p:nvPr>
        </p:nvSpPr>
        <p:spPr>
          <a:xfrm>
            <a:off x="3258748" y="1259300"/>
            <a:ext cx="23781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2" type="subTitle"/>
          </p:nvPr>
        </p:nvSpPr>
        <p:spPr>
          <a:xfrm>
            <a:off x="6060222" y="1259300"/>
            <a:ext cx="23781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3" type="subTitle"/>
          </p:nvPr>
        </p:nvSpPr>
        <p:spPr>
          <a:xfrm>
            <a:off x="457263" y="1259300"/>
            <a:ext cx="23781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4" type="body"/>
          </p:nvPr>
        </p:nvSpPr>
        <p:spPr>
          <a:xfrm>
            <a:off x="457288" y="1733900"/>
            <a:ext cx="2626500" cy="1239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24"/>
          <p:cNvSpPr txBox="1"/>
          <p:nvPr>
            <p:ph idx="5" type="body"/>
          </p:nvPr>
        </p:nvSpPr>
        <p:spPr>
          <a:xfrm>
            <a:off x="3258762" y="1733900"/>
            <a:ext cx="2626500" cy="1239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24"/>
          <p:cNvSpPr txBox="1"/>
          <p:nvPr>
            <p:ph idx="6" type="body"/>
          </p:nvPr>
        </p:nvSpPr>
        <p:spPr>
          <a:xfrm>
            <a:off x="6060236" y="1733900"/>
            <a:ext cx="2626500" cy="1239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7" type="subTitle"/>
          </p:nvPr>
        </p:nvSpPr>
        <p:spPr>
          <a:xfrm>
            <a:off x="3258748" y="2909675"/>
            <a:ext cx="23781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8" type="subTitle"/>
          </p:nvPr>
        </p:nvSpPr>
        <p:spPr>
          <a:xfrm>
            <a:off x="6060222" y="2909675"/>
            <a:ext cx="23781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9" type="subTitle"/>
          </p:nvPr>
        </p:nvSpPr>
        <p:spPr>
          <a:xfrm>
            <a:off x="457263" y="2909675"/>
            <a:ext cx="23781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3" type="body"/>
          </p:nvPr>
        </p:nvSpPr>
        <p:spPr>
          <a:xfrm>
            <a:off x="457288" y="3384275"/>
            <a:ext cx="2626500" cy="1239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4" type="body"/>
          </p:nvPr>
        </p:nvSpPr>
        <p:spPr>
          <a:xfrm>
            <a:off x="3258762" y="3384275"/>
            <a:ext cx="2626500" cy="1239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5" type="body"/>
          </p:nvPr>
        </p:nvSpPr>
        <p:spPr>
          <a:xfrm>
            <a:off x="6060236" y="3384275"/>
            <a:ext cx="2626500" cy="1239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 1">
  <p:cSld name="CUSTOM_3_2_1_1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457238" y="2270325"/>
            <a:ext cx="2555100" cy="9168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2" type="body"/>
          </p:nvPr>
        </p:nvSpPr>
        <p:spPr>
          <a:xfrm>
            <a:off x="3258938" y="2270325"/>
            <a:ext cx="2626500" cy="9168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3" type="body"/>
          </p:nvPr>
        </p:nvSpPr>
        <p:spPr>
          <a:xfrm>
            <a:off x="6011063" y="2270325"/>
            <a:ext cx="2675700" cy="9168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4" type="subTitle"/>
          </p:nvPr>
        </p:nvSpPr>
        <p:spPr>
          <a:xfrm>
            <a:off x="1299488" y="1285575"/>
            <a:ext cx="8706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4136888" y="1285575"/>
            <a:ext cx="8706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6" type="subTitle"/>
          </p:nvPr>
        </p:nvSpPr>
        <p:spPr>
          <a:xfrm>
            <a:off x="6913613" y="1285575"/>
            <a:ext cx="8706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7" type="body"/>
          </p:nvPr>
        </p:nvSpPr>
        <p:spPr>
          <a:xfrm>
            <a:off x="457238" y="3663175"/>
            <a:ext cx="2555100" cy="9168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8" type="body"/>
          </p:nvPr>
        </p:nvSpPr>
        <p:spPr>
          <a:xfrm>
            <a:off x="3258938" y="3663175"/>
            <a:ext cx="2626500" cy="9168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9" type="body"/>
          </p:nvPr>
        </p:nvSpPr>
        <p:spPr>
          <a:xfrm>
            <a:off x="6011063" y="3663175"/>
            <a:ext cx="2675700" cy="9168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3" type="subTitle"/>
          </p:nvPr>
        </p:nvSpPr>
        <p:spPr>
          <a:xfrm>
            <a:off x="1299488" y="2678425"/>
            <a:ext cx="8706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4" type="subTitle"/>
          </p:nvPr>
        </p:nvSpPr>
        <p:spPr>
          <a:xfrm>
            <a:off x="4136888" y="2678425"/>
            <a:ext cx="8706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5" type="subTitle"/>
          </p:nvPr>
        </p:nvSpPr>
        <p:spPr>
          <a:xfrm>
            <a:off x="6913613" y="2678425"/>
            <a:ext cx="8706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457275" y="1389250"/>
            <a:ext cx="2626200" cy="14676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91425" wrap="square" tIns="13715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42" name="Google Shape;142;p26"/>
          <p:cNvSpPr/>
          <p:nvPr/>
        </p:nvSpPr>
        <p:spPr>
          <a:xfrm>
            <a:off x="457275" y="1143850"/>
            <a:ext cx="612900" cy="245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3258904" y="1143850"/>
            <a:ext cx="612900" cy="245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6060527" y="1143850"/>
            <a:ext cx="612900" cy="245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45" name="Google Shape;145;p26"/>
          <p:cNvSpPr txBox="1"/>
          <p:nvPr>
            <p:ph idx="2" type="body"/>
          </p:nvPr>
        </p:nvSpPr>
        <p:spPr>
          <a:xfrm>
            <a:off x="3258900" y="1389250"/>
            <a:ext cx="2626200" cy="14676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91425" wrap="square" tIns="13715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6"/>
          <p:cNvSpPr txBox="1"/>
          <p:nvPr>
            <p:ph idx="3" type="body"/>
          </p:nvPr>
        </p:nvSpPr>
        <p:spPr>
          <a:xfrm>
            <a:off x="6060525" y="1389250"/>
            <a:ext cx="2626200" cy="14676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91425" wrap="square" tIns="13715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idx="4" type="body"/>
          </p:nvPr>
        </p:nvSpPr>
        <p:spPr>
          <a:xfrm>
            <a:off x="457275" y="3249275"/>
            <a:ext cx="2626200" cy="14676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91425" wrap="square" tIns="13715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26"/>
          <p:cNvSpPr/>
          <p:nvPr/>
        </p:nvSpPr>
        <p:spPr>
          <a:xfrm>
            <a:off x="457275" y="3003875"/>
            <a:ext cx="612900" cy="245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4</a:t>
            </a:r>
            <a:endParaRPr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3258904" y="3003875"/>
            <a:ext cx="612900" cy="245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5</a:t>
            </a:r>
            <a:endParaRPr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6060527" y="3003875"/>
            <a:ext cx="612900" cy="245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6</a:t>
            </a:r>
            <a:endParaRPr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51" name="Google Shape;151;p26"/>
          <p:cNvSpPr txBox="1"/>
          <p:nvPr>
            <p:ph idx="5" type="body"/>
          </p:nvPr>
        </p:nvSpPr>
        <p:spPr>
          <a:xfrm>
            <a:off x="3258900" y="3249275"/>
            <a:ext cx="2626200" cy="14676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91425" wrap="square" tIns="13715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26"/>
          <p:cNvSpPr txBox="1"/>
          <p:nvPr>
            <p:ph idx="6" type="body"/>
          </p:nvPr>
        </p:nvSpPr>
        <p:spPr>
          <a:xfrm>
            <a:off x="6060525" y="3249275"/>
            <a:ext cx="2626200" cy="14676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91425" wrap="square" tIns="13715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27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7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68" name="Google Shape;168;p28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29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2" name="Google Shape;182;p30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0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30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0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30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0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30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31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31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99" name="Google Shape;199;p31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32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3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" name="Google Shape;211;p34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35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35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217" name="Google Shape;217;p35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24" name="Google Shape;22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30" name="Google Shape;230;p39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41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44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44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" name="Google Shape;253;p4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/>
          <p:nvPr/>
        </p:nvSpPr>
        <p:spPr>
          <a:xfrm>
            <a:off x="6727366" y="1446800"/>
            <a:ext cx="19593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5"/>
          <p:cNvSpPr txBox="1"/>
          <p:nvPr>
            <p:ph idx="1" type="body"/>
          </p:nvPr>
        </p:nvSpPr>
        <p:spPr>
          <a:xfrm>
            <a:off x="6727366" y="1457698"/>
            <a:ext cx="19593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45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45"/>
          <p:cNvSpPr/>
          <p:nvPr/>
        </p:nvSpPr>
        <p:spPr>
          <a:xfrm>
            <a:off x="457200" y="1455350"/>
            <a:ext cx="19593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5"/>
          <p:cNvSpPr/>
          <p:nvPr/>
        </p:nvSpPr>
        <p:spPr>
          <a:xfrm>
            <a:off x="2547256" y="1455350"/>
            <a:ext cx="19593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5"/>
          <p:cNvSpPr/>
          <p:nvPr/>
        </p:nvSpPr>
        <p:spPr>
          <a:xfrm>
            <a:off x="4637311" y="1455350"/>
            <a:ext cx="19593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45"/>
          <p:cNvCxnSpPr/>
          <p:nvPr/>
        </p:nvCxnSpPr>
        <p:spPr>
          <a:xfrm flipH="1" rot="10800000">
            <a:off x="457200" y="4325084"/>
            <a:ext cx="19593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45"/>
          <p:cNvCxnSpPr/>
          <p:nvPr/>
        </p:nvCxnSpPr>
        <p:spPr>
          <a:xfrm flipH="1" rot="10800000">
            <a:off x="2547256" y="4325084"/>
            <a:ext cx="19593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45"/>
          <p:cNvCxnSpPr/>
          <p:nvPr/>
        </p:nvCxnSpPr>
        <p:spPr>
          <a:xfrm flipH="1" rot="10800000">
            <a:off x="4637311" y="4325084"/>
            <a:ext cx="19593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45"/>
          <p:cNvSpPr txBox="1"/>
          <p:nvPr>
            <p:ph idx="2" type="body"/>
          </p:nvPr>
        </p:nvSpPr>
        <p:spPr>
          <a:xfrm>
            <a:off x="457200" y="1453859"/>
            <a:ext cx="19593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45"/>
          <p:cNvSpPr txBox="1"/>
          <p:nvPr>
            <p:ph idx="3" type="body"/>
          </p:nvPr>
        </p:nvSpPr>
        <p:spPr>
          <a:xfrm>
            <a:off x="4637311" y="1466248"/>
            <a:ext cx="19593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45"/>
          <p:cNvSpPr txBox="1"/>
          <p:nvPr>
            <p:ph idx="4" type="body"/>
          </p:nvPr>
        </p:nvSpPr>
        <p:spPr>
          <a:xfrm>
            <a:off x="2547256" y="1453859"/>
            <a:ext cx="19593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67" name="Google Shape;267;p45"/>
          <p:cNvCxnSpPr/>
          <p:nvPr/>
        </p:nvCxnSpPr>
        <p:spPr>
          <a:xfrm flipH="1" rot="10800000">
            <a:off x="6727366" y="4316534"/>
            <a:ext cx="1959300" cy="2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46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1" name="Google Shape;271;p46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4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 1">
  <p:cSld name="CUSTOM_3_2_1_2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idx="1" type="subTitle"/>
          </p:nvPr>
        </p:nvSpPr>
        <p:spPr>
          <a:xfrm>
            <a:off x="2547182" y="1371750"/>
            <a:ext cx="17742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5" name="Google Shape;275;p47"/>
          <p:cNvSpPr txBox="1"/>
          <p:nvPr>
            <p:ph idx="2" type="subTitle"/>
          </p:nvPr>
        </p:nvSpPr>
        <p:spPr>
          <a:xfrm>
            <a:off x="4637230" y="1371750"/>
            <a:ext cx="17742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6" name="Google Shape;276;p47"/>
          <p:cNvSpPr txBox="1"/>
          <p:nvPr>
            <p:ph idx="3" type="subTitle"/>
          </p:nvPr>
        </p:nvSpPr>
        <p:spPr>
          <a:xfrm>
            <a:off x="457125" y="1371750"/>
            <a:ext cx="17742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7" name="Google Shape;277;p47"/>
          <p:cNvSpPr txBox="1"/>
          <p:nvPr>
            <p:ph idx="4" type="body"/>
          </p:nvPr>
        </p:nvSpPr>
        <p:spPr>
          <a:xfrm>
            <a:off x="457150" y="1846350"/>
            <a:ext cx="1959600" cy="23541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8" name="Google Shape;278;p47"/>
          <p:cNvSpPr txBox="1"/>
          <p:nvPr>
            <p:ph idx="5" type="body"/>
          </p:nvPr>
        </p:nvSpPr>
        <p:spPr>
          <a:xfrm>
            <a:off x="2547197" y="1846350"/>
            <a:ext cx="1959600" cy="23541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Google Shape;279;p47"/>
          <p:cNvSpPr txBox="1"/>
          <p:nvPr>
            <p:ph idx="6" type="body"/>
          </p:nvPr>
        </p:nvSpPr>
        <p:spPr>
          <a:xfrm>
            <a:off x="4637244" y="1846350"/>
            <a:ext cx="1959600" cy="23541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0" name="Google Shape;280;p4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81" name="Google Shape;281;p47"/>
          <p:cNvSpPr txBox="1"/>
          <p:nvPr>
            <p:ph idx="7" type="subTitle"/>
          </p:nvPr>
        </p:nvSpPr>
        <p:spPr>
          <a:xfrm>
            <a:off x="6727263" y="1371750"/>
            <a:ext cx="17742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2" name="Google Shape;282;p47"/>
          <p:cNvSpPr txBox="1"/>
          <p:nvPr>
            <p:ph idx="8" type="body"/>
          </p:nvPr>
        </p:nvSpPr>
        <p:spPr>
          <a:xfrm>
            <a:off x="6727276" y="1846350"/>
            <a:ext cx="1959600" cy="23541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 1">
  <p:cSld name="CUSTOM_3_2_1_1_2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/>
          <p:nvPr/>
        </p:nvSpPr>
        <p:spPr>
          <a:xfrm>
            <a:off x="517044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85" name="Google Shape;285;p48"/>
          <p:cNvSpPr txBox="1"/>
          <p:nvPr>
            <p:ph idx="1" type="body"/>
          </p:nvPr>
        </p:nvSpPr>
        <p:spPr>
          <a:xfrm>
            <a:off x="489150" y="2727525"/>
            <a:ext cx="19518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48"/>
          <p:cNvSpPr/>
          <p:nvPr/>
        </p:nvSpPr>
        <p:spPr>
          <a:xfrm>
            <a:off x="308854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87" name="Google Shape;287;p48"/>
          <p:cNvSpPr/>
          <p:nvPr/>
        </p:nvSpPr>
        <p:spPr>
          <a:xfrm>
            <a:off x="100664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88" name="Google Shape;288;p48"/>
          <p:cNvSpPr txBox="1"/>
          <p:nvPr>
            <p:ph idx="2" type="subTitle"/>
          </p:nvPr>
        </p:nvSpPr>
        <p:spPr>
          <a:xfrm>
            <a:off x="308855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9" name="Google Shape;289;p48"/>
          <p:cNvSpPr txBox="1"/>
          <p:nvPr>
            <p:ph idx="3" type="subTitle"/>
          </p:nvPr>
        </p:nvSpPr>
        <p:spPr>
          <a:xfrm>
            <a:off x="517045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0" name="Google Shape;290;p48"/>
          <p:cNvSpPr txBox="1"/>
          <p:nvPr>
            <p:ph idx="4" type="subTitle"/>
          </p:nvPr>
        </p:nvSpPr>
        <p:spPr>
          <a:xfrm>
            <a:off x="100665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1" name="Google Shape;291;p48"/>
          <p:cNvSpPr txBox="1"/>
          <p:nvPr>
            <p:ph idx="5" type="body"/>
          </p:nvPr>
        </p:nvSpPr>
        <p:spPr>
          <a:xfrm>
            <a:off x="2571054" y="2727525"/>
            <a:ext cx="19518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2" name="Google Shape;292;p48"/>
          <p:cNvSpPr txBox="1"/>
          <p:nvPr>
            <p:ph idx="6" type="body"/>
          </p:nvPr>
        </p:nvSpPr>
        <p:spPr>
          <a:xfrm>
            <a:off x="4652957" y="2727525"/>
            <a:ext cx="19518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4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94" name="Google Shape;294;p48"/>
          <p:cNvSpPr txBox="1"/>
          <p:nvPr>
            <p:ph idx="7" type="body"/>
          </p:nvPr>
        </p:nvSpPr>
        <p:spPr>
          <a:xfrm>
            <a:off x="6734864" y="2727525"/>
            <a:ext cx="19518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48"/>
          <p:cNvSpPr/>
          <p:nvPr/>
        </p:nvSpPr>
        <p:spPr>
          <a:xfrm>
            <a:off x="7252345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96" name="Google Shape;296;p48"/>
          <p:cNvSpPr txBox="1"/>
          <p:nvPr>
            <p:ph idx="8" type="subTitle"/>
          </p:nvPr>
        </p:nvSpPr>
        <p:spPr>
          <a:xfrm>
            <a:off x="725235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457263" y="1724175"/>
            <a:ext cx="1959300" cy="2735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91425" wrap="square" tIns="13715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4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00" name="Google Shape;300;p49"/>
          <p:cNvSpPr/>
          <p:nvPr/>
        </p:nvSpPr>
        <p:spPr>
          <a:xfrm>
            <a:off x="457261" y="1362450"/>
            <a:ext cx="4572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01" name="Google Shape;301;p49"/>
          <p:cNvSpPr/>
          <p:nvPr/>
        </p:nvSpPr>
        <p:spPr>
          <a:xfrm>
            <a:off x="2547331" y="1362450"/>
            <a:ext cx="4572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02" name="Google Shape;302;p49"/>
          <p:cNvSpPr/>
          <p:nvPr/>
        </p:nvSpPr>
        <p:spPr>
          <a:xfrm>
            <a:off x="4637396" y="1362450"/>
            <a:ext cx="4572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03" name="Google Shape;303;p49"/>
          <p:cNvSpPr txBox="1"/>
          <p:nvPr>
            <p:ph idx="2" type="body"/>
          </p:nvPr>
        </p:nvSpPr>
        <p:spPr>
          <a:xfrm>
            <a:off x="2547326" y="1724175"/>
            <a:ext cx="1959300" cy="2735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91425" wrap="square" tIns="13715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4" name="Google Shape;304;p49"/>
          <p:cNvSpPr txBox="1"/>
          <p:nvPr>
            <p:ph idx="3" type="body"/>
          </p:nvPr>
        </p:nvSpPr>
        <p:spPr>
          <a:xfrm>
            <a:off x="4637390" y="1724175"/>
            <a:ext cx="1959300" cy="2735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91425" wrap="square" tIns="13715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49"/>
          <p:cNvSpPr/>
          <p:nvPr/>
        </p:nvSpPr>
        <p:spPr>
          <a:xfrm>
            <a:off x="6727447" y="1362450"/>
            <a:ext cx="4572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4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06" name="Google Shape;306;p49"/>
          <p:cNvSpPr txBox="1"/>
          <p:nvPr>
            <p:ph idx="4" type="body"/>
          </p:nvPr>
        </p:nvSpPr>
        <p:spPr>
          <a:xfrm>
            <a:off x="6727439" y="1724175"/>
            <a:ext cx="1959300" cy="2735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91425" wrap="square" tIns="13715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9" name="Google Shape;309;p50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310" name="Google Shape;310;p50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1" name="Google Shape;311;p50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50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3" name="Google Shape;313;p50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4" name="Google Shape;314;p50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50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50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5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0" name="Google Shape;320;p51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5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2" name="Google Shape;322;p51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3" name="Google Shape;323;p51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51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5" name="Google Shape;325;p51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52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52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52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52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5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33" name="Google Shape;333;p52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36" name="Google Shape;336;p53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53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53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9" name="Google Shape;339;p53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53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1" name="Google Shape;341;p53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53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" name="Google Shape;343;p53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53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5" name="Google Shape;345;p53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3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3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0" name="Google Shape;350;p54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1" name="Google Shape;351;p54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2" name="Google Shape;352;p54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53" name="Google Shape;353;p54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6" name="Google Shape;356;p55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55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0" name="Google Shape;360;p56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1" name="Google Shape;361;p56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5" name="Google Shape;365;p57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68" name="Google Shape;368;p58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9" name="Google Shape;369;p58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0" name="Google Shape;370;p58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71" name="Google Shape;371;p58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78" name="Google Shape;37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81" name="Google Shape;381;p61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84" name="Google Shape;384;p62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87" name="Google Shape;387;p63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4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0" name="Google Shape;390;p64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1" name="Google Shape;391;p6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92" name="Google Shape;392;p64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5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5" name="Google Shape;395;p65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6" name="Google Shape;396;p6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97" name="Google Shape;397;p65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6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0" name="Google Shape;400;p66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1" name="Google Shape;401;p6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02" name="Google Shape;402;p66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3" name="Google Shape;403;p66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04" name="Google Shape;404;p66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05" name="Google Shape;405;p66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7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8" name="Google Shape;408;p67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9" name="Google Shape;409;p67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0" name="Google Shape;410;p6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411" name="Google Shape;411;p67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67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67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8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6" name="Google Shape;416;p68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68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68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68"/>
          <p:cNvCxnSpPr/>
          <p:nvPr/>
        </p:nvCxnSpPr>
        <p:spPr>
          <a:xfrm flipH="1" rot="10800000">
            <a:off x="4572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68"/>
          <p:cNvCxnSpPr/>
          <p:nvPr/>
        </p:nvCxnSpPr>
        <p:spPr>
          <a:xfrm flipH="1" rot="10800000">
            <a:off x="32370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68"/>
          <p:cNvCxnSpPr/>
          <p:nvPr/>
        </p:nvCxnSpPr>
        <p:spPr>
          <a:xfrm flipH="1" rot="10800000">
            <a:off x="60168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68"/>
          <p:cNvSpPr txBox="1"/>
          <p:nvPr>
            <p:ph idx="1" type="body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3" name="Google Shape;423;p68"/>
          <p:cNvSpPr txBox="1"/>
          <p:nvPr>
            <p:ph idx="2" type="body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4" name="Google Shape;424;p68"/>
          <p:cNvSpPr txBox="1"/>
          <p:nvPr>
            <p:ph idx="3" type="body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9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7" name="Google Shape;427;p69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69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9" name="Google Shape;429;p6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 1">
  <p:cSld name="CUSTOM_3_2_1_2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0"/>
          <p:cNvSpPr txBox="1"/>
          <p:nvPr>
            <p:ph idx="1" type="subTitle"/>
          </p:nvPr>
        </p:nvSpPr>
        <p:spPr>
          <a:xfrm>
            <a:off x="3236988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70"/>
          <p:cNvSpPr txBox="1"/>
          <p:nvPr>
            <p:ph idx="2" type="subTitle"/>
          </p:nvPr>
        </p:nvSpPr>
        <p:spPr>
          <a:xfrm>
            <a:off x="6016788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70"/>
          <p:cNvSpPr txBox="1"/>
          <p:nvPr>
            <p:ph idx="3" type="subTitle"/>
          </p:nvPr>
        </p:nvSpPr>
        <p:spPr>
          <a:xfrm>
            <a:off x="457175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70"/>
          <p:cNvSpPr txBox="1"/>
          <p:nvPr>
            <p:ph idx="4" type="body"/>
          </p:nvPr>
        </p:nvSpPr>
        <p:spPr>
          <a:xfrm>
            <a:off x="4572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5" name="Google Shape;435;p70"/>
          <p:cNvSpPr txBox="1"/>
          <p:nvPr>
            <p:ph idx="5" type="body"/>
          </p:nvPr>
        </p:nvSpPr>
        <p:spPr>
          <a:xfrm>
            <a:off x="32370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6" name="Google Shape;436;p70"/>
          <p:cNvSpPr txBox="1"/>
          <p:nvPr>
            <p:ph idx="6" type="body"/>
          </p:nvPr>
        </p:nvSpPr>
        <p:spPr>
          <a:xfrm>
            <a:off x="60168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7" name="Google Shape;437;p7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 1">
  <p:cSld name="CUSTOM_3_2_1_1_2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1"/>
          <p:cNvSpPr/>
          <p:nvPr/>
        </p:nvSpPr>
        <p:spPr>
          <a:xfrm>
            <a:off x="6893395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40" name="Google Shape;440;p71"/>
          <p:cNvSpPr txBox="1"/>
          <p:nvPr>
            <p:ph idx="1" type="subTitle"/>
          </p:nvPr>
        </p:nvSpPr>
        <p:spPr>
          <a:xfrm>
            <a:off x="68934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1" name="Google Shape;441;p71"/>
          <p:cNvSpPr/>
          <p:nvPr/>
        </p:nvSpPr>
        <p:spPr>
          <a:xfrm>
            <a:off x="41135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42" name="Google Shape;442;p71"/>
          <p:cNvSpPr txBox="1"/>
          <p:nvPr>
            <p:ph idx="2" type="subTitle"/>
          </p:nvPr>
        </p:nvSpPr>
        <p:spPr>
          <a:xfrm>
            <a:off x="41136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3" name="Google Shape;443;p71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44" name="Google Shape;444;p71"/>
          <p:cNvSpPr txBox="1"/>
          <p:nvPr>
            <p:ph idx="3" type="subTitle"/>
          </p:nvPr>
        </p:nvSpPr>
        <p:spPr>
          <a:xfrm>
            <a:off x="13338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5" name="Google Shape;445;p71"/>
          <p:cNvSpPr txBox="1"/>
          <p:nvPr>
            <p:ph idx="4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6" name="Google Shape;446;p71"/>
          <p:cNvSpPr txBox="1"/>
          <p:nvPr>
            <p:ph idx="5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7" name="Google Shape;447;p71"/>
          <p:cNvSpPr txBox="1"/>
          <p:nvPr>
            <p:ph idx="6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8" name="Google Shape;448;p7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2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1" name="Google Shape;451;p7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52" name="Google Shape;452;p72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53" name="Google Shape;453;p72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54" name="Google Shape;454;p72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55" name="Google Shape;455;p72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6" name="Google Shape;456;p72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3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9" name="Google Shape;459;p73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460" name="Google Shape;460;p73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1" name="Google Shape;461;p73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2" name="Google Shape;462;p73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3" name="Google Shape;463;p73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4" name="Google Shape;464;p73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73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73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7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4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0" name="Google Shape;470;p74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7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72" name="Google Shape;472;p74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3" name="Google Shape;473;p74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74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5" name="Google Shape;475;p74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5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8" name="Google Shape;478;p75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9" name="Google Shape;479;p75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75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75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7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3" name="Google Shape;483;p75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6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86" name="Google Shape;486;p76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76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8" name="Google Shape;488;p76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9" name="Google Shape;489;p76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76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1" name="Google Shape;491;p76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76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3" name="Google Shape;493;p76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4" name="Google Shape;494;p76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5" name="Google Shape;495;p76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76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76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7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0" name="Google Shape;500;p77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1" name="Google Shape;501;p77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2" name="Google Shape;502;p77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503" name="Google Shape;503;p77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6" name="Google Shape;506;p78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7" name="Google Shape;507;p78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0" name="Google Shape;510;p79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1" name="Google Shape;511;p79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4" name="Google Shape;514;p80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5" name="Google Shape;515;p80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18" name="Google Shape;518;p81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9" name="Google Shape;519;p81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0" name="Google Shape;520;p81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521" name="Google Shape;521;p81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2"/>
          <p:cNvSpPr txBox="1"/>
          <p:nvPr>
            <p:ph type="title"/>
          </p:nvPr>
        </p:nvSpPr>
        <p:spPr>
          <a:xfrm>
            <a:off x="457225" y="409575"/>
            <a:ext cx="82296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4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30" name="Google Shape;530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33" name="Google Shape;533;p85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36" name="Google Shape;536;p86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39" name="Google Shape;539;p87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8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2" name="Google Shape;542;p88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3" name="Google Shape;543;p8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44" name="Google Shape;544;p88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5" name="Google Shape;545;p88"/>
          <p:cNvSpPr/>
          <p:nvPr/>
        </p:nvSpPr>
        <p:spPr>
          <a:xfrm>
            <a:off x="740588" y="145215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88"/>
          <p:cNvSpPr/>
          <p:nvPr/>
        </p:nvSpPr>
        <p:spPr>
          <a:xfrm>
            <a:off x="740588" y="267930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8"/>
          <p:cNvSpPr/>
          <p:nvPr/>
        </p:nvSpPr>
        <p:spPr>
          <a:xfrm>
            <a:off x="740588" y="389470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9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0" name="Google Shape;550;p89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1" name="Google Shape;551;p8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52" name="Google Shape;552;p89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0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5" name="Google Shape;555;p90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6" name="Google Shape;556;p9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57" name="Google Shape;557;p90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8" name="Google Shape;558;p90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59" name="Google Shape;559;p90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60" name="Google Shape;560;p90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1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3" name="Google Shape;563;p91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4" name="Google Shape;564;p91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5" name="Google Shape;565;p9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566" name="Google Shape;566;p91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91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91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2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1" name="Google Shape;571;p92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92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92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4" name="Google Shape;574;p92"/>
          <p:cNvCxnSpPr/>
          <p:nvPr/>
        </p:nvCxnSpPr>
        <p:spPr>
          <a:xfrm flipH="1" rot="10800000">
            <a:off x="4572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92"/>
          <p:cNvCxnSpPr/>
          <p:nvPr/>
        </p:nvCxnSpPr>
        <p:spPr>
          <a:xfrm flipH="1" rot="10800000">
            <a:off x="32370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92"/>
          <p:cNvCxnSpPr/>
          <p:nvPr/>
        </p:nvCxnSpPr>
        <p:spPr>
          <a:xfrm flipH="1" rot="10800000">
            <a:off x="60168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92"/>
          <p:cNvSpPr txBox="1"/>
          <p:nvPr>
            <p:ph idx="1" type="body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8" name="Google Shape;578;p92"/>
          <p:cNvSpPr txBox="1"/>
          <p:nvPr>
            <p:ph idx="2" type="body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9" name="Google Shape;579;p92"/>
          <p:cNvSpPr txBox="1"/>
          <p:nvPr>
            <p:ph idx="3" type="body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3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2" name="Google Shape;582;p93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3" name="Google Shape;583;p93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4" name="Google Shape;584;p9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">
  <p:cSld name="CUSTOM_3_2_1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94"/>
          <p:cNvSpPr txBox="1"/>
          <p:nvPr>
            <p:ph idx="1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7" name="Google Shape;587;p94"/>
          <p:cNvSpPr txBox="1"/>
          <p:nvPr>
            <p:ph idx="2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8" name="Google Shape;588;p94"/>
          <p:cNvSpPr txBox="1"/>
          <p:nvPr>
            <p:ph idx="3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9" name="Google Shape;589;p94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90" name="Google Shape;590;p94"/>
          <p:cNvSpPr/>
          <p:nvPr/>
        </p:nvSpPr>
        <p:spPr>
          <a:xfrm>
            <a:off x="4113597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91" name="Google Shape;591;p94"/>
          <p:cNvSpPr/>
          <p:nvPr/>
        </p:nvSpPr>
        <p:spPr>
          <a:xfrm>
            <a:off x="6893399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92" name="Google Shape;592;p9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5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5" name="Google Shape;595;p9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96" name="Google Shape;596;p95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97" name="Google Shape;597;p95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98" name="Google Shape;598;p95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99" name="Google Shape;599;p95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0" name="Google Shape;600;p95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6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3" name="Google Shape;603;p96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604" name="Google Shape;604;p96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5" name="Google Shape;605;p96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6" name="Google Shape;606;p96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7" name="Google Shape;607;p96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8" name="Google Shape;608;p96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96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96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9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97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4" name="Google Shape;614;p97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9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16" name="Google Shape;616;p97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7" name="Google Shape;617;p97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97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9" name="Google Shape;619;p97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8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2" name="Google Shape;622;p98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3" name="Google Shape;623;p98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98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98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9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27" name="Google Shape;627;p98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99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30" name="Google Shape;630;p99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99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2" name="Google Shape;632;p99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3" name="Google Shape;633;p99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99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5" name="Google Shape;635;p99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99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7" name="Google Shape;637;p99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8" name="Google Shape;638;p99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9" name="Google Shape;639;p99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99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99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0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4" name="Google Shape;644;p100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5" name="Google Shape;645;p100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6" name="Google Shape;646;p100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647" name="Google Shape;647;p100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0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0" name="Google Shape;650;p101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1" name="Google Shape;651;p101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0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4" name="Google Shape;654;p102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5" name="Google Shape;655;p102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8" name="Google Shape;658;p103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9" name="Google Shape;659;p103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0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62" name="Google Shape;662;p104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3" name="Google Shape;663;p104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4" name="Google Shape;664;p104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665" name="Google Shape;665;p104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23" Type="http://schemas.openxmlformats.org/officeDocument/2006/relationships/theme" Target="../theme/theme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2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52.xml"/><Relationship Id="rId6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51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68.xml"/><Relationship Id="rId24" Type="http://schemas.openxmlformats.org/officeDocument/2006/relationships/theme" Target="../theme/theme7.xml"/><Relationship Id="rId12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8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74.xml"/><Relationship Id="rId6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98.xml"/><Relationship Id="rId22" Type="http://schemas.openxmlformats.org/officeDocument/2006/relationships/slideLayout" Target="../slideLayouts/slideLayout100.xml"/><Relationship Id="rId21" Type="http://schemas.openxmlformats.org/officeDocument/2006/relationships/slideLayout" Target="../slideLayouts/slideLayout99.xml"/><Relationship Id="rId24" Type="http://schemas.openxmlformats.org/officeDocument/2006/relationships/slideLayout" Target="../slideLayouts/slideLayout102.xml"/><Relationship Id="rId23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79.xml"/><Relationship Id="rId2" Type="http://schemas.openxmlformats.org/officeDocument/2006/relationships/slideLayout" Target="../slideLayouts/slideLayout80.xml"/><Relationship Id="rId3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5.xml"/><Relationship Id="rId8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96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22.xml"/><Relationship Id="rId22" Type="http://schemas.openxmlformats.org/officeDocument/2006/relationships/slideLayout" Target="../slideLayouts/slideLayout124.xml"/><Relationship Id="rId21" Type="http://schemas.openxmlformats.org/officeDocument/2006/relationships/slideLayout" Target="../slideLayouts/slideLayout123.xml"/><Relationship Id="rId23" Type="http://schemas.openxmlformats.org/officeDocument/2006/relationships/theme" Target="../theme/theme5.xml"/><Relationship Id="rId1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14.xml"/><Relationship Id="rId15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16.xml"/><Relationship Id="rId17" Type="http://schemas.openxmlformats.org/officeDocument/2006/relationships/slideLayout" Target="../slideLayouts/slideLayout119.xml"/><Relationship Id="rId16" Type="http://schemas.openxmlformats.org/officeDocument/2006/relationships/slideLayout" Target="../slideLayouts/slideLayout118.xml"/><Relationship Id="rId19" Type="http://schemas.openxmlformats.org/officeDocument/2006/relationships/slideLayout" Target="../slideLayouts/slideLayout121.xml"/><Relationship Id="rId18" Type="http://schemas.openxmlformats.org/officeDocument/2006/relationships/slideLayout" Target="../slideLayouts/slideLayout1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74" name="Google Shape;37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75" name="Google Shape;37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6" name="Google Shape;526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27" name="Google Shape;527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83" name="Google Shape;683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84" name="Google Shape;684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  <p:sldLayoutId id="2147483770" r:id="rId21"/>
    <p:sldLayoutId id="2147483771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4.jp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31"/>
          <p:cNvSpPr txBox="1"/>
          <p:nvPr>
            <p:ph type="title"/>
          </p:nvPr>
        </p:nvSpPr>
        <p:spPr>
          <a:xfrm>
            <a:off x="558275" y="440975"/>
            <a:ext cx="80142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Inter"/>
                <a:ea typeface="Inter"/>
                <a:cs typeface="Inter"/>
                <a:sym typeface="Inter"/>
              </a:rPr>
              <a:t>About Me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6" name="Google Shape;836;p131"/>
          <p:cNvSpPr txBox="1"/>
          <p:nvPr>
            <p:ph idx="4294967295" type="body"/>
          </p:nvPr>
        </p:nvSpPr>
        <p:spPr>
          <a:xfrm>
            <a:off x="3971800" y="1340850"/>
            <a:ext cx="5122500" cy="28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Close to 20 years in the </a:t>
            </a:r>
            <a:r>
              <a:rPr lang="en" sz="1100">
                <a:solidFill>
                  <a:schemeClr val="dk1"/>
                </a:solidFill>
              </a:rPr>
              <a:t>industry</a:t>
            </a:r>
            <a:endParaRPr sz="1100">
              <a:solidFill>
                <a:schemeClr val="dk1"/>
              </a:solidFill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Passionate about Operational Excellence, mentoring &amp; growing others</a:t>
            </a:r>
            <a:endParaRPr sz="1100">
              <a:solidFill>
                <a:schemeClr val="dk1"/>
              </a:solidFill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Strong advocate for DEI&amp;B and have led multiple initiatives in previous roles.</a:t>
            </a:r>
            <a:endParaRPr sz="1100">
              <a:solidFill>
                <a:schemeClr val="dk1"/>
              </a:solidFill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Always Learning!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37" name="Google Shape;837;p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40850"/>
            <a:ext cx="3853527" cy="289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4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Zooming In: Our Initial Engagement</a:t>
            </a:r>
            <a:endParaRPr sz="2520"/>
          </a:p>
        </p:txBody>
      </p:sp>
      <p:sp>
        <p:nvSpPr>
          <p:cNvPr id="924" name="Google Shape;924;p140"/>
          <p:cNvSpPr txBox="1"/>
          <p:nvPr>
            <p:ph idx="1" type="subTitle"/>
          </p:nvPr>
        </p:nvSpPr>
        <p:spPr>
          <a:xfrm>
            <a:off x="457200" y="1382525"/>
            <a:ext cx="2739300" cy="7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Improving Development Environments and Lead Times</a:t>
            </a:r>
            <a:endParaRPr sz="1400"/>
          </a:p>
        </p:txBody>
      </p:sp>
      <p:sp>
        <p:nvSpPr>
          <p:cNvPr id="925" name="Google Shape;925;p140"/>
          <p:cNvSpPr/>
          <p:nvPr/>
        </p:nvSpPr>
        <p:spPr>
          <a:xfrm>
            <a:off x="457200" y="2358425"/>
            <a:ext cx="27393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Our initial focus will be on kickstarting new environments and reducing development lead times. This will lay the foundation for future DevOps practices and efficiencies.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926" name="Google Shape;926;p140"/>
          <p:cNvCxnSpPr/>
          <p:nvPr/>
        </p:nvCxnSpPr>
        <p:spPr>
          <a:xfrm>
            <a:off x="478475" y="1375575"/>
            <a:ext cx="271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140"/>
          <p:cNvCxnSpPr/>
          <p:nvPr/>
        </p:nvCxnSpPr>
        <p:spPr>
          <a:xfrm>
            <a:off x="478475" y="2173025"/>
            <a:ext cx="271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8" name="Google Shape;928;p140"/>
          <p:cNvSpPr txBox="1"/>
          <p:nvPr/>
        </p:nvSpPr>
        <p:spPr>
          <a:xfrm>
            <a:off x="3629400" y="1335250"/>
            <a:ext cx="51072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Discovery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Pilot Programs + Teams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Immersive Trainings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Measuring and Debriefing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2" id="933" name="Google Shape;933;p141"/>
          <p:cNvSpPr txBox="1"/>
          <p:nvPr>
            <p:ph idx="3" type="body"/>
          </p:nvPr>
        </p:nvSpPr>
        <p:spPr>
          <a:xfrm>
            <a:off x="446800" y="2369737"/>
            <a:ext cx="4078500" cy="9708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Containerization for seamless software deployment across environments</a:t>
            </a:r>
            <a:endParaRPr sz="1300"/>
          </a:p>
        </p:txBody>
      </p:sp>
      <p:sp>
        <p:nvSpPr>
          <p:cNvPr descr="4" id="934" name="Google Shape;934;p141"/>
          <p:cNvSpPr txBox="1"/>
          <p:nvPr>
            <p:ph idx="2" type="body"/>
          </p:nvPr>
        </p:nvSpPr>
        <p:spPr>
          <a:xfrm>
            <a:off x="4613401" y="1143663"/>
            <a:ext cx="4073400" cy="9711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DevOps in the cloud for accelerated development and deployment</a:t>
            </a:r>
            <a:endParaRPr sz="1300"/>
          </a:p>
        </p:txBody>
      </p:sp>
      <p:sp>
        <p:nvSpPr>
          <p:cNvPr id="935" name="Google Shape;935;p14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The Power of Cloud and Containerization</a:t>
            </a:r>
            <a:endParaRPr sz="2520"/>
          </a:p>
        </p:txBody>
      </p:sp>
      <p:sp>
        <p:nvSpPr>
          <p:cNvPr descr="1" id="936" name="Google Shape;936;p141"/>
          <p:cNvSpPr txBox="1"/>
          <p:nvPr>
            <p:ph idx="1" type="body"/>
          </p:nvPr>
        </p:nvSpPr>
        <p:spPr>
          <a:xfrm>
            <a:off x="457175" y="1143663"/>
            <a:ext cx="40734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 sz="1300"/>
              <a:t>Cloud native applications for enhanced scalability and flexibility</a:t>
            </a:r>
            <a:endParaRPr sz="1300"/>
          </a:p>
        </p:txBody>
      </p:sp>
      <p:cxnSp>
        <p:nvCxnSpPr>
          <p:cNvPr id="937" name="Google Shape;937;p141"/>
          <p:cNvCxnSpPr/>
          <p:nvPr/>
        </p:nvCxnSpPr>
        <p:spPr>
          <a:xfrm>
            <a:off x="457175" y="1139725"/>
            <a:ext cx="0" cy="978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141"/>
          <p:cNvCxnSpPr/>
          <p:nvPr/>
        </p:nvCxnSpPr>
        <p:spPr>
          <a:xfrm>
            <a:off x="4613401" y="1139725"/>
            <a:ext cx="0" cy="978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141"/>
          <p:cNvCxnSpPr/>
          <p:nvPr/>
        </p:nvCxnSpPr>
        <p:spPr>
          <a:xfrm>
            <a:off x="446800" y="2365799"/>
            <a:ext cx="0" cy="978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5" id="940" name="Google Shape;940;p141"/>
          <p:cNvSpPr txBox="1"/>
          <p:nvPr>
            <p:ph idx="3" type="body"/>
          </p:nvPr>
        </p:nvSpPr>
        <p:spPr>
          <a:xfrm>
            <a:off x="4608290" y="2369737"/>
            <a:ext cx="4078500" cy="9708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Cloud platforms offer the necessary infrastructure for modern software practices</a:t>
            </a:r>
            <a:endParaRPr sz="1300"/>
          </a:p>
        </p:txBody>
      </p:sp>
      <p:cxnSp>
        <p:nvCxnSpPr>
          <p:cNvPr id="941" name="Google Shape;941;p141"/>
          <p:cNvCxnSpPr/>
          <p:nvPr/>
        </p:nvCxnSpPr>
        <p:spPr>
          <a:xfrm>
            <a:off x="4608290" y="2365799"/>
            <a:ext cx="0" cy="978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3" id="942" name="Google Shape;942;p141"/>
          <p:cNvSpPr txBox="1"/>
          <p:nvPr>
            <p:ph idx="3" type="body"/>
          </p:nvPr>
        </p:nvSpPr>
        <p:spPr>
          <a:xfrm>
            <a:off x="446800" y="3595801"/>
            <a:ext cx="4078500" cy="9708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Infrastructure as Code (IaC) for automated and consistent environment provisioning</a:t>
            </a:r>
            <a:endParaRPr sz="1300"/>
          </a:p>
        </p:txBody>
      </p:sp>
      <p:cxnSp>
        <p:nvCxnSpPr>
          <p:cNvPr id="943" name="Google Shape;943;p141"/>
          <p:cNvCxnSpPr/>
          <p:nvPr/>
        </p:nvCxnSpPr>
        <p:spPr>
          <a:xfrm>
            <a:off x="446800" y="3591863"/>
            <a:ext cx="0" cy="978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6" id="944" name="Google Shape;944;p141"/>
          <p:cNvSpPr txBox="1"/>
          <p:nvPr>
            <p:ph idx="3" type="body"/>
          </p:nvPr>
        </p:nvSpPr>
        <p:spPr>
          <a:xfrm>
            <a:off x="4608290" y="3595801"/>
            <a:ext cx="4078500" cy="9708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Container orchestration for managing complex, microservices-based applications</a:t>
            </a:r>
            <a:endParaRPr sz="1300"/>
          </a:p>
        </p:txBody>
      </p:sp>
      <p:cxnSp>
        <p:nvCxnSpPr>
          <p:cNvPr id="945" name="Google Shape;945;p141"/>
          <p:cNvCxnSpPr/>
          <p:nvPr/>
        </p:nvCxnSpPr>
        <p:spPr>
          <a:xfrm>
            <a:off x="4608290" y="3591863"/>
            <a:ext cx="0" cy="978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4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Addressing Your Pain Points</a:t>
            </a:r>
            <a:endParaRPr sz="2520"/>
          </a:p>
        </p:txBody>
      </p:sp>
      <p:sp>
        <p:nvSpPr>
          <p:cNvPr id="951" name="Google Shape;951;p142"/>
          <p:cNvSpPr txBox="1"/>
          <p:nvPr>
            <p:ph idx="4294967295" type="body"/>
          </p:nvPr>
        </p:nvSpPr>
        <p:spPr>
          <a:xfrm>
            <a:off x="457200" y="1677025"/>
            <a:ext cx="73359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Inter SemiBold"/>
              <a:buChar char="→"/>
            </a:pPr>
            <a:r>
              <a:rPr lang="en" sz="1100">
                <a:solidFill>
                  <a:schemeClr val="dk1"/>
                </a:solidFill>
              </a:rPr>
              <a:t>Kickstarting new environments and long lead times for development will be addressed through automated infrastructure provisioning and cloud services.</a:t>
            </a:r>
            <a:endParaRPr sz="1100">
              <a:solidFill>
                <a:schemeClr val="dk1"/>
              </a:solidFill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Inter SemiBold"/>
              <a:buChar char="→"/>
            </a:pPr>
            <a:r>
              <a:rPr lang="en" sz="1100">
                <a:solidFill>
                  <a:schemeClr val="dk1"/>
                </a:solidFill>
              </a:rPr>
              <a:t>Lack of consistency between environments will be solved by implementing infrastructure as code and containerization.</a:t>
            </a:r>
            <a:endParaRPr sz="1100">
              <a:solidFill>
                <a:schemeClr val="dk1"/>
              </a:solidFill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accent3"/>
              </a:buClr>
              <a:buSzPts val="1100"/>
              <a:buFont typeface="Inter SemiBold"/>
              <a:buChar char="→"/>
            </a:pPr>
            <a:r>
              <a:rPr lang="en" sz="1100">
                <a:solidFill>
                  <a:schemeClr val="dk1"/>
                </a:solidFill>
              </a:rPr>
              <a:t>Downtime during deployments and code quality issues will be tackled through continuous integration/continuous deployment (CI/CD) practices and automated testing.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52" name="Google Shape;952;p142"/>
          <p:cNvSpPr txBox="1"/>
          <p:nvPr>
            <p:ph idx="1" type="subTitle"/>
          </p:nvPr>
        </p:nvSpPr>
        <p:spPr>
          <a:xfrm>
            <a:off x="457200" y="1017725"/>
            <a:ext cx="2771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How We Can Help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43"/>
          <p:cNvSpPr txBox="1"/>
          <p:nvPr>
            <p:ph type="title"/>
          </p:nvPr>
        </p:nvSpPr>
        <p:spPr>
          <a:xfrm>
            <a:off x="558275" y="440975"/>
            <a:ext cx="80142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Inter"/>
                <a:ea typeface="Inter"/>
                <a:cs typeface="Inter"/>
                <a:sym typeface="Inter"/>
              </a:rPr>
              <a:t>Dojos: Immersive Training for DevOps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8" name="Google Shape;958;p143"/>
          <p:cNvSpPr txBox="1"/>
          <p:nvPr>
            <p:ph idx="4294967295" type="body"/>
          </p:nvPr>
        </p:nvSpPr>
        <p:spPr>
          <a:xfrm>
            <a:off x="3662200" y="1632625"/>
            <a:ext cx="49104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Practical simulations in a safe environment</a:t>
            </a:r>
            <a:endParaRPr sz="1100">
              <a:solidFill>
                <a:schemeClr val="dk1"/>
              </a:solidFill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Immersive and interactive training approach</a:t>
            </a:r>
            <a:endParaRPr sz="1100">
              <a:solidFill>
                <a:schemeClr val="dk1"/>
              </a:solidFill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Focus on establishing a DevOps mindset and skill set</a:t>
            </a:r>
            <a:endParaRPr sz="1100">
              <a:solidFill>
                <a:schemeClr val="dk1"/>
              </a:solidFill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Fosters cross-functional collaboration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59" name="Google Shape;959;p143"/>
          <p:cNvSpPr txBox="1"/>
          <p:nvPr>
            <p:ph idx="1" type="subTitle"/>
          </p:nvPr>
        </p:nvSpPr>
        <p:spPr>
          <a:xfrm>
            <a:off x="3662200" y="1085550"/>
            <a:ext cx="49104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Inter SemiBold"/>
                <a:ea typeface="Inter SemiBold"/>
                <a:cs typeface="Inter SemiBold"/>
                <a:sym typeface="Inter SemiBold"/>
              </a:rPr>
              <a:t>Key Elements of Dojos</a:t>
            </a:r>
            <a:endParaRPr sz="14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60" name="Google Shape;960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75" y="1206276"/>
            <a:ext cx="2842375" cy="23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3" id="965" name="Google Shape;965;p144"/>
          <p:cNvSpPr txBox="1"/>
          <p:nvPr>
            <p:ph idx="2" type="body"/>
          </p:nvPr>
        </p:nvSpPr>
        <p:spPr>
          <a:xfrm>
            <a:off x="910425" y="2967782"/>
            <a:ext cx="6858000" cy="738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Prioritize key areas for quick wins and early successes, such as automating build and deployment processes.</a:t>
            </a:r>
            <a:endParaRPr sz="1200"/>
          </a:p>
        </p:txBody>
      </p:sp>
      <p:sp>
        <p:nvSpPr>
          <p:cNvPr descr="2" id="966" name="Google Shape;966;p144"/>
          <p:cNvSpPr txBox="1"/>
          <p:nvPr>
            <p:ph idx="1" type="body"/>
          </p:nvPr>
        </p:nvSpPr>
        <p:spPr>
          <a:xfrm>
            <a:off x="910425" y="2053891"/>
            <a:ext cx="6858000" cy="738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Conduct a comprehensive assessment of your current workflows, tools, and processes to identify improvement areas.</a:t>
            </a:r>
            <a:endParaRPr sz="1200"/>
          </a:p>
        </p:txBody>
      </p:sp>
      <p:sp>
        <p:nvSpPr>
          <p:cNvPr descr="1" id="967" name="Google Shape;967;p144"/>
          <p:cNvSpPr txBox="1"/>
          <p:nvPr>
            <p:ph idx="3" type="body"/>
          </p:nvPr>
        </p:nvSpPr>
        <p:spPr>
          <a:xfrm>
            <a:off x="910425" y="1140000"/>
            <a:ext cx="6858000" cy="738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 sz="1200"/>
              <a:t>Establish a cross-functional DevOps team, aligning with your internal stakeholders.</a:t>
            </a:r>
            <a:endParaRPr sz="1200"/>
          </a:p>
        </p:txBody>
      </p:sp>
      <p:sp>
        <p:nvSpPr>
          <p:cNvPr id="968" name="Google Shape;968;p14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Next Steps: Walking the Transformation Path</a:t>
            </a:r>
            <a:endParaRPr sz="2520"/>
          </a:p>
        </p:txBody>
      </p:sp>
      <p:cxnSp>
        <p:nvCxnSpPr>
          <p:cNvPr id="969" name="Google Shape;969;p144"/>
          <p:cNvCxnSpPr/>
          <p:nvPr/>
        </p:nvCxnSpPr>
        <p:spPr>
          <a:xfrm>
            <a:off x="571450" y="1060200"/>
            <a:ext cx="0" cy="358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144"/>
          <p:cNvCxnSpPr>
            <a:endCxn id="966" idx="1"/>
          </p:cNvCxnSpPr>
          <p:nvPr/>
        </p:nvCxnSpPr>
        <p:spPr>
          <a:xfrm>
            <a:off x="531525" y="2422891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71" name="Google Shape;971;p144"/>
          <p:cNvCxnSpPr>
            <a:endCxn id="965" idx="1"/>
          </p:cNvCxnSpPr>
          <p:nvPr/>
        </p:nvCxnSpPr>
        <p:spPr>
          <a:xfrm>
            <a:off x="531525" y="3336782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72" name="Google Shape;972;p144"/>
          <p:cNvCxnSpPr>
            <a:endCxn id="967" idx="1"/>
          </p:cNvCxnSpPr>
          <p:nvPr/>
        </p:nvCxnSpPr>
        <p:spPr>
          <a:xfrm>
            <a:off x="531525" y="150900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descr="4" id="973" name="Google Shape;973;p144"/>
          <p:cNvSpPr txBox="1"/>
          <p:nvPr>
            <p:ph idx="2" type="body"/>
          </p:nvPr>
        </p:nvSpPr>
        <p:spPr>
          <a:xfrm>
            <a:off x="910425" y="3828082"/>
            <a:ext cx="6858000" cy="738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Collaboratively design and implement a phased DevOps adoption plan, integrating feedback loops for continuous improvement.</a:t>
            </a:r>
            <a:endParaRPr sz="1200"/>
          </a:p>
        </p:txBody>
      </p:sp>
      <p:cxnSp>
        <p:nvCxnSpPr>
          <p:cNvPr id="974" name="Google Shape;974;p144"/>
          <p:cNvCxnSpPr>
            <a:endCxn id="973" idx="1"/>
          </p:cNvCxnSpPr>
          <p:nvPr/>
        </p:nvCxnSpPr>
        <p:spPr>
          <a:xfrm>
            <a:off x="531525" y="4197082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9" name="Google Shape;979;p145"/>
          <p:cNvGraphicFramePr/>
          <p:nvPr/>
        </p:nvGraphicFramePr>
        <p:xfrm>
          <a:off x="457200" y="121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{99CE8E7C-6AB2-4BB7-B76D-7FE8E9781637}</a:tableStyleId>
              </a:tblPr>
              <a:tblGrid>
                <a:gridCol w="2077375"/>
                <a:gridCol w="6152225"/>
              </a:tblGrid>
              <a:tr h="111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0" name="Google Shape;980;p14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Why Choose Us: The Bottom Line</a:t>
            </a:r>
            <a:endParaRPr sz="2520"/>
          </a:p>
        </p:txBody>
      </p:sp>
      <p:sp>
        <p:nvSpPr>
          <p:cNvPr id="981" name="Google Shape;981;p145"/>
          <p:cNvSpPr txBox="1"/>
          <p:nvPr>
            <p:ph idx="1" type="body"/>
          </p:nvPr>
        </p:nvSpPr>
        <p:spPr>
          <a:xfrm>
            <a:off x="2749850" y="1292400"/>
            <a:ext cx="50238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We specialize in DevOps transformations for traditional on premise infrastructure, with a focus on modernizing product suites and architectures.</a:t>
            </a:r>
            <a:endParaRPr/>
          </a:p>
        </p:txBody>
      </p:sp>
      <p:sp>
        <p:nvSpPr>
          <p:cNvPr id="982" name="Google Shape;982;p145"/>
          <p:cNvSpPr txBox="1"/>
          <p:nvPr>
            <p:ph idx="2" type="body"/>
          </p:nvPr>
        </p:nvSpPr>
        <p:spPr>
          <a:xfrm>
            <a:off x="2749850" y="2399379"/>
            <a:ext cx="50238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We have a track record of helping companies reduce lead times, increase consistency, and improve code quality.</a:t>
            </a:r>
            <a:endParaRPr/>
          </a:p>
        </p:txBody>
      </p:sp>
      <p:sp>
        <p:nvSpPr>
          <p:cNvPr id="983" name="Google Shape;983;p145"/>
          <p:cNvSpPr txBox="1"/>
          <p:nvPr>
            <p:ph idx="3" type="subTitle"/>
          </p:nvPr>
        </p:nvSpPr>
        <p:spPr>
          <a:xfrm>
            <a:off x="457200" y="1292500"/>
            <a:ext cx="1828800" cy="9861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38761D"/>
                </a:solidFill>
              </a:rPr>
              <a:t>Expertise in DevOps for Enterprise IT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84" name="Google Shape;984;p145"/>
          <p:cNvSpPr txBox="1"/>
          <p:nvPr>
            <p:ph idx="4" type="subTitle"/>
          </p:nvPr>
        </p:nvSpPr>
        <p:spPr>
          <a:xfrm>
            <a:off x="457200" y="2399425"/>
            <a:ext cx="1828800" cy="9861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38761D"/>
                </a:solidFill>
              </a:rPr>
              <a:t>Proven Track Record in Software Delivery Evolution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85" name="Google Shape;985;p145"/>
          <p:cNvSpPr txBox="1"/>
          <p:nvPr>
            <p:ph idx="5" type="subTitle"/>
          </p:nvPr>
        </p:nvSpPr>
        <p:spPr>
          <a:xfrm>
            <a:off x="457200" y="3506400"/>
            <a:ext cx="1828800" cy="9861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38761D"/>
                </a:solidFill>
              </a:rPr>
              <a:t>Collaborative Problem-Solving Approach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86" name="Google Shape;986;p145"/>
          <p:cNvSpPr txBox="1"/>
          <p:nvPr>
            <p:ph idx="6" type="body"/>
          </p:nvPr>
        </p:nvSpPr>
        <p:spPr>
          <a:xfrm>
            <a:off x="2749850" y="3506396"/>
            <a:ext cx="50238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We collaborate with your team to identify and solve developer and ops pain points, evolving your software delivery practices.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2" id="991" name="Google Shape;991;p146"/>
          <p:cNvSpPr txBox="1"/>
          <p:nvPr>
            <p:ph idx="5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In terms of the customized DevOps roadmap, are there any specific areas of your software delivery process that you are most eager to address or improve?</a:t>
            </a:r>
            <a:endParaRPr/>
          </a:p>
        </p:txBody>
      </p:sp>
      <p:sp>
        <p:nvSpPr>
          <p:cNvPr descr="3" id="992" name="Google Shape;992;p146"/>
          <p:cNvSpPr txBox="1"/>
          <p:nvPr>
            <p:ph idx="6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How do you envision the role of our team in addressing the pain points of your developers and operations staff, and what specific outcomes are you hoping to achieve?</a:t>
            </a:r>
            <a:endParaRPr/>
          </a:p>
        </p:txBody>
      </p:sp>
      <p:sp>
        <p:nvSpPr>
          <p:cNvPr id="993" name="Google Shape;993;p14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Q&amp;A</a:t>
            </a:r>
            <a:endParaRPr sz="2520"/>
          </a:p>
        </p:txBody>
      </p:sp>
      <p:sp>
        <p:nvSpPr>
          <p:cNvPr descr="1" id="994" name="Google Shape;994;p146"/>
          <p:cNvSpPr txBox="1"/>
          <p:nvPr>
            <p:ph idx="4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How do you see our initial engagement phase aligning with your current priorities?</a:t>
            </a:r>
            <a:endParaRPr/>
          </a:p>
        </p:txBody>
      </p:sp>
      <p:sp>
        <p:nvSpPr>
          <p:cNvPr id="995" name="Google Shape;995;p146"/>
          <p:cNvSpPr txBox="1"/>
          <p:nvPr>
            <p:ph idx="1" type="subTitle"/>
          </p:nvPr>
        </p:nvSpPr>
        <p:spPr>
          <a:xfrm>
            <a:off x="68934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96" name="Google Shape;996;p146"/>
          <p:cNvSpPr txBox="1"/>
          <p:nvPr>
            <p:ph idx="2" type="subTitle"/>
          </p:nvPr>
        </p:nvSpPr>
        <p:spPr>
          <a:xfrm>
            <a:off x="41136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97" name="Google Shape;997;p146"/>
          <p:cNvSpPr txBox="1"/>
          <p:nvPr>
            <p:ph idx="3" type="subTitle"/>
          </p:nvPr>
        </p:nvSpPr>
        <p:spPr>
          <a:xfrm>
            <a:off x="13338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3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Assumptions</a:t>
            </a:r>
            <a:endParaRPr sz="2520"/>
          </a:p>
        </p:txBody>
      </p:sp>
      <p:sp>
        <p:nvSpPr>
          <p:cNvPr id="843" name="Google Shape;843;p132"/>
          <p:cNvSpPr txBox="1"/>
          <p:nvPr/>
        </p:nvSpPr>
        <p:spPr>
          <a:xfrm>
            <a:off x="556975" y="1159325"/>
            <a:ext cx="6772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Siloed Functions (Dev / Ops / QA)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Waterfall model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Poor Visibility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Lack of Alignment &amp; Prioritization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Horizontal Architecture (UI / API / Data)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Top Level Biz Goals: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Operational Effectiveness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Increase customer satisfaction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3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Agenda</a:t>
            </a:r>
            <a:endParaRPr sz="2520"/>
          </a:p>
        </p:txBody>
      </p:sp>
      <p:sp>
        <p:nvSpPr>
          <p:cNvPr id="849" name="Google Shape;849;p133"/>
          <p:cNvSpPr txBox="1"/>
          <p:nvPr/>
        </p:nvSpPr>
        <p:spPr>
          <a:xfrm>
            <a:off x="556975" y="1159325"/>
            <a:ext cx="6772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 tale of modernization &amp; a vision for the future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How we can get there together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Next Steps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Q&amp;A</a:t>
            </a:r>
            <a:endParaRPr sz="2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450" y="565088"/>
            <a:ext cx="5284201" cy="4013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134"/>
          <p:cNvSpPr txBox="1"/>
          <p:nvPr>
            <p:ph type="ctrTitle"/>
          </p:nvPr>
        </p:nvSpPr>
        <p:spPr>
          <a:xfrm>
            <a:off x="136250" y="873125"/>
            <a:ext cx="5083500" cy="25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 IT Transformation: Your DevOps Journey with Us</a:t>
            </a:r>
            <a:endParaRPr/>
          </a:p>
        </p:txBody>
      </p:sp>
      <p:sp>
        <p:nvSpPr>
          <p:cNvPr id="856" name="Google Shape;856;p134"/>
          <p:cNvSpPr txBox="1"/>
          <p:nvPr/>
        </p:nvSpPr>
        <p:spPr>
          <a:xfrm>
            <a:off x="136250" y="3992100"/>
            <a:ext cx="465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December 14, 2023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57" name="Google Shape;857;p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180438"/>
            <a:ext cx="1168025" cy="4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2" id="862" name="Google Shape;862;p135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  <p:txBody>
          <a:bodyPr anchorCtr="0" anchor="t" bIns="91425" lIns="182875" spcFirstLastPara="1" rIns="137150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The shift to modern IT, including cloud adoption and containerization, is essential for staying competitive and agile.</a:t>
            </a:r>
            <a:endParaRPr/>
          </a:p>
        </p:txBody>
      </p:sp>
      <p:sp>
        <p:nvSpPr>
          <p:cNvPr descr="3" id="863" name="Google Shape;863;p135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  <p:txBody>
          <a:bodyPr anchorCtr="0" anchor="t" bIns="91425" lIns="182875" spcFirstLastPara="1" rIns="137150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DevOps is the cornerstone of modern IT, enabling seamless collaboration between development and operations teams.</a:t>
            </a:r>
            <a:endParaRPr/>
          </a:p>
        </p:txBody>
      </p:sp>
      <p:sp>
        <p:nvSpPr>
          <p:cNvPr descr="1" id="864" name="Google Shape;864;p135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1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/>
              <a:t>Traditional IT is becoming obsolete in the face of rapid technological advancements and changing business needs.</a:t>
            </a:r>
            <a:endParaRPr sz="1400"/>
          </a:p>
        </p:txBody>
      </p:sp>
      <p:sp>
        <p:nvSpPr>
          <p:cNvPr id="865" name="Google Shape;865;p13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Modern IT: A Necessity, Not an Option</a:t>
            </a:r>
            <a:endParaRPr sz="2520"/>
          </a:p>
        </p:txBody>
      </p:sp>
      <p:sp>
        <p:nvSpPr>
          <p:cNvPr id="866" name="Google Shape;866;p135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67" name="Google Shape;867;p135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68" name="Google Shape;868;p135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3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Inter"/>
                <a:ea typeface="Inter"/>
                <a:cs typeface="Inter"/>
                <a:sym typeface="Inter"/>
              </a:rPr>
              <a:t>ROI of DevOps Transformation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4" name="Google Shape;874;p136"/>
          <p:cNvSpPr txBox="1"/>
          <p:nvPr/>
        </p:nvSpPr>
        <p:spPr>
          <a:xfrm>
            <a:off x="582075" y="2690225"/>
            <a:ext cx="1712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Employee Productivity Increase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75" name="Google Shape;875;p136"/>
          <p:cNvSpPr txBox="1"/>
          <p:nvPr/>
        </p:nvSpPr>
        <p:spPr>
          <a:xfrm>
            <a:off x="2676742" y="2690225"/>
            <a:ext cx="1712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Operational Costs Reduction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76" name="Google Shape;876;p136"/>
          <p:cNvSpPr txBox="1"/>
          <p:nvPr/>
        </p:nvSpPr>
        <p:spPr>
          <a:xfrm>
            <a:off x="4771408" y="2690225"/>
            <a:ext cx="1712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Software Quality Improvement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77" name="Google Shape;877;p136"/>
          <p:cNvSpPr txBox="1"/>
          <p:nvPr/>
        </p:nvSpPr>
        <p:spPr>
          <a:xfrm>
            <a:off x="457300" y="1660963"/>
            <a:ext cx="19455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50%</a:t>
            </a:r>
            <a:endParaRPr sz="32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878" name="Google Shape;878;p136"/>
          <p:cNvSpPr txBox="1"/>
          <p:nvPr/>
        </p:nvSpPr>
        <p:spPr>
          <a:xfrm>
            <a:off x="2551967" y="1660963"/>
            <a:ext cx="19455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30%</a:t>
            </a:r>
            <a:endParaRPr sz="32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879" name="Google Shape;879;p136"/>
          <p:cNvSpPr txBox="1"/>
          <p:nvPr/>
        </p:nvSpPr>
        <p:spPr>
          <a:xfrm>
            <a:off x="4646633" y="1660963"/>
            <a:ext cx="19455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60%</a:t>
            </a:r>
            <a:endParaRPr sz="32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880" name="Google Shape;880;p136"/>
          <p:cNvSpPr txBox="1"/>
          <p:nvPr/>
        </p:nvSpPr>
        <p:spPr>
          <a:xfrm>
            <a:off x="6741300" y="1660963"/>
            <a:ext cx="19455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20x</a:t>
            </a:r>
            <a:endParaRPr sz="32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881" name="Google Shape;881;p136"/>
          <p:cNvSpPr txBox="1"/>
          <p:nvPr/>
        </p:nvSpPr>
        <p:spPr>
          <a:xfrm>
            <a:off x="6866075" y="2690225"/>
            <a:ext cx="1712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Deployment Frequency Increase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82" name="Google Shape;882;p136"/>
          <p:cNvSpPr txBox="1"/>
          <p:nvPr/>
        </p:nvSpPr>
        <p:spPr>
          <a:xfrm>
            <a:off x="0" y="4893600"/>
            <a:ext cx="2565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*</a:t>
            </a:r>
            <a:r>
              <a:rPr lang="en" sz="800">
                <a:solidFill>
                  <a:schemeClr val="dk2"/>
                </a:solidFill>
              </a:rPr>
              <a:t>State</a:t>
            </a:r>
            <a:r>
              <a:rPr lang="en" sz="800">
                <a:solidFill>
                  <a:schemeClr val="dk2"/>
                </a:solidFill>
              </a:rPr>
              <a:t> of DevOps report 2021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3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>
                <a:latin typeface="Inter"/>
                <a:ea typeface="Inter"/>
                <a:cs typeface="Inter"/>
                <a:sym typeface="Inter"/>
              </a:rPr>
              <a:t>Maturing your Organization for Success</a:t>
            </a:r>
            <a:endParaRPr sz="1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8" name="Google Shape;888;p137"/>
          <p:cNvSpPr txBox="1"/>
          <p:nvPr>
            <p:ph idx="1" type="body"/>
          </p:nvPr>
        </p:nvSpPr>
        <p:spPr>
          <a:xfrm>
            <a:off x="457250" y="3553350"/>
            <a:ext cx="2348100" cy="13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Initial Stage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/>
              <a:t>Defined Stage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/>
              <a:t>Managed Stage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/>
              <a:t>Optimized Stage</a:t>
            </a:r>
            <a:endParaRPr sz="1100"/>
          </a:p>
        </p:txBody>
      </p:sp>
      <p:sp>
        <p:nvSpPr>
          <p:cNvPr id="889" name="Google Shape;889;p137"/>
          <p:cNvSpPr txBox="1"/>
          <p:nvPr>
            <p:ph idx="3" type="subTitle"/>
          </p:nvPr>
        </p:nvSpPr>
        <p:spPr>
          <a:xfrm>
            <a:off x="457250" y="3150225"/>
            <a:ext cx="23481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DevOps Maturity Model</a:t>
            </a:r>
            <a:endParaRPr sz="12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890" name="Google Shape;890;p137"/>
          <p:cNvPicPr preferRelativeResize="0"/>
          <p:nvPr/>
        </p:nvPicPr>
        <p:blipFill rotWithShape="1">
          <a:blip r:embed="rId3">
            <a:alphaModFix/>
          </a:blip>
          <a:srcRect b="4931" l="0" r="0" t="4922"/>
          <a:stretch/>
        </p:blipFill>
        <p:spPr>
          <a:xfrm>
            <a:off x="457200" y="1102025"/>
            <a:ext cx="2348115" cy="204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137"/>
          <p:cNvPicPr preferRelativeResize="0"/>
          <p:nvPr/>
        </p:nvPicPr>
        <p:blipFill rotWithShape="1">
          <a:blip r:embed="rId4">
            <a:alphaModFix/>
          </a:blip>
          <a:srcRect b="9210" l="0" r="0" t="9210"/>
          <a:stretch/>
        </p:blipFill>
        <p:spPr>
          <a:xfrm>
            <a:off x="3397939" y="1102025"/>
            <a:ext cx="2348119" cy="20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137"/>
          <p:cNvPicPr preferRelativeResize="0"/>
          <p:nvPr/>
        </p:nvPicPr>
        <p:blipFill rotWithShape="1">
          <a:blip r:embed="rId5">
            <a:alphaModFix/>
          </a:blip>
          <a:srcRect b="0" l="573" r="583" t="0"/>
          <a:stretch/>
        </p:blipFill>
        <p:spPr>
          <a:xfrm>
            <a:off x="6338679" y="1102025"/>
            <a:ext cx="2348119" cy="20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137"/>
          <p:cNvSpPr txBox="1"/>
          <p:nvPr>
            <p:ph idx="1" type="body"/>
          </p:nvPr>
        </p:nvSpPr>
        <p:spPr>
          <a:xfrm>
            <a:off x="3397977" y="3553350"/>
            <a:ext cx="2348100" cy="13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Building upon learnings and sharing successes inevitably lead to more teams and business units eager to </a:t>
            </a:r>
            <a:r>
              <a:rPr lang="en" sz="1100"/>
              <a:t>improve</a:t>
            </a:r>
            <a:r>
              <a:rPr lang="en" sz="1100"/>
              <a:t> their own delivery and innovation</a:t>
            </a:r>
            <a:endParaRPr sz="1100"/>
          </a:p>
        </p:txBody>
      </p:sp>
      <p:sp>
        <p:nvSpPr>
          <p:cNvPr id="894" name="Google Shape;894;p137"/>
          <p:cNvSpPr txBox="1"/>
          <p:nvPr>
            <p:ph idx="3" type="subTitle"/>
          </p:nvPr>
        </p:nvSpPr>
        <p:spPr>
          <a:xfrm>
            <a:off x="3397977" y="3150225"/>
            <a:ext cx="23481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The Flywheel Effect</a:t>
            </a:r>
            <a:endParaRPr sz="12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895" name="Google Shape;895;p137"/>
          <p:cNvSpPr txBox="1"/>
          <p:nvPr>
            <p:ph idx="1" type="body"/>
          </p:nvPr>
        </p:nvSpPr>
        <p:spPr>
          <a:xfrm>
            <a:off x="6338675" y="3553350"/>
            <a:ext cx="2348100" cy="13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DevOps is about continuous improvement. Building upon collaborative successes results in increased ROI</a:t>
            </a:r>
            <a:endParaRPr sz="1100"/>
          </a:p>
        </p:txBody>
      </p:sp>
      <p:sp>
        <p:nvSpPr>
          <p:cNvPr id="896" name="Google Shape;896;p137"/>
          <p:cNvSpPr txBox="1"/>
          <p:nvPr>
            <p:ph idx="3" type="subTitle"/>
          </p:nvPr>
        </p:nvSpPr>
        <p:spPr>
          <a:xfrm>
            <a:off x="6338675" y="3150225"/>
            <a:ext cx="23481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Collaborative Evolution</a:t>
            </a:r>
            <a:endParaRPr sz="12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38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Visualizing Transformation: Before and After DevOps</a:t>
            </a:r>
            <a:endParaRPr sz="2300"/>
          </a:p>
        </p:txBody>
      </p:sp>
      <p:sp>
        <p:nvSpPr>
          <p:cNvPr id="902" name="Google Shape;902;p138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Long lead times and cycles for development</a:t>
            </a:r>
            <a:endParaRPr sz="11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Lack of consistency between environments</a:t>
            </a:r>
            <a:endParaRPr sz="11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Frequent downtime during deployments</a:t>
            </a:r>
            <a:endParaRPr sz="1100"/>
          </a:p>
          <a:p>
            <a:pPr indent="-241300" lvl="0" marL="342900" rtl="0" algn="l">
              <a:spcBef>
                <a:spcPts val="1000"/>
              </a:spcBef>
              <a:spcAft>
                <a:spcPts val="1000"/>
              </a:spcAft>
              <a:buSzPts val="1100"/>
              <a:buChar char="•"/>
            </a:pPr>
            <a:r>
              <a:rPr lang="en" sz="1100"/>
              <a:t>Quality issues in Production</a:t>
            </a:r>
            <a:endParaRPr sz="1100"/>
          </a:p>
        </p:txBody>
      </p:sp>
      <p:sp>
        <p:nvSpPr>
          <p:cNvPr id="903" name="Google Shape;903;p138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Efficient environment kickstart</a:t>
            </a:r>
            <a:endParaRPr sz="1100"/>
          </a:p>
          <a:p>
            <a:pPr indent="-2413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Streamlined development processes</a:t>
            </a:r>
            <a:endParaRPr sz="1100"/>
          </a:p>
          <a:p>
            <a:pPr indent="-2413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Consistency across environments</a:t>
            </a:r>
            <a:endParaRPr sz="1100"/>
          </a:p>
          <a:p>
            <a:pPr indent="-2413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Char char="•"/>
            </a:pPr>
            <a:r>
              <a:rPr lang="en" sz="1100"/>
              <a:t>No downtime deployments</a:t>
            </a:r>
            <a:endParaRPr sz="1100"/>
          </a:p>
        </p:txBody>
      </p:sp>
      <p:sp>
        <p:nvSpPr>
          <p:cNvPr id="904" name="Google Shape;904;p138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Before DevOps</a:t>
            </a:r>
            <a:endParaRPr sz="1400"/>
          </a:p>
        </p:txBody>
      </p:sp>
      <p:sp>
        <p:nvSpPr>
          <p:cNvPr id="905" name="Google Shape;905;p138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After DevOps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3" id="910" name="Google Shape;910;p139"/>
          <p:cNvSpPr txBox="1"/>
          <p:nvPr>
            <p:ph idx="3" type="body"/>
          </p:nvPr>
        </p:nvSpPr>
        <p:spPr>
          <a:xfrm>
            <a:off x="4592635" y="1607925"/>
            <a:ext cx="2026500" cy="2182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3: Scale Up. 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Roll out DevOps practices across the organization, emphasizing cultural and process changes, supported by automation tools.</a:t>
            </a:r>
            <a:endParaRPr/>
          </a:p>
        </p:txBody>
      </p:sp>
      <p:sp>
        <p:nvSpPr>
          <p:cNvPr descr="2" id="911" name="Google Shape;911;p139"/>
          <p:cNvSpPr txBox="1"/>
          <p:nvPr>
            <p:ph idx="2" type="body"/>
          </p:nvPr>
        </p:nvSpPr>
        <p:spPr>
          <a:xfrm>
            <a:off x="2524925" y="1607925"/>
            <a:ext cx="2026500" cy="26664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2: Pilot Implementation. 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Select a non-critical business application as a pilot project for DevOps implementation, focusing on automation and collaboration.</a:t>
            </a:r>
            <a:endParaRPr/>
          </a:p>
        </p:txBody>
      </p:sp>
      <p:sp>
        <p:nvSpPr>
          <p:cNvPr id="912" name="Google Shape;912;p13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Your Customized DevOps Roadmap</a:t>
            </a:r>
            <a:endParaRPr sz="2520"/>
          </a:p>
        </p:txBody>
      </p:sp>
      <p:sp>
        <p:nvSpPr>
          <p:cNvPr descr="1" id="913" name="Google Shape;913;p139"/>
          <p:cNvSpPr txBox="1"/>
          <p:nvPr>
            <p:ph idx="1" type="body"/>
          </p:nvPr>
        </p:nvSpPr>
        <p:spPr>
          <a:xfrm>
            <a:off x="457200" y="1607925"/>
            <a:ext cx="2026500" cy="26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/>
              <a:t>Phase 1: Assessment &amp; Planning. 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018"/>
              <a:buNone/>
            </a:pPr>
            <a:r>
              <a:rPr lang="en"/>
              <a:t>Conduct a comprehensive review of current processes, identify bottlenecks and pain points, and design a tailored DevOps strategy.</a:t>
            </a:r>
            <a:endParaRPr/>
          </a:p>
        </p:txBody>
      </p:sp>
      <p:cxnSp>
        <p:nvCxnSpPr>
          <p:cNvPr id="914" name="Google Shape;914;p139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139"/>
          <p:cNvCxnSpPr/>
          <p:nvPr/>
        </p:nvCxnSpPr>
        <p:spPr>
          <a:xfrm>
            <a:off x="2524917" y="1599075"/>
            <a:ext cx="0" cy="2199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39"/>
          <p:cNvCxnSpPr/>
          <p:nvPr/>
        </p:nvCxnSpPr>
        <p:spPr>
          <a:xfrm>
            <a:off x="4592635" y="1599075"/>
            <a:ext cx="0" cy="2199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4" id="917" name="Google Shape;917;p139"/>
          <p:cNvSpPr txBox="1"/>
          <p:nvPr>
            <p:ph idx="3" type="body"/>
          </p:nvPr>
        </p:nvSpPr>
        <p:spPr>
          <a:xfrm>
            <a:off x="6660348" y="1607925"/>
            <a:ext cx="2026500" cy="2182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4: Continuous Improvement. 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Establish a culture of continuous improvement, leveraging data and feedback to optimize DevOps processes.</a:t>
            </a:r>
            <a:endParaRPr/>
          </a:p>
        </p:txBody>
      </p:sp>
      <p:cxnSp>
        <p:nvCxnSpPr>
          <p:cNvPr id="918" name="Google Shape;918;p139"/>
          <p:cNvCxnSpPr/>
          <p:nvPr/>
        </p:nvCxnSpPr>
        <p:spPr>
          <a:xfrm>
            <a:off x="6660348" y="1599075"/>
            <a:ext cx="0" cy="2199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100F19"/>
      </a:dk1>
      <a:lt1>
        <a:srgbClr val="F8F6F3"/>
      </a:lt1>
      <a:dk2>
        <a:srgbClr val="636B61"/>
      </a:dk2>
      <a:lt2>
        <a:srgbClr val="F8F6F3"/>
      </a:lt2>
      <a:accent1>
        <a:srgbClr val="0400E5"/>
      </a:accent1>
      <a:accent2>
        <a:srgbClr val="7E7CF0"/>
      </a:accent2>
      <a:accent3>
        <a:srgbClr val="FFD90F"/>
      </a:accent3>
      <a:accent4>
        <a:srgbClr val="FF794F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000000"/>
      </a:dk1>
      <a:lt1>
        <a:srgbClr val="FFFFFF"/>
      </a:lt1>
      <a:dk2>
        <a:srgbClr val="636B61"/>
      </a:dk2>
      <a:lt2>
        <a:srgbClr val="FFFFFF"/>
      </a:lt2>
      <a:accent1>
        <a:srgbClr val="0254DB"/>
      </a:accent1>
      <a:accent2>
        <a:srgbClr val="B5D6B2"/>
      </a:accent2>
      <a:accent3>
        <a:srgbClr val="F8B484"/>
      </a:accent3>
      <a:accent4>
        <a:srgbClr val="A54657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100F19"/>
      </a:dk1>
      <a:lt1>
        <a:srgbClr val="F8F6F3"/>
      </a:lt1>
      <a:dk2>
        <a:srgbClr val="636B61"/>
      </a:dk2>
      <a:lt2>
        <a:srgbClr val="F8F6F3"/>
      </a:lt2>
      <a:accent1>
        <a:srgbClr val="0400E5"/>
      </a:accent1>
      <a:accent2>
        <a:srgbClr val="7E7CF0"/>
      </a:accent2>
      <a:accent3>
        <a:srgbClr val="FFD90F"/>
      </a:accent3>
      <a:accent4>
        <a:srgbClr val="FF794F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000000"/>
      </a:dk1>
      <a:lt1>
        <a:srgbClr val="FFFFFF"/>
      </a:lt1>
      <a:dk2>
        <a:srgbClr val="636B61"/>
      </a:dk2>
      <a:lt2>
        <a:srgbClr val="FFFFFF"/>
      </a:lt2>
      <a:accent1>
        <a:srgbClr val="0254DB"/>
      </a:accent1>
      <a:accent2>
        <a:srgbClr val="B5D6B2"/>
      </a:accent2>
      <a:accent3>
        <a:srgbClr val="F8B484"/>
      </a:accent3>
      <a:accent4>
        <a:srgbClr val="A54657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000000"/>
      </a:dk1>
      <a:lt1>
        <a:srgbClr val="FFFFFF"/>
      </a:lt1>
      <a:dk2>
        <a:srgbClr val="636B61"/>
      </a:dk2>
      <a:lt2>
        <a:srgbClr val="FFFFFF"/>
      </a:lt2>
      <a:accent1>
        <a:srgbClr val="0254DB"/>
      </a:accent1>
      <a:accent2>
        <a:srgbClr val="B5D6B2"/>
      </a:accent2>
      <a:accent3>
        <a:srgbClr val="F8B484"/>
      </a:accent3>
      <a:accent4>
        <a:srgbClr val="A54657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