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8"/>
  </p:notesMasterIdLst>
  <p:sldIdLst>
    <p:sldId id="270" r:id="rId2"/>
    <p:sldId id="272" r:id="rId3"/>
    <p:sldId id="299" r:id="rId4"/>
    <p:sldId id="280" r:id="rId5"/>
    <p:sldId id="300" r:id="rId6"/>
    <p:sldId id="301" r:id="rId7"/>
    <p:sldId id="283" r:id="rId8"/>
    <p:sldId id="281" r:id="rId9"/>
    <p:sldId id="284" r:id="rId10"/>
    <p:sldId id="293" r:id="rId11"/>
    <p:sldId id="287" r:id="rId12"/>
    <p:sldId id="294" r:id="rId13"/>
    <p:sldId id="285" r:id="rId14"/>
    <p:sldId id="302" r:id="rId15"/>
    <p:sldId id="286" r:id="rId16"/>
    <p:sldId id="288" r:id="rId17"/>
    <p:sldId id="289" r:id="rId18"/>
    <p:sldId id="291" r:id="rId19"/>
    <p:sldId id="295" r:id="rId20"/>
    <p:sldId id="296" r:id="rId21"/>
    <p:sldId id="297" r:id="rId22"/>
    <p:sldId id="303" r:id="rId23"/>
    <p:sldId id="304" r:id="rId24"/>
    <p:sldId id="305" r:id="rId25"/>
    <p:sldId id="298" r:id="rId26"/>
    <p:sldId id="26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030"/>
    <a:srgbClr val="7F7F7F"/>
    <a:srgbClr val="F9F9F9"/>
    <a:srgbClr val="67FB42"/>
    <a:srgbClr val="FAFAF4"/>
    <a:srgbClr val="36A960"/>
    <a:srgbClr val="DDDDDD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7880" autoAdjust="0"/>
  </p:normalViewPr>
  <p:slideViewPr>
    <p:cSldViewPr snapToGrid="0">
      <p:cViewPr varScale="1">
        <p:scale>
          <a:sx n="117" d="100"/>
          <a:sy n="117" d="100"/>
        </p:scale>
        <p:origin x="-355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59B1A-4DC7-41A7-B698-AC510C4249FB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E19DD-8D67-45CA-B1B3-24175FCF6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56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E19DD-8D67-45CA-B1B3-24175FCF62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314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E19DD-8D67-45CA-B1B3-24175FCF621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958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E19DD-8D67-45CA-B1B3-24175FCF621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801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28D54BE5-C45A-467E-BA56-D75F1862485B}"/>
              </a:ext>
            </a:extLst>
          </p:cNvPr>
          <p:cNvCxnSpPr>
            <a:cxnSpLocks/>
          </p:cNvCxnSpPr>
          <p:nvPr userDrawn="1"/>
        </p:nvCxnSpPr>
        <p:spPr>
          <a:xfrm flipV="1">
            <a:off x="534357" y="351692"/>
            <a:ext cx="5831936" cy="3880"/>
          </a:xfrm>
          <a:prstGeom prst="line">
            <a:avLst/>
          </a:prstGeom>
          <a:ln w="38100">
            <a:solidFill>
              <a:srgbClr val="67F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95128FE-279B-4F4D-B12B-23D2AAD3F382}"/>
              </a:ext>
            </a:extLst>
          </p:cNvPr>
          <p:cNvSpPr txBox="1"/>
          <p:nvPr userDrawn="1"/>
        </p:nvSpPr>
        <p:spPr>
          <a:xfrm>
            <a:off x="534357" y="261178"/>
            <a:ext cx="79765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PORTFOLIO</a:t>
            </a:r>
            <a:endParaRPr lang="ko-KR" altLang="en-US" sz="8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534356" y="1584617"/>
            <a:ext cx="11171973" cy="77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sz="28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프론트엔드</a:t>
            </a:r>
            <a:r>
              <a:rPr lang="ko-KR" altLang="en-US" sz="28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개발자</a:t>
            </a: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ko-KR" altLang="en-US" sz="28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김점핏</a:t>
            </a: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ko-KR" altLang="en-US" sz="28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</a:t>
            </a:r>
          </a:p>
        </p:txBody>
      </p:sp>
    </p:spTree>
    <p:extLst>
      <p:ext uri="{BB962C8B-B14F-4D97-AF65-F5344CB8AC3E}">
        <p14:creationId xmlns:p14="http://schemas.microsoft.com/office/powerpoint/2010/main" val="421745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8C60DDC7-73E2-4D23-A93A-2AC2DB49A8AA}"/>
              </a:ext>
            </a:extLst>
          </p:cNvPr>
          <p:cNvGrpSpPr/>
          <p:nvPr userDrawn="1"/>
        </p:nvGrpSpPr>
        <p:grpSpPr>
          <a:xfrm>
            <a:off x="574549" y="350746"/>
            <a:ext cx="4693250" cy="1600413"/>
            <a:chOff x="235309" y="207129"/>
            <a:chExt cx="4693250" cy="16004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53162495-4FFF-4D5A-85D5-37C3E82848EC}"/>
                </a:ext>
              </a:extLst>
            </p:cNvPr>
            <p:cNvSpPr txBox="1"/>
            <p:nvPr/>
          </p:nvSpPr>
          <p:spPr>
            <a:xfrm>
              <a:off x="235309" y="237882"/>
              <a:ext cx="46932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/>
                <a:t>PORTFOLIO</a:t>
              </a:r>
              <a:r>
                <a:rPr lang="en-US" altLang="ko-KR" sz="4800" b="1" dirty="0">
                  <a:solidFill>
                    <a:srgbClr val="7F7F7F"/>
                  </a:solidFill>
                </a:rPr>
                <a:t> CONTENTS</a:t>
              </a:r>
              <a:endParaRPr lang="ko-KR" altLang="en-US" sz="4800" b="1" dirty="0">
                <a:solidFill>
                  <a:srgbClr val="7F7F7F"/>
                </a:solidFill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AEF464F1-6A7C-4005-AF35-BEB77E8DE171}"/>
                </a:ext>
              </a:extLst>
            </p:cNvPr>
            <p:cNvCxnSpPr>
              <a:cxnSpLocks/>
            </p:cNvCxnSpPr>
            <p:nvPr/>
          </p:nvCxnSpPr>
          <p:spPr>
            <a:xfrm>
              <a:off x="235309" y="207129"/>
              <a:ext cx="3433793" cy="0"/>
            </a:xfrm>
            <a:prstGeom prst="line">
              <a:avLst/>
            </a:prstGeom>
            <a:ln w="38100">
              <a:solidFill>
                <a:srgbClr val="67F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836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713145" y="1031535"/>
            <a:ext cx="2232000" cy="39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09587" y="1075205"/>
            <a:ext cx="476412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1600" b="1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063467" y="1060258"/>
            <a:ext cx="86453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Project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1" hasCustomPrompt="1"/>
          </p:nvPr>
        </p:nvSpPr>
        <p:spPr>
          <a:xfrm>
            <a:off x="712787" y="1531938"/>
            <a:ext cx="7965700" cy="6626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프로젝트 제목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4E0EFFC-0268-43E1-B9C1-7159359D02DB}"/>
              </a:ext>
            </a:extLst>
          </p:cNvPr>
          <p:cNvSpPr txBox="1"/>
          <p:nvPr userDrawn="1"/>
        </p:nvSpPr>
        <p:spPr>
          <a:xfrm>
            <a:off x="6165011" y="3501744"/>
            <a:ext cx="209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About project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0A52404-D9C3-462C-8D03-D9DC32C6CA7A}"/>
              </a:ext>
            </a:extLst>
          </p:cNvPr>
          <p:cNvCxnSpPr/>
          <p:nvPr userDrawn="1"/>
        </p:nvCxnSpPr>
        <p:spPr>
          <a:xfrm>
            <a:off x="8052806" y="3705805"/>
            <a:ext cx="3597215" cy="0"/>
          </a:xfrm>
          <a:prstGeom prst="line">
            <a:avLst/>
          </a:prstGeom>
          <a:ln w="12700">
            <a:solidFill>
              <a:srgbClr val="67FB42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개체 틀 21"/>
          <p:cNvSpPr>
            <a:spLocks noGrp="1"/>
          </p:cNvSpPr>
          <p:nvPr>
            <p:ph type="body" sz="quarter" idx="12" hasCustomPrompt="1"/>
          </p:nvPr>
        </p:nvSpPr>
        <p:spPr>
          <a:xfrm>
            <a:off x="6164263" y="4173539"/>
            <a:ext cx="5486400" cy="192800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진행 목적 및 프로젝트에 대한 간단한 소개</a:t>
            </a:r>
          </a:p>
        </p:txBody>
      </p:sp>
    </p:spTree>
    <p:extLst>
      <p:ext uri="{BB962C8B-B14F-4D97-AF65-F5344CB8AC3E}">
        <p14:creationId xmlns:p14="http://schemas.microsoft.com/office/powerpoint/2010/main" val="55393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756AB5E-EA53-470F-9DA0-D0F11F84E59A}"/>
              </a:ext>
            </a:extLst>
          </p:cNvPr>
          <p:cNvSpPr/>
          <p:nvPr userDrawn="1"/>
        </p:nvSpPr>
        <p:spPr>
          <a:xfrm>
            <a:off x="0" y="0"/>
            <a:ext cx="12192000" cy="586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71695" y="127889"/>
            <a:ext cx="5229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20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89829" y="109864"/>
            <a:ext cx="9825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0" dirty="0">
                <a:solidFill>
                  <a:schemeClr val="bg1"/>
                </a:solidFill>
              </a:rPr>
              <a:t>Project</a:t>
            </a:r>
            <a:endParaRPr lang="ko-KR" altLang="en-US" sz="2000" b="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1" hasCustomPrompt="1"/>
          </p:nvPr>
        </p:nvSpPr>
        <p:spPr>
          <a:xfrm>
            <a:off x="5560521" y="714485"/>
            <a:ext cx="6492875" cy="5669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/>
              <a:t>프로젝트 결과물 이미지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A290581-235E-4B20-AD59-8DE38C4FCD82}"/>
              </a:ext>
            </a:extLst>
          </p:cNvPr>
          <p:cNvSpPr txBox="1"/>
          <p:nvPr userDrawn="1"/>
        </p:nvSpPr>
        <p:spPr>
          <a:xfrm>
            <a:off x="189829" y="747713"/>
            <a:ext cx="233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Introduce project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2438193" y="127889"/>
            <a:ext cx="7965700" cy="3693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프로젝트 제목</a:t>
            </a:r>
          </a:p>
        </p:txBody>
      </p:sp>
    </p:spTree>
    <p:extLst>
      <p:ext uri="{BB962C8B-B14F-4D97-AF65-F5344CB8AC3E}">
        <p14:creationId xmlns:p14="http://schemas.microsoft.com/office/powerpoint/2010/main" val="77430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1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756AB5E-EA53-470F-9DA0-D0F11F84E59A}"/>
              </a:ext>
            </a:extLst>
          </p:cNvPr>
          <p:cNvSpPr/>
          <p:nvPr userDrawn="1"/>
        </p:nvSpPr>
        <p:spPr>
          <a:xfrm>
            <a:off x="0" y="0"/>
            <a:ext cx="12192000" cy="586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71695" y="127889"/>
            <a:ext cx="5229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20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89829" y="109864"/>
            <a:ext cx="9825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0" dirty="0">
                <a:solidFill>
                  <a:schemeClr val="bg1"/>
                </a:solidFill>
              </a:rPr>
              <a:t>Project</a:t>
            </a:r>
            <a:endParaRPr lang="ko-KR" altLang="en-US" sz="2000" b="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1" hasCustomPrompt="1"/>
          </p:nvPr>
        </p:nvSpPr>
        <p:spPr>
          <a:xfrm>
            <a:off x="189830" y="714485"/>
            <a:ext cx="5745457" cy="6018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/>
              <a:t>프로젝트 결과물 이미지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A290581-235E-4B20-AD59-8DE38C4FCD82}"/>
              </a:ext>
            </a:extLst>
          </p:cNvPr>
          <p:cNvSpPr txBox="1"/>
          <p:nvPr userDrawn="1"/>
        </p:nvSpPr>
        <p:spPr>
          <a:xfrm>
            <a:off x="6095999" y="747713"/>
            <a:ext cx="233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Introduce project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2438193" y="127889"/>
            <a:ext cx="7965700" cy="3693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프로젝트 제목</a:t>
            </a:r>
          </a:p>
        </p:txBody>
      </p:sp>
    </p:spTree>
    <p:extLst>
      <p:ext uri="{BB962C8B-B14F-4D97-AF65-F5344CB8AC3E}">
        <p14:creationId xmlns:p14="http://schemas.microsoft.com/office/powerpoint/2010/main" val="37661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세내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756AB5E-EA53-470F-9DA0-D0F11F84E59A}"/>
              </a:ext>
            </a:extLst>
          </p:cNvPr>
          <p:cNvSpPr/>
          <p:nvPr userDrawn="1"/>
        </p:nvSpPr>
        <p:spPr>
          <a:xfrm>
            <a:off x="0" y="0"/>
            <a:ext cx="12192000" cy="586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71695" y="127889"/>
            <a:ext cx="5229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20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89829" y="109864"/>
            <a:ext cx="9825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0" dirty="0">
                <a:solidFill>
                  <a:schemeClr val="bg1"/>
                </a:solidFill>
              </a:rPr>
              <a:t>Project</a:t>
            </a:r>
            <a:endParaRPr lang="ko-KR" altLang="en-US" sz="2000" b="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1" hasCustomPrompt="1"/>
          </p:nvPr>
        </p:nvSpPr>
        <p:spPr>
          <a:xfrm>
            <a:off x="4160018" y="1528763"/>
            <a:ext cx="7893379" cy="48554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 dirty="0"/>
              <a:t>코딩 내용</a:t>
            </a:r>
          </a:p>
        </p:txBody>
      </p:sp>
      <p:sp>
        <p:nvSpPr>
          <p:cNvPr id="15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2438193" y="127889"/>
            <a:ext cx="7965700" cy="3693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프로젝트 제목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1694595" y="771940"/>
            <a:ext cx="9615204" cy="3416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ko-KR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0" lvl="0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① 노래 추천 이미지 롤링 리스트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206A6D0-9935-4450-A953-715CEDEDD14B}"/>
              </a:ext>
            </a:extLst>
          </p:cNvPr>
          <p:cNvSpPr txBox="1"/>
          <p:nvPr userDrawn="1"/>
        </p:nvSpPr>
        <p:spPr>
          <a:xfrm>
            <a:off x="189829" y="747712"/>
            <a:ext cx="15047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Main work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315913" y="1528763"/>
            <a:ext cx="3653186" cy="4856162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  <a:lvl2pPr marL="457200" indent="0">
              <a:buNone/>
              <a:defRPr sz="1100"/>
            </a:lvl2pPr>
          </a:lstStyle>
          <a:p>
            <a:pPr lvl="0"/>
            <a:r>
              <a:rPr lang="ko-KR" altLang="en-US" dirty="0"/>
              <a:t>기능 소개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</a:p>
          <a:p>
            <a:pPr lvl="0"/>
            <a:r>
              <a:rPr lang="ko-KR" altLang="en-US" dirty="0"/>
              <a:t>작업 내용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195662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97F45D7-19B4-48E6-8BB1-C92071A7EC82}"/>
              </a:ext>
            </a:extLst>
          </p:cNvPr>
          <p:cNvSpPr txBox="1"/>
          <p:nvPr userDrawn="1"/>
        </p:nvSpPr>
        <p:spPr>
          <a:xfrm>
            <a:off x="2712707" y="3105359"/>
            <a:ext cx="67665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263030"/>
                </a:solidFill>
              </a:rPr>
              <a:t>End of</a:t>
            </a:r>
            <a:r>
              <a:rPr lang="en-US" altLang="ko-KR" sz="2800" b="1" baseline="0" dirty="0">
                <a:solidFill>
                  <a:srgbClr val="263030"/>
                </a:solidFill>
              </a:rPr>
              <a:t> Document</a:t>
            </a:r>
            <a:endParaRPr lang="ko-KR" altLang="en-US" sz="2800" b="1" dirty="0">
              <a:solidFill>
                <a:srgbClr val="26303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0A52404-D9C3-462C-8D03-D9DC32C6CA7A}"/>
              </a:ext>
            </a:extLst>
          </p:cNvPr>
          <p:cNvCxnSpPr/>
          <p:nvPr userDrawn="1"/>
        </p:nvCxnSpPr>
        <p:spPr>
          <a:xfrm>
            <a:off x="4535883" y="3705805"/>
            <a:ext cx="3191299" cy="0"/>
          </a:xfrm>
          <a:prstGeom prst="line">
            <a:avLst/>
          </a:prstGeom>
          <a:ln w="12700">
            <a:solidFill>
              <a:srgbClr val="67FB42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6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3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5" r:id="rId6"/>
    <p:sldLayoutId id="2147483667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kiwon2@naver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9.jpeg"/><Relationship Id="rId7" Type="http://schemas.openxmlformats.org/officeDocument/2006/relationships/image" Target="../media/image33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jpeg"/><Relationship Id="rId5" Type="http://schemas.openxmlformats.org/officeDocument/2006/relationships/image" Target="../media/image55.jpeg"/><Relationship Id="rId4" Type="http://schemas.openxmlformats.org/officeDocument/2006/relationships/image" Target="../media/image5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2.jpeg"/><Relationship Id="rId4" Type="http://schemas.openxmlformats.org/officeDocument/2006/relationships/image" Target="../media/image6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Relationship Id="rId1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280565BC-4086-4B2F-9306-7D0F9586ECAC}"/>
              </a:ext>
            </a:extLst>
          </p:cNvPr>
          <p:cNvGrpSpPr/>
          <p:nvPr/>
        </p:nvGrpSpPr>
        <p:grpSpPr>
          <a:xfrm>
            <a:off x="534357" y="261178"/>
            <a:ext cx="7976598" cy="1323439"/>
            <a:chOff x="235309" y="72543"/>
            <a:chExt cx="4666079" cy="13234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F95128FE-279B-4F4D-B12B-23D2AAD3F382}"/>
                </a:ext>
              </a:extLst>
            </p:cNvPr>
            <p:cNvSpPr txBox="1"/>
            <p:nvPr/>
          </p:nvSpPr>
          <p:spPr>
            <a:xfrm>
              <a:off x="235309" y="72543"/>
              <a:ext cx="466607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PORTFOLIO</a:t>
              </a:r>
              <a:endParaRPr lang="ko-KR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28D54BE5-C45A-467E-BA56-D75F186248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309" y="163057"/>
              <a:ext cx="3411514" cy="3880"/>
            </a:xfrm>
            <a:prstGeom prst="line">
              <a:avLst/>
            </a:prstGeom>
            <a:ln w="38100">
              <a:solidFill>
                <a:srgbClr val="67F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xmlns="" id="{17BD092D-18B5-46B9-9BDA-07D748D7A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337060"/>
              </p:ext>
            </p:extLst>
          </p:nvPr>
        </p:nvGraphicFramePr>
        <p:xfrm>
          <a:off x="6863024" y="3876938"/>
          <a:ext cx="5024176" cy="2322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9301">
                  <a:extLst>
                    <a:ext uri="{9D8B030D-6E8A-4147-A177-3AD203B41FA5}">
                      <a16:colId xmlns:a16="http://schemas.microsoft.com/office/drawing/2014/main" xmlns="" val="4193555416"/>
                    </a:ext>
                  </a:extLst>
                </a:gridCol>
                <a:gridCol w="3794875">
                  <a:extLst>
                    <a:ext uri="{9D8B030D-6E8A-4147-A177-3AD203B41FA5}">
                      <a16:colId xmlns:a16="http://schemas.microsoft.com/office/drawing/2014/main" xmlns="" val="3573966473"/>
                    </a:ext>
                  </a:extLst>
                </a:gridCol>
              </a:tblGrid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서 기 원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05882532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생년월일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1994. 10. 21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78671695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이메일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linkClick r:id="rId2"/>
                        </a:rPr>
                        <a:t>kkiwon2@naver.com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6851315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전화번호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010-2735-8202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341465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경기도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화성시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청계동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68470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11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코드 및 화면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187576" y="1287044"/>
            <a:ext cx="4004878" cy="4848115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기능 소개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게시판 </a:t>
            </a:r>
            <a:r>
              <a:rPr lang="en-US" altLang="ko-KR" sz="1400" dirty="0" smtClean="0"/>
              <a:t>CRUD</a:t>
            </a:r>
            <a:r>
              <a:rPr lang="ko-KR" altLang="en-US" sz="1400" dirty="0" smtClean="0"/>
              <a:t>및 </a:t>
            </a:r>
            <a:r>
              <a:rPr lang="ko-KR" altLang="en-US" sz="1400" dirty="0" err="1" smtClean="0"/>
              <a:t>페이징</a:t>
            </a:r>
            <a:r>
              <a:rPr lang="ko-KR" altLang="en-US" sz="1400" dirty="0" smtClean="0"/>
              <a:t> 처리 화면</a:t>
            </a:r>
            <a:endParaRPr lang="en-US" altLang="ko-KR" sz="1400" dirty="0" smtClean="0"/>
          </a:p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작업 내용 </a:t>
            </a:r>
            <a:r>
              <a:rPr lang="en-US" altLang="ko-KR" sz="1600" b="1" dirty="0" smtClean="0"/>
              <a:t>: CRUD</a:t>
            </a:r>
            <a:r>
              <a:rPr lang="ko-KR" altLang="en-US" sz="1600" b="1" dirty="0" smtClean="0"/>
              <a:t>와 </a:t>
            </a:r>
            <a:r>
              <a:rPr lang="ko-KR" altLang="en-US" sz="1600" b="1" dirty="0" err="1" smtClean="0"/>
              <a:t>페이징</a:t>
            </a:r>
            <a:r>
              <a:rPr lang="ko-KR" altLang="en-US" sz="1600" b="1" dirty="0" smtClean="0"/>
              <a:t> 처리</a:t>
            </a:r>
            <a:endParaRPr lang="en-US" altLang="ko-KR" sz="16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사용자는 제목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내용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제목</a:t>
            </a:r>
            <a:r>
              <a:rPr lang="en-US" altLang="ko-KR" sz="1400" dirty="0" smtClean="0"/>
              <a:t>+</a:t>
            </a:r>
            <a:r>
              <a:rPr lang="ko-KR" altLang="en-US" sz="1400" dirty="0" smtClean="0"/>
              <a:t>내용 으로 게시판에서 원하는 </a:t>
            </a:r>
            <a:r>
              <a:rPr lang="ko-KR" altLang="en-US" sz="1400" dirty="0" err="1" smtClean="0"/>
              <a:t>게시글을</a:t>
            </a:r>
            <a:r>
              <a:rPr lang="ko-KR" altLang="en-US" sz="1400" dirty="0" smtClean="0"/>
              <a:t> 검색할 수 있습니다</a:t>
            </a:r>
            <a:r>
              <a:rPr lang="en-US" altLang="ko-KR" sz="1400" dirty="0" smtClean="0"/>
              <a:t>.</a:t>
            </a:r>
            <a:endParaRPr lang="en-US" altLang="ko-KR" sz="14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작성자는 수정 삭제 버튼을 통해 자신의 </a:t>
            </a:r>
            <a:r>
              <a:rPr lang="ko-KR" altLang="en-US" sz="1400" dirty="0" err="1" smtClean="0"/>
              <a:t>게시글을</a:t>
            </a:r>
            <a:r>
              <a:rPr lang="ko-KR" altLang="en-US" sz="1400" dirty="0" smtClean="0"/>
              <a:t> 삭제 할 수 있으며 다른 사용자는 수정 삭제를 할 수 없습니다</a:t>
            </a:r>
            <a:r>
              <a:rPr lang="en-US" altLang="ko-KR" sz="14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웹에 로그인한 모든 사용자는 </a:t>
            </a:r>
            <a:r>
              <a:rPr lang="ko-KR" altLang="en-US" sz="1400" dirty="0" err="1" smtClean="0"/>
              <a:t>게시글을</a:t>
            </a:r>
            <a:r>
              <a:rPr lang="ko-KR" altLang="en-US" sz="1400" dirty="0" smtClean="0"/>
              <a:t> 작성 할 수 있으며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로그인하지 않은 사용자는 </a:t>
            </a:r>
            <a:r>
              <a:rPr lang="ko-KR" altLang="en-US" sz="1400" dirty="0" err="1" smtClean="0"/>
              <a:t>게시글을</a:t>
            </a:r>
            <a:r>
              <a:rPr lang="ko-KR" altLang="en-US" sz="1400" dirty="0" smtClean="0"/>
              <a:t> 작성 및 게시판을 확인 할 수 없습니다</a:t>
            </a:r>
            <a:r>
              <a:rPr lang="en-US" altLang="ko-KR" sz="14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</p:txBody>
      </p:sp>
      <p:pic>
        <p:nvPicPr>
          <p:cNvPr id="5122" name="Picture 2" descr="C:\Users\kkiwo\Desktop\Board프로젝트 포폴\게시판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31" y="1336725"/>
            <a:ext cx="4862633" cy="167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kkiwo\Desktop\Board프로젝트 포폴\게시판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30" y="3086711"/>
            <a:ext cx="4862633" cy="92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kkiwo\Desktop\Board프로젝트 포폴\게시판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250" y="4009292"/>
            <a:ext cx="5057214" cy="148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kkiwo\Desktop\Board프로젝트 포폴\게시판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250" y="5499195"/>
            <a:ext cx="5057214" cy="51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kkiwo\Desktop\Board프로젝트 포폴\게시판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251" y="6015570"/>
            <a:ext cx="4011268" cy="65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kkiwo\Desktop\Board프로젝트 포폴\게시판6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323" y="6061606"/>
            <a:ext cx="3467100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:\Users\kkiwo\Desktop\Board프로젝트 포폴\게시판7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323" y="4009292"/>
            <a:ext cx="2087563" cy="134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28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코드 및 화면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회원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처리 </a:t>
            </a:r>
            <a:r>
              <a:rPr lang="en-US" altLang="ko-KR" dirty="0" smtClean="0"/>
              <a:t>– Java</a:t>
            </a:r>
            <a:r>
              <a:rPr lang="ko-KR" altLang="en-US" dirty="0" smtClean="0"/>
              <a:t>코드 </a:t>
            </a:r>
            <a:endParaRPr lang="ko-KR" altLang="en-US" dirty="0"/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187576" y="1287044"/>
            <a:ext cx="4004878" cy="4848115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기능 소개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/>
              <a:t>게시글에</a:t>
            </a:r>
            <a:r>
              <a:rPr lang="ko-KR" altLang="en-US" sz="1400" dirty="0" smtClean="0"/>
              <a:t> 작성된 회원 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목록 및 삭제 처리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작업 내용 </a:t>
            </a:r>
            <a:r>
              <a:rPr lang="en-US" altLang="ko-KR" sz="1600" b="1" dirty="0" smtClean="0"/>
              <a:t>: </a:t>
            </a:r>
            <a:r>
              <a:rPr lang="en-US" altLang="ko-KR" sz="1600" b="1" dirty="0" err="1" smtClean="0"/>
              <a:t>CommentController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일부</a:t>
            </a:r>
            <a:endParaRPr lang="en-US" altLang="ko-KR" sz="16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@</a:t>
            </a:r>
            <a:r>
              <a:rPr lang="en-US" altLang="ko-KR" sz="1400" dirty="0" err="1" smtClean="0"/>
              <a:t>ResponseBody</a:t>
            </a:r>
            <a:r>
              <a:rPr lang="ko-KR" altLang="en-US" sz="1400" dirty="0" smtClean="0"/>
              <a:t>를 사용하여 </a:t>
            </a:r>
            <a:r>
              <a:rPr lang="en-US" altLang="ko-KR" sz="1400" dirty="0" err="1" smtClean="0"/>
              <a:t>Json</a:t>
            </a:r>
            <a:r>
              <a:rPr lang="ko-KR" altLang="en-US" sz="1400" dirty="0" smtClean="0"/>
              <a:t>으로 데이터를 서버에서 클라이언트로 응답합니다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모든 </a:t>
            </a:r>
            <a:r>
              <a:rPr lang="ko-KR" altLang="en-US" sz="1400" dirty="0" err="1" smtClean="0"/>
              <a:t>게시글에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댓글이</a:t>
            </a:r>
            <a:r>
              <a:rPr lang="ko-KR" altLang="en-US" sz="1400" dirty="0" smtClean="0"/>
              <a:t> 꼭 </a:t>
            </a:r>
            <a:r>
              <a:rPr lang="ko-KR" altLang="en-US" sz="1400" dirty="0" err="1" smtClean="0"/>
              <a:t>있는건</a:t>
            </a:r>
            <a:r>
              <a:rPr lang="ko-KR" altLang="en-US" sz="1400" dirty="0" smtClean="0"/>
              <a:t> 아니기 때문에 </a:t>
            </a:r>
            <a:r>
              <a:rPr lang="ko-KR" altLang="en-US" sz="1400" dirty="0" err="1" smtClean="0"/>
              <a:t>댓그링</a:t>
            </a:r>
            <a:r>
              <a:rPr lang="ko-KR" altLang="en-US" sz="1400" dirty="0" smtClean="0"/>
              <a:t> 없다면 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목록을 만들 필요 없기 때문에 빈 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를 반환합니다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삭제같은</a:t>
            </a:r>
            <a:r>
              <a:rPr lang="ko-KR" altLang="en-US" sz="1400" dirty="0" smtClean="0"/>
              <a:t> 경우 </a:t>
            </a:r>
            <a:r>
              <a:rPr lang="en-US" altLang="ko-KR" sz="1400" dirty="0" smtClean="0"/>
              <a:t>session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가져와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에 해당하는 사용자의 </a:t>
            </a:r>
            <a:r>
              <a:rPr lang="ko-KR" altLang="en-US" sz="1400" dirty="0" err="1" smtClean="0"/>
              <a:t>댓글을</a:t>
            </a:r>
            <a:r>
              <a:rPr lang="ko-KR" altLang="en-US" sz="1400" dirty="0" smtClean="0"/>
              <a:t> 삭제합니다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REST API</a:t>
            </a:r>
            <a:r>
              <a:rPr lang="ko-KR" altLang="en-US" sz="1400" dirty="0" smtClean="0"/>
              <a:t>로 구현하며 </a:t>
            </a:r>
            <a:r>
              <a:rPr lang="en-US" altLang="ko-KR" sz="1400" dirty="0" smtClean="0"/>
              <a:t>URI</a:t>
            </a:r>
            <a:r>
              <a:rPr lang="ko-KR" altLang="en-US" sz="1400" dirty="0" smtClean="0"/>
              <a:t>를 자원의 일부로 사용합니다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4098" name="Picture 2" descr="C:\Users\kkiwo\Desktop\Board프로젝트 포폴\댓글 페이징처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023" y="796108"/>
            <a:ext cx="7086607" cy="371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kkiwo\Desktop\Board프로젝트 포폴\댓글삭제 코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024" y="4510455"/>
            <a:ext cx="7086605" cy="220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94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코드 및 화면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회원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처리 </a:t>
            </a:r>
            <a:r>
              <a:rPr lang="en-US" altLang="ko-KR" dirty="0" smtClean="0"/>
              <a:t>– Java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pic>
        <p:nvPicPr>
          <p:cNvPr id="7171" name="Picture 3" descr="C:\Users\kkiwo\Desktop\Board프로젝트 포폴\댓글 쿼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4" y="1531377"/>
            <a:ext cx="6740037" cy="169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kkiwo\Desktop\Board프로젝트 포폴\댓글 da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2" y="4088422"/>
            <a:ext cx="6740037" cy="108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187576" y="1287044"/>
            <a:ext cx="4004878" cy="4848115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기능 소개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회원 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목록 처리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작업 내용 </a:t>
            </a:r>
            <a:r>
              <a:rPr lang="en-US" altLang="ko-KR" sz="1600" b="1" dirty="0" smtClean="0"/>
              <a:t>: </a:t>
            </a:r>
            <a:r>
              <a:rPr lang="en-US" altLang="ko-KR" sz="1600" b="1" dirty="0" err="1" smtClean="0"/>
              <a:t>Mybatis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및 </a:t>
            </a:r>
            <a:r>
              <a:rPr lang="en-US" altLang="ko-KR" sz="1600" b="1" dirty="0" smtClean="0"/>
              <a:t>Dao</a:t>
            </a:r>
            <a:r>
              <a:rPr lang="ko-KR" altLang="en-US" sz="1600" b="1" dirty="0" smtClean="0"/>
              <a:t>처리</a:t>
            </a:r>
            <a:endParaRPr lang="en-US" altLang="ko-KR" sz="16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Xml</a:t>
            </a:r>
            <a:r>
              <a:rPr lang="ko-KR" altLang="en-US" sz="1400" dirty="0" smtClean="0"/>
              <a:t>파일에 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정보를 가져오는 </a:t>
            </a:r>
            <a:r>
              <a:rPr lang="ko-KR" altLang="en-US" sz="1400" dirty="0" err="1" smtClean="0"/>
              <a:t>쿼리문으로</a:t>
            </a:r>
            <a:r>
              <a:rPr lang="ko-KR" altLang="en-US" sz="1400" dirty="0" smtClean="0"/>
              <a:t> 게시판 번호에 맞는 </a:t>
            </a:r>
            <a:r>
              <a:rPr lang="ko-KR" altLang="en-US" sz="1400" dirty="0" err="1" smtClean="0"/>
              <a:t>댓글의</a:t>
            </a:r>
            <a:r>
              <a:rPr lang="ko-KR" altLang="en-US" sz="1400" dirty="0" smtClean="0"/>
              <a:t> 목록을 </a:t>
            </a:r>
            <a:r>
              <a:rPr lang="en-US" altLang="ko-KR" sz="1400" dirty="0" smtClean="0"/>
              <a:t>LIMIT</a:t>
            </a:r>
            <a:r>
              <a:rPr lang="ko-KR" altLang="en-US" sz="1400" dirty="0" smtClean="0"/>
              <a:t>를 사용하여 가져옵니다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/>
              <a:t>대댓글</a:t>
            </a:r>
            <a:r>
              <a:rPr lang="ko-KR" altLang="en-US" sz="1400" dirty="0" smtClean="0"/>
              <a:t> 처리를 위하여 </a:t>
            </a:r>
            <a:r>
              <a:rPr lang="en-US" altLang="ko-KR" sz="1400" dirty="0" err="1" smtClean="0"/>
              <a:t>ifnull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함수를 사용하였으며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가장 먼저 작성한 </a:t>
            </a:r>
            <a:r>
              <a:rPr lang="ko-KR" altLang="en-US" sz="1400" dirty="0" err="1" smtClean="0"/>
              <a:t>댓글이</a:t>
            </a:r>
            <a:r>
              <a:rPr lang="ko-KR" altLang="en-US" sz="1400" dirty="0" smtClean="0"/>
              <a:t> 가장 위에 오도록 정렬처리를 하였습니다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영속 계층인 </a:t>
            </a:r>
            <a:r>
              <a:rPr lang="en-US" altLang="ko-KR" sz="1400" dirty="0" smtClean="0"/>
              <a:t>Dao</a:t>
            </a:r>
            <a:r>
              <a:rPr lang="ko-KR" altLang="en-US" sz="1400" dirty="0" smtClean="0"/>
              <a:t>에서는 </a:t>
            </a:r>
            <a:r>
              <a:rPr lang="en-US" altLang="ko-KR" sz="1400" dirty="0" err="1" smtClean="0"/>
              <a:t>Mybatis</a:t>
            </a:r>
            <a:r>
              <a:rPr lang="ko-KR" altLang="en-US" sz="1400" dirty="0" smtClean="0"/>
              <a:t>를 사용하여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에서 처리한 데이터를 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컬렉션으로 </a:t>
            </a:r>
            <a:r>
              <a:rPr lang="en-US" altLang="ko-KR" sz="1400" dirty="0" smtClean="0"/>
              <a:t>Service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계층에 전달합니다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7174" name="Picture 6" descr="C:\Users\kkiwo\Desktop\Board프로젝트 포폴\sq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3" y="3230001"/>
            <a:ext cx="6740037" cy="85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1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코드 및 화면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회원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처리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jQuery</a:t>
            </a:r>
            <a:r>
              <a:rPr lang="ko-KR" altLang="en-US" dirty="0" smtClean="0"/>
              <a:t>에서 사용한 </a:t>
            </a:r>
            <a:r>
              <a:rPr lang="en-US" altLang="ko-KR" dirty="0"/>
              <a:t>A</a:t>
            </a:r>
            <a:r>
              <a:rPr lang="en-US" altLang="ko-KR" dirty="0" smtClean="0"/>
              <a:t>jax</a:t>
            </a:r>
            <a:endParaRPr lang="ko-KR" altLang="en-US" dirty="0"/>
          </a:p>
        </p:txBody>
      </p:sp>
      <p:pic>
        <p:nvPicPr>
          <p:cNvPr id="5122" name="Picture 2" descr="C:\Users\kkiwo\Desktop\Board프로젝트 포폴\ajax댓글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973" y="1322592"/>
            <a:ext cx="4035479" cy="22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187575" y="1287044"/>
            <a:ext cx="4260327" cy="5420733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기능 소개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회원 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CRUD</a:t>
            </a:r>
            <a:r>
              <a:rPr lang="ko-KR" altLang="en-US" sz="1400" dirty="0" smtClean="0"/>
              <a:t>처리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작업 내용 </a:t>
            </a:r>
            <a:r>
              <a:rPr lang="en-US" altLang="ko-KR" sz="1600" b="1" dirty="0" smtClean="0"/>
              <a:t>: </a:t>
            </a:r>
            <a:r>
              <a:rPr lang="en-US" altLang="ko-KR" sz="1600" b="1" dirty="0" err="1" smtClean="0"/>
              <a:t>ajax</a:t>
            </a:r>
            <a:r>
              <a:rPr lang="ko-KR" altLang="en-US" sz="1600" b="1" dirty="0" smtClean="0"/>
              <a:t>를 사용하여 서버와 통신</a:t>
            </a:r>
            <a:endParaRPr lang="en-US" altLang="ko-KR" sz="16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err="1" smtClean="0"/>
              <a:t>ajax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함수를 이용하여 </a:t>
            </a:r>
            <a:r>
              <a:rPr lang="ko-KR" altLang="en-US" sz="1400" dirty="0" err="1" smtClean="0"/>
              <a:t>비동기</a:t>
            </a:r>
            <a:r>
              <a:rPr lang="ko-KR" altLang="en-US" sz="1400" dirty="0" smtClean="0"/>
              <a:t> 방식으로 서버에게 데이터를 요청 및 전송하</a:t>
            </a:r>
            <a:r>
              <a:rPr lang="ko-KR" altLang="en-US" sz="1400" dirty="0"/>
              <a:t>고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응답받습니다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등록의 경우 </a:t>
            </a:r>
            <a:r>
              <a:rPr lang="en-US" altLang="ko-KR" sz="1400" dirty="0" smtClean="0"/>
              <a:t>Post </a:t>
            </a:r>
            <a:r>
              <a:rPr lang="ko-KR" altLang="en-US" sz="1400" dirty="0" err="1" smtClean="0"/>
              <a:t>메서드로</a:t>
            </a:r>
            <a:r>
              <a:rPr lang="ko-KR" altLang="en-US" sz="1400" dirty="0" smtClean="0"/>
              <a:t> 처리하며 게시판 번호와 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내용을 </a:t>
            </a:r>
            <a:r>
              <a:rPr lang="en-US" altLang="ko-KR" sz="1400" dirty="0" err="1" smtClean="0"/>
              <a:t>json</a:t>
            </a:r>
            <a:r>
              <a:rPr lang="ko-KR" altLang="en-US" sz="1400" dirty="0" smtClean="0"/>
              <a:t>으로 전송합니다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수정의 경우 </a:t>
            </a:r>
            <a:r>
              <a:rPr lang="en-US" altLang="ko-KR" sz="1400" dirty="0" smtClean="0"/>
              <a:t>PATCH </a:t>
            </a:r>
            <a:r>
              <a:rPr lang="ko-KR" altLang="en-US" sz="1400" dirty="0" err="1" smtClean="0"/>
              <a:t>메서드로</a:t>
            </a:r>
            <a:r>
              <a:rPr lang="ko-KR" altLang="en-US" sz="1400" dirty="0" smtClean="0"/>
              <a:t> 처리하며 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작성자가 수정한 내용과 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번호를 보내고 </a:t>
            </a:r>
            <a:r>
              <a:rPr lang="en-US" altLang="ko-KR" sz="1400" dirty="0" smtClean="0"/>
              <a:t>Controller</a:t>
            </a:r>
            <a:r>
              <a:rPr lang="ko-KR" altLang="en-US" sz="1400" dirty="0" smtClean="0"/>
              <a:t>에서 처리합니다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목록의 경우 </a:t>
            </a:r>
            <a:r>
              <a:rPr lang="en-US" altLang="ko-KR" sz="1400" dirty="0" smtClean="0"/>
              <a:t>GET</a:t>
            </a:r>
            <a:r>
              <a:rPr lang="ko-KR" altLang="en-US" sz="1400" dirty="0"/>
              <a:t> </a:t>
            </a:r>
            <a:r>
              <a:rPr lang="ko-KR" altLang="en-US" sz="1400" dirty="0" err="1" smtClean="0"/>
              <a:t>메서드로</a:t>
            </a:r>
            <a:r>
              <a:rPr lang="ko-KR" altLang="en-US" sz="1400" dirty="0" smtClean="0"/>
              <a:t> 처리하며 </a:t>
            </a:r>
            <a:r>
              <a:rPr lang="ko-KR" altLang="en-US" sz="1400" dirty="0" err="1" smtClean="0"/>
              <a:t>전송받은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json</a:t>
            </a:r>
            <a:r>
              <a:rPr lang="ko-KR" altLang="en-US" sz="1400" dirty="0" smtClean="0"/>
              <a:t>객체를 </a:t>
            </a:r>
            <a:r>
              <a:rPr lang="en-US" altLang="ko-KR" sz="1400" dirty="0" err="1" smtClean="0"/>
              <a:t>toHtml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에서 가공하여 사용자에게 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목록으로 보여줍니다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972" y="3544956"/>
            <a:ext cx="3403975" cy="2292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 descr="C:\Users\kkiwo\Desktop\Board프로젝트 포폴\댓글삭제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452" y="1322591"/>
            <a:ext cx="2890622" cy="222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kkiwo\Desktop\Board프로젝트 포폴\댓글수정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948" y="3544955"/>
            <a:ext cx="3522126" cy="229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0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코드 및 화면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회원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처리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3074" name="Picture 2" descr="C:\Users\kkiwo\Desktop\Board프로젝트 포폴\댓글목록 화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042" y="1378359"/>
            <a:ext cx="5914889" cy="484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187575" y="1287044"/>
            <a:ext cx="4724059" cy="5420733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기능 소개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사용자가 </a:t>
            </a:r>
            <a:r>
              <a:rPr lang="ko-KR" altLang="en-US" sz="1400" dirty="0" err="1" smtClean="0"/>
              <a:t>게시글에서</a:t>
            </a:r>
            <a:r>
              <a:rPr lang="ko-KR" altLang="en-US" sz="1400" dirty="0" smtClean="0"/>
              <a:t> 확인하는 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화면입니다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작업 내용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사용자는 </a:t>
            </a:r>
            <a:r>
              <a:rPr lang="ko-KR" altLang="en-US" sz="1600" b="1" dirty="0" err="1" smtClean="0"/>
              <a:t>댓글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CURD</a:t>
            </a:r>
            <a:r>
              <a:rPr lang="ko-KR" altLang="en-US" sz="1600" b="1" dirty="0" smtClean="0"/>
              <a:t>를 할 수 있다</a:t>
            </a:r>
            <a:r>
              <a:rPr lang="en-US" altLang="ko-KR" sz="1600" b="1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로그인한 사용자는 특정 </a:t>
            </a:r>
            <a:r>
              <a:rPr lang="ko-KR" altLang="en-US" sz="1400" dirty="0" err="1" smtClean="0"/>
              <a:t>게시글에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댓글을</a:t>
            </a:r>
            <a:r>
              <a:rPr lang="ko-KR" altLang="en-US" sz="1400" dirty="0" smtClean="0"/>
              <a:t> 등록 할 수 있습니다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본인이 작성한 </a:t>
            </a:r>
            <a:r>
              <a:rPr lang="ko-KR" altLang="en-US" sz="1400" dirty="0" err="1" smtClean="0"/>
              <a:t>댓글은</a:t>
            </a:r>
            <a:r>
              <a:rPr lang="ko-KR" altLang="en-US" sz="1400" dirty="0" smtClean="0"/>
              <a:t> 수정 및 삭제 가 가능하다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다른 사람이 작성한 </a:t>
            </a:r>
            <a:r>
              <a:rPr lang="ko-KR" altLang="en-US" sz="1400" dirty="0" err="1" smtClean="0"/>
              <a:t>댓글을</a:t>
            </a:r>
            <a:r>
              <a:rPr lang="ko-KR" altLang="en-US" sz="1400" dirty="0" smtClean="0"/>
              <a:t> 수정 및 삭제 버튼이 없다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다른 사람이 작성한 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본인의 </a:t>
            </a:r>
            <a:r>
              <a:rPr lang="ko-KR" altLang="en-US" sz="1400" dirty="0" err="1" smtClean="0"/>
              <a:t>댓글에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댓글의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댓글을</a:t>
            </a:r>
            <a:r>
              <a:rPr lang="ko-KR" altLang="en-US" sz="1400" dirty="0" smtClean="0"/>
              <a:t> 작성 할 수 있습니다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목록은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개씩 한 화면에 나오면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개까지만 나타나며 이후 </a:t>
            </a:r>
            <a:r>
              <a:rPr lang="ko-KR" altLang="en-US" sz="1400" dirty="0" err="1" smtClean="0"/>
              <a:t>댓글은</a:t>
            </a:r>
            <a:r>
              <a:rPr lang="ko-KR" altLang="en-US" sz="1400" dirty="0" smtClean="0"/>
              <a:t> 페이지번호와 함께 다음 페이지에서 확인이 가능합니다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953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코드 및 화면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회원 가입 처리 </a:t>
            </a:r>
            <a:r>
              <a:rPr lang="en-US" altLang="ko-KR" dirty="0" smtClean="0"/>
              <a:t>– Java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pic>
        <p:nvPicPr>
          <p:cNvPr id="6146" name="Picture 2" descr="C:\Users\kkiwo\Desktop\Board프로젝트 포폴\회원가입 register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869" y="1305008"/>
            <a:ext cx="7354225" cy="3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kkiwo\Desktop\Board프로젝트 포폴\회원가입 registerController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869" y="4367231"/>
            <a:ext cx="735422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187576" y="1287044"/>
            <a:ext cx="4278916" cy="5236848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기능 소개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회원 가입 처리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작업 내용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유효성 </a:t>
            </a:r>
            <a:r>
              <a:rPr lang="ko-KR" altLang="en-US" sz="1600" b="1" dirty="0" err="1" smtClean="0"/>
              <a:t>검사후</a:t>
            </a:r>
            <a:r>
              <a:rPr lang="ko-KR" altLang="en-US" sz="1600" b="1" dirty="0" smtClean="0"/>
              <a:t> 회원가입 처리</a:t>
            </a:r>
            <a:endParaRPr lang="en-US" altLang="ko-KR" sz="16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검증할 객체 앞에 </a:t>
            </a:r>
            <a:r>
              <a:rPr lang="en-US" altLang="ko-KR" sz="1400" dirty="0" smtClean="0"/>
              <a:t>@Valid</a:t>
            </a:r>
            <a:r>
              <a:rPr lang="ko-KR" altLang="en-US" sz="1400" dirty="0" smtClean="0"/>
              <a:t>를 사용하여 회원정보에 대한 유효성 검사를 합니다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@</a:t>
            </a:r>
            <a:r>
              <a:rPr lang="en-US" altLang="ko-KR" sz="1400" dirty="0" err="1" smtClean="0"/>
              <a:t>InitBinder</a:t>
            </a:r>
            <a:r>
              <a:rPr lang="ko-KR" altLang="en-US" sz="1400" dirty="0" smtClean="0"/>
              <a:t>를 사용하여 자동 검증을 사용하며</a:t>
            </a:r>
            <a:r>
              <a:rPr lang="en-US" altLang="ko-KR" sz="1400" dirty="0" err="1" smtClean="0"/>
              <a:t>WebDataBinder</a:t>
            </a:r>
            <a:r>
              <a:rPr lang="ko-KR" altLang="en-US" sz="1400" dirty="0" smtClean="0"/>
              <a:t>를 이용하여 </a:t>
            </a:r>
            <a:r>
              <a:rPr lang="en-US" altLang="ko-KR" sz="1400" dirty="0" smtClean="0"/>
              <a:t>Validator</a:t>
            </a:r>
            <a:r>
              <a:rPr lang="ko-KR" altLang="en-US" sz="1400" dirty="0" smtClean="0"/>
              <a:t> 구현체를 등록하고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Spring</a:t>
            </a:r>
            <a:r>
              <a:rPr lang="ko-KR" altLang="en-US" sz="1400" dirty="0" smtClean="0"/>
              <a:t>에서 자동으로 유효성 검사를 호출할 수 있도록 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사용자가 입력한 회원정보 검증의 이상이 없다면 사용자 정보를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에 저장합니다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60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코드 및 화면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회원 가입 처리 </a:t>
            </a:r>
            <a:r>
              <a:rPr lang="en-US" altLang="ko-KR" dirty="0" smtClean="0"/>
              <a:t>– Java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pic>
        <p:nvPicPr>
          <p:cNvPr id="2050" name="Picture 2" descr="C:\Users\kkiwo\Desktop\Board프로젝트 포폴\validato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89" y="1529757"/>
            <a:ext cx="7416994" cy="54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kiwo\Desktop\Board프로젝트 포폴\validator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89" y="1978269"/>
            <a:ext cx="7416995" cy="197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kkiwo\Desktop\Board프로젝트 포폴\validator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89" y="3954668"/>
            <a:ext cx="7416995" cy="182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187575" y="1287044"/>
            <a:ext cx="4006355" cy="5157718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기능 소개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회원 가입 처리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작업 내용 </a:t>
            </a:r>
            <a:r>
              <a:rPr lang="en-US" altLang="ko-KR" sz="1600" b="1" dirty="0" smtClean="0"/>
              <a:t>: </a:t>
            </a:r>
            <a:r>
              <a:rPr lang="en-US" altLang="ko-KR" sz="1600" b="1" dirty="0" err="1" smtClean="0"/>
              <a:t>UserValidator</a:t>
            </a:r>
            <a:r>
              <a:rPr lang="ko-KR" altLang="en-US" sz="1600" b="1" dirty="0" smtClean="0"/>
              <a:t>를 통한 검증</a:t>
            </a:r>
            <a:endParaRPr lang="en-US" altLang="ko-KR" sz="14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객체를 검증하기 위한 </a:t>
            </a:r>
            <a:r>
              <a:rPr lang="ko-KR" altLang="en-US" sz="1400" dirty="0" err="1" smtClean="0"/>
              <a:t>검증기로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RegisterController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WebdataBinder</a:t>
            </a:r>
            <a:r>
              <a:rPr lang="ko-KR" altLang="en-US" sz="1400" dirty="0" smtClean="0"/>
              <a:t>로 </a:t>
            </a:r>
            <a:r>
              <a:rPr lang="en-US" altLang="ko-KR" sz="1400" dirty="0" err="1" smtClean="0"/>
              <a:t>UserValidator</a:t>
            </a:r>
            <a:r>
              <a:rPr lang="ko-KR" altLang="en-US" sz="1400" dirty="0" smtClean="0"/>
              <a:t>를 로컬 </a:t>
            </a:r>
            <a:r>
              <a:rPr lang="ko-KR" altLang="en-US" sz="1400" dirty="0" err="1" smtClean="0"/>
              <a:t>검증기로</a:t>
            </a:r>
            <a:r>
              <a:rPr lang="ko-KR" altLang="en-US" sz="1400" dirty="0" smtClean="0"/>
              <a:t> 등록했습니다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Id</a:t>
            </a:r>
            <a:r>
              <a:rPr lang="ko-KR" altLang="en-US" sz="1400" dirty="0" smtClean="0"/>
              <a:t>와 </a:t>
            </a:r>
            <a:r>
              <a:rPr lang="en-US" altLang="ko-KR" sz="1400" dirty="0" err="1"/>
              <a:t>P</a:t>
            </a:r>
            <a:r>
              <a:rPr lang="en-US" altLang="ko-KR" sz="1400" dirty="0" err="1" smtClean="0"/>
              <a:t>wd</a:t>
            </a:r>
            <a:r>
              <a:rPr lang="ko-KR" altLang="en-US" sz="1400" dirty="0" smtClean="0"/>
              <a:t>의 공백 및 글자 수와 영어를 올바르게 입력하였는지 검사합니다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글자수와 한글 사용 여부는 패턴을 등록하여 검사하며 필드와 에러코드 및 에러 메시지 내용을 등록합니다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유효성 </a:t>
            </a:r>
            <a:r>
              <a:rPr lang="ko-KR" altLang="en-US" sz="1400" dirty="0" err="1" smtClean="0"/>
              <a:t>검사중</a:t>
            </a:r>
            <a:r>
              <a:rPr lang="ko-KR" altLang="en-US" sz="1400" dirty="0" smtClean="0"/>
              <a:t> 에러가 발생한다면 해당 </a:t>
            </a:r>
            <a:r>
              <a:rPr lang="ko-KR" altLang="en-US" sz="1400" dirty="0"/>
              <a:t>필</a:t>
            </a:r>
            <a:r>
              <a:rPr lang="ko-KR" altLang="en-US" sz="1400" dirty="0" smtClean="0"/>
              <a:t>드에 대한 에러코드를 등록합니다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코드 및 화면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회원 가입 처리 </a:t>
            </a:r>
            <a:r>
              <a:rPr lang="en-US" altLang="ko-KR" dirty="0" smtClean="0"/>
              <a:t>– Java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pic>
        <p:nvPicPr>
          <p:cNvPr id="3074" name="Picture 2" descr="C:\Users\kkiwo\Desktop\Board프로젝트 포폴\validator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854927"/>
            <a:ext cx="7323380" cy="90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kkiwo\Desktop\Board프로젝트 포폴\validator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977516"/>
            <a:ext cx="7319555" cy="148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187576" y="1287044"/>
            <a:ext cx="4004878" cy="5078587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기능 소개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회원 가입 처리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작업 내용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에러메시지 등록 </a:t>
            </a:r>
            <a:endParaRPr lang="en-US" altLang="ko-KR" sz="16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Validator</a:t>
            </a:r>
            <a:r>
              <a:rPr lang="ko-KR" altLang="en-US" sz="1400" dirty="0" smtClean="0"/>
              <a:t>로 검증한 데이터가 에러를 발생했다면 보여줄 에러메시지 </a:t>
            </a:r>
            <a:r>
              <a:rPr lang="ko-KR" altLang="en-US" sz="1400" dirty="0" err="1" smtClean="0"/>
              <a:t>프로퍼티</a:t>
            </a:r>
            <a:r>
              <a:rPr lang="ko-KR" altLang="en-US" sz="1400" dirty="0" smtClean="0"/>
              <a:t> 파일과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B</a:t>
            </a:r>
            <a:r>
              <a:rPr lang="en-US" altLang="ko-KR" sz="1400" dirty="0" smtClean="0"/>
              <a:t>ean</a:t>
            </a:r>
            <a:r>
              <a:rPr lang="ko-KR" altLang="en-US" sz="1400" dirty="0" smtClean="0"/>
              <a:t>등록 </a:t>
            </a:r>
            <a:r>
              <a:rPr lang="en-US" altLang="ko-KR" sz="1400" dirty="0" smtClean="0"/>
              <a:t>xml</a:t>
            </a:r>
            <a:r>
              <a:rPr lang="ko-KR" altLang="en-US" sz="1400" dirty="0" smtClean="0"/>
              <a:t>파일입니다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/>
              <a:t>프로퍼티</a:t>
            </a:r>
            <a:r>
              <a:rPr lang="ko-KR" altLang="en-US" sz="1400" dirty="0" smtClean="0"/>
              <a:t> 파일에는 회원 가입을 시도한 사용자에게 보여줄 에러메시지 파일 내용입니다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err="1" smtClean="0"/>
              <a:t>MessageSource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인터페이스의 구현체인 </a:t>
            </a:r>
            <a:r>
              <a:rPr lang="en-US" altLang="ko-KR" sz="1400" dirty="0" err="1" smtClean="0"/>
              <a:t>ResourceBundleMessageSource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Bean</a:t>
            </a:r>
            <a:r>
              <a:rPr lang="ko-KR" altLang="en-US" sz="1400" dirty="0" smtClean="0"/>
              <a:t>으로 등록하여 </a:t>
            </a:r>
            <a:r>
              <a:rPr lang="ko-KR" altLang="en-US" sz="1400" dirty="0" err="1" smtClean="0"/>
              <a:t>프로퍼티</a:t>
            </a:r>
            <a:r>
              <a:rPr lang="ko-KR" altLang="en-US" sz="1400" dirty="0" smtClean="0"/>
              <a:t> 파일에 메시지코드와 실제 메시지를 저장하여 사용자 화면에 출력합니다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167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코드 및 화면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회원 가입 처리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화면 </a:t>
            </a:r>
            <a:endParaRPr lang="ko-KR" altLang="en-US" dirty="0"/>
          </a:p>
        </p:txBody>
      </p:sp>
      <p:sp>
        <p:nvSpPr>
          <p:cNvPr id="7" name="텍스트 개체 틀 5"/>
          <p:cNvSpPr txBox="1">
            <a:spLocks/>
          </p:cNvSpPr>
          <p:nvPr/>
        </p:nvSpPr>
        <p:spPr>
          <a:xfrm>
            <a:off x="187576" y="1450330"/>
            <a:ext cx="4004878" cy="48481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기능 소개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회원 가입 처리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작업 내용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회원가입 화면 </a:t>
            </a:r>
            <a:endParaRPr lang="en-US" altLang="ko-KR" sz="16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form:form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와</a:t>
            </a:r>
            <a:r>
              <a:rPr lang="en-US" altLang="ko-KR" sz="1400" dirty="0" smtClean="0"/>
              <a:t> &lt;</a:t>
            </a:r>
            <a:r>
              <a:rPr lang="en-US" altLang="ko-KR" sz="1400" dirty="0" err="1" smtClean="0"/>
              <a:t>from:errors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를 통하여 필드에 저장된 에러 메시지 내용을 읽어와서 사용자에게 올바른 데이터를 입력하도록 유도합니다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일부분은 </a:t>
            </a:r>
            <a:r>
              <a:rPr lang="en-US" altLang="ko-KR" sz="1400" dirty="0" err="1" smtClean="0"/>
              <a:t>javaScript</a:t>
            </a:r>
            <a:r>
              <a:rPr lang="ko-KR" altLang="en-US" sz="1400" dirty="0" smtClean="0"/>
              <a:t>로 </a:t>
            </a:r>
            <a:r>
              <a:rPr lang="ko-KR" altLang="en-US" sz="1400" dirty="0" err="1" smtClean="0"/>
              <a:t>프론트단에서</a:t>
            </a:r>
            <a:r>
              <a:rPr lang="ko-KR" altLang="en-US" sz="1400" dirty="0" smtClean="0"/>
              <a:t> 서버로 데이터를 보내기 전에 유효성 검사를 했습니다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8" name="Picture 3" descr="C:\Users\kkiwo\Desktop\Board프로젝트 포폴\회원가입 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248" y="1367875"/>
            <a:ext cx="2083888" cy="283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kkiwo\Desktop\Board프로젝트 포폴\회원가입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158" y="2783791"/>
            <a:ext cx="2906984" cy="137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kkiwo\Desktop\Board프로젝트 포폴\회원가입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158" y="1450330"/>
            <a:ext cx="3039827" cy="80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kkiwo\Desktop\Board프로젝트 포폴\회원가입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158" y="2292243"/>
            <a:ext cx="3045153" cy="49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:\Users\kkiwo\Desktop\Board프로젝트 포폴\회원가입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248" y="4441371"/>
            <a:ext cx="4220163" cy="73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18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코드 및 화면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회원 로그인 처리 </a:t>
            </a:r>
            <a:r>
              <a:rPr lang="en-US" altLang="ko-KR" dirty="0" smtClean="0"/>
              <a:t>– Java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pic>
        <p:nvPicPr>
          <p:cNvPr id="8194" name="Picture 2" descr="C:\Users\kkiwo\Desktop\Board프로젝트 포폴\LoginControlle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933" y="1481816"/>
            <a:ext cx="6873420" cy="299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kkiwo\Desktop\Board프로젝트 포폴\LoginController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931" y="4480559"/>
            <a:ext cx="6873419" cy="152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개체 틀 5"/>
          <p:cNvSpPr txBox="1">
            <a:spLocks/>
          </p:cNvSpPr>
          <p:nvPr/>
        </p:nvSpPr>
        <p:spPr>
          <a:xfrm>
            <a:off x="187576" y="1450330"/>
            <a:ext cx="4004878" cy="51529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기능 소개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사용자 로그인 처리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작업 내용 </a:t>
            </a:r>
            <a:r>
              <a:rPr lang="en-US" altLang="ko-KR" sz="1600" b="1" dirty="0" smtClean="0"/>
              <a:t>: </a:t>
            </a:r>
            <a:r>
              <a:rPr lang="en-US" altLang="ko-KR" sz="1600" b="1" dirty="0" err="1" smtClean="0"/>
              <a:t>LoginController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일부 </a:t>
            </a:r>
            <a:endParaRPr lang="en-US" altLang="ko-KR" sz="16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사</a:t>
            </a:r>
            <a:r>
              <a:rPr lang="ko-KR" altLang="en-US" sz="1400" dirty="0"/>
              <a:t>용</a:t>
            </a:r>
            <a:r>
              <a:rPr lang="ko-KR" altLang="en-US" sz="1400" dirty="0" smtClean="0"/>
              <a:t>자로부터 </a:t>
            </a:r>
            <a:r>
              <a:rPr lang="en-US" altLang="ko-KR" sz="1400" dirty="0" smtClean="0"/>
              <a:t>Id, PW</a:t>
            </a:r>
            <a:r>
              <a:rPr lang="ko-KR" altLang="en-US" sz="1400" dirty="0" smtClean="0"/>
              <a:t>를 받아 </a:t>
            </a:r>
            <a:r>
              <a:rPr lang="en-US" altLang="ko-KR" sz="1400" dirty="0" err="1" smtClean="0"/>
              <a:t>loginCheck</a:t>
            </a:r>
            <a:r>
              <a:rPr lang="en-US" altLang="ko-KR" sz="1400" dirty="0" smtClean="0"/>
              <a:t>() </a:t>
            </a:r>
            <a:r>
              <a:rPr lang="ko-KR" altLang="en-US" sz="1400" dirty="0" err="1" smtClean="0"/>
              <a:t>메서드를</a:t>
            </a:r>
            <a:r>
              <a:rPr lang="ko-KR" altLang="en-US" sz="1400" dirty="0" smtClean="0"/>
              <a:t> 통해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에 저장된 데이터와 비교 합니다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Id, </a:t>
            </a:r>
            <a:r>
              <a:rPr lang="en-US" altLang="ko-KR" sz="1400" dirty="0" err="1" smtClean="0"/>
              <a:t>pwd</a:t>
            </a:r>
            <a:r>
              <a:rPr lang="ko-KR" altLang="en-US" sz="1400" dirty="0" smtClean="0"/>
              <a:t>가 일치하지 않는다면 오류 메시지와 함께 로그인 페이지로 다시 </a:t>
            </a:r>
            <a:r>
              <a:rPr lang="en-US" altLang="ko-KR" sz="1400" dirty="0" err="1" smtClean="0"/>
              <a:t>ridirect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합니다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게시판은 </a:t>
            </a:r>
            <a:r>
              <a:rPr lang="en-US" altLang="ko-KR" sz="1400" dirty="0" smtClean="0"/>
              <a:t>Login</a:t>
            </a:r>
            <a:r>
              <a:rPr lang="ko-KR" altLang="en-US" sz="1400" dirty="0" smtClean="0"/>
              <a:t>한 사용자만 접근이 가능하기 때문에 로그인 화면으로 이동합니다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사용자가 </a:t>
            </a:r>
            <a:r>
              <a:rPr lang="ko-KR" altLang="en-US" sz="1400" dirty="0" err="1" smtClean="0"/>
              <a:t>로그인에</a:t>
            </a:r>
            <a:r>
              <a:rPr lang="ko-KR" altLang="en-US" sz="1400" dirty="0" smtClean="0"/>
              <a:t> 성공한다면 </a:t>
            </a:r>
            <a:r>
              <a:rPr lang="en-US" altLang="ko-KR" sz="1400" dirty="0" err="1" smtClean="0"/>
              <a:t>toUrl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변수의 값을 이용하여 홈 화면 또는 게시판으로 이동 합니다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274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게시판 프로젝트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전반적인 웹의 기본 소양이 되는 </a:t>
            </a:r>
            <a:r>
              <a:rPr lang="en-US" altLang="ko-KR" dirty="0"/>
              <a:t>CRUD </a:t>
            </a:r>
            <a:r>
              <a:rPr lang="ko-KR" altLang="en-US" dirty="0"/>
              <a:t>게시판을 만들고</a:t>
            </a:r>
            <a:r>
              <a:rPr lang="en-US" altLang="ko-KR" dirty="0"/>
              <a:t>, </a:t>
            </a:r>
            <a:r>
              <a:rPr lang="ko-KR" altLang="en-US" dirty="0" smtClean="0"/>
              <a:t>회원가입 및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기능을 추가하며 개발자로의 지식을 쌓아갑니다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98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코드 및 화면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회원 로그인 처리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MyBatis</a:t>
            </a:r>
            <a:endParaRPr lang="ko-KR" altLang="en-US" dirty="0"/>
          </a:p>
        </p:txBody>
      </p:sp>
      <p:pic>
        <p:nvPicPr>
          <p:cNvPr id="9220" name="Picture 4" descr="C:\Users\kkiwo\Desktop\Board프로젝트 포폴\root-contex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772" y="1480977"/>
            <a:ext cx="6535195" cy="108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kkiwo\Desktop\Board프로젝트 포폴\mabatis-confi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776" y="3366836"/>
            <a:ext cx="6535191" cy="123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텍스트 개체 틀 5"/>
          <p:cNvSpPr txBox="1">
            <a:spLocks/>
          </p:cNvSpPr>
          <p:nvPr/>
        </p:nvSpPr>
        <p:spPr>
          <a:xfrm>
            <a:off x="187576" y="1450330"/>
            <a:ext cx="4004878" cy="48481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기능 소개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사용자 로그인 처리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작업 내용 </a:t>
            </a:r>
            <a:r>
              <a:rPr lang="en-US" altLang="ko-KR" sz="1600" b="1" dirty="0" smtClean="0"/>
              <a:t>: </a:t>
            </a:r>
            <a:r>
              <a:rPr lang="en-US" altLang="ko-KR" sz="1600" b="1" dirty="0" err="1" smtClean="0"/>
              <a:t>Mybatis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설정</a:t>
            </a:r>
            <a:endParaRPr lang="en-US" altLang="ko-KR" sz="16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Xml</a:t>
            </a:r>
            <a:r>
              <a:rPr lang="ko-KR" altLang="en-US" sz="1400" dirty="0" smtClean="0"/>
              <a:t>파일에 </a:t>
            </a:r>
            <a:r>
              <a:rPr lang="en-US" altLang="ko-KR" sz="1400" dirty="0" err="1" smtClean="0"/>
              <a:t>SqlSesion</a:t>
            </a:r>
            <a:r>
              <a:rPr lang="ko-KR" altLang="en-US" sz="1400" dirty="0" smtClean="0"/>
              <a:t>과 </a:t>
            </a:r>
            <a:r>
              <a:rPr lang="en-US" altLang="ko-KR" sz="1400" dirty="0" err="1" smtClean="0"/>
              <a:t>sqlSessionFactory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Bean</a:t>
            </a:r>
            <a:r>
              <a:rPr lang="ko-KR" altLang="en-US" sz="1400" dirty="0" smtClean="0"/>
              <a:t>으로 등록합니다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err="1" smtClean="0"/>
              <a:t>typeAliase</a:t>
            </a:r>
            <a:r>
              <a:rPr lang="ko-KR" altLang="en-US" sz="1400" dirty="0" smtClean="0"/>
              <a:t>로 별칭을 등록하여 사용합니다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Select</a:t>
            </a:r>
            <a:r>
              <a:rPr lang="ko-KR" altLang="en-US" sz="1400" dirty="0" smtClean="0"/>
              <a:t>문에 세션의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값을 사용하여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에 있는 </a:t>
            </a:r>
            <a:r>
              <a:rPr lang="en-US" altLang="ko-KR" sz="1400" dirty="0" smtClean="0"/>
              <a:t>user</a:t>
            </a:r>
            <a:r>
              <a:rPr lang="ko-KR" altLang="en-US" sz="1400" dirty="0" smtClean="0"/>
              <a:t>테이블에 해당하는 사용자가 있는지 확인 합니다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9222" name="Picture 6" descr="C:\Users\kkiwo\Desktop\Board프로젝트 포폴\SqlSess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775" y="2570002"/>
            <a:ext cx="6535191" cy="79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 descr="C:\Users\kkiwo\Desktop\Board프로젝트 포폴\UserMapp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772" y="4563874"/>
            <a:ext cx="6535194" cy="129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51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코드 및 화면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회원 로그인 처리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10242" name="Picture 2" descr="C:\Users\kkiwo\Desktop\Board프로젝트 포폴\로그인화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011" y="1391547"/>
            <a:ext cx="3863975" cy="482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5"/>
          <p:cNvSpPr txBox="1">
            <a:spLocks/>
          </p:cNvSpPr>
          <p:nvPr/>
        </p:nvSpPr>
        <p:spPr>
          <a:xfrm>
            <a:off x="187575" y="1450330"/>
            <a:ext cx="4567305" cy="48481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기능 소개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사용자 로그인 처리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작업 내용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로그인 화면</a:t>
            </a:r>
            <a:endParaRPr lang="en-US" altLang="ko-KR" sz="16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사용자로부터 가입한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PW</a:t>
            </a:r>
            <a:r>
              <a:rPr lang="ko-KR" altLang="en-US" sz="1400" dirty="0" smtClean="0"/>
              <a:t>를 입력 받습니다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정보가 다르다면 사용자에게 오류 메시지를 보여주며 다시 입력 받을 수 있게 유도합니다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Cookie</a:t>
            </a:r>
            <a:r>
              <a:rPr lang="ko-KR" altLang="en-US" sz="1400" dirty="0" smtClean="0"/>
              <a:t>를 이용하여 아이디 기억 기능을 사용하며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사용자가 아이디 기억 체크박스 사용시 </a:t>
            </a:r>
            <a:r>
              <a:rPr lang="en-US" altLang="ko-KR" sz="1400" dirty="0" smtClean="0"/>
              <a:t>Cookie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저장합니다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체크박스 </a:t>
            </a:r>
            <a:r>
              <a:rPr lang="ko-KR" altLang="en-US" sz="1400" dirty="0" err="1" smtClean="0"/>
              <a:t>해제시</a:t>
            </a:r>
            <a:r>
              <a:rPr lang="ko-KR" altLang="en-US" sz="1400" dirty="0" smtClean="0"/>
              <a:t> 쿠키를 삭제하여 클라이언트에게 응답으로 돌려주어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기억하지 못하게 합니다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762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코드 및 화면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회원 비밀번호 찾기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1026" name="Picture 2" descr="C:\Users\kkiwo\Desktop\Board프로젝트 포폴\비밀번호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351" y="1561193"/>
            <a:ext cx="3779837" cy="447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5"/>
          <p:cNvSpPr txBox="1">
            <a:spLocks/>
          </p:cNvSpPr>
          <p:nvPr/>
        </p:nvSpPr>
        <p:spPr>
          <a:xfrm>
            <a:off x="187576" y="1450330"/>
            <a:ext cx="4004878" cy="48481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기능 소개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사용자 비밀번호 찾기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작업 내용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비밀번호 찾기</a:t>
            </a:r>
            <a:endParaRPr lang="en-US" altLang="ko-KR" sz="16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사용자로부터 </a:t>
            </a:r>
            <a:r>
              <a:rPr lang="en-US" altLang="ko-KR" sz="1400" dirty="0" smtClean="0"/>
              <a:t>ID &amp;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입력 받습니다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가입한 아이디 또는 </a:t>
            </a:r>
            <a:r>
              <a:rPr lang="ko-KR" altLang="en-US" sz="1400" dirty="0" err="1" smtClean="0"/>
              <a:t>이메일이</a:t>
            </a:r>
            <a:r>
              <a:rPr lang="ko-KR" altLang="en-US" sz="1400" dirty="0" smtClean="0"/>
              <a:t> 아니라면 올바른 아이디와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입력 받을 수 있도록 유도 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올바른 아이디와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입력하였다면 </a:t>
            </a:r>
            <a:r>
              <a:rPr lang="ko-KR" altLang="en-US" sz="1400" dirty="0" err="1" smtClean="0"/>
              <a:t>회원가입한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주소에 임시비밀번호를 전송 합니다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3074" name="Picture 2" descr="C:\Users\kkiwo\Desktop\Board프로젝트 포폴\mail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351" y="5096600"/>
            <a:ext cx="4646857" cy="94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9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코드 및 화면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비밀번호 찾기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라이브러리 및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pic>
        <p:nvPicPr>
          <p:cNvPr id="2050" name="Picture 2" descr="C:\Users\kkiwo\Desktop\Board프로젝트 포폴\비밀번호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653" y="1494517"/>
            <a:ext cx="6461125" cy="197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텍스트 개체 틀 5"/>
          <p:cNvSpPr txBox="1">
            <a:spLocks/>
          </p:cNvSpPr>
          <p:nvPr/>
        </p:nvSpPr>
        <p:spPr>
          <a:xfrm>
            <a:off x="187576" y="1450330"/>
            <a:ext cx="4004878" cy="48481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기능 소개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Mail </a:t>
            </a:r>
            <a:r>
              <a:rPr lang="ko-KR" altLang="en-US" sz="1400" dirty="0" smtClean="0"/>
              <a:t>라이브러리 추가 및 메일 서버 인증</a:t>
            </a:r>
            <a:r>
              <a:rPr lang="en-US" altLang="ko-KR" sz="14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작업 내용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메일 서버에 계정 인증</a:t>
            </a:r>
            <a:endParaRPr lang="en-US" altLang="ko-KR" sz="14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Java</a:t>
            </a:r>
            <a:r>
              <a:rPr lang="ko-KR" altLang="en-US" sz="1400" dirty="0" smtClean="0"/>
              <a:t>에서 메일을 보내기 위해 필요한 라이브러리를 설정합니다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err="1" smtClean="0"/>
              <a:t>JavaMailSender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인터페이스는 </a:t>
            </a:r>
            <a:r>
              <a:rPr lang="en-US" altLang="ko-KR" sz="1400" dirty="0" smtClean="0"/>
              <a:t>MIME </a:t>
            </a:r>
            <a:r>
              <a:rPr lang="ko-KR" altLang="en-US" sz="1400" dirty="0" smtClean="0"/>
              <a:t>형식의 메일을 보낼 수 있도록 해줍니다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Gmail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서버에 맞게 </a:t>
            </a:r>
            <a:r>
              <a:rPr lang="en-US" altLang="ko-KR" sz="1400" dirty="0" smtClean="0"/>
              <a:t>Host, port, username, password</a:t>
            </a:r>
            <a:r>
              <a:rPr lang="ko-KR" altLang="en-US" sz="1400" dirty="0" smtClean="0"/>
              <a:t>를 속성으로 등록합니다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TSL</a:t>
            </a:r>
            <a:r>
              <a:rPr lang="ko-KR" altLang="en-US" sz="1400" dirty="0" smtClean="0"/>
              <a:t>은 </a:t>
            </a:r>
            <a:r>
              <a:rPr lang="ko-KR" altLang="en-US" sz="1400" dirty="0" err="1" smtClean="0"/>
              <a:t>웹사트와</a:t>
            </a:r>
            <a:r>
              <a:rPr lang="ko-KR" altLang="en-US" sz="1400" dirty="0" smtClean="0"/>
              <a:t> 브라우저 사이에 전송되는 데이터를 암호화여 인터넷 연결 보안을 유지하는 표준 기술입니다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1026" name="Picture 2" descr="C:\Users\kkiwo\Desktop\Board프로젝트 포폴\mai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653" y="3470911"/>
            <a:ext cx="6461125" cy="269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85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코드 및 화면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비밀번호 찾기 </a:t>
            </a:r>
            <a:r>
              <a:rPr lang="en-US" altLang="ko-KR" dirty="0" smtClean="0"/>
              <a:t>- Java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12" name="텍스트 개체 틀 5"/>
          <p:cNvSpPr txBox="1">
            <a:spLocks/>
          </p:cNvSpPr>
          <p:nvPr/>
        </p:nvSpPr>
        <p:spPr>
          <a:xfrm>
            <a:off x="187575" y="1450330"/>
            <a:ext cx="4234201" cy="48481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기능 소개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400" dirty="0" err="1" smtClean="0"/>
              <a:t>MimeMessage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객체를 직접 생성하여 메일 전송</a:t>
            </a:r>
            <a:r>
              <a:rPr lang="en-US" altLang="ko-KR" sz="14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작업 내용 </a:t>
            </a:r>
            <a:r>
              <a:rPr lang="en-US" altLang="ko-KR" sz="1600" b="1" dirty="0" smtClean="0"/>
              <a:t>: </a:t>
            </a:r>
            <a:r>
              <a:rPr lang="ko-KR" altLang="en-US" sz="1600" b="1" dirty="0" err="1" smtClean="0"/>
              <a:t>이메일로</a:t>
            </a:r>
            <a:r>
              <a:rPr lang="ko-KR" altLang="en-US" sz="1600" b="1" dirty="0" smtClean="0"/>
              <a:t> 임시 비밀번호 전송</a:t>
            </a:r>
            <a:endParaRPr lang="en-US" altLang="ko-KR" sz="14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err="1" smtClean="0"/>
              <a:t>MimeMessageHelper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객체를 생성하여 회원의 </a:t>
            </a:r>
            <a:r>
              <a:rPr lang="ko-KR" altLang="en-US" sz="1400" dirty="0" err="1" smtClean="0"/>
              <a:t>이메일로</a:t>
            </a:r>
            <a:r>
              <a:rPr lang="ko-KR" altLang="en-US" sz="1400" dirty="0" smtClean="0"/>
              <a:t> 임시 비밀번호를 전송합니다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임시 비밀번호는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자리의 </a:t>
            </a:r>
            <a:r>
              <a:rPr lang="ko-KR" altLang="en-US" sz="1400" dirty="0" err="1" smtClean="0"/>
              <a:t>랜덤난수를</a:t>
            </a:r>
            <a:r>
              <a:rPr lang="ko-KR" altLang="en-US" sz="1400" dirty="0" smtClean="0"/>
              <a:t> 사용하여 얻은 값을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에 저장 및 사용자의 </a:t>
            </a:r>
            <a:r>
              <a:rPr lang="ko-KR" altLang="en-US" sz="1400" dirty="0" err="1" smtClean="0"/>
              <a:t>이메일로</a:t>
            </a:r>
            <a:r>
              <a:rPr lang="ko-KR" altLang="en-US" sz="1400" dirty="0" smtClean="0"/>
              <a:t> 전송합니다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1400" dirty="0" smtClean="0"/>
          </a:p>
        </p:txBody>
      </p:sp>
      <p:pic>
        <p:nvPicPr>
          <p:cNvPr id="2" name="Picture 2" descr="C:\Users\kkiwo\Desktop\Board프로젝트 포폴\mail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1" y="1450330"/>
            <a:ext cx="5453742" cy="286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kiwo\Desktop\Board프로젝트 포폴\mail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1" y="4310742"/>
            <a:ext cx="5476134" cy="170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6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마무리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프로젝트 보완사항 및 추가기능</a:t>
            </a:r>
            <a:endParaRPr lang="ko-KR" altLang="en-US" dirty="0"/>
          </a:p>
        </p:txBody>
      </p:sp>
      <p:sp>
        <p:nvSpPr>
          <p:cNvPr id="7" name="텍스트 개체 틀 5"/>
          <p:cNvSpPr txBox="1">
            <a:spLocks/>
          </p:cNvSpPr>
          <p:nvPr/>
        </p:nvSpPr>
        <p:spPr>
          <a:xfrm>
            <a:off x="187576" y="1450330"/>
            <a:ext cx="11124858" cy="48481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400" b="1" dirty="0" smtClean="0"/>
              <a:t>초기에 구상한 기능은 기본적인 </a:t>
            </a:r>
            <a:r>
              <a:rPr lang="en-US" altLang="ko-KR" sz="1400" b="1" dirty="0" smtClean="0"/>
              <a:t>CRUD</a:t>
            </a:r>
            <a:r>
              <a:rPr lang="ko-KR" altLang="en-US" sz="1400" b="1" dirty="0" smtClean="0"/>
              <a:t>로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게시판에 올라오는 </a:t>
            </a:r>
            <a:r>
              <a:rPr lang="ko-KR" altLang="en-US" sz="1400" b="1" dirty="0" err="1" smtClean="0"/>
              <a:t>게시글을</a:t>
            </a:r>
            <a:r>
              <a:rPr lang="ko-KR" altLang="en-US" sz="1400" b="1" dirty="0" smtClean="0"/>
              <a:t> 대상으로 쓰기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읽기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수정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삭제가 가능한 게시판이었습니다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하지만 아직 </a:t>
            </a:r>
            <a:r>
              <a:rPr lang="ko-KR" altLang="en-US" sz="1400" b="1" dirty="0" err="1" smtClean="0"/>
              <a:t>부족한점이</a:t>
            </a:r>
            <a:r>
              <a:rPr lang="ko-KR" altLang="en-US" sz="1400" b="1" dirty="0" smtClean="0"/>
              <a:t> 많아 완벽한 게시판을 만들지 못하였고 향후 프로젝트를 발전시키기 위한 추가기능 및 보완사항을 생각해보았습니다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800" b="1" dirty="0" smtClean="0"/>
              <a:t>추가할 기능</a:t>
            </a:r>
            <a:endParaRPr lang="en-US" altLang="ko-KR" sz="18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 smtClean="0"/>
              <a:t>Spring Web Security</a:t>
            </a:r>
            <a:r>
              <a:rPr lang="ko-KR" altLang="en-US" sz="1600" b="1" dirty="0" smtClean="0"/>
              <a:t>를 통하여 인증과 권한으로 회원가입 처리하기</a:t>
            </a:r>
            <a:endParaRPr lang="en-US" altLang="ko-KR" sz="16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 err="1" smtClean="0"/>
              <a:t>Oauth</a:t>
            </a:r>
            <a:r>
              <a:rPr lang="ko-KR" altLang="en-US" sz="1600" b="1" dirty="0" smtClean="0"/>
              <a:t>를 사용하여 </a:t>
            </a:r>
            <a:r>
              <a:rPr lang="ko-KR" altLang="en-US" sz="1600" b="1" dirty="0" err="1" smtClean="0"/>
              <a:t>구글</a:t>
            </a:r>
            <a:r>
              <a:rPr lang="ko-KR" altLang="en-US" sz="1600" b="1" dirty="0" smtClean="0"/>
              <a:t> 및 </a:t>
            </a:r>
            <a:r>
              <a:rPr lang="ko-KR" altLang="en-US" sz="1600" b="1" dirty="0" err="1" smtClean="0"/>
              <a:t>네이버와</a:t>
            </a:r>
            <a:r>
              <a:rPr lang="ko-KR" altLang="en-US" sz="1600" b="1" dirty="0" smtClean="0"/>
              <a:t> 같은 대형 플랫폼 </a:t>
            </a:r>
            <a:r>
              <a:rPr lang="en-US" altLang="ko-KR" sz="1600" b="1" dirty="0" smtClean="0"/>
              <a:t>ID</a:t>
            </a:r>
            <a:r>
              <a:rPr lang="ko-KR" altLang="en-US" sz="1600" b="1" dirty="0" smtClean="0"/>
              <a:t>로 회원가입 처리하기</a:t>
            </a:r>
            <a:endParaRPr lang="en-US" altLang="ko-KR" sz="16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 smtClean="0"/>
              <a:t>게시판에 파일 업로드 기능 추가하기 → </a:t>
            </a:r>
            <a:r>
              <a:rPr lang="en-US" altLang="ko-KR" sz="1600" b="1" dirty="0" smtClean="0"/>
              <a:t>commons-</a:t>
            </a:r>
            <a:r>
              <a:rPr lang="en-US" altLang="ko-KR" sz="1600" b="1" dirty="0" err="1" smtClean="0"/>
              <a:t>fileupload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또는 </a:t>
            </a:r>
            <a:r>
              <a:rPr lang="ko-KR" altLang="en-US" sz="1600" b="1" dirty="0" err="1" smtClean="0"/>
              <a:t>서블릿</a:t>
            </a:r>
            <a:r>
              <a:rPr lang="ko-KR" altLang="en-US" sz="1600" b="1" dirty="0" smtClean="0"/>
              <a:t> 버전을 </a:t>
            </a:r>
            <a:r>
              <a:rPr lang="en-US" altLang="ko-KR" sz="1600" b="1" dirty="0" smtClean="0"/>
              <a:t>3.0</a:t>
            </a:r>
            <a:r>
              <a:rPr lang="ko-KR" altLang="en-US" sz="1600" b="1" dirty="0" smtClean="0"/>
              <a:t>의 자체 파일업로드 기능 사용</a:t>
            </a:r>
            <a:endParaRPr lang="en-US" altLang="ko-KR" sz="16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b="1" dirty="0" smtClean="0"/>
              <a:t>보완사항</a:t>
            </a:r>
            <a:endParaRPr lang="en-US" altLang="ko-KR" sz="16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 smtClean="0"/>
              <a:t>쿠키나 세션을 이용해 조회수 중복 카운트 방지하기</a:t>
            </a:r>
            <a:endParaRPr lang="en-US" altLang="ko-KR" sz="16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 err="1" smtClean="0"/>
              <a:t>대댓글</a:t>
            </a:r>
            <a:r>
              <a:rPr lang="ko-KR" altLang="en-US" sz="1600" b="1" dirty="0" smtClean="0"/>
              <a:t> 처리 </a:t>
            </a:r>
            <a:r>
              <a:rPr lang="en-US" altLang="ko-KR" sz="1600" b="1" dirty="0" smtClean="0"/>
              <a:t>UI</a:t>
            </a:r>
            <a:r>
              <a:rPr lang="ko-KR" altLang="en-US" sz="1600" b="1" dirty="0" smtClean="0"/>
              <a:t>개선</a:t>
            </a:r>
            <a:endParaRPr lang="en-US" altLang="ko-KR" sz="16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 smtClean="0"/>
              <a:t>사용자 </a:t>
            </a:r>
            <a:r>
              <a:rPr lang="en-US" altLang="ko-KR" sz="1600" b="1" dirty="0" smtClean="0"/>
              <a:t>ID</a:t>
            </a:r>
            <a:r>
              <a:rPr lang="ko-KR" altLang="en-US" sz="1600" b="1" dirty="0" smtClean="0"/>
              <a:t>가 아닌 닉네임으로 개선</a:t>
            </a:r>
            <a:endParaRPr lang="en-US" altLang="ko-KR" sz="16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425799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6278" y="3866605"/>
            <a:ext cx="4611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altLang="ko-KR" dirty="0" smtClean="0"/>
          </a:p>
          <a:p>
            <a:pPr lvl="0"/>
            <a:r>
              <a:rPr lang="ko-KR" altLang="en-US" dirty="0" smtClean="0"/>
              <a:t>배포 주소</a:t>
            </a:r>
            <a:r>
              <a:rPr lang="en-US" altLang="ko-KR" dirty="0" smtClean="0"/>
              <a:t> : </a:t>
            </a:r>
            <a:r>
              <a:rPr lang="en-US" altLang="ko-KR" dirty="0"/>
              <a:t>3.35.229.68:8080/web/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16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2555" y="2383972"/>
            <a:ext cx="97514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dirty="0" smtClean="0"/>
              <a:t>프로젝트 소개</a:t>
            </a:r>
            <a:endParaRPr lang="en-US" altLang="ko-KR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dirty="0" smtClean="0"/>
              <a:t>개발 도구</a:t>
            </a:r>
            <a:endParaRPr lang="en-US" altLang="ko-KR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dirty="0" smtClean="0"/>
              <a:t>구조 및 설계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dirty="0" smtClean="0"/>
              <a:t>주요 코드 및 화면</a:t>
            </a:r>
            <a:endParaRPr lang="en-US" altLang="ko-KR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dirty="0" smtClean="0"/>
              <a:t>마무</a:t>
            </a:r>
            <a:r>
              <a:rPr lang="ko-KR" altLang="en-US" dirty="0"/>
              <a:t>리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itchFamily="2" charset="2"/>
              <a:buChar char="l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01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kkiwo\Desktop\Board프로젝트 포폴\로그인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224" y="2865437"/>
            <a:ext cx="3314700" cy="399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kkiwo\Desktop\Board프로젝트 포폴\유효성검사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144252"/>
            <a:ext cx="3364562" cy="320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내용 개체 틀 4"/>
          <p:cNvPicPr>
            <a:picLocks noGrp="1" noChangeAspect="1"/>
          </p:cNvPicPr>
          <p:nvPr>
            <p:ph idx="429496729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82" y="864729"/>
            <a:ext cx="4278481" cy="3535633"/>
          </a:xfrm>
          <a:prstGeom prst="rect">
            <a:avLst/>
          </a:prstGeom>
        </p:spPr>
      </p:pic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xmlns="" id="{F4B8BBE9-AAA7-4C31-AA07-C7622097E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289847"/>
              </p:ext>
            </p:extLst>
          </p:nvPr>
        </p:nvGraphicFramePr>
        <p:xfrm>
          <a:off x="6173541" y="1256044"/>
          <a:ext cx="5486498" cy="4883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1056">
                  <a:extLst>
                    <a:ext uri="{9D8B030D-6E8A-4147-A177-3AD203B41FA5}">
                      <a16:colId xmlns:a16="http://schemas.microsoft.com/office/drawing/2014/main" xmlns="" val="2311907265"/>
                    </a:ext>
                  </a:extLst>
                </a:gridCol>
                <a:gridCol w="4215442">
                  <a:extLst>
                    <a:ext uri="{9D8B030D-6E8A-4147-A177-3AD203B41FA5}">
                      <a16:colId xmlns:a16="http://schemas.microsoft.com/office/drawing/2014/main" xmlns="" val="957812369"/>
                    </a:ext>
                  </a:extLst>
                </a:gridCol>
              </a:tblGrid>
              <a:tr h="42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작업 기간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 smtClean="0">
                          <a:solidFill>
                            <a:schemeClr val="accent5"/>
                          </a:solidFill>
                        </a:rPr>
                        <a:t>2022. 07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~ </a:t>
                      </a:r>
                      <a:r>
                        <a:rPr lang="en-US" altLang="ko-KR" sz="1050" dirty="0" smtClean="0">
                          <a:solidFill>
                            <a:schemeClr val="accent5"/>
                          </a:solidFill>
                        </a:rPr>
                        <a:t>2022. 08 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3839876"/>
                  </a:ext>
                </a:extLst>
              </a:tr>
              <a:tr h="42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인력 구성</a:t>
                      </a:r>
                      <a:r>
                        <a:rPr lang="en-US" altLang="ko-KR" sz="1050" b="1" dirty="0"/>
                        <a:t>(</a:t>
                      </a:r>
                      <a:r>
                        <a:rPr lang="ko-KR" altLang="en-US" sz="1050" b="1" dirty="0"/>
                        <a:t>기여도</a:t>
                      </a:r>
                      <a:r>
                        <a:rPr lang="en-US" altLang="ko-KR" sz="1050" b="1" dirty="0"/>
                        <a:t>)</a:t>
                      </a:r>
                      <a:endParaRPr lang="ko-KR" altLang="en-US" sz="1050" b="1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r>
                        <a:rPr lang="ko-KR" altLang="en-US" sz="1050" dirty="0" smtClean="0">
                          <a:solidFill>
                            <a:schemeClr val="accent5"/>
                          </a:solidFill>
                        </a:rPr>
                        <a:t>명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2413416"/>
                  </a:ext>
                </a:extLst>
              </a:tr>
              <a:tr h="8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프로젝트 목적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1050" dirty="0" smtClean="0">
                          <a:solidFill>
                            <a:schemeClr val="accent5"/>
                          </a:solidFill>
                        </a:rPr>
                        <a:t>전반적인 웹의 기본 소양이 되는 </a:t>
                      </a:r>
                      <a:r>
                        <a:rPr lang="en-US" altLang="ko-KR" sz="1050" dirty="0" smtClean="0">
                          <a:solidFill>
                            <a:schemeClr val="accent5"/>
                          </a:solidFill>
                        </a:rPr>
                        <a:t>CRUD </a:t>
                      </a:r>
                      <a:r>
                        <a:rPr lang="ko-KR" altLang="en-US" sz="1050" dirty="0" smtClean="0">
                          <a:solidFill>
                            <a:schemeClr val="accent5"/>
                          </a:solidFill>
                        </a:rPr>
                        <a:t>게시판을 만들어 개발자로서의 역량 향상이 목적입니다</a:t>
                      </a:r>
                      <a:r>
                        <a:rPr lang="en-US" altLang="ko-KR" sz="1050" dirty="0" smtClean="0">
                          <a:solidFill>
                            <a:schemeClr val="accent5"/>
                          </a:solidFill>
                        </a:rPr>
                        <a:t>.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4427350"/>
                  </a:ext>
                </a:extLst>
              </a:tr>
              <a:tr h="1011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프로젝트 내용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1050" dirty="0" smtClean="0">
                          <a:solidFill>
                            <a:schemeClr val="accent5"/>
                          </a:solidFill>
                        </a:rPr>
                        <a:t>게시판 </a:t>
                      </a:r>
                      <a:r>
                        <a:rPr lang="en-US" altLang="ko-KR" sz="1050" dirty="0" smtClean="0">
                          <a:solidFill>
                            <a:schemeClr val="accent5"/>
                          </a:solidFill>
                        </a:rPr>
                        <a:t>CRUD</a:t>
                      </a:r>
                      <a:r>
                        <a:rPr lang="ko-KR" altLang="en-US" sz="1050" dirty="0" smtClean="0">
                          <a:solidFill>
                            <a:schemeClr val="accent5"/>
                          </a:solidFill>
                        </a:rPr>
                        <a:t>처리 및 </a:t>
                      </a:r>
                      <a:r>
                        <a:rPr lang="ko-KR" altLang="en-US" sz="1050" dirty="0" err="1" smtClean="0">
                          <a:solidFill>
                            <a:schemeClr val="accent5"/>
                          </a:solidFill>
                        </a:rPr>
                        <a:t>페이징</a:t>
                      </a:r>
                      <a:r>
                        <a:rPr lang="ko-KR" altLang="en-US" sz="1050" dirty="0" smtClean="0">
                          <a:solidFill>
                            <a:schemeClr val="accent5"/>
                          </a:solidFill>
                        </a:rPr>
                        <a:t> 기능과 </a:t>
                      </a:r>
                      <a:r>
                        <a:rPr lang="ko-KR" altLang="en-US" sz="1050" dirty="0" err="1" smtClean="0">
                          <a:solidFill>
                            <a:schemeClr val="accent5"/>
                          </a:solidFill>
                        </a:rPr>
                        <a:t>회원가입시</a:t>
                      </a:r>
                      <a:r>
                        <a:rPr lang="en-US" altLang="ko-KR" sz="1050" baseline="0" dirty="0" smtClean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ko-KR" altLang="en-US" sz="1050" baseline="0" dirty="0" smtClean="0">
                          <a:solidFill>
                            <a:schemeClr val="accent5"/>
                          </a:solidFill>
                        </a:rPr>
                        <a:t>유효성 검사와 메일서버를 이용한 비밀번호 찾기를 구현하며</a:t>
                      </a:r>
                      <a:r>
                        <a:rPr lang="en-US" altLang="ko-KR" sz="1050" baseline="0" dirty="0" smtClean="0">
                          <a:solidFill>
                            <a:schemeClr val="accent5"/>
                          </a:solidFill>
                        </a:rPr>
                        <a:t>, </a:t>
                      </a:r>
                      <a:r>
                        <a:rPr lang="ko-KR" altLang="en-US" sz="1050" baseline="0" dirty="0" err="1" smtClean="0">
                          <a:solidFill>
                            <a:schemeClr val="accent5"/>
                          </a:solidFill>
                        </a:rPr>
                        <a:t>댓글</a:t>
                      </a:r>
                      <a:r>
                        <a:rPr lang="ko-KR" altLang="en-US" sz="1050" baseline="0" dirty="0" smtClean="0">
                          <a:solidFill>
                            <a:schemeClr val="accent5"/>
                          </a:solidFill>
                        </a:rPr>
                        <a:t> 및 </a:t>
                      </a:r>
                      <a:r>
                        <a:rPr lang="ko-KR" altLang="en-US" sz="1050" baseline="0" dirty="0" err="1" smtClean="0">
                          <a:solidFill>
                            <a:schemeClr val="accent5"/>
                          </a:solidFill>
                        </a:rPr>
                        <a:t>답글</a:t>
                      </a:r>
                      <a:r>
                        <a:rPr lang="ko-KR" altLang="en-US" sz="1050" baseline="0" dirty="0" smtClean="0">
                          <a:solidFill>
                            <a:schemeClr val="accent5"/>
                          </a:solidFill>
                        </a:rPr>
                        <a:t> 같은 경우</a:t>
                      </a:r>
                      <a:r>
                        <a:rPr lang="en-US" altLang="ko-KR" sz="1050" baseline="0" dirty="0" smtClean="0">
                          <a:solidFill>
                            <a:schemeClr val="accent5"/>
                          </a:solidFill>
                        </a:rPr>
                        <a:t> REST API</a:t>
                      </a:r>
                      <a:r>
                        <a:rPr lang="ko-KR" altLang="en-US" sz="1050" baseline="0" dirty="0" smtClean="0">
                          <a:solidFill>
                            <a:schemeClr val="accent5"/>
                          </a:solidFill>
                        </a:rPr>
                        <a:t>로 구현하며 </a:t>
                      </a:r>
                      <a:r>
                        <a:rPr lang="en-US" altLang="ko-KR" sz="1050" baseline="0" dirty="0" smtClean="0">
                          <a:solidFill>
                            <a:schemeClr val="accent5"/>
                          </a:solidFill>
                        </a:rPr>
                        <a:t>Ajax</a:t>
                      </a:r>
                      <a:r>
                        <a:rPr lang="ko-KR" altLang="en-US" sz="1050" baseline="0" dirty="0" smtClean="0">
                          <a:solidFill>
                            <a:schemeClr val="accent5"/>
                          </a:solidFill>
                        </a:rPr>
                        <a:t>를 사용하여 </a:t>
                      </a:r>
                      <a:r>
                        <a:rPr lang="en-US" altLang="ko-KR" sz="1050" baseline="0" dirty="0" err="1" smtClean="0">
                          <a:solidFill>
                            <a:schemeClr val="accent5"/>
                          </a:solidFill>
                        </a:rPr>
                        <a:t>Json</a:t>
                      </a:r>
                      <a:r>
                        <a:rPr lang="ko-KR" altLang="en-US" sz="1050" baseline="0" dirty="0" smtClean="0">
                          <a:solidFill>
                            <a:schemeClr val="accent5"/>
                          </a:solidFill>
                        </a:rPr>
                        <a:t>데이터를 서버와 </a:t>
                      </a:r>
                      <a:r>
                        <a:rPr lang="ko-KR" altLang="en-US" sz="1050" baseline="0" dirty="0" err="1" smtClean="0">
                          <a:solidFill>
                            <a:schemeClr val="accent5"/>
                          </a:solidFill>
                        </a:rPr>
                        <a:t>비동기</a:t>
                      </a:r>
                      <a:r>
                        <a:rPr lang="ko-KR" altLang="en-US" sz="1050" baseline="0" dirty="0" smtClean="0">
                          <a:solidFill>
                            <a:schemeClr val="accent5"/>
                          </a:solidFill>
                        </a:rPr>
                        <a:t> 방식으로 요청과 응답을 처리했습니다</a:t>
                      </a:r>
                      <a:r>
                        <a:rPr lang="en-US" altLang="ko-KR" sz="1050" baseline="0" dirty="0" smtClean="0">
                          <a:solidFill>
                            <a:schemeClr val="accent5"/>
                          </a:solidFill>
                        </a:rPr>
                        <a:t>.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0830899"/>
                  </a:ext>
                </a:extLst>
              </a:tr>
              <a:tr h="11076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주요 업무</a:t>
                      </a:r>
                      <a:endParaRPr lang="en-US" altLang="ko-KR" sz="1050" b="1" dirty="0"/>
                    </a:p>
                    <a:p>
                      <a:pPr algn="ctr" latinLnBrk="1"/>
                      <a:r>
                        <a:rPr lang="ko-KR" altLang="en-US" sz="1050" b="1" dirty="0"/>
                        <a:t>및 상세 역할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050" dirty="0" smtClean="0">
                          <a:solidFill>
                            <a:schemeClr val="accent5"/>
                          </a:solidFill>
                        </a:rPr>
                        <a:t>게시판 </a:t>
                      </a:r>
                      <a:r>
                        <a:rPr lang="en-US" altLang="ko-KR" sz="1050" dirty="0" smtClean="0">
                          <a:solidFill>
                            <a:schemeClr val="accent5"/>
                          </a:solidFill>
                        </a:rPr>
                        <a:t>CURD</a:t>
                      </a:r>
                      <a:r>
                        <a:rPr lang="en-US" altLang="ko-KR" sz="1050" baseline="0" dirty="0" smtClean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ko-KR" altLang="en-US" sz="1050" baseline="0" dirty="0" smtClean="0">
                          <a:solidFill>
                            <a:schemeClr val="accent5"/>
                          </a:solidFill>
                        </a:rPr>
                        <a:t>처리 및 </a:t>
                      </a:r>
                      <a:r>
                        <a:rPr lang="ko-KR" altLang="en-US" sz="1050" baseline="0" dirty="0" err="1" smtClean="0">
                          <a:solidFill>
                            <a:schemeClr val="accent5"/>
                          </a:solidFill>
                        </a:rPr>
                        <a:t>페이징</a:t>
                      </a:r>
                      <a:r>
                        <a:rPr lang="ko-KR" altLang="en-US" sz="1050" baseline="0" dirty="0" smtClean="0">
                          <a:solidFill>
                            <a:schemeClr val="accent5"/>
                          </a:solidFill>
                        </a:rPr>
                        <a:t> 처리와 검색기능 추가</a:t>
                      </a:r>
                      <a:endParaRPr lang="en-US" altLang="ko-KR" sz="1050" baseline="0" dirty="0" smtClean="0">
                        <a:solidFill>
                          <a:schemeClr val="accent5"/>
                        </a:solidFill>
                      </a:endParaRPr>
                    </a:p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050" dirty="0" smtClean="0">
                          <a:solidFill>
                            <a:schemeClr val="accent5"/>
                          </a:solidFill>
                        </a:rPr>
                        <a:t>회원가입 처리 및 유효성검사와 비밀번호 찾기</a:t>
                      </a:r>
                      <a:endParaRPr lang="en-US" altLang="ko-KR" sz="1050" dirty="0" smtClean="0">
                        <a:solidFill>
                          <a:schemeClr val="accent5"/>
                        </a:solidFill>
                      </a:endParaRPr>
                    </a:p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050" dirty="0" err="1" smtClean="0">
                          <a:solidFill>
                            <a:schemeClr val="accent5"/>
                          </a:solidFill>
                        </a:rPr>
                        <a:t>댓글</a:t>
                      </a:r>
                      <a:r>
                        <a:rPr lang="ko-KR" altLang="en-US" sz="1050" dirty="0" smtClean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altLang="ko-KR" sz="1050" dirty="0" smtClean="0">
                          <a:solidFill>
                            <a:schemeClr val="accent5"/>
                          </a:solidFill>
                        </a:rPr>
                        <a:t>CRUD</a:t>
                      </a:r>
                      <a:r>
                        <a:rPr lang="ko-KR" altLang="en-US" sz="1050" dirty="0" smtClean="0">
                          <a:solidFill>
                            <a:schemeClr val="accent5"/>
                          </a:solidFill>
                        </a:rPr>
                        <a:t>처리 및 </a:t>
                      </a:r>
                      <a:r>
                        <a:rPr lang="ko-KR" altLang="en-US" sz="1050" dirty="0" err="1" smtClean="0">
                          <a:solidFill>
                            <a:schemeClr val="accent5"/>
                          </a:solidFill>
                        </a:rPr>
                        <a:t>답글</a:t>
                      </a:r>
                      <a:r>
                        <a:rPr lang="ko-KR" altLang="en-US" sz="1050" baseline="0" dirty="0" smtClean="0">
                          <a:solidFill>
                            <a:schemeClr val="accent5"/>
                          </a:solidFill>
                        </a:rPr>
                        <a:t> 기능</a:t>
                      </a:r>
                      <a:endParaRPr lang="en-US" altLang="ko-KR" sz="1050" dirty="0" smtClean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8314092"/>
                  </a:ext>
                </a:extLst>
              </a:tr>
              <a:tr h="620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사용언어</a:t>
                      </a:r>
                      <a:endParaRPr lang="en-US" altLang="ko-KR" sz="1050" b="1" dirty="0"/>
                    </a:p>
                    <a:p>
                      <a:pPr algn="ctr" latinLnBrk="1"/>
                      <a:r>
                        <a:rPr lang="ko-KR" altLang="en-US" sz="1050" b="1" dirty="0"/>
                        <a:t>및 개발 환경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 smtClean="0">
                          <a:solidFill>
                            <a:schemeClr val="accent5"/>
                          </a:solidFill>
                        </a:rPr>
                        <a:t>Java11 , MySql8.0</a:t>
                      </a:r>
                      <a:r>
                        <a:rPr lang="en-US" altLang="ko-KR" sz="1050" baseline="0" dirty="0" smtClean="0">
                          <a:solidFill>
                            <a:schemeClr val="accent5"/>
                          </a:solidFill>
                        </a:rPr>
                        <a:t> , </a:t>
                      </a:r>
                      <a:r>
                        <a:rPr lang="en-US" altLang="ko-KR" sz="1050" baseline="0" dirty="0" err="1" smtClean="0">
                          <a:solidFill>
                            <a:schemeClr val="accent5"/>
                          </a:solidFill>
                        </a:rPr>
                        <a:t>Intellij</a:t>
                      </a:r>
                      <a:r>
                        <a:rPr lang="en-US" altLang="ko-KR" sz="1050" baseline="0" dirty="0" smtClean="0">
                          <a:solidFill>
                            <a:schemeClr val="accent5"/>
                          </a:solidFill>
                        </a:rPr>
                        <a:t> , STS3 , HTML, CSS , JavaScript, Ajax, VS Code, Maven, AWS, chrome, 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6216170"/>
                  </a:ext>
                </a:extLst>
              </a:tr>
              <a:tr h="427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/>
                        <a:t>AWS</a:t>
                      </a:r>
                      <a:r>
                        <a:rPr lang="en-US" altLang="ko-KR" sz="1050" b="1" baseline="0" dirty="0" smtClean="0"/>
                        <a:t> </a:t>
                      </a:r>
                      <a:r>
                        <a:rPr lang="ko-KR" altLang="en-US" sz="1050" b="1" dirty="0" smtClean="0"/>
                        <a:t>배포 주소</a:t>
                      </a:r>
                      <a:endParaRPr lang="ko-KR" altLang="en-US" sz="1050" b="1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 smtClean="0">
                          <a:solidFill>
                            <a:schemeClr val="accent5"/>
                          </a:solidFill>
                        </a:rPr>
                        <a:t>3.35.229.68:8080/web/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68703793"/>
                  </a:ext>
                </a:extLst>
              </a:tr>
            </a:tbl>
          </a:graphicData>
        </a:graphic>
      </p:graphicFrame>
      <p:pic>
        <p:nvPicPr>
          <p:cNvPr id="11" name="내용 개체 틀 4"/>
          <p:cNvPicPr>
            <a:picLocks noGrp="1" noChangeAspect="1"/>
          </p:cNvPicPr>
          <p:nvPr>
            <p:ph idx="4294967295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75180"/>
            <a:ext cx="3777915" cy="287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7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개발 도구</a:t>
            </a:r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171534" y="1488516"/>
            <a:ext cx="4335152" cy="4848115"/>
          </a:xfrm>
          <a:prstGeom prst="rect">
            <a:avLst/>
          </a:prstGeo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프로젝트 제작에 사용한 개발 도구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자바 개발도구 </a:t>
            </a:r>
            <a:r>
              <a:rPr lang="en-US" altLang="ko-KR" sz="1600" b="1" dirty="0" smtClean="0"/>
              <a:t>: Java 11</a:t>
            </a:r>
          </a:p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통합개발 환경 </a:t>
            </a:r>
            <a:r>
              <a:rPr lang="en-US" altLang="ko-KR" sz="1600" b="1" dirty="0" smtClean="0"/>
              <a:t>: STS3, </a:t>
            </a:r>
            <a:r>
              <a:rPr lang="en-US" altLang="ko-KR" sz="1600" b="1" dirty="0" err="1" smtClean="0"/>
              <a:t>Intellij</a:t>
            </a:r>
            <a:r>
              <a:rPr lang="en-US" altLang="ko-KR" sz="1600" b="1" dirty="0" smtClean="0"/>
              <a:t>, VS code</a:t>
            </a:r>
          </a:p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웹 서버 </a:t>
            </a:r>
            <a:r>
              <a:rPr lang="en-US" altLang="ko-KR" sz="1600" b="1" dirty="0" smtClean="0"/>
              <a:t>: Tomcat 9</a:t>
            </a:r>
          </a:p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웹 브라우저 </a:t>
            </a:r>
            <a:r>
              <a:rPr lang="en-US" altLang="ko-KR" sz="1600" b="1" dirty="0" smtClean="0"/>
              <a:t>: Chrome</a:t>
            </a:r>
          </a:p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데이터 베이스 </a:t>
            </a:r>
            <a:r>
              <a:rPr lang="en-US" altLang="ko-KR" sz="1600" b="1" dirty="0" smtClean="0"/>
              <a:t>: </a:t>
            </a:r>
            <a:r>
              <a:rPr lang="en-US" altLang="ko-KR" sz="1600" b="1" dirty="0" err="1" smtClean="0"/>
              <a:t>MySql</a:t>
            </a:r>
            <a:r>
              <a:rPr lang="en-US" altLang="ko-KR" sz="1600" b="1" dirty="0" smtClean="0"/>
              <a:t> 8.0</a:t>
            </a:r>
          </a:p>
          <a:p>
            <a:pPr marL="171450" indent="-171450">
              <a:lnSpc>
                <a:spcPct val="150000"/>
              </a:lnSpc>
            </a:pPr>
            <a:r>
              <a:rPr lang="en-US" altLang="ko-KR" sz="1600" b="1" dirty="0" smtClean="0"/>
              <a:t>Build Tool : Maven</a:t>
            </a:r>
          </a:p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기타 </a:t>
            </a:r>
            <a:r>
              <a:rPr lang="en-US" altLang="ko-KR" sz="1600" b="1" dirty="0" smtClean="0"/>
              <a:t>: </a:t>
            </a:r>
            <a:r>
              <a:rPr lang="en-US" altLang="ko-KR" sz="1600" b="1" dirty="0" err="1" smtClean="0"/>
              <a:t>MyBatis</a:t>
            </a:r>
            <a:r>
              <a:rPr lang="en-US" altLang="ko-KR" sz="1600" b="1" dirty="0" smtClean="0"/>
              <a:t>, JSP, HTML, CSS, </a:t>
            </a:r>
            <a:r>
              <a:rPr lang="en-US" altLang="ko-KR" sz="1600" b="1" dirty="0" err="1" smtClean="0"/>
              <a:t>JavaScirpt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Jquery</a:t>
            </a:r>
            <a:r>
              <a:rPr lang="en-US" altLang="ko-KR" sz="1600" b="1" dirty="0" smtClean="0"/>
              <a:t>, Ajax, AWS, </a:t>
            </a:r>
            <a:r>
              <a:rPr lang="en-US" altLang="ko-KR" sz="1600" b="1" dirty="0" err="1" smtClean="0"/>
              <a:t>Git</a:t>
            </a:r>
            <a:endParaRPr lang="en-US" altLang="ko-KR" sz="1600" b="1" dirty="0" smtClean="0"/>
          </a:p>
        </p:txBody>
      </p:sp>
      <p:pic>
        <p:nvPicPr>
          <p:cNvPr id="11267" name="Picture 3" descr="C:\Users\kkiwo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389" y="1332684"/>
            <a:ext cx="29051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kkiwo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625" y="1442221"/>
            <a:ext cx="33813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C:\Users\kkiwo\Desktop\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341" y="2956560"/>
            <a:ext cx="2245629" cy="150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C:\Users\kkiwo\Desktop\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095" y="2904309"/>
            <a:ext cx="1639751" cy="141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7" descr="C:\Users\kkiwo\Desktop\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312" y="3065546"/>
            <a:ext cx="2027827" cy="109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C:\Users\kkiwo\Desktop\6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599" y="4520474"/>
            <a:ext cx="1260430" cy="126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3" name="Picture 9" descr="C:\Users\kkiwo\Desktop\7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16" y="4535693"/>
            <a:ext cx="2068195" cy="124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C:\Users\kkiwo\Desktop\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954" y="4192848"/>
            <a:ext cx="2757310" cy="69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5" name="Picture 11" descr="C:\Users\kkiwo\Desktop\9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611" y="4997133"/>
            <a:ext cx="1890138" cy="104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 descr="C:\Users\kkiwo\Desktop\10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599" y="5780904"/>
            <a:ext cx="1755412" cy="95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7" name="Picture 13" descr="C:\Users\kkiwo\Desktop\11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971" y="5780904"/>
            <a:ext cx="862761" cy="86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14" descr="C:\Users\kkiwo\Desktop\12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479" y="5384261"/>
            <a:ext cx="951944" cy="39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kkiwo\Desktop\14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227" y="6042342"/>
            <a:ext cx="202882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kiwo\Desktop\15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846" y="2694480"/>
            <a:ext cx="584694" cy="107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구조 및 설계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게시판 프로젝트의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구조 및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pic>
        <p:nvPicPr>
          <p:cNvPr id="14342" name="Picture 6" descr="C:\Users\kkiwo\Desktop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988" y="1465036"/>
            <a:ext cx="6626858" cy="161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3" name="Picture 7" descr="C:\Users\kkiw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988" y="3281723"/>
            <a:ext cx="7050806" cy="125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C:\Users\kkiwo\Desktop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988" y="4655865"/>
            <a:ext cx="7050806" cy="100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 descr="C:\Users\kkiwo\Desktop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988" y="5657596"/>
            <a:ext cx="7050805" cy="91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171534" y="1488516"/>
            <a:ext cx="4004878" cy="4848115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en-US" altLang="ko-KR" sz="1600" b="1" dirty="0" smtClean="0"/>
              <a:t>DB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게시판 프로젝트를 위해 총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개의 테이블을 생성합니다</a:t>
            </a:r>
            <a:r>
              <a:rPr lang="en-US" altLang="ko-KR" sz="14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400" dirty="0" err="1" smtClean="0"/>
              <a:t>tbl_board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user_info</a:t>
            </a:r>
            <a:r>
              <a:rPr lang="ko-KR" altLang="en-US" sz="1400" dirty="0" smtClean="0"/>
              <a:t>테이블의 </a:t>
            </a:r>
            <a:r>
              <a:rPr lang="en-US" altLang="ko-KR" sz="1400" dirty="0" smtClean="0"/>
              <a:t>PK</a:t>
            </a:r>
            <a:r>
              <a:rPr lang="ko-KR" altLang="en-US" sz="1400" dirty="0" smtClean="0"/>
              <a:t>를 참조합니다</a:t>
            </a:r>
            <a:r>
              <a:rPr lang="en-US" altLang="ko-KR" sz="14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Comment</a:t>
            </a:r>
            <a:r>
              <a:rPr lang="ko-KR" altLang="en-US" sz="1400" dirty="0" smtClean="0"/>
              <a:t>테이블은 </a:t>
            </a:r>
            <a:r>
              <a:rPr lang="en-US" altLang="ko-KR" sz="1400" dirty="0" err="1" smtClean="0"/>
              <a:t>tbl_board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pk</a:t>
            </a:r>
            <a:r>
              <a:rPr lang="ko-KR" altLang="en-US" sz="1400" dirty="0" smtClean="0"/>
              <a:t>를 참조합니다</a:t>
            </a:r>
            <a:r>
              <a:rPr lang="en-US" altLang="ko-KR" sz="1400" dirty="0" smtClean="0"/>
              <a:t>.</a:t>
            </a:r>
          </a:p>
          <a:p>
            <a:pPr marL="171450" indent="-171450">
              <a:lnSpc>
                <a:spcPct val="150000"/>
              </a:lnSpc>
            </a:pPr>
            <a:r>
              <a:rPr lang="en-US" altLang="ko-KR" sz="1600" b="1" dirty="0" smtClean="0"/>
              <a:t>API</a:t>
            </a:r>
            <a:endParaRPr lang="en-US" altLang="ko-KR" sz="16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게시판 </a:t>
            </a:r>
            <a:r>
              <a:rPr lang="ko-KR" altLang="en-US" sz="1400" dirty="0" err="1" smtClean="0"/>
              <a:t>프로젝트이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API</a:t>
            </a:r>
            <a:r>
              <a:rPr lang="ko-KR" altLang="en-US" sz="1400" dirty="0" smtClean="0"/>
              <a:t>의 일부분이며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댓글의</a:t>
            </a:r>
            <a:r>
              <a:rPr lang="ko-KR" altLang="en-US" sz="1400" dirty="0" smtClean="0"/>
              <a:t> 경우 </a:t>
            </a:r>
            <a:r>
              <a:rPr lang="en-US" altLang="ko-KR" sz="1400" dirty="0" smtClean="0"/>
              <a:t>REST API</a:t>
            </a:r>
            <a:r>
              <a:rPr lang="ko-KR" altLang="en-US" sz="1400" dirty="0" smtClean="0"/>
              <a:t>로 구현했습니다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26181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448" y="1449570"/>
            <a:ext cx="7589520" cy="4610100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코드 및 화면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게시판 </a:t>
            </a:r>
            <a:r>
              <a:rPr lang="en-US" altLang="ko-KR" dirty="0" smtClean="0"/>
              <a:t>– Java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171533" y="1488516"/>
            <a:ext cx="4250997" cy="5044169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기능 소개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게시판 </a:t>
            </a:r>
            <a:r>
              <a:rPr lang="ko-KR" altLang="en-US" sz="1400" dirty="0" err="1" smtClean="0"/>
              <a:t>페이징</a:t>
            </a:r>
            <a:r>
              <a:rPr lang="ko-KR" altLang="en-US" sz="1400" dirty="0" smtClean="0"/>
              <a:t> 처리 및 검색기능</a:t>
            </a:r>
            <a:endParaRPr lang="en-US" altLang="ko-KR" sz="1400" dirty="0" smtClean="0"/>
          </a:p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작업 내용 </a:t>
            </a:r>
            <a:r>
              <a:rPr lang="en-US" altLang="ko-KR" sz="1600" b="1" dirty="0" smtClean="0"/>
              <a:t>: </a:t>
            </a:r>
            <a:r>
              <a:rPr lang="en-US" altLang="ko-KR" sz="1600" b="1" dirty="0" err="1" smtClean="0"/>
              <a:t>BoardController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게시판 목록</a:t>
            </a:r>
            <a:endParaRPr lang="en-US" altLang="ko-KR" sz="16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err="1" smtClean="0"/>
              <a:t>SearchCondition</a:t>
            </a:r>
            <a:r>
              <a:rPr lang="ko-KR" altLang="en-US" sz="1400" dirty="0" smtClean="0"/>
              <a:t>에는 페이지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페이지크기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키워드 및 검색방법을 받습니다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게시판은 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사용자만이 접속 가능하기 때문에 </a:t>
            </a:r>
            <a:r>
              <a:rPr lang="en-US" altLang="ko-KR" sz="1400" dirty="0" smtClean="0"/>
              <a:t>Session</a:t>
            </a:r>
            <a:r>
              <a:rPr lang="ko-KR" altLang="en-US" sz="1400" dirty="0" smtClean="0"/>
              <a:t>에 저장된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확인하여 없다면 로그인 페이지로 이동합니다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 로그인한 사용자라면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로부터 총 페이지 개수와 </a:t>
            </a:r>
            <a:r>
              <a:rPr lang="en-US" altLang="ko-KR" sz="1400" dirty="0" err="1" smtClean="0"/>
              <a:t>PageHandler</a:t>
            </a:r>
            <a:r>
              <a:rPr lang="ko-KR" altLang="en-US" sz="1400" dirty="0" smtClean="0"/>
              <a:t>를 이용하여 </a:t>
            </a:r>
            <a:r>
              <a:rPr lang="ko-KR" altLang="en-US" sz="1400" dirty="0" err="1" smtClean="0"/>
              <a:t>페이징</a:t>
            </a:r>
            <a:r>
              <a:rPr lang="ko-KR" altLang="en-US" sz="1400" dirty="0" smtClean="0"/>
              <a:t> 값을 구한 뒤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로부터 게시판 목록을 받습니다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614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코드 및 화면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게시판 </a:t>
            </a:r>
            <a:r>
              <a:rPr lang="en-US" altLang="ko-KR" dirty="0" smtClean="0"/>
              <a:t>– Java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171534" y="1488516"/>
            <a:ext cx="4831540" cy="5010255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기능 소개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게시판 </a:t>
            </a:r>
            <a:r>
              <a:rPr lang="ko-KR" altLang="en-US" sz="1400" dirty="0" err="1" smtClean="0"/>
              <a:t>페이징</a:t>
            </a:r>
            <a:r>
              <a:rPr lang="ko-KR" altLang="en-US" sz="1400" dirty="0" smtClean="0"/>
              <a:t> 처리 및 검색기능</a:t>
            </a:r>
            <a:endParaRPr lang="en-US" altLang="ko-KR" sz="1400" dirty="0" smtClean="0"/>
          </a:p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작업 내용 </a:t>
            </a:r>
            <a:r>
              <a:rPr lang="en-US" altLang="ko-KR" sz="1600" b="1" dirty="0" smtClean="0"/>
              <a:t>: </a:t>
            </a:r>
            <a:r>
              <a:rPr lang="en-US" altLang="ko-KR" sz="1600" b="1" dirty="0" err="1" smtClean="0"/>
              <a:t>PageHandler</a:t>
            </a:r>
            <a:r>
              <a:rPr lang="ko-KR" altLang="en-US" sz="1600" b="1" dirty="0" smtClean="0"/>
              <a:t>의 </a:t>
            </a:r>
            <a:r>
              <a:rPr lang="ko-KR" altLang="en-US" sz="1600" b="1" dirty="0" err="1" smtClean="0"/>
              <a:t>페이징처리</a:t>
            </a:r>
            <a:endParaRPr lang="en-US" altLang="ko-KR" sz="16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400" dirty="0" err="1" smtClean="0"/>
              <a:t>doPaging</a:t>
            </a:r>
            <a:r>
              <a:rPr lang="ko-KR" altLang="en-US" sz="1400" dirty="0" smtClean="0"/>
              <a:t>는 시작 페이지 및 마지막 페이지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게시물의 총 개수와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개 단위 이동 버튼 생성 여부를 계산합니다</a:t>
            </a:r>
            <a:r>
              <a:rPr lang="en-US" altLang="ko-KR" sz="1600" dirty="0" smtClean="0"/>
              <a:t>.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작업 내용 </a:t>
            </a:r>
            <a:r>
              <a:rPr lang="en-US" altLang="ko-KR" sz="1600" b="1" dirty="0" smtClean="0"/>
              <a:t>: </a:t>
            </a:r>
            <a:r>
              <a:rPr lang="en-US" altLang="ko-KR" sz="1600" b="1" dirty="0" err="1" smtClean="0"/>
              <a:t>getQueryString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지정된 페이지에 대한 </a:t>
            </a:r>
            <a:r>
              <a:rPr lang="ko-KR" altLang="en-US" sz="1400" dirty="0" err="1" smtClean="0"/>
              <a:t>쿼르스트링을</a:t>
            </a:r>
            <a:r>
              <a:rPr lang="ko-KR" altLang="en-US" sz="1400" dirty="0" smtClean="0"/>
              <a:t> 처리하는 </a:t>
            </a:r>
            <a:r>
              <a:rPr lang="ko-KR" altLang="en-US" sz="1400" dirty="0" err="1" smtClean="0"/>
              <a:t>네비게이션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메서드입니다</a:t>
            </a:r>
            <a:r>
              <a:rPr lang="en-US" altLang="ko-KR" sz="14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여러 개의 </a:t>
            </a:r>
            <a:r>
              <a:rPr lang="ko-KR" altLang="en-US" sz="1400" dirty="0" err="1" smtClean="0"/>
              <a:t>파라미터들을</a:t>
            </a:r>
            <a:r>
              <a:rPr lang="ko-KR" altLang="en-US" sz="1400" dirty="0" smtClean="0"/>
              <a:t> 연결하여 </a:t>
            </a:r>
            <a:r>
              <a:rPr lang="en-US" altLang="ko-KR" sz="1400" dirty="0" smtClean="0"/>
              <a:t>URL </a:t>
            </a:r>
            <a:r>
              <a:rPr lang="ko-KR" altLang="en-US" sz="1400" dirty="0" smtClean="0"/>
              <a:t>형태로 만들어주는 </a:t>
            </a:r>
            <a:r>
              <a:rPr lang="en-US" altLang="ko-KR" sz="1400" dirty="0" err="1" smtClean="0"/>
              <a:t>UriComponentsBuilder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클래스를 사용하였습니다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  <p:pic>
        <p:nvPicPr>
          <p:cNvPr id="1026" name="Picture 2" descr="C:\Users\kkiwo\Desktop\Board프로젝트 포폴\페이징코드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479" y="1339884"/>
            <a:ext cx="6073775" cy="222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kkiwo\Desktop\Board프로젝트 포폴\페이징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479" y="3565559"/>
            <a:ext cx="6065837" cy="164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32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코드 및 화면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MyBatis</a:t>
            </a:r>
            <a:endParaRPr lang="ko-KR" altLang="en-US" dirty="0"/>
          </a:p>
        </p:txBody>
      </p:sp>
      <p:pic>
        <p:nvPicPr>
          <p:cNvPr id="3074" name="Picture 2" descr="C:\Users\kkiwo\Desktop\Board프로젝트 포폴\mybati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628" y="3627075"/>
            <a:ext cx="7255961" cy="161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kkiwo\Desktop\Board프로젝트 포폴\mybatis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628" y="1287044"/>
            <a:ext cx="7255961" cy="234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187576" y="1287044"/>
            <a:ext cx="4211052" cy="5430279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기능 소개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게시판 목록처리 </a:t>
            </a:r>
            <a:r>
              <a:rPr lang="en-US" altLang="ko-KR" sz="1400" dirty="0" err="1" smtClean="0"/>
              <a:t>MyBatis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query</a:t>
            </a:r>
            <a:r>
              <a:rPr lang="ko-KR" altLang="en-US" sz="1400" dirty="0" smtClean="0"/>
              <a:t>문</a:t>
            </a:r>
            <a:endParaRPr lang="en-US" altLang="ko-KR" sz="1400" dirty="0" smtClean="0"/>
          </a:p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작업 내용 </a:t>
            </a:r>
            <a:r>
              <a:rPr lang="en-US" altLang="ko-KR" sz="1600" b="1" dirty="0" smtClean="0"/>
              <a:t>: </a:t>
            </a:r>
            <a:r>
              <a:rPr lang="en-US" altLang="ko-KR" sz="1600" b="1" dirty="0" err="1" smtClean="0"/>
              <a:t>searchCondition</a:t>
            </a:r>
            <a:endParaRPr lang="en-US" altLang="ko-KR" sz="16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Xml</a:t>
            </a:r>
            <a:r>
              <a:rPr lang="ko-KR" altLang="en-US" sz="1400" dirty="0" smtClean="0"/>
              <a:t>문서에 </a:t>
            </a:r>
            <a:r>
              <a:rPr lang="en-US" altLang="ko-KR" sz="1400" dirty="0" smtClean="0"/>
              <a:t>&lt;choose&gt;</a:t>
            </a:r>
            <a:r>
              <a:rPr lang="ko-KR" altLang="en-US" sz="1400" dirty="0" smtClean="0"/>
              <a:t>문법을 사용하여 사용자 요청 방법에 따른 </a:t>
            </a:r>
            <a:r>
              <a:rPr lang="en-US" altLang="ko-KR" sz="1400" dirty="0" err="1" smtClean="0"/>
              <a:t>sql</a:t>
            </a:r>
            <a:r>
              <a:rPr lang="ko-KR" altLang="en-US" sz="1400" dirty="0" smtClean="0"/>
              <a:t>문을 수행하는 </a:t>
            </a:r>
            <a:r>
              <a:rPr lang="ko-KR" altLang="en-US" sz="1400" dirty="0" err="1" smtClean="0"/>
              <a:t>동적쿼리로</a:t>
            </a:r>
            <a:r>
              <a:rPr lang="ko-KR" altLang="en-US" sz="1400" dirty="0" smtClean="0"/>
              <a:t> 작성 했습니다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sql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태그로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값을 </a:t>
            </a:r>
            <a:r>
              <a:rPr lang="en-US" altLang="ko-KR" sz="1400" dirty="0" err="1" smtClean="0"/>
              <a:t>searchCondition</a:t>
            </a:r>
            <a:r>
              <a:rPr lang="ko-KR" altLang="en-US" sz="1400" dirty="0" smtClean="0"/>
              <a:t>으로 지정하여 다른 쿼리에서 재사용이 가능하게 합니다</a:t>
            </a:r>
            <a:r>
              <a:rPr lang="en-US" altLang="ko-KR" sz="1400" dirty="0" smtClean="0"/>
              <a:t>.</a:t>
            </a:r>
          </a:p>
          <a:p>
            <a:pPr marL="171450" indent="-171450">
              <a:lnSpc>
                <a:spcPct val="150000"/>
              </a:lnSpc>
            </a:pPr>
            <a:r>
              <a:rPr lang="ko-KR" altLang="en-US" sz="1600" b="1" dirty="0" smtClean="0"/>
              <a:t>작업 내용 </a:t>
            </a:r>
            <a:r>
              <a:rPr lang="en-US" altLang="ko-KR" sz="1600" b="1" dirty="0" smtClean="0"/>
              <a:t>: </a:t>
            </a:r>
            <a:r>
              <a:rPr lang="en-US" altLang="ko-KR" sz="1600" b="1" dirty="0" err="1" smtClean="0"/>
              <a:t>searchResultCnt</a:t>
            </a:r>
            <a:r>
              <a:rPr lang="ko-KR" altLang="en-US" sz="1600" b="1" dirty="0" smtClean="0"/>
              <a:t>코드 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400" dirty="0" err="1" smtClean="0"/>
              <a:t>searchCondiition</a:t>
            </a:r>
            <a:r>
              <a:rPr lang="ko-KR" altLang="en-US" sz="1400" dirty="0" smtClean="0"/>
              <a:t>에 사용한 </a:t>
            </a:r>
            <a:r>
              <a:rPr lang="en-US" altLang="ko-KR" sz="1400" dirty="0" err="1" smtClean="0"/>
              <a:t>sql</a:t>
            </a:r>
            <a:r>
              <a:rPr lang="ko-KR" altLang="en-US" sz="1400" dirty="0" smtClean="0"/>
              <a:t>문 조건에 따라 검색된 게시판의 총 데이터 개수를 구합니다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75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1652</Words>
  <Application>Microsoft Office PowerPoint</Application>
  <PresentationFormat>사용자 지정</PresentationFormat>
  <Paragraphs>226</Paragraphs>
  <Slides>26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2022-08-05T03:41:05Z</dcterms:created>
  <dcterms:modified xsi:type="dcterms:W3CDTF">2022-08-21T16:20:30Z</dcterms:modified>
</cp:coreProperties>
</file>