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62850" cy="1069181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6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783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BF68A2DE-1290-F8B4-2694-726B07146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6763" y="941388"/>
            <a:ext cx="34925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Aft>
                <a:spcPts val="2725"/>
              </a:spcAft>
            </a:pPr>
            <a:r>
              <a:rPr lang="en-US" altLang="en-US" sz="1400" b="1">
                <a:latin typeface="Times New Roman" panose="02020603050405020304" pitchFamily="18" charset="0"/>
              </a:rPr>
              <a:t>Task-3 Sales Financial Mobile Sales dataset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DF3E88-8F17-8714-FCB3-E7548A830A9B}"/>
              </a:ext>
            </a:extLst>
          </p:cNvPr>
          <p:cNvSpPr/>
          <p:nvPr/>
        </p:nvSpPr>
        <p:spPr>
          <a:xfrm>
            <a:off x="895350" y="1579563"/>
            <a:ext cx="5657850" cy="7820025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ts val="2725"/>
              </a:spcBef>
              <a:spcAft>
                <a:spcPts val="838"/>
              </a:spcAft>
            </a:pPr>
            <a:r>
              <a:rPr lang="en-US" altLang="en-US" sz="1200">
                <a:latin typeface="Times New Roman" panose="02020603050405020304" pitchFamily="18" charset="0"/>
              </a:rPr>
              <a:t>Objective</a:t>
            </a:r>
          </a:p>
          <a:p>
            <a:pPr algn="just" eaLnBrk="1" hangingPunct="1">
              <a:lnSpc>
                <a:spcPts val="1488"/>
              </a:lnSpc>
              <a:spcAft>
                <a:spcPts val="425"/>
              </a:spcAft>
            </a:pPr>
            <a:r>
              <a:rPr lang="en-US" altLang="en-US" sz="1200">
                <a:latin typeface="Times New Roman" panose="02020603050405020304" pitchFamily="18" charset="0"/>
              </a:rPr>
              <a:t>Design an interactive business dashboard (Power BI / Tableau) that helps stakeholders make data-driven decisions.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Tools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•    Power BI (preferred for interactivity and business use)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•    Tableau (alternative option)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Steps to Do the Project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1.    Dataset Selection</a:t>
            </a:r>
          </a:p>
          <a:p>
            <a:pPr eaLnBrk="1" hangingPunct="1">
              <a:lnSpc>
                <a:spcPts val="2275"/>
              </a:lnSpc>
            </a:pP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Use a Sales/Financial dataset from Kaggle.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2.    Choose Right KPIs</a:t>
            </a:r>
          </a:p>
          <a:p>
            <a:pPr eaLnBrk="1" hangingPunct="1">
              <a:lnSpc>
                <a:spcPts val="2275"/>
              </a:lnSpc>
            </a:pP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Sales ^ Total Revenue, Region-wise Sales </a:t>
            </a: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Profit ^ Net Profit, Profit Margin % </a:t>
            </a: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Growth ^ YoY / MoM growth in Sales &amp; Profit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3.    Design Dashboard Elements</a:t>
            </a:r>
          </a:p>
          <a:p>
            <a:pPr eaLnBrk="1" hangingPunct="1">
              <a:lnSpc>
                <a:spcPts val="2275"/>
              </a:lnSpc>
            </a:pP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Cards: Total Sales, Total Profit, No. of Customers </a:t>
            </a: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Charts: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■    Line chart ^ Sales trend over time (trend analysis)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■    Bar/Column chart ^ Sales by category/region</a:t>
            </a:r>
          </a:p>
          <a:p>
            <a:pPr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■    Pie/Donut ^ Market share by segment </a:t>
            </a: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Filters/Slicers: Year, Region, Category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4.    Interactivity Features</a:t>
            </a:r>
          </a:p>
          <a:p>
            <a:pPr eaLnBrk="1" hangingPunct="1">
              <a:lnSpc>
                <a:spcPts val="2275"/>
              </a:lnSpc>
            </a:pP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Add slicers for time, region, category. </a:t>
            </a: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Use drill-through pages.</a:t>
            </a:r>
          </a:p>
          <a:p>
            <a:pPr eaLnBrk="1" hangingPunct="1">
              <a:lnSpc>
                <a:spcPts val="2275"/>
              </a:lnSpc>
            </a:pP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Apply consistent color theme (corporate-friendly).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5.    Deliverables</a:t>
            </a:r>
          </a:p>
          <a:p>
            <a:pPr eaLnBrk="1" hangingPunct="1">
              <a:lnSpc>
                <a:spcPts val="2275"/>
              </a:lnSpc>
            </a:pP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Power BI / Tableau dashboard file</a:t>
            </a:r>
          </a:p>
          <a:p>
            <a:pPr eaLnBrk="1" hangingPunct="1">
              <a:lnSpc>
                <a:spcPts val="1513"/>
              </a:lnSpc>
            </a:pP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PPT Summary with insights (like Top Products, High-Profit Regions, Seasonal Trends).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7022F0A5-C5AC-6A21-ACBC-50872CD3B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935038"/>
            <a:ext cx="205422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Aft>
                <a:spcPts val="838"/>
              </a:spcAft>
            </a:pPr>
            <a:r>
              <a:rPr lang="en-US" altLang="en-US" sz="1200">
                <a:latin typeface="Times New Roman" panose="02020603050405020304" pitchFamily="18" charset="0"/>
              </a:rPr>
              <a:t>heet 1: Sales Transactions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366E5F-AC42-A283-7BBC-98E2D3578A87}"/>
              </a:ext>
            </a:extLst>
          </p:cNvPr>
          <p:cNvSpPr/>
          <p:nvPr/>
        </p:nvSpPr>
        <p:spPr>
          <a:xfrm>
            <a:off x="895350" y="1222375"/>
            <a:ext cx="5718175" cy="8101013"/>
          </a:xfrm>
          <a:prstGeom prst="rect">
            <a:avLst/>
          </a:prstGeom>
        </p:spPr>
        <p:txBody>
          <a:bodyPr lIns="0" tIns="0" rIns="0" bIns="0"/>
          <a:lstStyle/>
          <a:p>
            <a:pPr eaLnBrk="1" fontAlgn="auto" hangingPunct="1">
              <a:spcBef>
                <a:spcPts val="840"/>
              </a:spcBef>
              <a:spcAft>
                <a:spcPts val="210"/>
              </a:spcAft>
              <a:defRPr/>
            </a:pPr>
            <a:r>
              <a:rPr lang="en-US" sz="1200">
                <a:latin typeface="Times New Roman"/>
              </a:rPr>
              <a:t>This is the main dataset with 3,835 rows (transactions) and multiple attributes.</a:t>
            </a: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Each row represents a single mobile phone purchase transaction.</a:t>
            </a:r>
          </a:p>
          <a:p>
            <a:pPr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0074BA"/>
                </a:solidFill>
                <a:latin typeface="Times New Roman"/>
              </a:rPr>
              <a:t>♦ </a:t>
            </a:r>
            <a:r>
              <a:rPr lang="en-US" sz="1200">
                <a:latin typeface="Times New Roman"/>
              </a:rPr>
              <a:t>Columns &amp; Their Meaning:</a:t>
            </a:r>
          </a:p>
          <a:p>
            <a:pPr marL="254000" algn="just" eaLnBrk="1" fontAlgn="auto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1.    Transaction ID ^ Unique number for each sale.</a:t>
            </a:r>
          </a:p>
          <a:p>
            <a:pPr marL="254000" algn="just"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2.    Day, Month, Year, Day Name ^ When the sale happened.</a:t>
            </a:r>
          </a:p>
          <a:p>
            <a:pPr marL="254000" algn="just"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3.    Brand ^ Mobile phone brand (e.g., Apple, Vivo, Xiaomi, OnePlus, Samsung).</a:t>
            </a:r>
          </a:p>
          <a:p>
            <a:pPr marL="254000" algn="just"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4.    Units Sold ^ Quantity sold in that transaction (usually 1-9).</a:t>
            </a:r>
          </a:p>
          <a:p>
            <a:pPr marL="254000" algn="just"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5.    Price Per Unit ^ Price of one unit in INR (?10,000 - ?70,000).</a:t>
            </a:r>
          </a:p>
          <a:p>
            <a:pPr marL="254000" algn="just"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6.    Customer Name ^ Buyer’s name (988 unique customers).</a:t>
            </a:r>
          </a:p>
          <a:p>
            <a:pPr marL="254000" algn="just"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7.    Customer Age ^ Age of the buyer (18-59).</a:t>
            </a:r>
          </a:p>
          <a:p>
            <a:pPr marL="254000" algn="just"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8.    City ^ Location of the customer (19 cities like Delhi, Mumbai, Bangalore).</a:t>
            </a:r>
          </a:p>
          <a:p>
            <a:pPr marL="482600" indent="-228600" eaLnBrk="1" fontAlgn="auto" hangingPunct="1">
              <a:lnSpc>
                <a:spcPts val="1488"/>
              </a:lnSpc>
              <a:spcBef>
                <a:spcPts val="0"/>
              </a:spcBef>
              <a:spcAft>
                <a:spcPts val="210"/>
              </a:spcAft>
              <a:defRPr/>
            </a:pPr>
            <a:r>
              <a:rPr lang="en-US" sz="1200">
                <a:latin typeface="Times New Roman"/>
              </a:rPr>
              <a:t>9.    Payment Method ^ How the payment was made (UPI, Credit Card, Debit Card, Cash).</a:t>
            </a:r>
          </a:p>
          <a:p>
            <a:pPr marL="254000" algn="just" eaLnBrk="1" fontAlgn="auto" hangingPunct="1">
              <a:spcBef>
                <a:spcPts val="0"/>
              </a:spcBef>
              <a:spcAft>
                <a:spcPts val="840"/>
              </a:spcAft>
              <a:defRPr/>
            </a:pPr>
            <a:r>
              <a:rPr lang="en-US" sz="1200">
                <a:latin typeface="Times New Roman"/>
              </a:rPr>
              <a:t>10.    Customer Ratings ^ Rating (1-5 stars) given by the customer.</a:t>
            </a:r>
          </a:p>
          <a:p>
            <a:pPr marL="482600" indent="-228600" eaLnBrk="1" fontAlgn="auto" hangingPunct="1">
              <a:lnSpc>
                <a:spcPts val="1536"/>
              </a:lnSpc>
              <a:spcBef>
                <a:spcPts val="0"/>
              </a:spcBef>
              <a:spcAft>
                <a:spcPts val="1890"/>
              </a:spcAft>
              <a:defRPr/>
            </a:pPr>
            <a:r>
              <a:rPr lang="en-US" sz="1200">
                <a:latin typeface="Times New Roman"/>
              </a:rPr>
              <a:t>11.    Mobile Model ^ Specific model purchased (e.g., Redmi Note 10, Vivo Y51, iPhone 12).</a:t>
            </a:r>
          </a:p>
          <a:p>
            <a:pPr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3494AB"/>
                </a:solidFill>
                <a:latin typeface="Times New Roman"/>
              </a:rPr>
              <a:t>1.1 </a:t>
            </a:r>
            <a:r>
              <a:rPr lang="en-US" sz="1200">
                <a:latin typeface="Times New Roman"/>
              </a:rPr>
              <a:t>Quick Insights from Sheet 1</a:t>
            </a:r>
          </a:p>
          <a:p>
            <a:pPr marL="254000" algn="just"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•    Top Brand by Transactions: Apple (783 sales).</a:t>
            </a:r>
          </a:p>
          <a:p>
            <a:pPr marL="254000" algn="just"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•    Most Common Model: Vivo Y51 (283 sales).</a:t>
            </a:r>
          </a:p>
          <a:p>
            <a:pPr marL="254000" algn="just"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•    Largest Customer Base City: Delhi (1,008 sales).</a:t>
            </a:r>
          </a:p>
          <a:p>
            <a:pPr marL="254000" algn="just"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•    Average Age of Customers: 38 years.</a:t>
            </a:r>
          </a:p>
          <a:p>
            <a:pPr marL="254000" algn="just"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•    Popular Payment Method: UPI (1,011 sales).</a:t>
            </a:r>
          </a:p>
          <a:p>
            <a:pPr marL="254000" algn="just" eaLnBrk="1" fontAlgn="auto" hangingPunct="1">
              <a:lnSpc>
                <a:spcPts val="228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•    Price Range: ?10,000 - ?70,000.</a:t>
            </a:r>
          </a:p>
          <a:p>
            <a:pPr marL="254000" algn="just" eaLnBrk="1" fontAlgn="auto" hangingPunct="1">
              <a:lnSpc>
                <a:spcPts val="2280"/>
              </a:lnSpc>
              <a:spcBef>
                <a:spcPts val="0"/>
              </a:spcBef>
              <a:spcAft>
                <a:spcPts val="1470"/>
              </a:spcAft>
              <a:defRPr/>
            </a:pPr>
            <a:r>
              <a:rPr lang="en-US" sz="1200">
                <a:latin typeface="Times New Roman"/>
              </a:rPr>
              <a:t>•    Ratings Trend: Avg = 3.7 (customers are fairly satisfied).</a:t>
            </a:r>
          </a:p>
          <a:p>
            <a:pPr marL="254000" algn="just" eaLnBrk="1" fontAlgn="auto" hangingPunct="1">
              <a:lnSpc>
                <a:spcPts val="230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Sheet 2: City Reference List</a:t>
            </a:r>
          </a:p>
          <a:p>
            <a:pPr marL="254000" algn="just" eaLnBrk="1" fontAlgn="auto" hangingPunct="1">
              <a:lnSpc>
                <a:spcPts val="230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•    Contains a list of 29 cities (Delhi, Bangalore, Hyderabad, Ahmedabad, Chennai, etc.).</a:t>
            </a:r>
          </a:p>
          <a:p>
            <a:pPr marL="254000" algn="just" eaLnBrk="1" fontAlgn="auto" hangingPunct="1">
              <a:lnSpc>
                <a:spcPts val="2304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latin typeface="Times New Roman"/>
              </a:rPr>
              <a:t>•    Appears to be a lookup/reference sheet for standardizing city names.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EF345-E1E4-0597-6CCE-E740C9562F4E}"/>
              </a:ext>
            </a:extLst>
          </p:cNvPr>
          <p:cNvSpPr/>
          <p:nvPr/>
        </p:nvSpPr>
        <p:spPr>
          <a:xfrm>
            <a:off x="898525" y="930275"/>
            <a:ext cx="2308225" cy="498475"/>
          </a:xfrm>
          <a:prstGeom prst="rect">
            <a:avLst/>
          </a:prstGeom>
        </p:spPr>
        <p:txBody>
          <a:bodyPr lIns="0" tIns="0" rIns="0" bIns="0"/>
          <a:lstStyle/>
          <a:p>
            <a:pPr indent="127000" eaLnBrk="1" fontAlgn="auto" hangingPunct="1">
              <a:spcBef>
                <a:spcPts val="0"/>
              </a:spcBef>
              <a:spcAft>
                <a:spcPts val="840"/>
              </a:spcAft>
              <a:defRPr/>
            </a:pPr>
            <a:r>
              <a:rPr lang="en-US" sz="1200">
                <a:solidFill>
                  <a:srgbClr val="46A4FB"/>
                </a:solidFill>
                <a:latin typeface="Times New Roman"/>
              </a:rPr>
              <a:t>* </a:t>
            </a:r>
            <a:r>
              <a:rPr lang="en-US" sz="1200">
                <a:latin typeface="Times New Roman"/>
              </a:rPr>
              <a:t>How This Dataset Can Be Used</a:t>
            </a:r>
          </a:p>
          <a:p>
            <a:pPr eaLnBrk="1" fontAlgn="auto" hangingPunct="1">
              <a:spcBef>
                <a:spcPts val="0"/>
              </a:spcBef>
              <a:spcAft>
                <a:spcPts val="840"/>
              </a:spcAft>
              <a:defRPr/>
            </a:pPr>
            <a:r>
              <a:rPr lang="en-US" sz="1200">
                <a:latin typeface="Times New Roman"/>
              </a:rPr>
              <a:t>You can analyze: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3A4D4B-8692-9CCF-F1D5-09903924AE4C}"/>
              </a:ext>
            </a:extLst>
          </p:cNvPr>
          <p:cNvSpPr/>
          <p:nvPr/>
        </p:nvSpPr>
        <p:spPr>
          <a:xfrm>
            <a:off x="898525" y="1544638"/>
            <a:ext cx="5545138" cy="5627687"/>
          </a:xfrm>
          <a:prstGeom prst="rect">
            <a:avLst/>
          </a:prstGeom>
        </p:spPr>
        <p:txBody>
          <a:bodyPr lIns="0" tIns="0" rIns="0" bIns="0"/>
          <a:lstStyle>
            <a:lvl1pPr marL="2540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ts val="2275"/>
              </a:lnSpc>
              <a:spcBef>
                <a:spcPts val="838"/>
              </a:spcBef>
            </a:pPr>
            <a:r>
              <a:rPr lang="en-US" altLang="en-US" sz="1200">
                <a:latin typeface="Times New Roman" panose="02020603050405020304" pitchFamily="18" charset="0"/>
              </a:rPr>
              <a:t>1.    Sales Performance</a:t>
            </a:r>
          </a:p>
          <a:p>
            <a:pPr eaLnBrk="1" hangingPunct="1">
              <a:lnSpc>
                <a:spcPts val="2275"/>
              </a:lnSpc>
            </a:pP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Total revenue = Units Sold x Price Per Unit. </a:t>
            </a: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Compare across brands, models, and cities.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2.    Customer Insights</a:t>
            </a:r>
          </a:p>
          <a:p>
            <a:pPr eaLnBrk="1" hangingPunct="1">
              <a:lnSpc>
                <a:spcPts val="2275"/>
              </a:lnSpc>
            </a:pP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Which age group buys more expensive phones? </a:t>
            </a: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Which city prefers which brand? </a:t>
            </a: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Payment method preferences.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3.    Trend Analysis</a:t>
            </a:r>
          </a:p>
          <a:p>
            <a:pPr eaLnBrk="1" hangingPunct="1">
              <a:lnSpc>
                <a:spcPts val="2275"/>
              </a:lnSpc>
            </a:pP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Monthly/Yearly sales trend. </a:t>
            </a: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Weekend vs weekday sales.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4.    Satisfaction</a:t>
            </a:r>
          </a:p>
          <a:p>
            <a:pPr eaLnBrk="1" hangingPunct="1">
              <a:lnSpc>
                <a:spcPts val="2275"/>
              </a:lnSpc>
              <a:spcAft>
                <a:spcPts val="1475"/>
              </a:spcAft>
            </a:pPr>
            <a:r>
              <a:rPr lang="en-US" altLang="en-US" sz="900">
                <a:latin typeface="Courier New" panose="02070309020205020404" pitchFamily="49" charset="0"/>
              </a:rPr>
              <a:t>o </a:t>
            </a:r>
            <a:r>
              <a:rPr lang="en-US" altLang="en-US" sz="1200">
                <a:latin typeface="Times New Roman" panose="02020603050405020304" pitchFamily="18" charset="0"/>
              </a:rPr>
              <a:t>Customer ratings by brand/model.</a:t>
            </a:r>
          </a:p>
          <a:p>
            <a:pPr eaLnBrk="1" hangingPunct="1">
              <a:lnSpc>
                <a:spcPts val="1513"/>
              </a:lnSpc>
              <a:spcAft>
                <a:spcPts val="425"/>
              </a:spcAft>
            </a:pPr>
            <a:r>
              <a:rPr lang="en-US" altLang="en-US" sz="1200">
                <a:solidFill>
                  <a:srgbClr val="D67D00"/>
                </a:solidFill>
                <a:latin typeface="Times New Roman" panose="02020603050405020304" pitchFamily="18" charset="0"/>
              </a:rPr>
              <a:t>r </a:t>
            </a:r>
            <a:r>
              <a:rPr lang="en-US" altLang="en-US" sz="1200">
                <a:latin typeface="Times New Roman" panose="02020603050405020304" pitchFamily="18" charset="0"/>
              </a:rPr>
              <a:t>This dataset is perfect for Power BI / Tableau dashboarding — you can create KPIs like: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•    Total Sales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•    Total Units Sold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•    Avg Price &amp; Avg Rating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•    Sales by Brand / City / Payment Method</a:t>
            </a:r>
          </a:p>
          <a:p>
            <a:pPr algn="just" eaLnBrk="1" hangingPunct="1">
              <a:lnSpc>
                <a:spcPts val="2275"/>
              </a:lnSpc>
            </a:pPr>
            <a:r>
              <a:rPr lang="en-US" altLang="en-US" sz="1200">
                <a:latin typeface="Times New Roman" panose="02020603050405020304" pitchFamily="18" charset="0"/>
              </a:rPr>
              <a:t>•    Monthly Sales Trend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">
            <a:extLst>
              <a:ext uri="{FF2B5EF4-FFF2-40B4-BE49-F238E27FC236}">
                <a16:creationId xmlns:a16="http://schemas.microsoft.com/office/drawing/2014/main" id="{6CCE4FE3-40F7-DEAE-2377-C8D64E6A6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1225"/>
            <a:ext cx="61849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684</Words>
  <Application>Microsoft Office PowerPoint</Application>
  <PresentationFormat>Custom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Arial</vt:lpstr>
      <vt:lpstr>Times New Roman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Krima Jegoda</dc:creator>
  <cp:keywords/>
  <cp:lastModifiedBy>Krima Jegoda</cp:lastModifiedBy>
  <cp:revision>1</cp:revision>
  <dcterms:modified xsi:type="dcterms:W3CDTF">2025-09-25T07:24:51Z</dcterms:modified>
</cp:coreProperties>
</file>