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71" r:id="rId4"/>
    <p:sldId id="259" r:id="rId5"/>
    <p:sldId id="275" r:id="rId6"/>
    <p:sldId id="274" r:id="rId7"/>
    <p:sldId id="268" r:id="rId8"/>
    <p:sldId id="270" r:id="rId9"/>
    <p:sldId id="260" r:id="rId10"/>
    <p:sldId id="263" r:id="rId11"/>
    <p:sldId id="264" r:id="rId12"/>
    <p:sldId id="265" r:id="rId13"/>
    <p:sldId id="266" r:id="rId14"/>
    <p:sldId id="262" r:id="rId15"/>
    <p:sldId id="269" r:id="rId16"/>
    <p:sldId id="272" r:id="rId17"/>
    <p:sldId id="258" r:id="rId18"/>
    <p:sldId id="276" r:id="rId19"/>
    <p:sldId id="273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56DD8-6376-4624-8E54-D2CA98E2490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DF8A-C823-47EA-BF0E-8E1429107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1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大部分市售的晶片都是 </a:t>
            </a:r>
            <a:r>
              <a:rPr lang="en-US" altLang="zh-TW" b="1" dirty="0"/>
              <a:t>ASIC</a:t>
            </a:r>
            <a:r>
              <a:rPr lang="zh-TW" altLang="en-US" dirty="0"/>
              <a:t>，日常生活中接觸到的電子產品裡的核心晶片，大多都是「</a:t>
            </a:r>
            <a:r>
              <a:rPr lang="zh-TW" altLang="en-US" b="1" dirty="0"/>
              <a:t>專為某種應用打造的 </a:t>
            </a:r>
            <a:r>
              <a:rPr lang="en-US" altLang="zh-TW" b="1" dirty="0"/>
              <a:t>ASIC</a:t>
            </a:r>
            <a:r>
              <a:rPr lang="zh-TW" altLang="en-US" b="1" dirty="0"/>
              <a:t>（</a:t>
            </a:r>
            <a:r>
              <a:rPr lang="en-US" altLang="zh-TW" b="1" dirty="0"/>
              <a:t>Application-Specific Integrated Circuit</a:t>
            </a:r>
            <a:r>
              <a:rPr lang="zh-TW" altLang="en-US" b="1" dirty="0"/>
              <a:t>）</a:t>
            </a:r>
            <a:r>
              <a:rPr lang="zh-TW" altLang="en-US" dirty="0"/>
              <a:t>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DF8A-C823-47EA-BF0E-8E1429107C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96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航太、軍事、醫療、少量生產的設備    單個成本高、功耗大、不夠小巧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DF8A-C823-47EA-BF0E-8E1429107C8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2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effectLst/>
                <a:latin typeface="Arial Unicode MS"/>
                <a:ea typeface="Arial Unicode MS"/>
                <a:cs typeface="Arial Unicode MS"/>
              </a:rPr>
              <a:t>FPGA 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的核心結構是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LE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，也就是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Logic Element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。每個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LE 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裡面有查找表（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LUT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）、觸發器（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Flip-Flop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）和一些控制元件。整個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FPGA 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有上萬個這樣的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LE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，它們彼此透過可配置的連線構成一個完整電路。</a:t>
            </a:r>
            <a:endParaRPr lang="zh-TW" altLang="zh-TW" sz="18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DF8A-C823-47EA-BF0E-8E1429107C8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128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>
                <a:effectLst/>
                <a:latin typeface="Arial Unicode MS"/>
                <a:ea typeface="Arial Unicode MS"/>
                <a:cs typeface="Arial Unicode MS"/>
              </a:rPr>
              <a:t>LUT 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可以想成是一個小型的「真值表記憶體」。編譯器會根據我們的邏輯，把輸入對應的輸出結果全部列出，存到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LUT 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裡。這樣當電路運作時，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LUT 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就能直接查出結果。例如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4-input OR 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就會有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16 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種輸入組合，對應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16 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筆輸出。</a:t>
            </a:r>
            <a:endParaRPr lang="zh-TW" altLang="zh-TW" sz="1800" dirty="0"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DF8A-C823-47EA-BF0E-8E1429107C8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39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65A26-BB8E-EE0C-E4E3-2C1BD02D3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1B7D5B-D951-5628-DD19-CA0E7BE80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CF1EB5-70D4-601A-7453-642AAC82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53B6CA-BD37-2359-2890-DF07206A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F44D49-A0FC-7D72-500F-59442AAB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77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F3045-8AF2-0003-45F1-B0435427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1F986C-0D36-5346-B43E-4C710A3EC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FE9D4-21C2-44CC-C8C9-E675A553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C892E0-0783-B105-B2C0-1F7C2F6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7AC4C8-4A65-C222-3AFF-054504E5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46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BF5AF8-4101-679A-9385-B85BEB212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F59BDE-8585-8925-AD8F-3F99A6CAC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6FA5B-7EFF-122A-5EC4-8D34DA24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62068-A230-E808-D913-CEDF31FB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5F6C2-0B9C-F1D2-7ABC-929C0AAA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76807-B5F9-EFA8-AA84-17C3D817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C93560-6DD5-622D-7CDA-6968A2FB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E769C-73DD-51BF-DDE4-2B68C129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66ECFC-9F31-EAED-4CB4-8CFD11CD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712C5D-05E8-9DF9-F413-C5911D3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67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77DE2-A613-6BC7-932B-2A34BB81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D12EA0-B3D7-8CEA-B3B4-1F9D3644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FE361D-9B5C-8334-9BE8-A2732976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0EC7A-853B-93AE-FC3A-80E561AF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3590B1-ACC4-9F02-BB04-13A4B466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85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1761F-6C2F-ACA1-F892-ABFFFC7D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6B06A-FB4A-A1FB-0B75-7CE9AA5F4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623E01-8E16-206B-19A5-2E583F1B5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4AA53B-816B-1ED1-B332-229F10A5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EB3AEF-7499-CBA9-9234-DC340E39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8AA6EF-63E2-FED2-8A37-58BE1691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03C3D-4EE9-57B1-6338-20E76CD2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DF39E8-A1A2-9B7F-46EC-60B0CC8B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D208E9-305B-FBE6-5E34-76518EAF2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035118-683F-E7C8-AAE4-E2573E9BE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48A047-1541-339E-2A83-B2057288A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259D77-15B5-706F-56CB-0BF4EC4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493B23-4475-3CC5-A700-7EABB9E4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E0B61B-6F63-6962-DA8A-9629AE88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57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4B085-DDC6-8E4A-82A0-D8C31C11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46A559-A26F-8F2B-C19A-83EC4D8F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435E3F-A3D1-996D-465F-6BE5A7CF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DB0259-7DF1-4E3B-ED97-78713A1D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00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E30B54-8BCE-19EF-2326-E0CBC9C0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9310E0-6F6C-B446-95C9-44BE368B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3C86ED-343F-A62E-600A-7F2962DE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5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E462-BA95-0DC6-3F6B-63203758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8BD687-6C71-4DCC-4468-A4D5945D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87C92B-295F-34DB-71D6-28CB5C79E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EC873D-32B2-1B60-8095-7B1F4136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E68841-13D5-F581-6560-FB9C9A38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C79E00-5786-38E8-7C32-B69C5265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D1596-CB88-873E-E11A-383ED607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4ADA2C-7777-07AA-654A-B16737E6C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59916D-F4AE-012D-2E2A-98881A534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AC0DC0-9B02-EB52-D578-C1A2D52C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97DC3-64CD-0694-35F5-E3881F65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30A7E6-822C-329F-CB9D-F64B12F5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72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DC39E0-4A81-304B-8D69-01CB790A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9B07A9-E7B5-34EF-BAA4-7A564EE4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11E0CE-5301-EEB9-A4B0-C178AD181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87D0-9C68-4877-8CB7-6C3C405CFC5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2CD68F-A6A8-CA0E-5AFF-3E52A364B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6FE4E5-0F01-28D4-C1D5-B173604BA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45D8-DAD2-49F7-9A09-ED4AEAEA3E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27350-9E83-AD24-7096-CD0053D7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15728" cy="2387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4400" dirty="0">
                <a:latin typeface="+mj-ea"/>
              </a:rPr>
              <a:t>FPGA</a:t>
            </a:r>
            <a:r>
              <a:rPr lang="zh-TW" altLang="en-US" sz="4400" dirty="0">
                <a:latin typeface="+mj-ea"/>
              </a:rPr>
              <a:t>架構簡介：從邏輯元素到功能實現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4F339E-D61F-3E66-36CA-FFFA894D9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006_</a:t>
            </a:r>
            <a:r>
              <a:rPr lang="zh-TW" altLang="en-US" dirty="0">
                <a:latin typeface="+mj-ea"/>
                <a:ea typeface="+mj-ea"/>
              </a:rPr>
              <a:t>花郁荃</a:t>
            </a:r>
          </a:p>
        </p:txBody>
      </p:sp>
    </p:spTree>
    <p:extLst>
      <p:ext uri="{BB962C8B-B14F-4D97-AF65-F5344CB8AC3E}">
        <p14:creationId xmlns:p14="http://schemas.microsoft.com/office/powerpoint/2010/main" val="133731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54E1B-1397-8267-0590-AC1A1612A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5A612-1979-37E5-DEAB-310A3DD2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FPGA-&gt;LE-&gt;LUT</a:t>
            </a:r>
            <a:r>
              <a:rPr lang="zh-TW" altLang="en-US" dirty="0"/>
              <a:t>（查找表）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FDC1E90-50C5-596D-53A3-63B662BF4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1864929"/>
            <a:ext cx="9115425" cy="409575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980D85-1510-A87D-5F9E-EBE08B1AC7F5}"/>
              </a:ext>
            </a:extLst>
          </p:cNvPr>
          <p:cNvSpPr/>
          <p:nvPr/>
        </p:nvSpPr>
        <p:spPr>
          <a:xfrm>
            <a:off x="2684207" y="1976284"/>
            <a:ext cx="1858297" cy="37165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D04500-4B45-4C58-138F-FA75FE9FD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24" y="1976284"/>
            <a:ext cx="6399082" cy="3540778"/>
          </a:xfrm>
          <a:prstGeom prst="rect">
            <a:avLst/>
          </a:prstGeom>
          <a:ln w="73025"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03A06FE-F560-F3AA-58A0-D09D346D5B48}"/>
              </a:ext>
            </a:extLst>
          </p:cNvPr>
          <p:cNvSpPr txBox="1"/>
          <p:nvPr/>
        </p:nvSpPr>
        <p:spPr>
          <a:xfrm>
            <a:off x="5848594" y="2102938"/>
            <a:ext cx="2054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0" dirty="0">
                <a:solidFill>
                  <a:srgbClr val="000000"/>
                </a:solidFill>
                <a:effectLst/>
                <a:latin typeface="PT Serif" panose="020F0502020204030204" pitchFamily="18" charset="0"/>
              </a:rPr>
              <a:t>Look-up Table</a:t>
            </a:r>
          </a:p>
          <a:p>
            <a:endParaRPr lang="zh-TW" altLang="en-US" sz="2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005B35-2551-7F2F-5BBE-D8B10837CA41}"/>
              </a:ext>
            </a:extLst>
          </p:cNvPr>
          <p:cNvSpPr txBox="1"/>
          <p:nvPr/>
        </p:nvSpPr>
        <p:spPr>
          <a:xfrm>
            <a:off x="2887428" y="5978473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編譯器根據</a:t>
            </a:r>
            <a:r>
              <a:rPr lang="zh-TW" altLang="en-US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設計的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邏輯，把輸入對應的輸出結果全部列出，</a:t>
            </a:r>
            <a:endParaRPr lang="en-US" altLang="zh-TW" sz="1800" dirty="0">
              <a:effectLst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存到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 LUT 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裡。這樣當電路運作時，</a:t>
            </a:r>
            <a:r>
              <a:rPr lang="en-US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LUT </a:t>
            </a:r>
            <a:r>
              <a:rPr lang="zh-TW" altLang="zh-TW" sz="1800" dirty="0">
                <a:effectLst/>
                <a:latin typeface="Arial" panose="020B0604020202020204" pitchFamily="34" charset="0"/>
                <a:ea typeface="Arial Unicode MS"/>
                <a:cs typeface="Arial Unicode MS"/>
              </a:rPr>
              <a:t>就能直接查出結果。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30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A54B-2503-87AE-EEF0-CF2DCEC9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FD5ED-ECA8-C696-EFE9-3BD61F4A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ea"/>
                <a:ea typeface="+mn-ea"/>
              </a:rPr>
              <a:t>FPGA-&gt;LE-&gt;FA</a:t>
            </a:r>
            <a:r>
              <a:rPr lang="zh-TW" altLang="en-US" dirty="0">
                <a:latin typeface="+mn-ea"/>
                <a:ea typeface="+mn-ea"/>
              </a:rPr>
              <a:t>（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+mn-ea"/>
                <a:ea typeface="+mn-ea"/>
              </a:rPr>
              <a:t>Carry Chain</a:t>
            </a:r>
            <a:r>
              <a:rPr lang="zh-TW" altLang="en-US" dirty="0">
                <a:latin typeface="+mn-ea"/>
                <a:ea typeface="+mn-ea"/>
              </a:rPr>
              <a:t>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197515-8383-448A-4F9B-0C53A6152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06" y="1864929"/>
            <a:ext cx="9115425" cy="409575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7A609D-E4EF-5B77-99E3-3F6210323A6F}"/>
              </a:ext>
            </a:extLst>
          </p:cNvPr>
          <p:cNvSpPr/>
          <p:nvPr/>
        </p:nvSpPr>
        <p:spPr>
          <a:xfrm>
            <a:off x="4984955" y="2615381"/>
            <a:ext cx="1563329" cy="12781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3EBF08-41E2-9AA5-E5BB-CD959C35E9F2}"/>
              </a:ext>
            </a:extLst>
          </p:cNvPr>
          <p:cNvSpPr/>
          <p:nvPr/>
        </p:nvSpPr>
        <p:spPr>
          <a:xfrm>
            <a:off x="7900480" y="4786008"/>
            <a:ext cx="1924455" cy="573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0657D9-5694-2E1A-7027-5C16C5F7D4CA}"/>
              </a:ext>
            </a:extLst>
          </p:cNvPr>
          <p:cNvSpPr txBox="1"/>
          <p:nvPr/>
        </p:nvSpPr>
        <p:spPr>
          <a:xfrm>
            <a:off x="1198665" y="5960679"/>
            <a:ext cx="9794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不一定有，有些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FPGA</a:t>
            </a:r>
            <a:r>
              <a:rPr lang="zh-TW" altLang="en-US" dirty="0">
                <a:solidFill>
                  <a:srgbClr val="202124"/>
                </a:solidFill>
                <a:latin typeface="Roboto" panose="02000000000000000000" pitchFamily="2" charset="0"/>
              </a:rPr>
              <a:t>的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LE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中會整合加法器的進位邏輯，專門設計來加速位元加法的硬體線路。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例如在寫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+ b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這種加法時，編譯器就會自動使用這些進位單元來實作。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81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AE95B-8B1F-3E31-134C-2198CBCDD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7EC97-CC9F-2861-AE00-3EF5A470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FPGA-&gt;LE-&gt;DFF</a:t>
            </a:r>
            <a:r>
              <a:rPr lang="zh-TW" altLang="en-US" dirty="0"/>
              <a:t>（</a:t>
            </a:r>
            <a:r>
              <a:rPr lang="en-US" altLang="zh-TW" dirty="0"/>
              <a:t>D</a:t>
            </a:r>
            <a:r>
              <a:rPr lang="zh-TW" altLang="en-US" dirty="0"/>
              <a:t>正反器）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B82349-7ED5-4CB8-3F23-736FDC377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06" y="1864929"/>
            <a:ext cx="9115425" cy="409575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2A3A79-DB91-D054-A1E3-B07C4E178D8C}"/>
              </a:ext>
            </a:extLst>
          </p:cNvPr>
          <p:cNvSpPr/>
          <p:nvPr/>
        </p:nvSpPr>
        <p:spPr>
          <a:xfrm>
            <a:off x="7659328" y="3347449"/>
            <a:ext cx="1494504" cy="13523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28DAF5-AB87-3893-7580-0B7EA0551704}"/>
              </a:ext>
            </a:extLst>
          </p:cNvPr>
          <p:cNvSpPr/>
          <p:nvPr/>
        </p:nvSpPr>
        <p:spPr>
          <a:xfrm>
            <a:off x="7929663" y="4785501"/>
            <a:ext cx="1924455" cy="573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AC211C-B4A0-EE6E-61C6-B9EECA1C7618}"/>
              </a:ext>
            </a:extLst>
          </p:cNvPr>
          <p:cNvSpPr txBox="1"/>
          <p:nvPr/>
        </p:nvSpPr>
        <p:spPr>
          <a:xfrm>
            <a:off x="3013506" y="5997673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DFF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暫存資料，記住某一個時刻的邏輯值，用來實現序向邏輯。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8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AF937-857A-135C-729A-1FD15E2F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6AC5A-9292-EB5F-29F0-5EC13CC8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FPGA-&gt;LE-&gt;MUX</a:t>
            </a:r>
            <a:r>
              <a:rPr lang="zh-TW" altLang="en-US" dirty="0"/>
              <a:t>（多工器）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19D461-9296-CEF6-DCC4-6AA00019F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38" y="1864929"/>
            <a:ext cx="9115425" cy="409575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8CFC468-56E3-94F4-AEF6-B59730ACF7FD}"/>
              </a:ext>
            </a:extLst>
          </p:cNvPr>
          <p:cNvSpPr/>
          <p:nvPr/>
        </p:nvSpPr>
        <p:spPr>
          <a:xfrm>
            <a:off x="6617110" y="3131139"/>
            <a:ext cx="648929" cy="12245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CED860-E3D7-3892-FA21-8A9A3BE13CEC}"/>
              </a:ext>
            </a:extLst>
          </p:cNvPr>
          <p:cNvSpPr/>
          <p:nvPr/>
        </p:nvSpPr>
        <p:spPr>
          <a:xfrm>
            <a:off x="5038800" y="3873240"/>
            <a:ext cx="666138" cy="964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DD3D3-264F-C331-05CE-C4C22E32A633}"/>
              </a:ext>
            </a:extLst>
          </p:cNvPr>
          <p:cNvSpPr/>
          <p:nvPr/>
        </p:nvSpPr>
        <p:spPr>
          <a:xfrm>
            <a:off x="9090384" y="2919746"/>
            <a:ext cx="776748" cy="12245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05961A-8A5F-EA50-686A-0E3460B5F5D7}"/>
              </a:ext>
            </a:extLst>
          </p:cNvPr>
          <p:cNvSpPr/>
          <p:nvPr/>
        </p:nvSpPr>
        <p:spPr>
          <a:xfrm>
            <a:off x="7942677" y="4765522"/>
            <a:ext cx="1924455" cy="573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BAECCE-1A6A-05E0-9396-676DDD1BA896}"/>
              </a:ext>
            </a:extLst>
          </p:cNvPr>
          <p:cNvSpPr txBox="1"/>
          <p:nvPr/>
        </p:nvSpPr>
        <p:spPr>
          <a:xfrm>
            <a:off x="1819072" y="6035610"/>
            <a:ext cx="906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MUX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選擇資料的輸出路徑，可以控制輸出要來自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LUT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還是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DFF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，或者接到哪一條線上。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43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EAF44-5D84-EF1C-3865-668773AB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DFF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C27FA6-9E5F-52CB-F549-046E6613D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6" y="1690688"/>
            <a:ext cx="5429479" cy="4072109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B73F229C-C263-1BD4-E31D-7FFA65B3F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78" r="37896" b="46386"/>
          <a:stretch/>
        </p:blipFill>
        <p:spPr>
          <a:xfrm>
            <a:off x="492286" y="5762797"/>
            <a:ext cx="5090424" cy="374297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75A6266-5684-98BF-485D-1F06EBE7FF31}"/>
              </a:ext>
            </a:extLst>
          </p:cNvPr>
          <p:cNvSpPr/>
          <p:nvPr/>
        </p:nvSpPr>
        <p:spPr>
          <a:xfrm>
            <a:off x="492286" y="5762797"/>
            <a:ext cx="509042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E1C5E46-3F26-46A7-2665-02D5A2ABB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710" y="2246879"/>
            <a:ext cx="5485955" cy="319570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525FBD26-6BD9-605C-8327-01945037E09B}"/>
              </a:ext>
            </a:extLst>
          </p:cNvPr>
          <p:cNvSpPr txBox="1"/>
          <p:nvPr/>
        </p:nvSpPr>
        <p:spPr>
          <a:xfrm>
            <a:off x="7715090" y="541802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只需使用</a:t>
            </a:r>
            <a:r>
              <a:rPr lang="en-US" altLang="zh-TW" dirty="0"/>
              <a:t>LE</a:t>
            </a:r>
            <a:r>
              <a:rPr lang="zh-TW" altLang="en-US" dirty="0"/>
              <a:t>中的</a:t>
            </a:r>
            <a:r>
              <a:rPr lang="en-US" altLang="zh-TW" dirty="0"/>
              <a:t>DFF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19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C3D04-811B-7602-C150-9BD3F994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4-bit adder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529A73-FCAE-BFF6-9D5D-4039D903D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72" y="1690688"/>
            <a:ext cx="6250056" cy="402927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0F39572-B8F5-11F6-36E6-FA287FCBF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205" r="2326" b="40447"/>
          <a:stretch/>
        </p:blipFill>
        <p:spPr>
          <a:xfrm>
            <a:off x="2970972" y="5719960"/>
            <a:ext cx="5445267" cy="3244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3148D2B-372C-37E1-00B4-84FD2D1A0816}"/>
              </a:ext>
            </a:extLst>
          </p:cNvPr>
          <p:cNvSpPr/>
          <p:nvPr/>
        </p:nvSpPr>
        <p:spPr>
          <a:xfrm>
            <a:off x="2970972" y="5766663"/>
            <a:ext cx="3901604" cy="231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3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D0381-B5BA-756A-63F3-F26E2A15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CF9BB48-CA62-5C3A-B961-AE91CAF41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2" y="197792"/>
            <a:ext cx="11673335" cy="6295083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4AB716A-6F53-6831-0FC5-F0D6C95F9523}"/>
              </a:ext>
            </a:extLst>
          </p:cNvPr>
          <p:cNvSpPr/>
          <p:nvPr/>
        </p:nvSpPr>
        <p:spPr>
          <a:xfrm>
            <a:off x="2320202" y="2494883"/>
            <a:ext cx="1347124" cy="8560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8C4C99-0E94-139D-D3D8-F163A843E546}"/>
              </a:ext>
            </a:extLst>
          </p:cNvPr>
          <p:cNvSpPr/>
          <p:nvPr/>
        </p:nvSpPr>
        <p:spPr>
          <a:xfrm>
            <a:off x="3931752" y="3128082"/>
            <a:ext cx="1347124" cy="8560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ADB04-9C40-D787-9188-FAD41E3BEC49}"/>
              </a:ext>
            </a:extLst>
          </p:cNvPr>
          <p:cNvSpPr/>
          <p:nvPr/>
        </p:nvSpPr>
        <p:spPr>
          <a:xfrm>
            <a:off x="5728198" y="2416361"/>
            <a:ext cx="1347124" cy="8560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6F32C6-2667-7CCF-B8CE-952CBBDCC3F8}"/>
              </a:ext>
            </a:extLst>
          </p:cNvPr>
          <p:cNvSpPr/>
          <p:nvPr/>
        </p:nvSpPr>
        <p:spPr>
          <a:xfrm>
            <a:off x="7355888" y="1430004"/>
            <a:ext cx="1347124" cy="8560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3DFB0B-896F-A0D9-F799-A40EF4E784B9}"/>
              </a:ext>
            </a:extLst>
          </p:cNvPr>
          <p:cNvSpPr/>
          <p:nvPr/>
        </p:nvSpPr>
        <p:spPr>
          <a:xfrm>
            <a:off x="8857844" y="1632284"/>
            <a:ext cx="957365" cy="566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01977A-E543-4411-DCF3-082A84C5ACBF}"/>
              </a:ext>
            </a:extLst>
          </p:cNvPr>
          <p:cNvSpPr txBox="1"/>
          <p:nvPr/>
        </p:nvSpPr>
        <p:spPr>
          <a:xfrm>
            <a:off x="1169098" y="1245338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LE</a:t>
            </a:r>
            <a:r>
              <a:rPr lang="zh-TW" altLang="en-US" dirty="0"/>
              <a:t>，每個處理一個位元的加法。</a:t>
            </a:r>
          </a:p>
        </p:txBody>
      </p:sp>
    </p:spTree>
    <p:extLst>
      <p:ext uri="{BB962C8B-B14F-4D97-AF65-F5344CB8AC3E}">
        <p14:creationId xmlns:p14="http://schemas.microsoft.com/office/powerpoint/2010/main" val="140159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F061B-E660-5A68-4FEE-E2447AB0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從</a:t>
            </a:r>
            <a:r>
              <a:rPr lang="en-US" altLang="zh-TW" dirty="0"/>
              <a:t>HDL</a:t>
            </a:r>
            <a:r>
              <a:rPr lang="zh-TW" altLang="en-US" dirty="0"/>
              <a:t>到電路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E5943A5-1EA2-DDEE-24BB-4ECBC8BA1D04}"/>
              </a:ext>
            </a:extLst>
          </p:cNvPr>
          <p:cNvSpPr/>
          <p:nvPr/>
        </p:nvSpPr>
        <p:spPr>
          <a:xfrm>
            <a:off x="317090" y="2458065"/>
            <a:ext cx="2290916" cy="1533832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HDL</a:t>
            </a:r>
          </a:p>
          <a:p>
            <a:pPr algn="ctr"/>
            <a:r>
              <a:rPr lang="zh-TW" altLang="en-US" sz="3000" dirty="0"/>
              <a:t>程式碼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99A3514-5C3A-9E99-4614-A62AC0A373FC}"/>
              </a:ext>
            </a:extLst>
          </p:cNvPr>
          <p:cNvSpPr/>
          <p:nvPr/>
        </p:nvSpPr>
        <p:spPr>
          <a:xfrm>
            <a:off x="9751142" y="2445299"/>
            <a:ext cx="2290916" cy="1533832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FPGA</a:t>
            </a:r>
            <a:endParaRPr lang="zh-TW" altLang="en-US" sz="30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113B79A-2ABC-A537-20E9-614646EEB4FB}"/>
              </a:ext>
            </a:extLst>
          </p:cNvPr>
          <p:cNvSpPr/>
          <p:nvPr/>
        </p:nvSpPr>
        <p:spPr>
          <a:xfrm>
            <a:off x="5262105" y="2458065"/>
            <a:ext cx="2290916" cy="1533832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00" dirty="0"/>
              <a:t>Bitstream</a:t>
            </a:r>
          </a:p>
          <a:p>
            <a:pPr algn="ctr"/>
            <a:r>
              <a:rPr lang="zh-TW" altLang="en-US" sz="3000" dirty="0"/>
              <a:t>檔案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452BD78-2952-F9DE-47C7-19BC72BC03E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608006" y="3224981"/>
            <a:ext cx="26540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2DF5FD5-177B-53AB-1F1D-65A0A3E6FB3B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7553021" y="3212215"/>
            <a:ext cx="2198121" cy="127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ECE6C45-15F9-318B-8362-67C242C7C225}"/>
              </a:ext>
            </a:extLst>
          </p:cNvPr>
          <p:cNvSpPr/>
          <p:nvPr/>
        </p:nvSpPr>
        <p:spPr>
          <a:xfrm>
            <a:off x="7834467" y="2963371"/>
            <a:ext cx="1535675" cy="523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Programmer</a:t>
            </a:r>
            <a:endParaRPr lang="zh-TW" altLang="en-US" sz="1900" dirty="0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CBDC6D41-7F6F-EB3D-8385-86EF71C0B899}"/>
              </a:ext>
            </a:extLst>
          </p:cNvPr>
          <p:cNvSpPr/>
          <p:nvPr/>
        </p:nvSpPr>
        <p:spPr>
          <a:xfrm>
            <a:off x="3099316" y="2950605"/>
            <a:ext cx="1535675" cy="523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Complier</a:t>
            </a:r>
            <a:endParaRPr lang="zh-TW" altLang="en-US" sz="19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8D6E24D-C4D6-8F2C-A895-79AEE380A895}"/>
              </a:ext>
            </a:extLst>
          </p:cNvPr>
          <p:cNvSpPr txBox="1"/>
          <p:nvPr/>
        </p:nvSpPr>
        <p:spPr>
          <a:xfrm>
            <a:off x="7793512" y="3486591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透過</a:t>
            </a:r>
            <a:r>
              <a:rPr lang="en-US" altLang="zh-TW" dirty="0"/>
              <a:t>USB</a:t>
            </a:r>
            <a:r>
              <a:rPr lang="zh-TW" altLang="en-US" dirty="0"/>
              <a:t>等介面</a:t>
            </a:r>
            <a:endParaRPr lang="en-US" altLang="zh-TW" dirty="0"/>
          </a:p>
          <a:p>
            <a:pPr algn="ctr"/>
            <a:r>
              <a:rPr lang="zh-TW" altLang="en-US" dirty="0"/>
              <a:t>寫入設定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4B418E1-A5C4-3B96-E869-F6C89086D7BF}"/>
              </a:ext>
            </a:extLst>
          </p:cNvPr>
          <p:cNvSpPr txBox="1"/>
          <p:nvPr/>
        </p:nvSpPr>
        <p:spPr>
          <a:xfrm>
            <a:off x="4716402" y="4077376"/>
            <a:ext cx="311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含有</a:t>
            </a:r>
            <a:r>
              <a:rPr lang="en-US" altLang="zh-TW" dirty="0"/>
              <a:t>LUT</a:t>
            </a:r>
            <a:r>
              <a:rPr lang="zh-TW" altLang="en-US" dirty="0"/>
              <a:t>、</a:t>
            </a:r>
            <a:r>
              <a:rPr lang="en-US" altLang="zh-TW" dirty="0"/>
              <a:t>DFF</a:t>
            </a:r>
            <a:r>
              <a:rPr lang="zh-TW" altLang="en-US" dirty="0"/>
              <a:t>、</a:t>
            </a:r>
            <a:r>
              <a:rPr lang="en-US" altLang="zh-TW" dirty="0"/>
              <a:t>MUX</a:t>
            </a:r>
            <a:r>
              <a:rPr lang="zh-TW" altLang="en-US" dirty="0"/>
              <a:t>、</a:t>
            </a:r>
            <a:r>
              <a:rPr lang="en-US" altLang="zh-TW" dirty="0"/>
              <a:t>I/O</a:t>
            </a:r>
            <a:r>
              <a:rPr lang="zh-TW" altLang="en-US" dirty="0"/>
              <a:t>等</a:t>
            </a:r>
            <a:endParaRPr lang="en-US" altLang="zh-TW" dirty="0"/>
          </a:p>
          <a:p>
            <a:pPr algn="ctr"/>
            <a:r>
              <a:rPr lang="zh-TW" altLang="en-US" dirty="0"/>
              <a:t>邏輯單元的設定</a:t>
            </a:r>
            <a:r>
              <a:rPr lang="en-US" altLang="zh-TW" sz="1800" dirty="0"/>
              <a:t>(.</a:t>
            </a:r>
            <a:r>
              <a:rPr lang="en-US" altLang="zh-TW" sz="1800" dirty="0" err="1"/>
              <a:t>sof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71E3B41-1011-6A8D-2D8D-C7E5208F2CF3}"/>
              </a:ext>
            </a:extLst>
          </p:cNvPr>
          <p:cNvSpPr txBox="1"/>
          <p:nvPr/>
        </p:nvSpPr>
        <p:spPr>
          <a:xfrm>
            <a:off x="2376022" y="3530690"/>
            <a:ext cx="31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佈局</a:t>
            </a:r>
            <a:r>
              <a:rPr lang="en-US" altLang="zh-TW" dirty="0"/>
              <a:t>+</a:t>
            </a:r>
            <a:r>
              <a:rPr lang="zh-TW" altLang="en-US" dirty="0"/>
              <a:t>產出</a:t>
            </a:r>
            <a:r>
              <a:rPr lang="en-US" altLang="zh-TW" dirty="0"/>
              <a:t>Bitstream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05E852A-878C-AB36-CDC2-37B167A61910}"/>
              </a:ext>
            </a:extLst>
          </p:cNvPr>
          <p:cNvSpPr txBox="1"/>
          <p:nvPr/>
        </p:nvSpPr>
        <p:spPr>
          <a:xfrm>
            <a:off x="9780498" y="40743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變成寫好的邏輯電路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5FD0FDB-DB2A-566F-1E8E-9B33CD358789}"/>
              </a:ext>
            </a:extLst>
          </p:cNvPr>
          <p:cNvSpPr txBox="1"/>
          <p:nvPr/>
        </p:nvSpPr>
        <p:spPr>
          <a:xfrm>
            <a:off x="-18749" y="4056075"/>
            <a:ext cx="311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如</a:t>
            </a:r>
            <a:r>
              <a:rPr lang="en-US" altLang="zh-TW" dirty="0"/>
              <a:t>VHDL</a:t>
            </a:r>
            <a:r>
              <a:rPr lang="zh-TW" altLang="en-US" dirty="0"/>
              <a:t>、</a:t>
            </a:r>
            <a:r>
              <a:rPr lang="en-US" altLang="zh-TW" dirty="0"/>
              <a:t>Verilog</a:t>
            </a:r>
            <a:r>
              <a:rPr lang="zh-TW" altLang="en-US" dirty="0"/>
              <a:t>等語言</a:t>
            </a:r>
            <a:endParaRPr lang="en-US" altLang="zh-TW" dirty="0"/>
          </a:p>
          <a:p>
            <a:pPr algn="ctr"/>
            <a:r>
              <a:rPr lang="zh-TW" altLang="en-US" dirty="0"/>
              <a:t>寫出的邏輯電路</a:t>
            </a:r>
          </a:p>
        </p:txBody>
      </p:sp>
    </p:spTree>
    <p:extLst>
      <p:ext uri="{BB962C8B-B14F-4D97-AF65-F5344CB8AC3E}">
        <p14:creationId xmlns:p14="http://schemas.microsoft.com/office/powerpoint/2010/main" val="30340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F91DE-40D9-76EF-7980-3F659636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F53C2A-5E92-0E3F-D10D-C45842C5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4"/>
                </a:solidFill>
                <a:effectLst/>
                <a:latin typeface="+mn-ea"/>
              </a:rPr>
              <a:t>FPGA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+mn-ea"/>
              </a:rPr>
              <a:t>是一種可程式邏輯晶片，能依據我們的程式改變其行為。</a:t>
            </a:r>
            <a:endParaRPr lang="en-US" altLang="zh-TW" b="0" i="0" dirty="0">
              <a:solidFill>
                <a:srgbClr val="202124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202124"/>
                </a:solidFill>
                <a:effectLst/>
                <a:latin typeface="+mn-ea"/>
              </a:rPr>
              <a:t>內部由大量邏輯元素（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+mn-ea"/>
              </a:rPr>
              <a:t>LE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+mn-ea"/>
              </a:rPr>
              <a:t>）構成，包含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+mn-ea"/>
              </a:rPr>
              <a:t>LUT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+mn-ea"/>
              </a:rPr>
              <a:t>、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+mn-ea"/>
              </a:rPr>
              <a:t>DFF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+mn-ea"/>
              </a:rPr>
              <a:t>、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+mn-ea"/>
              </a:rPr>
              <a:t>MUX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+mn-ea"/>
              </a:rPr>
              <a:t>、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+mn-ea"/>
              </a:rPr>
              <a:t>Carry Chain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+mn-ea"/>
              </a:rPr>
              <a:t>等。</a:t>
            </a:r>
            <a:endParaRPr lang="en-US" altLang="zh-TW" b="0" i="0" dirty="0">
              <a:solidFill>
                <a:srgbClr val="202124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202124"/>
                </a:solidFill>
                <a:effectLst/>
                <a:latin typeface="+mn-ea"/>
              </a:rPr>
              <a:t>透過編譯與燒錄，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+mn-ea"/>
              </a:rPr>
              <a:t>FPGA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+mn-ea"/>
              </a:rPr>
              <a:t>能在同一塊晶片上重複實現不同的邏輯功能，如加法器、計數器等。</a:t>
            </a:r>
            <a:endParaRPr lang="en-US" altLang="zh-TW" b="0" i="0" dirty="0">
              <a:solidFill>
                <a:srgbClr val="202124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57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F69C5B9F-3C01-1F75-3C5F-FA474391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報告結束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2EDF5DB-28AF-3162-D027-AFA8C9B56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78116"/>
            <a:ext cx="6096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2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792E4-30A9-11C6-F364-BC67F1C1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ea"/>
              </a:rPr>
              <a:t>ASIC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DFDBA-88EC-7495-EAF1-2C42163B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19" y="1305205"/>
            <a:ext cx="1079336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i="0" dirty="0">
                <a:solidFill>
                  <a:srgbClr val="202122"/>
                </a:solidFill>
                <a:effectLst/>
                <a:latin typeface="+mn-ea"/>
              </a:rPr>
              <a:t>Application-Specific Integrated Circuit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+mn-ea"/>
              </a:rPr>
              <a:t>（特定應用積體電路）。</a:t>
            </a:r>
            <a:endParaRPr lang="en-US" altLang="zh-TW" i="0" dirty="0">
              <a:solidFill>
                <a:srgbClr val="202122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專為某種應用打造的特殊規格積體電路，又稱客製化晶片。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市售電子產品裡的核心晶片，大多都是</a:t>
            </a:r>
            <a:r>
              <a:rPr lang="en-US" altLang="zh-TW" dirty="0"/>
              <a:t>ASIC</a:t>
            </a:r>
            <a:r>
              <a:rPr lang="zh-TW" altLang="en-US" dirty="0"/>
              <a:t>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速度快、功耗低、體積小、整合度高、適合大量生產。</a:t>
            </a:r>
            <a:endParaRPr lang="en-US" altLang="zh-TW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EE6FD2-E04D-273C-7676-A16B3F42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00" y="4337300"/>
            <a:ext cx="2690093" cy="24309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8003A3-9518-4CE3-0564-D723BD909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04" y="4337301"/>
            <a:ext cx="4321759" cy="24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EA361-13A3-0DC2-DE6C-927039F2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ea"/>
              </a:rPr>
              <a:t>ASIC</a:t>
            </a:r>
            <a:r>
              <a:rPr lang="zh-TW" altLang="en-US" dirty="0">
                <a:latin typeface="+mj-ea"/>
              </a:rPr>
              <a:t>的限制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9751FB-EF7E-8188-C72E-72D16573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138317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開發成本高、製程時間長，製作完成無法修改。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單個</a:t>
            </a:r>
            <a:r>
              <a:rPr lang="en-US" altLang="zh-TW" dirty="0">
                <a:latin typeface="+mn-ea"/>
              </a:rPr>
              <a:t>ASIC</a:t>
            </a:r>
            <a:r>
              <a:rPr lang="zh-TW" altLang="en-US" dirty="0">
                <a:latin typeface="+mn-ea"/>
              </a:rPr>
              <a:t>生產成本很高，不適合小量生產。</a:t>
            </a:r>
          </a:p>
          <a:p>
            <a:endParaRPr lang="zh-TW" altLang="en-US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2D5A90-9C3B-140F-7DBC-21E8EED9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57" y="2797436"/>
            <a:ext cx="6828112" cy="39551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608F21F-60E0-60FB-EA80-9FD31A07797F}"/>
              </a:ext>
            </a:extLst>
          </p:cNvPr>
          <p:cNvSpPr txBox="1"/>
          <p:nvPr/>
        </p:nvSpPr>
        <p:spPr>
          <a:xfrm>
            <a:off x="7676509" y="6308209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5nm</a:t>
            </a:r>
            <a:r>
              <a:rPr lang="zh-TW" altLang="en-US" dirty="0">
                <a:latin typeface="+mj-ea"/>
                <a:ea typeface="+mj-ea"/>
              </a:rPr>
              <a:t>製程開發一款</a:t>
            </a:r>
            <a:r>
              <a:rPr lang="en-US" altLang="zh-TW" dirty="0">
                <a:latin typeface="+mj-ea"/>
                <a:ea typeface="+mj-ea"/>
              </a:rPr>
              <a:t>ASIC</a:t>
            </a:r>
            <a:r>
              <a:rPr lang="zh-TW" altLang="en-US" dirty="0">
                <a:latin typeface="+mj-ea"/>
                <a:ea typeface="+mj-ea"/>
              </a:rPr>
              <a:t>約要投入</a:t>
            </a:r>
            <a:r>
              <a:rPr lang="en-US" altLang="zh-TW" dirty="0">
                <a:latin typeface="+mj-ea"/>
                <a:ea typeface="+mj-ea"/>
              </a:rPr>
              <a:t>5</a:t>
            </a:r>
            <a:r>
              <a:rPr lang="zh-TW" altLang="en-US" dirty="0">
                <a:latin typeface="+mj-ea"/>
                <a:ea typeface="+mj-ea"/>
              </a:rPr>
              <a:t>億美元</a:t>
            </a:r>
          </a:p>
        </p:txBody>
      </p:sp>
    </p:spTree>
    <p:extLst>
      <p:ext uri="{BB962C8B-B14F-4D97-AF65-F5344CB8AC3E}">
        <p14:creationId xmlns:p14="http://schemas.microsoft.com/office/powerpoint/2010/main" val="249248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97831-F026-13B7-79BD-F8F60B61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ea"/>
              </a:rPr>
              <a:t>FPGA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D5CC9-EB05-FBA0-0F12-2A6AD7C36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2528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dirty="0">
                <a:latin typeface="+mn-ea"/>
              </a:rPr>
              <a:t>Field-Programmable Gate Array</a:t>
            </a:r>
            <a:r>
              <a:rPr lang="zh-TW" altLang="en-US" dirty="0">
                <a:latin typeface="+mn-ea"/>
              </a:rPr>
              <a:t>（現場可程式化邏輯閘陣列）</a:t>
            </a:r>
            <a:endParaRPr lang="en-US" altLang="zh-TW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可以依照使用者的設計改變內部電路，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轉換成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不同功能的積體電路 。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多用於：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原型開發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小量客製</a:t>
            </a:r>
            <a:endParaRPr lang="en-US" altLang="zh-TW" dirty="0"/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dirty="0"/>
              <a:t>優點：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彈性高，可隨意更改功能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快速測試邏輯功能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降低晶片製造失敗的風險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AB7A724-2744-DBC8-EFAE-2A9B4143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23" y="3264309"/>
            <a:ext cx="5633358" cy="20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DB346C0-B82C-4EE1-BF38-BE6030420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40273"/>
              </p:ext>
            </p:extLst>
          </p:nvPr>
        </p:nvGraphicFramePr>
        <p:xfrm>
          <a:off x="593387" y="990600"/>
          <a:ext cx="11254902" cy="4876800"/>
        </p:xfrm>
        <a:graphic>
          <a:graphicData uri="http://schemas.openxmlformats.org/drawingml/2006/table">
            <a:tbl>
              <a:tblPr/>
              <a:tblGrid>
                <a:gridCol w="2360689">
                  <a:extLst>
                    <a:ext uri="{9D8B030D-6E8A-4147-A177-3AD203B41FA5}">
                      <a16:colId xmlns:a16="http://schemas.microsoft.com/office/drawing/2014/main" val="795841148"/>
                    </a:ext>
                  </a:extLst>
                </a:gridCol>
                <a:gridCol w="4758730">
                  <a:extLst>
                    <a:ext uri="{9D8B030D-6E8A-4147-A177-3AD203B41FA5}">
                      <a16:colId xmlns:a16="http://schemas.microsoft.com/office/drawing/2014/main" val="504491403"/>
                    </a:ext>
                  </a:extLst>
                </a:gridCol>
                <a:gridCol w="4135483">
                  <a:extLst>
                    <a:ext uri="{9D8B030D-6E8A-4147-A177-3AD203B41FA5}">
                      <a16:colId xmlns:a16="http://schemas.microsoft.com/office/drawing/2014/main" val="820025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0" dirty="0">
                          <a:latin typeface="+mj-ea"/>
                          <a:ea typeface="+mj-ea"/>
                        </a:rPr>
                        <a:t>特性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+mj-ea"/>
                          <a:ea typeface="+mj-ea"/>
                        </a:rPr>
                        <a:t>FPGA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+mj-ea"/>
                          <a:ea typeface="+mj-ea"/>
                        </a:rPr>
                        <a:t>ASIC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311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是否可重複編程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可多次重寫配置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不可（設計定案後無法更改）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85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除錯速度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快（燒錄後即測）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慢（需模擬與完整驗證流程）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537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單顆成本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高（適合小量或原型）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低（適合大量生產，單價低）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321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功耗與速度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功耗較高，速度較慢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功耗低，速度快</a:t>
                      </a:r>
                      <a:endParaRPr lang="en-US" altLang="zh-TW" sz="2400" b="0" dirty="0">
                        <a:solidFill>
                          <a:schemeClr val="accent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TW" altLang="en-US" sz="2400" b="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（為應用最佳化）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404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體積與整合度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體積較大，整合度較低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體積小，可高度整合（</a:t>
                      </a:r>
                      <a:r>
                        <a:rPr lang="en-US" altLang="zh-TW" sz="2400" b="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SoC</a:t>
                      </a:r>
                      <a:r>
                        <a:rPr lang="zh-TW" altLang="en-US" sz="2400" b="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681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變更代價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accent1"/>
                          </a:solidFill>
                          <a:latin typeface="+mj-ea"/>
                          <a:ea typeface="+mj-ea"/>
                        </a:rPr>
                        <a:t>低（可修改設計重新下載）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高（變更需重新設計</a:t>
                      </a:r>
                      <a:endParaRPr lang="en-US" altLang="zh-TW" sz="24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、流片、製造）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896997"/>
                  </a:ext>
                </a:extLst>
              </a:tr>
              <a:tr h="1832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適合時機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原型開發、學術研究、</a:t>
                      </a:r>
                      <a:endParaRPr lang="en-US" altLang="zh-TW" sz="2400" b="0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小量客製產品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j-ea"/>
                          <a:ea typeface="+mj-ea"/>
                        </a:rPr>
                        <a:t>大量生產、產品定型、成本與效能優化需求明確時使用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45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FC298C9-7640-27D2-B4C1-8CC4B86F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71" y="2463632"/>
            <a:ext cx="10515600" cy="96536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為什麼</a:t>
            </a:r>
            <a:r>
              <a:rPr lang="en-US" altLang="zh-TW" sz="3600" dirty="0"/>
              <a:t>FPGA</a:t>
            </a:r>
            <a:r>
              <a:rPr lang="zh-TW" altLang="en-US" sz="3600" dirty="0"/>
              <a:t>可以用同一顆晶片，實現不同邏輯電路？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95F69E-CDA5-88D0-78BB-0686B79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05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66671-592D-4AE2-BCC2-10DA4E51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j-ea"/>
              </a:rPr>
              <a:t>FPGA</a:t>
            </a:r>
            <a:r>
              <a:rPr lang="zh-TW" altLang="en-US" dirty="0">
                <a:latin typeface="+mj-ea"/>
              </a:rPr>
              <a:t>晶片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6E6D7D-D430-E6E5-0B00-6F5820FBA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47" y="1690688"/>
            <a:ext cx="5143776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B95722-6289-560C-833B-E39D2E6EA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23" y="1690688"/>
            <a:ext cx="4473328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8041A-3138-0621-A872-3F95FC06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FPGA</a:t>
            </a:r>
            <a:r>
              <a:rPr lang="zh-TW" altLang="en-US" dirty="0"/>
              <a:t>晶片構造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641258-13D2-EAF0-5190-72AF34B1D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10" y="1380043"/>
            <a:ext cx="7575526" cy="5044006"/>
          </a:xfrm>
        </p:spPr>
      </p:pic>
    </p:spTree>
    <p:extLst>
      <p:ext uri="{BB962C8B-B14F-4D97-AF65-F5344CB8AC3E}">
        <p14:creationId xmlns:p14="http://schemas.microsoft.com/office/powerpoint/2010/main" val="361685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814-F706-33E2-B44B-23D97394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FPGA</a:t>
            </a:r>
            <a:r>
              <a:rPr lang="zh-TW" altLang="en-US" dirty="0"/>
              <a:t>裡的邏輯元素（</a:t>
            </a:r>
            <a:r>
              <a:rPr lang="en-US" altLang="zh-TW" dirty="0"/>
              <a:t>Logic Element</a:t>
            </a:r>
            <a:r>
              <a:rPr lang="zh-TW" altLang="en-US" dirty="0"/>
              <a:t>，</a:t>
            </a:r>
            <a:r>
              <a:rPr lang="en-US" altLang="zh-TW" dirty="0"/>
              <a:t>LE</a:t>
            </a:r>
            <a:r>
              <a:rPr lang="zh-TW" altLang="en-US" dirty="0"/>
              <a:t>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39E4B3-618B-226D-E8F4-1C444E9A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1864929"/>
            <a:ext cx="9115425" cy="409575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CCAA610-A086-9958-C96C-A2269EADB046}"/>
              </a:ext>
            </a:extLst>
          </p:cNvPr>
          <p:cNvSpPr/>
          <p:nvPr/>
        </p:nvSpPr>
        <p:spPr>
          <a:xfrm>
            <a:off x="7774021" y="4786008"/>
            <a:ext cx="1924455" cy="573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72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830</Words>
  <Application>Microsoft Office PowerPoint</Application>
  <PresentationFormat>寬螢幕</PresentationFormat>
  <Paragraphs>96</Paragraphs>
  <Slides>19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Arial Unicode MS</vt:lpstr>
      <vt:lpstr>source-serif-pro</vt:lpstr>
      <vt:lpstr>Arial</vt:lpstr>
      <vt:lpstr>Calibri</vt:lpstr>
      <vt:lpstr>Calibri Light</vt:lpstr>
      <vt:lpstr>PT Serif</vt:lpstr>
      <vt:lpstr>Roboto</vt:lpstr>
      <vt:lpstr>Office 佈景主題</vt:lpstr>
      <vt:lpstr>FPGA架構簡介：從邏輯元素到功能實現</vt:lpstr>
      <vt:lpstr>ASIC</vt:lpstr>
      <vt:lpstr>ASIC的限制</vt:lpstr>
      <vt:lpstr>FPGA</vt:lpstr>
      <vt:lpstr>PowerPoint 簡報</vt:lpstr>
      <vt:lpstr>為什麼FPGA可以用同一顆晶片，實現不同邏輯電路？</vt:lpstr>
      <vt:lpstr>FPGA晶片</vt:lpstr>
      <vt:lpstr>FPGA晶片構造</vt:lpstr>
      <vt:lpstr>FPGA裡的邏輯元素（Logic Element，LE）</vt:lpstr>
      <vt:lpstr>FPGA-&gt;LE-&gt;LUT（查找表）</vt:lpstr>
      <vt:lpstr>FPGA-&gt;LE-&gt;FA（Carry Chain）</vt:lpstr>
      <vt:lpstr>FPGA-&gt;LE-&gt;DFF（D正反器）</vt:lpstr>
      <vt:lpstr>FPGA-&gt;LE-&gt;MUX（多工器）</vt:lpstr>
      <vt:lpstr>DFF</vt:lpstr>
      <vt:lpstr>4-bit adder</vt:lpstr>
      <vt:lpstr>PowerPoint 簡報</vt:lpstr>
      <vt:lpstr>從HDL到電路</vt:lpstr>
      <vt:lpstr>結論</vt:lpstr>
      <vt:lpstr>報告結束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郁荃 花</dc:creator>
  <cp:lastModifiedBy>郁荃 花</cp:lastModifiedBy>
  <cp:revision>38</cp:revision>
  <dcterms:created xsi:type="dcterms:W3CDTF">2025-04-15T18:09:36Z</dcterms:created>
  <dcterms:modified xsi:type="dcterms:W3CDTF">2025-04-16T03:44:07Z</dcterms:modified>
</cp:coreProperties>
</file>