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6"/>
  </p:notesMasterIdLst>
  <p:sldIdLst>
    <p:sldId id="260" r:id="rId3"/>
    <p:sldId id="262" r:id="rId4"/>
    <p:sldId id="261" r:id="rId5"/>
    <p:sldId id="263" r:id="rId6"/>
    <p:sldId id="266" r:id="rId7"/>
    <p:sldId id="265" r:id="rId8"/>
    <p:sldId id="270" r:id="rId9"/>
    <p:sldId id="269" r:id="rId10"/>
    <p:sldId id="268" r:id="rId11"/>
    <p:sldId id="271"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273" r:id="rId33"/>
    <p:sldId id="274" r:id="rId34"/>
    <p:sldId id="3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5099" autoAdjust="0"/>
  </p:normalViewPr>
  <p:slideViewPr>
    <p:cSldViewPr snapToGrid="0">
      <p:cViewPr varScale="1">
        <p:scale>
          <a:sx n="68" d="100"/>
          <a:sy n="68" d="100"/>
        </p:scale>
        <p:origin x="620" y="-832"/>
      </p:cViewPr>
      <p:guideLst>
        <p:guide orient="horz" pos="2160"/>
        <p:guide pos="3840"/>
      </p:guideLst>
    </p:cSldViewPr>
  </p:slideViewPr>
  <p:outlineViewPr>
    <p:cViewPr>
      <p:scale>
        <a:sx n="33" d="100"/>
        <a:sy n="33" d="100"/>
      </p:scale>
      <p:origin x="0" y="-3366"/>
    </p:cViewPr>
  </p:outlineViewPr>
  <p:notesTextViewPr>
    <p:cViewPr>
      <p:scale>
        <a:sx n="1" d="1"/>
        <a:sy n="1" d="1"/>
      </p:scale>
      <p:origin x="0" y="0"/>
    </p:cViewPr>
  </p:notesTextViewPr>
  <p:sorterViewPr>
    <p:cViewPr>
      <p:scale>
        <a:sx n="100" d="100"/>
        <a:sy n="100" d="100"/>
      </p:scale>
      <p:origin x="0" y="-3774"/>
    </p:cViewPr>
  </p:sorterViewPr>
  <p:notesViewPr>
    <p:cSldViewPr snapToGrid="0">
      <p:cViewPr varScale="1">
        <p:scale>
          <a:sx n="57" d="100"/>
          <a:sy n="57" d="100"/>
        </p:scale>
        <p:origin x="2832" y="-22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t>15-01-2021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1</a:t>
            </a:fld>
            <a:endParaRPr lang="en-IN"/>
          </a:p>
        </p:txBody>
      </p:sp>
    </p:spTree>
    <p:extLst>
      <p:ext uri="{BB962C8B-B14F-4D97-AF65-F5344CB8AC3E}">
        <p14:creationId xmlns:p14="http://schemas.microsoft.com/office/powerpoint/2010/main"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14</a:t>
            </a:fld>
            <a:endParaRPr lang="en-IN"/>
          </a:p>
        </p:txBody>
      </p:sp>
    </p:spTree>
    <p:extLst>
      <p:ext uri="{BB962C8B-B14F-4D97-AF65-F5344CB8AC3E}">
        <p14:creationId xmlns:p14="http://schemas.microsoft.com/office/powerpoint/2010/main" val="156963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15</a:t>
            </a:fld>
            <a:endParaRPr lang="en-IN"/>
          </a:p>
        </p:txBody>
      </p:sp>
    </p:spTree>
    <p:extLst>
      <p:ext uri="{BB962C8B-B14F-4D97-AF65-F5344CB8AC3E}">
        <p14:creationId xmlns:p14="http://schemas.microsoft.com/office/powerpoint/2010/main" val="3252651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16</a:t>
            </a:fld>
            <a:endParaRPr lang="en-IN"/>
          </a:p>
        </p:txBody>
      </p:sp>
    </p:spTree>
    <p:extLst>
      <p:ext uri="{BB962C8B-B14F-4D97-AF65-F5344CB8AC3E}">
        <p14:creationId xmlns:p14="http://schemas.microsoft.com/office/powerpoint/2010/main" val="3951150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17</a:t>
            </a:fld>
            <a:endParaRPr lang="en-IN"/>
          </a:p>
        </p:txBody>
      </p:sp>
    </p:spTree>
    <p:extLst>
      <p:ext uri="{BB962C8B-B14F-4D97-AF65-F5344CB8AC3E}">
        <p14:creationId xmlns:p14="http://schemas.microsoft.com/office/powerpoint/2010/main" val="1592763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18</a:t>
            </a:fld>
            <a:endParaRPr lang="en-IN"/>
          </a:p>
        </p:txBody>
      </p:sp>
    </p:spTree>
    <p:extLst>
      <p:ext uri="{BB962C8B-B14F-4D97-AF65-F5344CB8AC3E}">
        <p14:creationId xmlns:p14="http://schemas.microsoft.com/office/powerpoint/2010/main" val="3489861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19</a:t>
            </a:fld>
            <a:endParaRPr lang="en-IN"/>
          </a:p>
        </p:txBody>
      </p:sp>
    </p:spTree>
    <p:extLst>
      <p:ext uri="{BB962C8B-B14F-4D97-AF65-F5344CB8AC3E}">
        <p14:creationId xmlns:p14="http://schemas.microsoft.com/office/powerpoint/2010/main" val="657498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20</a:t>
            </a:fld>
            <a:endParaRPr lang="en-IN"/>
          </a:p>
        </p:txBody>
      </p:sp>
    </p:spTree>
    <p:extLst>
      <p:ext uri="{BB962C8B-B14F-4D97-AF65-F5344CB8AC3E}">
        <p14:creationId xmlns:p14="http://schemas.microsoft.com/office/powerpoint/2010/main" val="240051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21</a:t>
            </a:fld>
            <a:endParaRPr lang="en-IN"/>
          </a:p>
        </p:txBody>
      </p:sp>
    </p:spTree>
    <p:extLst>
      <p:ext uri="{BB962C8B-B14F-4D97-AF65-F5344CB8AC3E}">
        <p14:creationId xmlns:p14="http://schemas.microsoft.com/office/powerpoint/2010/main" val="4024995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22</a:t>
            </a:fld>
            <a:endParaRPr lang="en-IN"/>
          </a:p>
        </p:txBody>
      </p:sp>
    </p:spTree>
    <p:extLst>
      <p:ext uri="{BB962C8B-B14F-4D97-AF65-F5344CB8AC3E}">
        <p14:creationId xmlns:p14="http://schemas.microsoft.com/office/powerpoint/2010/main" val="528362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23</a:t>
            </a:fld>
            <a:endParaRPr lang="en-IN"/>
          </a:p>
        </p:txBody>
      </p:sp>
    </p:spTree>
    <p:extLst>
      <p:ext uri="{BB962C8B-B14F-4D97-AF65-F5344CB8AC3E}">
        <p14:creationId xmlns:p14="http://schemas.microsoft.com/office/powerpoint/2010/main" val="95224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2</a:t>
            </a:fld>
            <a:endParaRPr lang="en-IN"/>
          </a:p>
        </p:txBody>
      </p:sp>
    </p:spTree>
    <p:extLst>
      <p:ext uri="{BB962C8B-B14F-4D97-AF65-F5344CB8AC3E}">
        <p14:creationId xmlns:p14="http://schemas.microsoft.com/office/powerpoint/2010/main"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24</a:t>
            </a:fld>
            <a:endParaRPr lang="en-IN"/>
          </a:p>
        </p:txBody>
      </p:sp>
    </p:spTree>
    <p:extLst>
      <p:ext uri="{BB962C8B-B14F-4D97-AF65-F5344CB8AC3E}">
        <p14:creationId xmlns:p14="http://schemas.microsoft.com/office/powerpoint/2010/main" val="765942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200" dirty="0"/>
              <a:t>The CREATE TRIGGER statement is used to create the trigger. THE ON clause specifies the table name on which the trigger is to be attached. The FOR INSERT specifies that this is an AFTER INSERT trigger. In place of FOR INSERT, AFTER INSERT can be used. Both of them mean the same. </a:t>
            </a:r>
          </a:p>
          <a:p>
            <a:pPr marL="0" indent="0">
              <a:spcBef>
                <a:spcPts val="0"/>
              </a:spcBef>
              <a:buNone/>
            </a:pPr>
            <a:endParaRPr lang="en-US" sz="1200" dirty="0"/>
          </a:p>
          <a:p>
            <a:pPr marL="0" indent="0">
              <a:spcBef>
                <a:spcPts val="0"/>
              </a:spcBef>
              <a:buNone/>
            </a:pPr>
            <a:r>
              <a:rPr lang="en-US" sz="1200" dirty="0"/>
              <a:t>In the trigger body, table named inserted  has been used. This table is a logical table and contains the row that has been inserted. I have selected the fields from the logical inserted table from the row that has been inserted into different variables, and finally inserted those values into the Audit table. </a:t>
            </a:r>
          </a:p>
        </p:txBody>
      </p:sp>
      <p:sp>
        <p:nvSpPr>
          <p:cNvPr id="4" name="Slide Number Placeholder 3"/>
          <p:cNvSpPr>
            <a:spLocks noGrp="1"/>
          </p:cNvSpPr>
          <p:nvPr>
            <p:ph type="sldNum" sz="quarter" idx="10"/>
          </p:nvPr>
        </p:nvSpPr>
        <p:spPr/>
        <p:txBody>
          <a:bodyPr/>
          <a:lstStyle/>
          <a:p>
            <a:fld id="{A5FB0B8A-B651-4CB2-8667-94B028992942}" type="slidenum">
              <a:rPr lang="en-IN" smtClean="0"/>
              <a:t>25</a:t>
            </a:fld>
            <a:endParaRPr lang="en-IN"/>
          </a:p>
        </p:txBody>
      </p:sp>
    </p:spTree>
    <p:extLst>
      <p:ext uri="{BB962C8B-B14F-4D97-AF65-F5344CB8AC3E}">
        <p14:creationId xmlns:p14="http://schemas.microsoft.com/office/powerpoint/2010/main" val="117013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200" dirty="0"/>
              <a:t>The CREATE TRIGGER statement is used to create the trigger. THE ON clause specifies the table name on which the trigger is to be attached. The FOR INSERT specifies that this is an AFTER INSERT trigger. In place of FOR INSERT, AFTER INSERT can be used. Both of them mean the same. </a:t>
            </a:r>
          </a:p>
          <a:p>
            <a:pPr marL="0" indent="0">
              <a:spcBef>
                <a:spcPts val="0"/>
              </a:spcBef>
              <a:buNone/>
            </a:pPr>
            <a:endParaRPr lang="en-US" sz="1200" dirty="0"/>
          </a:p>
          <a:p>
            <a:pPr marL="0" indent="0">
              <a:spcBef>
                <a:spcPts val="0"/>
              </a:spcBef>
              <a:buNone/>
            </a:pPr>
            <a:r>
              <a:rPr lang="en-US" sz="1200" dirty="0"/>
              <a:t>In the trigger body, table named inserted  has been used. This table is a logical table and contains the row that has been inserted. </a:t>
            </a:r>
            <a:r>
              <a:rPr lang="en-US" sz="1200"/>
              <a:t>I have selected the fields from the logical inserted table from the row that has been inserted into different variables, and finally inserted those values into the Audit table. </a:t>
            </a:r>
            <a:endParaRPr lang="en-US" sz="1200" dirty="0"/>
          </a:p>
        </p:txBody>
      </p:sp>
      <p:sp>
        <p:nvSpPr>
          <p:cNvPr id="4" name="Slide Number Placeholder 3"/>
          <p:cNvSpPr>
            <a:spLocks noGrp="1"/>
          </p:cNvSpPr>
          <p:nvPr>
            <p:ph type="sldNum" sz="quarter" idx="10"/>
          </p:nvPr>
        </p:nvSpPr>
        <p:spPr/>
        <p:txBody>
          <a:bodyPr/>
          <a:lstStyle/>
          <a:p>
            <a:fld id="{A5FB0B8A-B651-4CB2-8667-94B028992942}" type="slidenum">
              <a:rPr lang="en-IN" smtClean="0"/>
              <a:t>26</a:t>
            </a:fld>
            <a:endParaRPr lang="en-IN"/>
          </a:p>
        </p:txBody>
      </p:sp>
    </p:spTree>
    <p:extLst>
      <p:ext uri="{BB962C8B-B14F-4D97-AF65-F5344CB8AC3E}">
        <p14:creationId xmlns:p14="http://schemas.microsoft.com/office/powerpoint/2010/main" val="4220554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200" dirty="0"/>
              <a:t>The AFTER UPDATE Trigger is created in which the updated record is inserted into the audit table. There is no logical table updated like the logical table inserted. We can obtain the updated value of a field from the update(</a:t>
            </a:r>
            <a:r>
              <a:rPr lang="en-US" sz="1200" dirty="0" err="1"/>
              <a:t>column_name</a:t>
            </a:r>
            <a:r>
              <a:rPr lang="en-US" sz="1200" dirty="0"/>
              <a:t>) function. In our trigger, we have used, if update(</a:t>
            </a:r>
            <a:r>
              <a:rPr lang="en-US" sz="1200" dirty="0" err="1"/>
              <a:t>Emp_Name</a:t>
            </a:r>
            <a:r>
              <a:rPr lang="en-US" sz="1200" dirty="0"/>
              <a:t>) to check if the column </a:t>
            </a:r>
            <a:r>
              <a:rPr lang="en-US" sz="1200" dirty="0" err="1"/>
              <a:t>Emp_Name</a:t>
            </a:r>
            <a:r>
              <a:rPr lang="en-US" sz="1200" dirty="0"/>
              <a:t> has been updated. We have similarly checked the column </a:t>
            </a:r>
            <a:r>
              <a:rPr lang="en-US" sz="1200" dirty="0" err="1"/>
              <a:t>Emp_Sal</a:t>
            </a:r>
            <a:r>
              <a:rPr lang="en-US" sz="1200" dirty="0"/>
              <a:t> for an update. </a:t>
            </a:r>
          </a:p>
        </p:txBody>
      </p:sp>
      <p:sp>
        <p:nvSpPr>
          <p:cNvPr id="4" name="Slide Number Placeholder 3"/>
          <p:cNvSpPr>
            <a:spLocks noGrp="1"/>
          </p:cNvSpPr>
          <p:nvPr>
            <p:ph type="sldNum" sz="quarter" idx="10"/>
          </p:nvPr>
        </p:nvSpPr>
        <p:spPr/>
        <p:txBody>
          <a:bodyPr/>
          <a:lstStyle/>
          <a:p>
            <a:fld id="{A5FB0B8A-B651-4CB2-8667-94B028992942}" type="slidenum">
              <a:rPr lang="en-IN" smtClean="0"/>
              <a:t>27</a:t>
            </a:fld>
            <a:endParaRPr lang="en-IN"/>
          </a:p>
        </p:txBody>
      </p:sp>
    </p:spTree>
    <p:extLst>
      <p:ext uri="{BB962C8B-B14F-4D97-AF65-F5344CB8AC3E}">
        <p14:creationId xmlns:p14="http://schemas.microsoft.com/office/powerpoint/2010/main" val="2064904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200" dirty="0"/>
              <a:t>The AFTER UPDATE Trigger is created in which the updated record is inserted into the audit table. There is no logical table updated like the logical table inserted. We can obtain the updated value of a field from the update(</a:t>
            </a:r>
            <a:r>
              <a:rPr lang="en-US" sz="1200" dirty="0" err="1"/>
              <a:t>column_name</a:t>
            </a:r>
            <a:r>
              <a:rPr lang="en-US" sz="1200" dirty="0"/>
              <a:t>) function. In our trigger, we have used, if update(</a:t>
            </a:r>
            <a:r>
              <a:rPr lang="en-US" sz="1200" dirty="0" err="1"/>
              <a:t>Emp_Name</a:t>
            </a:r>
            <a:r>
              <a:rPr lang="en-US" sz="1200" dirty="0"/>
              <a:t>) to check if the column </a:t>
            </a:r>
            <a:r>
              <a:rPr lang="en-US" sz="1200" dirty="0" err="1"/>
              <a:t>Emp_Name</a:t>
            </a:r>
            <a:r>
              <a:rPr lang="en-US" sz="1200" dirty="0"/>
              <a:t> has been updated. We have similarly checked the column </a:t>
            </a:r>
            <a:r>
              <a:rPr lang="en-US" sz="1200" dirty="0" err="1"/>
              <a:t>Emp_Sal</a:t>
            </a:r>
            <a:r>
              <a:rPr lang="en-US" sz="1200"/>
              <a:t> for an update. </a:t>
            </a:r>
            <a:endParaRPr lang="en-US" sz="1200" dirty="0"/>
          </a:p>
        </p:txBody>
      </p:sp>
      <p:sp>
        <p:nvSpPr>
          <p:cNvPr id="4" name="Slide Number Placeholder 3"/>
          <p:cNvSpPr>
            <a:spLocks noGrp="1"/>
          </p:cNvSpPr>
          <p:nvPr>
            <p:ph type="sldNum" sz="quarter" idx="10"/>
          </p:nvPr>
        </p:nvSpPr>
        <p:spPr/>
        <p:txBody>
          <a:bodyPr/>
          <a:lstStyle/>
          <a:p>
            <a:fld id="{A5FB0B8A-B651-4CB2-8667-94B028992942}" type="slidenum">
              <a:rPr lang="en-IN" smtClean="0"/>
              <a:t>28</a:t>
            </a:fld>
            <a:endParaRPr lang="en-IN"/>
          </a:p>
        </p:txBody>
      </p:sp>
    </p:spTree>
    <p:extLst>
      <p:ext uri="{BB962C8B-B14F-4D97-AF65-F5344CB8AC3E}">
        <p14:creationId xmlns:p14="http://schemas.microsoft.com/office/powerpoint/2010/main" val="2675712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200" dirty="0"/>
              <a:t>The AFTER UPDATE Trigger is created in which the updated record is inserted into the audit table. There is no logical table updated like the logical table inserted. We can obtain the updated value of a field from the update(</a:t>
            </a:r>
            <a:r>
              <a:rPr lang="en-US" sz="1200" dirty="0" err="1"/>
              <a:t>column_name</a:t>
            </a:r>
            <a:r>
              <a:rPr lang="en-US" sz="1200" dirty="0"/>
              <a:t>) function. In our trigger, we have used, if update(</a:t>
            </a:r>
            <a:r>
              <a:rPr lang="en-US" sz="1200" dirty="0" err="1"/>
              <a:t>Emp_Name</a:t>
            </a:r>
            <a:r>
              <a:rPr lang="en-US" sz="1200" dirty="0"/>
              <a:t>) to check if the column </a:t>
            </a:r>
            <a:r>
              <a:rPr lang="en-US" sz="1200" dirty="0" err="1"/>
              <a:t>Emp_Name</a:t>
            </a:r>
            <a:r>
              <a:rPr lang="en-US" sz="1200" dirty="0"/>
              <a:t> has been updated. We have similarly checked the column </a:t>
            </a:r>
            <a:r>
              <a:rPr lang="en-US" sz="1200" dirty="0" err="1"/>
              <a:t>Emp_Sal</a:t>
            </a:r>
            <a:r>
              <a:rPr lang="en-US" sz="1200"/>
              <a:t> for an update. </a:t>
            </a:r>
            <a:endParaRPr lang="en-US" sz="1200" dirty="0"/>
          </a:p>
        </p:txBody>
      </p:sp>
      <p:sp>
        <p:nvSpPr>
          <p:cNvPr id="4" name="Slide Number Placeholder 3"/>
          <p:cNvSpPr>
            <a:spLocks noGrp="1"/>
          </p:cNvSpPr>
          <p:nvPr>
            <p:ph type="sldNum" sz="quarter" idx="10"/>
          </p:nvPr>
        </p:nvSpPr>
        <p:spPr/>
        <p:txBody>
          <a:bodyPr/>
          <a:lstStyle/>
          <a:p>
            <a:fld id="{A5FB0B8A-B651-4CB2-8667-94B028992942}" type="slidenum">
              <a:rPr lang="en-IN" smtClean="0"/>
              <a:t>29</a:t>
            </a:fld>
            <a:endParaRPr lang="en-IN"/>
          </a:p>
        </p:txBody>
      </p:sp>
    </p:spTree>
    <p:extLst>
      <p:ext uri="{BB962C8B-B14F-4D97-AF65-F5344CB8AC3E}">
        <p14:creationId xmlns:p14="http://schemas.microsoft.com/office/powerpoint/2010/main" val="3283674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200" dirty="0"/>
              <a:t>The AFTER UPDATE Trigger is created in which the updated record is inserted into the audit table. There is no logical table updated like the logical table inserted. We can obtain the updated value of a field from the update(</a:t>
            </a:r>
            <a:r>
              <a:rPr lang="en-US" sz="1200" dirty="0" err="1"/>
              <a:t>column_name</a:t>
            </a:r>
            <a:r>
              <a:rPr lang="en-US" sz="1200" dirty="0"/>
              <a:t>) function. In our trigger, we have used, if update(</a:t>
            </a:r>
            <a:r>
              <a:rPr lang="en-US" sz="1200" dirty="0" err="1"/>
              <a:t>Emp_Name</a:t>
            </a:r>
            <a:r>
              <a:rPr lang="en-US" sz="1200" dirty="0"/>
              <a:t>) to check if the column </a:t>
            </a:r>
            <a:r>
              <a:rPr lang="en-US" sz="1200" dirty="0" err="1"/>
              <a:t>Emp_Name</a:t>
            </a:r>
            <a:r>
              <a:rPr lang="en-US" sz="1200" dirty="0"/>
              <a:t> has been updated. We have similarly checked the column </a:t>
            </a:r>
            <a:r>
              <a:rPr lang="en-US" sz="1200" dirty="0" err="1"/>
              <a:t>Emp_Sal</a:t>
            </a:r>
            <a:r>
              <a:rPr lang="en-US" sz="1200"/>
              <a:t> for an update. </a:t>
            </a:r>
            <a:endParaRPr lang="en-US" sz="1200" dirty="0"/>
          </a:p>
        </p:txBody>
      </p:sp>
      <p:sp>
        <p:nvSpPr>
          <p:cNvPr id="4" name="Slide Number Placeholder 3"/>
          <p:cNvSpPr>
            <a:spLocks noGrp="1"/>
          </p:cNvSpPr>
          <p:nvPr>
            <p:ph type="sldNum" sz="quarter" idx="10"/>
          </p:nvPr>
        </p:nvSpPr>
        <p:spPr/>
        <p:txBody>
          <a:bodyPr/>
          <a:lstStyle/>
          <a:p>
            <a:fld id="{A5FB0B8A-B651-4CB2-8667-94B028992942}" type="slidenum">
              <a:rPr lang="en-IN" smtClean="0"/>
              <a:t>30</a:t>
            </a:fld>
            <a:endParaRPr lang="en-IN"/>
          </a:p>
        </p:txBody>
      </p:sp>
    </p:spTree>
    <p:extLst>
      <p:ext uri="{BB962C8B-B14F-4D97-AF65-F5344CB8AC3E}">
        <p14:creationId xmlns:p14="http://schemas.microsoft.com/office/powerpoint/2010/main" val="388934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3</a:t>
            </a:fld>
            <a:endParaRPr lang="en-IN"/>
          </a:p>
        </p:txBody>
      </p:sp>
    </p:spTree>
    <p:extLst>
      <p:ext uri="{BB962C8B-B14F-4D97-AF65-F5344CB8AC3E}">
        <p14:creationId xmlns:p14="http://schemas.microsoft.com/office/powerpoint/2010/main" val="55111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4</a:t>
            </a:fld>
            <a:endParaRPr lang="en-IN"/>
          </a:p>
        </p:txBody>
      </p:sp>
    </p:spTree>
    <p:extLst>
      <p:ext uri="{BB962C8B-B14F-4D97-AF65-F5344CB8AC3E}">
        <p14:creationId xmlns:p14="http://schemas.microsoft.com/office/powerpoint/2010/main" val="1808643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5</a:t>
            </a:fld>
            <a:endParaRPr lang="en-IN"/>
          </a:p>
        </p:txBody>
      </p:sp>
    </p:spTree>
    <p:extLst>
      <p:ext uri="{BB962C8B-B14F-4D97-AF65-F5344CB8AC3E}">
        <p14:creationId xmlns:p14="http://schemas.microsoft.com/office/powerpoint/2010/main" val="336737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10</a:t>
            </a:fld>
            <a:endParaRPr lang="en-IN"/>
          </a:p>
        </p:txBody>
      </p:sp>
    </p:spTree>
    <p:extLst>
      <p:ext uri="{BB962C8B-B14F-4D97-AF65-F5344CB8AC3E}">
        <p14:creationId xmlns:p14="http://schemas.microsoft.com/office/powerpoint/2010/main" val="184361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11</a:t>
            </a:fld>
            <a:endParaRPr lang="en-IN"/>
          </a:p>
        </p:txBody>
      </p:sp>
    </p:spTree>
    <p:extLst>
      <p:ext uri="{BB962C8B-B14F-4D97-AF65-F5344CB8AC3E}">
        <p14:creationId xmlns:p14="http://schemas.microsoft.com/office/powerpoint/2010/main" val="200185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12</a:t>
            </a:fld>
            <a:endParaRPr lang="en-IN"/>
          </a:p>
        </p:txBody>
      </p:sp>
    </p:spTree>
    <p:extLst>
      <p:ext uri="{BB962C8B-B14F-4D97-AF65-F5344CB8AC3E}">
        <p14:creationId xmlns:p14="http://schemas.microsoft.com/office/powerpoint/2010/main" val="3861543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stored procedure you can either use CREATE PROCEDURE or CREATE PROC.  After the stored procedure name you need to use the keyword "AS" and then the rest is just the regular SQL code that you would normally execute.</a:t>
            </a:r>
          </a:p>
          <a:p>
            <a:r>
              <a:rPr lang="en-US" dirty="0"/>
              <a:t>One thing to note is that you cannot use the keyword "GO" in the stored procedure.  Once the SQL Server compiler sees "GO" it assumes it is the end of the batch.</a:t>
            </a:r>
          </a:p>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t>13</a:t>
            </a:fld>
            <a:endParaRPr lang="en-IN"/>
          </a:p>
        </p:txBody>
      </p:sp>
    </p:spTree>
    <p:extLst>
      <p:ext uri="{BB962C8B-B14F-4D97-AF65-F5344CB8AC3E}">
        <p14:creationId xmlns:p14="http://schemas.microsoft.com/office/powerpoint/2010/main" val="2722307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endParaRPr lang="en-US" dirty="0">
              <a:solidFill>
                <a:srgbClr val="000000"/>
              </a:solidFill>
              <a:latin typeface="Courier New" panose="02070309020205020404" pitchFamily="49" charset="0"/>
            </a:endParaRPr>
          </a:p>
        </p:txBody>
      </p:sp>
      <p:sp>
        <p:nvSpPr>
          <p:cNvPr id="5" name="Rectangle 6"/>
          <p:cNvSpPr>
            <a:spLocks/>
          </p:cNvSpPr>
          <p:nvPr/>
        </p:nvSpPr>
        <p:spPr bwMode="auto">
          <a:xfrm>
            <a:off x="7641771" y="6597680"/>
            <a:ext cx="4143851"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latin typeface="Courier New" panose="02070309020205020404" pitchFamily="49" charset="0"/>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srgbClr val="000000"/>
                </a:solidFill>
                <a:latin typeface="Courier New" panose="02070309020205020404" pitchFamily="49" charset="0"/>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latin typeface="Courier New" panose="02070309020205020404" pitchFamily="49" charset="0"/>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latin typeface="Courier New" panose="02070309020205020404" pitchFamily="49" charset="0"/>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latin typeface="Courier New" panose="02070309020205020404" pitchFamily="49" charset="0"/>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Courier New" panose="02070309020205020404" pitchFamily="49" charset="0"/>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Courier New" panose="02070309020205020404" pitchFamily="49" charset="0"/>
              </a:defRPr>
            </a:lvl1pPr>
          </a:lstStyle>
          <a:p>
            <a:r>
              <a:rPr lang="en-US" dirty="0"/>
              <a:t>CLICK TO EDIT MASTER SUBTITLE STYLE</a:t>
            </a:r>
          </a:p>
        </p:txBody>
      </p:sp>
    </p:spTree>
    <p:extLst>
      <p:ext uri="{BB962C8B-B14F-4D97-AF65-F5344CB8AC3E}">
        <p14:creationId xmlns:p14="http://schemas.microsoft.com/office/powerpoint/2010/main" val="26948077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January 15,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15,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15, 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15,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C3AA4-67BE-44F7-809A-3582401494AF}" type="datetime4">
              <a:rPr lang="en-US" smtClean="0"/>
              <a:pPr/>
              <a:t>January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72EEB-1769-4776-AD69-E7C1260563EB}" type="datetime4">
              <a:rPr lang="en-US" smtClean="0"/>
              <a:pPr/>
              <a:t>January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97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1892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4777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January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January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January 15,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January 15,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dirty="0"/>
              <a:t>Click to edit Master title style</a:t>
            </a:r>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a:defRPr/>
            </a:pPr>
            <a:fld id="{56DF0FD5-3A24-44DA-9FFE-F337F5476E26}" type="slidenum">
              <a:rPr lang="en-US" smtClean="0">
                <a:solidFill>
                  <a:srgbClr val="000000"/>
                </a:solidFill>
                <a:latin typeface="Courier New" panose="02070309020205020404" pitchFamily="49" charset="0"/>
              </a:rPr>
              <a:pPr>
                <a:defRPr/>
              </a:pPr>
              <a:t>‹#›</a:t>
            </a:fld>
            <a:endParaRPr lang="en-US" dirty="0">
              <a:solidFill>
                <a:srgbClr val="000000"/>
              </a:solidFill>
              <a:latin typeface="Courier New" panose="02070309020205020404" pitchFamily="49" charset="0"/>
            </a:endParaRPr>
          </a:p>
        </p:txBody>
      </p:sp>
      <p:sp>
        <p:nvSpPr>
          <p:cNvPr id="1031" name="Rectangle 6"/>
          <p:cNvSpPr>
            <a:spLocks/>
          </p:cNvSpPr>
          <p:nvPr/>
        </p:nvSpPr>
        <p:spPr bwMode="auto">
          <a:xfrm>
            <a:off x="3967844" y="6446871"/>
            <a:ext cx="3902528"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latin typeface="Courier New" panose="02070309020205020404" pitchFamily="49" charset="0"/>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srgbClr val="000000"/>
                </a:solidFill>
                <a:latin typeface="Courier New" panose="02070309020205020404" pitchFamily="49" charset="0"/>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latin typeface="Courier New" panose="02070309020205020404" pitchFamily="49" charset="0"/>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latin typeface="Courier New" panose="02070309020205020404" pitchFamily="49" charset="0"/>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latin typeface="Courier New" panose="02070309020205020404" pitchFamily="49" charset="0"/>
              </a:endParaRPr>
            </a:p>
          </p:txBody>
        </p:sp>
      </p:grpSp>
    </p:spTree>
    <p:extLst>
      <p:ext uri="{BB962C8B-B14F-4D97-AF65-F5344CB8AC3E}">
        <p14:creationId xmlns:p14="http://schemas.microsoft.com/office/powerpoint/2010/main" val="2353470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txStyles>
    <p:titleStyle>
      <a:lvl1pPr algn="l" rtl="0" eaLnBrk="1" fontAlgn="base" hangingPunct="1">
        <a:spcBef>
          <a:spcPct val="0"/>
        </a:spcBef>
        <a:spcAft>
          <a:spcPct val="0"/>
        </a:spcAft>
        <a:defRPr sz="2400" b="1" cap="all" baseline="0">
          <a:solidFill>
            <a:srgbClr val="00529B"/>
          </a:solidFill>
          <a:latin typeface="Courier New" panose="02070309020205020404" pitchFamily="49" charset="0"/>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Courier New" panose="02070309020205020404" pitchFamily="49" charset="0"/>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Courier New" panose="02070309020205020404" pitchFamily="49" charset="0"/>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Courier New" panose="02070309020205020404" pitchFamily="49" charset="0"/>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Courier New" panose="02070309020205020404" pitchFamily="49" charset="0"/>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Courier New" panose="02070309020205020404" pitchFamily="49" charset="0"/>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January 15, 2021</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msdn.microsoft.com/en-us/library/ms144275.aspx"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RDBMS using </a:t>
            </a:r>
            <a:r>
              <a:rPr lang="en-IN" dirty="0" err="1"/>
              <a:t>sql</a:t>
            </a:r>
            <a:r>
              <a:rPr lang="en-IN" dirty="0"/>
              <a:t> server</a:t>
            </a:r>
          </a:p>
        </p:txBody>
      </p:sp>
      <p:sp>
        <p:nvSpPr>
          <p:cNvPr id="5" name="Subtitle 4"/>
          <p:cNvSpPr>
            <a:spLocks noGrp="1"/>
          </p:cNvSpPr>
          <p:nvPr>
            <p:ph type="subTitle" idx="1"/>
          </p:nvPr>
        </p:nvSpPr>
        <p:spPr/>
        <p:txBody>
          <a:bodyPr/>
          <a:lstStyle/>
          <a:p>
            <a:r>
              <a:rPr lang="en-IN" dirty="0"/>
              <a:t>Stored procedure and Trigger</a:t>
            </a:r>
          </a:p>
        </p:txBody>
      </p:sp>
    </p:spTree>
    <p:extLst>
      <p:ext uri="{BB962C8B-B14F-4D97-AF65-F5344CB8AC3E}">
        <p14:creationId xmlns:p14="http://schemas.microsoft.com/office/powerpoint/2010/main" val="394853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Agenda</a:t>
            </a:r>
          </a:p>
        </p:txBody>
      </p:sp>
      <p:sp>
        <p:nvSpPr>
          <p:cNvPr id="3" name="Content Placeholder 2"/>
          <p:cNvSpPr>
            <a:spLocks noGrp="1"/>
          </p:cNvSpPr>
          <p:nvPr>
            <p:ph idx="1"/>
          </p:nvPr>
        </p:nvSpPr>
        <p:spPr/>
        <p:txBody>
          <a:bodyPr>
            <a:normAutofit lnSpcReduction="10000"/>
          </a:bodyPr>
          <a:lstStyle/>
          <a:p>
            <a:r>
              <a:rPr lang="en-US" sz="1600" dirty="0"/>
              <a:t>Stored procedure overview</a:t>
            </a:r>
          </a:p>
          <a:p>
            <a:r>
              <a:rPr lang="en-US" sz="1600" dirty="0"/>
              <a:t>Stored procedure example</a:t>
            </a:r>
          </a:p>
          <a:p>
            <a:pPr lvl="1"/>
            <a:r>
              <a:rPr lang="en-US" sz="1600" dirty="0"/>
              <a:t>Stored procedure with input example</a:t>
            </a:r>
          </a:p>
          <a:p>
            <a:pPr lvl="1"/>
            <a:r>
              <a:rPr lang="en-US" sz="1600" dirty="0"/>
              <a:t>Stored procedure with output example</a:t>
            </a:r>
          </a:p>
          <a:p>
            <a:pPr lvl="1"/>
            <a:r>
              <a:rPr lang="en-US" sz="1600" dirty="0"/>
              <a:t>Stored procedure with exception handling example</a:t>
            </a:r>
          </a:p>
          <a:p>
            <a:r>
              <a:rPr lang="en-US" sz="1600" dirty="0"/>
              <a:t>Benefits of Stored Procedures</a:t>
            </a:r>
          </a:p>
          <a:p>
            <a:r>
              <a:rPr lang="en-US" sz="1600" dirty="0"/>
              <a:t>Compare: Stored Procedure and User Defined Function</a:t>
            </a:r>
          </a:p>
          <a:p>
            <a:r>
              <a:rPr lang="en-US" sz="1600" dirty="0"/>
              <a:t>Triggers overview</a:t>
            </a:r>
          </a:p>
          <a:p>
            <a:r>
              <a:rPr lang="en-US" sz="1600" dirty="0"/>
              <a:t>Benefits of Triggers</a:t>
            </a:r>
          </a:p>
          <a:p>
            <a:r>
              <a:rPr lang="en-US" sz="1600" dirty="0"/>
              <a:t>Types Of Triggers</a:t>
            </a:r>
          </a:p>
          <a:p>
            <a:pPr lvl="1"/>
            <a:r>
              <a:rPr lang="en-US" sz="1600" dirty="0"/>
              <a:t>After Triggers  </a:t>
            </a:r>
          </a:p>
          <a:p>
            <a:pPr lvl="1"/>
            <a:r>
              <a:rPr lang="en-US" sz="1600" dirty="0"/>
              <a:t>Instead Of Triggers </a:t>
            </a:r>
          </a:p>
        </p:txBody>
      </p:sp>
    </p:spTree>
    <p:extLst>
      <p:ext uri="{BB962C8B-B14F-4D97-AF65-F5344CB8AC3E}">
        <p14:creationId xmlns:p14="http://schemas.microsoft.com/office/powerpoint/2010/main" val="131622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procedure overview</a:t>
            </a:r>
          </a:p>
        </p:txBody>
      </p:sp>
      <p:sp>
        <p:nvSpPr>
          <p:cNvPr id="3" name="Content Placeholder 2"/>
          <p:cNvSpPr>
            <a:spLocks noGrp="1"/>
          </p:cNvSpPr>
          <p:nvPr>
            <p:ph idx="1"/>
          </p:nvPr>
        </p:nvSpPr>
        <p:spPr/>
        <p:txBody>
          <a:bodyPr/>
          <a:lstStyle/>
          <a:p>
            <a:r>
              <a:rPr lang="en-US" dirty="0"/>
              <a:t>A stored procedure is nothing more than prepared SQL code that you save so you can reuse the code over and over again.  So if you think about a query that you write over and over again, instead of having to write that query each time you would save it as a stored procedure and then just call the stored procedure to execute the SQL code that you saved as part of the stored procedure.</a:t>
            </a:r>
          </a:p>
          <a:p>
            <a:r>
              <a:rPr lang="en-US" dirty="0"/>
              <a:t>In addition to running the same SQL code over and over again you also have the ability to pass parameters to the stored procedure, so depending on what the need is the stored procedure can act accordingly based on the parameter values that were passed.</a:t>
            </a:r>
          </a:p>
          <a:p>
            <a:pPr marL="0" indent="0">
              <a:lnSpc>
                <a:spcPct val="150000"/>
              </a:lnSpc>
              <a:spcBef>
                <a:spcPts val="0"/>
              </a:spcBef>
              <a:buNone/>
            </a:pPr>
            <a:r>
              <a:rPr lang="en-IN" sz="1600" dirty="0"/>
              <a:t>      </a:t>
            </a:r>
          </a:p>
          <a:p>
            <a:pPr>
              <a:lnSpc>
                <a:spcPct val="150000"/>
              </a:lnSpc>
              <a:spcBef>
                <a:spcPts val="600"/>
              </a:spcBef>
            </a:pPr>
            <a:endParaRPr lang="en-IN" sz="1800" dirty="0"/>
          </a:p>
        </p:txBody>
      </p:sp>
    </p:spTree>
    <p:extLst>
      <p:ext uri="{BB962C8B-B14F-4D97-AF65-F5344CB8AC3E}">
        <p14:creationId xmlns:p14="http://schemas.microsoft.com/office/powerpoint/2010/main" val="278298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procedure example</a:t>
            </a:r>
          </a:p>
        </p:txBody>
      </p:sp>
      <p:sp>
        <p:nvSpPr>
          <p:cNvPr id="3" name="Content Placeholder 2"/>
          <p:cNvSpPr>
            <a:spLocks noGrp="1"/>
          </p:cNvSpPr>
          <p:nvPr>
            <p:ph idx="1"/>
          </p:nvPr>
        </p:nvSpPr>
        <p:spPr/>
        <p:txBody>
          <a:bodyPr>
            <a:normAutofit fontScale="92500" lnSpcReduction="20000"/>
          </a:bodyPr>
          <a:lstStyle/>
          <a:p>
            <a:pPr marL="0" indent="0">
              <a:spcBef>
                <a:spcPts val="0"/>
              </a:spcBef>
              <a:buNone/>
            </a:pPr>
            <a:r>
              <a:rPr lang="en-US" sz="1600" dirty="0"/>
              <a:t>In this simple example we will just select all data from the </a:t>
            </a:r>
            <a:r>
              <a:rPr lang="en-US" sz="1600" dirty="0" err="1"/>
              <a:t>Person.Address</a:t>
            </a:r>
            <a:r>
              <a:rPr lang="en-US" sz="1600" dirty="0"/>
              <a:t> table that is stored in the </a:t>
            </a:r>
            <a:r>
              <a:rPr lang="en-US" sz="1600" dirty="0" err="1"/>
              <a:t>AdventureWorks</a:t>
            </a:r>
            <a:r>
              <a:rPr lang="en-US" sz="1600" dirty="0"/>
              <a:t> database.</a:t>
            </a:r>
          </a:p>
          <a:p>
            <a:pPr marL="0" indent="0">
              <a:spcBef>
                <a:spcPts val="0"/>
              </a:spcBef>
              <a:buNone/>
            </a:pPr>
            <a:endParaRPr lang="en-US" sz="1600" dirty="0"/>
          </a:p>
          <a:p>
            <a:pPr marL="0" indent="0">
              <a:spcBef>
                <a:spcPts val="0"/>
              </a:spcBef>
              <a:buNone/>
            </a:pPr>
            <a:r>
              <a:rPr lang="en-US" sz="1600" dirty="0"/>
              <a:t>SELECT * FROM </a:t>
            </a:r>
            <a:r>
              <a:rPr lang="en-US" sz="1600" dirty="0" err="1"/>
              <a:t>Person.Address</a:t>
            </a:r>
            <a:endParaRPr lang="en-US" sz="1600" dirty="0"/>
          </a:p>
          <a:p>
            <a:pPr marL="0" indent="0">
              <a:spcBef>
                <a:spcPts val="0"/>
              </a:spcBef>
              <a:buNone/>
            </a:pPr>
            <a:endParaRPr lang="en-US" sz="1600" dirty="0"/>
          </a:p>
          <a:p>
            <a:pPr marL="0" indent="0">
              <a:spcBef>
                <a:spcPts val="0"/>
              </a:spcBef>
              <a:buNone/>
            </a:pPr>
            <a:r>
              <a:rPr lang="en-US" sz="1600" dirty="0"/>
              <a:t>To create a stored procedure to do this the code would look like this:</a:t>
            </a:r>
          </a:p>
          <a:p>
            <a:pPr marL="0" indent="0">
              <a:spcBef>
                <a:spcPts val="0"/>
              </a:spcBef>
              <a:buNone/>
            </a:pPr>
            <a:endParaRPr lang="en-US" sz="1600" dirty="0"/>
          </a:p>
          <a:p>
            <a:pPr marL="0" indent="0">
              <a:spcBef>
                <a:spcPts val="0"/>
              </a:spcBef>
              <a:buNone/>
            </a:pPr>
            <a:r>
              <a:rPr lang="en-US" sz="1600" dirty="0"/>
              <a:t>CREATE PROCEDURE </a:t>
            </a:r>
            <a:r>
              <a:rPr lang="en-US" sz="1600" dirty="0" err="1"/>
              <a:t>dbo.uspGetAddress</a:t>
            </a:r>
            <a:endParaRPr lang="en-US" sz="1600" dirty="0"/>
          </a:p>
          <a:p>
            <a:pPr marL="0" indent="0">
              <a:spcBef>
                <a:spcPts val="0"/>
              </a:spcBef>
              <a:buNone/>
            </a:pPr>
            <a:r>
              <a:rPr lang="en-US" sz="1600" dirty="0"/>
              <a:t>AS</a:t>
            </a:r>
          </a:p>
          <a:p>
            <a:pPr marL="0" indent="0">
              <a:spcBef>
                <a:spcPts val="0"/>
              </a:spcBef>
              <a:buNone/>
            </a:pPr>
            <a:r>
              <a:rPr lang="en-US" sz="1600" dirty="0"/>
              <a:t>SELECT * FROM </a:t>
            </a:r>
            <a:r>
              <a:rPr lang="en-US" sz="1600" dirty="0" err="1"/>
              <a:t>Person.Address</a:t>
            </a:r>
            <a:endParaRPr lang="en-US" sz="1600" dirty="0"/>
          </a:p>
          <a:p>
            <a:pPr marL="0" indent="0">
              <a:spcBef>
                <a:spcPts val="0"/>
              </a:spcBef>
              <a:buNone/>
            </a:pPr>
            <a:r>
              <a:rPr lang="en-US" sz="1600" dirty="0"/>
              <a:t>GO</a:t>
            </a:r>
          </a:p>
          <a:p>
            <a:pPr marL="0" indent="0">
              <a:spcBef>
                <a:spcPts val="0"/>
              </a:spcBef>
              <a:buNone/>
            </a:pPr>
            <a:endParaRPr lang="en-US" sz="1600" dirty="0"/>
          </a:p>
          <a:p>
            <a:pPr marL="0" indent="0">
              <a:spcBef>
                <a:spcPts val="0"/>
              </a:spcBef>
              <a:buNone/>
            </a:pPr>
            <a:r>
              <a:rPr lang="en-US" sz="1600" dirty="0"/>
              <a:t>To call the procedure to return the contents from the table specified, the code would be:</a:t>
            </a:r>
          </a:p>
          <a:p>
            <a:pPr marL="0" indent="0">
              <a:spcBef>
                <a:spcPts val="0"/>
              </a:spcBef>
              <a:buNone/>
            </a:pPr>
            <a:endParaRPr lang="en-US" sz="1600" dirty="0"/>
          </a:p>
          <a:p>
            <a:pPr marL="0" indent="0">
              <a:spcBef>
                <a:spcPts val="0"/>
              </a:spcBef>
              <a:buNone/>
            </a:pPr>
            <a:r>
              <a:rPr lang="en-US" sz="1600" dirty="0"/>
              <a:t>EXEC </a:t>
            </a:r>
            <a:r>
              <a:rPr lang="en-US" sz="1600" dirty="0" err="1"/>
              <a:t>dbo.uspGetAddress</a:t>
            </a:r>
            <a:endParaRPr lang="en-US" sz="1600" dirty="0"/>
          </a:p>
          <a:p>
            <a:pPr marL="0" indent="0">
              <a:spcBef>
                <a:spcPts val="0"/>
              </a:spcBef>
              <a:buNone/>
            </a:pPr>
            <a:r>
              <a:rPr lang="en-US" sz="1600" dirty="0"/>
              <a:t>-- or</a:t>
            </a:r>
          </a:p>
          <a:p>
            <a:pPr marL="0" indent="0">
              <a:spcBef>
                <a:spcPts val="0"/>
              </a:spcBef>
              <a:buNone/>
            </a:pPr>
            <a:r>
              <a:rPr lang="en-US" sz="1600" dirty="0"/>
              <a:t>EXEC </a:t>
            </a:r>
            <a:r>
              <a:rPr lang="en-US" sz="1600" dirty="0" err="1"/>
              <a:t>uspGetAddress</a:t>
            </a:r>
            <a:endParaRPr lang="en-US" sz="1600" dirty="0"/>
          </a:p>
          <a:p>
            <a:pPr marL="0" indent="0">
              <a:spcBef>
                <a:spcPts val="0"/>
              </a:spcBef>
              <a:buNone/>
            </a:pPr>
            <a:r>
              <a:rPr lang="en-US" sz="1600" dirty="0"/>
              <a:t>--or just simply</a:t>
            </a:r>
          </a:p>
          <a:p>
            <a:pPr marL="0" indent="0">
              <a:spcBef>
                <a:spcPts val="0"/>
              </a:spcBef>
              <a:buNone/>
            </a:pPr>
            <a:r>
              <a:rPr lang="en-US" sz="1600" dirty="0" err="1"/>
              <a:t>uspGetAddress</a:t>
            </a:r>
            <a:endParaRPr lang="en-IN" sz="1600" dirty="0"/>
          </a:p>
        </p:txBody>
      </p:sp>
    </p:spTree>
    <p:extLst>
      <p:ext uri="{BB962C8B-B14F-4D97-AF65-F5344CB8AC3E}">
        <p14:creationId xmlns:p14="http://schemas.microsoft.com/office/powerpoint/2010/main" val="309588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procedure with input example</a:t>
            </a:r>
          </a:p>
        </p:txBody>
      </p:sp>
      <p:sp>
        <p:nvSpPr>
          <p:cNvPr id="3" name="Content Placeholder 2"/>
          <p:cNvSpPr>
            <a:spLocks noGrp="1"/>
          </p:cNvSpPr>
          <p:nvPr>
            <p:ph idx="1"/>
          </p:nvPr>
        </p:nvSpPr>
        <p:spPr/>
        <p:txBody>
          <a:bodyPr>
            <a:normAutofit fontScale="92500" lnSpcReduction="20000"/>
          </a:bodyPr>
          <a:lstStyle/>
          <a:p>
            <a:pPr marL="0" indent="0">
              <a:spcBef>
                <a:spcPts val="0"/>
              </a:spcBef>
              <a:buNone/>
            </a:pPr>
            <a:r>
              <a:rPr lang="en-US" sz="1600" dirty="0"/>
              <a:t>Just like you have the ability to use parameters with your SQL code you can also setup your stored procedures to accept one or more parameter values.</a:t>
            </a:r>
          </a:p>
          <a:p>
            <a:pPr marL="0" indent="0">
              <a:spcBef>
                <a:spcPts val="0"/>
              </a:spcBef>
              <a:buNone/>
            </a:pPr>
            <a:endParaRPr lang="en-US" sz="1600" dirty="0"/>
          </a:p>
          <a:p>
            <a:pPr marL="0" indent="0">
              <a:spcBef>
                <a:spcPts val="0"/>
              </a:spcBef>
              <a:buNone/>
            </a:pPr>
            <a:r>
              <a:rPr lang="en-US" sz="1600" dirty="0"/>
              <a:t>One Parameter</a:t>
            </a:r>
          </a:p>
          <a:p>
            <a:pPr marL="0" indent="0">
              <a:spcBef>
                <a:spcPts val="0"/>
              </a:spcBef>
              <a:buNone/>
            </a:pPr>
            <a:endParaRPr lang="en-US" sz="1600" dirty="0"/>
          </a:p>
          <a:p>
            <a:pPr marL="0" indent="0">
              <a:spcBef>
                <a:spcPts val="0"/>
              </a:spcBef>
              <a:buNone/>
            </a:pPr>
            <a:r>
              <a:rPr lang="en-US" sz="1600" dirty="0"/>
              <a:t>In this example we will query the </a:t>
            </a:r>
            <a:r>
              <a:rPr lang="en-US" sz="1600" dirty="0" err="1"/>
              <a:t>Person.Address</a:t>
            </a:r>
            <a:r>
              <a:rPr lang="en-US" sz="1600" dirty="0"/>
              <a:t> table from the </a:t>
            </a:r>
            <a:r>
              <a:rPr lang="en-US" sz="1600" dirty="0" err="1"/>
              <a:t>AdventureWorks</a:t>
            </a:r>
            <a:r>
              <a:rPr lang="en-US" sz="1600" dirty="0"/>
              <a:t> database, but instead of getting back all records we will limit it to just a particular city.</a:t>
            </a:r>
          </a:p>
          <a:p>
            <a:pPr marL="0" indent="0">
              <a:spcBef>
                <a:spcPts val="0"/>
              </a:spcBef>
              <a:buNone/>
            </a:pPr>
            <a:endParaRPr lang="en-US" sz="1600" dirty="0"/>
          </a:p>
          <a:p>
            <a:pPr marL="0" indent="0">
              <a:spcBef>
                <a:spcPts val="0"/>
              </a:spcBef>
              <a:buNone/>
            </a:pPr>
            <a:r>
              <a:rPr lang="en-US" sz="1600" dirty="0"/>
              <a:t>CREATE PROCEDURE </a:t>
            </a:r>
            <a:r>
              <a:rPr lang="en-US" sz="1600" dirty="0" err="1"/>
              <a:t>dbo.uspGetAddress</a:t>
            </a:r>
            <a:r>
              <a:rPr lang="en-US" sz="1600" dirty="0"/>
              <a:t> @City </a:t>
            </a:r>
            <a:r>
              <a:rPr lang="en-US" sz="1600" dirty="0" err="1"/>
              <a:t>nvarchar</a:t>
            </a:r>
            <a:r>
              <a:rPr lang="en-US" sz="1600" dirty="0"/>
              <a:t>(30)</a:t>
            </a:r>
          </a:p>
          <a:p>
            <a:pPr marL="0" indent="0">
              <a:spcBef>
                <a:spcPts val="0"/>
              </a:spcBef>
              <a:buNone/>
            </a:pPr>
            <a:r>
              <a:rPr lang="en-US" sz="1600" dirty="0"/>
              <a:t>AS</a:t>
            </a:r>
          </a:p>
          <a:p>
            <a:pPr marL="0" indent="0">
              <a:spcBef>
                <a:spcPts val="0"/>
              </a:spcBef>
              <a:buNone/>
            </a:pPr>
            <a:r>
              <a:rPr lang="en-US" sz="1600" dirty="0"/>
              <a:t>SELECT * </a:t>
            </a:r>
          </a:p>
          <a:p>
            <a:pPr marL="0" indent="0">
              <a:spcBef>
                <a:spcPts val="0"/>
              </a:spcBef>
              <a:buNone/>
            </a:pPr>
            <a:r>
              <a:rPr lang="en-US" sz="1600" dirty="0"/>
              <a:t>FROM </a:t>
            </a:r>
            <a:r>
              <a:rPr lang="en-US" sz="1600" dirty="0" err="1"/>
              <a:t>Person.Address</a:t>
            </a:r>
            <a:endParaRPr lang="en-US" sz="1600" dirty="0"/>
          </a:p>
          <a:p>
            <a:pPr marL="0" indent="0">
              <a:spcBef>
                <a:spcPts val="0"/>
              </a:spcBef>
              <a:buNone/>
            </a:pPr>
            <a:r>
              <a:rPr lang="en-US" sz="1600" dirty="0"/>
              <a:t>WHERE City = @City</a:t>
            </a:r>
          </a:p>
          <a:p>
            <a:pPr marL="0" indent="0">
              <a:spcBef>
                <a:spcPts val="0"/>
              </a:spcBef>
              <a:buNone/>
            </a:pPr>
            <a:r>
              <a:rPr lang="en-US" sz="1600" dirty="0"/>
              <a:t>GO</a:t>
            </a:r>
          </a:p>
          <a:p>
            <a:pPr marL="0" indent="0">
              <a:spcBef>
                <a:spcPts val="0"/>
              </a:spcBef>
              <a:buNone/>
            </a:pPr>
            <a:endParaRPr lang="en-US" sz="1600" dirty="0"/>
          </a:p>
          <a:p>
            <a:pPr marL="0" indent="0">
              <a:spcBef>
                <a:spcPts val="0"/>
              </a:spcBef>
              <a:buNone/>
            </a:pPr>
            <a:r>
              <a:rPr lang="en-US" sz="1600" dirty="0"/>
              <a:t>To call this stored procedure we would execute it as follows:</a:t>
            </a:r>
          </a:p>
          <a:p>
            <a:pPr marL="0" indent="0">
              <a:spcBef>
                <a:spcPts val="0"/>
              </a:spcBef>
              <a:buNone/>
            </a:pPr>
            <a:endParaRPr lang="en-US" sz="1600" dirty="0"/>
          </a:p>
          <a:p>
            <a:pPr marL="0" indent="0">
              <a:spcBef>
                <a:spcPts val="0"/>
              </a:spcBef>
              <a:buNone/>
            </a:pPr>
            <a:r>
              <a:rPr lang="en-US" sz="1600" dirty="0"/>
              <a:t>EXEC </a:t>
            </a:r>
            <a:r>
              <a:rPr lang="en-US" sz="1600" dirty="0" err="1"/>
              <a:t>dbo.uspGetAddress</a:t>
            </a:r>
            <a:r>
              <a:rPr lang="en-US" sz="1600" dirty="0"/>
              <a:t> @City = 'New York'</a:t>
            </a:r>
            <a:endParaRPr lang="en-IN" sz="1600" dirty="0"/>
          </a:p>
        </p:txBody>
      </p:sp>
    </p:spTree>
    <p:extLst>
      <p:ext uri="{BB962C8B-B14F-4D97-AF65-F5344CB8AC3E}">
        <p14:creationId xmlns:p14="http://schemas.microsoft.com/office/powerpoint/2010/main" val="307208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procedure with output example</a:t>
            </a:r>
          </a:p>
        </p:txBody>
      </p:sp>
      <p:sp>
        <p:nvSpPr>
          <p:cNvPr id="3" name="Content Placeholder 2"/>
          <p:cNvSpPr>
            <a:spLocks noGrp="1"/>
          </p:cNvSpPr>
          <p:nvPr>
            <p:ph idx="1"/>
          </p:nvPr>
        </p:nvSpPr>
        <p:spPr/>
        <p:txBody>
          <a:bodyPr/>
          <a:lstStyle/>
          <a:p>
            <a:pPr>
              <a:spcBef>
                <a:spcPts val="0"/>
              </a:spcBef>
              <a:buFont typeface="Wingdings" panose="05000000000000000000" pitchFamily="2" charset="2"/>
              <a:buChar char="§"/>
            </a:pPr>
            <a:r>
              <a:rPr lang="en-US" dirty="0"/>
              <a:t>In a previous slide we discussed how to pass parameters into a stored procedure, but another option is to pass parameter values back out from a stored procedure.</a:t>
            </a:r>
          </a:p>
          <a:p>
            <a:pPr>
              <a:spcBef>
                <a:spcPts val="0"/>
              </a:spcBef>
              <a:buFont typeface="Wingdings" panose="05000000000000000000" pitchFamily="2" charset="2"/>
              <a:buChar char="§"/>
            </a:pPr>
            <a:endParaRPr lang="en-US" dirty="0"/>
          </a:p>
          <a:p>
            <a:pPr>
              <a:spcBef>
                <a:spcPts val="0"/>
              </a:spcBef>
              <a:buFont typeface="Wingdings" panose="05000000000000000000" pitchFamily="2" charset="2"/>
              <a:buChar char="§"/>
            </a:pPr>
            <a:r>
              <a:rPr lang="en-US" dirty="0"/>
              <a:t>Setting up output parameters for a stored procedure is basically the same as setting up input parameters, the only difference is that you use the OUTPUT clause after the parameter name to specify that it should return a value.</a:t>
            </a:r>
            <a:endParaRPr lang="en-IN" dirty="0"/>
          </a:p>
        </p:txBody>
      </p:sp>
    </p:spTree>
    <p:extLst>
      <p:ext uri="{BB962C8B-B14F-4D97-AF65-F5344CB8AC3E}">
        <p14:creationId xmlns:p14="http://schemas.microsoft.com/office/powerpoint/2010/main" val="319025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procedure with output example </a:t>
            </a:r>
            <a:r>
              <a:rPr lang="en-IN" dirty="0" err="1"/>
              <a:t>contd</a:t>
            </a:r>
            <a:endParaRPr lang="en-IN" dirty="0"/>
          </a:p>
        </p:txBody>
      </p:sp>
      <p:sp>
        <p:nvSpPr>
          <p:cNvPr id="3" name="Content Placeholder 2"/>
          <p:cNvSpPr>
            <a:spLocks noGrp="1"/>
          </p:cNvSpPr>
          <p:nvPr>
            <p:ph idx="1"/>
          </p:nvPr>
        </p:nvSpPr>
        <p:spPr/>
        <p:txBody>
          <a:bodyPr/>
          <a:lstStyle/>
          <a:p>
            <a:pPr marL="0" indent="0">
              <a:spcBef>
                <a:spcPts val="0"/>
              </a:spcBef>
              <a:buNone/>
            </a:pPr>
            <a:r>
              <a:rPr lang="en-US" dirty="0"/>
              <a:t>CREATE PROCEDURE </a:t>
            </a:r>
            <a:r>
              <a:rPr lang="en-US" dirty="0" err="1"/>
              <a:t>dbo.uspGetAddressCount</a:t>
            </a:r>
            <a:r>
              <a:rPr lang="en-US" dirty="0"/>
              <a:t> @City </a:t>
            </a:r>
            <a:r>
              <a:rPr lang="en-US" dirty="0" err="1"/>
              <a:t>nvarchar</a:t>
            </a:r>
            <a:r>
              <a:rPr lang="en-US" dirty="0"/>
              <a:t>(30), @</a:t>
            </a:r>
            <a:r>
              <a:rPr lang="en-US" dirty="0" err="1"/>
              <a:t>AddressCount</a:t>
            </a:r>
            <a:r>
              <a:rPr lang="en-US" dirty="0"/>
              <a:t> </a:t>
            </a:r>
            <a:r>
              <a:rPr lang="en-US" dirty="0" err="1"/>
              <a:t>int</a:t>
            </a:r>
            <a:r>
              <a:rPr lang="en-US" dirty="0"/>
              <a:t> OUT</a:t>
            </a:r>
          </a:p>
          <a:p>
            <a:pPr marL="0" indent="0">
              <a:spcBef>
                <a:spcPts val="0"/>
              </a:spcBef>
              <a:buNone/>
            </a:pPr>
            <a:r>
              <a:rPr lang="en-US" dirty="0"/>
              <a:t>AS</a:t>
            </a:r>
          </a:p>
          <a:p>
            <a:pPr marL="0" indent="0">
              <a:spcBef>
                <a:spcPts val="0"/>
              </a:spcBef>
              <a:buNone/>
            </a:pPr>
            <a:r>
              <a:rPr lang="en-US" dirty="0"/>
              <a:t>SELECT @</a:t>
            </a:r>
            <a:r>
              <a:rPr lang="en-US" dirty="0" err="1"/>
              <a:t>AddressCount</a:t>
            </a:r>
            <a:r>
              <a:rPr lang="en-US" dirty="0"/>
              <a:t> = count(*) </a:t>
            </a:r>
          </a:p>
          <a:p>
            <a:pPr marL="0" indent="0">
              <a:spcBef>
                <a:spcPts val="0"/>
              </a:spcBef>
              <a:buNone/>
            </a:pPr>
            <a:r>
              <a:rPr lang="en-US" dirty="0"/>
              <a:t>FROM </a:t>
            </a:r>
            <a:r>
              <a:rPr lang="en-US" dirty="0" err="1"/>
              <a:t>AdventureWorks.Person.Address</a:t>
            </a:r>
            <a:r>
              <a:rPr lang="en-US" dirty="0"/>
              <a:t> </a:t>
            </a:r>
          </a:p>
          <a:p>
            <a:pPr marL="0" indent="0">
              <a:spcBef>
                <a:spcPts val="0"/>
              </a:spcBef>
              <a:buNone/>
            </a:pPr>
            <a:r>
              <a:rPr lang="en-US" dirty="0"/>
              <a:t>WHERE City = @City</a:t>
            </a:r>
          </a:p>
          <a:p>
            <a:pPr marL="0" indent="0">
              <a:spcBef>
                <a:spcPts val="0"/>
              </a:spcBef>
              <a:buNone/>
            </a:pPr>
            <a:endParaRPr lang="en-US" dirty="0"/>
          </a:p>
          <a:p>
            <a:pPr marL="0" indent="0">
              <a:spcBef>
                <a:spcPts val="0"/>
              </a:spcBef>
              <a:buNone/>
            </a:pPr>
            <a:r>
              <a:rPr lang="en-US" dirty="0"/>
              <a:t>To call this stored procedure we would execute it as follows.  First we are going to declare a variable, execute the stored procedure and then select the returned valued.</a:t>
            </a:r>
          </a:p>
          <a:p>
            <a:pPr marL="0" indent="0">
              <a:spcBef>
                <a:spcPts val="0"/>
              </a:spcBef>
              <a:buNone/>
            </a:pPr>
            <a:endParaRPr lang="en-US" dirty="0"/>
          </a:p>
          <a:p>
            <a:pPr marL="0" indent="0">
              <a:spcBef>
                <a:spcPts val="0"/>
              </a:spcBef>
              <a:buNone/>
            </a:pPr>
            <a:r>
              <a:rPr lang="en-US" dirty="0"/>
              <a:t>DECLARE @</a:t>
            </a:r>
            <a:r>
              <a:rPr lang="en-US" dirty="0" err="1"/>
              <a:t>AddressCount</a:t>
            </a:r>
            <a:r>
              <a:rPr lang="en-US" dirty="0"/>
              <a:t> </a:t>
            </a:r>
            <a:r>
              <a:rPr lang="en-US" dirty="0" err="1"/>
              <a:t>int</a:t>
            </a:r>
            <a:endParaRPr lang="en-US" dirty="0"/>
          </a:p>
          <a:p>
            <a:pPr marL="0" indent="0">
              <a:spcBef>
                <a:spcPts val="0"/>
              </a:spcBef>
              <a:buNone/>
            </a:pPr>
            <a:r>
              <a:rPr lang="en-US" dirty="0"/>
              <a:t>EXEC </a:t>
            </a:r>
            <a:r>
              <a:rPr lang="en-US" dirty="0" err="1"/>
              <a:t>dbo.uspGetAddressCount</a:t>
            </a:r>
            <a:r>
              <a:rPr lang="en-US" dirty="0"/>
              <a:t> @City = 'Calgary', @</a:t>
            </a:r>
            <a:r>
              <a:rPr lang="en-US" dirty="0" err="1"/>
              <a:t>AddressCount</a:t>
            </a:r>
            <a:r>
              <a:rPr lang="en-US" dirty="0"/>
              <a:t> = @</a:t>
            </a:r>
            <a:r>
              <a:rPr lang="en-US" dirty="0" err="1"/>
              <a:t>AddressCount</a:t>
            </a:r>
            <a:r>
              <a:rPr lang="en-US" dirty="0"/>
              <a:t> OUTPUT</a:t>
            </a:r>
          </a:p>
          <a:p>
            <a:pPr marL="0" indent="0">
              <a:spcBef>
                <a:spcPts val="0"/>
              </a:spcBef>
              <a:buNone/>
            </a:pPr>
            <a:r>
              <a:rPr lang="en-US" dirty="0"/>
              <a:t>SELECT @</a:t>
            </a:r>
            <a:r>
              <a:rPr lang="en-US" dirty="0" err="1"/>
              <a:t>AddressCount</a:t>
            </a:r>
            <a:endParaRPr lang="en-IN" dirty="0"/>
          </a:p>
        </p:txBody>
      </p:sp>
    </p:spTree>
    <p:extLst>
      <p:ext uri="{BB962C8B-B14F-4D97-AF65-F5344CB8AC3E}">
        <p14:creationId xmlns:p14="http://schemas.microsoft.com/office/powerpoint/2010/main" val="1270961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Stored procedure with exception handling example</a:t>
            </a:r>
          </a:p>
        </p:txBody>
      </p:sp>
      <p:sp>
        <p:nvSpPr>
          <p:cNvPr id="3" name="Content Placeholder 2"/>
          <p:cNvSpPr>
            <a:spLocks noGrp="1"/>
          </p:cNvSpPr>
          <p:nvPr>
            <p:ph idx="1"/>
          </p:nvPr>
        </p:nvSpPr>
        <p:spPr>
          <a:xfrm>
            <a:off x="254000" y="1203965"/>
            <a:ext cx="11379200" cy="4525963"/>
          </a:xfrm>
        </p:spPr>
        <p:txBody>
          <a:bodyPr>
            <a:normAutofit lnSpcReduction="10000"/>
          </a:bodyPr>
          <a:lstStyle/>
          <a:p>
            <a:pPr marL="0" indent="0">
              <a:spcBef>
                <a:spcPts val="0"/>
              </a:spcBef>
              <a:buNone/>
            </a:pPr>
            <a:r>
              <a:rPr lang="en-US" sz="1800" dirty="0"/>
              <a:t>If you are not familiar with the Try...Catch paradigm it is basically two blocks of code with your stored procedures that lets you execute some code, this is the Try section and if there are errors they are handled in the Catch section.  </a:t>
            </a:r>
          </a:p>
          <a:p>
            <a:pPr marL="0" indent="0">
              <a:spcBef>
                <a:spcPts val="0"/>
              </a:spcBef>
              <a:buNone/>
            </a:pPr>
            <a:endParaRPr lang="en-US" sz="1800" dirty="0"/>
          </a:p>
          <a:p>
            <a:pPr marL="0" indent="0">
              <a:spcBef>
                <a:spcPts val="0"/>
              </a:spcBef>
              <a:buNone/>
            </a:pPr>
            <a:r>
              <a:rPr lang="en-US" sz="1800" b="1" u="sng" dirty="0"/>
              <a:t>Example:</a:t>
            </a:r>
          </a:p>
          <a:p>
            <a:pPr marL="0" indent="0">
              <a:spcBef>
                <a:spcPts val="0"/>
              </a:spcBef>
              <a:buNone/>
            </a:pPr>
            <a:r>
              <a:rPr lang="en-US" sz="1800" dirty="0"/>
              <a:t>CREATE PROCEDURE </a:t>
            </a:r>
            <a:r>
              <a:rPr lang="en-US" sz="1800" dirty="0" err="1"/>
              <a:t>dbo.uspTryCatchTest</a:t>
            </a:r>
            <a:endParaRPr lang="en-US" sz="1800" dirty="0"/>
          </a:p>
          <a:p>
            <a:pPr marL="0" indent="0">
              <a:spcBef>
                <a:spcPts val="0"/>
              </a:spcBef>
              <a:buNone/>
            </a:pPr>
            <a:r>
              <a:rPr lang="en-US" sz="1800" dirty="0"/>
              <a:t>AS</a:t>
            </a:r>
          </a:p>
          <a:p>
            <a:pPr marL="0" indent="0">
              <a:spcBef>
                <a:spcPts val="0"/>
              </a:spcBef>
              <a:buNone/>
            </a:pPr>
            <a:r>
              <a:rPr lang="en-US" sz="1800" dirty="0"/>
              <a:t>BEGIN TRY</a:t>
            </a:r>
          </a:p>
          <a:p>
            <a:pPr marL="0" indent="0">
              <a:spcBef>
                <a:spcPts val="0"/>
              </a:spcBef>
              <a:buNone/>
            </a:pPr>
            <a:r>
              <a:rPr lang="en-US" sz="1800" dirty="0"/>
              <a:t>    SELECT 1/0</a:t>
            </a:r>
          </a:p>
          <a:p>
            <a:pPr marL="0" indent="0">
              <a:spcBef>
                <a:spcPts val="0"/>
              </a:spcBef>
              <a:buNone/>
            </a:pPr>
            <a:r>
              <a:rPr lang="en-US" sz="1800" dirty="0"/>
              <a:t>END TRY</a:t>
            </a:r>
          </a:p>
          <a:p>
            <a:pPr marL="0" indent="0">
              <a:spcBef>
                <a:spcPts val="0"/>
              </a:spcBef>
              <a:buNone/>
            </a:pPr>
            <a:r>
              <a:rPr lang="en-US" sz="1800" dirty="0"/>
              <a:t>BEGIN CATCH</a:t>
            </a:r>
          </a:p>
          <a:p>
            <a:pPr marL="0" indent="0">
              <a:spcBef>
                <a:spcPts val="0"/>
              </a:spcBef>
              <a:buNone/>
            </a:pPr>
            <a:r>
              <a:rPr lang="en-US" sz="1800" dirty="0"/>
              <a:t>    SELECT ERROR_NUMBER() AS </a:t>
            </a:r>
            <a:r>
              <a:rPr lang="en-US" sz="1800" dirty="0" err="1"/>
              <a:t>ErrorNumber</a:t>
            </a:r>
            <a:endParaRPr lang="en-US" sz="1800" dirty="0"/>
          </a:p>
          <a:p>
            <a:pPr marL="0" indent="0">
              <a:spcBef>
                <a:spcPts val="0"/>
              </a:spcBef>
              <a:buNone/>
            </a:pPr>
            <a:r>
              <a:rPr lang="en-US" sz="1800" dirty="0"/>
              <a:t>     ,ERROR_SEVERITY() AS </a:t>
            </a:r>
            <a:r>
              <a:rPr lang="en-US" sz="1800" dirty="0" err="1"/>
              <a:t>ErrorSeverity</a:t>
            </a:r>
            <a:endParaRPr lang="en-US" sz="1800" dirty="0"/>
          </a:p>
          <a:p>
            <a:pPr marL="0" indent="0">
              <a:spcBef>
                <a:spcPts val="0"/>
              </a:spcBef>
              <a:buNone/>
            </a:pPr>
            <a:r>
              <a:rPr lang="en-US" sz="1800" dirty="0"/>
              <a:t>     ,ERROR_STATE() AS </a:t>
            </a:r>
            <a:r>
              <a:rPr lang="en-US" sz="1800" dirty="0" err="1"/>
              <a:t>ErrorState</a:t>
            </a:r>
            <a:endParaRPr lang="en-US" sz="1800" dirty="0"/>
          </a:p>
          <a:p>
            <a:pPr marL="0" indent="0">
              <a:spcBef>
                <a:spcPts val="0"/>
              </a:spcBef>
              <a:buNone/>
            </a:pPr>
            <a:r>
              <a:rPr lang="en-US" sz="1800" dirty="0"/>
              <a:t>     ,ERROR_PROCEDURE() AS </a:t>
            </a:r>
            <a:r>
              <a:rPr lang="en-US" sz="1800" dirty="0" err="1"/>
              <a:t>ErrorProcedure</a:t>
            </a:r>
            <a:endParaRPr lang="en-US" sz="1800" dirty="0"/>
          </a:p>
          <a:p>
            <a:pPr marL="0" indent="0">
              <a:spcBef>
                <a:spcPts val="0"/>
              </a:spcBef>
              <a:buNone/>
            </a:pPr>
            <a:r>
              <a:rPr lang="en-US" sz="1800" dirty="0"/>
              <a:t>     ,ERROR_LINE() AS </a:t>
            </a:r>
            <a:r>
              <a:rPr lang="en-US" sz="1800" dirty="0" err="1"/>
              <a:t>ErrorLine</a:t>
            </a:r>
            <a:endParaRPr lang="en-US" sz="1800" dirty="0"/>
          </a:p>
          <a:p>
            <a:pPr marL="0" indent="0">
              <a:spcBef>
                <a:spcPts val="0"/>
              </a:spcBef>
              <a:buNone/>
            </a:pPr>
            <a:r>
              <a:rPr lang="en-US" sz="1800" dirty="0"/>
              <a:t>     ,ERROR_MESSAGE() AS </a:t>
            </a:r>
            <a:r>
              <a:rPr lang="en-US" sz="1800" dirty="0" err="1"/>
              <a:t>ErrorMessage</a:t>
            </a:r>
            <a:r>
              <a:rPr lang="en-US" sz="1800" dirty="0"/>
              <a:t>;</a:t>
            </a:r>
          </a:p>
          <a:p>
            <a:pPr marL="0" indent="0">
              <a:spcBef>
                <a:spcPts val="0"/>
              </a:spcBef>
              <a:buNone/>
            </a:pPr>
            <a:r>
              <a:rPr lang="en-US" sz="1800" dirty="0"/>
              <a:t>END CATCH</a:t>
            </a:r>
          </a:p>
        </p:txBody>
      </p:sp>
    </p:spTree>
    <p:extLst>
      <p:ext uri="{BB962C8B-B14F-4D97-AF65-F5344CB8AC3E}">
        <p14:creationId xmlns:p14="http://schemas.microsoft.com/office/powerpoint/2010/main" val="3230530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Stored Procedures</a:t>
            </a:r>
            <a:endParaRPr lang="en-IN" dirty="0"/>
          </a:p>
        </p:txBody>
      </p:sp>
      <p:sp>
        <p:nvSpPr>
          <p:cNvPr id="3" name="Content Placeholder 2"/>
          <p:cNvSpPr>
            <a:spLocks noGrp="1"/>
          </p:cNvSpPr>
          <p:nvPr>
            <p:ph idx="1"/>
          </p:nvPr>
        </p:nvSpPr>
        <p:spPr>
          <a:xfrm>
            <a:off x="254000" y="1203965"/>
            <a:ext cx="11379200" cy="4525963"/>
          </a:xfrm>
        </p:spPr>
        <p:txBody>
          <a:bodyPr/>
          <a:lstStyle/>
          <a:p>
            <a:r>
              <a:rPr lang="en-US" sz="1800" b="1" dirty="0"/>
              <a:t>Precompiled execution</a:t>
            </a:r>
            <a:r>
              <a:rPr lang="en-US" sz="1800" dirty="0"/>
              <a:t>: SQL Server compiles each Stored Procedure once and then reutilizes the execution plan. This results in tremendous performance boosts when Stored Procedures are called repeatedly.</a:t>
            </a:r>
          </a:p>
          <a:p>
            <a:r>
              <a:rPr lang="en-US" sz="1800" b="1" dirty="0"/>
              <a:t>Reduced client/server traffic</a:t>
            </a:r>
            <a:r>
              <a:rPr lang="en-US" sz="1800" dirty="0"/>
              <a:t>: If network bandwidth is a concern in your environment then you'll be happy to learn that Stored Procedures can reduce long SQL queries to a single line that is transmitted over the wire.</a:t>
            </a:r>
          </a:p>
          <a:p>
            <a:r>
              <a:rPr lang="en-US" sz="1800" b="1" dirty="0"/>
              <a:t>Efficient reuse of code and programming abstraction</a:t>
            </a:r>
            <a:r>
              <a:rPr lang="en-US" sz="1800" dirty="0"/>
              <a:t>: Stored Procedures can be used by multiple users and client programs. If you utilize them in a planned manner then you'll find the development cycle requires less time.</a:t>
            </a:r>
          </a:p>
          <a:p>
            <a:r>
              <a:rPr lang="en-US" sz="1800" b="1" dirty="0"/>
              <a:t>Enhanced security controls</a:t>
            </a:r>
            <a:r>
              <a:rPr lang="en-US" sz="1800" dirty="0"/>
              <a:t>: You can grant users permission to execute a Stored Procedure independently of underlying table permissions.</a:t>
            </a:r>
          </a:p>
        </p:txBody>
      </p:sp>
    </p:spTree>
    <p:extLst>
      <p:ext uri="{BB962C8B-B14F-4D97-AF65-F5344CB8AC3E}">
        <p14:creationId xmlns:p14="http://schemas.microsoft.com/office/powerpoint/2010/main" val="174507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0"/>
            <a:ext cx="11602720" cy="749300"/>
          </a:xfrm>
        </p:spPr>
        <p:txBody>
          <a:bodyPr/>
          <a:lstStyle/>
          <a:p>
            <a:r>
              <a:rPr lang="en-US" dirty="0"/>
              <a:t>Compare: Stored Procedure and User Defined Function</a:t>
            </a:r>
            <a:endParaRPr lang="en-IN" dirty="0"/>
          </a:p>
        </p:txBody>
      </p:sp>
      <p:pic>
        <p:nvPicPr>
          <p:cNvPr id="5" name="Picture 4"/>
          <p:cNvPicPr>
            <a:picLocks noChangeAspect="1"/>
          </p:cNvPicPr>
          <p:nvPr/>
        </p:nvPicPr>
        <p:blipFill>
          <a:blip r:embed="rId3"/>
          <a:stretch>
            <a:fillRect/>
          </a:stretch>
        </p:blipFill>
        <p:spPr>
          <a:xfrm>
            <a:off x="518161" y="1249680"/>
            <a:ext cx="10408920" cy="5029199"/>
          </a:xfrm>
          <a:prstGeom prst="rect">
            <a:avLst/>
          </a:prstGeom>
        </p:spPr>
      </p:pic>
    </p:spTree>
    <p:extLst>
      <p:ext uri="{BB962C8B-B14F-4D97-AF65-F5344CB8AC3E}">
        <p14:creationId xmlns:p14="http://schemas.microsoft.com/office/powerpoint/2010/main" val="60637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overview</a:t>
            </a:r>
            <a:endParaRPr lang="en-IN" dirty="0"/>
          </a:p>
        </p:txBody>
      </p:sp>
      <p:sp>
        <p:nvSpPr>
          <p:cNvPr id="3" name="Content Placeholder 2"/>
          <p:cNvSpPr>
            <a:spLocks noGrp="1"/>
          </p:cNvSpPr>
          <p:nvPr>
            <p:ph idx="1"/>
          </p:nvPr>
        </p:nvSpPr>
        <p:spPr>
          <a:xfrm>
            <a:off x="406400" y="1356365"/>
            <a:ext cx="11379200" cy="4525963"/>
          </a:xfrm>
        </p:spPr>
        <p:txBody>
          <a:bodyPr/>
          <a:lstStyle/>
          <a:p>
            <a:r>
              <a:rPr lang="en-US" dirty="0"/>
              <a:t>Triggers are stored programs, which are automatically executed or fired when some events occur. Triggers are, in fact, written to be executed in response to any of the following events:</a:t>
            </a:r>
          </a:p>
          <a:p>
            <a:r>
              <a:rPr lang="en-US" dirty="0"/>
              <a:t>A database manipulation (DML) statement (DELETE, INSERT, or UPDATE).</a:t>
            </a:r>
          </a:p>
          <a:p>
            <a:r>
              <a:rPr lang="en-US" dirty="0"/>
              <a:t>A database definition (DDL) statement (CREATE, ALTER, or DROP).</a:t>
            </a:r>
          </a:p>
          <a:p>
            <a:r>
              <a:rPr lang="en-US" dirty="0"/>
              <a:t>A database operation (SERVERERROR, LOGON, LOGOFF, STARTUP, or SHUTDOWN).</a:t>
            </a:r>
          </a:p>
          <a:p>
            <a:r>
              <a:rPr lang="en-US" dirty="0"/>
              <a:t>Triggers could be defined on the table, view, schema, or database with which the event is associated. </a:t>
            </a:r>
          </a:p>
        </p:txBody>
      </p:sp>
    </p:spTree>
    <p:extLst>
      <p:ext uri="{BB962C8B-B14F-4D97-AF65-F5344CB8AC3E}">
        <p14:creationId xmlns:p14="http://schemas.microsoft.com/office/powerpoint/2010/main" val="199754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Meta Data</a:t>
            </a:r>
          </a:p>
        </p:txBody>
      </p:sp>
      <p:graphicFrame>
        <p:nvGraphicFramePr>
          <p:cNvPr id="5" name="Table 4"/>
          <p:cNvGraphicFramePr>
            <a:graphicFrameLocks noGrp="1"/>
          </p:cNvGraphicFramePr>
          <p:nvPr>
            <p:extLst>
              <p:ext uri="{D42A27DB-BD31-4B8C-83A1-F6EECF244321}">
                <p14:modId xmlns:p14="http://schemas.microsoft.com/office/powerpoint/2010/main" val="480440667"/>
              </p:ext>
            </p:extLst>
          </p:nvPr>
        </p:nvGraphicFramePr>
        <p:xfrm>
          <a:off x="406399" y="1219200"/>
          <a:ext cx="11248325" cy="2931160"/>
        </p:xfrm>
        <a:graphic>
          <a:graphicData uri="http://schemas.openxmlformats.org/drawingml/2006/table">
            <a:tbl>
              <a:tblPr firstRow="1" bandRow="1">
                <a:tableStyleId>{5C22544A-7EE6-4342-B048-85BDC9FD1C3A}</a:tableStyleId>
              </a:tblPr>
              <a:tblGrid>
                <a:gridCol w="945730">
                  <a:extLst>
                    <a:ext uri="{9D8B030D-6E8A-4147-A177-3AD203B41FA5}">
                      <a16:colId xmlns:a16="http://schemas.microsoft.com/office/drawing/2014/main" val="3058078628"/>
                    </a:ext>
                  </a:extLst>
                </a:gridCol>
                <a:gridCol w="3112702">
                  <a:extLst>
                    <a:ext uri="{9D8B030D-6E8A-4147-A177-3AD203B41FA5}">
                      <a16:colId xmlns:a16="http://schemas.microsoft.com/office/drawing/2014/main" val="3266605547"/>
                    </a:ext>
                  </a:extLst>
                </a:gridCol>
                <a:gridCol w="4607503">
                  <a:extLst>
                    <a:ext uri="{9D8B030D-6E8A-4147-A177-3AD203B41FA5}">
                      <a16:colId xmlns:a16="http://schemas.microsoft.com/office/drawing/2014/main" val="1276370"/>
                    </a:ext>
                  </a:extLst>
                </a:gridCol>
                <a:gridCol w="2582390">
                  <a:extLst>
                    <a:ext uri="{9D8B030D-6E8A-4147-A177-3AD203B41FA5}">
                      <a16:colId xmlns:a16="http://schemas.microsoft.com/office/drawing/2014/main" val="706018679"/>
                    </a:ext>
                  </a:extLst>
                </a:gridCol>
              </a:tblGrid>
              <a:tr h="370840">
                <a:tc>
                  <a:txBody>
                    <a:bodyPr/>
                    <a:lstStyle/>
                    <a:p>
                      <a:pPr marL="0" algn="l" defTabSz="914252" rtl="0" eaLnBrk="1" latinLnBrk="0" hangingPunct="1"/>
                      <a:r>
                        <a:rPr lang="en-IN" sz="1800" kern="1200" dirty="0">
                          <a:solidFill>
                            <a:schemeClr val="dk1"/>
                          </a:solidFill>
                          <a:latin typeface="+mn-lt"/>
                          <a:ea typeface="+mn-ea"/>
                          <a:cs typeface="+mn-cs"/>
                        </a:rPr>
                        <a:t>S. 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52" rtl="0" eaLnBrk="1" latinLnBrk="0" hangingPunct="1"/>
                      <a:r>
                        <a:rPr lang="en-IN" sz="1800" kern="1200" dirty="0">
                          <a:solidFill>
                            <a:schemeClr val="dk1"/>
                          </a:solidFill>
                          <a:latin typeface="+mn-lt"/>
                          <a:ea typeface="+mn-ea"/>
                          <a:cs typeface="+mn-cs"/>
                        </a:rPr>
                        <a:t>Module Meta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52" rtl="0" eaLnBrk="1" latinLnBrk="0" hangingPunct="1"/>
                      <a:r>
                        <a:rPr lang="en-IN" sz="1800" b="1" kern="1200" dirty="0">
                          <a:solidFill>
                            <a:schemeClr val="dk1"/>
                          </a:solidFill>
                          <a:latin typeface="+mn-lt"/>
                          <a:ea typeface="+mn-ea"/>
                          <a:cs typeface="+mn-cs"/>
                        </a:rPr>
                        <a:t>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52" rtl="0" eaLnBrk="1" latinLnBrk="0" hangingPunct="1"/>
                      <a:r>
                        <a:rPr lang="en-IN" sz="1800" b="1" kern="1200" dirty="0">
                          <a:solidFill>
                            <a:schemeClr val="dk1"/>
                          </a:solidFill>
                          <a:latin typeface="+mn-lt"/>
                          <a:ea typeface="+mn-ea"/>
                          <a:cs typeface="+mn-cs"/>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7728"/>
                  </a:ext>
                </a:extLst>
              </a:tr>
              <a:tr h="370840">
                <a:tc>
                  <a:txBody>
                    <a:bodyPr/>
                    <a:lstStyle/>
                    <a:p>
                      <a:pPr marL="0" algn="l" defTabSz="914252" rtl="0" eaLnBrk="1" latinLnBrk="0" hangingPunct="1"/>
                      <a:r>
                        <a:rPr lang="en-IN" sz="1800" kern="1200" dirty="0">
                          <a:solidFill>
                            <a:schemeClr val="dk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52" rtl="0" eaLnBrk="1" latinLnBrk="0" hangingPunct="1"/>
                      <a:r>
                        <a:rPr lang="en-IN" sz="1800" kern="1200" dirty="0">
                          <a:solidFill>
                            <a:schemeClr val="dk1"/>
                          </a:solidFill>
                          <a:latin typeface="+mn-lt"/>
                          <a:ea typeface="+mn-ea"/>
                          <a:cs typeface="+mn-cs"/>
                        </a:rPr>
                        <a:t>Author</a:t>
                      </a:r>
                    </a:p>
                    <a:p>
                      <a:pPr marL="0" algn="l" defTabSz="914252" rtl="0" eaLnBrk="1" latinLnBrk="0" hangingPunct="1"/>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Rajeev Gupta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0423131"/>
                  </a:ext>
                </a:extLst>
              </a:tr>
              <a:tr h="370840">
                <a:tc>
                  <a:txBody>
                    <a:bodyPr/>
                    <a:lstStyle/>
                    <a:p>
                      <a:pPr marL="0" algn="l" defTabSz="914252" rtl="0" eaLnBrk="1" latinLnBrk="0" hangingPunct="1"/>
                      <a:r>
                        <a:rPr lang="en-IN" sz="1800" kern="1200" dirty="0">
                          <a:solidFill>
                            <a:schemeClr val="dk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52" rtl="0" eaLnBrk="1" latinLnBrk="0" hangingPunct="1"/>
                      <a:r>
                        <a:rPr lang="en-IN" sz="1800" kern="1200" dirty="0">
                          <a:solidFill>
                            <a:schemeClr val="dk1"/>
                          </a:solidFill>
                          <a:latin typeface="+mn-lt"/>
                          <a:ea typeface="+mn-ea"/>
                          <a:cs typeface="+mn-cs"/>
                        </a:rPr>
                        <a:t>Reviewer</a:t>
                      </a:r>
                    </a:p>
                    <a:p>
                      <a:pPr marL="0" algn="l" defTabSz="914252" rtl="0" eaLnBrk="1" latinLnBrk="0" hangingPunct="1"/>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Rajeev Gupta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3996211"/>
                  </a:ext>
                </a:extLst>
              </a:tr>
              <a:tr h="370840">
                <a:tc>
                  <a:txBody>
                    <a:bodyPr/>
                    <a:lstStyle/>
                    <a:p>
                      <a:pPr marL="0" algn="l" defTabSz="914252" rtl="0" eaLnBrk="1" latinLnBrk="0" hangingPunct="1"/>
                      <a:r>
                        <a:rPr lang="en-IN" sz="1800" kern="1200" dirty="0">
                          <a:solidFill>
                            <a:schemeClr val="dk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52" rtl="0" eaLnBrk="1" latinLnBrk="0" hangingPunct="1"/>
                      <a:r>
                        <a:rPr lang="en-IN" sz="1800" kern="1200" dirty="0">
                          <a:solidFill>
                            <a:schemeClr val="dk1"/>
                          </a:solidFill>
                          <a:latin typeface="+mn-lt"/>
                          <a:ea typeface="+mn-ea"/>
                          <a:cs typeface="+mn-cs"/>
                        </a:rPr>
                        <a:t>Version Number</a:t>
                      </a:r>
                    </a:p>
                    <a:p>
                      <a:pPr marL="0" algn="l" defTabSz="914252" rtl="0" eaLnBrk="1" latinLnBrk="0" hangingPunct="1"/>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98376"/>
                  </a:ext>
                </a:extLst>
              </a:tr>
              <a:tr h="370840">
                <a:tc>
                  <a:txBody>
                    <a:bodyPr/>
                    <a:lstStyle/>
                    <a:p>
                      <a:pPr marL="0" algn="l" defTabSz="914252" rtl="0" eaLnBrk="1" latinLnBrk="0" hangingPunct="1"/>
                      <a:r>
                        <a:rPr lang="en-IN" sz="1800" kern="1200" dirty="0">
                          <a:solidFill>
                            <a:schemeClr val="dk1"/>
                          </a:solidFill>
                          <a:latin typeface="+mn-lt"/>
                          <a:ea typeface="+mn-ea"/>
                          <a:cs typeface="+mn-cs"/>
                        </a:rPr>
                        <a:t>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52" rtl="0" eaLnBrk="1" latinLnBrk="0" hangingPunct="1"/>
                      <a:r>
                        <a:rPr lang="en-IN" sz="1800" kern="1200" dirty="0">
                          <a:solidFill>
                            <a:schemeClr val="dk1"/>
                          </a:solidFill>
                          <a:latin typeface="+mn-lt"/>
                          <a:ea typeface="+mn-ea"/>
                          <a:cs typeface="+mn-cs"/>
                        </a:rPr>
                        <a:t>Release Date</a:t>
                      </a:r>
                    </a:p>
                    <a:p>
                      <a:pPr marL="0" algn="l" defTabSz="914252" rtl="0" eaLnBrk="1" latinLnBrk="0" hangingPunct="1"/>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19</a:t>
                      </a:r>
                      <a:r>
                        <a:rPr lang="en-IN" baseline="30000" dirty="0">
                          <a:latin typeface="Courier New" panose="02070309020205020404" pitchFamily="49" charset="0"/>
                        </a:rPr>
                        <a:t>th</a:t>
                      </a:r>
                      <a:r>
                        <a:rPr lang="en-IN" baseline="0" dirty="0">
                          <a:latin typeface="Courier New" panose="02070309020205020404" pitchFamily="49" charset="0"/>
                        </a:rPr>
                        <a:t> </a:t>
                      </a:r>
                      <a:r>
                        <a:rPr lang="en-IN" baseline="0">
                          <a:latin typeface="Courier New" panose="02070309020205020404" pitchFamily="49" charset="0"/>
                        </a:rPr>
                        <a:t>September 2018</a:t>
                      </a:r>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087090"/>
                  </a:ext>
                </a:extLst>
              </a:tr>
            </a:tbl>
          </a:graphicData>
        </a:graphic>
      </p:graphicFrame>
    </p:spTree>
    <p:extLst>
      <p:ext uri="{BB962C8B-B14F-4D97-AF65-F5344CB8AC3E}">
        <p14:creationId xmlns:p14="http://schemas.microsoft.com/office/powerpoint/2010/main" val="148089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Triggers</a:t>
            </a:r>
          </a:p>
        </p:txBody>
      </p:sp>
      <p:sp>
        <p:nvSpPr>
          <p:cNvPr id="3" name="Content Placeholder 2"/>
          <p:cNvSpPr>
            <a:spLocks noGrp="1"/>
          </p:cNvSpPr>
          <p:nvPr>
            <p:ph idx="1"/>
          </p:nvPr>
        </p:nvSpPr>
        <p:spPr>
          <a:xfrm>
            <a:off x="406400" y="1356365"/>
            <a:ext cx="11379200" cy="4525963"/>
          </a:xfrm>
        </p:spPr>
        <p:txBody>
          <a:bodyPr/>
          <a:lstStyle/>
          <a:p>
            <a:r>
              <a:rPr lang="en-US" dirty="0"/>
              <a:t>Triggers can be written for the following purposes:</a:t>
            </a:r>
          </a:p>
          <a:p>
            <a:r>
              <a:rPr lang="en-US" dirty="0"/>
              <a:t>Generating some derived column values automatically</a:t>
            </a:r>
          </a:p>
          <a:p>
            <a:r>
              <a:rPr lang="en-US" dirty="0"/>
              <a:t>Enforcing referential integrity</a:t>
            </a:r>
          </a:p>
          <a:p>
            <a:r>
              <a:rPr lang="en-US" dirty="0"/>
              <a:t>Event logging and storing information on table access</a:t>
            </a:r>
          </a:p>
          <a:p>
            <a:r>
              <a:rPr lang="en-US" dirty="0"/>
              <a:t>Auditing </a:t>
            </a:r>
          </a:p>
          <a:p>
            <a:r>
              <a:rPr lang="en-US" dirty="0"/>
              <a:t>Synchronous replication of tables</a:t>
            </a:r>
          </a:p>
          <a:p>
            <a:r>
              <a:rPr lang="en-US" dirty="0"/>
              <a:t>Imposing security authorizations</a:t>
            </a:r>
          </a:p>
          <a:p>
            <a:r>
              <a:rPr lang="en-US" dirty="0"/>
              <a:t>Preventing invalid transactions</a:t>
            </a:r>
          </a:p>
        </p:txBody>
      </p:sp>
    </p:spTree>
    <p:extLst>
      <p:ext uri="{BB962C8B-B14F-4D97-AF65-F5344CB8AC3E}">
        <p14:creationId xmlns:p14="http://schemas.microsoft.com/office/powerpoint/2010/main" val="294091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Triggers</a:t>
            </a:r>
          </a:p>
        </p:txBody>
      </p:sp>
      <p:sp>
        <p:nvSpPr>
          <p:cNvPr id="3" name="Content Placeholder 2"/>
          <p:cNvSpPr>
            <a:spLocks noGrp="1"/>
          </p:cNvSpPr>
          <p:nvPr>
            <p:ph idx="1"/>
          </p:nvPr>
        </p:nvSpPr>
        <p:spPr>
          <a:xfrm>
            <a:off x="406400" y="1356365"/>
            <a:ext cx="11379200" cy="4525963"/>
          </a:xfrm>
        </p:spPr>
        <p:txBody>
          <a:bodyPr/>
          <a:lstStyle/>
          <a:p>
            <a:pPr marL="0" indent="0">
              <a:buNone/>
            </a:pPr>
            <a:r>
              <a:rPr lang="en-US" dirty="0"/>
              <a:t>There are three action query types that you use in SQL which are INSERT, UPDATE and DELETE. So, there are three types of triggers and hybrids that come from mixing and matching the events and timings that fire them. Basically, triggers are classified into two main types: </a:t>
            </a:r>
          </a:p>
          <a:p>
            <a:pPr>
              <a:buFont typeface="Wingdings" panose="05000000000000000000" pitchFamily="2" charset="2"/>
              <a:buChar char="§"/>
            </a:pPr>
            <a:r>
              <a:rPr lang="en-US" dirty="0"/>
              <a:t>After Triggers  </a:t>
            </a:r>
          </a:p>
          <a:p>
            <a:pPr>
              <a:buFont typeface="Wingdings" panose="05000000000000000000" pitchFamily="2" charset="2"/>
              <a:buChar char="§"/>
            </a:pPr>
            <a:r>
              <a:rPr lang="en-US" dirty="0"/>
              <a:t>Instead Of Triggers </a:t>
            </a:r>
          </a:p>
        </p:txBody>
      </p:sp>
    </p:spTree>
    <p:extLst>
      <p:ext uri="{BB962C8B-B14F-4D97-AF65-F5344CB8AC3E}">
        <p14:creationId xmlns:p14="http://schemas.microsoft.com/office/powerpoint/2010/main" val="467200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After Triggers</a:t>
            </a:r>
          </a:p>
        </p:txBody>
      </p:sp>
      <p:sp>
        <p:nvSpPr>
          <p:cNvPr id="3" name="Content Placeholder 2"/>
          <p:cNvSpPr>
            <a:spLocks noGrp="1"/>
          </p:cNvSpPr>
          <p:nvPr>
            <p:ph idx="1"/>
          </p:nvPr>
        </p:nvSpPr>
        <p:spPr>
          <a:xfrm>
            <a:off x="406400" y="1356365"/>
            <a:ext cx="11379200" cy="4525963"/>
          </a:xfrm>
        </p:spPr>
        <p:txBody>
          <a:bodyPr/>
          <a:lstStyle/>
          <a:p>
            <a:pPr marL="0" indent="0">
              <a:buNone/>
            </a:pPr>
            <a:r>
              <a:rPr lang="en-US" dirty="0"/>
              <a:t>These triggers run after an insert, update or delete on a table. They are not supported for views. </a:t>
            </a:r>
          </a:p>
          <a:p>
            <a:pPr marL="0" indent="0">
              <a:buNone/>
            </a:pPr>
            <a:r>
              <a:rPr lang="en-US" dirty="0"/>
              <a:t>AFTER TRIGGERS can be classified further into three types as: </a:t>
            </a:r>
          </a:p>
          <a:p>
            <a:pPr>
              <a:buFont typeface="Wingdings" panose="05000000000000000000" pitchFamily="2" charset="2"/>
              <a:buChar char="§"/>
            </a:pPr>
            <a:r>
              <a:rPr lang="en-US" dirty="0"/>
              <a:t>AFTER INSERT Trigger. </a:t>
            </a:r>
          </a:p>
          <a:p>
            <a:pPr>
              <a:buFont typeface="Wingdings" panose="05000000000000000000" pitchFamily="2" charset="2"/>
              <a:buChar char="§"/>
            </a:pPr>
            <a:r>
              <a:rPr lang="en-US" dirty="0"/>
              <a:t>AFTER UPDATE Trigger. </a:t>
            </a:r>
          </a:p>
          <a:p>
            <a:pPr>
              <a:buFont typeface="Wingdings" panose="05000000000000000000" pitchFamily="2" charset="2"/>
              <a:buChar char="§"/>
            </a:pPr>
            <a:r>
              <a:rPr lang="en-US" dirty="0"/>
              <a:t>AFTER DELETE Trigger. </a:t>
            </a:r>
          </a:p>
        </p:txBody>
      </p:sp>
    </p:spTree>
    <p:extLst>
      <p:ext uri="{BB962C8B-B14F-4D97-AF65-F5344CB8AC3E}">
        <p14:creationId xmlns:p14="http://schemas.microsoft.com/office/powerpoint/2010/main" val="74487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Schema used for example</a:t>
            </a:r>
          </a:p>
        </p:txBody>
      </p:sp>
      <p:sp>
        <p:nvSpPr>
          <p:cNvPr id="3" name="Content Placeholder 2"/>
          <p:cNvSpPr>
            <a:spLocks noGrp="1"/>
          </p:cNvSpPr>
          <p:nvPr>
            <p:ph idx="1"/>
          </p:nvPr>
        </p:nvSpPr>
        <p:spPr>
          <a:xfrm>
            <a:off x="406400" y="1384645"/>
            <a:ext cx="11379200" cy="4525963"/>
          </a:xfrm>
        </p:spPr>
        <p:txBody>
          <a:bodyPr>
            <a:normAutofit lnSpcReduction="10000"/>
          </a:bodyPr>
          <a:lstStyle/>
          <a:p>
            <a:pPr marL="0" indent="0">
              <a:spcBef>
                <a:spcPts val="0"/>
              </a:spcBef>
              <a:buNone/>
            </a:pPr>
            <a:r>
              <a:rPr lang="en-US" sz="1800" dirty="0"/>
              <a:t>CREATE TABLE </a:t>
            </a:r>
            <a:r>
              <a:rPr lang="en-US" sz="1800" dirty="0" err="1"/>
              <a:t>Employee_Test</a:t>
            </a:r>
            <a:endParaRPr lang="en-US" sz="1800" dirty="0"/>
          </a:p>
          <a:p>
            <a:pPr marL="0" indent="0">
              <a:spcBef>
                <a:spcPts val="0"/>
              </a:spcBef>
              <a:buNone/>
            </a:pPr>
            <a:r>
              <a:rPr lang="en-US" sz="1800" dirty="0"/>
              <a:t>(</a:t>
            </a:r>
          </a:p>
          <a:p>
            <a:pPr marL="0" indent="0">
              <a:spcBef>
                <a:spcPts val="0"/>
              </a:spcBef>
              <a:buNone/>
            </a:pPr>
            <a:r>
              <a:rPr lang="en-US" sz="1800" dirty="0" err="1"/>
              <a:t>Emp_ID</a:t>
            </a:r>
            <a:r>
              <a:rPr lang="en-US" sz="1800" dirty="0"/>
              <a:t> INT Identity,</a:t>
            </a:r>
          </a:p>
          <a:p>
            <a:pPr marL="0" indent="0">
              <a:spcBef>
                <a:spcPts val="0"/>
              </a:spcBef>
              <a:buNone/>
            </a:pPr>
            <a:r>
              <a:rPr lang="en-US" sz="1800" dirty="0" err="1"/>
              <a:t>Emp_name</a:t>
            </a:r>
            <a:r>
              <a:rPr lang="en-US" sz="1800" dirty="0"/>
              <a:t> </a:t>
            </a:r>
            <a:r>
              <a:rPr lang="en-US" sz="1800" dirty="0" err="1"/>
              <a:t>Varchar</a:t>
            </a:r>
            <a:r>
              <a:rPr lang="en-US" sz="1800" dirty="0"/>
              <a:t>(100),</a:t>
            </a:r>
          </a:p>
          <a:p>
            <a:pPr marL="0" indent="0">
              <a:spcBef>
                <a:spcPts val="0"/>
              </a:spcBef>
              <a:buNone/>
            </a:pPr>
            <a:r>
              <a:rPr lang="en-US" sz="1800" dirty="0" err="1"/>
              <a:t>Emp_Sal</a:t>
            </a:r>
            <a:r>
              <a:rPr lang="en-US" sz="1800" dirty="0"/>
              <a:t> Decimal (10,2)</a:t>
            </a:r>
          </a:p>
          <a:p>
            <a:pPr marL="0" indent="0">
              <a:spcBef>
                <a:spcPts val="0"/>
              </a:spcBef>
              <a:buNone/>
            </a:pPr>
            <a:r>
              <a:rPr lang="en-US" sz="1800" dirty="0"/>
              <a:t>)</a:t>
            </a:r>
          </a:p>
          <a:p>
            <a:pPr marL="0" indent="0">
              <a:spcBef>
                <a:spcPts val="0"/>
              </a:spcBef>
              <a:buNone/>
            </a:pPr>
            <a:endParaRPr lang="en-US" sz="1800" dirty="0"/>
          </a:p>
          <a:p>
            <a:pPr marL="0" indent="0">
              <a:spcBef>
                <a:spcPts val="0"/>
              </a:spcBef>
              <a:buNone/>
            </a:pPr>
            <a:r>
              <a:rPr lang="en-US" sz="1800" dirty="0"/>
              <a:t>INSERT INTO </a:t>
            </a:r>
            <a:r>
              <a:rPr lang="en-US" sz="1800" dirty="0" err="1"/>
              <a:t>Employee_Test</a:t>
            </a:r>
            <a:r>
              <a:rPr lang="en-US" sz="1800" dirty="0"/>
              <a:t> VALUES ('Anees',1000);</a:t>
            </a:r>
          </a:p>
          <a:p>
            <a:pPr marL="0" indent="0">
              <a:spcBef>
                <a:spcPts val="0"/>
              </a:spcBef>
              <a:buNone/>
            </a:pPr>
            <a:r>
              <a:rPr lang="en-US" sz="1800" dirty="0"/>
              <a:t>INSERT INTO </a:t>
            </a:r>
            <a:r>
              <a:rPr lang="en-US" sz="1800" dirty="0" err="1"/>
              <a:t>Employee_Test</a:t>
            </a:r>
            <a:r>
              <a:rPr lang="en-US" sz="1800" dirty="0"/>
              <a:t> VALUES ('Rick',1200);</a:t>
            </a:r>
          </a:p>
          <a:p>
            <a:pPr marL="0" indent="0">
              <a:spcBef>
                <a:spcPts val="0"/>
              </a:spcBef>
              <a:buNone/>
            </a:pPr>
            <a:endParaRPr lang="en-US" sz="1800" dirty="0"/>
          </a:p>
          <a:p>
            <a:pPr marL="0" indent="0">
              <a:spcBef>
                <a:spcPts val="0"/>
              </a:spcBef>
              <a:buNone/>
            </a:pPr>
            <a:r>
              <a:rPr lang="en-US" sz="1800" dirty="0"/>
              <a:t>CREATE TABLE </a:t>
            </a:r>
            <a:r>
              <a:rPr lang="en-US" sz="1800" dirty="0" err="1"/>
              <a:t>Employee_Test_Audit</a:t>
            </a:r>
            <a:endParaRPr lang="en-US" sz="1800" dirty="0"/>
          </a:p>
          <a:p>
            <a:pPr marL="0" indent="0">
              <a:spcBef>
                <a:spcPts val="0"/>
              </a:spcBef>
              <a:buNone/>
            </a:pPr>
            <a:r>
              <a:rPr lang="en-US" sz="1800" dirty="0"/>
              <a:t>(</a:t>
            </a:r>
          </a:p>
          <a:p>
            <a:pPr marL="0" indent="0">
              <a:spcBef>
                <a:spcPts val="0"/>
              </a:spcBef>
              <a:buNone/>
            </a:pPr>
            <a:r>
              <a:rPr lang="en-US" sz="1800" dirty="0" err="1"/>
              <a:t>Emp_ID</a:t>
            </a:r>
            <a:r>
              <a:rPr lang="en-US" sz="1800" dirty="0"/>
              <a:t> </a:t>
            </a:r>
            <a:r>
              <a:rPr lang="en-US" sz="1800" dirty="0" err="1"/>
              <a:t>int</a:t>
            </a:r>
            <a:r>
              <a:rPr lang="en-US" sz="1800" dirty="0"/>
              <a:t>,</a:t>
            </a:r>
          </a:p>
          <a:p>
            <a:pPr marL="0" indent="0">
              <a:spcBef>
                <a:spcPts val="0"/>
              </a:spcBef>
              <a:buNone/>
            </a:pPr>
            <a:r>
              <a:rPr lang="en-US" sz="1800" dirty="0" err="1"/>
              <a:t>Emp_name</a:t>
            </a:r>
            <a:r>
              <a:rPr lang="en-US" sz="1800" dirty="0"/>
              <a:t> </a:t>
            </a:r>
            <a:r>
              <a:rPr lang="en-US" sz="1800" dirty="0" err="1"/>
              <a:t>varchar</a:t>
            </a:r>
            <a:r>
              <a:rPr lang="en-US" sz="1800" dirty="0"/>
              <a:t>(100),</a:t>
            </a:r>
          </a:p>
          <a:p>
            <a:pPr marL="0" indent="0">
              <a:spcBef>
                <a:spcPts val="0"/>
              </a:spcBef>
              <a:buNone/>
            </a:pPr>
            <a:r>
              <a:rPr lang="en-US" sz="1800" dirty="0" err="1"/>
              <a:t>Emp_Sal</a:t>
            </a:r>
            <a:r>
              <a:rPr lang="en-US" sz="1800" dirty="0"/>
              <a:t> decimal (10,2),</a:t>
            </a:r>
          </a:p>
          <a:p>
            <a:pPr marL="0" indent="0">
              <a:spcBef>
                <a:spcPts val="0"/>
              </a:spcBef>
              <a:buNone/>
            </a:pPr>
            <a:r>
              <a:rPr lang="en-US" sz="1800" dirty="0" err="1"/>
              <a:t>Audit_Action</a:t>
            </a:r>
            <a:r>
              <a:rPr lang="en-US" sz="1800" dirty="0"/>
              <a:t> </a:t>
            </a:r>
            <a:r>
              <a:rPr lang="en-US" sz="1800" dirty="0" err="1"/>
              <a:t>varchar</a:t>
            </a:r>
            <a:r>
              <a:rPr lang="en-US" sz="1800" dirty="0"/>
              <a:t>(100),</a:t>
            </a:r>
          </a:p>
          <a:p>
            <a:pPr marL="0" indent="0">
              <a:spcBef>
                <a:spcPts val="0"/>
              </a:spcBef>
              <a:buNone/>
            </a:pPr>
            <a:r>
              <a:rPr lang="en-US" sz="1800" dirty="0"/>
              <a:t>)</a:t>
            </a:r>
          </a:p>
        </p:txBody>
      </p:sp>
    </p:spTree>
    <p:extLst>
      <p:ext uri="{BB962C8B-B14F-4D97-AF65-F5344CB8AC3E}">
        <p14:creationId xmlns:p14="http://schemas.microsoft.com/office/powerpoint/2010/main" val="1774378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06041"/>
            <a:ext cx="11379200" cy="749300"/>
          </a:xfrm>
        </p:spPr>
        <p:txBody>
          <a:bodyPr/>
          <a:lstStyle/>
          <a:p>
            <a:pPr marL="0" indent="0">
              <a:spcBef>
                <a:spcPts val="0"/>
              </a:spcBef>
              <a:buNone/>
            </a:pPr>
            <a:r>
              <a:rPr lang="en-US" dirty="0"/>
              <a:t>After Insert Trigger</a:t>
            </a:r>
          </a:p>
        </p:txBody>
      </p:sp>
      <p:sp>
        <p:nvSpPr>
          <p:cNvPr id="3" name="Content Placeholder 2"/>
          <p:cNvSpPr>
            <a:spLocks noGrp="1"/>
          </p:cNvSpPr>
          <p:nvPr>
            <p:ph idx="1"/>
          </p:nvPr>
        </p:nvSpPr>
        <p:spPr>
          <a:xfrm>
            <a:off x="284480" y="1219205"/>
            <a:ext cx="11379200" cy="4525963"/>
          </a:xfrm>
        </p:spPr>
        <p:txBody>
          <a:bodyPr>
            <a:normAutofit fontScale="92500" lnSpcReduction="10000"/>
          </a:bodyPr>
          <a:lstStyle/>
          <a:p>
            <a:pPr marL="0" indent="0">
              <a:spcBef>
                <a:spcPts val="0"/>
              </a:spcBef>
              <a:buNone/>
            </a:pPr>
            <a:r>
              <a:rPr lang="en-US" sz="1800" dirty="0"/>
              <a:t>This trigger is fired after an INSERT on the table. Let’s create the trigger as: </a:t>
            </a:r>
          </a:p>
          <a:p>
            <a:pPr marL="0" indent="0">
              <a:spcBef>
                <a:spcPts val="0"/>
              </a:spcBef>
              <a:buNone/>
            </a:pPr>
            <a:endParaRPr lang="en-US" sz="1800" dirty="0"/>
          </a:p>
          <a:p>
            <a:pPr marL="0" indent="0">
              <a:spcBef>
                <a:spcPts val="0"/>
              </a:spcBef>
              <a:buNone/>
            </a:pPr>
            <a:r>
              <a:rPr lang="en-US" sz="1600" dirty="0"/>
              <a:t>CREATE TRIGGER </a:t>
            </a:r>
            <a:r>
              <a:rPr lang="en-US" sz="1600" dirty="0" err="1"/>
              <a:t>trgAfterInsert</a:t>
            </a:r>
            <a:r>
              <a:rPr lang="en-US" sz="1600" dirty="0"/>
              <a:t> ON [</a:t>
            </a:r>
            <a:r>
              <a:rPr lang="en-US" sz="1600" dirty="0" err="1"/>
              <a:t>dbo</a:t>
            </a:r>
            <a:r>
              <a:rPr lang="en-US" sz="1600" dirty="0"/>
              <a:t>].[</a:t>
            </a:r>
            <a:r>
              <a:rPr lang="en-US" sz="1600" dirty="0" err="1"/>
              <a:t>Employee_Test</a:t>
            </a:r>
            <a:r>
              <a:rPr lang="en-US" sz="1600" dirty="0"/>
              <a:t>] </a:t>
            </a:r>
          </a:p>
          <a:p>
            <a:pPr marL="0" indent="0">
              <a:spcBef>
                <a:spcPts val="0"/>
              </a:spcBef>
              <a:buNone/>
            </a:pPr>
            <a:r>
              <a:rPr lang="en-US" sz="1600" dirty="0"/>
              <a:t>FOR INSERT</a:t>
            </a:r>
          </a:p>
          <a:p>
            <a:pPr marL="0" indent="0">
              <a:spcBef>
                <a:spcPts val="0"/>
              </a:spcBef>
              <a:buNone/>
            </a:pPr>
            <a:r>
              <a:rPr lang="en-US" sz="1600" dirty="0"/>
              <a:t>AS</a:t>
            </a:r>
          </a:p>
          <a:p>
            <a:pPr marL="0" indent="0">
              <a:spcBef>
                <a:spcPts val="0"/>
              </a:spcBef>
              <a:buNone/>
            </a:pPr>
            <a:r>
              <a:rPr lang="en-US" sz="1600" dirty="0"/>
              <a:t>	declare @</a:t>
            </a:r>
            <a:r>
              <a:rPr lang="en-US" sz="1600" dirty="0" err="1"/>
              <a:t>empid</a:t>
            </a:r>
            <a:r>
              <a:rPr lang="en-US" sz="1600" dirty="0"/>
              <a:t> </a:t>
            </a:r>
            <a:r>
              <a:rPr lang="en-US" sz="1600" dirty="0" err="1"/>
              <a:t>int</a:t>
            </a:r>
            <a:r>
              <a:rPr lang="en-US" sz="1600" dirty="0"/>
              <a:t>;</a:t>
            </a:r>
          </a:p>
          <a:p>
            <a:pPr marL="0" indent="0">
              <a:spcBef>
                <a:spcPts val="0"/>
              </a:spcBef>
              <a:buNone/>
            </a:pPr>
            <a:r>
              <a:rPr lang="en-US" sz="1600" dirty="0"/>
              <a:t>	declare @</a:t>
            </a:r>
            <a:r>
              <a:rPr lang="en-US" sz="1600" dirty="0" err="1"/>
              <a:t>empname</a:t>
            </a:r>
            <a:r>
              <a:rPr lang="en-US" sz="1600" dirty="0"/>
              <a:t> </a:t>
            </a:r>
            <a:r>
              <a:rPr lang="en-US" sz="1600" dirty="0" err="1"/>
              <a:t>varchar</a:t>
            </a:r>
            <a:r>
              <a:rPr lang="en-US" sz="1600" dirty="0"/>
              <a:t>(100);</a:t>
            </a:r>
          </a:p>
          <a:p>
            <a:pPr marL="0" indent="0">
              <a:spcBef>
                <a:spcPts val="0"/>
              </a:spcBef>
              <a:buNone/>
            </a:pPr>
            <a:r>
              <a:rPr lang="en-US" sz="1600" dirty="0"/>
              <a:t>	declare @</a:t>
            </a:r>
            <a:r>
              <a:rPr lang="en-US" sz="1600" dirty="0" err="1"/>
              <a:t>empsal</a:t>
            </a:r>
            <a:r>
              <a:rPr lang="en-US" sz="1600" dirty="0"/>
              <a:t> decimal(10,2);</a:t>
            </a:r>
          </a:p>
          <a:p>
            <a:pPr marL="0" indent="0">
              <a:spcBef>
                <a:spcPts val="0"/>
              </a:spcBef>
              <a:buNone/>
            </a:pPr>
            <a:r>
              <a:rPr lang="en-US" sz="1600" dirty="0"/>
              <a:t>	declare @</a:t>
            </a:r>
            <a:r>
              <a:rPr lang="en-US" sz="1600" dirty="0" err="1"/>
              <a:t>audit_action</a:t>
            </a:r>
            <a:r>
              <a:rPr lang="en-US" sz="1600" dirty="0"/>
              <a:t> </a:t>
            </a:r>
            <a:r>
              <a:rPr lang="en-US" sz="1600" dirty="0" err="1"/>
              <a:t>varchar</a:t>
            </a:r>
            <a:r>
              <a:rPr lang="en-US" sz="1600" dirty="0"/>
              <a:t>(100);</a:t>
            </a:r>
          </a:p>
          <a:p>
            <a:pPr marL="0" indent="0">
              <a:spcBef>
                <a:spcPts val="0"/>
              </a:spcBef>
              <a:buNone/>
            </a:pPr>
            <a:endParaRPr lang="en-US" sz="1600" dirty="0"/>
          </a:p>
          <a:p>
            <a:pPr marL="0" indent="0">
              <a:spcBef>
                <a:spcPts val="0"/>
              </a:spcBef>
              <a:buNone/>
            </a:pPr>
            <a:r>
              <a:rPr lang="en-US" sz="1600" dirty="0"/>
              <a:t>	select @</a:t>
            </a:r>
            <a:r>
              <a:rPr lang="en-US" sz="1600" dirty="0" err="1"/>
              <a:t>empid</a:t>
            </a:r>
            <a:r>
              <a:rPr lang="en-US" sz="1600" dirty="0"/>
              <a:t>=</a:t>
            </a:r>
            <a:r>
              <a:rPr lang="en-US" sz="1600" dirty="0" err="1"/>
              <a:t>i.Emp_ID</a:t>
            </a:r>
            <a:r>
              <a:rPr lang="en-US" sz="1600" dirty="0"/>
              <a:t> from inserted </a:t>
            </a:r>
            <a:r>
              <a:rPr lang="en-US" sz="1600" dirty="0" err="1"/>
              <a:t>i</a:t>
            </a:r>
            <a:r>
              <a:rPr lang="en-US" sz="1600" dirty="0"/>
              <a:t>;	</a:t>
            </a:r>
          </a:p>
          <a:p>
            <a:pPr marL="0" indent="0">
              <a:spcBef>
                <a:spcPts val="0"/>
              </a:spcBef>
              <a:buNone/>
            </a:pPr>
            <a:r>
              <a:rPr lang="en-US" sz="1600" dirty="0"/>
              <a:t>	select @</a:t>
            </a:r>
            <a:r>
              <a:rPr lang="en-US" sz="1600" dirty="0" err="1"/>
              <a:t>empname</a:t>
            </a:r>
            <a:r>
              <a:rPr lang="en-US" sz="1600" dirty="0"/>
              <a:t>=</a:t>
            </a:r>
            <a:r>
              <a:rPr lang="en-US" sz="1600" dirty="0" err="1"/>
              <a:t>i.Emp_Name</a:t>
            </a:r>
            <a:r>
              <a:rPr lang="en-US" sz="1600" dirty="0"/>
              <a:t> from inserted </a:t>
            </a:r>
            <a:r>
              <a:rPr lang="en-US" sz="1600" dirty="0" err="1"/>
              <a:t>i</a:t>
            </a:r>
            <a:r>
              <a:rPr lang="en-US" sz="1600" dirty="0"/>
              <a:t>;	</a:t>
            </a:r>
          </a:p>
          <a:p>
            <a:pPr marL="0" indent="0">
              <a:spcBef>
                <a:spcPts val="0"/>
              </a:spcBef>
              <a:buNone/>
            </a:pPr>
            <a:r>
              <a:rPr lang="en-US" sz="1600" dirty="0"/>
              <a:t>	select @</a:t>
            </a:r>
            <a:r>
              <a:rPr lang="en-US" sz="1600" dirty="0" err="1"/>
              <a:t>empsal</a:t>
            </a:r>
            <a:r>
              <a:rPr lang="en-US" sz="1600" dirty="0"/>
              <a:t>=</a:t>
            </a:r>
            <a:r>
              <a:rPr lang="en-US" sz="1600" dirty="0" err="1"/>
              <a:t>i.Emp_Sal</a:t>
            </a:r>
            <a:r>
              <a:rPr lang="en-US" sz="1600" dirty="0"/>
              <a:t> from inserted </a:t>
            </a:r>
            <a:r>
              <a:rPr lang="en-US" sz="1600" dirty="0" err="1"/>
              <a:t>i</a:t>
            </a:r>
            <a:r>
              <a:rPr lang="en-US" sz="1600" dirty="0"/>
              <a:t>;	</a:t>
            </a:r>
          </a:p>
          <a:p>
            <a:pPr marL="0" indent="0">
              <a:spcBef>
                <a:spcPts val="0"/>
              </a:spcBef>
              <a:buNone/>
            </a:pPr>
            <a:r>
              <a:rPr lang="en-US" sz="1600" dirty="0"/>
              <a:t>	set @</a:t>
            </a:r>
            <a:r>
              <a:rPr lang="en-US" sz="1600" dirty="0" err="1"/>
              <a:t>audit_action</a:t>
            </a:r>
            <a:r>
              <a:rPr lang="en-US" sz="1600" dirty="0"/>
              <a:t>='Inserted Record -- After Insert Trigger.';</a:t>
            </a:r>
          </a:p>
          <a:p>
            <a:pPr marL="0" indent="0">
              <a:spcBef>
                <a:spcPts val="0"/>
              </a:spcBef>
              <a:buNone/>
            </a:pPr>
            <a:endParaRPr lang="en-US" sz="1600" dirty="0"/>
          </a:p>
          <a:p>
            <a:pPr marL="0" indent="0">
              <a:spcBef>
                <a:spcPts val="0"/>
              </a:spcBef>
              <a:buNone/>
            </a:pPr>
            <a:r>
              <a:rPr lang="en-US" sz="1600" dirty="0"/>
              <a:t>	insert into </a:t>
            </a:r>
            <a:r>
              <a:rPr lang="en-US" sz="1600" dirty="0" err="1"/>
              <a:t>Employee_Test_Audit</a:t>
            </a:r>
            <a:endParaRPr lang="en-US" sz="1600" dirty="0"/>
          </a:p>
          <a:p>
            <a:pPr marL="0" indent="0">
              <a:spcBef>
                <a:spcPts val="0"/>
              </a:spcBef>
              <a:buNone/>
            </a:pPr>
            <a:r>
              <a:rPr lang="en-US" sz="1600" dirty="0"/>
              <a:t>           (</a:t>
            </a:r>
            <a:r>
              <a:rPr lang="en-US" sz="1600" dirty="0" err="1"/>
              <a:t>Emp_ID,Emp_Name,Emp_Sal,Audit_Action</a:t>
            </a:r>
            <a:r>
              <a:rPr lang="en-US" sz="1600" dirty="0"/>
              <a:t>) </a:t>
            </a:r>
          </a:p>
          <a:p>
            <a:pPr marL="0" indent="0">
              <a:spcBef>
                <a:spcPts val="0"/>
              </a:spcBef>
              <a:buNone/>
            </a:pPr>
            <a:r>
              <a:rPr lang="en-US" sz="1600" dirty="0"/>
              <a:t>	values(@</a:t>
            </a:r>
            <a:r>
              <a:rPr lang="en-US" sz="1600" dirty="0" err="1"/>
              <a:t>empid</a:t>
            </a:r>
            <a:r>
              <a:rPr lang="en-US" sz="1600" dirty="0"/>
              <a:t>,@</a:t>
            </a:r>
            <a:r>
              <a:rPr lang="en-US" sz="1600" dirty="0" err="1"/>
              <a:t>empname</a:t>
            </a:r>
            <a:r>
              <a:rPr lang="en-US" sz="1600" dirty="0"/>
              <a:t>,@</a:t>
            </a:r>
            <a:r>
              <a:rPr lang="en-US" sz="1600" dirty="0" err="1"/>
              <a:t>empsal</a:t>
            </a:r>
            <a:r>
              <a:rPr lang="en-US" sz="1600" dirty="0"/>
              <a:t>,@</a:t>
            </a:r>
            <a:r>
              <a:rPr lang="en-US" sz="1600" dirty="0" err="1"/>
              <a:t>audit_action</a:t>
            </a:r>
            <a:r>
              <a:rPr lang="en-US" sz="1600" dirty="0"/>
              <a:t>);</a:t>
            </a:r>
          </a:p>
          <a:p>
            <a:pPr marL="0" indent="0">
              <a:spcBef>
                <a:spcPts val="0"/>
              </a:spcBef>
              <a:buNone/>
            </a:pPr>
            <a:endParaRPr lang="en-US" sz="1600" dirty="0"/>
          </a:p>
          <a:p>
            <a:pPr marL="0" indent="0">
              <a:spcBef>
                <a:spcPts val="0"/>
              </a:spcBef>
              <a:buNone/>
            </a:pPr>
            <a:r>
              <a:rPr lang="en-US" sz="1600" dirty="0"/>
              <a:t>	PRINT 'AFTER INSERT trigger fired.‘</a:t>
            </a:r>
          </a:p>
          <a:p>
            <a:pPr marL="0" indent="0">
              <a:spcBef>
                <a:spcPts val="0"/>
              </a:spcBef>
              <a:buNone/>
            </a:pPr>
            <a:r>
              <a:rPr lang="en-US" sz="1600" dirty="0"/>
              <a:t>GO</a:t>
            </a:r>
          </a:p>
          <a:p>
            <a:pPr marL="0" indent="0">
              <a:spcBef>
                <a:spcPts val="0"/>
              </a:spcBef>
              <a:buNone/>
            </a:pPr>
            <a:endParaRPr lang="en-US" sz="1800" dirty="0"/>
          </a:p>
        </p:txBody>
      </p:sp>
    </p:spTree>
    <p:extLst>
      <p:ext uri="{BB962C8B-B14F-4D97-AF65-F5344CB8AC3E}">
        <p14:creationId xmlns:p14="http://schemas.microsoft.com/office/powerpoint/2010/main" val="3745310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06041"/>
            <a:ext cx="11379200" cy="749300"/>
          </a:xfrm>
        </p:spPr>
        <p:txBody>
          <a:bodyPr/>
          <a:lstStyle/>
          <a:p>
            <a:pPr marL="0" indent="0">
              <a:spcBef>
                <a:spcPts val="0"/>
              </a:spcBef>
              <a:buNone/>
            </a:pPr>
            <a:r>
              <a:rPr lang="en-US" dirty="0"/>
              <a:t>After Insert Trigger </a:t>
            </a:r>
            <a:r>
              <a:rPr lang="en-US" dirty="0" err="1"/>
              <a:t>contd</a:t>
            </a:r>
            <a:endParaRPr lang="en-US" dirty="0"/>
          </a:p>
        </p:txBody>
      </p:sp>
      <p:sp>
        <p:nvSpPr>
          <p:cNvPr id="3" name="Content Placeholder 2"/>
          <p:cNvSpPr>
            <a:spLocks noGrp="1"/>
          </p:cNvSpPr>
          <p:nvPr>
            <p:ph idx="1"/>
          </p:nvPr>
        </p:nvSpPr>
        <p:spPr>
          <a:xfrm>
            <a:off x="284480" y="1234445"/>
            <a:ext cx="11379200" cy="4525963"/>
          </a:xfrm>
        </p:spPr>
        <p:txBody>
          <a:bodyPr/>
          <a:lstStyle/>
          <a:p>
            <a:pPr marL="0" indent="0">
              <a:spcBef>
                <a:spcPts val="0"/>
              </a:spcBef>
              <a:buNone/>
            </a:pPr>
            <a:endParaRPr lang="en-US" dirty="0"/>
          </a:p>
          <a:p>
            <a:pPr marL="0" indent="0">
              <a:spcBef>
                <a:spcPts val="0"/>
              </a:spcBef>
              <a:buNone/>
            </a:pPr>
            <a:r>
              <a:rPr lang="en-US" dirty="0"/>
              <a:t>To see the newly created trigger in action, lets insert a row into the main table as: </a:t>
            </a:r>
          </a:p>
          <a:p>
            <a:pPr marL="0" indent="0">
              <a:spcBef>
                <a:spcPts val="0"/>
              </a:spcBef>
              <a:buNone/>
            </a:pPr>
            <a:endParaRPr lang="en-US" dirty="0"/>
          </a:p>
          <a:p>
            <a:pPr marL="0" indent="0">
              <a:spcBef>
                <a:spcPts val="0"/>
              </a:spcBef>
              <a:buNone/>
            </a:pPr>
            <a:r>
              <a:rPr lang="en-US" dirty="0"/>
              <a:t>insert into </a:t>
            </a:r>
            <a:r>
              <a:rPr lang="en-US" dirty="0" err="1"/>
              <a:t>Employee_Test</a:t>
            </a:r>
            <a:r>
              <a:rPr lang="en-US" dirty="0"/>
              <a:t> values('Chris',1500);</a:t>
            </a:r>
          </a:p>
          <a:p>
            <a:pPr marL="0" indent="0">
              <a:spcBef>
                <a:spcPts val="0"/>
              </a:spcBef>
              <a:buNone/>
            </a:pPr>
            <a:endParaRPr lang="en-US" dirty="0"/>
          </a:p>
          <a:p>
            <a:pPr marL="0" indent="0">
              <a:spcBef>
                <a:spcPts val="0"/>
              </a:spcBef>
              <a:buNone/>
            </a:pPr>
            <a:endParaRPr lang="en-US" dirty="0"/>
          </a:p>
          <a:p>
            <a:pPr marL="0" indent="0">
              <a:spcBef>
                <a:spcPts val="0"/>
              </a:spcBef>
              <a:buNone/>
            </a:pPr>
            <a:r>
              <a:rPr lang="en-US" dirty="0"/>
              <a:t>Now, a record has been inserted into the </a:t>
            </a:r>
            <a:r>
              <a:rPr lang="en-US" dirty="0" err="1"/>
              <a:t>Employee_Test</a:t>
            </a:r>
            <a:r>
              <a:rPr lang="en-US" dirty="0"/>
              <a:t> table. The AFTER INSERT trigger attached to this table has inserted the record into the </a:t>
            </a:r>
            <a:r>
              <a:rPr lang="en-US" dirty="0" err="1"/>
              <a:t>Employee_Test_Audit</a:t>
            </a:r>
            <a:r>
              <a:rPr lang="en-US" dirty="0"/>
              <a:t> as: </a:t>
            </a:r>
          </a:p>
          <a:p>
            <a:pPr marL="0" indent="0">
              <a:spcBef>
                <a:spcPts val="0"/>
              </a:spcBef>
              <a:buNone/>
            </a:pPr>
            <a:endParaRPr lang="en-US" dirty="0"/>
          </a:p>
          <a:p>
            <a:pPr marL="0" indent="0">
              <a:spcBef>
                <a:spcPts val="0"/>
              </a:spcBef>
              <a:buNone/>
            </a:pPr>
            <a:r>
              <a:rPr lang="en-US" dirty="0"/>
              <a:t>6   Chris  1500.00   Inserted Record -- After Insert Trigger.</a:t>
            </a:r>
          </a:p>
        </p:txBody>
      </p:sp>
    </p:spTree>
    <p:extLst>
      <p:ext uri="{BB962C8B-B14F-4D97-AF65-F5344CB8AC3E}">
        <p14:creationId xmlns:p14="http://schemas.microsoft.com/office/powerpoint/2010/main" val="2651361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0"/>
            <a:ext cx="11379200" cy="749300"/>
          </a:xfrm>
        </p:spPr>
        <p:txBody>
          <a:bodyPr/>
          <a:lstStyle/>
          <a:p>
            <a:pPr marL="0" indent="0">
              <a:spcBef>
                <a:spcPts val="0"/>
              </a:spcBef>
              <a:buNone/>
            </a:pPr>
            <a:r>
              <a:rPr lang="en-IN" dirty="0"/>
              <a:t>AFTER UPDATE Trigger </a:t>
            </a:r>
            <a:endParaRPr lang="en-US" dirty="0"/>
          </a:p>
        </p:txBody>
      </p:sp>
      <p:sp>
        <p:nvSpPr>
          <p:cNvPr id="3" name="Content Placeholder 2"/>
          <p:cNvSpPr>
            <a:spLocks noGrp="1"/>
          </p:cNvSpPr>
          <p:nvPr>
            <p:ph idx="1"/>
          </p:nvPr>
        </p:nvSpPr>
        <p:spPr>
          <a:xfrm>
            <a:off x="284480" y="1234445"/>
            <a:ext cx="11379200" cy="4525963"/>
          </a:xfrm>
        </p:spPr>
        <p:txBody>
          <a:bodyPr>
            <a:normAutofit fontScale="92500" lnSpcReduction="20000"/>
          </a:bodyPr>
          <a:lstStyle/>
          <a:p>
            <a:pPr marL="0" indent="0">
              <a:spcBef>
                <a:spcPts val="0"/>
              </a:spcBef>
              <a:buNone/>
            </a:pPr>
            <a:r>
              <a:rPr lang="en-US" sz="1800" dirty="0"/>
              <a:t>This trigger is fired after an update on the table. Let’s create the trigger as: </a:t>
            </a:r>
          </a:p>
          <a:p>
            <a:pPr marL="0" indent="0">
              <a:spcBef>
                <a:spcPts val="0"/>
              </a:spcBef>
              <a:buNone/>
            </a:pPr>
            <a:endParaRPr lang="en-US" sz="1800" dirty="0"/>
          </a:p>
          <a:p>
            <a:pPr marL="0" indent="0">
              <a:spcBef>
                <a:spcPts val="0"/>
              </a:spcBef>
              <a:buNone/>
            </a:pPr>
            <a:r>
              <a:rPr lang="en-US" sz="1800" dirty="0"/>
              <a:t>CREATE TRIGGER </a:t>
            </a:r>
            <a:r>
              <a:rPr lang="en-US" sz="1800" dirty="0" err="1"/>
              <a:t>trgAfterUpdate</a:t>
            </a:r>
            <a:r>
              <a:rPr lang="en-US" sz="1800" dirty="0"/>
              <a:t> ON [</a:t>
            </a:r>
            <a:r>
              <a:rPr lang="en-US" sz="1800" dirty="0" err="1"/>
              <a:t>dbo</a:t>
            </a:r>
            <a:r>
              <a:rPr lang="en-US" sz="1800" dirty="0"/>
              <a:t>].[</a:t>
            </a:r>
            <a:r>
              <a:rPr lang="en-US" sz="1800" dirty="0" err="1"/>
              <a:t>Employee_Test</a:t>
            </a:r>
            <a:r>
              <a:rPr lang="en-US" sz="1800" dirty="0"/>
              <a:t>] </a:t>
            </a:r>
          </a:p>
          <a:p>
            <a:pPr marL="0" indent="0">
              <a:spcBef>
                <a:spcPts val="0"/>
              </a:spcBef>
              <a:buNone/>
            </a:pPr>
            <a:r>
              <a:rPr lang="en-US" sz="1800" dirty="0"/>
              <a:t>FOR UPDATE</a:t>
            </a:r>
          </a:p>
          <a:p>
            <a:pPr marL="0" indent="0">
              <a:spcBef>
                <a:spcPts val="0"/>
              </a:spcBef>
              <a:buNone/>
            </a:pPr>
            <a:r>
              <a:rPr lang="en-US" sz="1800" dirty="0"/>
              <a:t>AS</a:t>
            </a:r>
          </a:p>
          <a:p>
            <a:pPr marL="0" indent="0">
              <a:spcBef>
                <a:spcPts val="0"/>
              </a:spcBef>
              <a:buNone/>
            </a:pPr>
            <a:r>
              <a:rPr lang="en-US" sz="1800" dirty="0"/>
              <a:t>	declare @</a:t>
            </a:r>
            <a:r>
              <a:rPr lang="en-US" sz="1800" dirty="0" err="1"/>
              <a:t>empid</a:t>
            </a:r>
            <a:r>
              <a:rPr lang="en-US" sz="1800" dirty="0"/>
              <a:t> </a:t>
            </a:r>
            <a:r>
              <a:rPr lang="en-US" sz="1800" dirty="0" err="1"/>
              <a:t>int</a:t>
            </a:r>
            <a:r>
              <a:rPr lang="en-US" sz="1800" dirty="0"/>
              <a:t>;</a:t>
            </a:r>
          </a:p>
          <a:p>
            <a:pPr marL="0" indent="0">
              <a:spcBef>
                <a:spcPts val="0"/>
              </a:spcBef>
              <a:buNone/>
            </a:pPr>
            <a:r>
              <a:rPr lang="en-US" sz="1800" dirty="0"/>
              <a:t>	declare @</a:t>
            </a:r>
            <a:r>
              <a:rPr lang="en-US" sz="1800" dirty="0" err="1"/>
              <a:t>empname</a:t>
            </a:r>
            <a:r>
              <a:rPr lang="en-US" sz="1800" dirty="0"/>
              <a:t> </a:t>
            </a:r>
            <a:r>
              <a:rPr lang="en-US" sz="1800" dirty="0" err="1"/>
              <a:t>varchar</a:t>
            </a:r>
            <a:r>
              <a:rPr lang="en-US" sz="1800" dirty="0"/>
              <a:t>(100);</a:t>
            </a:r>
          </a:p>
          <a:p>
            <a:pPr marL="0" indent="0">
              <a:spcBef>
                <a:spcPts val="0"/>
              </a:spcBef>
              <a:buNone/>
            </a:pPr>
            <a:r>
              <a:rPr lang="en-US" sz="1800" dirty="0"/>
              <a:t>	declare @</a:t>
            </a:r>
            <a:r>
              <a:rPr lang="en-US" sz="1800" dirty="0" err="1"/>
              <a:t>empsal</a:t>
            </a:r>
            <a:r>
              <a:rPr lang="en-US" sz="1800" dirty="0"/>
              <a:t> decimal(10,2);</a:t>
            </a:r>
          </a:p>
          <a:p>
            <a:pPr marL="0" indent="0">
              <a:spcBef>
                <a:spcPts val="0"/>
              </a:spcBef>
              <a:buNone/>
            </a:pPr>
            <a:r>
              <a:rPr lang="en-US" sz="1800" dirty="0"/>
              <a:t>	declare @</a:t>
            </a:r>
            <a:r>
              <a:rPr lang="en-US" sz="1800" dirty="0" err="1"/>
              <a:t>audit_action</a:t>
            </a:r>
            <a:r>
              <a:rPr lang="en-US" sz="1800" dirty="0"/>
              <a:t> </a:t>
            </a:r>
            <a:r>
              <a:rPr lang="en-US" sz="1800" dirty="0" err="1"/>
              <a:t>varchar</a:t>
            </a:r>
            <a:r>
              <a:rPr lang="en-US" sz="1800" dirty="0"/>
              <a:t>(100);</a:t>
            </a:r>
          </a:p>
          <a:p>
            <a:pPr marL="0" indent="0">
              <a:spcBef>
                <a:spcPts val="0"/>
              </a:spcBef>
              <a:buNone/>
            </a:pPr>
            <a:endParaRPr lang="en-US" sz="1800" dirty="0"/>
          </a:p>
          <a:p>
            <a:pPr marL="0" indent="0">
              <a:spcBef>
                <a:spcPts val="0"/>
              </a:spcBef>
              <a:buNone/>
            </a:pPr>
            <a:r>
              <a:rPr lang="en-US" sz="1800" dirty="0"/>
              <a:t>	select @</a:t>
            </a:r>
            <a:r>
              <a:rPr lang="en-US" sz="1800" dirty="0" err="1"/>
              <a:t>empid</a:t>
            </a:r>
            <a:r>
              <a:rPr lang="en-US" sz="1800" dirty="0"/>
              <a:t>=</a:t>
            </a:r>
            <a:r>
              <a:rPr lang="en-US" sz="1800" dirty="0" err="1"/>
              <a:t>i.Emp_ID</a:t>
            </a:r>
            <a:r>
              <a:rPr lang="en-US" sz="1800" dirty="0"/>
              <a:t> from inserted </a:t>
            </a:r>
            <a:r>
              <a:rPr lang="en-US" sz="1800" dirty="0" err="1"/>
              <a:t>i</a:t>
            </a:r>
            <a:r>
              <a:rPr lang="en-US" sz="1800" dirty="0"/>
              <a:t>;	</a:t>
            </a:r>
          </a:p>
          <a:p>
            <a:pPr marL="0" indent="0">
              <a:spcBef>
                <a:spcPts val="0"/>
              </a:spcBef>
              <a:buNone/>
            </a:pPr>
            <a:r>
              <a:rPr lang="en-US" sz="1800" dirty="0"/>
              <a:t>	select @</a:t>
            </a:r>
            <a:r>
              <a:rPr lang="en-US" sz="1800" dirty="0" err="1"/>
              <a:t>empname</a:t>
            </a:r>
            <a:r>
              <a:rPr lang="en-US" sz="1800" dirty="0"/>
              <a:t>=</a:t>
            </a:r>
            <a:r>
              <a:rPr lang="en-US" sz="1800" dirty="0" err="1"/>
              <a:t>i.Emp_Name</a:t>
            </a:r>
            <a:r>
              <a:rPr lang="en-US" sz="1800" dirty="0"/>
              <a:t> from inserted </a:t>
            </a:r>
            <a:r>
              <a:rPr lang="en-US" sz="1800" dirty="0" err="1"/>
              <a:t>i</a:t>
            </a:r>
            <a:r>
              <a:rPr lang="en-US" sz="1800" dirty="0"/>
              <a:t>;	</a:t>
            </a:r>
          </a:p>
          <a:p>
            <a:pPr marL="0" indent="0">
              <a:spcBef>
                <a:spcPts val="0"/>
              </a:spcBef>
              <a:buNone/>
            </a:pPr>
            <a:r>
              <a:rPr lang="en-US" sz="1800" dirty="0"/>
              <a:t>	select @</a:t>
            </a:r>
            <a:r>
              <a:rPr lang="en-US" sz="1800" dirty="0" err="1"/>
              <a:t>empsal</a:t>
            </a:r>
            <a:r>
              <a:rPr lang="en-US" sz="1800" dirty="0"/>
              <a:t>=</a:t>
            </a:r>
            <a:r>
              <a:rPr lang="en-US" sz="1800" dirty="0" err="1"/>
              <a:t>i.Emp_Sal</a:t>
            </a:r>
            <a:r>
              <a:rPr lang="en-US" sz="1800" dirty="0"/>
              <a:t> from inserted </a:t>
            </a:r>
            <a:r>
              <a:rPr lang="en-US" sz="1800" dirty="0" err="1"/>
              <a:t>i</a:t>
            </a:r>
            <a:r>
              <a:rPr lang="en-US" sz="1800" dirty="0"/>
              <a:t>;	</a:t>
            </a:r>
          </a:p>
          <a:p>
            <a:pPr marL="0" indent="0">
              <a:spcBef>
                <a:spcPts val="0"/>
              </a:spcBef>
              <a:buNone/>
            </a:pPr>
            <a:r>
              <a:rPr lang="en-US" sz="1800" dirty="0"/>
              <a:t>	</a:t>
            </a:r>
          </a:p>
          <a:p>
            <a:pPr marL="0" indent="0">
              <a:spcBef>
                <a:spcPts val="0"/>
              </a:spcBef>
              <a:buNone/>
            </a:pPr>
            <a:r>
              <a:rPr lang="en-US" sz="1800" dirty="0"/>
              <a:t>	if update(</a:t>
            </a:r>
            <a:r>
              <a:rPr lang="en-US" sz="1800" dirty="0" err="1"/>
              <a:t>Emp_Name</a:t>
            </a:r>
            <a:r>
              <a:rPr lang="en-US" sz="1800" dirty="0"/>
              <a:t>)</a:t>
            </a:r>
          </a:p>
          <a:p>
            <a:pPr marL="0" indent="0">
              <a:spcBef>
                <a:spcPts val="0"/>
              </a:spcBef>
              <a:buNone/>
            </a:pPr>
            <a:r>
              <a:rPr lang="en-US" sz="1800" dirty="0"/>
              <a:t>		set @</a:t>
            </a:r>
            <a:r>
              <a:rPr lang="en-US" sz="1800" dirty="0" err="1"/>
              <a:t>audit_action</a:t>
            </a:r>
            <a:r>
              <a:rPr lang="en-US" sz="1800" dirty="0"/>
              <a:t>='Updated Record -- After Update Trigger.';</a:t>
            </a:r>
          </a:p>
          <a:p>
            <a:pPr marL="0" indent="0">
              <a:spcBef>
                <a:spcPts val="0"/>
              </a:spcBef>
              <a:buNone/>
            </a:pPr>
            <a:r>
              <a:rPr lang="en-US" sz="1800" dirty="0"/>
              <a:t>	if update(</a:t>
            </a:r>
            <a:r>
              <a:rPr lang="en-US" sz="1800" dirty="0" err="1"/>
              <a:t>Emp_Sal</a:t>
            </a:r>
            <a:r>
              <a:rPr lang="en-US" sz="1800" dirty="0"/>
              <a:t>)</a:t>
            </a:r>
          </a:p>
          <a:p>
            <a:pPr marL="0" indent="0">
              <a:spcBef>
                <a:spcPts val="0"/>
              </a:spcBef>
              <a:buNone/>
            </a:pPr>
            <a:r>
              <a:rPr lang="en-US" sz="1800" dirty="0"/>
              <a:t>		set @</a:t>
            </a:r>
            <a:r>
              <a:rPr lang="en-US" sz="1800" dirty="0" err="1"/>
              <a:t>audit_action</a:t>
            </a:r>
            <a:r>
              <a:rPr lang="en-US" sz="1800" dirty="0"/>
              <a:t>='Updated Record -- After Update Trigger.';</a:t>
            </a:r>
          </a:p>
          <a:p>
            <a:pPr marL="0" indent="0">
              <a:spcBef>
                <a:spcPts val="0"/>
              </a:spcBef>
              <a:buNone/>
            </a:pPr>
            <a:endParaRPr lang="en-US" sz="1800" dirty="0"/>
          </a:p>
          <a:p>
            <a:pPr marL="0" indent="0">
              <a:spcBef>
                <a:spcPts val="0"/>
              </a:spcBef>
              <a:buNone/>
            </a:pPr>
            <a:r>
              <a:rPr lang="en-US" sz="1800" dirty="0"/>
              <a:t>	</a:t>
            </a:r>
          </a:p>
        </p:txBody>
      </p:sp>
    </p:spTree>
    <p:extLst>
      <p:ext uri="{BB962C8B-B14F-4D97-AF65-F5344CB8AC3E}">
        <p14:creationId xmlns:p14="http://schemas.microsoft.com/office/powerpoint/2010/main" val="1650658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0"/>
            <a:ext cx="11379200" cy="749300"/>
          </a:xfrm>
        </p:spPr>
        <p:txBody>
          <a:bodyPr/>
          <a:lstStyle/>
          <a:p>
            <a:pPr marL="0" indent="0">
              <a:spcBef>
                <a:spcPts val="0"/>
              </a:spcBef>
              <a:buNone/>
            </a:pPr>
            <a:r>
              <a:rPr lang="en-IN" dirty="0"/>
              <a:t>AFTER UPDATE Trigger </a:t>
            </a:r>
            <a:r>
              <a:rPr lang="en-IN" dirty="0" err="1"/>
              <a:t>contd</a:t>
            </a:r>
            <a:r>
              <a:rPr lang="en-IN" dirty="0"/>
              <a:t> </a:t>
            </a:r>
            <a:endParaRPr lang="en-US" dirty="0"/>
          </a:p>
        </p:txBody>
      </p:sp>
      <p:sp>
        <p:nvSpPr>
          <p:cNvPr id="3" name="Content Placeholder 2"/>
          <p:cNvSpPr>
            <a:spLocks noGrp="1"/>
          </p:cNvSpPr>
          <p:nvPr>
            <p:ph idx="1"/>
          </p:nvPr>
        </p:nvSpPr>
        <p:spPr>
          <a:xfrm>
            <a:off x="284480" y="1234445"/>
            <a:ext cx="11379200" cy="4525963"/>
          </a:xfrm>
        </p:spPr>
        <p:txBody>
          <a:bodyPr/>
          <a:lstStyle/>
          <a:p>
            <a:pPr marL="0" indent="0">
              <a:spcBef>
                <a:spcPts val="0"/>
              </a:spcBef>
              <a:buNone/>
            </a:pPr>
            <a:r>
              <a:rPr lang="en-US" dirty="0"/>
              <a:t>insert into </a:t>
            </a:r>
            <a:r>
              <a:rPr lang="en-US" dirty="0" err="1"/>
              <a:t>Employee_Test_Audit</a:t>
            </a:r>
            <a:r>
              <a:rPr lang="en-US" dirty="0"/>
              <a:t>(</a:t>
            </a:r>
            <a:r>
              <a:rPr lang="en-US" dirty="0" err="1"/>
              <a:t>Emp_ID,Emp_Name,Emp_Sal,Audit_Action,Audit_Timestamp</a:t>
            </a:r>
            <a:r>
              <a:rPr lang="en-US" dirty="0"/>
              <a:t>) </a:t>
            </a:r>
          </a:p>
          <a:p>
            <a:pPr marL="0" indent="0">
              <a:spcBef>
                <a:spcPts val="0"/>
              </a:spcBef>
              <a:buNone/>
            </a:pPr>
            <a:r>
              <a:rPr lang="en-US" dirty="0"/>
              <a:t>	values(@</a:t>
            </a:r>
            <a:r>
              <a:rPr lang="en-US" dirty="0" err="1"/>
              <a:t>empid</a:t>
            </a:r>
            <a:r>
              <a:rPr lang="en-US" dirty="0"/>
              <a:t>,@</a:t>
            </a:r>
            <a:r>
              <a:rPr lang="en-US" dirty="0" err="1"/>
              <a:t>empname</a:t>
            </a:r>
            <a:r>
              <a:rPr lang="en-US" dirty="0"/>
              <a:t>,@</a:t>
            </a:r>
            <a:r>
              <a:rPr lang="en-US" dirty="0" err="1"/>
              <a:t>empsal</a:t>
            </a:r>
            <a:r>
              <a:rPr lang="en-US" dirty="0"/>
              <a:t>,@</a:t>
            </a:r>
            <a:r>
              <a:rPr lang="en-US" dirty="0" err="1"/>
              <a:t>audit_action,getdate</a:t>
            </a:r>
            <a:r>
              <a:rPr lang="en-US" dirty="0"/>
              <a:t>());</a:t>
            </a:r>
          </a:p>
          <a:p>
            <a:pPr marL="0" indent="0">
              <a:spcBef>
                <a:spcPts val="0"/>
              </a:spcBef>
              <a:buNone/>
            </a:pPr>
            <a:endParaRPr lang="en-US" dirty="0"/>
          </a:p>
          <a:p>
            <a:pPr marL="0" indent="0">
              <a:spcBef>
                <a:spcPts val="0"/>
              </a:spcBef>
              <a:buNone/>
            </a:pPr>
            <a:r>
              <a:rPr lang="en-US" dirty="0"/>
              <a:t>	PRINT 'AFTER UPDATE Trigger fired.'</a:t>
            </a:r>
          </a:p>
          <a:p>
            <a:pPr marL="0" indent="0">
              <a:spcBef>
                <a:spcPts val="0"/>
              </a:spcBef>
              <a:buNone/>
            </a:pPr>
            <a:r>
              <a:rPr lang="en-US" dirty="0"/>
              <a:t>GO</a:t>
            </a:r>
          </a:p>
          <a:p>
            <a:pPr marL="0" indent="0">
              <a:spcBef>
                <a:spcPts val="0"/>
              </a:spcBef>
              <a:buNone/>
            </a:pPr>
            <a:endParaRPr lang="en-US" dirty="0"/>
          </a:p>
          <a:p>
            <a:pPr marL="0" indent="0">
              <a:spcBef>
                <a:spcPts val="0"/>
              </a:spcBef>
              <a:buNone/>
            </a:pPr>
            <a:r>
              <a:rPr lang="en-US" dirty="0"/>
              <a:t>Let’s update a record column and see what happens. </a:t>
            </a:r>
          </a:p>
          <a:p>
            <a:pPr marL="0" indent="0">
              <a:spcBef>
                <a:spcPts val="0"/>
              </a:spcBef>
              <a:buNone/>
            </a:pPr>
            <a:endParaRPr lang="en-US" dirty="0"/>
          </a:p>
          <a:p>
            <a:pPr marL="0" indent="0">
              <a:spcBef>
                <a:spcPts val="0"/>
              </a:spcBef>
              <a:buNone/>
            </a:pPr>
            <a:r>
              <a:rPr lang="en-US" dirty="0"/>
              <a:t>update </a:t>
            </a:r>
            <a:r>
              <a:rPr lang="en-US" dirty="0" err="1"/>
              <a:t>Employee_Test</a:t>
            </a:r>
            <a:r>
              <a:rPr lang="en-US" dirty="0"/>
              <a:t> set </a:t>
            </a:r>
            <a:r>
              <a:rPr lang="en-US" dirty="0" err="1"/>
              <a:t>Emp_Sal</a:t>
            </a:r>
            <a:r>
              <a:rPr lang="en-US" dirty="0"/>
              <a:t>=1550 where </a:t>
            </a:r>
            <a:r>
              <a:rPr lang="en-US" dirty="0" err="1"/>
              <a:t>Emp_ID</a:t>
            </a:r>
            <a:r>
              <a:rPr lang="en-US" dirty="0"/>
              <a:t>=6</a:t>
            </a:r>
          </a:p>
          <a:p>
            <a:pPr marL="0" indent="0">
              <a:spcBef>
                <a:spcPts val="0"/>
              </a:spcBef>
              <a:buNone/>
            </a:pPr>
            <a:endParaRPr lang="en-US" dirty="0"/>
          </a:p>
          <a:p>
            <a:pPr marL="0" indent="0">
              <a:spcBef>
                <a:spcPts val="0"/>
              </a:spcBef>
              <a:buNone/>
            </a:pPr>
            <a:endParaRPr lang="en-US" dirty="0"/>
          </a:p>
          <a:p>
            <a:pPr marL="0" indent="0">
              <a:spcBef>
                <a:spcPts val="0"/>
              </a:spcBef>
              <a:buNone/>
            </a:pPr>
            <a:r>
              <a:rPr lang="en-US" dirty="0"/>
              <a:t>This inserts the row into the audit table as: </a:t>
            </a:r>
          </a:p>
          <a:p>
            <a:pPr marL="0" indent="0">
              <a:spcBef>
                <a:spcPts val="0"/>
              </a:spcBef>
              <a:buNone/>
            </a:pPr>
            <a:endParaRPr lang="en-US" dirty="0"/>
          </a:p>
          <a:p>
            <a:pPr marL="0" indent="0">
              <a:spcBef>
                <a:spcPts val="0"/>
              </a:spcBef>
              <a:buNone/>
            </a:pPr>
            <a:r>
              <a:rPr lang="en-US" dirty="0"/>
              <a:t>6  Chris  1550.00  Updated Record -- After Update Trigger.</a:t>
            </a:r>
          </a:p>
        </p:txBody>
      </p:sp>
    </p:spTree>
    <p:extLst>
      <p:ext uri="{BB962C8B-B14F-4D97-AF65-F5344CB8AC3E}">
        <p14:creationId xmlns:p14="http://schemas.microsoft.com/office/powerpoint/2010/main" val="1657482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0"/>
            <a:ext cx="11379200" cy="749300"/>
          </a:xfrm>
        </p:spPr>
        <p:txBody>
          <a:bodyPr/>
          <a:lstStyle/>
          <a:p>
            <a:pPr marL="0" indent="0">
              <a:spcBef>
                <a:spcPts val="0"/>
              </a:spcBef>
              <a:buNone/>
            </a:pPr>
            <a:r>
              <a:rPr lang="en-US" dirty="0"/>
              <a:t>Instead Of Triggers</a:t>
            </a:r>
          </a:p>
        </p:txBody>
      </p:sp>
      <p:sp>
        <p:nvSpPr>
          <p:cNvPr id="3" name="Content Placeholder 2"/>
          <p:cNvSpPr>
            <a:spLocks noGrp="1"/>
          </p:cNvSpPr>
          <p:nvPr>
            <p:ph idx="1"/>
          </p:nvPr>
        </p:nvSpPr>
        <p:spPr>
          <a:xfrm>
            <a:off x="284480" y="1066805"/>
            <a:ext cx="11379200" cy="4525963"/>
          </a:xfrm>
        </p:spPr>
        <p:txBody>
          <a:bodyPr/>
          <a:lstStyle/>
          <a:p>
            <a:pPr marL="0" indent="0">
              <a:spcBef>
                <a:spcPts val="0"/>
              </a:spcBef>
              <a:buNone/>
            </a:pPr>
            <a:endParaRPr lang="en-US" dirty="0"/>
          </a:p>
          <a:p>
            <a:pPr marL="0" indent="0">
              <a:spcBef>
                <a:spcPts val="0"/>
              </a:spcBef>
              <a:buNone/>
            </a:pPr>
            <a:r>
              <a:rPr lang="en-US" dirty="0"/>
              <a:t>These can be used as an interceptor for anything that anyone tried to do on our table or view. If you define an Instead Of trigger on a table for the Delete operation, they try to delete rows, and they will not actually get deleted (unless you issue another delete instruction from within the trigger) </a:t>
            </a:r>
          </a:p>
          <a:p>
            <a:pPr marL="0" indent="0">
              <a:spcBef>
                <a:spcPts val="0"/>
              </a:spcBef>
              <a:buNone/>
            </a:pPr>
            <a:endParaRPr lang="en-US" dirty="0"/>
          </a:p>
          <a:p>
            <a:pPr marL="0" indent="0">
              <a:spcBef>
                <a:spcPts val="0"/>
              </a:spcBef>
              <a:buNone/>
            </a:pPr>
            <a:r>
              <a:rPr lang="en-US" dirty="0"/>
              <a:t>INSTEAD OF TRIGGERS can be classified further into three types as: </a:t>
            </a:r>
          </a:p>
          <a:p>
            <a:pPr>
              <a:lnSpc>
                <a:spcPct val="150000"/>
              </a:lnSpc>
              <a:spcBef>
                <a:spcPts val="0"/>
              </a:spcBef>
              <a:buFont typeface="Wingdings" panose="05000000000000000000" pitchFamily="2" charset="2"/>
              <a:buChar char="§"/>
            </a:pPr>
            <a:r>
              <a:rPr lang="en-US" dirty="0"/>
              <a:t>INSTEAD OF INSERT Trigger. </a:t>
            </a:r>
          </a:p>
          <a:p>
            <a:pPr>
              <a:lnSpc>
                <a:spcPct val="150000"/>
              </a:lnSpc>
              <a:spcBef>
                <a:spcPts val="0"/>
              </a:spcBef>
              <a:buFont typeface="Wingdings" panose="05000000000000000000" pitchFamily="2" charset="2"/>
              <a:buChar char="§"/>
            </a:pPr>
            <a:r>
              <a:rPr lang="en-US" dirty="0"/>
              <a:t>INSTEAD OF UPDATE Trigger. </a:t>
            </a:r>
          </a:p>
          <a:p>
            <a:pPr>
              <a:lnSpc>
                <a:spcPct val="150000"/>
              </a:lnSpc>
              <a:spcBef>
                <a:spcPts val="0"/>
              </a:spcBef>
              <a:buFont typeface="Wingdings" panose="05000000000000000000" pitchFamily="2" charset="2"/>
              <a:buChar char="§"/>
            </a:pPr>
            <a:r>
              <a:rPr lang="en-US" dirty="0"/>
              <a:t>INSTEAD OF DELETE Trigger. </a:t>
            </a:r>
          </a:p>
        </p:txBody>
      </p:sp>
    </p:spTree>
    <p:extLst>
      <p:ext uri="{BB962C8B-B14F-4D97-AF65-F5344CB8AC3E}">
        <p14:creationId xmlns:p14="http://schemas.microsoft.com/office/powerpoint/2010/main" val="4255103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0"/>
            <a:ext cx="11379200" cy="749300"/>
          </a:xfrm>
        </p:spPr>
        <p:txBody>
          <a:bodyPr/>
          <a:lstStyle/>
          <a:p>
            <a:pPr marL="0" indent="0">
              <a:spcBef>
                <a:spcPts val="0"/>
              </a:spcBef>
              <a:buNone/>
            </a:pPr>
            <a:r>
              <a:rPr lang="en-US" dirty="0"/>
              <a:t>Instead Of Triggers example</a:t>
            </a:r>
          </a:p>
        </p:txBody>
      </p:sp>
      <p:sp>
        <p:nvSpPr>
          <p:cNvPr id="3" name="Content Placeholder 2"/>
          <p:cNvSpPr>
            <a:spLocks noGrp="1"/>
          </p:cNvSpPr>
          <p:nvPr>
            <p:ph idx="1"/>
          </p:nvPr>
        </p:nvSpPr>
        <p:spPr>
          <a:xfrm>
            <a:off x="284480" y="1066805"/>
            <a:ext cx="11379200" cy="4525963"/>
          </a:xfrm>
        </p:spPr>
        <p:txBody>
          <a:bodyPr>
            <a:normAutofit fontScale="92500" lnSpcReduction="10000"/>
          </a:bodyPr>
          <a:lstStyle/>
          <a:p>
            <a:pPr marL="0" indent="0">
              <a:spcBef>
                <a:spcPts val="0"/>
              </a:spcBef>
              <a:buNone/>
            </a:pPr>
            <a:r>
              <a:rPr lang="en-US" sz="1800" dirty="0"/>
              <a:t>CREATE TRIGGER </a:t>
            </a:r>
            <a:r>
              <a:rPr lang="en-US" sz="1800" dirty="0" err="1"/>
              <a:t>trgInsteadOfDelete</a:t>
            </a:r>
            <a:r>
              <a:rPr lang="en-US" sz="1800" dirty="0"/>
              <a:t> ON [</a:t>
            </a:r>
            <a:r>
              <a:rPr lang="en-US" sz="1800" dirty="0" err="1"/>
              <a:t>dbo</a:t>
            </a:r>
            <a:r>
              <a:rPr lang="en-US" sz="1800" dirty="0"/>
              <a:t>].[</a:t>
            </a:r>
            <a:r>
              <a:rPr lang="en-US" sz="1800" dirty="0" err="1"/>
              <a:t>Employee_Test</a:t>
            </a:r>
            <a:r>
              <a:rPr lang="en-US" sz="1800" dirty="0"/>
              <a:t>] </a:t>
            </a:r>
          </a:p>
          <a:p>
            <a:pPr marL="0" indent="0">
              <a:spcBef>
                <a:spcPts val="0"/>
              </a:spcBef>
              <a:buNone/>
            </a:pPr>
            <a:r>
              <a:rPr lang="en-US" sz="1800" dirty="0"/>
              <a:t>INSTEAD OF DELETE</a:t>
            </a:r>
          </a:p>
          <a:p>
            <a:pPr marL="0" indent="0">
              <a:spcBef>
                <a:spcPts val="0"/>
              </a:spcBef>
              <a:buNone/>
            </a:pPr>
            <a:r>
              <a:rPr lang="en-US" sz="1800" dirty="0"/>
              <a:t>AS</a:t>
            </a:r>
          </a:p>
          <a:p>
            <a:pPr marL="0" indent="0">
              <a:spcBef>
                <a:spcPts val="0"/>
              </a:spcBef>
              <a:buNone/>
            </a:pPr>
            <a:r>
              <a:rPr lang="en-US" sz="1800" dirty="0"/>
              <a:t>	declare @</a:t>
            </a:r>
            <a:r>
              <a:rPr lang="en-US" sz="1800" dirty="0" err="1"/>
              <a:t>emp_id</a:t>
            </a:r>
            <a:r>
              <a:rPr lang="en-US" sz="1800" dirty="0"/>
              <a:t> </a:t>
            </a:r>
            <a:r>
              <a:rPr lang="en-US" sz="1800" dirty="0" err="1"/>
              <a:t>int</a:t>
            </a:r>
            <a:r>
              <a:rPr lang="en-US" sz="1800" dirty="0"/>
              <a:t>;</a:t>
            </a:r>
          </a:p>
          <a:p>
            <a:pPr marL="0" indent="0">
              <a:spcBef>
                <a:spcPts val="0"/>
              </a:spcBef>
              <a:buNone/>
            </a:pPr>
            <a:r>
              <a:rPr lang="en-US" sz="1800" dirty="0"/>
              <a:t>	declare @</a:t>
            </a:r>
            <a:r>
              <a:rPr lang="en-US" sz="1800" dirty="0" err="1"/>
              <a:t>emp_name</a:t>
            </a:r>
            <a:r>
              <a:rPr lang="en-US" sz="1800" dirty="0"/>
              <a:t> </a:t>
            </a:r>
            <a:r>
              <a:rPr lang="en-US" sz="1800" dirty="0" err="1"/>
              <a:t>varchar</a:t>
            </a:r>
            <a:r>
              <a:rPr lang="en-US" sz="1800" dirty="0"/>
              <a:t>(100);</a:t>
            </a:r>
          </a:p>
          <a:p>
            <a:pPr marL="0" indent="0">
              <a:spcBef>
                <a:spcPts val="0"/>
              </a:spcBef>
              <a:buNone/>
            </a:pPr>
            <a:r>
              <a:rPr lang="en-US" sz="1800" dirty="0"/>
              <a:t>	declare @</a:t>
            </a:r>
            <a:r>
              <a:rPr lang="en-US" sz="1800" dirty="0" err="1"/>
              <a:t>emp_sal</a:t>
            </a:r>
            <a:r>
              <a:rPr lang="en-US" sz="1800" dirty="0"/>
              <a:t> </a:t>
            </a:r>
            <a:r>
              <a:rPr lang="en-US" sz="1800" dirty="0" err="1"/>
              <a:t>int</a:t>
            </a:r>
            <a:r>
              <a:rPr lang="en-US" sz="1800" dirty="0"/>
              <a:t>;</a:t>
            </a:r>
          </a:p>
          <a:p>
            <a:pPr marL="0" indent="0">
              <a:spcBef>
                <a:spcPts val="0"/>
              </a:spcBef>
              <a:buNone/>
            </a:pPr>
            <a:r>
              <a:rPr lang="en-US" sz="1800" dirty="0"/>
              <a:t>	</a:t>
            </a:r>
          </a:p>
          <a:p>
            <a:pPr marL="0" indent="0">
              <a:spcBef>
                <a:spcPts val="0"/>
              </a:spcBef>
              <a:buNone/>
            </a:pPr>
            <a:r>
              <a:rPr lang="en-US" sz="1800" dirty="0"/>
              <a:t>	select @</a:t>
            </a:r>
            <a:r>
              <a:rPr lang="en-US" sz="1800" dirty="0" err="1"/>
              <a:t>emp_id</a:t>
            </a:r>
            <a:r>
              <a:rPr lang="en-US" sz="1800" dirty="0"/>
              <a:t>=</a:t>
            </a:r>
            <a:r>
              <a:rPr lang="en-US" sz="1800" dirty="0" err="1"/>
              <a:t>d.Emp_ID</a:t>
            </a:r>
            <a:r>
              <a:rPr lang="en-US" sz="1800" dirty="0"/>
              <a:t> from deleted d;</a:t>
            </a:r>
          </a:p>
          <a:p>
            <a:pPr marL="0" indent="0">
              <a:spcBef>
                <a:spcPts val="0"/>
              </a:spcBef>
              <a:buNone/>
            </a:pPr>
            <a:r>
              <a:rPr lang="en-US" sz="1800" dirty="0"/>
              <a:t>	select @</a:t>
            </a:r>
            <a:r>
              <a:rPr lang="en-US" sz="1800" dirty="0" err="1"/>
              <a:t>emp_name</a:t>
            </a:r>
            <a:r>
              <a:rPr lang="en-US" sz="1800" dirty="0"/>
              <a:t>=</a:t>
            </a:r>
            <a:r>
              <a:rPr lang="en-US" sz="1800" dirty="0" err="1"/>
              <a:t>d.Emp_Name</a:t>
            </a:r>
            <a:r>
              <a:rPr lang="en-US" sz="1800" dirty="0"/>
              <a:t> from deleted d;</a:t>
            </a:r>
          </a:p>
          <a:p>
            <a:pPr marL="0" indent="0">
              <a:spcBef>
                <a:spcPts val="0"/>
              </a:spcBef>
              <a:buNone/>
            </a:pPr>
            <a:r>
              <a:rPr lang="en-US" sz="1800" dirty="0"/>
              <a:t>	select @</a:t>
            </a:r>
            <a:r>
              <a:rPr lang="en-US" sz="1800" dirty="0" err="1"/>
              <a:t>emp_sal</a:t>
            </a:r>
            <a:r>
              <a:rPr lang="en-US" sz="1800" dirty="0"/>
              <a:t>=</a:t>
            </a:r>
            <a:r>
              <a:rPr lang="en-US" sz="1800" dirty="0" err="1"/>
              <a:t>d.Emp_Sal</a:t>
            </a:r>
            <a:r>
              <a:rPr lang="en-US" sz="1800" dirty="0"/>
              <a:t> from deleted d;</a:t>
            </a:r>
          </a:p>
          <a:p>
            <a:pPr marL="0" indent="0">
              <a:spcBef>
                <a:spcPts val="0"/>
              </a:spcBef>
              <a:buNone/>
            </a:pPr>
            <a:endParaRPr lang="en-US" sz="1800" dirty="0"/>
          </a:p>
          <a:p>
            <a:pPr marL="0" indent="0">
              <a:spcBef>
                <a:spcPts val="0"/>
              </a:spcBef>
              <a:buNone/>
            </a:pPr>
            <a:r>
              <a:rPr lang="en-US" sz="1800" dirty="0"/>
              <a:t>	BEGIN</a:t>
            </a:r>
          </a:p>
          <a:p>
            <a:pPr marL="0" indent="0">
              <a:spcBef>
                <a:spcPts val="0"/>
              </a:spcBef>
              <a:buNone/>
            </a:pPr>
            <a:r>
              <a:rPr lang="en-US" sz="1800" dirty="0"/>
              <a:t>		if(@</a:t>
            </a:r>
            <a:r>
              <a:rPr lang="en-US" sz="1800" dirty="0" err="1"/>
              <a:t>emp_sal</a:t>
            </a:r>
            <a:r>
              <a:rPr lang="en-US" sz="1800" dirty="0"/>
              <a:t>&gt;1200)</a:t>
            </a:r>
          </a:p>
          <a:p>
            <a:pPr marL="0" indent="0">
              <a:spcBef>
                <a:spcPts val="0"/>
              </a:spcBef>
              <a:buNone/>
            </a:pPr>
            <a:r>
              <a:rPr lang="en-US" sz="1800" dirty="0"/>
              <a:t>		begin</a:t>
            </a:r>
          </a:p>
          <a:p>
            <a:pPr marL="0" indent="0">
              <a:spcBef>
                <a:spcPts val="0"/>
              </a:spcBef>
              <a:buNone/>
            </a:pPr>
            <a:r>
              <a:rPr lang="en-US" sz="1800" dirty="0"/>
              <a:t>			RAISERROR('Cannot delete where salary &gt; 1200',16,1);</a:t>
            </a:r>
          </a:p>
          <a:p>
            <a:pPr marL="0" indent="0">
              <a:spcBef>
                <a:spcPts val="0"/>
              </a:spcBef>
              <a:buNone/>
            </a:pPr>
            <a:r>
              <a:rPr lang="en-US" sz="1800" dirty="0"/>
              <a:t>			ROLLBACK;</a:t>
            </a:r>
          </a:p>
          <a:p>
            <a:pPr marL="0" indent="0">
              <a:spcBef>
                <a:spcPts val="0"/>
              </a:spcBef>
              <a:buNone/>
            </a:pPr>
            <a:r>
              <a:rPr lang="en-US" sz="1800" dirty="0"/>
              <a:t>		end</a:t>
            </a:r>
          </a:p>
          <a:p>
            <a:pPr marL="0" indent="0">
              <a:spcBef>
                <a:spcPts val="0"/>
              </a:spcBef>
              <a:buNone/>
            </a:pPr>
            <a:r>
              <a:rPr lang="en-US" sz="1800" dirty="0"/>
              <a:t>		else</a:t>
            </a:r>
          </a:p>
          <a:p>
            <a:pPr marL="0" indent="0">
              <a:spcBef>
                <a:spcPts val="0"/>
              </a:spcBef>
              <a:buNone/>
            </a:pPr>
            <a:r>
              <a:rPr lang="en-US" sz="1800" dirty="0"/>
              <a:t>		</a:t>
            </a:r>
          </a:p>
        </p:txBody>
      </p:sp>
    </p:spTree>
    <p:extLst>
      <p:ext uri="{BB962C8B-B14F-4D97-AF65-F5344CB8AC3E}">
        <p14:creationId xmlns:p14="http://schemas.microsoft.com/office/powerpoint/2010/main" val="261785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Revision History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428497"/>
              </p:ext>
            </p:extLst>
          </p:nvPr>
        </p:nvGraphicFramePr>
        <p:xfrm>
          <a:off x="406400" y="1312190"/>
          <a:ext cx="11379199" cy="741680"/>
        </p:xfrm>
        <a:graphic>
          <a:graphicData uri="http://schemas.openxmlformats.org/drawingml/2006/table">
            <a:tbl>
              <a:tblPr firstRow="1" bandRow="1">
                <a:tableStyleId>{5C22544A-7EE6-4342-B048-85BDC9FD1C3A}</a:tableStyleId>
              </a:tblPr>
              <a:tblGrid>
                <a:gridCol w="1052008">
                  <a:extLst>
                    <a:ext uri="{9D8B030D-6E8A-4147-A177-3AD203B41FA5}">
                      <a16:colId xmlns:a16="http://schemas.microsoft.com/office/drawing/2014/main" val="3551867785"/>
                    </a:ext>
                  </a:extLst>
                </a:gridCol>
                <a:gridCol w="1656751">
                  <a:extLst>
                    <a:ext uri="{9D8B030D-6E8A-4147-A177-3AD203B41FA5}">
                      <a16:colId xmlns:a16="http://schemas.microsoft.com/office/drawing/2014/main" val="2990177744"/>
                    </a:ext>
                  </a:extLst>
                </a:gridCol>
                <a:gridCol w="4928461">
                  <a:extLst>
                    <a:ext uri="{9D8B030D-6E8A-4147-A177-3AD203B41FA5}">
                      <a16:colId xmlns:a16="http://schemas.microsoft.com/office/drawing/2014/main" val="2858349207"/>
                    </a:ext>
                  </a:extLst>
                </a:gridCol>
                <a:gridCol w="1466139">
                  <a:extLst>
                    <a:ext uri="{9D8B030D-6E8A-4147-A177-3AD203B41FA5}">
                      <a16:colId xmlns:a16="http://schemas.microsoft.com/office/drawing/2014/main" val="590217036"/>
                    </a:ext>
                  </a:extLst>
                </a:gridCol>
                <a:gridCol w="2275840">
                  <a:extLst>
                    <a:ext uri="{9D8B030D-6E8A-4147-A177-3AD203B41FA5}">
                      <a16:colId xmlns:a16="http://schemas.microsoft.com/office/drawing/2014/main" val="4002457815"/>
                    </a:ext>
                  </a:extLst>
                </a:gridCol>
              </a:tblGrid>
              <a:tr h="370840">
                <a:tc>
                  <a:txBody>
                    <a:bodyPr/>
                    <a:lstStyle/>
                    <a:p>
                      <a:pPr algn="ctr"/>
                      <a:r>
                        <a:rPr lang="en-IN" sz="1800" b="1" kern="1200" dirty="0">
                          <a:solidFill>
                            <a:schemeClr val="dk1"/>
                          </a:solidFill>
                          <a:latin typeface="+mn-lt"/>
                          <a:ea typeface="+mn-ea"/>
                          <a:cs typeface="+mn-cs"/>
                        </a:rPr>
                        <a:t>S. 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kern="1200" dirty="0">
                          <a:solidFill>
                            <a:schemeClr val="dk1"/>
                          </a:solidFill>
                          <a:latin typeface="+mn-lt"/>
                          <a:ea typeface="+mn-ea"/>
                          <a:cs typeface="+mn-cs"/>
                        </a:rPr>
                        <a:t>Revision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kern="1200" dirty="0">
                          <a:solidFill>
                            <a:schemeClr val="dk1"/>
                          </a:solidFill>
                          <a:latin typeface="+mn-lt"/>
                          <a:ea typeface="+mn-ea"/>
                          <a:cs typeface="+mn-cs"/>
                        </a:rPr>
                        <a:t>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kern="1200" dirty="0">
                          <a:solidFill>
                            <a:schemeClr val="dk1"/>
                          </a:solidFill>
                          <a:latin typeface="+mn-lt"/>
                          <a:ea typeface="+mn-ea"/>
                          <a:cs typeface="+mn-cs"/>
                        </a:rPr>
                        <a:t>Version 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kern="1200" dirty="0">
                          <a:solidFill>
                            <a:schemeClr val="dk1"/>
                          </a:solidFill>
                          <a:latin typeface="+mn-lt"/>
                          <a:ea typeface="+mn-ea"/>
                          <a:cs typeface="+mn-cs"/>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377858"/>
                  </a:ext>
                </a:extLst>
              </a:tr>
              <a:tr h="370840">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980548"/>
                  </a:ext>
                </a:extLst>
              </a:tr>
            </a:tbl>
          </a:graphicData>
        </a:graphic>
      </p:graphicFrame>
    </p:spTree>
    <p:extLst>
      <p:ext uri="{BB962C8B-B14F-4D97-AF65-F5344CB8AC3E}">
        <p14:creationId xmlns:p14="http://schemas.microsoft.com/office/powerpoint/2010/main" val="146958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0"/>
            <a:ext cx="11379200" cy="749300"/>
          </a:xfrm>
        </p:spPr>
        <p:txBody>
          <a:bodyPr/>
          <a:lstStyle/>
          <a:p>
            <a:pPr marL="0" indent="0">
              <a:spcBef>
                <a:spcPts val="0"/>
              </a:spcBef>
              <a:buNone/>
            </a:pPr>
            <a:r>
              <a:rPr lang="en-US" dirty="0"/>
              <a:t>Instead Of Triggers example </a:t>
            </a:r>
            <a:r>
              <a:rPr lang="en-US" dirty="0" err="1"/>
              <a:t>contd</a:t>
            </a:r>
            <a:endParaRPr lang="en-US" dirty="0"/>
          </a:p>
        </p:txBody>
      </p:sp>
      <p:sp>
        <p:nvSpPr>
          <p:cNvPr id="3" name="Content Placeholder 2"/>
          <p:cNvSpPr>
            <a:spLocks noGrp="1"/>
          </p:cNvSpPr>
          <p:nvPr>
            <p:ph idx="1"/>
          </p:nvPr>
        </p:nvSpPr>
        <p:spPr>
          <a:xfrm>
            <a:off x="284480" y="1066805"/>
            <a:ext cx="11379200" cy="4525963"/>
          </a:xfrm>
        </p:spPr>
        <p:txBody>
          <a:bodyPr/>
          <a:lstStyle/>
          <a:p>
            <a:pPr marL="0" indent="0">
              <a:spcBef>
                <a:spcPts val="0"/>
              </a:spcBef>
              <a:buNone/>
            </a:pPr>
            <a:r>
              <a:rPr lang="en-US" dirty="0"/>
              <a:t>begin</a:t>
            </a:r>
          </a:p>
          <a:p>
            <a:pPr marL="0" indent="0">
              <a:spcBef>
                <a:spcPts val="0"/>
              </a:spcBef>
              <a:buNone/>
            </a:pPr>
            <a:r>
              <a:rPr lang="en-US" dirty="0"/>
              <a:t>			delete from </a:t>
            </a:r>
            <a:r>
              <a:rPr lang="en-US" dirty="0" err="1"/>
              <a:t>Employee_Test</a:t>
            </a:r>
            <a:r>
              <a:rPr lang="en-US" dirty="0"/>
              <a:t> where </a:t>
            </a:r>
            <a:r>
              <a:rPr lang="en-US" dirty="0" err="1"/>
              <a:t>Emp_ID</a:t>
            </a:r>
            <a:r>
              <a:rPr lang="en-US" dirty="0"/>
              <a:t>=@</a:t>
            </a:r>
            <a:r>
              <a:rPr lang="en-US" dirty="0" err="1"/>
              <a:t>emp_id</a:t>
            </a:r>
            <a:r>
              <a:rPr lang="en-US" dirty="0"/>
              <a:t>;</a:t>
            </a:r>
          </a:p>
          <a:p>
            <a:pPr marL="0" indent="0">
              <a:spcBef>
                <a:spcPts val="0"/>
              </a:spcBef>
              <a:buNone/>
            </a:pPr>
            <a:r>
              <a:rPr lang="en-US" dirty="0"/>
              <a:t>			COMMIT;</a:t>
            </a:r>
          </a:p>
          <a:p>
            <a:pPr marL="0" indent="0">
              <a:spcBef>
                <a:spcPts val="0"/>
              </a:spcBef>
              <a:buNone/>
            </a:pPr>
            <a:r>
              <a:rPr lang="en-US" dirty="0"/>
              <a:t>			insert into </a:t>
            </a:r>
            <a:r>
              <a:rPr lang="en-US" dirty="0" err="1"/>
              <a:t>Employee_Test_Audit</a:t>
            </a:r>
            <a:r>
              <a:rPr lang="en-US" dirty="0"/>
              <a:t>(</a:t>
            </a:r>
            <a:r>
              <a:rPr lang="en-US" dirty="0" err="1"/>
              <a:t>Emp_ID,Emp_Name,Emp_Sal,Audit_Action,Audit_Timestamp</a:t>
            </a:r>
            <a:r>
              <a:rPr lang="en-US" dirty="0"/>
              <a:t>)</a:t>
            </a:r>
          </a:p>
          <a:p>
            <a:pPr marL="0" indent="0">
              <a:spcBef>
                <a:spcPts val="0"/>
              </a:spcBef>
              <a:buNone/>
            </a:pPr>
            <a:r>
              <a:rPr lang="en-US" dirty="0"/>
              <a:t>			values(@emp_id,@emp_name,@emp_</a:t>
            </a:r>
            <a:r>
              <a:rPr lang="en-US" dirty="0" err="1"/>
              <a:t>sal</a:t>
            </a:r>
            <a:r>
              <a:rPr lang="en-US" dirty="0"/>
              <a:t>,'Deleted -- Instead Of Delete Trigger.',</a:t>
            </a:r>
            <a:r>
              <a:rPr lang="en-US" dirty="0" err="1"/>
              <a:t>getdate</a:t>
            </a:r>
            <a:r>
              <a:rPr lang="en-US" dirty="0"/>
              <a:t>());</a:t>
            </a:r>
          </a:p>
          <a:p>
            <a:pPr marL="0" indent="0">
              <a:spcBef>
                <a:spcPts val="0"/>
              </a:spcBef>
              <a:buNone/>
            </a:pPr>
            <a:r>
              <a:rPr lang="en-US" dirty="0"/>
              <a:t>			PRINT 'Record Deleted -- Instead Of Delete Trigger.'</a:t>
            </a:r>
          </a:p>
          <a:p>
            <a:pPr marL="0" indent="0">
              <a:spcBef>
                <a:spcPts val="0"/>
              </a:spcBef>
              <a:buNone/>
            </a:pPr>
            <a:r>
              <a:rPr lang="en-US" dirty="0"/>
              <a:t>		end</a:t>
            </a:r>
          </a:p>
          <a:p>
            <a:pPr marL="0" indent="0">
              <a:spcBef>
                <a:spcPts val="0"/>
              </a:spcBef>
              <a:buNone/>
            </a:pPr>
            <a:r>
              <a:rPr lang="en-US" dirty="0"/>
              <a:t>	END</a:t>
            </a:r>
          </a:p>
          <a:p>
            <a:pPr marL="0" indent="0">
              <a:spcBef>
                <a:spcPts val="0"/>
              </a:spcBef>
              <a:buNone/>
            </a:pPr>
            <a:r>
              <a:rPr lang="en-US" dirty="0"/>
              <a:t>GO</a:t>
            </a:r>
          </a:p>
          <a:p>
            <a:pPr marL="0" indent="0">
              <a:spcBef>
                <a:spcPts val="0"/>
              </a:spcBef>
              <a:buNone/>
            </a:pPr>
            <a:endParaRPr lang="en-US" sz="1800" dirty="0"/>
          </a:p>
          <a:p>
            <a:pPr>
              <a:spcBef>
                <a:spcPts val="0"/>
              </a:spcBef>
              <a:buFont typeface="Wingdings" panose="05000000000000000000" pitchFamily="2" charset="2"/>
              <a:buChar char="§"/>
            </a:pPr>
            <a:r>
              <a:rPr lang="en-US" sz="1800" dirty="0"/>
              <a:t>This trigger will prevent the deletion of records from the table where </a:t>
            </a:r>
            <a:r>
              <a:rPr lang="en-US" sz="1800" dirty="0" err="1"/>
              <a:t>Emp_Sal</a:t>
            </a:r>
            <a:r>
              <a:rPr lang="en-US" sz="1800" dirty="0"/>
              <a:t> &gt; 1200. If such a record is deleted, the Instead Of Trigger will rollback the transaction, otherwise the transaction will be committed.</a:t>
            </a:r>
          </a:p>
        </p:txBody>
      </p:sp>
    </p:spTree>
    <p:extLst>
      <p:ext uri="{BB962C8B-B14F-4D97-AF65-F5344CB8AC3E}">
        <p14:creationId xmlns:p14="http://schemas.microsoft.com/office/powerpoint/2010/main" val="3410945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normAutofit fontScale="92500" lnSpcReduction="10000"/>
          </a:bodyPr>
          <a:lstStyle/>
          <a:p>
            <a:pPr lvl="0"/>
            <a:r>
              <a:rPr lang="en-US" sz="1800" dirty="0"/>
              <a:t>A stored procedure is nothing more than prepared SQL code that you save so you can reuse the code over and over again.</a:t>
            </a:r>
          </a:p>
          <a:p>
            <a:pPr lvl="0"/>
            <a:r>
              <a:rPr lang="en-US" sz="1800" dirty="0"/>
              <a:t>In addition to running the same SQL code over and over again you also have the ability to pass parameters to the stored procedure.</a:t>
            </a:r>
          </a:p>
          <a:p>
            <a:pPr lvl="0"/>
            <a:r>
              <a:rPr lang="en-US" sz="1800" dirty="0"/>
              <a:t>Just like you have the ability to use parameters with your SQL code you can also setup your stored procedures to accept one or more parameter values.</a:t>
            </a:r>
          </a:p>
          <a:p>
            <a:pPr lvl="0"/>
            <a:r>
              <a:rPr lang="en-US" sz="1800" dirty="0"/>
              <a:t>Triggers are stored programs, which are automatically executed or fired when some events occur. Triggers are, in fact, written to be executed in response to any of the following events:</a:t>
            </a:r>
          </a:p>
          <a:p>
            <a:pPr lvl="1"/>
            <a:r>
              <a:rPr lang="en-US" sz="1800" dirty="0"/>
              <a:t>A database manipulation (DML) statement (DELETE, INSERT, or UPDATE).</a:t>
            </a:r>
          </a:p>
          <a:p>
            <a:pPr lvl="1"/>
            <a:r>
              <a:rPr lang="en-US" sz="1800" dirty="0"/>
              <a:t>A database definition (DDL) statement (CREATE, ALTER, or DROP).</a:t>
            </a:r>
          </a:p>
          <a:p>
            <a:pPr lvl="1"/>
            <a:r>
              <a:rPr lang="en-US" sz="1800" dirty="0"/>
              <a:t>A database operation (SERVERERROR, LOGON, LOGOFF, STARTUP, or SHUTDOWN).</a:t>
            </a:r>
          </a:p>
          <a:p>
            <a:pPr lvl="1"/>
            <a:r>
              <a:rPr lang="en-US" sz="1800" dirty="0"/>
              <a:t>Triggers could be defined on the table, view, schema, or database with which the event is associated. </a:t>
            </a:r>
          </a:p>
        </p:txBody>
      </p:sp>
    </p:spTree>
    <p:extLst>
      <p:ext uri="{BB962C8B-B14F-4D97-AF65-F5344CB8AC3E}">
        <p14:creationId xmlns:p14="http://schemas.microsoft.com/office/powerpoint/2010/main" val="476880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406400" y="1219205"/>
            <a:ext cx="11785600" cy="8075624"/>
          </a:xfrm>
        </p:spPr>
        <p:txBody>
          <a:bodyPr>
            <a:normAutofit fontScale="62500" lnSpcReduction="20000"/>
          </a:bodyPr>
          <a:lstStyle/>
          <a:p>
            <a:r>
              <a:rPr lang="en-IN" dirty="0"/>
              <a:t>http://virtualmv.com/wiki/index.php?title=DBMS:Centralised_vs_Distributed</a:t>
            </a:r>
          </a:p>
          <a:p>
            <a:r>
              <a:rPr lang="en-IN" dirty="0">
                <a:hlinkClick r:id="rId2"/>
              </a:rPr>
              <a:t>https://msdn.microsoft.com/en-us/library/ms144275.aspx</a:t>
            </a:r>
            <a:endParaRPr lang="en-IN" dirty="0"/>
          </a:p>
          <a:p>
            <a:r>
              <a:rPr lang="en-US" u="sng" dirty="0"/>
              <a:t>Instead Of Delete Triggers</a:t>
            </a:r>
            <a:endParaRPr lang="en-US" b="0" dirty="0"/>
          </a:p>
          <a:p>
            <a:r>
              <a:rPr lang="en-US" b="0" dirty="0"/>
              <a:t>Instead Of triggers are executed instead of any of the Insert, Update or Delete operations.</a:t>
            </a:r>
          </a:p>
          <a:p>
            <a:r>
              <a:rPr lang="en-US" b="0" dirty="0"/>
              <a:t>For example consider an </a:t>
            </a:r>
            <a:r>
              <a:rPr lang="en-US" b="0" u="sng" dirty="0"/>
              <a:t>Instead of</a:t>
            </a:r>
            <a:r>
              <a:rPr lang="en-US" b="0" dirty="0"/>
              <a:t> Trigger for Delete operation, whenever a Delete is performed the Trigger will be executed first and if the Trigger deletes record then only the record will be deleted.</a:t>
            </a:r>
          </a:p>
          <a:p>
            <a:r>
              <a:rPr lang="en-US" b="0" dirty="0"/>
              <a:t>Below is an example of an Instead Of Delete Trigger. Whenever anyone tries to delete a row from the Customers table the following trigger is executed.</a:t>
            </a:r>
          </a:p>
          <a:p>
            <a:r>
              <a:rPr lang="en-US" b="0" dirty="0"/>
              <a:t>Inside the Trigger, I have added a condition that if record has </a:t>
            </a:r>
            <a:r>
              <a:rPr lang="en-US" b="0" dirty="0" err="1"/>
              <a:t>CustomerId</a:t>
            </a:r>
            <a:r>
              <a:rPr lang="en-US" b="0" dirty="0"/>
              <a:t> value 2 then such a record must not be deleted and an error must be raised. Also a record is inserted in the </a:t>
            </a:r>
            <a:r>
              <a:rPr lang="en-US" b="0" dirty="0" err="1"/>
              <a:t>CustomerLogs</a:t>
            </a:r>
            <a:r>
              <a:rPr lang="en-US" b="0" dirty="0"/>
              <a:t> table.</a:t>
            </a:r>
          </a:p>
          <a:p>
            <a:r>
              <a:rPr lang="en-US" b="0" dirty="0"/>
              <a:t>If the </a:t>
            </a:r>
            <a:r>
              <a:rPr lang="en-US" b="0" dirty="0" err="1"/>
              <a:t>CustomerId</a:t>
            </a:r>
            <a:r>
              <a:rPr lang="en-US" b="0" dirty="0"/>
              <a:t> value is not 2 then a delete query is executed which deletes the record permanently and a record is inserted in the </a:t>
            </a:r>
            <a:r>
              <a:rPr lang="en-US" b="0" dirty="0" err="1"/>
              <a:t>CustomerLogs</a:t>
            </a:r>
            <a:r>
              <a:rPr lang="en-US" b="0" dirty="0"/>
              <a:t> table.</a:t>
            </a:r>
          </a:p>
          <a:p>
            <a:pPr latinLnBrk="1"/>
            <a:r>
              <a:rPr lang="en-US" b="0" dirty="0"/>
              <a:t>CREATE TRIGGER [</a:t>
            </a:r>
            <a:r>
              <a:rPr lang="en-US" b="0" dirty="0" err="1"/>
              <a:t>dbo</a:t>
            </a:r>
            <a:r>
              <a:rPr lang="en-US" b="0" dirty="0"/>
              <a:t>].[</a:t>
            </a:r>
            <a:r>
              <a:rPr lang="en-US" b="0" dirty="0" err="1"/>
              <a:t>Customer_InsteadOfDELETE</a:t>
            </a:r>
            <a:r>
              <a:rPr lang="en-US" b="0" dirty="0"/>
              <a:t>]</a:t>
            </a:r>
          </a:p>
          <a:p>
            <a:pPr latinLnBrk="1"/>
            <a:r>
              <a:rPr lang="en-US" b="0" dirty="0"/>
              <a:t>       ON [</a:t>
            </a:r>
            <a:r>
              <a:rPr lang="en-US" b="0" dirty="0" err="1"/>
              <a:t>dbo</a:t>
            </a:r>
            <a:r>
              <a:rPr lang="en-US" b="0" dirty="0"/>
              <a:t>].[Customers]</a:t>
            </a:r>
          </a:p>
          <a:p>
            <a:pPr latinLnBrk="1"/>
            <a:r>
              <a:rPr lang="en-US" b="0" dirty="0"/>
              <a:t>INSTEAD OF DELETE</a:t>
            </a:r>
          </a:p>
          <a:p>
            <a:pPr latinLnBrk="1"/>
            <a:r>
              <a:rPr lang="en-US" b="0" dirty="0"/>
              <a:t>AS</a:t>
            </a:r>
          </a:p>
          <a:p>
            <a:pPr latinLnBrk="1"/>
            <a:r>
              <a:rPr lang="en-US" b="0" dirty="0"/>
              <a:t>BEGIN</a:t>
            </a:r>
          </a:p>
          <a:p>
            <a:pPr latinLnBrk="1"/>
            <a:r>
              <a:rPr lang="en-US" b="0" dirty="0"/>
              <a:t>       SET NOCOUNT ON;</a:t>
            </a:r>
          </a:p>
          <a:p>
            <a:pPr latinLnBrk="1"/>
            <a:r>
              <a:rPr lang="en-US" b="0" dirty="0"/>
              <a:t> </a:t>
            </a:r>
          </a:p>
          <a:p>
            <a:pPr latinLnBrk="1"/>
            <a:r>
              <a:rPr lang="en-US" b="0" dirty="0"/>
              <a:t>       DECLARE @</a:t>
            </a:r>
            <a:r>
              <a:rPr lang="en-US" b="0" dirty="0" err="1"/>
              <a:t>CustomerId</a:t>
            </a:r>
            <a:r>
              <a:rPr lang="en-US" b="0" dirty="0"/>
              <a:t> INT</a:t>
            </a:r>
          </a:p>
          <a:p>
            <a:pPr latinLnBrk="1"/>
            <a:r>
              <a:rPr lang="en-US" b="0" dirty="0"/>
              <a:t> </a:t>
            </a:r>
          </a:p>
          <a:p>
            <a:pPr latinLnBrk="1"/>
            <a:r>
              <a:rPr lang="en-US" b="0" dirty="0"/>
              <a:t>       SELECT @</a:t>
            </a:r>
            <a:r>
              <a:rPr lang="en-US" b="0" dirty="0" err="1"/>
              <a:t>CustomerId</a:t>
            </a:r>
            <a:r>
              <a:rPr lang="en-US" b="0" dirty="0"/>
              <a:t> = </a:t>
            </a:r>
            <a:r>
              <a:rPr lang="en-US" b="0" dirty="0" err="1"/>
              <a:t>DELETED.CustomerId</a:t>
            </a:r>
            <a:r>
              <a:rPr lang="en-US" b="0" dirty="0"/>
              <a:t>       </a:t>
            </a:r>
          </a:p>
          <a:p>
            <a:pPr latinLnBrk="1"/>
            <a:r>
              <a:rPr lang="en-US" b="0" dirty="0"/>
              <a:t>       FROM DELETED</a:t>
            </a:r>
          </a:p>
          <a:p>
            <a:pPr latinLnBrk="1"/>
            <a:r>
              <a:rPr lang="en-US" b="0" dirty="0"/>
              <a:t> </a:t>
            </a:r>
          </a:p>
          <a:p>
            <a:pPr latinLnBrk="1"/>
            <a:r>
              <a:rPr lang="en-US" b="0" dirty="0"/>
              <a:t>       IF @</a:t>
            </a:r>
            <a:r>
              <a:rPr lang="en-US" b="0" dirty="0" err="1"/>
              <a:t>CustomerId</a:t>
            </a:r>
            <a:r>
              <a:rPr lang="en-US" b="0" dirty="0"/>
              <a:t> = 2</a:t>
            </a:r>
          </a:p>
          <a:p>
            <a:pPr latinLnBrk="1"/>
            <a:r>
              <a:rPr lang="en-US" b="0" dirty="0"/>
              <a:t>       BEGIN</a:t>
            </a:r>
          </a:p>
          <a:p>
            <a:pPr latinLnBrk="1"/>
            <a:r>
              <a:rPr lang="en-US" b="0" dirty="0"/>
              <a:t>              RAISERROR('Mudassar </a:t>
            </a:r>
            <a:r>
              <a:rPr lang="en-US" b="0" dirty="0" err="1"/>
              <a:t>Khan''s</a:t>
            </a:r>
            <a:r>
              <a:rPr lang="en-US" b="0" dirty="0"/>
              <a:t> record cannot be deleted',16 ,1)</a:t>
            </a:r>
          </a:p>
          <a:p>
            <a:pPr latinLnBrk="1"/>
            <a:r>
              <a:rPr lang="en-US" b="0" dirty="0"/>
              <a:t>              ROLLBACK</a:t>
            </a:r>
          </a:p>
          <a:p>
            <a:pPr latinLnBrk="1"/>
            <a:r>
              <a:rPr lang="en-US" b="0" dirty="0"/>
              <a:t>              INSERT INTO </a:t>
            </a:r>
            <a:r>
              <a:rPr lang="en-US" b="0" dirty="0" err="1"/>
              <a:t>CustomerLogs</a:t>
            </a:r>
            <a:endParaRPr lang="en-US" b="0" dirty="0"/>
          </a:p>
          <a:p>
            <a:pPr latinLnBrk="1"/>
            <a:r>
              <a:rPr lang="en-US" b="0" dirty="0"/>
              <a:t>              VALUES(@</a:t>
            </a:r>
            <a:r>
              <a:rPr lang="en-US" b="0" dirty="0" err="1"/>
              <a:t>CustomerId</a:t>
            </a:r>
            <a:r>
              <a:rPr lang="en-US" b="0" dirty="0"/>
              <a:t>, 'Record cannot be deleted.')</a:t>
            </a:r>
          </a:p>
          <a:p>
            <a:pPr latinLnBrk="1"/>
            <a:r>
              <a:rPr lang="en-US" b="0" dirty="0"/>
              <a:t>       END</a:t>
            </a:r>
          </a:p>
          <a:p>
            <a:pPr latinLnBrk="1"/>
            <a:r>
              <a:rPr lang="en-US" b="0" dirty="0"/>
              <a:t>       ELSE</a:t>
            </a:r>
          </a:p>
          <a:p>
            <a:pPr latinLnBrk="1"/>
            <a:r>
              <a:rPr lang="en-US" b="0" dirty="0"/>
              <a:t>       BEGIN</a:t>
            </a:r>
          </a:p>
          <a:p>
            <a:pPr latinLnBrk="1"/>
            <a:r>
              <a:rPr lang="en-US" b="0" dirty="0"/>
              <a:t>              DELETE FROM Customers</a:t>
            </a:r>
          </a:p>
          <a:p>
            <a:pPr latinLnBrk="1"/>
            <a:r>
              <a:rPr lang="en-US" b="0" dirty="0"/>
              <a:t>              WHERE </a:t>
            </a:r>
            <a:r>
              <a:rPr lang="en-US" b="0" dirty="0" err="1"/>
              <a:t>CustomerId</a:t>
            </a:r>
            <a:r>
              <a:rPr lang="en-US" b="0" dirty="0"/>
              <a:t> = @</a:t>
            </a:r>
            <a:r>
              <a:rPr lang="en-US" b="0" dirty="0" err="1"/>
              <a:t>CustomerId</a:t>
            </a:r>
            <a:endParaRPr lang="en-US" b="0" dirty="0"/>
          </a:p>
          <a:p>
            <a:pPr latinLnBrk="1"/>
            <a:r>
              <a:rPr lang="en-US" b="0" dirty="0"/>
              <a:t> </a:t>
            </a:r>
          </a:p>
          <a:p>
            <a:pPr latinLnBrk="1"/>
            <a:r>
              <a:rPr lang="en-US" b="0" dirty="0"/>
              <a:t>              INSERT INTO </a:t>
            </a:r>
            <a:r>
              <a:rPr lang="en-US" b="0" dirty="0" err="1"/>
              <a:t>CustomerLogs</a:t>
            </a:r>
            <a:endParaRPr lang="en-US" b="0" dirty="0"/>
          </a:p>
          <a:p>
            <a:pPr latinLnBrk="1"/>
            <a:r>
              <a:rPr lang="en-US" b="0" dirty="0"/>
              <a:t>              VALUES(@</a:t>
            </a:r>
            <a:r>
              <a:rPr lang="en-US" b="0" dirty="0" err="1"/>
              <a:t>CustomerId</a:t>
            </a:r>
            <a:r>
              <a:rPr lang="en-US" b="0" dirty="0"/>
              <a:t>, 'Instead Of Delete')</a:t>
            </a:r>
          </a:p>
          <a:p>
            <a:pPr latinLnBrk="1"/>
            <a:r>
              <a:rPr lang="en-US" b="0" dirty="0"/>
              <a:t>       END</a:t>
            </a:r>
          </a:p>
          <a:p>
            <a:pPr latinLnBrk="1"/>
            <a:r>
              <a:rPr lang="en-US" b="0" dirty="0"/>
              <a:t>END</a:t>
            </a:r>
          </a:p>
          <a:p>
            <a:endParaRPr lang="en-IN" sz="2000" dirty="0"/>
          </a:p>
        </p:txBody>
      </p:sp>
    </p:spTree>
    <p:extLst>
      <p:ext uri="{BB962C8B-B14F-4D97-AF65-F5344CB8AC3E}">
        <p14:creationId xmlns:p14="http://schemas.microsoft.com/office/powerpoint/2010/main" val="3687774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91B1-00A4-4ED6-995F-F2BE0CEB82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4DF8A7-F39D-4FEC-94F1-A87C8CA50052}"/>
              </a:ext>
            </a:extLst>
          </p:cNvPr>
          <p:cNvSpPr>
            <a:spLocks noGrp="1"/>
          </p:cNvSpPr>
          <p:nvPr>
            <p:ph idx="1"/>
          </p:nvPr>
        </p:nvSpPr>
        <p:spPr/>
        <p:txBody>
          <a:bodyPr>
            <a:noAutofit/>
          </a:bodyPr>
          <a:lstStyle/>
          <a:p>
            <a:pPr algn="l"/>
            <a:r>
              <a:rPr lang="en-IN" sz="1800" b="0" i="0" dirty="0">
                <a:solidFill>
                  <a:srgbClr val="0000FF"/>
                </a:solidFill>
                <a:effectLst/>
                <a:latin typeface="courier new" panose="02070309020205020404" pitchFamily="49" charset="0"/>
              </a:rPr>
              <a:t>CREATE</a:t>
            </a:r>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PROCEDURE</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a:t>
            </a:r>
            <a:r>
              <a:rPr lang="en-IN" sz="1800" b="0" i="0" dirty="0" err="1">
                <a:solidFill>
                  <a:srgbClr val="008080"/>
                </a:solidFill>
                <a:effectLst/>
                <a:latin typeface="inherit"/>
              </a:rPr>
              <a:t>dbo</a:t>
            </a:r>
            <a:r>
              <a:rPr lang="en-IN" sz="1800" b="0" i="0" dirty="0">
                <a:solidFill>
                  <a:srgbClr val="008080"/>
                </a:solidFill>
                <a:effectLst/>
                <a:latin typeface="inherit"/>
              </a:rPr>
              <a:t>]</a:t>
            </a:r>
            <a:r>
              <a:rPr lang="en-IN" sz="1800" b="0" i="0" dirty="0">
                <a:solidFill>
                  <a:srgbClr val="808080"/>
                </a:solidFill>
                <a:effectLst/>
                <a:latin typeface="inherit"/>
              </a:rPr>
              <a:t>.</a:t>
            </a:r>
            <a:r>
              <a:rPr lang="en-IN" sz="1800" b="0" i="0" dirty="0">
                <a:solidFill>
                  <a:srgbClr val="008080"/>
                </a:solidFill>
                <a:effectLst/>
                <a:latin typeface="inherit"/>
              </a:rPr>
              <a:t>[</a:t>
            </a:r>
            <a:r>
              <a:rPr lang="en-IN" sz="1800" b="0" i="0" dirty="0" err="1">
                <a:solidFill>
                  <a:srgbClr val="008080"/>
                </a:solidFill>
                <a:effectLst/>
                <a:latin typeface="inherit"/>
              </a:rPr>
              <a:t>Customers_CRUD</a:t>
            </a:r>
            <a:r>
              <a:rPr lang="en-IN" sz="1800" b="0" i="0" dirty="0">
                <a:solidFill>
                  <a:srgbClr val="008080"/>
                </a:solidFill>
                <a:effectLst/>
                <a:latin typeface="inherit"/>
              </a:rPr>
              <a:t>]</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@Action</a:t>
            </a:r>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VARCHAR</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10</a:t>
            </a:r>
            <a:r>
              <a:rPr lang="en-IN" sz="1800" b="0" i="0" dirty="0">
                <a:solidFill>
                  <a:srgbClr val="808080"/>
                </a:solidFill>
                <a:effectLst/>
                <a:latin typeface="inherit"/>
              </a:rPr>
              <a:t>)</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008080"/>
                </a:solidFill>
                <a:effectLst/>
                <a:latin typeface="inherit"/>
              </a:rPr>
              <a:t>@</a:t>
            </a:r>
            <a:r>
              <a:rPr lang="en-IN" sz="1800" b="0" i="0" dirty="0" err="1">
                <a:solidFill>
                  <a:srgbClr val="008080"/>
                </a:solidFill>
                <a:effectLst/>
                <a:latin typeface="inherit"/>
              </a:rPr>
              <a:t>CustomerId</a:t>
            </a:r>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INT</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NULL</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008080"/>
                </a:solidFill>
                <a:effectLst/>
                <a:latin typeface="inherit"/>
              </a:rPr>
              <a:t>@Name</a:t>
            </a:r>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VARCHAR</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100</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NULL</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008080"/>
                </a:solidFill>
                <a:effectLst/>
                <a:latin typeface="inherit"/>
              </a:rPr>
              <a:t>@Country</a:t>
            </a:r>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VARCHAR</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100</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NULL</a:t>
            </a:r>
            <a:endParaRPr lang="en-IN" sz="1800" b="0" i="0" dirty="0">
              <a:solidFill>
                <a:srgbClr val="444444"/>
              </a:solidFill>
              <a:effectLst/>
              <a:latin typeface="Courier New" panose="02070309020205020404" pitchFamily="49" charset="0"/>
            </a:endParaRPr>
          </a:p>
          <a:p>
            <a:pPr algn="l"/>
            <a:r>
              <a:rPr lang="en-IN" sz="1800" b="0" i="0" dirty="0">
                <a:solidFill>
                  <a:srgbClr val="0000FF"/>
                </a:solidFill>
                <a:effectLst/>
                <a:latin typeface="courier new" panose="02070309020205020404" pitchFamily="49" charset="0"/>
              </a:rPr>
              <a:t>AS</a:t>
            </a:r>
            <a:endParaRPr lang="en-IN" sz="1800" b="0" i="0" dirty="0">
              <a:solidFill>
                <a:srgbClr val="444444"/>
              </a:solidFill>
              <a:effectLst/>
              <a:latin typeface="Courier New" panose="02070309020205020404" pitchFamily="49" charset="0"/>
            </a:endParaRPr>
          </a:p>
          <a:p>
            <a:pPr algn="l"/>
            <a:r>
              <a:rPr lang="en-IN" sz="1800" b="0" i="0" dirty="0">
                <a:solidFill>
                  <a:srgbClr val="0000FF"/>
                </a:solidFill>
                <a:effectLst/>
                <a:latin typeface="courier new" panose="02070309020205020404" pitchFamily="49" charset="0"/>
              </a:rPr>
              <a:t>BEGIN</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SET</a:t>
            </a:r>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NOCOUNT</a:t>
            </a:r>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ON</a:t>
            </a:r>
            <a:r>
              <a:rPr lang="en-IN" sz="1800" b="0" i="0" dirty="0">
                <a:solidFill>
                  <a:srgbClr val="808080"/>
                </a:solidFill>
                <a:effectLst/>
                <a:latin typeface="inherit"/>
              </a:rPr>
              <a:t>;</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p>
          <a:p>
            <a:pPr algn="l"/>
            <a:r>
              <a:rPr lang="en-IN" sz="1800" b="0" i="0" dirty="0">
                <a:solidFill>
                  <a:srgbClr val="444444"/>
                </a:solidFill>
                <a:effectLst/>
                <a:latin typeface="courier new" panose="02070309020205020404" pitchFamily="49" charset="0"/>
              </a:rPr>
              <a:t>      </a:t>
            </a:r>
            <a:r>
              <a:rPr lang="en-IN" sz="1800" b="0" i="0" dirty="0">
                <a:solidFill>
                  <a:srgbClr val="008000"/>
                </a:solidFill>
                <a:effectLst/>
                <a:latin typeface="inherit"/>
              </a:rPr>
              <a:t>--SELECT</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  IF</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@Action</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FF0000"/>
                </a:solidFill>
                <a:effectLst/>
                <a:latin typeface="inherit"/>
              </a:rPr>
              <a:t>'SELECT'</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BEGIN</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SELECT</a:t>
            </a:r>
            <a:r>
              <a:rPr lang="en-IN" sz="1800" b="0" i="0" dirty="0">
                <a:solidFill>
                  <a:srgbClr val="444444"/>
                </a:solidFill>
                <a:effectLst/>
                <a:latin typeface="courier new" panose="02070309020205020404" pitchFamily="49" charset="0"/>
              </a:rPr>
              <a:t> </a:t>
            </a:r>
            <a:r>
              <a:rPr lang="en-IN" sz="1800" b="0" i="0" dirty="0" err="1">
                <a:solidFill>
                  <a:srgbClr val="008080"/>
                </a:solidFill>
                <a:effectLst/>
                <a:latin typeface="inherit"/>
              </a:rPr>
              <a:t>CustomerId</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Name</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Country</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FROM</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Customers</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END</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p>
          <a:p>
            <a:pPr algn="l"/>
            <a:r>
              <a:rPr lang="en-IN" sz="1800" b="0" i="0" dirty="0">
                <a:solidFill>
                  <a:srgbClr val="444444"/>
                </a:solidFill>
                <a:effectLst/>
                <a:latin typeface="courier new" panose="02070309020205020404" pitchFamily="49" charset="0"/>
              </a:rPr>
              <a:t>      </a:t>
            </a:r>
            <a:r>
              <a:rPr lang="en-IN" sz="1800" b="0" i="0" dirty="0">
                <a:solidFill>
                  <a:srgbClr val="008000"/>
                </a:solidFill>
                <a:effectLst/>
                <a:latin typeface="inherit"/>
              </a:rPr>
              <a:t>--INSERT</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  IF</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@Action</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FF0000"/>
                </a:solidFill>
                <a:effectLst/>
                <a:latin typeface="inherit"/>
              </a:rPr>
              <a:t>'INSERT'</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BEGIN</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INSERT</a:t>
            </a:r>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INTO</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Customers</a:t>
            </a:r>
            <a:r>
              <a:rPr lang="en-IN" sz="1800" b="0" i="0" dirty="0">
                <a:solidFill>
                  <a:srgbClr val="808080"/>
                </a:solidFill>
                <a:effectLst/>
                <a:latin typeface="inherit"/>
              </a:rPr>
              <a:t>(</a:t>
            </a:r>
            <a:r>
              <a:rPr lang="en-IN" sz="1800" b="0" i="0" dirty="0">
                <a:solidFill>
                  <a:srgbClr val="008080"/>
                </a:solidFill>
                <a:effectLst/>
                <a:latin typeface="inherit"/>
              </a:rPr>
              <a:t>Name</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Country</a:t>
            </a:r>
            <a:r>
              <a:rPr lang="en-IN" sz="1800" b="0" i="0" dirty="0">
                <a:solidFill>
                  <a:srgbClr val="808080"/>
                </a:solidFill>
                <a:effectLst/>
                <a:latin typeface="inherit"/>
              </a:rPr>
              <a:t>)</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VALUES </a:t>
            </a:r>
            <a:r>
              <a:rPr lang="en-IN" sz="1800" b="0" i="0" dirty="0">
                <a:solidFill>
                  <a:srgbClr val="808080"/>
                </a:solidFill>
                <a:effectLst/>
                <a:latin typeface="inherit"/>
              </a:rPr>
              <a:t>(</a:t>
            </a:r>
            <a:r>
              <a:rPr lang="en-IN" sz="1800" b="0" i="0" dirty="0">
                <a:solidFill>
                  <a:srgbClr val="008080"/>
                </a:solidFill>
                <a:effectLst/>
                <a:latin typeface="inherit"/>
              </a:rPr>
              <a:t>@Name</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@Country</a:t>
            </a:r>
            <a:r>
              <a:rPr lang="en-IN" sz="1800" b="0" i="0" dirty="0">
                <a:solidFill>
                  <a:srgbClr val="808080"/>
                </a:solidFill>
                <a:effectLst/>
                <a:latin typeface="inherit"/>
              </a:rPr>
              <a:t>)</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END</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p>
          <a:p>
            <a:pPr algn="l"/>
            <a:r>
              <a:rPr lang="en-IN" sz="1800" b="0" i="0" dirty="0">
                <a:solidFill>
                  <a:srgbClr val="444444"/>
                </a:solidFill>
                <a:effectLst/>
                <a:latin typeface="courier new" panose="02070309020205020404" pitchFamily="49" charset="0"/>
              </a:rPr>
              <a:t>      </a:t>
            </a:r>
            <a:r>
              <a:rPr lang="en-IN" sz="1800" b="0" i="0" dirty="0">
                <a:solidFill>
                  <a:srgbClr val="008000"/>
                </a:solidFill>
                <a:effectLst/>
                <a:latin typeface="inherit"/>
              </a:rPr>
              <a:t>--UPDATE</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  IF</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@Action</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FF0000"/>
                </a:solidFill>
                <a:effectLst/>
                <a:latin typeface="inherit"/>
              </a:rPr>
              <a:t>'UPDATE'</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BEGIN</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FF00FF"/>
                </a:solidFill>
                <a:effectLst/>
                <a:latin typeface="inherit"/>
              </a:rPr>
              <a:t>UPDATE</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Customers</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SET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Name</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@Name</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Country</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@Country</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WHERE</a:t>
            </a:r>
            <a:r>
              <a:rPr lang="en-IN" sz="1800" b="0" i="0" dirty="0">
                <a:solidFill>
                  <a:srgbClr val="444444"/>
                </a:solidFill>
                <a:effectLst/>
                <a:latin typeface="courier new" panose="02070309020205020404" pitchFamily="49" charset="0"/>
              </a:rPr>
              <a:t> </a:t>
            </a:r>
            <a:r>
              <a:rPr lang="en-IN" sz="1800" b="0" i="0" dirty="0" err="1">
                <a:solidFill>
                  <a:srgbClr val="008080"/>
                </a:solidFill>
                <a:effectLst/>
                <a:latin typeface="inherit"/>
              </a:rPr>
              <a:t>CustomerId</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@CustomerId</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END</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p>
          <a:p>
            <a:pPr algn="l"/>
            <a:r>
              <a:rPr lang="en-IN" sz="1800" b="0" i="0" dirty="0">
                <a:solidFill>
                  <a:srgbClr val="444444"/>
                </a:solidFill>
                <a:effectLst/>
                <a:latin typeface="courier new" panose="02070309020205020404" pitchFamily="49" charset="0"/>
              </a:rPr>
              <a:t>      </a:t>
            </a:r>
            <a:r>
              <a:rPr lang="en-IN" sz="1800" b="0" i="0" dirty="0">
                <a:solidFill>
                  <a:srgbClr val="008000"/>
                </a:solidFill>
                <a:effectLst/>
                <a:latin typeface="inherit"/>
              </a:rPr>
              <a:t>--DELETE</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  IF</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@Action</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FF0000"/>
                </a:solidFill>
                <a:effectLst/>
                <a:latin typeface="inherit"/>
              </a:rPr>
              <a:t>'DELETE'</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BEGIN</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DELETE</a:t>
            </a:r>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FROM</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Customers</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WHERE</a:t>
            </a:r>
            <a:r>
              <a:rPr lang="en-IN" sz="1800" b="0" i="0" dirty="0">
                <a:solidFill>
                  <a:srgbClr val="444444"/>
                </a:solidFill>
                <a:effectLst/>
                <a:latin typeface="courier new" panose="02070309020205020404" pitchFamily="49" charset="0"/>
              </a:rPr>
              <a:t> </a:t>
            </a:r>
            <a:r>
              <a:rPr lang="en-IN" sz="1800" b="0" i="0" dirty="0" err="1">
                <a:solidFill>
                  <a:srgbClr val="008080"/>
                </a:solidFill>
                <a:effectLst/>
                <a:latin typeface="inherit"/>
              </a:rPr>
              <a:t>CustomerId</a:t>
            </a:r>
            <a:r>
              <a:rPr lang="en-IN" sz="1800" b="0" i="0" dirty="0">
                <a:solidFill>
                  <a:srgbClr val="444444"/>
                </a:solidFill>
                <a:effectLst/>
                <a:latin typeface="courier new" panose="02070309020205020404" pitchFamily="49" charset="0"/>
              </a:rPr>
              <a:t> </a:t>
            </a:r>
            <a:r>
              <a:rPr lang="en-IN" sz="1800" b="0" i="0" dirty="0">
                <a:solidFill>
                  <a:srgbClr val="808080"/>
                </a:solidFill>
                <a:effectLst/>
                <a:latin typeface="inherit"/>
              </a:rPr>
              <a:t>=</a:t>
            </a:r>
            <a:r>
              <a:rPr lang="en-IN" sz="1800" b="0" i="0" dirty="0">
                <a:solidFill>
                  <a:srgbClr val="444444"/>
                </a:solidFill>
                <a:effectLst/>
                <a:latin typeface="courier new" panose="02070309020205020404" pitchFamily="49" charset="0"/>
              </a:rPr>
              <a:t> </a:t>
            </a:r>
            <a:r>
              <a:rPr lang="en-IN" sz="1800" b="0" i="0" dirty="0">
                <a:solidFill>
                  <a:srgbClr val="008080"/>
                </a:solidFill>
                <a:effectLst/>
                <a:latin typeface="inherit"/>
              </a:rPr>
              <a:t>@CustomerId</a:t>
            </a:r>
            <a:endParaRPr lang="en-IN" sz="1800" b="0" i="0" dirty="0">
              <a:solidFill>
                <a:srgbClr val="444444"/>
              </a:solidFill>
              <a:effectLst/>
              <a:latin typeface="Courier New" panose="02070309020205020404" pitchFamily="49" charset="0"/>
            </a:endParaRPr>
          </a:p>
          <a:p>
            <a:pPr algn="l"/>
            <a:r>
              <a:rPr lang="en-IN" sz="1800" b="0" i="0" dirty="0">
                <a:solidFill>
                  <a:srgbClr val="444444"/>
                </a:solidFill>
                <a:effectLst/>
                <a:latin typeface="courier new" panose="02070309020205020404" pitchFamily="49" charset="0"/>
              </a:rPr>
              <a:t>      </a:t>
            </a:r>
            <a:r>
              <a:rPr lang="en-IN" sz="1800" b="0" i="0" dirty="0">
                <a:solidFill>
                  <a:srgbClr val="0000FF"/>
                </a:solidFill>
                <a:effectLst/>
                <a:latin typeface="inherit"/>
              </a:rPr>
              <a:t>END</a:t>
            </a:r>
            <a:endParaRPr lang="en-IN" sz="1800" b="0" i="0" dirty="0">
              <a:solidFill>
                <a:srgbClr val="444444"/>
              </a:solidFill>
              <a:effectLst/>
              <a:latin typeface="Courier New" panose="02070309020205020404" pitchFamily="49" charset="0"/>
            </a:endParaRPr>
          </a:p>
          <a:p>
            <a:pPr algn="l"/>
            <a:r>
              <a:rPr lang="en-IN" sz="1800" b="0" i="0" dirty="0">
                <a:solidFill>
                  <a:srgbClr val="0000FF"/>
                </a:solidFill>
                <a:effectLst/>
                <a:latin typeface="courier new" panose="02070309020205020404" pitchFamily="49" charset="0"/>
              </a:rPr>
              <a:t>END</a:t>
            </a:r>
            <a:endParaRPr lang="en-IN" sz="1800" b="0" i="0" dirty="0">
              <a:solidFill>
                <a:srgbClr val="444444"/>
              </a:solidFill>
              <a:effectLst/>
              <a:latin typeface="Courier New" panose="02070309020205020404" pitchFamily="49" charset="0"/>
            </a:endParaRPr>
          </a:p>
          <a:p>
            <a:endParaRPr lang="en-IN" sz="1800" dirty="0"/>
          </a:p>
        </p:txBody>
      </p:sp>
    </p:spTree>
    <p:extLst>
      <p:ext uri="{BB962C8B-B14F-4D97-AF65-F5344CB8AC3E}">
        <p14:creationId xmlns:p14="http://schemas.microsoft.com/office/powerpoint/2010/main" val="240578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Objectives</a:t>
            </a:r>
          </a:p>
        </p:txBody>
      </p:sp>
      <p:sp>
        <p:nvSpPr>
          <p:cNvPr id="3" name="Content Placeholder 2"/>
          <p:cNvSpPr>
            <a:spLocks noGrp="1"/>
          </p:cNvSpPr>
          <p:nvPr>
            <p:ph idx="1"/>
          </p:nvPr>
        </p:nvSpPr>
        <p:spPr>
          <a:xfrm>
            <a:off x="406400" y="1219205"/>
            <a:ext cx="11379200" cy="5119602"/>
          </a:xfrm>
        </p:spPr>
        <p:txBody>
          <a:bodyPr/>
          <a:lstStyle/>
          <a:p>
            <a:endParaRPr lang="en-IN" dirty="0"/>
          </a:p>
          <a:p>
            <a:endParaRPr lang="en-IN" sz="2000" dirty="0"/>
          </a:p>
        </p:txBody>
      </p:sp>
      <p:sp>
        <p:nvSpPr>
          <p:cNvPr id="4" name="TextBox 3"/>
          <p:cNvSpPr txBox="1"/>
          <p:nvPr/>
        </p:nvSpPr>
        <p:spPr>
          <a:xfrm>
            <a:off x="406400" y="1393737"/>
            <a:ext cx="11054080" cy="4770537"/>
          </a:xfrm>
          <a:prstGeom prst="rect">
            <a:avLst/>
          </a:prstGeom>
          <a:noFill/>
        </p:spPr>
        <p:txBody>
          <a:bodyPr wrap="square" rtlCol="0">
            <a:spAutoFit/>
          </a:bodyPr>
          <a:lstStyle/>
          <a:p>
            <a:r>
              <a:rPr lang="en-US" sz="1900" dirty="0">
                <a:latin typeface="Courier New" panose="02070309020205020404" pitchFamily="49" charset="0"/>
                <a:cs typeface="Courier New" panose="02070309020205020404" pitchFamily="49" charset="0"/>
              </a:rPr>
              <a:t>A Relational Database Management System (RDBMS) is a software system that provides access to a relational database. The software system is a collection of software applications that can be used to create, maintain, manage and use the database. A "relational database" is a database structured on the "relational" model. Data are stored and presented in a tabular format, organized in rows and columns with one record per row.</a:t>
            </a:r>
          </a:p>
          <a:p>
            <a:endParaRPr lang="en-US" sz="1900" dirty="0">
              <a:latin typeface="Courier New" panose="02070309020205020404" pitchFamily="49" charset="0"/>
              <a:cs typeface="Courier New" panose="02070309020205020404" pitchFamily="49" charset="0"/>
            </a:endParaRPr>
          </a:p>
          <a:p>
            <a:r>
              <a:rPr lang="en-IN" sz="1900" dirty="0">
                <a:latin typeface="Courier New" panose="02070309020205020404" pitchFamily="49" charset="0"/>
                <a:cs typeface="Courier New" panose="02070309020205020404" pitchFamily="49" charset="0"/>
              </a:rPr>
              <a:t>SQL Server is a relational database management system (RDBMS) from Microsoft that's designed for the enterprise environment. SQL Server runs on T-SQL, a set of programming extension that add several features to standard SQL, including transaction control, exception and error handling, row processing.</a:t>
            </a:r>
            <a:endParaRPr lang="en-US" sz="1900" dirty="0">
              <a:latin typeface="Courier New" panose="02070309020205020404" pitchFamily="49" charset="0"/>
              <a:cs typeface="Courier New" panose="02070309020205020404" pitchFamily="49" charset="0"/>
            </a:endParaRPr>
          </a:p>
          <a:p>
            <a:endParaRPr lang="en-US" sz="1900" dirty="0">
              <a:latin typeface="Courier New" panose="02070309020205020404" pitchFamily="49" charset="0"/>
              <a:cs typeface="Courier New" panose="02070309020205020404" pitchFamily="49" charset="0"/>
            </a:endParaRPr>
          </a:p>
          <a:p>
            <a:r>
              <a:rPr lang="en-US" sz="1900" dirty="0">
                <a:latin typeface="Courier New" panose="02070309020205020404" pitchFamily="49" charset="0"/>
                <a:cs typeface="Courier New" panose="02070309020205020404" pitchFamily="49" charset="0"/>
              </a:rPr>
              <a:t>The main objective of this course is it make the audience familiar with </a:t>
            </a:r>
            <a:r>
              <a:rPr lang="en-IN" sz="1900" dirty="0">
                <a:latin typeface="Courier New" panose="02070309020205020404" pitchFamily="49" charset="0"/>
                <a:cs typeface="Courier New" panose="02070309020205020404" pitchFamily="49" charset="0"/>
              </a:rPr>
              <a:t>the basic concepts of RDBMS and working with a relational database to create database object, inserting new records and manipulate existing records.</a:t>
            </a:r>
          </a:p>
        </p:txBody>
      </p:sp>
    </p:spTree>
    <p:extLst>
      <p:ext uri="{BB962C8B-B14F-4D97-AF65-F5344CB8AC3E}">
        <p14:creationId xmlns:p14="http://schemas.microsoft.com/office/powerpoint/2010/main" val="362032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Outcomes</a:t>
            </a:r>
          </a:p>
        </p:txBody>
      </p:sp>
      <p:sp>
        <p:nvSpPr>
          <p:cNvPr id="3" name="Content Placeholder 2"/>
          <p:cNvSpPr>
            <a:spLocks noGrp="1"/>
          </p:cNvSpPr>
          <p:nvPr>
            <p:ph idx="1"/>
          </p:nvPr>
        </p:nvSpPr>
        <p:spPr>
          <a:xfrm>
            <a:off x="406400" y="1219205"/>
            <a:ext cx="11379200" cy="5119602"/>
          </a:xfrm>
        </p:spPr>
        <p:txBody>
          <a:bodyPr/>
          <a:lstStyle/>
          <a:p>
            <a:pPr marL="0" indent="0">
              <a:buNone/>
            </a:pPr>
            <a:r>
              <a:rPr lang="en-US" dirty="0"/>
              <a:t>From this course you’ll learn the following:</a:t>
            </a:r>
          </a:p>
          <a:p>
            <a:r>
              <a:rPr lang="en-US" dirty="0"/>
              <a:t>Introduction to RDBMS</a:t>
            </a:r>
          </a:p>
          <a:p>
            <a:r>
              <a:rPr lang="en-US" dirty="0"/>
              <a:t>Normalization</a:t>
            </a:r>
          </a:p>
          <a:p>
            <a:r>
              <a:rPr lang="en-US" dirty="0"/>
              <a:t>Using DDL to create database objects</a:t>
            </a:r>
          </a:p>
          <a:p>
            <a:r>
              <a:rPr lang="en-US" dirty="0"/>
              <a:t>DML to manipulate existing data</a:t>
            </a:r>
          </a:p>
          <a:p>
            <a:r>
              <a:rPr lang="en-US" dirty="0"/>
              <a:t>Using DQL to fetch data from table</a:t>
            </a:r>
          </a:p>
        </p:txBody>
      </p:sp>
    </p:spTree>
    <p:extLst>
      <p:ext uri="{BB962C8B-B14F-4D97-AF65-F5344CB8AC3E}">
        <p14:creationId xmlns:p14="http://schemas.microsoft.com/office/powerpoint/2010/main" val="425726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Objectives</a:t>
            </a:r>
          </a:p>
        </p:txBody>
      </p:sp>
      <p:sp>
        <p:nvSpPr>
          <p:cNvPr id="3" name="Content Placeholder 2"/>
          <p:cNvSpPr>
            <a:spLocks noGrp="1"/>
          </p:cNvSpPr>
          <p:nvPr>
            <p:ph idx="1"/>
          </p:nvPr>
        </p:nvSpPr>
        <p:spPr/>
        <p:txBody>
          <a:bodyPr/>
          <a:lstStyle/>
          <a:p>
            <a:r>
              <a:rPr lang="en-US" dirty="0"/>
              <a:t>Stored procedure overview</a:t>
            </a:r>
          </a:p>
          <a:p>
            <a:r>
              <a:rPr lang="en-US" dirty="0"/>
              <a:t>Stored procedure example</a:t>
            </a:r>
          </a:p>
          <a:p>
            <a:r>
              <a:rPr lang="en-US" dirty="0"/>
              <a:t>Benefits of Stored Procedures</a:t>
            </a:r>
          </a:p>
          <a:p>
            <a:r>
              <a:rPr lang="en-US" dirty="0"/>
              <a:t>Compare: Stored Procedure and User Defined Function</a:t>
            </a:r>
          </a:p>
          <a:p>
            <a:r>
              <a:rPr lang="en-US" dirty="0"/>
              <a:t>Triggers overview</a:t>
            </a:r>
          </a:p>
          <a:p>
            <a:r>
              <a:rPr lang="en-US" dirty="0"/>
              <a:t>Benefits of Triggers</a:t>
            </a:r>
          </a:p>
          <a:p>
            <a:r>
              <a:rPr lang="en-US" dirty="0"/>
              <a:t>Types Of Triggers</a:t>
            </a:r>
          </a:p>
        </p:txBody>
      </p:sp>
    </p:spTree>
    <p:extLst>
      <p:ext uri="{BB962C8B-B14F-4D97-AF65-F5344CB8AC3E}">
        <p14:creationId xmlns:p14="http://schemas.microsoft.com/office/powerpoint/2010/main" val="334121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Outcome</a:t>
            </a:r>
          </a:p>
        </p:txBody>
      </p:sp>
      <p:sp>
        <p:nvSpPr>
          <p:cNvPr id="3" name="Content Placeholder 2"/>
          <p:cNvSpPr>
            <a:spLocks noGrp="1"/>
          </p:cNvSpPr>
          <p:nvPr>
            <p:ph idx="1"/>
          </p:nvPr>
        </p:nvSpPr>
        <p:spPr/>
        <p:txBody>
          <a:bodyPr/>
          <a:lstStyle/>
          <a:p>
            <a:pPr marL="0" indent="0">
              <a:buNone/>
            </a:pPr>
            <a:r>
              <a:rPr lang="en-IN" sz="2000" dirty="0"/>
              <a:t>At the end of this module you will be able to:</a:t>
            </a:r>
          </a:p>
          <a:p>
            <a:r>
              <a:rPr lang="en-IN" dirty="0"/>
              <a:t>Understand the how to implement and use stored procedure</a:t>
            </a:r>
          </a:p>
          <a:p>
            <a:r>
              <a:rPr lang="en-IN" dirty="0"/>
              <a:t>Understand the difference between UDF and SP</a:t>
            </a:r>
          </a:p>
          <a:p>
            <a:r>
              <a:rPr lang="en-IN" dirty="0"/>
              <a:t>Understand how to use trigger to implement business logic</a:t>
            </a:r>
          </a:p>
          <a:p>
            <a:endParaRPr lang="en-IN" dirty="0"/>
          </a:p>
          <a:p>
            <a:pPr marL="0" indent="0">
              <a:buNone/>
            </a:pPr>
            <a:endParaRPr lang="en-IN" dirty="0"/>
          </a:p>
          <a:p>
            <a:endParaRPr lang="en-IN" sz="2000" dirty="0"/>
          </a:p>
        </p:txBody>
      </p:sp>
    </p:spTree>
    <p:extLst>
      <p:ext uri="{BB962C8B-B14F-4D97-AF65-F5344CB8AC3E}">
        <p14:creationId xmlns:p14="http://schemas.microsoft.com/office/powerpoint/2010/main" val="277049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Pre-Requisites</a:t>
            </a:r>
          </a:p>
        </p:txBody>
      </p:sp>
      <p:sp>
        <p:nvSpPr>
          <p:cNvPr id="3" name="Content Placeholder 2"/>
          <p:cNvSpPr>
            <a:spLocks noGrp="1"/>
          </p:cNvSpPr>
          <p:nvPr>
            <p:ph idx="1"/>
          </p:nvPr>
        </p:nvSpPr>
        <p:spPr/>
        <p:txBody>
          <a:bodyPr/>
          <a:lstStyle/>
          <a:p>
            <a:r>
              <a:rPr lang="en-IN" dirty="0"/>
              <a:t>Basic knowledge of working with file system</a:t>
            </a:r>
          </a:p>
          <a:p>
            <a:r>
              <a:rPr lang="en-IN" dirty="0"/>
              <a:t>Fundamental of DBMS</a:t>
            </a:r>
          </a:p>
          <a:p>
            <a:r>
              <a:rPr lang="en-IN" dirty="0"/>
              <a:t>Familiarity with </a:t>
            </a:r>
            <a:r>
              <a:rPr lang="en-IN" dirty="0" err="1"/>
              <a:t>sql</a:t>
            </a:r>
            <a:r>
              <a:rPr lang="en-IN" dirty="0"/>
              <a:t> server database</a:t>
            </a:r>
          </a:p>
          <a:p>
            <a:r>
              <a:rPr lang="en-IN" dirty="0"/>
              <a:t>Basic syntax for creating a database</a:t>
            </a:r>
          </a:p>
          <a:p>
            <a:r>
              <a:rPr lang="en-IN" dirty="0"/>
              <a:t>Basic syntax for creating a table</a:t>
            </a:r>
          </a:p>
          <a:p>
            <a:r>
              <a:rPr lang="en-IN" dirty="0"/>
              <a:t>Retrieving data from table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876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Evaluation Criteria in line with the cognitive level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8172935"/>
              </p:ext>
            </p:extLst>
          </p:nvPr>
        </p:nvGraphicFramePr>
        <p:xfrm>
          <a:off x="1190141" y="1327689"/>
          <a:ext cx="8248327" cy="1854200"/>
        </p:xfrm>
        <a:graphic>
          <a:graphicData uri="http://schemas.openxmlformats.org/drawingml/2006/table">
            <a:tbl>
              <a:tblPr firstRow="1" bandRow="1">
                <a:tableStyleId>{5C22544A-7EE6-4342-B048-85BDC9FD1C3A}</a:tableStyleId>
              </a:tblPr>
              <a:tblGrid>
                <a:gridCol w="1971513">
                  <a:extLst>
                    <a:ext uri="{9D8B030D-6E8A-4147-A177-3AD203B41FA5}">
                      <a16:colId xmlns:a16="http://schemas.microsoft.com/office/drawing/2014/main" val="4097087918"/>
                    </a:ext>
                  </a:extLst>
                </a:gridCol>
                <a:gridCol w="3440624">
                  <a:extLst>
                    <a:ext uri="{9D8B030D-6E8A-4147-A177-3AD203B41FA5}">
                      <a16:colId xmlns:a16="http://schemas.microsoft.com/office/drawing/2014/main" val="3899769142"/>
                    </a:ext>
                  </a:extLst>
                </a:gridCol>
                <a:gridCol w="2836190">
                  <a:extLst>
                    <a:ext uri="{9D8B030D-6E8A-4147-A177-3AD203B41FA5}">
                      <a16:colId xmlns:a16="http://schemas.microsoft.com/office/drawing/2014/main" val="131026507"/>
                    </a:ext>
                  </a:extLst>
                </a:gridCol>
              </a:tblGrid>
              <a:tr h="370840">
                <a:tc>
                  <a:txBody>
                    <a:bodyPr/>
                    <a:lstStyle/>
                    <a:p>
                      <a:pPr marL="0" algn="ctr" defTabSz="914252" rtl="0" eaLnBrk="1" latinLnBrk="0" hangingPunct="1"/>
                      <a:r>
                        <a:rPr lang="en-IN" sz="1800" b="1" kern="1200" dirty="0">
                          <a:solidFill>
                            <a:schemeClr val="dk1"/>
                          </a:solidFill>
                          <a:latin typeface="+mn-lt"/>
                          <a:ea typeface="+mn-ea"/>
                          <a:cs typeface="+mn-cs"/>
                        </a:rPr>
                        <a:t>Cognitive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252" rtl="0" eaLnBrk="1" latinLnBrk="0" hangingPunct="1"/>
                      <a:r>
                        <a:rPr lang="en-IN" sz="1800" b="1" kern="1200" dirty="0">
                          <a:solidFill>
                            <a:schemeClr val="dk1"/>
                          </a:solidFill>
                          <a:latin typeface="+mn-lt"/>
                          <a:ea typeface="+mn-ea"/>
                          <a:cs typeface="+mn-cs"/>
                        </a:rPr>
                        <a:t>Cognitive skill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252" rtl="0" eaLnBrk="1" latinLnBrk="0" hangingPunct="1"/>
                      <a:r>
                        <a:rPr lang="en-IN" sz="1800" b="1" kern="1200" dirty="0">
                          <a:solidFill>
                            <a:schemeClr val="dk1"/>
                          </a:solidFill>
                          <a:latin typeface="+mn-lt"/>
                          <a:ea typeface="+mn-ea"/>
                          <a:cs typeface="+mn-cs"/>
                        </a:rPr>
                        <a:t>Yes/No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136778"/>
                  </a:ext>
                </a:extLst>
              </a:tr>
              <a:tr h="370840">
                <a:tc>
                  <a:txBody>
                    <a:bodyPr/>
                    <a:lstStyle/>
                    <a:p>
                      <a:r>
                        <a:rPr lang="en-IN" sz="1800" b="1" kern="1200" dirty="0">
                          <a:solidFill>
                            <a:schemeClr val="dk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Remember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838134"/>
                  </a:ext>
                </a:extLst>
              </a:tr>
              <a:tr h="370840">
                <a:tc>
                  <a:txBody>
                    <a:bodyPr/>
                    <a:lstStyle/>
                    <a:p>
                      <a:r>
                        <a:rPr lang="en-IN" sz="1800" b="1" kern="1200" dirty="0">
                          <a:solidFill>
                            <a:schemeClr val="dk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846067"/>
                  </a:ext>
                </a:extLst>
              </a:tr>
              <a:tr h="370840">
                <a:tc>
                  <a:txBody>
                    <a:bodyPr/>
                    <a:lstStyle/>
                    <a:p>
                      <a:r>
                        <a:rPr lang="en-IN" sz="1800" b="1" kern="1200" dirty="0">
                          <a:solidFill>
                            <a:schemeClr val="dk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Apply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482232"/>
                  </a:ext>
                </a:extLst>
              </a:tr>
              <a:tr h="370840">
                <a:tc>
                  <a:txBody>
                    <a:bodyPr/>
                    <a:lstStyle/>
                    <a:p>
                      <a:r>
                        <a:rPr lang="en-IN" sz="1800" b="1" kern="1200" dirty="0">
                          <a:solidFill>
                            <a:schemeClr val="dk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ourier New" panose="02070309020205020404" pitchFamily="49" charset="0"/>
                        </a:rPr>
                        <a:t>Analyze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0380093"/>
                  </a:ext>
                </a:extLst>
              </a:tr>
            </a:tbl>
          </a:graphicData>
        </a:graphic>
      </p:graphicFrame>
    </p:spTree>
    <p:extLst>
      <p:ext uri="{BB962C8B-B14F-4D97-AF65-F5344CB8AC3E}">
        <p14:creationId xmlns:p14="http://schemas.microsoft.com/office/powerpoint/2010/main" val="46242582"/>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OverviewOfDotNet</Template>
  <TotalTime>2015</TotalTime>
  <Words>5138</Words>
  <Application>Microsoft Office PowerPoint</Application>
  <PresentationFormat>Widescreen</PresentationFormat>
  <Paragraphs>463</Paragraphs>
  <Slides>33</Slides>
  <Notes>26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Arial</vt:lpstr>
      <vt:lpstr>Calibri</vt:lpstr>
      <vt:lpstr>courier new</vt:lpstr>
      <vt:lpstr>courier new</vt:lpstr>
      <vt:lpstr>Franklin Gothic Book</vt:lpstr>
      <vt:lpstr>Franklin Gothic Medium</vt:lpstr>
      <vt:lpstr>inherit</vt:lpstr>
      <vt:lpstr>Novecento Book</vt:lpstr>
      <vt:lpstr>Wingdings</vt:lpstr>
      <vt:lpstr>Wingdings 2</vt:lpstr>
      <vt:lpstr>HCL</vt:lpstr>
      <vt:lpstr>Angles</vt:lpstr>
      <vt:lpstr>RDBMS using sql server</vt:lpstr>
      <vt:lpstr>Module Meta Data</vt:lpstr>
      <vt:lpstr>Revision History</vt:lpstr>
      <vt:lpstr>Course Objectives</vt:lpstr>
      <vt:lpstr>Course Outcomes</vt:lpstr>
      <vt:lpstr>Module Objectives</vt:lpstr>
      <vt:lpstr>Module Outcome</vt:lpstr>
      <vt:lpstr>Module Pre-Requisites</vt:lpstr>
      <vt:lpstr>Evaluation Criteria in line with the cognitive level</vt:lpstr>
      <vt:lpstr>Module Agenda</vt:lpstr>
      <vt:lpstr>Stored procedure overview</vt:lpstr>
      <vt:lpstr>Stored procedure example</vt:lpstr>
      <vt:lpstr>Stored procedure with input example</vt:lpstr>
      <vt:lpstr>Stored procedure with output example</vt:lpstr>
      <vt:lpstr>Stored procedure with output example contd</vt:lpstr>
      <vt:lpstr>Stored procedure with exception handling example</vt:lpstr>
      <vt:lpstr>Benefits of Stored Procedures</vt:lpstr>
      <vt:lpstr>Compare: Stored Procedure and User Defined Function</vt:lpstr>
      <vt:lpstr>Triggers overview</vt:lpstr>
      <vt:lpstr>Benefits of Triggers</vt:lpstr>
      <vt:lpstr>Types Of Triggers</vt:lpstr>
      <vt:lpstr>After Triggers</vt:lpstr>
      <vt:lpstr>Schema used for example</vt:lpstr>
      <vt:lpstr>After Insert Trigger</vt:lpstr>
      <vt:lpstr>After Insert Trigger contd</vt:lpstr>
      <vt:lpstr>AFTER UPDATE Trigger </vt:lpstr>
      <vt:lpstr>AFTER UPDATE Trigger contd </vt:lpstr>
      <vt:lpstr>Instead Of Triggers</vt:lpstr>
      <vt:lpstr>Instead Of Triggers example</vt:lpstr>
      <vt:lpstr>Instead Of Triggers example contd</vt:lpstr>
      <vt:lpstr>Summary</vt:lpstr>
      <vt:lpstr>References</vt:lpstr>
      <vt:lpstr>PowerPoint Presentation</vt:lpstr>
    </vt:vector>
  </TitlesOfParts>
  <Company>HCL Technologies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 using c#</dc:title>
  <dc:creator>Shilpa Juneja, HCL TSS</dc:creator>
  <cp:lastModifiedBy>Rajeev Gupta</cp:lastModifiedBy>
  <cp:revision>165</cp:revision>
  <dcterms:created xsi:type="dcterms:W3CDTF">2016-08-31T05:43:53Z</dcterms:created>
  <dcterms:modified xsi:type="dcterms:W3CDTF">2021-01-15T12:12:40Z</dcterms:modified>
</cp:coreProperties>
</file>