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2" r:id="rId31"/>
    <p:sldId id="303" r:id="rId32"/>
    <p:sldId id="304" r:id="rId33"/>
    <p:sldId id="305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B006"/>
    <a:srgbClr val="0E4EFF"/>
    <a:srgbClr val="FB0A1A"/>
    <a:srgbClr val="F39220"/>
    <a:srgbClr val="B40028"/>
    <a:srgbClr val="FF0000"/>
    <a:srgbClr val="000061"/>
    <a:srgbClr val="00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ustomXml" Target="../customXml/item4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16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 smtClean="0">
                <a:solidFill>
                  <a:schemeClr val="bg1"/>
                </a:solidFill>
              </a:rPr>
              <a:t>Innovative Services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  <a:endParaRPr lang="en-US" sz="2000" i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 smtClean="0">
                <a:solidFill>
                  <a:schemeClr val="bg1"/>
                </a:solidFill>
              </a:rPr>
              <a:t>Delighted Customers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 smtClean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  <a:endParaRPr lang="en-US" sz="6600" b="0" dirty="0">
              <a:solidFill>
                <a:schemeClr val="bg1"/>
              </a:solidFill>
              <a:latin typeface="Brush Script Std" panose="03060802040607070404" pitchFamily="66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 smtClean="0"/>
              <a:t>Click to edit Master text styles (Arial 18 </a:t>
            </a:r>
            <a:r>
              <a:rPr lang="en-US" dirty="0" err="1" smtClean="0"/>
              <a:t>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 smtClean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 smtClean="0">
                <a:solidFill>
                  <a:srgbClr val="4D4D4D"/>
                </a:solidFill>
              </a:rPr>
              <a:t>content text, 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r>
              <a:rPr lang="en-US" sz="1066" baseline="0" dirty="0" smtClean="0">
                <a:solidFill>
                  <a:srgbClr val="4D4D4D"/>
                </a:solidFill>
              </a:rPr>
              <a:t>content text,</a:t>
            </a:r>
            <a:r>
              <a:rPr lang="en-US" sz="1066" dirty="0" smtClean="0">
                <a:solidFill>
                  <a:srgbClr val="4D4D4D"/>
                </a:solidFill>
              </a:rPr>
              <a:t> </a:t>
            </a:r>
            <a:endParaRPr lang="en-US" sz="1066" baseline="0" dirty="0" smtClean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"/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6" name="Rectangle 2"/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 smtClean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 smtClean="0">
                <a:solidFill>
                  <a:sysClr val="windowText" lastClr="000000"/>
                </a:solidFill>
              </a:rPr>
              <a:t>© </a:t>
            </a:r>
            <a:r>
              <a:rPr lang="en-US" sz="999" dirty="0">
                <a:solidFill>
                  <a:sysClr val="windowText" lastClr="000000"/>
                </a:solidFill>
              </a:rPr>
              <a:t>Hexaware Technologies. All rights reserved</a:t>
            </a:r>
            <a:r>
              <a:rPr lang="en-US" sz="999" dirty="0" smtClean="0">
                <a:solidFill>
                  <a:sysClr val="windowText" lastClr="000000"/>
                </a:solidFill>
              </a:rPr>
              <a:t>. </a:t>
            </a:r>
            <a:endParaRPr lang="en-US" sz="999" dirty="0">
              <a:solidFill>
                <a:sysClr val="windowText" lastClr="000000"/>
              </a:solidFill>
            </a:endParaRPr>
          </a:p>
        </p:txBody>
      </p:sp>
      <p:grpSp>
        <p:nvGrpSpPr>
          <p:cNvPr id="53" name="Group 4"/>
          <p:cNvGrpSpPr>
            <a:grpSpLocks noChangeAspect="1"/>
          </p:cNvGrpSpPr>
          <p:nvPr userDrawn="1"/>
        </p:nvGrpSpPr>
        <p:grpSpPr bwMode="auto">
          <a:xfrm>
            <a:off x="10765766" y="279177"/>
            <a:ext cx="1257954" cy="676946"/>
            <a:chOff x="301" y="1068"/>
            <a:chExt cx="1403" cy="755"/>
          </a:xfrm>
        </p:grpSpPr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a “Web  Application Framework”, which implements ‘MVC design pattern’, and which gives you a powerful, pattern-based way to build dynamic websites with clean separation of concerns and full control over html mark-up.</a:t>
            </a:r>
          </a:p>
          <a:p>
            <a:r>
              <a:rPr lang="en-IN" dirty="0" smtClean="0"/>
              <a:t>An Alternative to “Web Forms””.</a:t>
            </a:r>
          </a:p>
          <a:p>
            <a:r>
              <a:rPr lang="en-IN" dirty="0" smtClean="0"/>
              <a:t>Is the Future of Web Development.</a:t>
            </a:r>
          </a:p>
          <a:p>
            <a:r>
              <a:rPr lang="en-IN" dirty="0" smtClean="0"/>
              <a:t>Developed by Microsoft Corp.</a:t>
            </a:r>
          </a:p>
          <a:p>
            <a:r>
              <a:rPr lang="en-IN" dirty="0" smtClean="0"/>
              <a:t>It is a part of .NET Framework 3.5 SP1 onwards.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2)ASP.NET MVC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497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MVC is a design pattern</a:t>
            </a:r>
          </a:p>
          <a:p>
            <a:r>
              <a:rPr lang="en-IN" dirty="0" smtClean="0"/>
              <a:t>MVC dictates how to write your code in an organized and reusable way</a:t>
            </a:r>
          </a:p>
          <a:p>
            <a:r>
              <a:rPr lang="en-IN" dirty="0" smtClean="0"/>
              <a:t>Advantage: “clean separation of concerns”</a:t>
            </a:r>
          </a:p>
          <a:p>
            <a:r>
              <a:rPr lang="en-IN" dirty="0" smtClean="0"/>
              <a:t>What is Design Pattern</a:t>
            </a:r>
          </a:p>
          <a:p>
            <a:r>
              <a:rPr lang="en-IN" dirty="0" smtClean="0"/>
              <a:t>It is the solution  for the known problem in design.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MVC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287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1979, created by </a:t>
            </a:r>
            <a:r>
              <a:rPr lang="en-IN" dirty="0" err="1" smtClean="0"/>
              <a:t>TrygveReenskaug</a:t>
            </a:r>
            <a:r>
              <a:rPr lang="en-IN" dirty="0" smtClean="0"/>
              <a:t>.</a:t>
            </a:r>
          </a:p>
          <a:p>
            <a:r>
              <a:rPr lang="en-IN" dirty="0" smtClean="0"/>
              <a:t>First used by Smalltalk-80.</a:t>
            </a:r>
          </a:p>
          <a:p>
            <a:r>
              <a:rPr lang="en-IN" dirty="0" smtClean="0"/>
              <a:t>Some popular frameworks include:</a:t>
            </a:r>
          </a:p>
          <a:p>
            <a:r>
              <a:rPr lang="en-IN" dirty="0" smtClean="0"/>
              <a:t>Java: Apache </a:t>
            </a:r>
            <a:r>
              <a:rPr lang="en-IN" dirty="0" err="1" smtClean="0"/>
              <a:t>Structs</a:t>
            </a:r>
            <a:r>
              <a:rPr lang="en-IN" dirty="0" smtClean="0"/>
              <a:t>, Spring</a:t>
            </a:r>
          </a:p>
          <a:p>
            <a:r>
              <a:rPr lang="en-IN" dirty="0" smtClean="0"/>
              <a:t>PHP: </a:t>
            </a:r>
            <a:r>
              <a:rPr lang="en-IN" dirty="0" err="1" smtClean="0"/>
              <a:t>CakePHP</a:t>
            </a:r>
            <a:endParaRPr lang="en-IN" dirty="0" smtClean="0"/>
          </a:p>
          <a:p>
            <a:r>
              <a:rPr lang="en-IN" dirty="0" smtClean="0"/>
              <a:t>Python: </a:t>
            </a:r>
            <a:r>
              <a:rPr lang="en-IN" dirty="0" err="1" smtClean="0"/>
              <a:t>Django</a:t>
            </a:r>
            <a:endParaRPr lang="en-IN" dirty="0" smtClean="0"/>
          </a:p>
          <a:p>
            <a:r>
              <a:rPr lang="en-IN" dirty="0" smtClean="0"/>
              <a:t>Ruby: Ruby on Rails</a:t>
            </a:r>
          </a:p>
          <a:p>
            <a:r>
              <a:rPr lang="en-IN" dirty="0" smtClean="0"/>
              <a:t>Perl:  </a:t>
            </a:r>
            <a:r>
              <a:rPr lang="en-IN" dirty="0" err="1" smtClean="0"/>
              <a:t>Catlayst</a:t>
            </a:r>
            <a:endParaRPr lang="en-IN" dirty="0" smtClean="0"/>
          </a:p>
          <a:p>
            <a:r>
              <a:rPr lang="en-IN" dirty="0" smtClean="0"/>
              <a:t>Now in .NET: ASP.NET MVC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 of MVC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245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ASP.NET MVC 1.0 on 13</a:t>
            </a:r>
            <a:r>
              <a:rPr lang="en-IN" baseline="30000" dirty="0" smtClean="0"/>
              <a:t>TH</a:t>
            </a:r>
            <a:r>
              <a:rPr lang="en-IN" dirty="0" smtClean="0"/>
              <a:t> March 2009</a:t>
            </a:r>
          </a:p>
          <a:p>
            <a:r>
              <a:rPr lang="en-IN" dirty="0" smtClean="0"/>
              <a:t>ASP.NET MVC 2.0 on 10</a:t>
            </a:r>
            <a:r>
              <a:rPr lang="en-IN" baseline="30000" dirty="0" smtClean="0"/>
              <a:t>TH</a:t>
            </a:r>
            <a:r>
              <a:rPr lang="en-IN" dirty="0" smtClean="0"/>
              <a:t> March 2010</a:t>
            </a:r>
          </a:p>
          <a:p>
            <a:r>
              <a:rPr lang="en-IN" dirty="0" smtClean="0"/>
              <a:t>ASP.NET MVC 3.0 on 13</a:t>
            </a:r>
            <a:r>
              <a:rPr lang="en-IN" baseline="30000" dirty="0" smtClean="0"/>
              <a:t>TH</a:t>
            </a:r>
            <a:r>
              <a:rPr lang="en-IN" dirty="0" smtClean="0"/>
              <a:t> January 2011</a:t>
            </a:r>
          </a:p>
          <a:p>
            <a:r>
              <a:rPr lang="en-IN" dirty="0" smtClean="0"/>
              <a:t>ASP.NET MVC 4.0 on 15</a:t>
            </a:r>
            <a:r>
              <a:rPr lang="en-IN" baseline="30000" dirty="0" smtClean="0"/>
              <a:t>TH</a:t>
            </a:r>
            <a:r>
              <a:rPr lang="en-IN" dirty="0" smtClean="0"/>
              <a:t> August 2012</a:t>
            </a:r>
          </a:p>
          <a:p>
            <a:r>
              <a:rPr lang="en-IN" dirty="0" smtClean="0"/>
              <a:t>ASP.NET MVC 5.0 on 17</a:t>
            </a:r>
            <a:r>
              <a:rPr lang="en-IN" baseline="30000" dirty="0" smtClean="0"/>
              <a:t>TH</a:t>
            </a:r>
            <a:r>
              <a:rPr lang="en-IN" dirty="0" smtClean="0"/>
              <a:t> October 2013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 Versions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075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852936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ASP.NET MVC Version to Version Differences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923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ASP.NET MVC Essentials: Controllers, Views and Models</a:t>
            </a:r>
          </a:p>
          <a:p>
            <a:r>
              <a:rPr lang="en-IN" dirty="0" smtClean="0"/>
              <a:t>ASP.NET MVC Architecture (Request Life Cycle)</a:t>
            </a:r>
          </a:p>
          <a:p>
            <a:r>
              <a:rPr lang="en-IN" dirty="0" smtClean="0"/>
              <a:t>URL Routing</a:t>
            </a:r>
          </a:p>
          <a:p>
            <a:r>
              <a:rPr lang="en-IN" dirty="0" smtClean="0"/>
              <a:t>HTML Helpers</a:t>
            </a:r>
          </a:p>
          <a:p>
            <a:r>
              <a:rPr lang="en-IN" dirty="0" smtClean="0"/>
              <a:t>Automatic Model Binding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MVC 1.0 (2009)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5108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Model-level Validations using ‘Validation Attributes</a:t>
            </a:r>
          </a:p>
          <a:p>
            <a:r>
              <a:rPr lang="en-IN" dirty="0" smtClean="0"/>
              <a:t>Lambda Expressions in HTML Helpers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New features of ASP.NET MVC 2.0 (2010)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255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Razor View-Engine</a:t>
            </a:r>
          </a:p>
          <a:p>
            <a:r>
              <a:rPr lang="en-IN" dirty="0" smtClean="0"/>
              <a:t>Remote Validations</a:t>
            </a:r>
          </a:p>
          <a:p>
            <a:r>
              <a:rPr lang="en-IN" dirty="0" smtClean="0"/>
              <a:t>Global Action Filters</a:t>
            </a:r>
          </a:p>
          <a:p>
            <a:r>
              <a:rPr lang="en-IN" dirty="0" smtClean="0"/>
              <a:t>Dependency Resolvers</a:t>
            </a:r>
          </a:p>
          <a:p>
            <a:r>
              <a:rPr lang="en-IN" dirty="0" smtClean="0"/>
              <a:t>Project Templates (internet Application, Intranet Application and Empty)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New features of ASP.NET MVC 3.0 (2011)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015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Web API</a:t>
            </a:r>
          </a:p>
          <a:p>
            <a:r>
              <a:rPr lang="en-IN" dirty="0" smtClean="0"/>
              <a:t>Bundles and Minification</a:t>
            </a:r>
          </a:p>
          <a:p>
            <a:r>
              <a:rPr lang="en-IN" dirty="0" smtClean="0"/>
              <a:t>JQuery Mobile Integration using ‘Mobile Application’ Project-Template’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New features of ASP.NET MVC 4.0 (2012)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720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ASP.NET</a:t>
            </a:r>
          </a:p>
          <a:p>
            <a:r>
              <a:rPr lang="en-IN" dirty="0" smtClean="0"/>
              <a:t>Web API2</a:t>
            </a:r>
          </a:p>
          <a:p>
            <a:r>
              <a:rPr lang="en-IN" dirty="0" smtClean="0"/>
              <a:t>New Project Templates : Facebook Application and Single Page Application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New features of ASP.NET MVC 5.0 (2013)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207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1.Modules of ASP.NET</a:t>
            </a:r>
          </a:p>
          <a:p>
            <a:pPr marL="0" indent="0">
              <a:buNone/>
            </a:pPr>
            <a:r>
              <a:rPr lang="en-IN" dirty="0" smtClean="0"/>
              <a:t>2.What is ASP.NET MVC?</a:t>
            </a:r>
          </a:p>
          <a:p>
            <a:pPr marL="0" indent="0">
              <a:buNone/>
            </a:pPr>
            <a:r>
              <a:rPr lang="en-IN" dirty="0" smtClean="0"/>
              <a:t>3.Web Forms (</a:t>
            </a:r>
            <a:r>
              <a:rPr lang="en-IN" dirty="0" err="1" smtClean="0"/>
              <a:t>Vs</a:t>
            </a:r>
            <a:r>
              <a:rPr lang="en-IN" dirty="0" smtClean="0"/>
              <a:t>) MVC</a:t>
            </a:r>
          </a:p>
          <a:p>
            <a:pPr marL="0" indent="0">
              <a:buNone/>
            </a:pPr>
            <a:r>
              <a:rPr lang="en-IN" dirty="0" smtClean="0"/>
              <a:t>4.Benefits of ASP.NET MVC</a:t>
            </a:r>
          </a:p>
          <a:p>
            <a:pPr marL="0" indent="0">
              <a:buNone/>
            </a:pPr>
            <a:r>
              <a:rPr lang="en-IN" dirty="0" smtClean="0"/>
              <a:t>5.MVC History</a:t>
            </a:r>
          </a:p>
          <a:p>
            <a:pPr marL="0" indent="0">
              <a:buNone/>
            </a:pPr>
            <a:r>
              <a:rPr lang="en-IN" dirty="0" smtClean="0"/>
              <a:t>6.Versions of ASP.NET MVC</a:t>
            </a:r>
          </a:p>
          <a:p>
            <a:pPr marL="0" indent="0">
              <a:buNone/>
            </a:pPr>
            <a:r>
              <a:rPr lang="en-IN" dirty="0" smtClean="0"/>
              <a:t>7.Setting-up Environment</a:t>
            </a:r>
          </a:p>
          <a:p>
            <a:pPr marL="0" indent="0">
              <a:buNone/>
            </a:pPr>
            <a:r>
              <a:rPr lang="en-IN" dirty="0" smtClean="0"/>
              <a:t>8.Questions?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642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852936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Setting-Up Environment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566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MVC4 AND MVC5 are in-built.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Setting-up Environment: Visual Studio 2013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828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MVC3 and MVC4 are in-built.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Setting-up Environment: Visual Studio 2012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346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MVC2 is in-built</a:t>
            </a:r>
          </a:p>
          <a:p>
            <a:r>
              <a:rPr lang="en-IN" dirty="0" smtClean="0"/>
              <a:t>To use MVC3:</a:t>
            </a:r>
          </a:p>
          <a:p>
            <a:pPr marL="0" indent="0">
              <a:buNone/>
            </a:pPr>
            <a:r>
              <a:rPr lang="en-IN" dirty="0" smtClean="0"/>
              <a:t>	Install “ASP.NET MVC3 RTM”</a:t>
            </a:r>
          </a:p>
          <a:p>
            <a:r>
              <a:rPr lang="en-IN" dirty="0" smtClean="0"/>
              <a:t>To use MVC4:</a:t>
            </a:r>
          </a:p>
          <a:p>
            <a:pPr marL="0" indent="0">
              <a:buNone/>
            </a:pPr>
            <a:r>
              <a:rPr lang="en-IN" dirty="0" smtClean="0"/>
              <a:t>	Install “ASP.NET MVC4 for Visual Studio 		2010 SP1”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Setting-up Environment: Visual Studio 2010 SP1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397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MVC2 is in-built</a:t>
            </a:r>
          </a:p>
          <a:p>
            <a:r>
              <a:rPr lang="en-IN" dirty="0" smtClean="0"/>
              <a:t>To use MVC3:</a:t>
            </a:r>
          </a:p>
          <a:p>
            <a:r>
              <a:rPr lang="en-IN" dirty="0" smtClean="0"/>
              <a:t>Install “ASP.NET MVC3 RTM”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Setting-up Environment: Visual Studio 2010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940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use MVC 1.0</a:t>
            </a:r>
          </a:p>
          <a:p>
            <a:pPr marL="0" indent="0">
              <a:buNone/>
            </a:pPr>
            <a:r>
              <a:rPr lang="en-IN" dirty="0" smtClean="0"/>
              <a:t>	Install “ASP.NET MVC 1.0”</a:t>
            </a:r>
          </a:p>
          <a:p>
            <a:r>
              <a:rPr lang="en-IN" dirty="0" smtClean="0"/>
              <a:t>To use MVC 2.0:</a:t>
            </a:r>
          </a:p>
          <a:p>
            <a:pPr marL="0" indent="0">
              <a:buNone/>
            </a:pPr>
            <a:r>
              <a:rPr lang="en-IN" dirty="0" smtClean="0"/>
              <a:t>	Install “ASP.NET MVC2 RTM”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Setting-up Environment: Visual Studio 2008 SP1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087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C# .NET 4.5</a:t>
            </a:r>
          </a:p>
          <a:p>
            <a:r>
              <a:rPr lang="en-IN" dirty="0" smtClean="0"/>
              <a:t>ASP.NET 4.5</a:t>
            </a:r>
          </a:p>
          <a:p>
            <a:r>
              <a:rPr lang="en-IN" dirty="0" smtClean="0"/>
              <a:t>WCF</a:t>
            </a:r>
          </a:p>
          <a:p>
            <a:r>
              <a:rPr lang="en-IN" dirty="0" smtClean="0"/>
              <a:t>Lambda Expressions, LINQ</a:t>
            </a:r>
          </a:p>
          <a:p>
            <a:r>
              <a:rPr lang="en-IN" dirty="0" smtClean="0"/>
              <a:t>ADO.NET Entity </a:t>
            </a:r>
            <a:r>
              <a:rPr lang="en-IN" dirty="0" err="1" smtClean="0"/>
              <a:t>FrameWork</a:t>
            </a:r>
            <a:endParaRPr lang="en-IN" dirty="0" smtClean="0"/>
          </a:p>
          <a:p>
            <a:r>
              <a:rPr lang="en-IN" dirty="0" smtClean="0"/>
              <a:t>HTML4 or 5 and CSS 2.1 or 3</a:t>
            </a:r>
          </a:p>
          <a:p>
            <a:r>
              <a:rPr lang="en-IN" dirty="0" smtClean="0"/>
              <a:t>JavaScript</a:t>
            </a:r>
          </a:p>
          <a:p>
            <a:r>
              <a:rPr lang="en-IN" dirty="0" smtClean="0"/>
              <a:t>JQuery (JQuery Core, </a:t>
            </a:r>
            <a:r>
              <a:rPr lang="en-IN" dirty="0" err="1" smtClean="0"/>
              <a:t>JSON,JQuery</a:t>
            </a:r>
            <a:r>
              <a:rPr lang="en-IN" dirty="0" smtClean="0"/>
              <a:t> AJAX, JQuery UI, JQuery Mobile.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Prerequisites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11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No server-side controls, page life cycle, No post-backing, view state ,server  events.</a:t>
            </a:r>
          </a:p>
          <a:p>
            <a:r>
              <a:rPr lang="en-IN" dirty="0" smtClean="0"/>
              <a:t>Development experience is much like Classic ASP.</a:t>
            </a:r>
          </a:p>
          <a:p>
            <a:r>
              <a:rPr lang="en-IN" dirty="0" smtClean="0"/>
              <a:t>We Use HTML, CSS, Java Script directly.</a:t>
            </a:r>
          </a:p>
          <a:p>
            <a:r>
              <a:rPr lang="en-IN" dirty="0" smtClean="0"/>
              <a:t>Most of the process (UI design and interaction) runs on the  client side.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41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493" y="1844825"/>
            <a:ext cx="6777317" cy="398780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Performance: No page life cycle, server-side  controls(so no controls need to be processed at server side), no server side events, No post-backing Improved performance.</a:t>
            </a:r>
          </a:p>
          <a:p>
            <a:r>
              <a:rPr lang="en-IN" dirty="0" smtClean="0"/>
              <a:t>Flexibility: Full grip on html </a:t>
            </a:r>
            <a:r>
              <a:rPr lang="en-IN" dirty="0" err="1" smtClean="0"/>
              <a:t>markup</a:t>
            </a:r>
            <a:r>
              <a:rPr lang="en-IN" dirty="0" smtClean="0"/>
              <a:t>.</a:t>
            </a:r>
          </a:p>
          <a:p>
            <a:r>
              <a:rPr lang="en-IN" dirty="0" smtClean="0"/>
              <a:t>Great Architecture: </a:t>
            </a:r>
            <a:r>
              <a:rPr lang="en-IN" dirty="0" err="1" smtClean="0"/>
              <a:t>Cleam</a:t>
            </a:r>
            <a:r>
              <a:rPr lang="en-IN" dirty="0" smtClean="0"/>
              <a:t> separation of concerns. Design logic &amp; programming logic can be independently developed and tested.</a:t>
            </a:r>
          </a:p>
          <a:p>
            <a:r>
              <a:rPr lang="en-IN" dirty="0" smtClean="0"/>
              <a:t>Testability: Unit testing can be done. The programmer can  test his module by sending a dummy request.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490" y="1027664"/>
            <a:ext cx="7024744" cy="817160"/>
          </a:xfrm>
        </p:spPr>
        <p:txBody>
          <a:bodyPr/>
          <a:lstStyle/>
          <a:p>
            <a:r>
              <a:rPr lang="en-IN" dirty="0" smtClean="0"/>
              <a:t>Pros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082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 good for the developers who don’t  know HTML, CSS, JavaScript etc.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91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in ASP.NET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495600" y="4077072"/>
            <a:ext cx="756084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ASP.NET CORE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495600" y="2663343"/>
            <a:ext cx="30963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ASP.NET Web Forms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528048" y="2663343"/>
            <a:ext cx="316835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ASP.NET MVC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28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80928"/>
            <a:ext cx="8229600" cy="1143000"/>
          </a:xfrm>
        </p:spPr>
        <p:txBody>
          <a:bodyPr/>
          <a:lstStyle/>
          <a:p>
            <a:r>
              <a:rPr lang="en-IN" dirty="0" smtClean="0"/>
              <a:t>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1757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Features</a:t>
            </a:r>
          </a:p>
          <a:p>
            <a:r>
              <a:rPr lang="en-IN" dirty="0" smtClean="0"/>
              <a:t>Supports server-side controls &amp; drag and drop , view state, post back, server side properties and server side events etc.</a:t>
            </a:r>
          </a:p>
          <a:p>
            <a:r>
              <a:rPr lang="en-IN" dirty="0" smtClean="0"/>
              <a:t>Hides HTTP, HTML, CSS, JavaScript; instead, it generates the same automatically.</a:t>
            </a:r>
          </a:p>
          <a:p>
            <a:r>
              <a:rPr lang="en-IN" dirty="0" smtClean="0"/>
              <a:t>Most of the logic (Design logic &amp; Programming logic) will be written at server side.</a:t>
            </a:r>
          </a:p>
          <a:p>
            <a:r>
              <a:rPr lang="en-IN" dirty="0" smtClean="0"/>
              <a:t>Development experience is much like Win Forms.</a:t>
            </a:r>
          </a:p>
          <a:p>
            <a:r>
              <a:rPr lang="en-IN" dirty="0" smtClean="0"/>
              <a:t>Supports post-backing, event-driven programming model </a:t>
            </a:r>
            <a:r>
              <a:rPr lang="en-IN" dirty="0" err="1" smtClean="0"/>
              <a:t>etc</a:t>
            </a:r>
            <a:r>
              <a:rPr lang="en-IN" dirty="0" smtClean="0"/>
              <a:t>, which is really not supported by HTTP.</a:t>
            </a:r>
          </a:p>
          <a:p>
            <a:r>
              <a:rPr lang="en-IN" dirty="0" smtClean="0"/>
              <a:t>Most of the process (UI and Application logic) runs on server side.</a:t>
            </a:r>
          </a:p>
          <a:p>
            <a:r>
              <a:rPr lang="en-IN" dirty="0" smtClean="0"/>
              <a:t>Proprietary model.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Web 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701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126" y="1168865"/>
            <a:ext cx="6777317" cy="4275837"/>
          </a:xfrm>
        </p:spPr>
        <p:txBody>
          <a:bodyPr/>
          <a:lstStyle/>
          <a:p>
            <a:r>
              <a:rPr lang="en-IN" dirty="0" smtClean="0"/>
              <a:t>It is easier to learn and use. Best for beginners. </a:t>
            </a:r>
          </a:p>
          <a:p>
            <a:r>
              <a:rPr lang="en-IN" dirty="0" smtClean="0"/>
              <a:t>Good for the developers who come with Win Forms knowledge</a:t>
            </a:r>
          </a:p>
          <a:p>
            <a:r>
              <a:rPr lang="en-IN" dirty="0" smtClean="0"/>
              <a:t>Developer need not know HTML, CSS, JavaScript etc.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126" y="307227"/>
            <a:ext cx="7024744" cy="3851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2577420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255"/>
            <a:ext cx="11097491" cy="526472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dirty="0" smtClean="0"/>
              <a:t>1) Heavy page life cycle:</a:t>
            </a:r>
          </a:p>
          <a:p>
            <a:pPr marL="68580" indent="0">
              <a:buNone/>
            </a:pPr>
            <a:r>
              <a:rPr lang="en-IN" dirty="0" smtClean="0"/>
              <a:t>	 * The page life cycle of  asp.net web forms is very complex, weight-full, keeps much burden on the server &amp; slows-down the server's performance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 2) No grip on html </a:t>
            </a:r>
            <a:r>
              <a:rPr lang="en-IN" dirty="0" err="1" smtClean="0"/>
              <a:t>markup</a:t>
            </a:r>
            <a:r>
              <a:rPr lang="en-IN" dirty="0" smtClean="0"/>
              <a:t>:</a:t>
            </a:r>
          </a:p>
          <a:p>
            <a:pPr marL="68580" indent="0">
              <a:buNone/>
            </a:pPr>
            <a:r>
              <a:rPr lang="en-IN" dirty="0" smtClean="0"/>
              <a:t>	 * The developer can't add additional html tags or attributes or customize; because html code will be generate by asp.net itself at run time</a:t>
            </a:r>
            <a:r>
              <a:rPr lang="en-IN" dirty="0" smtClean="0"/>
              <a:t>.</a:t>
            </a:r>
          </a:p>
          <a:p>
            <a:pPr marL="68580" indent="0">
              <a:buNone/>
            </a:pPr>
            <a:endParaRPr lang="en-IN" dirty="0" smtClean="0"/>
          </a:p>
          <a:p>
            <a:pPr marL="68580" indent="0">
              <a:buNone/>
            </a:pPr>
            <a:r>
              <a:rPr lang="en-IN" dirty="0" smtClean="0"/>
              <a:t> 3) No clean </a:t>
            </a:r>
            <a:r>
              <a:rPr lang="en-IN" dirty="0" err="1" smtClean="0"/>
              <a:t>seperation</a:t>
            </a:r>
            <a:r>
              <a:rPr lang="en-IN" dirty="0" smtClean="0"/>
              <a:t> of concerns:</a:t>
            </a:r>
          </a:p>
          <a:p>
            <a:pPr marL="68580" indent="0">
              <a:buNone/>
            </a:pPr>
            <a:r>
              <a:rPr lang="en-IN" dirty="0" smtClean="0"/>
              <a:t>	 * In asp.net web forms, designer code and programmer code can't be independently developed and tested.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0" y="439085"/>
            <a:ext cx="8839200" cy="6095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505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32657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.aspx</a:t>
            </a:r>
          </a:p>
          <a:p>
            <a:pPr marL="0" indent="0">
              <a:buNone/>
            </a:pPr>
            <a:r>
              <a:rPr lang="en-IN" dirty="0" smtClean="0"/>
              <a:t>&lt;asp:Label ID=“Label1” runat=“server”/&gt;</a:t>
            </a:r>
          </a:p>
          <a:p>
            <a:pPr marL="0" indent="0">
              <a:buNone/>
            </a:pPr>
            <a:r>
              <a:rPr lang="en-IN" dirty="0" smtClean="0"/>
              <a:t>&lt;asp:Button  ID=“Button1”  runat=“server”  Text=“OK”                                          onClick=“”Button1_Click”/&gt;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.aspx.cs</a:t>
            </a:r>
          </a:p>
          <a:p>
            <a:pPr marL="0" indent="0">
              <a:buNone/>
            </a:pPr>
            <a:r>
              <a:rPr lang="en-IN" dirty="0" smtClean="0"/>
              <a:t>Protected void Button1_Click(…..)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//some code</a:t>
            </a:r>
          </a:p>
          <a:p>
            <a:pPr marL="0" indent="0">
              <a:buNone/>
            </a:pPr>
            <a:r>
              <a:rPr lang="en-IN" dirty="0" smtClean="0"/>
              <a:t>Label1.Text=“hello”;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050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04665"/>
            <a:ext cx="8229600" cy="5721499"/>
          </a:xfrm>
        </p:spPr>
        <p:txBody>
          <a:bodyPr>
            <a:normAutofit/>
          </a:bodyPr>
          <a:lstStyle/>
          <a:p>
            <a:r>
              <a:rPr lang="en-IN" dirty="0" smtClean="0"/>
              <a:t>1) ASP.NET Server side tag (.aspx page):</a:t>
            </a:r>
          </a:p>
          <a:p>
            <a:endParaRPr lang="en-IN" dirty="0" smtClean="0"/>
          </a:p>
          <a:p>
            <a:r>
              <a:rPr lang="en-IN" dirty="0" smtClean="0"/>
              <a:t> &lt;asp:Button ID="Button1" runat="server" Text="OK" </a:t>
            </a:r>
            <a:r>
              <a:rPr lang="en-IN" dirty="0" err="1" smtClean="0"/>
              <a:t>BackColor</a:t>
            </a:r>
            <a:r>
              <a:rPr lang="en-IN" dirty="0" smtClean="0"/>
              <a:t>="Yellow" /&gt;</a:t>
            </a:r>
          </a:p>
          <a:p>
            <a:endParaRPr lang="en-IN" dirty="0" smtClean="0"/>
          </a:p>
          <a:p>
            <a:r>
              <a:rPr lang="en-IN" dirty="0" smtClean="0"/>
              <a:t>2) Convert the server tag into c#:</a:t>
            </a:r>
          </a:p>
          <a:p>
            <a:endParaRPr lang="en-IN" dirty="0" smtClean="0"/>
          </a:p>
          <a:p>
            <a:r>
              <a:rPr lang="en-IN" dirty="0" smtClean="0"/>
              <a:t> Button Button1 = new Button();</a:t>
            </a:r>
          </a:p>
          <a:p>
            <a:r>
              <a:rPr lang="en-IN" dirty="0" smtClean="0"/>
              <a:t> Button1.Text = "OK";</a:t>
            </a:r>
          </a:p>
          <a:p>
            <a:r>
              <a:rPr lang="en-IN" dirty="0" smtClean="0"/>
              <a:t> Button1.BackColor = </a:t>
            </a:r>
            <a:r>
              <a:rPr lang="en-IN" dirty="0" err="1" smtClean="0"/>
              <a:t>Color.Yellow</a:t>
            </a:r>
            <a:r>
              <a:rPr lang="en-IN" dirty="0" smtClean="0"/>
              <a:t>;</a:t>
            </a:r>
          </a:p>
          <a:p>
            <a:endParaRPr lang="en-IN" dirty="0" smtClean="0"/>
          </a:p>
          <a:p>
            <a:r>
              <a:rPr lang="en-IN" dirty="0" smtClean="0"/>
              <a:t>3) Compile the c# code and generate </a:t>
            </a:r>
            <a:r>
              <a:rPr lang="en-IN" dirty="0" err="1" smtClean="0"/>
              <a:t>msil</a:t>
            </a:r>
            <a:r>
              <a:rPr lang="en-IN" dirty="0" smtClean="0"/>
              <a:t> code: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056692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493" y="1484785"/>
            <a:ext cx="6777317" cy="4347845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IN" dirty="0"/>
              <a:t>4) raise events:</a:t>
            </a:r>
          </a:p>
          <a:p>
            <a:pPr marL="68580" indent="0">
              <a:buNone/>
            </a:pPr>
            <a:r>
              <a:rPr lang="en-IN" dirty="0" smtClean="0"/>
              <a:t>	 </a:t>
            </a:r>
            <a:r>
              <a:rPr lang="en-IN" dirty="0" err="1"/>
              <a:t>PreInit</a:t>
            </a:r>
            <a:endParaRPr lang="en-IN" dirty="0"/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	</a:t>
            </a:r>
            <a:r>
              <a:rPr lang="en-IN" dirty="0" err="1" smtClean="0"/>
              <a:t>Init</a:t>
            </a:r>
            <a:endParaRPr lang="en-IN" dirty="0"/>
          </a:p>
          <a:p>
            <a:pPr marL="68580" indent="0">
              <a:buNone/>
            </a:pPr>
            <a:r>
              <a:rPr lang="en-IN" dirty="0" smtClean="0"/>
              <a:t>	 </a:t>
            </a:r>
            <a:r>
              <a:rPr lang="en-IN" dirty="0" err="1"/>
              <a:t>PreLoad</a:t>
            </a:r>
            <a:endParaRPr lang="en-IN" dirty="0"/>
          </a:p>
          <a:p>
            <a:pPr marL="68580" indent="0">
              <a:buNone/>
            </a:pPr>
            <a:r>
              <a:rPr lang="en-IN" dirty="0" smtClean="0"/>
              <a:t>	 </a:t>
            </a:r>
            <a:r>
              <a:rPr lang="en-IN" dirty="0"/>
              <a:t>Load </a:t>
            </a:r>
          </a:p>
          <a:p>
            <a:pPr marL="68580" indent="0">
              <a:buNone/>
            </a:pPr>
            <a:r>
              <a:rPr lang="en-IN" dirty="0" smtClean="0"/>
              <a:t>	[</a:t>
            </a:r>
            <a:r>
              <a:rPr lang="en-IN" dirty="0"/>
              <a:t>additional events if any]</a:t>
            </a:r>
          </a:p>
          <a:p>
            <a:pPr marL="68580" indent="0">
              <a:buNone/>
            </a:pPr>
            <a:r>
              <a:rPr lang="en-IN" dirty="0"/>
              <a:t> </a:t>
            </a:r>
            <a:r>
              <a:rPr lang="en-IN" dirty="0" smtClean="0"/>
              <a:t>	</a:t>
            </a:r>
            <a:r>
              <a:rPr lang="en-IN" dirty="0" err="1" smtClean="0"/>
              <a:t>PreRender</a:t>
            </a:r>
            <a:endParaRPr lang="en-IN" dirty="0"/>
          </a:p>
          <a:p>
            <a:pPr marL="68580" indent="0">
              <a:buNone/>
            </a:pPr>
            <a:r>
              <a:rPr lang="en-IN" dirty="0" smtClean="0"/>
              <a:t>	 </a:t>
            </a:r>
            <a:r>
              <a:rPr lang="en-IN" dirty="0"/>
              <a:t>Unload</a:t>
            </a:r>
          </a:p>
          <a:p>
            <a:endParaRPr lang="en-IN" dirty="0"/>
          </a:p>
          <a:p>
            <a:pPr marL="68580" indent="0">
              <a:buNone/>
            </a:pPr>
            <a:r>
              <a:rPr lang="en-IN" dirty="0"/>
              <a:t>5) finally the server tag will be converted into html:</a:t>
            </a:r>
          </a:p>
          <a:p>
            <a:pPr marL="68580" indent="0">
              <a:buNone/>
            </a:pPr>
            <a:r>
              <a:rPr lang="en-IN" dirty="0" smtClean="0"/>
              <a:t>	 </a:t>
            </a:r>
            <a:r>
              <a:rPr lang="en-IN" dirty="0"/>
              <a:t>&lt;input type="submit" value="OK" /&gt;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819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Hexaware color">
      <a:dk1>
        <a:srgbClr val="002F5F"/>
      </a:dk1>
      <a:lt1>
        <a:srgbClr val="FFFFFF"/>
      </a:lt1>
      <a:dk2>
        <a:srgbClr val="F37E20"/>
      </a:dk2>
      <a:lt2>
        <a:srgbClr val="5F5F5F"/>
      </a:lt2>
      <a:accent1>
        <a:srgbClr val="7F7F7F"/>
      </a:accent1>
      <a:accent2>
        <a:srgbClr val="AAC8E3"/>
      </a:accent2>
      <a:accent3>
        <a:srgbClr val="FDB813"/>
      </a:accent3>
      <a:accent4>
        <a:srgbClr val="0074EA"/>
      </a:accent4>
      <a:accent5>
        <a:srgbClr val="F37E20"/>
      </a:accent5>
      <a:accent6>
        <a:srgbClr val="FDB813"/>
      </a:accent6>
      <a:hlink>
        <a:srgbClr val="D5EAFF"/>
      </a:hlink>
      <a:folHlink>
        <a:srgbClr val="DFDFDF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5031A67AD61C42943EAA7E3CD69BB5" ma:contentTypeVersion="27" ma:contentTypeDescription="Create a new document." ma:contentTypeScope="" ma:versionID="0049ff18c62cc56b8344e730804c165f">
  <xsd:schema xmlns:xsd="http://www.w3.org/2001/XMLSchema" xmlns:xs="http://www.w3.org/2001/XMLSchema" xmlns:p="http://schemas.microsoft.com/office/2006/metadata/properties" xmlns:ns3="83f541c1-93d0-4555-909e-9278fdf60e09" xmlns:ns4="b18187cb-8916-4058-bf8c-5a14975cbd53" targetNamespace="http://schemas.microsoft.com/office/2006/metadata/properties" ma:root="true" ma:fieldsID="effc5c766fea21256dc953216e535961" ns3:_="" ns4:_="">
    <xsd:import namespace="83f541c1-93d0-4555-909e-9278fdf60e09"/>
    <xsd:import namespace="b18187cb-8916-4058-bf8c-5a14975cbd53"/>
    <xsd:element name="properties">
      <xsd:complexType>
        <xsd:sequence>
          <xsd:element name="documentManagement">
            <xsd:complexType>
              <xsd:all>
                <xsd:element ref="ns3:Document_x0020_Status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541c1-93d0-4555-909e-9278fdf60e09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9" nillable="true" ma:displayName="Document Status" ma:default="New" ma:format="Dropdown" ma:internalName="Document_x0020_Status">
      <xsd:simpleType>
        <xsd:restriction base="dms:Choice">
          <xsd:enumeration value="New"/>
          <xsd:enumeration value="Approved"/>
          <xsd:enumeration value="Due for Revision"/>
          <xsd:enumeration value="Revis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187cb-8916-4058-bf8c-5a14975cbd5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23eb8f7-4ab3-4572-aed0-ecdb357c8046}" ma:internalName="TaxCatchAll" ma:showField="CatchAllData" ma:web="bfceae84-e637-4bce-973f-0a9a0545e2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2427474e-60f8-4f75-abfc-98841d67cf98" ContentTypeId="0x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8187cb-8916-4058-bf8c-5a14975cbd53"/>
    <Document_x0020_Status xmlns="83f541c1-93d0-4555-909e-9278fdf60e09">New</Document_x0020_Status>
  </documentManagement>
</p:properties>
</file>

<file path=customXml/itemProps1.xml><?xml version="1.0" encoding="utf-8"?>
<ds:datastoreItem xmlns:ds="http://schemas.openxmlformats.org/officeDocument/2006/customXml" ds:itemID="{0E46A139-BC41-4AD5-85DA-9223CEE821E2}"/>
</file>

<file path=customXml/itemProps2.xml><?xml version="1.0" encoding="utf-8"?>
<ds:datastoreItem xmlns:ds="http://schemas.openxmlformats.org/officeDocument/2006/customXml" ds:itemID="{EFE2F61D-0844-4312-8295-BA9460D20164}"/>
</file>

<file path=customXml/itemProps3.xml><?xml version="1.0" encoding="utf-8"?>
<ds:datastoreItem xmlns:ds="http://schemas.openxmlformats.org/officeDocument/2006/customXml" ds:itemID="{81AE4059-73D3-43CE-849B-829B2A369165}"/>
</file>

<file path=customXml/itemProps4.xml><?xml version="1.0" encoding="utf-8"?>
<ds:datastoreItem xmlns:ds="http://schemas.openxmlformats.org/officeDocument/2006/customXml" ds:itemID="{1590D1E7-2A80-490F-937A-F1E57FE1C728}"/>
</file>

<file path=docProps/app.xml><?xml version="1.0" encoding="utf-8"?>
<Properties xmlns="http://schemas.openxmlformats.org/officeDocument/2006/extended-properties" xmlns:vt="http://schemas.openxmlformats.org/officeDocument/2006/docPropsVTypes">
  <Template>Q3 2014 Board Meeting v4 November 2 2014</Template>
  <TotalTime>5238</TotalTime>
  <Words>895</Words>
  <Application>Microsoft Office PowerPoint</Application>
  <PresentationFormat>Widescreen</PresentationFormat>
  <Paragraphs>165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ＭＳ Ｐゴシック</vt:lpstr>
      <vt:lpstr>Arial</vt:lpstr>
      <vt:lpstr>Brush Script Std</vt:lpstr>
      <vt:lpstr>Calibri</vt:lpstr>
      <vt:lpstr>Helvetica Condensed</vt:lpstr>
      <vt:lpstr>HelveticaNeue Condensed</vt:lpstr>
      <vt:lpstr>Times</vt:lpstr>
      <vt:lpstr>Blank Presentation</vt:lpstr>
      <vt:lpstr>ASP.NET</vt:lpstr>
      <vt:lpstr>Objectives</vt:lpstr>
      <vt:lpstr>Modules in ASP.NET</vt:lpstr>
      <vt:lpstr>ASP.NET Web Forms</vt:lpstr>
      <vt:lpstr>Pros</vt:lpstr>
      <vt:lpstr>Cons </vt:lpstr>
      <vt:lpstr>PowerPoint Presentation</vt:lpstr>
      <vt:lpstr>PowerPoint Presentation</vt:lpstr>
      <vt:lpstr>PowerPoint Presentation</vt:lpstr>
      <vt:lpstr>2)ASP.NET MVC</vt:lpstr>
      <vt:lpstr>What is MVC</vt:lpstr>
      <vt:lpstr>History of MVC</vt:lpstr>
      <vt:lpstr>ASP.NET MVC Versions </vt:lpstr>
      <vt:lpstr>ASP.NET MVC Version to Version Differences</vt:lpstr>
      <vt:lpstr>ASP.NET MVC 1.0 (2009)</vt:lpstr>
      <vt:lpstr>New features of ASP.NET MVC 2.0 (2010)</vt:lpstr>
      <vt:lpstr>New features of ASP.NET MVC 3.0 (2011)</vt:lpstr>
      <vt:lpstr>New features of ASP.NET MVC 4.0 (2012)</vt:lpstr>
      <vt:lpstr>New features of ASP.NET MVC 5.0 (2013)</vt:lpstr>
      <vt:lpstr>Setting-Up Environment </vt:lpstr>
      <vt:lpstr>Setting-up Environment: Visual Studio 2013</vt:lpstr>
      <vt:lpstr>Setting-up Environment: Visual Studio 2012</vt:lpstr>
      <vt:lpstr>Setting-up Environment: Visual Studio 2010 SP1</vt:lpstr>
      <vt:lpstr>Setting-up Environment: Visual Studio 2010</vt:lpstr>
      <vt:lpstr>Setting-up Environment: Visual Studio 2008 SP1</vt:lpstr>
      <vt:lpstr>Prerequisites</vt:lpstr>
      <vt:lpstr>Features</vt:lpstr>
      <vt:lpstr>Pros</vt:lpstr>
      <vt:lpstr>Cons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Narmadha </dc:creator>
  <cp:lastModifiedBy>vinoth</cp:lastModifiedBy>
  <cp:revision>587</cp:revision>
  <dcterms:created xsi:type="dcterms:W3CDTF">2014-11-02T05:32:32Z</dcterms:created>
  <dcterms:modified xsi:type="dcterms:W3CDTF">2020-03-23T04:47:51Z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0x010100B65031A67AD61C42943EAA7E3CD69BB5</vt:lpwstr>
  </property>
  <property fmtid="{D5CDD505-2E9C-101B-9397-08002B2CF9AE}" pid="3" name="Order">
    <vt:r8>317300</vt:r8>
  </property>
</Properties>
</file>