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A3C"/>
    <a:srgbClr val="124071"/>
    <a:srgbClr val="013366"/>
    <a:srgbClr val="CC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010" autoAdjust="0"/>
  </p:normalViewPr>
  <p:slideViewPr>
    <p:cSldViewPr>
      <p:cViewPr varScale="1">
        <p:scale>
          <a:sx n="75" d="100"/>
          <a:sy n="75" d="100"/>
        </p:scale>
        <p:origin x="10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7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986C-ABA7-4756-9458-9237880D6C7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A2DB5-9560-4959-BD75-EC16039E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2EB4A-585A-4F39-95EB-C67AC18267B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7FADD-073D-4382-BEBC-A514E5840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1840"/>
            <a:ext cx="8229600" cy="1097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43A3C"/>
                </a:solidFill>
                <a:latin typeface="Myriad Web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1940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8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354491"/>
          </a:xfrm>
          <a:prstGeom prst="rect">
            <a:avLst/>
          </a:prstGeom>
        </p:spPr>
        <p:txBody>
          <a:bodyPr tIns="91440">
            <a:spAutoFit/>
          </a:bodyPr>
          <a:lstStyle>
            <a:lvl1pPr marL="27432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1pPr>
            <a:lvl2pPr marL="54864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2pPr>
            <a:lvl3pPr marL="82296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3pPr>
            <a:lvl4pPr marL="109728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4pPr>
            <a:lvl5pPr marL="137160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3232"/>
          </a:xfrm>
          <a:prstGeom prst="rect">
            <a:avLst/>
          </a:prstGeom>
        </p:spPr>
        <p:txBody>
          <a:bodyPr lIns="274320">
            <a:normAutofit/>
          </a:bodyPr>
          <a:lstStyle>
            <a:lvl1pPr algn="l">
              <a:defRPr sz="4000"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0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9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/>
              <a:t>Click to add valediction</a:t>
            </a:r>
          </a:p>
        </p:txBody>
      </p:sp>
    </p:spTree>
    <p:extLst>
      <p:ext uri="{BB962C8B-B14F-4D97-AF65-F5344CB8AC3E}">
        <p14:creationId xmlns:p14="http://schemas.microsoft.com/office/powerpoint/2010/main" val="170648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9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3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53" r:id="rId5"/>
    <p:sldLayoutId id="2147483660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nunit.org/articles/nunit/writing-tests/attributes/testfixturesource.html" TargetMode="External"/><Relationship Id="rId3" Type="http://schemas.openxmlformats.org/officeDocument/2006/relationships/hyperlink" Target="https://docs.nunit.org/articles/nunit/writing-tests/attributes/testcase.html" TargetMode="External"/><Relationship Id="rId7" Type="http://schemas.openxmlformats.org/officeDocument/2006/relationships/hyperlink" Target="https://docs.nunit.org/articles/nunit/writing-tests/attributes/onetimesetup.html" TargetMode="External"/><Relationship Id="rId2" Type="http://schemas.openxmlformats.org/officeDocument/2006/relationships/hyperlink" Target="https://docs.nunit.org/articles/nunit/writing-tests/attributes/test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nunit.org/articles/nunit/writing-tests/attributes/testfixturesetup.html" TargetMode="External"/><Relationship Id="rId5" Type="http://schemas.openxmlformats.org/officeDocument/2006/relationships/hyperlink" Target="https://docs.nunit.org/articles/nunit/writing-tests/attributes/testfixture.html" TargetMode="External"/><Relationship Id="rId4" Type="http://schemas.openxmlformats.org/officeDocument/2006/relationships/hyperlink" Target="https://docs.nunit.org/articles/nunit/writing-tests/attributes/testcasesource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nunit.org/articles/nunit/writing-tests/attributes/valuesource.html" TargetMode="External"/><Relationship Id="rId3" Type="http://schemas.openxmlformats.org/officeDocument/2006/relationships/hyperlink" Target="https://docs.nunit.org/articles/nunit/writing-tests/attributes/onetimeteardown.html" TargetMode="External"/><Relationship Id="rId7" Type="http://schemas.openxmlformats.org/officeDocument/2006/relationships/hyperlink" Target="https://docs.nunit.org/articles/nunit/writing-tests/attributes/values.html" TargetMode="External"/><Relationship Id="rId2" Type="http://schemas.openxmlformats.org/officeDocument/2006/relationships/hyperlink" Target="https://docs.nunit.org/articles/nunit/writing-tests/attributes/testfixtureteardown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nunit.org/articles/nunit/writing-tests/attributes/timeout.html" TargetMode="External"/><Relationship Id="rId5" Type="http://schemas.openxmlformats.org/officeDocument/2006/relationships/hyperlink" Target="https://docs.nunit.org/articles/nunit/writing-tests/attributes/theory.html" TargetMode="External"/><Relationship Id="rId4" Type="http://schemas.openxmlformats.org/officeDocument/2006/relationships/hyperlink" Target="https://docs.nunit.org/articles/nunit/writing-tests/attributes/testof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unit.org/articles/nunit/writing-tests/attributes/order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nunit.org/articles/nunit/writing-tests/assertions/classic-assertions/Assert.IsNaN.html" TargetMode="External"/><Relationship Id="rId13" Type="http://schemas.openxmlformats.org/officeDocument/2006/relationships/hyperlink" Target="https://docs.nunit.org/articles/nunit/writing-tests/assertions/classic-assertions/Assert.AreSame.html" TargetMode="External"/><Relationship Id="rId3" Type="http://schemas.openxmlformats.org/officeDocument/2006/relationships/hyperlink" Target="https://docs.nunit.org/articles/nunit/writing-tests/assertions/classic-assertions/Assert.False.html" TargetMode="External"/><Relationship Id="rId7" Type="http://schemas.openxmlformats.org/officeDocument/2006/relationships/hyperlink" Target="https://docs.nunit.org/articles/nunit/writing-tests/assertions/classic-assertions/Assert.NotZero.html" TargetMode="External"/><Relationship Id="rId12" Type="http://schemas.openxmlformats.org/officeDocument/2006/relationships/hyperlink" Target="https://docs.nunit.org/articles/nunit/writing-tests/assertions/classic-assertions/Assert.AreNotEqual.html" TargetMode="External"/><Relationship Id="rId2" Type="http://schemas.openxmlformats.org/officeDocument/2006/relationships/hyperlink" Target="https://docs.nunit.org/articles/nunit/writing-tests/assertions/classic-assertions/Assert.True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nunit.org/articles/nunit/writing-tests/assertions/classic-assertions/Assert.Zero.html" TargetMode="External"/><Relationship Id="rId11" Type="http://schemas.openxmlformats.org/officeDocument/2006/relationships/hyperlink" Target="https://docs.nunit.org/articles/nunit/writing-tests/assertions/classic-assertions/Assert.AreEqual.html" TargetMode="External"/><Relationship Id="rId5" Type="http://schemas.openxmlformats.org/officeDocument/2006/relationships/hyperlink" Target="https://docs.nunit.org/articles/nunit/writing-tests/assertions/classic-assertions/Assert.NotNull.html" TargetMode="External"/><Relationship Id="rId15" Type="http://schemas.openxmlformats.org/officeDocument/2006/relationships/hyperlink" Target="https://docs.nunit.org/articles/nunit/writing-tests/assertions/classic-assertions/Assert.Contains.html" TargetMode="External"/><Relationship Id="rId10" Type="http://schemas.openxmlformats.org/officeDocument/2006/relationships/hyperlink" Target="https://docs.nunit.org/articles/nunit/writing-tests/assertions/classic-assertions/Assert.IsNotEmpty.html" TargetMode="External"/><Relationship Id="rId4" Type="http://schemas.openxmlformats.org/officeDocument/2006/relationships/hyperlink" Target="https://docs.nunit.org/articles/nunit/writing-tests/assertions/classic-assertions/Assert.Null.html" TargetMode="External"/><Relationship Id="rId9" Type="http://schemas.openxmlformats.org/officeDocument/2006/relationships/hyperlink" Target="https://docs.nunit.org/articles/nunit/writing-tests/assertions/classic-assertions/Assert.IsEmpty.html" TargetMode="External"/><Relationship Id="rId14" Type="http://schemas.openxmlformats.org/officeDocument/2006/relationships/hyperlink" Target="https://docs.nunit.org/articles/nunit/writing-tests/assertions/classic-assertions/Assert.AreNotSame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nunit.org/articles/nunit/writing-tests/assertions/classic-assertions/Assert.IsInstanceOf.html" TargetMode="External"/><Relationship Id="rId13" Type="http://schemas.openxmlformats.org/officeDocument/2006/relationships/hyperlink" Target="https://docs.nunit.org/articles/nunit/writing-tests/assertions/classic-assertions/Assert.ThrowsAsync.html" TargetMode="External"/><Relationship Id="rId18" Type="http://schemas.openxmlformats.org/officeDocument/2006/relationships/hyperlink" Target="https://docs.nunit.org/articles/nunit/writing-tests/assertions/classic-assertions/Assert.Pass.html" TargetMode="External"/><Relationship Id="rId3" Type="http://schemas.openxmlformats.org/officeDocument/2006/relationships/hyperlink" Target="https://docs.nunit.org/articles/nunit/writing-tests/assertions/classic-assertions/Assert.GreaterOrEqual.html" TargetMode="External"/><Relationship Id="rId21" Type="http://schemas.openxmlformats.org/officeDocument/2006/relationships/hyperlink" Target="https://docs.nunit.org/articles/nunit/writing-tests/assertions/classic-assertions/Assert.Inconclusive.html" TargetMode="External"/><Relationship Id="rId7" Type="http://schemas.openxmlformats.org/officeDocument/2006/relationships/hyperlink" Target="https://docs.nunit.org/articles/nunit/writing-tests/assertions/classic-assertions/Assert.Negative.html" TargetMode="External"/><Relationship Id="rId12" Type="http://schemas.openxmlformats.org/officeDocument/2006/relationships/hyperlink" Target="https://docs.nunit.org/articles/nunit/writing-tests/assertions/classic-assertions/Assert.Throws.html" TargetMode="External"/><Relationship Id="rId17" Type="http://schemas.openxmlformats.org/officeDocument/2006/relationships/hyperlink" Target="https://docs.nunit.org/articles/nunit/writing-tests/assertions/classic-assertions/Assert.CatchAsync.html" TargetMode="External"/><Relationship Id="rId2" Type="http://schemas.openxmlformats.org/officeDocument/2006/relationships/hyperlink" Target="https://docs.nunit.org/articles/nunit/writing-tests/assertions/classic-assertions/Assert.Greater.html" TargetMode="External"/><Relationship Id="rId16" Type="http://schemas.openxmlformats.org/officeDocument/2006/relationships/hyperlink" Target="https://docs.nunit.org/articles/nunit/writing-tests/assertions/classic-assertions/Assert.Catch.html" TargetMode="External"/><Relationship Id="rId20" Type="http://schemas.openxmlformats.org/officeDocument/2006/relationships/hyperlink" Target="https://docs.nunit.org/articles/nunit/writing-tests/assertions/classic-assertions/Assert.Ignore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nunit.org/articles/nunit/writing-tests/assertions/classic-assertions/Assert.Positive.html" TargetMode="External"/><Relationship Id="rId11" Type="http://schemas.openxmlformats.org/officeDocument/2006/relationships/hyperlink" Target="https://docs.nunit.org/articles/nunit/writing-tests/assertions/classic-assertions/Assert.IsNotAssignableFrom.html" TargetMode="External"/><Relationship Id="rId5" Type="http://schemas.openxmlformats.org/officeDocument/2006/relationships/hyperlink" Target="https://docs.nunit.org/articles/nunit/writing-tests/assertions/classic-assertions/Assert.LessOrEqual.html" TargetMode="External"/><Relationship Id="rId15" Type="http://schemas.openxmlformats.org/officeDocument/2006/relationships/hyperlink" Target="https://docs.nunit.org/articles/nunit/writing-tests/assertions/classic-assertions/Assert.DoesNotThrowAsync.html" TargetMode="External"/><Relationship Id="rId10" Type="http://schemas.openxmlformats.org/officeDocument/2006/relationships/hyperlink" Target="https://docs.nunit.org/articles/nunit/writing-tests/assertions/classic-assertions/Assert.IsAssignableFrom.html" TargetMode="External"/><Relationship Id="rId19" Type="http://schemas.openxmlformats.org/officeDocument/2006/relationships/hyperlink" Target="https://docs.nunit.org/articles/nunit/writing-tests/assertions/classic-assertions/Assert.Fail.html" TargetMode="External"/><Relationship Id="rId4" Type="http://schemas.openxmlformats.org/officeDocument/2006/relationships/hyperlink" Target="https://docs.nunit.org/articles/nunit/writing-tests/assertions/classic-assertions/Assert.Less.html" TargetMode="External"/><Relationship Id="rId9" Type="http://schemas.openxmlformats.org/officeDocument/2006/relationships/hyperlink" Target="https://docs.nunit.org/articles/nunit/writing-tests/assertions/classic-assertions/Assert.IsNotInstanceOf.html" TargetMode="External"/><Relationship Id="rId14" Type="http://schemas.openxmlformats.org/officeDocument/2006/relationships/hyperlink" Target="https://docs.nunit.org/articles/nunit/writing-tests/assertions/classic-assertions/Assert.DoesNotThrow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teridem.net/" TargetMode="External"/><Relationship Id="rId2" Type="http://schemas.openxmlformats.org/officeDocument/2006/relationships/hyperlink" Target="http://www.charliepoole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imoneb.github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nunit.org/articles/nunit/writing-tests/attributes/theory.html" TargetMode="External"/><Relationship Id="rId3" Type="http://schemas.openxmlformats.org/officeDocument/2006/relationships/hyperlink" Target="https://docs.nunit.org/articles/nunit/writing-tests/attributes/author.html" TargetMode="External"/><Relationship Id="rId7" Type="http://schemas.openxmlformats.org/officeDocument/2006/relationships/hyperlink" Target="https://docs.nunit.org/articles/nunit/writing-tests/attributes/datapoint.html" TargetMode="External"/><Relationship Id="rId2" Type="http://schemas.openxmlformats.org/officeDocument/2006/relationships/hyperlink" Target="https://docs.nunit.org/articles/nunit/writing-tests/attributes/apartment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nunit.org/articles/nunit/writing-tests/attributes/culture.html" TargetMode="External"/><Relationship Id="rId5" Type="http://schemas.openxmlformats.org/officeDocument/2006/relationships/hyperlink" Target="https://docs.nunit.org/articles/nunit/writing-tests/attributes/combinatorial.html" TargetMode="External"/><Relationship Id="rId4" Type="http://schemas.openxmlformats.org/officeDocument/2006/relationships/hyperlink" Target="https://docs.nunit.org/articles/nunit/writing-tests/attributes/category.html" TargetMode="External"/><Relationship Id="rId9" Type="http://schemas.openxmlformats.org/officeDocument/2006/relationships/hyperlink" Target="https://docs.nunit.org/articles/nunit/writing-tests/attributes/datapointsourc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What Is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Helvetica Neue"/>
              </a:rPr>
              <a:t>NUnit</a:t>
            </a: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  <a:b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184A6E-244A-46D9-9407-E4F672D06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4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6CBFAF-29A4-4A95-80DF-54E903E0D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895582"/>
              </p:ext>
            </p:extLst>
          </p:nvPr>
        </p:nvGraphicFramePr>
        <p:xfrm>
          <a:off x="228600" y="731838"/>
          <a:ext cx="8534400" cy="5370221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977230104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603694251"/>
                    </a:ext>
                  </a:extLst>
                </a:gridCol>
              </a:tblGrid>
              <a:tr h="710741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 dirty="0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Test Attribute</a:t>
                      </a:r>
                      <a:endParaRPr lang="en-IN" sz="2000" dirty="0">
                        <a:effectLst/>
                      </a:endParaRPr>
                    </a:p>
                  </a:txBody>
                  <a:tcPr marL="11172" marR="11172" marT="11172" marB="1117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Marks a method of a TestFixture that represents a test.</a:t>
                      </a:r>
                    </a:p>
                  </a:txBody>
                  <a:tcPr marL="11172" marR="11172" marT="11172" marB="1117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105908"/>
                  </a:ext>
                </a:extLst>
              </a:tr>
              <a:tr h="930684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 dirty="0" err="1">
                          <a:solidFill>
                            <a:srgbClr val="337AB7"/>
                          </a:solidFill>
                          <a:effectLst/>
                          <a:hlinkClick r:id="rId3"/>
                        </a:rPr>
                        <a:t>TestCase</a:t>
                      </a:r>
                      <a:r>
                        <a:rPr lang="en-IN" sz="2000" u="none" strike="noStrike" dirty="0">
                          <a:solidFill>
                            <a:srgbClr val="337AB7"/>
                          </a:solidFill>
                          <a:effectLst/>
                          <a:hlinkClick r:id="rId3"/>
                        </a:rPr>
                        <a:t> Attribute</a:t>
                      </a:r>
                      <a:endParaRPr lang="en-IN" sz="2000" dirty="0">
                        <a:effectLst/>
                      </a:endParaRPr>
                    </a:p>
                  </a:txBody>
                  <a:tcPr marL="11172" marR="11172" marT="11172" marB="1117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Marks a method with parameters as a test and provides inline arguments.</a:t>
                      </a:r>
                    </a:p>
                  </a:txBody>
                  <a:tcPr marL="11172" marR="11172" marT="11172" marB="1117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32442"/>
                  </a:ext>
                </a:extLst>
              </a:tr>
              <a:tr h="930684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>
                          <a:solidFill>
                            <a:srgbClr val="337AB7"/>
                          </a:solidFill>
                          <a:effectLst/>
                          <a:hlinkClick r:id="rId4"/>
                        </a:rPr>
                        <a:t>TestCaseSource Attribute</a:t>
                      </a:r>
                      <a:endParaRPr lang="en-IN" sz="2000">
                        <a:effectLst/>
                      </a:endParaRPr>
                    </a:p>
                  </a:txBody>
                  <a:tcPr marL="11172" marR="11172" marT="11172" marB="1117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Marks a method with parameters as a test and provides a source of arguments.</a:t>
                      </a:r>
                    </a:p>
                  </a:txBody>
                  <a:tcPr marL="11172" marR="11172" marT="11172" marB="1117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647337"/>
                  </a:ext>
                </a:extLst>
              </a:tr>
              <a:tr h="1150627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 dirty="0" err="1">
                          <a:solidFill>
                            <a:srgbClr val="337AB7"/>
                          </a:solidFill>
                          <a:effectLst/>
                          <a:hlinkClick r:id="rId5"/>
                        </a:rPr>
                        <a:t>TestFixture</a:t>
                      </a:r>
                      <a:r>
                        <a:rPr lang="en-IN" sz="2000" u="none" strike="noStrike" dirty="0">
                          <a:solidFill>
                            <a:srgbClr val="337AB7"/>
                          </a:solidFill>
                          <a:effectLst/>
                          <a:hlinkClick r:id="rId5"/>
                        </a:rPr>
                        <a:t> Attribute</a:t>
                      </a:r>
                      <a:endParaRPr lang="en-IN" sz="2000" dirty="0">
                        <a:effectLst/>
                      </a:endParaRPr>
                    </a:p>
                  </a:txBody>
                  <a:tcPr marL="11172" marR="11172" marT="11172" marB="1117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Marks a class as a test fixture and may provide inline constructor arguments.</a:t>
                      </a:r>
                    </a:p>
                  </a:txBody>
                  <a:tcPr marL="11172" marR="11172" marT="11172" marB="1117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174038"/>
                  </a:ext>
                </a:extLst>
              </a:tr>
              <a:tr h="710741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 dirty="0" err="1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TestFixtureSetup</a:t>
                      </a:r>
                      <a:r>
                        <a:rPr lang="en-IN" sz="2000" u="none" strike="noStrike" dirty="0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 Attribute</a:t>
                      </a:r>
                      <a:endParaRPr lang="en-IN" sz="2000" dirty="0">
                        <a:effectLst/>
                      </a:endParaRPr>
                    </a:p>
                  </a:txBody>
                  <a:tcPr marL="11172" marR="11172" marT="11172" marB="1117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Deprecated synonym for </a:t>
                      </a:r>
                      <a:r>
                        <a:rPr lang="en-US" sz="2000" u="none" strike="noStrike" dirty="0" err="1">
                          <a:solidFill>
                            <a:srgbClr val="337AB7"/>
                          </a:solidFill>
                          <a:effectLst/>
                          <a:hlinkClick r:id="rId7"/>
                        </a:rPr>
                        <a:t>OneTimeSetUp</a:t>
                      </a:r>
                      <a:r>
                        <a:rPr lang="en-US" sz="2000" u="none" strike="noStrike" dirty="0">
                          <a:solidFill>
                            <a:srgbClr val="337AB7"/>
                          </a:solidFill>
                          <a:effectLst/>
                          <a:hlinkClick r:id="rId7"/>
                        </a:rPr>
                        <a:t> Attribute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marL="11172" marR="11172" marT="11172" marB="1117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660238"/>
                  </a:ext>
                </a:extLst>
              </a:tr>
              <a:tr h="930684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 dirty="0" err="1">
                          <a:solidFill>
                            <a:srgbClr val="337AB7"/>
                          </a:solidFill>
                          <a:effectLst/>
                          <a:hlinkClick r:id="rId8"/>
                        </a:rPr>
                        <a:t>TestFixtureSource</a:t>
                      </a:r>
                      <a:r>
                        <a:rPr lang="en-IN" sz="2000" u="none" strike="noStrike" dirty="0">
                          <a:solidFill>
                            <a:srgbClr val="337AB7"/>
                          </a:solidFill>
                          <a:effectLst/>
                          <a:hlinkClick r:id="rId8"/>
                        </a:rPr>
                        <a:t> Attribute</a:t>
                      </a:r>
                      <a:endParaRPr lang="en-IN" sz="2000" dirty="0">
                        <a:effectLst/>
                      </a:endParaRPr>
                    </a:p>
                  </a:txBody>
                  <a:tcPr marL="11172" marR="11172" marT="11172" marB="1117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Marks a class as a test fixture and provides a source for constructor arguments.</a:t>
                      </a:r>
                    </a:p>
                  </a:txBody>
                  <a:tcPr marL="11172" marR="11172" marT="11172" marB="1117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2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94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FE9CC6-4B7B-448E-96CD-16206D558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501596"/>
              </p:ext>
            </p:extLst>
          </p:nvPr>
        </p:nvGraphicFramePr>
        <p:xfrm>
          <a:off x="304800" y="727364"/>
          <a:ext cx="8534400" cy="5467168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538106923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767488856"/>
                    </a:ext>
                  </a:extLst>
                </a:gridCol>
              </a:tblGrid>
              <a:tr h="843972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TestFixtureTeardown Attribute</a:t>
                      </a:r>
                      <a:endParaRPr lang="en-IN" sz="2000">
                        <a:effectLst/>
                      </a:endParaRPr>
                    </a:p>
                  </a:txBody>
                  <a:tcPr marL="14054" marR="14054" marT="14054" marB="1405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Deprecated synonym for </a:t>
                      </a:r>
                      <a:r>
                        <a:rPr lang="en-US" sz="2000" u="none" strike="noStrike">
                          <a:solidFill>
                            <a:srgbClr val="337AB7"/>
                          </a:solidFill>
                          <a:effectLst/>
                          <a:hlinkClick r:id="rId3"/>
                        </a:rPr>
                        <a:t>OneTimeTearDown Attribute</a:t>
                      </a:r>
                      <a:r>
                        <a:rPr lang="en-US" sz="2000">
                          <a:effectLst/>
                        </a:rPr>
                        <a:t>.</a:t>
                      </a:r>
                    </a:p>
                  </a:txBody>
                  <a:tcPr marL="14054" marR="14054" marT="14054" marB="1405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214088"/>
                  </a:ext>
                </a:extLst>
              </a:tr>
              <a:tr h="843972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>
                          <a:solidFill>
                            <a:srgbClr val="337AB7"/>
                          </a:solidFill>
                          <a:effectLst/>
                          <a:hlinkClick r:id="rId4"/>
                        </a:rPr>
                        <a:t>TestOf Attribute</a:t>
                      </a:r>
                      <a:endParaRPr lang="en-IN" sz="2000">
                        <a:effectLst/>
                      </a:endParaRPr>
                    </a:p>
                  </a:txBody>
                  <a:tcPr marL="14054" marR="14054" marT="14054" marB="1405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Indicates the name or Type of the class being tested.</a:t>
                      </a:r>
                    </a:p>
                  </a:txBody>
                  <a:tcPr marL="14054" marR="14054" marT="14054" marB="1405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1539"/>
                  </a:ext>
                </a:extLst>
              </a:tr>
              <a:tr h="843972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>
                          <a:solidFill>
                            <a:srgbClr val="337AB7"/>
                          </a:solidFill>
                          <a:effectLst/>
                          <a:hlinkClick r:id="rId5"/>
                        </a:rPr>
                        <a:t>Theory Attribute</a:t>
                      </a:r>
                      <a:endParaRPr lang="en-IN" sz="2000">
                        <a:effectLst/>
                      </a:endParaRPr>
                    </a:p>
                  </a:txBody>
                  <a:tcPr marL="14054" marR="14054" marT="14054" marB="1405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Marks a test method as a Theory, a special kind of test in </a:t>
                      </a:r>
                      <a:r>
                        <a:rPr lang="en-US" sz="2000" dirty="0" err="1">
                          <a:effectLst/>
                        </a:rPr>
                        <a:t>NUnit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marL="14054" marR="14054" marT="14054" marB="1405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79159"/>
                  </a:ext>
                </a:extLst>
              </a:tr>
              <a:tr h="843972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Timeout Attribute</a:t>
                      </a:r>
                      <a:endParaRPr lang="en-IN" sz="2000">
                        <a:effectLst/>
                      </a:endParaRPr>
                    </a:p>
                  </a:txBody>
                  <a:tcPr marL="14054" marR="14054" marT="14054" marB="1405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Provides a timeout value in milliseconds for test cases.</a:t>
                      </a:r>
                    </a:p>
                  </a:txBody>
                  <a:tcPr marL="14054" marR="14054" marT="14054" marB="1405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25223"/>
                  </a:ext>
                </a:extLst>
              </a:tr>
              <a:tr h="843972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>
                          <a:solidFill>
                            <a:srgbClr val="337AB7"/>
                          </a:solidFill>
                          <a:effectLst/>
                          <a:hlinkClick r:id="rId7"/>
                        </a:rPr>
                        <a:t>Values Attribute</a:t>
                      </a:r>
                      <a:endParaRPr lang="en-IN" sz="2000">
                        <a:effectLst/>
                      </a:endParaRPr>
                    </a:p>
                  </a:txBody>
                  <a:tcPr marL="14054" marR="14054" marT="14054" marB="1405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Provides a set of inline values for a parameter of a test method.</a:t>
                      </a:r>
                    </a:p>
                  </a:txBody>
                  <a:tcPr marL="14054" marR="14054" marT="14054" marB="1405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954537"/>
                  </a:ext>
                </a:extLst>
              </a:tr>
              <a:tr h="843972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>
                          <a:solidFill>
                            <a:srgbClr val="337AB7"/>
                          </a:solidFill>
                          <a:effectLst/>
                          <a:hlinkClick r:id="rId8"/>
                        </a:rPr>
                        <a:t>ValueSource Attribute</a:t>
                      </a:r>
                      <a:endParaRPr lang="en-IN" sz="2000">
                        <a:effectLst/>
                      </a:endParaRPr>
                    </a:p>
                  </a:txBody>
                  <a:tcPr marL="14054" marR="14054" marT="14054" marB="1405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Provides a source of values for a parameter of a test method.</a:t>
                      </a:r>
                    </a:p>
                    <a:p>
                      <a:pPr fontAlgn="t"/>
                      <a:endParaRPr lang="en-US" sz="2000" dirty="0">
                        <a:effectLst/>
                      </a:endParaRPr>
                    </a:p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 marL="14054" marR="14054" marT="14054" marB="1405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769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07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505079-A3A3-4613-AEF5-A5878B360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255270"/>
              </p:ext>
            </p:extLst>
          </p:nvPr>
        </p:nvGraphicFramePr>
        <p:xfrm>
          <a:off x="457200" y="1191418"/>
          <a:ext cx="8305800" cy="2694781"/>
        </p:xfrm>
        <a:graphic>
          <a:graphicData uri="http://schemas.openxmlformats.org/drawingml/2006/table">
            <a:tbl>
              <a:tblPr/>
              <a:tblGrid>
                <a:gridCol w="5395196">
                  <a:extLst>
                    <a:ext uri="{9D8B030D-6E8A-4147-A177-3AD203B41FA5}">
                      <a16:colId xmlns:a16="http://schemas.microsoft.com/office/drawing/2014/main" val="3402661238"/>
                    </a:ext>
                  </a:extLst>
                </a:gridCol>
                <a:gridCol w="2910604">
                  <a:extLst>
                    <a:ext uri="{9D8B030D-6E8A-4147-A177-3AD203B41FA5}">
                      <a16:colId xmlns:a16="http://schemas.microsoft.com/office/drawing/2014/main" val="1562357919"/>
                    </a:ext>
                  </a:extLst>
                </a:gridCol>
              </a:tblGrid>
              <a:tr h="2694781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Order Attribute</a:t>
                      </a:r>
                      <a:endParaRPr lang="en-IN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Specifies the order in which decorated test should be run within the containing fixture or suite.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14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19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39D57-19E2-4243-9E73-88F8E129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801314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Assertions are central to unit testing in any of the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xUnit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frameworks, and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NUnit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is no exception.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NUnit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provides a rich set of assertions as static methods of the Assert class.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If an assertion fails, the method call does not return and an error is reported. If a test contains multiple assertions, any that follow the one that failed will not be executed. For this reason, it's usually best to try for one assertion per test.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Each method may be called without a message, with a simple text message or with a message and arguments. In the last case the message is formatted using the provided text and arguments.</a:t>
            </a:r>
          </a:p>
          <a:p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16929-64D4-4610-82EE-429071DE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Assertions:-</a:t>
            </a:r>
            <a:br>
              <a:rPr lang="en-US" sz="4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1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357170-C2CA-422A-971D-500A61B8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6217087"/>
          </a:xfrm>
        </p:spPr>
        <p:txBody>
          <a:bodyPr/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 Assert class provides the most common assertions in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NUnit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2"/>
              </a:rPr>
              <a:t>Assert.True</a:t>
            </a:r>
            <a:endParaRPr lang="en-I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3"/>
              </a:rPr>
              <a:t>Assert.False</a:t>
            </a:r>
            <a:endParaRPr lang="en-I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4"/>
              </a:rPr>
              <a:t>Assert.Null</a:t>
            </a:r>
            <a:endParaRPr lang="en-I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5"/>
              </a:rPr>
              <a:t>Assert.NotNull</a:t>
            </a:r>
            <a:endParaRPr lang="en-I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6"/>
              </a:rPr>
              <a:t>Assert.Zero</a:t>
            </a:r>
            <a:endParaRPr lang="en-I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7"/>
              </a:rPr>
              <a:t>Assert.NotZero</a:t>
            </a:r>
            <a:endParaRPr lang="en-I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8"/>
              </a:rPr>
              <a:t>Assert.IsNaN</a:t>
            </a:r>
            <a:endParaRPr lang="en-I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9"/>
              </a:rPr>
              <a:t>Assert.IsEmpty</a:t>
            </a:r>
            <a:endParaRPr lang="en-I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10"/>
              </a:rPr>
              <a:t>Assert.IsNotEmpty</a:t>
            </a:r>
            <a:endParaRPr lang="en-I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11"/>
              </a:rPr>
              <a:t>Assert.AreEqual</a:t>
            </a:r>
            <a:endParaRPr lang="en-I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12"/>
              </a:rPr>
              <a:t>Assert.AreNotEqual</a:t>
            </a:r>
            <a:endParaRPr lang="en-I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13"/>
              </a:rPr>
              <a:t>Assert.AreSame</a:t>
            </a:r>
            <a:endParaRPr lang="en-I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14"/>
              </a:rPr>
              <a:t>Assert.AreNotSame</a:t>
            </a:r>
            <a:endParaRPr lang="en-I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15"/>
              </a:rPr>
              <a:t>Assert.Contains</a:t>
            </a:r>
            <a:endParaRPr lang="en-I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4218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289077-4857-401D-8B8B-528F24969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749435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2"/>
              </a:rPr>
              <a:t>Assert.Greater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3"/>
              </a:rPr>
              <a:t>Assert.GreaterOrEqual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4"/>
              </a:rPr>
              <a:t>Assert.Less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5"/>
              </a:rPr>
              <a:t>Assert.LessOrEqual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6"/>
              </a:rPr>
              <a:t>Assert.Positive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7"/>
              </a:rPr>
              <a:t>Assert.Negative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8"/>
              </a:rPr>
              <a:t>Assert.IsInstanceOf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9"/>
              </a:rPr>
              <a:t>Assert.IsNotInstanceOf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10"/>
              </a:rPr>
              <a:t>Assert.IsAssignableFrom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11"/>
              </a:rPr>
              <a:t>Assert.IsNotAssignableFrom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12"/>
              </a:rPr>
              <a:t>Assert.Throws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13"/>
              </a:rPr>
              <a:t>Assert.ThrowsAsync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14"/>
              </a:rPr>
              <a:t>Assert.DoesNotThrow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15"/>
              </a:rPr>
              <a:t>Assert.DoesNotThrowAsync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16"/>
              </a:rPr>
              <a:t>Assert.Catch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17"/>
              </a:rPr>
              <a:t>Assert.CatchAsync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18"/>
              </a:rPr>
              <a:t>Assert.Pass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19"/>
              </a:rPr>
              <a:t>Assert.Fail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20"/>
              </a:rPr>
              <a:t>Assert.Ignore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hlinkClick r:id="rId21"/>
              </a:rPr>
              <a:t>Assert.Inconclusive</a:t>
            </a:r>
            <a:endParaRPr lang="en-IN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endParaRPr lang="en-I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6B954D-DD21-4EC4-B261-4B747344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6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EC6F89-BDB0-40DF-B9FE-36398ECA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Assert.True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B07F89-67C6-446D-90BF-EADD003CC6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" y="975911"/>
            <a:ext cx="8412480" cy="283408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Assert.True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Assert.IsTrue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test that the specified condition is true. The two forms are provided for compatibility with past versions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NUnitLite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Assert.True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bool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condition);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Assert.True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bool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condition,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message,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params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[]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params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Assert.IsTrue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bool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condition);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Assert.IsTrue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bool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condition,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message,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params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[]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params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You may also use 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Assert.That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with a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boolean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argument to achieve the same result.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56526C-BE05-482B-AC72-6BF53F96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Assert.False</a:t>
            </a:r>
            <a:b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B17F97-71D2-4591-BA9E-23CE60C223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" y="793648"/>
            <a:ext cx="7879080" cy="264942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Assert.False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Assert.IsFalse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test that the specified condition is false. The two forms are provided for compatibility with past versions of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NUnitLite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Assert.False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bool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condition);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Assert.False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bool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condition,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message,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params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params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Assert.IsFalse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bool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condition);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Assert.IsFalse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bool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condition,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message,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params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params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9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F92BD7-F875-4A99-B138-1E39F7C7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Assert.Null</a:t>
            </a:r>
            <a:b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945B20-7380-4AD9-B435-6C75F0A8AF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" y="855777"/>
            <a:ext cx="8336280" cy="264942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Assert.Null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Assert.IsNull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test that the specified object is null. The two forms are provided for compatibility with past versions of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NUnitLite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Assert.Null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anObject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Assert.Null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anObject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message,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params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params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Assert.IsNull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anObject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Assert.IsNull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anObject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message,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params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Menlo"/>
              </a:rPr>
              <a:t>params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9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B4CA07-1B0B-4D14-B263-0EAE12F2D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062924"/>
          </a:xfrm>
        </p:spPr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NUnit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is a unit-testing framework for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all.Net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languages. Initially ported from JUnit, the current production release, version 2.2, is the fourth major release of this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xUnit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based unit testing tool for Microsoft .NET. It is written entirely in C# and has been completely redesigned to take advantage of many .NET language features, for example, custom attributes and other reflection related capabilities.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NUnit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brings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xUnit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to all .NET languages.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0A913-CA26-40BA-A4B1-3CC2E321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NUnit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64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75C9C1-6215-4759-98F2-9E8C36F1B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67847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22222"/>
                </a:solidFill>
                <a:effectLst/>
                <a:latin typeface="-apple-system"/>
              </a:rPr>
              <a:t>NUnit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 is an automated unit-testing framework for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-apple-system"/>
              </a:rPr>
              <a:t>all.Net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 languages.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Initially ported from JUnit, which is a unit testing framework for Java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It is written entirely in C# and has been completely redesigned to take advantage of many .NET language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22222"/>
                </a:solidFill>
                <a:effectLst/>
                <a:latin typeface="-apple-system"/>
              </a:rPr>
              <a:t>NUnit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 brings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-apple-system"/>
              </a:rPr>
              <a:t>xUnit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 to all test are written in .NET supported language e.g. C#, VC, VB.NET, J#,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22222"/>
                </a:solidFill>
                <a:effectLst/>
                <a:latin typeface="-apple-system"/>
              </a:rPr>
              <a:t>NUnit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 is an open source free to use with your .NET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22222"/>
                </a:solidFill>
                <a:effectLst/>
                <a:latin typeface="-apple-system"/>
              </a:rPr>
              <a:t>NUnit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 provides a class library which includes some classes, features, and methods to help you write test scripts.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22222"/>
                </a:solidFill>
                <a:effectLst/>
                <a:latin typeface="-apple-system"/>
              </a:rPr>
              <a:t>NUnit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 provides user interface application to execute the test scripts and displays result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22222"/>
                </a:solidFill>
                <a:effectLst/>
                <a:latin typeface="-apple-system"/>
              </a:rPr>
              <a:t>NUnit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 does not create any test scripts by itself. We have to write test scripts and use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-apple-system"/>
              </a:rPr>
              <a:t>NUnit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-apple-system"/>
              </a:rPr>
              <a:t> tools and classes to make the unit testing easier and display the result as a success or failure.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154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95166-FD6D-47FC-AC20-31D9F41E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1615827"/>
          </a:xfrm>
        </p:spPr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NUnit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3 was created by </a:t>
            </a:r>
            <a:r>
              <a:rPr lang="en-US" b="0" i="0" u="none" strike="noStrike" dirty="0">
                <a:solidFill>
                  <a:srgbClr val="BD3B34"/>
                </a:solidFill>
                <a:effectLst/>
                <a:latin typeface="Helvetica Neue"/>
                <a:hlinkClick r:id="rId2"/>
              </a:rPr>
              <a:t>Charlie Poole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b="0" i="0" u="none" strike="noStrike" dirty="0">
                <a:solidFill>
                  <a:srgbClr val="BD3B34"/>
                </a:solidFill>
                <a:effectLst/>
                <a:latin typeface="Helvetica Neue"/>
                <a:hlinkClick r:id="rId3"/>
              </a:rPr>
              <a:t>Rob </a:t>
            </a:r>
            <a:r>
              <a:rPr lang="en-US" b="0" i="0" u="none" strike="noStrike" dirty="0" err="1">
                <a:solidFill>
                  <a:srgbClr val="BD3B34"/>
                </a:solidFill>
                <a:effectLst/>
                <a:latin typeface="Helvetica Neue"/>
                <a:hlinkClick r:id="rId3"/>
              </a:rPr>
              <a:t>Prouse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b="0" i="0" u="none" strike="noStrike" dirty="0">
                <a:solidFill>
                  <a:srgbClr val="BD3B34"/>
                </a:solidFill>
                <a:effectLst/>
                <a:latin typeface="Helvetica Neue"/>
                <a:hlinkClick r:id="rId4"/>
              </a:rPr>
              <a:t>Simone </a:t>
            </a:r>
            <a:r>
              <a:rPr lang="en-US" b="0" i="0" u="none" strike="noStrike" dirty="0" err="1">
                <a:solidFill>
                  <a:srgbClr val="BD3B34"/>
                </a:solidFill>
                <a:effectLst/>
                <a:latin typeface="Helvetica Neue"/>
                <a:hlinkClick r:id="rId4"/>
              </a:rPr>
              <a:t>Busoli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, Neil Colvin and numerous community contributors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60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16F3FB-7DC1-49DE-BC39-54A62E43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97031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To get a copy of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NUnit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3, you can use various installation approaches.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Full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NUnit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install via NuGet.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NUnitLite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install via NuGet.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Zip and/or MSI file download.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Combined Approach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F71D72-3D90-4928-BACE-685AB045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Installation</a:t>
            </a:r>
            <a:b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5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2F0448-C170-4510-8307-A5CF18D4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739485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Using NuGet Packages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In Visual Studio, from the Tools menu, select NuGet Package Manager | Manage NuGet packages for solution... Open the Browser tab, and Scroll or use search to locate the </a:t>
            </a:r>
            <a:r>
              <a:rPr lang="en-IN" b="1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NUnit</a:t>
            </a: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and </a:t>
            </a:r>
            <a:r>
              <a:rPr lang="en-IN" b="1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NUnit.Console</a:t>
            </a:r>
            <a:r>
              <a:rPr lang="en-IN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packages.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2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D55B5B-6036-49B0-94E2-A7A682FC9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677656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If you want to run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NUnit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tests automated on a clean machine without any installations (e.g. TFS build agent) - and you're using Visual Studio 2012 or later, use this package.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6B1B58-79A1-444E-B766-DB865FD2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NUnit3TestAdapter</a:t>
            </a:r>
            <a:b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11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0B7C36-EF4E-42CE-9E2C-9DE4592E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Attributes:-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C6D15E-EF3E-44FB-B313-FAC505BCC6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" y="892355"/>
            <a:ext cx="8488680" cy="2071009"/>
          </a:xfrm>
          <a:prstGeom prst="rect">
            <a:avLst/>
          </a:prstGeom>
          <a:solidFill>
            <a:srgbClr val="F1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uses custom attributes to identify tests. 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attributes are contained in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NUnit.Framework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namespace. Each source file that contains tests must include a using statement for that namespace and the project must reference the framework assembly,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17374"/>
                </a:solidFill>
                <a:effectLst/>
                <a:latin typeface="Menlo"/>
                <a:cs typeface="Segoe UI" panose="020B0502040204020203" pitchFamily="34" charset="0"/>
              </a:rPr>
              <a:t>nunit.framework.dll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0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8B7B92B-8643-4BC3-8C0D-EF222446A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265264"/>
              </p:ext>
            </p:extLst>
          </p:nvPr>
        </p:nvGraphicFramePr>
        <p:xfrm>
          <a:off x="228600" y="731838"/>
          <a:ext cx="8915400" cy="5372629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48601486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501378749"/>
                    </a:ext>
                  </a:extLst>
                </a:gridCol>
              </a:tblGrid>
              <a:tr h="33323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>
                          <a:effectLst/>
                        </a:rPr>
                        <a:t>Attribute</a:t>
                      </a:r>
                    </a:p>
                  </a:txBody>
                  <a:tcPr marL="13068" marR="13068" marT="13068" marB="13068" anchor="b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E7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>
                          <a:effectLst/>
                        </a:rPr>
                        <a:t>Usage</a:t>
                      </a:r>
                    </a:p>
                  </a:txBody>
                  <a:tcPr marL="13068" marR="13068" marT="13068" marB="13068" anchor="b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E2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4036"/>
                  </a:ext>
                </a:extLst>
              </a:tr>
              <a:tr h="801414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Apartment Attribute</a:t>
                      </a:r>
                      <a:endParaRPr lang="en-IN" sz="2000">
                        <a:effectLst/>
                      </a:endParaRPr>
                    </a:p>
                  </a:txBody>
                  <a:tcPr marL="13068" marR="13068" marT="13068" marB="1306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Indicates that the test should run in a particular apartment.</a:t>
                      </a:r>
                    </a:p>
                  </a:txBody>
                  <a:tcPr marL="13068" marR="13068" marT="13068" marB="1306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674641"/>
                  </a:ext>
                </a:extLst>
              </a:tr>
              <a:tr h="640160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>
                          <a:solidFill>
                            <a:srgbClr val="337AB7"/>
                          </a:solidFill>
                          <a:effectLst/>
                          <a:hlinkClick r:id="rId3"/>
                        </a:rPr>
                        <a:t>Author Attribute</a:t>
                      </a:r>
                      <a:endParaRPr lang="en-IN" sz="2000">
                        <a:effectLst/>
                      </a:endParaRPr>
                    </a:p>
                  </a:txBody>
                  <a:tcPr marL="13068" marR="13068" marT="13068" marB="1306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Provides the name of the test author.</a:t>
                      </a:r>
                    </a:p>
                  </a:txBody>
                  <a:tcPr marL="13068" marR="13068" marT="13068" marB="1306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47398"/>
                  </a:ext>
                </a:extLst>
              </a:tr>
              <a:tr h="640160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>
                          <a:solidFill>
                            <a:srgbClr val="337AB7"/>
                          </a:solidFill>
                          <a:effectLst/>
                          <a:hlinkClick r:id="rId4"/>
                        </a:rPr>
                        <a:t>Category Attribute</a:t>
                      </a:r>
                      <a:endParaRPr lang="en-IN" sz="2000">
                        <a:effectLst/>
                      </a:endParaRPr>
                    </a:p>
                  </a:txBody>
                  <a:tcPr marL="13068" marR="13068" marT="13068" marB="1306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Specifies one or more categories for the test.</a:t>
                      </a:r>
                    </a:p>
                  </a:txBody>
                  <a:tcPr marL="13068" marR="13068" marT="13068" marB="1306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34642"/>
                  </a:ext>
                </a:extLst>
              </a:tr>
              <a:tr h="1049416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>
                          <a:solidFill>
                            <a:srgbClr val="337AB7"/>
                          </a:solidFill>
                          <a:effectLst/>
                          <a:hlinkClick r:id="rId5"/>
                        </a:rPr>
                        <a:t>Combinatorial Attribute</a:t>
                      </a:r>
                      <a:endParaRPr lang="en-IN" sz="2000">
                        <a:effectLst/>
                      </a:endParaRPr>
                    </a:p>
                  </a:txBody>
                  <a:tcPr marL="13068" marR="13068" marT="13068" marB="1306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Generates test cases for all possible combinations of the values provided.</a:t>
                      </a:r>
                    </a:p>
                  </a:txBody>
                  <a:tcPr marL="13068" marR="13068" marT="13068" marB="1306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226208"/>
                  </a:ext>
                </a:extLst>
              </a:tr>
              <a:tr h="801414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Culture Attribute</a:t>
                      </a:r>
                      <a:endParaRPr lang="en-IN" sz="2000">
                        <a:effectLst/>
                      </a:endParaRPr>
                    </a:p>
                  </a:txBody>
                  <a:tcPr marL="13068" marR="13068" marT="13068" marB="1306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Specifies cultures for which a test or fixture should be run.</a:t>
                      </a:r>
                    </a:p>
                  </a:txBody>
                  <a:tcPr marL="13068" marR="13068" marT="13068" marB="1306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412040"/>
                  </a:ext>
                </a:extLst>
              </a:tr>
              <a:tr h="553413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>
                          <a:solidFill>
                            <a:srgbClr val="337AB7"/>
                          </a:solidFill>
                          <a:effectLst/>
                          <a:hlinkClick r:id="rId7"/>
                        </a:rPr>
                        <a:t>Datapoint Attribute</a:t>
                      </a:r>
                      <a:endParaRPr lang="en-IN" sz="2000">
                        <a:effectLst/>
                      </a:endParaRPr>
                    </a:p>
                  </a:txBody>
                  <a:tcPr marL="13068" marR="13068" marT="13068" marB="1306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Provides data for </a:t>
                      </a:r>
                      <a:r>
                        <a:rPr lang="en-IN" sz="2000" u="none" strike="noStrike">
                          <a:solidFill>
                            <a:srgbClr val="337AB7"/>
                          </a:solidFill>
                          <a:effectLst/>
                          <a:hlinkClick r:id="rId8"/>
                        </a:rPr>
                        <a:t>Theories</a:t>
                      </a:r>
                      <a:r>
                        <a:rPr lang="en-IN" sz="2000">
                          <a:effectLst/>
                        </a:rPr>
                        <a:t>.</a:t>
                      </a:r>
                    </a:p>
                  </a:txBody>
                  <a:tcPr marL="13068" marR="13068" marT="13068" marB="1306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02840"/>
                  </a:ext>
                </a:extLst>
              </a:tr>
              <a:tr h="553413">
                <a:tc>
                  <a:txBody>
                    <a:bodyPr/>
                    <a:lstStyle/>
                    <a:p>
                      <a:pPr fontAlgn="t"/>
                      <a:r>
                        <a:rPr lang="en-IN" sz="2000" u="none" strike="noStrike">
                          <a:solidFill>
                            <a:srgbClr val="337AB7"/>
                          </a:solidFill>
                          <a:effectLst/>
                          <a:hlinkClick r:id="rId9"/>
                        </a:rPr>
                        <a:t>DatapointSource Attribute</a:t>
                      </a:r>
                      <a:endParaRPr lang="en-IN" sz="2000">
                        <a:effectLst/>
                      </a:endParaRPr>
                    </a:p>
                  </a:txBody>
                  <a:tcPr marL="13068" marR="13068" marT="13068" marB="1306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Provides data for </a:t>
                      </a:r>
                      <a:r>
                        <a:rPr lang="en-IN" sz="2000" u="none" strike="noStrike" dirty="0">
                          <a:solidFill>
                            <a:srgbClr val="337AB7"/>
                          </a:solidFill>
                          <a:effectLst/>
                          <a:hlinkClick r:id="rId8"/>
                        </a:rPr>
                        <a:t>Theories</a:t>
                      </a:r>
                      <a:r>
                        <a:rPr lang="en-IN" sz="2000" dirty="0">
                          <a:effectLst/>
                        </a:rPr>
                        <a:t>.</a:t>
                      </a:r>
                    </a:p>
                  </a:txBody>
                  <a:tcPr marL="13068" marR="13068" marT="13068" marB="1306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702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449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d0fbf3da651ee6c3ada993f271c2878949ce14"/>
</p:tagLst>
</file>

<file path=ppt/theme/theme1.xml><?xml version="1.0" encoding="utf-8"?>
<a:theme xmlns:a="http://schemas.openxmlformats.org/drawingml/2006/main" name="MG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1201</Words>
  <Application>Microsoft Office PowerPoint</Application>
  <PresentationFormat>On-screen Show (4:3)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Helvetica Neue</vt:lpstr>
      <vt:lpstr>Menlo</vt:lpstr>
      <vt:lpstr>Myriad Web Pro</vt:lpstr>
      <vt:lpstr>Segoe UI</vt:lpstr>
      <vt:lpstr>MG Theme</vt:lpstr>
      <vt:lpstr>What Is NUnit?  </vt:lpstr>
      <vt:lpstr>NUnit</vt:lpstr>
      <vt:lpstr>PowerPoint Presentation</vt:lpstr>
      <vt:lpstr>PowerPoint Presentation</vt:lpstr>
      <vt:lpstr>Installation </vt:lpstr>
      <vt:lpstr>PowerPoint Presentation</vt:lpstr>
      <vt:lpstr>NUnit3TestAdapter </vt:lpstr>
      <vt:lpstr>Attributes:- </vt:lpstr>
      <vt:lpstr>PowerPoint Presentation</vt:lpstr>
      <vt:lpstr>PowerPoint Presentation</vt:lpstr>
      <vt:lpstr>PowerPoint Presentation</vt:lpstr>
      <vt:lpstr>PowerPoint Presentation</vt:lpstr>
      <vt:lpstr>Assertions:- </vt:lpstr>
      <vt:lpstr>PowerPoint Presentation</vt:lpstr>
      <vt:lpstr>PowerPoint Presentation</vt:lpstr>
      <vt:lpstr>Assert.True </vt:lpstr>
      <vt:lpstr>Assert.False </vt:lpstr>
      <vt:lpstr>Assert.Null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Jones</dc:creator>
  <cp:lastModifiedBy>Rajeev Gupta</cp:lastModifiedBy>
  <cp:revision>110</cp:revision>
  <dcterms:created xsi:type="dcterms:W3CDTF">2012-10-05T11:18:05Z</dcterms:created>
  <dcterms:modified xsi:type="dcterms:W3CDTF">2022-06-21T07:50:49Z</dcterms:modified>
</cp:coreProperties>
</file>