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5"/>
  </p:sldMasterIdLst>
  <p:notesMasterIdLst>
    <p:notesMasterId r:id="rId82"/>
  </p:notesMasterIdLst>
  <p:handoutMasterIdLst>
    <p:handoutMasterId r:id="rId83"/>
  </p:handout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268"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7" autoAdjust="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B74FAE3-7FF2-4E5B-BD93-C7B05B2A3E94}" type="slidenum">
              <a:rPr lang="en-US" sz="1200" smtClean="0"/>
              <a:pPr eaLnBrk="1" hangingPunct="1"/>
              <a:t>15</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concept of the FULL OUTER join to the students. Tell them that full outer join is a combination of LEFT OUTER join and RIGHT OUTER join. This join returns all the matching and non-matching rows from both the tables. </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9730A1D-951F-4367-A4F2-115512FAC458}" type="slidenum">
              <a:rPr lang="en-US" sz="1200"/>
              <a:pPr algn="r" eaLnBrk="1" hangingPunct="1"/>
              <a:t>16</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520438B-9105-40B9-8A83-6F9F76E56FD5}" type="slidenum">
              <a:rPr lang="en-US" sz="1200"/>
              <a:pPr algn="r" eaLnBrk="1" hangingPunct="1"/>
              <a:t>17</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E93125A-1DAB-4BAA-82E5-3B4F600750D5}" type="slidenum">
              <a:rPr lang="en-US" sz="1200"/>
              <a:pPr algn="r" eaLnBrk="1" hangingPunct="1"/>
              <a:t>18</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E3FA9F0-2D19-46AB-A0EC-2AD06A1338E6}" type="slidenum">
              <a:rPr lang="en-US" sz="1200"/>
              <a:pPr algn="r" eaLnBrk="1" hangingPunct="1"/>
              <a:t>19</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2871C86-40A5-42A7-9327-93C243775818}" type="slidenum">
              <a:rPr lang="en-US" sz="1200"/>
              <a:pPr algn="r" eaLnBrk="1" hangingPunct="1"/>
              <a:t>20</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750D4F6-622F-42F6-ACB1-900C89F59C0E}" type="slidenum">
              <a:rPr lang="en-US" sz="1200"/>
              <a:pPr algn="r" eaLnBrk="1" hangingPunct="1"/>
              <a:t>21</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4D908DD-06C4-4404-8043-888F7BBC3617}" type="slidenum">
              <a:rPr lang="en-US" sz="1200"/>
              <a:pPr algn="r" eaLnBrk="1" hangingPunct="1"/>
              <a:t>22</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823A049-91E2-4197-8938-9E9C59C30A68}" type="slidenum">
              <a:rPr lang="en-US" sz="1200" smtClean="0"/>
              <a:pPr eaLnBrk="1" hangingPunct="1"/>
              <a:t>23</a:t>
            </a:fld>
            <a:endParaRPr 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DD0BDC3A-597D-41B6-A0B6-664F661A3844}" type="slidenum">
              <a:rPr lang="en-US" sz="1200"/>
              <a:pPr algn="r" eaLnBrk="1" hangingPunct="1"/>
              <a:t>24</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C5C9609-DF91-456C-B594-30EA06A27509}" type="slidenum">
              <a:rPr lang="en-US" sz="1200" smtClean="0"/>
              <a:pPr eaLnBrk="1" hangingPunct="1"/>
              <a:t>4</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1266068-B55F-452D-A8FB-C7097D57DB6A}" type="slidenum">
              <a:rPr lang="en-US" sz="1200" smtClean="0"/>
              <a:pPr eaLnBrk="1" hangingPunct="1"/>
              <a:t>25</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concept of CROSS JOIN to the students. Tell them that CROSS JOIN displays a combination of all the rows from one table with all the rows from the other one. Also tell them that it shows the Cartesian Product between the rows of first and second table.</a:t>
            </a:r>
          </a:p>
          <a:p>
            <a:r>
              <a:rPr lang="en-US" b="1"/>
              <a:t>FAQs</a:t>
            </a:r>
          </a:p>
          <a:p>
            <a:r>
              <a:rPr lang="en-US" b="1"/>
              <a:t>Question: </a:t>
            </a:r>
            <a:r>
              <a:rPr lang="en-US"/>
              <a:t>What is the difference between FULL OUTER JOIN and CROSS JOIN?</a:t>
            </a:r>
          </a:p>
          <a:p>
            <a:r>
              <a:rPr lang="en-US" b="1"/>
              <a:t>Answer</a:t>
            </a:r>
            <a:r>
              <a:rPr lang="en-US"/>
              <a:t>: A FULL OUTER JOIN displays all matching and non-matching rows from both the tables and displays NULL in place of non-matching rows. Whereas, a CROSS JOIN displays all the possible combination of all the rows in both the tables.</a:t>
            </a:r>
          </a:p>
          <a:p>
            <a:endParaRPr lang="en-US" b="1"/>
          </a:p>
          <a:p>
            <a:r>
              <a:rPr lang="en-US" b="1"/>
              <a:t>Additional Input</a:t>
            </a:r>
          </a:p>
          <a:p>
            <a:r>
              <a:rPr lang="en-US"/>
              <a:t>A Cartesian Product is the set of all possible ordered pairs between two sets.</a:t>
            </a:r>
          </a:p>
          <a:p>
            <a:endParaRPr lang="en-US"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FF3931F-84D4-4B08-A7F3-58CABE4E1613}" type="slidenum">
              <a:rPr lang="en-US" sz="1200" smtClean="0"/>
              <a:pPr eaLnBrk="1" hangingPunct="1"/>
              <a:t>26</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7E55B90-3370-4584-A86C-EE7742316C04}" type="slidenum">
              <a:rPr lang="en-US" sz="1200" smtClean="0"/>
              <a:pPr eaLnBrk="1" hangingPunct="1"/>
              <a:t>27</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76BA61E-0B1A-4172-A0F6-D4206FAC1267}" type="slidenum">
              <a:rPr lang="en-US" sz="1200"/>
              <a:pPr algn="r" eaLnBrk="1" hangingPunct="1"/>
              <a:t>28</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18732EE-F6A0-4538-8382-E62CC5D998F0}" type="slidenum">
              <a:rPr lang="en-US" sz="1200" smtClean="0"/>
              <a:pPr eaLnBrk="1" hangingPunct="1"/>
              <a:t>29</a:t>
            </a:fld>
            <a:endParaRPr 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concept of EQUI join to the student.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0753FA5-721B-4DCC-805D-0BC523AD912F}" type="slidenum">
              <a:rPr lang="en-US" sz="1200"/>
              <a:pPr algn="r" eaLnBrk="1" hangingPunct="1"/>
              <a:t>30</a:t>
            </a:fld>
            <a:endParaRPr 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BF4458B9-DC3E-4389-B4A3-65503DE14E04}" type="slidenum">
              <a:rPr lang="en-US" sz="1200"/>
              <a:pPr algn="r" eaLnBrk="1" hangingPunct="1"/>
              <a:t>31</a:t>
            </a:fld>
            <a:endParaRPr 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AF690C3-FE73-480E-8EA4-F29D77EE85D8}" type="slidenum">
              <a:rPr lang="en-US" sz="1200"/>
              <a:pPr algn="r" eaLnBrk="1" hangingPunct="1"/>
              <a:t>32</a:t>
            </a:fld>
            <a:endParaRPr 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F65A68B-992A-4D79-9F79-B3E5B1A72E2E}" type="slidenum">
              <a:rPr lang="en-US" sz="1200" smtClean="0"/>
              <a:pPr eaLnBrk="1" hangingPunct="1"/>
              <a:t>33</a:t>
            </a:fld>
            <a:endParaRPr 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9953D8B6-9E8B-4BF8-A8A0-33E7457B3ABD}" type="slidenum">
              <a:rPr lang="en-US" sz="1200"/>
              <a:pPr algn="r" eaLnBrk="1" hangingPunct="1"/>
              <a:t>34</a:t>
            </a:fld>
            <a:endParaRPr 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A51C8D8F-135E-4430-8FA2-B15DE6DFB21B}" type="slidenum">
              <a:rPr lang="en-US" sz="1200"/>
              <a:pPr algn="r" eaLnBrk="1" hangingPunct="1"/>
              <a:t>5</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954C5DC-0148-4250-94EF-F6FCD2A196ED}" type="slidenum">
              <a:rPr lang="en-US" sz="1200"/>
              <a:pPr algn="r" eaLnBrk="1" hangingPunct="1"/>
              <a:t>35</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F9DD299-AA7A-45E6-A931-A0EE6F08ADF3}" type="slidenum">
              <a:rPr lang="en-US" sz="1200"/>
              <a:pPr algn="r" eaLnBrk="1" hangingPunct="1"/>
              <a:t>37</a:t>
            </a:fld>
            <a:endParaRPr 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175DB9C-6343-4374-9B61-FBE4B22D7CD2}" type="slidenum">
              <a:rPr lang="en-US" sz="1200"/>
              <a:pPr algn="r" eaLnBrk="1" hangingPunct="1"/>
              <a:t>38</a:t>
            </a:fld>
            <a:endParaRPr 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FD004C4-74DC-48BD-99E6-69471ABA8A24}" type="slidenum">
              <a:rPr lang="en-US" sz="1200"/>
              <a:pPr algn="r" eaLnBrk="1" hangingPunct="1"/>
              <a:t>39</a:t>
            </a:fld>
            <a:endParaRPr 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26BE650-4380-4194-8ECF-D72F082B49A8}" type="slidenum">
              <a:rPr lang="en-US" sz="1200" smtClean="0"/>
              <a:pPr eaLnBrk="1" hangingPunct="1"/>
              <a:t>40</a:t>
            </a:fld>
            <a:endParaRPr 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85A75FB-6812-4725-B8E4-F31DE740F9EB}" type="slidenum">
              <a:rPr lang="en-US" sz="1200" smtClean="0"/>
              <a:pPr eaLnBrk="1" hangingPunct="1"/>
              <a:t>41</a:t>
            </a:fld>
            <a:endParaRPr 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A21400A-E93E-49AF-B227-77E857A39C1E}" type="slidenum">
              <a:rPr lang="en-US" sz="1200" smtClean="0"/>
              <a:pPr eaLnBrk="1" hangingPunct="1"/>
              <a:t>42</a:t>
            </a:fld>
            <a:endParaRPr 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F49D832-D933-4F24-A360-7A11D6991DA9}" type="slidenum">
              <a:rPr lang="en-US" sz="1200" smtClean="0"/>
              <a:pPr eaLnBrk="1" hangingPunct="1"/>
              <a:t>43</a:t>
            </a:fld>
            <a:endParaRPr 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8E55A93-2ABB-4E9B-BAF9-CAB71A4D101A}" type="slidenum">
              <a:rPr lang="en-US" sz="1200" smtClean="0"/>
              <a:pPr eaLnBrk="1" hangingPunct="1"/>
              <a:t>45</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697275E-E143-46E9-8F35-8228FE7F533E}" type="slidenum">
              <a:rPr lang="en-US" sz="1200" smtClean="0"/>
              <a:pPr eaLnBrk="1" hangingPunct="1"/>
              <a:t>46</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B47583F-6311-4AB7-BC25-D653E3049166}" type="slidenum">
              <a:rPr lang="en-US" sz="1200" smtClean="0"/>
              <a:pPr eaLnBrk="1" hangingPunct="1"/>
              <a:t>7</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diagram to the students. Tell them that, in the above diagram you can see that the common data from both the tables, Table X and Table Y is displayed. The data is displayed on the base of a common column, Column B.</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DFE592F-A43A-457E-BF2E-4EB00AD5D49D}" type="slidenum">
              <a:rPr lang="en-US" sz="1200" smtClean="0"/>
              <a:pPr eaLnBrk="1" hangingPunct="1"/>
              <a:t>47</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45DCE47-2DAD-4181-860E-0E85976DC740}" type="slidenum">
              <a:rPr lang="en-US" sz="1200" smtClean="0"/>
              <a:pPr eaLnBrk="1" hangingPunct="1"/>
              <a:t>48</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47C0FA2-5B3C-4F83-A75C-C207AB88D1C2}" type="slidenum">
              <a:rPr lang="en-US" sz="1200" smtClean="0"/>
              <a:pPr eaLnBrk="1" hangingPunct="1"/>
              <a:t>49</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2A56EF4-260E-4971-A565-6DFCE5CB54D7}" type="slidenum">
              <a:rPr lang="en-US" sz="1200" smtClean="0"/>
              <a:pPr eaLnBrk="1" hangingPunct="1"/>
              <a:t>50</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D47CC6B-9EF4-4BC4-B34B-1784B8E4411F}" type="slidenum">
              <a:rPr lang="en-US" sz="1200" smtClean="0"/>
              <a:pPr eaLnBrk="1" hangingPunct="1"/>
              <a:t>51</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00041E6-773E-4BF1-A550-05E477E4200E}" type="slidenum">
              <a:rPr lang="en-US" sz="1200" smtClean="0"/>
              <a:pPr eaLnBrk="1" hangingPunct="1"/>
              <a:t>52</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0757F04-41D8-4FCE-B9F8-7F060723F2F1}" type="slidenum">
              <a:rPr lang="en-US" sz="1200" smtClean="0"/>
              <a:pPr eaLnBrk="1" hangingPunct="1"/>
              <a:t>53</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04A7FA4F-2FEC-4A0C-98DA-B42F675A9F70}" type="slidenum">
              <a:rPr lang="en-US" sz="1200"/>
              <a:pPr algn="r" eaLnBrk="1" hangingPunct="1"/>
              <a:t>54</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02358AA-C347-4F41-8E9F-2110F44637B6}" type="slidenum">
              <a:rPr lang="en-US" sz="1200"/>
              <a:pPr algn="r" eaLnBrk="1" hangingPunct="1"/>
              <a:t>55</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9667DBBB-4605-4D1D-9B4C-52D465606104}" type="slidenum">
              <a:rPr lang="en-US" sz="1200"/>
              <a:pPr algn="r" eaLnBrk="1" hangingPunct="1"/>
              <a:t>56</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83DCF03-5007-420E-89ED-1FC13CE2372C}" type="slidenum">
              <a:rPr lang="en-US" sz="1200" smtClean="0"/>
              <a:pPr eaLnBrk="1" hangingPunct="1"/>
              <a:t>8</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DB139ED-1724-4274-A92B-6B6A859D427A}" type="slidenum">
              <a:rPr lang="en-US" sz="1200"/>
              <a:pPr algn="r" eaLnBrk="1" hangingPunct="1"/>
              <a:t>57</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051CCD62-456E-46E7-95DA-1B5AA4ECEBE6}" type="slidenum">
              <a:rPr lang="en-US" sz="1200"/>
              <a:pPr algn="r" eaLnBrk="1" hangingPunct="1"/>
              <a:t>58</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57C498D-B851-4F98-A045-565DF9FA77C5}" type="slidenum">
              <a:rPr lang="en-US" sz="1200" smtClean="0"/>
              <a:pPr eaLnBrk="1" hangingPunct="1"/>
              <a:t>59</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4712BAB-BA4B-476B-9AA4-AE87DF6BF0B3}" type="slidenum">
              <a:rPr lang="en-US" sz="1200"/>
              <a:pPr algn="r" eaLnBrk="1" hangingPunct="1"/>
              <a:t>60</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998ACB93-54EC-4A38-98C1-8269636BCA77}" type="slidenum">
              <a:rPr lang="en-US" sz="1200"/>
              <a:pPr algn="r" eaLnBrk="1" hangingPunct="1"/>
              <a:t>61</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30C9B749-92E0-420B-B132-188CF3FA3713}" type="slidenum">
              <a:rPr lang="en-US" sz="1200"/>
              <a:pPr algn="r" eaLnBrk="1" hangingPunct="1"/>
              <a:t>62</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9FFDB90D-2C4D-4AA0-9C33-C7852445F2E1}" type="slidenum">
              <a:rPr lang="en-US" sz="1200"/>
              <a:pPr algn="r" eaLnBrk="1" hangingPunct="1"/>
              <a:t>63</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6BFA13EE-F290-490D-A519-49911017CF92}" type="slidenum">
              <a:rPr lang="en-US" sz="1200"/>
              <a:pPr algn="r" eaLnBrk="1" hangingPunct="1"/>
              <a:t>64</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A0AA36F-B15D-4D13-A16B-A27EA3D13339}" type="slidenum">
              <a:rPr lang="en-US" sz="1200"/>
              <a:pPr algn="r" eaLnBrk="1" hangingPunct="1"/>
              <a:t>65</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E5FA7285-E6F9-41EE-93B8-A715DF44567A}" type="slidenum">
              <a:rPr lang="en-US" sz="1200"/>
              <a:pPr algn="r" eaLnBrk="1" hangingPunct="1"/>
              <a:t>66</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E706575-68CD-430B-8C87-34AF2AE0E90A}" type="slidenum">
              <a:rPr lang="en-US" sz="1200" smtClean="0"/>
              <a:pPr eaLnBrk="1" hangingPunct="1"/>
              <a:t>10</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1FAF861-8523-4CEA-AB45-F891C2D7D535}" type="slidenum">
              <a:rPr lang="en-US" sz="1200" smtClean="0"/>
              <a:pPr eaLnBrk="1" hangingPunct="1"/>
              <a:t>67</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C20FCA9-A95D-478C-9D1F-7F18076A3976}" type="slidenum">
              <a:rPr lang="en-US" sz="1200" smtClean="0"/>
              <a:pPr eaLnBrk="1" hangingPunct="1"/>
              <a:t>68</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2012207-AB49-4838-90C2-8C78CD7D2569}" type="slidenum">
              <a:rPr lang="en-US" sz="1200" smtClean="0"/>
              <a:pPr eaLnBrk="1" hangingPunct="1"/>
              <a:t>69</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DB83E69-BCBB-45C1-A9F2-990E26673C22}" type="slidenum">
              <a:rPr lang="en-US" sz="1200" smtClean="0"/>
              <a:pPr eaLnBrk="1" hangingPunct="1"/>
              <a:t>70</a:t>
            </a:fld>
            <a:endParaRPr 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EFD3520-CD34-4084-A021-081A9581DDF0}" type="slidenum">
              <a:rPr lang="en-US" sz="1200" smtClean="0"/>
              <a:pPr eaLnBrk="1" hangingPunct="1"/>
              <a:t>71</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296DDE9-3FC0-4689-8EA9-D9E6C9BDF583}" type="slidenum">
              <a:rPr lang="en-US" sz="1200" smtClean="0"/>
              <a:pPr eaLnBrk="1" hangingPunct="1"/>
              <a:t>72</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1156C9F-07DA-4F1E-B1FF-F6F93D30333C}" type="slidenum">
              <a:rPr lang="en-US" sz="1200" smtClean="0"/>
              <a:pPr eaLnBrk="1" hangingPunct="1"/>
              <a:t>73</a:t>
            </a:fld>
            <a:endParaRPr 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545F8BC3-A89C-49AD-B7E5-BD2F65B5BCC9}" type="slidenum">
              <a:rPr lang="en-US" sz="1200" smtClean="0"/>
              <a:pPr eaLnBrk="1" hangingPunct="1"/>
              <a:t>74</a:t>
            </a:fld>
            <a:endParaRPr 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E1675EF-DE91-443C-A397-9D79EC6B149E}" type="slidenum">
              <a:rPr lang="en-US" sz="1200" smtClean="0"/>
              <a:pPr eaLnBrk="1" hangingPunct="1"/>
              <a:t>75</a:t>
            </a:fld>
            <a:endParaRPr 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summarize the session by running through the summary given in SG. </a:t>
            </a:r>
          </a:p>
          <a:p>
            <a:pPr eaLnBrk="1" hangingPunct="1"/>
            <a:r>
              <a:rPr lang="en-US"/>
              <a:t>In addition, you can also ask students summarize what they have learnt in this session.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239607A5-1782-4DA4-83DC-98DACB2381AA}" type="slidenum">
              <a:rPr lang="en-US" sz="1200"/>
              <a:pPr algn="r" eaLnBrk="1" hangingPunct="1"/>
              <a:t>11</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t>Student already have learnt about type 2 SCDs in Module I. Therefore, you can start this topic by asking the following questions to students:</a:t>
            </a:r>
          </a:p>
          <a:p>
            <a:pPr marL="228600" indent="-228600" eaLnBrk="1" hangingPunct="1">
              <a:buFontTx/>
              <a:buAutoNum type="arabicPeriod"/>
            </a:pPr>
            <a:r>
              <a:rPr lang="en-US"/>
              <a:t>What are type 2 SCDs?</a:t>
            </a:r>
          </a:p>
          <a:p>
            <a:pPr marL="228600" indent="-228600" eaLnBrk="1" hangingPunct="1">
              <a:buFontTx/>
              <a:buAutoNum type="arabicPeriod"/>
            </a:pPr>
            <a:r>
              <a:rPr lang="en-US"/>
              <a:t>Given an example to explain type 2 SCDs.</a:t>
            </a:r>
          </a:p>
          <a:p>
            <a:pPr marL="228600" indent="-228600" eaLnBrk="1" hangingPunct="1"/>
            <a:r>
              <a:rPr lang="en-US"/>
              <a:t>This will recapitulate what they have learnt about type 2 SCD in Module 1. </a:t>
            </a:r>
          </a:p>
          <a:p>
            <a:pPr marL="228600" indent="-228600" eaLnBrk="1" hangingPunct="1"/>
            <a:r>
              <a:rPr lang="en-US"/>
              <a:t>Now explain the strategy to update the data into these dimension tables with help the example given in SG.</a:t>
            </a:r>
          </a:p>
          <a:p>
            <a:pPr marL="228600" indent="-228600" eaLnBrk="1" hangingPunct="1"/>
            <a:r>
              <a:rPr lang="en-US"/>
              <a:t>After explaining the examples, you can ask students to think of an example of a type 2 SCD and then tell the strategy to update the data into this dimension table.</a:t>
            </a:r>
          </a:p>
          <a:p>
            <a:pPr marL="228600" indent="-228600"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00CE030-57FE-4764-921D-4CFDF93063FD}" type="slidenum">
              <a:rPr lang="en-US" sz="1200" smtClean="0"/>
              <a:pPr eaLnBrk="1" hangingPunct="1"/>
              <a:t>13</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concept of the LEFT OUTER JOIN to the students using the diagram. Tell them, that as shown in the figure all the rows from first table, Table X are displayed. However, only the matching rows from the second table, Table Y, are displayed. Also tell them that the data is based on the common column between the tables, Column B.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313A48A-80A0-404D-A608-D013EE67AEC9}" type="slidenum">
              <a:rPr lang="en-US" sz="1200" smtClean="0"/>
              <a:pPr eaLnBrk="1" hangingPunct="1"/>
              <a:t>14</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Explain the concept of the RIGHT OUTER JOIN to the students using the diagram. Tell them, that as shown in the figure all the rows from second table, Table Y are displayed. However, only the matching rows from the first table, Table X, are displayed. Also tell them that the data is based on the common column between the tables, Column B. </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a:t>Click to edit Master title style</a:t>
            </a:r>
          </a:p>
        </p:txBody>
      </p:sp>
    </p:spTree>
    <p:extLst>
      <p:ext uri="{BB962C8B-B14F-4D97-AF65-F5344CB8AC3E}">
        <p14:creationId xmlns:p14="http://schemas.microsoft.com/office/powerpoint/2010/main" val="425631555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a:t>
            </a:r>
            <a:r>
              <a:rPr lang="en-US" sz="1066" dirty="0">
                <a:solidFill>
                  <a:srgbClr val="4D4D4D"/>
                </a:solidFill>
              </a:rPr>
              <a:t> </a:t>
            </a:r>
            <a:endParaRPr lang="en-US" sz="1066" baseline="0" dirty="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a:t>Photo</a:t>
            </a:r>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39572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330806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115398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91019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a:t>Click icon to add chart</a:t>
            </a:r>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189160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a:t>Click icon to add SmartArt graphic</a:t>
            </a:r>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88667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a:t>Click icon to add SmartArt graphic</a:t>
            </a:r>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84446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a:t>Click to edit Master text styles (Arial 16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2026377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a:solidFill>
                  <a:schemeClr val="bg1"/>
                </a:solidFill>
              </a:rPr>
              <a:t>Innovative Services</a:t>
            </a: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a:solidFill>
                  <a:schemeClr val="bg1"/>
                </a:solidFill>
                <a:latin typeface="+mn-lt"/>
                <a:ea typeface="+mn-ea"/>
                <a:cs typeface="+mn-cs"/>
              </a:rPr>
              <a:t>Passionate Employees</a:t>
            </a: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a:solidFill>
                  <a:schemeClr val="bg1"/>
                </a:solidFill>
              </a:rPr>
              <a:t>Delighted Customers</a:t>
            </a: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a:solidFill>
                  <a:schemeClr val="bg1"/>
                </a:solidFill>
                <a:latin typeface="Brush Script Std" panose="03060802040607070404" pitchFamily="66" charset="0"/>
              </a:rPr>
              <a:t>Thank you</a:t>
            </a: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a:solidFill>
                  <a:schemeClr val="bg1"/>
                </a:solidFill>
                <a:latin typeface="Calibri" panose="020F0502020204030204" pitchFamily="34" charset="0"/>
              </a:rPr>
              <a:t>www.hexaware.com</a:t>
            </a: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AF7E6-86EE-4CD1-9DAC-8062AD4C3795}"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29811-2280-49E2-A915-5A4393A39011}" type="slidenum">
              <a:rPr lang="en-IN" smtClean="0"/>
              <a:t>‹#›</a:t>
            </a:fld>
            <a:endParaRPr lang="en-IN"/>
          </a:p>
        </p:txBody>
      </p:sp>
    </p:spTree>
    <p:extLst>
      <p:ext uri="{BB962C8B-B14F-4D97-AF65-F5344CB8AC3E}">
        <p14:creationId xmlns:p14="http://schemas.microsoft.com/office/powerpoint/2010/main" val="57226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a:t>Click to edit Master text styles (Arial 18 </a:t>
            </a:r>
            <a:r>
              <a:rPr lang="en-US" dirty="0" err="1"/>
              <a:t>pt</a:t>
            </a:r>
            <a:r>
              <a:rPr lang="en-US" dirty="0"/>
              <a: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472619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a:t>Click to edit Master title style</a:t>
            </a:r>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a:t>Photo</a:t>
            </a:r>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95550848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a:t>Photo</a:t>
            </a:r>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a:t>Photo</a:t>
            </a:r>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a:t>Photo</a:t>
            </a:r>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a:t>Photo</a:t>
            </a:r>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a:solidFill>
                  <a:srgbClr val="4D4D4D"/>
                </a:solidFill>
              </a:rPr>
              <a:t>content text, 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r>
              <a:rPr lang="en-US" sz="1066" baseline="0" dirty="0">
                <a:solidFill>
                  <a:srgbClr val="4D4D4D"/>
                </a:solidFill>
              </a:rPr>
              <a:t>content text,</a:t>
            </a:r>
            <a:r>
              <a:rPr lang="en-US" sz="1066" dirty="0">
                <a:solidFill>
                  <a:srgbClr val="4D4D4D"/>
                </a:solidFill>
              </a:rPr>
              <a:t> </a:t>
            </a:r>
            <a:endParaRPr lang="en-US" sz="1066" baseline="0" dirty="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696418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a:solidFill>
                  <a:sysClr val="windowText" lastClr="000000"/>
                </a:solidFill>
                <a:latin typeface="+mn-lt"/>
                <a:ea typeface="+mn-ea"/>
                <a:cs typeface="+mn-cs"/>
              </a:rPr>
              <a:t>www.hexaware.com  | </a:t>
            </a:r>
            <a:r>
              <a:rPr lang="en-US" sz="999" dirty="0">
                <a:solidFill>
                  <a:sysClr val="windowText" lastClr="000000"/>
                </a:solidFill>
              </a:rPr>
              <a:t>© Hexaware Technologies. All rights reserved. </a:t>
            </a: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 id="2147483705" r:id="rId22"/>
  </p:sldLayoutIdLst>
  <p:transition>
    <p:fade/>
  </p:transition>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2.xml"/><Relationship Id="rId5" Type="http://schemas.openxmlformats.org/officeDocument/2006/relationships/image" Target="../media/image8.wmf"/><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2.xml"/><Relationship Id="rId5" Type="http://schemas.openxmlformats.org/officeDocument/2006/relationships/image" Target="../media/image8.wmf"/><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18.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image" Target="../media/image19.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2.xml"/><Relationship Id="rId5" Type="http://schemas.openxmlformats.org/officeDocument/2006/relationships/image" Target="../media/image2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2.xml"/><Relationship Id="rId5" Type="http://schemas.openxmlformats.org/officeDocument/2006/relationships/image" Target="../media/image25.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2.xml"/><Relationship Id="rId5" Type="http://schemas.openxmlformats.org/officeDocument/2006/relationships/image" Target="../media/image26.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Join </a:t>
            </a:r>
            <a:r>
              <a:rPr lang="en-US"/>
              <a:t>vs Subquery</a:t>
            </a:r>
            <a:br>
              <a:rPr lang="en-US"/>
            </a:br>
            <a:endParaRPr lang="en-US" dirty="0"/>
          </a:p>
        </p:txBody>
      </p:sp>
    </p:spTree>
    <p:extLst>
      <p:ext uri="{BB962C8B-B14F-4D97-AF65-F5344CB8AC3E}">
        <p14:creationId xmlns:p14="http://schemas.microsoft.com/office/powerpoint/2010/main" val="124280976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10243" name="Rectangle 2"/>
          <p:cNvSpPr txBox="1">
            <a:spLocks noChangeArrowheads="1"/>
          </p:cNvSpPr>
          <p:nvPr/>
        </p:nvSpPr>
        <p:spPr bwMode="auto">
          <a:xfrm>
            <a:off x="3048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Why</a:t>
            </a:r>
            <a:r>
              <a:rPr lang="en-US" i="1"/>
              <a:t> </a:t>
            </a:r>
            <a:r>
              <a:rPr lang="en-US">
                <a:solidFill>
                  <a:schemeClr val="accent2"/>
                </a:solidFill>
                <a:latin typeface="Arial" pitchFamily="34" charset="0"/>
                <a:cs typeface="Times New Roman" pitchFamily="18" charset="0"/>
              </a:rPr>
              <a:t>do</a:t>
            </a:r>
            <a:r>
              <a:rPr lang="en-US" i="1"/>
              <a:t> </a:t>
            </a:r>
            <a:r>
              <a:rPr lang="en-US">
                <a:solidFill>
                  <a:schemeClr val="accent2"/>
                </a:solidFill>
                <a:latin typeface="Arial" pitchFamily="34" charset="0"/>
                <a:cs typeface="Times New Roman" pitchFamily="18" charset="0"/>
              </a:rPr>
              <a:t>you need a table alias with the column name?</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3124200" y="41148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A table alias is required to uniquely identify columns in the SELECT query to avoid ambiguity that arises due to same column names in multiple tables.</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423435027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Outer join:</a:t>
            </a:r>
          </a:p>
          <a:p>
            <a:pPr lvl="1" eaLnBrk="1" hangingPunct="1">
              <a:buFontTx/>
              <a:buBlip>
                <a:blip r:embed="rId4"/>
              </a:buBlip>
              <a:defRPr/>
            </a:pPr>
            <a:r>
              <a:rPr lang="en-US" sz="1800" kern="1200" dirty="0">
                <a:solidFill>
                  <a:schemeClr val="accent2"/>
                </a:solidFill>
                <a:latin typeface="Arial" charset="0"/>
                <a:cs typeface="Times New Roman" pitchFamily="18" charset="0"/>
              </a:rPr>
              <a:t>Displays the result set containing all the rows from one table and the matching rows from another table.</a:t>
            </a:r>
          </a:p>
          <a:p>
            <a:pPr lvl="1" eaLnBrk="1" hangingPunct="1">
              <a:buFontTx/>
              <a:buBlip>
                <a:blip r:embed="rId4"/>
              </a:buBlip>
              <a:defRPr/>
            </a:pPr>
            <a:r>
              <a:rPr lang="en-US" sz="1800" kern="1200" dirty="0">
                <a:solidFill>
                  <a:schemeClr val="accent2"/>
                </a:solidFill>
                <a:latin typeface="Arial" charset="0"/>
                <a:cs typeface="Times New Roman" pitchFamily="18" charset="0"/>
              </a:rPr>
              <a:t>Displays NULL for the columns of the related table where it does not find matching records.</a:t>
            </a:r>
          </a:p>
          <a:p>
            <a:pPr lvl="1" eaLnBrk="1" hangingPunct="1">
              <a:buFontTx/>
              <a:buBlip>
                <a:blip r:embed="rId4"/>
              </a:buBlip>
              <a:defRPr/>
            </a:pPr>
            <a:r>
              <a:rPr lang="en-US" sz="1800" kern="1200" dirty="0">
                <a:solidFill>
                  <a:schemeClr val="accent2"/>
                </a:solidFill>
                <a:latin typeface="Arial" charset="0"/>
                <a:cs typeface="Times New Roman" pitchFamily="18" charset="0"/>
              </a:rPr>
              <a:t>Is of the following types:</a:t>
            </a:r>
          </a:p>
          <a:p>
            <a:pPr lvl="2" eaLnBrk="1" hangingPunct="1">
              <a:buFontTx/>
              <a:buBlip>
                <a:blip r:embed="rId4"/>
              </a:buBlip>
              <a:defRPr/>
            </a:pPr>
            <a:r>
              <a:rPr lang="en-US" sz="1600" kern="1200" dirty="0">
                <a:solidFill>
                  <a:schemeClr val="accent2"/>
                </a:solidFill>
                <a:latin typeface="Arial" charset="0"/>
                <a:cs typeface="Times New Roman" pitchFamily="18" charset="0"/>
              </a:rPr>
              <a:t>Left outer join</a:t>
            </a:r>
          </a:p>
          <a:p>
            <a:pPr lvl="2" eaLnBrk="1" hangingPunct="1">
              <a:buFontTx/>
              <a:buBlip>
                <a:blip r:embed="rId4"/>
              </a:buBlip>
              <a:defRPr/>
            </a:pPr>
            <a:r>
              <a:rPr lang="en-US" sz="1600" kern="1200" dirty="0">
                <a:solidFill>
                  <a:schemeClr val="accent2"/>
                </a:solidFill>
                <a:latin typeface="Arial" charset="0"/>
                <a:cs typeface="Times New Roman" pitchFamily="18" charset="0"/>
              </a:rPr>
              <a:t>Right outer join</a:t>
            </a:r>
          </a:p>
          <a:p>
            <a:pPr lvl="2" eaLnBrk="1" hangingPunct="1">
              <a:buFontTx/>
              <a:buBlip>
                <a:blip r:embed="rId4"/>
              </a:buBlip>
              <a:defRPr/>
            </a:pPr>
            <a:r>
              <a:rPr lang="en-US" sz="1600" kern="1200" dirty="0">
                <a:solidFill>
                  <a:schemeClr val="accent2"/>
                </a:solidFill>
                <a:latin typeface="Arial" charset="0"/>
                <a:cs typeface="Times New Roman" pitchFamily="18" charset="0"/>
              </a:rPr>
              <a:t>Full outer join</a:t>
            </a:r>
            <a:endParaRPr lang="en-US" sz="1800" kern="1200" dirty="0">
              <a:solidFill>
                <a:schemeClr val="accent2"/>
              </a:solidFill>
              <a:latin typeface="Arial" charset="0"/>
              <a:cs typeface="Times New Roman" pitchFamily="18" charset="0"/>
            </a:endParaRPr>
          </a:p>
          <a:p>
            <a:pPr lvl="1" eaLnBrk="1" hangingPunct="1">
              <a:lnSpc>
                <a:spcPct val="90000"/>
              </a:lnSpc>
              <a:buFontTx/>
              <a:buBlip>
                <a:blip r:embed="rId4"/>
              </a:buBlip>
              <a:defRPr/>
            </a:pPr>
            <a:endParaRPr lang="en-US" sz="1800" kern="1200" dirty="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a:t>
            </a:r>
          </a:p>
        </p:txBody>
      </p:sp>
    </p:spTree>
    <p:extLst>
      <p:ext uri="{BB962C8B-B14F-4D97-AF65-F5344CB8AC3E}">
        <p14:creationId xmlns:p14="http://schemas.microsoft.com/office/powerpoint/2010/main" val="414981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124200"/>
            <a:ext cx="2046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297614" y="1981201"/>
            <a:ext cx="3608387" cy="1101725"/>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12292" name="TextBox 5"/>
          <p:cNvSpPr txBox="1">
            <a:spLocks noChangeArrowheads="1"/>
          </p:cNvSpPr>
          <p:nvPr/>
        </p:nvSpPr>
        <p:spPr bwMode="auto">
          <a:xfrm>
            <a:off x="6365876" y="2030413"/>
            <a:ext cx="3540125"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how different types of outer joins work.</a:t>
            </a:r>
          </a:p>
        </p:txBody>
      </p:sp>
      <p:sp>
        <p:nvSpPr>
          <p:cNvPr id="1229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a:t>
            </a:r>
            <a:r>
              <a:rPr lang="en-US" b="1">
                <a:solidFill>
                  <a:schemeClr val="bg1"/>
                </a:solidFill>
                <a:latin typeface="Tahoma" pitchFamily="34" charset="0"/>
                <a:cs typeface="Times New Roman" pitchFamily="18" charset="0"/>
              </a:rPr>
              <a:t>Outer </a:t>
            </a:r>
            <a:r>
              <a:rPr lang="en-GB" b="1">
                <a:solidFill>
                  <a:schemeClr val="bg1"/>
                </a:solidFill>
                <a:latin typeface="Tahoma" pitchFamily="34" charset="0"/>
                <a:cs typeface="Times New Roman" pitchFamily="18" charset="0"/>
              </a:rPr>
              <a:t>Join (Contd.)</a:t>
            </a:r>
          </a:p>
        </p:txBody>
      </p:sp>
    </p:spTree>
    <p:extLst>
      <p:ext uri="{BB962C8B-B14F-4D97-AF65-F5344CB8AC3E}">
        <p14:creationId xmlns:p14="http://schemas.microsoft.com/office/powerpoint/2010/main" val="7334136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rrowheads="1"/>
          </p:cNvSpPr>
          <p:nvPr/>
        </p:nvSpPr>
        <p:spPr bwMode="auto">
          <a:xfrm>
            <a:off x="7772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3315" name="Rectangle 3"/>
          <p:cNvSpPr>
            <a:spLocks noChangeArrowheads="1"/>
          </p:cNvSpPr>
          <p:nvPr/>
        </p:nvSpPr>
        <p:spPr bwMode="auto">
          <a:xfrm rot="-5400000">
            <a:off x="8191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3316" name="Oval 4"/>
          <p:cNvSpPr>
            <a:spLocks noChangeArrowheads="1"/>
          </p:cNvSpPr>
          <p:nvPr/>
        </p:nvSpPr>
        <p:spPr bwMode="auto">
          <a:xfrm>
            <a:off x="4038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3317" name="Rectangle 5"/>
          <p:cNvSpPr>
            <a:spLocks noChangeArrowheads="1"/>
          </p:cNvSpPr>
          <p:nvPr/>
        </p:nvSpPr>
        <p:spPr bwMode="auto">
          <a:xfrm rot="-5400000">
            <a:off x="4457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3318" name="Line 6"/>
          <p:cNvSpPr>
            <a:spLocks noChangeShapeType="1"/>
          </p:cNvSpPr>
          <p:nvPr/>
        </p:nvSpPr>
        <p:spPr bwMode="auto">
          <a:xfrm>
            <a:off x="4648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9" name="Line 7"/>
          <p:cNvSpPr>
            <a:spLocks noChangeShapeType="1"/>
          </p:cNvSpPr>
          <p:nvPr/>
        </p:nvSpPr>
        <p:spPr bwMode="auto">
          <a:xfrm flipV="1">
            <a:off x="8382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0" name="Line 8"/>
          <p:cNvSpPr>
            <a:spLocks noChangeShapeType="1"/>
          </p:cNvSpPr>
          <p:nvPr/>
        </p:nvSpPr>
        <p:spPr bwMode="auto">
          <a:xfrm flipV="1">
            <a:off x="4648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21" name="Rectangle 9"/>
          <p:cNvSpPr>
            <a:spLocks noChangeArrowheads="1"/>
          </p:cNvSpPr>
          <p:nvPr/>
        </p:nvSpPr>
        <p:spPr bwMode="auto">
          <a:xfrm>
            <a:off x="3352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13322" name="Rectangle 10"/>
          <p:cNvSpPr>
            <a:spLocks noChangeArrowheads="1"/>
          </p:cNvSpPr>
          <p:nvPr/>
        </p:nvSpPr>
        <p:spPr bwMode="auto">
          <a:xfrm>
            <a:off x="70866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13323" name="Rectangle 11"/>
          <p:cNvSpPr>
            <a:spLocks noChangeArrowheads="1"/>
          </p:cNvSpPr>
          <p:nvPr/>
        </p:nvSpPr>
        <p:spPr bwMode="auto">
          <a:xfrm rot="-5400000">
            <a:off x="6346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3324" name="Rectangle 12"/>
          <p:cNvSpPr>
            <a:spLocks noChangeArrowheads="1"/>
          </p:cNvSpPr>
          <p:nvPr/>
        </p:nvSpPr>
        <p:spPr bwMode="auto">
          <a:xfrm>
            <a:off x="5041900" y="411480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E</a:t>
            </a:r>
          </a:p>
        </p:txBody>
      </p:sp>
      <p:sp>
        <p:nvSpPr>
          <p:cNvPr id="13325" name="Rectangle 13"/>
          <p:cNvSpPr>
            <a:spLocks noChangeArrowheads="1"/>
          </p:cNvSpPr>
          <p:nvPr/>
        </p:nvSpPr>
        <p:spPr bwMode="auto">
          <a:xfrm>
            <a:off x="6245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6" name="Rectangle 14"/>
          <p:cNvSpPr>
            <a:spLocks noChangeArrowheads="1"/>
          </p:cNvSpPr>
          <p:nvPr/>
        </p:nvSpPr>
        <p:spPr bwMode="auto">
          <a:xfrm>
            <a:off x="4495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LEFT OUTER JOIN</a:t>
            </a:r>
          </a:p>
        </p:txBody>
      </p:sp>
      <p:sp>
        <p:nvSpPr>
          <p:cNvPr id="13327" name="Rectangle 15"/>
          <p:cNvSpPr>
            <a:spLocks noChangeArrowheads="1"/>
          </p:cNvSpPr>
          <p:nvPr/>
        </p:nvSpPr>
        <p:spPr bwMode="auto">
          <a:xfrm>
            <a:off x="7315200" y="50673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a:solidFill>
                <a:srgbClr val="764600"/>
              </a:solidFill>
              <a:latin typeface="Verdana" pitchFamily="34" charset="0"/>
              <a:cs typeface="Times New Roman" pitchFamily="18" charset="0"/>
            </a:endParaRPr>
          </a:p>
        </p:txBody>
      </p:sp>
      <p:sp>
        <p:nvSpPr>
          <p:cNvPr id="13328" name="Rectangle 16"/>
          <p:cNvSpPr>
            <a:spLocks noChangeArrowheads="1"/>
          </p:cNvSpPr>
          <p:nvPr/>
        </p:nvSpPr>
        <p:spPr bwMode="auto">
          <a:xfrm>
            <a:off x="3200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13329" name="Rectangle 17"/>
          <p:cNvSpPr>
            <a:spLocks noChangeArrowheads="1"/>
          </p:cNvSpPr>
          <p:nvPr/>
        </p:nvSpPr>
        <p:spPr bwMode="auto">
          <a:xfrm>
            <a:off x="6962775"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grpSp>
        <p:nvGrpSpPr>
          <p:cNvPr id="13330" name="Group 18"/>
          <p:cNvGrpSpPr>
            <a:grpSpLocks/>
          </p:cNvGrpSpPr>
          <p:nvPr/>
        </p:nvGrpSpPr>
        <p:grpSpPr bwMode="auto">
          <a:xfrm>
            <a:off x="6315075" y="4972050"/>
            <a:ext cx="419100" cy="895350"/>
            <a:chOff x="3066" y="2742"/>
            <a:chExt cx="264" cy="564"/>
          </a:xfrm>
        </p:grpSpPr>
        <p:sp>
          <p:nvSpPr>
            <p:cNvPr id="13340" name="Line 19"/>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1" name="Line 20"/>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2" name="Line 21"/>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3" name="Line 22"/>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4" name="Line 23"/>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5" name="Line 24"/>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6" name="Line 25"/>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7" name="Line 26"/>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8" name="Line 27"/>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49" name="Line 28"/>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0" name="Line 29"/>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1" name="Line 30"/>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2" name="Line 31"/>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3" name="Line 32"/>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54" name="Line 33"/>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3331" name="Text Box 34"/>
          <p:cNvSpPr txBox="1">
            <a:spLocks noChangeArrowheads="1"/>
          </p:cNvSpPr>
          <p:nvPr/>
        </p:nvSpPr>
        <p:spPr bwMode="auto">
          <a:xfrm>
            <a:off x="4081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3332" name="Text Box 35"/>
          <p:cNvSpPr txBox="1">
            <a:spLocks noChangeArrowheads="1"/>
          </p:cNvSpPr>
          <p:nvPr/>
        </p:nvSpPr>
        <p:spPr bwMode="auto">
          <a:xfrm>
            <a:off x="7848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3333" name="Line 36"/>
          <p:cNvSpPr>
            <a:spLocks noChangeShapeType="1"/>
          </p:cNvSpPr>
          <p:nvPr/>
        </p:nvSpPr>
        <p:spPr bwMode="auto">
          <a:xfrm>
            <a:off x="6553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3334"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Oval 38"/>
          <p:cNvSpPr>
            <a:spLocks noChangeArrowheads="1"/>
          </p:cNvSpPr>
          <p:nvPr/>
        </p:nvSpPr>
        <p:spPr bwMode="auto">
          <a:xfrm>
            <a:off x="5410200" y="4800600"/>
            <a:ext cx="1295400" cy="12954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336" name="Text Box 39"/>
          <p:cNvSpPr txBox="1">
            <a:spLocks noChangeArrowheads="1"/>
          </p:cNvSpPr>
          <p:nvPr/>
        </p:nvSpPr>
        <p:spPr bwMode="auto">
          <a:xfrm>
            <a:off x="6019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3337" name="Line 40"/>
          <p:cNvSpPr>
            <a:spLocks noChangeShapeType="1"/>
          </p:cNvSpPr>
          <p:nvPr/>
        </p:nvSpPr>
        <p:spPr bwMode="auto">
          <a:xfrm flipV="1">
            <a:off x="6553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38" name="Rectangle 41"/>
          <p:cNvSpPr>
            <a:spLocks noChangeArrowheads="1"/>
          </p:cNvSpPr>
          <p:nvPr/>
        </p:nvSpPr>
        <p:spPr bwMode="auto">
          <a:xfrm>
            <a:off x="7229475" y="5240338"/>
            <a:ext cx="3048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X AND COMMON ROWS FROM TABLE Y</a:t>
            </a:r>
          </a:p>
        </p:txBody>
      </p:sp>
      <p:sp>
        <p:nvSpPr>
          <p:cNvPr id="13339" name="Text Box 42"/>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719439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45"/>
          <p:cNvSpPr>
            <a:spLocks noChangeArrowheads="1"/>
          </p:cNvSpPr>
          <p:nvPr/>
        </p:nvSpPr>
        <p:spPr bwMode="auto">
          <a:xfrm>
            <a:off x="7772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4339" name="Rectangle 46"/>
          <p:cNvSpPr>
            <a:spLocks noChangeArrowheads="1"/>
          </p:cNvSpPr>
          <p:nvPr/>
        </p:nvSpPr>
        <p:spPr bwMode="auto">
          <a:xfrm rot="-5400000">
            <a:off x="8191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4340" name="Oval 47"/>
          <p:cNvSpPr>
            <a:spLocks noChangeArrowheads="1"/>
          </p:cNvSpPr>
          <p:nvPr/>
        </p:nvSpPr>
        <p:spPr bwMode="auto">
          <a:xfrm>
            <a:off x="4038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4341" name="Rectangle 48"/>
          <p:cNvSpPr>
            <a:spLocks noChangeArrowheads="1"/>
          </p:cNvSpPr>
          <p:nvPr/>
        </p:nvSpPr>
        <p:spPr bwMode="auto">
          <a:xfrm rot="-5400000">
            <a:off x="4457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4342" name="Line 49"/>
          <p:cNvSpPr>
            <a:spLocks noChangeShapeType="1"/>
          </p:cNvSpPr>
          <p:nvPr/>
        </p:nvSpPr>
        <p:spPr bwMode="auto">
          <a:xfrm>
            <a:off x="4648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3" name="Line 50"/>
          <p:cNvSpPr>
            <a:spLocks noChangeShapeType="1"/>
          </p:cNvSpPr>
          <p:nvPr/>
        </p:nvSpPr>
        <p:spPr bwMode="auto">
          <a:xfrm flipV="1">
            <a:off x="8382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4" name="Line 51"/>
          <p:cNvSpPr>
            <a:spLocks noChangeShapeType="1"/>
          </p:cNvSpPr>
          <p:nvPr/>
        </p:nvSpPr>
        <p:spPr bwMode="auto">
          <a:xfrm flipV="1">
            <a:off x="4648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5" name="Rectangle 52"/>
          <p:cNvSpPr>
            <a:spLocks noChangeArrowheads="1"/>
          </p:cNvSpPr>
          <p:nvPr/>
        </p:nvSpPr>
        <p:spPr bwMode="auto">
          <a:xfrm>
            <a:off x="3352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14346" name="Rectangle 53"/>
          <p:cNvSpPr>
            <a:spLocks noChangeArrowheads="1"/>
          </p:cNvSpPr>
          <p:nvPr/>
        </p:nvSpPr>
        <p:spPr bwMode="auto">
          <a:xfrm>
            <a:off x="70866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14347" name="Rectangle 54"/>
          <p:cNvSpPr>
            <a:spLocks noChangeArrowheads="1"/>
          </p:cNvSpPr>
          <p:nvPr/>
        </p:nvSpPr>
        <p:spPr bwMode="auto">
          <a:xfrm rot="-5400000">
            <a:off x="6346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4348" name="Rectangle 55"/>
          <p:cNvSpPr>
            <a:spLocks noChangeArrowheads="1"/>
          </p:cNvSpPr>
          <p:nvPr/>
        </p:nvSpPr>
        <p:spPr bwMode="auto">
          <a:xfrm>
            <a:off x="5041900" y="411480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E</a:t>
            </a:r>
          </a:p>
        </p:txBody>
      </p:sp>
      <p:sp>
        <p:nvSpPr>
          <p:cNvPr id="14349" name="Rectangle 56"/>
          <p:cNvSpPr>
            <a:spLocks noChangeArrowheads="1"/>
          </p:cNvSpPr>
          <p:nvPr/>
        </p:nvSpPr>
        <p:spPr bwMode="auto">
          <a:xfrm>
            <a:off x="6245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0" name="Rectangle 57"/>
          <p:cNvSpPr>
            <a:spLocks noChangeArrowheads="1"/>
          </p:cNvSpPr>
          <p:nvPr/>
        </p:nvSpPr>
        <p:spPr bwMode="auto">
          <a:xfrm>
            <a:off x="4495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RIGHT OUTER JOIN</a:t>
            </a:r>
          </a:p>
        </p:txBody>
      </p:sp>
      <p:sp>
        <p:nvSpPr>
          <p:cNvPr id="14351" name="Rectangle 58"/>
          <p:cNvSpPr>
            <a:spLocks noChangeArrowheads="1"/>
          </p:cNvSpPr>
          <p:nvPr/>
        </p:nvSpPr>
        <p:spPr bwMode="auto">
          <a:xfrm>
            <a:off x="7315200" y="530225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a:solidFill>
                <a:srgbClr val="764600"/>
              </a:solidFill>
              <a:latin typeface="Verdana" pitchFamily="34" charset="0"/>
              <a:cs typeface="Times New Roman" pitchFamily="18" charset="0"/>
            </a:endParaRPr>
          </a:p>
        </p:txBody>
      </p:sp>
      <p:sp>
        <p:nvSpPr>
          <p:cNvPr id="14352" name="Rectangle 59"/>
          <p:cNvSpPr>
            <a:spLocks noChangeArrowheads="1"/>
          </p:cNvSpPr>
          <p:nvPr/>
        </p:nvSpPr>
        <p:spPr bwMode="auto">
          <a:xfrm>
            <a:off x="3200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14353" name="Rectangle 60"/>
          <p:cNvSpPr>
            <a:spLocks noChangeArrowheads="1"/>
          </p:cNvSpPr>
          <p:nvPr/>
        </p:nvSpPr>
        <p:spPr bwMode="auto">
          <a:xfrm>
            <a:off x="6962775"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grpSp>
        <p:nvGrpSpPr>
          <p:cNvPr id="14354" name="Group 61"/>
          <p:cNvGrpSpPr>
            <a:grpSpLocks/>
          </p:cNvGrpSpPr>
          <p:nvPr/>
        </p:nvGrpSpPr>
        <p:grpSpPr bwMode="auto">
          <a:xfrm>
            <a:off x="6315075" y="4972050"/>
            <a:ext cx="419100" cy="895350"/>
            <a:chOff x="3066" y="2742"/>
            <a:chExt cx="264" cy="564"/>
          </a:xfrm>
        </p:grpSpPr>
        <p:sp>
          <p:nvSpPr>
            <p:cNvPr id="14364" name="Line 62"/>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5" name="Line 63"/>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6" name="Line 64"/>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7" name="Line 65"/>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8" name="Line 66"/>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9" name="Line 67"/>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0" name="Line 68"/>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1" name="Line 69"/>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2" name="Line 70"/>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3" name="Line 71"/>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4" name="Line 72"/>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5" name="Line 73"/>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6" name="Line 74"/>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7" name="Line 75"/>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78" name="Line 76"/>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4355" name="Text Box 77"/>
          <p:cNvSpPr txBox="1">
            <a:spLocks noChangeArrowheads="1"/>
          </p:cNvSpPr>
          <p:nvPr/>
        </p:nvSpPr>
        <p:spPr bwMode="auto">
          <a:xfrm>
            <a:off x="4081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4356" name="Text Box 78"/>
          <p:cNvSpPr txBox="1">
            <a:spLocks noChangeArrowheads="1"/>
          </p:cNvSpPr>
          <p:nvPr/>
        </p:nvSpPr>
        <p:spPr bwMode="auto">
          <a:xfrm>
            <a:off x="7848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4357" name="Line 79"/>
          <p:cNvSpPr>
            <a:spLocks noChangeShapeType="1"/>
          </p:cNvSpPr>
          <p:nvPr/>
        </p:nvSpPr>
        <p:spPr bwMode="auto">
          <a:xfrm>
            <a:off x="6553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4358"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9" name="Oval 81"/>
          <p:cNvSpPr>
            <a:spLocks noChangeArrowheads="1"/>
          </p:cNvSpPr>
          <p:nvPr/>
        </p:nvSpPr>
        <p:spPr bwMode="auto">
          <a:xfrm>
            <a:off x="6350000" y="47371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4360" name="Text Box 82"/>
          <p:cNvSpPr txBox="1">
            <a:spLocks noChangeArrowheads="1"/>
          </p:cNvSpPr>
          <p:nvPr/>
        </p:nvSpPr>
        <p:spPr bwMode="auto">
          <a:xfrm>
            <a:off x="6019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4361" name="Line 83"/>
          <p:cNvSpPr>
            <a:spLocks noChangeShapeType="1"/>
          </p:cNvSpPr>
          <p:nvPr/>
        </p:nvSpPr>
        <p:spPr bwMode="auto">
          <a:xfrm flipV="1">
            <a:off x="6553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62" name="Rectangle 84"/>
          <p:cNvSpPr>
            <a:spLocks noChangeArrowheads="1"/>
          </p:cNvSpPr>
          <p:nvPr/>
        </p:nvSpPr>
        <p:spPr bwMode="auto">
          <a:xfrm>
            <a:off x="7229475" y="5240338"/>
            <a:ext cx="3048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Y AND COMMON ROWS FROM TABLE X</a:t>
            </a:r>
          </a:p>
        </p:txBody>
      </p:sp>
      <p:sp>
        <p:nvSpPr>
          <p:cNvPr id="14363" name="Text Box 85"/>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63502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4"/>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15363" name="Oval 45"/>
          <p:cNvSpPr>
            <a:spLocks noChangeArrowheads="1"/>
          </p:cNvSpPr>
          <p:nvPr/>
        </p:nvSpPr>
        <p:spPr bwMode="auto">
          <a:xfrm>
            <a:off x="7772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15364" name="Rectangle 46"/>
          <p:cNvSpPr>
            <a:spLocks noChangeArrowheads="1"/>
          </p:cNvSpPr>
          <p:nvPr/>
        </p:nvSpPr>
        <p:spPr bwMode="auto">
          <a:xfrm rot="-5400000">
            <a:off x="8191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15365" name="Oval 47"/>
          <p:cNvSpPr>
            <a:spLocks noChangeArrowheads="1"/>
          </p:cNvSpPr>
          <p:nvPr/>
        </p:nvSpPr>
        <p:spPr bwMode="auto">
          <a:xfrm>
            <a:off x="4038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15366" name="Rectangle 48"/>
          <p:cNvSpPr>
            <a:spLocks noChangeArrowheads="1"/>
          </p:cNvSpPr>
          <p:nvPr/>
        </p:nvSpPr>
        <p:spPr bwMode="auto">
          <a:xfrm rot="-5400000">
            <a:off x="4457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15367" name="Line 49"/>
          <p:cNvSpPr>
            <a:spLocks noChangeShapeType="1"/>
          </p:cNvSpPr>
          <p:nvPr/>
        </p:nvSpPr>
        <p:spPr bwMode="auto">
          <a:xfrm>
            <a:off x="4648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8" name="Line 50"/>
          <p:cNvSpPr>
            <a:spLocks noChangeShapeType="1"/>
          </p:cNvSpPr>
          <p:nvPr/>
        </p:nvSpPr>
        <p:spPr bwMode="auto">
          <a:xfrm flipV="1">
            <a:off x="8382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9" name="Line 51"/>
          <p:cNvSpPr>
            <a:spLocks noChangeShapeType="1"/>
          </p:cNvSpPr>
          <p:nvPr/>
        </p:nvSpPr>
        <p:spPr bwMode="auto">
          <a:xfrm flipV="1">
            <a:off x="4648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0" name="Rectangle 52"/>
          <p:cNvSpPr>
            <a:spLocks noChangeArrowheads="1"/>
          </p:cNvSpPr>
          <p:nvPr/>
        </p:nvSpPr>
        <p:spPr bwMode="auto">
          <a:xfrm>
            <a:off x="3352800" y="15541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15371" name="Rectangle 53"/>
          <p:cNvSpPr>
            <a:spLocks noChangeArrowheads="1"/>
          </p:cNvSpPr>
          <p:nvPr/>
        </p:nvSpPr>
        <p:spPr bwMode="auto">
          <a:xfrm>
            <a:off x="70866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15372" name="Rectangle 54"/>
          <p:cNvSpPr>
            <a:spLocks noChangeArrowheads="1"/>
          </p:cNvSpPr>
          <p:nvPr/>
        </p:nvSpPr>
        <p:spPr bwMode="auto">
          <a:xfrm rot="-5400000">
            <a:off x="6346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15373" name="Rectangle 55"/>
          <p:cNvSpPr>
            <a:spLocks noChangeArrowheads="1"/>
          </p:cNvSpPr>
          <p:nvPr/>
        </p:nvSpPr>
        <p:spPr bwMode="auto">
          <a:xfrm>
            <a:off x="5041900" y="411480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E</a:t>
            </a:r>
          </a:p>
        </p:txBody>
      </p:sp>
      <p:sp>
        <p:nvSpPr>
          <p:cNvPr id="15374" name="Rectangle 56"/>
          <p:cNvSpPr>
            <a:spLocks noChangeArrowheads="1"/>
          </p:cNvSpPr>
          <p:nvPr/>
        </p:nvSpPr>
        <p:spPr bwMode="auto">
          <a:xfrm>
            <a:off x="6245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5" name="Rectangle 57"/>
          <p:cNvSpPr>
            <a:spLocks noChangeArrowheads="1"/>
          </p:cNvSpPr>
          <p:nvPr/>
        </p:nvSpPr>
        <p:spPr bwMode="auto">
          <a:xfrm>
            <a:off x="4495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FULL OUTER JOIN</a:t>
            </a:r>
          </a:p>
        </p:txBody>
      </p:sp>
      <p:sp>
        <p:nvSpPr>
          <p:cNvPr id="15376" name="Rectangle 58"/>
          <p:cNvSpPr>
            <a:spLocks noChangeArrowheads="1"/>
          </p:cNvSpPr>
          <p:nvPr/>
        </p:nvSpPr>
        <p:spPr bwMode="auto">
          <a:xfrm>
            <a:off x="7315200" y="50673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a:solidFill>
                <a:srgbClr val="764600"/>
              </a:solidFill>
              <a:latin typeface="Verdana" pitchFamily="34" charset="0"/>
              <a:cs typeface="Times New Roman" pitchFamily="18" charset="0"/>
            </a:endParaRPr>
          </a:p>
        </p:txBody>
      </p:sp>
      <p:sp>
        <p:nvSpPr>
          <p:cNvPr id="15377" name="Rectangle 59"/>
          <p:cNvSpPr>
            <a:spLocks noChangeArrowheads="1"/>
          </p:cNvSpPr>
          <p:nvPr/>
        </p:nvSpPr>
        <p:spPr bwMode="auto">
          <a:xfrm>
            <a:off x="3200400" y="239236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15378" name="Rectangle 60"/>
          <p:cNvSpPr>
            <a:spLocks noChangeArrowheads="1"/>
          </p:cNvSpPr>
          <p:nvPr/>
        </p:nvSpPr>
        <p:spPr bwMode="auto">
          <a:xfrm>
            <a:off x="6962775"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grpSp>
        <p:nvGrpSpPr>
          <p:cNvPr id="15379" name="Group 61"/>
          <p:cNvGrpSpPr>
            <a:grpSpLocks/>
          </p:cNvGrpSpPr>
          <p:nvPr/>
        </p:nvGrpSpPr>
        <p:grpSpPr bwMode="auto">
          <a:xfrm>
            <a:off x="6315075" y="4972050"/>
            <a:ext cx="419100" cy="895350"/>
            <a:chOff x="3066" y="2742"/>
            <a:chExt cx="264" cy="564"/>
          </a:xfrm>
        </p:grpSpPr>
        <p:sp>
          <p:nvSpPr>
            <p:cNvPr id="15389" name="Line 62"/>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0" name="Line 63"/>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1" name="Line 64"/>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2" name="Line 65"/>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3" name="Line 66"/>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4" name="Line 67"/>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5" name="Line 68"/>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6" name="Line 69"/>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7" name="Line 70"/>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8" name="Line 71"/>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9" name="Line 72"/>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0" name="Line 73"/>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1" name="Line 74"/>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2" name="Line 75"/>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3" name="Line 76"/>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380" name="Text Box 77"/>
          <p:cNvSpPr txBox="1">
            <a:spLocks noChangeArrowheads="1"/>
          </p:cNvSpPr>
          <p:nvPr/>
        </p:nvSpPr>
        <p:spPr bwMode="auto">
          <a:xfrm>
            <a:off x="4081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5381" name="Text Box 78"/>
          <p:cNvSpPr txBox="1">
            <a:spLocks noChangeArrowheads="1"/>
          </p:cNvSpPr>
          <p:nvPr/>
        </p:nvSpPr>
        <p:spPr bwMode="auto">
          <a:xfrm>
            <a:off x="7848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15382" name="Line 79"/>
          <p:cNvSpPr>
            <a:spLocks noChangeShapeType="1"/>
          </p:cNvSpPr>
          <p:nvPr/>
        </p:nvSpPr>
        <p:spPr bwMode="auto">
          <a:xfrm>
            <a:off x="6553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15383" name="Picture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Oval 81"/>
          <p:cNvSpPr>
            <a:spLocks noChangeArrowheads="1"/>
          </p:cNvSpPr>
          <p:nvPr/>
        </p:nvSpPr>
        <p:spPr bwMode="auto">
          <a:xfrm>
            <a:off x="6350000" y="47371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5385" name="Text Box 82"/>
          <p:cNvSpPr txBox="1">
            <a:spLocks noChangeArrowheads="1"/>
          </p:cNvSpPr>
          <p:nvPr/>
        </p:nvSpPr>
        <p:spPr bwMode="auto">
          <a:xfrm>
            <a:off x="6019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15386" name="Line 83"/>
          <p:cNvSpPr>
            <a:spLocks noChangeShapeType="1"/>
          </p:cNvSpPr>
          <p:nvPr/>
        </p:nvSpPr>
        <p:spPr bwMode="auto">
          <a:xfrm flipV="1">
            <a:off x="6553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7" name="Rectangle 84"/>
          <p:cNvSpPr>
            <a:spLocks noChangeArrowheads="1"/>
          </p:cNvSpPr>
          <p:nvPr/>
        </p:nvSpPr>
        <p:spPr bwMode="auto">
          <a:xfrm>
            <a:off x="7229475" y="5240338"/>
            <a:ext cx="304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FROM TABLE Y AND TABLE Y AND COMMON ROWS ONLY ONCE</a:t>
            </a:r>
          </a:p>
        </p:txBody>
      </p:sp>
      <p:sp>
        <p:nvSpPr>
          <p:cNvPr id="15388" name="Oval 85"/>
          <p:cNvSpPr>
            <a:spLocks noChangeArrowheads="1"/>
          </p:cNvSpPr>
          <p:nvPr/>
        </p:nvSpPr>
        <p:spPr bwMode="auto">
          <a:xfrm>
            <a:off x="5372100" y="4787900"/>
            <a:ext cx="1346200" cy="135255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16574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S</a:t>
            </a:r>
            <a:r>
              <a:rPr lang="en-US" sz="2000" dirty="0">
                <a:solidFill>
                  <a:schemeClr val="accent2"/>
                </a:solidFill>
                <a:latin typeface="Arial" charset="0"/>
                <a:cs typeface="Times New Roman" pitchFamily="18" charset="0"/>
              </a:rPr>
              <a:t>yntax:</a:t>
            </a:r>
            <a:endParaRPr lang="en-US" dirty="0"/>
          </a:p>
          <a:p>
            <a:pPr lvl="2">
              <a:buFontTx/>
              <a:buNone/>
              <a:defRPr/>
            </a:pPr>
            <a:r>
              <a:rPr lang="en-US" sz="1000" kern="1200" dirty="0">
                <a:solidFill>
                  <a:schemeClr val="accent2"/>
                </a:solidFill>
                <a:latin typeface="Courier New" pitchFamily="49" charset="0"/>
                <a:cs typeface="Courier New" pitchFamily="49" charset="0"/>
              </a:rPr>
              <a:t>	</a:t>
            </a:r>
            <a:r>
              <a:rPr lang="en-US" sz="1600" kern="1200" dirty="0">
                <a:solidFill>
                  <a:schemeClr val="accent2"/>
                </a:solidFill>
                <a:latin typeface="Courier New" pitchFamily="49" charset="0"/>
                <a:cs typeface="Courier New" pitchFamily="49" charset="0"/>
              </a:rPr>
              <a:t>SELECT </a:t>
            </a:r>
            <a:r>
              <a:rPr lang="en-US" sz="1600" kern="1200" dirty="0" err="1">
                <a:solidFill>
                  <a:schemeClr val="accent2"/>
                </a:solidFill>
                <a:latin typeface="Courier New" pitchFamily="49" charset="0"/>
                <a:cs typeface="Courier New" pitchFamily="49" charset="0"/>
              </a:rPr>
              <a:t>column_name</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column_name</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column_name</a:t>
            </a:r>
            <a:r>
              <a:rPr lang="en-US" sz="1600" kern="1200" dirty="0">
                <a:solidFill>
                  <a:schemeClr val="accent2"/>
                </a:solidFill>
                <a:latin typeface="Courier New" pitchFamily="49" charset="0"/>
                <a:cs typeface="Courier New" pitchFamily="49" charset="0"/>
              </a:rPr>
              <a:t>]</a:t>
            </a:r>
          </a:p>
          <a:p>
            <a:pPr lvl="2">
              <a:buFontTx/>
              <a:buNone/>
              <a:defRPr/>
            </a:pPr>
            <a:r>
              <a:rPr lang="en-US" sz="1600" kern="1200" dirty="0">
                <a:solidFill>
                  <a:schemeClr val="accent2"/>
                </a:solidFill>
                <a:latin typeface="Courier New" pitchFamily="49" charset="0"/>
                <a:cs typeface="Courier New" pitchFamily="49" charset="0"/>
              </a:rPr>
              <a:t>	FROM table1_name [LEFT | RIGHT| FULL] OUTER JOIN table2_name ON table1_name.ref_column_name </a:t>
            </a:r>
            <a:r>
              <a:rPr lang="en-US" sz="1600" kern="1200" dirty="0" err="1">
                <a:solidFill>
                  <a:schemeClr val="accent2"/>
                </a:solidFill>
                <a:latin typeface="Courier New" pitchFamily="49" charset="0"/>
                <a:cs typeface="Courier New" pitchFamily="49" charset="0"/>
              </a:rPr>
              <a:t>join_operator</a:t>
            </a:r>
            <a:r>
              <a:rPr lang="en-US" sz="1600" kern="1200" dirty="0">
                <a:solidFill>
                  <a:schemeClr val="accent2"/>
                </a:solidFill>
                <a:latin typeface="Courier New" pitchFamily="49" charset="0"/>
                <a:cs typeface="Courier New" pitchFamily="49" charset="0"/>
              </a:rPr>
              <a:t> table2_name.ref_column_name</a:t>
            </a:r>
          </a:p>
          <a:p>
            <a:pPr lvl="1" eaLnBrk="1" hangingPunct="1">
              <a:lnSpc>
                <a:spcPct val="90000"/>
              </a:lnSpc>
              <a:buFontTx/>
              <a:buBlip>
                <a:blip r:embed="rId3"/>
              </a:buBlip>
              <a:defRPr/>
            </a:pPr>
            <a:endParaRPr lang="en-US" sz="1800" kern="1200" dirty="0">
              <a:solidFill>
                <a:schemeClr val="accent2"/>
              </a:solidFill>
              <a:latin typeface="Arial" charset="0"/>
              <a:cs typeface="Times New Roman" pitchFamily="18" charset="0"/>
            </a:endParaRPr>
          </a:p>
          <a:p>
            <a:pPr lvl="1" eaLnBrk="1" hangingPunct="1">
              <a:lnSpc>
                <a:spcPct val="90000"/>
              </a:lnSpc>
              <a:buFontTx/>
              <a:buBlip>
                <a:blip r:embed="rId3"/>
              </a:buBlip>
              <a:defRPr/>
            </a:pPr>
            <a:endParaRPr lang="en-US" sz="1800" kern="1200" dirty="0">
              <a:solidFill>
                <a:schemeClr val="accent2"/>
              </a:solidFill>
              <a:latin typeface="Arial" charset="0"/>
              <a:cs typeface="Times New Roman" pitchFamily="18" charset="0"/>
            </a:endParaRPr>
          </a:p>
        </p:txBody>
      </p:sp>
      <p:sp>
        <p:nvSpPr>
          <p:cNvPr id="16387"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54227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Left outer join: </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all rows from the table specified on the left side of the LEFT OUTER JOIN keyword and the matching rows from the table specified on the right side. </a:t>
            </a:r>
          </a:p>
          <a:p>
            <a:pPr lvl="1" eaLnBrk="1" hangingPunct="1">
              <a:buFontTx/>
              <a:buBlip>
                <a:blip r:embed="rId4"/>
              </a:buBlip>
              <a:defRPr/>
            </a:pPr>
            <a:r>
              <a:rPr lang="en-US" sz="1800" kern="1200" dirty="0">
                <a:solidFill>
                  <a:schemeClr val="accent2"/>
                </a:solidFill>
                <a:latin typeface="Arial" charset="0"/>
                <a:cs typeface="Times New Roman" pitchFamily="18" charset="0"/>
              </a:rPr>
              <a:t>Displays NULL for the columns of the table specified on the right side where it does not find matching records.</a:t>
            </a:r>
          </a:p>
          <a:p>
            <a:pPr lvl="1" eaLnBrk="1" hangingPunct="1">
              <a:buFontTx/>
              <a:buBlip>
                <a:blip r:embed="rId4"/>
              </a:buBlip>
              <a:defRPr/>
            </a:pPr>
            <a:r>
              <a:rPr lang="en-US" sz="1800" kern="1200" dirty="0">
                <a:solidFill>
                  <a:schemeClr val="accent2"/>
                </a:solidFill>
                <a:latin typeface="Arial" charset="0"/>
                <a:cs typeface="Times New Roman" pitchFamily="18" charset="0"/>
              </a:rPr>
              <a:t>For example:</a:t>
            </a:r>
            <a:r>
              <a:rPr lang="en-US" sz="1000" dirty="0">
                <a:solidFill>
                  <a:schemeClr val="accent2"/>
                </a:solidFill>
                <a:latin typeface="Courier New" pitchFamily="49" charset="0"/>
                <a:cs typeface="Courier New" pitchFamily="49" charset="0"/>
              </a:rPr>
              <a:t>	</a:t>
            </a:r>
          </a:p>
          <a:p>
            <a:pPr lvl="2">
              <a:buFontTx/>
              <a:buNone/>
              <a:defRPr/>
            </a:pPr>
            <a:r>
              <a:rPr lang="en-US" sz="1600" kern="1200" dirty="0">
                <a:solidFill>
                  <a:schemeClr val="accent2"/>
                </a:solidFill>
                <a:latin typeface="Courier New" pitchFamily="49" charset="0"/>
                <a:cs typeface="Courier New" pitchFamily="49" charset="0"/>
              </a:rPr>
              <a:t>SELECT DISTINCT (</a:t>
            </a:r>
            <a:r>
              <a:rPr lang="en-US" sz="1600" kern="1200" dirty="0" err="1">
                <a:solidFill>
                  <a:schemeClr val="accent2"/>
                </a:solidFill>
                <a:latin typeface="Courier New" pitchFamily="49" charset="0"/>
                <a:cs typeface="Courier New" pitchFamily="49" charset="0"/>
              </a:rPr>
              <a:t>p.ProductID</a:t>
            </a:r>
            <a:r>
              <a:rPr lang="en-US" sz="1600" kern="1200" dirty="0">
                <a:solidFill>
                  <a:schemeClr val="accent2"/>
                </a:solidFill>
                <a:latin typeface="Courier New" pitchFamily="49" charset="0"/>
                <a:cs typeface="Courier New" pitchFamily="49" charset="0"/>
              </a:rPr>
              <a:t>), p1.SpecialOfferID, </a:t>
            </a:r>
          </a:p>
          <a:p>
            <a:pPr lvl="2">
              <a:buFontTx/>
              <a:buNone/>
              <a:defRPr/>
            </a:pPr>
            <a:r>
              <a:rPr lang="en-US" sz="1600" kern="1200" dirty="0">
                <a:solidFill>
                  <a:schemeClr val="accent2"/>
                </a:solidFill>
                <a:latin typeface="Courier New" pitchFamily="49" charset="0"/>
                <a:cs typeface="Courier New" pitchFamily="49" charset="0"/>
              </a:rPr>
              <a:t>p1.SalesOrderID, p1.OrderQty, p1.UnitPrice</a:t>
            </a:r>
          </a:p>
          <a:p>
            <a:pPr lvl="2">
              <a:buFontTx/>
              <a:buNone/>
              <a:defRPr/>
            </a:pPr>
            <a:r>
              <a:rPr lang="en-US" sz="1600" kern="1200" dirty="0">
                <a:solidFill>
                  <a:schemeClr val="accent2"/>
                </a:solidFill>
                <a:latin typeface="Courier New" pitchFamily="49" charset="0"/>
                <a:cs typeface="Courier New" pitchFamily="49" charset="0"/>
              </a:rPr>
              <a:t>FROM </a:t>
            </a:r>
            <a:r>
              <a:rPr lang="en-US" sz="1600" kern="1200" dirty="0" err="1">
                <a:solidFill>
                  <a:schemeClr val="accent2"/>
                </a:solidFill>
                <a:latin typeface="Courier New" pitchFamily="49" charset="0"/>
                <a:cs typeface="Courier New" pitchFamily="49" charset="0"/>
              </a:rPr>
              <a:t>Sales.SpecialOfferProduct</a:t>
            </a:r>
            <a:r>
              <a:rPr lang="en-US" sz="1600" kern="1200" dirty="0">
                <a:solidFill>
                  <a:schemeClr val="accent2"/>
                </a:solidFill>
                <a:latin typeface="Courier New" pitchFamily="49" charset="0"/>
                <a:cs typeface="Courier New" pitchFamily="49" charset="0"/>
              </a:rPr>
              <a:t> p LEFT OUTER JOIN</a:t>
            </a:r>
          </a:p>
          <a:p>
            <a:pPr lvl="2">
              <a:buFontTx/>
              <a:buNone/>
              <a:defRPr/>
            </a:pPr>
            <a:r>
              <a:rPr lang="en-US" sz="1600" kern="1200" dirty="0">
                <a:solidFill>
                  <a:schemeClr val="accent2"/>
                </a:solidFill>
                <a:latin typeface="Courier New" pitchFamily="49" charset="0"/>
                <a:cs typeface="Courier New" pitchFamily="49" charset="0"/>
              </a:rPr>
              <a:t>[Sales].[</a:t>
            </a:r>
            <a:r>
              <a:rPr lang="en-US" sz="1600" kern="1200" dirty="0" err="1">
                <a:solidFill>
                  <a:schemeClr val="accent2"/>
                </a:solidFill>
                <a:latin typeface="Courier New" pitchFamily="49" charset="0"/>
                <a:cs typeface="Courier New" pitchFamily="49" charset="0"/>
              </a:rPr>
              <a:t>SalesOrderDetail</a:t>
            </a:r>
            <a:r>
              <a:rPr lang="en-US" sz="1600" kern="1200" dirty="0">
                <a:solidFill>
                  <a:schemeClr val="accent2"/>
                </a:solidFill>
                <a:latin typeface="Courier New" pitchFamily="49" charset="0"/>
                <a:cs typeface="Courier New" pitchFamily="49" charset="0"/>
              </a:rPr>
              <a:t>] p1 ON </a:t>
            </a:r>
            <a:r>
              <a:rPr lang="en-US" sz="1600" kern="1200" dirty="0" err="1">
                <a:solidFill>
                  <a:schemeClr val="accent2"/>
                </a:solidFill>
                <a:latin typeface="Courier New" pitchFamily="49" charset="0"/>
                <a:cs typeface="Courier New" pitchFamily="49" charset="0"/>
              </a:rPr>
              <a:t>p.ProductID</a:t>
            </a:r>
            <a:r>
              <a:rPr lang="en-US" sz="1600" kern="1200" dirty="0">
                <a:solidFill>
                  <a:schemeClr val="accent2"/>
                </a:solidFill>
                <a:latin typeface="Courier New" pitchFamily="49" charset="0"/>
                <a:cs typeface="Courier New" pitchFamily="49" charset="0"/>
              </a:rPr>
              <a:t>  </a:t>
            </a:r>
          </a:p>
          <a:p>
            <a:pPr lvl="2">
              <a:buFontTx/>
              <a:buNone/>
              <a:defRPr/>
            </a:pPr>
            <a:r>
              <a:rPr lang="en-US" sz="1600" kern="1200" dirty="0">
                <a:solidFill>
                  <a:schemeClr val="accent2"/>
                </a:solidFill>
                <a:latin typeface="Courier New" pitchFamily="49" charset="0"/>
                <a:cs typeface="Courier New" pitchFamily="49" charset="0"/>
              </a:rPr>
              <a:t>=p1.ProductID </a:t>
            </a:r>
          </a:p>
          <a:p>
            <a:pPr lvl="2">
              <a:buFontTx/>
              <a:buNone/>
              <a:defRPr/>
            </a:pPr>
            <a:r>
              <a:rPr lang="en-US" sz="1600" kern="1200" dirty="0">
                <a:solidFill>
                  <a:schemeClr val="accent2"/>
                </a:solidFill>
                <a:latin typeface="Courier New" pitchFamily="49" charset="0"/>
                <a:cs typeface="Courier New" pitchFamily="49" charset="0"/>
              </a:rPr>
              <a:t>ORDER BY </a:t>
            </a:r>
            <a:r>
              <a:rPr lang="en-US" sz="1600" kern="1200" dirty="0" err="1">
                <a:solidFill>
                  <a:schemeClr val="accent2"/>
                </a:solidFill>
                <a:latin typeface="Courier New" pitchFamily="49" charset="0"/>
                <a:cs typeface="Courier New" pitchFamily="49" charset="0"/>
              </a:rPr>
              <a:t>p.ProductID</a:t>
            </a:r>
            <a:endParaRPr lang="en-US" sz="1600" kern="1200" dirty="0">
              <a:solidFill>
                <a:schemeClr val="accent2"/>
              </a:solidFill>
              <a:latin typeface="Courier New" pitchFamily="49" charset="0"/>
              <a:cs typeface="Courier New" pitchFamily="49" charset="0"/>
            </a:endParaRPr>
          </a:p>
          <a:p>
            <a:pPr lvl="2">
              <a:buFontTx/>
              <a:buNone/>
              <a:defRPr/>
            </a:pPr>
            <a:r>
              <a:rPr lang="en-US" sz="1600" kern="1200" dirty="0">
                <a:solidFill>
                  <a:schemeClr val="accent2"/>
                </a:solidFill>
                <a:latin typeface="Courier New" pitchFamily="49" charset="0"/>
                <a:cs typeface="Courier New" pitchFamily="49" charset="0"/>
              </a:rPr>
              <a:t> </a:t>
            </a:r>
          </a:p>
          <a:p>
            <a:pPr lvl="1" eaLnBrk="1" hangingPunct="1">
              <a:lnSpc>
                <a:spcPct val="90000"/>
              </a:lnSpc>
              <a:buFontTx/>
              <a:buNone/>
              <a:defRPr/>
            </a:pPr>
            <a:endParaRPr lang="en-US" sz="1800" kern="1200" dirty="0">
              <a:solidFill>
                <a:schemeClr val="accent2"/>
              </a:solidFill>
              <a:latin typeface="Arial" charset="0"/>
              <a:cs typeface="Times New Roman" pitchFamily="18" charset="0"/>
            </a:endParaRPr>
          </a:p>
        </p:txBody>
      </p:sp>
      <p:sp>
        <p:nvSpPr>
          <p:cNvPr id="1741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3637460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a:p>
            <a:pPr>
              <a:buFontTx/>
              <a:buNone/>
              <a:defRPr/>
            </a:pPr>
            <a:r>
              <a:rPr lang="en-US" sz="2000" dirty="0">
                <a:solidFill>
                  <a:schemeClr val="accent2"/>
                </a:solidFill>
                <a:cs typeface="Times New Roman" pitchFamily="18" charset="0"/>
              </a:rPr>
              <a:t>	</a:t>
            </a:r>
          </a:p>
        </p:txBody>
      </p:sp>
      <p:sp>
        <p:nvSpPr>
          <p:cNvPr id="1843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6" name="TextBox 5"/>
          <p:cNvSpPr txBox="1">
            <a:spLocks noChangeArrowheads="1"/>
          </p:cNvSpPr>
          <p:nvPr/>
        </p:nvSpPr>
        <p:spPr bwMode="auto">
          <a:xfrm>
            <a:off x="4967288" y="4876801"/>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for the ProductIDs for which no transaction was performed.</a:t>
            </a:r>
          </a:p>
        </p:txBody>
      </p:sp>
      <p:pic>
        <p:nvPicPr>
          <p:cNvPr id="1843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339" y="2438401"/>
            <a:ext cx="4676775"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374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Right outer join:</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all the rows from the table specified on the right side of the RIGHT OUTER JOIN keyword.</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the matching rows from the table specified on the left side.</a:t>
            </a:r>
          </a:p>
          <a:p>
            <a:pPr lvl="1" eaLnBrk="1" hangingPunct="1">
              <a:buFontTx/>
              <a:buBlip>
                <a:blip r:embed="rId4"/>
              </a:buBlip>
              <a:defRPr/>
            </a:pPr>
            <a:r>
              <a:rPr lang="en-US" sz="1800" kern="1200" dirty="0">
                <a:solidFill>
                  <a:schemeClr val="accent2"/>
                </a:solidFill>
                <a:latin typeface="Arial" charset="0"/>
                <a:cs typeface="Times New Roman" pitchFamily="18" charset="0"/>
              </a:rPr>
              <a:t>For example:</a:t>
            </a:r>
            <a:r>
              <a:rPr lang="en-US" sz="1000" dirty="0">
                <a:solidFill>
                  <a:schemeClr val="accent2"/>
                </a:solidFill>
                <a:latin typeface="Courier New" pitchFamily="49" charset="0"/>
                <a:cs typeface="Courier New" pitchFamily="49" charset="0"/>
              </a:rPr>
              <a:t>	</a:t>
            </a:r>
            <a:endParaRPr lang="en-US" sz="1600" dirty="0">
              <a:solidFill>
                <a:schemeClr val="accent2"/>
              </a:solidFill>
              <a:latin typeface="Courier New" pitchFamily="49" charset="0"/>
              <a:cs typeface="Courier New" pitchFamily="49" charset="0"/>
            </a:endParaRPr>
          </a:p>
          <a:p>
            <a:pPr lvl="2">
              <a:buFontTx/>
              <a:buNone/>
              <a:defRPr/>
            </a:pP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st.Name</a:t>
            </a:r>
            <a:r>
              <a:rPr lang="en-US" sz="1600" dirty="0">
                <a:solidFill>
                  <a:schemeClr val="accent2"/>
                </a:solidFill>
                <a:latin typeface="Courier New" pitchFamily="49" charset="0"/>
                <a:cs typeface="Courier New" pitchFamily="49" charset="0"/>
              </a:rPr>
              <a:t> AS Territory, </a:t>
            </a:r>
            <a:r>
              <a:rPr lang="en-US" sz="1600" dirty="0" err="1">
                <a:solidFill>
                  <a:schemeClr val="accent2"/>
                </a:solidFill>
                <a:latin typeface="Courier New" pitchFamily="49" charset="0"/>
                <a:cs typeface="Courier New" pitchFamily="49" charset="0"/>
              </a:rPr>
              <a:t>sp.SalesPersonID</a:t>
            </a:r>
            <a:endParaRPr lang="en-US" sz="1600" dirty="0">
              <a:solidFill>
                <a:schemeClr val="accent2"/>
              </a:solidFill>
              <a:latin typeface="Courier New" pitchFamily="49" charset="0"/>
              <a:cs typeface="Courier New" pitchFamily="49" charset="0"/>
            </a:endParaRPr>
          </a:p>
          <a:p>
            <a:pPr lvl="2">
              <a:buFontTx/>
              <a:buNone/>
              <a:defRPr/>
            </a:pPr>
            <a:r>
              <a:rPr lang="en-US" sz="1600" dirty="0">
                <a:solidFill>
                  <a:schemeClr val="accent2"/>
                </a:solidFill>
                <a:latin typeface="Courier New" pitchFamily="49" charset="0"/>
                <a:cs typeface="Courier New" pitchFamily="49" charset="0"/>
              </a:rPr>
              <a:t>FROM </a:t>
            </a:r>
            <a:r>
              <a:rPr lang="en-US" sz="1600" dirty="0" err="1">
                <a:solidFill>
                  <a:schemeClr val="accent2"/>
                </a:solidFill>
                <a:latin typeface="Courier New" pitchFamily="49" charset="0"/>
                <a:cs typeface="Courier New" pitchFamily="49" charset="0"/>
              </a:rPr>
              <a:t>Sales.SalesTerritory</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st</a:t>
            </a:r>
            <a:r>
              <a:rPr lang="en-US" sz="1600" dirty="0">
                <a:solidFill>
                  <a:schemeClr val="accent2"/>
                </a:solidFill>
                <a:latin typeface="Courier New" pitchFamily="49" charset="0"/>
                <a:cs typeface="Courier New" pitchFamily="49" charset="0"/>
              </a:rPr>
              <a:t> </a:t>
            </a:r>
          </a:p>
          <a:p>
            <a:pPr lvl="2">
              <a:buFontTx/>
              <a:buNone/>
              <a:defRPr/>
            </a:pPr>
            <a:r>
              <a:rPr lang="en-US" sz="1600" dirty="0">
                <a:solidFill>
                  <a:schemeClr val="accent2"/>
                </a:solidFill>
                <a:latin typeface="Courier New" pitchFamily="49" charset="0"/>
                <a:cs typeface="Courier New" pitchFamily="49" charset="0"/>
              </a:rPr>
              <a:t>RIGHT OUTER JOIN </a:t>
            </a:r>
            <a:r>
              <a:rPr lang="en-US" sz="1600" dirty="0" err="1">
                <a:solidFill>
                  <a:schemeClr val="accent2"/>
                </a:solidFill>
                <a:latin typeface="Courier New" pitchFamily="49" charset="0"/>
                <a:cs typeface="Courier New" pitchFamily="49" charset="0"/>
              </a:rPr>
              <a:t>Sales.SalesPerson</a:t>
            </a:r>
            <a:r>
              <a:rPr lang="en-US" sz="1600" dirty="0">
                <a:solidFill>
                  <a:schemeClr val="accent2"/>
                </a:solidFill>
                <a:latin typeface="Courier New" pitchFamily="49" charset="0"/>
                <a:cs typeface="Courier New" pitchFamily="49" charset="0"/>
              </a:rPr>
              <a:t> sp </a:t>
            </a:r>
          </a:p>
          <a:p>
            <a:pPr lvl="2">
              <a:spcBef>
                <a:spcPts val="0"/>
              </a:spcBef>
              <a:buNone/>
              <a:defRPr/>
            </a:pPr>
            <a:r>
              <a:rPr lang="en-US" sz="1600" dirty="0">
                <a:solidFill>
                  <a:schemeClr val="accent2"/>
                </a:solidFill>
                <a:latin typeface="Courier New" pitchFamily="49" charset="0"/>
                <a:cs typeface="Courier New" pitchFamily="49" charset="0"/>
              </a:rPr>
              <a:t>ON </a:t>
            </a:r>
            <a:r>
              <a:rPr lang="en-US" sz="1600" dirty="0" err="1">
                <a:solidFill>
                  <a:schemeClr val="accent2"/>
                </a:solidFill>
                <a:latin typeface="Courier New" pitchFamily="49" charset="0"/>
                <a:cs typeface="Courier New" pitchFamily="49" charset="0"/>
              </a:rPr>
              <a:t>st.TerritoryID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sp.TerritoryID</a:t>
            </a:r>
            <a:r>
              <a:rPr lang="en-US" sz="1600" dirty="0">
                <a:solidFill>
                  <a:schemeClr val="accent2"/>
                </a:solidFill>
                <a:latin typeface="Courier New" pitchFamily="49" charset="0"/>
                <a:cs typeface="Courier New" pitchFamily="49" charset="0"/>
              </a:rPr>
              <a:t> </a:t>
            </a:r>
            <a:r>
              <a:rPr lang="en-US" sz="2000" dirty="0">
                <a:solidFill>
                  <a:schemeClr val="accent2"/>
                </a:solidFill>
                <a:latin typeface="Arial" charset="0"/>
                <a:cs typeface="Times New Roman" pitchFamily="18" charset="0"/>
              </a:rPr>
              <a:t>	</a:t>
            </a:r>
          </a:p>
        </p:txBody>
      </p:sp>
      <p:sp>
        <p:nvSpPr>
          <p:cNvPr id="1945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268316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3049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Query data by using joins</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40281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p:txBody>
      </p:sp>
      <p:sp>
        <p:nvSpPr>
          <p:cNvPr id="2048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7" name="TextBox 6"/>
          <p:cNvSpPr txBox="1">
            <a:spLocks noChangeArrowheads="1"/>
          </p:cNvSpPr>
          <p:nvPr/>
        </p:nvSpPr>
        <p:spPr bwMode="auto">
          <a:xfrm>
            <a:off x="3810000" y="3048000"/>
            <a:ext cx="19812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in the Territory column for those sales persons who have not been assigned any territory.</a:t>
            </a:r>
          </a:p>
        </p:txBody>
      </p:sp>
      <p:pic>
        <p:nvPicPr>
          <p:cNvPr id="2048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438400"/>
            <a:ext cx="348615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6310313" y="2617788"/>
            <a:ext cx="914400" cy="21828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30313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Full outer join:</a:t>
            </a:r>
          </a:p>
          <a:p>
            <a:pPr lvl="1" eaLnBrk="1" hangingPunct="1">
              <a:buFontTx/>
              <a:buBlip>
                <a:blip r:embed="rId4"/>
              </a:buBlip>
              <a:defRPr/>
            </a:pPr>
            <a:r>
              <a:rPr lang="en-US" sz="1800" kern="1200" dirty="0">
                <a:solidFill>
                  <a:schemeClr val="accent2"/>
                </a:solidFill>
                <a:latin typeface="Arial" charset="0"/>
                <a:cs typeface="Times New Roman" pitchFamily="18" charset="0"/>
              </a:rPr>
              <a:t>Is a combination of left outer join and right outer join.</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all the matching and non-matching rows from both the tables.</a:t>
            </a:r>
          </a:p>
          <a:p>
            <a:pPr lvl="1" eaLnBrk="1" hangingPunct="1">
              <a:lnSpc>
                <a:spcPct val="90000"/>
              </a:lnSpc>
              <a:buFontTx/>
              <a:buBlip>
                <a:blip r:embed="rId4"/>
              </a:buBlip>
              <a:defRPr/>
            </a:pPr>
            <a:r>
              <a:rPr lang="en-US" sz="1800" kern="1200" dirty="0">
                <a:solidFill>
                  <a:schemeClr val="accent2"/>
                </a:solidFill>
                <a:latin typeface="Arial" charset="0"/>
                <a:cs typeface="Times New Roman" pitchFamily="18" charset="0"/>
              </a:rPr>
              <a:t>For example:</a:t>
            </a:r>
          </a:p>
          <a:p>
            <a:pPr lvl="2">
              <a:buFontTx/>
              <a:buNone/>
              <a:defRPr/>
            </a:pP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st.Name</a:t>
            </a:r>
            <a:r>
              <a:rPr lang="en-US" sz="1600" dirty="0">
                <a:solidFill>
                  <a:schemeClr val="accent2"/>
                </a:solidFill>
                <a:latin typeface="Courier New" pitchFamily="49" charset="0"/>
                <a:cs typeface="Courier New" pitchFamily="49" charset="0"/>
              </a:rPr>
              <a:t> AS Territory, </a:t>
            </a:r>
            <a:r>
              <a:rPr lang="en-US" sz="1600" dirty="0" err="1">
                <a:solidFill>
                  <a:schemeClr val="accent2"/>
                </a:solidFill>
                <a:latin typeface="Courier New" pitchFamily="49" charset="0"/>
                <a:cs typeface="Courier New" pitchFamily="49" charset="0"/>
              </a:rPr>
              <a:t>sp.SalesPersonID</a:t>
            </a:r>
            <a:endParaRPr lang="en-US" sz="1600" dirty="0">
              <a:solidFill>
                <a:schemeClr val="accent2"/>
              </a:solidFill>
              <a:latin typeface="Courier New" pitchFamily="49" charset="0"/>
              <a:cs typeface="Courier New" pitchFamily="49" charset="0"/>
            </a:endParaRPr>
          </a:p>
          <a:p>
            <a:pPr lvl="2">
              <a:buFontTx/>
              <a:buNone/>
              <a:defRPr/>
            </a:pPr>
            <a:r>
              <a:rPr lang="en-US" sz="1600" dirty="0">
                <a:solidFill>
                  <a:schemeClr val="accent2"/>
                </a:solidFill>
                <a:latin typeface="Courier New" pitchFamily="49" charset="0"/>
                <a:cs typeface="Courier New" pitchFamily="49" charset="0"/>
              </a:rPr>
              <a:t>FROM </a:t>
            </a:r>
            <a:r>
              <a:rPr lang="en-US" sz="1600" dirty="0" err="1">
                <a:solidFill>
                  <a:schemeClr val="accent2"/>
                </a:solidFill>
                <a:latin typeface="Courier New" pitchFamily="49" charset="0"/>
                <a:cs typeface="Courier New" pitchFamily="49" charset="0"/>
              </a:rPr>
              <a:t>Sales.SalesTerritory</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st</a:t>
            </a:r>
            <a:r>
              <a:rPr lang="en-US" sz="1600" dirty="0">
                <a:solidFill>
                  <a:schemeClr val="accent2"/>
                </a:solidFill>
                <a:latin typeface="Courier New" pitchFamily="49" charset="0"/>
                <a:cs typeface="Courier New" pitchFamily="49" charset="0"/>
              </a:rPr>
              <a:t> </a:t>
            </a:r>
          </a:p>
          <a:p>
            <a:pPr lvl="2">
              <a:buFontTx/>
              <a:buNone/>
              <a:defRPr/>
            </a:pPr>
            <a:r>
              <a:rPr lang="en-US" sz="1600" dirty="0">
                <a:solidFill>
                  <a:schemeClr val="accent2"/>
                </a:solidFill>
                <a:latin typeface="Courier New" pitchFamily="49" charset="0"/>
                <a:cs typeface="Courier New" pitchFamily="49" charset="0"/>
              </a:rPr>
              <a:t>FULL OUTER JOIN </a:t>
            </a:r>
            <a:r>
              <a:rPr lang="en-US" sz="1600" dirty="0" err="1">
                <a:solidFill>
                  <a:schemeClr val="accent2"/>
                </a:solidFill>
                <a:latin typeface="Courier New" pitchFamily="49" charset="0"/>
                <a:cs typeface="Courier New" pitchFamily="49" charset="0"/>
              </a:rPr>
              <a:t>Sales.SalesPerson</a:t>
            </a:r>
            <a:r>
              <a:rPr lang="en-US" sz="1600" dirty="0">
                <a:solidFill>
                  <a:schemeClr val="accent2"/>
                </a:solidFill>
                <a:latin typeface="Courier New" pitchFamily="49" charset="0"/>
                <a:cs typeface="Courier New" pitchFamily="49" charset="0"/>
              </a:rPr>
              <a:t> sp</a:t>
            </a:r>
          </a:p>
          <a:p>
            <a:pPr lvl="2">
              <a:buFontTx/>
              <a:buNone/>
              <a:defRPr/>
            </a:pPr>
            <a:r>
              <a:rPr lang="en-US" sz="1600" dirty="0">
                <a:solidFill>
                  <a:schemeClr val="accent2"/>
                </a:solidFill>
                <a:latin typeface="Courier New" pitchFamily="49" charset="0"/>
                <a:cs typeface="Courier New" pitchFamily="49" charset="0"/>
              </a:rPr>
              <a:t>ON </a:t>
            </a:r>
            <a:r>
              <a:rPr lang="en-US" sz="1600" dirty="0" err="1">
                <a:solidFill>
                  <a:schemeClr val="accent2"/>
                </a:solidFill>
                <a:latin typeface="Courier New" pitchFamily="49" charset="0"/>
                <a:cs typeface="Courier New" pitchFamily="49" charset="0"/>
              </a:rPr>
              <a:t>st.TerritoryID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sp.TerritoryID</a:t>
            </a:r>
            <a:endParaRPr lang="en-US" sz="1600" dirty="0">
              <a:solidFill>
                <a:schemeClr val="accent2"/>
              </a:solidFill>
              <a:latin typeface="Courier New" pitchFamily="49" charset="0"/>
              <a:cs typeface="Courier New" pitchFamily="49" charset="0"/>
            </a:endParaRPr>
          </a:p>
          <a:p>
            <a:pPr lvl="2">
              <a:buFontTx/>
              <a:buNone/>
              <a:defRPr/>
            </a:pPr>
            <a:r>
              <a:rPr lang="en-US" sz="1600" dirty="0">
                <a:solidFill>
                  <a:schemeClr val="accent2"/>
                </a:solidFill>
                <a:latin typeface="Courier New" pitchFamily="49" charset="0"/>
                <a:cs typeface="Courier New" pitchFamily="49" charset="0"/>
              </a:rPr>
              <a:t>	</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p:txBody>
      </p:sp>
      <p:sp>
        <p:nvSpPr>
          <p:cNvPr id="2150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Tree>
    <p:extLst>
      <p:ext uri="{BB962C8B-B14F-4D97-AF65-F5344CB8AC3E}">
        <p14:creationId xmlns:p14="http://schemas.microsoft.com/office/powerpoint/2010/main" val="348226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lvl="1" eaLnBrk="1" hangingPunct="1">
              <a:lnSpc>
                <a:spcPct val="90000"/>
              </a:lnSpc>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a:p>
            <a:pPr eaLnBrk="1" hangingPunct="1">
              <a:lnSpc>
                <a:spcPct val="90000"/>
              </a:lnSpc>
              <a:buFontTx/>
              <a:buBlip>
                <a:blip r:embed="rId4"/>
              </a:buBlip>
              <a:defRPr/>
            </a:pPr>
            <a:endParaRPr lang="en-US" sz="2000" dirty="0">
              <a:solidFill>
                <a:schemeClr val="accent2"/>
              </a:solidFill>
              <a:latin typeface="Arial" charset="0"/>
              <a:cs typeface="Times New Roman" pitchFamily="18" charset="0"/>
            </a:endParaRPr>
          </a:p>
          <a:p>
            <a:pPr eaLnBrk="1" hangingPunct="1">
              <a:lnSpc>
                <a:spcPct val="90000"/>
              </a:lnSpc>
              <a:buFontTx/>
              <a:buBlip>
                <a:blip r:embed="rId4"/>
              </a:buBlip>
              <a:defRPr/>
            </a:pPr>
            <a:endParaRPr lang="en-US" sz="2000" dirty="0">
              <a:solidFill>
                <a:schemeClr val="accent2"/>
              </a:solidFill>
              <a:latin typeface="Arial" charset="0"/>
              <a:cs typeface="Times New Roman" pitchFamily="18" charset="0"/>
            </a:endParaRPr>
          </a:p>
          <a:p>
            <a:pPr lvl="1" eaLnBrk="1" hangingPunct="1">
              <a:lnSpc>
                <a:spcPct val="90000"/>
              </a:lnSpc>
              <a:buFontTx/>
              <a:buNone/>
              <a:defRPr/>
            </a:pPr>
            <a:endParaRPr lang="en-US" sz="2000" dirty="0">
              <a:solidFill>
                <a:schemeClr val="accent2"/>
              </a:solidFill>
              <a:latin typeface="Arial" charset="0"/>
              <a:cs typeface="Times New Roman" pitchFamily="18" charset="0"/>
            </a:endParaRPr>
          </a:p>
        </p:txBody>
      </p:sp>
      <p:sp>
        <p:nvSpPr>
          <p:cNvPr id="2253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Outer Join (Contd.)</a:t>
            </a:r>
          </a:p>
        </p:txBody>
      </p:sp>
      <p:sp>
        <p:nvSpPr>
          <p:cNvPr id="7" name="TextBox 6"/>
          <p:cNvSpPr txBox="1">
            <a:spLocks noChangeArrowheads="1"/>
          </p:cNvSpPr>
          <p:nvPr/>
        </p:nvSpPr>
        <p:spPr bwMode="auto">
          <a:xfrm>
            <a:off x="4953000" y="5486400"/>
            <a:ext cx="41148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values in the SalesPersonID column for those territories which have not been assigned to any sales person.</a:t>
            </a:r>
          </a:p>
        </p:txBody>
      </p:sp>
      <p:pic>
        <p:nvPicPr>
          <p:cNvPr id="2253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239963"/>
            <a:ext cx="3962400" cy="304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4953000" y="5486400"/>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NULL values in the Territory column for those sales persons who have not been assigned any territory.</a:t>
            </a:r>
          </a:p>
        </p:txBody>
      </p:sp>
    </p:spTree>
    <p:extLst>
      <p:ext uri="{BB962C8B-B14F-4D97-AF65-F5344CB8AC3E}">
        <p14:creationId xmlns:p14="http://schemas.microsoft.com/office/powerpoint/2010/main" val="1712659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1" nodeType="clickEffect">
                                  <p:stCondLst>
                                    <p:cond delay="0"/>
                                  </p:stCondLst>
                                  <p:childTnLst>
                                    <p:animEffect transition="out" filter="dissolv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23555" name="Rectangle 2"/>
          <p:cNvSpPr txBox="1">
            <a:spLocks noChangeArrowheads="1"/>
          </p:cNvSpPr>
          <p:nvPr/>
        </p:nvSpPr>
        <p:spPr bwMode="auto">
          <a:xfrm>
            <a:off x="3048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When do you use the right outer join?</a:t>
            </a: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3124200" y="4572000"/>
            <a:ext cx="7391400"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You</a:t>
            </a:r>
            <a:r>
              <a:rPr lang="en-US"/>
              <a:t> </a:t>
            </a:r>
            <a:r>
              <a:rPr lang="en-US" sz="1800">
                <a:solidFill>
                  <a:schemeClr val="accent2"/>
                </a:solidFill>
                <a:latin typeface="Arial" pitchFamily="34" charset="0"/>
                <a:cs typeface="Times New Roman" pitchFamily="18" charset="0"/>
              </a:rPr>
              <a:t>can</a:t>
            </a:r>
            <a:r>
              <a:rPr lang="en-US"/>
              <a:t> </a:t>
            </a:r>
            <a:r>
              <a:rPr lang="en-US" sz="1800">
                <a:solidFill>
                  <a:schemeClr val="accent2"/>
                </a:solidFill>
                <a:latin typeface="Arial" pitchFamily="34" charset="0"/>
                <a:cs typeface="Times New Roman" pitchFamily="18" charset="0"/>
              </a:rPr>
              <a:t>use the right outer join when you need all the records from the table at the right side of the outer join and only matching records from the table at the left side of the outer join.</a:t>
            </a:r>
          </a:p>
        </p:txBody>
      </p:sp>
    </p:spTree>
    <p:extLst>
      <p:ext uri="{BB962C8B-B14F-4D97-AF65-F5344CB8AC3E}">
        <p14:creationId xmlns:p14="http://schemas.microsoft.com/office/powerpoint/2010/main" val="23903651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600200"/>
            <a:ext cx="7313612" cy="4495800"/>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Cross join:</a:t>
            </a:r>
          </a:p>
          <a:p>
            <a:pPr lvl="1" eaLnBrk="1" hangingPunct="1">
              <a:buFontTx/>
              <a:buBlip>
                <a:blip r:embed="rId4"/>
              </a:buBlip>
              <a:defRPr/>
            </a:pPr>
            <a:r>
              <a:rPr lang="en-US" sz="1800" kern="1200" dirty="0">
                <a:solidFill>
                  <a:schemeClr val="accent2"/>
                </a:solidFill>
                <a:latin typeface="Arial" charset="0"/>
                <a:cs typeface="Times New Roman" pitchFamily="18" charset="0"/>
              </a:rPr>
              <a:t>Is also known as the Cartesian Product. </a:t>
            </a:r>
          </a:p>
          <a:p>
            <a:pPr lvl="1" eaLnBrk="1" hangingPunct="1">
              <a:buFontTx/>
              <a:buBlip>
                <a:blip r:embed="rId4"/>
              </a:buBlip>
              <a:defRPr/>
            </a:pPr>
            <a:r>
              <a:rPr lang="en-US" sz="1800" kern="1200" dirty="0">
                <a:solidFill>
                  <a:schemeClr val="accent2"/>
                </a:solidFill>
                <a:latin typeface="Arial" charset="0"/>
                <a:cs typeface="Times New Roman" pitchFamily="18" charset="0"/>
              </a:rPr>
              <a:t>Joins each row from one table with each row of</a:t>
            </a:r>
            <a:r>
              <a:rPr lang="en-US" sz="1800" dirty="0"/>
              <a:t> </a:t>
            </a:r>
            <a:r>
              <a:rPr lang="en-US" sz="1800" kern="1200" dirty="0">
                <a:solidFill>
                  <a:schemeClr val="accent2"/>
                </a:solidFill>
                <a:latin typeface="Arial" charset="0"/>
                <a:cs typeface="Times New Roman" pitchFamily="18" charset="0"/>
              </a:rPr>
              <a:t>the</a:t>
            </a:r>
            <a:r>
              <a:rPr lang="en-US" sz="1800" dirty="0"/>
              <a:t> </a:t>
            </a:r>
            <a:r>
              <a:rPr lang="en-US" sz="1800" kern="1200" dirty="0">
                <a:solidFill>
                  <a:schemeClr val="accent2"/>
                </a:solidFill>
                <a:latin typeface="Arial" charset="0"/>
                <a:cs typeface="Times New Roman" pitchFamily="18" charset="0"/>
              </a:rPr>
              <a:t>other</a:t>
            </a:r>
            <a:r>
              <a:rPr lang="en-US" sz="1800" dirty="0"/>
              <a:t> </a:t>
            </a:r>
            <a:r>
              <a:rPr lang="en-US" sz="1800" kern="1200" dirty="0">
                <a:solidFill>
                  <a:schemeClr val="accent2"/>
                </a:solidFill>
                <a:latin typeface="Arial" charset="0"/>
                <a:cs typeface="Times New Roman" pitchFamily="18" charset="0"/>
              </a:rPr>
              <a:t>table.</a:t>
            </a:r>
          </a:p>
        </p:txBody>
      </p:sp>
      <p:sp>
        <p:nvSpPr>
          <p:cNvPr id="2457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a:t>
            </a:r>
          </a:p>
        </p:txBody>
      </p:sp>
      <p:pic>
        <p:nvPicPr>
          <p:cNvPr id="27652" name="Picture 3" descr="JBIZ04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426" y="3810000"/>
            <a:ext cx="17557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477000" y="2971801"/>
            <a:ext cx="3594100" cy="923925"/>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27654" name="TextBox 5"/>
          <p:cNvSpPr txBox="1">
            <a:spLocks noChangeArrowheads="1"/>
          </p:cNvSpPr>
          <p:nvPr/>
        </p:nvSpPr>
        <p:spPr bwMode="auto">
          <a:xfrm>
            <a:off x="6535738" y="3071814"/>
            <a:ext cx="3473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cross join.</a:t>
            </a:r>
          </a:p>
        </p:txBody>
      </p:sp>
    </p:spTree>
    <p:extLst>
      <p:ext uri="{BB962C8B-B14F-4D97-AF65-F5344CB8AC3E}">
        <p14:creationId xmlns:p14="http://schemas.microsoft.com/office/powerpoint/2010/main" val="3605243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6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2"/>
          <p:cNvSpPr>
            <a:spLocks noChangeArrowheads="1"/>
          </p:cNvSpPr>
          <p:nvPr/>
        </p:nvSpPr>
        <p:spPr bwMode="auto">
          <a:xfrm>
            <a:off x="77724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25603" name="Rectangle 3"/>
          <p:cNvSpPr>
            <a:spLocks noChangeArrowheads="1"/>
          </p:cNvSpPr>
          <p:nvPr/>
        </p:nvSpPr>
        <p:spPr bwMode="auto">
          <a:xfrm rot="-5400000">
            <a:off x="81915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25604" name="Oval 4"/>
          <p:cNvSpPr>
            <a:spLocks noChangeArrowheads="1"/>
          </p:cNvSpPr>
          <p:nvPr/>
        </p:nvSpPr>
        <p:spPr bwMode="auto">
          <a:xfrm>
            <a:off x="40386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25605" name="Rectangle 5"/>
          <p:cNvSpPr>
            <a:spLocks noChangeArrowheads="1"/>
          </p:cNvSpPr>
          <p:nvPr/>
        </p:nvSpPr>
        <p:spPr bwMode="auto">
          <a:xfrm rot="-5400000">
            <a:off x="44577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25606" name="Line 6"/>
          <p:cNvSpPr>
            <a:spLocks noChangeShapeType="1"/>
          </p:cNvSpPr>
          <p:nvPr/>
        </p:nvSpPr>
        <p:spPr bwMode="auto">
          <a:xfrm>
            <a:off x="46482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7" name="Line 7"/>
          <p:cNvSpPr>
            <a:spLocks noChangeShapeType="1"/>
          </p:cNvSpPr>
          <p:nvPr/>
        </p:nvSpPr>
        <p:spPr bwMode="auto">
          <a:xfrm flipV="1">
            <a:off x="83820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8" name="Line 8"/>
          <p:cNvSpPr>
            <a:spLocks noChangeShapeType="1"/>
          </p:cNvSpPr>
          <p:nvPr/>
        </p:nvSpPr>
        <p:spPr bwMode="auto">
          <a:xfrm flipV="1">
            <a:off x="46482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9" name="Rectangle 9"/>
          <p:cNvSpPr>
            <a:spLocks noChangeArrowheads="1"/>
          </p:cNvSpPr>
          <p:nvPr/>
        </p:nvSpPr>
        <p:spPr bwMode="auto">
          <a:xfrm>
            <a:off x="33528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25610" name="Rectangle 10"/>
          <p:cNvSpPr>
            <a:spLocks noChangeArrowheads="1"/>
          </p:cNvSpPr>
          <p:nvPr/>
        </p:nvSpPr>
        <p:spPr bwMode="auto">
          <a:xfrm>
            <a:off x="70866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25611" name="Rectangle 11"/>
          <p:cNvSpPr>
            <a:spLocks noChangeArrowheads="1"/>
          </p:cNvSpPr>
          <p:nvPr/>
        </p:nvSpPr>
        <p:spPr bwMode="auto">
          <a:xfrm rot="-5400000">
            <a:off x="63468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25612" name="Rectangle 12"/>
          <p:cNvSpPr>
            <a:spLocks noChangeArrowheads="1"/>
          </p:cNvSpPr>
          <p:nvPr/>
        </p:nvSpPr>
        <p:spPr bwMode="auto">
          <a:xfrm>
            <a:off x="5041900" y="4114801"/>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E</a:t>
            </a:r>
          </a:p>
        </p:txBody>
      </p:sp>
      <p:sp>
        <p:nvSpPr>
          <p:cNvPr id="25613" name="Rectangle 13"/>
          <p:cNvSpPr>
            <a:spLocks noChangeArrowheads="1"/>
          </p:cNvSpPr>
          <p:nvPr/>
        </p:nvSpPr>
        <p:spPr bwMode="auto">
          <a:xfrm>
            <a:off x="6245225"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4" name="Rectangle 14"/>
          <p:cNvSpPr>
            <a:spLocks noChangeArrowheads="1"/>
          </p:cNvSpPr>
          <p:nvPr/>
        </p:nvSpPr>
        <p:spPr bwMode="auto">
          <a:xfrm>
            <a:off x="47244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CROSS JOI</a:t>
            </a:r>
            <a:r>
              <a:rPr lang="en-US" sz="1600">
                <a:solidFill>
                  <a:srgbClr val="B06900"/>
                </a:solidFill>
                <a:latin typeface="Verdana" pitchFamily="34" charset="0"/>
                <a:cs typeface="Times New Roman" pitchFamily="18" charset="0"/>
              </a:rPr>
              <a:t>N</a:t>
            </a:r>
          </a:p>
        </p:txBody>
      </p:sp>
      <p:sp>
        <p:nvSpPr>
          <p:cNvPr id="25615" name="Rectangle 15"/>
          <p:cNvSpPr>
            <a:spLocks noChangeArrowheads="1"/>
          </p:cNvSpPr>
          <p:nvPr/>
        </p:nvSpPr>
        <p:spPr bwMode="auto">
          <a:xfrm>
            <a:off x="3200400"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25616" name="Rectangle 16"/>
          <p:cNvSpPr>
            <a:spLocks noChangeArrowheads="1"/>
          </p:cNvSpPr>
          <p:nvPr/>
        </p:nvSpPr>
        <p:spPr bwMode="auto">
          <a:xfrm>
            <a:off x="6962775"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grpSp>
        <p:nvGrpSpPr>
          <p:cNvPr id="25617" name="Group 17"/>
          <p:cNvGrpSpPr>
            <a:grpSpLocks/>
          </p:cNvGrpSpPr>
          <p:nvPr/>
        </p:nvGrpSpPr>
        <p:grpSpPr bwMode="auto">
          <a:xfrm>
            <a:off x="6315075" y="4972050"/>
            <a:ext cx="419100" cy="895350"/>
            <a:chOff x="3066" y="2742"/>
            <a:chExt cx="264" cy="564"/>
          </a:xfrm>
        </p:grpSpPr>
        <p:sp>
          <p:nvSpPr>
            <p:cNvPr id="25632" name="Line 18"/>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3" name="Line 19"/>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4" name="Line 20"/>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5" name="Line 21"/>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6" name="Line 22"/>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7" name="Line 23"/>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8" name="Line 24"/>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9" name="Line 25"/>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0" name="Line 26"/>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1" name="Line 27"/>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2" name="Line 28"/>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3" name="Line 29"/>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4" name="Line 30"/>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5" name="Line 31"/>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46" name="Line 32"/>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5618" name="Text Box 33"/>
          <p:cNvSpPr txBox="1">
            <a:spLocks noChangeArrowheads="1"/>
          </p:cNvSpPr>
          <p:nvPr/>
        </p:nvSpPr>
        <p:spPr bwMode="auto">
          <a:xfrm>
            <a:off x="40814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5619" name="Text Box 34"/>
          <p:cNvSpPr txBox="1">
            <a:spLocks noChangeArrowheads="1"/>
          </p:cNvSpPr>
          <p:nvPr/>
        </p:nvSpPr>
        <p:spPr bwMode="auto">
          <a:xfrm>
            <a:off x="78486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5620" name="Line 35"/>
          <p:cNvSpPr>
            <a:spLocks noChangeShapeType="1"/>
          </p:cNvSpPr>
          <p:nvPr/>
        </p:nvSpPr>
        <p:spPr bwMode="auto">
          <a:xfrm>
            <a:off x="65532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5621"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2" name="Oval 37"/>
          <p:cNvSpPr>
            <a:spLocks noChangeArrowheads="1"/>
          </p:cNvSpPr>
          <p:nvPr/>
        </p:nvSpPr>
        <p:spPr bwMode="auto">
          <a:xfrm>
            <a:off x="5410200" y="4800600"/>
            <a:ext cx="1295400" cy="12954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23" name="Oval 38"/>
          <p:cNvSpPr>
            <a:spLocks noChangeArrowheads="1"/>
          </p:cNvSpPr>
          <p:nvPr/>
        </p:nvSpPr>
        <p:spPr bwMode="auto">
          <a:xfrm>
            <a:off x="6324600" y="4724400"/>
            <a:ext cx="1371600" cy="1371600"/>
          </a:xfrm>
          <a:prstGeom prst="ellipse">
            <a:avLst/>
          </a:prstGeom>
          <a:pattFill prst="ltUpDiag">
            <a:fgClr>
              <a:schemeClr val="bg2">
                <a:alpha val="59999"/>
              </a:schemeClr>
            </a:fgClr>
            <a:bgClr>
              <a:schemeClr val="bg1">
                <a:alpha val="59999"/>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24" name="Text Box 39"/>
          <p:cNvSpPr txBox="1">
            <a:spLocks noChangeArrowheads="1"/>
          </p:cNvSpPr>
          <p:nvPr/>
        </p:nvSpPr>
        <p:spPr bwMode="auto">
          <a:xfrm>
            <a:off x="60198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25625" name="Line 40"/>
          <p:cNvSpPr>
            <a:spLocks noChangeShapeType="1"/>
          </p:cNvSpPr>
          <p:nvPr/>
        </p:nvSpPr>
        <p:spPr bwMode="auto">
          <a:xfrm flipH="1">
            <a:off x="4038600" y="301625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6" name="Text Box 41"/>
          <p:cNvSpPr txBox="1">
            <a:spLocks noChangeArrowheads="1"/>
          </p:cNvSpPr>
          <p:nvPr/>
        </p:nvSpPr>
        <p:spPr bwMode="auto">
          <a:xfrm>
            <a:off x="3505200" y="3198814"/>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200">
                <a:solidFill>
                  <a:srgbClr val="C00000"/>
                </a:solidFill>
                <a:latin typeface="Verdana" pitchFamily="34" charset="0"/>
              </a:rPr>
              <a:t>n ROWS</a:t>
            </a:r>
          </a:p>
        </p:txBody>
      </p:sp>
      <p:sp>
        <p:nvSpPr>
          <p:cNvPr id="25627" name="Text Box 42"/>
          <p:cNvSpPr txBox="1">
            <a:spLocks noChangeArrowheads="1"/>
          </p:cNvSpPr>
          <p:nvPr/>
        </p:nvSpPr>
        <p:spPr bwMode="auto">
          <a:xfrm>
            <a:off x="8991600" y="309245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200">
                <a:solidFill>
                  <a:srgbClr val="C00000"/>
                </a:solidFill>
                <a:latin typeface="Verdana" pitchFamily="34" charset="0"/>
              </a:rPr>
              <a:t>m ROWS</a:t>
            </a:r>
          </a:p>
        </p:txBody>
      </p:sp>
      <p:sp>
        <p:nvSpPr>
          <p:cNvPr id="25628" name="Line 43"/>
          <p:cNvSpPr>
            <a:spLocks noChangeShapeType="1"/>
          </p:cNvSpPr>
          <p:nvPr/>
        </p:nvSpPr>
        <p:spPr bwMode="auto">
          <a:xfrm>
            <a:off x="8686800" y="294005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29" name="Line 44"/>
          <p:cNvSpPr>
            <a:spLocks noChangeShapeType="1"/>
          </p:cNvSpPr>
          <p:nvPr/>
        </p:nvSpPr>
        <p:spPr bwMode="auto">
          <a:xfrm flipV="1">
            <a:off x="65532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30" name="Rectangle 45"/>
          <p:cNvSpPr>
            <a:spLocks noChangeArrowheads="1"/>
          </p:cNvSpPr>
          <p:nvPr/>
        </p:nvSpPr>
        <p:spPr bwMode="auto">
          <a:xfrm>
            <a:off x="7229475" y="5378451"/>
            <a:ext cx="30480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ALL ROWS (n X m)</a:t>
            </a:r>
          </a:p>
          <a:p>
            <a:pPr lvl="2">
              <a:spcBef>
                <a:spcPct val="20000"/>
              </a:spcBef>
            </a:pPr>
            <a:r>
              <a:rPr lang="en-US" sz="1200">
                <a:solidFill>
                  <a:srgbClr val="C00000"/>
                </a:solidFill>
                <a:latin typeface="Verdana" pitchFamily="34" charset="0"/>
                <a:cs typeface="Times New Roman" pitchFamily="18" charset="0"/>
              </a:rPr>
              <a:t>EACH ROW OF TABLE X JOINED WITH EACH ROW OF TABLE Y</a:t>
            </a:r>
          </a:p>
        </p:txBody>
      </p:sp>
      <p:sp>
        <p:nvSpPr>
          <p:cNvPr id="25631" name="Text Box 46"/>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p:txBody>
      </p:sp>
    </p:spTree>
    <p:extLst>
      <p:ext uri="{BB962C8B-B14F-4D97-AF65-F5344CB8AC3E}">
        <p14:creationId xmlns:p14="http://schemas.microsoft.com/office/powerpoint/2010/main" val="259627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3048001" y="1600200"/>
            <a:ext cx="7313613" cy="7620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 consider the following figure.</a:t>
            </a: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26627"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a:p>
            <a:pPr eaLnBrk="1" hangingPunct="1">
              <a:spcBef>
                <a:spcPct val="50000"/>
              </a:spcBef>
            </a:pPr>
            <a:endParaRPr lang="en-US" b="1">
              <a:solidFill>
                <a:schemeClr val="bg1"/>
              </a:solidFill>
              <a:latin typeface="Tahoma" pitchFamily="34" charset="0"/>
              <a:cs typeface="Times New Roman" pitchFamily="18" charset="0"/>
            </a:endParaRPr>
          </a:p>
        </p:txBody>
      </p:sp>
      <p:pic>
        <p:nvPicPr>
          <p:cNvPr id="26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209800"/>
            <a:ext cx="3429000"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5181601" y="5418139"/>
            <a:ext cx="324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600">
                <a:solidFill>
                  <a:srgbClr val="C00000"/>
                </a:solidFill>
                <a:latin typeface="Arial" pitchFamily="34" charset="0"/>
                <a:cs typeface="Arial" pitchFamily="34" charset="0"/>
              </a:rPr>
              <a:t>The result set contains nine rows.</a:t>
            </a:r>
          </a:p>
        </p:txBody>
      </p:sp>
    </p:spTree>
    <p:extLst>
      <p:ext uri="{BB962C8B-B14F-4D97-AF65-F5344CB8AC3E}">
        <p14:creationId xmlns:p14="http://schemas.microsoft.com/office/powerpoint/2010/main" val="139803956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bwMode="auto">
          <a:xfrm>
            <a:off x="3048001" y="1600200"/>
            <a:ext cx="7313613" cy="11430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lnSpcReduction="10000"/>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Consider the following query:</a:t>
            </a:r>
          </a:p>
          <a:p>
            <a:pPr lvl="2">
              <a:buFontTx/>
              <a:buNone/>
              <a:defRPr/>
            </a:pPr>
            <a:r>
              <a:rPr lang="en-US" sz="1200" dirty="0">
                <a:solidFill>
                  <a:schemeClr val="accent2"/>
                </a:solidFill>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A.CompDescription</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B.AddOnDescription</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A.Price</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B.Price</a:t>
            </a:r>
            <a:r>
              <a:rPr lang="en-US" sz="1600" dirty="0">
                <a:solidFill>
                  <a:schemeClr val="accent2"/>
                </a:solidFill>
                <a:latin typeface="Courier New" pitchFamily="49" charset="0"/>
                <a:cs typeface="Courier New" pitchFamily="49" charset="0"/>
              </a:rPr>
              <a:t> AS 'Total Cost' FROM </a:t>
            </a:r>
            <a:r>
              <a:rPr lang="en-US" sz="1600" dirty="0" err="1">
                <a:solidFill>
                  <a:schemeClr val="accent2"/>
                </a:solidFill>
                <a:latin typeface="Courier New" pitchFamily="49" charset="0"/>
                <a:cs typeface="Courier New" pitchFamily="49" charset="0"/>
              </a:rPr>
              <a:t>ComputerDetails</a:t>
            </a:r>
            <a:r>
              <a:rPr lang="en-US" sz="1600" dirty="0">
                <a:solidFill>
                  <a:schemeClr val="accent2"/>
                </a:solidFill>
                <a:latin typeface="Courier New" pitchFamily="49" charset="0"/>
                <a:cs typeface="Courier New" pitchFamily="49" charset="0"/>
              </a:rPr>
              <a:t> A CROSS JOIN </a:t>
            </a:r>
            <a:r>
              <a:rPr lang="en-US" sz="1600" dirty="0" err="1">
                <a:solidFill>
                  <a:schemeClr val="accent2"/>
                </a:solidFill>
                <a:latin typeface="Courier New" pitchFamily="49" charset="0"/>
                <a:cs typeface="Courier New" pitchFamily="49" charset="0"/>
              </a:rPr>
              <a:t>AddOnDetails</a:t>
            </a:r>
            <a:r>
              <a:rPr lang="en-US" sz="1600" dirty="0">
                <a:solidFill>
                  <a:schemeClr val="accent2"/>
                </a:solidFill>
                <a:latin typeface="Courier New" pitchFamily="49" charset="0"/>
                <a:cs typeface="Courier New" pitchFamily="49" charset="0"/>
              </a:rPr>
              <a:t> B</a:t>
            </a: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27651" name="Text Box 3"/>
          <p:cNvSpPr txBox="1">
            <a:spLocks noChangeArrowheads="1"/>
          </p:cNvSpPr>
          <p:nvPr/>
        </p:nvSpPr>
        <p:spPr bwMode="auto">
          <a:xfrm>
            <a:off x="1676400" y="711201"/>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 Cross Join (Contd.)</a:t>
            </a:r>
          </a:p>
          <a:p>
            <a:pPr eaLnBrk="1" hangingPunct="1">
              <a:spcBef>
                <a:spcPct val="50000"/>
              </a:spcBef>
            </a:pPr>
            <a:endParaRPr lang="en-US" b="1">
              <a:solidFill>
                <a:schemeClr val="bg1"/>
              </a:solidFill>
              <a:latin typeface="Tahoma" pitchFamily="34" charset="0"/>
              <a:cs typeface="Times New Roman" pitchFamily="18" charset="0"/>
            </a:endParaRPr>
          </a:p>
        </p:txBody>
      </p:sp>
      <p:sp>
        <p:nvSpPr>
          <p:cNvPr id="5" name="TextBox 4"/>
          <p:cNvSpPr txBox="1">
            <a:spLocks noChangeArrowheads="1"/>
          </p:cNvSpPr>
          <p:nvPr/>
        </p:nvSpPr>
        <p:spPr bwMode="auto">
          <a:xfrm>
            <a:off x="4098925" y="5438776"/>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Combines the records of both the tables to display the total price of a computer with all the possible combinations.</a:t>
            </a:r>
          </a:p>
        </p:txBody>
      </p:sp>
      <p:sp>
        <p:nvSpPr>
          <p:cNvPr id="6" name="Down Arrow 5"/>
          <p:cNvSpPr/>
          <p:nvPr/>
        </p:nvSpPr>
        <p:spPr>
          <a:xfrm>
            <a:off x="6934200" y="2792414"/>
            <a:ext cx="76200" cy="3651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7162800" y="2819401"/>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Output</a:t>
            </a:r>
          </a:p>
        </p:txBody>
      </p:sp>
      <p:pic>
        <p:nvPicPr>
          <p:cNvPr id="194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5689" y="3427413"/>
            <a:ext cx="6765925" cy="1771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0493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19463"/>
                                        </p:tgtEl>
                                        <p:attrNameLst>
                                          <p:attrName>style.visibility</p:attrName>
                                        </p:attrNameLst>
                                      </p:cBhvr>
                                      <p:to>
                                        <p:strVal val="visible"/>
                                      </p:to>
                                    </p:set>
                                    <p:animEffect transition="in" filter="checkerboard(across)">
                                      <p:cBhvr>
                                        <p:cTn id="14" dur="500"/>
                                        <p:tgtEl>
                                          <p:spTgt spid="1946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Equi join: </a:t>
            </a:r>
          </a:p>
          <a:p>
            <a:pPr lvl="1" eaLnBrk="1" hangingPunct="1">
              <a:buFontTx/>
              <a:buBlip>
                <a:blip r:embed="rId4"/>
              </a:buBlip>
              <a:defRPr/>
            </a:pPr>
            <a:r>
              <a:rPr lang="en-US" sz="1800" kern="1200" dirty="0">
                <a:solidFill>
                  <a:schemeClr val="accent2"/>
                </a:solidFill>
                <a:latin typeface="Arial" charset="0"/>
                <a:cs typeface="Times New Roman" pitchFamily="18" charset="0"/>
              </a:rPr>
              <a:t>Is the same as an inner join and joins tables with the help of a foreign key. </a:t>
            </a:r>
          </a:p>
          <a:p>
            <a:pPr lvl="1" eaLnBrk="1" hangingPunct="1">
              <a:buFontTx/>
              <a:buBlip>
                <a:blip r:embed="rId4"/>
              </a:buBlip>
              <a:defRPr/>
            </a:pPr>
            <a:r>
              <a:rPr lang="en-US" sz="1800" kern="1200" dirty="0">
                <a:solidFill>
                  <a:schemeClr val="accent2"/>
                </a:solidFill>
                <a:latin typeface="Arial" charset="0"/>
                <a:cs typeface="Times New Roman" pitchFamily="18" charset="0"/>
              </a:rPr>
              <a:t>Is used to display all the columns from both the tables.</a:t>
            </a:r>
          </a:p>
          <a:p>
            <a:pPr lvl="1"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2867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a:t>
            </a:r>
            <a:endParaRPr lang="en-US" b="1">
              <a:solidFill>
                <a:schemeClr val="bg1"/>
              </a:solidFill>
              <a:latin typeface="Tahoma" pitchFamily="34" charset="0"/>
              <a:cs typeface="Times New Roman" pitchFamily="18" charset="0"/>
            </a:endParaRPr>
          </a:p>
        </p:txBody>
      </p:sp>
      <p:pic>
        <p:nvPicPr>
          <p:cNvPr id="4" name="Picture 3" descr="JBIZ04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8314" y="3657600"/>
            <a:ext cx="20462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434138" y="3124200"/>
            <a:ext cx="3276600" cy="7620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6" name="TextBox 5"/>
          <p:cNvSpPr txBox="1">
            <a:spLocks noChangeArrowheads="1"/>
          </p:cNvSpPr>
          <p:nvPr/>
        </p:nvSpPr>
        <p:spPr bwMode="auto">
          <a:xfrm>
            <a:off x="6324600" y="3146426"/>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an equi join.</a:t>
            </a:r>
          </a:p>
        </p:txBody>
      </p:sp>
    </p:spTree>
    <p:extLst>
      <p:ext uri="{BB962C8B-B14F-4D97-AF65-F5344CB8AC3E}">
        <p14:creationId xmlns:p14="http://schemas.microsoft.com/office/powerpoint/2010/main" val="2932359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rrowheads="1"/>
          </p:cNvSpPr>
          <p:nvPr/>
        </p:nvSpPr>
        <p:spPr bwMode="auto">
          <a:xfrm>
            <a:off x="7924800" y="1981200"/>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29699" name="Rectangle 3"/>
          <p:cNvSpPr>
            <a:spLocks noChangeArrowheads="1"/>
          </p:cNvSpPr>
          <p:nvPr/>
        </p:nvSpPr>
        <p:spPr bwMode="auto">
          <a:xfrm rot="-5400000">
            <a:off x="8343900" y="1066800"/>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29700" name="Oval 4"/>
          <p:cNvSpPr>
            <a:spLocks noChangeArrowheads="1"/>
          </p:cNvSpPr>
          <p:nvPr/>
        </p:nvSpPr>
        <p:spPr bwMode="auto">
          <a:xfrm>
            <a:off x="4191000" y="1993900"/>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29701" name="Rectangle 5"/>
          <p:cNvSpPr>
            <a:spLocks noChangeArrowheads="1"/>
          </p:cNvSpPr>
          <p:nvPr/>
        </p:nvSpPr>
        <p:spPr bwMode="auto">
          <a:xfrm rot="-5400000">
            <a:off x="4610100" y="1066800"/>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sp>
        <p:nvSpPr>
          <p:cNvPr id="29702" name="Line 6"/>
          <p:cNvSpPr>
            <a:spLocks noChangeShapeType="1"/>
          </p:cNvSpPr>
          <p:nvPr/>
        </p:nvSpPr>
        <p:spPr bwMode="auto">
          <a:xfrm>
            <a:off x="4800600" y="3505200"/>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3" name="Line 7"/>
          <p:cNvSpPr>
            <a:spLocks noChangeShapeType="1"/>
          </p:cNvSpPr>
          <p:nvPr/>
        </p:nvSpPr>
        <p:spPr bwMode="auto">
          <a:xfrm flipV="1">
            <a:off x="85344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4" name="Line 8"/>
          <p:cNvSpPr>
            <a:spLocks noChangeShapeType="1"/>
          </p:cNvSpPr>
          <p:nvPr/>
        </p:nvSpPr>
        <p:spPr bwMode="auto">
          <a:xfrm flipV="1">
            <a:off x="4800600" y="3200400"/>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5" name="Rectangle 9"/>
          <p:cNvSpPr>
            <a:spLocks noChangeArrowheads="1"/>
          </p:cNvSpPr>
          <p:nvPr/>
        </p:nvSpPr>
        <p:spPr bwMode="auto">
          <a:xfrm>
            <a:off x="35052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29706" name="Rectangle 10"/>
          <p:cNvSpPr>
            <a:spLocks noChangeArrowheads="1"/>
          </p:cNvSpPr>
          <p:nvPr/>
        </p:nvSpPr>
        <p:spPr bwMode="auto">
          <a:xfrm>
            <a:off x="7239000" y="15621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29707" name="Rectangle 11"/>
          <p:cNvSpPr>
            <a:spLocks noChangeArrowheads="1"/>
          </p:cNvSpPr>
          <p:nvPr/>
        </p:nvSpPr>
        <p:spPr bwMode="auto">
          <a:xfrm rot="-5400000">
            <a:off x="6499225" y="3298825"/>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29708" name="Rectangle 12"/>
          <p:cNvSpPr>
            <a:spLocks noChangeArrowheads="1"/>
          </p:cNvSpPr>
          <p:nvPr/>
        </p:nvSpPr>
        <p:spPr bwMode="auto">
          <a:xfrm>
            <a:off x="5105400" y="4114801"/>
            <a:ext cx="248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B E</a:t>
            </a:r>
          </a:p>
        </p:txBody>
      </p:sp>
      <p:sp>
        <p:nvSpPr>
          <p:cNvPr id="29709" name="Rectangle 13"/>
          <p:cNvSpPr>
            <a:spLocks noChangeArrowheads="1"/>
          </p:cNvSpPr>
          <p:nvPr/>
        </p:nvSpPr>
        <p:spPr bwMode="auto">
          <a:xfrm>
            <a:off x="6305550" y="4152900"/>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10" name="Rectangle 14"/>
          <p:cNvSpPr>
            <a:spLocks noChangeArrowheads="1"/>
          </p:cNvSpPr>
          <p:nvPr/>
        </p:nvSpPr>
        <p:spPr bwMode="auto">
          <a:xfrm>
            <a:off x="4495800" y="3048000"/>
            <a:ext cx="3352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B06900"/>
                </a:solidFill>
                <a:latin typeface="Verdana" pitchFamily="34" charset="0"/>
                <a:cs typeface="Times New Roman" pitchFamily="18" charset="0"/>
              </a:rPr>
              <a:t>       </a:t>
            </a:r>
            <a:r>
              <a:rPr lang="en-US" sz="1600">
                <a:solidFill>
                  <a:srgbClr val="C00000"/>
                </a:solidFill>
                <a:latin typeface="Verdana" pitchFamily="34" charset="0"/>
              </a:rPr>
              <a:t>EQUI JOIN</a:t>
            </a:r>
          </a:p>
        </p:txBody>
      </p:sp>
      <p:sp>
        <p:nvSpPr>
          <p:cNvPr id="29711" name="Rectangle 15"/>
          <p:cNvSpPr>
            <a:spLocks noChangeArrowheads="1"/>
          </p:cNvSpPr>
          <p:nvPr/>
        </p:nvSpPr>
        <p:spPr bwMode="auto">
          <a:xfrm>
            <a:off x="3352800"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29712" name="Rectangle 16"/>
          <p:cNvSpPr>
            <a:spLocks noChangeArrowheads="1"/>
          </p:cNvSpPr>
          <p:nvPr/>
        </p:nvSpPr>
        <p:spPr bwMode="auto">
          <a:xfrm>
            <a:off x="7115175" y="2362201"/>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grpSp>
        <p:nvGrpSpPr>
          <p:cNvPr id="29713" name="Group 17"/>
          <p:cNvGrpSpPr>
            <a:grpSpLocks/>
          </p:cNvGrpSpPr>
          <p:nvPr/>
        </p:nvGrpSpPr>
        <p:grpSpPr bwMode="auto">
          <a:xfrm>
            <a:off x="6467475" y="4972050"/>
            <a:ext cx="419100" cy="895350"/>
            <a:chOff x="3066" y="2742"/>
            <a:chExt cx="264" cy="564"/>
          </a:xfrm>
        </p:grpSpPr>
        <p:sp>
          <p:nvSpPr>
            <p:cNvPr id="29725" name="Line 18"/>
            <p:cNvSpPr>
              <a:spLocks noChangeShapeType="1"/>
            </p:cNvSpPr>
            <p:nvPr/>
          </p:nvSpPr>
          <p:spPr bwMode="auto">
            <a:xfrm flipV="1">
              <a:off x="3081" y="2784"/>
              <a:ext cx="165" cy="13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6" name="Line 19"/>
            <p:cNvSpPr>
              <a:spLocks noChangeShapeType="1"/>
            </p:cNvSpPr>
            <p:nvPr/>
          </p:nvSpPr>
          <p:spPr bwMode="auto">
            <a:xfrm flipV="1">
              <a:off x="3078" y="2802"/>
              <a:ext cx="186" cy="15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7" name="Line 20"/>
            <p:cNvSpPr>
              <a:spLocks noChangeShapeType="1"/>
            </p:cNvSpPr>
            <p:nvPr/>
          </p:nvSpPr>
          <p:spPr bwMode="auto">
            <a:xfrm flipV="1">
              <a:off x="3069" y="2832"/>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8" name="Line 21"/>
            <p:cNvSpPr>
              <a:spLocks noChangeShapeType="1"/>
            </p:cNvSpPr>
            <p:nvPr/>
          </p:nvSpPr>
          <p:spPr bwMode="auto">
            <a:xfrm flipV="1">
              <a:off x="3066" y="2856"/>
              <a:ext cx="216" cy="168"/>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9" name="Line 22"/>
            <p:cNvSpPr>
              <a:spLocks noChangeShapeType="1"/>
            </p:cNvSpPr>
            <p:nvPr/>
          </p:nvSpPr>
          <p:spPr bwMode="auto">
            <a:xfrm flipV="1">
              <a:off x="3072" y="2874"/>
              <a:ext cx="228"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0" name="Line 23"/>
            <p:cNvSpPr>
              <a:spLocks noChangeShapeType="1"/>
            </p:cNvSpPr>
            <p:nvPr/>
          </p:nvSpPr>
          <p:spPr bwMode="auto">
            <a:xfrm flipV="1">
              <a:off x="3078" y="2901"/>
              <a:ext cx="228" cy="183"/>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1" name="Line 24"/>
            <p:cNvSpPr>
              <a:spLocks noChangeShapeType="1"/>
            </p:cNvSpPr>
            <p:nvPr/>
          </p:nvSpPr>
          <p:spPr bwMode="auto">
            <a:xfrm flipV="1">
              <a:off x="3078" y="292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2" name="Line 25"/>
            <p:cNvSpPr>
              <a:spLocks noChangeShapeType="1"/>
            </p:cNvSpPr>
            <p:nvPr/>
          </p:nvSpPr>
          <p:spPr bwMode="auto">
            <a:xfrm flipV="1">
              <a:off x="3090" y="2958"/>
              <a:ext cx="234" cy="18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3" name="Line 26"/>
            <p:cNvSpPr>
              <a:spLocks noChangeShapeType="1"/>
            </p:cNvSpPr>
            <p:nvPr/>
          </p:nvSpPr>
          <p:spPr bwMode="auto">
            <a:xfrm flipV="1">
              <a:off x="3096" y="3000"/>
              <a:ext cx="225"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4" name="Line 27"/>
            <p:cNvSpPr>
              <a:spLocks noChangeShapeType="1"/>
            </p:cNvSpPr>
            <p:nvPr/>
          </p:nvSpPr>
          <p:spPr bwMode="auto">
            <a:xfrm flipV="1">
              <a:off x="3108" y="3030"/>
              <a:ext cx="222" cy="180"/>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5" name="Line 28"/>
            <p:cNvSpPr>
              <a:spLocks noChangeShapeType="1"/>
            </p:cNvSpPr>
            <p:nvPr/>
          </p:nvSpPr>
          <p:spPr bwMode="auto">
            <a:xfrm flipV="1">
              <a:off x="3132" y="3081"/>
              <a:ext cx="195" cy="156"/>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6" name="Line 29"/>
            <p:cNvSpPr>
              <a:spLocks noChangeShapeType="1"/>
            </p:cNvSpPr>
            <p:nvPr/>
          </p:nvSpPr>
          <p:spPr bwMode="auto">
            <a:xfrm flipV="1">
              <a:off x="3138" y="3126"/>
              <a:ext cx="180" cy="144"/>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7" name="Line 30"/>
            <p:cNvSpPr>
              <a:spLocks noChangeShapeType="1"/>
            </p:cNvSpPr>
            <p:nvPr/>
          </p:nvSpPr>
          <p:spPr bwMode="auto">
            <a:xfrm flipV="1">
              <a:off x="3165" y="3189"/>
              <a:ext cx="138" cy="117"/>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8" name="Line 31"/>
            <p:cNvSpPr>
              <a:spLocks noChangeShapeType="1"/>
            </p:cNvSpPr>
            <p:nvPr/>
          </p:nvSpPr>
          <p:spPr bwMode="auto">
            <a:xfrm flipV="1">
              <a:off x="3096" y="2763"/>
              <a:ext cx="135" cy="112"/>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39" name="Line 32"/>
            <p:cNvSpPr>
              <a:spLocks noChangeShapeType="1"/>
            </p:cNvSpPr>
            <p:nvPr/>
          </p:nvSpPr>
          <p:spPr bwMode="auto">
            <a:xfrm flipV="1">
              <a:off x="3113" y="2742"/>
              <a:ext cx="97" cy="81"/>
            </a:xfrm>
            <a:prstGeom prst="line">
              <a:avLst/>
            </a:prstGeom>
            <a:noFill/>
            <a:ln w="1905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9714" name="Text Box 33"/>
          <p:cNvSpPr txBox="1">
            <a:spLocks noChangeArrowheads="1"/>
          </p:cNvSpPr>
          <p:nvPr/>
        </p:nvSpPr>
        <p:spPr bwMode="auto">
          <a:xfrm>
            <a:off x="4233863"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9715" name="Text Box 34"/>
          <p:cNvSpPr txBox="1">
            <a:spLocks noChangeArrowheads="1"/>
          </p:cNvSpPr>
          <p:nvPr/>
        </p:nvSpPr>
        <p:spPr bwMode="auto">
          <a:xfrm>
            <a:off x="8001000" y="1263650"/>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29716" name="Line 35"/>
          <p:cNvSpPr>
            <a:spLocks noChangeShapeType="1"/>
          </p:cNvSpPr>
          <p:nvPr/>
        </p:nvSpPr>
        <p:spPr bwMode="auto">
          <a:xfrm>
            <a:off x="6705600" y="3505200"/>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9717"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648200"/>
            <a:ext cx="2457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Rectangle 37"/>
          <p:cNvSpPr>
            <a:spLocks noChangeArrowheads="1"/>
          </p:cNvSpPr>
          <p:nvPr/>
        </p:nvSpPr>
        <p:spPr bwMode="auto">
          <a:xfrm>
            <a:off x="7053263" y="4157663"/>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19" name="Oval 38"/>
          <p:cNvSpPr>
            <a:spLocks noChangeArrowheads="1"/>
          </p:cNvSpPr>
          <p:nvPr/>
        </p:nvSpPr>
        <p:spPr bwMode="auto">
          <a:xfrm>
            <a:off x="6477000" y="4953000"/>
            <a:ext cx="381000" cy="914400"/>
          </a:xfrm>
          <a:prstGeom prst="ellipse">
            <a:avLst/>
          </a:prstGeom>
          <a:pattFill prst="ltUpDiag">
            <a:fgClr>
              <a:schemeClr val="tx1">
                <a:alpha val="52156"/>
              </a:schemeClr>
            </a:fgClr>
            <a:bgClr>
              <a:schemeClr val="bg1">
                <a:alpha val="52156"/>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9720" name="Text Box 39"/>
          <p:cNvSpPr txBox="1">
            <a:spLocks noChangeArrowheads="1"/>
          </p:cNvSpPr>
          <p:nvPr/>
        </p:nvSpPr>
        <p:spPr bwMode="auto">
          <a:xfrm>
            <a:off x="6172200" y="61404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29721" name="Rectangle 40"/>
          <p:cNvSpPr>
            <a:spLocks noChangeArrowheads="1"/>
          </p:cNvSpPr>
          <p:nvPr/>
        </p:nvSpPr>
        <p:spPr bwMode="auto">
          <a:xfrm>
            <a:off x="7315200" y="5105401"/>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endParaRPr lang="en-IN">
              <a:solidFill>
                <a:srgbClr val="764600"/>
              </a:solidFill>
              <a:latin typeface="Verdana" pitchFamily="34" charset="0"/>
              <a:cs typeface="Times New Roman" pitchFamily="18" charset="0"/>
            </a:endParaRPr>
          </a:p>
        </p:txBody>
      </p:sp>
      <p:sp>
        <p:nvSpPr>
          <p:cNvPr id="29722" name="Line 41"/>
          <p:cNvSpPr>
            <a:spLocks noChangeShapeType="1"/>
          </p:cNvSpPr>
          <p:nvPr/>
        </p:nvSpPr>
        <p:spPr bwMode="auto">
          <a:xfrm flipV="1">
            <a:off x="6705600" y="553085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23" name="Rectangle 42"/>
          <p:cNvSpPr>
            <a:spLocks noChangeArrowheads="1"/>
          </p:cNvSpPr>
          <p:nvPr/>
        </p:nvSpPr>
        <p:spPr bwMode="auto">
          <a:xfrm>
            <a:off x="7381875" y="5378450"/>
            <a:ext cx="304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50000"/>
              </a:spcBef>
            </a:pPr>
            <a:r>
              <a:rPr lang="en-US" sz="1600">
                <a:solidFill>
                  <a:srgbClr val="C00000"/>
                </a:solidFill>
                <a:latin typeface="Verdana" pitchFamily="34" charset="0"/>
              </a:rPr>
              <a:t>COMMON ROWS</a:t>
            </a:r>
          </a:p>
        </p:txBody>
      </p:sp>
      <p:sp>
        <p:nvSpPr>
          <p:cNvPr id="29724" name="Text Box 4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Equi Join (Contd.)</a:t>
            </a:r>
          </a:p>
        </p:txBody>
      </p:sp>
    </p:spTree>
    <p:extLst>
      <p:ext uri="{BB962C8B-B14F-4D97-AF65-F5344CB8AC3E}">
        <p14:creationId xmlns:p14="http://schemas.microsoft.com/office/powerpoint/2010/main" val="411672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7"/>
          <p:cNvGrpSpPr>
            <a:grpSpLocks/>
          </p:cNvGrpSpPr>
          <p:nvPr/>
        </p:nvGrpSpPr>
        <p:grpSpPr bwMode="auto">
          <a:xfrm>
            <a:off x="5029200" y="1981200"/>
            <a:ext cx="4038600" cy="3733800"/>
            <a:chOff x="3505200" y="1981200"/>
            <a:chExt cx="4038600" cy="3733800"/>
          </a:xfrm>
        </p:grpSpPr>
        <p:pic>
          <p:nvPicPr>
            <p:cNvPr id="3076" name="Picture 3" descr="CCM01238.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895600"/>
              <a:ext cx="118743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oud Callout 4"/>
            <p:cNvSpPr/>
            <p:nvPr/>
          </p:nvSpPr>
          <p:spPr>
            <a:xfrm>
              <a:off x="4953000" y="1981200"/>
              <a:ext cx="2590800" cy="1524000"/>
            </a:xfrm>
            <a:prstGeom prst="cloudCallout">
              <a:avLst>
                <a:gd name="adj1" fmla="val -62947"/>
                <a:gd name="adj2" fmla="val 66082"/>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8" name="TextBox 5"/>
            <p:cNvSpPr txBox="1">
              <a:spLocks noChangeArrowheads="1"/>
            </p:cNvSpPr>
            <p:nvPr/>
          </p:nvSpPr>
          <p:spPr bwMode="auto">
            <a:xfrm>
              <a:off x="5181600" y="2362200"/>
              <a:ext cx="1981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rPr>
                <a:t>What are Joins?</a:t>
              </a:r>
            </a:p>
          </p:txBody>
        </p:sp>
      </p:grpSp>
      <p:sp>
        <p:nvSpPr>
          <p:cNvPr id="307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Joins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196635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2" eaLnBrk="1" hangingPunct="1">
              <a:buFontTx/>
              <a:buNone/>
              <a:defRPr/>
            </a:pPr>
            <a:r>
              <a:rPr lang="en-US" sz="12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 FROM </a:t>
            </a:r>
            <a:r>
              <a:rPr lang="en-US" sz="1600" dirty="0" err="1">
                <a:solidFill>
                  <a:schemeClr val="accent2"/>
                </a:solidFill>
                <a:latin typeface="Courier New" pitchFamily="49" charset="0"/>
                <a:cs typeface="Courier New" pitchFamily="49" charset="0"/>
              </a:rPr>
              <a:t>HumanResources.EmployeeDepartmentHistory</a:t>
            </a:r>
            <a:r>
              <a:rPr lang="en-US" sz="1600" dirty="0">
                <a:solidFill>
                  <a:schemeClr val="accent2"/>
                </a:solidFill>
                <a:latin typeface="Courier New" pitchFamily="49" charset="0"/>
                <a:cs typeface="Courier New" pitchFamily="49" charset="0"/>
              </a:rPr>
              <a:t> d JOIN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e ON </a:t>
            </a:r>
            <a:r>
              <a:rPr lang="en-US" sz="1600" dirty="0" err="1">
                <a:solidFill>
                  <a:schemeClr val="accent2"/>
                </a:solidFill>
                <a:latin typeface="Courier New" pitchFamily="49" charset="0"/>
                <a:cs typeface="Courier New" pitchFamily="49" charset="0"/>
              </a:rPr>
              <a:t>d.EmployeeID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e.EmployeeID</a:t>
            </a:r>
            <a:r>
              <a:rPr lang="en-US" sz="1600" dirty="0">
                <a:solidFill>
                  <a:schemeClr val="accent2"/>
                </a:solidFill>
                <a:latin typeface="Courier New" pitchFamily="49" charset="0"/>
                <a:cs typeface="Courier New" pitchFamily="49" charset="0"/>
              </a:rPr>
              <a:t> JOIN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p ON </a:t>
            </a:r>
            <a:r>
              <a:rPr lang="en-US" sz="1600" dirty="0" err="1">
                <a:solidFill>
                  <a:schemeClr val="accent2"/>
                </a:solidFill>
                <a:latin typeface="Courier New" pitchFamily="49" charset="0"/>
                <a:cs typeface="Courier New" pitchFamily="49" charset="0"/>
              </a:rPr>
              <a:t>p.DepartmentID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d.DepartmentID</a:t>
            </a:r>
            <a:endParaRPr lang="en-US" sz="1600" dirty="0">
              <a:solidFill>
                <a:schemeClr val="accent2"/>
              </a:solidFill>
              <a:latin typeface="Courier New" pitchFamily="49" charset="0"/>
              <a:cs typeface="Courier New" pitchFamily="49" charset="0"/>
            </a:endParaRPr>
          </a:p>
          <a:p>
            <a:pPr lvl="1"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30723"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a:t>
            </a:r>
            <a:r>
              <a:rPr lang="en-US" b="1">
                <a:solidFill>
                  <a:schemeClr val="bg1"/>
                </a:solidFill>
                <a:latin typeface="Tahoma" pitchFamily="34" charset="0"/>
                <a:cs typeface="Times New Roman" pitchFamily="18" charset="0"/>
              </a:rPr>
              <a:t>(Contd.)</a:t>
            </a:r>
          </a:p>
        </p:txBody>
      </p:sp>
    </p:spTree>
    <p:extLst>
      <p:ext uri="{BB962C8B-B14F-4D97-AF65-F5344CB8AC3E}">
        <p14:creationId xmlns:p14="http://schemas.microsoft.com/office/powerpoint/2010/main" val="2519823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For example:</a:t>
            </a:r>
          </a:p>
          <a:p>
            <a:pPr lvl="2" eaLnBrk="1" hangingPunct="1">
              <a:buFontTx/>
              <a:buNone/>
              <a:defRPr/>
            </a:pPr>
            <a:r>
              <a:rPr lang="en-US" sz="12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 FROM </a:t>
            </a:r>
            <a:r>
              <a:rPr lang="en-US" sz="1600" dirty="0" err="1">
                <a:solidFill>
                  <a:schemeClr val="accent2"/>
                </a:solidFill>
                <a:latin typeface="Courier New" pitchFamily="49" charset="0"/>
                <a:cs typeface="Courier New" pitchFamily="49" charset="0"/>
              </a:rPr>
              <a:t>HumanResources.EmployeeDepartmentHistory</a:t>
            </a:r>
            <a:r>
              <a:rPr lang="en-US" sz="1600" dirty="0">
                <a:solidFill>
                  <a:schemeClr val="accent2"/>
                </a:solidFill>
                <a:latin typeface="Courier New" pitchFamily="49" charset="0"/>
                <a:cs typeface="Courier New" pitchFamily="49" charset="0"/>
              </a:rPr>
              <a:t> d JOIN HumanResources.Employee e ON </a:t>
            </a:r>
            <a:r>
              <a:rPr lang="en-US" sz="1600" dirty="0" err="1">
                <a:solidFill>
                  <a:schemeClr val="accent2"/>
                </a:solidFill>
                <a:latin typeface="Courier New" pitchFamily="49" charset="0"/>
                <a:cs typeface="Courier New" pitchFamily="49" charset="0"/>
              </a:rPr>
              <a:t>d.EmployeeID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e.</a:t>
            </a:r>
            <a:r>
              <a:rPr lang="en-US" sz="1600" dirty="0" err="1">
                <a:solidFill>
                  <a:srgbClr val="FF0000"/>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JOIN </a:t>
            </a:r>
            <a:r>
              <a:rPr lang="en-US" sz="1600" dirty="0" err="1">
                <a:solidFill>
                  <a:schemeClr val="accent2"/>
                </a:solidFill>
                <a:latin typeface="Courier New" pitchFamily="49" charset="0"/>
                <a:cs typeface="Courier New" pitchFamily="49" charset="0"/>
              </a:rPr>
              <a:t>HumanResources.Department</a:t>
            </a:r>
            <a:r>
              <a:rPr lang="en-US" sz="1600" dirty="0">
                <a:solidFill>
                  <a:schemeClr val="accent2"/>
                </a:solidFill>
                <a:latin typeface="Courier New" pitchFamily="49" charset="0"/>
                <a:cs typeface="Courier New" pitchFamily="49" charset="0"/>
              </a:rPr>
              <a:t> p ON </a:t>
            </a:r>
            <a:r>
              <a:rPr lang="en-US" sz="1600" dirty="0" err="1">
                <a:solidFill>
                  <a:schemeClr val="accent2"/>
                </a:solidFill>
                <a:latin typeface="Courier New" pitchFamily="49" charset="0"/>
                <a:cs typeface="Courier New" pitchFamily="49" charset="0"/>
              </a:rPr>
              <a:t>p.DepartmentID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d.DepartmentID</a:t>
            </a:r>
            <a:endParaRPr lang="en-US" sz="1600" dirty="0">
              <a:solidFill>
                <a:schemeClr val="accent2"/>
              </a:solidFill>
              <a:latin typeface="Courier New" pitchFamily="49" charset="0"/>
              <a:cs typeface="Courier New" pitchFamily="49" charset="0"/>
            </a:endParaRPr>
          </a:p>
          <a:p>
            <a:pPr lvl="1"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31747"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a:t>
            </a:r>
            <a:r>
              <a:rPr lang="en-US" b="1">
                <a:solidFill>
                  <a:schemeClr val="bg1"/>
                </a:solidFill>
                <a:latin typeface="Tahoma" pitchFamily="34" charset="0"/>
                <a:cs typeface="Times New Roman" pitchFamily="18" charset="0"/>
              </a:rPr>
              <a:t>(Contd.)</a:t>
            </a:r>
          </a:p>
        </p:txBody>
      </p:sp>
      <p:sp>
        <p:nvSpPr>
          <p:cNvPr id="31748" name="TextBox 3"/>
          <p:cNvSpPr txBox="1">
            <a:spLocks noChangeArrowheads="1"/>
          </p:cNvSpPr>
          <p:nvPr/>
        </p:nvSpPr>
        <p:spPr bwMode="auto">
          <a:xfrm>
            <a:off x="4217988" y="3303589"/>
            <a:ext cx="5486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Applies an equi join between the EmployeeDepartmentHistory, Employee, and Department tables by using a common column, EmployeeID.</a:t>
            </a:r>
          </a:p>
        </p:txBody>
      </p:sp>
    </p:spTree>
    <p:extLst>
      <p:ext uri="{BB962C8B-B14F-4D97-AF65-F5344CB8AC3E}">
        <p14:creationId xmlns:p14="http://schemas.microsoft.com/office/powerpoint/2010/main" val="1961163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p>
          <a:p>
            <a:pPr>
              <a:buFontTx/>
              <a:buNone/>
              <a:defRPr/>
            </a:pPr>
            <a:r>
              <a:rPr lang="en-US" sz="2000" dirty="0">
                <a:solidFill>
                  <a:schemeClr val="accent2"/>
                </a:solidFill>
                <a:cs typeface="Times New Roman" pitchFamily="18" charset="0"/>
              </a:rPr>
              <a:t>	</a:t>
            </a:r>
          </a:p>
          <a:p>
            <a:pPr eaLnBrk="1" hangingPunct="1">
              <a:buFontTx/>
              <a:buBlip>
                <a:blip r:embed="rId4"/>
              </a:buBlip>
              <a:defRPr/>
            </a:pPr>
            <a:endParaRPr lang="en-US" sz="2000" dirty="0">
              <a:solidFill>
                <a:schemeClr val="accent2"/>
              </a:solidFill>
              <a:cs typeface="Times New Roman" pitchFamily="18" charset="0"/>
            </a:endParaRPr>
          </a:p>
        </p:txBody>
      </p:sp>
      <p:sp>
        <p:nvSpPr>
          <p:cNvPr id="32771"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chemeClr val="bg1"/>
                </a:solidFill>
                <a:latin typeface="Tahoma" pitchFamily="34" charset="0"/>
                <a:cs typeface="Times New Roman" pitchFamily="18" charset="0"/>
              </a:rPr>
              <a:t>Using an Equi Join (Contd.)</a:t>
            </a:r>
            <a:endParaRPr lang="en-US" b="1">
              <a:solidFill>
                <a:schemeClr val="bg1"/>
              </a:solidFill>
              <a:latin typeface="Tahoma" pitchFamily="34" charset="0"/>
              <a:cs typeface="Times New Roman" pitchFamily="18" charset="0"/>
            </a:endParaRPr>
          </a:p>
        </p:txBody>
      </p:sp>
      <p:sp>
        <p:nvSpPr>
          <p:cNvPr id="6" name="TextBox 5"/>
          <p:cNvSpPr txBox="1">
            <a:spLocks noChangeArrowheads="1"/>
          </p:cNvSpPr>
          <p:nvPr/>
        </p:nvSpPr>
        <p:spPr bwMode="auto">
          <a:xfrm>
            <a:off x="3200400" y="2895600"/>
            <a:ext cx="152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Displays the EmployeeID column from all the tables.</a:t>
            </a:r>
          </a:p>
        </p:txBody>
      </p:sp>
      <p:pic>
        <p:nvPicPr>
          <p:cNvPr id="3277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1" y="2667000"/>
            <a:ext cx="5592763" cy="160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4997450" y="2819400"/>
            <a:ext cx="533400" cy="1295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9601200" y="2819400"/>
            <a:ext cx="533400" cy="1295400"/>
          </a:xfrm>
          <a:prstGeom prst="rect">
            <a:avLst/>
          </a:prstGeom>
          <a:noFill/>
          <a:ln>
            <a:solidFill>
              <a:srgbClr val="C2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75509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par>
                          <p:cTn id="15" fill="hold" nodeType="afterGroup">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Just a minute</a:t>
            </a:r>
          </a:p>
        </p:txBody>
      </p:sp>
      <p:sp>
        <p:nvSpPr>
          <p:cNvPr id="33795" name="Rectangle 2"/>
          <p:cNvSpPr txBox="1">
            <a:spLocks noChangeArrowheads="1"/>
          </p:cNvSpPr>
          <p:nvPr/>
        </p:nvSpPr>
        <p:spPr bwMode="auto">
          <a:xfrm>
            <a:off x="3048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What is the difference between an equi join and an inner join?</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2495600" y="4077072"/>
            <a:ext cx="73914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In an equi join, you can use only the equality operator to specify the join condition, whereas in an inner join you have the flexibility to use other conditional operators.  </a:t>
            </a:r>
          </a:p>
        </p:txBody>
      </p:sp>
    </p:spTree>
    <p:extLst>
      <p:ext uri="{BB962C8B-B14F-4D97-AF65-F5344CB8AC3E}">
        <p14:creationId xmlns:p14="http://schemas.microsoft.com/office/powerpoint/2010/main" val="565329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3354388" y="1598614"/>
            <a:ext cx="7313612" cy="2439987"/>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Self join:</a:t>
            </a:r>
          </a:p>
          <a:p>
            <a:pPr lvl="1" eaLnBrk="1" hangingPunct="1">
              <a:buFontTx/>
              <a:buBlip>
                <a:blip r:embed="rId4"/>
              </a:buBlip>
              <a:defRPr/>
            </a:pPr>
            <a:r>
              <a:rPr lang="en-US" sz="1800" kern="1200" dirty="0">
                <a:solidFill>
                  <a:schemeClr val="accent2"/>
                </a:solidFill>
                <a:latin typeface="Arial" charset="0"/>
                <a:cs typeface="Times New Roman" pitchFamily="18" charset="0"/>
              </a:rPr>
              <a:t>A table is joined with itself. </a:t>
            </a:r>
          </a:p>
          <a:p>
            <a:pPr lvl="1" eaLnBrk="1" hangingPunct="1">
              <a:buFontTx/>
              <a:buBlip>
                <a:blip r:embed="rId4"/>
              </a:buBlip>
              <a:defRPr/>
            </a:pPr>
            <a:r>
              <a:rPr lang="en-US" sz="1800" kern="1200" dirty="0">
                <a:solidFill>
                  <a:schemeClr val="accent2"/>
                </a:solidFill>
                <a:latin typeface="Arial" charset="0"/>
                <a:cs typeface="Times New Roman" pitchFamily="18" charset="0"/>
              </a:rPr>
              <a:t>One row in a table correlates with other rows in the same table.</a:t>
            </a:r>
          </a:p>
          <a:p>
            <a:pPr lvl="1" eaLnBrk="1" hangingPunct="1">
              <a:buFontTx/>
              <a:buBlip>
                <a:blip r:embed="rId4"/>
              </a:buBlip>
              <a:defRPr/>
            </a:pPr>
            <a:r>
              <a:rPr lang="en-US" sz="1800" kern="1200" dirty="0">
                <a:solidFill>
                  <a:schemeClr val="accent2"/>
                </a:solidFill>
                <a:latin typeface="Arial" charset="0"/>
                <a:cs typeface="Times New Roman" pitchFamily="18" charset="0"/>
              </a:rPr>
              <a:t>A table name is used twice by giving two alias names in the query.</a:t>
            </a: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3481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a:t>
            </a:r>
          </a:p>
        </p:txBody>
      </p:sp>
    </p:spTree>
    <p:extLst>
      <p:ext uri="{BB962C8B-B14F-4D97-AF65-F5344CB8AC3E}">
        <p14:creationId xmlns:p14="http://schemas.microsoft.com/office/powerpoint/2010/main" val="3005408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bwMode="auto">
          <a:xfrm>
            <a:off x="3354388" y="1598614"/>
            <a:ext cx="7313612" cy="1830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Consider the Employee table, as shown in the following figure.</a:t>
            </a:r>
          </a:p>
          <a:p>
            <a:pPr lvl="1" eaLnBrk="1" hangingPunct="1">
              <a:buFontTx/>
              <a:buNone/>
              <a:defRPr/>
            </a:pPr>
            <a:r>
              <a:rPr lang="en-US" sz="2000" dirty="0">
                <a:solidFill>
                  <a:schemeClr val="accent2"/>
                </a:solidFill>
                <a:cs typeface="Times New Roman" pitchFamily="18" charset="0"/>
              </a:rPr>
              <a:t/>
            </a:r>
            <a:br>
              <a:rPr lang="en-US" sz="2000" dirty="0">
                <a:solidFill>
                  <a:schemeClr val="accent2"/>
                </a:solidFill>
                <a:cs typeface="Times New Roman" pitchFamily="18" charset="0"/>
              </a:rPr>
            </a:b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3584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58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514600"/>
            <a:ext cx="3048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41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2971800"/>
            <a:ext cx="20462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096000" y="2184400"/>
            <a:ext cx="4343400" cy="9906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36868" name="TextBox 5"/>
          <p:cNvSpPr txBox="1">
            <a:spLocks noChangeArrowheads="1"/>
          </p:cNvSpPr>
          <p:nvPr/>
        </p:nvSpPr>
        <p:spPr bwMode="auto">
          <a:xfrm>
            <a:off x="6069013" y="2170113"/>
            <a:ext cx="441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To display the employee details along with their manager details, you can use a self join.</a:t>
            </a:r>
          </a:p>
        </p:txBody>
      </p:sp>
      <p:sp>
        <p:nvSpPr>
          <p:cNvPr id="3686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spTree>
    <p:extLst>
      <p:ext uri="{BB962C8B-B14F-4D97-AF65-F5344CB8AC3E}">
        <p14:creationId xmlns:p14="http://schemas.microsoft.com/office/powerpoint/2010/main" val="39066009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bwMode="auto">
          <a:xfrm>
            <a:off x="3354388" y="1598614"/>
            <a:ext cx="7313612" cy="687387"/>
          </a:xfrm>
          <a:prstGeom prst="rect">
            <a:avLst/>
          </a:prstGeom>
          <a:solidFill>
            <a:srgbClr val="FFFFFF"/>
          </a:solidFill>
          <a:ln>
            <a:miter lim="800000"/>
            <a:headEnd/>
            <a:tailEnd/>
          </a:ln>
        </p:spPr>
        <p:txBody>
          <a:bodyPr>
            <a:normAutofit fontScale="47500" lnSpcReduction="20000"/>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To perform self-join, you need to divide the physical tables into two logical tables, as shown in the following figure.</a:t>
            </a:r>
          </a:p>
          <a:p>
            <a:pPr eaLnBrk="1" hangingPunct="1">
              <a:buFontTx/>
              <a:buBlip>
                <a:blip r:embed="rId4"/>
              </a:buBlip>
              <a:defRPr/>
            </a:pPr>
            <a:endParaRPr lang="en-US" sz="2000" dirty="0">
              <a:solidFill>
                <a:schemeClr val="accent2"/>
              </a:solidFill>
              <a:cs typeface="Times New Roman" pitchFamily="18" charset="0"/>
            </a:endParaRPr>
          </a:p>
          <a:p>
            <a:pPr lvl="1" eaLnBrk="1" hangingPunct="1">
              <a:buFontTx/>
              <a:buNone/>
              <a:defRPr/>
            </a:pPr>
            <a:r>
              <a:rPr lang="en-US" sz="2000" dirty="0">
                <a:solidFill>
                  <a:schemeClr val="accent2"/>
                </a:solidFill>
                <a:cs typeface="Times New Roman" pitchFamily="18" charset="0"/>
              </a:rPr>
              <a:t/>
            </a:r>
            <a:br>
              <a:rPr lang="en-US" sz="2000" dirty="0">
                <a:solidFill>
                  <a:schemeClr val="accent2"/>
                </a:solidFill>
                <a:cs typeface="Times New Roman" pitchFamily="18" charset="0"/>
              </a:rPr>
            </a:b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3789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7892" name="Picture 2" descr="E:\Divya\Diagrams for slides\selfjoi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743200"/>
            <a:ext cx="5791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4438651" y="2466976"/>
            <a:ext cx="1497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 (emp)</a:t>
            </a:r>
          </a:p>
        </p:txBody>
      </p:sp>
      <p:sp>
        <p:nvSpPr>
          <p:cNvPr id="7" name="TextBox 6"/>
          <p:cNvSpPr txBox="1">
            <a:spLocks noChangeArrowheads="1"/>
          </p:cNvSpPr>
          <p:nvPr/>
        </p:nvSpPr>
        <p:spPr bwMode="auto">
          <a:xfrm>
            <a:off x="7696201" y="2466976"/>
            <a:ext cx="1457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 (mgr)</a:t>
            </a:r>
          </a:p>
        </p:txBody>
      </p:sp>
      <p:sp>
        <p:nvSpPr>
          <p:cNvPr id="8" name="TextBox 7"/>
          <p:cNvSpPr txBox="1">
            <a:spLocks noChangeArrowheads="1"/>
          </p:cNvSpPr>
          <p:nvPr/>
        </p:nvSpPr>
        <p:spPr bwMode="auto">
          <a:xfrm>
            <a:off x="5638801" y="5715001"/>
            <a:ext cx="3014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Emp.ManagerID = mgr.EmployeeID</a:t>
            </a:r>
          </a:p>
        </p:txBody>
      </p:sp>
    </p:spTree>
    <p:extLst>
      <p:ext uri="{BB962C8B-B14F-4D97-AF65-F5344CB8AC3E}">
        <p14:creationId xmlns:p14="http://schemas.microsoft.com/office/powerpoint/2010/main" val="4152152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2401094" y="1108076"/>
            <a:ext cx="7313612" cy="3049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following query joins the Employee table with itself:</a:t>
            </a:r>
          </a:p>
          <a:p>
            <a:pPr lvl="2" eaLnBrk="1" hangingPunct="1">
              <a:buFontTx/>
              <a:buNone/>
              <a:defRPr/>
            </a:pPr>
            <a:r>
              <a:rPr lang="en-US" sz="1200" dirty="0">
                <a:solidFill>
                  <a:schemeClr val="accent2"/>
                </a:solidFill>
                <a:cs typeface="Times New Roman" pitchFamily="18"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emp.EmployeeID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emp.Title</a:t>
            </a:r>
            <a:r>
              <a:rPr lang="en-US" sz="1600" dirty="0">
                <a:solidFill>
                  <a:schemeClr val="accent2"/>
                </a:solidFill>
                <a:latin typeface="Courier New" pitchFamily="49" charset="0"/>
                <a:cs typeface="Courier New" pitchFamily="49" charset="0"/>
              </a:rPr>
              <a:t> AS </a:t>
            </a:r>
            <a:r>
              <a:rPr lang="en-US" sz="1600" dirty="0" err="1">
                <a:solidFill>
                  <a:schemeClr val="accent2"/>
                </a:solidFill>
                <a:latin typeface="Courier New" pitchFamily="49" charset="0"/>
                <a:cs typeface="Courier New" pitchFamily="49" charset="0"/>
              </a:rPr>
              <a:t>Employee_Designation</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emp.ManagerID</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mgr.Title</a:t>
            </a:r>
            <a:r>
              <a:rPr lang="en-US" sz="1600" dirty="0">
                <a:solidFill>
                  <a:schemeClr val="accent2"/>
                </a:solidFill>
                <a:latin typeface="Courier New" pitchFamily="49" charset="0"/>
                <a:cs typeface="Courier New" pitchFamily="49" charset="0"/>
              </a:rPr>
              <a:t> AS </a:t>
            </a:r>
            <a:r>
              <a:rPr lang="en-US" sz="1600" dirty="0" err="1">
                <a:solidFill>
                  <a:schemeClr val="accent2"/>
                </a:solidFill>
                <a:latin typeface="Courier New" pitchFamily="49" charset="0"/>
                <a:cs typeface="Courier New" pitchFamily="49" charset="0"/>
              </a:rPr>
              <a:t>Manager_Designation</a:t>
            </a:r>
            <a:r>
              <a:rPr lang="en-US" sz="1600" dirty="0">
                <a:solidFill>
                  <a:schemeClr val="accent2"/>
                </a:solidFill>
                <a:latin typeface="Courier New" pitchFamily="49" charset="0"/>
                <a:cs typeface="Courier New" pitchFamily="49" charset="0"/>
              </a:rPr>
              <a:t> FROM HumanResources.Employee emp, HumanResources.Employee mgr 			 WHERE </a:t>
            </a:r>
            <a:r>
              <a:rPr lang="en-US" sz="1600" dirty="0" err="1">
                <a:solidFill>
                  <a:schemeClr val="accent2"/>
                </a:solidFill>
                <a:latin typeface="Courier New" pitchFamily="49" charset="0"/>
                <a:cs typeface="Courier New" pitchFamily="49" charset="0"/>
              </a:rPr>
              <a:t>emp.ManagerID</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mgr.EmployeeID</a:t>
            </a:r>
            <a:endParaRPr lang="en-US" sz="1600" dirty="0">
              <a:solidFill>
                <a:schemeClr val="accent2"/>
              </a:solidFill>
              <a:latin typeface="Courier New" pitchFamily="49" charset="0"/>
              <a:cs typeface="Courier New" pitchFamily="49" charset="0"/>
            </a:endParaRPr>
          </a:p>
          <a:p>
            <a:pPr eaLnBrk="1" hangingPunct="1">
              <a:buFontTx/>
              <a:buBlip>
                <a:blip r:embed="rId4"/>
              </a:buBlip>
              <a:defRPr/>
            </a:pPr>
            <a:endParaRPr lang="en-US" sz="2000" dirty="0">
              <a:solidFill>
                <a:schemeClr val="accent2"/>
              </a:solidFill>
              <a:cs typeface="Times New Roman" pitchFamily="18" charset="0"/>
            </a:endParaRPr>
          </a:p>
          <a:p>
            <a:pPr lvl="1" eaLnBrk="1" hangingPunct="1">
              <a:buFontTx/>
              <a:buNone/>
              <a:defRPr/>
            </a:pPr>
            <a:r>
              <a:rPr lang="en-US" sz="2000" dirty="0">
                <a:solidFill>
                  <a:schemeClr val="accent2"/>
                </a:solidFill>
                <a:cs typeface="Times New Roman" pitchFamily="18" charset="0"/>
              </a:rPr>
              <a:t/>
            </a:r>
            <a:br>
              <a:rPr lang="en-US" sz="2000" dirty="0">
                <a:solidFill>
                  <a:schemeClr val="accent2"/>
                </a:solidFill>
                <a:cs typeface="Times New Roman" pitchFamily="18" charset="0"/>
              </a:rPr>
            </a:b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3891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spTree>
    <p:extLst>
      <p:ext uri="{BB962C8B-B14F-4D97-AF65-F5344CB8AC3E}">
        <p14:creationId xmlns:p14="http://schemas.microsoft.com/office/powerpoint/2010/main" val="584689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bwMode="auto">
          <a:xfrm>
            <a:off x="3354388" y="1598614"/>
            <a:ext cx="7313612" cy="839787"/>
          </a:xfrm>
          <a:prstGeom prst="rect">
            <a:avLst/>
          </a:prstGeom>
          <a:solidFill>
            <a:srgbClr val="FFFFFF"/>
          </a:solidFill>
          <a:ln>
            <a:miter lim="800000"/>
            <a:headEnd/>
            <a:tailEnd/>
          </a:ln>
        </p:spPr>
        <p:txBody>
          <a:bodyPr>
            <a:normAutofit fontScale="70000" lnSpcReduction="20000"/>
          </a:bodyPr>
          <a:lstStyle/>
          <a:p>
            <a:pPr lvl="1" eaLnBrk="1" hangingPunct="1">
              <a:buFontTx/>
              <a:buBlip>
                <a:blip r:embed="rId3"/>
              </a:buBlip>
              <a:defRPr/>
            </a:pPr>
            <a:r>
              <a:rPr lang="en-US" sz="1800" kern="1200" dirty="0">
                <a:solidFill>
                  <a:schemeClr val="accent2"/>
                </a:solidFill>
                <a:latin typeface="Arial" charset="0"/>
                <a:cs typeface="Times New Roman" pitchFamily="18" charset="0"/>
              </a:rPr>
              <a:t>The output of the preceding query is shown in the following figure.</a:t>
            </a:r>
          </a:p>
          <a:p>
            <a:pPr eaLnBrk="1" hangingPunct="1">
              <a:buFontTx/>
              <a:buBlip>
                <a:blip r:embed="rId4"/>
              </a:buBlip>
              <a:defRPr/>
            </a:pPr>
            <a:endParaRPr lang="en-US" sz="2000" dirty="0">
              <a:solidFill>
                <a:schemeClr val="accent2"/>
              </a:solidFill>
              <a:cs typeface="Times New Roman" pitchFamily="18" charset="0"/>
            </a:endParaRPr>
          </a:p>
          <a:p>
            <a:pPr lvl="1" eaLnBrk="1" hangingPunct="1">
              <a:buFontTx/>
              <a:buNone/>
              <a:defRPr/>
            </a:pPr>
            <a:r>
              <a:rPr lang="en-US" sz="2000" dirty="0">
                <a:solidFill>
                  <a:schemeClr val="accent2"/>
                </a:solidFill>
                <a:cs typeface="Times New Roman" pitchFamily="18" charset="0"/>
              </a:rPr>
              <a:t/>
            </a:r>
            <a:br>
              <a:rPr lang="en-US" sz="2000" dirty="0">
                <a:solidFill>
                  <a:schemeClr val="accent2"/>
                </a:solidFill>
                <a:cs typeface="Times New Roman" pitchFamily="18" charset="0"/>
              </a:rPr>
            </a:br>
            <a:endParaRPr lang="en-US" sz="2000" dirty="0">
              <a:solidFill>
                <a:schemeClr val="accent2"/>
              </a:solidFill>
              <a:cs typeface="Times New Roman" pitchFamily="18" charset="0"/>
            </a:endParaRPr>
          </a:p>
          <a:p>
            <a:pPr eaLnBrk="1" hangingPunct="1">
              <a:buFontTx/>
              <a:buBlip>
                <a:blip r:embed="rId4"/>
              </a:buBlip>
              <a:defRPr/>
            </a:pPr>
            <a:endParaRPr lang="en-US" sz="2000" dirty="0">
              <a:solidFill>
                <a:schemeClr val="accent2"/>
              </a:solidFill>
              <a:cs typeface="Times New Roman" pitchFamily="18" charset="0"/>
            </a:endParaRPr>
          </a:p>
        </p:txBody>
      </p:sp>
      <p:sp>
        <p:nvSpPr>
          <p:cNvPr id="3993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 Self Join (Contd.)</a:t>
            </a:r>
          </a:p>
        </p:txBody>
      </p:sp>
      <p:pic>
        <p:nvPicPr>
          <p:cNvPr id="3994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326" y="2514600"/>
            <a:ext cx="5857875"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7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bwMode="auto">
          <a:xfrm>
            <a:off x="3049588" y="1598613"/>
            <a:ext cx="7313612" cy="4570412"/>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Joins:</a:t>
            </a:r>
          </a:p>
          <a:p>
            <a:pPr lvl="1" eaLnBrk="1" hangingPunct="1">
              <a:buFontTx/>
              <a:buBlip>
                <a:blip r:embed="rId4"/>
              </a:buBlip>
              <a:defRPr/>
            </a:pPr>
            <a:r>
              <a:rPr lang="en-US" sz="1800" kern="1200" dirty="0">
                <a:solidFill>
                  <a:schemeClr val="accent2"/>
                </a:solidFill>
                <a:latin typeface="Arial" charset="0"/>
                <a:cs typeface="Times New Roman" pitchFamily="18" charset="0"/>
              </a:rPr>
              <a:t>Allow to retrieve data from multiple tables.</a:t>
            </a:r>
          </a:p>
          <a:p>
            <a:pPr lvl="1">
              <a:buFontTx/>
              <a:buBlip>
                <a:blip r:embed="rId4"/>
              </a:buBlip>
              <a:defRPr/>
            </a:pPr>
            <a:r>
              <a:rPr lang="en-US" sz="1800" dirty="0">
                <a:solidFill>
                  <a:schemeClr val="accent2"/>
                </a:solidFill>
              </a:rPr>
              <a:t>Can be of the following types:</a:t>
            </a:r>
          </a:p>
          <a:p>
            <a:pPr marL="1092200" lvl="2" indent="-234950">
              <a:buBlip>
                <a:blip r:embed="rId4"/>
              </a:buBlip>
              <a:defRPr/>
            </a:pPr>
            <a:r>
              <a:rPr lang="en-US" sz="1600" dirty="0">
                <a:solidFill>
                  <a:schemeClr val="accent2"/>
                </a:solidFill>
              </a:rPr>
              <a:t>Inner join</a:t>
            </a:r>
          </a:p>
          <a:p>
            <a:pPr marL="1092200" lvl="2" indent="-234950">
              <a:buBlip>
                <a:blip r:embed="rId4"/>
              </a:buBlip>
              <a:defRPr/>
            </a:pPr>
            <a:r>
              <a:rPr lang="en-US" sz="1600" dirty="0">
                <a:solidFill>
                  <a:schemeClr val="accent2"/>
                </a:solidFill>
              </a:rPr>
              <a:t>Outer join</a:t>
            </a:r>
          </a:p>
          <a:p>
            <a:pPr marL="1092200" lvl="2" indent="-234950">
              <a:buBlip>
                <a:blip r:embed="rId4"/>
              </a:buBlip>
              <a:defRPr/>
            </a:pPr>
            <a:r>
              <a:rPr lang="en-US" sz="1600" dirty="0">
                <a:solidFill>
                  <a:schemeClr val="accent2"/>
                </a:solidFill>
              </a:rPr>
              <a:t>Cross join</a:t>
            </a:r>
          </a:p>
          <a:p>
            <a:pPr marL="1092200" lvl="2" indent="-234950">
              <a:buBlip>
                <a:blip r:embed="rId4"/>
              </a:buBlip>
              <a:defRPr/>
            </a:pPr>
            <a:r>
              <a:rPr lang="en-US" sz="1600" dirty="0" err="1">
                <a:solidFill>
                  <a:schemeClr val="accent2"/>
                </a:solidFill>
              </a:rPr>
              <a:t>Equi</a:t>
            </a:r>
            <a:r>
              <a:rPr lang="en-US" sz="1600" dirty="0">
                <a:solidFill>
                  <a:schemeClr val="accent2"/>
                </a:solidFill>
              </a:rPr>
              <a:t> join</a:t>
            </a:r>
          </a:p>
          <a:p>
            <a:pPr marL="1092200" lvl="2" indent="-234950">
              <a:buBlip>
                <a:blip r:embed="rId4"/>
              </a:buBlip>
              <a:defRPr/>
            </a:pPr>
            <a:r>
              <a:rPr lang="en-US" sz="1600" dirty="0">
                <a:solidFill>
                  <a:schemeClr val="accent2"/>
                </a:solidFill>
              </a:rPr>
              <a:t>Self join</a:t>
            </a:r>
            <a:endParaRPr lang="en-US" sz="1200" dirty="0">
              <a:solidFill>
                <a:schemeClr val="accent2"/>
              </a:solidFill>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None/>
              <a:defRPr/>
            </a:pPr>
            <a:endParaRPr lang="en-US" sz="1800" kern="1200" dirty="0">
              <a:solidFill>
                <a:schemeClr val="accent2"/>
              </a:solidFill>
              <a:latin typeface="Arial" charset="0"/>
              <a:cs typeface="Times New Roman" pitchFamily="18" charset="0"/>
            </a:endParaRPr>
          </a:p>
          <a:p>
            <a:pPr lvl="1">
              <a:buFontTx/>
              <a:buBlip>
                <a:blip r:embed="rId4"/>
              </a:buBlip>
              <a:defRPr/>
            </a:pPr>
            <a:endParaRPr lang="en-US" sz="2000" dirty="0">
              <a:solidFill>
                <a:schemeClr val="accent2"/>
              </a:solidFill>
              <a:latin typeface="Arial" charset="0"/>
              <a:cs typeface="Times New Roman" pitchFamily="18" charset="0"/>
            </a:endParaRPr>
          </a:p>
        </p:txBody>
      </p:sp>
      <p:sp>
        <p:nvSpPr>
          <p:cNvPr id="409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Joins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5791334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Problem Statement:</a:t>
            </a:r>
          </a:p>
          <a:p>
            <a:pPr lvl="1">
              <a:buFontTx/>
              <a:buBlip>
                <a:blip r:embed="rId4"/>
              </a:buBlip>
              <a:defRPr/>
            </a:pPr>
            <a:r>
              <a:rPr lang="en-US" sz="1800" kern="1200" dirty="0">
                <a:solidFill>
                  <a:schemeClr val="accent2"/>
                </a:solidFill>
                <a:latin typeface="Arial" charset="0"/>
                <a:cs typeface="Times New Roman" pitchFamily="18" charset="0"/>
              </a:rPr>
              <a:t>The HR manager of </a:t>
            </a:r>
            <a:r>
              <a:rPr lang="en-US" sz="1800" kern="1200" dirty="0" err="1">
                <a:solidFill>
                  <a:schemeClr val="accent2"/>
                </a:solidFill>
                <a:latin typeface="Arial" charset="0"/>
                <a:cs typeface="Times New Roman" pitchFamily="18" charset="0"/>
              </a:rPr>
              <a:t>AdventureWorks</a:t>
            </a:r>
            <a:r>
              <a:rPr lang="en-US" sz="1800" kern="1200" dirty="0">
                <a:solidFill>
                  <a:schemeClr val="accent2"/>
                </a:solidFill>
                <a:latin typeface="Arial" charset="0"/>
                <a:cs typeface="Times New Roman" pitchFamily="18" charset="0"/>
              </a:rPr>
              <a:t>, Inc. requires a report containing the following details:</a:t>
            </a:r>
          </a:p>
          <a:p>
            <a:pPr lvl="2">
              <a:buFontTx/>
              <a:buBlip>
                <a:blip r:embed="rId4"/>
              </a:buBlip>
              <a:defRPr/>
            </a:pPr>
            <a:r>
              <a:rPr lang="en-US" sz="1600" kern="1200" dirty="0">
                <a:solidFill>
                  <a:schemeClr val="accent2"/>
                </a:solidFill>
                <a:latin typeface="Arial" charset="0"/>
                <a:cs typeface="Times New Roman" pitchFamily="18" charset="0"/>
              </a:rPr>
              <a:t>Employee ID</a:t>
            </a:r>
          </a:p>
          <a:p>
            <a:pPr lvl="2">
              <a:buFontTx/>
              <a:buBlip>
                <a:blip r:embed="rId4"/>
              </a:buBlip>
              <a:defRPr/>
            </a:pPr>
            <a:r>
              <a:rPr lang="en-US" sz="1600" kern="1200" dirty="0">
                <a:solidFill>
                  <a:schemeClr val="accent2"/>
                </a:solidFill>
                <a:latin typeface="Arial" charset="0"/>
                <a:cs typeface="Times New Roman" pitchFamily="18" charset="0"/>
              </a:rPr>
              <a:t>Employee name</a:t>
            </a:r>
          </a:p>
          <a:p>
            <a:pPr lvl="2">
              <a:buFontTx/>
              <a:buBlip>
                <a:blip r:embed="rId4"/>
              </a:buBlip>
              <a:defRPr/>
            </a:pPr>
            <a:r>
              <a:rPr lang="en-US" sz="1600" kern="1200" dirty="0">
                <a:solidFill>
                  <a:schemeClr val="accent2"/>
                </a:solidFill>
                <a:latin typeface="Arial" charset="0"/>
                <a:cs typeface="Times New Roman" pitchFamily="18" charset="0"/>
              </a:rPr>
              <a:t>Department name</a:t>
            </a:r>
          </a:p>
          <a:p>
            <a:pPr lvl="2">
              <a:buFontTx/>
              <a:buBlip>
                <a:blip r:embed="rId4"/>
              </a:buBlip>
              <a:defRPr/>
            </a:pPr>
            <a:r>
              <a:rPr lang="en-US" sz="1600" kern="1200" dirty="0">
                <a:solidFill>
                  <a:schemeClr val="accent2"/>
                </a:solidFill>
                <a:latin typeface="Arial" charset="0"/>
                <a:cs typeface="Times New Roman" pitchFamily="18" charset="0"/>
              </a:rPr>
              <a:t>Date of joining</a:t>
            </a:r>
          </a:p>
          <a:p>
            <a:pPr lvl="2">
              <a:buFontTx/>
              <a:buBlip>
                <a:blip r:embed="rId4"/>
              </a:buBlip>
              <a:defRPr/>
            </a:pPr>
            <a:r>
              <a:rPr lang="en-US" sz="1600" kern="1200" dirty="0">
                <a:solidFill>
                  <a:schemeClr val="accent2"/>
                </a:solidFill>
                <a:latin typeface="Arial" charset="0"/>
                <a:cs typeface="Times New Roman" pitchFamily="18" charset="0"/>
              </a:rPr>
              <a:t>Employee address</a:t>
            </a:r>
          </a:p>
          <a:p>
            <a:pPr lvl="1">
              <a:buFontTx/>
              <a:buBlip>
                <a:blip r:embed="rId4"/>
              </a:buBlip>
              <a:defRPr/>
            </a:pPr>
            <a:r>
              <a:rPr lang="en-US" sz="1800" kern="1200" dirty="0">
                <a:solidFill>
                  <a:schemeClr val="accent2"/>
                </a:solidFill>
                <a:latin typeface="Arial" charset="0"/>
                <a:cs typeface="Times New Roman" pitchFamily="18" charset="0"/>
              </a:rPr>
              <a:t>How will you generate this report?</a:t>
            </a:r>
          </a:p>
        </p:txBody>
      </p:sp>
      <p:sp>
        <p:nvSpPr>
          <p:cNvPr id="4096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Demo: Using Joins</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7910743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Solution:</a:t>
            </a:r>
          </a:p>
          <a:p>
            <a:pPr lvl="1">
              <a:buFontTx/>
              <a:buBlip>
                <a:blip r:embed="rId4"/>
              </a:buBlip>
              <a:defRPr/>
            </a:pPr>
            <a:r>
              <a:rPr lang="en-US" sz="1800" kern="1200" dirty="0">
                <a:solidFill>
                  <a:schemeClr val="accent2"/>
                </a:solidFill>
                <a:latin typeface="Arial" charset="0"/>
                <a:cs typeface="Times New Roman" pitchFamily="18" charset="0"/>
              </a:rPr>
              <a:t>To generate the required report, you need to perform the following tasks:</a:t>
            </a:r>
          </a:p>
          <a:p>
            <a:pPr marL="1092200" lvl="2">
              <a:buNone/>
              <a:defRPr/>
            </a:pPr>
            <a:r>
              <a:rPr lang="en-US" sz="1600" dirty="0">
                <a:solidFill>
                  <a:schemeClr val="accent2"/>
                </a:solidFill>
              </a:rPr>
              <a:t>1.	 Identify the join.</a:t>
            </a:r>
          </a:p>
          <a:p>
            <a:pPr marL="1092200" lvl="2">
              <a:buNone/>
              <a:defRPr/>
            </a:pPr>
            <a:r>
              <a:rPr lang="en-US" sz="1600" dirty="0">
                <a:solidFill>
                  <a:schemeClr val="accent2"/>
                </a:solidFill>
              </a:rPr>
              <a:t>2.  Create a query based on the identified join.</a:t>
            </a:r>
          </a:p>
          <a:p>
            <a:pPr marL="1092200" lvl="2">
              <a:buNone/>
              <a:defRPr/>
            </a:pPr>
            <a:r>
              <a:rPr lang="en-US" sz="1600" dirty="0">
                <a:solidFill>
                  <a:schemeClr val="accent2"/>
                </a:solidFill>
              </a:rPr>
              <a:t>3.  Execute the query to verify the result.</a:t>
            </a:r>
          </a:p>
          <a:p>
            <a:pPr eaLnBrk="1" hangingPunct="1">
              <a:buFontTx/>
              <a:buNone/>
              <a:defRPr/>
            </a:pPr>
            <a:endParaRPr lang="en-US" sz="2000" dirty="0">
              <a:solidFill>
                <a:schemeClr val="accent2"/>
              </a:solidFill>
              <a:latin typeface="Arial" charset="0"/>
              <a:cs typeface="Times New Roman" pitchFamily="18" charset="0"/>
            </a:endParaRPr>
          </a:p>
        </p:txBody>
      </p:sp>
      <p:sp>
        <p:nvSpPr>
          <p:cNvPr id="4198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Demo: Using Joins (Contd.)</a:t>
            </a:r>
            <a:endParaRPr lang="en-GB" b="1">
              <a:solidFill>
                <a:schemeClr val="bg1"/>
              </a:solidFill>
              <a:latin typeface="Tahoma" pitchFamily="34" charset="0"/>
              <a:cs typeface="Times New Roman" pitchFamily="18" charset="0"/>
            </a:endParaRPr>
          </a:p>
        </p:txBody>
      </p:sp>
    </p:spTree>
    <p:extLst>
      <p:ext uri="{BB962C8B-B14F-4D97-AF65-F5344CB8AC3E}">
        <p14:creationId xmlns:p14="http://schemas.microsoft.com/office/powerpoint/2010/main" val="242709534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bwMode="auto">
          <a:xfrm>
            <a:off x="3048001"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eaLnBrk="1" hangingPunct="1">
              <a:buFontTx/>
              <a:buBlip>
                <a:blip r:embed="rId3"/>
              </a:buBlip>
            </a:pPr>
            <a:r>
              <a:rPr lang="en-US" sz="2000">
                <a:solidFill>
                  <a:schemeClr val="accent2"/>
                </a:solidFill>
                <a:cs typeface="Times New Roman" pitchFamily="18" charset="0"/>
              </a:rPr>
              <a:t>In this session, you learned that:</a:t>
            </a:r>
          </a:p>
          <a:p>
            <a:pPr lvl="1" eaLnBrk="1" hangingPunct="1">
              <a:buFontTx/>
              <a:buBlip>
                <a:blip r:embed="rId4"/>
              </a:buBlip>
            </a:pPr>
            <a:r>
              <a:rPr lang="en-US" sz="1800">
                <a:solidFill>
                  <a:schemeClr val="accent2"/>
                </a:solidFill>
                <a:cs typeface="Times New Roman" pitchFamily="18" charset="0"/>
              </a:rPr>
              <a:t>Joins and subqueries are used to retrieve data from multiple tables.</a:t>
            </a:r>
          </a:p>
          <a:p>
            <a:pPr lvl="1" eaLnBrk="1" hangingPunct="1">
              <a:buFontTx/>
              <a:buBlip>
                <a:blip r:embed="rId4"/>
              </a:buBlip>
            </a:pPr>
            <a:r>
              <a:rPr lang="en-US" sz="1800">
                <a:solidFill>
                  <a:schemeClr val="accent2"/>
                </a:solidFill>
                <a:cs typeface="Times New Roman" pitchFamily="18" charset="0"/>
              </a:rPr>
              <a:t>An inner join combines records from multiple tables by using a comparison operator on a common column. </a:t>
            </a:r>
          </a:p>
          <a:p>
            <a:pPr lvl="1" eaLnBrk="1" hangingPunct="1">
              <a:buFontTx/>
              <a:buBlip>
                <a:blip r:embed="rId4"/>
              </a:buBlip>
            </a:pPr>
            <a:r>
              <a:rPr lang="en-US" sz="1800">
                <a:solidFill>
                  <a:schemeClr val="accent2"/>
                </a:solidFill>
                <a:cs typeface="Times New Roman" pitchFamily="18" charset="0"/>
              </a:rPr>
              <a:t>A left outer join returns all the rows from the left table and the matching rows from the right table. </a:t>
            </a:r>
          </a:p>
          <a:p>
            <a:pPr lvl="1" eaLnBrk="1" hangingPunct="1">
              <a:buFontTx/>
              <a:buBlip>
                <a:blip r:embed="rId4"/>
              </a:buBlip>
            </a:pPr>
            <a:r>
              <a:rPr lang="en-US" sz="1800">
                <a:solidFill>
                  <a:schemeClr val="accent2"/>
                </a:solidFill>
                <a:cs typeface="Times New Roman" pitchFamily="18" charset="0"/>
              </a:rPr>
              <a:t>A right outer join returns all the rows from the right table and the matching rows from the left table.</a:t>
            </a:r>
          </a:p>
          <a:p>
            <a:pPr lvl="1" eaLnBrk="1" hangingPunct="1">
              <a:buFontTx/>
              <a:buBlip>
                <a:blip r:embed="rId4"/>
              </a:buBlip>
            </a:pPr>
            <a:r>
              <a:rPr lang="en-US" sz="1800">
                <a:solidFill>
                  <a:schemeClr val="accent2"/>
                </a:solidFill>
                <a:cs typeface="Times New Roman" pitchFamily="18" charset="0"/>
              </a:rPr>
              <a:t>A full outer join returns all the matching and non-matching rows from both the tables on which the join is applied.</a:t>
            </a:r>
          </a:p>
          <a:p>
            <a:pPr lvl="1" eaLnBrk="1" hangingPunct="1">
              <a:buFontTx/>
              <a:buBlip>
                <a:blip r:embed="rId4"/>
              </a:buBlip>
            </a:pPr>
            <a:r>
              <a:rPr lang="en-US" sz="1800">
                <a:solidFill>
                  <a:schemeClr val="accent2"/>
                </a:solidFill>
                <a:cs typeface="Times New Roman" pitchFamily="18" charset="0"/>
              </a:rPr>
              <a:t>A cross join returns each row from the first table joined with each row from the second table.</a:t>
            </a:r>
          </a:p>
          <a:p>
            <a:pPr lvl="1" eaLnBrk="1" hangingPunct="1">
              <a:buFontTx/>
              <a:buBlip>
                <a:blip r:embed="rId4"/>
              </a:buBlip>
            </a:pPr>
            <a:endParaRPr lang="en-US" sz="1800">
              <a:solidFill>
                <a:schemeClr val="accent2"/>
              </a:solidFill>
              <a:cs typeface="Times New Roman" pitchFamily="18" charset="0"/>
            </a:endParaRPr>
          </a:p>
          <a:p>
            <a:pPr lvl="1" eaLnBrk="1" hangingPunct="1">
              <a:buFontTx/>
              <a:buNone/>
            </a:pPr>
            <a:r>
              <a:rPr lang="en-US" sz="1800">
                <a:solidFill>
                  <a:schemeClr val="accent2"/>
                </a:solidFill>
                <a:cs typeface="Times New Roman" pitchFamily="18" charset="0"/>
              </a:rPr>
              <a:t> </a:t>
            </a:r>
          </a:p>
          <a:p>
            <a:pPr lvl="1" eaLnBrk="1" hangingPunct="1">
              <a:buFontTx/>
              <a:buBlip>
                <a:blip r:embed="rId4"/>
              </a:buBlip>
            </a:pPr>
            <a:endParaRPr lang="en-US" sz="1800">
              <a:solidFill>
                <a:schemeClr val="accent2"/>
              </a:solidFill>
              <a:cs typeface="Times New Roman" pitchFamily="18" charset="0"/>
            </a:endParaRPr>
          </a:p>
          <a:p>
            <a:pPr lvl="2" eaLnBrk="1" hangingPunct="1">
              <a:buFontTx/>
              <a:buBlip>
                <a:blip r:embed="rId4"/>
              </a:buBlip>
            </a:pPr>
            <a:endParaRPr lang="en-US" sz="1600">
              <a:solidFill>
                <a:schemeClr val="accent2"/>
              </a:solidFill>
              <a:cs typeface="Times New Roman" pitchFamily="18" charset="0"/>
            </a:endParaRPr>
          </a:p>
        </p:txBody>
      </p:sp>
      <p:sp>
        <p:nvSpPr>
          <p:cNvPr id="4301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rPr>
              <a:t>Summary</a:t>
            </a:r>
          </a:p>
        </p:txBody>
      </p:sp>
    </p:spTree>
    <p:extLst>
      <p:ext uri="{BB962C8B-B14F-4D97-AF65-F5344CB8AC3E}">
        <p14:creationId xmlns:p14="http://schemas.microsoft.com/office/powerpoint/2010/main" val="250699019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bwMode="auto">
          <a:xfrm>
            <a:off x="3048001" y="1600200"/>
            <a:ext cx="7313613" cy="4876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pPr>
            <a:r>
              <a:rPr lang="en-US" sz="1800">
                <a:solidFill>
                  <a:schemeClr val="accent2"/>
                </a:solidFill>
                <a:cs typeface="Times New Roman" pitchFamily="18" charset="0"/>
              </a:rPr>
              <a:t>In an equi join, only the equality operator is used to specify the join condition. </a:t>
            </a:r>
          </a:p>
          <a:p>
            <a:pPr lvl="1" eaLnBrk="1" hangingPunct="1">
              <a:buFontTx/>
              <a:buBlip>
                <a:blip r:embed="rId3"/>
              </a:buBlip>
            </a:pPr>
            <a:r>
              <a:rPr lang="en-US" sz="1800">
                <a:solidFill>
                  <a:schemeClr val="accent2"/>
                </a:solidFill>
                <a:cs typeface="Times New Roman" pitchFamily="18" charset="0"/>
              </a:rPr>
              <a:t>A self join correlates one row in a table with other rows in the same table.</a:t>
            </a:r>
          </a:p>
          <a:p>
            <a:pPr lvl="2" eaLnBrk="1" hangingPunct="1">
              <a:buFontTx/>
              <a:buBlip>
                <a:blip r:embed="rId3"/>
              </a:buBlip>
            </a:pPr>
            <a:endParaRPr lang="en-US" sz="1600">
              <a:solidFill>
                <a:schemeClr val="accent2"/>
              </a:solidFill>
              <a:cs typeface="Times New Roman" pitchFamily="18" charset="0"/>
            </a:endParaRPr>
          </a:p>
        </p:txBody>
      </p:sp>
      <p:sp>
        <p:nvSpPr>
          <p:cNvPr id="4403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rPr>
              <a:t>Summary (Contd.)</a:t>
            </a:r>
          </a:p>
        </p:txBody>
      </p:sp>
    </p:spTree>
    <p:extLst>
      <p:ext uri="{BB962C8B-B14F-4D97-AF65-F5344CB8AC3E}">
        <p14:creationId xmlns:p14="http://schemas.microsoft.com/office/powerpoint/2010/main" val="35358398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3049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Query data by using subqueries</a:t>
            </a: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Objectives</a:t>
            </a:r>
          </a:p>
        </p:txBody>
      </p:sp>
    </p:spTree>
    <p:extLst>
      <p:ext uri="{BB962C8B-B14F-4D97-AF65-F5344CB8AC3E}">
        <p14:creationId xmlns:p14="http://schemas.microsoft.com/office/powerpoint/2010/main" val="2652797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Subquery: </a:t>
            </a:r>
          </a:p>
          <a:p>
            <a:pPr lvl="1">
              <a:buFontTx/>
              <a:buBlip>
                <a:blip r:embed="rId4"/>
              </a:buBlip>
              <a:defRPr/>
            </a:pPr>
            <a:r>
              <a:rPr lang="en-US" sz="1800" kern="1200" dirty="0">
                <a:solidFill>
                  <a:schemeClr val="accent2"/>
                </a:solidFill>
                <a:latin typeface="Arial" charset="0"/>
                <a:cs typeface="Times New Roman" pitchFamily="18" charset="0"/>
              </a:rPr>
              <a:t>Is an SQL statement that is used within another SQL statement. </a:t>
            </a:r>
          </a:p>
          <a:p>
            <a:pPr lvl="1">
              <a:buFontTx/>
              <a:buBlip>
                <a:blip r:embed="rId4"/>
              </a:buBlip>
              <a:defRPr/>
            </a:pPr>
            <a:r>
              <a:rPr lang="en-US" sz="1800" kern="1200" dirty="0">
                <a:solidFill>
                  <a:schemeClr val="accent2"/>
                </a:solidFill>
                <a:latin typeface="Arial" charset="0"/>
                <a:cs typeface="Times New Roman" pitchFamily="18" charset="0"/>
              </a:rPr>
              <a:t>Is nested inside the WHERE or HAVING clause of the SELECT, INSERT, UPDATE, and DELETE statements.</a:t>
            </a:r>
          </a:p>
          <a:p>
            <a:pPr lvl="1">
              <a:buFontTx/>
              <a:buBlip>
                <a:blip r:embed="rId4"/>
              </a:buBlip>
              <a:defRPr/>
            </a:pPr>
            <a:r>
              <a:rPr lang="en-US" sz="1800" kern="1200" dirty="0">
                <a:solidFill>
                  <a:schemeClr val="accent2"/>
                </a:solidFill>
                <a:latin typeface="Arial" charset="0"/>
                <a:cs typeface="Times New Roman" pitchFamily="18" charset="0"/>
              </a:rPr>
              <a:t>For example:</a:t>
            </a:r>
          </a:p>
          <a:p>
            <a:pPr lvl="2" eaLnBrk="1" hangingPunct="1">
              <a:buFontTx/>
              <a:buNone/>
              <a:defRPr/>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EmployeeDetails</a:t>
            </a:r>
            <a:r>
              <a:rPr lang="en-US" sz="1600" dirty="0">
                <a:solidFill>
                  <a:schemeClr val="accent2"/>
                </a:solidFill>
                <a:latin typeface="Courier New" pitchFamily="49" charset="0"/>
                <a:cs typeface="Courier New" pitchFamily="49" charset="0"/>
              </a:rPr>
              <a:t/>
            </a:r>
            <a:br>
              <a:rPr lang="en-US" sz="1600" dirty="0">
                <a:solidFill>
                  <a:schemeClr val="accent2"/>
                </a:solidFill>
                <a:latin typeface="Courier New" pitchFamily="49" charset="0"/>
                <a:cs typeface="Courier New" pitchFamily="49" charset="0"/>
              </a:rPr>
            </a:br>
            <a:r>
              <a:rPr lang="en-US" sz="1600" dirty="0">
                <a:solidFill>
                  <a:schemeClr val="accent2"/>
                </a:solidFill>
                <a:latin typeface="Courier New" pitchFamily="49" charset="0"/>
                <a:cs typeface="Courier New" pitchFamily="49" charset="0"/>
              </a:rPr>
              <a:t>WHERE Designation = (SELECT Designation FROM </a:t>
            </a:r>
            <a:r>
              <a:rPr lang="en-US" sz="1600" dirty="0" err="1">
                <a:solidFill>
                  <a:schemeClr val="accent2"/>
                </a:solidFill>
                <a:latin typeface="Courier New" pitchFamily="49" charset="0"/>
                <a:cs typeface="Courier New" pitchFamily="49" charset="0"/>
              </a:rPr>
              <a:t>EmployeeDetails</a:t>
            </a: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EmpName</a:t>
            </a:r>
            <a:r>
              <a:rPr lang="en-US" sz="1600" dirty="0">
                <a:solidFill>
                  <a:schemeClr val="accent2"/>
                </a:solidFill>
                <a:latin typeface="Courier New" pitchFamily="49" charset="0"/>
                <a:cs typeface="Courier New" pitchFamily="49" charset="0"/>
              </a:rPr>
              <a:t> = 'John')</a:t>
            </a:r>
          </a:p>
        </p:txBody>
      </p:sp>
      <p:sp>
        <p:nvSpPr>
          <p:cNvPr id="307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a:t>
            </a:r>
            <a:r>
              <a:rPr lang="en-US" b="1" dirty="0" err="1">
                <a:solidFill>
                  <a:srgbClr val="FF0000"/>
                </a:solidFill>
                <a:latin typeface="Tahoma" pitchFamily="34" charset="0"/>
                <a:cs typeface="Times New Roman" pitchFamily="18" charset="0"/>
              </a:rPr>
              <a:t>Subqueries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9079403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Subquery: </a:t>
            </a:r>
          </a:p>
          <a:p>
            <a:pPr lvl="1">
              <a:buFontTx/>
              <a:buBlip>
                <a:blip r:embed="rId4"/>
              </a:buBlip>
              <a:defRPr/>
            </a:pPr>
            <a:r>
              <a:rPr lang="en-US" sz="1800" kern="1200" dirty="0">
                <a:solidFill>
                  <a:schemeClr val="accent2"/>
                </a:solidFill>
                <a:latin typeface="Arial" charset="0"/>
                <a:cs typeface="Times New Roman" pitchFamily="18" charset="0"/>
              </a:rPr>
              <a:t>Is an SQL statement that is used within another SQL statement. </a:t>
            </a:r>
          </a:p>
          <a:p>
            <a:pPr lvl="1">
              <a:buFontTx/>
              <a:buBlip>
                <a:blip r:embed="rId4"/>
              </a:buBlip>
              <a:defRPr/>
            </a:pPr>
            <a:r>
              <a:rPr lang="en-US" sz="1800" kern="1200" dirty="0">
                <a:solidFill>
                  <a:schemeClr val="accent2"/>
                </a:solidFill>
                <a:latin typeface="Arial" charset="0"/>
                <a:cs typeface="Times New Roman" pitchFamily="18" charset="0"/>
              </a:rPr>
              <a:t>Is nested inside the WHERE or HAVING clause of the SELECT, INSERT, UPDATE, and DELETE statements.</a:t>
            </a:r>
          </a:p>
          <a:p>
            <a:pPr lvl="1">
              <a:buFontTx/>
              <a:buBlip>
                <a:blip r:embed="rId4"/>
              </a:buBlip>
              <a:defRPr/>
            </a:pPr>
            <a:r>
              <a:rPr lang="en-US" sz="1800" kern="1200" dirty="0">
                <a:solidFill>
                  <a:schemeClr val="accent2"/>
                </a:solidFill>
                <a:latin typeface="Arial" charset="0"/>
                <a:cs typeface="Times New Roman" pitchFamily="18" charset="0"/>
              </a:rPr>
              <a:t>For example:</a:t>
            </a:r>
          </a:p>
          <a:p>
            <a:pPr lvl="2" eaLnBrk="1" hangingPunct="1">
              <a:buFontTx/>
              <a:buNone/>
              <a:defRPr/>
            </a:pPr>
            <a:r>
              <a:rPr lang="en-US" sz="1600" dirty="0">
                <a:solidFill>
                  <a:schemeClr val="accent2"/>
                </a:solidFill>
                <a:latin typeface="Courier New" pitchFamily="49" charset="0"/>
                <a:cs typeface="Courier New" pitchFamily="49" charset="0"/>
              </a:rPr>
              <a:t>	</a:t>
            </a:r>
            <a:r>
              <a:rPr lang="en-US" sz="1600" dirty="0">
                <a:solidFill>
                  <a:srgbClr val="FF0000"/>
                </a:solidFill>
                <a:latin typeface="Courier New" pitchFamily="49" charset="0"/>
                <a:cs typeface="Courier New" pitchFamily="49" charset="0"/>
              </a:rPr>
              <a:t>SELECT * FROM </a:t>
            </a:r>
            <a:r>
              <a:rPr lang="en-US" sz="1600" dirty="0" err="1">
                <a:solidFill>
                  <a:srgbClr val="FF0000"/>
                </a:solidFill>
                <a:latin typeface="Courier New" pitchFamily="49" charset="0"/>
                <a:cs typeface="Courier New" pitchFamily="49" charset="0"/>
              </a:rPr>
              <a:t>EmployeeDetails</a:t>
            </a:r>
            <a:r>
              <a:rPr lang="en-US" sz="1600" dirty="0">
                <a:solidFill>
                  <a:srgbClr val="FF0000"/>
                </a:solidFill>
                <a:latin typeface="Courier New" pitchFamily="49" charset="0"/>
                <a:cs typeface="Courier New" pitchFamily="49" charset="0"/>
              </a:rPr>
              <a:t/>
            </a:r>
            <a:br>
              <a:rPr lang="en-US" sz="1600" dirty="0">
                <a:solidFill>
                  <a:srgbClr val="FF0000"/>
                </a:solidFill>
                <a:latin typeface="Courier New" pitchFamily="49" charset="0"/>
                <a:cs typeface="Courier New" pitchFamily="49" charset="0"/>
              </a:rPr>
            </a:br>
            <a:r>
              <a:rPr lang="en-US" sz="1600" dirty="0">
                <a:solidFill>
                  <a:srgbClr val="FF0000"/>
                </a:solidFill>
                <a:latin typeface="Courier New" pitchFamily="49" charset="0"/>
                <a:cs typeface="Courier New" pitchFamily="49" charset="0"/>
              </a:rPr>
              <a:t>WHERE Designation</a:t>
            </a:r>
            <a:r>
              <a:rPr lang="en-US" sz="1600" dirty="0">
                <a:solidFill>
                  <a:schemeClr val="accent2"/>
                </a:solidFill>
                <a:latin typeface="Courier New" pitchFamily="49" charset="0"/>
                <a:cs typeface="Courier New" pitchFamily="49" charset="0"/>
              </a:rPr>
              <a:t> = (SELECT Designation FROM </a:t>
            </a:r>
            <a:r>
              <a:rPr lang="en-US" sz="1600" dirty="0" err="1">
                <a:solidFill>
                  <a:schemeClr val="accent2"/>
                </a:solidFill>
                <a:latin typeface="Courier New" pitchFamily="49" charset="0"/>
                <a:cs typeface="Courier New" pitchFamily="49" charset="0"/>
              </a:rPr>
              <a:t>EmployeeDetails</a:t>
            </a: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EmpName</a:t>
            </a:r>
            <a:r>
              <a:rPr lang="en-US" sz="1600" dirty="0">
                <a:solidFill>
                  <a:schemeClr val="accent2"/>
                </a:solidFill>
                <a:latin typeface="Courier New" pitchFamily="49" charset="0"/>
                <a:cs typeface="Courier New" pitchFamily="49" charset="0"/>
              </a:rPr>
              <a:t> = 'John')</a:t>
            </a:r>
          </a:p>
          <a:p>
            <a:pPr lvl="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4099"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a:t>
            </a:r>
            <a:r>
              <a:rPr lang="en-US" b="1" dirty="0" err="1">
                <a:solidFill>
                  <a:srgbClr val="FF0000"/>
                </a:solidFill>
                <a:latin typeface="Tahoma" pitchFamily="34" charset="0"/>
                <a:cs typeface="Times New Roman" pitchFamily="18" charset="0"/>
              </a:rPr>
              <a:t>Subqueries</a:t>
            </a:r>
            <a:r>
              <a:rPr lang="en-US" b="1" dirty="0">
                <a:solidFill>
                  <a:srgbClr val="FF0000"/>
                </a:solidFill>
                <a:latin typeface="Tahoma" pitchFamily="34" charset="0"/>
                <a:cs typeface="Times New Roman" pitchFamily="18" charset="0"/>
              </a:rPr>
              <a:t> (Contd.)</a:t>
            </a:r>
            <a:endParaRPr lang="en-GB" b="1" dirty="0">
              <a:solidFill>
                <a:srgbClr val="FF0000"/>
              </a:solidFill>
              <a:latin typeface="Tahoma" pitchFamily="34" charset="0"/>
              <a:cs typeface="Times New Roman" pitchFamily="18" charset="0"/>
            </a:endParaRPr>
          </a:p>
        </p:txBody>
      </p:sp>
      <p:sp>
        <p:nvSpPr>
          <p:cNvPr id="4100" name="TextBox 3"/>
          <p:cNvSpPr txBox="1">
            <a:spLocks noChangeArrowheads="1"/>
          </p:cNvSpPr>
          <p:nvPr/>
        </p:nvSpPr>
        <p:spPr bwMode="auto">
          <a:xfrm>
            <a:off x="4191000" y="4343401"/>
            <a:ext cx="487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Represents the parent query and is called an outer query.</a:t>
            </a:r>
          </a:p>
        </p:txBody>
      </p:sp>
    </p:spTree>
    <p:extLst>
      <p:ext uri="{BB962C8B-B14F-4D97-AF65-F5344CB8AC3E}">
        <p14:creationId xmlns:p14="http://schemas.microsoft.com/office/powerpoint/2010/main" val="66083256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defRPr/>
            </a:pPr>
            <a:r>
              <a:rPr lang="en-US" sz="2000" dirty="0">
                <a:solidFill>
                  <a:schemeClr val="accent2"/>
                </a:solidFill>
                <a:latin typeface="Arial" charset="0"/>
                <a:cs typeface="Times New Roman" pitchFamily="18" charset="0"/>
              </a:rPr>
              <a:t>Subquery: </a:t>
            </a:r>
          </a:p>
          <a:p>
            <a:pPr lvl="1">
              <a:buFontTx/>
              <a:buBlip>
                <a:blip r:embed="rId4"/>
              </a:buBlip>
              <a:defRPr/>
            </a:pPr>
            <a:r>
              <a:rPr lang="en-US" sz="1800" kern="1200" dirty="0">
                <a:solidFill>
                  <a:schemeClr val="accent2"/>
                </a:solidFill>
                <a:latin typeface="Arial" charset="0"/>
                <a:cs typeface="Times New Roman" pitchFamily="18" charset="0"/>
              </a:rPr>
              <a:t>Is an SQL statement that is used within another SQL statement. </a:t>
            </a:r>
          </a:p>
          <a:p>
            <a:pPr lvl="1">
              <a:buFontTx/>
              <a:buBlip>
                <a:blip r:embed="rId4"/>
              </a:buBlip>
              <a:defRPr/>
            </a:pPr>
            <a:r>
              <a:rPr lang="en-US" sz="1800" kern="1200" dirty="0">
                <a:solidFill>
                  <a:schemeClr val="accent2"/>
                </a:solidFill>
                <a:latin typeface="Arial" charset="0"/>
                <a:cs typeface="Times New Roman" pitchFamily="18" charset="0"/>
              </a:rPr>
              <a:t>Is nested inside the WHERE or HAVING clause of the SELECT, INSERT, UPDATE, and DELETE statements.</a:t>
            </a:r>
          </a:p>
          <a:p>
            <a:pPr lvl="1">
              <a:buFontTx/>
              <a:buBlip>
                <a:blip r:embed="rId4"/>
              </a:buBlip>
              <a:defRPr/>
            </a:pPr>
            <a:r>
              <a:rPr lang="en-US" sz="1800" kern="1200" dirty="0">
                <a:solidFill>
                  <a:schemeClr val="accent2"/>
                </a:solidFill>
                <a:latin typeface="Arial" charset="0"/>
                <a:cs typeface="Times New Roman" pitchFamily="18" charset="0"/>
              </a:rPr>
              <a:t>For example:</a:t>
            </a:r>
          </a:p>
          <a:p>
            <a:pPr lvl="2" eaLnBrk="1" hangingPunct="1">
              <a:buFontTx/>
              <a:buNone/>
              <a:defRPr/>
            </a:pPr>
            <a:r>
              <a:rPr lang="en-US" sz="1600" dirty="0">
                <a:solidFill>
                  <a:schemeClr val="accent2"/>
                </a:solidFill>
                <a:latin typeface="Courier New" pitchFamily="49" charset="0"/>
                <a:cs typeface="Courier New" pitchFamily="49" charset="0"/>
              </a:rPr>
              <a:t>	SELECT * FROM </a:t>
            </a:r>
            <a:r>
              <a:rPr lang="en-US" sz="1600" dirty="0" err="1">
                <a:solidFill>
                  <a:schemeClr val="accent2"/>
                </a:solidFill>
                <a:latin typeface="Courier New" pitchFamily="49" charset="0"/>
                <a:cs typeface="Courier New" pitchFamily="49" charset="0"/>
              </a:rPr>
              <a:t>EmployeeDetails</a:t>
            </a:r>
            <a:r>
              <a:rPr lang="en-US" sz="1600" dirty="0">
                <a:solidFill>
                  <a:schemeClr val="accent2"/>
                </a:solidFill>
                <a:latin typeface="Courier New" pitchFamily="49" charset="0"/>
                <a:cs typeface="Courier New" pitchFamily="49" charset="0"/>
              </a:rPr>
              <a:t/>
            </a:r>
            <a:br>
              <a:rPr lang="en-US" sz="1600" dirty="0">
                <a:solidFill>
                  <a:schemeClr val="accent2"/>
                </a:solidFill>
                <a:latin typeface="Courier New" pitchFamily="49" charset="0"/>
                <a:cs typeface="Courier New" pitchFamily="49" charset="0"/>
              </a:rPr>
            </a:br>
            <a:r>
              <a:rPr lang="en-US" sz="1600" dirty="0">
                <a:solidFill>
                  <a:schemeClr val="accent2"/>
                </a:solidFill>
                <a:latin typeface="Courier New" pitchFamily="49" charset="0"/>
                <a:cs typeface="Courier New" pitchFamily="49" charset="0"/>
              </a:rPr>
              <a:t>WHERE Designation = (</a:t>
            </a:r>
            <a:r>
              <a:rPr lang="en-US" sz="1600" dirty="0">
                <a:solidFill>
                  <a:srgbClr val="FF0000"/>
                </a:solidFill>
                <a:latin typeface="Courier New" pitchFamily="49" charset="0"/>
                <a:cs typeface="Courier New" pitchFamily="49" charset="0"/>
              </a:rPr>
              <a:t>SELECT Designation FROM </a:t>
            </a:r>
            <a:r>
              <a:rPr lang="en-US" sz="1600" dirty="0" err="1">
                <a:solidFill>
                  <a:srgbClr val="FF0000"/>
                </a:solidFill>
                <a:latin typeface="Courier New" pitchFamily="49" charset="0"/>
                <a:cs typeface="Courier New" pitchFamily="49" charset="0"/>
              </a:rPr>
              <a:t>EmployeeDetails</a:t>
            </a:r>
            <a:r>
              <a:rPr lang="en-US" sz="1600" dirty="0">
                <a:solidFill>
                  <a:srgbClr val="FF0000"/>
                </a:solidFill>
                <a:latin typeface="Courier New" pitchFamily="49" charset="0"/>
                <a:cs typeface="Courier New" pitchFamily="49" charset="0"/>
              </a:rPr>
              <a:t> WHERE </a:t>
            </a:r>
            <a:r>
              <a:rPr lang="en-US" sz="1600" dirty="0" err="1">
                <a:solidFill>
                  <a:srgbClr val="FF0000"/>
                </a:solidFill>
                <a:latin typeface="Courier New" pitchFamily="49" charset="0"/>
                <a:cs typeface="Courier New" pitchFamily="49" charset="0"/>
              </a:rPr>
              <a:t>EmpName</a:t>
            </a:r>
            <a:r>
              <a:rPr lang="en-US" sz="1600" dirty="0">
                <a:solidFill>
                  <a:srgbClr val="FF0000"/>
                </a:solidFill>
                <a:latin typeface="Courier New" pitchFamily="49" charset="0"/>
                <a:cs typeface="Courier New" pitchFamily="49" charset="0"/>
              </a:rPr>
              <a:t> = 'John'</a:t>
            </a:r>
            <a:r>
              <a:rPr lang="en-US" sz="1600" dirty="0">
                <a:solidFill>
                  <a:schemeClr val="accent2"/>
                </a:solidFill>
                <a:latin typeface="Courier New" pitchFamily="49" charset="0"/>
                <a:cs typeface="Courier New" pitchFamily="49" charset="0"/>
              </a:rPr>
              <a:t>)</a:t>
            </a:r>
          </a:p>
          <a:p>
            <a:pPr lvl="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512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a:t>
            </a:r>
            <a:r>
              <a:rPr lang="en-US" b="1" dirty="0" err="1">
                <a:solidFill>
                  <a:srgbClr val="FF0000"/>
                </a:solidFill>
                <a:latin typeface="Tahoma" pitchFamily="34" charset="0"/>
                <a:cs typeface="Times New Roman" pitchFamily="18" charset="0"/>
              </a:rPr>
              <a:t>Subqueries</a:t>
            </a:r>
            <a:r>
              <a:rPr lang="en-US" b="1" dirty="0">
                <a:solidFill>
                  <a:srgbClr val="FF0000"/>
                </a:solidFill>
                <a:latin typeface="Tahoma" pitchFamily="34" charset="0"/>
                <a:cs typeface="Times New Roman" pitchFamily="18" charset="0"/>
              </a:rPr>
              <a:t> (Contd.)</a:t>
            </a:r>
            <a:endParaRPr lang="en-GB" b="1" dirty="0">
              <a:solidFill>
                <a:srgbClr val="FF0000"/>
              </a:solidFill>
              <a:latin typeface="Tahoma" pitchFamily="34" charset="0"/>
              <a:cs typeface="Times New Roman" pitchFamily="18" charset="0"/>
            </a:endParaRPr>
          </a:p>
        </p:txBody>
      </p:sp>
      <p:sp>
        <p:nvSpPr>
          <p:cNvPr id="5124" name="TextBox 3"/>
          <p:cNvSpPr txBox="1">
            <a:spLocks noChangeArrowheads="1"/>
          </p:cNvSpPr>
          <p:nvPr/>
        </p:nvSpPr>
        <p:spPr bwMode="auto">
          <a:xfrm>
            <a:off x="4191000" y="4343401"/>
            <a:ext cx="487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Represents the subquery and is called an inner query.</a:t>
            </a:r>
          </a:p>
        </p:txBody>
      </p:sp>
    </p:spTree>
    <p:extLst>
      <p:ext uri="{BB962C8B-B14F-4D97-AF65-F5344CB8AC3E}">
        <p14:creationId xmlns:p14="http://schemas.microsoft.com/office/powerpoint/2010/main" val="155723887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a:buFontTx/>
              <a:buBlip>
                <a:blip r:embed="rId3"/>
              </a:buBlip>
              <a:defRPr/>
            </a:pPr>
            <a:r>
              <a:rPr lang="en-US" sz="1800" kern="1200" dirty="0">
                <a:solidFill>
                  <a:schemeClr val="accent2"/>
                </a:solidFill>
                <a:latin typeface="Arial" charset="0"/>
                <a:cs typeface="Times New Roman" pitchFamily="18" charset="0"/>
              </a:rPr>
              <a:t>The following figure displays the output of the preceding query.</a:t>
            </a: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p>
          <a:p>
            <a:pPr eaLnBrk="1" hangingPunct="1">
              <a:buFontTx/>
              <a:buBlip>
                <a:blip r:embed="rId4"/>
              </a:buBlip>
              <a:defRPr/>
            </a:pPr>
            <a:endParaRPr lang="en-US" sz="20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a:p>
            <a:pPr lvl="1" eaLnBrk="1" hangingPunct="1">
              <a:buFontTx/>
              <a:buBlip>
                <a:blip r:embed="rId3"/>
              </a:buBlip>
              <a:defRPr/>
            </a:pPr>
            <a:endParaRPr lang="en-US" sz="18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614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Querying Data by Using </a:t>
            </a:r>
            <a:r>
              <a:rPr lang="en-US" b="1" dirty="0" err="1">
                <a:solidFill>
                  <a:srgbClr val="FF0000"/>
                </a:solidFill>
                <a:latin typeface="Tahoma" pitchFamily="34" charset="0"/>
                <a:cs typeface="Times New Roman" pitchFamily="18" charset="0"/>
              </a:rPr>
              <a:t>Subqueries</a:t>
            </a:r>
            <a:r>
              <a:rPr lang="en-US" b="1" dirty="0">
                <a:solidFill>
                  <a:srgbClr val="FF0000"/>
                </a:solidFill>
                <a:latin typeface="Tahoma" pitchFamily="34" charset="0"/>
                <a:cs typeface="Times New Roman" pitchFamily="18" charset="0"/>
              </a:rPr>
              <a:t> (Contd.)</a:t>
            </a:r>
            <a:endParaRPr lang="en-GB" b="1" dirty="0">
              <a:solidFill>
                <a:srgbClr val="FF0000"/>
              </a:solidFill>
              <a:latin typeface="Tahoma" pitchFamily="34" charset="0"/>
              <a:cs typeface="Times New Roman" pitchFamily="18" charset="0"/>
            </a:endParaRPr>
          </a:p>
        </p:txBody>
      </p:sp>
      <p:pic>
        <p:nvPicPr>
          <p:cNvPr id="614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286000"/>
            <a:ext cx="4197350" cy="717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93546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defTabSz="876300">
              <a:buBlip>
                <a:blip r:embed="rId3"/>
              </a:buBlip>
              <a:defRPr/>
            </a:pPr>
            <a:r>
              <a:rPr lang="en-US" sz="2000" dirty="0">
                <a:solidFill>
                  <a:schemeClr val="accent2"/>
                </a:solidFill>
                <a:cs typeface="Times New Roman" pitchFamily="18" charset="0"/>
              </a:rPr>
              <a:t>You can specify different kinds of conditions on subqueries by using the following keywords:</a:t>
            </a:r>
          </a:p>
          <a:p>
            <a:pPr lvl="1" defTabSz="876300">
              <a:buBlip>
                <a:blip r:embed="rId4"/>
              </a:buBlip>
              <a:defRPr/>
            </a:pPr>
            <a:r>
              <a:rPr lang="en-US" sz="1800" kern="1200" dirty="0">
                <a:solidFill>
                  <a:schemeClr val="accent2"/>
                </a:solidFill>
                <a:latin typeface="Arial" charset="0"/>
                <a:cs typeface="Times New Roman" pitchFamily="18" charset="0"/>
              </a:rPr>
              <a:t>IN</a:t>
            </a:r>
          </a:p>
          <a:p>
            <a:pPr lvl="1" defTabSz="876300">
              <a:buBlip>
                <a:blip r:embed="rId4"/>
              </a:buBlip>
              <a:defRPr/>
            </a:pPr>
            <a:r>
              <a:rPr lang="en-US" sz="1800" kern="1200" dirty="0">
                <a:solidFill>
                  <a:schemeClr val="accent2"/>
                </a:solidFill>
                <a:latin typeface="Arial" charset="0"/>
                <a:cs typeface="Times New Roman" pitchFamily="18" charset="0"/>
              </a:rPr>
              <a:t>EXISTS</a:t>
            </a:r>
          </a:p>
          <a:p>
            <a:pPr lvl="1" defTabSz="876300">
              <a:buNone/>
              <a:defRPr/>
            </a:pPr>
            <a:endParaRPr lang="en-IN" sz="1800" dirty="0">
              <a:solidFill>
                <a:schemeClr val="accent2"/>
              </a:solidFill>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717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IN and EXISTS Keywords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03557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cs typeface="Times New Roman" pitchFamily="18" charset="0"/>
              </a:rPr>
              <a:t>Inner join:</a:t>
            </a:r>
          </a:p>
          <a:p>
            <a:pPr lvl="1" eaLnBrk="1" hangingPunct="1">
              <a:buFontTx/>
              <a:buBlip>
                <a:blip r:embed="rId4"/>
              </a:buBlip>
              <a:defRPr/>
            </a:pPr>
            <a:r>
              <a:rPr lang="en-US" sz="1800" kern="1200" dirty="0">
                <a:solidFill>
                  <a:schemeClr val="accent2"/>
                </a:solidFill>
                <a:latin typeface="Arial" charset="0"/>
                <a:cs typeface="Times New Roman" pitchFamily="18" charset="0"/>
              </a:rPr>
              <a:t>Retrieves records from multiple tables after comparing values present in a common column. </a:t>
            </a:r>
          </a:p>
          <a:p>
            <a:pPr lvl="1" eaLnBrk="1" hangingPunct="1">
              <a:buFontTx/>
              <a:buBlip>
                <a:blip r:embed="rId4"/>
              </a:buBlip>
              <a:defRPr/>
            </a:pPr>
            <a:r>
              <a:rPr lang="en-US" sz="1800" dirty="0">
                <a:solidFill>
                  <a:schemeClr val="accent2"/>
                </a:solidFill>
              </a:rPr>
              <a:t>Retrieves only those rows that satisfy the join condition.</a:t>
            </a:r>
          </a:p>
          <a:p>
            <a:pPr lvl="1" eaLnBrk="1" hangingPunct="1">
              <a:buFontTx/>
              <a:buBlip>
                <a:blip r:embed="rId4"/>
              </a:buBlip>
              <a:defRPr/>
            </a:pPr>
            <a:r>
              <a:rPr lang="en-US" sz="1800" dirty="0">
                <a:solidFill>
                  <a:schemeClr val="accent2"/>
                </a:solidFill>
              </a:rPr>
              <a:t>Syntax:</a:t>
            </a:r>
          </a:p>
          <a:p>
            <a:pPr lvl="2">
              <a:buFontTx/>
              <a:buNone/>
              <a:defRPr/>
            </a:pPr>
            <a:r>
              <a:rPr lang="en-US" sz="10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column_name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column_name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column_name</a:t>
            </a:r>
            <a:r>
              <a:rPr lang="en-US" sz="1600" dirty="0">
                <a:solidFill>
                  <a:schemeClr val="accent2"/>
                </a:solidFill>
                <a:latin typeface="Courier New" pitchFamily="49" charset="0"/>
                <a:cs typeface="Courier New" pitchFamily="49" charset="0"/>
              </a:rPr>
              <a:t>]</a:t>
            </a:r>
          </a:p>
          <a:p>
            <a:pPr lvl="2">
              <a:buFontTx/>
              <a:buNone/>
              <a:defRPr/>
            </a:pPr>
            <a:r>
              <a:rPr lang="en-US" sz="1600" dirty="0">
                <a:solidFill>
                  <a:schemeClr val="accent2"/>
                </a:solidFill>
                <a:latin typeface="Courier New" pitchFamily="49" charset="0"/>
                <a:cs typeface="Courier New" pitchFamily="49" charset="0"/>
              </a:rPr>
              <a:t>	FROM table1_name JOIN table2_name </a:t>
            </a:r>
          </a:p>
          <a:p>
            <a:pPr lvl="2">
              <a:buFontTx/>
              <a:buNone/>
              <a:defRPr/>
            </a:pPr>
            <a:r>
              <a:rPr lang="en-US" sz="1600" dirty="0">
                <a:solidFill>
                  <a:schemeClr val="accent2"/>
                </a:solidFill>
                <a:latin typeface="Courier New" pitchFamily="49" charset="0"/>
                <a:cs typeface="Courier New" pitchFamily="49" charset="0"/>
              </a:rPr>
              <a:t>	ON table1_name.ref_column_name </a:t>
            </a:r>
            <a:r>
              <a:rPr lang="en-US" sz="1600" dirty="0" err="1">
                <a:solidFill>
                  <a:schemeClr val="accent2"/>
                </a:solidFill>
                <a:latin typeface="Courier New" pitchFamily="49" charset="0"/>
                <a:cs typeface="Courier New" pitchFamily="49" charset="0"/>
              </a:rPr>
              <a:t>join_operator</a:t>
            </a:r>
            <a:r>
              <a:rPr lang="en-US" sz="1600" dirty="0">
                <a:solidFill>
                  <a:schemeClr val="accent2"/>
                </a:solidFill>
                <a:latin typeface="Courier New" pitchFamily="49" charset="0"/>
                <a:cs typeface="Courier New" pitchFamily="49" charset="0"/>
              </a:rPr>
              <a:t> table2_name.ref_column_name</a:t>
            </a:r>
          </a:p>
          <a:p>
            <a:pPr lvl="2">
              <a:buFontTx/>
              <a:buNone/>
              <a:defRPr/>
            </a:pPr>
            <a:r>
              <a:rPr lang="en-US" sz="1600" dirty="0">
                <a:solidFill>
                  <a:schemeClr val="accent2"/>
                </a:solidFill>
                <a:latin typeface="Courier New" pitchFamily="49" charset="0"/>
                <a:cs typeface="Courier New" pitchFamily="49" charset="0"/>
              </a:rPr>
              <a:t> </a:t>
            </a:r>
          </a:p>
          <a:p>
            <a:pPr>
              <a:buFontTx/>
              <a:buNone/>
              <a:defRPr/>
            </a:pPr>
            <a:r>
              <a:rPr lang="en-US" sz="1600" dirty="0">
                <a:solidFill>
                  <a:schemeClr val="accent2"/>
                </a:solidFill>
                <a:latin typeface="Courier New" pitchFamily="49" charset="0"/>
                <a:cs typeface="Courier New" pitchFamily="49" charset="0"/>
              </a:rPr>
              <a:t>	</a:t>
            </a:r>
            <a:endParaRPr lang="en-US" sz="1600" dirty="0">
              <a:solidFill>
                <a:schemeClr val="accent2"/>
              </a:solidFill>
            </a:endParaRP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cs typeface="Times New Roman" pitchFamily="18" charset="0"/>
            </a:endParaRPr>
          </a:p>
          <a:p>
            <a:pPr eaLnBrk="1" hangingPunct="1">
              <a:buFontTx/>
              <a:buBlip>
                <a:blip r:embed="rId3"/>
              </a:buBlip>
              <a:defRPr/>
            </a:pPr>
            <a:endParaRPr lang="en-US" sz="2000" dirty="0">
              <a:solidFill>
                <a:schemeClr val="accent2"/>
              </a:solidFill>
              <a:cs typeface="Times New Roman" pitchFamily="18" charset="0"/>
            </a:endParaRPr>
          </a:p>
        </p:txBody>
      </p:sp>
      <p:sp>
        <p:nvSpPr>
          <p:cNvPr id="512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Using an Inner Join</a:t>
            </a:r>
          </a:p>
        </p:txBody>
      </p:sp>
    </p:spTree>
    <p:extLst>
      <p:ext uri="{BB962C8B-B14F-4D97-AF65-F5344CB8AC3E}">
        <p14:creationId xmlns:p14="http://schemas.microsoft.com/office/powerpoint/2010/main" val="2003975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defTabSz="876300">
              <a:buBlip>
                <a:blip r:embed="rId3"/>
              </a:buBlip>
              <a:defRPr/>
            </a:pPr>
            <a:r>
              <a:rPr lang="en-US" sz="2000" dirty="0">
                <a:solidFill>
                  <a:schemeClr val="accent2"/>
                </a:solidFill>
                <a:cs typeface="Times New Roman" pitchFamily="18" charset="0"/>
              </a:rPr>
              <a:t>IN keyword:</a:t>
            </a:r>
          </a:p>
          <a:p>
            <a:pPr lvl="1" defTabSz="876300">
              <a:buBlip>
                <a:blip r:embed="rId4"/>
              </a:buBlip>
              <a:defRPr/>
            </a:pPr>
            <a:r>
              <a:rPr lang="en-US" sz="1800" dirty="0">
                <a:solidFill>
                  <a:schemeClr val="accent2"/>
                </a:solidFill>
                <a:cs typeface="Times New Roman" pitchFamily="18" charset="0"/>
              </a:rPr>
              <a:t>Is used to retrieve rows in a subquery based on the match of values given in a list.</a:t>
            </a:r>
          </a:p>
          <a:p>
            <a:pPr lvl="1" defTabSz="876300">
              <a:buBlip>
                <a:blip r:embed="rId4"/>
              </a:buBlip>
              <a:defRPr/>
            </a:pPr>
            <a:r>
              <a:rPr lang="en-US" sz="1800" dirty="0">
                <a:solidFill>
                  <a:schemeClr val="accent2"/>
                </a:solidFill>
                <a:cs typeface="Times New Roman" pitchFamily="18" charset="0"/>
              </a:rPr>
              <a:t>Syntax:</a:t>
            </a:r>
          </a:p>
          <a:p>
            <a:pPr lvl="2" defTabSz="876300">
              <a:buNone/>
              <a:defRPr/>
            </a:pPr>
            <a:r>
              <a:rPr lang="en-US" sz="1200" dirty="0">
                <a:solidFill>
                  <a:schemeClr val="accent2"/>
                </a:solidFill>
              </a:rPr>
              <a:t>	</a:t>
            </a:r>
            <a:r>
              <a:rPr lang="en-US" sz="1600" dirty="0">
                <a:solidFill>
                  <a:schemeClr val="accent2"/>
                </a:solidFill>
                <a:latin typeface="Courier New" pitchFamily="49" charset="0"/>
              </a:rPr>
              <a:t>SELECT column, column [,column]		     FROM </a:t>
            </a:r>
            <a:r>
              <a:rPr lang="en-US" sz="1600" dirty="0" err="1">
                <a:solidFill>
                  <a:schemeClr val="accent2"/>
                </a:solidFill>
                <a:latin typeface="Courier New" pitchFamily="49" charset="0"/>
              </a:rPr>
              <a:t>table_name</a:t>
            </a:r>
            <a:r>
              <a:rPr lang="en-US" sz="1600" dirty="0">
                <a:solidFill>
                  <a:schemeClr val="accent2"/>
                </a:solidFill>
                <a:latin typeface="Courier New" pitchFamily="49" charset="0"/>
              </a:rPr>
              <a:t> 				    WHERE column [ NOT ] IN 				( SELECT column FROM </a:t>
            </a:r>
            <a:r>
              <a:rPr lang="en-US" sz="1600" dirty="0" err="1">
                <a:solidFill>
                  <a:schemeClr val="accent2"/>
                </a:solidFill>
                <a:latin typeface="Courier New" pitchFamily="49" charset="0"/>
              </a:rPr>
              <a:t>table_name</a:t>
            </a:r>
            <a:r>
              <a:rPr lang="en-US" sz="1600" dirty="0">
                <a:solidFill>
                  <a:schemeClr val="accent2"/>
                </a:solidFill>
                <a:latin typeface="Courier New" pitchFamily="49" charset="0"/>
              </a:rPr>
              <a:t> [WHERE  </a:t>
            </a:r>
            <a:r>
              <a:rPr lang="en-US" sz="1600" dirty="0" err="1">
                <a:solidFill>
                  <a:schemeClr val="accent2"/>
                </a:solidFill>
                <a:latin typeface="Courier New" pitchFamily="49" charset="0"/>
              </a:rPr>
              <a:t>conditional_expression</a:t>
            </a:r>
            <a:r>
              <a:rPr lang="en-US" sz="1600" dirty="0">
                <a:solidFill>
                  <a:schemeClr val="accent2"/>
                </a:solidFill>
                <a:latin typeface="Courier New" pitchFamily="49" charset="0"/>
              </a:rPr>
              <a:t>] )</a:t>
            </a:r>
            <a:endParaRPr lang="en-IN" sz="1600" dirty="0">
              <a:solidFill>
                <a:schemeClr val="accent2"/>
              </a:solidFill>
              <a:latin typeface="Courier New" pitchFamily="49" charset="0"/>
            </a:endParaRPr>
          </a:p>
          <a:p>
            <a:pPr lvl="1" defTabSz="876300">
              <a:buBlip>
                <a:blip r:embed="rId4"/>
              </a:buBlip>
              <a:defRPr/>
            </a:pPr>
            <a:r>
              <a:rPr lang="en-IN" sz="1800" dirty="0">
                <a:solidFill>
                  <a:schemeClr val="accent2"/>
                </a:solidFill>
                <a:cs typeface="Times New Roman" pitchFamily="18" charset="0"/>
              </a:rPr>
              <a:t>For example:</a:t>
            </a:r>
          </a:p>
          <a:p>
            <a:pPr lvl="2" defTabSz="876300">
              <a:buNone/>
              <a:defRPr/>
            </a:pPr>
            <a:r>
              <a:rPr lang="en-IN" sz="1600" dirty="0">
                <a:solidFill>
                  <a:schemeClr val="accent2"/>
                </a:solidFill>
              </a:rPr>
              <a:t>	</a:t>
            </a:r>
            <a:r>
              <a:rPr lang="en-IN" sz="1600" dirty="0">
                <a:solidFill>
                  <a:schemeClr val="accent2"/>
                </a:solidFill>
                <a:latin typeface="Courier New" pitchFamily="49" charset="0"/>
              </a:rPr>
              <a:t>SELECT EmployeeID 				     FROM </a:t>
            </a:r>
            <a:r>
              <a:rPr lang="en-IN" sz="1600" dirty="0" err="1">
                <a:solidFill>
                  <a:schemeClr val="accent2"/>
                </a:solidFill>
                <a:latin typeface="Courier New" pitchFamily="49" charset="0"/>
              </a:rPr>
              <a:t>HumanResources.EmployeeAddress</a:t>
            </a:r>
            <a:r>
              <a:rPr lang="en-IN" sz="1600" dirty="0">
                <a:solidFill>
                  <a:schemeClr val="accent2"/>
                </a:solidFill>
                <a:latin typeface="Courier New" pitchFamily="49" charset="0"/>
              </a:rPr>
              <a:t> 	    WHERE </a:t>
            </a:r>
            <a:r>
              <a:rPr lang="en-IN" sz="1600" dirty="0" err="1">
                <a:solidFill>
                  <a:schemeClr val="accent2"/>
                </a:solidFill>
                <a:latin typeface="Courier New" pitchFamily="49" charset="0"/>
              </a:rPr>
              <a:t>AddressID</a:t>
            </a:r>
            <a:r>
              <a:rPr lang="en-IN" sz="1600" dirty="0">
                <a:solidFill>
                  <a:schemeClr val="accent2"/>
                </a:solidFill>
                <a:latin typeface="Courier New" pitchFamily="49" charset="0"/>
              </a:rPr>
              <a:t> IN (SELECT </a:t>
            </a:r>
            <a:r>
              <a:rPr lang="en-IN" sz="1600" dirty="0" err="1">
                <a:solidFill>
                  <a:schemeClr val="accent2"/>
                </a:solidFill>
                <a:latin typeface="Courier New" pitchFamily="49" charset="0"/>
              </a:rPr>
              <a:t>AddressID</a:t>
            </a:r>
            <a:r>
              <a:rPr lang="en-IN" sz="1600" dirty="0">
                <a:solidFill>
                  <a:schemeClr val="accent2"/>
                </a:solidFill>
                <a:latin typeface="Courier New" pitchFamily="49" charset="0"/>
              </a:rPr>
              <a:t> FROM </a:t>
            </a:r>
            <a:r>
              <a:rPr lang="en-IN" sz="1600" dirty="0" err="1">
                <a:solidFill>
                  <a:schemeClr val="accent2"/>
                </a:solidFill>
                <a:latin typeface="Courier New" pitchFamily="49" charset="0"/>
              </a:rPr>
              <a:t>Person.Address</a:t>
            </a:r>
            <a:r>
              <a:rPr lang="en-IN" sz="1600" dirty="0">
                <a:solidFill>
                  <a:schemeClr val="accent2"/>
                </a:solidFill>
                <a:latin typeface="Courier New" pitchFamily="49" charset="0"/>
              </a:rPr>
              <a:t> WHERE City = 'Bothell')</a:t>
            </a:r>
            <a:endParaRPr lang="en-US" sz="1600" dirty="0">
              <a:solidFill>
                <a:schemeClr val="accent2"/>
              </a:solidFill>
              <a:latin typeface="Courier New" pitchFamily="49" charset="0"/>
            </a:endParaRPr>
          </a:p>
          <a:p>
            <a:pPr lvl="3" defTabSz="876300">
              <a:buNone/>
              <a:defRPr/>
            </a:pPr>
            <a:endParaRPr lang="en-IN" sz="1600" dirty="0">
              <a:solidFill>
                <a:schemeClr val="accent2"/>
              </a:solidFill>
              <a:latin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819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Using the IN and EXISTS Keywords (Contd.)</a:t>
            </a:r>
            <a:endParaRPr lang="en-GB"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43097091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defTabSz="876300">
              <a:buBlip>
                <a:blip r:embed="rId3"/>
              </a:buBlip>
              <a:defRPr/>
            </a:pPr>
            <a:r>
              <a:rPr lang="en-US" sz="1800" dirty="0">
                <a:solidFill>
                  <a:schemeClr val="accent2"/>
                </a:solidFill>
                <a:cs typeface="Times New Roman" pitchFamily="18" charset="0"/>
              </a:rPr>
              <a:t>The </a:t>
            </a:r>
            <a:r>
              <a:rPr lang="en-US" sz="1800" kern="1200" dirty="0">
                <a:solidFill>
                  <a:schemeClr val="accent2"/>
                </a:solidFill>
                <a:latin typeface="Arial" charset="0"/>
                <a:cs typeface="Times New Roman" pitchFamily="18" charset="0"/>
              </a:rPr>
              <a:t>following figure displays the </a:t>
            </a:r>
            <a:r>
              <a:rPr lang="en-US" sz="1800" dirty="0">
                <a:solidFill>
                  <a:schemeClr val="accent2"/>
                </a:solidFill>
                <a:cs typeface="Times New Roman" pitchFamily="18" charset="0"/>
              </a:rPr>
              <a:t>output of the preceding query.</a:t>
            </a: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9219"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IN and EXISTS Keywords (Contd.)</a:t>
            </a:r>
            <a:endParaRPr lang="en-GB" b="1" dirty="0">
              <a:solidFill>
                <a:srgbClr val="FF0000"/>
              </a:solidFill>
              <a:latin typeface="Tahoma" pitchFamily="34" charset="0"/>
              <a:cs typeface="Times New Roman" pitchFamily="18" charset="0"/>
            </a:endParaRPr>
          </a:p>
        </p:txBody>
      </p:sp>
      <p:sp>
        <p:nvSpPr>
          <p:cNvPr id="5" name="TextBox 4"/>
          <p:cNvSpPr txBox="1">
            <a:spLocks noChangeArrowheads="1"/>
          </p:cNvSpPr>
          <p:nvPr/>
        </p:nvSpPr>
        <p:spPr bwMode="auto">
          <a:xfrm>
            <a:off x="4572000" y="5257801"/>
            <a:ext cx="541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Retrieves the EmployeeID attribute of all the employees, who live in Bothell, from the EmployeeAddress table.</a:t>
            </a:r>
          </a:p>
        </p:txBody>
      </p:sp>
      <p:pic>
        <p:nvPicPr>
          <p:cNvPr id="92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014" y="2206626"/>
            <a:ext cx="2605087" cy="282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6069013" y="2435225"/>
            <a:ext cx="533400" cy="2590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169769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defTabSz="876300">
              <a:buBlip>
                <a:blip r:embed="rId3"/>
              </a:buBlip>
              <a:defRPr/>
            </a:pPr>
            <a:r>
              <a:rPr lang="en-US" sz="2000" dirty="0">
                <a:solidFill>
                  <a:schemeClr val="accent2"/>
                </a:solidFill>
                <a:cs typeface="Times New Roman" pitchFamily="18" charset="0"/>
              </a:rPr>
              <a:t>EXISTS keyword:</a:t>
            </a:r>
          </a:p>
          <a:p>
            <a:pPr lvl="1" defTabSz="876300">
              <a:buBlip>
                <a:blip r:embed="rId4"/>
              </a:buBlip>
              <a:defRPr/>
            </a:pPr>
            <a:r>
              <a:rPr lang="en-US" sz="1800" dirty="0">
                <a:solidFill>
                  <a:schemeClr val="accent2"/>
                </a:solidFill>
                <a:cs typeface="Times New Roman" pitchFamily="18" charset="0"/>
              </a:rPr>
              <a:t>Is used to check the existence of the data and returns true or false.</a:t>
            </a:r>
          </a:p>
          <a:p>
            <a:pPr lvl="1" defTabSz="876300">
              <a:buBlip>
                <a:blip r:embed="rId4"/>
              </a:buBlip>
              <a:defRPr/>
            </a:pPr>
            <a:r>
              <a:rPr lang="en-US" sz="1800" dirty="0">
                <a:solidFill>
                  <a:schemeClr val="accent2"/>
                </a:solidFill>
                <a:cs typeface="Times New Roman" pitchFamily="18" charset="0"/>
              </a:rPr>
              <a:t>Syntax:</a:t>
            </a:r>
          </a:p>
          <a:p>
            <a:pPr lvl="2">
              <a:buFontTx/>
              <a:buNone/>
              <a:defRPr/>
            </a:pPr>
            <a:r>
              <a:rPr lang="en-US" sz="1200" dirty="0">
                <a:solidFill>
                  <a:schemeClr val="accent2"/>
                </a:solidFill>
              </a:rPr>
              <a:t>	</a:t>
            </a:r>
            <a:r>
              <a:rPr lang="en-US" sz="1600" dirty="0">
                <a:solidFill>
                  <a:schemeClr val="accent2"/>
                </a:solidFill>
                <a:latin typeface="Courier New" pitchFamily="49" charset="0"/>
                <a:cs typeface="Courier New" pitchFamily="49" charset="0"/>
              </a:rPr>
              <a:t>SELECT column, column [,column] 		  FROM </a:t>
            </a:r>
            <a:r>
              <a:rPr lang="en-US" sz="1600" dirty="0" err="1">
                <a:solidFill>
                  <a:schemeClr val="accent2"/>
                </a:solidFill>
                <a:latin typeface="Courier New" pitchFamily="49" charset="0"/>
                <a:cs typeface="Courier New" pitchFamily="49" charset="0"/>
              </a:rPr>
              <a:t>table_name</a:t>
            </a:r>
            <a:r>
              <a:rPr lang="en-US" sz="1600" dirty="0">
                <a:solidFill>
                  <a:schemeClr val="accent2"/>
                </a:solidFill>
                <a:latin typeface="Courier New" pitchFamily="49" charset="0"/>
                <a:cs typeface="Courier New" pitchFamily="49" charset="0"/>
              </a:rPr>
              <a:t> 				 WHERE EXISTS ( SELECT column FROM </a:t>
            </a:r>
            <a:r>
              <a:rPr lang="en-US" sz="1600" dirty="0" err="1">
                <a:solidFill>
                  <a:schemeClr val="accent2"/>
                </a:solidFill>
                <a:latin typeface="Courier New" pitchFamily="49" charset="0"/>
                <a:cs typeface="Courier New" pitchFamily="49" charset="0"/>
              </a:rPr>
              <a:t>table_name</a:t>
            </a:r>
            <a:r>
              <a:rPr lang="en-US" sz="1600" dirty="0">
                <a:solidFill>
                  <a:schemeClr val="accent2"/>
                </a:solidFill>
                <a:latin typeface="Courier New" pitchFamily="49" charset="0"/>
                <a:cs typeface="Courier New" pitchFamily="49" charset="0"/>
              </a:rPr>
              <a:t> [ WHERE </a:t>
            </a:r>
            <a:r>
              <a:rPr lang="en-US" sz="1600" dirty="0" err="1">
                <a:solidFill>
                  <a:schemeClr val="accent2"/>
                </a:solidFill>
                <a:latin typeface="Courier New" pitchFamily="49" charset="0"/>
                <a:cs typeface="Courier New" pitchFamily="49" charset="0"/>
              </a:rPr>
              <a:t>conditional_expression</a:t>
            </a:r>
            <a:r>
              <a:rPr lang="en-US" sz="1600" dirty="0">
                <a:solidFill>
                  <a:schemeClr val="accent2"/>
                </a:solidFill>
                <a:latin typeface="Courier New" pitchFamily="49" charset="0"/>
                <a:cs typeface="Courier New" pitchFamily="49" charset="0"/>
              </a:rPr>
              <a:t>] )</a:t>
            </a:r>
            <a:endParaRPr lang="en-IN" sz="1600" dirty="0">
              <a:solidFill>
                <a:schemeClr val="accent2"/>
              </a:solidFill>
              <a:latin typeface="Courier New" pitchFamily="49" charset="0"/>
              <a:cs typeface="Courier New" pitchFamily="49" charset="0"/>
            </a:endParaRPr>
          </a:p>
          <a:p>
            <a:pPr lvl="1" defTabSz="876300">
              <a:buBlip>
                <a:blip r:embed="rId4"/>
              </a:buBlip>
              <a:defRPr/>
            </a:pPr>
            <a:r>
              <a:rPr lang="en-IN" sz="1800" dirty="0">
                <a:solidFill>
                  <a:schemeClr val="accent2"/>
                </a:solidFill>
                <a:cs typeface="Times New Roman" pitchFamily="18" charset="0"/>
              </a:rPr>
              <a:t>For example:</a:t>
            </a:r>
          </a:p>
          <a:p>
            <a:pPr lvl="2">
              <a:buFontTx/>
              <a:buNone/>
              <a:defRPr/>
            </a:pPr>
            <a:r>
              <a:rPr lang="en-US" sz="1200" dirty="0">
                <a:solidFill>
                  <a:schemeClr val="accent2"/>
                </a:solidFill>
              </a:rPr>
              <a:t>	</a:t>
            </a:r>
            <a:r>
              <a:rPr lang="en-US" sz="1600" dirty="0">
                <a:solidFill>
                  <a:schemeClr val="accent2"/>
                </a:solidFill>
                <a:latin typeface="Courier New" pitchFamily="49" charset="0"/>
                <a:cs typeface="Courier New" pitchFamily="49" charset="0"/>
              </a:rPr>
              <a:t>SELECT EmployeeID, Title 			  FROM HumanResources.Employee 		 WHERE EXISTS (SELECT * FROM </a:t>
            </a:r>
            <a:r>
              <a:rPr lang="en-US" sz="1600" dirty="0" err="1">
                <a:solidFill>
                  <a:schemeClr val="accent2"/>
                </a:solidFill>
                <a:latin typeface="Courier New" pitchFamily="49" charset="0"/>
                <a:cs typeface="Courier New" pitchFamily="49" charset="0"/>
              </a:rPr>
              <a:t>HumanResources.EmployeeDepartmentHistory</a:t>
            </a:r>
            <a:r>
              <a:rPr lang="en-US" sz="1600" dirty="0">
                <a:solidFill>
                  <a:schemeClr val="accent2"/>
                </a:solidFill>
                <a:latin typeface="Courier New" pitchFamily="49" charset="0"/>
                <a:cs typeface="Courier New" pitchFamily="49" charset="0"/>
              </a:rPr>
              <a:t> WHERE EmployeeID = </a:t>
            </a:r>
            <a:r>
              <a:rPr lang="en-US" sz="1600" dirty="0" err="1">
                <a:solidFill>
                  <a:schemeClr val="accent2"/>
                </a:solidFill>
                <a:latin typeface="Courier New" pitchFamily="49" charset="0"/>
                <a:cs typeface="Courier New" pitchFamily="49" charset="0"/>
              </a:rPr>
              <a:t>HumanResources.Employee.EmployeeID</a:t>
            </a:r>
            <a:r>
              <a:rPr lang="en-US" sz="1600" dirty="0">
                <a:solidFill>
                  <a:schemeClr val="accent2"/>
                </a:solidFill>
                <a:latin typeface="Courier New" pitchFamily="49" charset="0"/>
                <a:cs typeface="Courier New" pitchFamily="49" charset="0"/>
              </a:rPr>
              <a:t> AND </a:t>
            </a:r>
            <a:r>
              <a:rPr lang="en-US" sz="1600" dirty="0" err="1">
                <a:solidFill>
                  <a:schemeClr val="accent2"/>
                </a:solidFill>
                <a:latin typeface="Courier New" pitchFamily="49" charset="0"/>
                <a:cs typeface="Courier New" pitchFamily="49" charset="0"/>
              </a:rPr>
              <a:t>DepartmentID</a:t>
            </a:r>
            <a:r>
              <a:rPr lang="en-US" sz="1600" dirty="0">
                <a:solidFill>
                  <a:schemeClr val="accent2"/>
                </a:solidFill>
                <a:latin typeface="Courier New" pitchFamily="49" charset="0"/>
                <a:cs typeface="Courier New" pitchFamily="49" charset="0"/>
              </a:rPr>
              <a:t> = 4)</a:t>
            </a: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024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IN and EXISTS Keywords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12877829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defTabSz="876300">
              <a:buBlip>
                <a:blip r:embed="rId3"/>
              </a:buBlip>
              <a:defRPr/>
            </a:pPr>
            <a:r>
              <a:rPr lang="en-US" sz="1800" dirty="0">
                <a:solidFill>
                  <a:schemeClr val="accent2"/>
                </a:solidFill>
                <a:cs typeface="Times New Roman" pitchFamily="18" charset="0"/>
              </a:rPr>
              <a:t>The </a:t>
            </a:r>
            <a:r>
              <a:rPr lang="en-US" sz="1800" kern="1200" dirty="0">
                <a:solidFill>
                  <a:schemeClr val="accent2"/>
                </a:solidFill>
                <a:latin typeface="Arial" charset="0"/>
                <a:cs typeface="Times New Roman" pitchFamily="18" charset="0"/>
              </a:rPr>
              <a:t>following figure displays the </a:t>
            </a:r>
            <a:r>
              <a:rPr lang="en-US" sz="1800" dirty="0">
                <a:solidFill>
                  <a:schemeClr val="accent2"/>
                </a:solidFill>
                <a:cs typeface="Times New Roman" pitchFamily="18" charset="0"/>
              </a:rPr>
              <a:t>output of the preceding query.</a:t>
            </a: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1126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IN and EXISTS Keywords (Contd.)</a:t>
            </a:r>
            <a:endParaRPr lang="en-GB" b="1" dirty="0">
              <a:solidFill>
                <a:srgbClr val="FF0000"/>
              </a:solidFill>
              <a:latin typeface="Tahoma" pitchFamily="34" charset="0"/>
              <a:cs typeface="Times New Roman" pitchFamily="18" charset="0"/>
            </a:endParaRPr>
          </a:p>
        </p:txBody>
      </p:sp>
      <p:sp>
        <p:nvSpPr>
          <p:cNvPr id="6" name="TextBox 5"/>
          <p:cNvSpPr txBox="1">
            <a:spLocks noChangeArrowheads="1"/>
          </p:cNvSpPr>
          <p:nvPr/>
        </p:nvSpPr>
        <p:spPr bwMode="auto">
          <a:xfrm>
            <a:off x="4357688" y="5343526"/>
            <a:ext cx="624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Retrieves the employee ID and title of all the employees who have worked in the marketing department at any point of time.</a:t>
            </a:r>
          </a:p>
        </p:txBody>
      </p:sp>
      <p:pic>
        <p:nvPicPr>
          <p:cNvPr id="112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514601"/>
            <a:ext cx="2586038" cy="2492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6172200" y="2743200"/>
            <a:ext cx="2209800" cy="2286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1294483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nodeType="afterGroup">
                            <p:stCondLst>
                              <p:cond delay="500"/>
                            </p:stCondLst>
                            <p:childTnLst>
                              <p:par>
                                <p:cTn id="11" presetID="5" presetClass="entr" presetSubtype="1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dirty="0">
                <a:solidFill>
                  <a:srgbClr val="FF0000"/>
                </a:solidFill>
                <a:latin typeface="Tahoma" pitchFamily="34" charset="0"/>
                <a:cs typeface="Times New Roman" pitchFamily="18" charset="0"/>
              </a:rPr>
              <a:t>Using Modified Comparison Operators</a:t>
            </a:r>
            <a:endParaRPr lang="en-US" b="1" dirty="0">
              <a:solidFill>
                <a:srgbClr val="FF0000"/>
              </a:solidFill>
              <a:latin typeface="Tahoma" pitchFamily="34" charset="0"/>
              <a:cs typeface="Times New Roman" pitchFamily="18" charset="0"/>
            </a:endParaRPr>
          </a:p>
        </p:txBody>
      </p:sp>
      <p:pic>
        <p:nvPicPr>
          <p:cNvPr id="12291"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1114" y="3124200"/>
            <a:ext cx="20462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5992813" y="1905000"/>
            <a:ext cx="4343400" cy="1219200"/>
          </a:xfrm>
          <a:prstGeom prst="wedgeRectCallout">
            <a:avLst>
              <a:gd name="adj1" fmla="val -62835"/>
              <a:gd name="adj2" fmla="val 10052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12293" name="TextBox 5"/>
          <p:cNvSpPr txBox="1">
            <a:spLocks noChangeArrowheads="1"/>
          </p:cNvSpPr>
          <p:nvPr/>
        </p:nvSpPr>
        <p:spPr bwMode="auto">
          <a:xfrm>
            <a:off x="5943600" y="2005013"/>
            <a:ext cx="4419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Times New Roman" pitchFamily="18" charset="0"/>
              </a:rPr>
              <a:t>The ALL and ANY keywords can be used to modify the existing comparison operators.</a:t>
            </a:r>
          </a:p>
        </p:txBody>
      </p:sp>
    </p:spTree>
    <p:extLst>
      <p:ext uri="{BB962C8B-B14F-4D97-AF65-F5344CB8AC3E}">
        <p14:creationId xmlns:p14="http://schemas.microsoft.com/office/powerpoint/2010/main" val="2136199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4294967295"/>
          </p:nvPr>
        </p:nvSpPr>
        <p:spPr bwMode="auto">
          <a:xfrm>
            <a:off x="3354388" y="1598613"/>
            <a:ext cx="7313612" cy="4570412"/>
          </a:xfrm>
          <a:prstGeom prst="rect">
            <a:avLst/>
          </a:prstGeom>
          <a:solidFill>
            <a:srgbClr val="FFFFFF"/>
          </a:solidFill>
          <a:ln>
            <a:miter lim="800000"/>
            <a:headEnd/>
            <a:tailEnd/>
          </a:ln>
        </p:spPr>
        <p:txBody>
          <a:bodyPr/>
          <a:lstStyle/>
          <a:p>
            <a:pPr eaLnBrk="1" hangingPunct="1">
              <a:buFontTx/>
              <a:buBlip>
                <a:blip r:embed="rId3"/>
              </a:buBlip>
              <a:defRPr/>
            </a:pPr>
            <a:r>
              <a:rPr lang="en-US" sz="2000" dirty="0">
                <a:solidFill>
                  <a:schemeClr val="accent2"/>
                </a:solidFill>
                <a:latin typeface="Arial" charset="0"/>
                <a:cs typeface="Times New Roman" pitchFamily="18" charset="0"/>
              </a:rPr>
              <a:t>The ALL keyword:</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a TRUE value if all the values that are retrieved by the subquery satisfy the comparison operator.</a:t>
            </a:r>
          </a:p>
          <a:p>
            <a:pPr eaLnBrk="1" hangingPunct="1">
              <a:buFontTx/>
              <a:buBlip>
                <a:blip r:embed="rId3"/>
              </a:buBlip>
              <a:defRPr/>
            </a:pPr>
            <a:r>
              <a:rPr lang="en-US" sz="2000" dirty="0">
                <a:solidFill>
                  <a:schemeClr val="accent2"/>
                </a:solidFill>
                <a:latin typeface="Arial" charset="0"/>
                <a:cs typeface="Times New Roman" pitchFamily="18" charset="0"/>
              </a:rPr>
              <a:t>The ANY keyword:</a:t>
            </a:r>
          </a:p>
          <a:p>
            <a:pPr lvl="1" eaLnBrk="1" hangingPunct="1">
              <a:buFontTx/>
              <a:buBlip>
                <a:blip r:embed="rId4"/>
              </a:buBlip>
              <a:defRPr/>
            </a:pPr>
            <a:r>
              <a:rPr lang="en-US" sz="1800" kern="1200" dirty="0">
                <a:solidFill>
                  <a:schemeClr val="accent2"/>
                </a:solidFill>
                <a:latin typeface="Arial" charset="0"/>
                <a:cs typeface="Times New Roman" pitchFamily="18" charset="0"/>
              </a:rPr>
              <a:t>Returns a TRUE value, if any value that is retrieved by the subquery satisfies the comparison operator.</a:t>
            </a: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3315"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rgbClr val="FF0000"/>
                </a:solidFill>
                <a:latin typeface="Tahoma" pitchFamily="34" charset="0"/>
                <a:cs typeface="Times New Roman" pitchFamily="18" charset="0"/>
              </a:rPr>
              <a:t>Using Modified Comparison Operators (Contd.)</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3807534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bwMode="auto">
          <a:xfrm>
            <a:off x="3354388" y="1598614"/>
            <a:ext cx="7313612" cy="7635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cs typeface="Times New Roman" pitchFamily="18" charset="0"/>
              </a:rPr>
              <a:t>The following table shows the operators that can be used with the ALL and ANY keywords.</a:t>
            </a:r>
          </a:p>
          <a:p>
            <a:pPr eaLnBrk="1" hangingPunct="1">
              <a:buFontTx/>
              <a:buBlip>
                <a:blip r:embed="rId3"/>
              </a:buBlip>
            </a:pPr>
            <a:endParaRPr lang="en-US" sz="2000">
              <a:solidFill>
                <a:schemeClr val="accent2"/>
              </a:solidFill>
              <a:cs typeface="Times New Roman" pitchFamily="18" charset="0"/>
            </a:endParaRPr>
          </a:p>
          <a:p>
            <a:pPr eaLnBrk="1" hangingPunct="1">
              <a:buFontTx/>
              <a:buBlip>
                <a:blip r:embed="rId3"/>
              </a:buBlip>
            </a:pPr>
            <a:endParaRPr lang="en-US" sz="2000">
              <a:solidFill>
                <a:schemeClr val="accent2"/>
              </a:solidFill>
              <a:cs typeface="Times New Roman" pitchFamily="18" charset="0"/>
            </a:endParaRPr>
          </a:p>
          <a:p>
            <a:pPr eaLnBrk="1" hangingPunct="1">
              <a:buFontTx/>
              <a:buBlip>
                <a:blip r:embed="rId3"/>
              </a:buBlip>
            </a:pPr>
            <a:endParaRPr lang="en-US" sz="2000">
              <a:solidFill>
                <a:schemeClr val="accent2"/>
              </a:solidFill>
              <a:cs typeface="Times New Roman" pitchFamily="18" charset="0"/>
            </a:endParaRPr>
          </a:p>
          <a:p>
            <a:pPr eaLnBrk="1" hangingPunct="1">
              <a:buFontTx/>
              <a:buBlip>
                <a:blip r:embed="rId3"/>
              </a:buBlip>
            </a:pPr>
            <a:endParaRPr lang="en-US" sz="2000">
              <a:solidFill>
                <a:schemeClr val="accent2"/>
              </a:solidFill>
              <a:cs typeface="Times New Roman" pitchFamily="18" charset="0"/>
            </a:endParaRPr>
          </a:p>
        </p:txBody>
      </p:sp>
      <p:sp>
        <p:nvSpPr>
          <p:cNvPr id="14339" name="Text Box 3"/>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rgbClr val="FF0000"/>
                </a:solidFill>
                <a:latin typeface="Tahoma" pitchFamily="34" charset="0"/>
                <a:cs typeface="Times New Roman" pitchFamily="18" charset="0"/>
              </a:rPr>
              <a:t>Using Modified Comparison Operators (Contd.)</a:t>
            </a:r>
            <a:endParaRPr lang="en-US" b="1">
              <a:solidFill>
                <a:srgbClr val="FF0000"/>
              </a:solidFill>
              <a:latin typeface="Tahoma" pitchFamily="34" charset="0"/>
              <a:cs typeface="Times New Roman" pitchFamily="18" charset="0"/>
            </a:endParaRPr>
          </a:p>
        </p:txBody>
      </p:sp>
      <p:graphicFrame>
        <p:nvGraphicFramePr>
          <p:cNvPr id="4" name="Group 441"/>
          <p:cNvGraphicFramePr>
            <a:graphicFrameLocks noGrp="1"/>
          </p:cNvGraphicFramePr>
          <p:nvPr/>
        </p:nvGraphicFramePr>
        <p:xfrm>
          <a:off x="3886200" y="2438400"/>
          <a:ext cx="6096000" cy="3566096"/>
        </p:xfrm>
        <a:graphic>
          <a:graphicData uri="http://schemas.openxmlformats.org/drawingml/2006/table">
            <a:tbl>
              <a:tblPr/>
              <a:tblGrid>
                <a:gridCol w="1464129">
                  <a:extLst>
                    <a:ext uri="{9D8B030D-6E8A-4147-A177-3AD203B41FA5}">
                      <a16:colId xmlns:a16="http://schemas.microsoft.com/office/drawing/2014/main" val="20000"/>
                    </a:ext>
                  </a:extLst>
                </a:gridCol>
                <a:gridCol w="4631871">
                  <a:extLst>
                    <a:ext uri="{9D8B030D-6E8A-4147-A177-3AD203B41FA5}">
                      <a16:colId xmlns:a16="http://schemas.microsoft.com/office/drawing/2014/main" val="20001"/>
                    </a:ext>
                  </a:extLst>
                </a:gridCol>
              </a:tblGrid>
              <a:tr h="2742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kern="1200" cap="none" normalizeH="0" baseline="0" dirty="0">
                          <a:ln>
                            <a:noFill/>
                          </a:ln>
                          <a:solidFill>
                            <a:schemeClr val="accent2"/>
                          </a:solidFill>
                          <a:effectLst/>
                          <a:latin typeface="Arial" charset="0"/>
                          <a:ea typeface="+mn-ea"/>
                          <a:cs typeface="+mn-cs"/>
                        </a:rPr>
                        <a:t>Operator</a:t>
                      </a:r>
                    </a:p>
                  </a:txBody>
                  <a:tcPr marT="45688" marB="45688"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1" u="none" strike="noStrike" cap="none" normalizeH="0" baseline="0" dirty="0">
                          <a:ln>
                            <a:noFill/>
                          </a:ln>
                          <a:solidFill>
                            <a:schemeClr val="accent2"/>
                          </a:solidFill>
                          <a:effectLst/>
                          <a:latin typeface="Arial" charset="0"/>
                        </a:rPr>
                        <a:t>Description</a:t>
                      </a:r>
                    </a:p>
                  </a:txBody>
                  <a:tcPr marT="45688" marB="45688"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&gt;ALL</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greater</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than</a:t>
                      </a:r>
                      <a:r>
                        <a:rPr kumimoji="0" lang="fr-FR" sz="1200" b="0" i="1" u="none" strike="noStrike" kern="1200" cap="none" normalizeH="0" baseline="0" dirty="0">
                          <a:ln>
                            <a:noFill/>
                          </a:ln>
                          <a:solidFill>
                            <a:schemeClr val="accent2"/>
                          </a:solidFill>
                          <a:effectLst/>
                          <a:latin typeface="Arial" charset="0"/>
                          <a:ea typeface="+mn-ea"/>
                          <a:cs typeface="+mn-cs"/>
                        </a:rPr>
                        <a:t> the maximum value in the </a:t>
                      </a:r>
                      <a:r>
                        <a:rPr kumimoji="0" lang="fr-FR" sz="1200" b="0" i="1" u="none" strike="noStrike" kern="1200" cap="none" normalizeH="0" baseline="0" dirty="0" err="1">
                          <a:ln>
                            <a:noFill/>
                          </a:ln>
                          <a:solidFill>
                            <a:schemeClr val="accent2"/>
                          </a:solidFill>
                          <a:effectLst/>
                          <a:latin typeface="Arial" charset="0"/>
                          <a:ea typeface="+mn-ea"/>
                          <a:cs typeface="+mn-cs"/>
                        </a:rPr>
                        <a:t>list</a:t>
                      </a:r>
                      <a:r>
                        <a:rPr kumimoji="0" lang="fr-FR" sz="1200" b="0" i="1" u="none" strike="noStrike" kern="1200" cap="none" normalizeH="0" baseline="0" dirty="0">
                          <a:ln>
                            <a:noFill/>
                          </a:ln>
                          <a:solidFill>
                            <a:schemeClr val="accent2"/>
                          </a:solidFill>
                          <a:effectLst/>
                          <a:latin typeface="Arial" charset="0"/>
                          <a:ea typeface="+mn-ea"/>
                          <a:cs typeface="+mn-cs"/>
                        </a:rPr>
                        <a:t>.</a:t>
                      </a:r>
                      <a:endParaRPr kumimoji="0" lang="en-US" sz="1200" b="0" i="1" u="none" strike="noStrike" kern="1200" cap="none" normalizeH="0" baseline="0" dirty="0">
                        <a:ln>
                          <a:noFill/>
                        </a:ln>
                        <a:solidFill>
                          <a:schemeClr val="accent2"/>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The expression | </a:t>
                      </a:r>
                      <a:r>
                        <a:rPr kumimoji="0" lang="fr-FR" sz="1200" b="0" i="1" u="none" strike="noStrike" kern="1200" cap="none" normalizeH="0" baseline="0" dirty="0" err="1">
                          <a:ln>
                            <a:noFill/>
                          </a:ln>
                          <a:solidFill>
                            <a:schemeClr val="accent2"/>
                          </a:solidFill>
                          <a:effectLst/>
                          <a:latin typeface="Arial" charset="0"/>
                          <a:ea typeface="+mn-ea"/>
                          <a:cs typeface="+mn-cs"/>
                        </a:rPr>
                        <a:t>column_name</a:t>
                      </a:r>
                      <a:r>
                        <a:rPr kumimoji="0" lang="fr-FR" sz="1200" b="0" i="1" u="none" strike="noStrike" kern="1200" cap="none" normalizeH="0" baseline="0" dirty="0">
                          <a:ln>
                            <a:noFill/>
                          </a:ln>
                          <a:solidFill>
                            <a:schemeClr val="accent2"/>
                          </a:solidFill>
                          <a:effectLst/>
                          <a:latin typeface="Arial" charset="0"/>
                          <a:ea typeface="+mn-ea"/>
                          <a:cs typeface="+mn-cs"/>
                        </a:rPr>
                        <a:t> &gt;ALL (10, 20, 30) </a:t>
                      </a: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greater</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than</a:t>
                      </a:r>
                      <a:r>
                        <a:rPr kumimoji="0" lang="fr-FR" sz="1200" b="0" i="1" u="none" strike="noStrike" kern="1200" cap="none" normalizeH="0" baseline="0" dirty="0">
                          <a:ln>
                            <a:noFill/>
                          </a:ln>
                          <a:solidFill>
                            <a:schemeClr val="accent2"/>
                          </a:solidFill>
                          <a:effectLst/>
                          <a:latin typeface="Arial" charset="0"/>
                          <a:ea typeface="+mn-ea"/>
                          <a:cs typeface="+mn-cs"/>
                        </a:rPr>
                        <a:t> 30’</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&gt;ANY</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Means greater than the minimum value in the list.</a:t>
                      </a:r>
                      <a:endParaRPr kumimoji="0" lang="en-US" sz="1200" b="0" i="1" u="none" strike="noStrike" kern="1200" cap="none" normalizeH="0" baseline="0" dirty="0" err="1">
                        <a:ln>
                          <a:noFill/>
                        </a:ln>
                        <a:solidFill>
                          <a:schemeClr val="accent2"/>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The expression | column_name &gt;ANY (10, 20, 30) means ‘greater than 10’</a:t>
                      </a:r>
                      <a:endParaRPr kumimoji="0" lang="en-US" sz="1200" b="0" i="1" u="none" strike="noStrike" kern="1200" cap="none" normalizeH="0" baseline="0" dirty="0" err="1">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79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=ANY</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any</a:t>
                      </a:r>
                      <a:r>
                        <a:rPr kumimoji="0" lang="fr-FR" sz="1200" b="0" i="1" u="none" strike="noStrike" kern="1200" cap="none" normalizeH="0" baseline="0" dirty="0">
                          <a:ln>
                            <a:noFill/>
                          </a:ln>
                          <a:solidFill>
                            <a:schemeClr val="accent2"/>
                          </a:solidFill>
                          <a:effectLst/>
                          <a:latin typeface="Arial" charset="0"/>
                          <a:ea typeface="+mn-ea"/>
                          <a:cs typeface="+mn-cs"/>
                        </a:rPr>
                        <a:t> of the values in the </a:t>
                      </a:r>
                      <a:r>
                        <a:rPr kumimoji="0" lang="fr-FR" sz="1200" b="0" i="1" u="none" strike="noStrike" kern="1200" cap="none" normalizeH="0" baseline="0" dirty="0" err="1">
                          <a:ln>
                            <a:noFill/>
                          </a:ln>
                          <a:solidFill>
                            <a:schemeClr val="accent2"/>
                          </a:solidFill>
                          <a:effectLst/>
                          <a:latin typeface="Arial" charset="0"/>
                          <a:ea typeface="+mn-ea"/>
                          <a:cs typeface="+mn-cs"/>
                        </a:rPr>
                        <a:t>list</a:t>
                      </a:r>
                      <a:r>
                        <a:rPr kumimoji="0" lang="fr-FR" sz="1200" b="0" i="1" u="none" strike="noStrike" kern="1200" cap="none" normalizeH="0" baseline="0" dirty="0">
                          <a:ln>
                            <a:noFill/>
                          </a:ln>
                          <a:solidFill>
                            <a:schemeClr val="accent2"/>
                          </a:solidFill>
                          <a:effectLst/>
                          <a:latin typeface="Arial" charset="0"/>
                          <a:ea typeface="+mn-ea"/>
                          <a:cs typeface="+mn-cs"/>
                        </a:rPr>
                        <a:t>. It </a:t>
                      </a:r>
                      <a:r>
                        <a:rPr kumimoji="0" lang="fr-FR" sz="1200" b="0" i="1" u="none" strike="noStrike" kern="1200" cap="none" normalizeH="0" baseline="0" dirty="0" err="1">
                          <a:ln>
                            <a:noFill/>
                          </a:ln>
                          <a:solidFill>
                            <a:schemeClr val="accent2"/>
                          </a:solidFill>
                          <a:effectLst/>
                          <a:latin typeface="Arial" charset="0"/>
                          <a:ea typeface="+mn-ea"/>
                          <a:cs typeface="+mn-cs"/>
                        </a:rPr>
                        <a:t>acts</a:t>
                      </a:r>
                      <a:r>
                        <a:rPr kumimoji="0" lang="fr-FR" sz="1200" b="0" i="1" u="none" strike="noStrike" kern="1200" cap="none" normalizeH="0" baseline="0" dirty="0">
                          <a:ln>
                            <a:noFill/>
                          </a:ln>
                          <a:solidFill>
                            <a:schemeClr val="accent2"/>
                          </a:solidFill>
                          <a:effectLst/>
                          <a:latin typeface="Arial" charset="0"/>
                          <a:ea typeface="+mn-ea"/>
                          <a:cs typeface="+mn-cs"/>
                        </a:rPr>
                        <a:t> in the </a:t>
                      </a:r>
                      <a:r>
                        <a:rPr kumimoji="0" lang="fr-FR" sz="1200" b="0" i="1" u="none" strike="noStrike" kern="1200" cap="none" normalizeH="0" baseline="0" dirty="0" err="1">
                          <a:ln>
                            <a:noFill/>
                          </a:ln>
                          <a:solidFill>
                            <a:schemeClr val="accent2"/>
                          </a:solidFill>
                          <a:effectLst/>
                          <a:latin typeface="Arial" charset="0"/>
                          <a:ea typeface="+mn-ea"/>
                          <a:cs typeface="+mn-cs"/>
                        </a:rPr>
                        <a:t>same</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way</a:t>
                      </a:r>
                      <a:r>
                        <a:rPr kumimoji="0" lang="fr-FR" sz="1200" b="0" i="1" u="none" strike="noStrike" kern="1200" cap="none" normalizeH="0" baseline="0" dirty="0">
                          <a:ln>
                            <a:noFill/>
                          </a:ln>
                          <a:solidFill>
                            <a:schemeClr val="accent2"/>
                          </a:solidFill>
                          <a:effectLst/>
                          <a:latin typeface="Arial" charset="0"/>
                          <a:ea typeface="+mn-ea"/>
                          <a:cs typeface="+mn-cs"/>
                        </a:rPr>
                        <a:t> as the IN clause.</a:t>
                      </a:r>
                      <a:endParaRPr kumimoji="0" lang="en-US" sz="1200" b="0" i="1" u="none" strike="noStrike" kern="1200" cap="none" normalizeH="0" baseline="0" dirty="0">
                        <a:ln>
                          <a:noFill/>
                        </a:ln>
                        <a:solidFill>
                          <a:schemeClr val="accent2"/>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The expression | </a:t>
                      </a:r>
                      <a:r>
                        <a:rPr kumimoji="0" lang="fr-FR" sz="1200" b="0" i="1" u="none" strike="noStrike" kern="1200" cap="none" normalizeH="0" baseline="0" dirty="0" err="1">
                          <a:ln>
                            <a:noFill/>
                          </a:ln>
                          <a:solidFill>
                            <a:schemeClr val="accent2"/>
                          </a:solidFill>
                          <a:effectLst/>
                          <a:latin typeface="Arial" charset="0"/>
                          <a:ea typeface="+mn-ea"/>
                          <a:cs typeface="+mn-cs"/>
                        </a:rPr>
                        <a:t>column_name</a:t>
                      </a:r>
                      <a:r>
                        <a:rPr kumimoji="0" lang="fr-FR" sz="1200" b="0" i="1" u="none" strike="noStrike" kern="1200" cap="none" normalizeH="0" baseline="0" dirty="0">
                          <a:ln>
                            <a:noFill/>
                          </a:ln>
                          <a:solidFill>
                            <a:schemeClr val="accent2"/>
                          </a:solidFill>
                          <a:effectLst/>
                          <a:latin typeface="Arial" charset="0"/>
                          <a:ea typeface="+mn-ea"/>
                          <a:cs typeface="+mn-cs"/>
                        </a:rPr>
                        <a:t> =ANY (10, 20, 30) </a:t>
                      </a: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equal</a:t>
                      </a:r>
                      <a:r>
                        <a:rPr kumimoji="0" lang="fr-FR" sz="1200" b="0" i="1" u="none" strike="noStrike" kern="1200" cap="none" normalizeH="0" baseline="0" dirty="0">
                          <a:ln>
                            <a:noFill/>
                          </a:ln>
                          <a:solidFill>
                            <a:schemeClr val="accent2"/>
                          </a:solidFill>
                          <a:effectLst/>
                          <a:latin typeface="Arial" charset="0"/>
                          <a:ea typeface="+mn-ea"/>
                          <a:cs typeface="+mn-cs"/>
                        </a:rPr>
                        <a:t> to </a:t>
                      </a:r>
                      <a:r>
                        <a:rPr kumimoji="0" lang="fr-FR" sz="1200" b="0" i="1" u="none" strike="noStrike" kern="1200" cap="none" normalizeH="0" baseline="0" dirty="0" err="1">
                          <a:ln>
                            <a:noFill/>
                          </a:ln>
                          <a:solidFill>
                            <a:schemeClr val="accent2"/>
                          </a:solidFill>
                          <a:effectLst/>
                          <a:latin typeface="Arial" charset="0"/>
                          <a:ea typeface="+mn-ea"/>
                          <a:cs typeface="+mn-cs"/>
                        </a:rPr>
                        <a:t>either</a:t>
                      </a:r>
                      <a:r>
                        <a:rPr kumimoji="0" lang="fr-FR" sz="1200" b="0" i="1" u="none" strike="noStrike" kern="1200" cap="none" normalizeH="0" baseline="0" dirty="0">
                          <a:ln>
                            <a:noFill/>
                          </a:ln>
                          <a:solidFill>
                            <a:schemeClr val="accent2"/>
                          </a:solidFill>
                          <a:effectLst/>
                          <a:latin typeface="Arial" charset="0"/>
                          <a:ea typeface="+mn-ea"/>
                          <a:cs typeface="+mn-cs"/>
                        </a:rPr>
                        <a:t> 10 or 20 or 30’</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51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&lt;&gt;ANY</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Means not equal to any value in the list. </a:t>
                      </a:r>
                      <a:endParaRPr kumimoji="0" lang="en-US" sz="1200" b="0" i="1" u="none" strike="noStrike" kern="1200" cap="none" normalizeH="0" baseline="0" dirty="0" err="1">
                        <a:ln>
                          <a:noFill/>
                        </a:ln>
                        <a:solidFill>
                          <a:schemeClr val="accent2"/>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The expression | column_name &lt;&gt;ANY (10, 20, 30) means ‘not equal to 10 or 20 or 30’</a:t>
                      </a:r>
                      <a:endParaRPr kumimoji="0" lang="en-US" sz="1200" b="0" i="1" u="none" strike="noStrike" kern="1200" cap="none" normalizeH="0" baseline="0" dirty="0" err="1">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79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&lt;&gt;ALL</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not </a:t>
                      </a:r>
                      <a:r>
                        <a:rPr kumimoji="0" lang="fr-FR" sz="1200" b="0" i="1" u="none" strike="noStrike" kern="1200" cap="none" normalizeH="0" baseline="0" dirty="0" err="1">
                          <a:ln>
                            <a:noFill/>
                          </a:ln>
                          <a:solidFill>
                            <a:schemeClr val="accent2"/>
                          </a:solidFill>
                          <a:effectLst/>
                          <a:latin typeface="Arial" charset="0"/>
                          <a:ea typeface="+mn-ea"/>
                          <a:cs typeface="+mn-cs"/>
                        </a:rPr>
                        <a:t>equal</a:t>
                      </a:r>
                      <a:r>
                        <a:rPr kumimoji="0" lang="fr-FR" sz="1200" b="0" i="1" u="none" strike="noStrike" kern="1200" cap="none" normalizeH="0" baseline="0" dirty="0">
                          <a:ln>
                            <a:noFill/>
                          </a:ln>
                          <a:solidFill>
                            <a:schemeClr val="accent2"/>
                          </a:solidFill>
                          <a:effectLst/>
                          <a:latin typeface="Arial" charset="0"/>
                          <a:ea typeface="+mn-ea"/>
                          <a:cs typeface="+mn-cs"/>
                        </a:rPr>
                        <a:t> to all the values in the </a:t>
                      </a:r>
                      <a:r>
                        <a:rPr kumimoji="0" lang="fr-FR" sz="1200" b="0" i="1" u="none" strike="noStrike" kern="1200" cap="none" normalizeH="0" baseline="0" dirty="0" err="1">
                          <a:ln>
                            <a:noFill/>
                          </a:ln>
                          <a:solidFill>
                            <a:schemeClr val="accent2"/>
                          </a:solidFill>
                          <a:effectLst/>
                          <a:latin typeface="Arial" charset="0"/>
                          <a:ea typeface="+mn-ea"/>
                          <a:cs typeface="+mn-cs"/>
                        </a:rPr>
                        <a:t>list</a:t>
                      </a:r>
                      <a:r>
                        <a:rPr kumimoji="0" lang="fr-FR" sz="1200" b="0" i="1" u="none" strike="noStrike" kern="1200" cap="none" normalizeH="0" baseline="0" dirty="0">
                          <a:ln>
                            <a:noFill/>
                          </a:ln>
                          <a:solidFill>
                            <a:schemeClr val="accent2"/>
                          </a:solidFill>
                          <a:effectLst/>
                          <a:latin typeface="Arial" charset="0"/>
                          <a:ea typeface="+mn-ea"/>
                          <a:cs typeface="+mn-cs"/>
                        </a:rPr>
                        <a:t>. It </a:t>
                      </a:r>
                      <a:r>
                        <a:rPr kumimoji="0" lang="fr-FR" sz="1200" b="0" i="1" u="none" strike="noStrike" kern="1200" cap="none" normalizeH="0" baseline="0" dirty="0" err="1">
                          <a:ln>
                            <a:noFill/>
                          </a:ln>
                          <a:solidFill>
                            <a:schemeClr val="accent2"/>
                          </a:solidFill>
                          <a:effectLst/>
                          <a:latin typeface="Arial" charset="0"/>
                          <a:ea typeface="+mn-ea"/>
                          <a:cs typeface="+mn-cs"/>
                        </a:rPr>
                        <a:t>acts</a:t>
                      </a:r>
                      <a:r>
                        <a:rPr kumimoji="0" lang="fr-FR" sz="1200" b="0" i="1" u="none" strike="noStrike" kern="1200" cap="none" normalizeH="0" baseline="0" dirty="0">
                          <a:ln>
                            <a:noFill/>
                          </a:ln>
                          <a:solidFill>
                            <a:schemeClr val="accent2"/>
                          </a:solidFill>
                          <a:effectLst/>
                          <a:latin typeface="Arial" charset="0"/>
                          <a:ea typeface="+mn-ea"/>
                          <a:cs typeface="+mn-cs"/>
                        </a:rPr>
                        <a:t> in the </a:t>
                      </a:r>
                      <a:r>
                        <a:rPr kumimoji="0" lang="fr-FR" sz="1200" b="0" i="1" u="none" strike="noStrike" kern="1200" cap="none" normalizeH="0" baseline="0" dirty="0" err="1">
                          <a:ln>
                            <a:noFill/>
                          </a:ln>
                          <a:solidFill>
                            <a:schemeClr val="accent2"/>
                          </a:solidFill>
                          <a:effectLst/>
                          <a:latin typeface="Arial" charset="0"/>
                          <a:ea typeface="+mn-ea"/>
                          <a:cs typeface="+mn-cs"/>
                        </a:rPr>
                        <a:t>same</a:t>
                      </a:r>
                      <a:r>
                        <a:rPr kumimoji="0" lang="fr-FR" sz="1200" b="0" i="1" u="none" strike="noStrike" kern="1200" cap="none" normalizeH="0" baseline="0" dirty="0">
                          <a:ln>
                            <a:noFill/>
                          </a:ln>
                          <a:solidFill>
                            <a:schemeClr val="accent2"/>
                          </a:solidFill>
                          <a:effectLst/>
                          <a:latin typeface="Arial" charset="0"/>
                          <a:ea typeface="+mn-ea"/>
                          <a:cs typeface="+mn-cs"/>
                        </a:rPr>
                        <a:t> </a:t>
                      </a:r>
                      <a:r>
                        <a:rPr kumimoji="0" lang="fr-FR" sz="1200" b="0" i="1" u="none" strike="noStrike" kern="1200" cap="none" normalizeH="0" baseline="0" dirty="0" err="1">
                          <a:ln>
                            <a:noFill/>
                          </a:ln>
                          <a:solidFill>
                            <a:schemeClr val="accent2"/>
                          </a:solidFill>
                          <a:effectLst/>
                          <a:latin typeface="Arial" charset="0"/>
                          <a:ea typeface="+mn-ea"/>
                          <a:cs typeface="+mn-cs"/>
                        </a:rPr>
                        <a:t>way</a:t>
                      </a:r>
                      <a:r>
                        <a:rPr kumimoji="0" lang="fr-FR" sz="1200" b="0" i="1" u="none" strike="noStrike" kern="1200" cap="none" normalizeH="0" baseline="0" dirty="0">
                          <a:ln>
                            <a:noFill/>
                          </a:ln>
                          <a:solidFill>
                            <a:schemeClr val="accent2"/>
                          </a:solidFill>
                          <a:effectLst/>
                          <a:latin typeface="Arial" charset="0"/>
                          <a:ea typeface="+mn-ea"/>
                          <a:cs typeface="+mn-cs"/>
                        </a:rPr>
                        <a:t> as the NOT IN clause.</a:t>
                      </a:r>
                      <a:endParaRPr kumimoji="0" lang="en-US" sz="1200" b="0" i="1" u="none" strike="noStrike" kern="1200" cap="none" normalizeH="0" baseline="0" dirty="0">
                        <a:ln>
                          <a:noFill/>
                        </a:ln>
                        <a:solidFill>
                          <a:schemeClr val="accent2"/>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a:ln>
                            <a:noFill/>
                          </a:ln>
                          <a:solidFill>
                            <a:schemeClr val="accent2"/>
                          </a:solidFill>
                          <a:effectLst/>
                          <a:latin typeface="Arial" charset="0"/>
                          <a:ea typeface="+mn-ea"/>
                          <a:cs typeface="+mn-cs"/>
                        </a:rPr>
                        <a:t>The expression | </a:t>
                      </a:r>
                      <a:r>
                        <a:rPr kumimoji="0" lang="fr-FR" sz="1200" b="0" i="1" u="none" strike="noStrike" kern="1200" cap="none" normalizeH="0" baseline="0" dirty="0" err="1">
                          <a:ln>
                            <a:noFill/>
                          </a:ln>
                          <a:solidFill>
                            <a:schemeClr val="accent2"/>
                          </a:solidFill>
                          <a:effectLst/>
                          <a:latin typeface="Arial" charset="0"/>
                          <a:ea typeface="+mn-ea"/>
                          <a:cs typeface="+mn-cs"/>
                        </a:rPr>
                        <a:t>column_name</a:t>
                      </a:r>
                      <a:r>
                        <a:rPr kumimoji="0" lang="fr-FR" sz="1200" b="0" i="1" u="none" strike="noStrike" kern="1200" cap="none" normalizeH="0" baseline="0" dirty="0">
                          <a:ln>
                            <a:noFill/>
                          </a:ln>
                          <a:solidFill>
                            <a:schemeClr val="accent2"/>
                          </a:solidFill>
                          <a:effectLst/>
                          <a:latin typeface="Arial" charset="0"/>
                          <a:ea typeface="+mn-ea"/>
                          <a:cs typeface="+mn-cs"/>
                        </a:rPr>
                        <a:t> &lt;&gt;ALL (10, 20, 30) </a:t>
                      </a:r>
                      <a:r>
                        <a:rPr kumimoji="0" lang="fr-FR" sz="1200" b="0" i="1" u="none" strike="noStrike" kern="1200" cap="none" normalizeH="0" baseline="0" dirty="0" err="1">
                          <a:ln>
                            <a:noFill/>
                          </a:ln>
                          <a:solidFill>
                            <a:schemeClr val="accent2"/>
                          </a:solidFill>
                          <a:effectLst/>
                          <a:latin typeface="Arial" charset="0"/>
                          <a:ea typeface="+mn-ea"/>
                          <a:cs typeface="+mn-cs"/>
                        </a:rPr>
                        <a:t>means</a:t>
                      </a:r>
                      <a:r>
                        <a:rPr kumimoji="0" lang="fr-FR" sz="1200" b="0" i="1" u="none" strike="noStrike" kern="1200" cap="none" normalizeH="0" baseline="0" dirty="0">
                          <a:ln>
                            <a:noFill/>
                          </a:ln>
                          <a:solidFill>
                            <a:schemeClr val="accent2"/>
                          </a:solidFill>
                          <a:effectLst/>
                          <a:latin typeface="Arial" charset="0"/>
                          <a:ea typeface="+mn-ea"/>
                          <a:cs typeface="+mn-cs"/>
                        </a:rPr>
                        <a:t> ‘not </a:t>
                      </a:r>
                      <a:r>
                        <a:rPr kumimoji="0" lang="fr-FR" sz="1200" b="0" i="1" u="none" strike="noStrike" kern="1200" cap="none" normalizeH="0" baseline="0" dirty="0" err="1">
                          <a:ln>
                            <a:noFill/>
                          </a:ln>
                          <a:solidFill>
                            <a:schemeClr val="accent2"/>
                          </a:solidFill>
                          <a:effectLst/>
                          <a:latin typeface="Arial" charset="0"/>
                          <a:ea typeface="+mn-ea"/>
                          <a:cs typeface="+mn-cs"/>
                        </a:rPr>
                        <a:t>equal</a:t>
                      </a:r>
                      <a:r>
                        <a:rPr kumimoji="0" lang="fr-FR" sz="1200" b="0" i="1" u="none" strike="noStrike" kern="1200" cap="none" normalizeH="0" baseline="0" dirty="0">
                          <a:ln>
                            <a:noFill/>
                          </a:ln>
                          <a:solidFill>
                            <a:schemeClr val="accent2"/>
                          </a:solidFill>
                          <a:effectLst/>
                          <a:latin typeface="Arial" charset="0"/>
                          <a:ea typeface="+mn-ea"/>
                          <a:cs typeface="+mn-cs"/>
                        </a:rPr>
                        <a:t> to 10 and 20 and 30’</a:t>
                      </a:r>
                      <a:endParaRPr kumimoji="0" lang="en-US" sz="1200" b="0" i="1" u="none" strike="noStrike" kern="1200" cap="none" normalizeH="0" baseline="0" dirty="0">
                        <a:ln>
                          <a:noFill/>
                        </a:ln>
                        <a:solidFill>
                          <a:schemeClr val="accent2"/>
                        </a:solidFill>
                        <a:effectLst/>
                        <a:latin typeface="Arial" charset="0"/>
                        <a:ea typeface="+mn-ea"/>
                        <a:cs typeface="+mn-cs"/>
                      </a:endParaRPr>
                    </a:p>
                  </a:txBody>
                  <a:tcPr marL="68580" marR="6858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6096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bwMode="auto">
          <a:xfrm>
            <a:off x="3354388" y="1598614"/>
            <a:ext cx="7313612" cy="41163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Blip>
                <a:blip r:embed="rId3"/>
              </a:buBlip>
            </a:pPr>
            <a:r>
              <a:rPr lang="en-US" sz="2000">
                <a:solidFill>
                  <a:schemeClr val="accent2"/>
                </a:solidFill>
                <a:cs typeface="Times New Roman" pitchFamily="18" charset="0"/>
              </a:rPr>
              <a:t>The following query displays the employee ID and the title of all the employees whose vacation hours are more than the vacation hours of employees designated as Recruiter:</a:t>
            </a:r>
            <a:endParaRPr lang="en-US"/>
          </a:p>
          <a:p>
            <a:pPr lvl="2">
              <a:buFontTx/>
              <a:buNone/>
            </a:pPr>
            <a:r>
              <a:rPr lang="en-US" sz="1600">
                <a:solidFill>
                  <a:schemeClr val="accent2"/>
                </a:solidFill>
                <a:latin typeface="Courier New" pitchFamily="49" charset="0"/>
                <a:cs typeface="Courier New" pitchFamily="49" charset="0"/>
              </a:rPr>
              <a:t>SELECT EmployeeID, Title </a:t>
            </a:r>
          </a:p>
          <a:p>
            <a:pPr lvl="2">
              <a:buFontTx/>
              <a:buNone/>
            </a:pPr>
            <a:r>
              <a:rPr lang="en-US" sz="1600">
                <a:solidFill>
                  <a:schemeClr val="accent2"/>
                </a:solidFill>
                <a:latin typeface="Courier New" pitchFamily="49" charset="0"/>
                <a:cs typeface="Courier New" pitchFamily="49" charset="0"/>
              </a:rPr>
              <a:t>FROM HumanResources.Employee</a:t>
            </a:r>
          </a:p>
          <a:p>
            <a:pPr lvl="2">
              <a:buFontTx/>
              <a:buNone/>
            </a:pPr>
            <a:r>
              <a:rPr lang="en-US" sz="1600">
                <a:solidFill>
                  <a:schemeClr val="accent2"/>
                </a:solidFill>
                <a:latin typeface="Courier New" pitchFamily="49" charset="0"/>
                <a:cs typeface="Courier New" pitchFamily="49" charset="0"/>
              </a:rPr>
              <a:t>WHERE VacationHours &gt;ALL (SELECT VacationHours</a:t>
            </a:r>
          </a:p>
          <a:p>
            <a:pPr lvl="2">
              <a:buFontTx/>
              <a:buNone/>
            </a:pPr>
            <a:r>
              <a:rPr lang="en-US" sz="1600">
                <a:solidFill>
                  <a:schemeClr val="accent2"/>
                </a:solidFill>
                <a:latin typeface="Courier New" pitchFamily="49" charset="0"/>
                <a:cs typeface="Courier New" pitchFamily="49" charset="0"/>
              </a:rPr>
              <a:t>FROM HumanResources.Employee WHERE Title</a:t>
            </a:r>
          </a:p>
          <a:p>
            <a:pPr lvl="2">
              <a:buFontTx/>
              <a:buNone/>
            </a:pPr>
            <a:r>
              <a:rPr lang="en-US" sz="1600">
                <a:solidFill>
                  <a:schemeClr val="accent2"/>
                </a:solidFill>
                <a:latin typeface="Courier New" pitchFamily="49" charset="0"/>
                <a:cs typeface="Courier New" pitchFamily="49" charset="0"/>
              </a:rPr>
              <a:t>= 'Recruiter')</a:t>
            </a:r>
          </a:p>
          <a:p>
            <a:pPr eaLnBrk="1" hangingPunct="1">
              <a:buFontTx/>
              <a:buBlip>
                <a:blip r:embed="rId3"/>
              </a:buBlip>
            </a:pPr>
            <a:endParaRPr lang="en-US" sz="2000">
              <a:solidFill>
                <a:schemeClr val="accent2"/>
              </a:solidFill>
              <a:cs typeface="Times New Roman" pitchFamily="18" charset="0"/>
            </a:endParaRPr>
          </a:p>
        </p:txBody>
      </p:sp>
      <p:sp>
        <p:nvSpPr>
          <p:cNvPr id="1536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dirty="0">
                <a:solidFill>
                  <a:srgbClr val="FF0000"/>
                </a:solidFill>
                <a:latin typeface="Tahoma" pitchFamily="34" charset="0"/>
                <a:cs typeface="Times New Roman" pitchFamily="18" charset="0"/>
              </a:rPr>
              <a:t>Using Modified Comparison Operators (Contd.)</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3087587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bwMode="auto">
          <a:xfrm>
            <a:off x="3354388" y="1598614"/>
            <a:ext cx="7313612" cy="6873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Tx/>
              <a:buBlip>
                <a:blip r:embed="rId3"/>
              </a:buBlip>
            </a:pPr>
            <a:r>
              <a:rPr lang="en-US" sz="2000">
                <a:solidFill>
                  <a:schemeClr val="accent2"/>
                </a:solidFill>
                <a:cs typeface="Times New Roman" pitchFamily="18" charset="0"/>
              </a:rPr>
              <a:t>The following figure displays the output of the preceding query.</a:t>
            </a:r>
          </a:p>
          <a:p>
            <a:pPr eaLnBrk="1" hangingPunct="1">
              <a:buFontTx/>
              <a:buBlip>
                <a:blip r:embed="rId3"/>
              </a:buBlip>
            </a:pPr>
            <a:endParaRPr lang="en-US" sz="2000">
              <a:solidFill>
                <a:schemeClr val="accent2"/>
              </a:solidFill>
              <a:cs typeface="Times New Roman" pitchFamily="18" charset="0"/>
            </a:endParaRPr>
          </a:p>
        </p:txBody>
      </p:sp>
      <p:sp>
        <p:nvSpPr>
          <p:cNvPr id="1638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IN" b="1">
                <a:solidFill>
                  <a:srgbClr val="FF0000"/>
                </a:solidFill>
                <a:latin typeface="Tahoma" pitchFamily="34" charset="0"/>
                <a:cs typeface="Times New Roman" pitchFamily="18" charset="0"/>
              </a:rPr>
              <a:t>Using Modified Comparison Operators (Contd.)</a:t>
            </a:r>
            <a:endParaRPr lang="en-US" b="1">
              <a:solidFill>
                <a:srgbClr val="FF0000"/>
              </a:solidFill>
              <a:latin typeface="Tahoma" pitchFamily="34" charset="0"/>
              <a:cs typeface="Times New Roman" pitchFamily="18" charset="0"/>
            </a:endParaRPr>
          </a:p>
        </p:txBody>
      </p:sp>
      <p:pic>
        <p:nvPicPr>
          <p:cNvPr id="163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2743200"/>
            <a:ext cx="4251325" cy="2628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85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Just a minute</a:t>
            </a:r>
          </a:p>
        </p:txBody>
      </p:sp>
      <p:sp>
        <p:nvSpPr>
          <p:cNvPr id="17411" name="Rectangle 2"/>
          <p:cNvSpPr txBox="1">
            <a:spLocks noChangeArrowheads="1"/>
          </p:cNvSpPr>
          <p:nvPr/>
        </p:nvSpPr>
        <p:spPr bwMode="auto">
          <a:xfrm>
            <a:off x="3048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What is the use of the EXISTS keyword in a subquery?</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3124200" y="4114800"/>
            <a:ext cx="7391400" cy="228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IN" sz="1800">
                <a:solidFill>
                  <a:schemeClr val="accent2"/>
                </a:solidFill>
                <a:latin typeface="Arial" pitchFamily="34" charset="0"/>
                <a:cs typeface="Times New Roman" pitchFamily="18" charset="0"/>
              </a:rPr>
              <a:t>The EXISTS keyword is used to check the existence of rows in the result set of an inner query according to the condition specified in the inner query.</a:t>
            </a:r>
            <a:endParaRPr lang="en-US" sz="1800">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121849930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314" y="2971800"/>
            <a:ext cx="20462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510338" y="2362200"/>
            <a:ext cx="3276600" cy="7620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6148" name="TextBox 5"/>
          <p:cNvSpPr txBox="1">
            <a:spLocks noChangeArrowheads="1"/>
          </p:cNvSpPr>
          <p:nvPr/>
        </p:nvSpPr>
        <p:spPr bwMode="auto">
          <a:xfrm>
            <a:off x="6400800" y="2384426"/>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Let us now understand the working of inner join.</a:t>
            </a:r>
          </a:p>
        </p:txBody>
      </p:sp>
      <p:sp>
        <p:nvSpPr>
          <p:cNvPr id="614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spTree>
    <p:extLst>
      <p:ext uri="{BB962C8B-B14F-4D97-AF65-F5344CB8AC3E}">
        <p14:creationId xmlns:p14="http://schemas.microsoft.com/office/powerpoint/2010/main" val="51463230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bwMode="auto">
          <a:xfrm>
            <a:off x="3354388" y="1598614"/>
            <a:ext cx="7313612" cy="3278187"/>
          </a:xfrm>
          <a:prstGeom prst="rect">
            <a:avLst/>
          </a:prstGeom>
          <a:solidFill>
            <a:srgbClr val="FFFFFF"/>
          </a:solidFill>
          <a:ln>
            <a:miter lim="800000"/>
            <a:headEnd/>
            <a:tailEnd/>
          </a:ln>
        </p:spPr>
        <p:txBody>
          <a:bodyPr>
            <a:normAutofit fontScale="92500" lnSpcReduction="10000"/>
          </a:bodyPr>
          <a:lstStyle/>
          <a:p>
            <a:pPr eaLnBrk="1" hangingPunct="1">
              <a:buFontTx/>
              <a:buBlip>
                <a:blip r:embed="rId3"/>
              </a:buBlip>
              <a:defRPr/>
            </a:pPr>
            <a:r>
              <a:rPr lang="en-US" sz="2000" dirty="0">
                <a:solidFill>
                  <a:schemeClr val="accent2"/>
                </a:solidFill>
                <a:latin typeface="Arial" charset="0"/>
                <a:cs typeface="Times New Roman" pitchFamily="18" charset="0"/>
              </a:rPr>
              <a:t>Aggregate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Can be used to generate aggregate values from the inner query.</a:t>
            </a:r>
          </a:p>
          <a:p>
            <a:pPr lvl="1" eaLnBrk="1" hangingPunct="1">
              <a:buFontTx/>
              <a:buBlip>
                <a:blip r:embed="rId4"/>
              </a:buBlip>
              <a:defRPr/>
            </a:pPr>
            <a:r>
              <a:rPr lang="en-US" sz="1800" kern="1200" dirty="0">
                <a:solidFill>
                  <a:schemeClr val="accent2"/>
                </a:solidFill>
                <a:latin typeface="Arial" charset="0"/>
                <a:cs typeface="Times New Roman" pitchFamily="18" charset="0"/>
              </a:rPr>
              <a:t>For example:</a:t>
            </a:r>
          </a:p>
          <a:p>
            <a:pPr lvl="2">
              <a:buFontTx/>
              <a:buNone/>
              <a:defRPr/>
            </a:pPr>
            <a:r>
              <a:rPr lang="en-US" sz="8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a:t>
            </a:r>
          </a:p>
          <a:p>
            <a:pPr lvl="2">
              <a:buFontTx/>
              <a:buNone/>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&gt;(SELECT AVG(</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a:t>
            </a:r>
          </a:p>
          <a:p>
            <a:pPr lvl="2">
              <a:buFontTx/>
              <a:buNone/>
              <a:defRPr/>
            </a:pPr>
            <a:r>
              <a:rPr lang="en-US" sz="1600" dirty="0">
                <a:solidFill>
                  <a:schemeClr val="accent2"/>
                </a:solidFill>
                <a:latin typeface="Courier New" pitchFamily="49" charset="0"/>
                <a:cs typeface="Courier New" pitchFamily="49" charset="0"/>
              </a:rPr>
              <a:t>	WHERE Title = 'Marketing Assistant')</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None/>
              <a:defRPr/>
            </a:pPr>
            <a:r>
              <a:rPr lang="en-US" sz="2000" dirty="0">
                <a:solidFill>
                  <a:schemeClr val="accent2"/>
                </a:solidFill>
                <a:latin typeface="Arial" charset="0"/>
                <a:cs typeface="Times New Roman" pitchFamily="18" charset="0"/>
              </a:rPr>
              <a:t/>
            </a:r>
            <a:br>
              <a:rPr lang="en-US" sz="2000" dirty="0">
                <a:solidFill>
                  <a:schemeClr val="accent2"/>
                </a:solidFill>
                <a:latin typeface="Arial" charset="0"/>
                <a:cs typeface="Times New Roman" pitchFamily="18" charset="0"/>
              </a:rPr>
            </a:b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843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Using Aggregate Functions</a:t>
            </a:r>
          </a:p>
        </p:txBody>
      </p:sp>
    </p:spTree>
    <p:extLst>
      <p:ext uri="{BB962C8B-B14F-4D97-AF65-F5344CB8AC3E}">
        <p14:creationId xmlns:p14="http://schemas.microsoft.com/office/powerpoint/2010/main" val="3884112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4294967295"/>
          </p:nvPr>
        </p:nvSpPr>
        <p:spPr bwMode="auto">
          <a:xfrm>
            <a:off x="3354388" y="1598614"/>
            <a:ext cx="7313612" cy="1830387"/>
          </a:xfrm>
          <a:prstGeom prst="rect">
            <a:avLst/>
          </a:prstGeom>
          <a:solidFill>
            <a:srgbClr val="FFFFFF"/>
          </a:solidFill>
          <a:ln>
            <a:miter lim="800000"/>
            <a:headEnd/>
            <a:tailEnd/>
          </a:ln>
        </p:spPr>
        <p:txBody>
          <a:bodyPr>
            <a:normAutofit fontScale="55000" lnSpcReduction="20000"/>
          </a:bodyPr>
          <a:lstStyle/>
          <a:p>
            <a:pPr eaLnBrk="1" hangingPunct="1">
              <a:buFontTx/>
              <a:buBlip>
                <a:blip r:embed="rId3"/>
              </a:buBlip>
              <a:defRPr/>
            </a:pPr>
            <a:r>
              <a:rPr lang="en-US" sz="2000" dirty="0">
                <a:solidFill>
                  <a:schemeClr val="accent2"/>
                </a:solidFill>
                <a:latin typeface="Arial" charset="0"/>
                <a:cs typeface="Times New Roman" pitchFamily="18" charset="0"/>
              </a:rPr>
              <a:t>Aggregate functions:</a:t>
            </a:r>
          </a:p>
          <a:p>
            <a:pPr lvl="1" eaLnBrk="1" hangingPunct="1">
              <a:buFontTx/>
              <a:buBlip>
                <a:blip r:embed="rId4"/>
              </a:buBlip>
              <a:defRPr/>
            </a:pPr>
            <a:r>
              <a:rPr lang="en-US" sz="1800" kern="1200" dirty="0">
                <a:solidFill>
                  <a:schemeClr val="accent2"/>
                </a:solidFill>
                <a:latin typeface="Arial" charset="0"/>
                <a:cs typeface="Times New Roman" pitchFamily="18" charset="0"/>
              </a:rPr>
              <a:t>Can be used to generate aggregate values from the inner query.</a:t>
            </a:r>
          </a:p>
          <a:p>
            <a:pPr lvl="1" eaLnBrk="1" hangingPunct="1">
              <a:buFontTx/>
              <a:buBlip>
                <a:blip r:embed="rId4"/>
              </a:buBlip>
              <a:defRPr/>
            </a:pPr>
            <a:r>
              <a:rPr lang="en-US" sz="1800" kern="1200" dirty="0">
                <a:solidFill>
                  <a:schemeClr val="accent2"/>
                </a:solidFill>
                <a:latin typeface="Arial" charset="0"/>
                <a:cs typeface="Times New Roman" pitchFamily="18" charset="0"/>
              </a:rPr>
              <a:t>For example:</a:t>
            </a:r>
          </a:p>
          <a:p>
            <a:pPr lvl="2">
              <a:buFontTx/>
              <a:buNone/>
              <a:defRPr/>
            </a:pPr>
            <a:r>
              <a:rPr lang="en-US" sz="800" dirty="0">
                <a:solidFill>
                  <a:schemeClr val="accent2"/>
                </a:solidFill>
                <a:latin typeface="Courier New" pitchFamily="49" charset="0"/>
                <a:cs typeface="Courier New" pitchFamily="49" charset="0"/>
              </a:rPr>
              <a:t>	</a:t>
            </a:r>
            <a:r>
              <a:rPr lang="en-US" sz="1600" dirty="0">
                <a:solidFill>
                  <a:schemeClr val="accent2"/>
                </a:solidFill>
                <a:latin typeface="Courier New" pitchFamily="49" charset="0"/>
                <a:cs typeface="Courier New" pitchFamily="49" charset="0"/>
              </a:rPr>
              <a:t>SELECT </a:t>
            </a:r>
            <a:r>
              <a:rPr lang="en-US" sz="1600" dirty="0" err="1">
                <a:solidFill>
                  <a:schemeClr val="accent2"/>
                </a:solidFill>
                <a:latin typeface="Courier New" pitchFamily="49" charset="0"/>
                <a:cs typeface="Courier New" pitchFamily="49" charset="0"/>
              </a:rPr>
              <a:t>EmployeeId</a:t>
            </a:r>
            <a:r>
              <a:rPr lang="en-US" sz="1600" dirty="0">
                <a:solidFill>
                  <a:schemeClr val="accent2"/>
                </a:solidFill>
                <a:latin typeface="Courier New" pitchFamily="49" charset="0"/>
                <a:cs typeface="Courier New" pitchFamily="49" charset="0"/>
              </a:rPr>
              <a:t> FROM </a:t>
            </a:r>
            <a:r>
              <a:rPr lang="en-US" sz="1600" dirty="0" err="1">
                <a:solidFill>
                  <a:schemeClr val="accent2"/>
                </a:solidFill>
                <a:latin typeface="Courier New" pitchFamily="49" charset="0"/>
                <a:cs typeface="Courier New" pitchFamily="49" charset="0"/>
              </a:rPr>
              <a:t>HumanResources.Employee</a:t>
            </a:r>
            <a:r>
              <a:rPr lang="en-US" sz="1600" dirty="0">
                <a:solidFill>
                  <a:schemeClr val="accent2"/>
                </a:solidFill>
                <a:latin typeface="Courier New" pitchFamily="49" charset="0"/>
                <a:cs typeface="Courier New" pitchFamily="49" charset="0"/>
              </a:rPr>
              <a:t> </a:t>
            </a:r>
          </a:p>
          <a:p>
            <a:pPr lvl="2">
              <a:buFontTx/>
              <a:buNone/>
              <a:defRPr/>
            </a:pPr>
            <a:r>
              <a:rPr lang="en-US" sz="1600" dirty="0">
                <a:solidFill>
                  <a:schemeClr val="accent2"/>
                </a:solidFill>
                <a:latin typeface="Courier New" pitchFamily="49" charset="0"/>
                <a:cs typeface="Courier New" pitchFamily="49" charset="0"/>
              </a:rPr>
              <a:t>	WHERE </a:t>
            </a:r>
            <a:r>
              <a:rPr lang="en-US" sz="1600" dirty="0" err="1">
                <a:solidFill>
                  <a:schemeClr val="accent2"/>
                </a:solidFill>
                <a:latin typeface="Courier New" pitchFamily="49" charset="0"/>
                <a:cs typeface="Courier New" pitchFamily="49" charset="0"/>
              </a:rPr>
              <a:t>VacationHours</a:t>
            </a:r>
            <a:r>
              <a:rPr lang="en-US" sz="1600" dirty="0">
                <a:solidFill>
                  <a:schemeClr val="accent2"/>
                </a:solidFill>
                <a:latin typeface="Courier New" pitchFamily="49" charset="0"/>
                <a:cs typeface="Courier New" pitchFamily="49" charset="0"/>
              </a:rPr>
              <a:t> &gt;(</a:t>
            </a:r>
            <a:r>
              <a:rPr lang="en-US" sz="1600" dirty="0">
                <a:solidFill>
                  <a:srgbClr val="C00000"/>
                </a:solidFill>
                <a:latin typeface="Courier New" pitchFamily="49" charset="0"/>
                <a:cs typeface="Courier New" pitchFamily="49" charset="0"/>
              </a:rPr>
              <a:t>SELECT AVG(</a:t>
            </a:r>
            <a:r>
              <a:rPr lang="en-US" sz="1600" dirty="0" err="1">
                <a:solidFill>
                  <a:srgbClr val="C00000"/>
                </a:solidFill>
                <a:latin typeface="Courier New" pitchFamily="49" charset="0"/>
                <a:cs typeface="Courier New" pitchFamily="49" charset="0"/>
              </a:rPr>
              <a:t>VacationHours</a:t>
            </a:r>
            <a:r>
              <a:rPr lang="en-US" sz="1600" dirty="0">
                <a:solidFill>
                  <a:srgbClr val="C00000"/>
                </a:solidFill>
                <a:latin typeface="Courier New" pitchFamily="49" charset="0"/>
                <a:cs typeface="Courier New" pitchFamily="49" charset="0"/>
              </a:rPr>
              <a:t>) FROM </a:t>
            </a:r>
            <a:r>
              <a:rPr lang="en-US" sz="1600" dirty="0" err="1">
                <a:solidFill>
                  <a:srgbClr val="C00000"/>
                </a:solidFill>
                <a:latin typeface="Courier New" pitchFamily="49" charset="0"/>
                <a:cs typeface="Courier New" pitchFamily="49" charset="0"/>
              </a:rPr>
              <a:t>HumanResources.Employee</a:t>
            </a:r>
            <a:r>
              <a:rPr lang="en-US" sz="1600" dirty="0">
                <a:solidFill>
                  <a:srgbClr val="C00000"/>
                </a:solidFill>
                <a:latin typeface="Courier New" pitchFamily="49" charset="0"/>
                <a:cs typeface="Courier New" pitchFamily="49" charset="0"/>
              </a:rPr>
              <a:t> </a:t>
            </a:r>
          </a:p>
          <a:p>
            <a:pPr lvl="2">
              <a:buFontTx/>
              <a:buNone/>
              <a:defRPr/>
            </a:pPr>
            <a:r>
              <a:rPr lang="en-US" sz="1600" dirty="0">
                <a:solidFill>
                  <a:srgbClr val="C00000"/>
                </a:solidFill>
                <a:latin typeface="Courier New" pitchFamily="49" charset="0"/>
                <a:cs typeface="Courier New" pitchFamily="49" charset="0"/>
              </a:rPr>
              <a:t>	WHERE Title = 'Marketing Assistant'</a:t>
            </a:r>
            <a:r>
              <a:rPr lang="en-US" sz="1600" dirty="0">
                <a:solidFill>
                  <a:schemeClr val="accent2"/>
                </a:solidFill>
                <a:latin typeface="Courier New" pitchFamily="49" charset="0"/>
                <a:cs typeface="Courier New" pitchFamily="49" charset="0"/>
              </a:rPr>
              <a:t>)</a:t>
            </a: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Blip>
                <a:blip r:embed="rId4"/>
              </a:buBlip>
              <a:defRPr/>
            </a:pPr>
            <a:endParaRPr lang="en-US" sz="1800" kern="1200" dirty="0">
              <a:solidFill>
                <a:schemeClr val="accent2"/>
              </a:solidFill>
              <a:latin typeface="Arial" charset="0"/>
              <a:cs typeface="Times New Roman" pitchFamily="18" charset="0"/>
            </a:endParaRPr>
          </a:p>
          <a:p>
            <a:pPr lvl="1" eaLnBrk="1" hangingPunct="1">
              <a:buFontTx/>
              <a:buNone/>
              <a:defRPr/>
            </a:pPr>
            <a:r>
              <a:rPr lang="en-US" sz="2000" dirty="0">
                <a:solidFill>
                  <a:schemeClr val="accent2"/>
                </a:solidFill>
                <a:latin typeface="Arial" charset="0"/>
                <a:cs typeface="Times New Roman" pitchFamily="18" charset="0"/>
              </a:rPr>
              <a:t/>
            </a:r>
            <a:br>
              <a:rPr lang="en-US" sz="2000" dirty="0">
                <a:solidFill>
                  <a:schemeClr val="accent2"/>
                </a:solidFill>
                <a:latin typeface="Arial" charset="0"/>
                <a:cs typeface="Times New Roman" pitchFamily="18" charset="0"/>
              </a:rPr>
            </a:br>
            <a:endParaRPr lang="en-US" sz="2000" dirty="0">
              <a:solidFill>
                <a:schemeClr val="accent2"/>
              </a:solidFill>
              <a:latin typeface="Arial" charset="0"/>
              <a:cs typeface="Times New Roman" pitchFamily="18" charset="0"/>
            </a:endParaRPr>
          </a:p>
          <a:p>
            <a:pPr eaLnBrk="1" hangingPunct="1">
              <a:buFontTx/>
              <a:buBlip>
                <a:blip r:embed="rId3"/>
              </a:buBlip>
              <a:defRPr/>
            </a:pPr>
            <a:endParaRPr lang="en-US" sz="2000" dirty="0">
              <a:solidFill>
                <a:schemeClr val="accent2"/>
              </a:solidFill>
              <a:latin typeface="Arial" charset="0"/>
              <a:cs typeface="Times New Roman" pitchFamily="18" charset="0"/>
            </a:endParaRPr>
          </a:p>
        </p:txBody>
      </p:sp>
      <p:sp>
        <p:nvSpPr>
          <p:cNvPr id="1945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Using Aggregate Functions (Contd.)</a:t>
            </a:r>
          </a:p>
        </p:txBody>
      </p:sp>
      <p:sp>
        <p:nvSpPr>
          <p:cNvPr id="19460" name="TextBox 3"/>
          <p:cNvSpPr txBox="1">
            <a:spLocks noChangeArrowheads="1"/>
          </p:cNvSpPr>
          <p:nvPr/>
        </p:nvSpPr>
        <p:spPr bwMode="auto">
          <a:xfrm flipH="1">
            <a:off x="4191000" y="4191001"/>
            <a:ext cx="563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inner query returns the average vacation hours of all the employees who are titled as Marketing Assistant.</a:t>
            </a:r>
          </a:p>
        </p:txBody>
      </p:sp>
    </p:spTree>
    <p:extLst>
      <p:ext uri="{BB962C8B-B14F-4D97-AF65-F5344CB8AC3E}">
        <p14:creationId xmlns:p14="http://schemas.microsoft.com/office/powerpoint/2010/main" val="2233539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bwMode="auto">
          <a:xfrm>
            <a:off x="3354388" y="1598614"/>
            <a:ext cx="7313612" cy="3963987"/>
          </a:xfrm>
          <a:prstGeom prst="rect">
            <a:avLst/>
          </a:prstGeom>
          <a:solidFill>
            <a:srgbClr val="FFFFFF"/>
          </a:solidFill>
          <a:ln>
            <a:miter lim="800000"/>
            <a:headEnd/>
            <a:tailEnd/>
          </a:ln>
        </p:spPr>
        <p:txBody>
          <a:bodyPr/>
          <a:lstStyle/>
          <a:p>
            <a:pPr lvl="1" eaLnBrk="1" hangingPunct="1">
              <a:buFontTx/>
              <a:buBlip>
                <a:blip r:embed="rId3"/>
              </a:buBlip>
              <a:defRPr/>
            </a:pPr>
            <a:r>
              <a:rPr lang="en-IN" sz="1800" kern="1200" dirty="0">
                <a:solidFill>
                  <a:schemeClr val="accent2"/>
                </a:solidFill>
                <a:latin typeface="Arial" charset="0"/>
                <a:cs typeface="Times New Roman" pitchFamily="18" charset="0"/>
              </a:rPr>
              <a:t>The following figure displays the output of the preceding query.</a:t>
            </a:r>
            <a:endParaRPr lang="en-US" sz="1800" kern="1200" dirty="0">
              <a:solidFill>
                <a:schemeClr val="accent2"/>
              </a:solidFill>
              <a:latin typeface="Arial" charset="0"/>
              <a:cs typeface="Times New Roman" pitchFamily="18" charset="0"/>
            </a:endParaRPr>
          </a:p>
          <a:p>
            <a:pPr lvl="1" eaLnBrk="1" hangingPunct="1">
              <a:buFontTx/>
              <a:buNone/>
              <a:defRPr/>
            </a:pPr>
            <a:r>
              <a:rPr lang="en-US" sz="2000" dirty="0">
                <a:solidFill>
                  <a:schemeClr val="accent2"/>
                </a:solidFill>
                <a:latin typeface="Arial" charset="0"/>
                <a:cs typeface="Times New Roman" pitchFamily="18" charset="0"/>
              </a:rPr>
              <a:t/>
            </a:r>
            <a:br>
              <a:rPr lang="en-US" sz="2000" dirty="0">
                <a:solidFill>
                  <a:schemeClr val="accent2"/>
                </a:solidFill>
                <a:latin typeface="Arial" charset="0"/>
                <a:cs typeface="Times New Roman" pitchFamily="18" charset="0"/>
              </a:rPr>
            </a:b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p:txBody>
      </p:sp>
      <p:sp>
        <p:nvSpPr>
          <p:cNvPr id="20483"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Using Aggregate Functions (Contd.)</a:t>
            </a:r>
          </a:p>
        </p:txBody>
      </p:sp>
      <p:pic>
        <p:nvPicPr>
          <p:cNvPr id="2048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4" y="2286001"/>
            <a:ext cx="3633787" cy="2582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078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bwMode="auto">
          <a:xfrm>
            <a:off x="3354388" y="1598614"/>
            <a:ext cx="7313612" cy="42687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buFontTx/>
              <a:buBlip>
                <a:blip r:embed="rId3"/>
              </a:buBlip>
            </a:pPr>
            <a:r>
              <a:rPr lang="en-US" sz="2000">
                <a:solidFill>
                  <a:schemeClr val="accent2"/>
                </a:solidFill>
                <a:cs typeface="Times New Roman" pitchFamily="18" charset="0"/>
              </a:rPr>
              <a:t>Nested subqueries:</a:t>
            </a:r>
          </a:p>
          <a:p>
            <a:pPr lvl="1">
              <a:buFontTx/>
              <a:buBlip>
                <a:blip r:embed="rId4"/>
              </a:buBlip>
            </a:pPr>
            <a:r>
              <a:rPr lang="en-US" sz="1800">
                <a:solidFill>
                  <a:schemeClr val="accent2"/>
                </a:solidFill>
                <a:cs typeface="Times New Roman" pitchFamily="18" charset="0"/>
              </a:rPr>
              <a:t>Contain one or more subqueries.</a:t>
            </a:r>
          </a:p>
          <a:p>
            <a:pPr lvl="1">
              <a:buFontTx/>
              <a:buBlip>
                <a:blip r:embed="rId4"/>
              </a:buBlip>
            </a:pPr>
            <a:r>
              <a:rPr lang="en-US" sz="1800">
                <a:solidFill>
                  <a:schemeClr val="accent2"/>
                </a:solidFill>
                <a:cs typeface="Times New Roman" pitchFamily="18" charset="0"/>
              </a:rPr>
              <a:t>Can be used when the condition of a query is dependent on the result of another query.</a:t>
            </a:r>
          </a:p>
          <a:p>
            <a:pPr lvl="1">
              <a:buFontTx/>
              <a:buBlip>
                <a:blip r:embed="rId4"/>
              </a:buBlip>
            </a:pPr>
            <a:r>
              <a:rPr lang="en-US" sz="1800">
                <a:solidFill>
                  <a:schemeClr val="accent2"/>
                </a:solidFill>
                <a:cs typeface="Times New Roman" pitchFamily="18" charset="0"/>
              </a:rPr>
              <a:t>For example:</a:t>
            </a:r>
          </a:p>
          <a:p>
            <a:pPr lvl="2">
              <a:buFontTx/>
              <a:buNone/>
            </a:pPr>
            <a:r>
              <a:rPr lang="en-US" sz="8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SELECT DepartmentID FROM HumanResources.EmployeeDepartmentHistory </a:t>
            </a:r>
          </a:p>
          <a:p>
            <a:pPr lvl="2">
              <a:buFontTx/>
              <a:buNone/>
            </a:pPr>
            <a:r>
              <a:rPr lang="en-US" sz="1600">
                <a:solidFill>
                  <a:schemeClr val="accent2"/>
                </a:solidFill>
                <a:latin typeface="Courier New" pitchFamily="49" charset="0"/>
                <a:cs typeface="Courier New" pitchFamily="49" charset="0"/>
              </a:rPr>
              <a:t>	WHERE EmployeeID = </a:t>
            </a:r>
          </a:p>
          <a:p>
            <a:pPr lvl="2">
              <a:buFontTx/>
              <a:buNone/>
            </a:pPr>
            <a:r>
              <a:rPr lang="en-US" sz="1600">
                <a:solidFill>
                  <a:schemeClr val="accent2"/>
                </a:solidFill>
                <a:latin typeface="Courier New" pitchFamily="49" charset="0"/>
                <a:cs typeface="Courier New" pitchFamily="49" charset="0"/>
              </a:rPr>
              <a:t>	(SELECT EmployeeID FROM HumanResources.Employee</a:t>
            </a:r>
          </a:p>
          <a:p>
            <a:pPr lvl="2">
              <a:buFontTx/>
              <a:buNone/>
            </a:pPr>
            <a:r>
              <a:rPr lang="en-US" sz="1600">
                <a:solidFill>
                  <a:schemeClr val="accent2"/>
                </a:solidFill>
                <a:latin typeface="Courier New" pitchFamily="49" charset="0"/>
                <a:cs typeface="Courier New" pitchFamily="49" charset="0"/>
              </a:rPr>
              <a:t>	WHERE ContactID =</a:t>
            </a:r>
          </a:p>
          <a:p>
            <a:pPr lvl="2">
              <a:buFontTx/>
              <a:buNone/>
            </a:pPr>
            <a:r>
              <a:rPr lang="en-US" sz="1600">
                <a:solidFill>
                  <a:schemeClr val="accent2"/>
                </a:solidFill>
                <a:latin typeface="Courier New" pitchFamily="49" charset="0"/>
                <a:cs typeface="Courier New" pitchFamily="49" charset="0"/>
              </a:rPr>
              <a:t>	(SELECT ContactID FROM Person.Contact WHERE EmailAddress = 'taylor0@adventure-works.com')</a:t>
            </a:r>
          </a:p>
          <a:p>
            <a:pPr lvl="2">
              <a:buFontTx/>
              <a:buNone/>
            </a:pPr>
            <a:r>
              <a:rPr lang="en-US" sz="1600">
                <a:solidFill>
                  <a:schemeClr val="accent2"/>
                </a:solidFill>
                <a:latin typeface="Courier New" pitchFamily="49" charset="0"/>
                <a:cs typeface="Courier New" pitchFamily="49" charset="0"/>
              </a:rPr>
              <a:t>	)</a:t>
            </a:r>
          </a:p>
          <a:p>
            <a:pPr eaLnBrk="1" hangingPunct="1">
              <a:buFontTx/>
              <a:buBlip>
                <a:blip r:embed="rId3"/>
              </a:buBlip>
            </a:pPr>
            <a:endParaRPr lang="en-US" sz="2000">
              <a:solidFill>
                <a:schemeClr val="accent2"/>
              </a:solidFill>
              <a:cs typeface="Times New Roman" pitchFamily="18" charset="0"/>
            </a:endParaRPr>
          </a:p>
        </p:txBody>
      </p:sp>
      <p:sp>
        <p:nvSpPr>
          <p:cNvPr id="21507"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Using Nested </a:t>
            </a:r>
            <a:r>
              <a:rPr lang="en-GB" b="1" dirty="0" err="1">
                <a:solidFill>
                  <a:srgbClr val="FF0000"/>
                </a:solidFill>
                <a:latin typeface="Tahoma" pitchFamily="34" charset="0"/>
                <a:cs typeface="Times New Roman" pitchFamily="18" charset="0"/>
              </a:rPr>
              <a:t>Subqueries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013286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4294967295"/>
          </p:nvPr>
        </p:nvSpPr>
        <p:spPr bwMode="auto">
          <a:xfrm>
            <a:off x="3354388" y="1598614"/>
            <a:ext cx="7313612" cy="42687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buFontTx/>
              <a:buBlip>
                <a:blip r:embed="rId3"/>
              </a:buBlip>
            </a:pPr>
            <a:r>
              <a:rPr lang="en-US" sz="2000">
                <a:solidFill>
                  <a:schemeClr val="accent2"/>
                </a:solidFill>
                <a:cs typeface="Times New Roman" pitchFamily="18" charset="0"/>
              </a:rPr>
              <a:t>Nested subqueries:</a:t>
            </a:r>
          </a:p>
          <a:p>
            <a:pPr lvl="1">
              <a:buFontTx/>
              <a:buBlip>
                <a:blip r:embed="rId4"/>
              </a:buBlip>
            </a:pPr>
            <a:r>
              <a:rPr lang="en-US" sz="1800">
                <a:solidFill>
                  <a:schemeClr val="accent2"/>
                </a:solidFill>
                <a:cs typeface="Times New Roman" pitchFamily="18" charset="0"/>
              </a:rPr>
              <a:t>Contain one or more subqueries.</a:t>
            </a:r>
          </a:p>
          <a:p>
            <a:pPr lvl="1">
              <a:buFontTx/>
              <a:buBlip>
                <a:blip r:embed="rId4"/>
              </a:buBlip>
            </a:pPr>
            <a:r>
              <a:rPr lang="en-US" sz="1800">
                <a:solidFill>
                  <a:schemeClr val="accent2"/>
                </a:solidFill>
                <a:cs typeface="Times New Roman" pitchFamily="18" charset="0"/>
              </a:rPr>
              <a:t>Can be used when the condition of a query is dependent on the result of another query.</a:t>
            </a:r>
          </a:p>
          <a:p>
            <a:pPr lvl="1">
              <a:buFontTx/>
              <a:buBlip>
                <a:blip r:embed="rId4"/>
              </a:buBlip>
            </a:pPr>
            <a:r>
              <a:rPr lang="en-US" sz="1800">
                <a:solidFill>
                  <a:schemeClr val="accent2"/>
                </a:solidFill>
                <a:cs typeface="Times New Roman" pitchFamily="18" charset="0"/>
              </a:rPr>
              <a:t>For example:</a:t>
            </a:r>
          </a:p>
          <a:p>
            <a:pPr lvl="2">
              <a:buFontTx/>
              <a:buNone/>
            </a:pPr>
            <a:r>
              <a:rPr lang="en-US" sz="8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SELECT DepartmentID FROM HumanResources.EmployeeDepartmentHistory </a:t>
            </a:r>
          </a:p>
          <a:p>
            <a:pPr lvl="2">
              <a:buFontTx/>
              <a:buNone/>
            </a:pPr>
            <a:r>
              <a:rPr lang="en-US" sz="1600">
                <a:solidFill>
                  <a:schemeClr val="accent2"/>
                </a:solidFill>
                <a:latin typeface="Courier New" pitchFamily="49" charset="0"/>
                <a:cs typeface="Courier New" pitchFamily="49" charset="0"/>
              </a:rPr>
              <a:t>	WHERE EmployeeID = </a:t>
            </a:r>
          </a:p>
          <a:p>
            <a:pPr lvl="2">
              <a:buFontTx/>
              <a:buNone/>
            </a:pPr>
            <a:r>
              <a:rPr lang="en-US" sz="1600">
                <a:solidFill>
                  <a:schemeClr val="accent2"/>
                </a:solidFill>
                <a:latin typeface="Courier New" pitchFamily="49" charset="0"/>
                <a:cs typeface="Courier New" pitchFamily="49" charset="0"/>
              </a:rPr>
              <a:t>	(SELECT EmployeeID FROM HumanResources.Employee</a:t>
            </a:r>
          </a:p>
          <a:p>
            <a:pPr lvl="2">
              <a:buFontTx/>
              <a:buNone/>
            </a:pPr>
            <a:r>
              <a:rPr lang="en-US" sz="1600">
                <a:solidFill>
                  <a:schemeClr val="accent2"/>
                </a:solidFill>
                <a:latin typeface="Courier New" pitchFamily="49" charset="0"/>
                <a:cs typeface="Courier New" pitchFamily="49" charset="0"/>
              </a:rPr>
              <a:t>	WHERE ContactID =</a:t>
            </a:r>
          </a:p>
          <a:p>
            <a:pPr lvl="2">
              <a:buFontTx/>
              <a:buNone/>
            </a:pPr>
            <a:r>
              <a:rPr lang="en-US" sz="1600">
                <a:solidFill>
                  <a:schemeClr val="accent2"/>
                </a:solidFill>
                <a:latin typeface="Courier New" pitchFamily="49" charset="0"/>
                <a:cs typeface="Courier New" pitchFamily="49" charset="0"/>
              </a:rPr>
              <a:t>	(</a:t>
            </a:r>
            <a:r>
              <a:rPr lang="en-US" sz="1600">
                <a:solidFill>
                  <a:srgbClr val="FF0000"/>
                </a:solidFill>
                <a:latin typeface="Courier New" pitchFamily="49" charset="0"/>
                <a:cs typeface="Courier New" pitchFamily="49" charset="0"/>
              </a:rPr>
              <a:t>SELECT ContactID FROM Person.Contact WHERE EmailAddress = 'taylor0@adventure-works.com'</a:t>
            </a:r>
            <a:r>
              <a:rPr lang="en-US" sz="1600">
                <a:solidFill>
                  <a:schemeClr val="accent2"/>
                </a:solidFill>
                <a:latin typeface="Courier New" pitchFamily="49" charset="0"/>
                <a:cs typeface="Courier New" pitchFamily="49" charset="0"/>
              </a:rPr>
              <a:t>)</a:t>
            </a:r>
          </a:p>
          <a:p>
            <a:pPr lvl="2">
              <a:buFontTx/>
              <a:buNone/>
            </a:pPr>
            <a:r>
              <a:rPr lang="en-US" sz="1600">
                <a:solidFill>
                  <a:schemeClr val="accent2"/>
                </a:solidFill>
                <a:latin typeface="Courier New" pitchFamily="49" charset="0"/>
                <a:cs typeface="Courier New" pitchFamily="49" charset="0"/>
              </a:rPr>
              <a:t>	)</a:t>
            </a:r>
          </a:p>
          <a:p>
            <a:pPr eaLnBrk="1" hangingPunct="1">
              <a:buFontTx/>
              <a:buBlip>
                <a:blip r:embed="rId3"/>
              </a:buBlip>
            </a:pPr>
            <a:endParaRPr lang="en-US" sz="2000">
              <a:solidFill>
                <a:schemeClr val="accent2"/>
              </a:solidFill>
              <a:cs typeface="Times New Roman" pitchFamily="18" charset="0"/>
            </a:endParaRPr>
          </a:p>
        </p:txBody>
      </p:sp>
      <p:sp>
        <p:nvSpPr>
          <p:cNvPr id="22531" name="Text Box 3"/>
          <p:cNvSpPr txBox="1">
            <a:spLocks noChangeArrowheads="1"/>
          </p:cNvSpPr>
          <p:nvPr/>
        </p:nvSpPr>
        <p:spPr bwMode="auto">
          <a:xfrm>
            <a:off x="1550221" y="54509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Using Nested </a:t>
            </a:r>
            <a:r>
              <a:rPr lang="en-GB" b="1" dirty="0" err="1">
                <a:solidFill>
                  <a:srgbClr val="FF0000"/>
                </a:solidFill>
                <a:latin typeface="Tahoma" pitchFamily="34" charset="0"/>
                <a:cs typeface="Times New Roman" pitchFamily="18" charset="0"/>
              </a:rPr>
              <a:t>Subqueries</a:t>
            </a:r>
            <a:r>
              <a:rPr lang="en-GB" b="1" dirty="0">
                <a:solidFill>
                  <a:srgbClr val="FF0000"/>
                </a:solidFill>
                <a:latin typeface="Tahoma" pitchFamily="34" charset="0"/>
                <a:cs typeface="Times New Roman" pitchFamily="18" charset="0"/>
              </a:rPr>
              <a:t> (Contd.)</a:t>
            </a:r>
          </a:p>
        </p:txBody>
      </p:sp>
      <p:sp>
        <p:nvSpPr>
          <p:cNvPr id="22532" name="TextBox 4"/>
          <p:cNvSpPr txBox="1">
            <a:spLocks noChangeArrowheads="1"/>
          </p:cNvSpPr>
          <p:nvPr/>
        </p:nvSpPr>
        <p:spPr bwMode="auto">
          <a:xfrm>
            <a:off x="4267200" y="5510214"/>
            <a:ext cx="4953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level 2 inner query returns the contact ID of an employee based on the e-mail address of the employee from the Person table.</a:t>
            </a:r>
          </a:p>
        </p:txBody>
      </p:sp>
    </p:spTree>
    <p:extLst>
      <p:ext uri="{BB962C8B-B14F-4D97-AF65-F5344CB8AC3E}">
        <p14:creationId xmlns:p14="http://schemas.microsoft.com/office/powerpoint/2010/main" val="3716476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4294967295"/>
          </p:nvPr>
        </p:nvSpPr>
        <p:spPr bwMode="auto">
          <a:xfrm>
            <a:off x="3354388" y="1600200"/>
            <a:ext cx="7313612" cy="426878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a:buFontTx/>
              <a:buBlip>
                <a:blip r:embed="rId3"/>
              </a:buBlip>
            </a:pPr>
            <a:r>
              <a:rPr lang="en-US" sz="2000">
                <a:solidFill>
                  <a:schemeClr val="accent2"/>
                </a:solidFill>
                <a:cs typeface="Times New Roman" pitchFamily="18" charset="0"/>
              </a:rPr>
              <a:t>Nested subqueries:</a:t>
            </a:r>
          </a:p>
          <a:p>
            <a:pPr lvl="1">
              <a:buFontTx/>
              <a:buBlip>
                <a:blip r:embed="rId4"/>
              </a:buBlip>
            </a:pPr>
            <a:r>
              <a:rPr lang="en-US" sz="1800">
                <a:solidFill>
                  <a:schemeClr val="accent2"/>
                </a:solidFill>
                <a:cs typeface="Times New Roman" pitchFamily="18" charset="0"/>
              </a:rPr>
              <a:t>Contain one or more subqueries</a:t>
            </a:r>
          </a:p>
          <a:p>
            <a:pPr lvl="1">
              <a:buFontTx/>
              <a:buBlip>
                <a:blip r:embed="rId4"/>
              </a:buBlip>
            </a:pPr>
            <a:r>
              <a:rPr lang="en-US" sz="1800">
                <a:solidFill>
                  <a:schemeClr val="accent2"/>
                </a:solidFill>
                <a:cs typeface="Times New Roman" pitchFamily="18" charset="0"/>
              </a:rPr>
              <a:t>Can be used when the condition of a query is dependent on the result of another query</a:t>
            </a:r>
          </a:p>
          <a:p>
            <a:pPr lvl="1">
              <a:buFontTx/>
              <a:buBlip>
                <a:blip r:embed="rId4"/>
              </a:buBlip>
            </a:pPr>
            <a:r>
              <a:rPr lang="en-US" sz="1800">
                <a:solidFill>
                  <a:schemeClr val="accent2"/>
                </a:solidFill>
                <a:cs typeface="Times New Roman" pitchFamily="18" charset="0"/>
              </a:rPr>
              <a:t>For example:</a:t>
            </a:r>
          </a:p>
          <a:p>
            <a:pPr lvl="2">
              <a:buFontTx/>
              <a:buNone/>
            </a:pPr>
            <a:r>
              <a:rPr lang="en-US" sz="8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SELECT DepartmentID FROM HumanResources.EmployeeDepartmentHistory </a:t>
            </a:r>
          </a:p>
          <a:p>
            <a:pPr lvl="2">
              <a:buFontTx/>
              <a:buNone/>
            </a:pPr>
            <a:r>
              <a:rPr lang="en-US" sz="1600">
                <a:solidFill>
                  <a:schemeClr val="accent2"/>
                </a:solidFill>
                <a:latin typeface="Courier New" pitchFamily="49" charset="0"/>
                <a:cs typeface="Courier New" pitchFamily="49" charset="0"/>
              </a:rPr>
              <a:t>	WHERE EmployeeID = </a:t>
            </a:r>
          </a:p>
          <a:p>
            <a:pPr lvl="2">
              <a:buFontTx/>
              <a:buNone/>
            </a:pPr>
            <a:r>
              <a:rPr lang="en-US" sz="1600">
                <a:solidFill>
                  <a:schemeClr val="accent2"/>
                </a:solidFill>
                <a:latin typeface="Courier New" pitchFamily="49" charset="0"/>
                <a:cs typeface="Courier New" pitchFamily="49" charset="0"/>
              </a:rPr>
              <a:t>	(</a:t>
            </a:r>
            <a:r>
              <a:rPr lang="en-US" sz="1600">
                <a:solidFill>
                  <a:srgbClr val="FF0000"/>
                </a:solidFill>
                <a:latin typeface="Courier New" pitchFamily="49" charset="0"/>
                <a:cs typeface="Courier New" pitchFamily="49" charset="0"/>
              </a:rPr>
              <a:t>SELECT EmployeeID FROM HumanResources.Employee</a:t>
            </a:r>
          </a:p>
          <a:p>
            <a:pPr lvl="2">
              <a:buFontTx/>
              <a:buNone/>
            </a:pPr>
            <a:r>
              <a:rPr lang="en-US" sz="1600">
                <a:solidFill>
                  <a:srgbClr val="FF0000"/>
                </a:solidFill>
                <a:latin typeface="Courier New" pitchFamily="49" charset="0"/>
                <a:cs typeface="Courier New" pitchFamily="49" charset="0"/>
              </a:rPr>
              <a:t>	WHERE ContactID</a:t>
            </a:r>
            <a:r>
              <a:rPr lang="en-US" sz="1600">
                <a:solidFill>
                  <a:schemeClr val="accent2"/>
                </a:solidFill>
                <a:latin typeface="Courier New" pitchFamily="49" charset="0"/>
                <a:cs typeface="Courier New" pitchFamily="49" charset="0"/>
              </a:rPr>
              <a:t> </a:t>
            </a:r>
            <a:r>
              <a:rPr lang="en-US" sz="1600">
                <a:solidFill>
                  <a:srgbClr val="FF0000"/>
                </a:solidFill>
                <a:latin typeface="Courier New" pitchFamily="49" charset="0"/>
                <a:cs typeface="Courier New" pitchFamily="49" charset="0"/>
              </a:rPr>
              <a:t>=</a:t>
            </a:r>
          </a:p>
          <a:p>
            <a:pPr lvl="2">
              <a:buFontTx/>
              <a:buNone/>
            </a:pPr>
            <a:r>
              <a:rPr lang="en-US" sz="1600">
                <a:solidFill>
                  <a:schemeClr val="accent2"/>
                </a:solidFill>
                <a:latin typeface="Courier New" pitchFamily="49" charset="0"/>
                <a:cs typeface="Courier New" pitchFamily="49" charset="0"/>
              </a:rPr>
              <a:t>	(SELECT ContactID FROM Person.Contact WHERE EmailAddress = 'taylor0@adventure-works.com')</a:t>
            </a:r>
          </a:p>
          <a:p>
            <a:pPr lvl="2">
              <a:buFontTx/>
              <a:buNone/>
            </a:pPr>
            <a:r>
              <a:rPr lang="en-US" sz="1600">
                <a:solidFill>
                  <a:schemeClr val="accent2"/>
                </a:solidFill>
                <a:latin typeface="Courier New" pitchFamily="49" charset="0"/>
                <a:cs typeface="Courier New" pitchFamily="49" charset="0"/>
              </a:rPr>
              <a:t>	)</a:t>
            </a:r>
          </a:p>
          <a:p>
            <a:pPr eaLnBrk="1" hangingPunct="1">
              <a:buFontTx/>
              <a:buBlip>
                <a:blip r:embed="rId3"/>
              </a:buBlip>
            </a:pPr>
            <a:endParaRPr lang="en-US" sz="2000">
              <a:solidFill>
                <a:schemeClr val="accent2"/>
              </a:solidFill>
              <a:cs typeface="Times New Roman" pitchFamily="18" charset="0"/>
            </a:endParaRPr>
          </a:p>
        </p:txBody>
      </p:sp>
      <p:sp>
        <p:nvSpPr>
          <p:cNvPr id="23555"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Using Nested </a:t>
            </a:r>
            <a:r>
              <a:rPr lang="en-GB" b="1" dirty="0" err="1">
                <a:solidFill>
                  <a:srgbClr val="FF0000"/>
                </a:solidFill>
                <a:latin typeface="Tahoma" pitchFamily="34" charset="0"/>
                <a:cs typeface="Times New Roman" pitchFamily="18" charset="0"/>
              </a:rPr>
              <a:t>Subqueries</a:t>
            </a:r>
            <a:r>
              <a:rPr lang="en-GB" b="1" dirty="0">
                <a:solidFill>
                  <a:srgbClr val="FF0000"/>
                </a:solidFill>
                <a:latin typeface="Tahoma" pitchFamily="34" charset="0"/>
                <a:cs typeface="Times New Roman" pitchFamily="18" charset="0"/>
              </a:rPr>
              <a:t> (Contd.)</a:t>
            </a:r>
          </a:p>
        </p:txBody>
      </p:sp>
      <p:sp>
        <p:nvSpPr>
          <p:cNvPr id="23556" name="TextBox 4"/>
          <p:cNvSpPr txBox="1">
            <a:spLocks noChangeArrowheads="1"/>
          </p:cNvSpPr>
          <p:nvPr/>
        </p:nvSpPr>
        <p:spPr bwMode="auto">
          <a:xfrm>
            <a:off x="4267200" y="5513389"/>
            <a:ext cx="533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level 1 inner query uses this contact ID to search for the employee ID of the employee with the given e-mail address.</a:t>
            </a:r>
          </a:p>
        </p:txBody>
      </p:sp>
    </p:spTree>
    <p:extLst>
      <p:ext uri="{BB962C8B-B14F-4D97-AF65-F5344CB8AC3E}">
        <p14:creationId xmlns:p14="http://schemas.microsoft.com/office/powerpoint/2010/main" val="1608511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bwMode="auto">
          <a:xfrm>
            <a:off x="3354388" y="1598614"/>
            <a:ext cx="7313612" cy="91598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lvl="1">
              <a:buFontTx/>
              <a:buBlip>
                <a:blip r:embed="rId3"/>
              </a:buBlip>
            </a:pPr>
            <a:r>
              <a:rPr lang="en-US" sz="1800">
                <a:solidFill>
                  <a:schemeClr val="accent2"/>
                </a:solidFill>
                <a:cs typeface="Times New Roman" pitchFamily="18" charset="0"/>
              </a:rPr>
              <a:t>The following figure displays the output of the preceding query.</a:t>
            </a:r>
          </a:p>
          <a:p>
            <a:pPr>
              <a:buFontTx/>
              <a:buNone/>
            </a:pPr>
            <a:r>
              <a:rPr lang="en-US" sz="2000">
                <a:solidFill>
                  <a:schemeClr val="accent2"/>
                </a:solidFill>
                <a:cs typeface="Times New Roman" pitchFamily="18" charset="0"/>
              </a:rPr>
              <a:t>	</a:t>
            </a:r>
            <a:br>
              <a:rPr lang="en-US" sz="2000">
                <a:solidFill>
                  <a:schemeClr val="accent2"/>
                </a:solidFill>
                <a:cs typeface="Times New Roman" pitchFamily="18" charset="0"/>
              </a:rPr>
            </a:br>
            <a:endParaRPr lang="en-US" sz="2000">
              <a:solidFill>
                <a:schemeClr val="accent2"/>
              </a:solidFill>
              <a:cs typeface="Times New Roman" pitchFamily="18" charset="0"/>
            </a:endParaRPr>
          </a:p>
          <a:p>
            <a:pPr eaLnBrk="1" hangingPunct="1">
              <a:buFontTx/>
              <a:buBlip>
                <a:blip r:embed="rId4"/>
              </a:buBlip>
            </a:pPr>
            <a:endParaRPr lang="en-US" sz="2000">
              <a:solidFill>
                <a:schemeClr val="accent2"/>
              </a:solidFill>
              <a:cs typeface="Times New Roman" pitchFamily="18" charset="0"/>
            </a:endParaRPr>
          </a:p>
        </p:txBody>
      </p:sp>
      <p:sp>
        <p:nvSpPr>
          <p:cNvPr id="24579"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Using Nested </a:t>
            </a:r>
            <a:r>
              <a:rPr lang="en-GB" b="1" dirty="0" err="1">
                <a:solidFill>
                  <a:srgbClr val="FF0000"/>
                </a:solidFill>
                <a:latin typeface="Tahoma" pitchFamily="34" charset="0"/>
                <a:cs typeface="Times New Roman" pitchFamily="18" charset="0"/>
              </a:rPr>
              <a:t>Subqueries</a:t>
            </a:r>
            <a:r>
              <a:rPr lang="en-GB" b="1" dirty="0">
                <a:solidFill>
                  <a:srgbClr val="FF0000"/>
                </a:solidFill>
                <a:latin typeface="Tahoma" pitchFamily="34" charset="0"/>
                <a:cs typeface="Times New Roman" pitchFamily="18" charset="0"/>
              </a:rPr>
              <a:t> (Contd.)</a:t>
            </a:r>
          </a:p>
        </p:txBody>
      </p:sp>
      <p:pic>
        <p:nvPicPr>
          <p:cNvPr id="245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1" y="2514601"/>
            <a:ext cx="1628775" cy="542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8837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3048001" y="1600200"/>
            <a:ext cx="7313613" cy="4495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Correlated subqueries:</a:t>
            </a:r>
          </a:p>
          <a:p>
            <a:pPr lvl="1">
              <a:buFontTx/>
              <a:buBlip>
                <a:blip r:embed="rId4"/>
              </a:buBlip>
            </a:pPr>
            <a:r>
              <a:rPr lang="en-US" sz="1800">
                <a:solidFill>
                  <a:schemeClr val="accent2"/>
                </a:solidFill>
                <a:cs typeface="Times New Roman" pitchFamily="18" charset="0"/>
              </a:rPr>
              <a:t>Can be defined as a query that depends on the outer query for its evaluation.</a:t>
            </a:r>
          </a:p>
          <a:p>
            <a:pPr lvl="1">
              <a:buFontTx/>
              <a:buBlip>
                <a:blip r:embed="rId4"/>
              </a:buBlip>
            </a:pPr>
            <a:r>
              <a:rPr lang="en-US" sz="1800">
                <a:solidFill>
                  <a:schemeClr val="accent2"/>
                </a:solidFill>
                <a:cs typeface="Times New Roman" pitchFamily="18" charset="0"/>
              </a:rPr>
              <a:t>Uses the WHERE clause to refer to the table specified in the FROM clause.</a:t>
            </a:r>
          </a:p>
          <a:p>
            <a:pPr lvl="1">
              <a:buFontTx/>
              <a:buBlip>
                <a:blip r:embed="rId4"/>
              </a:buBlip>
            </a:pPr>
            <a:r>
              <a:rPr lang="en-US" sz="1800">
                <a:solidFill>
                  <a:schemeClr val="accent2"/>
                </a:solidFill>
                <a:cs typeface="Times New Roman" pitchFamily="18" charset="0"/>
              </a:rPr>
              <a:t>For example:</a:t>
            </a:r>
          </a:p>
          <a:p>
            <a:pPr lvl="2">
              <a:buFontTx/>
              <a:buNone/>
            </a:pPr>
            <a:r>
              <a:rPr lang="en-US" sz="1200">
                <a:solidFill>
                  <a:schemeClr val="accent2"/>
                </a:solidFill>
                <a:latin typeface="Courier New" pitchFamily="49" charset="0"/>
                <a:cs typeface="Courier New" pitchFamily="49" charset="0"/>
              </a:rPr>
              <a:t>	</a:t>
            </a:r>
            <a:r>
              <a:rPr lang="en-US" sz="1600">
                <a:solidFill>
                  <a:schemeClr val="accent2"/>
                </a:solidFill>
                <a:latin typeface="Courier New" pitchFamily="49" charset="0"/>
                <a:cs typeface="Courier New" pitchFamily="49" charset="0"/>
              </a:rPr>
              <a:t>SELECT * FROM EmployeeDetails e</a:t>
            </a:r>
          </a:p>
          <a:p>
            <a:pPr lvl="2">
              <a:buFontTx/>
              <a:buNone/>
            </a:pPr>
            <a:r>
              <a:rPr lang="en-US" sz="1600">
                <a:solidFill>
                  <a:schemeClr val="accent2"/>
                </a:solidFill>
                <a:latin typeface="Courier New" pitchFamily="49" charset="0"/>
                <a:cs typeface="Courier New" pitchFamily="49" charset="0"/>
              </a:rPr>
              <a:t>	WHERE Salary = (SELECT max(Salary) FROM EmployeeDetails WHERE DeptNo = e.DeptNo)</a:t>
            </a:r>
          </a:p>
          <a:p>
            <a:pPr lvl="1">
              <a:buFontTx/>
              <a:buBlip>
                <a:blip r:embed="rId4"/>
              </a:buBlip>
            </a:pPr>
            <a:endParaRPr lang="en-US" sz="1800">
              <a:solidFill>
                <a:schemeClr val="accent2"/>
              </a:solidFill>
              <a:cs typeface="Times New Roman" pitchFamily="18" charset="0"/>
            </a:endParaRPr>
          </a:p>
          <a:p>
            <a:pPr lvl="1" eaLnBrk="1" hangingPunct="1">
              <a:buFontTx/>
              <a:buNone/>
            </a:pPr>
            <a:endParaRPr lang="en-US" sz="1800">
              <a:solidFill>
                <a:schemeClr val="accent2"/>
              </a:solidFill>
              <a:cs typeface="Times New Roman" pitchFamily="18" charset="0"/>
            </a:endParaRPr>
          </a:p>
        </p:txBody>
      </p:sp>
      <p:sp>
        <p:nvSpPr>
          <p:cNvPr id="2560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Correlated </a:t>
            </a:r>
            <a:r>
              <a:rPr lang="en-US" b="1" dirty="0" err="1">
                <a:solidFill>
                  <a:srgbClr val="FF0000"/>
                </a:solidFill>
                <a:latin typeface="Tahoma" pitchFamily="34" charset="0"/>
                <a:cs typeface="Times New Roman" pitchFamily="18" charset="0"/>
              </a:rPr>
              <a:t>Subqueries</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13369821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a:buFontTx/>
              <a:buBlip>
                <a:blip r:embed="rId3"/>
              </a:buBlip>
              <a:defRPr/>
            </a:pPr>
            <a:r>
              <a:rPr lang="en-US" sz="1800" dirty="0">
                <a:solidFill>
                  <a:schemeClr val="accent2"/>
                </a:solidFill>
                <a:latin typeface="Arial" charset="0"/>
                <a:cs typeface="Times New Roman" pitchFamily="18" charset="0"/>
              </a:rPr>
              <a:t>The preceding query will display the employees who earn the highest salary in their department, as shown in the following figure.</a:t>
            </a: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solidFill>
                <a:schemeClr val="accent2"/>
              </a:solidFill>
              <a:latin typeface="Arial" charset="0"/>
              <a:cs typeface="Times New Roman" pitchFamily="18" charset="0"/>
            </a:endParaRPr>
          </a:p>
          <a:p>
            <a:pPr eaLnBrk="1" hangingPunct="1">
              <a:buFontTx/>
              <a:buBlip>
                <a:blip r:embed="rId4"/>
              </a:buBlip>
              <a:defRPr/>
            </a:pPr>
            <a:endParaRPr lang="en-US" sz="2000" dirty="0"/>
          </a:p>
          <a:p>
            <a:pPr eaLnBrk="1" hangingPunct="1">
              <a:buFontTx/>
              <a:buBlip>
                <a:blip r:embed="rId4"/>
              </a:buBlip>
              <a:defRPr/>
            </a:pPr>
            <a:endParaRPr lang="en-US" sz="2000" dirty="0">
              <a:solidFill>
                <a:schemeClr val="accent2"/>
              </a:solidFill>
              <a:latin typeface="Arial" charset="0"/>
              <a:cs typeface="Times New Roman" pitchFamily="18" charset="0"/>
            </a:endParaRPr>
          </a:p>
          <a:p>
            <a:pPr lvl="1">
              <a:buFontTx/>
              <a:buBlip>
                <a:blip r:embed="rId3"/>
              </a:buBlip>
              <a:defRPr/>
            </a:pP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662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Correlated </a:t>
            </a:r>
            <a:r>
              <a:rPr lang="en-US" b="1" dirty="0" err="1">
                <a:solidFill>
                  <a:srgbClr val="FF0000"/>
                </a:solidFill>
                <a:latin typeface="Tahoma" pitchFamily="34" charset="0"/>
                <a:cs typeface="Times New Roman" pitchFamily="18" charset="0"/>
              </a:rPr>
              <a:t>Subqueries</a:t>
            </a:r>
            <a:r>
              <a:rPr lang="en-US" b="1" dirty="0">
                <a:solidFill>
                  <a:srgbClr val="FF0000"/>
                </a:solidFill>
                <a:latin typeface="Tahoma" pitchFamily="34" charset="0"/>
                <a:cs typeface="Times New Roman" pitchFamily="18" charset="0"/>
              </a:rPr>
              <a:t> (Contd.)</a:t>
            </a:r>
            <a:endParaRPr lang="en-GB" b="1" dirty="0">
              <a:solidFill>
                <a:srgbClr val="FF0000"/>
              </a:solidFill>
              <a:latin typeface="Tahoma" pitchFamily="34" charset="0"/>
              <a:cs typeface="Times New Roman" pitchFamily="18" charset="0"/>
            </a:endParaRPr>
          </a:p>
        </p:txBody>
      </p:sp>
      <p:pic>
        <p:nvPicPr>
          <p:cNvPr id="2662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19400"/>
            <a:ext cx="4197350" cy="693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14206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Just a minute</a:t>
            </a:r>
          </a:p>
        </p:txBody>
      </p:sp>
      <p:sp>
        <p:nvSpPr>
          <p:cNvPr id="27651" name="Rectangle 2"/>
          <p:cNvSpPr txBox="1">
            <a:spLocks noChangeArrowheads="1"/>
          </p:cNvSpPr>
          <p:nvPr/>
        </p:nvSpPr>
        <p:spPr bwMode="auto">
          <a:xfrm>
            <a:off x="3048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Write a query to determine the employee ID and the department ID of all the employees whose manager ID is 6 from the AdventureWorks database.</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3124200" y="4343400"/>
            <a:ext cx="7391400" cy="2057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a:spcBef>
                <a:spcPct val="20000"/>
              </a:spcBef>
              <a:buFontTx/>
              <a:buBlip>
                <a:blip r:embed="rId4"/>
              </a:buBlip>
            </a:pPr>
            <a:r>
              <a:rPr lang="en-US" sz="1800">
                <a:solidFill>
                  <a:schemeClr val="accent2"/>
                </a:solidFill>
                <a:latin typeface="Courier New" pitchFamily="49" charset="0"/>
                <a:cs typeface="Courier New" pitchFamily="49" charset="0"/>
              </a:rPr>
              <a:t>SELECT EmployeeID, DepartmentID FROM HumanResources.EmployeeDepartmentHistory WHERE EmployeeID IN(SELECT EmployeeID FROM HumanResources.Employee WHERE ManagerID=6)</a:t>
            </a:r>
          </a:p>
          <a:p>
            <a:pPr lvl="1">
              <a:spcBef>
                <a:spcPct val="20000"/>
              </a:spcBef>
            </a:pPr>
            <a:r>
              <a:rPr lang="en-US" sz="1800">
                <a:solidFill>
                  <a:schemeClr val="accent2"/>
                </a:solidFill>
                <a:latin typeface="Arial" pitchFamily="34" charset="0"/>
                <a:cs typeface="Times New Roman" pitchFamily="18" charset="0"/>
              </a:rPr>
              <a:t> </a:t>
            </a:r>
          </a:p>
          <a:p>
            <a:pPr lvl="1" eaLnBrk="1" hangingPunct="1">
              <a:spcBef>
                <a:spcPct val="20000"/>
              </a:spcBef>
            </a:pPr>
            <a:r>
              <a:rPr lang="en-US" sz="1800"/>
              <a:t>	</a:t>
            </a:r>
            <a:endParaRPr lang="en-US" sz="1800">
              <a:solidFill>
                <a:schemeClr val="accent2"/>
              </a:solidFill>
              <a:latin typeface="Arial" pitchFamily="34" charset="0"/>
              <a:cs typeface="Times New Roman" pitchFamily="18" charset="0"/>
            </a:endParaRPr>
          </a:p>
        </p:txBody>
      </p:sp>
    </p:spTree>
    <p:extLst>
      <p:ext uri="{BB962C8B-B14F-4D97-AF65-F5344CB8AC3E}">
        <p14:creationId xmlns:p14="http://schemas.microsoft.com/office/powerpoint/2010/main" val="143731672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
          <p:cNvSpPr>
            <a:spLocks noChangeArrowheads="1"/>
          </p:cNvSpPr>
          <p:nvPr/>
        </p:nvSpPr>
        <p:spPr bwMode="auto">
          <a:xfrm>
            <a:off x="7934325" y="2084388"/>
            <a:ext cx="1206500" cy="1206500"/>
          </a:xfrm>
          <a:prstGeom prst="ellipse">
            <a:avLst/>
          </a:prstGeom>
          <a:solidFill>
            <a:srgbClr val="FFFFCC"/>
          </a:solidFill>
          <a:ln w="9525">
            <a:solidFill>
              <a:schemeClr val="tx1"/>
            </a:solidFill>
            <a:round/>
            <a:headEnd/>
            <a:tailEnd/>
          </a:ln>
        </p:spPr>
        <p:txBody>
          <a:bodyPr wrap="none" anchor="ctr"/>
          <a:lstStyle/>
          <a:p>
            <a:endParaRPr lang="en-US"/>
          </a:p>
        </p:txBody>
      </p:sp>
      <p:sp>
        <p:nvSpPr>
          <p:cNvPr id="7171" name="Rectangle 3"/>
          <p:cNvSpPr>
            <a:spLocks noChangeArrowheads="1"/>
          </p:cNvSpPr>
          <p:nvPr/>
        </p:nvSpPr>
        <p:spPr bwMode="auto">
          <a:xfrm rot="16200000">
            <a:off x="8353425" y="1169988"/>
            <a:ext cx="381000" cy="1371600"/>
          </a:xfrm>
          <a:prstGeom prst="rect">
            <a:avLst/>
          </a:prstGeom>
          <a:solidFill>
            <a:srgbClr val="FFFFCC"/>
          </a:solidFill>
          <a:ln w="9525">
            <a:solidFill>
              <a:srgbClr val="AC8B00"/>
            </a:solidFill>
            <a:miter lim="800000"/>
            <a:headEnd/>
            <a:tailEnd/>
          </a:ln>
        </p:spPr>
        <p:txBody>
          <a:bodyPr wrap="none" anchor="ctr"/>
          <a:lstStyle/>
          <a:p>
            <a:endParaRPr lang="en-US"/>
          </a:p>
        </p:txBody>
      </p:sp>
      <p:sp>
        <p:nvSpPr>
          <p:cNvPr id="7172" name="Oval 4"/>
          <p:cNvSpPr>
            <a:spLocks noChangeArrowheads="1"/>
          </p:cNvSpPr>
          <p:nvPr/>
        </p:nvSpPr>
        <p:spPr bwMode="auto">
          <a:xfrm>
            <a:off x="4200525" y="2097088"/>
            <a:ext cx="1206500" cy="1206500"/>
          </a:xfrm>
          <a:prstGeom prst="ellipse">
            <a:avLst/>
          </a:prstGeom>
          <a:solidFill>
            <a:srgbClr val="FFD6AD"/>
          </a:solidFill>
          <a:ln w="9525">
            <a:solidFill>
              <a:schemeClr val="tx1"/>
            </a:solidFill>
            <a:round/>
            <a:headEnd/>
            <a:tailEnd/>
          </a:ln>
        </p:spPr>
        <p:txBody>
          <a:bodyPr wrap="none" anchor="ctr"/>
          <a:lstStyle/>
          <a:p>
            <a:endParaRPr lang="en-US"/>
          </a:p>
        </p:txBody>
      </p:sp>
      <p:sp>
        <p:nvSpPr>
          <p:cNvPr id="7173" name="Rectangle 5"/>
          <p:cNvSpPr>
            <a:spLocks noChangeArrowheads="1"/>
          </p:cNvSpPr>
          <p:nvPr/>
        </p:nvSpPr>
        <p:spPr bwMode="auto">
          <a:xfrm rot="16200000">
            <a:off x="4619625" y="1169988"/>
            <a:ext cx="381000" cy="1371600"/>
          </a:xfrm>
          <a:prstGeom prst="rect">
            <a:avLst/>
          </a:prstGeom>
          <a:solidFill>
            <a:srgbClr val="FFD6AF"/>
          </a:solidFill>
          <a:ln w="9525">
            <a:solidFill>
              <a:srgbClr val="993300"/>
            </a:solidFill>
            <a:miter lim="800000"/>
            <a:headEnd/>
            <a:tailEnd/>
          </a:ln>
        </p:spPr>
        <p:txBody>
          <a:bodyPr wrap="none" anchor="ctr"/>
          <a:lstStyle/>
          <a:p>
            <a:endParaRPr lang="en-US"/>
          </a:p>
        </p:txBody>
      </p:sp>
      <p:graphicFrame>
        <p:nvGraphicFramePr>
          <p:cNvPr id="7174" name="Object 2"/>
          <p:cNvGraphicFramePr>
            <a:graphicFrameLocks noChangeAspect="1"/>
          </p:cNvGraphicFramePr>
          <p:nvPr/>
        </p:nvGraphicFramePr>
        <p:xfrm>
          <a:off x="5495925" y="4598988"/>
          <a:ext cx="2457450" cy="1524000"/>
        </p:xfrm>
        <a:graphic>
          <a:graphicData uri="http://schemas.openxmlformats.org/presentationml/2006/ole">
            <mc:AlternateContent xmlns:mc="http://schemas.openxmlformats.org/markup-compatibility/2006">
              <mc:Choice xmlns:v="urn:schemas-microsoft-com:vml" Requires="v">
                <p:oleObj spid="_x0000_s1027" name="Bitmap Image" r:id="rId4" imgW="2457143" imgH="1523810" progId="Paint.Picture">
                  <p:embed/>
                </p:oleObj>
              </mc:Choice>
              <mc:Fallback>
                <p:oleObj name="Bitmap Image" r:id="rId4" imgW="2457143" imgH="1523810" progId="Paint.Picture">
                  <p:embed/>
                  <p:pic>
                    <p:nvPicPr>
                      <p:cNvPr id="71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4598988"/>
                        <a:ext cx="24574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Line 7"/>
          <p:cNvSpPr>
            <a:spLocks noChangeShapeType="1"/>
          </p:cNvSpPr>
          <p:nvPr/>
        </p:nvSpPr>
        <p:spPr bwMode="auto">
          <a:xfrm>
            <a:off x="4810125" y="3608388"/>
            <a:ext cx="3733800" cy="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6" name="Line 8"/>
          <p:cNvSpPr>
            <a:spLocks noChangeShapeType="1"/>
          </p:cNvSpPr>
          <p:nvPr/>
        </p:nvSpPr>
        <p:spPr bwMode="auto">
          <a:xfrm flipV="1">
            <a:off x="8543925" y="3303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7" name="Line 9"/>
          <p:cNvSpPr>
            <a:spLocks noChangeShapeType="1"/>
          </p:cNvSpPr>
          <p:nvPr/>
        </p:nvSpPr>
        <p:spPr bwMode="auto">
          <a:xfrm flipV="1">
            <a:off x="4810125" y="3303588"/>
            <a:ext cx="0" cy="304800"/>
          </a:xfrm>
          <a:prstGeom prst="line">
            <a:avLst/>
          </a:prstGeom>
          <a:noFill/>
          <a:ln w="12700">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8" name="Rectangle 10"/>
          <p:cNvSpPr>
            <a:spLocks noChangeArrowheads="1"/>
          </p:cNvSpPr>
          <p:nvPr/>
        </p:nvSpPr>
        <p:spPr bwMode="auto">
          <a:xfrm>
            <a:off x="3514725" y="16652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a:t>
            </a:r>
          </a:p>
        </p:txBody>
      </p:sp>
      <p:sp>
        <p:nvSpPr>
          <p:cNvPr id="7179" name="Rectangle 11"/>
          <p:cNvSpPr>
            <a:spLocks noChangeArrowheads="1"/>
          </p:cNvSpPr>
          <p:nvPr/>
        </p:nvSpPr>
        <p:spPr bwMode="auto">
          <a:xfrm>
            <a:off x="7248525" y="16652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B D E</a:t>
            </a:r>
          </a:p>
        </p:txBody>
      </p:sp>
      <p:sp>
        <p:nvSpPr>
          <p:cNvPr id="7180" name="Rectangle 12"/>
          <p:cNvSpPr>
            <a:spLocks noChangeArrowheads="1"/>
          </p:cNvSpPr>
          <p:nvPr/>
        </p:nvSpPr>
        <p:spPr bwMode="auto">
          <a:xfrm rot="16200000">
            <a:off x="6508750" y="3402013"/>
            <a:ext cx="381000" cy="2012950"/>
          </a:xfrm>
          <a:prstGeom prst="rect">
            <a:avLst/>
          </a:prstGeom>
          <a:solidFill>
            <a:srgbClr val="FEF2D4"/>
          </a:solidFill>
          <a:ln w="9525">
            <a:solidFill>
              <a:srgbClr val="993300"/>
            </a:solidFill>
            <a:miter lim="800000"/>
            <a:headEnd/>
            <a:tailEnd/>
          </a:ln>
        </p:spPr>
        <p:txBody>
          <a:bodyPr wrap="none" anchor="ctr"/>
          <a:lstStyle/>
          <a:p>
            <a:endParaRPr lang="en-US"/>
          </a:p>
        </p:txBody>
      </p:sp>
      <p:sp>
        <p:nvSpPr>
          <p:cNvPr id="7181" name="Rectangle 13"/>
          <p:cNvSpPr>
            <a:spLocks noChangeArrowheads="1"/>
          </p:cNvSpPr>
          <p:nvPr/>
        </p:nvSpPr>
        <p:spPr bwMode="auto">
          <a:xfrm>
            <a:off x="5203825" y="42179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A B C D E</a:t>
            </a:r>
          </a:p>
        </p:txBody>
      </p:sp>
      <p:sp>
        <p:nvSpPr>
          <p:cNvPr id="7182" name="Rectangle 14"/>
          <p:cNvSpPr>
            <a:spLocks noChangeArrowheads="1"/>
          </p:cNvSpPr>
          <p:nvPr/>
        </p:nvSpPr>
        <p:spPr bwMode="auto">
          <a:xfrm>
            <a:off x="6407150" y="4256088"/>
            <a:ext cx="247650" cy="304800"/>
          </a:xfrm>
          <a:prstGeom prst="rect">
            <a:avLst/>
          </a:prstGeom>
          <a:noFill/>
          <a:ln w="2857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3" name="Rectangle 15"/>
          <p:cNvSpPr>
            <a:spLocks noChangeArrowheads="1"/>
          </p:cNvSpPr>
          <p:nvPr/>
        </p:nvSpPr>
        <p:spPr bwMode="auto">
          <a:xfrm>
            <a:off x="4995863" y="3151188"/>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600">
                <a:solidFill>
                  <a:srgbClr val="C00000"/>
                </a:solidFill>
                <a:latin typeface="Verdana" pitchFamily="34" charset="0"/>
                <a:cs typeface="Times New Roman" pitchFamily="18" charset="0"/>
              </a:rPr>
              <a:t>INNER JOIN</a:t>
            </a:r>
          </a:p>
        </p:txBody>
      </p:sp>
      <p:sp>
        <p:nvSpPr>
          <p:cNvPr id="7184" name="Rectangle 16"/>
          <p:cNvSpPr>
            <a:spLocks noChangeArrowheads="1"/>
          </p:cNvSpPr>
          <p:nvPr/>
        </p:nvSpPr>
        <p:spPr bwMode="auto">
          <a:xfrm>
            <a:off x="3362325" y="24653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764600"/>
                </a:solidFill>
                <a:latin typeface="Verdana" pitchFamily="34" charset="0"/>
                <a:cs typeface="Times New Roman" pitchFamily="18" charset="0"/>
              </a:rPr>
              <a:t>Table X</a:t>
            </a:r>
          </a:p>
        </p:txBody>
      </p:sp>
      <p:sp>
        <p:nvSpPr>
          <p:cNvPr id="7185" name="Rectangle 17"/>
          <p:cNvSpPr>
            <a:spLocks noChangeArrowheads="1"/>
          </p:cNvSpPr>
          <p:nvPr/>
        </p:nvSpPr>
        <p:spPr bwMode="auto">
          <a:xfrm>
            <a:off x="7124700" y="2465388"/>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a:solidFill>
                  <a:srgbClr val="6E6B00"/>
                </a:solidFill>
                <a:latin typeface="Verdana" pitchFamily="34" charset="0"/>
                <a:cs typeface="Times New Roman" pitchFamily="18" charset="0"/>
              </a:rPr>
              <a:t>Table Y</a:t>
            </a:r>
          </a:p>
        </p:txBody>
      </p:sp>
      <p:sp>
        <p:nvSpPr>
          <p:cNvPr id="7186" name="Text Box 18"/>
          <p:cNvSpPr txBox="1">
            <a:spLocks noChangeArrowheads="1"/>
          </p:cNvSpPr>
          <p:nvPr/>
        </p:nvSpPr>
        <p:spPr bwMode="auto">
          <a:xfrm>
            <a:off x="4214813" y="1366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7187" name="Text Box 19"/>
          <p:cNvSpPr txBox="1">
            <a:spLocks noChangeArrowheads="1"/>
          </p:cNvSpPr>
          <p:nvPr/>
        </p:nvSpPr>
        <p:spPr bwMode="auto">
          <a:xfrm>
            <a:off x="7981950" y="1366838"/>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COLUMNS</a:t>
            </a:r>
          </a:p>
        </p:txBody>
      </p:sp>
      <p:sp>
        <p:nvSpPr>
          <p:cNvPr id="7188" name="Line 20"/>
          <p:cNvSpPr>
            <a:spLocks noChangeShapeType="1"/>
          </p:cNvSpPr>
          <p:nvPr/>
        </p:nvSpPr>
        <p:spPr bwMode="auto">
          <a:xfrm>
            <a:off x="6715125" y="3608388"/>
            <a:ext cx="0" cy="533400"/>
          </a:xfrm>
          <a:prstGeom prst="line">
            <a:avLst/>
          </a:prstGeom>
          <a:noFill/>
          <a:ln w="9525">
            <a:solidFill>
              <a:srgbClr val="B06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89" name="Oval 21"/>
          <p:cNvSpPr>
            <a:spLocks noChangeArrowheads="1"/>
          </p:cNvSpPr>
          <p:nvPr/>
        </p:nvSpPr>
        <p:spPr bwMode="auto">
          <a:xfrm>
            <a:off x="6486525" y="4903788"/>
            <a:ext cx="381000" cy="914400"/>
          </a:xfrm>
          <a:prstGeom prst="ellipse">
            <a:avLst/>
          </a:prstGeom>
          <a:pattFill prst="ltUpDiag">
            <a:fgClr>
              <a:schemeClr val="tx1">
                <a:alpha val="52156"/>
              </a:schemeClr>
            </a:fgClr>
            <a:bgClr>
              <a:schemeClr val="bg1">
                <a:alpha val="52156"/>
              </a:schemeClr>
            </a:bgClr>
          </a:patt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190" name="Text Box 22"/>
          <p:cNvSpPr txBox="1">
            <a:spLocks noChangeArrowheads="1"/>
          </p:cNvSpPr>
          <p:nvPr/>
        </p:nvSpPr>
        <p:spPr bwMode="auto">
          <a:xfrm>
            <a:off x="6181725" y="6167438"/>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sz="1600">
                <a:solidFill>
                  <a:srgbClr val="C00000"/>
                </a:solidFill>
                <a:latin typeface="Verdana" pitchFamily="34" charset="0"/>
              </a:rPr>
              <a:t>OUTPUT</a:t>
            </a:r>
          </a:p>
        </p:txBody>
      </p:sp>
      <p:sp>
        <p:nvSpPr>
          <p:cNvPr id="7191" name="Rectangle 23"/>
          <p:cNvSpPr>
            <a:spLocks noChangeArrowheads="1"/>
          </p:cNvSpPr>
          <p:nvPr/>
        </p:nvSpPr>
        <p:spPr bwMode="auto">
          <a:xfrm>
            <a:off x="7391400" y="5267325"/>
            <a:ext cx="3048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ct val="20000"/>
              </a:spcBef>
            </a:pPr>
            <a:r>
              <a:rPr lang="en-US" sz="1200">
                <a:solidFill>
                  <a:srgbClr val="C00000"/>
                </a:solidFill>
                <a:latin typeface="Verdana" pitchFamily="34" charset="0"/>
                <a:cs typeface="Times New Roman" pitchFamily="18" charset="0"/>
              </a:rPr>
              <a:t>COMMON ROWS</a:t>
            </a:r>
          </a:p>
        </p:txBody>
      </p:sp>
      <p:sp>
        <p:nvSpPr>
          <p:cNvPr id="7192" name="Line 24"/>
          <p:cNvSpPr>
            <a:spLocks noChangeShapeType="1"/>
          </p:cNvSpPr>
          <p:nvPr/>
        </p:nvSpPr>
        <p:spPr bwMode="auto">
          <a:xfrm flipV="1">
            <a:off x="6715125" y="5405438"/>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93" name="Text Box 25"/>
          <p:cNvSpPr txBox="1">
            <a:spLocks noChangeArrowheads="1"/>
          </p:cNvSpPr>
          <p:nvPr/>
        </p:nvSpPr>
        <p:spPr bwMode="auto">
          <a:xfrm>
            <a:off x="1676400" y="711200"/>
            <a:ext cx="876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chemeClr val="bg1"/>
                </a:solidFill>
                <a:latin typeface="Tahoma" pitchFamily="34" charset="0"/>
                <a:cs typeface="Times New Roman" pitchFamily="18" charset="0"/>
              </a:rPr>
              <a:t>Using an Inner Join </a:t>
            </a:r>
            <a:r>
              <a:rPr lang="en-GB" b="1">
                <a:solidFill>
                  <a:schemeClr val="bg1"/>
                </a:solidFill>
                <a:latin typeface="Tahoma" pitchFamily="34" charset="0"/>
                <a:cs typeface="Times New Roman" pitchFamily="18" charset="0"/>
              </a:rPr>
              <a:t>(Contd.)</a:t>
            </a:r>
          </a:p>
        </p:txBody>
      </p:sp>
    </p:spTree>
    <p:extLst>
      <p:ext uri="{BB962C8B-B14F-4D97-AF65-F5344CB8AC3E}">
        <p14:creationId xmlns:p14="http://schemas.microsoft.com/office/powerpoint/2010/main" val="3610878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4648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APPLY operator:</a:t>
            </a:r>
          </a:p>
          <a:p>
            <a:pPr lvl="1">
              <a:buFontTx/>
              <a:buBlip>
                <a:blip r:embed="rId4"/>
              </a:buBlip>
              <a:defRPr/>
            </a:pPr>
            <a:r>
              <a:rPr lang="en-US" sz="1800" dirty="0">
                <a:solidFill>
                  <a:schemeClr val="accent2"/>
                </a:solidFill>
                <a:latin typeface="Arial" charset="0"/>
                <a:cs typeface="Times New Roman" pitchFamily="18" charset="0"/>
              </a:rPr>
              <a:t>Combines the result sets of two queries such that for each row of the first query, the second query is evaluated to determine if any rows are returned. </a:t>
            </a:r>
          </a:p>
          <a:p>
            <a:pPr marL="342900" lvl="1" indent="-342900">
              <a:buBlip>
                <a:blip r:embed="rId3"/>
              </a:buBlip>
              <a:defRPr/>
            </a:pPr>
            <a:r>
              <a:rPr lang="en-US" sz="2000" dirty="0">
                <a:solidFill>
                  <a:schemeClr val="accent2"/>
                </a:solidFill>
                <a:latin typeface="Arial" charset="0"/>
                <a:cs typeface="Times New Roman" pitchFamily="18" charset="0"/>
              </a:rPr>
              <a:t>The two types of APPLY operators supported by SQL Server are:</a:t>
            </a:r>
          </a:p>
          <a:p>
            <a:pPr lvl="1">
              <a:buFontTx/>
              <a:buBlip>
                <a:blip r:embed="rId4"/>
              </a:buBlip>
              <a:defRPr/>
            </a:pPr>
            <a:r>
              <a:rPr lang="en-US" sz="1800" dirty="0">
                <a:solidFill>
                  <a:schemeClr val="accent2"/>
                </a:solidFill>
                <a:latin typeface="Arial" charset="0"/>
                <a:cs typeface="Times New Roman" pitchFamily="18" charset="0"/>
              </a:rPr>
              <a:t>CROSS APPLY</a:t>
            </a:r>
          </a:p>
          <a:p>
            <a:pPr lvl="1">
              <a:buFontTx/>
              <a:buBlip>
                <a:blip r:embed="rId4"/>
              </a:buBlip>
              <a:defRPr/>
            </a:pPr>
            <a:r>
              <a:rPr lang="en-US" sz="1800" dirty="0">
                <a:solidFill>
                  <a:schemeClr val="accent2"/>
                </a:solidFill>
                <a:latin typeface="Arial" charset="0"/>
                <a:cs typeface="Times New Roman" pitchFamily="18" charset="0"/>
              </a:rPr>
              <a:t>OUTER APPLY</a:t>
            </a:r>
          </a:p>
          <a:p>
            <a:pPr marL="342900" lvl="1" indent="-342900">
              <a:buBlip>
                <a:blip r:embed="rId3"/>
              </a:buBlip>
              <a:defRPr/>
            </a:pPr>
            <a:r>
              <a:rPr lang="en-US" sz="2000" dirty="0">
                <a:solidFill>
                  <a:schemeClr val="accent2"/>
                </a:solidFill>
                <a:latin typeface="Arial" charset="0"/>
                <a:cs typeface="Times New Roman" pitchFamily="18" charset="0"/>
              </a:rPr>
              <a:t>The syntax for using the APPLY operator is:</a:t>
            </a:r>
          </a:p>
          <a:p>
            <a:pPr marL="342900" lvl="1" indent="-342900">
              <a:buNone/>
              <a:defRPr/>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left_table_expression</a:t>
            </a:r>
            <a:r>
              <a:rPr lang="en-US" sz="1600" dirty="0">
                <a:solidFill>
                  <a:schemeClr val="accent2"/>
                </a:solidFill>
                <a:latin typeface="Courier New" pitchFamily="49" charset="0"/>
                <a:cs typeface="Courier New" pitchFamily="49" charset="0"/>
              </a:rPr>
              <a:t> {CROSS | OUTER} APPLY  </a:t>
            </a:r>
          </a:p>
          <a:p>
            <a:pPr marL="342900" lvl="1" indent="-342900">
              <a:buNone/>
              <a:defRPr/>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right_table_expression</a:t>
            </a:r>
            <a:r>
              <a:rPr lang="en-US" sz="2000" dirty="0">
                <a:solidFill>
                  <a:schemeClr val="accent2"/>
                </a:solidFill>
                <a:latin typeface="Arial" charset="0"/>
                <a:cs typeface="Times New Roman" pitchFamily="18" charset="0"/>
              </a:rPr>
              <a:t/>
            </a:r>
            <a:br>
              <a:rPr lang="en-US" sz="2000" dirty="0">
                <a:solidFill>
                  <a:schemeClr val="accent2"/>
                </a:solidFill>
                <a:latin typeface="Arial" charset="0"/>
                <a:cs typeface="Times New Roman" pitchFamily="18" charset="0"/>
              </a:rPr>
            </a:br>
            <a:endParaRPr lang="en-US" sz="1800" dirty="0">
              <a:solidFill>
                <a:schemeClr val="accent2"/>
              </a:solidFill>
              <a:latin typeface="Arial" charset="0"/>
              <a:cs typeface="Times New Roman" pitchFamily="18" charset="0"/>
            </a:endParaRPr>
          </a:p>
        </p:txBody>
      </p:sp>
      <p:sp>
        <p:nvSpPr>
          <p:cNvPr id="2867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APPLY Operator</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95313691"/>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51175" y="1600200"/>
            <a:ext cx="7315200" cy="46482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CROSS APPLY operator: </a:t>
            </a:r>
            <a:endParaRPr lang="en-US" sz="1800" dirty="0">
              <a:solidFill>
                <a:schemeClr val="accent2"/>
              </a:solidFill>
              <a:latin typeface="Arial" charset="0"/>
              <a:cs typeface="Times New Roman" pitchFamily="18" charset="0"/>
            </a:endParaRPr>
          </a:p>
          <a:p>
            <a:pPr lvl="1">
              <a:buFontTx/>
              <a:buBlip>
                <a:blip r:embed="rId4"/>
              </a:buBlip>
              <a:defRPr/>
            </a:pPr>
            <a:r>
              <a:rPr lang="en-US" sz="1800" dirty="0">
                <a:solidFill>
                  <a:schemeClr val="accent2"/>
                </a:solidFill>
                <a:latin typeface="Arial" charset="0"/>
                <a:cs typeface="Times New Roman" pitchFamily="18" charset="0"/>
              </a:rPr>
              <a:t>Returns only those rows from the outer result set that matches with the inner result set.</a:t>
            </a:r>
          </a:p>
          <a:p>
            <a:pPr lvl="1">
              <a:buFontTx/>
              <a:buBlip>
                <a:blip r:embed="rId4"/>
              </a:buBlip>
              <a:defRPr/>
            </a:pPr>
            <a:r>
              <a:rPr lang="en-US" sz="1800" dirty="0">
                <a:solidFill>
                  <a:schemeClr val="accent2"/>
                </a:solidFill>
                <a:latin typeface="Arial" charset="0"/>
                <a:cs typeface="Times New Roman" pitchFamily="18" charset="0"/>
              </a:rPr>
              <a:t>For example:</a:t>
            </a:r>
          </a:p>
          <a:p>
            <a:pPr marL="342900" lvl="1" indent="-342900">
              <a:buNone/>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d.Customer_name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d.Acc_num</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br.Loan_num</a:t>
            </a:r>
            <a:r>
              <a:rPr lang="en-US" sz="1600" dirty="0">
                <a:solidFill>
                  <a:schemeClr val="accent2"/>
                </a:solidFill>
                <a:latin typeface="Courier New" pitchFamily="49" charset="0"/>
                <a:cs typeface="Courier New" pitchFamily="49" charset="0"/>
              </a:rPr>
              <a:t> </a:t>
            </a:r>
          </a:p>
          <a:p>
            <a:pPr marL="342900" lvl="1" indent="-342900">
              <a:buNone/>
              <a:defRPr/>
            </a:pPr>
            <a:r>
              <a:rPr lang="en-US" sz="1600" dirty="0">
                <a:solidFill>
                  <a:schemeClr val="accent2"/>
                </a:solidFill>
                <a:latin typeface="Courier New" pitchFamily="49" charset="0"/>
                <a:cs typeface="Courier New" pitchFamily="49" charset="0"/>
              </a:rPr>
              <a:t>		FROM Depositor d CROSS APPLY </a:t>
            </a:r>
          </a:p>
          <a:p>
            <a:pPr marL="342900" lvl="1" indent="-342900">
              <a:buNone/>
              <a:defRPr/>
            </a:pPr>
            <a:r>
              <a:rPr lang="en-US" sz="1600" dirty="0">
                <a:solidFill>
                  <a:schemeClr val="accent2"/>
                </a:solidFill>
                <a:latin typeface="Courier New" pitchFamily="49" charset="0"/>
                <a:cs typeface="Courier New" pitchFamily="49" charset="0"/>
              </a:rPr>
              <a:t>		(SELECT * FROM Borrower b WHERE </a:t>
            </a:r>
            <a:r>
              <a:rPr lang="en-US" sz="1600" dirty="0" err="1">
                <a:solidFill>
                  <a:schemeClr val="accent2"/>
                </a:solidFill>
                <a:latin typeface="Courier New" pitchFamily="49" charset="0"/>
                <a:cs typeface="Courier New" pitchFamily="49" charset="0"/>
              </a:rPr>
              <a:t>d.Customer_name</a:t>
            </a:r>
            <a:r>
              <a:rPr lang="en-US" sz="1600" dirty="0">
                <a:solidFill>
                  <a:schemeClr val="accent2"/>
                </a:solidFill>
                <a:latin typeface="Courier New" pitchFamily="49" charset="0"/>
                <a:cs typeface="Courier New" pitchFamily="49" charset="0"/>
              </a:rPr>
              <a:t> = 	</a:t>
            </a:r>
            <a:r>
              <a:rPr lang="en-US" sz="1600" dirty="0" err="1">
                <a:solidFill>
                  <a:schemeClr val="accent2"/>
                </a:solidFill>
                <a:latin typeface="Courier New" pitchFamily="49" charset="0"/>
                <a:cs typeface="Courier New" pitchFamily="49" charset="0"/>
              </a:rPr>
              <a:t>b.Customer_name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br</a:t>
            </a:r>
            <a:endParaRPr lang="en-US" sz="1600" dirty="0">
              <a:solidFill>
                <a:schemeClr val="accent2"/>
              </a:solidFill>
              <a:latin typeface="Courier New" pitchFamily="49" charset="0"/>
              <a:cs typeface="Courier New" pitchFamily="49" charset="0"/>
            </a:endParaRPr>
          </a:p>
          <a:p>
            <a:pPr marL="342900" lvl="1" indent="-342900">
              <a:buBlip>
                <a:blip r:embed="rId3"/>
              </a:buBlip>
              <a:defRPr/>
            </a:pPr>
            <a:endParaRPr lang="en-US" sz="2000" dirty="0">
              <a:solidFill>
                <a:schemeClr val="accent2"/>
              </a:solidFill>
              <a:latin typeface="Arial" charset="0"/>
              <a:cs typeface="Times New Roman" pitchFamily="18" charset="0"/>
            </a:endParaRPr>
          </a:p>
          <a:p>
            <a:pPr lvl="1">
              <a:buFontTx/>
              <a:buBlip>
                <a:blip r:embed="rId4"/>
              </a:buBlip>
              <a:defRPr/>
            </a:pPr>
            <a:endParaRPr lang="en-US" sz="1800" dirty="0">
              <a:solidFill>
                <a:schemeClr val="accent2"/>
              </a:solidFill>
              <a:latin typeface="Arial" charset="0"/>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a:p>
            <a:pPr lvl="1">
              <a:buFontTx/>
              <a:buNone/>
              <a:defRPr/>
            </a:pP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29699"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APPLY Operator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61182619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3051176" y="1600200"/>
            <a:ext cx="7312025" cy="4648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FontTx/>
              <a:buBlip>
                <a:blip r:embed="rId3"/>
              </a:buBlip>
            </a:pPr>
            <a:r>
              <a:rPr lang="en-US" sz="1800">
                <a:solidFill>
                  <a:schemeClr val="accent2"/>
                </a:solidFill>
                <a:cs typeface="Times New Roman" pitchFamily="18" charset="0"/>
              </a:rPr>
              <a:t>The preceding query will the name, account number, and loan number of the customers who are borrowers as well as depositors, as shown in the following figure.</a:t>
            </a:r>
          </a:p>
          <a:p>
            <a:pPr lvl="1">
              <a:buFontTx/>
              <a:buBlip>
                <a:blip r:embed="rId3"/>
              </a:buBlip>
            </a:pPr>
            <a:endParaRPr lang="en-US" sz="1800">
              <a:solidFill>
                <a:schemeClr val="accent2"/>
              </a:solidFill>
              <a:cs typeface="Times New Roman" pitchFamily="18" charset="0"/>
            </a:endParaRPr>
          </a:p>
          <a:p>
            <a:pPr lvl="1">
              <a:buFontTx/>
              <a:buBlip>
                <a:blip r:embed="rId3"/>
              </a:buBlip>
            </a:pPr>
            <a:endParaRPr lang="en-US" sz="1800">
              <a:solidFill>
                <a:schemeClr val="accent2"/>
              </a:solidFill>
              <a:cs typeface="Times New Roman" pitchFamily="18" charset="0"/>
            </a:endParaRPr>
          </a:p>
          <a:p>
            <a:pPr lvl="1">
              <a:buFontTx/>
              <a:buNone/>
            </a:pPr>
            <a:endParaRPr lang="en-US" sz="1800">
              <a:solidFill>
                <a:schemeClr val="accent2"/>
              </a:solidFill>
              <a:cs typeface="Times New Roman" pitchFamily="18" charset="0"/>
            </a:endParaRPr>
          </a:p>
        </p:txBody>
      </p:sp>
      <p:sp>
        <p:nvSpPr>
          <p:cNvPr id="30723"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Using the APPLY Operator (Contd.)</a:t>
            </a:r>
            <a:endParaRPr lang="en-GB" b="1">
              <a:solidFill>
                <a:srgbClr val="FF0000"/>
              </a:solidFill>
              <a:latin typeface="Tahoma" pitchFamily="34" charset="0"/>
              <a:cs typeface="Times New Roman" pitchFamily="18" charset="0"/>
            </a:endParaRPr>
          </a:p>
        </p:txBody>
      </p:sp>
      <p:pic>
        <p:nvPicPr>
          <p:cNvPr id="307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819401"/>
            <a:ext cx="3600450" cy="1071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112572"/>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51175" y="1600200"/>
            <a:ext cx="7315200" cy="4495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marL="342900" lvl="1" indent="-342900">
              <a:buBlip>
                <a:blip r:embed="rId3"/>
              </a:buBlip>
              <a:defRPr/>
            </a:pPr>
            <a:r>
              <a:rPr lang="en-US" sz="2000" dirty="0">
                <a:solidFill>
                  <a:schemeClr val="accent2"/>
                </a:solidFill>
                <a:latin typeface="Arial" charset="0"/>
                <a:cs typeface="Times New Roman" pitchFamily="18" charset="0"/>
              </a:rPr>
              <a:t>The OUTER APPLY operator:</a:t>
            </a:r>
          </a:p>
          <a:p>
            <a:pPr lvl="1">
              <a:buFontTx/>
              <a:buBlip>
                <a:blip r:embed="rId4"/>
              </a:buBlip>
              <a:defRPr/>
            </a:pPr>
            <a:r>
              <a:rPr lang="en-US" sz="1800" dirty="0">
                <a:solidFill>
                  <a:schemeClr val="accent2"/>
                </a:solidFill>
                <a:latin typeface="Arial" charset="0"/>
                <a:cs typeface="Times New Roman" pitchFamily="18" charset="0"/>
              </a:rPr>
              <a:t>Returns all rows from the outer result set even if the corresponding row is not found in the inner result set.</a:t>
            </a:r>
            <a:endParaRPr lang="en-US" sz="2000" dirty="0">
              <a:solidFill>
                <a:schemeClr val="accent2"/>
              </a:solidFill>
              <a:latin typeface="Arial" charset="0"/>
              <a:cs typeface="Times New Roman" pitchFamily="18" charset="0"/>
            </a:endParaRPr>
          </a:p>
          <a:p>
            <a:pPr lvl="1">
              <a:buFontTx/>
              <a:buBlip>
                <a:blip r:embed="rId4"/>
              </a:buBlip>
              <a:defRPr/>
            </a:pPr>
            <a:r>
              <a:rPr lang="en-US" sz="1800" dirty="0">
                <a:solidFill>
                  <a:schemeClr val="accent2"/>
                </a:solidFill>
                <a:latin typeface="Arial" charset="0"/>
                <a:cs typeface="Times New Roman" pitchFamily="18" charset="0"/>
              </a:rPr>
              <a:t>Contains NULL values when the inner result set does not return a matching value for each or either of the rows from the outer result set. </a:t>
            </a:r>
          </a:p>
          <a:p>
            <a:pPr lvl="1">
              <a:buFontTx/>
              <a:buBlip>
                <a:blip r:embed="rId4"/>
              </a:buBlip>
              <a:defRPr/>
            </a:pPr>
            <a:r>
              <a:rPr lang="en-US" sz="1800" dirty="0">
                <a:solidFill>
                  <a:schemeClr val="accent2"/>
                </a:solidFill>
                <a:latin typeface="Arial" charset="0"/>
                <a:cs typeface="Times New Roman" pitchFamily="18" charset="0"/>
              </a:rPr>
              <a:t>For example:</a:t>
            </a:r>
          </a:p>
          <a:p>
            <a:pPr lvl="1">
              <a:buFontTx/>
              <a:buNone/>
              <a:defRPr/>
            </a:pPr>
            <a:r>
              <a:rPr lang="en-US" sz="1600" dirty="0">
                <a:solidFill>
                  <a:schemeClr val="accent2"/>
                </a:solidFill>
                <a:latin typeface="Courier New" pitchFamily="49" charset="0"/>
                <a:cs typeface="Courier New" pitchFamily="49" charset="0"/>
              </a:rPr>
              <a:t>	  SELECT </a:t>
            </a:r>
            <a:r>
              <a:rPr lang="en-US" sz="1600" dirty="0" err="1">
                <a:solidFill>
                  <a:schemeClr val="accent2"/>
                </a:solidFill>
                <a:latin typeface="Courier New" pitchFamily="49" charset="0"/>
                <a:cs typeface="Courier New" pitchFamily="49" charset="0"/>
              </a:rPr>
              <a:t>d.Customer_name</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d.Acc_num</a:t>
            </a: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br.Loan_num</a:t>
            </a:r>
            <a:r>
              <a:rPr lang="en-US" sz="1600" dirty="0">
                <a:solidFill>
                  <a:schemeClr val="accent2"/>
                </a:solidFill>
                <a:latin typeface="Courier New" pitchFamily="49" charset="0"/>
                <a:cs typeface="Courier New" pitchFamily="49" charset="0"/>
              </a:rPr>
              <a:t> </a:t>
            </a:r>
          </a:p>
          <a:p>
            <a:pPr lvl="1">
              <a:buFontTx/>
              <a:buNone/>
              <a:defRPr/>
            </a:pPr>
            <a:r>
              <a:rPr lang="en-US" sz="1600" dirty="0">
                <a:solidFill>
                  <a:schemeClr val="accent2"/>
                </a:solidFill>
                <a:latin typeface="Courier New" pitchFamily="49" charset="0"/>
                <a:cs typeface="Courier New" pitchFamily="49" charset="0"/>
              </a:rPr>
              <a:t>	  FROM Depositor d OUTER APPLY </a:t>
            </a:r>
          </a:p>
          <a:p>
            <a:pPr lvl="1">
              <a:buFontTx/>
              <a:buNone/>
              <a:defRPr/>
            </a:pPr>
            <a:r>
              <a:rPr lang="en-US" sz="1600" dirty="0">
                <a:solidFill>
                  <a:schemeClr val="accent2"/>
                </a:solidFill>
                <a:latin typeface="Courier New" pitchFamily="49" charset="0"/>
                <a:cs typeface="Courier New" pitchFamily="49" charset="0"/>
              </a:rPr>
              <a:t>	  (SELECT * FROM Borrower b WHERE </a:t>
            </a:r>
            <a:r>
              <a:rPr lang="en-US" sz="1600" dirty="0" err="1">
                <a:solidFill>
                  <a:schemeClr val="accent2"/>
                </a:solidFill>
                <a:latin typeface="Courier New" pitchFamily="49" charset="0"/>
                <a:cs typeface="Courier New" pitchFamily="49" charset="0"/>
              </a:rPr>
              <a:t>d.Customer_name</a:t>
            </a:r>
            <a:r>
              <a:rPr lang="en-US" sz="1600" dirty="0">
                <a:solidFill>
                  <a:schemeClr val="accent2"/>
                </a:solidFill>
                <a:latin typeface="Courier New" pitchFamily="49" charset="0"/>
                <a:cs typeface="Courier New" pitchFamily="49" charset="0"/>
              </a:rPr>
              <a:t> = </a:t>
            </a:r>
          </a:p>
          <a:p>
            <a:pPr lvl="1">
              <a:buFontTx/>
              <a:buNone/>
              <a:defRPr/>
            </a:pPr>
            <a:r>
              <a:rPr lang="en-US" sz="1600" dirty="0">
                <a:solidFill>
                  <a:schemeClr val="accent2"/>
                </a:solidFill>
                <a:latin typeface="Courier New" pitchFamily="49" charset="0"/>
                <a:cs typeface="Courier New" pitchFamily="49" charset="0"/>
              </a:rPr>
              <a:t>	  </a:t>
            </a:r>
            <a:r>
              <a:rPr lang="en-US" sz="1600" dirty="0" err="1">
                <a:solidFill>
                  <a:schemeClr val="accent2"/>
                </a:solidFill>
                <a:latin typeface="Courier New" pitchFamily="49" charset="0"/>
                <a:cs typeface="Courier New" pitchFamily="49" charset="0"/>
              </a:rPr>
              <a:t>b.Customer_name</a:t>
            </a:r>
            <a:r>
              <a:rPr lang="en-US" sz="1600" dirty="0">
                <a:solidFill>
                  <a:schemeClr val="accent2"/>
                </a:solidFill>
                <a:latin typeface="Courier New" pitchFamily="49" charset="0"/>
                <a:cs typeface="Courier New" pitchFamily="49" charset="0"/>
              </a:rPr>
              <a:t>)</a:t>
            </a:r>
            <a:r>
              <a:rPr lang="en-US" sz="1600" dirty="0" err="1">
                <a:solidFill>
                  <a:schemeClr val="accent2"/>
                </a:solidFill>
                <a:latin typeface="Courier New" pitchFamily="49" charset="0"/>
                <a:cs typeface="Courier New" pitchFamily="49" charset="0"/>
              </a:rPr>
              <a:t>br</a:t>
            </a:r>
            <a:endParaRPr lang="en-US" sz="1600" dirty="0">
              <a:solidFill>
                <a:schemeClr val="accent2"/>
              </a:solidFill>
              <a:latin typeface="Courier New" pitchFamily="49" charset="0"/>
              <a:cs typeface="Courier New" pitchFamily="49"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lvl="1">
              <a:buFontTx/>
              <a:buNone/>
              <a:defRPr/>
            </a:pPr>
            <a:endParaRPr lang="en-US" sz="1800" dirty="0">
              <a:solidFill>
                <a:schemeClr val="accent2"/>
              </a:solidFill>
              <a:latin typeface="Arial" charset="0"/>
              <a:cs typeface="Times New Roman" pitchFamily="18" charset="0"/>
            </a:endParaRPr>
          </a:p>
          <a:p>
            <a:pPr eaLnBrk="1" hangingPunct="1">
              <a:buFontTx/>
              <a:buNone/>
              <a:defRPr/>
            </a:pPr>
            <a:endParaRPr lang="en-US" sz="2000" dirty="0">
              <a:solidFill>
                <a:schemeClr val="accent2"/>
              </a:solidFill>
              <a:latin typeface="Arial" charset="0"/>
              <a:cs typeface="Times New Roman" pitchFamily="18" charset="0"/>
            </a:endParaRPr>
          </a:p>
          <a:p>
            <a:pPr lvl="1">
              <a:buFontTx/>
              <a:buNone/>
              <a:defRPr/>
            </a:pPr>
            <a:endParaRPr lang="en-US" sz="1800" kern="1200" dirty="0">
              <a:solidFill>
                <a:schemeClr val="accent2"/>
              </a:solidFill>
              <a:latin typeface="Arial" charset="0"/>
              <a:cs typeface="Times New Roman" pitchFamily="18"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31747"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cs typeface="Times New Roman" pitchFamily="18" charset="0"/>
              </a:rPr>
              <a:t>Using the APPLY Operator (Contd.)</a:t>
            </a:r>
            <a:endParaRPr lang="en-GB"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41205952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1"/>
          </p:nvPr>
        </p:nvSpPr>
        <p:spPr bwMode="auto">
          <a:xfrm>
            <a:off x="3051175" y="1600200"/>
            <a:ext cx="7315200" cy="4648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lvl="1">
              <a:buFontTx/>
              <a:buBlip>
                <a:blip r:embed="rId3"/>
              </a:buBlip>
            </a:pPr>
            <a:r>
              <a:rPr lang="en-US" sz="1800">
                <a:solidFill>
                  <a:schemeClr val="accent2"/>
                </a:solidFill>
                <a:cs typeface="Times New Roman" pitchFamily="18" charset="0"/>
              </a:rPr>
              <a:t>The preceding query will display the loan numbers of the customers who are borrowers also, as shown in the following figure.</a:t>
            </a:r>
          </a:p>
          <a:p>
            <a:pPr lvl="1">
              <a:buFontTx/>
              <a:buBlip>
                <a:blip r:embed="rId3"/>
              </a:buBlip>
            </a:pPr>
            <a:endParaRPr lang="en-US" sz="1800">
              <a:solidFill>
                <a:schemeClr val="accent2"/>
              </a:solidFill>
              <a:cs typeface="Times New Roman" pitchFamily="18" charset="0"/>
            </a:endParaRPr>
          </a:p>
          <a:p>
            <a:pPr lvl="1">
              <a:buFontTx/>
              <a:buBlip>
                <a:blip r:embed="rId3"/>
              </a:buBlip>
            </a:pPr>
            <a:endParaRPr lang="en-US" sz="1800">
              <a:solidFill>
                <a:schemeClr val="accent2"/>
              </a:solidFill>
              <a:cs typeface="Times New Roman" pitchFamily="18" charset="0"/>
            </a:endParaRPr>
          </a:p>
          <a:p>
            <a:pPr lvl="1">
              <a:buFontTx/>
              <a:buBlip>
                <a:blip r:embed="rId3"/>
              </a:buBlip>
            </a:pPr>
            <a:endParaRPr lang="en-US" sz="1800">
              <a:solidFill>
                <a:schemeClr val="accent2"/>
              </a:solidFill>
              <a:cs typeface="Times New Roman" pitchFamily="18" charset="0"/>
            </a:endParaRPr>
          </a:p>
          <a:p>
            <a:pPr lvl="1">
              <a:buFontTx/>
              <a:buNone/>
            </a:pPr>
            <a:endParaRPr lang="en-US" sz="1800">
              <a:solidFill>
                <a:schemeClr val="accent2"/>
              </a:solidFill>
              <a:cs typeface="Times New Roman" pitchFamily="18" charset="0"/>
            </a:endParaRPr>
          </a:p>
        </p:txBody>
      </p:sp>
      <p:sp>
        <p:nvSpPr>
          <p:cNvPr id="32771"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cs typeface="Times New Roman" pitchFamily="18" charset="0"/>
              </a:rPr>
              <a:t>Using the APPLY Operator (Contd.)</a:t>
            </a:r>
            <a:endParaRPr lang="en-GB" b="1">
              <a:solidFill>
                <a:srgbClr val="FF0000"/>
              </a:solidFill>
              <a:latin typeface="Tahoma" pitchFamily="34" charset="0"/>
              <a:cs typeface="Times New Roman" pitchFamily="18" charset="0"/>
            </a:endParaRPr>
          </a:p>
        </p:txBody>
      </p:sp>
      <p:pic>
        <p:nvPicPr>
          <p:cNvPr id="3277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000376"/>
            <a:ext cx="3346450" cy="1266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03200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bwMode="auto">
          <a:xfrm>
            <a:off x="3048001" y="1600201"/>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Tx/>
              <a:buBlip>
                <a:blip r:embed="rId3"/>
              </a:buBlip>
            </a:pPr>
            <a:r>
              <a:rPr lang="en-US" sz="2000">
                <a:solidFill>
                  <a:schemeClr val="accent2"/>
                </a:solidFill>
                <a:cs typeface="Times New Roman" pitchFamily="18" charset="0"/>
              </a:rPr>
              <a:t>In this session, you learned that:</a:t>
            </a:r>
          </a:p>
          <a:p>
            <a:pPr lvl="1" eaLnBrk="1" hangingPunct="1">
              <a:buFontTx/>
              <a:buBlip>
                <a:blip r:embed="rId4"/>
              </a:buBlip>
            </a:pPr>
            <a:r>
              <a:rPr lang="en-US" sz="1800">
                <a:solidFill>
                  <a:schemeClr val="accent2"/>
                </a:solidFill>
                <a:cs typeface="Times New Roman" pitchFamily="18" charset="0"/>
              </a:rPr>
              <a:t>The IN clause in a subquery returns zero or more values.</a:t>
            </a:r>
          </a:p>
          <a:p>
            <a:pPr lvl="1" eaLnBrk="1" hangingPunct="1">
              <a:buFontTx/>
              <a:buBlip>
                <a:blip r:embed="rId4"/>
              </a:buBlip>
            </a:pPr>
            <a:r>
              <a:rPr lang="en-US" sz="1800">
                <a:solidFill>
                  <a:schemeClr val="accent2"/>
                </a:solidFill>
                <a:cs typeface="Times New Roman" pitchFamily="18" charset="0"/>
              </a:rPr>
              <a:t>The EXISTS clause in a subquery returns data in terms of a TRUE or FALSE value.</a:t>
            </a:r>
          </a:p>
          <a:p>
            <a:pPr lvl="1" eaLnBrk="1" hangingPunct="1">
              <a:buFontTx/>
              <a:buBlip>
                <a:blip r:embed="rId4"/>
              </a:buBlip>
            </a:pPr>
            <a:r>
              <a:rPr lang="en-US" sz="1800">
                <a:solidFill>
                  <a:schemeClr val="accent2"/>
                </a:solidFill>
                <a:cs typeface="Times New Roman" pitchFamily="18" charset="0"/>
              </a:rPr>
              <a:t>The ALL and ANY keywords are used in a subquery to modify the existing comparison operator.</a:t>
            </a:r>
          </a:p>
          <a:p>
            <a:pPr lvl="1" eaLnBrk="1" hangingPunct="1">
              <a:buFontTx/>
              <a:buBlip>
                <a:blip r:embed="rId4"/>
              </a:buBlip>
            </a:pPr>
            <a:r>
              <a:rPr lang="en-US" sz="1800">
                <a:solidFill>
                  <a:schemeClr val="accent2"/>
                </a:solidFill>
                <a:cs typeface="Times New Roman" pitchFamily="18" charset="0"/>
              </a:rPr>
              <a:t>Aggregate functions can also be used in subqueries to generate aggregated values from the inner query.</a:t>
            </a:r>
          </a:p>
          <a:p>
            <a:pPr lvl="1" eaLnBrk="1" hangingPunct="1">
              <a:buFontTx/>
              <a:buBlip>
                <a:blip r:embed="rId4"/>
              </a:buBlip>
            </a:pPr>
            <a:r>
              <a:rPr lang="en-US" sz="1800">
                <a:solidFill>
                  <a:schemeClr val="accent2"/>
                </a:solidFill>
                <a:cs typeface="Times New Roman" pitchFamily="18" charset="0"/>
              </a:rPr>
              <a:t>Subqueries that contain one or more queries are specified as nested subqueries.</a:t>
            </a:r>
          </a:p>
          <a:p>
            <a:pPr lvl="1" eaLnBrk="1" hangingPunct="1">
              <a:buFontTx/>
              <a:buBlip>
                <a:blip r:embed="rId4"/>
              </a:buBlip>
            </a:pPr>
            <a:r>
              <a:rPr lang="en-US" sz="1800">
                <a:solidFill>
                  <a:schemeClr val="accent2"/>
                </a:solidFill>
                <a:cs typeface="Times New Roman" pitchFamily="18" charset="0"/>
              </a:rPr>
              <a:t>A correlated subquery can be defined as a query that depends on the outer query for its evaluation.</a:t>
            </a:r>
          </a:p>
          <a:p>
            <a:pPr lvl="1" eaLnBrk="1" hangingPunct="1">
              <a:buFontTx/>
              <a:buBlip>
                <a:blip r:embed="rId4"/>
              </a:buBlip>
            </a:pPr>
            <a:r>
              <a:rPr lang="en-US" sz="1800">
                <a:solidFill>
                  <a:schemeClr val="accent2"/>
                </a:solidFill>
                <a:cs typeface="Times New Roman" pitchFamily="18" charset="0"/>
              </a:rPr>
              <a:t>SQL Server provides the APPLY operator that allows you to combine the result sets retrieved from table expressions.</a:t>
            </a:r>
          </a:p>
          <a:p>
            <a:pPr lvl="1" eaLnBrk="1" hangingPunct="1">
              <a:buFontTx/>
              <a:buBlip>
                <a:blip r:embed="rId4"/>
              </a:buBlip>
            </a:pPr>
            <a:endParaRPr lang="en-US" sz="1800">
              <a:solidFill>
                <a:schemeClr val="accent2"/>
              </a:solidFill>
              <a:cs typeface="Times New Roman" pitchFamily="18" charset="0"/>
            </a:endParaRPr>
          </a:p>
        </p:txBody>
      </p:sp>
      <p:sp>
        <p:nvSpPr>
          <p:cNvPr id="3379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rPr>
              <a:t>Summary</a:t>
            </a:r>
          </a:p>
        </p:txBody>
      </p:sp>
    </p:spTree>
    <p:extLst>
      <p:ext uri="{BB962C8B-B14F-4D97-AF65-F5344CB8AC3E}">
        <p14:creationId xmlns:p14="http://schemas.microsoft.com/office/powerpoint/2010/main" val="3321316741"/>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bwMode="auto">
          <a:xfrm>
            <a:off x="3048001" y="1600200"/>
            <a:ext cx="7313613" cy="1828800"/>
          </a:xfrm>
          <a:solidFill>
            <a:srgbClr val="FFFFFF"/>
          </a:solidFill>
          <a:ln>
            <a:miter lim="800000"/>
            <a:headEnd/>
            <a:tailEnd/>
          </a:ln>
        </p:spPr>
        <p:txBody>
          <a:bodyPr vert="horz" wrap="square" lIns="91440" tIns="45720" rIns="91440" bIns="45720" numCol="1" rtlCol="0" anchor="t" anchorCtr="0" compatLnSpc="1">
            <a:prstTxWarp prst="textNoShape">
              <a:avLst/>
            </a:prstTxWarp>
            <a:normAutofit/>
          </a:bodyPr>
          <a:lstStyle/>
          <a:p>
            <a:pPr lvl="1" eaLnBrk="1" hangingPunct="1">
              <a:buFontTx/>
              <a:buBlip>
                <a:blip r:embed="rId3"/>
              </a:buBlip>
              <a:defRPr/>
            </a:pPr>
            <a:r>
              <a:rPr lang="en-US" sz="1800" dirty="0">
                <a:solidFill>
                  <a:schemeClr val="accent2"/>
                </a:solidFill>
              </a:rPr>
              <a:t>For example:</a:t>
            </a:r>
          </a:p>
          <a:p>
            <a:pPr lvl="2" eaLnBrk="1" hangingPunct="1">
              <a:buFontTx/>
              <a:buNone/>
              <a:defRPr/>
            </a:pPr>
            <a:r>
              <a:rPr lang="en-US" sz="1600" kern="1200" dirty="0">
                <a:solidFill>
                  <a:schemeClr val="accent2"/>
                </a:solidFill>
                <a:latin typeface="Courier New" pitchFamily="49" charset="0"/>
                <a:cs typeface="Courier New" pitchFamily="49" charset="0"/>
              </a:rPr>
              <a:t>	SELECT </a:t>
            </a:r>
            <a:r>
              <a:rPr lang="en-US" sz="1600" kern="1200" dirty="0" err="1">
                <a:solidFill>
                  <a:schemeClr val="accent2"/>
                </a:solidFill>
                <a:latin typeface="Courier New" pitchFamily="49" charset="0"/>
                <a:cs typeface="Courier New" pitchFamily="49" charset="0"/>
              </a:rPr>
              <a:t>e.EmployeeID,e.Title</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eph.Rate,eph.PayFrequency</a:t>
            </a:r>
            <a:r>
              <a:rPr lang="en-US" sz="1600" kern="1200" dirty="0">
                <a:solidFill>
                  <a:schemeClr val="accent2"/>
                </a:solidFill>
                <a:latin typeface="Courier New" pitchFamily="49" charset="0"/>
                <a:cs typeface="Courier New" pitchFamily="49" charset="0"/>
              </a:rPr>
              <a:t> </a:t>
            </a:r>
          </a:p>
          <a:p>
            <a:pPr lvl="2" eaLnBrk="1" hangingPunct="1">
              <a:buFontTx/>
              <a:buNone/>
              <a:defRPr/>
            </a:pPr>
            <a:r>
              <a:rPr lang="en-US" sz="1600" kern="1200" dirty="0">
                <a:solidFill>
                  <a:schemeClr val="accent2"/>
                </a:solidFill>
                <a:latin typeface="Courier New" pitchFamily="49" charset="0"/>
                <a:cs typeface="Courier New" pitchFamily="49" charset="0"/>
              </a:rPr>
              <a:t>	FROM HumanResources.Employee e 		  JOIN </a:t>
            </a:r>
            <a:r>
              <a:rPr lang="en-US" sz="1600" kern="1200" dirty="0" err="1">
                <a:solidFill>
                  <a:schemeClr val="accent2"/>
                </a:solidFill>
                <a:latin typeface="Courier New" pitchFamily="49" charset="0"/>
                <a:cs typeface="Courier New" pitchFamily="49" charset="0"/>
              </a:rPr>
              <a:t>HumanResources.EmployeePayHistory</a:t>
            </a:r>
            <a:r>
              <a:rPr lang="en-US" sz="1600" kern="1200" dirty="0">
                <a:solidFill>
                  <a:schemeClr val="accent2"/>
                </a:solidFill>
                <a:latin typeface="Courier New" pitchFamily="49" charset="0"/>
                <a:cs typeface="Courier New" pitchFamily="49" charset="0"/>
              </a:rPr>
              <a:t> </a:t>
            </a:r>
            <a:r>
              <a:rPr lang="en-US" sz="1600" kern="1200" dirty="0" err="1">
                <a:solidFill>
                  <a:schemeClr val="accent2"/>
                </a:solidFill>
                <a:latin typeface="Courier New" pitchFamily="49" charset="0"/>
                <a:cs typeface="Courier New" pitchFamily="49" charset="0"/>
              </a:rPr>
              <a:t>eph</a:t>
            </a:r>
            <a:r>
              <a:rPr lang="en-US" sz="1600" kern="1200" dirty="0">
                <a:solidFill>
                  <a:schemeClr val="accent2"/>
                </a:solidFill>
                <a:latin typeface="Courier New" pitchFamily="49" charset="0"/>
                <a:cs typeface="Courier New" pitchFamily="49" charset="0"/>
              </a:rPr>
              <a:t> 	    ON </a:t>
            </a:r>
            <a:r>
              <a:rPr lang="en-US" sz="1600" kern="1200" dirty="0" err="1">
                <a:solidFill>
                  <a:schemeClr val="accent2"/>
                </a:solidFill>
                <a:latin typeface="Courier New" pitchFamily="49" charset="0"/>
                <a:cs typeface="Courier New" pitchFamily="49" charset="0"/>
              </a:rPr>
              <a:t>e.EmployeeID</a:t>
            </a:r>
            <a:r>
              <a:rPr lang="en-US" sz="1600" kern="1200" dirty="0">
                <a:solidFill>
                  <a:schemeClr val="accent2"/>
                </a:solidFill>
                <a:latin typeface="Courier New" pitchFamily="49" charset="0"/>
                <a:cs typeface="Courier New" pitchFamily="49" charset="0"/>
              </a:rPr>
              <a:t> = </a:t>
            </a:r>
            <a:r>
              <a:rPr lang="en-US" sz="1600" kern="1200" dirty="0" err="1">
                <a:solidFill>
                  <a:schemeClr val="accent2"/>
                </a:solidFill>
                <a:latin typeface="Courier New" pitchFamily="49" charset="0"/>
                <a:cs typeface="Courier New" pitchFamily="49" charset="0"/>
              </a:rPr>
              <a:t>eph.EmployeeID</a:t>
            </a:r>
            <a:endParaRPr lang="en-US" sz="1600" kern="1200" dirty="0">
              <a:solidFill>
                <a:schemeClr val="accent2"/>
              </a:solidFill>
              <a:latin typeface="Courier New" pitchFamily="49" charset="0"/>
              <a:cs typeface="Courier New" pitchFamily="49" charset="0"/>
            </a:endParaRPr>
          </a:p>
          <a:p>
            <a:pPr lvl="1" eaLnBrk="1" hangingPunct="1">
              <a:buFontTx/>
              <a:buNone/>
              <a:defRPr/>
            </a:pPr>
            <a:endParaRPr lang="en-US" sz="1800" dirty="0">
              <a:solidFill>
                <a:schemeClr val="accent2"/>
              </a:solidFill>
              <a:latin typeface="Arial" charset="0"/>
              <a:cs typeface="Times New Roman" pitchFamily="18" charset="0"/>
            </a:endParaRPr>
          </a:p>
        </p:txBody>
      </p:sp>
      <p:sp>
        <p:nvSpPr>
          <p:cNvPr id="8195" name="Text Box 3"/>
          <p:cNvSpPr txBox="1">
            <a:spLocks noChangeArrowheads="1"/>
          </p:cNvSpPr>
          <p:nvPr/>
        </p:nvSpPr>
        <p:spPr bwMode="auto">
          <a:xfrm>
            <a:off x="1676400" y="711201"/>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cxnSp>
        <p:nvCxnSpPr>
          <p:cNvPr id="16" name="Straight Arrow Connector 15"/>
          <p:cNvCxnSpPr/>
          <p:nvPr/>
        </p:nvCxnSpPr>
        <p:spPr bwMode="auto">
          <a:xfrm rot="5400000">
            <a:off x="4444208" y="4207670"/>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auto">
          <a:xfrm>
            <a:off x="4724400" y="3933825"/>
            <a:ext cx="121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bwMode="auto">
          <a:xfrm rot="5400000">
            <a:off x="5669758" y="4207670"/>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bwMode="auto">
          <a:xfrm rot="5400000">
            <a:off x="6127750" y="4206875"/>
            <a:ext cx="5476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6402388" y="3933825"/>
            <a:ext cx="6842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bwMode="auto">
          <a:xfrm rot="5400000">
            <a:off x="6812758" y="4207670"/>
            <a:ext cx="547687"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06" name="TextBox 35"/>
          <p:cNvSpPr txBox="1">
            <a:spLocks noChangeArrowheads="1"/>
          </p:cNvSpPr>
          <p:nvPr/>
        </p:nvSpPr>
        <p:spPr bwMode="auto">
          <a:xfrm>
            <a:off x="4608514" y="3546475"/>
            <a:ext cx="1487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a:t>
            </a:r>
            <a:r>
              <a:rPr lang="en-US">
                <a:solidFill>
                  <a:srgbClr val="C00000"/>
                </a:solidFill>
              </a:rPr>
              <a:t> </a:t>
            </a:r>
            <a:r>
              <a:rPr lang="en-US" sz="1400">
                <a:solidFill>
                  <a:srgbClr val="C00000"/>
                </a:solidFill>
                <a:latin typeface="Arial" pitchFamily="34" charset="0"/>
                <a:cs typeface="Arial" pitchFamily="34" charset="0"/>
              </a:rPr>
              <a:t>table</a:t>
            </a:r>
          </a:p>
        </p:txBody>
      </p:sp>
      <p:sp>
        <p:nvSpPr>
          <p:cNvPr id="8207" name="TextBox 39"/>
          <p:cNvSpPr txBox="1">
            <a:spLocks noChangeArrowheads="1"/>
          </p:cNvSpPr>
          <p:nvPr/>
        </p:nvSpPr>
        <p:spPr bwMode="auto">
          <a:xfrm>
            <a:off x="6172200" y="3578225"/>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EmployeePayHistory</a:t>
            </a:r>
            <a:r>
              <a:rPr lang="en-US">
                <a:solidFill>
                  <a:srgbClr val="C00000"/>
                </a:solidFill>
              </a:rPr>
              <a:t> </a:t>
            </a:r>
            <a:r>
              <a:rPr lang="en-US" sz="1400">
                <a:solidFill>
                  <a:srgbClr val="C00000"/>
                </a:solidFill>
                <a:latin typeface="Arial" pitchFamily="34" charset="0"/>
                <a:cs typeface="Arial" pitchFamily="34" charset="0"/>
              </a:rPr>
              <a:t>table</a:t>
            </a:r>
          </a:p>
        </p:txBody>
      </p:sp>
      <p:sp>
        <p:nvSpPr>
          <p:cNvPr id="41" name="Down Arrow 40"/>
          <p:cNvSpPr/>
          <p:nvPr/>
        </p:nvSpPr>
        <p:spPr>
          <a:xfrm>
            <a:off x="6278564" y="3284538"/>
            <a:ext cx="46037" cy="3048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TextBox 41"/>
          <p:cNvSpPr txBox="1">
            <a:spLocks noChangeArrowheads="1"/>
          </p:cNvSpPr>
          <p:nvPr/>
        </p:nvSpPr>
        <p:spPr bwMode="auto">
          <a:xfrm>
            <a:off x="6400800" y="3281364"/>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Output</a:t>
            </a:r>
          </a:p>
        </p:txBody>
      </p:sp>
      <p:pic>
        <p:nvPicPr>
          <p:cNvPr id="2151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4495801"/>
            <a:ext cx="4581525" cy="1914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27139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checkerboard(across)">
                                      <p:cBhvr>
                                        <p:cTn id="10" dur="500"/>
                                        <p:tgtEl>
                                          <p:spTgt spid="42"/>
                                        </p:tgtEl>
                                      </p:cBhvr>
                                    </p:animEffect>
                                  </p:childTnLst>
                                </p:cTn>
                              </p:par>
                            </p:childTnLst>
                          </p:cTn>
                        </p:par>
                        <p:par>
                          <p:cTn id="11" fill="hold" nodeType="afterGroup">
                            <p:stCondLst>
                              <p:cond delay="500"/>
                            </p:stCondLst>
                            <p:childTnLst>
                              <p:par>
                                <p:cTn id="12" presetID="5" presetClass="entr" presetSubtype="10" fill="hold" nodeType="afterEffect">
                                  <p:stCondLst>
                                    <p:cond delay="0"/>
                                  </p:stCondLst>
                                  <p:childTnLst>
                                    <p:set>
                                      <p:cBhvr>
                                        <p:cTn id="13" dur="1" fill="hold">
                                          <p:stCondLst>
                                            <p:cond delay="0"/>
                                          </p:stCondLst>
                                        </p:cTn>
                                        <p:tgtEl>
                                          <p:spTgt spid="21518"/>
                                        </p:tgtEl>
                                        <p:attrNameLst>
                                          <p:attrName>style.visibility</p:attrName>
                                        </p:attrNameLst>
                                      </p:cBhvr>
                                      <p:to>
                                        <p:strVal val="visible"/>
                                      </p:to>
                                    </p:set>
                                    <p:animEffect transition="in" filter="checkerboard(across)">
                                      <p:cBhvr>
                                        <p:cTn id="14" dur="500"/>
                                        <p:tgtEl>
                                          <p:spTgt spid="215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par>
                                <p:cTn id="20" presetID="5" presetClass="entr" presetSubtype="1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par>
                                <p:cTn id="23" presetID="5" presetClass="entr" presetSubtype="1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heckerboard(across)">
                                      <p:cBhvr>
                                        <p:cTn id="25" dur="500"/>
                                        <p:tgtEl>
                                          <p:spTgt spid="1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8206"/>
                                        </p:tgtEl>
                                        <p:attrNameLst>
                                          <p:attrName>style.visibility</p:attrName>
                                        </p:attrNameLst>
                                      </p:cBhvr>
                                      <p:to>
                                        <p:strVal val="visible"/>
                                      </p:to>
                                    </p:set>
                                    <p:animEffect transition="in" filter="checkerboard(across)">
                                      <p:cBhvr>
                                        <p:cTn id="28" dur="500"/>
                                        <p:tgtEl>
                                          <p:spTgt spid="820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8207"/>
                                        </p:tgtEl>
                                        <p:attrNameLst>
                                          <p:attrName>style.visibility</p:attrName>
                                        </p:attrNameLst>
                                      </p:cBhvr>
                                      <p:to>
                                        <p:strVal val="visible"/>
                                      </p:to>
                                    </p:set>
                                    <p:animEffect transition="in" filter="checkerboard(across)">
                                      <p:cBhvr>
                                        <p:cTn id="33" dur="500"/>
                                        <p:tgtEl>
                                          <p:spTgt spid="8207"/>
                                        </p:tgtEl>
                                      </p:cBhvr>
                                    </p:animEffect>
                                  </p:childTnLst>
                                </p:cTn>
                              </p:par>
                              <p:par>
                                <p:cTn id="34" presetID="5"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heckerboard(across)">
                                      <p:cBhvr>
                                        <p:cTn id="36" dur="500"/>
                                        <p:tgtEl>
                                          <p:spTgt spid="30"/>
                                        </p:tgtEl>
                                      </p:cBhvr>
                                    </p:animEffect>
                                  </p:childTnLst>
                                </p:cTn>
                              </p:par>
                              <p:par>
                                <p:cTn id="37" presetID="5" presetClass="entr" presetSubtype="1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checkerboard(across)">
                                      <p:cBhvr>
                                        <p:cTn id="39" dur="500"/>
                                        <p:tgtEl>
                                          <p:spTgt spid="29"/>
                                        </p:tgtEl>
                                      </p:cBhvr>
                                    </p:animEffect>
                                  </p:childTnLst>
                                </p:cTn>
                              </p:par>
                              <p:par>
                                <p:cTn id="40" presetID="5" presetClass="entr" presetSubtype="10"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checkerboard(across)">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6" grpId="0"/>
      <p:bldP spid="8207" grpId="0"/>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JBIZ044.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3124200"/>
            <a:ext cx="2046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6221413" y="1793875"/>
            <a:ext cx="4191000" cy="1295400"/>
          </a:xfrm>
          <a:prstGeom prst="wedgeRectCallout">
            <a:avLst>
              <a:gd name="adj1" fmla="val -65508"/>
              <a:gd name="adj2" fmla="val 97597"/>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endParaRPr>
          </a:p>
        </p:txBody>
      </p:sp>
      <p:sp>
        <p:nvSpPr>
          <p:cNvPr id="9220" name="TextBox 5"/>
          <p:cNvSpPr txBox="1">
            <a:spLocks noChangeArrowheads="1"/>
          </p:cNvSpPr>
          <p:nvPr/>
        </p:nvSpPr>
        <p:spPr bwMode="auto">
          <a:xfrm>
            <a:off x="6289675" y="1768476"/>
            <a:ext cx="403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cs typeface="Arial" pitchFamily="34" charset="0"/>
              </a:rPr>
              <a:t>An inner join is the default join. Therefore, you can also apply an inner join by using the JOIN keyword.</a:t>
            </a:r>
          </a:p>
        </p:txBody>
      </p:sp>
      <p:sp>
        <p:nvSpPr>
          <p:cNvPr id="9221" name="Text Box 3"/>
          <p:cNvSpPr txBox="1">
            <a:spLocks noChangeArrowheads="1"/>
          </p:cNvSpPr>
          <p:nvPr/>
        </p:nvSpPr>
        <p:spPr bwMode="auto">
          <a:xfrm>
            <a:off x="1676400" y="711201"/>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Using an Inner Join (Contd.)</a:t>
            </a:r>
          </a:p>
        </p:txBody>
      </p:sp>
    </p:spTree>
    <p:extLst>
      <p:ext uri="{BB962C8B-B14F-4D97-AF65-F5344CB8AC3E}">
        <p14:creationId xmlns:p14="http://schemas.microsoft.com/office/powerpoint/2010/main" val="4047118251"/>
      </p:ext>
    </p:extLst>
  </p:cSld>
  <p:clrMapOvr>
    <a:masterClrMapping/>
  </p:clrMapOvr>
  <p:transition>
    <p:fade/>
  </p:transition>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427474e-60f8-4f75-abfc-98841d67cf98" ContentTypeId="0x01" PreviousValue="false"/>
</file>

<file path=customXml/itemProps1.xml><?xml version="1.0" encoding="utf-8"?>
<ds:datastoreItem xmlns:ds="http://schemas.openxmlformats.org/officeDocument/2006/customXml" ds:itemID="{EFE2F61D-0844-4312-8295-BA9460D20164}">
  <ds:schemaRefs>
    <ds:schemaRef ds:uri="http://schemas.microsoft.com/sharepoint/v3/contenttype/forms"/>
  </ds:schemaRefs>
</ds:datastoreItem>
</file>

<file path=customXml/itemProps2.xml><?xml version="1.0" encoding="utf-8"?>
<ds:datastoreItem xmlns:ds="http://schemas.openxmlformats.org/officeDocument/2006/customXml" ds:itemID="{1590D1E7-2A80-490F-937A-F1E57FE1C728}">
  <ds:schemaRefs>
    <ds:schemaRef ds:uri="83f541c1-93d0-4555-909e-9278fdf60e09"/>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b18187cb-8916-4058-bf8c-5a14975cbd5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97624B1-F43F-47AD-8740-6441C4DEAB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f541c1-93d0-4555-909e-9278fdf60e09"/>
    <ds:schemaRef ds:uri="b18187cb-8916-4058-bf8c-5a14975cbd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6049018-996B-41E7-BA53-43EE9BBB18D0}">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Q3 2014 Board Meeting v4 November 2 2014</Template>
  <TotalTime>5622</TotalTime>
  <Words>9075</Words>
  <Application>Microsoft Office PowerPoint</Application>
  <PresentationFormat>Widescreen</PresentationFormat>
  <Paragraphs>877</Paragraphs>
  <Slides>76</Slides>
  <Notes>68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9" baseType="lpstr">
      <vt:lpstr>ＭＳ Ｐゴシック</vt:lpstr>
      <vt:lpstr>Arial</vt:lpstr>
      <vt:lpstr>Brush Script Std</vt:lpstr>
      <vt:lpstr>Calibri</vt:lpstr>
      <vt:lpstr>Courier New</vt:lpstr>
      <vt:lpstr>Helvetica Condensed</vt:lpstr>
      <vt:lpstr>HelveticaNeue Condensed</vt:lpstr>
      <vt:lpstr>Tahoma</vt:lpstr>
      <vt:lpstr>Times</vt:lpstr>
      <vt:lpstr>Times New Roman</vt:lpstr>
      <vt:lpstr>Verdana</vt:lpstr>
      <vt:lpstr>Blank Presentation</vt:lpstr>
      <vt:lpstr>Bitmap Image</vt:lpstr>
      <vt:lpstr>Join vs Subquery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Narmadha</dc:creator>
  <cp:lastModifiedBy>Narmadha Raju</cp:lastModifiedBy>
  <cp:revision>607</cp:revision>
  <dcterms:created xsi:type="dcterms:W3CDTF">2014-11-02T05:32:32Z</dcterms:created>
  <dcterms:modified xsi:type="dcterms:W3CDTF">2022-01-25T09:04:48Z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y fmtid="{D5CDD505-2E9C-101B-9397-08002B2CF9AE}" pid="3" name="Order">
    <vt:r8>317300</vt:r8>
  </property>
</Properties>
</file>