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slides/slide154.xml" ContentType="application/vnd.openxmlformats-officedocument.presentationml.slide+xml"/>
  <Override PartName="/ppt/diagrams/data2.xml" ContentType="application/vnd.openxmlformats-officedocument.drawingml.diagramData+xml"/>
  <Override PartName="/ppt/diagrams/data1.xml" ContentType="application/vnd.openxmlformats-officedocument.drawingml.diagramData+xml"/>
  <Override PartName="/ppt/presentation.xml" ContentType="application/vnd.openxmlformats-officedocument.presentationml.presentation.main+xml"/>
  <Override PartName="/ppt/slides/slide15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100.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108.xml" ContentType="application/vnd.openxmlformats-officedocument.presentationml.slide+xml"/>
  <Override PartName="/ppt/slides/slide93.xml" ContentType="application/vnd.openxmlformats-officedocument.presentationml.slide+xml"/>
  <Override PartName="/ppt/slides/slide110.xml" ContentType="application/vnd.openxmlformats-officedocument.presentationml.slide+xml"/>
  <Override PartName="/ppt/slides/slide141.xml" ContentType="application/vnd.openxmlformats-officedocument.presentationml.slide+xml"/>
  <Override PartName="/ppt/slides/slide140.xml" ContentType="application/vnd.openxmlformats-officedocument.presentationml.slide+xml"/>
  <Override PartName="/ppt/slides/slide139.xml" ContentType="application/vnd.openxmlformats-officedocument.presentationml.slide+xml"/>
  <Override PartName="/ppt/slides/slide138.xml" ContentType="application/vnd.openxmlformats-officedocument.presentationml.slide+xml"/>
  <Override PartName="/ppt/slides/slide137.xml" ContentType="application/vnd.openxmlformats-officedocument.presentationml.slide+xml"/>
  <Override PartName="/ppt/slides/slide136.xml" ContentType="application/vnd.openxmlformats-officedocument.presentationml.slide+xml"/>
  <Override PartName="/ppt/slides/slide135.xml" ContentType="application/vnd.openxmlformats-officedocument.presentationml.slide+xml"/>
  <Override PartName="/ppt/slides/slide134.xml" ContentType="application/vnd.openxmlformats-officedocument.presentationml.slide+xml"/>
  <Override PartName="/ppt/slides/slide133.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52.xml" ContentType="application/vnd.openxmlformats-officedocument.presentationml.slide+xml"/>
  <Override PartName="/ppt/slides/slide151.xml" ContentType="application/vnd.openxmlformats-officedocument.presentationml.slide+xml"/>
  <Override PartName="/ppt/slides/slide150.xml" ContentType="application/vnd.openxmlformats-officedocument.presentationml.slide+xml"/>
  <Override PartName="/ppt/slides/slide149.xml" ContentType="application/vnd.openxmlformats-officedocument.presentationml.slide+xml"/>
  <Override PartName="/ppt/slides/slide148.xml" ContentType="application/vnd.openxmlformats-officedocument.presentationml.slide+xml"/>
  <Override PartName="/ppt/slides/slide147.xml" ContentType="application/vnd.openxmlformats-officedocument.presentationml.slide+xml"/>
  <Override PartName="/ppt/slides/slide146.xml" ContentType="application/vnd.openxmlformats-officedocument.presentationml.slide+xml"/>
  <Override PartName="/ppt/slides/slide145.xml" ContentType="application/vnd.openxmlformats-officedocument.presentationml.slide+xml"/>
  <Override PartName="/ppt/slides/slide132.xml" ContentType="application/vnd.openxmlformats-officedocument.presentationml.slide+xml"/>
  <Override PartName="/ppt/slides/slide109.xml" ContentType="application/vnd.openxmlformats-officedocument.presentationml.slide+xml"/>
  <Override PartName="/ppt/slides/slide130.xml" ContentType="application/vnd.openxmlformats-officedocument.presentationml.slide+xml"/>
  <Override PartName="/ppt/slides/slide119.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11.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122.xml" ContentType="application/vnd.openxmlformats-officedocument.presentationml.slide+xml"/>
  <Override PartName="/ppt/slides/slide129.xml" ContentType="application/vnd.openxmlformats-officedocument.presentationml.slide+xml"/>
  <Override PartName="/ppt/slides/slide128.xml" ContentType="application/vnd.openxmlformats-officedocument.presentationml.slide+xml"/>
  <Override PartName="/ppt/slides/slide127.xml" ContentType="application/vnd.openxmlformats-officedocument.presentationml.slide+xml"/>
  <Override PartName="/ppt/slides/slide126.xml" ContentType="application/vnd.openxmlformats-officedocument.presentationml.slide+xml"/>
  <Override PartName="/ppt/slides/slide121.xml" ContentType="application/vnd.openxmlformats-officedocument.presentationml.slide+xml"/>
  <Override PartName="/ppt/slides/slide123.xml" ContentType="application/vnd.openxmlformats-officedocument.presentationml.slide+xml"/>
  <Override PartName="/ppt/slides/slide125.xml" ContentType="application/vnd.openxmlformats-officedocument.presentationml.slide+xml"/>
  <Override PartName="/ppt/slides/slide124.xml" ContentType="application/vnd.openxmlformats-officedocument.presentationml.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18.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diagrams/layout2.xml" ContentType="application/vnd.openxmlformats-officedocument.drawingml.diagramLayout+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colors1.xml" ContentType="application/vnd.openxmlformats-officedocument.drawingml.diagramColors+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159"/>
  </p:notesMasterIdLst>
  <p:handoutMasterIdLst>
    <p:handoutMasterId r:id="rId160"/>
  </p:handoutMasterIdLst>
  <p:sldIdLst>
    <p:sldId id="256" r:id="rId5"/>
    <p:sldId id="309" r:id="rId6"/>
    <p:sldId id="306" r:id="rId7"/>
    <p:sldId id="307" r:id="rId8"/>
    <p:sldId id="308" r:id="rId9"/>
    <p:sldId id="426" r:id="rId10"/>
    <p:sldId id="427" r:id="rId11"/>
    <p:sldId id="428" r:id="rId12"/>
    <p:sldId id="429" r:id="rId13"/>
    <p:sldId id="431" r:id="rId14"/>
    <p:sldId id="432" r:id="rId15"/>
    <p:sldId id="433" r:id="rId16"/>
    <p:sldId id="434" r:id="rId17"/>
    <p:sldId id="435" r:id="rId18"/>
    <p:sldId id="436" r:id="rId19"/>
    <p:sldId id="437" r:id="rId20"/>
    <p:sldId id="493" r:id="rId21"/>
    <p:sldId id="438" r:id="rId22"/>
    <p:sldId id="439" r:id="rId23"/>
    <p:sldId id="310" r:id="rId24"/>
    <p:sldId id="273" r:id="rId25"/>
    <p:sldId id="274" r:id="rId26"/>
    <p:sldId id="275" r:id="rId27"/>
    <p:sldId id="276" r:id="rId28"/>
    <p:sldId id="304" r:id="rId29"/>
    <p:sldId id="278" r:id="rId30"/>
    <p:sldId id="495" r:id="rId31"/>
    <p:sldId id="496" r:id="rId32"/>
    <p:sldId id="497" r:id="rId33"/>
    <p:sldId id="498" r:id="rId34"/>
    <p:sldId id="499" r:id="rId35"/>
    <p:sldId id="389" r:id="rId36"/>
    <p:sldId id="279" r:id="rId37"/>
    <p:sldId id="280" r:id="rId38"/>
    <p:sldId id="281" r:id="rId39"/>
    <p:sldId id="282" r:id="rId40"/>
    <p:sldId id="283" r:id="rId41"/>
    <p:sldId id="470" r:id="rId42"/>
    <p:sldId id="471" r:id="rId43"/>
    <p:sldId id="472" r:id="rId44"/>
    <p:sldId id="473" r:id="rId45"/>
    <p:sldId id="474" r:id="rId46"/>
    <p:sldId id="475" r:id="rId47"/>
    <p:sldId id="476" r:id="rId48"/>
    <p:sldId id="477" r:id="rId49"/>
    <p:sldId id="478" r:id="rId50"/>
    <p:sldId id="479" r:id="rId51"/>
    <p:sldId id="480" r:id="rId52"/>
    <p:sldId id="481" r:id="rId53"/>
    <p:sldId id="482" r:id="rId54"/>
    <p:sldId id="483" r:id="rId55"/>
    <p:sldId id="484" r:id="rId56"/>
    <p:sldId id="485" r:id="rId57"/>
    <p:sldId id="486" r:id="rId58"/>
    <p:sldId id="487" r:id="rId59"/>
    <p:sldId id="488" r:id="rId60"/>
    <p:sldId id="489" r:id="rId61"/>
    <p:sldId id="490" r:id="rId62"/>
    <p:sldId id="491" r:id="rId63"/>
    <p:sldId id="492" r:id="rId64"/>
    <p:sldId id="500" r:id="rId65"/>
    <p:sldId id="501" r:id="rId66"/>
    <p:sldId id="502" r:id="rId67"/>
    <p:sldId id="390" r:id="rId68"/>
    <p:sldId id="415" r:id="rId69"/>
    <p:sldId id="285" r:id="rId70"/>
    <p:sldId id="403" r:id="rId71"/>
    <p:sldId id="416" r:id="rId72"/>
    <p:sldId id="417" r:id="rId73"/>
    <p:sldId id="418" r:id="rId74"/>
    <p:sldId id="419" r:id="rId75"/>
    <p:sldId id="404" r:id="rId76"/>
    <p:sldId id="405" r:id="rId77"/>
    <p:sldId id="406" r:id="rId78"/>
    <p:sldId id="407" r:id="rId79"/>
    <p:sldId id="408" r:id="rId80"/>
    <p:sldId id="409" r:id="rId81"/>
    <p:sldId id="410" r:id="rId82"/>
    <p:sldId id="411" r:id="rId83"/>
    <p:sldId id="412" r:id="rId84"/>
    <p:sldId id="413" r:id="rId85"/>
    <p:sldId id="414" r:id="rId86"/>
    <p:sldId id="286" r:id="rId87"/>
    <p:sldId id="394" r:id="rId88"/>
    <p:sldId id="388" r:id="rId89"/>
    <p:sldId id="374" r:id="rId90"/>
    <p:sldId id="375" r:id="rId91"/>
    <p:sldId id="376" r:id="rId92"/>
    <p:sldId id="377" r:id="rId93"/>
    <p:sldId id="378" r:id="rId94"/>
    <p:sldId id="379" r:id="rId95"/>
    <p:sldId id="381" r:id="rId96"/>
    <p:sldId id="383" r:id="rId97"/>
    <p:sldId id="384" r:id="rId98"/>
    <p:sldId id="385" r:id="rId99"/>
    <p:sldId id="392" r:id="rId100"/>
    <p:sldId id="395" r:id="rId101"/>
    <p:sldId id="396" r:id="rId102"/>
    <p:sldId id="397" r:id="rId103"/>
    <p:sldId id="398" r:id="rId104"/>
    <p:sldId id="399" r:id="rId105"/>
    <p:sldId id="400" r:id="rId106"/>
    <p:sldId id="401" r:id="rId107"/>
    <p:sldId id="402" r:id="rId108"/>
    <p:sldId id="441" r:id="rId109"/>
    <p:sldId id="440" r:id="rId110"/>
    <p:sldId id="442" r:id="rId111"/>
    <p:sldId id="443" r:id="rId112"/>
    <p:sldId id="444" r:id="rId113"/>
    <p:sldId id="445" r:id="rId114"/>
    <p:sldId id="446" r:id="rId115"/>
    <p:sldId id="447" r:id="rId116"/>
    <p:sldId id="448" r:id="rId117"/>
    <p:sldId id="449" r:id="rId118"/>
    <p:sldId id="518" r:id="rId119"/>
    <p:sldId id="450" r:id="rId120"/>
    <p:sldId id="451" r:id="rId121"/>
    <p:sldId id="452" r:id="rId122"/>
    <p:sldId id="453" r:id="rId123"/>
    <p:sldId id="454" r:id="rId124"/>
    <p:sldId id="455" r:id="rId125"/>
    <p:sldId id="456" r:id="rId126"/>
    <p:sldId id="457" r:id="rId127"/>
    <p:sldId id="458" r:id="rId128"/>
    <p:sldId id="459" r:id="rId129"/>
    <p:sldId id="460" r:id="rId130"/>
    <p:sldId id="461" r:id="rId131"/>
    <p:sldId id="462" r:id="rId132"/>
    <p:sldId id="463" r:id="rId133"/>
    <p:sldId id="464" r:id="rId134"/>
    <p:sldId id="351" r:id="rId135"/>
    <p:sldId id="365" r:id="rId136"/>
    <p:sldId id="366" r:id="rId137"/>
    <p:sldId id="367" r:id="rId138"/>
    <p:sldId id="368" r:id="rId139"/>
    <p:sldId id="369" r:id="rId140"/>
    <p:sldId id="370" r:id="rId141"/>
    <p:sldId id="371" r:id="rId142"/>
    <p:sldId id="265" r:id="rId143"/>
    <p:sldId id="504" r:id="rId144"/>
    <p:sldId id="505" r:id="rId145"/>
    <p:sldId id="506" r:id="rId146"/>
    <p:sldId id="507" r:id="rId147"/>
    <p:sldId id="508" r:id="rId148"/>
    <p:sldId id="509" r:id="rId149"/>
    <p:sldId id="510" r:id="rId150"/>
    <p:sldId id="511" r:id="rId151"/>
    <p:sldId id="512" r:id="rId152"/>
    <p:sldId id="513" r:id="rId153"/>
    <p:sldId id="514" r:id="rId154"/>
    <p:sldId id="515" r:id="rId155"/>
    <p:sldId id="516" r:id="rId156"/>
    <p:sldId id="517" r:id="rId157"/>
    <p:sldId id="268" r:id="rId1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B006"/>
    <a:srgbClr val="0E4EFF"/>
    <a:srgbClr val="FB0A1A"/>
    <a:srgbClr val="F39220"/>
    <a:srgbClr val="B40028"/>
    <a:srgbClr val="FF0000"/>
    <a:srgbClr val="000061"/>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7" autoAdjust="0"/>
  </p:normalViewPr>
  <p:slideViewPr>
    <p:cSldViewPr snapToGrid="0">
      <p:cViewPr varScale="1">
        <p:scale>
          <a:sx n="69" d="100"/>
          <a:sy n="69" d="100"/>
        </p:scale>
        <p:origin x="780"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notesMaster" Target="notesMasters/notesMaster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handoutMaster" Target="handoutMasters/handoutMaster1.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viewProps" Target="view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theme" Target="theme/theme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customXml" Target="../customXml/item4.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878BB5-89CD-47B0-8398-EE2D72A0209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8AE2D6D-7F95-40AE-8D9D-99F587C781C0}">
      <dgm:prSet/>
      <dgm:spPr/>
      <dgm:t>
        <a:bodyPr/>
        <a:lstStyle/>
        <a:p>
          <a:pPr rtl="0"/>
          <a:r>
            <a:rPr lang="en-IN" dirty="0" smtClean="0"/>
            <a:t>syntax</a:t>
          </a:r>
          <a:endParaRPr lang="en-IN" dirty="0"/>
        </a:p>
      </dgm:t>
    </dgm:pt>
    <dgm:pt modelId="{E5BDCB7C-32CF-4117-A49A-0CD6C1552234}" type="parTrans" cxnId="{7F85A9BD-58C3-4825-80E3-69BE3046462E}">
      <dgm:prSet/>
      <dgm:spPr/>
      <dgm:t>
        <a:bodyPr/>
        <a:lstStyle/>
        <a:p>
          <a:endParaRPr lang="en-IN"/>
        </a:p>
      </dgm:t>
    </dgm:pt>
    <dgm:pt modelId="{C24C5E86-E045-4402-BDDF-916BA385A4FD}" type="sibTrans" cxnId="{7F85A9BD-58C3-4825-80E3-69BE3046462E}">
      <dgm:prSet/>
      <dgm:spPr/>
      <dgm:t>
        <a:bodyPr/>
        <a:lstStyle/>
        <a:p>
          <a:endParaRPr lang="en-IN"/>
        </a:p>
      </dgm:t>
    </dgm:pt>
    <dgm:pt modelId="{053E9BE2-F41E-4B38-BAE7-E14AB1CCB65B}">
      <dgm:prSet/>
      <dgm:spPr/>
      <dgm:t>
        <a:bodyPr/>
        <a:lstStyle/>
        <a:p>
          <a:pPr rtl="0"/>
          <a:r>
            <a:rPr lang="en-IN" dirty="0" smtClean="0"/>
            <a:t>@{</a:t>
          </a:r>
          <a:endParaRPr lang="en-IN" dirty="0"/>
        </a:p>
      </dgm:t>
    </dgm:pt>
    <dgm:pt modelId="{33C457ED-253F-4D4F-B485-AA8DD22F86DB}" type="parTrans" cxnId="{3D61C1DB-F664-4AA6-A0F6-A0F0804BC4A5}">
      <dgm:prSet/>
      <dgm:spPr/>
      <dgm:t>
        <a:bodyPr/>
        <a:lstStyle/>
        <a:p>
          <a:endParaRPr lang="en-IN"/>
        </a:p>
      </dgm:t>
    </dgm:pt>
    <dgm:pt modelId="{A595A78C-68FD-4692-BE3F-BFB15B0FAAE3}" type="sibTrans" cxnId="{3D61C1DB-F664-4AA6-A0F6-A0F0804BC4A5}">
      <dgm:prSet/>
      <dgm:spPr/>
      <dgm:t>
        <a:bodyPr/>
        <a:lstStyle/>
        <a:p>
          <a:endParaRPr lang="en-IN"/>
        </a:p>
      </dgm:t>
    </dgm:pt>
    <dgm:pt modelId="{2D493770-D0D4-446B-8134-389814E163B1}">
      <dgm:prSet/>
      <dgm:spPr/>
      <dgm:t>
        <a:bodyPr/>
        <a:lstStyle/>
        <a:p>
          <a:pPr rtl="0"/>
          <a:r>
            <a:rPr lang="en-IN" dirty="0" smtClean="0"/>
            <a:t>Your code here</a:t>
          </a:r>
          <a:endParaRPr lang="en-IN" dirty="0"/>
        </a:p>
      </dgm:t>
    </dgm:pt>
    <dgm:pt modelId="{2AEFE8AB-8E0A-422F-A10F-BCCA46DF26F3}" type="parTrans" cxnId="{C28B103B-4039-4760-B338-274A61D0EDE2}">
      <dgm:prSet/>
      <dgm:spPr/>
      <dgm:t>
        <a:bodyPr/>
        <a:lstStyle/>
        <a:p>
          <a:endParaRPr lang="en-IN"/>
        </a:p>
      </dgm:t>
    </dgm:pt>
    <dgm:pt modelId="{580CDE65-9B64-40C2-A6EE-3424A2F9F24E}" type="sibTrans" cxnId="{C28B103B-4039-4760-B338-274A61D0EDE2}">
      <dgm:prSet/>
      <dgm:spPr/>
      <dgm:t>
        <a:bodyPr/>
        <a:lstStyle/>
        <a:p>
          <a:endParaRPr lang="en-IN"/>
        </a:p>
      </dgm:t>
    </dgm:pt>
    <dgm:pt modelId="{77331491-415D-4358-A513-0C5270229662}">
      <dgm:prSet/>
      <dgm:spPr/>
      <dgm:t>
        <a:bodyPr/>
        <a:lstStyle/>
        <a:p>
          <a:pPr rtl="0"/>
          <a:r>
            <a:rPr lang="en-IN" dirty="0" smtClean="0"/>
            <a:t>}</a:t>
          </a:r>
          <a:endParaRPr lang="en-IN" dirty="0"/>
        </a:p>
      </dgm:t>
    </dgm:pt>
    <dgm:pt modelId="{88102B01-6936-46C3-9B0D-E3C0C8AF2CF6}" type="parTrans" cxnId="{C86CCAF8-113D-41B1-A720-EE53F102324F}">
      <dgm:prSet/>
      <dgm:spPr/>
      <dgm:t>
        <a:bodyPr/>
        <a:lstStyle/>
        <a:p>
          <a:endParaRPr lang="en-IN"/>
        </a:p>
      </dgm:t>
    </dgm:pt>
    <dgm:pt modelId="{7EE10BEC-B4F0-4446-B1EB-28B8EAFF763E}" type="sibTrans" cxnId="{C86CCAF8-113D-41B1-A720-EE53F102324F}">
      <dgm:prSet/>
      <dgm:spPr/>
      <dgm:t>
        <a:bodyPr/>
        <a:lstStyle/>
        <a:p>
          <a:endParaRPr lang="en-IN"/>
        </a:p>
      </dgm:t>
    </dgm:pt>
    <dgm:pt modelId="{550F60B3-F22D-4288-A88C-C81CECF79377}">
      <dgm:prSet/>
      <dgm:spPr/>
      <dgm:t>
        <a:bodyPr/>
        <a:lstStyle/>
        <a:p>
          <a:pPr rtl="0"/>
          <a:r>
            <a:rPr lang="en-IN" smtClean="0"/>
            <a:t>Example</a:t>
          </a:r>
          <a:endParaRPr lang="en-IN"/>
        </a:p>
      </dgm:t>
    </dgm:pt>
    <dgm:pt modelId="{C65B315E-231D-441E-8157-0C3434915825}" type="parTrans" cxnId="{90EF37CC-7ED8-483B-93CA-349B4D83B340}">
      <dgm:prSet/>
      <dgm:spPr/>
      <dgm:t>
        <a:bodyPr/>
        <a:lstStyle/>
        <a:p>
          <a:endParaRPr lang="en-IN"/>
        </a:p>
      </dgm:t>
    </dgm:pt>
    <dgm:pt modelId="{BFA88A52-81C9-4880-9458-0500C3022BC9}" type="sibTrans" cxnId="{90EF37CC-7ED8-483B-93CA-349B4D83B340}">
      <dgm:prSet/>
      <dgm:spPr/>
      <dgm:t>
        <a:bodyPr/>
        <a:lstStyle/>
        <a:p>
          <a:endParaRPr lang="en-IN"/>
        </a:p>
      </dgm:t>
    </dgm:pt>
    <dgm:pt modelId="{BA64488B-7CC5-427B-984A-A7708B18BC2F}">
      <dgm:prSet/>
      <dgm:spPr/>
      <dgm:t>
        <a:bodyPr/>
        <a:lstStyle/>
        <a:p>
          <a:pPr rtl="0"/>
          <a:r>
            <a:rPr lang="en-IN" smtClean="0"/>
            <a:t>@{</a:t>
          </a:r>
          <a:endParaRPr lang="en-IN"/>
        </a:p>
      </dgm:t>
    </dgm:pt>
    <dgm:pt modelId="{C62270CD-2A78-40A2-B2C8-E5DF85AB0008}" type="parTrans" cxnId="{531CF6A8-7441-4308-8B9A-C8A3FDEB77FF}">
      <dgm:prSet/>
      <dgm:spPr/>
      <dgm:t>
        <a:bodyPr/>
        <a:lstStyle/>
        <a:p>
          <a:endParaRPr lang="en-IN"/>
        </a:p>
      </dgm:t>
    </dgm:pt>
    <dgm:pt modelId="{5855C7DF-0451-4FBF-AFE1-91EA1638BE21}" type="sibTrans" cxnId="{531CF6A8-7441-4308-8B9A-C8A3FDEB77FF}">
      <dgm:prSet/>
      <dgm:spPr/>
      <dgm:t>
        <a:bodyPr/>
        <a:lstStyle/>
        <a:p>
          <a:endParaRPr lang="en-IN"/>
        </a:p>
      </dgm:t>
    </dgm:pt>
    <dgm:pt modelId="{81C37708-D289-43C2-8626-F2B912715F85}">
      <dgm:prSet/>
      <dgm:spPr/>
      <dgm:t>
        <a:bodyPr/>
        <a:lstStyle/>
        <a:p>
          <a:pPr rtl="0"/>
          <a:r>
            <a:rPr lang="en-IN" smtClean="0"/>
            <a:t>//some c# code</a:t>
          </a:r>
          <a:endParaRPr lang="en-IN"/>
        </a:p>
      </dgm:t>
    </dgm:pt>
    <dgm:pt modelId="{4ABC298B-D84A-4B10-AE53-F12B5C4E93DC}" type="parTrans" cxnId="{ABC32B6E-B301-465C-A250-B702E459E8EB}">
      <dgm:prSet/>
      <dgm:spPr/>
      <dgm:t>
        <a:bodyPr/>
        <a:lstStyle/>
        <a:p>
          <a:endParaRPr lang="en-IN"/>
        </a:p>
      </dgm:t>
    </dgm:pt>
    <dgm:pt modelId="{07CA6A38-2EA3-4C31-809B-5CD936DA53C8}" type="sibTrans" cxnId="{ABC32B6E-B301-465C-A250-B702E459E8EB}">
      <dgm:prSet/>
      <dgm:spPr/>
      <dgm:t>
        <a:bodyPr/>
        <a:lstStyle/>
        <a:p>
          <a:endParaRPr lang="en-IN"/>
        </a:p>
      </dgm:t>
    </dgm:pt>
    <dgm:pt modelId="{5CDF22CE-B403-4B35-AA57-740360C18801}">
      <dgm:prSet/>
      <dgm:spPr/>
      <dgm:t>
        <a:bodyPr/>
        <a:lstStyle/>
        <a:p>
          <a:pPr rtl="0"/>
          <a:r>
            <a:rPr lang="en-IN" smtClean="0"/>
            <a:t>int a=10, b=20;</a:t>
          </a:r>
          <a:endParaRPr lang="en-IN"/>
        </a:p>
      </dgm:t>
    </dgm:pt>
    <dgm:pt modelId="{DBE15BEF-25BA-495D-BFD8-4E3A7F900EED}" type="parTrans" cxnId="{0947D041-9B61-467A-B721-9625D08E57FC}">
      <dgm:prSet/>
      <dgm:spPr/>
      <dgm:t>
        <a:bodyPr/>
        <a:lstStyle/>
        <a:p>
          <a:endParaRPr lang="en-IN"/>
        </a:p>
      </dgm:t>
    </dgm:pt>
    <dgm:pt modelId="{EA4382C9-0556-49BF-A702-B2CE31B4E4B7}" type="sibTrans" cxnId="{0947D041-9B61-467A-B721-9625D08E57FC}">
      <dgm:prSet/>
      <dgm:spPr/>
      <dgm:t>
        <a:bodyPr/>
        <a:lstStyle/>
        <a:p>
          <a:endParaRPr lang="en-IN"/>
        </a:p>
      </dgm:t>
    </dgm:pt>
    <dgm:pt modelId="{3499F182-8144-46CE-A067-C8AB332F928D}">
      <dgm:prSet/>
      <dgm:spPr/>
      <dgm:t>
        <a:bodyPr/>
        <a:lstStyle/>
        <a:p>
          <a:pPr rtl="0"/>
          <a:r>
            <a:rPr lang="en-IN" smtClean="0"/>
            <a:t>int c= a+b;</a:t>
          </a:r>
          <a:endParaRPr lang="en-IN"/>
        </a:p>
      </dgm:t>
    </dgm:pt>
    <dgm:pt modelId="{2DA9B8F5-9401-45EE-9C7C-845E538826C4}" type="parTrans" cxnId="{DF821FEA-45A5-425B-B670-45B3BC9FF9A2}">
      <dgm:prSet/>
      <dgm:spPr/>
      <dgm:t>
        <a:bodyPr/>
        <a:lstStyle/>
        <a:p>
          <a:endParaRPr lang="en-IN"/>
        </a:p>
      </dgm:t>
    </dgm:pt>
    <dgm:pt modelId="{BCB68FB6-FE1D-4043-A3A7-A1C15ADDC3F7}" type="sibTrans" cxnId="{DF821FEA-45A5-425B-B670-45B3BC9FF9A2}">
      <dgm:prSet/>
      <dgm:spPr/>
      <dgm:t>
        <a:bodyPr/>
        <a:lstStyle/>
        <a:p>
          <a:endParaRPr lang="en-IN"/>
        </a:p>
      </dgm:t>
    </dgm:pt>
    <dgm:pt modelId="{232A6E2B-E351-44CF-B6ED-A18500650630}">
      <dgm:prSet/>
      <dgm:spPr/>
      <dgm:t>
        <a:bodyPr/>
        <a:lstStyle/>
        <a:p>
          <a:pPr rtl="0"/>
          <a:r>
            <a:rPr lang="en-IN" smtClean="0"/>
            <a:t>}</a:t>
          </a:r>
          <a:endParaRPr lang="en-IN"/>
        </a:p>
      </dgm:t>
    </dgm:pt>
    <dgm:pt modelId="{44C65C2C-6019-49C9-96FE-4DBD5DA0C9DB}" type="parTrans" cxnId="{FAB9C1C4-4D2B-4569-B34D-58866BD9E2AB}">
      <dgm:prSet/>
      <dgm:spPr/>
      <dgm:t>
        <a:bodyPr/>
        <a:lstStyle/>
        <a:p>
          <a:endParaRPr lang="en-IN"/>
        </a:p>
      </dgm:t>
    </dgm:pt>
    <dgm:pt modelId="{0A6221F8-C16C-46BD-86F9-6B2A193AC624}" type="sibTrans" cxnId="{FAB9C1C4-4D2B-4569-B34D-58866BD9E2AB}">
      <dgm:prSet/>
      <dgm:spPr/>
      <dgm:t>
        <a:bodyPr/>
        <a:lstStyle/>
        <a:p>
          <a:endParaRPr lang="en-IN"/>
        </a:p>
      </dgm:t>
    </dgm:pt>
    <dgm:pt modelId="{BA2405D2-B64B-4BA0-BC34-FF071019BCED}" type="pres">
      <dgm:prSet presAssocID="{00878BB5-89CD-47B0-8398-EE2D72A02090}" presName="linear" presStyleCnt="0">
        <dgm:presLayoutVars>
          <dgm:animLvl val="lvl"/>
          <dgm:resizeHandles val="exact"/>
        </dgm:presLayoutVars>
      </dgm:prSet>
      <dgm:spPr/>
      <dgm:t>
        <a:bodyPr/>
        <a:lstStyle/>
        <a:p>
          <a:endParaRPr lang="en-IN"/>
        </a:p>
      </dgm:t>
    </dgm:pt>
    <dgm:pt modelId="{E2925195-8F66-47E6-A421-55EF4D6BBAAE}" type="pres">
      <dgm:prSet presAssocID="{38AE2D6D-7F95-40AE-8D9D-99F587C781C0}" presName="parentText" presStyleLbl="node1" presStyleIdx="0" presStyleCnt="2">
        <dgm:presLayoutVars>
          <dgm:chMax val="0"/>
          <dgm:bulletEnabled val="1"/>
        </dgm:presLayoutVars>
      </dgm:prSet>
      <dgm:spPr/>
      <dgm:t>
        <a:bodyPr/>
        <a:lstStyle/>
        <a:p>
          <a:endParaRPr lang="en-IN"/>
        </a:p>
      </dgm:t>
    </dgm:pt>
    <dgm:pt modelId="{AF3BFA4C-1C5E-4A8C-B032-AD0F72BA8064}" type="pres">
      <dgm:prSet presAssocID="{38AE2D6D-7F95-40AE-8D9D-99F587C781C0}" presName="childText" presStyleLbl="revTx" presStyleIdx="0" presStyleCnt="2">
        <dgm:presLayoutVars>
          <dgm:bulletEnabled val="1"/>
        </dgm:presLayoutVars>
      </dgm:prSet>
      <dgm:spPr/>
      <dgm:t>
        <a:bodyPr/>
        <a:lstStyle/>
        <a:p>
          <a:endParaRPr lang="en-IN"/>
        </a:p>
      </dgm:t>
    </dgm:pt>
    <dgm:pt modelId="{1DD23E46-2385-41C7-A6C9-0D9ECF820440}" type="pres">
      <dgm:prSet presAssocID="{550F60B3-F22D-4288-A88C-C81CECF79377}" presName="parentText" presStyleLbl="node1" presStyleIdx="1" presStyleCnt="2">
        <dgm:presLayoutVars>
          <dgm:chMax val="0"/>
          <dgm:bulletEnabled val="1"/>
        </dgm:presLayoutVars>
      </dgm:prSet>
      <dgm:spPr/>
      <dgm:t>
        <a:bodyPr/>
        <a:lstStyle/>
        <a:p>
          <a:endParaRPr lang="en-IN"/>
        </a:p>
      </dgm:t>
    </dgm:pt>
    <dgm:pt modelId="{4558A9E1-C38E-4B3A-A371-22E8FFAA7843}" type="pres">
      <dgm:prSet presAssocID="{550F60B3-F22D-4288-A88C-C81CECF79377}" presName="childText" presStyleLbl="revTx" presStyleIdx="1" presStyleCnt="2">
        <dgm:presLayoutVars>
          <dgm:bulletEnabled val="1"/>
        </dgm:presLayoutVars>
      </dgm:prSet>
      <dgm:spPr/>
      <dgm:t>
        <a:bodyPr/>
        <a:lstStyle/>
        <a:p>
          <a:endParaRPr lang="en-IN"/>
        </a:p>
      </dgm:t>
    </dgm:pt>
  </dgm:ptLst>
  <dgm:cxnLst>
    <dgm:cxn modelId="{322C0497-E6CB-43E1-B2F0-AFD8CD67199A}" type="presOf" srcId="{38AE2D6D-7F95-40AE-8D9D-99F587C781C0}" destId="{E2925195-8F66-47E6-A421-55EF4D6BBAAE}" srcOrd="0" destOrd="0" presId="urn:microsoft.com/office/officeart/2005/8/layout/vList2"/>
    <dgm:cxn modelId="{C86CCAF8-113D-41B1-A720-EE53F102324F}" srcId="{38AE2D6D-7F95-40AE-8D9D-99F587C781C0}" destId="{77331491-415D-4358-A513-0C5270229662}" srcOrd="1" destOrd="0" parTransId="{88102B01-6936-46C3-9B0D-E3C0C8AF2CF6}" sibTransId="{7EE10BEC-B4F0-4446-B1EB-28B8EAFF763E}"/>
    <dgm:cxn modelId="{34D1645D-4843-4268-80A4-73600BD5D35F}" type="presOf" srcId="{5CDF22CE-B403-4B35-AA57-740360C18801}" destId="{4558A9E1-C38E-4B3A-A371-22E8FFAA7843}" srcOrd="0" destOrd="2" presId="urn:microsoft.com/office/officeart/2005/8/layout/vList2"/>
    <dgm:cxn modelId="{7F85A9BD-58C3-4825-80E3-69BE3046462E}" srcId="{00878BB5-89CD-47B0-8398-EE2D72A02090}" destId="{38AE2D6D-7F95-40AE-8D9D-99F587C781C0}" srcOrd="0" destOrd="0" parTransId="{E5BDCB7C-32CF-4117-A49A-0CD6C1552234}" sibTransId="{C24C5E86-E045-4402-BDDF-916BA385A4FD}"/>
    <dgm:cxn modelId="{FAB9C1C4-4D2B-4569-B34D-58866BD9E2AB}" srcId="{550F60B3-F22D-4288-A88C-C81CECF79377}" destId="{232A6E2B-E351-44CF-B6ED-A18500650630}" srcOrd="1" destOrd="0" parTransId="{44C65C2C-6019-49C9-96FE-4DBD5DA0C9DB}" sibTransId="{0A6221F8-C16C-46BD-86F9-6B2A193AC624}"/>
    <dgm:cxn modelId="{45B848BB-15CA-463B-B772-EACAC2CF2EE4}" type="presOf" srcId="{00878BB5-89CD-47B0-8398-EE2D72A02090}" destId="{BA2405D2-B64B-4BA0-BC34-FF071019BCED}" srcOrd="0" destOrd="0" presId="urn:microsoft.com/office/officeart/2005/8/layout/vList2"/>
    <dgm:cxn modelId="{5E01DC2F-4076-4CA0-AB6E-93A628934F89}" type="presOf" srcId="{232A6E2B-E351-44CF-B6ED-A18500650630}" destId="{4558A9E1-C38E-4B3A-A371-22E8FFAA7843}" srcOrd="0" destOrd="4" presId="urn:microsoft.com/office/officeart/2005/8/layout/vList2"/>
    <dgm:cxn modelId="{C28B103B-4039-4760-B338-274A61D0EDE2}" srcId="{053E9BE2-F41E-4B38-BAE7-E14AB1CCB65B}" destId="{2D493770-D0D4-446B-8134-389814E163B1}" srcOrd="0" destOrd="0" parTransId="{2AEFE8AB-8E0A-422F-A10F-BCCA46DF26F3}" sibTransId="{580CDE65-9B64-40C2-A6EE-3424A2F9F24E}"/>
    <dgm:cxn modelId="{BBABC81D-0222-461A-8AE5-AC8A8B8E40ED}" type="presOf" srcId="{550F60B3-F22D-4288-A88C-C81CECF79377}" destId="{1DD23E46-2385-41C7-A6C9-0D9ECF820440}" srcOrd="0" destOrd="0" presId="urn:microsoft.com/office/officeart/2005/8/layout/vList2"/>
    <dgm:cxn modelId="{29447184-86FF-4C20-AB1F-5D3BAD2648D3}" type="presOf" srcId="{3499F182-8144-46CE-A067-C8AB332F928D}" destId="{4558A9E1-C38E-4B3A-A371-22E8FFAA7843}" srcOrd="0" destOrd="3" presId="urn:microsoft.com/office/officeart/2005/8/layout/vList2"/>
    <dgm:cxn modelId="{7D592F76-0C8A-4E72-9165-C3E395E4CB28}" type="presOf" srcId="{2D493770-D0D4-446B-8134-389814E163B1}" destId="{AF3BFA4C-1C5E-4A8C-B032-AD0F72BA8064}" srcOrd="0" destOrd="1" presId="urn:microsoft.com/office/officeart/2005/8/layout/vList2"/>
    <dgm:cxn modelId="{DF821FEA-45A5-425B-B670-45B3BC9FF9A2}" srcId="{BA64488B-7CC5-427B-984A-A7708B18BC2F}" destId="{3499F182-8144-46CE-A067-C8AB332F928D}" srcOrd="2" destOrd="0" parTransId="{2DA9B8F5-9401-45EE-9C7C-845E538826C4}" sibTransId="{BCB68FB6-FE1D-4043-A3A7-A1C15ADDC3F7}"/>
    <dgm:cxn modelId="{BBD37EF3-CB32-4F29-9925-1C8303E0B6DF}" type="presOf" srcId="{BA64488B-7CC5-427B-984A-A7708B18BC2F}" destId="{4558A9E1-C38E-4B3A-A371-22E8FFAA7843}" srcOrd="0" destOrd="0" presId="urn:microsoft.com/office/officeart/2005/8/layout/vList2"/>
    <dgm:cxn modelId="{90EF37CC-7ED8-483B-93CA-349B4D83B340}" srcId="{00878BB5-89CD-47B0-8398-EE2D72A02090}" destId="{550F60B3-F22D-4288-A88C-C81CECF79377}" srcOrd="1" destOrd="0" parTransId="{C65B315E-231D-441E-8157-0C3434915825}" sibTransId="{BFA88A52-81C9-4880-9458-0500C3022BC9}"/>
    <dgm:cxn modelId="{531CF6A8-7441-4308-8B9A-C8A3FDEB77FF}" srcId="{550F60B3-F22D-4288-A88C-C81CECF79377}" destId="{BA64488B-7CC5-427B-984A-A7708B18BC2F}" srcOrd="0" destOrd="0" parTransId="{C62270CD-2A78-40A2-B2C8-E5DF85AB0008}" sibTransId="{5855C7DF-0451-4FBF-AFE1-91EA1638BE21}"/>
    <dgm:cxn modelId="{31B6FDC8-5473-43FF-9D7E-10832DA4F76A}" type="presOf" srcId="{053E9BE2-F41E-4B38-BAE7-E14AB1CCB65B}" destId="{AF3BFA4C-1C5E-4A8C-B032-AD0F72BA8064}" srcOrd="0" destOrd="0" presId="urn:microsoft.com/office/officeart/2005/8/layout/vList2"/>
    <dgm:cxn modelId="{84D18558-A540-406C-B936-6671894793C5}" type="presOf" srcId="{77331491-415D-4358-A513-0C5270229662}" destId="{AF3BFA4C-1C5E-4A8C-B032-AD0F72BA8064}" srcOrd="0" destOrd="2" presId="urn:microsoft.com/office/officeart/2005/8/layout/vList2"/>
    <dgm:cxn modelId="{0947D041-9B61-467A-B721-9625D08E57FC}" srcId="{BA64488B-7CC5-427B-984A-A7708B18BC2F}" destId="{5CDF22CE-B403-4B35-AA57-740360C18801}" srcOrd="1" destOrd="0" parTransId="{DBE15BEF-25BA-495D-BFD8-4E3A7F900EED}" sibTransId="{EA4382C9-0556-49BF-A702-B2CE31B4E4B7}"/>
    <dgm:cxn modelId="{3D61C1DB-F664-4AA6-A0F6-A0F0804BC4A5}" srcId="{38AE2D6D-7F95-40AE-8D9D-99F587C781C0}" destId="{053E9BE2-F41E-4B38-BAE7-E14AB1CCB65B}" srcOrd="0" destOrd="0" parTransId="{33C457ED-253F-4D4F-B485-AA8DD22F86DB}" sibTransId="{A595A78C-68FD-4692-BE3F-BFB15B0FAAE3}"/>
    <dgm:cxn modelId="{B281488F-4F84-4E6B-9513-4F0ABC7DDA50}" type="presOf" srcId="{81C37708-D289-43C2-8626-F2B912715F85}" destId="{4558A9E1-C38E-4B3A-A371-22E8FFAA7843}" srcOrd="0" destOrd="1" presId="urn:microsoft.com/office/officeart/2005/8/layout/vList2"/>
    <dgm:cxn modelId="{ABC32B6E-B301-465C-A250-B702E459E8EB}" srcId="{BA64488B-7CC5-427B-984A-A7708B18BC2F}" destId="{81C37708-D289-43C2-8626-F2B912715F85}" srcOrd="0" destOrd="0" parTransId="{4ABC298B-D84A-4B10-AE53-F12B5C4E93DC}" sibTransId="{07CA6A38-2EA3-4C31-809B-5CD936DA53C8}"/>
    <dgm:cxn modelId="{D4877FE2-99CF-4C76-8D14-9867089A5FB2}" type="presParOf" srcId="{BA2405D2-B64B-4BA0-BC34-FF071019BCED}" destId="{E2925195-8F66-47E6-A421-55EF4D6BBAAE}" srcOrd="0" destOrd="0" presId="urn:microsoft.com/office/officeart/2005/8/layout/vList2"/>
    <dgm:cxn modelId="{FD10A543-C021-41D0-AD7D-D5095A07017D}" type="presParOf" srcId="{BA2405D2-B64B-4BA0-BC34-FF071019BCED}" destId="{AF3BFA4C-1C5E-4A8C-B032-AD0F72BA8064}" srcOrd="1" destOrd="0" presId="urn:microsoft.com/office/officeart/2005/8/layout/vList2"/>
    <dgm:cxn modelId="{81E24802-413A-4460-8546-7056DBECECB2}" type="presParOf" srcId="{BA2405D2-B64B-4BA0-BC34-FF071019BCED}" destId="{1DD23E46-2385-41C7-A6C9-0D9ECF820440}" srcOrd="2" destOrd="0" presId="urn:microsoft.com/office/officeart/2005/8/layout/vList2"/>
    <dgm:cxn modelId="{465F06EB-4681-4B9B-A4DA-ABCB5705101B}" type="presParOf" srcId="{BA2405D2-B64B-4BA0-BC34-FF071019BCED}" destId="{4558A9E1-C38E-4B3A-A371-22E8FFAA784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CCEF9-ADA6-4C5B-9AD5-E29D74E2EE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79761FC2-2FB7-4B4C-B7E0-A6B4389DE1EF}">
      <dgm:prSet custT="1"/>
      <dgm:spPr/>
      <dgm:t>
        <a:bodyPr/>
        <a:lstStyle/>
        <a:p>
          <a:pPr rtl="0"/>
          <a:r>
            <a:rPr lang="en-IN" sz="2400" smtClean="0"/>
            <a:t>Syntax</a:t>
          </a:r>
          <a:endParaRPr lang="en-IN" sz="2400"/>
        </a:p>
      </dgm:t>
    </dgm:pt>
    <dgm:pt modelId="{166D1DA5-4344-476C-AACB-A7FB2F88910A}" type="parTrans" cxnId="{07125210-A21A-4E25-95DD-FAC23801A508}">
      <dgm:prSet/>
      <dgm:spPr/>
      <dgm:t>
        <a:bodyPr/>
        <a:lstStyle/>
        <a:p>
          <a:endParaRPr lang="en-IN"/>
        </a:p>
      </dgm:t>
    </dgm:pt>
    <dgm:pt modelId="{485F51A1-E344-4A07-9CB9-452DB8F684E6}" type="sibTrans" cxnId="{07125210-A21A-4E25-95DD-FAC23801A508}">
      <dgm:prSet/>
      <dgm:spPr/>
      <dgm:t>
        <a:bodyPr/>
        <a:lstStyle/>
        <a:p>
          <a:endParaRPr lang="en-IN"/>
        </a:p>
      </dgm:t>
    </dgm:pt>
    <dgm:pt modelId="{5973913D-60D3-4EF7-9B67-4ACF9646B59A}">
      <dgm:prSet custT="1"/>
      <dgm:spPr/>
      <dgm:t>
        <a:bodyPr/>
        <a:lstStyle/>
        <a:p>
          <a:pPr rtl="0"/>
          <a:r>
            <a:rPr lang="en-IN" sz="2400" dirty="0" smtClean="0"/>
            <a:t>@</a:t>
          </a:r>
          <a:r>
            <a:rPr lang="en-IN" sz="2400" dirty="0" err="1" smtClean="0"/>
            <a:t>YourVariable</a:t>
          </a:r>
          <a:endParaRPr lang="en-IN" sz="2400" dirty="0"/>
        </a:p>
      </dgm:t>
    </dgm:pt>
    <dgm:pt modelId="{BB979615-98C4-475B-ACD3-89A3A3B50AF6}" type="parTrans" cxnId="{DAB05A00-A9D8-4517-9E8C-7D6355CE3906}">
      <dgm:prSet/>
      <dgm:spPr/>
      <dgm:t>
        <a:bodyPr/>
        <a:lstStyle/>
        <a:p>
          <a:endParaRPr lang="en-IN"/>
        </a:p>
      </dgm:t>
    </dgm:pt>
    <dgm:pt modelId="{71E7CC26-C232-4A24-B3F8-C496B117A8F1}" type="sibTrans" cxnId="{DAB05A00-A9D8-4517-9E8C-7D6355CE3906}">
      <dgm:prSet/>
      <dgm:spPr/>
      <dgm:t>
        <a:bodyPr/>
        <a:lstStyle/>
        <a:p>
          <a:endParaRPr lang="en-IN"/>
        </a:p>
      </dgm:t>
    </dgm:pt>
    <dgm:pt modelId="{EABF1245-533B-4036-A946-92DC9E627300}">
      <dgm:prSet custT="1"/>
      <dgm:spPr/>
      <dgm:t>
        <a:bodyPr/>
        <a:lstStyle/>
        <a:p>
          <a:pPr rtl="0"/>
          <a:r>
            <a:rPr lang="en-IN" sz="2400" smtClean="0"/>
            <a:t>Example</a:t>
          </a:r>
          <a:endParaRPr lang="en-IN" sz="2400"/>
        </a:p>
      </dgm:t>
    </dgm:pt>
    <dgm:pt modelId="{AFA72679-C42B-4B6B-8A34-5CDE2DC510F6}" type="parTrans" cxnId="{EBC31318-F549-46A2-96CB-02FE6C607FE5}">
      <dgm:prSet/>
      <dgm:spPr/>
      <dgm:t>
        <a:bodyPr/>
        <a:lstStyle/>
        <a:p>
          <a:endParaRPr lang="en-IN"/>
        </a:p>
      </dgm:t>
    </dgm:pt>
    <dgm:pt modelId="{4089BE8E-B70A-429A-80A6-814C17D6BF21}" type="sibTrans" cxnId="{EBC31318-F549-46A2-96CB-02FE6C607FE5}">
      <dgm:prSet/>
      <dgm:spPr/>
      <dgm:t>
        <a:bodyPr/>
        <a:lstStyle/>
        <a:p>
          <a:endParaRPr lang="en-IN"/>
        </a:p>
      </dgm:t>
    </dgm:pt>
    <dgm:pt modelId="{42C88A8E-F516-4F71-9237-01D74822678C}">
      <dgm:prSet custT="1"/>
      <dgm:spPr/>
      <dgm:t>
        <a:bodyPr/>
        <a:lstStyle/>
        <a:p>
          <a:pPr rtl="0"/>
          <a:r>
            <a:rPr lang="en-IN" sz="2400" dirty="0" smtClean="0"/>
            <a:t>@c</a:t>
          </a:r>
          <a:endParaRPr lang="en-IN" sz="2400" dirty="0"/>
        </a:p>
      </dgm:t>
    </dgm:pt>
    <dgm:pt modelId="{AE9693B5-6CEB-4C0C-A85F-740A06757F94}" type="parTrans" cxnId="{E811CC25-D7E5-442D-B51B-88FBFC64A1EE}">
      <dgm:prSet/>
      <dgm:spPr/>
      <dgm:t>
        <a:bodyPr/>
        <a:lstStyle/>
        <a:p>
          <a:endParaRPr lang="en-IN"/>
        </a:p>
      </dgm:t>
    </dgm:pt>
    <dgm:pt modelId="{71EC08DB-00C9-427E-8300-4B2836A4A450}" type="sibTrans" cxnId="{E811CC25-D7E5-442D-B51B-88FBFC64A1EE}">
      <dgm:prSet/>
      <dgm:spPr/>
      <dgm:t>
        <a:bodyPr/>
        <a:lstStyle/>
        <a:p>
          <a:endParaRPr lang="en-IN"/>
        </a:p>
      </dgm:t>
    </dgm:pt>
    <dgm:pt modelId="{B428E237-6CEA-4778-88B1-258D0C6EEC7A}" type="pres">
      <dgm:prSet presAssocID="{25ACCEF9-ADA6-4C5B-9AD5-E29D74E2EE6A}" presName="linear" presStyleCnt="0">
        <dgm:presLayoutVars>
          <dgm:animLvl val="lvl"/>
          <dgm:resizeHandles val="exact"/>
        </dgm:presLayoutVars>
      </dgm:prSet>
      <dgm:spPr/>
      <dgm:t>
        <a:bodyPr/>
        <a:lstStyle/>
        <a:p>
          <a:endParaRPr lang="en-IN"/>
        </a:p>
      </dgm:t>
    </dgm:pt>
    <dgm:pt modelId="{1FBF30FE-D441-495D-8163-05721C831D8D}" type="pres">
      <dgm:prSet presAssocID="{79761FC2-2FB7-4B4C-B7E0-A6B4389DE1EF}" presName="parentText" presStyleLbl="node1" presStyleIdx="0" presStyleCnt="3">
        <dgm:presLayoutVars>
          <dgm:chMax val="0"/>
          <dgm:bulletEnabled val="1"/>
        </dgm:presLayoutVars>
      </dgm:prSet>
      <dgm:spPr/>
      <dgm:t>
        <a:bodyPr/>
        <a:lstStyle/>
        <a:p>
          <a:endParaRPr lang="en-IN"/>
        </a:p>
      </dgm:t>
    </dgm:pt>
    <dgm:pt modelId="{A9562899-70F4-4B12-89BF-35DD38201C26}" type="pres">
      <dgm:prSet presAssocID="{79761FC2-2FB7-4B4C-B7E0-A6B4389DE1EF}" presName="childText" presStyleLbl="revTx" presStyleIdx="0" presStyleCnt="1">
        <dgm:presLayoutVars>
          <dgm:bulletEnabled val="1"/>
        </dgm:presLayoutVars>
      </dgm:prSet>
      <dgm:spPr/>
      <dgm:t>
        <a:bodyPr/>
        <a:lstStyle/>
        <a:p>
          <a:endParaRPr lang="en-IN"/>
        </a:p>
      </dgm:t>
    </dgm:pt>
    <dgm:pt modelId="{C576961A-1BDC-481F-AE22-8385BE3CBD97}" type="pres">
      <dgm:prSet presAssocID="{EABF1245-533B-4036-A946-92DC9E627300}" presName="parentText" presStyleLbl="node1" presStyleIdx="1" presStyleCnt="3">
        <dgm:presLayoutVars>
          <dgm:chMax val="0"/>
          <dgm:bulletEnabled val="1"/>
        </dgm:presLayoutVars>
      </dgm:prSet>
      <dgm:spPr/>
      <dgm:t>
        <a:bodyPr/>
        <a:lstStyle/>
        <a:p>
          <a:endParaRPr lang="en-IN"/>
        </a:p>
      </dgm:t>
    </dgm:pt>
    <dgm:pt modelId="{E30AEBE1-6712-465A-9158-F049C0B9FFAD}" type="pres">
      <dgm:prSet presAssocID="{4089BE8E-B70A-429A-80A6-814C17D6BF21}" presName="spacer" presStyleCnt="0"/>
      <dgm:spPr/>
    </dgm:pt>
    <dgm:pt modelId="{7CF86450-E3B7-4948-A25B-88EBA4E4C601}" type="pres">
      <dgm:prSet presAssocID="{42C88A8E-F516-4F71-9237-01D74822678C}" presName="parentText" presStyleLbl="node1" presStyleIdx="2" presStyleCnt="3">
        <dgm:presLayoutVars>
          <dgm:chMax val="0"/>
          <dgm:bulletEnabled val="1"/>
        </dgm:presLayoutVars>
      </dgm:prSet>
      <dgm:spPr/>
      <dgm:t>
        <a:bodyPr/>
        <a:lstStyle/>
        <a:p>
          <a:endParaRPr lang="en-IN"/>
        </a:p>
      </dgm:t>
    </dgm:pt>
  </dgm:ptLst>
  <dgm:cxnLst>
    <dgm:cxn modelId="{C521E00B-1963-4D74-A18F-613E12BEB852}" type="presOf" srcId="{EABF1245-533B-4036-A946-92DC9E627300}" destId="{C576961A-1BDC-481F-AE22-8385BE3CBD97}" srcOrd="0" destOrd="0" presId="urn:microsoft.com/office/officeart/2005/8/layout/vList2"/>
    <dgm:cxn modelId="{27274B66-FFE8-4590-BECA-3C57F6667A69}" type="presOf" srcId="{42C88A8E-F516-4F71-9237-01D74822678C}" destId="{7CF86450-E3B7-4948-A25B-88EBA4E4C601}" srcOrd="0" destOrd="0" presId="urn:microsoft.com/office/officeart/2005/8/layout/vList2"/>
    <dgm:cxn modelId="{DAB05A00-A9D8-4517-9E8C-7D6355CE3906}" srcId="{79761FC2-2FB7-4B4C-B7E0-A6B4389DE1EF}" destId="{5973913D-60D3-4EF7-9B67-4ACF9646B59A}" srcOrd="0" destOrd="0" parTransId="{BB979615-98C4-475B-ACD3-89A3A3B50AF6}" sibTransId="{71E7CC26-C232-4A24-B3F8-C496B117A8F1}"/>
    <dgm:cxn modelId="{22AB2098-5D34-42F5-8B64-F5820C7F1ACA}" type="presOf" srcId="{79761FC2-2FB7-4B4C-B7E0-A6B4389DE1EF}" destId="{1FBF30FE-D441-495D-8163-05721C831D8D}" srcOrd="0" destOrd="0" presId="urn:microsoft.com/office/officeart/2005/8/layout/vList2"/>
    <dgm:cxn modelId="{3B04998F-0C65-4F61-A823-41917B2B26DD}" type="presOf" srcId="{25ACCEF9-ADA6-4C5B-9AD5-E29D74E2EE6A}" destId="{B428E237-6CEA-4778-88B1-258D0C6EEC7A}" srcOrd="0" destOrd="0" presId="urn:microsoft.com/office/officeart/2005/8/layout/vList2"/>
    <dgm:cxn modelId="{EBC31318-F549-46A2-96CB-02FE6C607FE5}" srcId="{25ACCEF9-ADA6-4C5B-9AD5-E29D74E2EE6A}" destId="{EABF1245-533B-4036-A946-92DC9E627300}" srcOrd="1" destOrd="0" parTransId="{AFA72679-C42B-4B6B-8A34-5CDE2DC510F6}" sibTransId="{4089BE8E-B70A-429A-80A6-814C17D6BF21}"/>
    <dgm:cxn modelId="{E811CC25-D7E5-442D-B51B-88FBFC64A1EE}" srcId="{25ACCEF9-ADA6-4C5B-9AD5-E29D74E2EE6A}" destId="{42C88A8E-F516-4F71-9237-01D74822678C}" srcOrd="2" destOrd="0" parTransId="{AE9693B5-6CEB-4C0C-A85F-740A06757F94}" sibTransId="{71EC08DB-00C9-427E-8300-4B2836A4A450}"/>
    <dgm:cxn modelId="{07125210-A21A-4E25-95DD-FAC23801A508}" srcId="{25ACCEF9-ADA6-4C5B-9AD5-E29D74E2EE6A}" destId="{79761FC2-2FB7-4B4C-B7E0-A6B4389DE1EF}" srcOrd="0" destOrd="0" parTransId="{166D1DA5-4344-476C-AACB-A7FB2F88910A}" sibTransId="{485F51A1-E344-4A07-9CB9-452DB8F684E6}"/>
    <dgm:cxn modelId="{FE8C4D98-C42B-473F-9B5D-46B2C6AD6624}" type="presOf" srcId="{5973913D-60D3-4EF7-9B67-4ACF9646B59A}" destId="{A9562899-70F4-4B12-89BF-35DD38201C26}" srcOrd="0" destOrd="0" presId="urn:microsoft.com/office/officeart/2005/8/layout/vList2"/>
    <dgm:cxn modelId="{56D71D3D-36E5-4C92-8D05-990DC05CC264}" type="presParOf" srcId="{B428E237-6CEA-4778-88B1-258D0C6EEC7A}" destId="{1FBF30FE-D441-495D-8163-05721C831D8D}" srcOrd="0" destOrd="0" presId="urn:microsoft.com/office/officeart/2005/8/layout/vList2"/>
    <dgm:cxn modelId="{63286A0D-62F3-40FF-BA6F-76C21FE37A94}" type="presParOf" srcId="{B428E237-6CEA-4778-88B1-258D0C6EEC7A}" destId="{A9562899-70F4-4B12-89BF-35DD38201C26}" srcOrd="1" destOrd="0" presId="urn:microsoft.com/office/officeart/2005/8/layout/vList2"/>
    <dgm:cxn modelId="{83819AE7-C5E3-45FC-BD13-9ABBCAEBA90E}" type="presParOf" srcId="{B428E237-6CEA-4778-88B1-258D0C6EEC7A}" destId="{C576961A-1BDC-481F-AE22-8385BE3CBD97}" srcOrd="2" destOrd="0" presId="urn:microsoft.com/office/officeart/2005/8/layout/vList2"/>
    <dgm:cxn modelId="{274D4FDD-94E4-453B-B72B-24685D5DD262}" type="presParOf" srcId="{B428E237-6CEA-4778-88B1-258D0C6EEC7A}" destId="{E30AEBE1-6712-465A-9158-F049C0B9FFAD}" srcOrd="3" destOrd="0" presId="urn:microsoft.com/office/officeart/2005/8/layout/vList2"/>
    <dgm:cxn modelId="{1A120DD9-320F-43C0-A29A-76F734C146DD}" type="presParOf" srcId="{B428E237-6CEA-4778-88B1-258D0C6EEC7A}" destId="{7CF86450-E3B7-4948-A25B-88EBA4E4C60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925195-8F66-47E6-A421-55EF4D6BBAAE}">
      <dsp:nvSpPr>
        <dsp:cNvPr id="0" name=""/>
        <dsp:cNvSpPr/>
      </dsp:nvSpPr>
      <dsp:spPr>
        <a:xfrm>
          <a:off x="0" y="21017"/>
          <a:ext cx="8229600" cy="748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IN" sz="3200" kern="1200" dirty="0" smtClean="0"/>
            <a:t>syntax</a:t>
          </a:r>
          <a:endParaRPr lang="en-IN" sz="3200" kern="1200" dirty="0"/>
        </a:p>
      </dsp:txBody>
      <dsp:txXfrm>
        <a:off x="36553" y="57570"/>
        <a:ext cx="8156494" cy="675694"/>
      </dsp:txXfrm>
    </dsp:sp>
    <dsp:sp modelId="{AF3BFA4C-1C5E-4A8C-B032-AD0F72BA8064}">
      <dsp:nvSpPr>
        <dsp:cNvPr id="0" name=""/>
        <dsp:cNvSpPr/>
      </dsp:nvSpPr>
      <dsp:spPr>
        <a:xfrm>
          <a:off x="0" y="769817"/>
          <a:ext cx="8229600" cy="1225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en-IN" sz="2500" kern="1200" dirty="0" smtClean="0"/>
            <a:t>@{</a:t>
          </a:r>
          <a:endParaRPr lang="en-IN" sz="2500" kern="1200" dirty="0"/>
        </a:p>
        <a:p>
          <a:pPr marL="457200" lvl="2" indent="-228600" algn="l" defTabSz="1111250" rtl="0">
            <a:lnSpc>
              <a:spcPct val="90000"/>
            </a:lnSpc>
            <a:spcBef>
              <a:spcPct val="0"/>
            </a:spcBef>
            <a:spcAft>
              <a:spcPct val="20000"/>
            </a:spcAft>
            <a:buChar char="••"/>
          </a:pPr>
          <a:r>
            <a:rPr lang="en-IN" sz="2500" kern="1200" dirty="0" smtClean="0"/>
            <a:t>Your code here</a:t>
          </a:r>
          <a:endParaRPr lang="en-IN" sz="2500" kern="1200" dirty="0"/>
        </a:p>
        <a:p>
          <a:pPr marL="228600" lvl="1" indent="-228600" algn="l" defTabSz="1111250" rtl="0">
            <a:lnSpc>
              <a:spcPct val="90000"/>
            </a:lnSpc>
            <a:spcBef>
              <a:spcPct val="0"/>
            </a:spcBef>
            <a:spcAft>
              <a:spcPct val="20000"/>
            </a:spcAft>
            <a:buChar char="••"/>
          </a:pPr>
          <a:r>
            <a:rPr lang="en-IN" sz="2500" kern="1200" dirty="0" smtClean="0"/>
            <a:t>}</a:t>
          </a:r>
          <a:endParaRPr lang="en-IN" sz="2500" kern="1200" dirty="0"/>
        </a:p>
      </dsp:txBody>
      <dsp:txXfrm>
        <a:off x="0" y="769817"/>
        <a:ext cx="8229600" cy="1225440"/>
      </dsp:txXfrm>
    </dsp:sp>
    <dsp:sp modelId="{1DD23E46-2385-41C7-A6C9-0D9ECF820440}">
      <dsp:nvSpPr>
        <dsp:cNvPr id="0" name=""/>
        <dsp:cNvSpPr/>
      </dsp:nvSpPr>
      <dsp:spPr>
        <a:xfrm>
          <a:off x="0" y="1995257"/>
          <a:ext cx="8229600" cy="748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IN" sz="3200" kern="1200" smtClean="0"/>
            <a:t>Example</a:t>
          </a:r>
          <a:endParaRPr lang="en-IN" sz="3200" kern="1200"/>
        </a:p>
      </dsp:txBody>
      <dsp:txXfrm>
        <a:off x="36553" y="2031810"/>
        <a:ext cx="8156494" cy="675694"/>
      </dsp:txXfrm>
    </dsp:sp>
    <dsp:sp modelId="{4558A9E1-C38E-4B3A-A371-22E8FFAA7843}">
      <dsp:nvSpPr>
        <dsp:cNvPr id="0" name=""/>
        <dsp:cNvSpPr/>
      </dsp:nvSpPr>
      <dsp:spPr>
        <a:xfrm>
          <a:off x="0" y="2744057"/>
          <a:ext cx="8229600" cy="202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en-IN" sz="2500" kern="1200" smtClean="0"/>
            <a:t>@{</a:t>
          </a:r>
          <a:endParaRPr lang="en-IN" sz="2500" kern="1200"/>
        </a:p>
        <a:p>
          <a:pPr marL="457200" lvl="2" indent="-228600" algn="l" defTabSz="1111250" rtl="0">
            <a:lnSpc>
              <a:spcPct val="90000"/>
            </a:lnSpc>
            <a:spcBef>
              <a:spcPct val="0"/>
            </a:spcBef>
            <a:spcAft>
              <a:spcPct val="20000"/>
            </a:spcAft>
            <a:buChar char="••"/>
          </a:pPr>
          <a:r>
            <a:rPr lang="en-IN" sz="2500" kern="1200" smtClean="0"/>
            <a:t>//some c# code</a:t>
          </a:r>
          <a:endParaRPr lang="en-IN" sz="2500" kern="1200"/>
        </a:p>
        <a:p>
          <a:pPr marL="457200" lvl="2" indent="-228600" algn="l" defTabSz="1111250" rtl="0">
            <a:lnSpc>
              <a:spcPct val="90000"/>
            </a:lnSpc>
            <a:spcBef>
              <a:spcPct val="0"/>
            </a:spcBef>
            <a:spcAft>
              <a:spcPct val="20000"/>
            </a:spcAft>
            <a:buChar char="••"/>
          </a:pPr>
          <a:r>
            <a:rPr lang="en-IN" sz="2500" kern="1200" smtClean="0"/>
            <a:t>int a=10, b=20;</a:t>
          </a:r>
          <a:endParaRPr lang="en-IN" sz="2500" kern="1200"/>
        </a:p>
        <a:p>
          <a:pPr marL="457200" lvl="2" indent="-228600" algn="l" defTabSz="1111250" rtl="0">
            <a:lnSpc>
              <a:spcPct val="90000"/>
            </a:lnSpc>
            <a:spcBef>
              <a:spcPct val="0"/>
            </a:spcBef>
            <a:spcAft>
              <a:spcPct val="20000"/>
            </a:spcAft>
            <a:buChar char="••"/>
          </a:pPr>
          <a:r>
            <a:rPr lang="en-IN" sz="2500" kern="1200" smtClean="0"/>
            <a:t>int c= a+b;</a:t>
          </a:r>
          <a:endParaRPr lang="en-IN" sz="2500" kern="1200"/>
        </a:p>
        <a:p>
          <a:pPr marL="228600" lvl="1" indent="-228600" algn="l" defTabSz="1111250" rtl="0">
            <a:lnSpc>
              <a:spcPct val="90000"/>
            </a:lnSpc>
            <a:spcBef>
              <a:spcPct val="0"/>
            </a:spcBef>
            <a:spcAft>
              <a:spcPct val="20000"/>
            </a:spcAft>
            <a:buChar char="••"/>
          </a:pPr>
          <a:r>
            <a:rPr lang="en-IN" sz="2500" kern="1200" smtClean="0"/>
            <a:t>}</a:t>
          </a:r>
          <a:endParaRPr lang="en-IN" sz="2500" kern="1200"/>
        </a:p>
      </dsp:txBody>
      <dsp:txXfrm>
        <a:off x="0" y="2744057"/>
        <a:ext cx="8229600" cy="2020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F30FE-D441-495D-8163-05721C831D8D}">
      <dsp:nvSpPr>
        <dsp:cNvPr id="0" name=""/>
        <dsp:cNvSpPr/>
      </dsp:nvSpPr>
      <dsp:spPr>
        <a:xfrm>
          <a:off x="0" y="32780"/>
          <a:ext cx="8229600" cy="1104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smtClean="0"/>
            <a:t>Syntax</a:t>
          </a:r>
          <a:endParaRPr lang="en-IN" sz="2400" kern="1200"/>
        </a:p>
      </dsp:txBody>
      <dsp:txXfrm>
        <a:off x="53916" y="86696"/>
        <a:ext cx="8121768" cy="996648"/>
      </dsp:txXfrm>
    </dsp:sp>
    <dsp:sp modelId="{A9562899-70F4-4B12-89BF-35DD38201C26}">
      <dsp:nvSpPr>
        <dsp:cNvPr id="0" name=""/>
        <dsp:cNvSpPr/>
      </dsp:nvSpPr>
      <dsp:spPr>
        <a:xfrm>
          <a:off x="0" y="1137260"/>
          <a:ext cx="8229600" cy="97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IN" sz="2400" kern="1200" dirty="0" smtClean="0"/>
            <a:t>@</a:t>
          </a:r>
          <a:r>
            <a:rPr lang="en-IN" sz="2400" kern="1200" dirty="0" err="1" smtClean="0"/>
            <a:t>YourVariable</a:t>
          </a:r>
          <a:endParaRPr lang="en-IN" sz="2400" kern="1200" dirty="0"/>
        </a:p>
      </dsp:txBody>
      <dsp:txXfrm>
        <a:off x="0" y="1137260"/>
        <a:ext cx="8229600" cy="977040"/>
      </dsp:txXfrm>
    </dsp:sp>
    <dsp:sp modelId="{C576961A-1BDC-481F-AE22-8385BE3CBD97}">
      <dsp:nvSpPr>
        <dsp:cNvPr id="0" name=""/>
        <dsp:cNvSpPr/>
      </dsp:nvSpPr>
      <dsp:spPr>
        <a:xfrm>
          <a:off x="0" y="2114301"/>
          <a:ext cx="8229600" cy="1104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smtClean="0"/>
            <a:t>Example</a:t>
          </a:r>
          <a:endParaRPr lang="en-IN" sz="2400" kern="1200"/>
        </a:p>
      </dsp:txBody>
      <dsp:txXfrm>
        <a:off x="53916" y="2168217"/>
        <a:ext cx="8121768" cy="996648"/>
      </dsp:txXfrm>
    </dsp:sp>
    <dsp:sp modelId="{7CF86450-E3B7-4948-A25B-88EBA4E4C601}">
      <dsp:nvSpPr>
        <dsp:cNvPr id="0" name=""/>
        <dsp:cNvSpPr/>
      </dsp:nvSpPr>
      <dsp:spPr>
        <a:xfrm>
          <a:off x="0" y="3388701"/>
          <a:ext cx="8229600" cy="1104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dirty="0" smtClean="0"/>
            <a:t>@c</a:t>
          </a:r>
          <a:endParaRPr lang="en-IN" sz="2400" kern="1200" dirty="0"/>
        </a:p>
      </dsp:txBody>
      <dsp:txXfrm>
        <a:off x="53916" y="3442617"/>
        <a:ext cx="8121768" cy="996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3/22/2020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3/22/2020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9311688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8" Type="http://schemas.openxmlformats.org/officeDocument/2006/relationships/hyperlink" Target="mailto:8.@Html.CheckBoxFor()" TargetMode="External"/><Relationship Id="rId3" Type="http://schemas.openxmlformats.org/officeDocument/2006/relationships/hyperlink" Target="mailto:3.@Html.TextBoxFor()" TargetMode="External"/><Relationship Id="rId7" Type="http://schemas.openxmlformats.org/officeDocument/2006/relationships/hyperlink" Target="mailto:7.@Html.HiddenFor()" TargetMode="External"/><Relationship Id="rId2" Type="http://schemas.openxmlformats.org/officeDocument/2006/relationships/hyperlink" Target="mailto:2.@Html.LabelFor()" TargetMode="External"/><Relationship Id="rId1" Type="http://schemas.openxmlformats.org/officeDocument/2006/relationships/slideLayout" Target="../slideLayouts/slideLayout2.xml"/><Relationship Id="rId6" Type="http://schemas.openxmlformats.org/officeDocument/2006/relationships/hyperlink" Target="mailto:6.@Html.ListBoxFor()" TargetMode="External"/><Relationship Id="rId5" Type="http://schemas.openxmlformats.org/officeDocument/2006/relationships/hyperlink" Target="mailto:5.@Html.DropDownListFor()" TargetMode="External"/><Relationship Id="rId4" Type="http://schemas.openxmlformats.org/officeDocument/2006/relationships/hyperlink" Target="mailto:4.@Html.TextAreaFor()"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bajaj.com/Bikes/New" TargetMode="External"/><Relationship Id="rId2" Type="http://schemas.openxmlformats.org/officeDocument/2006/relationships/hyperlink" Target="http://www.bajaj.com/Bikes/Index" TargetMode="External"/><Relationship Id="rId1" Type="http://schemas.openxmlformats.org/officeDocument/2006/relationships/slideLayout" Target="../slideLayouts/slideLayout2.xml"/><Relationship Id="rId5" Type="http://schemas.openxmlformats.org/officeDocument/2006/relationships/hyperlink" Target="http://www.bajaj.com/BookNow/Index" TargetMode="External"/><Relationship Id="rId4" Type="http://schemas.openxmlformats.org/officeDocument/2006/relationships/hyperlink" Target="http://www.bajaj.com/" TargetMode="Externa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bajaj.com/Bikes/New" TargetMode="External"/><Relationship Id="rId2" Type="http://schemas.openxmlformats.org/officeDocument/2006/relationships/hyperlink" Target="http://www.bajaj.com/Bikes/Index" TargetMode="External"/><Relationship Id="rId1" Type="http://schemas.openxmlformats.org/officeDocument/2006/relationships/slideLayout" Target="../slideLayouts/slideLayout2.xml"/><Relationship Id="rId5" Type="http://schemas.openxmlformats.org/officeDocument/2006/relationships/hyperlink" Target="http://www.bajaj.com/BookNow/Index" TargetMode="External"/><Relationship Id="rId4" Type="http://schemas.openxmlformats.org/officeDocument/2006/relationships/hyperlink" Target="http://www.bajaj.com/"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r>
              <a:rPr lang="en-US" dirty="0" smtClean="0"/>
              <a:t> Framework - MVC</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ROUTING</a:t>
            </a:r>
            <a:endParaRPr lang="en-US" dirty="0"/>
          </a:p>
        </p:txBody>
      </p:sp>
    </p:spTree>
    <p:extLst>
      <p:ext uri="{BB962C8B-B14F-4D97-AF65-F5344CB8AC3E}">
        <p14:creationId xmlns:p14="http://schemas.microsoft.com/office/powerpoint/2010/main" val="4173732312"/>
      </p:ext>
    </p:extLst>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Partial views are usually place in  Shared folder.</a:t>
            </a:r>
          </a:p>
          <a:p>
            <a:r>
              <a:rPr lang="en-IN" dirty="0" smtClean="0"/>
              <a:t>In which folder partial views should be present</a:t>
            </a:r>
          </a:p>
          <a:p>
            <a:pPr marL="0" indent="0">
              <a:buNone/>
            </a:pPr>
            <a:endParaRPr lang="en-IN" dirty="0" smtClean="0"/>
          </a:p>
          <a:p>
            <a:pPr marL="457200" indent="-457200">
              <a:buAutoNum type="alphaLcParenR"/>
            </a:pPr>
            <a:r>
              <a:rPr lang="en-IN" dirty="0" smtClean="0"/>
              <a:t>If </a:t>
            </a:r>
            <a:r>
              <a:rPr lang="en-IN" dirty="0"/>
              <a:t>you place partial views in "Views\</a:t>
            </a:r>
            <a:r>
              <a:rPr lang="en-IN" dirty="0" err="1"/>
              <a:t>ControllerName</a:t>
            </a:r>
            <a:r>
              <a:rPr lang="en-IN" dirty="0"/>
              <a:t>" folder, those can be </a:t>
            </a:r>
            <a:r>
              <a:rPr lang="en-IN" dirty="0" err="1"/>
              <a:t>acessible</a:t>
            </a:r>
            <a:r>
              <a:rPr lang="en-IN" dirty="0"/>
              <a:t> in other views present with in the same folder. </a:t>
            </a:r>
            <a:endParaRPr lang="en-IN" dirty="0" smtClean="0"/>
          </a:p>
          <a:p>
            <a:pPr marL="457200" indent="-457200">
              <a:buAutoNum type="alphaLcParenR"/>
            </a:pPr>
            <a:endParaRPr lang="en-IN" dirty="0"/>
          </a:p>
          <a:p>
            <a:pPr marL="0" indent="0">
              <a:buNone/>
            </a:pPr>
            <a:r>
              <a:rPr lang="en-IN" dirty="0" smtClean="0"/>
              <a:t>b</a:t>
            </a:r>
            <a:r>
              <a:rPr lang="en-IN" dirty="0"/>
              <a:t>) If you place partial views in "Views\Shared" folder, </a:t>
            </a:r>
            <a:r>
              <a:rPr lang="en-IN" dirty="0" err="1"/>
              <a:t>thsoe</a:t>
            </a:r>
            <a:r>
              <a:rPr lang="en-IN" dirty="0"/>
              <a:t> can be accessible in ANY OTHER VIEW within the entire project. This is RECOMMENDED.</a:t>
            </a:r>
          </a:p>
          <a:p>
            <a:endParaRPr lang="en-IN" dirty="0" smtClean="0"/>
          </a:p>
          <a:p>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1048542776"/>
      </p:ext>
    </p:extLst>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1</a:t>
            </a:r>
            <a:r>
              <a:rPr lang="en-IN" dirty="0"/>
              <a:t>) Partial views SHOULD NOT have 'Layout view' (master page) </a:t>
            </a:r>
            <a:endParaRPr lang="en-IN" dirty="0" smtClean="0"/>
          </a:p>
          <a:p>
            <a:r>
              <a:rPr lang="en-IN" dirty="0" smtClean="0"/>
              <a:t>2</a:t>
            </a:r>
            <a:r>
              <a:rPr lang="en-IN" dirty="0"/>
              <a:t>) Partial views SHOULD NOT have tags like &lt;html&gt;, &lt;head&gt; &lt;body&gt; etc. </a:t>
            </a:r>
            <a:endParaRPr lang="en-IN" dirty="0" smtClean="0"/>
          </a:p>
          <a:p>
            <a:r>
              <a:rPr lang="en-IN" dirty="0" smtClean="0"/>
              <a:t>3</a:t>
            </a:r>
            <a:r>
              <a:rPr lang="en-IN" dirty="0"/>
              <a:t>) Partial views can't be run directly on the browser. </a:t>
            </a:r>
            <a:endParaRPr lang="en-IN" dirty="0" smtClean="0"/>
          </a:p>
          <a:p>
            <a:r>
              <a:rPr lang="en-IN" dirty="0" smtClean="0"/>
              <a:t>4</a:t>
            </a:r>
            <a:r>
              <a:rPr lang="en-IN" dirty="0"/>
              <a:t>) Partial views can receive additional data from the controller using '</a:t>
            </a:r>
            <a:r>
              <a:rPr lang="en-IN" dirty="0" err="1"/>
              <a:t>ViewBag</a:t>
            </a:r>
            <a:r>
              <a:rPr lang="en-IN" dirty="0"/>
              <a:t>'. </a:t>
            </a:r>
            <a:endParaRPr lang="en-IN" dirty="0" smtClean="0"/>
          </a:p>
          <a:p>
            <a:r>
              <a:rPr lang="en-IN" dirty="0" smtClean="0"/>
              <a:t>5</a:t>
            </a:r>
            <a:r>
              <a:rPr lang="en-IN" dirty="0"/>
              <a:t>) Partial views CAN BE strongly-typed views.</a:t>
            </a:r>
          </a:p>
        </p:txBody>
      </p:sp>
      <p:sp>
        <p:nvSpPr>
          <p:cNvPr id="2" name="Title 1"/>
          <p:cNvSpPr>
            <a:spLocks noGrp="1"/>
          </p:cNvSpPr>
          <p:nvPr>
            <p:ph type="title"/>
          </p:nvPr>
        </p:nvSpPr>
        <p:spPr/>
        <p:txBody>
          <a:bodyPr>
            <a:normAutofit fontScale="90000"/>
          </a:bodyPr>
          <a:lstStyle/>
          <a:p>
            <a:r>
              <a:rPr lang="en-IN" dirty="0" smtClean="0"/>
              <a:t>Rules for Partial views: </a:t>
            </a:r>
            <a:br>
              <a:rPr lang="en-IN" dirty="0" smtClean="0"/>
            </a:br>
            <a:endParaRPr lang="en-IN" dirty="0"/>
          </a:p>
        </p:txBody>
      </p:sp>
    </p:spTree>
    <p:extLst>
      <p:ext uri="{BB962C8B-B14F-4D97-AF65-F5344CB8AC3E}">
        <p14:creationId xmlns:p14="http://schemas.microsoft.com/office/powerpoint/2010/main" val="3917149059"/>
      </p:ext>
    </p:extLst>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&gt; </a:t>
            </a:r>
            <a:r>
              <a:rPr lang="en-IN" dirty="0"/>
              <a:t>Go to "Solution Explorer". </a:t>
            </a:r>
            <a:endParaRPr lang="en-IN" dirty="0" smtClean="0"/>
          </a:p>
          <a:p>
            <a:r>
              <a:rPr lang="en-IN" dirty="0" smtClean="0"/>
              <a:t>&gt; </a:t>
            </a:r>
            <a:r>
              <a:rPr lang="en-IN" dirty="0"/>
              <a:t>Right click on "Views\Shared" folder and click on "Add" - "View". </a:t>
            </a:r>
            <a:endParaRPr lang="en-IN" dirty="0" smtClean="0"/>
          </a:p>
          <a:p>
            <a:r>
              <a:rPr lang="en-IN" dirty="0" smtClean="0"/>
              <a:t>&gt; </a:t>
            </a:r>
            <a:r>
              <a:rPr lang="en-IN" dirty="0"/>
              <a:t>View Name = { any view name } </a:t>
            </a:r>
            <a:endParaRPr lang="en-IN" dirty="0" smtClean="0"/>
          </a:p>
          <a:p>
            <a:r>
              <a:rPr lang="en-IN" dirty="0" smtClean="0"/>
              <a:t>&gt; </a:t>
            </a:r>
            <a:r>
              <a:rPr lang="en-IN" dirty="0"/>
              <a:t>View Engine = Razor </a:t>
            </a:r>
            <a:endParaRPr lang="en-IN" dirty="0" smtClean="0"/>
          </a:p>
          <a:p>
            <a:r>
              <a:rPr lang="en-IN" dirty="0" smtClean="0"/>
              <a:t>&gt; </a:t>
            </a:r>
            <a:r>
              <a:rPr lang="en-IN" dirty="0"/>
              <a:t>Optional: "Create as a strongly typed view</a:t>
            </a:r>
            <a:r>
              <a:rPr lang="en-IN" dirty="0" smtClean="0"/>
              <a:t>".</a:t>
            </a:r>
          </a:p>
          <a:p>
            <a:r>
              <a:rPr lang="en-IN" dirty="0" smtClean="0"/>
              <a:t> </a:t>
            </a:r>
            <a:r>
              <a:rPr lang="en-IN" dirty="0"/>
              <a:t>&gt; Check the check box "Create as a partial view". </a:t>
            </a:r>
            <a:endParaRPr lang="en-IN" dirty="0" smtClean="0"/>
          </a:p>
          <a:p>
            <a:r>
              <a:rPr lang="en-IN" dirty="0" smtClean="0"/>
              <a:t>&gt; </a:t>
            </a:r>
            <a:r>
              <a:rPr lang="en-IN" dirty="0"/>
              <a:t>Click on "Add".</a:t>
            </a:r>
          </a:p>
        </p:txBody>
      </p:sp>
      <p:sp>
        <p:nvSpPr>
          <p:cNvPr id="2" name="Title 1"/>
          <p:cNvSpPr>
            <a:spLocks noGrp="1"/>
          </p:cNvSpPr>
          <p:nvPr>
            <p:ph type="title"/>
          </p:nvPr>
        </p:nvSpPr>
        <p:spPr/>
        <p:txBody>
          <a:bodyPr>
            <a:normAutofit/>
          </a:bodyPr>
          <a:lstStyle/>
          <a:p>
            <a:r>
              <a:rPr lang="en-IN" dirty="0" smtClean="0"/>
              <a:t>Steps for creating a partial view:</a:t>
            </a:r>
            <a:endParaRPr lang="en-IN" dirty="0"/>
          </a:p>
        </p:txBody>
      </p:sp>
    </p:spTree>
    <p:extLst>
      <p:ext uri="{BB962C8B-B14F-4D97-AF65-F5344CB8AC3E}">
        <p14:creationId xmlns:p14="http://schemas.microsoft.com/office/powerpoint/2010/main" val="3913546692"/>
      </p:ext>
    </p:extLst>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Syntax of calling a partial view</a:t>
            </a:r>
            <a:r>
              <a:rPr lang="en-IN" dirty="0" smtClean="0"/>
              <a:t>:</a:t>
            </a:r>
          </a:p>
          <a:p>
            <a:r>
              <a:rPr lang="en-IN" dirty="0" smtClean="0"/>
              <a:t> </a:t>
            </a:r>
            <a:r>
              <a:rPr lang="en-IN" dirty="0"/>
              <a:t>@{ </a:t>
            </a:r>
            <a:endParaRPr lang="en-IN" dirty="0" smtClean="0"/>
          </a:p>
          <a:p>
            <a:r>
              <a:rPr lang="en-IN" dirty="0" err="1" smtClean="0"/>
              <a:t>Html.RenderPartial</a:t>
            </a:r>
            <a:r>
              <a:rPr lang="en-IN" dirty="0"/>
              <a:t>("</a:t>
            </a:r>
            <a:r>
              <a:rPr lang="en-IN" dirty="0" err="1"/>
              <a:t>PartialViewName</a:t>
            </a:r>
            <a:r>
              <a:rPr lang="en-IN" dirty="0"/>
              <a:t>"); </a:t>
            </a:r>
            <a:endParaRPr lang="en-IN" dirty="0" smtClean="0"/>
          </a:p>
          <a:p>
            <a:r>
              <a:rPr lang="en-IN" dirty="0" smtClean="0"/>
              <a:t>}</a:t>
            </a:r>
          </a:p>
          <a:p>
            <a:endParaRPr lang="en-IN" dirty="0"/>
          </a:p>
          <a:p>
            <a:r>
              <a:rPr lang="en-IN" dirty="0" smtClean="0"/>
              <a:t> </a:t>
            </a:r>
            <a:r>
              <a:rPr lang="en-IN" dirty="0"/>
              <a:t>Note: Make sure, whether the partial view is exist or not, in the "Views" folder.</a:t>
            </a:r>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118695531"/>
      </p:ext>
    </p:extLst>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1) Create the Partial View:</a:t>
            </a:r>
          </a:p>
          <a:p>
            <a:r>
              <a:rPr lang="en-IN" dirty="0" smtClean="0"/>
              <a:t>Views\Shared\PartialView1.cshtml</a:t>
            </a:r>
          </a:p>
          <a:p>
            <a:r>
              <a:rPr lang="en-IN" dirty="0" smtClean="0"/>
              <a:t>Your </a:t>
            </a:r>
            <a:r>
              <a:rPr lang="en-IN" dirty="0" err="1" smtClean="0"/>
              <a:t>markup</a:t>
            </a:r>
            <a:r>
              <a:rPr lang="en-IN" dirty="0" smtClean="0"/>
              <a:t> here</a:t>
            </a:r>
          </a:p>
          <a:p>
            <a:endParaRPr lang="en-IN" dirty="0"/>
          </a:p>
          <a:p>
            <a:r>
              <a:rPr lang="en-IN" dirty="0" smtClean="0"/>
              <a:t>2) Call the partial view form a view:</a:t>
            </a:r>
          </a:p>
          <a:p>
            <a:r>
              <a:rPr lang="en-IN" dirty="0"/>
              <a:t>@</a:t>
            </a:r>
            <a:r>
              <a:rPr lang="en-IN" dirty="0" smtClean="0"/>
              <a:t>{</a:t>
            </a:r>
          </a:p>
          <a:p>
            <a:r>
              <a:rPr lang="en-IN" dirty="0" err="1" smtClean="0"/>
              <a:t>Html.RenderPartial</a:t>
            </a:r>
            <a:r>
              <a:rPr lang="en-IN" dirty="0" smtClean="0"/>
              <a:t>(“PartialView1”)</a:t>
            </a:r>
          </a:p>
          <a:p>
            <a:r>
              <a:rPr lang="en-IN" dirty="0"/>
              <a:t>}</a:t>
            </a:r>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925574982"/>
      </p:ext>
    </p:extLst>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Introducing Strongly Typed View</a:t>
            </a:r>
            <a:endParaRPr lang="en-IN" dirty="0"/>
          </a:p>
        </p:txBody>
      </p:sp>
      <p:sp>
        <p:nvSpPr>
          <p:cNvPr id="3" name="Content Placeholder 2"/>
          <p:cNvSpPr>
            <a:spLocks noGrp="1"/>
          </p:cNvSpPr>
          <p:nvPr>
            <p:ph idx="1"/>
          </p:nvPr>
        </p:nvSpPr>
        <p:spPr/>
        <p:txBody>
          <a:bodyPr>
            <a:normAutofit/>
          </a:bodyPr>
          <a:lstStyle/>
          <a:p>
            <a:r>
              <a:rPr lang="en-IN" dirty="0" smtClean="0"/>
              <a:t>It is a view, which is “bind” (or associated) with the model class.</a:t>
            </a:r>
          </a:p>
          <a:p>
            <a:r>
              <a:rPr lang="en-IN" dirty="0" smtClean="0"/>
              <a:t>It can receive a model object or collection from controller.</a:t>
            </a:r>
          </a:p>
          <a:p>
            <a:r>
              <a:rPr lang="en-IN" dirty="0" smtClean="0"/>
              <a:t>The model class name must be defined at the top of the </a:t>
            </a:r>
            <a:r>
              <a:rPr lang="en-IN" dirty="0"/>
              <a:t> </a:t>
            </a:r>
            <a:r>
              <a:rPr lang="en-IN" dirty="0" smtClean="0"/>
              <a:t>view.</a:t>
            </a:r>
          </a:p>
          <a:p>
            <a:pPr marL="0" indent="0">
              <a:buNone/>
            </a:pPr>
            <a:r>
              <a:rPr lang="en-IN" dirty="0" smtClean="0"/>
              <a:t>	@model </a:t>
            </a:r>
            <a:r>
              <a:rPr lang="en-IN" dirty="0" err="1" smtClean="0"/>
              <a:t>YourModelClassNameHere</a:t>
            </a:r>
            <a:endParaRPr lang="en-IN" dirty="0" smtClean="0"/>
          </a:p>
          <a:p>
            <a:r>
              <a:rPr lang="en-IN" dirty="0" smtClean="0"/>
              <a:t>Recommended: Make most of the dynamic pages (like  </a:t>
            </a:r>
            <a:r>
              <a:rPr lang="en-IN" dirty="0" err="1" smtClean="0"/>
              <a:t>registration,login,search</a:t>
            </a:r>
            <a:r>
              <a:rPr lang="en-IN" dirty="0" smtClean="0"/>
              <a:t>) </a:t>
            </a:r>
            <a:r>
              <a:rPr lang="en-IN" dirty="0" err="1" smtClean="0"/>
              <a:t>etc</a:t>
            </a:r>
            <a:r>
              <a:rPr lang="en-IN" dirty="0" smtClean="0"/>
              <a:t>, as strongly typed views.</a:t>
            </a:r>
            <a:endParaRPr lang="en-IN" dirty="0"/>
          </a:p>
        </p:txBody>
      </p:sp>
    </p:spTree>
    <p:extLst>
      <p:ext uri="{BB962C8B-B14F-4D97-AF65-F5344CB8AC3E}">
        <p14:creationId xmlns:p14="http://schemas.microsoft.com/office/powerpoint/2010/main" val="2110623371"/>
      </p:ext>
    </p:extLst>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0874" y="2631511"/>
            <a:ext cx="6455352" cy="1497144"/>
          </a:xfrm>
        </p:spPr>
        <p:txBody>
          <a:bodyPr/>
          <a:lstStyle/>
          <a:p>
            <a:r>
              <a:rPr lang="en-US" dirty="0" smtClean="0"/>
              <a:t>STRONGLY TYPED VIEW</a:t>
            </a:r>
            <a:endParaRPr lang="en-US" dirty="0"/>
          </a:p>
        </p:txBody>
      </p:sp>
    </p:spTree>
    <p:extLst>
      <p:ext uri="{BB962C8B-B14F-4D97-AF65-F5344CB8AC3E}">
        <p14:creationId xmlns:p14="http://schemas.microsoft.com/office/powerpoint/2010/main" val="1273482171"/>
      </p:ext>
    </p:extLst>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1026" name="Picture 2" descr="H:\MVC Workshop\MVC Workshop\9) Models\Strongly Typed View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381" y="1414714"/>
            <a:ext cx="8295239" cy="40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29114"/>
      </p:ext>
    </p:extLst>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490" y="692696"/>
            <a:ext cx="7024744" cy="792088"/>
          </a:xfrm>
        </p:spPr>
        <p:txBody>
          <a:bodyPr>
            <a:normAutofit/>
          </a:bodyPr>
          <a:lstStyle/>
          <a:p>
            <a:r>
              <a:rPr lang="en-IN" dirty="0" smtClean="0"/>
              <a:t>The “</a:t>
            </a:r>
            <a:r>
              <a:rPr lang="en-IN" dirty="0" err="1" smtClean="0"/>
              <a:t>Model”property</a:t>
            </a:r>
            <a:endParaRPr lang="en-IN" dirty="0"/>
          </a:p>
        </p:txBody>
      </p:sp>
      <p:sp>
        <p:nvSpPr>
          <p:cNvPr id="3" name="Content Placeholder 2"/>
          <p:cNvSpPr>
            <a:spLocks noGrp="1"/>
          </p:cNvSpPr>
          <p:nvPr>
            <p:ph idx="1"/>
          </p:nvPr>
        </p:nvSpPr>
        <p:spPr>
          <a:xfrm>
            <a:off x="1991544" y="1772817"/>
            <a:ext cx="8229600" cy="4857403"/>
          </a:xfrm>
        </p:spPr>
        <p:txBody>
          <a:bodyPr/>
          <a:lstStyle/>
          <a:p>
            <a:r>
              <a:rPr lang="en-IN" dirty="0" smtClean="0"/>
              <a:t>Every strongly typed view can use a built-in property called “Model”.</a:t>
            </a:r>
          </a:p>
          <a:p>
            <a:r>
              <a:rPr lang="en-IN" dirty="0" smtClean="0"/>
              <a:t>It contains the data that is sent from the  controller.</a:t>
            </a:r>
          </a:p>
          <a:p>
            <a:r>
              <a:rPr lang="en-IN" u="sng" dirty="0" smtClean="0"/>
              <a:t>Step1: Send data to the view</a:t>
            </a:r>
            <a:r>
              <a:rPr lang="en-IN" dirty="0" smtClean="0"/>
              <a:t>:</a:t>
            </a:r>
          </a:p>
          <a:p>
            <a:pPr marL="0" indent="0">
              <a:buNone/>
            </a:pPr>
            <a:r>
              <a:rPr lang="en-IN" dirty="0" smtClean="0"/>
              <a:t>	return view(obj1);</a:t>
            </a:r>
          </a:p>
          <a:p>
            <a:r>
              <a:rPr lang="en-IN" u="sng" dirty="0" smtClean="0"/>
              <a:t>Step2: Access the data in the view:</a:t>
            </a:r>
          </a:p>
          <a:p>
            <a:pPr marL="0" indent="0">
              <a:buNone/>
            </a:pPr>
            <a:r>
              <a:rPr lang="en-IN" dirty="0" smtClean="0"/>
              <a:t>         Model</a:t>
            </a:r>
            <a:endParaRPr lang="en-IN" dirty="0"/>
          </a:p>
        </p:txBody>
      </p:sp>
    </p:spTree>
    <p:extLst>
      <p:ext uri="{BB962C8B-B14F-4D97-AF65-F5344CB8AC3E}">
        <p14:creationId xmlns:p14="http://schemas.microsoft.com/office/powerpoint/2010/main" val="303912318"/>
      </p:ext>
    </p:extLst>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Advantage of strongly typed view</a:t>
            </a:r>
            <a:r>
              <a:rPr lang="en-IN" dirty="0" smtClean="0"/>
              <a:t>:</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1) As </a:t>
            </a:r>
            <a:r>
              <a:rPr lang="en-IN" dirty="0"/>
              <a:t>the view known what type of model object is being received, the visual </a:t>
            </a:r>
            <a:r>
              <a:rPr lang="en-IN" dirty="0" smtClean="0"/>
              <a:t>studio provides  </a:t>
            </a:r>
            <a:r>
              <a:rPr lang="en-IN" dirty="0" err="1" smtClean="0"/>
              <a:t>intelli-sence</a:t>
            </a:r>
            <a:r>
              <a:rPr lang="en-IN" dirty="0" smtClean="0"/>
              <a:t> </a:t>
            </a:r>
            <a:r>
              <a:rPr lang="en-IN" dirty="0"/>
              <a:t>while accessing model properties.</a:t>
            </a:r>
          </a:p>
          <a:p>
            <a:pPr marL="0" indent="0">
              <a:buNone/>
            </a:pPr>
            <a:r>
              <a:rPr lang="en-IN" dirty="0" smtClean="0"/>
              <a:t>2) </a:t>
            </a:r>
            <a:r>
              <a:rPr lang="en-IN" dirty="0"/>
              <a:t>You can use "strongly typed html helpers" in the "strongly typed views" only.</a:t>
            </a:r>
          </a:p>
          <a:p>
            <a:endParaRPr lang="en-IN" dirty="0"/>
          </a:p>
        </p:txBody>
      </p:sp>
    </p:spTree>
    <p:extLst>
      <p:ext uri="{BB962C8B-B14F-4D97-AF65-F5344CB8AC3E}">
        <p14:creationId xmlns:p14="http://schemas.microsoft.com/office/powerpoint/2010/main" val="296677872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URL Routing</a:t>
            </a:r>
          </a:p>
          <a:p>
            <a:r>
              <a:rPr lang="en-IN" dirty="0" smtClean="0"/>
              <a:t>What is URL Routing</a:t>
            </a:r>
          </a:p>
          <a:p>
            <a:r>
              <a:rPr lang="en-IN" dirty="0" smtClean="0"/>
              <a:t>Route Maps</a:t>
            </a:r>
          </a:p>
          <a:p>
            <a:r>
              <a:rPr lang="en-IN" dirty="0" smtClean="0"/>
              <a:t>Parameters</a:t>
            </a:r>
            <a:endParaRPr lang="en-IN" dirty="0"/>
          </a:p>
          <a:p>
            <a:r>
              <a:rPr lang="en-IN" dirty="0" smtClean="0"/>
              <a:t>Constraints in Parameters</a:t>
            </a:r>
          </a:p>
          <a:p>
            <a:endParaRPr lang="en-IN" dirty="0"/>
          </a:p>
        </p:txBody>
      </p:sp>
      <p:sp>
        <p:nvSpPr>
          <p:cNvPr id="4" name="Date Placeholder 3"/>
          <p:cNvSpPr>
            <a:spLocks noGrp="1"/>
          </p:cNvSpPr>
          <p:nvPr>
            <p:ph type="dt" sz="half" idx="4294967295"/>
          </p:nvPr>
        </p:nvSpPr>
        <p:spPr/>
        <p:txBody>
          <a:bodyPr/>
          <a:lstStyle/>
          <a:p>
            <a:endParaRPr lang="en-IN"/>
          </a:p>
        </p:txBody>
      </p:sp>
      <p:sp>
        <p:nvSpPr>
          <p:cNvPr id="2" name="Title 1"/>
          <p:cNvSpPr>
            <a:spLocks noGrp="1"/>
          </p:cNvSpPr>
          <p:nvPr>
            <p:ph type="title"/>
          </p:nvPr>
        </p:nvSpPr>
        <p:spPr/>
        <p:txBody>
          <a:bodyPr/>
          <a:lstStyle/>
          <a:p>
            <a:r>
              <a:rPr lang="en-IN" dirty="0" smtClean="0"/>
              <a:t>Objective</a:t>
            </a:r>
            <a:endParaRPr lang="en-IN" dirty="0"/>
          </a:p>
        </p:txBody>
      </p:sp>
    </p:spTree>
    <p:extLst>
      <p:ext uri="{BB962C8B-B14F-4D97-AF65-F5344CB8AC3E}">
        <p14:creationId xmlns:p14="http://schemas.microsoft.com/office/powerpoint/2010/main" val="1429076638"/>
      </p:ext>
    </p:extLst>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name of model class should be specified at the top of the view using the following syntax</a:t>
            </a:r>
            <a:r>
              <a:rPr lang="en-IN" dirty="0" smtClean="0"/>
              <a:t>:</a:t>
            </a:r>
            <a:endParaRPr lang="en-IN" dirty="0"/>
          </a:p>
          <a:p>
            <a:pPr marL="68580" indent="0">
              <a:buNone/>
            </a:pPr>
            <a:r>
              <a:rPr lang="en-IN" dirty="0"/>
              <a:t>	</a:t>
            </a:r>
            <a:r>
              <a:rPr lang="en-IN" dirty="0" smtClean="0"/>
              <a:t>@</a:t>
            </a:r>
            <a:r>
              <a:rPr lang="en-IN" dirty="0"/>
              <a:t>model  </a:t>
            </a:r>
            <a:r>
              <a:rPr lang="en-IN" dirty="0" err="1"/>
              <a:t>ModelClassName</a:t>
            </a:r>
            <a:endParaRPr lang="en-IN" dirty="0"/>
          </a:p>
        </p:txBody>
      </p:sp>
    </p:spTree>
    <p:extLst>
      <p:ext uri="{BB962C8B-B14F-4D97-AF65-F5344CB8AC3E}">
        <p14:creationId xmlns:p14="http://schemas.microsoft.com/office/powerpoint/2010/main" val="584587733"/>
      </p:ext>
    </p:extLst>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'Model' property in the view</a:t>
            </a:r>
          </a:p>
        </p:txBody>
      </p:sp>
      <p:sp>
        <p:nvSpPr>
          <p:cNvPr id="3" name="Content Placeholder 2"/>
          <p:cNvSpPr>
            <a:spLocks noGrp="1"/>
          </p:cNvSpPr>
          <p:nvPr>
            <p:ph idx="1"/>
          </p:nvPr>
        </p:nvSpPr>
        <p:spPr/>
        <p:txBody>
          <a:bodyPr>
            <a:normAutofit/>
          </a:bodyPr>
          <a:lstStyle/>
          <a:p>
            <a:r>
              <a:rPr lang="en-IN" dirty="0" smtClean="0"/>
              <a:t>The </a:t>
            </a:r>
            <a:r>
              <a:rPr lang="en-IN" dirty="0"/>
              <a:t>'Model' property of the view holds the early bound object which is received from the controller.</a:t>
            </a:r>
          </a:p>
          <a:p>
            <a:endParaRPr lang="en-IN" dirty="0"/>
          </a:p>
          <a:p>
            <a:r>
              <a:rPr lang="en-IN" dirty="0"/>
              <a:t> </a:t>
            </a:r>
            <a:r>
              <a:rPr lang="en-IN" dirty="0" smtClean="0"/>
              <a:t>To </a:t>
            </a:r>
            <a:r>
              <a:rPr lang="en-IN" dirty="0"/>
              <a:t>get the properties of the specified model class, use 'Model' property in the view.</a:t>
            </a:r>
          </a:p>
          <a:p>
            <a:endParaRPr lang="en-IN" dirty="0"/>
          </a:p>
          <a:p>
            <a:r>
              <a:rPr lang="en-IN" dirty="0" smtClean="0"/>
              <a:t>'Model</a:t>
            </a:r>
            <a:r>
              <a:rPr lang="en-IN" dirty="0"/>
              <a:t>' is the built-in property that is available in the view, which contains the model data that is sent from the controller to the view.</a:t>
            </a:r>
          </a:p>
        </p:txBody>
      </p:sp>
    </p:spTree>
    <p:extLst>
      <p:ext uri="{BB962C8B-B14F-4D97-AF65-F5344CB8AC3E}">
        <p14:creationId xmlns:p14="http://schemas.microsoft.com/office/powerpoint/2010/main" val="3973937499"/>
      </p:ext>
    </p:extLst>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t>Steps for Development of Strongly-Typed Views:</a:t>
            </a:r>
          </a:p>
        </p:txBody>
      </p:sp>
      <p:sp>
        <p:nvSpPr>
          <p:cNvPr id="3" name="Content Placeholder 2"/>
          <p:cNvSpPr>
            <a:spLocks noGrp="1"/>
          </p:cNvSpPr>
          <p:nvPr>
            <p:ph idx="1"/>
          </p:nvPr>
        </p:nvSpPr>
        <p:spPr/>
        <p:txBody>
          <a:bodyPr>
            <a:normAutofit lnSpcReduction="10000"/>
          </a:bodyPr>
          <a:lstStyle/>
          <a:p>
            <a:pPr marL="68580" indent="0">
              <a:buNone/>
            </a:pPr>
            <a:r>
              <a:rPr lang="en-IN" dirty="0"/>
              <a:t>Step 1) Controller:  Return the view &amp; also pass the instance of model class in the controller:</a:t>
            </a:r>
          </a:p>
          <a:p>
            <a:pPr marL="68580" indent="0">
              <a:buNone/>
            </a:pPr>
            <a:endParaRPr lang="en-IN" dirty="0"/>
          </a:p>
          <a:p>
            <a:pPr marL="68580" indent="0">
              <a:buNone/>
            </a:pPr>
            <a:r>
              <a:rPr lang="en-IN" dirty="0"/>
              <a:t>	public </a:t>
            </a:r>
            <a:r>
              <a:rPr lang="en-IN" dirty="0" err="1"/>
              <a:t>ActionResult</a:t>
            </a:r>
            <a:r>
              <a:rPr lang="en-IN" dirty="0"/>
              <a:t> </a:t>
            </a:r>
            <a:r>
              <a:rPr lang="en-IN" dirty="0" err="1"/>
              <a:t>SomeActionMethod</a:t>
            </a:r>
            <a:r>
              <a:rPr lang="en-IN" dirty="0"/>
              <a:t>()</a:t>
            </a:r>
          </a:p>
          <a:p>
            <a:pPr marL="68580" indent="0">
              <a:buNone/>
            </a:pPr>
            <a:r>
              <a:rPr lang="en-IN" dirty="0"/>
              <a:t>	{</a:t>
            </a:r>
          </a:p>
          <a:p>
            <a:pPr marL="68580" indent="0">
              <a:buNone/>
            </a:pPr>
            <a:r>
              <a:rPr lang="en-IN" dirty="0"/>
              <a:t>	    return View(</a:t>
            </a:r>
            <a:r>
              <a:rPr lang="en-IN" dirty="0" err="1"/>
              <a:t>ModelInstanceHere</a:t>
            </a:r>
            <a:r>
              <a:rPr lang="en-IN" dirty="0"/>
              <a:t>);</a:t>
            </a:r>
          </a:p>
          <a:p>
            <a:pPr marL="68580" indent="0">
              <a:buNone/>
            </a:pPr>
            <a:r>
              <a:rPr lang="en-IN" dirty="0"/>
              <a:t>	}</a:t>
            </a:r>
          </a:p>
          <a:p>
            <a:pPr marL="68580" indent="0">
              <a:buNone/>
            </a:pPr>
            <a:endParaRPr lang="en-IN" dirty="0"/>
          </a:p>
          <a:p>
            <a:pPr marL="68580" indent="0">
              <a:buNone/>
            </a:pPr>
            <a:endParaRPr lang="en-IN" dirty="0"/>
          </a:p>
          <a:p>
            <a:pPr marL="68580" indent="0">
              <a:buNone/>
            </a:pPr>
            <a:r>
              <a:rPr lang="en-IN" dirty="0"/>
              <a:t>	Observation:  This model instance will be sent to the </a:t>
            </a:r>
            <a:r>
              <a:rPr lang="en-IN" dirty="0" err="1"/>
              <a:t>the</a:t>
            </a:r>
            <a:r>
              <a:rPr lang="en-IN" dirty="0"/>
              <a:t> target view (which has same name as action method) and also it will be stored </a:t>
            </a:r>
            <a:r>
              <a:rPr lang="en-IN" dirty="0" smtClean="0"/>
              <a:t>in </a:t>
            </a:r>
            <a:r>
              <a:rPr lang="en-IN" dirty="0"/>
              <a:t>the "Model" property of the view.</a:t>
            </a:r>
          </a:p>
          <a:p>
            <a:endParaRPr lang="en-IN" dirty="0"/>
          </a:p>
          <a:p>
            <a:endParaRPr lang="en-IN" dirty="0"/>
          </a:p>
        </p:txBody>
      </p:sp>
    </p:spTree>
    <p:extLst>
      <p:ext uri="{BB962C8B-B14F-4D97-AF65-F5344CB8AC3E}">
        <p14:creationId xmlns:p14="http://schemas.microsoft.com/office/powerpoint/2010/main" val="3525424066"/>
      </p:ext>
    </p:extLst>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68580" indent="0">
              <a:buNone/>
            </a:pPr>
            <a:r>
              <a:rPr lang="en-IN" dirty="0"/>
              <a:t> Step 2) View:   Specify the model class (at the top of the view)</a:t>
            </a:r>
          </a:p>
          <a:p>
            <a:pPr marL="68580" indent="0">
              <a:buNone/>
            </a:pPr>
            <a:endParaRPr lang="en-IN" dirty="0"/>
          </a:p>
          <a:p>
            <a:pPr marL="68580" indent="0">
              <a:buNone/>
            </a:pPr>
            <a:r>
              <a:rPr lang="en-IN" dirty="0"/>
              <a:t>	@model  </a:t>
            </a:r>
            <a:r>
              <a:rPr lang="en-IN" dirty="0" err="1"/>
              <a:t>ModelClassNameHere</a:t>
            </a:r>
            <a:endParaRPr lang="en-IN" dirty="0"/>
          </a:p>
          <a:p>
            <a:pPr marL="68580" indent="0">
              <a:buNone/>
            </a:pPr>
            <a:endParaRPr lang="en-IN" dirty="0"/>
          </a:p>
          <a:p>
            <a:pPr marL="68580" indent="0">
              <a:buNone/>
            </a:pPr>
            <a:endParaRPr lang="en-IN" dirty="0"/>
          </a:p>
          <a:p>
            <a:pPr marL="68580" indent="0">
              <a:buNone/>
            </a:pPr>
            <a:endParaRPr lang="en-IN" dirty="0"/>
          </a:p>
          <a:p>
            <a:pPr marL="68580" indent="0">
              <a:buNone/>
            </a:pPr>
            <a:r>
              <a:rPr lang="en-IN" dirty="0"/>
              <a:t>  Step 3) View:   Get the properties of model class</a:t>
            </a:r>
          </a:p>
          <a:p>
            <a:pPr marL="68580" indent="0">
              <a:buNone/>
            </a:pPr>
            <a:endParaRPr lang="en-IN" dirty="0"/>
          </a:p>
          <a:p>
            <a:pPr marL="68580" indent="0">
              <a:buNone/>
            </a:pPr>
            <a:r>
              <a:rPr lang="en-IN" dirty="0"/>
              <a:t>	Model.property1</a:t>
            </a:r>
          </a:p>
          <a:p>
            <a:pPr marL="68580" indent="0">
              <a:buNone/>
            </a:pPr>
            <a:r>
              <a:rPr lang="en-IN" dirty="0"/>
              <a:t>	Model.property2</a:t>
            </a:r>
          </a:p>
          <a:p>
            <a:pPr marL="68580" indent="0">
              <a:buNone/>
            </a:pPr>
            <a:r>
              <a:rPr lang="en-IN" dirty="0"/>
              <a:t>	Model.property3</a:t>
            </a:r>
          </a:p>
          <a:p>
            <a:pPr marL="68580" indent="0">
              <a:buNone/>
            </a:pPr>
            <a:r>
              <a:rPr lang="en-IN" dirty="0"/>
              <a:t>	..................</a:t>
            </a:r>
          </a:p>
        </p:txBody>
      </p:sp>
    </p:spTree>
    <p:extLst>
      <p:ext uri="{BB962C8B-B14F-4D97-AF65-F5344CB8AC3E}">
        <p14:creationId xmlns:p14="http://schemas.microsoft.com/office/powerpoint/2010/main" val="1464682354"/>
      </p:ext>
    </p:extLst>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Note: In MVC, Microsoft recommends to define all the dynamic views that deal with databases, as strongly-typed views only.</a:t>
            </a:r>
          </a:p>
        </p:txBody>
      </p:sp>
    </p:spTree>
    <p:extLst>
      <p:ext uri="{BB962C8B-B14F-4D97-AF65-F5344CB8AC3E}">
        <p14:creationId xmlns:p14="http://schemas.microsoft.com/office/powerpoint/2010/main" val="2606616778"/>
      </p:ext>
    </p:extLst>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0874" y="2631511"/>
            <a:ext cx="6455352" cy="1497144"/>
          </a:xfrm>
        </p:spPr>
        <p:txBody>
          <a:bodyPr/>
          <a:lstStyle/>
          <a:p>
            <a:r>
              <a:rPr lang="en-US" dirty="0" smtClean="0"/>
              <a:t>HTML HELPERS</a:t>
            </a:r>
            <a:endParaRPr lang="en-US" dirty="0"/>
          </a:p>
        </p:txBody>
      </p:sp>
    </p:spTree>
    <p:extLst>
      <p:ext uri="{BB962C8B-B14F-4D97-AF65-F5344CB8AC3E}">
        <p14:creationId xmlns:p14="http://schemas.microsoft.com/office/powerpoint/2010/main" val="2451343338"/>
      </p:ext>
    </p:extLst>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smtClean="0"/>
              <a:t>These are the pre-defined methods in MVC, which are used to generate forms &amp;  controls easily.</a:t>
            </a:r>
          </a:p>
          <a:p>
            <a:r>
              <a:rPr lang="en-IN" dirty="0" smtClean="0"/>
              <a:t>Can be used to create html forms and html elements, </a:t>
            </a:r>
          </a:p>
          <a:p>
            <a:r>
              <a:rPr lang="en-IN" dirty="0" smtClean="0"/>
              <a:t>These are used to create html forms easily.</a:t>
            </a:r>
          </a:p>
          <a:p>
            <a:r>
              <a:rPr lang="en-IN" dirty="0" smtClean="0"/>
              <a:t>It can be used only in the Strongly Types Views.</a:t>
            </a:r>
          </a:p>
          <a:p>
            <a:pPr marL="0" indent="0">
              <a:buNone/>
            </a:pPr>
            <a:r>
              <a:rPr lang="en-IN" dirty="0" smtClean="0"/>
              <a:t>Each HTML helper will produce a html tag directly at runtime.</a:t>
            </a:r>
          </a:p>
          <a:p>
            <a:pPr marL="0" indent="0">
              <a:buNone/>
            </a:pPr>
            <a:r>
              <a:rPr lang="en-IN" dirty="0" smtClean="0"/>
              <a:t>HTML helpers receive a lambda  expression as argument, which represents  a property of the associated model.</a:t>
            </a:r>
          </a:p>
          <a:p>
            <a:pPr marL="0" indent="0">
              <a:buNone/>
            </a:pPr>
            <a:endParaRPr lang="en-IN" dirty="0" smtClean="0"/>
          </a:p>
          <a:p>
            <a:r>
              <a:rPr lang="en-IN" dirty="0" smtClean="0"/>
              <a:t>@</a:t>
            </a:r>
            <a:r>
              <a:rPr lang="en-IN" dirty="0" err="1" smtClean="0"/>
              <a:t>Html.TextBoxFor</a:t>
            </a:r>
            <a:r>
              <a:rPr lang="en-IN" dirty="0" smtClean="0"/>
              <a:t>() </a:t>
            </a:r>
            <a:r>
              <a:rPr lang="en-IN" dirty="0" smtClean="0">
                <a:sym typeface="Wingdings" pitchFamily="2" charset="2"/>
              </a:rPr>
              <a:t> &lt;input type=“text”/&gt;</a:t>
            </a:r>
          </a:p>
          <a:p>
            <a:r>
              <a:rPr lang="en-IN" dirty="0" smtClean="0">
                <a:sym typeface="Wingdings" pitchFamily="2" charset="2"/>
              </a:rPr>
              <a:t>Each HTML Helper method just produces a HTML tag at run time.</a:t>
            </a:r>
          </a:p>
          <a:p>
            <a:r>
              <a:rPr lang="en-IN" dirty="0" smtClean="0">
                <a:sym typeface="Wingdings" pitchFamily="2" charset="2"/>
              </a:rPr>
              <a:t>Benefit: </a:t>
            </a:r>
            <a:r>
              <a:rPr lang="en-IN" dirty="0" err="1" smtClean="0">
                <a:sym typeface="Wingdings" pitchFamily="2" charset="2"/>
              </a:rPr>
              <a:t>Auotmatic</a:t>
            </a:r>
            <a:r>
              <a:rPr lang="en-IN" dirty="0" smtClean="0">
                <a:sym typeface="Wingdings" pitchFamily="2" charset="2"/>
              </a:rPr>
              <a:t> binding</a:t>
            </a:r>
            <a:endParaRPr lang="en-IN" dirty="0"/>
          </a:p>
        </p:txBody>
      </p:sp>
      <p:sp>
        <p:nvSpPr>
          <p:cNvPr id="2" name="Title 1"/>
          <p:cNvSpPr>
            <a:spLocks noGrp="1"/>
          </p:cNvSpPr>
          <p:nvPr>
            <p:ph type="title"/>
          </p:nvPr>
        </p:nvSpPr>
        <p:spPr/>
        <p:txBody>
          <a:bodyPr/>
          <a:lstStyle/>
          <a:p>
            <a:r>
              <a:rPr lang="en-US" dirty="0" smtClean="0"/>
              <a:t>HTML HELPER</a:t>
            </a:r>
            <a:endParaRPr lang="en-IN" dirty="0"/>
          </a:p>
        </p:txBody>
      </p:sp>
    </p:spTree>
    <p:extLst>
      <p:ext uri="{BB962C8B-B14F-4D97-AF65-F5344CB8AC3E}">
        <p14:creationId xmlns:p14="http://schemas.microsoft.com/office/powerpoint/2010/main" val="2636991813"/>
      </p:ext>
    </p:extLst>
  </p:cSld>
  <p:clrMapOvr>
    <a:masterClrMapping/>
  </p:clrMapOvr>
  <p:transition>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err="1" smtClean="0"/>
              <a:t>Html.BeginForm</a:t>
            </a:r>
            <a:r>
              <a:rPr lang="en-IN" dirty="0" smtClean="0"/>
              <a:t>() : It is a pre-defined </a:t>
            </a:r>
            <a:r>
              <a:rPr lang="en-IN" dirty="0" err="1" smtClean="0"/>
              <a:t>HTMl</a:t>
            </a:r>
            <a:r>
              <a:rPr lang="en-IN" dirty="0" smtClean="0"/>
              <a:t> Helper, which is used to create a client side form at runtime.</a:t>
            </a:r>
          </a:p>
          <a:p>
            <a:r>
              <a:rPr lang="en-IN" dirty="0" smtClean="0"/>
              <a:t>@using(</a:t>
            </a:r>
            <a:r>
              <a:rPr lang="en-IN" dirty="0" err="1" smtClean="0"/>
              <a:t>Html.BeginForm</a:t>
            </a:r>
            <a:r>
              <a:rPr lang="en-IN" dirty="0" smtClean="0"/>
              <a:t>(“Action1”,”Controller”,FormMethod.Post)</a:t>
            </a:r>
          </a:p>
          <a:p>
            <a:r>
              <a:rPr lang="en-IN" dirty="0" smtClean="0"/>
              <a:t>{</a:t>
            </a:r>
          </a:p>
          <a:p>
            <a:r>
              <a:rPr lang="en-IN" dirty="0" smtClean="0"/>
              <a:t>Your form elements here</a:t>
            </a:r>
            <a:endParaRPr lang="en-IN" dirty="0"/>
          </a:p>
          <a:p>
            <a:r>
              <a:rPr lang="en-IN" dirty="0" smtClean="0"/>
              <a:t>}</a:t>
            </a:r>
          </a:p>
          <a:p>
            <a:r>
              <a:rPr lang="en-IN" dirty="0" smtClean="0"/>
              <a:t>Output:</a:t>
            </a:r>
          </a:p>
          <a:p>
            <a:r>
              <a:rPr lang="en-IN" dirty="0" smtClean="0"/>
              <a:t>&lt;form action=“Controller1/Action1” method=“post”&gt;</a:t>
            </a:r>
          </a:p>
          <a:p>
            <a:r>
              <a:rPr lang="en-IN" dirty="0" smtClean="0"/>
              <a:t>--</a:t>
            </a:r>
            <a:r>
              <a:rPr lang="en-IN" dirty="0" err="1" smtClean="0"/>
              <a:t>yout</a:t>
            </a:r>
            <a:r>
              <a:rPr lang="en-IN" dirty="0" smtClean="0"/>
              <a:t> form elements will be rendered here</a:t>
            </a:r>
          </a:p>
          <a:p>
            <a:r>
              <a:rPr lang="en-IN" dirty="0" smtClean="0"/>
              <a:t>&lt;/form&gt;</a:t>
            </a:r>
          </a:p>
          <a:p>
            <a:endParaRPr lang="en-IN" dirty="0"/>
          </a:p>
        </p:txBody>
      </p:sp>
      <p:sp>
        <p:nvSpPr>
          <p:cNvPr id="2" name="Title 1"/>
          <p:cNvSpPr>
            <a:spLocks noGrp="1"/>
          </p:cNvSpPr>
          <p:nvPr>
            <p:ph type="title"/>
          </p:nvPr>
        </p:nvSpPr>
        <p:spPr/>
        <p:txBody>
          <a:bodyPr/>
          <a:lstStyle/>
          <a:p>
            <a:r>
              <a:rPr lang="en-IN" dirty="0" err="1" smtClean="0"/>
              <a:t>Html.BeginForm</a:t>
            </a:r>
            <a:endParaRPr lang="en-IN" dirty="0"/>
          </a:p>
        </p:txBody>
      </p:sp>
    </p:spTree>
    <p:extLst>
      <p:ext uri="{BB962C8B-B14F-4D97-AF65-F5344CB8AC3E}">
        <p14:creationId xmlns:p14="http://schemas.microsoft.com/office/powerpoint/2010/main" val="4039112867"/>
      </p:ext>
    </p:extLst>
  </p:cSld>
  <p:clrMapOvr>
    <a:masterClrMapping/>
  </p:clrMapOvr>
  <p:transition>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1. @</a:t>
            </a:r>
            <a:r>
              <a:rPr lang="en-IN" dirty="0" err="1" smtClean="0"/>
              <a:t>Html.BeginForm</a:t>
            </a:r>
            <a:r>
              <a:rPr lang="en-IN" dirty="0" smtClean="0"/>
              <a:t>()</a:t>
            </a:r>
          </a:p>
          <a:p>
            <a:r>
              <a:rPr lang="en-IN" dirty="0" smtClean="0">
                <a:hlinkClick r:id="rId2"/>
              </a:rPr>
              <a:t>2.@Html.LabelFor()</a:t>
            </a:r>
            <a:endParaRPr lang="en-IN" dirty="0" smtClean="0"/>
          </a:p>
          <a:p>
            <a:r>
              <a:rPr lang="en-IN" dirty="0" smtClean="0">
                <a:hlinkClick r:id="rId3"/>
              </a:rPr>
              <a:t>3.@Html.TextBoxFor()</a:t>
            </a:r>
            <a:endParaRPr lang="en-IN" dirty="0" smtClean="0"/>
          </a:p>
          <a:p>
            <a:r>
              <a:rPr lang="en-IN" dirty="0" smtClean="0">
                <a:hlinkClick r:id="rId4"/>
              </a:rPr>
              <a:t>4.@Html.TextAreaFor()</a:t>
            </a:r>
            <a:endParaRPr lang="en-IN" dirty="0" smtClean="0"/>
          </a:p>
          <a:p>
            <a:r>
              <a:rPr lang="en-IN" dirty="0" smtClean="0">
                <a:hlinkClick r:id="rId5"/>
              </a:rPr>
              <a:t>5.@Html.DropDownListFor()</a:t>
            </a:r>
            <a:endParaRPr lang="en-IN" dirty="0" smtClean="0"/>
          </a:p>
          <a:p>
            <a:r>
              <a:rPr lang="en-IN" dirty="0" smtClean="0">
                <a:hlinkClick r:id="rId6"/>
              </a:rPr>
              <a:t>6.@Html.ListBoxFor()</a:t>
            </a:r>
            <a:endParaRPr lang="en-IN" dirty="0" smtClean="0"/>
          </a:p>
          <a:p>
            <a:r>
              <a:rPr lang="en-IN" dirty="0" smtClean="0">
                <a:hlinkClick r:id="rId7"/>
              </a:rPr>
              <a:t>7.@Html.HiddenFor()</a:t>
            </a:r>
            <a:endParaRPr lang="en-IN" dirty="0" smtClean="0"/>
          </a:p>
          <a:p>
            <a:r>
              <a:rPr lang="en-IN" dirty="0" smtClean="0">
                <a:hlinkClick r:id="rId8"/>
              </a:rPr>
              <a:t>8.@Html.CheckBoxFor()</a:t>
            </a:r>
            <a:endParaRPr lang="en-IN" dirty="0" smtClean="0"/>
          </a:p>
          <a:p>
            <a:r>
              <a:rPr lang="en-IN" dirty="0" smtClean="0"/>
              <a:t>9.@Html.RadioButtonFor()</a:t>
            </a:r>
            <a:endParaRPr lang="en-IN" dirty="0"/>
          </a:p>
        </p:txBody>
      </p:sp>
      <p:sp>
        <p:nvSpPr>
          <p:cNvPr id="2" name="Title 1"/>
          <p:cNvSpPr>
            <a:spLocks noGrp="1"/>
          </p:cNvSpPr>
          <p:nvPr>
            <p:ph type="title"/>
          </p:nvPr>
        </p:nvSpPr>
        <p:spPr/>
        <p:txBody>
          <a:bodyPr/>
          <a:lstStyle/>
          <a:p>
            <a:r>
              <a:rPr lang="en-IN" dirty="0" smtClean="0"/>
              <a:t>Important HTML Helpers</a:t>
            </a:r>
            <a:endParaRPr lang="en-IN" dirty="0"/>
          </a:p>
        </p:txBody>
      </p:sp>
    </p:spTree>
    <p:extLst>
      <p:ext uri="{BB962C8B-B14F-4D97-AF65-F5344CB8AC3E}">
        <p14:creationId xmlns:p14="http://schemas.microsoft.com/office/powerpoint/2010/main" val="799499632"/>
      </p:ext>
    </p:extLst>
  </p:cSld>
  <p:clrMapOvr>
    <a:masterClrMapping/>
  </p:clrMapOvr>
  <p:transition>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a:t>
            </a:r>
            <a:r>
              <a:rPr lang="en-IN" dirty="0" err="1" smtClean="0"/>
              <a:t>Html.TextBoxFor</a:t>
            </a:r>
            <a:r>
              <a:rPr lang="en-IN" dirty="0" smtClean="0"/>
              <a:t>(model =&gt; model.Property1)</a:t>
            </a:r>
            <a:endParaRPr lang="en-IN" dirty="0"/>
          </a:p>
        </p:txBody>
      </p:sp>
      <p:sp>
        <p:nvSpPr>
          <p:cNvPr id="2" name="Title 1"/>
          <p:cNvSpPr>
            <a:spLocks noGrp="1"/>
          </p:cNvSpPr>
          <p:nvPr>
            <p:ph type="title"/>
          </p:nvPr>
        </p:nvSpPr>
        <p:spPr/>
        <p:txBody>
          <a:bodyPr/>
          <a:lstStyle/>
          <a:p>
            <a:r>
              <a:rPr lang="en-IN" dirty="0" smtClean="0"/>
              <a:t>Syntax</a:t>
            </a:r>
            <a:endParaRPr lang="en-IN" dirty="0"/>
          </a:p>
        </p:txBody>
      </p:sp>
    </p:spTree>
    <p:extLst>
      <p:ext uri="{BB962C8B-B14F-4D97-AF65-F5344CB8AC3E}">
        <p14:creationId xmlns:p14="http://schemas.microsoft.com/office/powerpoint/2010/main" val="9622853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145" y="2060849"/>
            <a:ext cx="8744665" cy="3771781"/>
          </a:xfrm>
        </p:spPr>
        <p:txBody>
          <a:bodyPr>
            <a:normAutofit/>
          </a:bodyPr>
          <a:lstStyle/>
          <a:p>
            <a:r>
              <a:rPr lang="en-IN" dirty="0" smtClean="0"/>
              <a:t>URL Routing is  a process of creating meaningful URL’s</a:t>
            </a:r>
          </a:p>
          <a:p>
            <a:r>
              <a:rPr lang="en-IN" dirty="0" smtClean="0"/>
              <a:t>A meaningful URL consists of some words, to reach to the actual  context of page, instead of representing the folder structure of page.</a:t>
            </a:r>
          </a:p>
          <a:p>
            <a:r>
              <a:rPr lang="en-IN" dirty="0" smtClean="0"/>
              <a:t>Ex: /racing/</a:t>
            </a:r>
            <a:r>
              <a:rPr lang="en-IN" dirty="0" err="1" smtClean="0"/>
              <a:t>showreviews</a:t>
            </a:r>
            <a:r>
              <a:rPr lang="en-IN" dirty="0" smtClean="0"/>
              <a:t>/</a:t>
            </a:r>
            <a:r>
              <a:rPr lang="en-IN" dirty="0" err="1" smtClean="0"/>
              <a:t>needforspeed</a:t>
            </a:r>
            <a:endParaRPr lang="en-IN" dirty="0"/>
          </a:p>
          <a:p>
            <a:endParaRPr lang="en-IN" dirty="0"/>
          </a:p>
        </p:txBody>
      </p:sp>
      <p:sp>
        <p:nvSpPr>
          <p:cNvPr id="4" name="Date Placeholder 3"/>
          <p:cNvSpPr>
            <a:spLocks noGrp="1"/>
          </p:cNvSpPr>
          <p:nvPr>
            <p:ph type="dt" sz="half" idx="4294967295"/>
          </p:nvPr>
        </p:nvSpPr>
        <p:spPr/>
        <p:txBody>
          <a:bodyPr/>
          <a:lstStyle/>
          <a:p>
            <a:endParaRPr lang="en-IN"/>
          </a:p>
        </p:txBody>
      </p:sp>
      <p:sp>
        <p:nvSpPr>
          <p:cNvPr id="2" name="Title 1"/>
          <p:cNvSpPr>
            <a:spLocks noGrp="1"/>
          </p:cNvSpPr>
          <p:nvPr>
            <p:ph type="title"/>
          </p:nvPr>
        </p:nvSpPr>
        <p:spPr>
          <a:xfrm>
            <a:off x="600145" y="348791"/>
            <a:ext cx="7024744" cy="745152"/>
          </a:xfrm>
        </p:spPr>
        <p:txBody>
          <a:bodyPr/>
          <a:lstStyle/>
          <a:p>
            <a:r>
              <a:rPr lang="en-IN" dirty="0" smtClean="0"/>
              <a:t>URL Routing</a:t>
            </a:r>
            <a:endParaRPr lang="en-IN" dirty="0"/>
          </a:p>
        </p:txBody>
      </p:sp>
    </p:spTree>
    <p:extLst>
      <p:ext uri="{BB962C8B-B14F-4D97-AF65-F5344CB8AC3E}">
        <p14:creationId xmlns:p14="http://schemas.microsoft.com/office/powerpoint/2010/main" val="927456987"/>
      </p:ext>
    </p:extLst>
  </p:cSld>
  <p:clrMapOvr>
    <a:masterClrMapping/>
  </p:clrMapOvr>
  <p:transition>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It </a:t>
            </a:r>
            <a:r>
              <a:rPr lang="en-IN" dirty="0"/>
              <a:t>is used to generate a &lt;form&gt; tag. - It specifies starting and ending point of the form. - A form is a logical collection of controls. </a:t>
            </a:r>
            <a:endParaRPr lang="en-IN" dirty="0" smtClean="0"/>
          </a:p>
          <a:p>
            <a:endParaRPr lang="en-IN" dirty="0"/>
          </a:p>
          <a:p>
            <a:r>
              <a:rPr lang="en-IN" dirty="0" smtClean="0"/>
              <a:t>Syntax</a:t>
            </a:r>
            <a:r>
              <a:rPr lang="en-IN" dirty="0"/>
              <a:t>: @using (</a:t>
            </a:r>
            <a:r>
              <a:rPr lang="en-IN" dirty="0" err="1"/>
              <a:t>Html.BeginForm</a:t>
            </a:r>
            <a:r>
              <a:rPr lang="en-IN" dirty="0"/>
              <a:t>()) { //your form elements here } </a:t>
            </a:r>
            <a:endParaRPr lang="en-IN" dirty="0" smtClean="0"/>
          </a:p>
          <a:p>
            <a:r>
              <a:rPr lang="en-IN" dirty="0" smtClean="0"/>
              <a:t>Output</a:t>
            </a:r>
            <a:r>
              <a:rPr lang="en-IN" dirty="0"/>
              <a:t>: &lt;form action="</a:t>
            </a:r>
            <a:r>
              <a:rPr lang="en-IN" dirty="0" err="1"/>
              <a:t>controllername</a:t>
            </a:r>
            <a:r>
              <a:rPr lang="en-IN" dirty="0"/>
              <a:t>/</a:t>
            </a:r>
            <a:r>
              <a:rPr lang="en-IN" dirty="0" err="1"/>
              <a:t>actionname</a:t>
            </a:r>
            <a:r>
              <a:rPr lang="en-IN" dirty="0"/>
              <a:t>" method="post"&gt; &lt;/form&gt; </a:t>
            </a:r>
            <a:endParaRPr lang="en-IN" dirty="0" smtClean="0"/>
          </a:p>
          <a:p>
            <a:r>
              <a:rPr lang="en-IN" dirty="0" smtClean="0"/>
              <a:t>Note</a:t>
            </a:r>
            <a:r>
              <a:rPr lang="en-IN" dirty="0"/>
              <a:t>: By default, it takes current working controller name and current working action name automatically; We can also specify different controller &amp; different action too.</a:t>
            </a:r>
          </a:p>
        </p:txBody>
      </p:sp>
      <p:sp>
        <p:nvSpPr>
          <p:cNvPr id="2" name="Title 1"/>
          <p:cNvSpPr>
            <a:spLocks noGrp="1"/>
          </p:cNvSpPr>
          <p:nvPr>
            <p:ph type="title"/>
          </p:nvPr>
        </p:nvSpPr>
        <p:spPr/>
        <p:txBody>
          <a:bodyPr/>
          <a:lstStyle/>
          <a:p>
            <a:r>
              <a:rPr lang="en-IN" dirty="0" err="1"/>
              <a:t>Html.BeginForm</a:t>
            </a:r>
            <a:r>
              <a:rPr lang="en-IN" dirty="0"/>
              <a:t>()</a:t>
            </a:r>
            <a:endParaRPr lang="en-IN" dirty="0"/>
          </a:p>
        </p:txBody>
      </p:sp>
    </p:spTree>
    <p:extLst>
      <p:ext uri="{BB962C8B-B14F-4D97-AF65-F5344CB8AC3E}">
        <p14:creationId xmlns:p14="http://schemas.microsoft.com/office/powerpoint/2010/main" val="2993656842"/>
      </p:ext>
    </p:extLst>
  </p:cSld>
  <p:clrMapOvr>
    <a:masterClrMapping/>
  </p:clrMapOvr>
  <p:transition>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It </a:t>
            </a:r>
            <a:r>
              <a:rPr lang="en-IN" dirty="0"/>
              <a:t>generates a label for associated field. </a:t>
            </a:r>
            <a:endParaRPr lang="en-IN" dirty="0" smtClean="0"/>
          </a:p>
          <a:p>
            <a:endParaRPr lang="en-IN" dirty="0"/>
          </a:p>
          <a:p>
            <a:r>
              <a:rPr lang="en-IN" dirty="0" smtClean="0"/>
              <a:t>- </a:t>
            </a:r>
            <a:r>
              <a:rPr lang="en-IN" dirty="0"/>
              <a:t>Syntax: @</a:t>
            </a:r>
            <a:r>
              <a:rPr lang="en-IN" dirty="0" err="1"/>
              <a:t>Html.LabelFor</a:t>
            </a:r>
            <a:r>
              <a:rPr lang="en-IN" dirty="0"/>
              <a:t>(model =&gt; </a:t>
            </a:r>
            <a:r>
              <a:rPr lang="en-IN" dirty="0" err="1"/>
              <a:t>model.PropertyHere</a:t>
            </a:r>
            <a:r>
              <a:rPr lang="en-IN" dirty="0" smtClean="0"/>
              <a:t>)</a:t>
            </a:r>
          </a:p>
          <a:p>
            <a:endParaRPr lang="en-IN" dirty="0"/>
          </a:p>
          <a:p>
            <a:r>
              <a:rPr lang="en-IN" dirty="0" smtClean="0"/>
              <a:t> </a:t>
            </a:r>
            <a:r>
              <a:rPr lang="en-IN" dirty="0"/>
              <a:t>- Example: @</a:t>
            </a:r>
            <a:r>
              <a:rPr lang="en-IN" dirty="0" err="1"/>
              <a:t>Html.LabelFor</a:t>
            </a:r>
            <a:r>
              <a:rPr lang="en-IN" dirty="0"/>
              <a:t>(model =&gt; </a:t>
            </a:r>
            <a:r>
              <a:rPr lang="en-IN" dirty="0" err="1"/>
              <a:t>model.CustomerID</a:t>
            </a:r>
            <a:r>
              <a:rPr lang="en-IN" dirty="0"/>
              <a:t>) &lt;label for="</a:t>
            </a:r>
            <a:r>
              <a:rPr lang="en-IN" dirty="0" err="1"/>
              <a:t>CustomerID</a:t>
            </a:r>
            <a:r>
              <a:rPr lang="en-IN" dirty="0"/>
              <a:t>"&gt;</a:t>
            </a:r>
            <a:r>
              <a:rPr lang="en-IN" dirty="0" err="1"/>
              <a:t>CustomerID</a:t>
            </a:r>
            <a:r>
              <a:rPr lang="en-IN" dirty="0"/>
              <a:t>&lt;/label&gt;</a:t>
            </a:r>
          </a:p>
        </p:txBody>
      </p:sp>
      <p:sp>
        <p:nvSpPr>
          <p:cNvPr id="2" name="Title 1"/>
          <p:cNvSpPr>
            <a:spLocks noGrp="1"/>
          </p:cNvSpPr>
          <p:nvPr>
            <p:ph type="title"/>
          </p:nvPr>
        </p:nvSpPr>
        <p:spPr/>
        <p:txBody>
          <a:bodyPr/>
          <a:lstStyle/>
          <a:p>
            <a:r>
              <a:rPr lang="en-IN" dirty="0" err="1"/>
              <a:t>Html.LabelFor</a:t>
            </a:r>
            <a:r>
              <a:rPr lang="en-IN" dirty="0"/>
              <a:t>()</a:t>
            </a:r>
            <a:endParaRPr lang="en-IN" dirty="0"/>
          </a:p>
        </p:txBody>
      </p:sp>
    </p:spTree>
    <p:extLst>
      <p:ext uri="{BB962C8B-B14F-4D97-AF65-F5344CB8AC3E}">
        <p14:creationId xmlns:p14="http://schemas.microsoft.com/office/powerpoint/2010/main" val="939865260"/>
      </p:ext>
    </p:extLst>
  </p:cSld>
  <p:clrMapOvr>
    <a:masterClrMapping/>
  </p:clrMapOvr>
  <p:transition>
    <p:fad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 </a:t>
            </a:r>
            <a:r>
              <a:rPr lang="en-IN" dirty="0"/>
              <a:t>It generates a textbox for associated field. </a:t>
            </a:r>
            <a:endParaRPr lang="en-IN" dirty="0" smtClean="0"/>
          </a:p>
          <a:p>
            <a:endParaRPr lang="en-IN" dirty="0"/>
          </a:p>
          <a:p>
            <a:r>
              <a:rPr lang="en-IN" dirty="0" smtClean="0"/>
              <a:t>- </a:t>
            </a:r>
            <a:r>
              <a:rPr lang="en-IN" dirty="0"/>
              <a:t>Syntax: @</a:t>
            </a:r>
            <a:r>
              <a:rPr lang="en-IN" dirty="0" err="1"/>
              <a:t>Html.EditorFor</a:t>
            </a:r>
            <a:r>
              <a:rPr lang="en-IN" dirty="0"/>
              <a:t>(model =&gt; </a:t>
            </a:r>
            <a:r>
              <a:rPr lang="en-IN" dirty="0" err="1"/>
              <a:t>model.PropertyHere</a:t>
            </a:r>
            <a:r>
              <a:rPr lang="en-IN" dirty="0"/>
              <a:t>) </a:t>
            </a:r>
            <a:endParaRPr lang="en-IN" dirty="0" smtClean="0"/>
          </a:p>
          <a:p>
            <a:endParaRPr lang="en-IN" dirty="0"/>
          </a:p>
          <a:p>
            <a:r>
              <a:rPr lang="en-IN" dirty="0" smtClean="0"/>
              <a:t>- </a:t>
            </a:r>
            <a:r>
              <a:rPr lang="en-IN" dirty="0"/>
              <a:t>Example: @</a:t>
            </a:r>
            <a:r>
              <a:rPr lang="en-IN" dirty="0" err="1"/>
              <a:t>Html.EditorFor</a:t>
            </a:r>
            <a:r>
              <a:rPr lang="en-IN" dirty="0"/>
              <a:t>(model =&gt; </a:t>
            </a:r>
            <a:r>
              <a:rPr lang="en-IN" dirty="0" err="1"/>
              <a:t>model.CustomerID</a:t>
            </a:r>
            <a:r>
              <a:rPr lang="en-IN" dirty="0"/>
              <a:t>) &lt;input type="text" name="</a:t>
            </a:r>
            <a:r>
              <a:rPr lang="en-IN" dirty="0" err="1"/>
              <a:t>CustomerID</a:t>
            </a:r>
            <a:r>
              <a:rPr lang="en-IN" dirty="0"/>
              <a:t>" id="</a:t>
            </a:r>
            <a:r>
              <a:rPr lang="en-IN" dirty="0" err="1"/>
              <a:t>CustomerID</a:t>
            </a:r>
            <a:r>
              <a:rPr lang="en-IN" dirty="0"/>
              <a:t>" /&gt;</a:t>
            </a:r>
          </a:p>
        </p:txBody>
      </p:sp>
      <p:sp>
        <p:nvSpPr>
          <p:cNvPr id="2" name="Title 1"/>
          <p:cNvSpPr>
            <a:spLocks noGrp="1"/>
          </p:cNvSpPr>
          <p:nvPr>
            <p:ph type="title"/>
          </p:nvPr>
        </p:nvSpPr>
        <p:spPr/>
        <p:txBody>
          <a:bodyPr/>
          <a:lstStyle/>
          <a:p>
            <a:r>
              <a:rPr lang="en-IN" dirty="0" err="1"/>
              <a:t>Html.EditorFor</a:t>
            </a:r>
            <a:r>
              <a:rPr lang="en-IN" dirty="0"/>
              <a:t>() </a:t>
            </a:r>
            <a:endParaRPr lang="en-IN" dirty="0"/>
          </a:p>
        </p:txBody>
      </p:sp>
    </p:spTree>
    <p:extLst>
      <p:ext uri="{BB962C8B-B14F-4D97-AF65-F5344CB8AC3E}">
        <p14:creationId xmlns:p14="http://schemas.microsoft.com/office/powerpoint/2010/main" val="1686050162"/>
      </p:ext>
    </p:extLst>
  </p:cSld>
  <p:clrMapOvr>
    <a:masterClrMapping/>
  </p:clrMapOvr>
  <p:transition>
    <p:fad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It </a:t>
            </a:r>
            <a:r>
              <a:rPr lang="en-IN" dirty="0"/>
              <a:t>displays validation message associated to the text box. </a:t>
            </a:r>
            <a:endParaRPr lang="en-IN" dirty="0" smtClean="0"/>
          </a:p>
          <a:p>
            <a:endParaRPr lang="en-IN" dirty="0"/>
          </a:p>
          <a:p>
            <a:r>
              <a:rPr lang="en-IN" dirty="0" smtClean="0"/>
              <a:t>- </a:t>
            </a:r>
            <a:r>
              <a:rPr lang="en-IN" dirty="0"/>
              <a:t>Syntax: @</a:t>
            </a:r>
            <a:r>
              <a:rPr lang="en-IN" dirty="0" err="1"/>
              <a:t>Html.ValidationMessageFor</a:t>
            </a:r>
            <a:r>
              <a:rPr lang="en-IN" dirty="0"/>
              <a:t>(model =&gt; </a:t>
            </a:r>
            <a:r>
              <a:rPr lang="en-IN" dirty="0" err="1"/>
              <a:t>model.PropertyHere</a:t>
            </a:r>
            <a:r>
              <a:rPr lang="en-IN" dirty="0"/>
              <a:t>) </a:t>
            </a:r>
            <a:r>
              <a:rPr lang="en-IN" dirty="0" smtClean="0"/>
              <a:t>– </a:t>
            </a:r>
          </a:p>
          <a:p>
            <a:endParaRPr lang="en-IN" dirty="0"/>
          </a:p>
          <a:p>
            <a:r>
              <a:rPr lang="en-IN" dirty="0" smtClean="0"/>
              <a:t>Example</a:t>
            </a:r>
            <a:r>
              <a:rPr lang="en-IN" dirty="0"/>
              <a:t>: @</a:t>
            </a:r>
            <a:r>
              <a:rPr lang="en-IN" dirty="0" err="1"/>
              <a:t>Html.ValidationMessageFor</a:t>
            </a:r>
            <a:r>
              <a:rPr lang="en-IN" dirty="0"/>
              <a:t>(model =&gt; </a:t>
            </a:r>
            <a:r>
              <a:rPr lang="en-IN" dirty="0" err="1"/>
              <a:t>model.CustomerID</a:t>
            </a:r>
            <a:r>
              <a:rPr lang="en-IN" dirty="0"/>
              <a:t>) Note: To apply validation rules, use data annotations in the model class. </a:t>
            </a:r>
            <a:r>
              <a:rPr lang="en-IN" dirty="0" smtClean="0"/>
              <a:t/>
            </a:r>
            <a:br>
              <a:rPr lang="en-IN" dirty="0" smtClean="0"/>
            </a:br>
            <a:endParaRPr lang="en-IN" dirty="0"/>
          </a:p>
        </p:txBody>
      </p:sp>
      <p:sp>
        <p:nvSpPr>
          <p:cNvPr id="2" name="Title 1"/>
          <p:cNvSpPr>
            <a:spLocks noGrp="1"/>
          </p:cNvSpPr>
          <p:nvPr>
            <p:ph type="title"/>
          </p:nvPr>
        </p:nvSpPr>
        <p:spPr/>
        <p:txBody>
          <a:bodyPr/>
          <a:lstStyle/>
          <a:p>
            <a:r>
              <a:rPr lang="en-IN" dirty="0" err="1"/>
              <a:t>Html.ValidationMessageFor</a:t>
            </a:r>
            <a:r>
              <a:rPr lang="en-IN" dirty="0"/>
              <a:t>()</a:t>
            </a:r>
            <a:endParaRPr lang="en-IN" dirty="0"/>
          </a:p>
        </p:txBody>
      </p:sp>
    </p:spTree>
    <p:extLst>
      <p:ext uri="{BB962C8B-B14F-4D97-AF65-F5344CB8AC3E}">
        <p14:creationId xmlns:p14="http://schemas.microsoft.com/office/powerpoint/2010/main" val="3496683453"/>
      </p:ext>
    </p:extLst>
  </p:cSld>
  <p:clrMapOvr>
    <a:masterClrMapping/>
  </p:clrMapOvr>
  <p:transition>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 </a:t>
            </a:r>
            <a:r>
              <a:rPr lang="en-IN" dirty="0"/>
              <a:t>It generates a radio button for associated field</a:t>
            </a:r>
            <a:r>
              <a:rPr lang="en-IN" dirty="0" smtClean="0"/>
              <a:t>.</a:t>
            </a:r>
          </a:p>
          <a:p>
            <a:endParaRPr lang="en-IN" dirty="0"/>
          </a:p>
          <a:p>
            <a:r>
              <a:rPr lang="en-IN" dirty="0" smtClean="0"/>
              <a:t> </a:t>
            </a:r>
            <a:r>
              <a:rPr lang="en-IN" dirty="0"/>
              <a:t>- Syntax: @</a:t>
            </a:r>
            <a:r>
              <a:rPr lang="en-IN" dirty="0" err="1"/>
              <a:t>Html.RadioButtonFor</a:t>
            </a:r>
            <a:r>
              <a:rPr lang="en-IN" dirty="0"/>
              <a:t>(model =&gt; </a:t>
            </a:r>
            <a:r>
              <a:rPr lang="en-IN" dirty="0" err="1"/>
              <a:t>model.PropertyHere</a:t>
            </a:r>
            <a:r>
              <a:rPr lang="en-IN" dirty="0" smtClean="0"/>
              <a:t>)</a:t>
            </a:r>
          </a:p>
          <a:p>
            <a:endParaRPr lang="en-IN" dirty="0"/>
          </a:p>
          <a:p>
            <a:r>
              <a:rPr lang="en-IN" dirty="0" smtClean="0"/>
              <a:t> </a:t>
            </a:r>
            <a:r>
              <a:rPr lang="en-IN" dirty="0"/>
              <a:t>- Example: @</a:t>
            </a:r>
            <a:r>
              <a:rPr lang="en-IN" dirty="0" err="1"/>
              <a:t>Html.RadioButtonFor</a:t>
            </a:r>
            <a:r>
              <a:rPr lang="en-IN" dirty="0"/>
              <a:t>(model =&gt; </a:t>
            </a:r>
            <a:r>
              <a:rPr lang="en-IN" dirty="0" err="1"/>
              <a:t>model.Gender</a:t>
            </a:r>
            <a:r>
              <a:rPr lang="en-IN" dirty="0"/>
              <a:t>, "Male") @</a:t>
            </a:r>
            <a:r>
              <a:rPr lang="en-IN" dirty="0" err="1"/>
              <a:t>Html.RadioButtonFor</a:t>
            </a:r>
            <a:r>
              <a:rPr lang="en-IN" dirty="0"/>
              <a:t>(model =&gt; </a:t>
            </a:r>
            <a:r>
              <a:rPr lang="en-IN" dirty="0" err="1"/>
              <a:t>model.Gender</a:t>
            </a:r>
            <a:r>
              <a:rPr lang="en-IN" dirty="0"/>
              <a:t>, "Female") &lt;input type="radio" name="Gender" id="Gender" value="Male" /&gt; &lt;input type="radio" name="Gender" id="Gender" value="Male" /&gt;</a:t>
            </a:r>
          </a:p>
        </p:txBody>
      </p:sp>
      <p:sp>
        <p:nvSpPr>
          <p:cNvPr id="2" name="Title 1"/>
          <p:cNvSpPr>
            <a:spLocks noGrp="1"/>
          </p:cNvSpPr>
          <p:nvPr>
            <p:ph type="title"/>
          </p:nvPr>
        </p:nvSpPr>
        <p:spPr/>
        <p:txBody>
          <a:bodyPr/>
          <a:lstStyle/>
          <a:p>
            <a:r>
              <a:rPr lang="en-IN" dirty="0" err="1"/>
              <a:t>Html.RadioButtonFor</a:t>
            </a:r>
            <a:r>
              <a:rPr lang="en-IN" dirty="0"/>
              <a:t>()</a:t>
            </a:r>
            <a:endParaRPr lang="en-IN" dirty="0"/>
          </a:p>
        </p:txBody>
      </p:sp>
    </p:spTree>
    <p:extLst>
      <p:ext uri="{BB962C8B-B14F-4D97-AF65-F5344CB8AC3E}">
        <p14:creationId xmlns:p14="http://schemas.microsoft.com/office/powerpoint/2010/main" val="3923723726"/>
      </p:ext>
    </p:extLst>
  </p:cSld>
  <p:clrMapOvr>
    <a:masterClrMapping/>
  </p:clrMapOvr>
  <p:transition>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IN" dirty="0" smtClean="0"/>
              <a:t>It </a:t>
            </a:r>
            <a:r>
              <a:rPr lang="en-IN" dirty="0"/>
              <a:t>is used to create a drop down list for the associated field</a:t>
            </a:r>
            <a:r>
              <a:rPr lang="en-IN" dirty="0" smtClean="0"/>
              <a:t>.</a:t>
            </a:r>
          </a:p>
          <a:p>
            <a:endParaRPr lang="en-IN" dirty="0"/>
          </a:p>
          <a:p>
            <a:r>
              <a:rPr lang="en-IN" dirty="0" smtClean="0"/>
              <a:t> </a:t>
            </a:r>
            <a:r>
              <a:rPr lang="en-IN" dirty="0"/>
              <a:t>- Syntax: @</a:t>
            </a:r>
            <a:r>
              <a:rPr lang="en-IN" dirty="0" err="1"/>
              <a:t>Html.DropDownListFor</a:t>
            </a:r>
            <a:r>
              <a:rPr lang="en-IN" dirty="0"/>
              <a:t>(model =&gt; </a:t>
            </a:r>
            <a:r>
              <a:rPr lang="en-IN" dirty="0" err="1"/>
              <a:t>model.PropertyHere</a:t>
            </a:r>
            <a:r>
              <a:rPr lang="en-IN" dirty="0"/>
              <a:t>, </a:t>
            </a:r>
            <a:r>
              <a:rPr lang="en-IN" dirty="0" err="1"/>
              <a:t>ListOfSelectListItemHere</a:t>
            </a:r>
            <a:r>
              <a:rPr lang="en-IN" dirty="0"/>
              <a:t>) </a:t>
            </a:r>
            <a:r>
              <a:rPr lang="en-IN" dirty="0" smtClean="0"/>
              <a:t>–</a:t>
            </a:r>
          </a:p>
          <a:p>
            <a:endParaRPr lang="en-IN" dirty="0"/>
          </a:p>
          <a:p>
            <a:r>
              <a:rPr lang="en-IN" dirty="0" smtClean="0"/>
              <a:t> </a:t>
            </a:r>
            <a:r>
              <a:rPr lang="en-IN" dirty="0"/>
              <a:t>Example: @</a:t>
            </a:r>
            <a:r>
              <a:rPr lang="en-IN" dirty="0" err="1"/>
              <a:t>Html.DropDownListFor</a:t>
            </a:r>
            <a:r>
              <a:rPr lang="en-IN" dirty="0"/>
              <a:t>(model =&gt; </a:t>
            </a:r>
            <a:r>
              <a:rPr lang="en-IN" dirty="0" err="1"/>
              <a:t>model.State</a:t>
            </a:r>
            <a:r>
              <a:rPr lang="en-IN" dirty="0"/>
              <a:t>, new List&lt;</a:t>
            </a:r>
            <a:r>
              <a:rPr lang="en-IN" dirty="0" err="1"/>
              <a:t>SelectListItem</a:t>
            </a:r>
            <a:r>
              <a:rPr lang="en-IN" dirty="0"/>
              <a:t>&gt; { new </a:t>
            </a:r>
            <a:r>
              <a:rPr lang="en-IN" dirty="0" err="1"/>
              <a:t>SelectListItem</a:t>
            </a:r>
            <a:r>
              <a:rPr lang="en-IN" dirty="0"/>
              <a:t>() { Text = "Andhra Pradesh", Value = "AP", Selected = true }, new </a:t>
            </a:r>
            <a:r>
              <a:rPr lang="en-IN" dirty="0" err="1"/>
              <a:t>SelectListItem</a:t>
            </a:r>
            <a:r>
              <a:rPr lang="en-IN" dirty="0"/>
              <a:t>() { Text = "</a:t>
            </a:r>
            <a:r>
              <a:rPr lang="en-IN" dirty="0" err="1"/>
              <a:t>Tamilnadu</a:t>
            </a:r>
            <a:r>
              <a:rPr lang="en-IN" dirty="0"/>
              <a:t>", Value = "TN" }, new </a:t>
            </a:r>
            <a:r>
              <a:rPr lang="en-IN" dirty="0" err="1"/>
              <a:t>SelectListItem</a:t>
            </a:r>
            <a:r>
              <a:rPr lang="en-IN" dirty="0"/>
              <a:t>() { Text = "Karnataka", Value = "KN" }, new </a:t>
            </a:r>
            <a:r>
              <a:rPr lang="en-IN" dirty="0" err="1"/>
              <a:t>SelectListItem</a:t>
            </a:r>
            <a:r>
              <a:rPr lang="en-IN" dirty="0"/>
              <a:t>() { Text = "</a:t>
            </a:r>
            <a:r>
              <a:rPr lang="en-IN" dirty="0" err="1"/>
              <a:t>Maha</a:t>
            </a:r>
            <a:r>
              <a:rPr lang="en-IN" dirty="0"/>
              <a:t> </a:t>
            </a:r>
            <a:r>
              <a:rPr lang="en-IN" dirty="0" err="1"/>
              <a:t>Rashtra</a:t>
            </a:r>
            <a:r>
              <a:rPr lang="en-IN" dirty="0"/>
              <a:t>", Value = "MH" }, }) &lt;select name="State" id="State"&gt; &lt;option value="AP"&gt;Andhra Pradesh&lt;/option&gt; &lt;option value="TN"&gt;</a:t>
            </a:r>
            <a:r>
              <a:rPr lang="en-IN" dirty="0" err="1"/>
              <a:t>Tamilnadu</a:t>
            </a:r>
            <a:r>
              <a:rPr lang="en-IN" dirty="0"/>
              <a:t>&lt;/option&gt; &lt;option value="KN"&gt;Karnataka&lt;/option&gt; &lt;option value="KN"&gt;</a:t>
            </a:r>
            <a:r>
              <a:rPr lang="en-IN" dirty="0" err="1"/>
              <a:t>Maha</a:t>
            </a:r>
            <a:r>
              <a:rPr lang="en-IN" dirty="0"/>
              <a:t> </a:t>
            </a:r>
            <a:r>
              <a:rPr lang="en-IN" dirty="0" err="1"/>
              <a:t>Rashtra</a:t>
            </a:r>
            <a:r>
              <a:rPr lang="en-IN" dirty="0"/>
              <a:t>&lt;/option&gt; &lt;/select&gt;</a:t>
            </a:r>
          </a:p>
        </p:txBody>
      </p:sp>
      <p:sp>
        <p:nvSpPr>
          <p:cNvPr id="2" name="Title 1"/>
          <p:cNvSpPr>
            <a:spLocks noGrp="1"/>
          </p:cNvSpPr>
          <p:nvPr>
            <p:ph type="title"/>
          </p:nvPr>
        </p:nvSpPr>
        <p:spPr/>
        <p:txBody>
          <a:bodyPr/>
          <a:lstStyle/>
          <a:p>
            <a:r>
              <a:rPr lang="en-IN" dirty="0" err="1"/>
              <a:t>Html.DropDownListFor</a:t>
            </a:r>
            <a:r>
              <a:rPr lang="en-IN" dirty="0"/>
              <a:t>()</a:t>
            </a:r>
            <a:endParaRPr lang="en-IN" dirty="0"/>
          </a:p>
        </p:txBody>
      </p:sp>
    </p:spTree>
    <p:extLst>
      <p:ext uri="{BB962C8B-B14F-4D97-AF65-F5344CB8AC3E}">
        <p14:creationId xmlns:p14="http://schemas.microsoft.com/office/powerpoint/2010/main" val="3931061789"/>
      </p:ext>
    </p:extLst>
  </p:cSld>
  <p:clrMapOvr>
    <a:masterClrMapping/>
  </p:clrMapOvr>
  <p:transition>
    <p:fad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It </a:t>
            </a:r>
            <a:r>
              <a:rPr lang="en-IN" dirty="0"/>
              <a:t>is used to create a check box for the associated field. </a:t>
            </a:r>
            <a:endParaRPr lang="en-IN" dirty="0" smtClean="0"/>
          </a:p>
          <a:p>
            <a:endParaRPr lang="en-IN" dirty="0"/>
          </a:p>
          <a:p>
            <a:r>
              <a:rPr lang="en-IN" dirty="0" smtClean="0"/>
              <a:t>- </a:t>
            </a:r>
            <a:r>
              <a:rPr lang="en-IN" dirty="0"/>
              <a:t>Syntax: @</a:t>
            </a:r>
            <a:r>
              <a:rPr lang="en-IN" dirty="0" err="1"/>
              <a:t>Html.CheckBoxFor</a:t>
            </a:r>
            <a:r>
              <a:rPr lang="en-IN" dirty="0"/>
              <a:t>(model =&gt; </a:t>
            </a:r>
            <a:r>
              <a:rPr lang="en-IN" dirty="0" err="1"/>
              <a:t>model.PropertyHere</a:t>
            </a:r>
            <a:r>
              <a:rPr lang="en-IN" dirty="0" smtClean="0"/>
              <a:t>)</a:t>
            </a:r>
          </a:p>
          <a:p>
            <a:endParaRPr lang="en-IN" dirty="0"/>
          </a:p>
          <a:p>
            <a:r>
              <a:rPr lang="en-IN" dirty="0" smtClean="0"/>
              <a:t> </a:t>
            </a:r>
            <a:r>
              <a:rPr lang="en-IN" dirty="0"/>
              <a:t>- Example: @</a:t>
            </a:r>
            <a:r>
              <a:rPr lang="en-IN" dirty="0" err="1"/>
              <a:t>Html.CheckBoxFor</a:t>
            </a:r>
            <a:r>
              <a:rPr lang="en-IN" dirty="0"/>
              <a:t>(model =&gt; </a:t>
            </a:r>
            <a:r>
              <a:rPr lang="en-IN" dirty="0" err="1"/>
              <a:t>model.ReceiveNewsLetters</a:t>
            </a:r>
            <a:r>
              <a:rPr lang="en-IN" dirty="0"/>
              <a:t>) &lt;input type="checkbox" name="</a:t>
            </a:r>
            <a:r>
              <a:rPr lang="en-IN" dirty="0" err="1"/>
              <a:t>ReceiveNewsLetters</a:t>
            </a:r>
            <a:r>
              <a:rPr lang="en-IN" dirty="0"/>
              <a:t>" id="</a:t>
            </a:r>
            <a:r>
              <a:rPr lang="en-IN" dirty="0" err="1"/>
              <a:t>ReceiveNewsLetters</a:t>
            </a:r>
            <a:r>
              <a:rPr lang="en-IN" dirty="0"/>
              <a:t>" value="true" /&gt;</a:t>
            </a:r>
          </a:p>
        </p:txBody>
      </p:sp>
      <p:sp>
        <p:nvSpPr>
          <p:cNvPr id="2" name="Title 1"/>
          <p:cNvSpPr>
            <a:spLocks noGrp="1"/>
          </p:cNvSpPr>
          <p:nvPr>
            <p:ph type="title"/>
          </p:nvPr>
        </p:nvSpPr>
        <p:spPr/>
        <p:txBody>
          <a:bodyPr/>
          <a:lstStyle/>
          <a:p>
            <a:r>
              <a:rPr lang="en-IN" dirty="0" err="1"/>
              <a:t>Html.CheckBoxFor</a:t>
            </a:r>
            <a:r>
              <a:rPr lang="en-IN" dirty="0"/>
              <a:t>()</a:t>
            </a:r>
            <a:endParaRPr lang="en-IN" dirty="0"/>
          </a:p>
        </p:txBody>
      </p:sp>
    </p:spTree>
    <p:extLst>
      <p:ext uri="{BB962C8B-B14F-4D97-AF65-F5344CB8AC3E}">
        <p14:creationId xmlns:p14="http://schemas.microsoft.com/office/powerpoint/2010/main" val="240683968"/>
      </p:ext>
    </p:extLst>
  </p:cSld>
  <p:clrMapOvr>
    <a:masterClrMapping/>
  </p:clrMapOvr>
  <p:transition>
    <p:fad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smtClean="0"/>
              <a:t>It </a:t>
            </a:r>
            <a:r>
              <a:rPr lang="en-IN" dirty="0"/>
              <a:t>is used to create a list box for the associated field. </a:t>
            </a:r>
            <a:endParaRPr lang="en-IN" dirty="0" smtClean="0"/>
          </a:p>
          <a:p>
            <a:endParaRPr lang="en-IN" dirty="0"/>
          </a:p>
          <a:p>
            <a:r>
              <a:rPr lang="en-IN" dirty="0" smtClean="0"/>
              <a:t> </a:t>
            </a:r>
            <a:r>
              <a:rPr lang="en-IN" dirty="0"/>
              <a:t>Syntax: @</a:t>
            </a:r>
            <a:r>
              <a:rPr lang="en-IN" dirty="0" err="1"/>
              <a:t>Html.ListBoxFor</a:t>
            </a:r>
            <a:r>
              <a:rPr lang="en-IN" dirty="0"/>
              <a:t>(model =&gt; </a:t>
            </a:r>
            <a:r>
              <a:rPr lang="en-IN" dirty="0" err="1"/>
              <a:t>model.PropertyHere</a:t>
            </a:r>
            <a:r>
              <a:rPr lang="en-IN" dirty="0"/>
              <a:t>, </a:t>
            </a:r>
            <a:r>
              <a:rPr lang="en-IN" dirty="0" err="1"/>
              <a:t>ListOfSelectListItemHere</a:t>
            </a:r>
            <a:r>
              <a:rPr lang="en-IN" dirty="0"/>
              <a:t>) </a:t>
            </a:r>
            <a:endParaRPr lang="en-IN" dirty="0" smtClean="0"/>
          </a:p>
          <a:p>
            <a:endParaRPr lang="en-IN" dirty="0"/>
          </a:p>
          <a:p>
            <a:r>
              <a:rPr lang="en-IN" dirty="0" smtClean="0"/>
              <a:t>- </a:t>
            </a:r>
            <a:r>
              <a:rPr lang="en-IN" dirty="0"/>
              <a:t>Example: @</a:t>
            </a:r>
            <a:r>
              <a:rPr lang="en-IN" dirty="0" err="1"/>
              <a:t>Html.ListBoxFor</a:t>
            </a:r>
            <a:r>
              <a:rPr lang="en-IN" dirty="0"/>
              <a:t>(model =&gt; </a:t>
            </a:r>
            <a:r>
              <a:rPr lang="en-IN" dirty="0" err="1"/>
              <a:t>model.State</a:t>
            </a:r>
            <a:r>
              <a:rPr lang="en-IN" dirty="0"/>
              <a:t>, new List&lt;</a:t>
            </a:r>
            <a:r>
              <a:rPr lang="en-IN" dirty="0" err="1"/>
              <a:t>SelectListItem</a:t>
            </a:r>
            <a:r>
              <a:rPr lang="en-IN" dirty="0"/>
              <a:t>&gt; { new </a:t>
            </a:r>
            <a:r>
              <a:rPr lang="en-IN" dirty="0" err="1"/>
              <a:t>SelectListItem</a:t>
            </a:r>
            <a:r>
              <a:rPr lang="en-IN" dirty="0"/>
              <a:t>() { Text = "Andhra Pradesh", Value = "AP", Selected = true }, new </a:t>
            </a:r>
            <a:r>
              <a:rPr lang="en-IN" dirty="0" err="1"/>
              <a:t>SelectListItem</a:t>
            </a:r>
            <a:r>
              <a:rPr lang="en-IN" dirty="0"/>
              <a:t>() { Text = "</a:t>
            </a:r>
            <a:r>
              <a:rPr lang="en-IN" dirty="0" err="1"/>
              <a:t>Tamilnadu</a:t>
            </a:r>
            <a:r>
              <a:rPr lang="en-IN" dirty="0"/>
              <a:t>", Value = "TN" }, new </a:t>
            </a:r>
            <a:r>
              <a:rPr lang="en-IN" dirty="0" err="1"/>
              <a:t>SelectListItem</a:t>
            </a:r>
            <a:r>
              <a:rPr lang="en-IN" dirty="0"/>
              <a:t>() { Text = "Karnataka", Value = "KN" }, new </a:t>
            </a:r>
            <a:r>
              <a:rPr lang="en-IN" dirty="0" err="1"/>
              <a:t>SelectListItem</a:t>
            </a:r>
            <a:r>
              <a:rPr lang="en-IN" dirty="0"/>
              <a:t>() { Text = "</a:t>
            </a:r>
            <a:r>
              <a:rPr lang="en-IN" dirty="0" err="1"/>
              <a:t>Maha</a:t>
            </a:r>
            <a:r>
              <a:rPr lang="en-IN" dirty="0"/>
              <a:t> </a:t>
            </a:r>
            <a:r>
              <a:rPr lang="en-IN" dirty="0" err="1"/>
              <a:t>Rashtra</a:t>
            </a:r>
            <a:r>
              <a:rPr lang="en-IN" dirty="0"/>
              <a:t>", Value = "MH" }, }) &lt;select name="State" id="State" multiple="multiple"&gt; &lt;option value="AP"&gt;Andhra Pradesh&lt;/option&gt; &lt;option value="TN"&gt;</a:t>
            </a:r>
            <a:r>
              <a:rPr lang="en-IN" dirty="0" err="1"/>
              <a:t>Tamilnadu</a:t>
            </a:r>
            <a:r>
              <a:rPr lang="en-IN" dirty="0"/>
              <a:t>&lt;/option&gt; &lt;option value="KN"&gt;Karnataka&lt;/option&gt; &lt;option value="KN"&gt;</a:t>
            </a:r>
            <a:r>
              <a:rPr lang="en-IN" dirty="0" err="1"/>
              <a:t>Maha</a:t>
            </a:r>
            <a:r>
              <a:rPr lang="en-IN" dirty="0"/>
              <a:t> </a:t>
            </a:r>
            <a:r>
              <a:rPr lang="en-IN" dirty="0" err="1"/>
              <a:t>Rashtra</a:t>
            </a:r>
            <a:r>
              <a:rPr lang="en-IN" dirty="0"/>
              <a:t>&lt;/option&gt; &lt;/select&gt;</a:t>
            </a:r>
          </a:p>
        </p:txBody>
      </p:sp>
      <p:sp>
        <p:nvSpPr>
          <p:cNvPr id="2" name="Title 1"/>
          <p:cNvSpPr>
            <a:spLocks noGrp="1"/>
          </p:cNvSpPr>
          <p:nvPr>
            <p:ph type="title"/>
          </p:nvPr>
        </p:nvSpPr>
        <p:spPr/>
        <p:txBody>
          <a:bodyPr/>
          <a:lstStyle/>
          <a:p>
            <a:r>
              <a:rPr lang="en-IN" dirty="0" err="1"/>
              <a:t>Html.ListBoxFor</a:t>
            </a:r>
            <a:r>
              <a:rPr lang="en-IN" dirty="0"/>
              <a:t>()</a:t>
            </a:r>
            <a:endParaRPr lang="en-IN" dirty="0"/>
          </a:p>
        </p:txBody>
      </p:sp>
    </p:spTree>
    <p:extLst>
      <p:ext uri="{BB962C8B-B14F-4D97-AF65-F5344CB8AC3E}">
        <p14:creationId xmlns:p14="http://schemas.microsoft.com/office/powerpoint/2010/main" val="1463012317"/>
      </p:ext>
    </p:extLst>
  </p:cSld>
  <p:clrMapOvr>
    <a:masterClrMapping/>
  </p:clrMapOvr>
  <p:transition>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It </a:t>
            </a:r>
            <a:r>
              <a:rPr lang="en-IN" dirty="0"/>
              <a:t>is used to create a hyperlink for specified action. </a:t>
            </a:r>
            <a:endParaRPr lang="en-IN" dirty="0" smtClean="0"/>
          </a:p>
          <a:p>
            <a:endParaRPr lang="en-IN" dirty="0"/>
          </a:p>
          <a:p>
            <a:r>
              <a:rPr lang="en-IN" dirty="0" smtClean="0"/>
              <a:t>- </a:t>
            </a:r>
            <a:r>
              <a:rPr lang="en-IN" dirty="0"/>
              <a:t>Syntax: @</a:t>
            </a:r>
            <a:r>
              <a:rPr lang="en-IN" dirty="0" err="1"/>
              <a:t>Html.ActionLink</a:t>
            </a:r>
            <a:r>
              <a:rPr lang="en-IN" dirty="0"/>
              <a:t>("Link Text Here", "Action Name", "Controller Name</a:t>
            </a:r>
            <a:r>
              <a:rPr lang="en-IN" dirty="0" smtClean="0"/>
              <a:t>")</a:t>
            </a:r>
          </a:p>
          <a:p>
            <a:endParaRPr lang="en-IN" dirty="0"/>
          </a:p>
          <a:p>
            <a:r>
              <a:rPr lang="en-IN" dirty="0" smtClean="0"/>
              <a:t> </a:t>
            </a:r>
            <a:r>
              <a:rPr lang="en-IN" dirty="0"/>
              <a:t>- Example: @</a:t>
            </a:r>
            <a:r>
              <a:rPr lang="en-IN" dirty="0" err="1"/>
              <a:t>Html.ActionLink</a:t>
            </a:r>
            <a:r>
              <a:rPr lang="en-IN" dirty="0"/>
              <a:t>("Create New", "Create") - Observation: The controller name is optional. It take the current working controller automatically. </a:t>
            </a:r>
            <a:r>
              <a:rPr lang="en-IN" dirty="0" smtClean="0"/>
              <a:t/>
            </a:r>
            <a:br>
              <a:rPr lang="en-IN" dirty="0" smtClean="0"/>
            </a:br>
            <a:endParaRPr lang="en-IN" dirty="0"/>
          </a:p>
        </p:txBody>
      </p:sp>
      <p:sp>
        <p:nvSpPr>
          <p:cNvPr id="2" name="Title 1"/>
          <p:cNvSpPr>
            <a:spLocks noGrp="1"/>
          </p:cNvSpPr>
          <p:nvPr>
            <p:ph type="title"/>
          </p:nvPr>
        </p:nvSpPr>
        <p:spPr/>
        <p:txBody>
          <a:bodyPr/>
          <a:lstStyle/>
          <a:p>
            <a:r>
              <a:rPr lang="en-IN" dirty="0" err="1"/>
              <a:t>Html.ActionLink</a:t>
            </a:r>
            <a:r>
              <a:rPr lang="en-IN" dirty="0"/>
              <a:t>()</a:t>
            </a:r>
            <a:endParaRPr lang="en-IN" dirty="0"/>
          </a:p>
        </p:txBody>
      </p:sp>
    </p:spTree>
    <p:extLst>
      <p:ext uri="{BB962C8B-B14F-4D97-AF65-F5344CB8AC3E}">
        <p14:creationId xmlns:p14="http://schemas.microsoft.com/office/powerpoint/2010/main" val="1681473044"/>
      </p:ext>
    </p:extLst>
  </p:cSld>
  <p:clrMapOvr>
    <a:masterClrMapping/>
  </p:clrMapOvr>
  <p:transition>
    <p:fad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a:t>Html.DisplayNameFor</a:t>
            </a:r>
            <a:r>
              <a:rPr lang="en-IN" dirty="0"/>
              <a:t>() ********************** - It is used to display 'field heading' for associated field. - Syntax: @</a:t>
            </a:r>
            <a:r>
              <a:rPr lang="en-IN" dirty="0" err="1"/>
              <a:t>Html.DisplayNameFor</a:t>
            </a:r>
            <a:r>
              <a:rPr lang="en-IN" dirty="0"/>
              <a:t>(model =&gt; </a:t>
            </a:r>
            <a:r>
              <a:rPr lang="en-IN" dirty="0" err="1"/>
              <a:t>model.PropertyNameHere</a:t>
            </a:r>
            <a:r>
              <a:rPr lang="en-IN" dirty="0"/>
              <a:t>) - Example: @</a:t>
            </a:r>
            <a:r>
              <a:rPr lang="en-IN" dirty="0" err="1"/>
              <a:t>Html.DisplayNameFor</a:t>
            </a:r>
            <a:r>
              <a:rPr lang="en-IN" dirty="0"/>
              <a:t>(model =&gt; </a:t>
            </a:r>
            <a:r>
              <a:rPr lang="en-IN" dirty="0" err="1"/>
              <a:t>model.CustomerName</a:t>
            </a:r>
            <a:r>
              <a:rPr lang="en-IN" dirty="0"/>
              <a:t>)</a:t>
            </a:r>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148669676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1" y="2060850"/>
            <a:ext cx="8582810" cy="3494824"/>
          </a:xfrm>
        </p:spPr>
        <p:txBody>
          <a:bodyPr>
            <a:normAutofit/>
          </a:bodyPr>
          <a:lstStyle/>
          <a:p>
            <a:r>
              <a:rPr lang="en-IN" dirty="0" smtClean="0"/>
              <a:t>URL Routing includes with creating ONE OR MORE URL Routes,</a:t>
            </a:r>
          </a:p>
          <a:p>
            <a:r>
              <a:rPr lang="en-IN" dirty="0" smtClean="0"/>
              <a:t>URL Route contains a syntax (pattern) of URL.</a:t>
            </a:r>
          </a:p>
          <a:p>
            <a:r>
              <a:rPr lang="en-IN" dirty="0" smtClean="0"/>
              <a:t>Default URL pattern: {controller}/{action}/{id}</a:t>
            </a:r>
          </a:p>
          <a:p>
            <a:r>
              <a:rPr lang="en-IN" dirty="0" smtClean="0"/>
              <a:t>It is defined in </a:t>
            </a:r>
            <a:r>
              <a:rPr lang="en-IN" dirty="0" err="1" smtClean="0"/>
              <a:t>RouteConfig.cs</a:t>
            </a:r>
            <a:r>
              <a:rPr lang="en-IN" dirty="0" smtClean="0"/>
              <a:t> file in VS </a:t>
            </a:r>
            <a:r>
              <a:rPr lang="en-IN" dirty="0" smtClean="0"/>
              <a:t>2017(MVC5).</a:t>
            </a:r>
            <a:endParaRPr lang="en-IN" dirty="0" smtClean="0"/>
          </a:p>
          <a:p>
            <a:r>
              <a:rPr lang="en-IN" dirty="0" smtClean="0"/>
              <a:t>It is defined in </a:t>
            </a:r>
            <a:r>
              <a:rPr lang="en-IN" dirty="0" err="1" smtClean="0"/>
              <a:t>global.asax</a:t>
            </a:r>
            <a:r>
              <a:rPr lang="en-IN" dirty="0" smtClean="0"/>
              <a:t> file in VS 2010(MVC3)</a:t>
            </a:r>
          </a:p>
          <a:p>
            <a:r>
              <a:rPr lang="en-IN" dirty="0" smtClean="0"/>
              <a:t>An application can have ‘n</a:t>
            </a:r>
            <a:r>
              <a:rPr lang="en-IN" dirty="0" smtClean="0"/>
              <a:t>’ no</a:t>
            </a:r>
            <a:r>
              <a:rPr lang="en-IN" dirty="0" smtClean="0"/>
              <a:t>. of routes.</a:t>
            </a:r>
          </a:p>
          <a:p>
            <a:endParaRPr lang="en-IN" dirty="0"/>
          </a:p>
          <a:p>
            <a:pPr marL="0" indent="0">
              <a:buNone/>
            </a:pPr>
            <a:endParaRPr lang="en-IN" dirty="0"/>
          </a:p>
        </p:txBody>
      </p:sp>
      <p:sp>
        <p:nvSpPr>
          <p:cNvPr id="4" name="Date Placeholder 3"/>
          <p:cNvSpPr>
            <a:spLocks noGrp="1"/>
          </p:cNvSpPr>
          <p:nvPr>
            <p:ph type="dt" sz="half" idx="4294967295"/>
          </p:nvPr>
        </p:nvSpPr>
        <p:spPr/>
        <p:txBody>
          <a:bodyPr/>
          <a:lstStyle/>
          <a:p>
            <a:endParaRPr lang="en-IN" dirty="0"/>
          </a:p>
        </p:txBody>
      </p:sp>
      <p:sp>
        <p:nvSpPr>
          <p:cNvPr id="2" name="Title 1"/>
          <p:cNvSpPr>
            <a:spLocks noGrp="1"/>
          </p:cNvSpPr>
          <p:nvPr>
            <p:ph type="title"/>
          </p:nvPr>
        </p:nvSpPr>
        <p:spPr>
          <a:xfrm>
            <a:off x="600144" y="418064"/>
            <a:ext cx="7024744" cy="889168"/>
          </a:xfrm>
        </p:spPr>
        <p:txBody>
          <a:bodyPr/>
          <a:lstStyle/>
          <a:p>
            <a:r>
              <a:rPr lang="en-IN" dirty="0" smtClean="0"/>
              <a:t>URL Routing</a:t>
            </a:r>
            <a:endParaRPr lang="en-IN" dirty="0"/>
          </a:p>
        </p:txBody>
      </p:sp>
    </p:spTree>
    <p:extLst>
      <p:ext uri="{BB962C8B-B14F-4D97-AF65-F5344CB8AC3E}">
        <p14:creationId xmlns:p14="http://schemas.microsoft.com/office/powerpoint/2010/main" val="2169720079"/>
      </p:ext>
    </p:extLst>
  </p:cSld>
  <p:clrMapOvr>
    <a:masterClrMapping/>
  </p:clrMapOvr>
  <p:transition>
    <p:fad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It </a:t>
            </a:r>
            <a:r>
              <a:rPr lang="en-IN" dirty="0"/>
              <a:t>is used to display the actual value of the associated field</a:t>
            </a:r>
            <a:r>
              <a:rPr lang="en-IN" dirty="0" smtClean="0"/>
              <a:t>.</a:t>
            </a:r>
          </a:p>
          <a:p>
            <a:endParaRPr lang="en-IN" dirty="0"/>
          </a:p>
          <a:p>
            <a:r>
              <a:rPr lang="en-IN" dirty="0" smtClean="0"/>
              <a:t> </a:t>
            </a:r>
            <a:r>
              <a:rPr lang="en-IN" dirty="0"/>
              <a:t>- Syntax: @</a:t>
            </a:r>
            <a:r>
              <a:rPr lang="en-IN" dirty="0" err="1"/>
              <a:t>Html.DisplayFor</a:t>
            </a:r>
            <a:r>
              <a:rPr lang="en-IN" dirty="0"/>
              <a:t>(</a:t>
            </a:r>
            <a:r>
              <a:rPr lang="en-IN" dirty="0" err="1"/>
              <a:t>modelItem</a:t>
            </a:r>
            <a:r>
              <a:rPr lang="en-IN" dirty="0"/>
              <a:t> =&gt; </a:t>
            </a:r>
            <a:r>
              <a:rPr lang="en-IN" dirty="0" err="1"/>
              <a:t>item.PropertyNameHere</a:t>
            </a:r>
            <a:r>
              <a:rPr lang="en-IN" dirty="0"/>
              <a:t>) </a:t>
            </a:r>
            <a:r>
              <a:rPr lang="en-IN" dirty="0" smtClean="0"/>
              <a:t>– </a:t>
            </a:r>
          </a:p>
          <a:p>
            <a:endParaRPr lang="en-IN" dirty="0"/>
          </a:p>
          <a:p>
            <a:r>
              <a:rPr lang="en-IN" dirty="0" smtClean="0"/>
              <a:t>Example</a:t>
            </a:r>
            <a:r>
              <a:rPr lang="en-IN" dirty="0"/>
              <a:t>: @</a:t>
            </a:r>
            <a:r>
              <a:rPr lang="en-IN" dirty="0" err="1"/>
              <a:t>Html.DisplayFor</a:t>
            </a:r>
            <a:r>
              <a:rPr lang="en-IN" dirty="0"/>
              <a:t>(</a:t>
            </a:r>
            <a:r>
              <a:rPr lang="en-IN" dirty="0" err="1"/>
              <a:t>modelItem</a:t>
            </a:r>
            <a:r>
              <a:rPr lang="en-IN" dirty="0"/>
              <a:t> =&gt; </a:t>
            </a:r>
            <a:r>
              <a:rPr lang="en-IN" dirty="0" err="1"/>
              <a:t>item.CustomerName</a:t>
            </a:r>
            <a:r>
              <a:rPr lang="en-IN" dirty="0"/>
              <a:t>) </a:t>
            </a:r>
            <a:r>
              <a:rPr lang="en-IN" dirty="0" smtClean="0"/>
              <a:t/>
            </a:r>
            <a:br>
              <a:rPr lang="en-IN" dirty="0" smtClean="0"/>
            </a:br>
            <a:endParaRPr lang="en-IN" dirty="0"/>
          </a:p>
        </p:txBody>
      </p:sp>
      <p:sp>
        <p:nvSpPr>
          <p:cNvPr id="2" name="Title 1"/>
          <p:cNvSpPr>
            <a:spLocks noGrp="1"/>
          </p:cNvSpPr>
          <p:nvPr>
            <p:ph type="title"/>
          </p:nvPr>
        </p:nvSpPr>
        <p:spPr/>
        <p:txBody>
          <a:bodyPr/>
          <a:lstStyle/>
          <a:p>
            <a:r>
              <a:rPr lang="en-IN" dirty="0" err="1"/>
              <a:t>Html.DisplayFor</a:t>
            </a:r>
            <a:r>
              <a:rPr lang="en-IN" dirty="0"/>
              <a:t>()</a:t>
            </a:r>
            <a:endParaRPr lang="en-IN" dirty="0"/>
          </a:p>
        </p:txBody>
      </p:sp>
    </p:spTree>
    <p:extLst>
      <p:ext uri="{BB962C8B-B14F-4D97-AF65-F5344CB8AC3E}">
        <p14:creationId xmlns:p14="http://schemas.microsoft.com/office/powerpoint/2010/main" val="3991024225"/>
      </p:ext>
    </p:extLst>
  </p:cSld>
  <p:clrMapOvr>
    <a:masterClrMapping/>
  </p:clrMapOvr>
  <p:transition>
    <p:fade/>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Scaffold template</a:t>
            </a:r>
            <a:endParaRPr lang="en-US" dirty="0"/>
          </a:p>
        </p:txBody>
      </p:sp>
    </p:spTree>
    <p:extLst>
      <p:ext uri="{BB962C8B-B14F-4D97-AF65-F5344CB8AC3E}">
        <p14:creationId xmlns:p14="http://schemas.microsoft.com/office/powerpoint/2010/main" val="1291842867"/>
      </p:ext>
    </p:extLst>
  </p:cSld>
  <p:clrMapOvr>
    <a:masterClrMapping/>
  </p:clrMapOvr>
  <p:transition>
    <p:fade/>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These </a:t>
            </a:r>
            <a:r>
              <a:rPr lang="en-IN" dirty="0"/>
              <a:t>are the 'view templates', </a:t>
            </a:r>
            <a:endParaRPr lang="en-IN" dirty="0" smtClean="0"/>
          </a:p>
          <a:p>
            <a:r>
              <a:rPr lang="en-IN" dirty="0" smtClean="0"/>
              <a:t>which </a:t>
            </a:r>
            <a:r>
              <a:rPr lang="en-IN" dirty="0"/>
              <a:t>are the pre-defined templates for the views. </a:t>
            </a:r>
            <a:endParaRPr lang="en-IN" dirty="0" smtClean="0"/>
          </a:p>
          <a:p>
            <a:r>
              <a:rPr lang="en-IN" dirty="0" smtClean="0"/>
              <a:t> </a:t>
            </a:r>
            <a:r>
              <a:rPr lang="en-IN" dirty="0"/>
              <a:t>Based on the scaffolding template, we can create views for a particular purpose. </a:t>
            </a:r>
            <a:endParaRPr lang="en-IN" dirty="0" smtClean="0"/>
          </a:p>
          <a:p>
            <a:r>
              <a:rPr lang="en-IN" dirty="0" smtClean="0"/>
              <a:t> </a:t>
            </a:r>
            <a:r>
              <a:rPr lang="en-IN" dirty="0"/>
              <a:t>When we create a view based on the scaffolding template, it generates essential code automatically &amp; of course, we </a:t>
            </a:r>
            <a:r>
              <a:rPr lang="en-IN" dirty="0" smtClean="0"/>
              <a:t>can customize </a:t>
            </a:r>
            <a:r>
              <a:rPr lang="en-IN" dirty="0"/>
              <a:t>it later. </a:t>
            </a:r>
            <a:endParaRPr lang="en-IN" dirty="0" smtClean="0"/>
          </a:p>
          <a:p>
            <a:r>
              <a:rPr lang="en-IN" dirty="0" err="1" smtClean="0"/>
              <a:t>Adv</a:t>
            </a:r>
            <a:r>
              <a:rPr lang="en-IN" dirty="0"/>
              <a:t>: It saves the time of writing the code manually (like everything from the scratch level). </a:t>
            </a:r>
            <a:r>
              <a:rPr lang="en-IN" dirty="0" smtClean="0"/>
              <a:t/>
            </a:r>
            <a:br>
              <a:rPr lang="en-IN" dirty="0" smtClean="0"/>
            </a:br>
            <a:endParaRPr lang="en-IN" dirty="0"/>
          </a:p>
        </p:txBody>
      </p:sp>
      <p:sp>
        <p:nvSpPr>
          <p:cNvPr id="2" name="Title 1"/>
          <p:cNvSpPr>
            <a:spLocks noGrp="1"/>
          </p:cNvSpPr>
          <p:nvPr>
            <p:ph type="title"/>
          </p:nvPr>
        </p:nvSpPr>
        <p:spPr/>
        <p:txBody>
          <a:bodyPr/>
          <a:lstStyle/>
          <a:p>
            <a:r>
              <a:rPr lang="en-IN" dirty="0" smtClean="0"/>
              <a:t>What is Scaffold Template?</a:t>
            </a:r>
            <a:endParaRPr lang="en-IN" dirty="0"/>
          </a:p>
        </p:txBody>
      </p:sp>
    </p:spTree>
    <p:extLst>
      <p:ext uri="{BB962C8B-B14F-4D97-AF65-F5344CB8AC3E}">
        <p14:creationId xmlns:p14="http://schemas.microsoft.com/office/powerpoint/2010/main" val="1507632323"/>
      </p:ext>
    </p:extLst>
  </p:cSld>
  <p:clrMapOvr>
    <a:masterClrMapping/>
  </p:clrMapOvr>
  <p:transition>
    <p:fade/>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A </a:t>
            </a:r>
            <a:r>
              <a:rPr lang="en-IN" dirty="0"/>
              <a:t>view, which is associated with a specific model class</a:t>
            </a:r>
            <a:r>
              <a:rPr lang="en-IN" dirty="0" smtClean="0"/>
              <a:t>.</a:t>
            </a:r>
          </a:p>
          <a:p>
            <a:r>
              <a:rPr lang="en-IN" dirty="0" smtClean="0"/>
              <a:t>It </a:t>
            </a:r>
            <a:r>
              <a:rPr lang="en-IN" dirty="0"/>
              <a:t>is the 'binding' between a view and a model class. </a:t>
            </a:r>
            <a:endParaRPr lang="en-IN" dirty="0" smtClean="0"/>
          </a:p>
          <a:p>
            <a:r>
              <a:rPr lang="en-IN" dirty="0" smtClean="0"/>
              <a:t> </a:t>
            </a:r>
            <a:r>
              <a:rPr lang="en-IN" dirty="0"/>
              <a:t>To work with scaffolding, it is MUST to make the view as a strongly typed view. </a:t>
            </a:r>
            <a:endParaRPr lang="en-IN" dirty="0" smtClean="0"/>
          </a:p>
          <a:p>
            <a:r>
              <a:rPr lang="en-IN" dirty="0" smtClean="0"/>
              <a:t> </a:t>
            </a:r>
            <a:r>
              <a:rPr lang="en-IN" dirty="0" err="1"/>
              <a:t>Adv</a:t>
            </a:r>
            <a:r>
              <a:rPr lang="en-IN" dirty="0"/>
              <a:t>: During development itself, we and system knows what type of data comes from the controller; </a:t>
            </a:r>
            <a:endParaRPr lang="en-IN" dirty="0" smtClean="0"/>
          </a:p>
          <a:p>
            <a:r>
              <a:rPr lang="en-IN" dirty="0" smtClean="0"/>
              <a:t>so </a:t>
            </a:r>
            <a:r>
              <a:rPr lang="en-IN" dirty="0"/>
              <a:t>we will have the benefits like </a:t>
            </a:r>
            <a:r>
              <a:rPr lang="en-IN" dirty="0" err="1"/>
              <a:t>Intelli-sence</a:t>
            </a:r>
            <a:r>
              <a:rPr lang="en-IN" dirty="0"/>
              <a:t> in Visual Studio. </a:t>
            </a:r>
            <a:r>
              <a:rPr lang="en-IN" dirty="0" smtClean="0"/>
              <a:t/>
            </a:r>
            <a:br>
              <a:rPr lang="en-IN" dirty="0" smtClean="0"/>
            </a:br>
            <a:endParaRPr lang="en-IN" dirty="0"/>
          </a:p>
        </p:txBody>
      </p:sp>
      <p:sp>
        <p:nvSpPr>
          <p:cNvPr id="2" name="Title 1"/>
          <p:cNvSpPr>
            <a:spLocks noGrp="1"/>
          </p:cNvSpPr>
          <p:nvPr>
            <p:ph type="title"/>
          </p:nvPr>
        </p:nvSpPr>
        <p:spPr/>
        <p:txBody>
          <a:bodyPr>
            <a:normAutofit/>
          </a:bodyPr>
          <a:lstStyle/>
          <a:p>
            <a:r>
              <a:rPr lang="en-IN" dirty="0" smtClean="0"/>
              <a:t>What is Strongly Typed View?</a:t>
            </a:r>
            <a:endParaRPr lang="en-IN" dirty="0"/>
          </a:p>
        </p:txBody>
      </p:sp>
    </p:spTree>
    <p:extLst>
      <p:ext uri="{BB962C8B-B14F-4D97-AF65-F5344CB8AC3E}">
        <p14:creationId xmlns:p14="http://schemas.microsoft.com/office/powerpoint/2010/main" val="2492220256"/>
      </p:ext>
    </p:extLst>
  </p:cSld>
  <p:clrMapOvr>
    <a:masterClrMapping/>
  </p:clrMapOvr>
  <p:transition>
    <p:fade/>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smtClean="0"/>
              <a:t>1</a:t>
            </a:r>
            <a:r>
              <a:rPr lang="en-IN" dirty="0"/>
              <a:t>) Create (Used to create an insertion page) </a:t>
            </a:r>
            <a:endParaRPr lang="en-IN" dirty="0" smtClean="0"/>
          </a:p>
          <a:p>
            <a:pPr marL="0" indent="0">
              <a:buNone/>
            </a:pPr>
            <a:r>
              <a:rPr lang="en-IN" dirty="0" smtClean="0"/>
              <a:t>2</a:t>
            </a:r>
            <a:r>
              <a:rPr lang="en-IN" dirty="0"/>
              <a:t>) Edit (Used to create an editing page) </a:t>
            </a:r>
            <a:endParaRPr lang="en-IN" dirty="0" smtClean="0"/>
          </a:p>
          <a:p>
            <a:pPr marL="0" indent="0">
              <a:buNone/>
            </a:pPr>
            <a:r>
              <a:rPr lang="en-IN" dirty="0" smtClean="0"/>
              <a:t>3</a:t>
            </a:r>
            <a:r>
              <a:rPr lang="en-IN" dirty="0"/>
              <a:t>) Delete (Used to create an deleting page</a:t>
            </a:r>
            <a:r>
              <a:rPr lang="en-IN" dirty="0" smtClean="0"/>
              <a:t>)</a:t>
            </a:r>
          </a:p>
          <a:p>
            <a:pPr marL="0" indent="0">
              <a:buNone/>
            </a:pPr>
            <a:r>
              <a:rPr lang="en-IN" dirty="0" smtClean="0"/>
              <a:t>4</a:t>
            </a:r>
            <a:r>
              <a:rPr lang="en-IN" dirty="0"/>
              <a:t>) List (Used to create an grid page</a:t>
            </a:r>
            <a:r>
              <a:rPr lang="en-IN" dirty="0" smtClean="0"/>
              <a:t>)</a:t>
            </a:r>
          </a:p>
          <a:p>
            <a:pPr marL="0" indent="0">
              <a:buNone/>
            </a:pPr>
            <a:r>
              <a:rPr lang="en-IN" dirty="0" smtClean="0"/>
              <a:t>5</a:t>
            </a:r>
            <a:r>
              <a:rPr lang="en-IN" dirty="0"/>
              <a:t>) Details (Used to create an details page)</a:t>
            </a:r>
          </a:p>
        </p:txBody>
      </p:sp>
      <p:sp>
        <p:nvSpPr>
          <p:cNvPr id="2" name="Title 1"/>
          <p:cNvSpPr>
            <a:spLocks noGrp="1"/>
          </p:cNvSpPr>
          <p:nvPr>
            <p:ph type="title"/>
          </p:nvPr>
        </p:nvSpPr>
        <p:spPr/>
        <p:txBody>
          <a:bodyPr>
            <a:normAutofit fontScale="90000"/>
          </a:bodyPr>
          <a:lstStyle/>
          <a:p>
            <a:r>
              <a:rPr lang="en-IN" dirty="0" smtClean="0"/>
              <a:t>MVC offers the following types of scaffold templates:</a:t>
            </a:r>
            <a:endParaRPr lang="en-IN" dirty="0"/>
          </a:p>
        </p:txBody>
      </p:sp>
    </p:spTree>
    <p:extLst>
      <p:ext uri="{BB962C8B-B14F-4D97-AF65-F5344CB8AC3E}">
        <p14:creationId xmlns:p14="http://schemas.microsoft.com/office/powerpoint/2010/main" val="1810442223"/>
      </p:ext>
    </p:extLst>
  </p:cSld>
  <p:clrMapOvr>
    <a:masterClrMapping/>
  </p:clrMapOvr>
  <p:transition>
    <p:fade/>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smtClean="0"/>
              <a:t>1</a:t>
            </a:r>
            <a:r>
              <a:rPr lang="en-IN" dirty="0"/>
              <a:t>) Configure the model classes, </a:t>
            </a:r>
            <a:r>
              <a:rPr lang="en-IN" dirty="0" err="1"/>
              <a:t>DbContext</a:t>
            </a:r>
            <a:r>
              <a:rPr lang="en-IN" dirty="0"/>
              <a:t> &amp; connection string properly. </a:t>
            </a:r>
            <a:endParaRPr lang="en-IN" dirty="0" smtClean="0"/>
          </a:p>
          <a:p>
            <a:r>
              <a:rPr lang="en-IN" dirty="0" smtClean="0"/>
              <a:t>2</a:t>
            </a:r>
            <a:r>
              <a:rPr lang="en-IN" dirty="0"/>
              <a:t>) Right click on the "Controllers" folder &amp; select "Add" - "Controller</a:t>
            </a:r>
            <a:r>
              <a:rPr lang="en-IN" dirty="0" smtClean="0"/>
              <a:t>".</a:t>
            </a:r>
          </a:p>
          <a:p>
            <a:r>
              <a:rPr lang="en-IN" dirty="0" smtClean="0"/>
              <a:t> </a:t>
            </a:r>
            <a:r>
              <a:rPr lang="en-IN" dirty="0"/>
              <a:t>3) Select "MVC 5 Controller with views, using Entity Framework". Click on "Add</a:t>
            </a:r>
            <a:r>
              <a:rPr lang="en-IN" dirty="0" smtClean="0"/>
              <a:t>".</a:t>
            </a:r>
          </a:p>
          <a:p>
            <a:r>
              <a:rPr lang="en-IN" dirty="0" smtClean="0"/>
              <a:t> </a:t>
            </a:r>
            <a:r>
              <a:rPr lang="en-IN" dirty="0"/>
              <a:t>4) Specify following details: </a:t>
            </a:r>
            <a:endParaRPr lang="en-IN" dirty="0" smtClean="0"/>
          </a:p>
          <a:p>
            <a:pPr lvl="1"/>
            <a:r>
              <a:rPr lang="en-IN" dirty="0" smtClean="0"/>
              <a:t>Controller </a:t>
            </a:r>
            <a:r>
              <a:rPr lang="en-IN" dirty="0"/>
              <a:t>Name = </a:t>
            </a:r>
            <a:r>
              <a:rPr lang="en-IN" dirty="0" err="1"/>
              <a:t>DepartmentsController</a:t>
            </a:r>
            <a:r>
              <a:rPr lang="en-IN" dirty="0"/>
              <a:t> </a:t>
            </a:r>
            <a:endParaRPr lang="en-IN" dirty="0" smtClean="0"/>
          </a:p>
          <a:p>
            <a:pPr lvl="1"/>
            <a:r>
              <a:rPr lang="en-IN" dirty="0" smtClean="0"/>
              <a:t>Model </a:t>
            </a:r>
            <a:r>
              <a:rPr lang="en-IN" dirty="0"/>
              <a:t>class = </a:t>
            </a:r>
            <a:r>
              <a:rPr lang="en-IN" dirty="0" smtClean="0"/>
              <a:t>Department</a:t>
            </a:r>
          </a:p>
          <a:p>
            <a:r>
              <a:rPr lang="en-IN" dirty="0" smtClean="0"/>
              <a:t> </a:t>
            </a:r>
            <a:r>
              <a:rPr lang="en-IN" dirty="0" err="1" smtClean="0"/>
              <a:t>DbContext</a:t>
            </a:r>
            <a:r>
              <a:rPr lang="en-IN" dirty="0" smtClean="0"/>
              <a:t> </a:t>
            </a:r>
            <a:r>
              <a:rPr lang="en-IN" dirty="0"/>
              <a:t>class = MvcWebApplication1DbContext </a:t>
            </a:r>
            <a:endParaRPr lang="en-IN" dirty="0" smtClean="0"/>
          </a:p>
          <a:p>
            <a:endParaRPr lang="en-IN" dirty="0"/>
          </a:p>
          <a:p>
            <a:r>
              <a:rPr lang="en-IN" dirty="0" smtClean="0"/>
              <a:t>5</a:t>
            </a:r>
            <a:r>
              <a:rPr lang="en-IN" dirty="0"/>
              <a:t>) Check the following check boxes: Generate views Reference script assemblies Use a layout page </a:t>
            </a:r>
            <a:endParaRPr lang="en-IN" dirty="0" smtClean="0"/>
          </a:p>
          <a:p>
            <a:r>
              <a:rPr lang="en-IN" dirty="0" smtClean="0"/>
              <a:t>6</a:t>
            </a:r>
            <a:r>
              <a:rPr lang="en-IN" dirty="0"/>
              <a:t>) Click on "Add" </a:t>
            </a:r>
            <a:endParaRPr lang="en-IN" dirty="0" smtClean="0"/>
          </a:p>
          <a:p>
            <a:r>
              <a:rPr lang="en-IN" dirty="0" smtClean="0"/>
              <a:t>7) </a:t>
            </a:r>
            <a:r>
              <a:rPr lang="en-IN" dirty="0"/>
              <a:t>Specify scaffold template</a:t>
            </a:r>
            <a:r>
              <a:rPr lang="en-IN" dirty="0" smtClean="0"/>
              <a:t>.</a:t>
            </a:r>
          </a:p>
          <a:p>
            <a:r>
              <a:rPr lang="en-IN" dirty="0" smtClean="0"/>
              <a:t>Scaffold </a:t>
            </a:r>
            <a:r>
              <a:rPr lang="en-IN" dirty="0"/>
              <a:t>template = Create / Delete / Details / Edit / List / </a:t>
            </a:r>
            <a:r>
              <a:rPr lang="en-IN" dirty="0" smtClean="0"/>
              <a:t>Empty</a:t>
            </a:r>
          </a:p>
          <a:p>
            <a:r>
              <a:rPr lang="en-IN" dirty="0" smtClean="0"/>
              <a:t> </a:t>
            </a:r>
            <a:r>
              <a:rPr lang="en-IN" dirty="0"/>
              <a:t>7) Click on "Add"</a:t>
            </a:r>
          </a:p>
        </p:txBody>
      </p:sp>
      <p:sp>
        <p:nvSpPr>
          <p:cNvPr id="2" name="Title 1"/>
          <p:cNvSpPr>
            <a:spLocks noGrp="1"/>
          </p:cNvSpPr>
          <p:nvPr>
            <p:ph type="title"/>
          </p:nvPr>
        </p:nvSpPr>
        <p:spPr/>
        <p:txBody>
          <a:bodyPr>
            <a:normAutofit fontScale="90000"/>
          </a:bodyPr>
          <a:lstStyle/>
          <a:p>
            <a:pPr algn="l"/>
            <a:r>
              <a:rPr lang="en-IN" sz="3600" dirty="0"/>
              <a:t>Steps for creating the controller and all the views automatically based on the scaffolding templates</a:t>
            </a:r>
            <a:r>
              <a:rPr lang="en-IN" dirty="0" smtClean="0"/>
              <a:t>:</a:t>
            </a:r>
            <a:endParaRPr lang="en-IN" dirty="0"/>
          </a:p>
        </p:txBody>
      </p:sp>
    </p:spTree>
    <p:extLst>
      <p:ext uri="{BB962C8B-B14F-4D97-AF65-F5344CB8AC3E}">
        <p14:creationId xmlns:p14="http://schemas.microsoft.com/office/powerpoint/2010/main" val="3961841975"/>
      </p:ext>
    </p:extLst>
  </p:cSld>
  <p:clrMapOvr>
    <a:masterClrMapping/>
  </p:clrMapOvr>
  <p:transition>
    <p:fade/>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Scaffold </a:t>
            </a:r>
            <a:r>
              <a:rPr lang="en-IN" dirty="0"/>
              <a:t>templates location in VS 2010: </a:t>
            </a:r>
            <a:endParaRPr lang="en-IN" dirty="0" smtClean="0"/>
          </a:p>
          <a:p>
            <a:pPr marL="0" indent="0">
              <a:buNone/>
            </a:pPr>
            <a:endParaRPr lang="en-IN" dirty="0" smtClean="0"/>
          </a:p>
          <a:p>
            <a:pPr marL="0" indent="0">
              <a:buNone/>
            </a:pPr>
            <a:r>
              <a:rPr lang="en-IN" dirty="0" smtClean="0"/>
              <a:t>C</a:t>
            </a:r>
            <a:r>
              <a:rPr lang="en-IN" dirty="0"/>
              <a:t>:\Program Files\Microsoft Visual Studio 10.0\Common7\IDE\</a:t>
            </a:r>
            <a:r>
              <a:rPr lang="en-IN" dirty="0" err="1"/>
              <a:t>ItemTemplates</a:t>
            </a:r>
            <a:r>
              <a:rPr lang="en-IN" dirty="0"/>
              <a:t>\</a:t>
            </a:r>
            <a:r>
              <a:rPr lang="en-IN" dirty="0" err="1"/>
              <a:t>CSharp</a:t>
            </a:r>
            <a:r>
              <a:rPr lang="en-IN" dirty="0"/>
              <a:t>\Web\MVC 3\</a:t>
            </a:r>
            <a:r>
              <a:rPr lang="en-IN" dirty="0" err="1"/>
              <a:t>CodeTemplates</a:t>
            </a:r>
            <a:r>
              <a:rPr lang="en-IN" dirty="0"/>
              <a:t>\</a:t>
            </a:r>
            <a:r>
              <a:rPr lang="en-IN" dirty="0" err="1"/>
              <a:t>AddView</a:t>
            </a:r>
            <a:r>
              <a:rPr lang="en-IN" dirty="0"/>
              <a:t>\CSHTML </a:t>
            </a:r>
            <a:endParaRPr lang="en-IN" dirty="0" smtClean="0"/>
          </a:p>
          <a:p>
            <a:pPr marL="0" indent="0">
              <a:buNone/>
            </a:pPr>
            <a:endParaRPr lang="en-IN" dirty="0"/>
          </a:p>
          <a:p>
            <a:pPr marL="0" indent="0">
              <a:buNone/>
            </a:pPr>
            <a:r>
              <a:rPr lang="en-IN" dirty="0" err="1" smtClean="0"/>
              <a:t>Saffold</a:t>
            </a:r>
            <a:r>
              <a:rPr lang="en-IN" dirty="0" smtClean="0"/>
              <a:t> </a:t>
            </a:r>
            <a:r>
              <a:rPr lang="en-IN" dirty="0"/>
              <a:t>templates location in VS 2012: </a:t>
            </a:r>
            <a:endParaRPr lang="en-IN" dirty="0" smtClean="0"/>
          </a:p>
          <a:p>
            <a:pPr marL="0" indent="0">
              <a:buNone/>
            </a:pPr>
            <a:endParaRPr lang="en-IN" dirty="0"/>
          </a:p>
          <a:p>
            <a:pPr marL="0" indent="0">
              <a:buNone/>
            </a:pPr>
            <a:r>
              <a:rPr lang="en-IN" dirty="0" smtClean="0"/>
              <a:t>C</a:t>
            </a:r>
            <a:r>
              <a:rPr lang="en-IN" dirty="0"/>
              <a:t>:\Program Files (x86)\Microsoft Visual Studio 11.0\Common7\IDE\</a:t>
            </a:r>
            <a:r>
              <a:rPr lang="en-IN" dirty="0" err="1"/>
              <a:t>ItemTemplates</a:t>
            </a:r>
            <a:r>
              <a:rPr lang="en-IN" dirty="0"/>
              <a:t>\</a:t>
            </a:r>
            <a:r>
              <a:rPr lang="en-IN" dirty="0" err="1"/>
              <a:t>CSharp</a:t>
            </a:r>
            <a:r>
              <a:rPr lang="en-IN" dirty="0"/>
              <a:t>\Web\MVC 4\</a:t>
            </a:r>
            <a:r>
              <a:rPr lang="en-IN" dirty="0" err="1"/>
              <a:t>CodeTemplates</a:t>
            </a:r>
            <a:r>
              <a:rPr lang="en-IN" dirty="0"/>
              <a:t>\</a:t>
            </a:r>
            <a:r>
              <a:rPr lang="en-IN" dirty="0" err="1"/>
              <a:t>AddView</a:t>
            </a:r>
            <a:r>
              <a:rPr lang="en-IN" dirty="0"/>
              <a:t>\CSHTML </a:t>
            </a:r>
            <a:r>
              <a:rPr lang="en-IN" dirty="0" smtClean="0"/>
              <a:t/>
            </a:r>
            <a:br>
              <a:rPr lang="en-IN" dirty="0" smtClean="0"/>
            </a:br>
            <a:endParaRPr lang="en-IN" dirty="0"/>
          </a:p>
        </p:txBody>
      </p:sp>
      <p:sp>
        <p:nvSpPr>
          <p:cNvPr id="2" name="Title 1"/>
          <p:cNvSpPr>
            <a:spLocks noGrp="1"/>
          </p:cNvSpPr>
          <p:nvPr>
            <p:ph type="title"/>
          </p:nvPr>
        </p:nvSpPr>
        <p:spPr/>
        <p:txBody>
          <a:bodyPr>
            <a:normAutofit/>
          </a:bodyPr>
          <a:lstStyle/>
          <a:p>
            <a:r>
              <a:rPr lang="en-IN" dirty="0" smtClean="0"/>
              <a:t>Where Scaffold Templates exist</a:t>
            </a:r>
            <a:endParaRPr lang="en-IN" dirty="0"/>
          </a:p>
        </p:txBody>
      </p:sp>
    </p:spTree>
    <p:extLst>
      <p:ext uri="{BB962C8B-B14F-4D97-AF65-F5344CB8AC3E}">
        <p14:creationId xmlns:p14="http://schemas.microsoft.com/office/powerpoint/2010/main" val="628110973"/>
      </p:ext>
    </p:extLst>
  </p:cSld>
  <p:clrMapOvr>
    <a:masterClrMapping/>
  </p:clrMapOvr>
  <p:transition>
    <p:fade/>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IN" dirty="0" smtClean="0"/>
              <a:t>These are used to create CRUD operations easily, for any  table.</a:t>
            </a:r>
          </a:p>
          <a:p>
            <a:pPr marL="0" indent="0">
              <a:buNone/>
            </a:pPr>
            <a:endParaRPr lang="en-IN" dirty="0"/>
          </a:p>
          <a:p>
            <a:pPr marL="0" indent="0">
              <a:buNone/>
            </a:pPr>
            <a:r>
              <a:rPr lang="en-IN" dirty="0" smtClean="0"/>
              <a:t>	It will generate a view based on an existing template.</a:t>
            </a:r>
          </a:p>
          <a:p>
            <a:endParaRPr lang="en-IN" dirty="0" smtClean="0"/>
          </a:p>
          <a:p>
            <a:pPr marL="0" indent="0">
              <a:buNone/>
            </a:pPr>
            <a:r>
              <a:rPr lang="en-IN" dirty="0"/>
              <a:t>	</a:t>
            </a:r>
            <a:r>
              <a:rPr lang="en-IN" dirty="0" smtClean="0"/>
              <a:t>It is a "view template".</a:t>
            </a:r>
          </a:p>
          <a:p>
            <a:endParaRPr lang="en-IN" dirty="0" smtClean="0"/>
          </a:p>
          <a:p>
            <a:pPr marL="0" indent="0">
              <a:buNone/>
            </a:pPr>
            <a:r>
              <a:rPr lang="en-IN" dirty="0" smtClean="0"/>
              <a:t> MVC supports the following scaffold templates.</a:t>
            </a:r>
          </a:p>
          <a:p>
            <a:endParaRPr lang="en-IN" dirty="0" smtClean="0"/>
          </a:p>
          <a:p>
            <a:pPr marL="0" indent="0">
              <a:buNone/>
            </a:pPr>
            <a:r>
              <a:rPr lang="en-IN" dirty="0" smtClean="0"/>
              <a:t>1. List</a:t>
            </a:r>
          </a:p>
          <a:p>
            <a:endParaRPr lang="en-IN" dirty="0" smtClean="0"/>
          </a:p>
          <a:p>
            <a:pPr marL="0" indent="0">
              <a:buNone/>
            </a:pPr>
            <a:r>
              <a:rPr lang="en-IN" dirty="0" smtClean="0"/>
              <a:t>2. Details</a:t>
            </a:r>
          </a:p>
          <a:p>
            <a:endParaRPr lang="en-IN" dirty="0" smtClean="0"/>
          </a:p>
          <a:p>
            <a:pPr marL="0" indent="0">
              <a:buNone/>
            </a:pPr>
            <a:r>
              <a:rPr lang="en-IN" dirty="0" smtClean="0"/>
              <a:t>3. Create</a:t>
            </a:r>
          </a:p>
          <a:p>
            <a:endParaRPr lang="en-IN" dirty="0" smtClean="0"/>
          </a:p>
          <a:p>
            <a:pPr marL="0" indent="0">
              <a:buNone/>
            </a:pPr>
            <a:r>
              <a:rPr lang="en-IN" dirty="0" smtClean="0"/>
              <a:t>4. Delete</a:t>
            </a:r>
          </a:p>
          <a:p>
            <a:endParaRPr lang="en-IN" dirty="0" smtClean="0"/>
          </a:p>
          <a:p>
            <a:pPr marL="0" indent="0">
              <a:buNone/>
            </a:pPr>
            <a:r>
              <a:rPr lang="en-IN" dirty="0" smtClean="0"/>
              <a:t>5. Edit</a:t>
            </a:r>
            <a:endParaRPr lang="en-IN" dirty="0"/>
          </a:p>
        </p:txBody>
      </p:sp>
      <p:sp>
        <p:nvSpPr>
          <p:cNvPr id="2" name="Title 1"/>
          <p:cNvSpPr>
            <a:spLocks noGrp="1"/>
          </p:cNvSpPr>
          <p:nvPr>
            <p:ph type="title"/>
          </p:nvPr>
        </p:nvSpPr>
        <p:spPr/>
        <p:txBody>
          <a:bodyPr/>
          <a:lstStyle/>
          <a:p>
            <a:r>
              <a:rPr lang="en-IN" dirty="0" smtClean="0"/>
              <a:t>Scaffold Templates in MVC</a:t>
            </a:r>
            <a:endParaRPr lang="en-IN" dirty="0"/>
          </a:p>
        </p:txBody>
      </p:sp>
    </p:spTree>
    <p:extLst>
      <p:ext uri="{BB962C8B-B14F-4D97-AF65-F5344CB8AC3E}">
        <p14:creationId xmlns:p14="http://schemas.microsoft.com/office/powerpoint/2010/main" val="3102882957"/>
      </p:ext>
    </p:extLst>
  </p:cSld>
  <p:clrMapOvr>
    <a:masterClrMapping/>
  </p:clrMapOvr>
  <p:transition>
    <p:fade/>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0" indent="0">
              <a:buNone/>
            </a:pPr>
            <a:r>
              <a:rPr lang="en-IN" dirty="0" smtClean="0"/>
              <a:t>MVC 4 supports 5 Scaffold Templates:</a:t>
            </a:r>
          </a:p>
          <a:p>
            <a:endParaRPr lang="en-IN" dirty="0" smtClean="0"/>
          </a:p>
          <a:p>
            <a:pPr marL="0" indent="0">
              <a:buNone/>
            </a:pPr>
            <a:r>
              <a:rPr lang="en-IN" dirty="0" smtClean="0"/>
              <a:t>1. List:</a:t>
            </a:r>
          </a:p>
          <a:p>
            <a:endParaRPr lang="en-IN" dirty="0" smtClean="0"/>
          </a:p>
          <a:p>
            <a:pPr marL="0" indent="0">
              <a:buNone/>
            </a:pPr>
            <a:r>
              <a:rPr lang="en-IN" dirty="0" smtClean="0"/>
              <a:t>	• Used to show the table data.</a:t>
            </a:r>
          </a:p>
          <a:p>
            <a:endParaRPr lang="en-IN" dirty="0" smtClean="0"/>
          </a:p>
          <a:p>
            <a:pPr marL="0" indent="0">
              <a:buNone/>
            </a:pPr>
            <a:r>
              <a:rPr lang="en-IN" dirty="0" smtClean="0"/>
              <a:t>2. Details:</a:t>
            </a:r>
          </a:p>
          <a:p>
            <a:endParaRPr lang="en-IN" dirty="0" smtClean="0"/>
          </a:p>
          <a:p>
            <a:pPr marL="0" indent="0">
              <a:buNone/>
            </a:pPr>
            <a:r>
              <a:rPr lang="en-IN" dirty="0" smtClean="0"/>
              <a:t>	• Used to show the selected record.</a:t>
            </a:r>
          </a:p>
          <a:p>
            <a:endParaRPr lang="en-IN" dirty="0" smtClean="0"/>
          </a:p>
          <a:p>
            <a:pPr marL="0" indent="0">
              <a:buNone/>
            </a:pPr>
            <a:r>
              <a:rPr lang="en-IN" dirty="0" smtClean="0"/>
              <a:t>3. Create:</a:t>
            </a:r>
          </a:p>
          <a:p>
            <a:endParaRPr lang="en-IN" dirty="0" smtClean="0"/>
          </a:p>
          <a:p>
            <a:pPr marL="0" indent="0">
              <a:buNone/>
            </a:pPr>
            <a:r>
              <a:rPr lang="en-IN" dirty="0" smtClean="0"/>
              <a:t>	• It is used to show an "insertion form".</a:t>
            </a:r>
          </a:p>
          <a:p>
            <a:endParaRPr lang="en-IN" dirty="0" smtClean="0"/>
          </a:p>
          <a:p>
            <a:pPr marL="0" indent="0">
              <a:buNone/>
            </a:pPr>
            <a:r>
              <a:rPr lang="en-IN" dirty="0" smtClean="0"/>
              <a:t>4. Delete:</a:t>
            </a:r>
          </a:p>
          <a:p>
            <a:endParaRPr lang="en-IN" dirty="0" smtClean="0"/>
          </a:p>
          <a:p>
            <a:pPr marL="0" indent="0">
              <a:buNone/>
            </a:pPr>
            <a:r>
              <a:rPr lang="en-IN" dirty="0" smtClean="0"/>
              <a:t>	• It is used to show a "deletion form".</a:t>
            </a:r>
          </a:p>
          <a:p>
            <a:endParaRPr lang="en-IN" dirty="0" smtClean="0"/>
          </a:p>
          <a:p>
            <a:pPr marL="0" indent="0">
              <a:buNone/>
            </a:pPr>
            <a:r>
              <a:rPr lang="en-IN" dirty="0" smtClean="0"/>
              <a:t>5. Edit</a:t>
            </a:r>
          </a:p>
          <a:p>
            <a:endParaRPr lang="en-IN" dirty="0" smtClean="0"/>
          </a:p>
          <a:p>
            <a:pPr marL="0" indent="0">
              <a:buNone/>
            </a:pPr>
            <a:r>
              <a:rPr lang="en-IN" dirty="0" smtClean="0"/>
              <a:t>	• It is used to show an "</a:t>
            </a:r>
            <a:r>
              <a:rPr lang="en-IN" dirty="0" err="1" smtClean="0"/>
              <a:t>updation</a:t>
            </a:r>
            <a:r>
              <a:rPr lang="en-IN" dirty="0" smtClean="0"/>
              <a:t> form".</a:t>
            </a:r>
            <a:endParaRPr lang="en-IN" dirty="0"/>
          </a:p>
        </p:txBody>
      </p:sp>
      <p:sp>
        <p:nvSpPr>
          <p:cNvPr id="2" name="Title 1"/>
          <p:cNvSpPr>
            <a:spLocks noGrp="1"/>
          </p:cNvSpPr>
          <p:nvPr>
            <p:ph type="title"/>
          </p:nvPr>
        </p:nvSpPr>
        <p:spPr/>
        <p:txBody>
          <a:bodyPr/>
          <a:lstStyle/>
          <a:p>
            <a:r>
              <a:rPr lang="en-IN" dirty="0" smtClean="0"/>
              <a:t>Scaffold Templates in MVC</a:t>
            </a:r>
            <a:endParaRPr lang="en-IN" dirty="0"/>
          </a:p>
        </p:txBody>
      </p:sp>
    </p:spTree>
    <p:extLst>
      <p:ext uri="{BB962C8B-B14F-4D97-AF65-F5344CB8AC3E}">
        <p14:creationId xmlns:p14="http://schemas.microsoft.com/office/powerpoint/2010/main" val="617074192"/>
      </p:ext>
    </p:extLst>
  </p:cSld>
  <p:clrMapOvr>
    <a:masterClrMapping/>
  </p:clrMapOvr>
  <p:transition>
    <p:fade/>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FILTERS</a:t>
            </a:r>
            <a:endParaRPr lang="en-US" dirty="0"/>
          </a:p>
        </p:txBody>
      </p:sp>
    </p:spTree>
    <p:extLst>
      <p:ext uri="{BB962C8B-B14F-4D97-AF65-F5344CB8AC3E}">
        <p14:creationId xmlns:p14="http://schemas.microsoft.com/office/powerpoint/2010/main" val="164085600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909" y="1484785"/>
            <a:ext cx="8859901" cy="3793797"/>
          </a:xfrm>
        </p:spPr>
        <p:txBody>
          <a:bodyPr/>
          <a:lstStyle/>
          <a:p>
            <a:r>
              <a:rPr lang="en-IN" dirty="0" smtClean="0"/>
              <a:t>Ex:</a:t>
            </a:r>
          </a:p>
          <a:p>
            <a:r>
              <a:rPr lang="en-IN" dirty="0" smtClean="0"/>
              <a:t>/{controller}/{action}/{id}</a:t>
            </a:r>
          </a:p>
          <a:p>
            <a:r>
              <a:rPr lang="en-IN" dirty="0" smtClean="0"/>
              <a:t>/reports/{</a:t>
            </a:r>
            <a:r>
              <a:rPr lang="en-IN" dirty="0" err="1" smtClean="0"/>
              <a:t>reportname</a:t>
            </a:r>
            <a:r>
              <a:rPr lang="en-IN" dirty="0" smtClean="0"/>
              <a:t>}/{year}</a:t>
            </a:r>
          </a:p>
          <a:p>
            <a:r>
              <a:rPr lang="en-IN" dirty="0" smtClean="0"/>
              <a:t>/reports/monthly/{</a:t>
            </a:r>
            <a:r>
              <a:rPr lang="en-IN" dirty="0" err="1" smtClean="0"/>
              <a:t>reportname</a:t>
            </a:r>
            <a:r>
              <a:rPr lang="en-IN" dirty="0" smtClean="0"/>
              <a:t>}/{year}</a:t>
            </a:r>
          </a:p>
          <a:p>
            <a:endParaRPr lang="en-IN" dirty="0"/>
          </a:p>
          <a:p>
            <a:r>
              <a:rPr lang="en-IN" dirty="0" smtClean="0"/>
              <a:t>The words specified in curly braces are  called as parameters/arguments.</a:t>
            </a:r>
            <a:endParaRPr lang="en-IN" dirty="0"/>
          </a:p>
        </p:txBody>
      </p:sp>
      <p:sp>
        <p:nvSpPr>
          <p:cNvPr id="2" name="Date Placeholder 1"/>
          <p:cNvSpPr>
            <a:spLocks noGrp="1"/>
          </p:cNvSpPr>
          <p:nvPr>
            <p:ph type="dt" sz="half" idx="4294967295"/>
          </p:nvPr>
        </p:nvSpPr>
        <p:spPr/>
        <p:txBody>
          <a:bodyPr/>
          <a:lstStyle/>
          <a:p>
            <a:endParaRPr lang="en-IN"/>
          </a:p>
        </p:txBody>
      </p:sp>
    </p:spTree>
    <p:extLst>
      <p:ext uri="{BB962C8B-B14F-4D97-AF65-F5344CB8AC3E}">
        <p14:creationId xmlns:p14="http://schemas.microsoft.com/office/powerpoint/2010/main" val="1718370148"/>
      </p:ext>
    </p:extLst>
  </p:cSld>
  <p:clrMapOvr>
    <a:masterClrMapping/>
  </p:clrMapOvr>
  <p:transition>
    <p:fade/>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726" y="390355"/>
            <a:ext cx="7024744" cy="601136"/>
          </a:xfrm>
        </p:spPr>
        <p:txBody>
          <a:bodyPr>
            <a:normAutofit/>
          </a:bodyPr>
          <a:lstStyle/>
          <a:p>
            <a:r>
              <a:rPr lang="en-IN" dirty="0" smtClean="0"/>
              <a:t>Action Filters</a:t>
            </a:r>
            <a:endParaRPr lang="en-IN" dirty="0"/>
          </a:p>
        </p:txBody>
      </p:sp>
      <p:sp>
        <p:nvSpPr>
          <p:cNvPr id="3" name="Content Placeholder 2"/>
          <p:cNvSpPr>
            <a:spLocks noGrp="1"/>
          </p:cNvSpPr>
          <p:nvPr>
            <p:ph idx="1"/>
          </p:nvPr>
        </p:nvSpPr>
        <p:spPr>
          <a:xfrm>
            <a:off x="792153" y="1348798"/>
            <a:ext cx="10055956" cy="3458730"/>
          </a:xfrm>
        </p:spPr>
        <p:txBody>
          <a:bodyPr/>
          <a:lstStyle/>
          <a:p>
            <a:r>
              <a:rPr lang="en-IN" dirty="0" smtClean="0"/>
              <a:t>Also known as “Action attributes”.</a:t>
            </a:r>
          </a:p>
          <a:p>
            <a:r>
              <a:rPr lang="en-IN" dirty="0" smtClean="0"/>
              <a:t>These can be applied to an action method as an attribute.</a:t>
            </a:r>
          </a:p>
          <a:p>
            <a:r>
              <a:rPr lang="en-IN" dirty="0" smtClean="0"/>
              <a:t>Ex: [</a:t>
            </a:r>
            <a:r>
              <a:rPr lang="en-IN" dirty="0" err="1" smtClean="0"/>
              <a:t>HttpPost</a:t>
            </a:r>
            <a:r>
              <a:rPr lang="en-IN" dirty="0" smtClean="0"/>
              <a:t>] , [</a:t>
            </a:r>
            <a:r>
              <a:rPr lang="en-IN" dirty="0" err="1" smtClean="0"/>
              <a:t>OutputCache</a:t>
            </a:r>
            <a:r>
              <a:rPr lang="en-IN" dirty="0" smtClean="0"/>
              <a:t>] etc.</a:t>
            </a:r>
          </a:p>
          <a:p>
            <a:r>
              <a:rPr lang="en-IN" dirty="0" smtClean="0"/>
              <a:t>Defines nature of action.</a:t>
            </a:r>
          </a:p>
          <a:p>
            <a:r>
              <a:rPr lang="en-IN" dirty="0" smtClean="0"/>
              <a:t>An action can have multiple action filters also.</a:t>
            </a:r>
          </a:p>
          <a:p>
            <a:endParaRPr lang="en-IN" dirty="0"/>
          </a:p>
        </p:txBody>
      </p:sp>
    </p:spTree>
    <p:extLst>
      <p:ext uri="{BB962C8B-B14F-4D97-AF65-F5344CB8AC3E}">
        <p14:creationId xmlns:p14="http://schemas.microsoft.com/office/powerpoint/2010/main" val="2370651242"/>
      </p:ext>
    </p:extLst>
  </p:cSld>
  <p:clrMapOvr>
    <a:masterClrMapping/>
  </p:clrMapOvr>
  <p:transition>
    <p:fade/>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08" y="445773"/>
            <a:ext cx="7024744" cy="529128"/>
          </a:xfrm>
        </p:spPr>
        <p:txBody>
          <a:bodyPr>
            <a:normAutofit fontScale="90000"/>
          </a:bodyPr>
          <a:lstStyle/>
          <a:p>
            <a:r>
              <a:rPr lang="en-IN" dirty="0" smtClean="0"/>
              <a:t>Action filters</a:t>
            </a:r>
            <a:endParaRPr lang="en-IN" dirty="0"/>
          </a:p>
        </p:txBody>
      </p:sp>
      <p:sp>
        <p:nvSpPr>
          <p:cNvPr id="3" name="Content Placeholder 2"/>
          <p:cNvSpPr>
            <a:spLocks noGrp="1"/>
          </p:cNvSpPr>
          <p:nvPr>
            <p:ph idx="1"/>
          </p:nvPr>
        </p:nvSpPr>
        <p:spPr>
          <a:xfrm>
            <a:off x="623455" y="1524001"/>
            <a:ext cx="10571018" cy="3366654"/>
          </a:xfrm>
        </p:spPr>
        <p:txBody>
          <a:bodyPr>
            <a:normAutofit/>
          </a:bodyPr>
          <a:lstStyle/>
          <a:p>
            <a:pPr marL="68580" indent="0">
              <a:buNone/>
            </a:pPr>
            <a:r>
              <a:rPr lang="en-IN" dirty="0" smtClean="0"/>
              <a:t>Example</a:t>
            </a:r>
            <a:endParaRPr lang="en-IN" dirty="0"/>
          </a:p>
          <a:p>
            <a:pPr marL="0" indent="0">
              <a:buNone/>
            </a:pPr>
            <a:r>
              <a:rPr lang="en-IN" b="1" dirty="0" smtClean="0"/>
              <a:t>[</a:t>
            </a:r>
            <a:r>
              <a:rPr lang="en-IN" b="1" dirty="0" err="1"/>
              <a:t>ActionFilterHere</a:t>
            </a:r>
            <a:r>
              <a:rPr lang="en-IN" b="1" dirty="0"/>
              <a:t>]</a:t>
            </a:r>
          </a:p>
          <a:p>
            <a:pPr marL="0" indent="0">
              <a:buNone/>
            </a:pPr>
            <a:r>
              <a:rPr lang="en-IN" b="1" dirty="0" smtClean="0"/>
              <a:t>public </a:t>
            </a:r>
            <a:r>
              <a:rPr lang="en-IN" b="1" dirty="0" err="1"/>
              <a:t>ActionResult</a:t>
            </a:r>
            <a:r>
              <a:rPr lang="en-IN" b="1" dirty="0"/>
              <a:t> Action1()</a:t>
            </a:r>
          </a:p>
          <a:p>
            <a:pPr marL="0" indent="0">
              <a:buNone/>
            </a:pPr>
            <a:r>
              <a:rPr lang="en-IN" b="1" dirty="0" smtClean="0"/>
              <a:t>{</a:t>
            </a:r>
            <a:endParaRPr lang="en-IN" b="1" dirty="0"/>
          </a:p>
          <a:p>
            <a:pPr marL="0" indent="0">
              <a:buNone/>
            </a:pPr>
            <a:r>
              <a:rPr lang="en-IN" b="1" dirty="0" smtClean="0"/>
              <a:t>    </a:t>
            </a:r>
            <a:r>
              <a:rPr lang="en-IN" b="1" dirty="0"/>
              <a:t>//some code here</a:t>
            </a:r>
          </a:p>
          <a:p>
            <a:pPr marL="0" indent="0">
              <a:buNone/>
            </a:pPr>
            <a:r>
              <a:rPr lang="en-IN" b="1" dirty="0" smtClean="0"/>
              <a:t>   </a:t>
            </a:r>
            <a:r>
              <a:rPr lang="en-IN" b="1" dirty="0"/>
              <a:t>return View();</a:t>
            </a:r>
          </a:p>
          <a:p>
            <a:pPr marL="0" indent="0">
              <a:buNone/>
            </a:pPr>
            <a:r>
              <a:rPr lang="en-IN" b="1" dirty="0" smtClean="0"/>
              <a:t>}</a:t>
            </a:r>
            <a:endParaRPr lang="en-IN" b="1" dirty="0"/>
          </a:p>
        </p:txBody>
      </p:sp>
    </p:spTree>
    <p:extLst>
      <p:ext uri="{BB962C8B-B14F-4D97-AF65-F5344CB8AC3E}">
        <p14:creationId xmlns:p14="http://schemas.microsoft.com/office/powerpoint/2010/main" val="794652720"/>
      </p:ext>
    </p:extLst>
  </p:cSld>
  <p:clrMapOvr>
    <a:masterClrMapping/>
  </p:clrMapOvr>
  <p:transition>
    <p:fade/>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599" y="307228"/>
            <a:ext cx="7024744" cy="817160"/>
          </a:xfrm>
        </p:spPr>
        <p:txBody>
          <a:bodyPr>
            <a:normAutofit fontScale="90000"/>
          </a:bodyPr>
          <a:lstStyle/>
          <a:p>
            <a:r>
              <a:rPr lang="en-IN" dirty="0"/>
              <a:t>MVC action filters:</a:t>
            </a:r>
            <a:br>
              <a:rPr lang="en-IN" dirty="0"/>
            </a:br>
            <a:endParaRPr lang="en-IN" dirty="0"/>
          </a:p>
        </p:txBody>
      </p:sp>
      <p:sp>
        <p:nvSpPr>
          <p:cNvPr id="3" name="Content Placeholder 2"/>
          <p:cNvSpPr>
            <a:spLocks noGrp="1"/>
          </p:cNvSpPr>
          <p:nvPr>
            <p:ph idx="1"/>
          </p:nvPr>
        </p:nvSpPr>
        <p:spPr>
          <a:xfrm>
            <a:off x="461599" y="1556794"/>
            <a:ext cx="8883211" cy="4068152"/>
          </a:xfrm>
        </p:spPr>
        <p:txBody>
          <a:bodyPr>
            <a:normAutofit fontScale="92500" lnSpcReduction="10000"/>
          </a:bodyPr>
          <a:lstStyle/>
          <a:p>
            <a:pPr marL="0" indent="0">
              <a:buNone/>
            </a:pPr>
            <a:r>
              <a:rPr lang="en-IN" dirty="0" smtClean="0"/>
              <a:t>1) [</a:t>
            </a:r>
            <a:r>
              <a:rPr lang="en-IN" dirty="0" err="1" smtClean="0"/>
              <a:t>HttpPost</a:t>
            </a:r>
            <a:r>
              <a:rPr lang="en-IN" dirty="0" smtClean="0"/>
              <a:t>]</a:t>
            </a:r>
          </a:p>
          <a:p>
            <a:pPr marL="0" indent="0">
              <a:buNone/>
            </a:pPr>
            <a:r>
              <a:rPr lang="en-IN" dirty="0" smtClean="0"/>
              <a:t>2</a:t>
            </a:r>
            <a:r>
              <a:rPr lang="en-IN" dirty="0"/>
              <a:t>) [</a:t>
            </a:r>
            <a:r>
              <a:rPr lang="en-IN" dirty="0" err="1"/>
              <a:t>HttpGet</a:t>
            </a:r>
            <a:r>
              <a:rPr lang="en-IN" dirty="0" smtClean="0"/>
              <a:t>]</a:t>
            </a:r>
          </a:p>
          <a:p>
            <a:pPr marL="0" indent="0">
              <a:buNone/>
            </a:pPr>
            <a:r>
              <a:rPr lang="en-IN" dirty="0" smtClean="0"/>
              <a:t>3</a:t>
            </a:r>
            <a:r>
              <a:rPr lang="en-IN" dirty="0"/>
              <a:t>) [</a:t>
            </a:r>
            <a:r>
              <a:rPr lang="en-IN" dirty="0" err="1" smtClean="0"/>
              <a:t>ValidateAntiForgeryToken</a:t>
            </a:r>
            <a:r>
              <a:rPr lang="en-IN" dirty="0" smtClean="0"/>
              <a:t>]</a:t>
            </a:r>
          </a:p>
          <a:p>
            <a:pPr marL="0" indent="0">
              <a:buNone/>
            </a:pPr>
            <a:r>
              <a:rPr lang="en-IN" dirty="0" smtClean="0"/>
              <a:t>4</a:t>
            </a:r>
            <a:r>
              <a:rPr lang="en-IN" dirty="0"/>
              <a:t>) [</a:t>
            </a:r>
            <a:r>
              <a:rPr lang="en-IN" dirty="0" err="1" smtClean="0"/>
              <a:t>OutputCache</a:t>
            </a:r>
            <a:r>
              <a:rPr lang="en-IN" dirty="0" smtClean="0"/>
              <a:t>]</a:t>
            </a:r>
          </a:p>
          <a:p>
            <a:pPr marL="0" indent="0">
              <a:buNone/>
            </a:pPr>
            <a:r>
              <a:rPr lang="en-IN" dirty="0" smtClean="0"/>
              <a:t>5</a:t>
            </a:r>
            <a:r>
              <a:rPr lang="en-IN" dirty="0"/>
              <a:t>) [</a:t>
            </a:r>
            <a:r>
              <a:rPr lang="en-IN" dirty="0" err="1" smtClean="0"/>
              <a:t>HandleError</a:t>
            </a:r>
            <a:r>
              <a:rPr lang="en-IN" dirty="0" smtClean="0"/>
              <a:t>]</a:t>
            </a:r>
          </a:p>
          <a:p>
            <a:pPr marL="0" indent="0">
              <a:buNone/>
            </a:pPr>
            <a:r>
              <a:rPr lang="en-IN" dirty="0" smtClean="0"/>
              <a:t>6</a:t>
            </a:r>
            <a:r>
              <a:rPr lang="en-IN" dirty="0"/>
              <a:t>) [</a:t>
            </a:r>
            <a:r>
              <a:rPr lang="en-IN" dirty="0" err="1" smtClean="0"/>
              <a:t>NonAction</a:t>
            </a:r>
            <a:r>
              <a:rPr lang="en-IN" dirty="0" smtClean="0"/>
              <a:t>]</a:t>
            </a:r>
          </a:p>
          <a:p>
            <a:pPr marL="0" indent="0">
              <a:buNone/>
            </a:pPr>
            <a:r>
              <a:rPr lang="en-IN" dirty="0" smtClean="0"/>
              <a:t>7</a:t>
            </a:r>
            <a:r>
              <a:rPr lang="en-IN" dirty="0"/>
              <a:t>) [</a:t>
            </a:r>
            <a:r>
              <a:rPr lang="en-IN" dirty="0" err="1" smtClean="0"/>
              <a:t>ActionName</a:t>
            </a:r>
            <a:r>
              <a:rPr lang="en-IN" dirty="0" smtClean="0"/>
              <a:t>]</a:t>
            </a:r>
          </a:p>
          <a:p>
            <a:pPr marL="0" indent="0">
              <a:buNone/>
            </a:pPr>
            <a:r>
              <a:rPr lang="en-IN" dirty="0" smtClean="0"/>
              <a:t>8) [Authorize]</a:t>
            </a:r>
            <a:endParaRPr lang="en-IN" dirty="0"/>
          </a:p>
          <a:p>
            <a:endParaRPr lang="en-IN" dirty="0"/>
          </a:p>
          <a:p>
            <a:pPr marL="68580" indent="0">
              <a:buNone/>
            </a:pPr>
            <a:r>
              <a:rPr lang="en-IN" dirty="0" smtClean="0"/>
              <a:t>Note</a:t>
            </a:r>
            <a:r>
              <a:rPr lang="en-IN" dirty="0"/>
              <a:t>:  You can apply more than one action filter for one action method.</a:t>
            </a:r>
          </a:p>
        </p:txBody>
      </p:sp>
    </p:spTree>
    <p:extLst>
      <p:ext uri="{BB962C8B-B14F-4D97-AF65-F5344CB8AC3E}">
        <p14:creationId xmlns:p14="http://schemas.microsoft.com/office/powerpoint/2010/main" val="1211502113"/>
      </p:ext>
    </p:extLst>
  </p:cSld>
  <p:clrMapOvr>
    <a:masterClrMapping/>
  </p:clrMapOvr>
  <p:transition>
    <p:fade/>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706" y="512409"/>
            <a:ext cx="8229600" cy="346050"/>
          </a:xfrm>
        </p:spPr>
        <p:txBody>
          <a:bodyPr>
            <a:normAutofit fontScale="90000"/>
          </a:bodyPr>
          <a:lstStyle/>
          <a:p>
            <a:r>
              <a:rPr lang="en-IN" dirty="0" smtClean="0"/>
              <a:t>Action Filters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9640261"/>
              </p:ext>
            </p:extLst>
          </p:nvPr>
        </p:nvGraphicFramePr>
        <p:xfrm>
          <a:off x="2027040" y="1628802"/>
          <a:ext cx="8391578" cy="3656965"/>
        </p:xfrm>
        <a:graphic>
          <a:graphicData uri="http://schemas.openxmlformats.org/drawingml/2006/table">
            <a:tbl>
              <a:tblPr firstRow="1" bandRow="1">
                <a:tableStyleId>{5C22544A-7EE6-4342-B048-85BDC9FD1C3A}</a:tableStyleId>
              </a:tblPr>
              <a:tblGrid>
                <a:gridCol w="744800">
                  <a:extLst>
                    <a:ext uri="{9D8B030D-6E8A-4147-A177-3AD203B41FA5}">
                      <a16:colId xmlns:a16="http://schemas.microsoft.com/office/drawing/2014/main" val="20000"/>
                    </a:ext>
                  </a:extLst>
                </a:gridCol>
                <a:gridCol w="2751690">
                  <a:extLst>
                    <a:ext uri="{9D8B030D-6E8A-4147-A177-3AD203B41FA5}">
                      <a16:colId xmlns:a16="http://schemas.microsoft.com/office/drawing/2014/main" val="20001"/>
                    </a:ext>
                  </a:extLst>
                </a:gridCol>
                <a:gridCol w="4895088">
                  <a:extLst>
                    <a:ext uri="{9D8B030D-6E8A-4147-A177-3AD203B41FA5}">
                      <a16:colId xmlns:a16="http://schemas.microsoft.com/office/drawing/2014/main" val="20002"/>
                    </a:ext>
                  </a:extLst>
                </a:gridCol>
              </a:tblGrid>
              <a:tr h="548606">
                <a:tc>
                  <a:txBody>
                    <a:bodyPr/>
                    <a:lstStyle/>
                    <a:p>
                      <a:r>
                        <a:rPr lang="en-IN" dirty="0" err="1" smtClean="0"/>
                        <a:t>Sl.No</a:t>
                      </a:r>
                      <a:endParaRPr lang="en-IN" dirty="0"/>
                    </a:p>
                  </a:txBody>
                  <a:tcPr/>
                </a:tc>
                <a:tc>
                  <a:txBody>
                    <a:bodyPr/>
                    <a:lstStyle/>
                    <a:p>
                      <a:r>
                        <a:rPr lang="en-IN" dirty="0" smtClean="0"/>
                        <a:t>Action Filter</a:t>
                      </a:r>
                      <a:endParaRPr lang="en-IN" dirty="0"/>
                    </a:p>
                  </a:txBody>
                  <a:tcPr/>
                </a:tc>
                <a:tc>
                  <a:txBody>
                    <a:bodyPr/>
                    <a:lstStyle/>
                    <a:p>
                      <a:r>
                        <a:rPr lang="en-IN" dirty="0" smtClean="0"/>
                        <a:t>Description</a:t>
                      </a:r>
                      <a:endParaRPr lang="en-IN" dirty="0"/>
                    </a:p>
                  </a:txBody>
                  <a:tcPr/>
                </a:tc>
                <a:extLst>
                  <a:ext uri="{0D108BD9-81ED-4DB2-BD59-A6C34878D82A}">
                    <a16:rowId xmlns:a16="http://schemas.microsoft.com/office/drawing/2014/main" val="10000"/>
                  </a:ext>
                </a:extLst>
              </a:tr>
              <a:tr h="610032">
                <a:tc>
                  <a:txBody>
                    <a:bodyPr/>
                    <a:lstStyle/>
                    <a:p>
                      <a:r>
                        <a:rPr lang="en-IN" b="1" dirty="0" smtClean="0"/>
                        <a:t>1.</a:t>
                      </a:r>
                      <a:endParaRPr lang="en-IN" b="1" dirty="0"/>
                    </a:p>
                  </a:txBody>
                  <a:tcPr/>
                </a:tc>
                <a:tc>
                  <a:txBody>
                    <a:bodyPr/>
                    <a:lstStyle/>
                    <a:p>
                      <a:r>
                        <a:rPr lang="en-IN" b="1" dirty="0" smtClean="0"/>
                        <a:t>[</a:t>
                      </a:r>
                      <a:r>
                        <a:rPr lang="en-IN" b="1" dirty="0" err="1" smtClean="0"/>
                        <a:t>HttpPost</a:t>
                      </a:r>
                      <a:r>
                        <a:rPr lang="en-IN" b="1" dirty="0" smtClean="0"/>
                        <a:t>]</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smtClean="0">
                          <a:solidFill>
                            <a:schemeClr val="dk1"/>
                          </a:solidFill>
                          <a:latin typeface="+mn-lt"/>
                          <a:ea typeface="+mn-ea"/>
                          <a:cs typeface="+mn-cs"/>
                        </a:rPr>
                        <a:t>Enables the action to receive only Http-Post request. (by submitting a form).	</a:t>
                      </a:r>
                      <a:endParaRPr lang="en-IN" b="1" dirty="0"/>
                    </a:p>
                  </a:txBody>
                  <a:tcPr/>
                </a:tc>
                <a:extLst>
                  <a:ext uri="{0D108BD9-81ED-4DB2-BD59-A6C34878D82A}">
                    <a16:rowId xmlns:a16="http://schemas.microsoft.com/office/drawing/2014/main" val="10001"/>
                  </a:ext>
                </a:extLst>
              </a:tr>
              <a:tr h="835931">
                <a:tc>
                  <a:txBody>
                    <a:bodyPr/>
                    <a:lstStyle/>
                    <a:p>
                      <a:r>
                        <a:rPr lang="en-IN" b="1" dirty="0" smtClean="0"/>
                        <a:t>2.</a:t>
                      </a:r>
                      <a:endParaRPr lang="en-IN" b="1" dirty="0"/>
                    </a:p>
                  </a:txBody>
                  <a:tcPr/>
                </a:tc>
                <a:tc>
                  <a:txBody>
                    <a:bodyPr/>
                    <a:lstStyle/>
                    <a:p>
                      <a:r>
                        <a:rPr lang="en-IN" b="1" dirty="0" smtClean="0"/>
                        <a:t>[</a:t>
                      </a:r>
                      <a:r>
                        <a:rPr lang="en-IN" b="1" dirty="0" err="1" smtClean="0"/>
                        <a:t>HttpGet</a:t>
                      </a:r>
                      <a:r>
                        <a:rPr lang="en-IN" b="1" dirty="0" smtClean="0"/>
                        <a:t>]</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smtClean="0">
                          <a:solidFill>
                            <a:schemeClr val="dk1"/>
                          </a:solidFill>
                          <a:latin typeface="+mn-lt"/>
                          <a:ea typeface="+mn-ea"/>
                          <a:cs typeface="+mn-cs"/>
                        </a:rPr>
                        <a:t>Enables the action to </a:t>
                      </a:r>
                      <a:r>
                        <a:rPr lang="en-IN" sz="1800" b="1" i="0" u="none" strike="noStrike" kern="1200" baseline="0" dirty="0" err="1" smtClean="0">
                          <a:solidFill>
                            <a:schemeClr val="dk1"/>
                          </a:solidFill>
                          <a:latin typeface="+mn-lt"/>
                          <a:ea typeface="+mn-ea"/>
                          <a:cs typeface="+mn-cs"/>
                        </a:rPr>
                        <a:t>receiveonly</a:t>
                      </a:r>
                      <a:r>
                        <a:rPr lang="en-IN" sz="1800" b="1" i="0" u="none" strike="noStrike" kern="1200" baseline="0" dirty="0" smtClean="0">
                          <a:solidFill>
                            <a:schemeClr val="dk1"/>
                          </a:solidFill>
                          <a:latin typeface="+mn-lt"/>
                          <a:ea typeface="+mn-ea"/>
                          <a:cs typeface="+mn-cs"/>
                        </a:rPr>
                        <a:t> Http-Get request (by typing a URL on the browser address bar).</a:t>
                      </a:r>
                      <a:endParaRPr lang="en-IN" b="1" dirty="0"/>
                    </a:p>
                  </a:txBody>
                  <a:tcPr/>
                </a:tc>
                <a:extLst>
                  <a:ext uri="{0D108BD9-81ED-4DB2-BD59-A6C34878D82A}">
                    <a16:rowId xmlns:a16="http://schemas.microsoft.com/office/drawing/2014/main" val="10002"/>
                  </a:ext>
                </a:extLst>
              </a:tr>
              <a:tr h="585151">
                <a:tc>
                  <a:txBody>
                    <a:bodyPr/>
                    <a:lstStyle/>
                    <a:p>
                      <a:r>
                        <a:rPr lang="en-IN" b="1" dirty="0" smtClean="0"/>
                        <a:t>3.</a:t>
                      </a:r>
                      <a:endParaRPr lang="en-IN" b="1" dirty="0"/>
                    </a:p>
                  </a:txBody>
                  <a:tcPr/>
                </a:tc>
                <a:tc>
                  <a:txBody>
                    <a:bodyPr/>
                    <a:lstStyle/>
                    <a:p>
                      <a:r>
                        <a:rPr lang="en-IN" b="1" dirty="0" smtClean="0"/>
                        <a:t>[</a:t>
                      </a:r>
                      <a:r>
                        <a:rPr lang="en-IN" b="1" dirty="0" err="1" smtClean="0"/>
                        <a:t>OutputCache</a:t>
                      </a:r>
                      <a:r>
                        <a:rPr lang="en-IN" b="1" dirty="0" smtClean="0"/>
                        <a:t>]</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err="1" smtClean="0">
                          <a:solidFill>
                            <a:schemeClr val="dk1"/>
                          </a:solidFill>
                          <a:latin typeface="+mn-lt"/>
                          <a:ea typeface="+mn-ea"/>
                          <a:cs typeface="+mn-cs"/>
                        </a:rPr>
                        <a:t>Enablesthe</a:t>
                      </a:r>
                      <a:r>
                        <a:rPr lang="en-IN" sz="1800" b="1" i="0" u="none" strike="noStrike" kern="1200" baseline="0" dirty="0" smtClean="0">
                          <a:solidFill>
                            <a:schemeClr val="dk1"/>
                          </a:solidFill>
                          <a:latin typeface="+mn-lt"/>
                          <a:ea typeface="+mn-ea"/>
                          <a:cs typeface="+mn-cs"/>
                        </a:rPr>
                        <a:t> output cache for the specified action.	</a:t>
                      </a:r>
                      <a:endParaRPr lang="en-IN" b="1" dirty="0"/>
                    </a:p>
                  </a:txBody>
                  <a:tcPr/>
                </a:tc>
                <a:extLst>
                  <a:ext uri="{0D108BD9-81ED-4DB2-BD59-A6C34878D82A}">
                    <a16:rowId xmlns:a16="http://schemas.microsoft.com/office/drawing/2014/main" val="10003"/>
                  </a:ext>
                </a:extLst>
              </a:tr>
              <a:tr h="585151">
                <a:tc>
                  <a:txBody>
                    <a:bodyPr/>
                    <a:lstStyle/>
                    <a:p>
                      <a:r>
                        <a:rPr lang="en-IN" b="1" dirty="0" smtClean="0"/>
                        <a:t>4.</a:t>
                      </a:r>
                      <a:endParaRPr lang="en-IN" b="1" dirty="0"/>
                    </a:p>
                  </a:txBody>
                  <a:tcPr/>
                </a:tc>
                <a:tc>
                  <a:txBody>
                    <a:bodyPr/>
                    <a:lstStyle/>
                    <a:p>
                      <a:r>
                        <a:rPr lang="en-IN" b="1" dirty="0" smtClean="0"/>
                        <a:t>[</a:t>
                      </a:r>
                      <a:r>
                        <a:rPr lang="en-IN" b="1" dirty="0" err="1" smtClean="0"/>
                        <a:t>HandleError</a:t>
                      </a:r>
                      <a:r>
                        <a:rPr lang="en-IN" b="1" dirty="0" smtClean="0"/>
                        <a:t>]</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err="1" smtClean="0">
                          <a:solidFill>
                            <a:schemeClr val="dk1"/>
                          </a:solidFill>
                          <a:latin typeface="+mn-lt"/>
                          <a:ea typeface="+mn-ea"/>
                          <a:cs typeface="+mn-cs"/>
                        </a:rPr>
                        <a:t>Enablesthe</a:t>
                      </a:r>
                      <a:r>
                        <a:rPr lang="en-IN" sz="1800" b="1" i="0" u="none" strike="noStrike" kern="1200" baseline="0" dirty="0" smtClean="0">
                          <a:solidFill>
                            <a:schemeClr val="dk1"/>
                          </a:solidFill>
                          <a:latin typeface="+mn-lt"/>
                          <a:ea typeface="+mn-ea"/>
                          <a:cs typeface="+mn-cs"/>
                        </a:rPr>
                        <a:t> action to have a custom exception page.</a:t>
                      </a:r>
                      <a:endParaRPr lang="en-IN" b="1"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05566185"/>
      </p:ext>
    </p:extLst>
  </p:cSld>
  <p:clrMapOvr>
    <a:masterClrMapping/>
  </p:clrMapOvr>
  <p:transition>
    <p:fade/>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11274902"/>
              </p:ext>
            </p:extLst>
          </p:nvPr>
        </p:nvGraphicFramePr>
        <p:xfrm>
          <a:off x="928254" y="1138422"/>
          <a:ext cx="9753600" cy="4728938"/>
        </p:xfrm>
        <a:graphic>
          <a:graphicData uri="http://schemas.openxmlformats.org/drawingml/2006/table">
            <a:tbl>
              <a:tblPr firstRow="1" bandRow="1">
                <a:tableStyleId>{5C22544A-7EE6-4342-B048-85BDC9FD1C3A}</a:tableStyleId>
              </a:tblPr>
              <a:tblGrid>
                <a:gridCol w="1140876">
                  <a:extLst>
                    <a:ext uri="{9D8B030D-6E8A-4147-A177-3AD203B41FA5}">
                      <a16:colId xmlns:a16="http://schemas.microsoft.com/office/drawing/2014/main" val="20000"/>
                    </a:ext>
                  </a:extLst>
                </a:gridCol>
                <a:gridCol w="2798141">
                  <a:extLst>
                    <a:ext uri="{9D8B030D-6E8A-4147-A177-3AD203B41FA5}">
                      <a16:colId xmlns:a16="http://schemas.microsoft.com/office/drawing/2014/main" val="20001"/>
                    </a:ext>
                  </a:extLst>
                </a:gridCol>
                <a:gridCol w="5814583">
                  <a:extLst>
                    <a:ext uri="{9D8B030D-6E8A-4147-A177-3AD203B41FA5}">
                      <a16:colId xmlns:a16="http://schemas.microsoft.com/office/drawing/2014/main" val="20002"/>
                    </a:ext>
                  </a:extLst>
                </a:gridCol>
              </a:tblGrid>
              <a:tr h="634216">
                <a:tc>
                  <a:txBody>
                    <a:bodyPr/>
                    <a:lstStyle/>
                    <a:p>
                      <a:r>
                        <a:rPr lang="en-IN" dirty="0" err="1" smtClean="0"/>
                        <a:t>Sl.No</a:t>
                      </a:r>
                      <a:endParaRPr lang="en-IN" dirty="0"/>
                    </a:p>
                  </a:txBody>
                  <a:tcPr/>
                </a:tc>
                <a:tc>
                  <a:txBody>
                    <a:bodyPr/>
                    <a:lstStyle/>
                    <a:p>
                      <a:r>
                        <a:rPr lang="en-IN" dirty="0" smtClean="0"/>
                        <a:t>Action Filter</a:t>
                      </a:r>
                      <a:endParaRPr lang="en-IN" dirty="0"/>
                    </a:p>
                  </a:txBody>
                  <a:tcPr/>
                </a:tc>
                <a:tc>
                  <a:txBody>
                    <a:bodyPr/>
                    <a:lstStyle/>
                    <a:p>
                      <a:r>
                        <a:rPr lang="en-IN" dirty="0" smtClean="0"/>
                        <a:t>Description</a:t>
                      </a:r>
                      <a:endParaRPr lang="en-IN" dirty="0"/>
                    </a:p>
                  </a:txBody>
                  <a:tcPr/>
                </a:tc>
                <a:extLst>
                  <a:ext uri="{0D108BD9-81ED-4DB2-BD59-A6C34878D82A}">
                    <a16:rowId xmlns:a16="http://schemas.microsoft.com/office/drawing/2014/main" val="10000"/>
                  </a:ext>
                </a:extLst>
              </a:tr>
              <a:tr h="1128366">
                <a:tc>
                  <a:txBody>
                    <a:bodyPr/>
                    <a:lstStyle/>
                    <a:p>
                      <a:r>
                        <a:rPr lang="en-IN" b="1" dirty="0" smtClean="0"/>
                        <a:t>5.</a:t>
                      </a:r>
                      <a:endParaRPr lang="en-IN" b="1" dirty="0"/>
                    </a:p>
                  </a:txBody>
                  <a:tcPr/>
                </a:tc>
                <a:tc>
                  <a:txBody>
                    <a:bodyPr/>
                    <a:lstStyle/>
                    <a:p>
                      <a:r>
                        <a:rPr lang="en-IN" b="1" dirty="0" smtClean="0"/>
                        <a:t>[</a:t>
                      </a:r>
                      <a:r>
                        <a:rPr lang="en-IN" b="1" dirty="0" err="1" smtClean="0"/>
                        <a:t>NonAction</a:t>
                      </a:r>
                      <a:r>
                        <a:rPr lang="en-IN" b="1" dirty="0" smtClean="0"/>
                        <a:t>]</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err="1" smtClean="0">
                          <a:solidFill>
                            <a:schemeClr val="dk1"/>
                          </a:solidFill>
                          <a:latin typeface="+mn-lt"/>
                          <a:ea typeface="+mn-ea"/>
                          <a:cs typeface="+mn-cs"/>
                        </a:rPr>
                        <a:t>Definesa</a:t>
                      </a:r>
                      <a:r>
                        <a:rPr lang="en-IN" sz="1800" b="1" i="0" u="none" strike="noStrike" kern="1200" baseline="0" dirty="0" smtClean="0">
                          <a:solidFill>
                            <a:schemeClr val="dk1"/>
                          </a:solidFill>
                          <a:latin typeface="+mn-lt"/>
                          <a:ea typeface="+mn-ea"/>
                          <a:cs typeface="+mn-cs"/>
                        </a:rPr>
                        <a:t> normal method in the controller class; which is not an action. The non-action method can't receive any browser requests.	</a:t>
                      </a:r>
                      <a:endParaRPr lang="en-IN" b="1" dirty="0"/>
                    </a:p>
                  </a:txBody>
                  <a:tcPr/>
                </a:tc>
                <a:extLst>
                  <a:ext uri="{0D108BD9-81ED-4DB2-BD59-A6C34878D82A}">
                    <a16:rowId xmlns:a16="http://schemas.microsoft.com/office/drawing/2014/main" val="10001"/>
                  </a:ext>
                </a:extLst>
              </a:tr>
              <a:tr h="536211">
                <a:tc>
                  <a:txBody>
                    <a:bodyPr/>
                    <a:lstStyle/>
                    <a:p>
                      <a:r>
                        <a:rPr lang="en-IN" b="1" dirty="0" smtClean="0"/>
                        <a:t>6.</a:t>
                      </a:r>
                      <a:endParaRPr lang="en-IN" b="1" dirty="0"/>
                    </a:p>
                  </a:txBody>
                  <a:tcPr/>
                </a:tc>
                <a:tc>
                  <a:txBody>
                    <a:bodyPr/>
                    <a:lstStyle/>
                    <a:p>
                      <a:r>
                        <a:rPr lang="en-IN" b="1" dirty="0" smtClean="0"/>
                        <a:t>[Authorise]</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smtClean="0">
                          <a:solidFill>
                            <a:schemeClr val="dk1"/>
                          </a:solidFill>
                          <a:latin typeface="+mn-lt"/>
                          <a:ea typeface="+mn-ea"/>
                          <a:cs typeface="+mn-cs"/>
                        </a:rPr>
                        <a:t>Used to implement forms based security for the specific action.</a:t>
                      </a:r>
                      <a:endParaRPr lang="en-IN" b="1" dirty="0"/>
                    </a:p>
                  </a:txBody>
                  <a:tcPr/>
                </a:tc>
                <a:extLst>
                  <a:ext uri="{0D108BD9-81ED-4DB2-BD59-A6C34878D82A}">
                    <a16:rowId xmlns:a16="http://schemas.microsoft.com/office/drawing/2014/main" val="10002"/>
                  </a:ext>
                </a:extLst>
              </a:tr>
              <a:tr h="1128366">
                <a:tc>
                  <a:txBody>
                    <a:bodyPr/>
                    <a:lstStyle/>
                    <a:p>
                      <a:r>
                        <a:rPr lang="en-IN" b="1" dirty="0" smtClean="0"/>
                        <a:t>7.</a:t>
                      </a:r>
                      <a:endParaRPr lang="en-IN" b="1" dirty="0"/>
                    </a:p>
                  </a:txBody>
                  <a:tcPr/>
                </a:tc>
                <a:tc>
                  <a:txBody>
                    <a:bodyPr/>
                    <a:lstStyle/>
                    <a:p>
                      <a:r>
                        <a:rPr lang="en-IN" b="1" dirty="0" smtClean="0"/>
                        <a:t>[</a:t>
                      </a:r>
                      <a:r>
                        <a:rPr lang="en-IN" b="1" dirty="0" err="1" smtClean="0"/>
                        <a:t>ValidateAntiForgeryToken</a:t>
                      </a:r>
                      <a:r>
                        <a:rPr lang="en-IN" b="1" dirty="0" smtClean="0"/>
                        <a:t>]</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smtClean="0">
                          <a:solidFill>
                            <a:schemeClr val="dk1"/>
                          </a:solidFill>
                          <a:latin typeface="+mn-lt"/>
                          <a:ea typeface="+mn-ea"/>
                          <a:cs typeface="+mn-cs"/>
                        </a:rPr>
                        <a:t>Used to validate the anti-forgery token that is submitted thru html form. It access the requests came from same domain (same web site).	</a:t>
                      </a:r>
                    </a:p>
                  </a:txBody>
                  <a:tcPr/>
                </a:tc>
                <a:extLst>
                  <a:ext uri="{0D108BD9-81ED-4DB2-BD59-A6C34878D82A}">
                    <a16:rowId xmlns:a16="http://schemas.microsoft.com/office/drawing/2014/main" val="10003"/>
                  </a:ext>
                </a:extLst>
              </a:tr>
              <a:tr h="1197910">
                <a:tc>
                  <a:txBody>
                    <a:bodyPr/>
                    <a:lstStyle/>
                    <a:p>
                      <a:r>
                        <a:rPr lang="en-IN" b="1" dirty="0" smtClean="0"/>
                        <a:t>8.</a:t>
                      </a:r>
                      <a:endParaRPr lang="en-IN" b="1" dirty="0"/>
                    </a:p>
                  </a:txBody>
                  <a:tcPr/>
                </a:tc>
                <a:tc>
                  <a:txBody>
                    <a:bodyPr/>
                    <a:lstStyle/>
                    <a:p>
                      <a:r>
                        <a:rPr lang="en-IN" b="1" dirty="0" smtClean="0"/>
                        <a:t>[</a:t>
                      </a:r>
                      <a:r>
                        <a:rPr lang="en-IN" b="1" dirty="0" err="1" smtClean="0"/>
                        <a:t>ActionName</a:t>
                      </a:r>
                      <a:r>
                        <a:rPr lang="en-IN" b="1" dirty="0" smtClean="0"/>
                        <a:t>]</a:t>
                      </a:r>
                      <a:br>
                        <a:rPr lang="en-IN" b="1" dirty="0" smtClean="0"/>
                      </a:br>
                      <a:endParaRPr lang="en-IN" b="1" dirty="0"/>
                    </a:p>
                  </a:txBody>
                  <a:tcPr/>
                </a:tc>
                <a:tc>
                  <a:txBody>
                    <a:bodyPr/>
                    <a:lstStyle/>
                    <a:p>
                      <a:r>
                        <a:rPr lang="en-IN" b="1" dirty="0" smtClean="0"/>
                        <a:t>It is used to specify action</a:t>
                      </a:r>
                      <a:r>
                        <a:rPr lang="en-IN" b="1" baseline="0" dirty="0" smtClean="0"/>
                        <a:t> name(</a:t>
                      </a:r>
                      <a:r>
                        <a:rPr lang="en-IN" b="1" dirty="0" smtClean="0"/>
                        <a:t> to maintain actual method name and action name different)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36777016"/>
      </p:ext>
    </p:extLst>
  </p:cSld>
  <p:clrMapOvr>
    <a:masterClrMapping/>
  </p:clrMapOvr>
  <p:transition>
    <p:fad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a:t>
            </a:r>
            <a:r>
              <a:rPr lang="en-IN" dirty="0" err="1" smtClean="0"/>
              <a:t>HttpPost</a:t>
            </a:r>
            <a:r>
              <a:rPr lang="en-IN" dirty="0" smtClean="0"/>
              <a:t>]</a:t>
            </a:r>
            <a:endParaRPr lang="en-IN" dirty="0"/>
          </a:p>
        </p:txBody>
      </p:sp>
      <p:sp>
        <p:nvSpPr>
          <p:cNvPr id="3" name="Content Placeholder 2"/>
          <p:cNvSpPr>
            <a:spLocks noGrp="1"/>
          </p:cNvSpPr>
          <p:nvPr>
            <p:ph idx="1"/>
          </p:nvPr>
        </p:nvSpPr>
        <p:spPr/>
        <p:txBody>
          <a:bodyPr/>
          <a:lstStyle/>
          <a:p>
            <a:r>
              <a:rPr lang="en-IN" dirty="0" smtClean="0"/>
              <a:t>It </a:t>
            </a:r>
            <a:r>
              <a:rPr lang="en-IN" dirty="0"/>
              <a:t>is used to receive ONLY POST request, for a specific action method.</a:t>
            </a:r>
          </a:p>
          <a:p>
            <a:r>
              <a:rPr lang="en-IN" dirty="0" smtClean="0"/>
              <a:t>Usually </a:t>
            </a:r>
            <a:r>
              <a:rPr lang="en-IN" dirty="0"/>
              <a:t>when the user clicks on "Submit" button, browser sends POST request.</a:t>
            </a:r>
          </a:p>
        </p:txBody>
      </p:sp>
    </p:spTree>
    <p:extLst>
      <p:ext uri="{BB962C8B-B14F-4D97-AF65-F5344CB8AC3E}">
        <p14:creationId xmlns:p14="http://schemas.microsoft.com/office/powerpoint/2010/main" val="2601793749"/>
      </p:ext>
    </p:extLst>
  </p:cSld>
  <p:clrMapOvr>
    <a:masterClrMapping/>
  </p:clrMapOvr>
  <p:transition>
    <p:fade/>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2) [</a:t>
            </a:r>
            <a:r>
              <a:rPr lang="en-IN" dirty="0" err="1"/>
              <a:t>HttpGet</a:t>
            </a:r>
            <a:r>
              <a:rPr lang="en-IN" dirty="0"/>
              <a:t>]:</a:t>
            </a:r>
            <a:br>
              <a:rPr lang="en-IN" dirty="0"/>
            </a:br>
            <a:endParaRPr lang="en-IN" dirty="0"/>
          </a:p>
        </p:txBody>
      </p:sp>
      <p:sp>
        <p:nvSpPr>
          <p:cNvPr id="3" name="Content Placeholder 2"/>
          <p:cNvSpPr>
            <a:spLocks noGrp="1"/>
          </p:cNvSpPr>
          <p:nvPr>
            <p:ph idx="1"/>
          </p:nvPr>
        </p:nvSpPr>
        <p:spPr/>
        <p:txBody>
          <a:bodyPr/>
          <a:lstStyle/>
          <a:p>
            <a:r>
              <a:rPr lang="en-IN" dirty="0" smtClean="0"/>
              <a:t>It </a:t>
            </a:r>
            <a:r>
              <a:rPr lang="en-IN" dirty="0"/>
              <a:t>is used to receive ONLY GET request, for a specific action method.</a:t>
            </a:r>
          </a:p>
          <a:p>
            <a:r>
              <a:rPr lang="en-IN" dirty="0" smtClean="0"/>
              <a:t>It </a:t>
            </a:r>
            <a:r>
              <a:rPr lang="en-IN" dirty="0"/>
              <a:t>is default.</a:t>
            </a:r>
          </a:p>
          <a:p>
            <a:r>
              <a:rPr lang="en-IN" dirty="0" smtClean="0"/>
              <a:t>Usually </a:t>
            </a:r>
            <a:r>
              <a:rPr lang="en-IN" dirty="0"/>
              <a:t>when the user types some </a:t>
            </a:r>
            <a:r>
              <a:rPr lang="en-IN" dirty="0" err="1"/>
              <a:t>url</a:t>
            </a:r>
            <a:r>
              <a:rPr lang="en-IN" dirty="0"/>
              <a:t> on the browser (or) click on a hyperlink, browser sends GET request.</a:t>
            </a:r>
          </a:p>
          <a:p>
            <a:endParaRPr lang="en-IN" dirty="0"/>
          </a:p>
        </p:txBody>
      </p:sp>
    </p:spTree>
    <p:extLst>
      <p:ext uri="{BB962C8B-B14F-4D97-AF65-F5344CB8AC3E}">
        <p14:creationId xmlns:p14="http://schemas.microsoft.com/office/powerpoint/2010/main" val="2217171031"/>
      </p:ext>
    </p:extLst>
  </p:cSld>
  <p:clrMapOvr>
    <a:masterClrMapping/>
  </p:clrMapOvr>
  <p:transition>
    <p:fade/>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3) [</a:t>
            </a:r>
            <a:r>
              <a:rPr lang="en-IN" dirty="0" err="1"/>
              <a:t>OutputCache</a:t>
            </a:r>
            <a:r>
              <a:rPr lang="en-IN" dirty="0"/>
              <a:t>]:</a:t>
            </a:r>
            <a:br>
              <a:rPr lang="en-IN" dirty="0"/>
            </a:br>
            <a:endParaRPr lang="en-IN" dirty="0"/>
          </a:p>
        </p:txBody>
      </p:sp>
      <p:sp>
        <p:nvSpPr>
          <p:cNvPr id="3" name="Content Placeholder 2"/>
          <p:cNvSpPr>
            <a:spLocks noGrp="1"/>
          </p:cNvSpPr>
          <p:nvPr>
            <p:ph idx="1"/>
          </p:nvPr>
        </p:nvSpPr>
        <p:spPr/>
        <p:txBody>
          <a:bodyPr>
            <a:normAutofit/>
          </a:bodyPr>
          <a:lstStyle/>
          <a:p>
            <a:r>
              <a:rPr lang="en-IN" dirty="0" smtClean="0"/>
              <a:t>It </a:t>
            </a:r>
            <a:r>
              <a:rPr lang="en-IN" dirty="0"/>
              <a:t>is used to enable output caching for a specific action method.</a:t>
            </a:r>
          </a:p>
          <a:p>
            <a:r>
              <a:rPr lang="en-IN" dirty="0" smtClean="0"/>
              <a:t>When </a:t>
            </a:r>
            <a:r>
              <a:rPr lang="en-IN" dirty="0"/>
              <a:t>it is enabled, the action method and corresponding view will be executed ONLY ONCE for a specific period of time.</a:t>
            </a:r>
          </a:p>
          <a:p>
            <a:pPr marL="68580" indent="0">
              <a:buNone/>
            </a:pPr>
            <a:r>
              <a:rPr lang="en-IN" dirty="0" smtClean="0"/>
              <a:t>Syntax:   </a:t>
            </a:r>
          </a:p>
          <a:p>
            <a:pPr marL="68580" indent="0">
              <a:buNone/>
            </a:pPr>
            <a:r>
              <a:rPr lang="en-IN" dirty="0" smtClean="0"/>
              <a:t>[</a:t>
            </a:r>
            <a:r>
              <a:rPr lang="en-IN" dirty="0" err="1"/>
              <a:t>OutputCache</a:t>
            </a:r>
            <a:r>
              <a:rPr lang="en-IN" dirty="0"/>
              <a:t>(Duration=</a:t>
            </a:r>
            <a:r>
              <a:rPr lang="en-IN" dirty="0" err="1"/>
              <a:t>SomeSeconds</a:t>
            </a:r>
            <a:r>
              <a:rPr lang="en-IN" dirty="0"/>
              <a:t>)]</a:t>
            </a:r>
          </a:p>
          <a:p>
            <a:pPr marL="68580" indent="0">
              <a:buNone/>
            </a:pPr>
            <a:endParaRPr lang="en-IN" dirty="0" smtClean="0"/>
          </a:p>
          <a:p>
            <a:pPr marL="68580" indent="0">
              <a:buNone/>
            </a:pPr>
            <a:r>
              <a:rPr lang="en-IN" dirty="0"/>
              <a:t>	Ex:     [</a:t>
            </a:r>
            <a:r>
              <a:rPr lang="en-IN" dirty="0" err="1"/>
              <a:t>OutputCache</a:t>
            </a:r>
            <a:r>
              <a:rPr lang="en-IN" dirty="0"/>
              <a:t>(Duration=120)]</a:t>
            </a:r>
          </a:p>
        </p:txBody>
      </p:sp>
    </p:spTree>
    <p:extLst>
      <p:ext uri="{BB962C8B-B14F-4D97-AF65-F5344CB8AC3E}">
        <p14:creationId xmlns:p14="http://schemas.microsoft.com/office/powerpoint/2010/main" val="1506967889"/>
      </p:ext>
    </p:extLst>
  </p:cSld>
  <p:clrMapOvr>
    <a:masterClrMapping/>
  </p:clrMapOvr>
  <p:transition>
    <p:fade/>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4082"/>
          </a:xfrm>
        </p:spPr>
        <p:txBody>
          <a:bodyPr>
            <a:normAutofit/>
          </a:bodyPr>
          <a:lstStyle/>
          <a:p>
            <a:r>
              <a:rPr lang="en-IN" dirty="0"/>
              <a:t>4) [</a:t>
            </a:r>
            <a:r>
              <a:rPr lang="en-IN" dirty="0" err="1"/>
              <a:t>HandleError</a:t>
            </a:r>
            <a:r>
              <a:rPr lang="en-IN" dirty="0" smtClean="0"/>
              <a:t>]</a:t>
            </a:r>
            <a:endParaRPr lang="en-IN" dirty="0"/>
          </a:p>
        </p:txBody>
      </p:sp>
      <p:sp>
        <p:nvSpPr>
          <p:cNvPr id="3" name="Content Placeholder 2"/>
          <p:cNvSpPr>
            <a:spLocks noGrp="1"/>
          </p:cNvSpPr>
          <p:nvPr>
            <p:ph idx="1"/>
          </p:nvPr>
        </p:nvSpPr>
        <p:spPr>
          <a:xfrm>
            <a:off x="1981200" y="1052737"/>
            <a:ext cx="8229600" cy="5073427"/>
          </a:xfrm>
        </p:spPr>
        <p:txBody>
          <a:bodyPr>
            <a:normAutofit fontScale="25000" lnSpcReduction="20000"/>
          </a:bodyPr>
          <a:lstStyle/>
          <a:p>
            <a:pPr marL="0" indent="0">
              <a:buNone/>
            </a:pPr>
            <a:endParaRPr lang="en-IN" dirty="0"/>
          </a:p>
          <a:p>
            <a:pPr marL="0" indent="0">
              <a:buNone/>
            </a:pPr>
            <a:r>
              <a:rPr lang="en-IN" sz="8000" b="1" dirty="0"/>
              <a:t> </a:t>
            </a:r>
            <a:r>
              <a:rPr lang="en-IN" sz="8000" b="1" dirty="0"/>
              <a:t>It is used to enable custom error page for a specific action method.</a:t>
            </a:r>
          </a:p>
          <a:p>
            <a:pPr marL="0" indent="0">
              <a:buNone/>
            </a:pPr>
            <a:r>
              <a:rPr lang="en-IN" sz="8000" b="1" dirty="0"/>
              <a:t> </a:t>
            </a:r>
            <a:r>
              <a:rPr lang="en-IN" sz="8000" b="1" dirty="0"/>
              <a:t>When it is enabled, asp.net shows a custom error page, instead of a system-defined one.</a:t>
            </a:r>
          </a:p>
          <a:p>
            <a:pPr marL="0" indent="0">
              <a:buNone/>
            </a:pPr>
            <a:r>
              <a:rPr lang="en-IN" sz="8000" b="1" dirty="0"/>
              <a:t>You </a:t>
            </a:r>
            <a:r>
              <a:rPr lang="en-IN" sz="8000" b="1" dirty="0"/>
              <a:t>must enable "</a:t>
            </a:r>
            <a:r>
              <a:rPr lang="en-IN" sz="8000" b="1" dirty="0" err="1"/>
              <a:t>CustomErrors</a:t>
            </a:r>
            <a:r>
              <a:rPr lang="en-IN" sz="8000" b="1" dirty="0"/>
              <a:t>" in </a:t>
            </a:r>
            <a:r>
              <a:rPr lang="en-IN" sz="8000" b="1" dirty="0" err="1"/>
              <a:t>web.config</a:t>
            </a:r>
            <a:r>
              <a:rPr lang="en-IN" sz="8000" b="1" dirty="0"/>
              <a:t>, to use this.</a:t>
            </a:r>
          </a:p>
          <a:p>
            <a:pPr marL="0" indent="0">
              <a:buNone/>
            </a:pPr>
            <a:r>
              <a:rPr lang="en-IN" sz="8000" b="1" dirty="0"/>
              <a:t>Steps</a:t>
            </a:r>
            <a:r>
              <a:rPr lang="en-IN" sz="8000" b="1" dirty="0"/>
              <a:t> </a:t>
            </a:r>
            <a:r>
              <a:rPr lang="en-IN" sz="8000" b="1" dirty="0"/>
              <a:t>to enable custom Error</a:t>
            </a:r>
          </a:p>
          <a:p>
            <a:pPr marL="0" indent="0">
              <a:buNone/>
            </a:pPr>
            <a:r>
              <a:rPr lang="en-IN" sz="8000" b="1" dirty="0"/>
              <a:t>a</a:t>
            </a:r>
            <a:r>
              <a:rPr lang="en-IN" sz="8000" b="1" dirty="0"/>
              <a:t>) Enable Custom Errors in </a:t>
            </a:r>
            <a:r>
              <a:rPr lang="en-IN" sz="8000" b="1" dirty="0" err="1"/>
              <a:t>web.config</a:t>
            </a:r>
            <a:r>
              <a:rPr lang="en-IN" sz="8000" b="1" dirty="0"/>
              <a:t>:</a:t>
            </a:r>
          </a:p>
          <a:p>
            <a:pPr marL="0" indent="0">
              <a:buNone/>
            </a:pPr>
            <a:r>
              <a:rPr lang="en-IN" sz="8000" b="1" dirty="0"/>
              <a:t>			&lt;</a:t>
            </a:r>
            <a:r>
              <a:rPr lang="en-IN" sz="8000" b="1" dirty="0" err="1"/>
              <a:t>customErrors</a:t>
            </a:r>
            <a:r>
              <a:rPr lang="en-IN" sz="8000" b="1" dirty="0"/>
              <a:t> mode="On" </a:t>
            </a:r>
            <a:r>
              <a:rPr lang="en-IN" sz="8000" b="1" dirty="0"/>
              <a:t>/&gt;</a:t>
            </a:r>
          </a:p>
          <a:p>
            <a:pPr marL="0" indent="0">
              <a:buNone/>
            </a:pPr>
            <a:endParaRPr lang="en-IN" sz="8000" b="1" dirty="0"/>
          </a:p>
          <a:p>
            <a:pPr marL="0" indent="0">
              <a:buNone/>
            </a:pPr>
            <a:r>
              <a:rPr lang="en-IN" sz="8000" b="1" dirty="0"/>
              <a:t>b</a:t>
            </a:r>
            <a:r>
              <a:rPr lang="en-IN" sz="8000" b="1" dirty="0"/>
              <a:t>) Create a custom error page called "Views\Shared\</a:t>
            </a:r>
            <a:r>
              <a:rPr lang="en-IN" sz="8000" b="1" dirty="0" err="1"/>
              <a:t>Error.cshtml</a:t>
            </a:r>
            <a:r>
              <a:rPr lang="en-IN" sz="8000" b="1" dirty="0"/>
              <a:t>".</a:t>
            </a:r>
          </a:p>
          <a:p>
            <a:pPr marL="0" indent="0">
              <a:buNone/>
            </a:pPr>
            <a:endParaRPr lang="en-IN" sz="8000" b="1" dirty="0"/>
          </a:p>
          <a:p>
            <a:pPr marL="0" indent="0">
              <a:buNone/>
            </a:pPr>
            <a:r>
              <a:rPr lang="en-IN" sz="8000" b="1" dirty="0"/>
              <a:t>c) </a:t>
            </a:r>
            <a:r>
              <a:rPr lang="en-IN" sz="8000" b="1" dirty="0"/>
              <a:t>Enable [</a:t>
            </a:r>
            <a:r>
              <a:rPr lang="en-IN" sz="8000" b="1" dirty="0" err="1"/>
              <a:t>HandleError</a:t>
            </a:r>
            <a:r>
              <a:rPr lang="en-IN" sz="8000" b="1" dirty="0"/>
              <a:t>] attribute for the required action method:</a:t>
            </a:r>
          </a:p>
          <a:p>
            <a:pPr marL="0" indent="0">
              <a:buNone/>
            </a:pPr>
            <a:r>
              <a:rPr lang="en-IN" sz="8000" b="1" dirty="0"/>
              <a:t>[</a:t>
            </a:r>
            <a:r>
              <a:rPr lang="en-IN" sz="8000" b="1" dirty="0" err="1"/>
              <a:t>HandleError</a:t>
            </a:r>
            <a:r>
              <a:rPr lang="en-IN" sz="8000" b="1" dirty="0"/>
              <a:t>]</a:t>
            </a:r>
          </a:p>
          <a:p>
            <a:pPr marL="0" indent="0">
              <a:buNone/>
            </a:pPr>
            <a:r>
              <a:rPr lang="en-IN" sz="8000" b="1" dirty="0"/>
              <a:t>public </a:t>
            </a:r>
            <a:r>
              <a:rPr lang="en-IN" sz="8000" b="1" dirty="0" err="1"/>
              <a:t>ActionResult</a:t>
            </a:r>
            <a:r>
              <a:rPr lang="en-IN" sz="8000" b="1" dirty="0"/>
              <a:t> </a:t>
            </a:r>
            <a:r>
              <a:rPr lang="en-IN" sz="8000" b="1" dirty="0" err="1"/>
              <a:t>SomeAction</a:t>
            </a:r>
            <a:r>
              <a:rPr lang="en-IN" sz="8000" b="1" dirty="0"/>
              <a:t>()</a:t>
            </a:r>
          </a:p>
          <a:p>
            <a:pPr marL="0" indent="0">
              <a:buNone/>
            </a:pPr>
            <a:r>
              <a:rPr lang="en-IN" sz="8000" b="1" dirty="0"/>
              <a:t>{</a:t>
            </a:r>
            <a:endParaRPr lang="en-IN" sz="8000" b="1" dirty="0"/>
          </a:p>
          <a:p>
            <a:pPr marL="0" indent="0">
              <a:buNone/>
            </a:pPr>
            <a:endParaRPr lang="en-IN" sz="8000" b="1" dirty="0"/>
          </a:p>
          <a:p>
            <a:pPr marL="0" indent="0">
              <a:buNone/>
            </a:pPr>
            <a:r>
              <a:rPr lang="en-IN" sz="8000" b="1" dirty="0"/>
              <a:t>}</a:t>
            </a:r>
            <a:endParaRPr lang="en-IN" sz="8000" b="1" dirty="0"/>
          </a:p>
          <a:p>
            <a:endParaRPr lang="en-IN" dirty="0"/>
          </a:p>
        </p:txBody>
      </p:sp>
    </p:spTree>
    <p:extLst>
      <p:ext uri="{BB962C8B-B14F-4D97-AF65-F5344CB8AC3E}">
        <p14:creationId xmlns:p14="http://schemas.microsoft.com/office/powerpoint/2010/main" val="2737721305"/>
      </p:ext>
    </p:extLst>
  </p:cSld>
  <p:clrMapOvr>
    <a:masterClrMapping/>
  </p:clrMapOvr>
  <p:transition>
    <p:fade/>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5) [</a:t>
            </a:r>
            <a:r>
              <a:rPr lang="en-IN" dirty="0" err="1"/>
              <a:t>NonAction</a:t>
            </a:r>
            <a:r>
              <a:rPr lang="en-IN" dirty="0"/>
              <a:t>]:</a:t>
            </a:r>
            <a:br>
              <a:rPr lang="en-IN" dirty="0"/>
            </a:br>
            <a:endParaRPr lang="en-IN" dirty="0"/>
          </a:p>
        </p:txBody>
      </p:sp>
      <p:sp>
        <p:nvSpPr>
          <p:cNvPr id="3" name="Content Placeholder 2"/>
          <p:cNvSpPr>
            <a:spLocks noGrp="1"/>
          </p:cNvSpPr>
          <p:nvPr>
            <p:ph idx="1"/>
          </p:nvPr>
        </p:nvSpPr>
        <p:spPr/>
        <p:txBody>
          <a:bodyPr>
            <a:normAutofit/>
          </a:bodyPr>
          <a:lstStyle/>
          <a:p>
            <a:r>
              <a:rPr lang="en-IN" dirty="0" smtClean="0"/>
              <a:t>By </a:t>
            </a:r>
            <a:r>
              <a:rPr lang="en-IN" dirty="0"/>
              <a:t>default, all methods present within the controller class are treated as 'action methods'.</a:t>
            </a:r>
          </a:p>
          <a:p>
            <a:r>
              <a:rPr lang="en-IN" dirty="0" smtClean="0"/>
              <a:t>It </a:t>
            </a:r>
            <a:r>
              <a:rPr lang="en-IN" dirty="0"/>
              <a:t>is used to make a method in the controller class, as a normal method, which is NOT an action method, to which browser can't send request.</a:t>
            </a:r>
          </a:p>
        </p:txBody>
      </p:sp>
    </p:spTree>
    <p:extLst>
      <p:ext uri="{BB962C8B-B14F-4D97-AF65-F5344CB8AC3E}">
        <p14:creationId xmlns:p14="http://schemas.microsoft.com/office/powerpoint/2010/main" val="405054186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7493" y="1628800"/>
            <a:ext cx="6777317" cy="4680520"/>
          </a:xfrm>
        </p:spPr>
        <p:txBody>
          <a:bodyPr>
            <a:normAutofit fontScale="47500" lnSpcReduction="20000"/>
          </a:bodyPr>
          <a:lstStyle/>
          <a:p>
            <a:pPr marL="68580" indent="0">
              <a:buNone/>
            </a:pPr>
            <a:r>
              <a:rPr lang="en-IN" sz="3600" b="1" dirty="0">
                <a:hlinkClick r:id="rId2"/>
              </a:rPr>
              <a:t>www.bajaj.com/Bikes/Index</a:t>
            </a:r>
            <a:endParaRPr lang="en-IN" sz="3600" b="1" dirty="0"/>
          </a:p>
          <a:p>
            <a:pPr marL="68580" indent="0">
              <a:buNone/>
            </a:pPr>
            <a:r>
              <a:rPr lang="en-IN" sz="3600" b="1" dirty="0"/>
              <a:t>www.bajaj.com/Bikes/show/Pulsar</a:t>
            </a:r>
          </a:p>
          <a:p>
            <a:pPr marL="68580" indent="0">
              <a:buNone/>
            </a:pPr>
            <a:r>
              <a:rPr lang="en-IN" sz="3600" b="1" dirty="0"/>
              <a:t>www.bajaj.com/Bikes/show/Discover</a:t>
            </a:r>
          </a:p>
          <a:p>
            <a:pPr marL="68580" indent="0">
              <a:buNone/>
            </a:pPr>
            <a:r>
              <a:rPr lang="en-IN" sz="3600" b="1" dirty="0"/>
              <a:t>www.bajaj.com/Bikes/show/Ninja</a:t>
            </a:r>
          </a:p>
          <a:p>
            <a:pPr marL="68580" indent="0">
              <a:buNone/>
            </a:pPr>
            <a:r>
              <a:rPr lang="en-IN" sz="3600" b="1" dirty="0">
                <a:hlinkClick r:id="rId3"/>
              </a:rPr>
              <a:t>www.bajaj.com/Bikes/New</a:t>
            </a:r>
            <a:r>
              <a:rPr lang="en-IN" sz="3600" b="1" dirty="0"/>
              <a:t>Arrivals</a:t>
            </a:r>
          </a:p>
          <a:p>
            <a:pPr marL="68580" indent="0">
              <a:buNone/>
            </a:pPr>
            <a:r>
              <a:rPr lang="en-IN" sz="3600" b="1" dirty="0"/>
              <a:t>www.bajaj.com/Corporate/Index</a:t>
            </a:r>
          </a:p>
          <a:p>
            <a:pPr marL="68580" indent="0">
              <a:buNone/>
            </a:pPr>
            <a:r>
              <a:rPr lang="en-IN" sz="3600" b="1" dirty="0">
                <a:hlinkClick r:id="rId4"/>
              </a:rPr>
              <a:t>www.bajaj.com/</a:t>
            </a:r>
            <a:r>
              <a:rPr lang="en-IN" sz="3600" b="1" dirty="0"/>
              <a:t>Corporate/Chairman</a:t>
            </a:r>
          </a:p>
          <a:p>
            <a:pPr marL="68580" indent="0">
              <a:buNone/>
            </a:pPr>
            <a:r>
              <a:rPr lang="en-IN" sz="3600" b="1" dirty="0"/>
              <a:t>www.bajaj.com/Corporate/Awards</a:t>
            </a:r>
          </a:p>
          <a:p>
            <a:pPr marL="68580" indent="0">
              <a:buNone/>
            </a:pPr>
            <a:r>
              <a:rPr lang="en-IN" sz="3600" b="1" dirty="0"/>
              <a:t>www.bajaj.com/Investers/Index</a:t>
            </a:r>
          </a:p>
          <a:p>
            <a:pPr marL="68580" indent="0">
              <a:buNone/>
            </a:pPr>
            <a:r>
              <a:rPr lang="en-IN" sz="3600" b="1" dirty="0"/>
              <a:t>www.bajaj.com/Investers/Services/ServiceCenters</a:t>
            </a:r>
          </a:p>
          <a:p>
            <a:pPr marL="68580" indent="0">
              <a:buNone/>
            </a:pPr>
            <a:r>
              <a:rPr lang="en-IN" sz="3600" b="1" dirty="0"/>
              <a:t>www.bajaj.com/Investers/AnnualReport/2012</a:t>
            </a:r>
          </a:p>
          <a:p>
            <a:pPr marL="68580" indent="0">
              <a:buNone/>
            </a:pPr>
            <a:r>
              <a:rPr lang="en-IN" sz="3600" b="1" dirty="0"/>
              <a:t>www.bajaj.com/Careers/Index</a:t>
            </a:r>
          </a:p>
          <a:p>
            <a:pPr marL="68580" indent="0">
              <a:buNone/>
            </a:pPr>
            <a:r>
              <a:rPr lang="en-IN" sz="3600" b="1" dirty="0"/>
              <a:t>www.bajaj.com/Careers/WhyBajaj</a:t>
            </a:r>
          </a:p>
          <a:p>
            <a:pPr marL="68580" indent="0">
              <a:buNone/>
            </a:pPr>
            <a:r>
              <a:rPr lang="en-IN" sz="3600" b="1" dirty="0">
                <a:hlinkClick r:id="rId5"/>
              </a:rPr>
              <a:t>www.bajaj.com/BookNow/Index</a:t>
            </a:r>
            <a:endParaRPr lang="en-IN" sz="3600" b="1" dirty="0"/>
          </a:p>
          <a:p>
            <a:pPr marL="68580" indent="0">
              <a:buNone/>
            </a:pPr>
            <a:endParaRPr lang="en-IN" sz="3600" b="1" dirty="0"/>
          </a:p>
          <a:p>
            <a:pPr marL="68580" indent="0">
              <a:buNone/>
            </a:pPr>
            <a:r>
              <a:rPr lang="en-IN" sz="3600" b="1" dirty="0"/>
              <a:t>Reference</a:t>
            </a:r>
            <a:r>
              <a:rPr lang="en-IN" sz="3600" b="1" dirty="0"/>
              <a:t>:</a:t>
            </a:r>
          </a:p>
          <a:p>
            <a:pPr marL="68580" indent="0">
              <a:buNone/>
            </a:pPr>
            <a:r>
              <a:rPr lang="en-IN" sz="3600" b="1" dirty="0"/>
              <a:t>http://www.bajajauto.com/</a:t>
            </a:r>
            <a:endParaRPr lang="en-IN" sz="3600" b="1" dirty="0"/>
          </a:p>
          <a:p>
            <a:endParaRPr lang="en-IN" b="1" dirty="0"/>
          </a:p>
        </p:txBody>
      </p:sp>
      <p:sp>
        <p:nvSpPr>
          <p:cNvPr id="4" name="Date Placeholder 3"/>
          <p:cNvSpPr>
            <a:spLocks noGrp="1"/>
          </p:cNvSpPr>
          <p:nvPr>
            <p:ph type="dt" sz="half" idx="4294967295"/>
          </p:nvPr>
        </p:nvSpPr>
        <p:spPr/>
        <p:txBody>
          <a:bodyPr/>
          <a:lstStyle/>
          <a:p>
            <a:endParaRPr lang="en-IN"/>
          </a:p>
        </p:txBody>
      </p:sp>
      <p:sp>
        <p:nvSpPr>
          <p:cNvPr id="2" name="Title 1"/>
          <p:cNvSpPr>
            <a:spLocks noGrp="1"/>
          </p:cNvSpPr>
          <p:nvPr>
            <p:ph type="title"/>
          </p:nvPr>
        </p:nvSpPr>
        <p:spPr>
          <a:xfrm>
            <a:off x="2567490" y="836712"/>
            <a:ext cx="7024744" cy="504056"/>
          </a:xfrm>
        </p:spPr>
        <p:txBody>
          <a:bodyPr>
            <a:normAutofit fontScale="90000"/>
          </a:bodyPr>
          <a:lstStyle/>
          <a:p>
            <a:r>
              <a:rPr lang="en-IN" dirty="0" smtClean="0"/>
              <a:t>Demo</a:t>
            </a:r>
            <a:endParaRPr lang="en-IN" dirty="0"/>
          </a:p>
        </p:txBody>
      </p:sp>
    </p:spTree>
    <p:extLst>
      <p:ext uri="{BB962C8B-B14F-4D97-AF65-F5344CB8AC3E}">
        <p14:creationId xmlns:p14="http://schemas.microsoft.com/office/powerpoint/2010/main" val="4237961914"/>
      </p:ext>
    </p:extLst>
  </p:cSld>
  <p:clrMapOvr>
    <a:masterClrMapping/>
  </p:clrMapOvr>
  <p:transition>
    <p:fade/>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6) [Authorise]:</a:t>
            </a:r>
            <a:br>
              <a:rPr lang="en-IN" dirty="0"/>
            </a:br>
            <a:endParaRPr lang="en-IN" dirty="0"/>
          </a:p>
        </p:txBody>
      </p:sp>
      <p:sp>
        <p:nvSpPr>
          <p:cNvPr id="3" name="Content Placeholder 2"/>
          <p:cNvSpPr>
            <a:spLocks noGrp="1"/>
          </p:cNvSpPr>
          <p:nvPr>
            <p:ph idx="1"/>
          </p:nvPr>
        </p:nvSpPr>
        <p:spPr/>
        <p:txBody>
          <a:bodyPr/>
          <a:lstStyle/>
          <a:p>
            <a:r>
              <a:rPr lang="en-IN" dirty="0" smtClean="0"/>
              <a:t>It </a:t>
            </a:r>
            <a:r>
              <a:rPr lang="en-IN" dirty="0"/>
              <a:t>is used to enable forms authentication for the </a:t>
            </a:r>
            <a:r>
              <a:rPr lang="en-IN" dirty="0" err="1"/>
              <a:t>requied</a:t>
            </a:r>
            <a:r>
              <a:rPr lang="en-IN" dirty="0"/>
              <a:t> action method.</a:t>
            </a:r>
          </a:p>
        </p:txBody>
      </p:sp>
    </p:spTree>
    <p:extLst>
      <p:ext uri="{BB962C8B-B14F-4D97-AF65-F5344CB8AC3E}">
        <p14:creationId xmlns:p14="http://schemas.microsoft.com/office/powerpoint/2010/main" val="2958175146"/>
      </p:ext>
    </p:extLst>
  </p:cSld>
  <p:clrMapOvr>
    <a:masterClrMapping/>
  </p:clrMapOvr>
  <p:transition>
    <p:fade/>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7) [</a:t>
            </a:r>
            <a:r>
              <a:rPr lang="en-IN" dirty="0" err="1"/>
              <a:t>ValidateAntiForgeryToken</a:t>
            </a:r>
            <a:r>
              <a:rPr lang="en-IN" dirty="0"/>
              <a:t>]:</a:t>
            </a:r>
            <a:br>
              <a:rPr lang="en-IN" dirty="0"/>
            </a:br>
            <a:endParaRPr lang="en-IN" dirty="0"/>
          </a:p>
        </p:txBody>
      </p:sp>
      <p:sp>
        <p:nvSpPr>
          <p:cNvPr id="3" name="Content Placeholder 2"/>
          <p:cNvSpPr>
            <a:spLocks noGrp="1"/>
          </p:cNvSpPr>
          <p:nvPr>
            <p:ph idx="1"/>
          </p:nvPr>
        </p:nvSpPr>
        <p:spPr/>
        <p:txBody>
          <a:bodyPr>
            <a:normAutofit/>
          </a:bodyPr>
          <a:lstStyle/>
          <a:p>
            <a:r>
              <a:rPr lang="en-IN" dirty="0" smtClean="0"/>
              <a:t>It </a:t>
            </a:r>
            <a:r>
              <a:rPr lang="en-IN" dirty="0"/>
              <a:t>is used to accept requests from same domain only.</a:t>
            </a:r>
          </a:p>
          <a:p>
            <a:r>
              <a:rPr lang="en-IN" dirty="0" smtClean="0"/>
              <a:t>It </a:t>
            </a:r>
            <a:r>
              <a:rPr lang="en-IN" dirty="0"/>
              <a:t>enables security, by avoiding cross-site hijacking.</a:t>
            </a:r>
          </a:p>
          <a:p>
            <a:r>
              <a:rPr lang="en-IN" dirty="0" smtClean="0"/>
              <a:t>To </a:t>
            </a:r>
            <a:r>
              <a:rPr lang="en-IN" dirty="0"/>
              <a:t>work with this, in the corresponding form (in the view), you must use this:</a:t>
            </a:r>
          </a:p>
          <a:p>
            <a:endParaRPr lang="en-IN" dirty="0"/>
          </a:p>
          <a:p>
            <a:pPr marL="68580" indent="0">
              <a:buNone/>
            </a:pPr>
            <a:r>
              <a:rPr lang="en-IN" dirty="0" smtClean="0"/>
              <a:t>@</a:t>
            </a:r>
            <a:r>
              <a:rPr lang="en-IN" dirty="0" err="1"/>
              <a:t>Html.AntiForgeryToken</a:t>
            </a:r>
            <a:r>
              <a:rPr lang="en-IN" dirty="0"/>
              <a:t>()</a:t>
            </a:r>
          </a:p>
          <a:p>
            <a:endParaRPr lang="en-IN" dirty="0"/>
          </a:p>
        </p:txBody>
      </p:sp>
    </p:spTree>
    <p:extLst>
      <p:ext uri="{BB962C8B-B14F-4D97-AF65-F5344CB8AC3E}">
        <p14:creationId xmlns:p14="http://schemas.microsoft.com/office/powerpoint/2010/main" val="3806185439"/>
      </p:ext>
    </p:extLst>
  </p:cSld>
  <p:clrMapOvr>
    <a:masterClrMapping/>
  </p:clrMapOvr>
  <p:transition>
    <p:fade/>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8) [</a:t>
            </a:r>
            <a:r>
              <a:rPr lang="en-IN" dirty="0" err="1"/>
              <a:t>ActionName</a:t>
            </a:r>
            <a:r>
              <a:rPr lang="en-IN" dirty="0"/>
              <a:t>]:</a:t>
            </a:r>
            <a:br>
              <a:rPr lang="en-IN" dirty="0"/>
            </a:br>
            <a:endParaRPr lang="en-IN" dirty="0"/>
          </a:p>
        </p:txBody>
      </p:sp>
      <p:sp>
        <p:nvSpPr>
          <p:cNvPr id="3" name="Content Placeholder 2"/>
          <p:cNvSpPr>
            <a:spLocks noGrp="1"/>
          </p:cNvSpPr>
          <p:nvPr>
            <p:ph idx="1"/>
          </p:nvPr>
        </p:nvSpPr>
        <p:spPr/>
        <p:txBody>
          <a:bodyPr/>
          <a:lstStyle/>
          <a:p>
            <a:r>
              <a:rPr lang="en-IN" dirty="0" smtClean="0"/>
              <a:t>It </a:t>
            </a:r>
            <a:r>
              <a:rPr lang="en-IN" dirty="0"/>
              <a:t>is used to specify action name</a:t>
            </a:r>
          </a:p>
          <a:p>
            <a:r>
              <a:rPr lang="en-IN" dirty="0" smtClean="0"/>
              <a:t>It </a:t>
            </a:r>
            <a:r>
              <a:rPr lang="en-IN" dirty="0"/>
              <a:t>is used to maintain actual method name and action name different</a:t>
            </a:r>
          </a:p>
        </p:txBody>
      </p:sp>
    </p:spTree>
    <p:extLst>
      <p:ext uri="{BB962C8B-B14F-4D97-AF65-F5344CB8AC3E}">
        <p14:creationId xmlns:p14="http://schemas.microsoft.com/office/powerpoint/2010/main" val="3623680344"/>
      </p:ext>
    </p:extLst>
  </p:cSld>
  <p:clrMapOvr>
    <a:masterClrMapping/>
  </p:clrMapOvr>
  <p:transition>
    <p:fade/>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Global Action Filters</a:t>
            </a:r>
            <a:br>
              <a:rPr lang="en-IN"/>
            </a:br>
            <a:endParaRPr lang="en-IN"/>
          </a:p>
        </p:txBody>
      </p:sp>
      <p:sp>
        <p:nvSpPr>
          <p:cNvPr id="3" name="Content Placeholder 2"/>
          <p:cNvSpPr>
            <a:spLocks noGrp="1"/>
          </p:cNvSpPr>
          <p:nvPr>
            <p:ph idx="1"/>
          </p:nvPr>
        </p:nvSpPr>
        <p:spPr/>
        <p:txBody>
          <a:bodyPr/>
          <a:lstStyle/>
          <a:p>
            <a:endParaRPr lang="en-IN" dirty="0"/>
          </a:p>
          <a:p>
            <a:r>
              <a:rPr lang="en-IN" dirty="0" err="1" smtClean="0"/>
              <a:t>App_Start</a:t>
            </a:r>
            <a:r>
              <a:rPr lang="en-IN" dirty="0" smtClean="0"/>
              <a:t>\</a:t>
            </a:r>
            <a:r>
              <a:rPr lang="en-IN" dirty="0" err="1" smtClean="0"/>
              <a:t>FilterConfig.cs</a:t>
            </a:r>
            <a:endParaRPr lang="en-IN" dirty="0"/>
          </a:p>
          <a:p>
            <a:endParaRPr lang="en-IN" dirty="0"/>
          </a:p>
          <a:p>
            <a:r>
              <a:rPr lang="en-IN" dirty="0" err="1" smtClean="0"/>
              <a:t>filters.Add</a:t>
            </a:r>
            <a:r>
              <a:rPr lang="en-IN" dirty="0" smtClean="0"/>
              <a:t>(new </a:t>
            </a:r>
            <a:r>
              <a:rPr lang="en-IN" dirty="0" err="1"/>
              <a:t>HandleErrorAttribute</a:t>
            </a:r>
            <a:r>
              <a:rPr lang="en-IN" dirty="0"/>
              <a:t>());</a:t>
            </a:r>
          </a:p>
          <a:p>
            <a:endParaRPr lang="en-IN" dirty="0"/>
          </a:p>
        </p:txBody>
      </p:sp>
    </p:spTree>
    <p:extLst>
      <p:ext uri="{BB962C8B-B14F-4D97-AF65-F5344CB8AC3E}">
        <p14:creationId xmlns:p14="http://schemas.microsoft.com/office/powerpoint/2010/main" val="3525360285"/>
      </p:ext>
    </p:extLst>
  </p:cSld>
  <p:clrMapOvr>
    <a:masterClrMapping/>
  </p:clrMapOvr>
  <p:transition>
    <p:fade/>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4294967295"/>
          </p:nvPr>
        </p:nvSpPr>
        <p:spPr/>
        <p:txBody>
          <a:bodyPr/>
          <a:lstStyle/>
          <a:p>
            <a:endParaRPr lang="en-IN"/>
          </a:p>
        </p:txBody>
      </p:sp>
      <p:sp>
        <p:nvSpPr>
          <p:cNvPr id="2" name="Title 1"/>
          <p:cNvSpPr>
            <a:spLocks noGrp="1"/>
          </p:cNvSpPr>
          <p:nvPr>
            <p:ph type="title"/>
          </p:nvPr>
        </p:nvSpPr>
        <p:spPr>
          <a:xfrm>
            <a:off x="2567490" y="908720"/>
            <a:ext cx="7024744" cy="576064"/>
          </a:xfrm>
        </p:spPr>
        <p:txBody>
          <a:bodyPr>
            <a:normAutofit/>
          </a:bodyPr>
          <a:lstStyle/>
          <a:p>
            <a:r>
              <a:rPr lang="en-IN" dirty="0" smtClean="0"/>
              <a:t>Syntax of creating a URL Route</a:t>
            </a:r>
            <a:endParaRPr lang="en-IN" dirty="0"/>
          </a:p>
        </p:txBody>
      </p:sp>
      <p:sp>
        <p:nvSpPr>
          <p:cNvPr id="4" name="Rectangle 3"/>
          <p:cNvSpPr/>
          <p:nvPr/>
        </p:nvSpPr>
        <p:spPr>
          <a:xfrm>
            <a:off x="2207568" y="1844824"/>
            <a:ext cx="7776864" cy="424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t>public  static void </a:t>
            </a:r>
            <a:r>
              <a:rPr lang="en-IN" sz="2400" b="1" dirty="0" err="1"/>
              <a:t>RegisterRoutes</a:t>
            </a:r>
            <a:r>
              <a:rPr lang="en-IN" sz="2400" b="1" dirty="0"/>
              <a:t>(</a:t>
            </a:r>
            <a:r>
              <a:rPr lang="en-IN" sz="2400" b="1" dirty="0" err="1"/>
              <a:t>RouteCollection</a:t>
            </a:r>
            <a:r>
              <a:rPr lang="en-IN" sz="2400" b="1" dirty="0"/>
              <a:t> routes)</a:t>
            </a:r>
          </a:p>
          <a:p>
            <a:r>
              <a:rPr lang="en-IN" sz="2400" b="1" dirty="0"/>
              <a:t>{</a:t>
            </a:r>
          </a:p>
          <a:p>
            <a:r>
              <a:rPr lang="en-IN" sz="2400" b="1" dirty="0"/>
              <a:t>	</a:t>
            </a:r>
            <a:r>
              <a:rPr lang="en-IN" sz="2400" b="1" dirty="0" err="1"/>
              <a:t>routes.MapRoute</a:t>
            </a:r>
            <a:r>
              <a:rPr lang="en-IN" sz="2400" b="1" dirty="0"/>
              <a:t>(</a:t>
            </a:r>
          </a:p>
          <a:p>
            <a:r>
              <a:rPr lang="en-IN" sz="2400" b="1" dirty="0"/>
              <a:t>	“</a:t>
            </a:r>
            <a:r>
              <a:rPr lang="en-IN" sz="2400" b="1" dirty="0" err="1"/>
              <a:t>YourRouteNameHere</a:t>
            </a:r>
            <a:r>
              <a:rPr lang="en-IN" sz="2400" b="1" dirty="0"/>
              <a:t>”,</a:t>
            </a:r>
          </a:p>
          <a:p>
            <a:r>
              <a:rPr lang="en-IN" sz="2400" b="1" dirty="0"/>
              <a:t>	“</a:t>
            </a:r>
            <a:r>
              <a:rPr lang="en-IN" sz="2400" b="1" dirty="0" err="1"/>
              <a:t>YourURLPatternHere</a:t>
            </a:r>
            <a:r>
              <a:rPr lang="en-IN" sz="2400" b="1" dirty="0"/>
              <a:t>”,</a:t>
            </a:r>
          </a:p>
          <a:p>
            <a:r>
              <a:rPr lang="en-IN" sz="2400" b="1" dirty="0"/>
              <a:t>	</a:t>
            </a:r>
            <a:r>
              <a:rPr lang="en-IN" sz="2400" b="1" dirty="0" err="1"/>
              <a:t>YourParameterDefaultsHere</a:t>
            </a:r>
            <a:r>
              <a:rPr lang="en-IN" sz="2400" b="1" dirty="0"/>
              <a:t>,</a:t>
            </a:r>
          </a:p>
          <a:p>
            <a:r>
              <a:rPr lang="en-IN" sz="2400" b="1" dirty="0"/>
              <a:t>	</a:t>
            </a:r>
            <a:r>
              <a:rPr lang="en-IN" sz="2400" b="1" dirty="0" err="1"/>
              <a:t>YourParameterConstraintsHereOptionally</a:t>
            </a:r>
            <a:endParaRPr lang="en-IN" sz="2400" b="1" dirty="0"/>
          </a:p>
          <a:p>
            <a:r>
              <a:rPr lang="en-IN" sz="2400" b="1" dirty="0"/>
              <a:t>	);</a:t>
            </a:r>
          </a:p>
          <a:p>
            <a:r>
              <a:rPr lang="en-IN" sz="2400" b="1" dirty="0"/>
              <a:t>}</a:t>
            </a:r>
          </a:p>
        </p:txBody>
      </p:sp>
    </p:spTree>
    <p:extLst>
      <p:ext uri="{BB962C8B-B14F-4D97-AF65-F5344CB8AC3E}">
        <p14:creationId xmlns:p14="http://schemas.microsoft.com/office/powerpoint/2010/main" val="97070166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smtClean="0"/>
              <a:t>URL </a:t>
            </a:r>
            <a:r>
              <a:rPr lang="fr-FR" dirty="0" err="1" smtClean="0"/>
              <a:t>syntax</a:t>
            </a:r>
            <a:r>
              <a:rPr lang="fr-FR" dirty="0" smtClean="0"/>
              <a:t> in MVC:</a:t>
            </a:r>
          </a:p>
          <a:p>
            <a:r>
              <a:rPr lang="fr-FR" dirty="0" smtClean="0"/>
              <a:t> </a:t>
            </a:r>
            <a:r>
              <a:rPr lang="fr-FR" dirty="0" err="1" smtClean="0"/>
              <a:t>Syn</a:t>
            </a:r>
            <a:r>
              <a:rPr lang="fr-FR" dirty="0" smtClean="0"/>
              <a:t>: /</a:t>
            </a:r>
            <a:r>
              <a:rPr lang="fr-FR" dirty="0" err="1" smtClean="0"/>
              <a:t>ControllerName</a:t>
            </a:r>
            <a:r>
              <a:rPr lang="fr-FR" dirty="0" smtClean="0"/>
              <a:t>/</a:t>
            </a:r>
            <a:r>
              <a:rPr lang="fr-FR" dirty="0" err="1" smtClean="0"/>
              <a:t>ActionName</a:t>
            </a:r>
            <a:endParaRPr lang="fr-FR" dirty="0" smtClean="0"/>
          </a:p>
          <a:p>
            <a:endParaRPr lang="fr-FR" dirty="0" smtClean="0"/>
          </a:p>
          <a:p>
            <a:r>
              <a:rPr lang="fr-FR" dirty="0" smtClean="0"/>
              <a:t> Ex: /Controller1/Action1</a:t>
            </a:r>
          </a:p>
          <a:p>
            <a:r>
              <a:rPr lang="fr-FR" dirty="0" smtClean="0"/>
              <a:t> Ex: /</a:t>
            </a:r>
            <a:r>
              <a:rPr lang="fr-FR" dirty="0" err="1" smtClean="0"/>
              <a:t>Sample</a:t>
            </a:r>
            <a:r>
              <a:rPr lang="fr-FR" dirty="0" smtClean="0"/>
              <a:t>/Page1 </a:t>
            </a:r>
            <a:endParaRPr lang="fr-FR" dirty="0" smtClean="0"/>
          </a:p>
          <a:p>
            <a:endParaRPr lang="en-IN" dirty="0"/>
          </a:p>
        </p:txBody>
      </p:sp>
      <p:sp>
        <p:nvSpPr>
          <p:cNvPr id="2" name="Title 1"/>
          <p:cNvSpPr>
            <a:spLocks noGrp="1"/>
          </p:cNvSpPr>
          <p:nvPr>
            <p:ph type="title"/>
          </p:nvPr>
        </p:nvSpPr>
        <p:spPr/>
        <p:txBody>
          <a:bodyPr/>
          <a:lstStyle/>
          <a:p>
            <a:r>
              <a:rPr lang="en-IN" dirty="0" smtClean="0"/>
              <a:t>URL for Execution</a:t>
            </a:r>
            <a:endParaRPr lang="en-IN" dirty="0"/>
          </a:p>
        </p:txBody>
      </p:sp>
    </p:spTree>
    <p:extLst>
      <p:ext uri="{BB962C8B-B14F-4D97-AF65-F5344CB8AC3E}">
        <p14:creationId xmlns:p14="http://schemas.microsoft.com/office/powerpoint/2010/main" val="252131456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A URL Route contains:</a:t>
            </a:r>
          </a:p>
          <a:p>
            <a:r>
              <a:rPr lang="en-IN" dirty="0" smtClean="0"/>
              <a:t>1.An unique route name.</a:t>
            </a:r>
          </a:p>
          <a:p>
            <a:r>
              <a:rPr lang="en-IN" dirty="0" smtClean="0"/>
              <a:t>2.URL pattern</a:t>
            </a:r>
          </a:p>
          <a:p>
            <a:r>
              <a:rPr lang="en-IN" dirty="0" smtClean="0"/>
              <a:t>3.Default values</a:t>
            </a:r>
          </a:p>
          <a:p>
            <a:r>
              <a:rPr lang="en-IN" dirty="0" smtClean="0"/>
              <a:t>4.URL constraints (</a:t>
            </a:r>
            <a:r>
              <a:rPr lang="en-IN" dirty="0" err="1" smtClean="0"/>
              <a:t>optinal</a:t>
            </a:r>
            <a:r>
              <a:rPr lang="en-IN" dirty="0"/>
              <a:t>)</a:t>
            </a:r>
            <a:endParaRPr lang="en-IN" dirty="0" smtClean="0"/>
          </a:p>
          <a:p>
            <a:endParaRPr lang="en-IN" dirty="0"/>
          </a:p>
        </p:txBody>
      </p:sp>
      <p:sp>
        <p:nvSpPr>
          <p:cNvPr id="4" name="Date Placeholder 3"/>
          <p:cNvSpPr>
            <a:spLocks noGrp="1"/>
          </p:cNvSpPr>
          <p:nvPr>
            <p:ph type="dt" sz="half" idx="4294967295"/>
          </p:nvPr>
        </p:nvSpPr>
        <p:spPr/>
        <p:txBody>
          <a:bodyPr/>
          <a:lstStyle/>
          <a:p>
            <a:endParaRPr lang="en-IN"/>
          </a:p>
        </p:txBody>
      </p:sp>
      <p:sp>
        <p:nvSpPr>
          <p:cNvPr id="2" name="Title 1"/>
          <p:cNvSpPr>
            <a:spLocks noGrp="1"/>
          </p:cNvSpPr>
          <p:nvPr>
            <p:ph type="title"/>
          </p:nvPr>
        </p:nvSpPr>
        <p:spPr/>
        <p:txBody>
          <a:bodyPr/>
          <a:lstStyle/>
          <a:p>
            <a:r>
              <a:rPr lang="en-IN" dirty="0" smtClean="0"/>
              <a:t>URL Route</a:t>
            </a:r>
            <a:endParaRPr lang="en-IN" dirty="0"/>
          </a:p>
        </p:txBody>
      </p:sp>
    </p:spTree>
    <p:extLst>
      <p:ext uri="{BB962C8B-B14F-4D97-AF65-F5344CB8AC3E}">
        <p14:creationId xmlns:p14="http://schemas.microsoft.com/office/powerpoint/2010/main" val="427244036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24001" y="6820435"/>
            <a:ext cx="9143999" cy="37562"/>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 name="object 4"/>
          <p:cNvSpPr/>
          <p:nvPr/>
        </p:nvSpPr>
        <p:spPr>
          <a:xfrm>
            <a:off x="1524001" y="6298691"/>
            <a:ext cx="9143999" cy="25909"/>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1524001" y="6324599"/>
            <a:ext cx="9143999" cy="495836"/>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1524000" y="6324599"/>
            <a:ext cx="9144000" cy="495934"/>
          </a:xfrm>
          <a:custGeom>
            <a:avLst/>
            <a:gdLst/>
            <a:ahLst/>
            <a:cxnLst/>
            <a:rect l="l" t="t" r="r" b="b"/>
            <a:pathLst>
              <a:path w="9144000" h="495934">
                <a:moveTo>
                  <a:pt x="0" y="495836"/>
                </a:moveTo>
                <a:lnTo>
                  <a:pt x="9143999" y="495836"/>
                </a:lnTo>
                <a:lnTo>
                  <a:pt x="9143999" y="0"/>
                </a:lnTo>
                <a:lnTo>
                  <a:pt x="0" y="0"/>
                </a:lnTo>
                <a:lnTo>
                  <a:pt x="0" y="495836"/>
                </a:lnTo>
                <a:close/>
              </a:path>
            </a:pathLst>
          </a:custGeom>
          <a:ln w="12700">
            <a:solidFill>
              <a:srgbClr val="BD4A47"/>
            </a:solidFill>
          </a:ln>
        </p:spPr>
        <p:txBody>
          <a:bodyPr wrap="square" lIns="0" tIns="0" rIns="0" bIns="0" rtlCol="0"/>
          <a:lstStyle/>
          <a:p>
            <a:endParaRPr>
              <a:solidFill>
                <a:prstClr val="black"/>
              </a:solidFill>
            </a:endParaRPr>
          </a:p>
        </p:txBody>
      </p:sp>
      <p:sp>
        <p:nvSpPr>
          <p:cNvPr id="7" name="object 7"/>
          <p:cNvSpPr/>
          <p:nvPr/>
        </p:nvSpPr>
        <p:spPr>
          <a:xfrm>
            <a:off x="2133601" y="685800"/>
            <a:ext cx="1737231" cy="1219200"/>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8" name="object 8"/>
          <p:cNvSpPr/>
          <p:nvPr/>
        </p:nvSpPr>
        <p:spPr>
          <a:xfrm>
            <a:off x="1905000" y="2133600"/>
            <a:ext cx="2209800" cy="685800"/>
          </a:xfrm>
          <a:custGeom>
            <a:avLst/>
            <a:gdLst/>
            <a:ahLst/>
            <a:cxnLst/>
            <a:rect l="l" t="t" r="r" b="b"/>
            <a:pathLst>
              <a:path w="2209800" h="685800">
                <a:moveTo>
                  <a:pt x="2095499" y="0"/>
                </a:moveTo>
                <a:lnTo>
                  <a:pt x="114299" y="0"/>
                </a:lnTo>
                <a:lnTo>
                  <a:pt x="103595" y="494"/>
                </a:lnTo>
                <a:lnTo>
                  <a:pt x="62898" y="12184"/>
                </a:lnTo>
                <a:lnTo>
                  <a:pt x="30011" y="37103"/>
                </a:lnTo>
                <a:lnTo>
                  <a:pt x="8016" y="72169"/>
                </a:lnTo>
                <a:lnTo>
                  <a:pt x="0" y="114299"/>
                </a:lnTo>
                <a:lnTo>
                  <a:pt x="0" y="571499"/>
                </a:lnTo>
                <a:lnTo>
                  <a:pt x="6667" y="610054"/>
                </a:lnTo>
                <a:lnTo>
                  <a:pt x="27521" y="645888"/>
                </a:lnTo>
                <a:lnTo>
                  <a:pt x="59547" y="671854"/>
                </a:lnTo>
                <a:lnTo>
                  <a:pt x="99663" y="684871"/>
                </a:lnTo>
                <a:lnTo>
                  <a:pt x="114299" y="685799"/>
                </a:lnTo>
                <a:lnTo>
                  <a:pt x="2095499" y="685799"/>
                </a:lnTo>
                <a:lnTo>
                  <a:pt x="2134050" y="679133"/>
                </a:lnTo>
                <a:lnTo>
                  <a:pt x="2169884" y="658282"/>
                </a:lnTo>
                <a:lnTo>
                  <a:pt x="2195852" y="626256"/>
                </a:lnTo>
                <a:lnTo>
                  <a:pt x="2208871" y="586138"/>
                </a:lnTo>
                <a:lnTo>
                  <a:pt x="2209799" y="571499"/>
                </a:lnTo>
                <a:lnTo>
                  <a:pt x="2209799" y="114299"/>
                </a:lnTo>
                <a:lnTo>
                  <a:pt x="2203132" y="75745"/>
                </a:lnTo>
                <a:lnTo>
                  <a:pt x="2182278" y="39911"/>
                </a:lnTo>
                <a:lnTo>
                  <a:pt x="2150252" y="13945"/>
                </a:lnTo>
                <a:lnTo>
                  <a:pt x="2110136" y="928"/>
                </a:lnTo>
                <a:lnTo>
                  <a:pt x="2095499"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1905000" y="2133600"/>
            <a:ext cx="2209800" cy="685800"/>
          </a:xfrm>
          <a:custGeom>
            <a:avLst/>
            <a:gdLst/>
            <a:ahLst/>
            <a:cxnLst/>
            <a:rect l="l" t="t" r="r" b="b"/>
            <a:pathLst>
              <a:path w="2209800" h="685800">
                <a:moveTo>
                  <a:pt x="0" y="114299"/>
                </a:moveTo>
                <a:lnTo>
                  <a:pt x="8016" y="72169"/>
                </a:lnTo>
                <a:lnTo>
                  <a:pt x="30011" y="37103"/>
                </a:lnTo>
                <a:lnTo>
                  <a:pt x="62898" y="12184"/>
                </a:lnTo>
                <a:lnTo>
                  <a:pt x="103595" y="494"/>
                </a:lnTo>
                <a:lnTo>
                  <a:pt x="114299" y="0"/>
                </a:lnTo>
                <a:lnTo>
                  <a:pt x="2095499" y="0"/>
                </a:lnTo>
                <a:lnTo>
                  <a:pt x="2137626" y="8015"/>
                </a:lnTo>
                <a:lnTo>
                  <a:pt x="2172692" y="30007"/>
                </a:lnTo>
                <a:lnTo>
                  <a:pt x="2197613" y="62894"/>
                </a:lnTo>
                <a:lnTo>
                  <a:pt x="2209305" y="103594"/>
                </a:lnTo>
                <a:lnTo>
                  <a:pt x="2209799" y="114299"/>
                </a:lnTo>
                <a:lnTo>
                  <a:pt x="2209799" y="571499"/>
                </a:lnTo>
                <a:lnTo>
                  <a:pt x="2201783" y="613630"/>
                </a:lnTo>
                <a:lnTo>
                  <a:pt x="2179788" y="648696"/>
                </a:lnTo>
                <a:lnTo>
                  <a:pt x="2146901" y="673615"/>
                </a:lnTo>
                <a:lnTo>
                  <a:pt x="2106204" y="685305"/>
                </a:lnTo>
                <a:lnTo>
                  <a:pt x="2095499" y="685799"/>
                </a:lnTo>
                <a:lnTo>
                  <a:pt x="114299" y="685799"/>
                </a:lnTo>
                <a:lnTo>
                  <a:pt x="72173" y="677784"/>
                </a:lnTo>
                <a:lnTo>
                  <a:pt x="37107" y="655792"/>
                </a:lnTo>
                <a:lnTo>
                  <a:pt x="12186" y="622905"/>
                </a:lnTo>
                <a:lnTo>
                  <a:pt x="494" y="582205"/>
                </a:lnTo>
                <a:lnTo>
                  <a:pt x="0" y="571499"/>
                </a:lnTo>
                <a:lnTo>
                  <a:pt x="0" y="114299"/>
                </a:lnTo>
                <a:close/>
              </a:path>
            </a:pathLst>
          </a:custGeom>
          <a:ln w="25399">
            <a:solidFill>
              <a:srgbClr val="4F80BC"/>
            </a:solidFill>
          </a:ln>
        </p:spPr>
        <p:txBody>
          <a:bodyPr wrap="square" lIns="0" tIns="0" rIns="0" bIns="0" rtlCol="0"/>
          <a:lstStyle/>
          <a:p>
            <a:endParaRPr>
              <a:solidFill>
                <a:prstClr val="black"/>
              </a:solidFill>
            </a:endParaRPr>
          </a:p>
        </p:txBody>
      </p:sp>
      <p:sp>
        <p:nvSpPr>
          <p:cNvPr id="10" name="object 10"/>
          <p:cNvSpPr txBox="1"/>
          <p:nvPr/>
        </p:nvSpPr>
        <p:spPr>
          <a:xfrm>
            <a:off x="2456788" y="2339874"/>
            <a:ext cx="1104265" cy="369332"/>
          </a:xfrm>
          <a:prstGeom prst="rect">
            <a:avLst/>
          </a:prstGeom>
        </p:spPr>
        <p:txBody>
          <a:bodyPr vert="horz" wrap="square" lIns="0" tIns="0" rIns="0" bIns="0" rtlCol="0">
            <a:spAutoFit/>
          </a:bodyPr>
          <a:lstStyle/>
          <a:p>
            <a:pPr marL="12700"/>
            <a:r>
              <a:rPr sz="2400" b="1" spc="-60" dirty="0">
                <a:solidFill>
                  <a:prstClr val="black"/>
                </a:solidFill>
                <a:latin typeface="Corbel"/>
                <a:cs typeface="Corbel"/>
              </a:rPr>
              <a:t>R</a:t>
            </a:r>
            <a:r>
              <a:rPr sz="2400" b="1" spc="-15" dirty="0">
                <a:solidFill>
                  <a:prstClr val="black"/>
                </a:solidFill>
                <a:latin typeface="Corbel"/>
                <a:cs typeface="Corbel"/>
              </a:rPr>
              <a:t>equ</a:t>
            </a:r>
            <a:r>
              <a:rPr sz="2400" b="1" spc="-10" dirty="0">
                <a:solidFill>
                  <a:prstClr val="black"/>
                </a:solidFill>
                <a:latin typeface="Corbel"/>
                <a:cs typeface="Corbel"/>
              </a:rPr>
              <a:t>e</a:t>
            </a:r>
            <a:r>
              <a:rPr sz="2400" b="1" dirty="0">
                <a:solidFill>
                  <a:prstClr val="black"/>
                </a:solidFill>
                <a:latin typeface="Corbel"/>
                <a:cs typeface="Corbel"/>
              </a:rPr>
              <a:t>st</a:t>
            </a:r>
            <a:endParaRPr sz="2400">
              <a:solidFill>
                <a:prstClr val="black"/>
              </a:solidFill>
              <a:latin typeface="Corbel"/>
              <a:cs typeface="Corbel"/>
            </a:endParaRPr>
          </a:p>
        </p:txBody>
      </p:sp>
      <p:sp>
        <p:nvSpPr>
          <p:cNvPr id="11" name="object 11"/>
          <p:cNvSpPr/>
          <p:nvPr/>
        </p:nvSpPr>
        <p:spPr>
          <a:xfrm>
            <a:off x="1905000" y="3276600"/>
            <a:ext cx="2209800" cy="685800"/>
          </a:xfrm>
          <a:custGeom>
            <a:avLst/>
            <a:gdLst/>
            <a:ahLst/>
            <a:cxnLst/>
            <a:rect l="l" t="t" r="r" b="b"/>
            <a:pathLst>
              <a:path w="2209800" h="685800">
                <a:moveTo>
                  <a:pt x="2095499" y="0"/>
                </a:moveTo>
                <a:lnTo>
                  <a:pt x="114299" y="0"/>
                </a:lnTo>
                <a:lnTo>
                  <a:pt x="103595" y="494"/>
                </a:lnTo>
                <a:lnTo>
                  <a:pt x="62898" y="12184"/>
                </a:lnTo>
                <a:lnTo>
                  <a:pt x="30011" y="37103"/>
                </a:lnTo>
                <a:lnTo>
                  <a:pt x="8016" y="72169"/>
                </a:lnTo>
                <a:lnTo>
                  <a:pt x="0" y="114299"/>
                </a:lnTo>
                <a:lnTo>
                  <a:pt x="0" y="571499"/>
                </a:lnTo>
                <a:lnTo>
                  <a:pt x="6667" y="610050"/>
                </a:lnTo>
                <a:lnTo>
                  <a:pt x="27521" y="645884"/>
                </a:lnTo>
                <a:lnTo>
                  <a:pt x="59547" y="671852"/>
                </a:lnTo>
                <a:lnTo>
                  <a:pt x="99663" y="684871"/>
                </a:lnTo>
                <a:lnTo>
                  <a:pt x="114299" y="685799"/>
                </a:lnTo>
                <a:lnTo>
                  <a:pt x="2095499" y="685799"/>
                </a:lnTo>
                <a:lnTo>
                  <a:pt x="2134050" y="679132"/>
                </a:lnTo>
                <a:lnTo>
                  <a:pt x="2169884" y="658278"/>
                </a:lnTo>
                <a:lnTo>
                  <a:pt x="2195852" y="626252"/>
                </a:lnTo>
                <a:lnTo>
                  <a:pt x="2208871" y="586136"/>
                </a:lnTo>
                <a:lnTo>
                  <a:pt x="2209799" y="571499"/>
                </a:lnTo>
                <a:lnTo>
                  <a:pt x="2209799" y="114299"/>
                </a:lnTo>
                <a:lnTo>
                  <a:pt x="2203132" y="75745"/>
                </a:lnTo>
                <a:lnTo>
                  <a:pt x="2182278" y="39911"/>
                </a:lnTo>
                <a:lnTo>
                  <a:pt x="2150252" y="13945"/>
                </a:lnTo>
                <a:lnTo>
                  <a:pt x="2110136" y="928"/>
                </a:lnTo>
                <a:lnTo>
                  <a:pt x="2095499" y="0"/>
                </a:lnTo>
                <a:close/>
              </a:path>
            </a:pathLst>
          </a:custGeom>
          <a:solidFill>
            <a:srgbClr val="4F80BC"/>
          </a:solidFill>
        </p:spPr>
        <p:txBody>
          <a:bodyPr wrap="square" lIns="0" tIns="0" rIns="0" bIns="0" rtlCol="0"/>
          <a:lstStyle/>
          <a:p>
            <a:endParaRPr>
              <a:solidFill>
                <a:prstClr val="black"/>
              </a:solidFill>
            </a:endParaRPr>
          </a:p>
        </p:txBody>
      </p:sp>
      <p:sp>
        <p:nvSpPr>
          <p:cNvPr id="12" name="object 12"/>
          <p:cNvSpPr/>
          <p:nvPr/>
        </p:nvSpPr>
        <p:spPr>
          <a:xfrm>
            <a:off x="1905000" y="3276600"/>
            <a:ext cx="2209800" cy="685800"/>
          </a:xfrm>
          <a:custGeom>
            <a:avLst/>
            <a:gdLst/>
            <a:ahLst/>
            <a:cxnLst/>
            <a:rect l="l" t="t" r="r" b="b"/>
            <a:pathLst>
              <a:path w="2209800" h="685800">
                <a:moveTo>
                  <a:pt x="0" y="114299"/>
                </a:moveTo>
                <a:lnTo>
                  <a:pt x="8016" y="72169"/>
                </a:lnTo>
                <a:lnTo>
                  <a:pt x="30011" y="37103"/>
                </a:lnTo>
                <a:lnTo>
                  <a:pt x="62898" y="12184"/>
                </a:lnTo>
                <a:lnTo>
                  <a:pt x="103595" y="494"/>
                </a:lnTo>
                <a:lnTo>
                  <a:pt x="114299" y="0"/>
                </a:lnTo>
                <a:lnTo>
                  <a:pt x="2095499" y="0"/>
                </a:lnTo>
                <a:lnTo>
                  <a:pt x="2137626" y="8015"/>
                </a:lnTo>
                <a:lnTo>
                  <a:pt x="2172692" y="30007"/>
                </a:lnTo>
                <a:lnTo>
                  <a:pt x="2197613" y="62894"/>
                </a:lnTo>
                <a:lnTo>
                  <a:pt x="2209305" y="103594"/>
                </a:lnTo>
                <a:lnTo>
                  <a:pt x="2209799" y="114299"/>
                </a:lnTo>
                <a:lnTo>
                  <a:pt x="2209799" y="571499"/>
                </a:lnTo>
                <a:lnTo>
                  <a:pt x="2201783" y="613626"/>
                </a:lnTo>
                <a:lnTo>
                  <a:pt x="2179788" y="648692"/>
                </a:lnTo>
                <a:lnTo>
                  <a:pt x="2146901" y="673613"/>
                </a:lnTo>
                <a:lnTo>
                  <a:pt x="2106204" y="685305"/>
                </a:lnTo>
                <a:lnTo>
                  <a:pt x="2095499" y="685799"/>
                </a:lnTo>
                <a:lnTo>
                  <a:pt x="114299" y="685799"/>
                </a:lnTo>
                <a:lnTo>
                  <a:pt x="72173" y="677783"/>
                </a:lnTo>
                <a:lnTo>
                  <a:pt x="37107" y="655788"/>
                </a:lnTo>
                <a:lnTo>
                  <a:pt x="12186" y="622901"/>
                </a:lnTo>
                <a:lnTo>
                  <a:pt x="494" y="582204"/>
                </a:lnTo>
                <a:lnTo>
                  <a:pt x="0" y="571499"/>
                </a:lnTo>
                <a:lnTo>
                  <a:pt x="0" y="114299"/>
                </a:lnTo>
                <a:close/>
              </a:path>
            </a:pathLst>
          </a:custGeom>
          <a:ln w="25399">
            <a:solidFill>
              <a:srgbClr val="385D89"/>
            </a:solidFill>
          </a:ln>
        </p:spPr>
        <p:txBody>
          <a:bodyPr wrap="square" lIns="0" tIns="0" rIns="0" bIns="0" rtlCol="0"/>
          <a:lstStyle/>
          <a:p>
            <a:endParaRPr>
              <a:solidFill>
                <a:prstClr val="black"/>
              </a:solidFill>
            </a:endParaRPr>
          </a:p>
        </p:txBody>
      </p:sp>
      <p:sp>
        <p:nvSpPr>
          <p:cNvPr id="13" name="object 13"/>
          <p:cNvSpPr txBox="1"/>
          <p:nvPr/>
        </p:nvSpPr>
        <p:spPr>
          <a:xfrm>
            <a:off x="2825625" y="3482875"/>
            <a:ext cx="368935" cy="369332"/>
          </a:xfrm>
          <a:prstGeom prst="rect">
            <a:avLst/>
          </a:prstGeom>
        </p:spPr>
        <p:txBody>
          <a:bodyPr vert="horz" wrap="square" lIns="0" tIns="0" rIns="0" bIns="0" rtlCol="0">
            <a:spAutoFit/>
          </a:bodyPr>
          <a:lstStyle/>
          <a:p>
            <a:pPr marL="12700"/>
            <a:r>
              <a:rPr sz="2400" b="1" spc="-15" dirty="0">
                <a:solidFill>
                  <a:srgbClr val="FFFFFF"/>
                </a:solidFill>
                <a:latin typeface="Corbel"/>
                <a:cs typeface="Corbel"/>
              </a:rPr>
              <a:t>IIS</a:t>
            </a:r>
            <a:endParaRPr sz="2400">
              <a:solidFill>
                <a:prstClr val="black"/>
              </a:solidFill>
              <a:latin typeface="Corbel"/>
              <a:cs typeface="Corbel"/>
            </a:endParaRPr>
          </a:p>
        </p:txBody>
      </p:sp>
      <p:sp>
        <p:nvSpPr>
          <p:cNvPr id="14" name="object 14"/>
          <p:cNvSpPr/>
          <p:nvPr/>
        </p:nvSpPr>
        <p:spPr>
          <a:xfrm>
            <a:off x="2918841" y="2819400"/>
            <a:ext cx="103505" cy="457200"/>
          </a:xfrm>
          <a:custGeom>
            <a:avLst/>
            <a:gdLst/>
            <a:ahLst/>
            <a:cxnLst/>
            <a:rect l="l" t="t" r="r" b="b"/>
            <a:pathLst>
              <a:path w="103505" h="457200">
                <a:moveTo>
                  <a:pt x="7107" y="361066"/>
                </a:moveTo>
                <a:lnTo>
                  <a:pt x="4059" y="362711"/>
                </a:lnTo>
                <a:lnTo>
                  <a:pt x="1011" y="364479"/>
                </a:lnTo>
                <a:lnTo>
                  <a:pt x="0" y="368411"/>
                </a:lnTo>
                <a:lnTo>
                  <a:pt x="1773" y="371459"/>
                </a:lnTo>
                <a:lnTo>
                  <a:pt x="51303" y="457199"/>
                </a:lnTo>
                <a:lnTo>
                  <a:pt x="58722" y="444611"/>
                </a:lnTo>
                <a:lnTo>
                  <a:pt x="45089" y="444611"/>
                </a:lnTo>
                <a:lnTo>
                  <a:pt x="45169" y="421184"/>
                </a:lnTo>
                <a:lnTo>
                  <a:pt x="12704" y="365119"/>
                </a:lnTo>
                <a:lnTo>
                  <a:pt x="10917" y="362071"/>
                </a:lnTo>
                <a:lnTo>
                  <a:pt x="7107" y="361066"/>
                </a:lnTo>
                <a:close/>
              </a:path>
              <a:path w="103505" h="457200">
                <a:moveTo>
                  <a:pt x="45169" y="421184"/>
                </a:moveTo>
                <a:lnTo>
                  <a:pt x="45089" y="444611"/>
                </a:lnTo>
                <a:lnTo>
                  <a:pt x="57780" y="444611"/>
                </a:lnTo>
                <a:lnTo>
                  <a:pt x="57791" y="441441"/>
                </a:lnTo>
                <a:lnTo>
                  <a:pt x="45969" y="441441"/>
                </a:lnTo>
                <a:lnTo>
                  <a:pt x="51475" y="432073"/>
                </a:lnTo>
                <a:lnTo>
                  <a:pt x="45169" y="421184"/>
                </a:lnTo>
                <a:close/>
              </a:path>
              <a:path w="103505" h="457200">
                <a:moveTo>
                  <a:pt x="96261" y="361309"/>
                </a:moveTo>
                <a:lnTo>
                  <a:pt x="92451" y="362315"/>
                </a:lnTo>
                <a:lnTo>
                  <a:pt x="90677" y="365363"/>
                </a:lnTo>
                <a:lnTo>
                  <a:pt x="57861" y="421206"/>
                </a:lnTo>
                <a:lnTo>
                  <a:pt x="57780" y="444611"/>
                </a:lnTo>
                <a:lnTo>
                  <a:pt x="58722" y="444611"/>
                </a:lnTo>
                <a:lnTo>
                  <a:pt x="103382" y="368807"/>
                </a:lnTo>
                <a:lnTo>
                  <a:pt x="102357" y="364876"/>
                </a:lnTo>
                <a:lnTo>
                  <a:pt x="99309" y="363077"/>
                </a:lnTo>
                <a:lnTo>
                  <a:pt x="96261" y="361309"/>
                </a:lnTo>
                <a:close/>
              </a:path>
              <a:path w="103505" h="457200">
                <a:moveTo>
                  <a:pt x="51475" y="432073"/>
                </a:moveTo>
                <a:lnTo>
                  <a:pt x="45969" y="441441"/>
                </a:lnTo>
                <a:lnTo>
                  <a:pt x="56900" y="441441"/>
                </a:lnTo>
                <a:lnTo>
                  <a:pt x="51475" y="432073"/>
                </a:lnTo>
                <a:close/>
              </a:path>
              <a:path w="103505" h="457200">
                <a:moveTo>
                  <a:pt x="57861" y="421206"/>
                </a:moveTo>
                <a:lnTo>
                  <a:pt x="51475" y="432073"/>
                </a:lnTo>
                <a:lnTo>
                  <a:pt x="56900" y="441441"/>
                </a:lnTo>
                <a:lnTo>
                  <a:pt x="57791" y="441441"/>
                </a:lnTo>
                <a:lnTo>
                  <a:pt x="57861" y="421206"/>
                </a:lnTo>
                <a:close/>
              </a:path>
              <a:path w="103505" h="457200">
                <a:moveTo>
                  <a:pt x="59304" y="0"/>
                </a:moveTo>
                <a:lnTo>
                  <a:pt x="46613" y="0"/>
                </a:lnTo>
                <a:lnTo>
                  <a:pt x="45169" y="421184"/>
                </a:lnTo>
                <a:lnTo>
                  <a:pt x="51475" y="432073"/>
                </a:lnTo>
                <a:lnTo>
                  <a:pt x="57861" y="421206"/>
                </a:lnTo>
                <a:lnTo>
                  <a:pt x="59304" y="0"/>
                </a:lnTo>
                <a:close/>
              </a:path>
            </a:pathLst>
          </a:custGeom>
          <a:solidFill>
            <a:srgbClr val="C00000"/>
          </a:solidFill>
        </p:spPr>
        <p:txBody>
          <a:bodyPr wrap="square" lIns="0" tIns="0" rIns="0" bIns="0" rtlCol="0"/>
          <a:lstStyle/>
          <a:p>
            <a:endParaRPr>
              <a:solidFill>
                <a:prstClr val="black"/>
              </a:solidFill>
            </a:endParaRPr>
          </a:p>
        </p:txBody>
      </p:sp>
      <p:sp>
        <p:nvSpPr>
          <p:cNvPr id="15" name="object 15"/>
          <p:cNvSpPr/>
          <p:nvPr/>
        </p:nvSpPr>
        <p:spPr>
          <a:xfrm>
            <a:off x="1905000" y="4419600"/>
            <a:ext cx="2209800" cy="685800"/>
          </a:xfrm>
          <a:custGeom>
            <a:avLst/>
            <a:gdLst/>
            <a:ahLst/>
            <a:cxnLst/>
            <a:rect l="l" t="t" r="r" b="b"/>
            <a:pathLst>
              <a:path w="2209800" h="685800">
                <a:moveTo>
                  <a:pt x="2095499" y="0"/>
                </a:moveTo>
                <a:lnTo>
                  <a:pt x="114299" y="0"/>
                </a:lnTo>
                <a:lnTo>
                  <a:pt x="103595" y="494"/>
                </a:lnTo>
                <a:lnTo>
                  <a:pt x="62898" y="12186"/>
                </a:lnTo>
                <a:lnTo>
                  <a:pt x="30011" y="37107"/>
                </a:lnTo>
                <a:lnTo>
                  <a:pt x="8016" y="72173"/>
                </a:lnTo>
                <a:lnTo>
                  <a:pt x="0" y="114299"/>
                </a:lnTo>
                <a:lnTo>
                  <a:pt x="0" y="571499"/>
                </a:lnTo>
                <a:lnTo>
                  <a:pt x="6667" y="610050"/>
                </a:lnTo>
                <a:lnTo>
                  <a:pt x="27521" y="645884"/>
                </a:lnTo>
                <a:lnTo>
                  <a:pt x="59547" y="671852"/>
                </a:lnTo>
                <a:lnTo>
                  <a:pt x="99663" y="684871"/>
                </a:lnTo>
                <a:lnTo>
                  <a:pt x="114299" y="685799"/>
                </a:lnTo>
                <a:lnTo>
                  <a:pt x="2095499" y="685799"/>
                </a:lnTo>
                <a:lnTo>
                  <a:pt x="2134050" y="679132"/>
                </a:lnTo>
                <a:lnTo>
                  <a:pt x="2169884" y="658278"/>
                </a:lnTo>
                <a:lnTo>
                  <a:pt x="2195852" y="626252"/>
                </a:lnTo>
                <a:lnTo>
                  <a:pt x="2208871" y="586136"/>
                </a:lnTo>
                <a:lnTo>
                  <a:pt x="2209799" y="571499"/>
                </a:lnTo>
                <a:lnTo>
                  <a:pt x="2209799" y="114299"/>
                </a:lnTo>
                <a:lnTo>
                  <a:pt x="2203132" y="75749"/>
                </a:lnTo>
                <a:lnTo>
                  <a:pt x="2182278" y="39915"/>
                </a:lnTo>
                <a:lnTo>
                  <a:pt x="2150252" y="13947"/>
                </a:lnTo>
                <a:lnTo>
                  <a:pt x="2110136" y="928"/>
                </a:lnTo>
                <a:lnTo>
                  <a:pt x="2095499" y="0"/>
                </a:lnTo>
                <a:close/>
              </a:path>
            </a:pathLst>
          </a:custGeom>
          <a:solidFill>
            <a:srgbClr val="4F80BC"/>
          </a:solidFill>
        </p:spPr>
        <p:txBody>
          <a:bodyPr wrap="square" lIns="0" tIns="0" rIns="0" bIns="0" rtlCol="0"/>
          <a:lstStyle/>
          <a:p>
            <a:endParaRPr>
              <a:solidFill>
                <a:prstClr val="black"/>
              </a:solidFill>
            </a:endParaRPr>
          </a:p>
        </p:txBody>
      </p:sp>
      <p:sp>
        <p:nvSpPr>
          <p:cNvPr id="16" name="object 16"/>
          <p:cNvSpPr/>
          <p:nvPr/>
        </p:nvSpPr>
        <p:spPr>
          <a:xfrm>
            <a:off x="1905000" y="4419600"/>
            <a:ext cx="2209800" cy="685800"/>
          </a:xfrm>
          <a:custGeom>
            <a:avLst/>
            <a:gdLst/>
            <a:ahLst/>
            <a:cxnLst/>
            <a:rect l="l" t="t" r="r" b="b"/>
            <a:pathLst>
              <a:path w="2209800" h="685800">
                <a:moveTo>
                  <a:pt x="0" y="114299"/>
                </a:moveTo>
                <a:lnTo>
                  <a:pt x="8016" y="72173"/>
                </a:lnTo>
                <a:lnTo>
                  <a:pt x="30011" y="37107"/>
                </a:lnTo>
                <a:lnTo>
                  <a:pt x="62898" y="12186"/>
                </a:lnTo>
                <a:lnTo>
                  <a:pt x="103595" y="494"/>
                </a:lnTo>
                <a:lnTo>
                  <a:pt x="114299" y="0"/>
                </a:lnTo>
                <a:lnTo>
                  <a:pt x="2095499" y="0"/>
                </a:lnTo>
                <a:lnTo>
                  <a:pt x="2137626" y="8016"/>
                </a:lnTo>
                <a:lnTo>
                  <a:pt x="2172692" y="30011"/>
                </a:lnTo>
                <a:lnTo>
                  <a:pt x="2197613" y="62898"/>
                </a:lnTo>
                <a:lnTo>
                  <a:pt x="2209305" y="103595"/>
                </a:lnTo>
                <a:lnTo>
                  <a:pt x="2209799" y="114299"/>
                </a:lnTo>
                <a:lnTo>
                  <a:pt x="2209799" y="571499"/>
                </a:lnTo>
                <a:lnTo>
                  <a:pt x="2201783" y="613626"/>
                </a:lnTo>
                <a:lnTo>
                  <a:pt x="2179788" y="648692"/>
                </a:lnTo>
                <a:lnTo>
                  <a:pt x="2146901" y="673613"/>
                </a:lnTo>
                <a:lnTo>
                  <a:pt x="2106204" y="685305"/>
                </a:lnTo>
                <a:lnTo>
                  <a:pt x="2095499" y="685799"/>
                </a:lnTo>
                <a:lnTo>
                  <a:pt x="114299" y="685799"/>
                </a:lnTo>
                <a:lnTo>
                  <a:pt x="72173" y="677783"/>
                </a:lnTo>
                <a:lnTo>
                  <a:pt x="37107" y="655788"/>
                </a:lnTo>
                <a:lnTo>
                  <a:pt x="12186" y="622901"/>
                </a:lnTo>
                <a:lnTo>
                  <a:pt x="494" y="582204"/>
                </a:lnTo>
                <a:lnTo>
                  <a:pt x="0" y="571499"/>
                </a:lnTo>
                <a:lnTo>
                  <a:pt x="0" y="114299"/>
                </a:lnTo>
                <a:close/>
              </a:path>
            </a:pathLst>
          </a:custGeom>
          <a:ln w="25399">
            <a:solidFill>
              <a:srgbClr val="385D89"/>
            </a:solidFill>
          </a:ln>
        </p:spPr>
        <p:txBody>
          <a:bodyPr wrap="square" lIns="0" tIns="0" rIns="0" bIns="0" rtlCol="0"/>
          <a:lstStyle/>
          <a:p>
            <a:endParaRPr>
              <a:solidFill>
                <a:prstClr val="black"/>
              </a:solidFill>
            </a:endParaRPr>
          </a:p>
        </p:txBody>
      </p:sp>
      <p:sp>
        <p:nvSpPr>
          <p:cNvPr id="17" name="object 17"/>
          <p:cNvSpPr txBox="1"/>
          <p:nvPr/>
        </p:nvSpPr>
        <p:spPr>
          <a:xfrm>
            <a:off x="2153512" y="4488970"/>
            <a:ext cx="1710689" cy="646331"/>
          </a:xfrm>
          <a:prstGeom prst="rect">
            <a:avLst/>
          </a:prstGeom>
        </p:spPr>
        <p:txBody>
          <a:bodyPr vert="horz" wrap="square" lIns="0" tIns="0" rIns="0" bIns="0" rtlCol="0">
            <a:spAutoFit/>
          </a:bodyPr>
          <a:lstStyle/>
          <a:p>
            <a:pPr marL="635" algn="ctr"/>
            <a:r>
              <a:rPr sz="2400" b="1" spc="-5" dirty="0">
                <a:solidFill>
                  <a:srgbClr val="FFFFFF"/>
                </a:solidFill>
                <a:latin typeface="Corbel"/>
                <a:cs typeface="Corbel"/>
              </a:rPr>
              <a:t>A</a:t>
            </a:r>
            <a:r>
              <a:rPr sz="2400" b="1" spc="-10" dirty="0">
                <a:solidFill>
                  <a:srgbClr val="FFFFFF"/>
                </a:solidFill>
                <a:latin typeface="Corbel"/>
                <a:cs typeface="Corbel"/>
              </a:rPr>
              <a:t>S</a:t>
            </a:r>
            <a:r>
              <a:rPr sz="2400" b="1" spc="-305" dirty="0">
                <a:solidFill>
                  <a:srgbClr val="FFFFFF"/>
                </a:solidFill>
                <a:latin typeface="Corbel"/>
                <a:cs typeface="Corbel"/>
              </a:rPr>
              <a:t>P</a:t>
            </a:r>
            <a:r>
              <a:rPr sz="2400" b="1" spc="-5" dirty="0">
                <a:solidFill>
                  <a:srgbClr val="FFFFFF"/>
                </a:solidFill>
                <a:latin typeface="Corbel"/>
                <a:cs typeface="Corbel"/>
              </a:rPr>
              <a:t>.</a:t>
            </a:r>
            <a:r>
              <a:rPr sz="2400" b="1" spc="10" dirty="0">
                <a:solidFill>
                  <a:srgbClr val="FFFFFF"/>
                </a:solidFill>
                <a:latin typeface="Corbel"/>
                <a:cs typeface="Corbel"/>
              </a:rPr>
              <a:t>N</a:t>
            </a:r>
            <a:r>
              <a:rPr sz="2400" b="1" dirty="0">
                <a:solidFill>
                  <a:srgbClr val="FFFFFF"/>
                </a:solidFill>
                <a:latin typeface="Corbel"/>
                <a:cs typeface="Corbel"/>
              </a:rPr>
              <a:t>ET</a:t>
            </a:r>
            <a:endParaRPr sz="2400">
              <a:solidFill>
                <a:prstClr val="black"/>
              </a:solidFill>
              <a:latin typeface="Corbel"/>
              <a:cs typeface="Corbel"/>
            </a:endParaRPr>
          </a:p>
          <a:p>
            <a:pPr algn="ctr">
              <a:spcBef>
                <a:spcPts val="35"/>
              </a:spcBef>
            </a:pPr>
            <a:r>
              <a:rPr b="1" spc="-10" dirty="0">
                <a:solidFill>
                  <a:srgbClr val="FFFFFF"/>
                </a:solidFill>
                <a:latin typeface="Corbel"/>
                <a:cs typeface="Corbel"/>
              </a:rPr>
              <a:t>(asp</a:t>
            </a:r>
            <a:r>
              <a:rPr b="1" spc="-20" dirty="0">
                <a:solidFill>
                  <a:srgbClr val="FFFFFF"/>
                </a:solidFill>
                <a:latin typeface="Corbel"/>
                <a:cs typeface="Corbel"/>
              </a:rPr>
              <a:t>n</a:t>
            </a:r>
            <a:r>
              <a:rPr b="1" spc="-10" dirty="0">
                <a:solidFill>
                  <a:srgbClr val="FFFFFF"/>
                </a:solidFill>
                <a:latin typeface="Corbel"/>
                <a:cs typeface="Corbel"/>
              </a:rPr>
              <a:t>et_isa</a:t>
            </a:r>
            <a:r>
              <a:rPr b="1" spc="-25" dirty="0">
                <a:solidFill>
                  <a:srgbClr val="FFFFFF"/>
                </a:solidFill>
                <a:latin typeface="Corbel"/>
                <a:cs typeface="Corbel"/>
              </a:rPr>
              <a:t>p</a:t>
            </a:r>
            <a:r>
              <a:rPr b="1" dirty="0">
                <a:solidFill>
                  <a:srgbClr val="FFFFFF"/>
                </a:solidFill>
                <a:latin typeface="Corbel"/>
                <a:cs typeface="Corbel"/>
              </a:rPr>
              <a:t>i.dll</a:t>
            </a:r>
            <a:r>
              <a:rPr b="1" spc="-10" dirty="0">
                <a:solidFill>
                  <a:srgbClr val="FFFFFF"/>
                </a:solidFill>
                <a:latin typeface="Corbel"/>
                <a:cs typeface="Corbel"/>
              </a:rPr>
              <a:t>)</a:t>
            </a:r>
            <a:endParaRPr>
              <a:solidFill>
                <a:prstClr val="black"/>
              </a:solidFill>
              <a:latin typeface="Corbel"/>
              <a:cs typeface="Corbel"/>
            </a:endParaRPr>
          </a:p>
        </p:txBody>
      </p:sp>
      <p:sp>
        <p:nvSpPr>
          <p:cNvPr id="18" name="object 18"/>
          <p:cNvSpPr/>
          <p:nvPr/>
        </p:nvSpPr>
        <p:spPr>
          <a:xfrm>
            <a:off x="2918841" y="3962400"/>
            <a:ext cx="103505" cy="457200"/>
          </a:xfrm>
          <a:custGeom>
            <a:avLst/>
            <a:gdLst/>
            <a:ahLst/>
            <a:cxnLst/>
            <a:rect l="l" t="t" r="r" b="b"/>
            <a:pathLst>
              <a:path w="103505" h="457200">
                <a:moveTo>
                  <a:pt x="7107" y="361056"/>
                </a:moveTo>
                <a:lnTo>
                  <a:pt x="4059" y="362711"/>
                </a:lnTo>
                <a:lnTo>
                  <a:pt x="1011" y="364485"/>
                </a:lnTo>
                <a:lnTo>
                  <a:pt x="0" y="368426"/>
                </a:lnTo>
                <a:lnTo>
                  <a:pt x="1773" y="371474"/>
                </a:lnTo>
                <a:lnTo>
                  <a:pt x="51303" y="457199"/>
                </a:lnTo>
                <a:lnTo>
                  <a:pt x="58713" y="444626"/>
                </a:lnTo>
                <a:lnTo>
                  <a:pt x="45089" y="444626"/>
                </a:lnTo>
                <a:lnTo>
                  <a:pt x="45169" y="421191"/>
                </a:lnTo>
                <a:lnTo>
                  <a:pt x="12704" y="365129"/>
                </a:lnTo>
                <a:lnTo>
                  <a:pt x="10917" y="362081"/>
                </a:lnTo>
                <a:lnTo>
                  <a:pt x="7107" y="361056"/>
                </a:lnTo>
                <a:close/>
              </a:path>
              <a:path w="103505" h="457200">
                <a:moveTo>
                  <a:pt x="45169" y="421191"/>
                </a:moveTo>
                <a:lnTo>
                  <a:pt x="45089" y="444626"/>
                </a:lnTo>
                <a:lnTo>
                  <a:pt x="57780" y="444626"/>
                </a:lnTo>
                <a:lnTo>
                  <a:pt x="57791" y="441447"/>
                </a:lnTo>
                <a:lnTo>
                  <a:pt x="45969" y="441447"/>
                </a:lnTo>
                <a:lnTo>
                  <a:pt x="51475" y="432080"/>
                </a:lnTo>
                <a:lnTo>
                  <a:pt x="45169" y="421191"/>
                </a:lnTo>
                <a:close/>
              </a:path>
              <a:path w="103505" h="457200">
                <a:moveTo>
                  <a:pt x="96261" y="361319"/>
                </a:moveTo>
                <a:lnTo>
                  <a:pt x="92451" y="362330"/>
                </a:lnTo>
                <a:lnTo>
                  <a:pt x="90677" y="365378"/>
                </a:lnTo>
                <a:lnTo>
                  <a:pt x="57861" y="421215"/>
                </a:lnTo>
                <a:lnTo>
                  <a:pt x="57780" y="444626"/>
                </a:lnTo>
                <a:lnTo>
                  <a:pt x="58713" y="444626"/>
                </a:lnTo>
                <a:lnTo>
                  <a:pt x="103382" y="368807"/>
                </a:lnTo>
                <a:lnTo>
                  <a:pt x="102357" y="364866"/>
                </a:lnTo>
                <a:lnTo>
                  <a:pt x="96261" y="361319"/>
                </a:lnTo>
                <a:close/>
              </a:path>
              <a:path w="103505" h="457200">
                <a:moveTo>
                  <a:pt x="51475" y="432080"/>
                </a:moveTo>
                <a:lnTo>
                  <a:pt x="45969" y="441447"/>
                </a:lnTo>
                <a:lnTo>
                  <a:pt x="56900" y="441447"/>
                </a:lnTo>
                <a:lnTo>
                  <a:pt x="51475" y="432080"/>
                </a:lnTo>
                <a:close/>
              </a:path>
              <a:path w="103505" h="457200">
                <a:moveTo>
                  <a:pt x="57861" y="421215"/>
                </a:moveTo>
                <a:lnTo>
                  <a:pt x="51475" y="432080"/>
                </a:lnTo>
                <a:lnTo>
                  <a:pt x="56900" y="441447"/>
                </a:lnTo>
                <a:lnTo>
                  <a:pt x="57791" y="441447"/>
                </a:lnTo>
                <a:lnTo>
                  <a:pt x="57861" y="421215"/>
                </a:lnTo>
                <a:close/>
              </a:path>
              <a:path w="103505" h="457200">
                <a:moveTo>
                  <a:pt x="59304" y="0"/>
                </a:moveTo>
                <a:lnTo>
                  <a:pt x="46613" y="0"/>
                </a:lnTo>
                <a:lnTo>
                  <a:pt x="45169" y="421191"/>
                </a:lnTo>
                <a:lnTo>
                  <a:pt x="51475" y="432080"/>
                </a:lnTo>
                <a:lnTo>
                  <a:pt x="57861" y="421215"/>
                </a:lnTo>
                <a:lnTo>
                  <a:pt x="59304" y="0"/>
                </a:lnTo>
                <a:close/>
              </a:path>
            </a:pathLst>
          </a:custGeom>
          <a:solidFill>
            <a:srgbClr val="C00000"/>
          </a:solidFill>
        </p:spPr>
        <p:txBody>
          <a:bodyPr wrap="square" lIns="0" tIns="0" rIns="0" bIns="0" rtlCol="0"/>
          <a:lstStyle/>
          <a:p>
            <a:endParaRPr>
              <a:solidFill>
                <a:prstClr val="black"/>
              </a:solidFill>
            </a:endParaRPr>
          </a:p>
        </p:txBody>
      </p:sp>
      <p:sp>
        <p:nvSpPr>
          <p:cNvPr id="19" name="object 19"/>
          <p:cNvSpPr/>
          <p:nvPr/>
        </p:nvSpPr>
        <p:spPr>
          <a:xfrm>
            <a:off x="1905000" y="5486400"/>
            <a:ext cx="2209800" cy="685800"/>
          </a:xfrm>
          <a:custGeom>
            <a:avLst/>
            <a:gdLst/>
            <a:ahLst/>
            <a:cxnLst/>
            <a:rect l="l" t="t" r="r" b="b"/>
            <a:pathLst>
              <a:path w="2209800" h="685800">
                <a:moveTo>
                  <a:pt x="2095499" y="0"/>
                </a:moveTo>
                <a:lnTo>
                  <a:pt x="114299" y="0"/>
                </a:lnTo>
                <a:lnTo>
                  <a:pt x="103595" y="494"/>
                </a:lnTo>
                <a:lnTo>
                  <a:pt x="62898" y="12186"/>
                </a:lnTo>
                <a:lnTo>
                  <a:pt x="30011" y="37107"/>
                </a:lnTo>
                <a:lnTo>
                  <a:pt x="8016" y="72173"/>
                </a:lnTo>
                <a:lnTo>
                  <a:pt x="0" y="114299"/>
                </a:lnTo>
                <a:lnTo>
                  <a:pt x="0" y="571499"/>
                </a:lnTo>
                <a:lnTo>
                  <a:pt x="6667" y="610050"/>
                </a:lnTo>
                <a:lnTo>
                  <a:pt x="27521" y="645884"/>
                </a:lnTo>
                <a:lnTo>
                  <a:pt x="59547" y="671852"/>
                </a:lnTo>
                <a:lnTo>
                  <a:pt x="99663" y="684871"/>
                </a:lnTo>
                <a:lnTo>
                  <a:pt x="114299" y="685799"/>
                </a:lnTo>
                <a:lnTo>
                  <a:pt x="2095499" y="685799"/>
                </a:lnTo>
                <a:lnTo>
                  <a:pt x="2134050" y="679132"/>
                </a:lnTo>
                <a:lnTo>
                  <a:pt x="2169884" y="658278"/>
                </a:lnTo>
                <a:lnTo>
                  <a:pt x="2195852" y="626252"/>
                </a:lnTo>
                <a:lnTo>
                  <a:pt x="2208871" y="586136"/>
                </a:lnTo>
                <a:lnTo>
                  <a:pt x="2209799" y="571499"/>
                </a:lnTo>
                <a:lnTo>
                  <a:pt x="2209799" y="114299"/>
                </a:lnTo>
                <a:lnTo>
                  <a:pt x="2203132" y="75749"/>
                </a:lnTo>
                <a:lnTo>
                  <a:pt x="2182278" y="39915"/>
                </a:lnTo>
                <a:lnTo>
                  <a:pt x="2150252" y="13947"/>
                </a:lnTo>
                <a:lnTo>
                  <a:pt x="2110136" y="928"/>
                </a:lnTo>
                <a:lnTo>
                  <a:pt x="2095499" y="0"/>
                </a:lnTo>
                <a:close/>
              </a:path>
            </a:pathLst>
          </a:custGeom>
          <a:solidFill>
            <a:srgbClr val="4F80BC"/>
          </a:solidFill>
        </p:spPr>
        <p:txBody>
          <a:bodyPr wrap="square" lIns="0" tIns="0" rIns="0" bIns="0" rtlCol="0"/>
          <a:lstStyle/>
          <a:p>
            <a:endParaRPr>
              <a:solidFill>
                <a:prstClr val="black"/>
              </a:solidFill>
            </a:endParaRPr>
          </a:p>
        </p:txBody>
      </p:sp>
      <p:sp>
        <p:nvSpPr>
          <p:cNvPr id="20" name="object 20"/>
          <p:cNvSpPr/>
          <p:nvPr/>
        </p:nvSpPr>
        <p:spPr>
          <a:xfrm>
            <a:off x="1905000" y="5486400"/>
            <a:ext cx="2209800" cy="685800"/>
          </a:xfrm>
          <a:custGeom>
            <a:avLst/>
            <a:gdLst/>
            <a:ahLst/>
            <a:cxnLst/>
            <a:rect l="l" t="t" r="r" b="b"/>
            <a:pathLst>
              <a:path w="2209800" h="685800">
                <a:moveTo>
                  <a:pt x="0" y="114299"/>
                </a:moveTo>
                <a:lnTo>
                  <a:pt x="8016" y="72173"/>
                </a:lnTo>
                <a:lnTo>
                  <a:pt x="30011" y="37107"/>
                </a:lnTo>
                <a:lnTo>
                  <a:pt x="62898" y="12186"/>
                </a:lnTo>
                <a:lnTo>
                  <a:pt x="103595" y="494"/>
                </a:lnTo>
                <a:lnTo>
                  <a:pt x="114299" y="0"/>
                </a:lnTo>
                <a:lnTo>
                  <a:pt x="2095499" y="0"/>
                </a:lnTo>
                <a:lnTo>
                  <a:pt x="2137626" y="8016"/>
                </a:lnTo>
                <a:lnTo>
                  <a:pt x="2172692" y="30011"/>
                </a:lnTo>
                <a:lnTo>
                  <a:pt x="2197613" y="62898"/>
                </a:lnTo>
                <a:lnTo>
                  <a:pt x="2209305" y="103595"/>
                </a:lnTo>
                <a:lnTo>
                  <a:pt x="2209799" y="114299"/>
                </a:lnTo>
                <a:lnTo>
                  <a:pt x="2209799" y="571499"/>
                </a:lnTo>
                <a:lnTo>
                  <a:pt x="2201783" y="613626"/>
                </a:lnTo>
                <a:lnTo>
                  <a:pt x="2179788" y="648692"/>
                </a:lnTo>
                <a:lnTo>
                  <a:pt x="2146901" y="673613"/>
                </a:lnTo>
                <a:lnTo>
                  <a:pt x="2106204" y="685305"/>
                </a:lnTo>
                <a:lnTo>
                  <a:pt x="2095499" y="685799"/>
                </a:lnTo>
                <a:lnTo>
                  <a:pt x="114299" y="685799"/>
                </a:lnTo>
                <a:lnTo>
                  <a:pt x="72173" y="677783"/>
                </a:lnTo>
                <a:lnTo>
                  <a:pt x="37107" y="655788"/>
                </a:lnTo>
                <a:lnTo>
                  <a:pt x="12186" y="622901"/>
                </a:lnTo>
                <a:lnTo>
                  <a:pt x="494" y="582204"/>
                </a:lnTo>
                <a:lnTo>
                  <a:pt x="0" y="571499"/>
                </a:lnTo>
                <a:lnTo>
                  <a:pt x="0" y="114299"/>
                </a:lnTo>
                <a:close/>
              </a:path>
            </a:pathLst>
          </a:custGeom>
          <a:ln w="25399">
            <a:solidFill>
              <a:srgbClr val="385D89"/>
            </a:solidFill>
          </a:ln>
        </p:spPr>
        <p:txBody>
          <a:bodyPr wrap="square" lIns="0" tIns="0" rIns="0" bIns="0" rtlCol="0"/>
          <a:lstStyle/>
          <a:p>
            <a:endParaRPr>
              <a:solidFill>
                <a:prstClr val="black"/>
              </a:solidFill>
            </a:endParaRPr>
          </a:p>
        </p:txBody>
      </p:sp>
      <p:sp>
        <p:nvSpPr>
          <p:cNvPr id="21" name="object 21"/>
          <p:cNvSpPr txBox="1"/>
          <p:nvPr/>
        </p:nvSpPr>
        <p:spPr>
          <a:xfrm>
            <a:off x="2139796" y="5693255"/>
            <a:ext cx="1736725" cy="369332"/>
          </a:xfrm>
          <a:prstGeom prst="rect">
            <a:avLst/>
          </a:prstGeom>
        </p:spPr>
        <p:txBody>
          <a:bodyPr vert="horz" wrap="square" lIns="0" tIns="0" rIns="0" bIns="0" rtlCol="0">
            <a:spAutoFit/>
          </a:bodyPr>
          <a:lstStyle/>
          <a:p>
            <a:pPr marL="12700"/>
            <a:r>
              <a:rPr sz="2400" b="1" spc="-60" dirty="0">
                <a:solidFill>
                  <a:srgbClr val="FFFFFF"/>
                </a:solidFill>
                <a:latin typeface="Corbel"/>
                <a:cs typeface="Corbel"/>
              </a:rPr>
              <a:t>R</a:t>
            </a:r>
            <a:r>
              <a:rPr sz="2400" b="1" spc="-15" dirty="0">
                <a:solidFill>
                  <a:srgbClr val="FFFFFF"/>
                </a:solidFill>
                <a:latin typeface="Corbel"/>
                <a:cs typeface="Corbel"/>
              </a:rPr>
              <a:t>outing</a:t>
            </a:r>
            <a:r>
              <a:rPr sz="2400" b="1" spc="-195" dirty="0">
                <a:solidFill>
                  <a:srgbClr val="FFFFFF"/>
                </a:solidFill>
                <a:latin typeface="Times New Roman"/>
                <a:cs typeface="Times New Roman"/>
              </a:rPr>
              <a:t> </a:t>
            </a:r>
            <a:r>
              <a:rPr sz="2400" b="1" spc="-20" dirty="0">
                <a:solidFill>
                  <a:srgbClr val="FFFFFF"/>
                </a:solidFill>
                <a:latin typeface="Corbel"/>
                <a:cs typeface="Corbel"/>
              </a:rPr>
              <a:t>Core</a:t>
            </a:r>
            <a:endParaRPr sz="2400">
              <a:solidFill>
                <a:prstClr val="black"/>
              </a:solidFill>
              <a:latin typeface="Corbel"/>
              <a:cs typeface="Corbel"/>
            </a:endParaRPr>
          </a:p>
        </p:txBody>
      </p:sp>
      <p:sp>
        <p:nvSpPr>
          <p:cNvPr id="22" name="object 22"/>
          <p:cNvSpPr/>
          <p:nvPr/>
        </p:nvSpPr>
        <p:spPr>
          <a:xfrm>
            <a:off x="4114800" y="5817133"/>
            <a:ext cx="914400" cy="103505"/>
          </a:xfrm>
          <a:custGeom>
            <a:avLst/>
            <a:gdLst/>
            <a:ahLst/>
            <a:cxnLst/>
            <a:rect l="l" t="t" r="r" b="b"/>
            <a:pathLst>
              <a:path w="914400" h="103504">
                <a:moveTo>
                  <a:pt x="878307" y="58145"/>
                </a:moveTo>
                <a:lnTo>
                  <a:pt x="819271" y="92415"/>
                </a:lnTo>
                <a:lnTo>
                  <a:pt x="818266" y="96307"/>
                </a:lnTo>
                <a:lnTo>
                  <a:pt x="820033" y="99346"/>
                </a:lnTo>
                <a:lnTo>
                  <a:pt x="821832" y="102382"/>
                </a:lnTo>
                <a:lnTo>
                  <a:pt x="825764" y="103406"/>
                </a:lnTo>
                <a:lnTo>
                  <a:pt x="828690" y="101641"/>
                </a:lnTo>
                <a:lnTo>
                  <a:pt x="903496" y="58186"/>
                </a:lnTo>
                <a:lnTo>
                  <a:pt x="878307" y="58145"/>
                </a:lnTo>
                <a:close/>
              </a:path>
              <a:path w="914400" h="103504">
                <a:moveTo>
                  <a:pt x="889226" y="51805"/>
                </a:moveTo>
                <a:lnTo>
                  <a:pt x="878307" y="58145"/>
                </a:lnTo>
                <a:lnTo>
                  <a:pt x="901842" y="58186"/>
                </a:lnTo>
                <a:lnTo>
                  <a:pt x="901842" y="57314"/>
                </a:lnTo>
                <a:lnTo>
                  <a:pt x="898641" y="57314"/>
                </a:lnTo>
                <a:lnTo>
                  <a:pt x="889226" y="51805"/>
                </a:lnTo>
                <a:close/>
              </a:path>
              <a:path w="914400" h="103504">
                <a:moveTo>
                  <a:pt x="825886" y="0"/>
                </a:moveTo>
                <a:lnTo>
                  <a:pt x="821954" y="1011"/>
                </a:lnTo>
                <a:lnTo>
                  <a:pt x="820155" y="4035"/>
                </a:lnTo>
                <a:lnTo>
                  <a:pt x="818387" y="7059"/>
                </a:lnTo>
                <a:lnTo>
                  <a:pt x="819546" y="10963"/>
                </a:lnTo>
                <a:lnTo>
                  <a:pt x="822441" y="12728"/>
                </a:lnTo>
                <a:lnTo>
                  <a:pt x="878350" y="45441"/>
                </a:lnTo>
                <a:lnTo>
                  <a:pt x="901842" y="45482"/>
                </a:lnTo>
                <a:lnTo>
                  <a:pt x="901842" y="58186"/>
                </a:lnTo>
                <a:lnTo>
                  <a:pt x="903496" y="58186"/>
                </a:lnTo>
                <a:lnTo>
                  <a:pt x="914399" y="51852"/>
                </a:lnTo>
                <a:lnTo>
                  <a:pt x="825886" y="0"/>
                </a:lnTo>
                <a:close/>
              </a:path>
              <a:path w="914400" h="103504">
                <a:moveTo>
                  <a:pt x="0" y="43921"/>
                </a:moveTo>
                <a:lnTo>
                  <a:pt x="0" y="56613"/>
                </a:lnTo>
                <a:lnTo>
                  <a:pt x="878307" y="58145"/>
                </a:lnTo>
                <a:lnTo>
                  <a:pt x="889226" y="51805"/>
                </a:lnTo>
                <a:lnTo>
                  <a:pt x="878350" y="45441"/>
                </a:lnTo>
                <a:lnTo>
                  <a:pt x="0" y="43921"/>
                </a:lnTo>
                <a:close/>
              </a:path>
              <a:path w="914400" h="103504">
                <a:moveTo>
                  <a:pt x="898641" y="46338"/>
                </a:moveTo>
                <a:lnTo>
                  <a:pt x="889226" y="51805"/>
                </a:lnTo>
                <a:lnTo>
                  <a:pt x="898641" y="57314"/>
                </a:lnTo>
                <a:lnTo>
                  <a:pt x="898641" y="46338"/>
                </a:lnTo>
                <a:close/>
              </a:path>
              <a:path w="914400" h="103504">
                <a:moveTo>
                  <a:pt x="901842" y="46338"/>
                </a:moveTo>
                <a:lnTo>
                  <a:pt x="898641" y="46338"/>
                </a:lnTo>
                <a:lnTo>
                  <a:pt x="898641" y="57314"/>
                </a:lnTo>
                <a:lnTo>
                  <a:pt x="901842" y="57314"/>
                </a:lnTo>
                <a:lnTo>
                  <a:pt x="901842" y="46338"/>
                </a:lnTo>
                <a:close/>
              </a:path>
              <a:path w="914400" h="103504">
                <a:moveTo>
                  <a:pt x="878350" y="45441"/>
                </a:moveTo>
                <a:lnTo>
                  <a:pt x="889226" y="51805"/>
                </a:lnTo>
                <a:lnTo>
                  <a:pt x="898641" y="46338"/>
                </a:lnTo>
                <a:lnTo>
                  <a:pt x="901842" y="46338"/>
                </a:lnTo>
                <a:lnTo>
                  <a:pt x="901842" y="45482"/>
                </a:lnTo>
                <a:lnTo>
                  <a:pt x="878350" y="45441"/>
                </a:lnTo>
                <a:close/>
              </a:path>
            </a:pathLst>
          </a:custGeom>
          <a:solidFill>
            <a:srgbClr val="C00000"/>
          </a:solidFill>
        </p:spPr>
        <p:txBody>
          <a:bodyPr wrap="square" lIns="0" tIns="0" rIns="0" bIns="0" rtlCol="0"/>
          <a:lstStyle/>
          <a:p>
            <a:endParaRPr>
              <a:solidFill>
                <a:prstClr val="black"/>
              </a:solidFill>
            </a:endParaRPr>
          </a:p>
        </p:txBody>
      </p:sp>
      <p:sp>
        <p:nvSpPr>
          <p:cNvPr id="23" name="object 23"/>
          <p:cNvSpPr/>
          <p:nvPr/>
        </p:nvSpPr>
        <p:spPr>
          <a:xfrm>
            <a:off x="7239000" y="4672835"/>
            <a:ext cx="762000" cy="104775"/>
          </a:xfrm>
          <a:custGeom>
            <a:avLst/>
            <a:gdLst/>
            <a:ahLst/>
            <a:cxnLst/>
            <a:rect l="l" t="t" r="r" b="b"/>
            <a:pathLst>
              <a:path w="762000" h="104775">
                <a:moveTo>
                  <a:pt x="725989" y="59387"/>
                </a:moveTo>
                <a:lnTo>
                  <a:pt x="666871" y="93725"/>
                </a:lnTo>
                <a:lnTo>
                  <a:pt x="665866" y="97535"/>
                </a:lnTo>
                <a:lnTo>
                  <a:pt x="667633" y="100583"/>
                </a:lnTo>
                <a:lnTo>
                  <a:pt x="669432" y="103631"/>
                </a:lnTo>
                <a:lnTo>
                  <a:pt x="673242" y="104656"/>
                </a:lnTo>
                <a:lnTo>
                  <a:pt x="751073" y="59435"/>
                </a:lnTo>
                <a:lnTo>
                  <a:pt x="749442" y="59435"/>
                </a:lnTo>
                <a:lnTo>
                  <a:pt x="725989" y="59387"/>
                </a:lnTo>
                <a:close/>
              </a:path>
              <a:path w="762000" h="104775">
                <a:moveTo>
                  <a:pt x="88635" y="0"/>
                </a:moveTo>
                <a:lnTo>
                  <a:pt x="85740" y="1786"/>
                </a:lnTo>
                <a:lnTo>
                  <a:pt x="0" y="51566"/>
                </a:lnTo>
                <a:lnTo>
                  <a:pt x="88513" y="103513"/>
                </a:lnTo>
                <a:lnTo>
                  <a:pt x="92323" y="102488"/>
                </a:lnTo>
                <a:lnTo>
                  <a:pt x="94122" y="99440"/>
                </a:lnTo>
                <a:lnTo>
                  <a:pt x="95890" y="96392"/>
                </a:lnTo>
                <a:lnTo>
                  <a:pt x="94884" y="92464"/>
                </a:lnTo>
                <a:lnTo>
                  <a:pt x="91958" y="90677"/>
                </a:lnTo>
                <a:lnTo>
                  <a:pt x="36030" y="57960"/>
                </a:lnTo>
                <a:lnTo>
                  <a:pt x="12588" y="57911"/>
                </a:lnTo>
                <a:lnTo>
                  <a:pt x="12588" y="45220"/>
                </a:lnTo>
                <a:lnTo>
                  <a:pt x="36154" y="45220"/>
                </a:lnTo>
                <a:lnTo>
                  <a:pt x="95128" y="11048"/>
                </a:lnTo>
                <a:lnTo>
                  <a:pt x="96133" y="7120"/>
                </a:lnTo>
                <a:lnTo>
                  <a:pt x="92598" y="1024"/>
                </a:lnTo>
                <a:lnTo>
                  <a:pt x="88635" y="0"/>
                </a:lnTo>
                <a:close/>
              </a:path>
              <a:path w="762000" h="104775">
                <a:moveTo>
                  <a:pt x="736866" y="53070"/>
                </a:moveTo>
                <a:lnTo>
                  <a:pt x="725989" y="59387"/>
                </a:lnTo>
                <a:lnTo>
                  <a:pt x="749442" y="59435"/>
                </a:lnTo>
                <a:lnTo>
                  <a:pt x="749442" y="58555"/>
                </a:lnTo>
                <a:lnTo>
                  <a:pt x="746241" y="58555"/>
                </a:lnTo>
                <a:lnTo>
                  <a:pt x="736866" y="53070"/>
                </a:lnTo>
                <a:close/>
              </a:path>
              <a:path w="762000" h="104775">
                <a:moveTo>
                  <a:pt x="673486" y="1274"/>
                </a:moveTo>
                <a:lnTo>
                  <a:pt x="669676" y="2285"/>
                </a:lnTo>
                <a:lnTo>
                  <a:pt x="667908" y="5333"/>
                </a:lnTo>
                <a:lnTo>
                  <a:pt x="666109" y="8381"/>
                </a:lnTo>
                <a:lnTo>
                  <a:pt x="667146" y="12191"/>
                </a:lnTo>
                <a:lnTo>
                  <a:pt x="670041" y="13978"/>
                </a:lnTo>
                <a:lnTo>
                  <a:pt x="725969" y="46695"/>
                </a:lnTo>
                <a:lnTo>
                  <a:pt x="749442" y="46744"/>
                </a:lnTo>
                <a:lnTo>
                  <a:pt x="749442" y="59435"/>
                </a:lnTo>
                <a:lnTo>
                  <a:pt x="751073" y="59435"/>
                </a:lnTo>
                <a:lnTo>
                  <a:pt x="761999" y="53090"/>
                </a:lnTo>
                <a:lnTo>
                  <a:pt x="673486" y="1274"/>
                </a:lnTo>
                <a:close/>
              </a:path>
              <a:path w="762000" h="104775">
                <a:moveTo>
                  <a:pt x="36070" y="45268"/>
                </a:moveTo>
                <a:lnTo>
                  <a:pt x="25147" y="51593"/>
                </a:lnTo>
                <a:lnTo>
                  <a:pt x="36030" y="57960"/>
                </a:lnTo>
                <a:lnTo>
                  <a:pt x="725989" y="59387"/>
                </a:lnTo>
                <a:lnTo>
                  <a:pt x="736866" y="53070"/>
                </a:lnTo>
                <a:lnTo>
                  <a:pt x="725969" y="46695"/>
                </a:lnTo>
                <a:lnTo>
                  <a:pt x="36070" y="45268"/>
                </a:lnTo>
                <a:close/>
              </a:path>
              <a:path w="762000" h="104775">
                <a:moveTo>
                  <a:pt x="746241" y="47624"/>
                </a:moveTo>
                <a:lnTo>
                  <a:pt x="736866" y="53070"/>
                </a:lnTo>
                <a:lnTo>
                  <a:pt x="746241" y="58555"/>
                </a:lnTo>
                <a:lnTo>
                  <a:pt x="746241" y="47624"/>
                </a:lnTo>
                <a:close/>
              </a:path>
              <a:path w="762000" h="104775">
                <a:moveTo>
                  <a:pt x="749442" y="47624"/>
                </a:moveTo>
                <a:lnTo>
                  <a:pt x="746241" y="47624"/>
                </a:lnTo>
                <a:lnTo>
                  <a:pt x="746241" y="58555"/>
                </a:lnTo>
                <a:lnTo>
                  <a:pt x="749442" y="58555"/>
                </a:lnTo>
                <a:lnTo>
                  <a:pt x="749442" y="47624"/>
                </a:lnTo>
                <a:close/>
              </a:path>
              <a:path w="762000" h="104775">
                <a:moveTo>
                  <a:pt x="12588" y="45220"/>
                </a:moveTo>
                <a:lnTo>
                  <a:pt x="12588" y="57911"/>
                </a:lnTo>
                <a:lnTo>
                  <a:pt x="36030" y="57960"/>
                </a:lnTo>
                <a:lnTo>
                  <a:pt x="34442" y="57031"/>
                </a:lnTo>
                <a:lnTo>
                  <a:pt x="15758" y="57031"/>
                </a:lnTo>
                <a:lnTo>
                  <a:pt x="15758" y="46100"/>
                </a:lnTo>
                <a:lnTo>
                  <a:pt x="34633" y="46100"/>
                </a:lnTo>
                <a:lnTo>
                  <a:pt x="36070" y="45268"/>
                </a:lnTo>
                <a:lnTo>
                  <a:pt x="12588" y="45220"/>
                </a:lnTo>
                <a:close/>
              </a:path>
              <a:path w="762000" h="104775">
                <a:moveTo>
                  <a:pt x="15758" y="46100"/>
                </a:moveTo>
                <a:lnTo>
                  <a:pt x="15758" y="57031"/>
                </a:lnTo>
                <a:lnTo>
                  <a:pt x="25147" y="51593"/>
                </a:lnTo>
                <a:lnTo>
                  <a:pt x="15758" y="46100"/>
                </a:lnTo>
                <a:close/>
              </a:path>
              <a:path w="762000" h="104775">
                <a:moveTo>
                  <a:pt x="25147" y="51593"/>
                </a:moveTo>
                <a:lnTo>
                  <a:pt x="15758" y="57031"/>
                </a:lnTo>
                <a:lnTo>
                  <a:pt x="34442" y="57031"/>
                </a:lnTo>
                <a:lnTo>
                  <a:pt x="25147" y="51593"/>
                </a:lnTo>
                <a:close/>
              </a:path>
              <a:path w="762000" h="104775">
                <a:moveTo>
                  <a:pt x="725969" y="46695"/>
                </a:moveTo>
                <a:lnTo>
                  <a:pt x="736866" y="53070"/>
                </a:lnTo>
                <a:lnTo>
                  <a:pt x="746241" y="47624"/>
                </a:lnTo>
                <a:lnTo>
                  <a:pt x="749442" y="47624"/>
                </a:lnTo>
                <a:lnTo>
                  <a:pt x="749442" y="46744"/>
                </a:lnTo>
                <a:lnTo>
                  <a:pt x="725969" y="46695"/>
                </a:lnTo>
                <a:close/>
              </a:path>
              <a:path w="762000" h="104775">
                <a:moveTo>
                  <a:pt x="34633" y="46100"/>
                </a:moveTo>
                <a:lnTo>
                  <a:pt x="15758" y="46100"/>
                </a:lnTo>
                <a:lnTo>
                  <a:pt x="25147" y="51593"/>
                </a:lnTo>
                <a:lnTo>
                  <a:pt x="34633" y="46100"/>
                </a:lnTo>
                <a:close/>
              </a:path>
              <a:path w="762000" h="104775">
                <a:moveTo>
                  <a:pt x="36154" y="45220"/>
                </a:moveTo>
                <a:lnTo>
                  <a:pt x="12588" y="45220"/>
                </a:lnTo>
                <a:lnTo>
                  <a:pt x="36070" y="45268"/>
                </a:lnTo>
                <a:close/>
              </a:path>
            </a:pathLst>
          </a:custGeom>
          <a:solidFill>
            <a:srgbClr val="6F2F9F"/>
          </a:solidFill>
        </p:spPr>
        <p:txBody>
          <a:bodyPr wrap="square" lIns="0" tIns="0" rIns="0" bIns="0" rtlCol="0"/>
          <a:lstStyle/>
          <a:p>
            <a:endParaRPr>
              <a:solidFill>
                <a:prstClr val="black"/>
              </a:solidFill>
            </a:endParaRPr>
          </a:p>
        </p:txBody>
      </p:sp>
      <p:sp>
        <p:nvSpPr>
          <p:cNvPr id="24" name="object 24"/>
          <p:cNvSpPr/>
          <p:nvPr/>
        </p:nvSpPr>
        <p:spPr>
          <a:xfrm>
            <a:off x="8001000" y="5486400"/>
            <a:ext cx="2362200" cy="685800"/>
          </a:xfrm>
          <a:custGeom>
            <a:avLst/>
            <a:gdLst/>
            <a:ahLst/>
            <a:cxnLst/>
            <a:rect l="l" t="t" r="r" b="b"/>
            <a:pathLst>
              <a:path w="2362200" h="685800">
                <a:moveTo>
                  <a:pt x="2247899" y="0"/>
                </a:moveTo>
                <a:lnTo>
                  <a:pt x="114299" y="0"/>
                </a:lnTo>
                <a:lnTo>
                  <a:pt x="103594" y="494"/>
                </a:lnTo>
                <a:lnTo>
                  <a:pt x="62894" y="12186"/>
                </a:lnTo>
                <a:lnTo>
                  <a:pt x="30007" y="37107"/>
                </a:lnTo>
                <a:lnTo>
                  <a:pt x="8015" y="72173"/>
                </a:lnTo>
                <a:lnTo>
                  <a:pt x="0" y="114299"/>
                </a:lnTo>
                <a:lnTo>
                  <a:pt x="0" y="571499"/>
                </a:lnTo>
                <a:lnTo>
                  <a:pt x="6666" y="610050"/>
                </a:lnTo>
                <a:lnTo>
                  <a:pt x="27517" y="645884"/>
                </a:lnTo>
                <a:lnTo>
                  <a:pt x="59543" y="671852"/>
                </a:lnTo>
                <a:lnTo>
                  <a:pt x="99661" y="684871"/>
                </a:lnTo>
                <a:lnTo>
                  <a:pt x="114299" y="685799"/>
                </a:lnTo>
                <a:lnTo>
                  <a:pt x="2247899" y="685799"/>
                </a:lnTo>
                <a:lnTo>
                  <a:pt x="2286454" y="679132"/>
                </a:lnTo>
                <a:lnTo>
                  <a:pt x="2322288" y="658278"/>
                </a:lnTo>
                <a:lnTo>
                  <a:pt x="2348254" y="626252"/>
                </a:lnTo>
                <a:lnTo>
                  <a:pt x="2361271" y="586136"/>
                </a:lnTo>
                <a:lnTo>
                  <a:pt x="2362199" y="571499"/>
                </a:lnTo>
                <a:lnTo>
                  <a:pt x="2362199" y="114299"/>
                </a:lnTo>
                <a:lnTo>
                  <a:pt x="2355533" y="75749"/>
                </a:lnTo>
                <a:lnTo>
                  <a:pt x="2334681" y="39915"/>
                </a:lnTo>
                <a:lnTo>
                  <a:pt x="2302656" y="13947"/>
                </a:lnTo>
                <a:lnTo>
                  <a:pt x="2262538" y="928"/>
                </a:lnTo>
                <a:lnTo>
                  <a:pt x="2247899" y="0"/>
                </a:lnTo>
                <a:close/>
              </a:path>
            </a:pathLst>
          </a:custGeom>
          <a:solidFill>
            <a:srgbClr val="4F80BC"/>
          </a:solidFill>
        </p:spPr>
        <p:txBody>
          <a:bodyPr wrap="square" lIns="0" tIns="0" rIns="0" bIns="0" rtlCol="0"/>
          <a:lstStyle/>
          <a:p>
            <a:endParaRPr>
              <a:solidFill>
                <a:prstClr val="black"/>
              </a:solidFill>
            </a:endParaRPr>
          </a:p>
        </p:txBody>
      </p:sp>
      <p:sp>
        <p:nvSpPr>
          <p:cNvPr id="25" name="object 25"/>
          <p:cNvSpPr/>
          <p:nvPr/>
        </p:nvSpPr>
        <p:spPr>
          <a:xfrm>
            <a:off x="8001000" y="5486400"/>
            <a:ext cx="2362200" cy="685800"/>
          </a:xfrm>
          <a:custGeom>
            <a:avLst/>
            <a:gdLst/>
            <a:ahLst/>
            <a:cxnLst/>
            <a:rect l="l" t="t" r="r" b="b"/>
            <a:pathLst>
              <a:path w="2362200" h="685800">
                <a:moveTo>
                  <a:pt x="0" y="114299"/>
                </a:moveTo>
                <a:lnTo>
                  <a:pt x="8015" y="72173"/>
                </a:lnTo>
                <a:lnTo>
                  <a:pt x="30007" y="37107"/>
                </a:lnTo>
                <a:lnTo>
                  <a:pt x="62894" y="12186"/>
                </a:lnTo>
                <a:lnTo>
                  <a:pt x="103594" y="494"/>
                </a:lnTo>
                <a:lnTo>
                  <a:pt x="114299" y="0"/>
                </a:lnTo>
                <a:lnTo>
                  <a:pt x="2247899" y="0"/>
                </a:lnTo>
                <a:lnTo>
                  <a:pt x="2290030" y="8016"/>
                </a:lnTo>
                <a:lnTo>
                  <a:pt x="2325096" y="30011"/>
                </a:lnTo>
                <a:lnTo>
                  <a:pt x="2350014" y="62898"/>
                </a:lnTo>
                <a:lnTo>
                  <a:pt x="2361705" y="103595"/>
                </a:lnTo>
                <a:lnTo>
                  <a:pt x="2362199" y="114299"/>
                </a:lnTo>
                <a:lnTo>
                  <a:pt x="2362199" y="571499"/>
                </a:lnTo>
                <a:lnTo>
                  <a:pt x="2354184" y="613626"/>
                </a:lnTo>
                <a:lnTo>
                  <a:pt x="2332192" y="648692"/>
                </a:lnTo>
                <a:lnTo>
                  <a:pt x="2299305" y="673613"/>
                </a:lnTo>
                <a:lnTo>
                  <a:pt x="2258605" y="685305"/>
                </a:lnTo>
                <a:lnTo>
                  <a:pt x="2247899" y="685799"/>
                </a:lnTo>
                <a:lnTo>
                  <a:pt x="114299" y="685799"/>
                </a:lnTo>
                <a:lnTo>
                  <a:pt x="72169" y="677783"/>
                </a:lnTo>
                <a:lnTo>
                  <a:pt x="37103" y="655788"/>
                </a:lnTo>
                <a:lnTo>
                  <a:pt x="12184" y="622901"/>
                </a:lnTo>
                <a:lnTo>
                  <a:pt x="494" y="582204"/>
                </a:lnTo>
                <a:lnTo>
                  <a:pt x="0" y="571499"/>
                </a:lnTo>
                <a:lnTo>
                  <a:pt x="0" y="114299"/>
                </a:lnTo>
                <a:close/>
              </a:path>
            </a:pathLst>
          </a:custGeom>
          <a:ln w="25399">
            <a:solidFill>
              <a:srgbClr val="385D89"/>
            </a:solidFill>
          </a:ln>
        </p:spPr>
        <p:txBody>
          <a:bodyPr wrap="square" lIns="0" tIns="0" rIns="0" bIns="0" rtlCol="0"/>
          <a:lstStyle/>
          <a:p>
            <a:endParaRPr>
              <a:solidFill>
                <a:prstClr val="black"/>
              </a:solidFill>
            </a:endParaRPr>
          </a:p>
        </p:txBody>
      </p:sp>
      <p:sp>
        <p:nvSpPr>
          <p:cNvPr id="26" name="object 26"/>
          <p:cNvSpPr txBox="1"/>
          <p:nvPr/>
        </p:nvSpPr>
        <p:spPr>
          <a:xfrm>
            <a:off x="8507990" y="5693255"/>
            <a:ext cx="1349375" cy="369332"/>
          </a:xfrm>
          <a:prstGeom prst="rect">
            <a:avLst/>
          </a:prstGeom>
        </p:spPr>
        <p:txBody>
          <a:bodyPr vert="horz" wrap="square" lIns="0" tIns="0" rIns="0" bIns="0" rtlCol="0">
            <a:spAutoFit/>
          </a:bodyPr>
          <a:lstStyle/>
          <a:p>
            <a:pPr marL="12700"/>
            <a:r>
              <a:rPr sz="2400" b="1" spc="-20" dirty="0">
                <a:solidFill>
                  <a:srgbClr val="FFFFFF"/>
                </a:solidFill>
                <a:latin typeface="Corbel"/>
                <a:cs typeface="Corbel"/>
              </a:rPr>
              <a:t>Contr</a:t>
            </a:r>
            <a:r>
              <a:rPr sz="2400" b="1" spc="-5" dirty="0">
                <a:solidFill>
                  <a:srgbClr val="FFFFFF"/>
                </a:solidFill>
                <a:latin typeface="Corbel"/>
                <a:cs typeface="Corbel"/>
              </a:rPr>
              <a:t>ol</a:t>
            </a:r>
            <a:r>
              <a:rPr sz="2400" b="1" spc="-15" dirty="0">
                <a:solidFill>
                  <a:srgbClr val="FFFFFF"/>
                </a:solidFill>
                <a:latin typeface="Corbel"/>
                <a:cs typeface="Corbel"/>
              </a:rPr>
              <a:t>ler</a:t>
            </a:r>
            <a:endParaRPr sz="2400">
              <a:solidFill>
                <a:prstClr val="black"/>
              </a:solidFill>
              <a:latin typeface="Corbel"/>
              <a:cs typeface="Corbel"/>
            </a:endParaRPr>
          </a:p>
        </p:txBody>
      </p:sp>
      <p:sp>
        <p:nvSpPr>
          <p:cNvPr id="27" name="object 27"/>
          <p:cNvSpPr/>
          <p:nvPr/>
        </p:nvSpPr>
        <p:spPr>
          <a:xfrm>
            <a:off x="9016503" y="5106161"/>
            <a:ext cx="103505" cy="381000"/>
          </a:xfrm>
          <a:custGeom>
            <a:avLst/>
            <a:gdLst/>
            <a:ahLst/>
            <a:cxnLst/>
            <a:rect l="l" t="t" r="r" b="b"/>
            <a:pathLst>
              <a:path w="103504" h="381000">
                <a:moveTo>
                  <a:pt x="52029" y="25163"/>
                </a:moveTo>
                <a:lnTo>
                  <a:pt x="45623" y="36016"/>
                </a:lnTo>
                <a:lnTo>
                  <a:pt x="44195" y="380999"/>
                </a:lnTo>
                <a:lnTo>
                  <a:pt x="56875" y="380999"/>
                </a:lnTo>
                <a:lnTo>
                  <a:pt x="58302" y="36044"/>
                </a:lnTo>
                <a:lnTo>
                  <a:pt x="52029" y="25163"/>
                </a:lnTo>
                <a:close/>
              </a:path>
              <a:path w="103504" h="381000">
                <a:moveTo>
                  <a:pt x="59331" y="12572"/>
                </a:moveTo>
                <a:lnTo>
                  <a:pt x="58399" y="12572"/>
                </a:lnTo>
                <a:lnTo>
                  <a:pt x="58302" y="36044"/>
                </a:lnTo>
                <a:lnTo>
                  <a:pt x="90677" y="92201"/>
                </a:lnTo>
                <a:lnTo>
                  <a:pt x="92445" y="95249"/>
                </a:lnTo>
                <a:lnTo>
                  <a:pt x="96255" y="96261"/>
                </a:lnTo>
                <a:lnTo>
                  <a:pt x="102351" y="92714"/>
                </a:lnTo>
                <a:lnTo>
                  <a:pt x="103357" y="88904"/>
                </a:lnTo>
                <a:lnTo>
                  <a:pt x="101711" y="85856"/>
                </a:lnTo>
                <a:lnTo>
                  <a:pt x="59331" y="12572"/>
                </a:lnTo>
                <a:close/>
              </a:path>
              <a:path w="103504" h="381000">
                <a:moveTo>
                  <a:pt x="52059" y="0"/>
                </a:moveTo>
                <a:lnTo>
                  <a:pt x="1767" y="85343"/>
                </a:lnTo>
                <a:lnTo>
                  <a:pt x="0" y="88391"/>
                </a:lnTo>
                <a:lnTo>
                  <a:pt x="1005" y="92333"/>
                </a:lnTo>
                <a:lnTo>
                  <a:pt x="7101" y="95880"/>
                </a:lnTo>
                <a:lnTo>
                  <a:pt x="10911" y="94868"/>
                </a:lnTo>
                <a:lnTo>
                  <a:pt x="12679" y="91820"/>
                </a:lnTo>
                <a:lnTo>
                  <a:pt x="45623" y="36016"/>
                </a:lnTo>
                <a:lnTo>
                  <a:pt x="45719" y="12572"/>
                </a:lnTo>
                <a:lnTo>
                  <a:pt x="59331" y="12572"/>
                </a:lnTo>
                <a:lnTo>
                  <a:pt x="52059" y="0"/>
                </a:lnTo>
                <a:close/>
              </a:path>
              <a:path w="103504" h="381000">
                <a:moveTo>
                  <a:pt x="58386" y="15752"/>
                </a:moveTo>
                <a:lnTo>
                  <a:pt x="46603" y="15752"/>
                </a:lnTo>
                <a:lnTo>
                  <a:pt x="57515" y="15870"/>
                </a:lnTo>
                <a:lnTo>
                  <a:pt x="52029" y="25163"/>
                </a:lnTo>
                <a:lnTo>
                  <a:pt x="58302" y="36044"/>
                </a:lnTo>
                <a:lnTo>
                  <a:pt x="58386" y="15752"/>
                </a:lnTo>
                <a:close/>
              </a:path>
              <a:path w="103504" h="381000">
                <a:moveTo>
                  <a:pt x="58399" y="12572"/>
                </a:moveTo>
                <a:lnTo>
                  <a:pt x="45719" y="12572"/>
                </a:lnTo>
                <a:lnTo>
                  <a:pt x="45623" y="36016"/>
                </a:lnTo>
                <a:lnTo>
                  <a:pt x="52029" y="25163"/>
                </a:lnTo>
                <a:lnTo>
                  <a:pt x="46603" y="15752"/>
                </a:lnTo>
                <a:lnTo>
                  <a:pt x="58386" y="15752"/>
                </a:lnTo>
                <a:lnTo>
                  <a:pt x="58399" y="12572"/>
                </a:lnTo>
                <a:close/>
              </a:path>
              <a:path w="103504" h="381000">
                <a:moveTo>
                  <a:pt x="46603" y="15752"/>
                </a:moveTo>
                <a:lnTo>
                  <a:pt x="52029" y="25163"/>
                </a:lnTo>
                <a:lnTo>
                  <a:pt x="57515" y="15870"/>
                </a:lnTo>
                <a:lnTo>
                  <a:pt x="46603" y="15752"/>
                </a:lnTo>
                <a:close/>
              </a:path>
            </a:pathLst>
          </a:custGeom>
          <a:solidFill>
            <a:srgbClr val="C00000"/>
          </a:solidFill>
        </p:spPr>
        <p:txBody>
          <a:bodyPr wrap="square" lIns="0" tIns="0" rIns="0" bIns="0" rtlCol="0"/>
          <a:lstStyle/>
          <a:p>
            <a:endParaRPr>
              <a:solidFill>
                <a:prstClr val="black"/>
              </a:solidFill>
            </a:endParaRPr>
          </a:p>
        </p:txBody>
      </p:sp>
      <p:sp>
        <p:nvSpPr>
          <p:cNvPr id="28" name="object 28"/>
          <p:cNvSpPr/>
          <p:nvPr/>
        </p:nvSpPr>
        <p:spPr>
          <a:xfrm>
            <a:off x="5029200" y="5486400"/>
            <a:ext cx="2209800" cy="685800"/>
          </a:xfrm>
          <a:custGeom>
            <a:avLst/>
            <a:gdLst/>
            <a:ahLst/>
            <a:cxnLst/>
            <a:rect l="l" t="t" r="r" b="b"/>
            <a:pathLst>
              <a:path w="2209800" h="685800">
                <a:moveTo>
                  <a:pt x="2095499" y="0"/>
                </a:moveTo>
                <a:lnTo>
                  <a:pt x="114299" y="0"/>
                </a:lnTo>
                <a:lnTo>
                  <a:pt x="103594" y="494"/>
                </a:lnTo>
                <a:lnTo>
                  <a:pt x="62894" y="12186"/>
                </a:lnTo>
                <a:lnTo>
                  <a:pt x="30007" y="37107"/>
                </a:lnTo>
                <a:lnTo>
                  <a:pt x="8015" y="72173"/>
                </a:lnTo>
                <a:lnTo>
                  <a:pt x="0" y="114299"/>
                </a:lnTo>
                <a:lnTo>
                  <a:pt x="0" y="571499"/>
                </a:lnTo>
                <a:lnTo>
                  <a:pt x="6666" y="610050"/>
                </a:lnTo>
                <a:lnTo>
                  <a:pt x="27517" y="645884"/>
                </a:lnTo>
                <a:lnTo>
                  <a:pt x="59543" y="671852"/>
                </a:lnTo>
                <a:lnTo>
                  <a:pt x="99661" y="684871"/>
                </a:lnTo>
                <a:lnTo>
                  <a:pt x="114299" y="685799"/>
                </a:lnTo>
                <a:lnTo>
                  <a:pt x="2095499" y="685799"/>
                </a:lnTo>
                <a:lnTo>
                  <a:pt x="2134054" y="679132"/>
                </a:lnTo>
                <a:lnTo>
                  <a:pt x="2169888" y="658278"/>
                </a:lnTo>
                <a:lnTo>
                  <a:pt x="2195854" y="626252"/>
                </a:lnTo>
                <a:lnTo>
                  <a:pt x="2208871" y="586136"/>
                </a:lnTo>
                <a:lnTo>
                  <a:pt x="2209799" y="571499"/>
                </a:lnTo>
                <a:lnTo>
                  <a:pt x="2209799" y="114299"/>
                </a:lnTo>
                <a:lnTo>
                  <a:pt x="2203133" y="75749"/>
                </a:lnTo>
                <a:lnTo>
                  <a:pt x="2182282" y="39915"/>
                </a:lnTo>
                <a:lnTo>
                  <a:pt x="2150256" y="13947"/>
                </a:lnTo>
                <a:lnTo>
                  <a:pt x="2110138" y="928"/>
                </a:lnTo>
                <a:lnTo>
                  <a:pt x="2095499" y="0"/>
                </a:lnTo>
                <a:close/>
              </a:path>
            </a:pathLst>
          </a:custGeom>
          <a:solidFill>
            <a:srgbClr val="4F80BC"/>
          </a:solidFill>
        </p:spPr>
        <p:txBody>
          <a:bodyPr wrap="square" lIns="0" tIns="0" rIns="0" bIns="0" rtlCol="0"/>
          <a:lstStyle/>
          <a:p>
            <a:endParaRPr>
              <a:solidFill>
                <a:prstClr val="black"/>
              </a:solidFill>
            </a:endParaRPr>
          </a:p>
        </p:txBody>
      </p:sp>
      <p:sp>
        <p:nvSpPr>
          <p:cNvPr id="29" name="object 29"/>
          <p:cNvSpPr/>
          <p:nvPr/>
        </p:nvSpPr>
        <p:spPr>
          <a:xfrm>
            <a:off x="5029200" y="5486400"/>
            <a:ext cx="2209800" cy="685800"/>
          </a:xfrm>
          <a:custGeom>
            <a:avLst/>
            <a:gdLst/>
            <a:ahLst/>
            <a:cxnLst/>
            <a:rect l="l" t="t" r="r" b="b"/>
            <a:pathLst>
              <a:path w="2209800" h="685800">
                <a:moveTo>
                  <a:pt x="0" y="114299"/>
                </a:moveTo>
                <a:lnTo>
                  <a:pt x="8015" y="72173"/>
                </a:lnTo>
                <a:lnTo>
                  <a:pt x="30007" y="37107"/>
                </a:lnTo>
                <a:lnTo>
                  <a:pt x="62894" y="12186"/>
                </a:lnTo>
                <a:lnTo>
                  <a:pt x="103594" y="494"/>
                </a:lnTo>
                <a:lnTo>
                  <a:pt x="114299" y="0"/>
                </a:lnTo>
                <a:lnTo>
                  <a:pt x="2095499" y="0"/>
                </a:lnTo>
                <a:lnTo>
                  <a:pt x="2137630" y="8016"/>
                </a:lnTo>
                <a:lnTo>
                  <a:pt x="2172696" y="30011"/>
                </a:lnTo>
                <a:lnTo>
                  <a:pt x="2197614" y="62898"/>
                </a:lnTo>
                <a:lnTo>
                  <a:pt x="2209305" y="103595"/>
                </a:lnTo>
                <a:lnTo>
                  <a:pt x="2209799" y="114299"/>
                </a:lnTo>
                <a:lnTo>
                  <a:pt x="2209799" y="571499"/>
                </a:lnTo>
                <a:lnTo>
                  <a:pt x="2201784" y="613626"/>
                </a:lnTo>
                <a:lnTo>
                  <a:pt x="2179792" y="648692"/>
                </a:lnTo>
                <a:lnTo>
                  <a:pt x="2146905" y="673613"/>
                </a:lnTo>
                <a:lnTo>
                  <a:pt x="2106205" y="685305"/>
                </a:lnTo>
                <a:lnTo>
                  <a:pt x="2095499" y="685799"/>
                </a:lnTo>
                <a:lnTo>
                  <a:pt x="114299" y="685799"/>
                </a:lnTo>
                <a:lnTo>
                  <a:pt x="72169" y="677783"/>
                </a:lnTo>
                <a:lnTo>
                  <a:pt x="37103" y="655788"/>
                </a:lnTo>
                <a:lnTo>
                  <a:pt x="12184" y="622901"/>
                </a:lnTo>
                <a:lnTo>
                  <a:pt x="494" y="582204"/>
                </a:lnTo>
                <a:lnTo>
                  <a:pt x="0" y="571499"/>
                </a:lnTo>
                <a:lnTo>
                  <a:pt x="0" y="114299"/>
                </a:lnTo>
                <a:close/>
              </a:path>
            </a:pathLst>
          </a:custGeom>
          <a:ln w="25399">
            <a:solidFill>
              <a:srgbClr val="385D89"/>
            </a:solidFill>
          </a:ln>
        </p:spPr>
        <p:txBody>
          <a:bodyPr wrap="square" lIns="0" tIns="0" rIns="0" bIns="0" rtlCol="0"/>
          <a:lstStyle/>
          <a:p>
            <a:endParaRPr>
              <a:solidFill>
                <a:prstClr val="black"/>
              </a:solidFill>
            </a:endParaRPr>
          </a:p>
        </p:txBody>
      </p:sp>
      <p:sp>
        <p:nvSpPr>
          <p:cNvPr id="30" name="object 30"/>
          <p:cNvSpPr txBox="1"/>
          <p:nvPr/>
        </p:nvSpPr>
        <p:spPr>
          <a:xfrm>
            <a:off x="5168267" y="5693255"/>
            <a:ext cx="1929764" cy="369332"/>
          </a:xfrm>
          <a:prstGeom prst="rect">
            <a:avLst/>
          </a:prstGeom>
        </p:spPr>
        <p:txBody>
          <a:bodyPr vert="horz" wrap="square" lIns="0" tIns="0" rIns="0" bIns="0" rtlCol="0">
            <a:spAutoFit/>
          </a:bodyPr>
          <a:lstStyle/>
          <a:p>
            <a:pPr marL="12700"/>
            <a:r>
              <a:rPr sz="2400" b="1" spc="-60" dirty="0">
                <a:solidFill>
                  <a:srgbClr val="FFFFFF"/>
                </a:solidFill>
                <a:latin typeface="Corbel"/>
                <a:cs typeface="Corbel"/>
              </a:rPr>
              <a:t>R</a:t>
            </a:r>
            <a:r>
              <a:rPr sz="2400" b="1" spc="-15" dirty="0">
                <a:solidFill>
                  <a:srgbClr val="FFFFFF"/>
                </a:solidFill>
                <a:latin typeface="Corbel"/>
                <a:cs typeface="Corbel"/>
              </a:rPr>
              <a:t>oute</a:t>
            </a:r>
            <a:r>
              <a:rPr sz="2400" b="1" spc="-114" dirty="0">
                <a:solidFill>
                  <a:srgbClr val="FFFFFF"/>
                </a:solidFill>
                <a:latin typeface="Times New Roman"/>
                <a:cs typeface="Times New Roman"/>
              </a:rPr>
              <a:t> </a:t>
            </a:r>
            <a:r>
              <a:rPr sz="2400" b="1" spc="-20" dirty="0">
                <a:solidFill>
                  <a:srgbClr val="FFFFFF"/>
                </a:solidFill>
                <a:latin typeface="Corbel"/>
                <a:cs typeface="Corbel"/>
              </a:rPr>
              <a:t>Han</a:t>
            </a:r>
            <a:r>
              <a:rPr sz="2400" b="1" spc="-5" dirty="0">
                <a:solidFill>
                  <a:srgbClr val="FFFFFF"/>
                </a:solidFill>
                <a:latin typeface="Corbel"/>
                <a:cs typeface="Corbel"/>
              </a:rPr>
              <a:t>d</a:t>
            </a:r>
            <a:r>
              <a:rPr sz="2400" b="1" spc="-15" dirty="0">
                <a:solidFill>
                  <a:srgbClr val="FFFFFF"/>
                </a:solidFill>
                <a:latin typeface="Corbel"/>
                <a:cs typeface="Corbel"/>
              </a:rPr>
              <a:t>ler</a:t>
            </a:r>
            <a:endParaRPr sz="2400">
              <a:solidFill>
                <a:prstClr val="black"/>
              </a:solidFill>
              <a:latin typeface="Corbel"/>
              <a:cs typeface="Corbel"/>
            </a:endParaRPr>
          </a:p>
        </p:txBody>
      </p:sp>
      <p:sp>
        <p:nvSpPr>
          <p:cNvPr id="31" name="object 31"/>
          <p:cNvSpPr/>
          <p:nvPr/>
        </p:nvSpPr>
        <p:spPr>
          <a:xfrm>
            <a:off x="8001000" y="4419600"/>
            <a:ext cx="2362200" cy="685800"/>
          </a:xfrm>
          <a:custGeom>
            <a:avLst/>
            <a:gdLst/>
            <a:ahLst/>
            <a:cxnLst/>
            <a:rect l="l" t="t" r="r" b="b"/>
            <a:pathLst>
              <a:path w="2362200" h="685800">
                <a:moveTo>
                  <a:pt x="2247899" y="0"/>
                </a:moveTo>
                <a:lnTo>
                  <a:pt x="114299" y="0"/>
                </a:lnTo>
                <a:lnTo>
                  <a:pt x="103594" y="494"/>
                </a:lnTo>
                <a:lnTo>
                  <a:pt x="62894" y="12186"/>
                </a:lnTo>
                <a:lnTo>
                  <a:pt x="30007" y="37107"/>
                </a:lnTo>
                <a:lnTo>
                  <a:pt x="8015" y="72173"/>
                </a:lnTo>
                <a:lnTo>
                  <a:pt x="0" y="114299"/>
                </a:lnTo>
                <a:lnTo>
                  <a:pt x="0" y="571499"/>
                </a:lnTo>
                <a:lnTo>
                  <a:pt x="6666" y="610050"/>
                </a:lnTo>
                <a:lnTo>
                  <a:pt x="27517" y="645884"/>
                </a:lnTo>
                <a:lnTo>
                  <a:pt x="59543" y="671852"/>
                </a:lnTo>
                <a:lnTo>
                  <a:pt x="99661" y="684871"/>
                </a:lnTo>
                <a:lnTo>
                  <a:pt x="114299" y="685799"/>
                </a:lnTo>
                <a:lnTo>
                  <a:pt x="2247899" y="685799"/>
                </a:lnTo>
                <a:lnTo>
                  <a:pt x="2286454" y="679132"/>
                </a:lnTo>
                <a:lnTo>
                  <a:pt x="2322288" y="658278"/>
                </a:lnTo>
                <a:lnTo>
                  <a:pt x="2348254" y="626252"/>
                </a:lnTo>
                <a:lnTo>
                  <a:pt x="2361271" y="586136"/>
                </a:lnTo>
                <a:lnTo>
                  <a:pt x="2362199" y="571499"/>
                </a:lnTo>
                <a:lnTo>
                  <a:pt x="2362199" y="114299"/>
                </a:lnTo>
                <a:lnTo>
                  <a:pt x="2355533" y="75749"/>
                </a:lnTo>
                <a:lnTo>
                  <a:pt x="2334681" y="39915"/>
                </a:lnTo>
                <a:lnTo>
                  <a:pt x="2302656" y="13947"/>
                </a:lnTo>
                <a:lnTo>
                  <a:pt x="2262538" y="928"/>
                </a:lnTo>
                <a:lnTo>
                  <a:pt x="2247899" y="0"/>
                </a:lnTo>
                <a:close/>
              </a:path>
            </a:pathLst>
          </a:custGeom>
          <a:solidFill>
            <a:srgbClr val="4F80BC"/>
          </a:solidFill>
        </p:spPr>
        <p:txBody>
          <a:bodyPr wrap="square" lIns="0" tIns="0" rIns="0" bIns="0" rtlCol="0"/>
          <a:lstStyle/>
          <a:p>
            <a:endParaRPr>
              <a:solidFill>
                <a:prstClr val="black"/>
              </a:solidFill>
            </a:endParaRPr>
          </a:p>
        </p:txBody>
      </p:sp>
      <p:sp>
        <p:nvSpPr>
          <p:cNvPr id="32" name="object 32"/>
          <p:cNvSpPr/>
          <p:nvPr/>
        </p:nvSpPr>
        <p:spPr>
          <a:xfrm>
            <a:off x="8001000" y="4419600"/>
            <a:ext cx="2362200" cy="685800"/>
          </a:xfrm>
          <a:custGeom>
            <a:avLst/>
            <a:gdLst/>
            <a:ahLst/>
            <a:cxnLst/>
            <a:rect l="l" t="t" r="r" b="b"/>
            <a:pathLst>
              <a:path w="2362200" h="685800">
                <a:moveTo>
                  <a:pt x="0" y="114299"/>
                </a:moveTo>
                <a:lnTo>
                  <a:pt x="8015" y="72173"/>
                </a:lnTo>
                <a:lnTo>
                  <a:pt x="30007" y="37107"/>
                </a:lnTo>
                <a:lnTo>
                  <a:pt x="62894" y="12186"/>
                </a:lnTo>
                <a:lnTo>
                  <a:pt x="103594" y="494"/>
                </a:lnTo>
                <a:lnTo>
                  <a:pt x="114299" y="0"/>
                </a:lnTo>
                <a:lnTo>
                  <a:pt x="2247899" y="0"/>
                </a:lnTo>
                <a:lnTo>
                  <a:pt x="2290030" y="8016"/>
                </a:lnTo>
                <a:lnTo>
                  <a:pt x="2325096" y="30011"/>
                </a:lnTo>
                <a:lnTo>
                  <a:pt x="2350014" y="62898"/>
                </a:lnTo>
                <a:lnTo>
                  <a:pt x="2361705" y="103595"/>
                </a:lnTo>
                <a:lnTo>
                  <a:pt x="2362199" y="114299"/>
                </a:lnTo>
                <a:lnTo>
                  <a:pt x="2362199" y="571499"/>
                </a:lnTo>
                <a:lnTo>
                  <a:pt x="2354184" y="613626"/>
                </a:lnTo>
                <a:lnTo>
                  <a:pt x="2332192" y="648692"/>
                </a:lnTo>
                <a:lnTo>
                  <a:pt x="2299305" y="673613"/>
                </a:lnTo>
                <a:lnTo>
                  <a:pt x="2258605" y="685305"/>
                </a:lnTo>
                <a:lnTo>
                  <a:pt x="2247899" y="685799"/>
                </a:lnTo>
                <a:lnTo>
                  <a:pt x="114299" y="685799"/>
                </a:lnTo>
                <a:lnTo>
                  <a:pt x="72169" y="677783"/>
                </a:lnTo>
                <a:lnTo>
                  <a:pt x="37103" y="655788"/>
                </a:lnTo>
                <a:lnTo>
                  <a:pt x="12184" y="622901"/>
                </a:lnTo>
                <a:lnTo>
                  <a:pt x="494" y="582204"/>
                </a:lnTo>
                <a:lnTo>
                  <a:pt x="0" y="571499"/>
                </a:lnTo>
                <a:lnTo>
                  <a:pt x="0" y="114299"/>
                </a:lnTo>
                <a:close/>
              </a:path>
            </a:pathLst>
          </a:custGeom>
          <a:ln w="25399">
            <a:solidFill>
              <a:srgbClr val="385D89"/>
            </a:solidFill>
          </a:ln>
        </p:spPr>
        <p:txBody>
          <a:bodyPr wrap="square" lIns="0" tIns="0" rIns="0" bIns="0" rtlCol="0"/>
          <a:lstStyle/>
          <a:p>
            <a:endParaRPr>
              <a:solidFill>
                <a:prstClr val="black"/>
              </a:solidFill>
            </a:endParaRPr>
          </a:p>
        </p:txBody>
      </p:sp>
      <p:sp>
        <p:nvSpPr>
          <p:cNvPr id="33" name="object 33"/>
          <p:cNvSpPr txBox="1"/>
          <p:nvPr/>
        </p:nvSpPr>
        <p:spPr>
          <a:xfrm>
            <a:off x="8189473" y="4626130"/>
            <a:ext cx="1985645" cy="369332"/>
          </a:xfrm>
          <a:prstGeom prst="rect">
            <a:avLst/>
          </a:prstGeom>
        </p:spPr>
        <p:txBody>
          <a:bodyPr vert="horz" wrap="square" lIns="0" tIns="0" rIns="0" bIns="0" rtlCol="0">
            <a:spAutoFit/>
          </a:bodyPr>
          <a:lstStyle/>
          <a:p>
            <a:pPr marL="12700"/>
            <a:r>
              <a:rPr sz="2400" b="1" spc="-5" dirty="0">
                <a:solidFill>
                  <a:srgbClr val="FFFFFF"/>
                </a:solidFill>
                <a:latin typeface="Corbel"/>
                <a:cs typeface="Corbel"/>
              </a:rPr>
              <a:t>A</a:t>
            </a:r>
            <a:r>
              <a:rPr sz="2400" b="1" spc="-10" dirty="0">
                <a:solidFill>
                  <a:srgbClr val="FFFFFF"/>
                </a:solidFill>
                <a:latin typeface="Corbel"/>
                <a:cs typeface="Corbel"/>
              </a:rPr>
              <a:t>c</a:t>
            </a:r>
            <a:r>
              <a:rPr sz="2400" b="1" spc="-15" dirty="0">
                <a:solidFill>
                  <a:srgbClr val="FFFFFF"/>
                </a:solidFill>
                <a:latin typeface="Corbel"/>
                <a:cs typeface="Corbel"/>
              </a:rPr>
              <a:t>tion</a:t>
            </a:r>
            <a:r>
              <a:rPr sz="2400" b="1" spc="-100" dirty="0">
                <a:solidFill>
                  <a:srgbClr val="FFFFFF"/>
                </a:solidFill>
                <a:latin typeface="Times New Roman"/>
                <a:cs typeface="Times New Roman"/>
              </a:rPr>
              <a:t> </a:t>
            </a:r>
            <a:r>
              <a:rPr sz="2400" b="1" spc="-5" dirty="0">
                <a:solidFill>
                  <a:srgbClr val="FFFFFF"/>
                </a:solidFill>
                <a:latin typeface="Corbel"/>
                <a:cs typeface="Corbel"/>
              </a:rPr>
              <a:t>Me</a:t>
            </a:r>
            <a:r>
              <a:rPr sz="2400" b="1" spc="5" dirty="0">
                <a:solidFill>
                  <a:srgbClr val="FFFFFF"/>
                </a:solidFill>
                <a:latin typeface="Corbel"/>
                <a:cs typeface="Corbel"/>
              </a:rPr>
              <a:t>t</a:t>
            </a:r>
            <a:r>
              <a:rPr sz="2400" b="1" spc="-15" dirty="0">
                <a:solidFill>
                  <a:srgbClr val="FFFFFF"/>
                </a:solidFill>
                <a:latin typeface="Corbel"/>
                <a:cs typeface="Corbel"/>
              </a:rPr>
              <a:t>hod</a:t>
            </a:r>
            <a:endParaRPr sz="2400">
              <a:solidFill>
                <a:prstClr val="black"/>
              </a:solidFill>
              <a:latin typeface="Corbel"/>
              <a:cs typeface="Corbel"/>
            </a:endParaRPr>
          </a:p>
        </p:txBody>
      </p:sp>
      <p:sp>
        <p:nvSpPr>
          <p:cNvPr id="34" name="object 34"/>
          <p:cNvSpPr/>
          <p:nvPr/>
        </p:nvSpPr>
        <p:spPr>
          <a:xfrm>
            <a:off x="7239000" y="5817096"/>
            <a:ext cx="762000" cy="103505"/>
          </a:xfrm>
          <a:custGeom>
            <a:avLst/>
            <a:gdLst/>
            <a:ahLst/>
            <a:cxnLst/>
            <a:rect l="l" t="t" r="r" b="b"/>
            <a:pathLst>
              <a:path w="762000" h="103504">
                <a:moveTo>
                  <a:pt x="725895" y="58173"/>
                </a:moveTo>
                <a:lnTo>
                  <a:pt x="666871" y="92415"/>
                </a:lnTo>
                <a:lnTo>
                  <a:pt x="665866" y="96298"/>
                </a:lnTo>
                <a:lnTo>
                  <a:pt x="667633" y="99334"/>
                </a:lnTo>
                <a:lnTo>
                  <a:pt x="669432" y="102370"/>
                </a:lnTo>
                <a:lnTo>
                  <a:pt x="673242" y="103406"/>
                </a:lnTo>
                <a:lnTo>
                  <a:pt x="751092" y="58222"/>
                </a:lnTo>
                <a:lnTo>
                  <a:pt x="749442" y="58222"/>
                </a:lnTo>
                <a:lnTo>
                  <a:pt x="725895" y="58173"/>
                </a:lnTo>
                <a:close/>
              </a:path>
              <a:path w="762000" h="103504">
                <a:moveTo>
                  <a:pt x="736825" y="51828"/>
                </a:moveTo>
                <a:lnTo>
                  <a:pt x="725895" y="58173"/>
                </a:lnTo>
                <a:lnTo>
                  <a:pt x="749442" y="58222"/>
                </a:lnTo>
                <a:lnTo>
                  <a:pt x="749442" y="57342"/>
                </a:lnTo>
                <a:lnTo>
                  <a:pt x="746241" y="57342"/>
                </a:lnTo>
                <a:lnTo>
                  <a:pt x="736825" y="51828"/>
                </a:lnTo>
                <a:close/>
              </a:path>
              <a:path w="762000" h="103504">
                <a:moveTo>
                  <a:pt x="673486" y="0"/>
                </a:moveTo>
                <a:lnTo>
                  <a:pt x="669676" y="1011"/>
                </a:lnTo>
                <a:lnTo>
                  <a:pt x="667908" y="4035"/>
                </a:lnTo>
                <a:lnTo>
                  <a:pt x="666109" y="7059"/>
                </a:lnTo>
                <a:lnTo>
                  <a:pt x="667146" y="10954"/>
                </a:lnTo>
                <a:lnTo>
                  <a:pt x="670041" y="12728"/>
                </a:lnTo>
                <a:lnTo>
                  <a:pt x="725964" y="45469"/>
                </a:lnTo>
                <a:lnTo>
                  <a:pt x="749442" y="45518"/>
                </a:lnTo>
                <a:lnTo>
                  <a:pt x="749442" y="58222"/>
                </a:lnTo>
                <a:lnTo>
                  <a:pt x="751092" y="58222"/>
                </a:lnTo>
                <a:lnTo>
                  <a:pt x="761999" y="51889"/>
                </a:lnTo>
                <a:lnTo>
                  <a:pt x="673486" y="0"/>
                </a:lnTo>
                <a:close/>
              </a:path>
              <a:path w="762000" h="103504">
                <a:moveTo>
                  <a:pt x="0" y="43958"/>
                </a:moveTo>
                <a:lnTo>
                  <a:pt x="0" y="56650"/>
                </a:lnTo>
                <a:lnTo>
                  <a:pt x="725895" y="58173"/>
                </a:lnTo>
                <a:lnTo>
                  <a:pt x="736825" y="51828"/>
                </a:lnTo>
                <a:lnTo>
                  <a:pt x="725964" y="45469"/>
                </a:lnTo>
                <a:lnTo>
                  <a:pt x="0" y="43958"/>
                </a:lnTo>
                <a:close/>
              </a:path>
              <a:path w="762000" h="103504">
                <a:moveTo>
                  <a:pt x="746241" y="46363"/>
                </a:moveTo>
                <a:lnTo>
                  <a:pt x="736825" y="51828"/>
                </a:lnTo>
                <a:lnTo>
                  <a:pt x="746241" y="57342"/>
                </a:lnTo>
                <a:lnTo>
                  <a:pt x="746241" y="46363"/>
                </a:lnTo>
                <a:close/>
              </a:path>
              <a:path w="762000" h="103504">
                <a:moveTo>
                  <a:pt x="749442" y="46363"/>
                </a:moveTo>
                <a:lnTo>
                  <a:pt x="746241" y="46363"/>
                </a:lnTo>
                <a:lnTo>
                  <a:pt x="746241" y="57342"/>
                </a:lnTo>
                <a:lnTo>
                  <a:pt x="749442" y="57342"/>
                </a:lnTo>
                <a:lnTo>
                  <a:pt x="749442" y="46363"/>
                </a:lnTo>
                <a:close/>
              </a:path>
              <a:path w="762000" h="103504">
                <a:moveTo>
                  <a:pt x="725964" y="45469"/>
                </a:moveTo>
                <a:lnTo>
                  <a:pt x="736825" y="51828"/>
                </a:lnTo>
                <a:lnTo>
                  <a:pt x="746241" y="46363"/>
                </a:lnTo>
                <a:lnTo>
                  <a:pt x="749442" y="46363"/>
                </a:lnTo>
                <a:lnTo>
                  <a:pt x="749442" y="45518"/>
                </a:lnTo>
                <a:lnTo>
                  <a:pt x="725964" y="45469"/>
                </a:lnTo>
                <a:close/>
              </a:path>
            </a:pathLst>
          </a:custGeom>
          <a:solidFill>
            <a:srgbClr val="C00000"/>
          </a:solidFill>
        </p:spPr>
        <p:txBody>
          <a:bodyPr wrap="square" lIns="0" tIns="0" rIns="0" bIns="0" rtlCol="0"/>
          <a:lstStyle/>
          <a:p>
            <a:endParaRPr>
              <a:solidFill>
                <a:prstClr val="black"/>
              </a:solidFill>
            </a:endParaRPr>
          </a:p>
        </p:txBody>
      </p:sp>
      <p:sp>
        <p:nvSpPr>
          <p:cNvPr id="35" name="object 35"/>
          <p:cNvSpPr/>
          <p:nvPr/>
        </p:nvSpPr>
        <p:spPr>
          <a:xfrm>
            <a:off x="7924800" y="2133600"/>
            <a:ext cx="2362200" cy="685800"/>
          </a:xfrm>
          <a:custGeom>
            <a:avLst/>
            <a:gdLst/>
            <a:ahLst/>
            <a:cxnLst/>
            <a:rect l="l" t="t" r="r" b="b"/>
            <a:pathLst>
              <a:path w="2362200" h="685800">
                <a:moveTo>
                  <a:pt x="2247899" y="0"/>
                </a:moveTo>
                <a:lnTo>
                  <a:pt x="114299" y="0"/>
                </a:lnTo>
                <a:lnTo>
                  <a:pt x="103594" y="494"/>
                </a:lnTo>
                <a:lnTo>
                  <a:pt x="62894" y="12184"/>
                </a:lnTo>
                <a:lnTo>
                  <a:pt x="30007" y="37103"/>
                </a:lnTo>
                <a:lnTo>
                  <a:pt x="8015" y="72169"/>
                </a:lnTo>
                <a:lnTo>
                  <a:pt x="0" y="114299"/>
                </a:lnTo>
                <a:lnTo>
                  <a:pt x="0" y="571499"/>
                </a:lnTo>
                <a:lnTo>
                  <a:pt x="6666" y="610054"/>
                </a:lnTo>
                <a:lnTo>
                  <a:pt x="27517" y="645888"/>
                </a:lnTo>
                <a:lnTo>
                  <a:pt x="59543" y="671854"/>
                </a:lnTo>
                <a:lnTo>
                  <a:pt x="99661" y="684871"/>
                </a:lnTo>
                <a:lnTo>
                  <a:pt x="114299" y="685799"/>
                </a:lnTo>
                <a:lnTo>
                  <a:pt x="2247899" y="685799"/>
                </a:lnTo>
                <a:lnTo>
                  <a:pt x="2286454" y="679133"/>
                </a:lnTo>
                <a:lnTo>
                  <a:pt x="2322288" y="658282"/>
                </a:lnTo>
                <a:lnTo>
                  <a:pt x="2348254" y="626256"/>
                </a:lnTo>
                <a:lnTo>
                  <a:pt x="2361271" y="586138"/>
                </a:lnTo>
                <a:lnTo>
                  <a:pt x="2362199" y="571499"/>
                </a:lnTo>
                <a:lnTo>
                  <a:pt x="2362199" y="114299"/>
                </a:lnTo>
                <a:lnTo>
                  <a:pt x="2355533" y="75745"/>
                </a:lnTo>
                <a:lnTo>
                  <a:pt x="2334681" y="39911"/>
                </a:lnTo>
                <a:lnTo>
                  <a:pt x="2302656" y="13945"/>
                </a:lnTo>
                <a:lnTo>
                  <a:pt x="2262538" y="928"/>
                </a:lnTo>
                <a:lnTo>
                  <a:pt x="2247899" y="0"/>
                </a:lnTo>
                <a:close/>
              </a:path>
            </a:pathLst>
          </a:custGeom>
          <a:solidFill>
            <a:srgbClr val="4F80BC"/>
          </a:solidFill>
        </p:spPr>
        <p:txBody>
          <a:bodyPr wrap="square" lIns="0" tIns="0" rIns="0" bIns="0" rtlCol="0"/>
          <a:lstStyle/>
          <a:p>
            <a:endParaRPr>
              <a:solidFill>
                <a:prstClr val="black"/>
              </a:solidFill>
            </a:endParaRPr>
          </a:p>
        </p:txBody>
      </p:sp>
      <p:sp>
        <p:nvSpPr>
          <p:cNvPr id="36" name="object 36"/>
          <p:cNvSpPr/>
          <p:nvPr/>
        </p:nvSpPr>
        <p:spPr>
          <a:xfrm>
            <a:off x="7924800" y="2133600"/>
            <a:ext cx="2362200" cy="685800"/>
          </a:xfrm>
          <a:custGeom>
            <a:avLst/>
            <a:gdLst/>
            <a:ahLst/>
            <a:cxnLst/>
            <a:rect l="l" t="t" r="r" b="b"/>
            <a:pathLst>
              <a:path w="2362200" h="685800">
                <a:moveTo>
                  <a:pt x="0" y="114299"/>
                </a:moveTo>
                <a:lnTo>
                  <a:pt x="8015" y="72169"/>
                </a:lnTo>
                <a:lnTo>
                  <a:pt x="30007" y="37103"/>
                </a:lnTo>
                <a:lnTo>
                  <a:pt x="62894" y="12184"/>
                </a:lnTo>
                <a:lnTo>
                  <a:pt x="103594" y="494"/>
                </a:lnTo>
                <a:lnTo>
                  <a:pt x="114299" y="0"/>
                </a:lnTo>
                <a:lnTo>
                  <a:pt x="2247899" y="0"/>
                </a:lnTo>
                <a:lnTo>
                  <a:pt x="2290030" y="8015"/>
                </a:lnTo>
                <a:lnTo>
                  <a:pt x="2325096" y="30007"/>
                </a:lnTo>
                <a:lnTo>
                  <a:pt x="2350014" y="62894"/>
                </a:lnTo>
                <a:lnTo>
                  <a:pt x="2361705" y="103594"/>
                </a:lnTo>
                <a:lnTo>
                  <a:pt x="2362199" y="114299"/>
                </a:lnTo>
                <a:lnTo>
                  <a:pt x="2362199" y="571499"/>
                </a:lnTo>
                <a:lnTo>
                  <a:pt x="2354184" y="613630"/>
                </a:lnTo>
                <a:lnTo>
                  <a:pt x="2332192" y="648696"/>
                </a:lnTo>
                <a:lnTo>
                  <a:pt x="2299305" y="673615"/>
                </a:lnTo>
                <a:lnTo>
                  <a:pt x="2258605" y="685305"/>
                </a:lnTo>
                <a:lnTo>
                  <a:pt x="2247899" y="685799"/>
                </a:lnTo>
                <a:lnTo>
                  <a:pt x="114299" y="685799"/>
                </a:lnTo>
                <a:lnTo>
                  <a:pt x="72169" y="677784"/>
                </a:lnTo>
                <a:lnTo>
                  <a:pt x="37103" y="655792"/>
                </a:lnTo>
                <a:lnTo>
                  <a:pt x="12184" y="622905"/>
                </a:lnTo>
                <a:lnTo>
                  <a:pt x="494" y="582205"/>
                </a:lnTo>
                <a:lnTo>
                  <a:pt x="0" y="571499"/>
                </a:lnTo>
                <a:lnTo>
                  <a:pt x="0" y="114299"/>
                </a:lnTo>
                <a:close/>
              </a:path>
            </a:pathLst>
          </a:custGeom>
          <a:ln w="25399">
            <a:solidFill>
              <a:srgbClr val="385D89"/>
            </a:solidFill>
          </a:ln>
        </p:spPr>
        <p:txBody>
          <a:bodyPr wrap="square" lIns="0" tIns="0" rIns="0" bIns="0" rtlCol="0"/>
          <a:lstStyle/>
          <a:p>
            <a:endParaRPr>
              <a:solidFill>
                <a:prstClr val="black"/>
              </a:solidFill>
            </a:endParaRPr>
          </a:p>
        </p:txBody>
      </p:sp>
      <p:sp>
        <p:nvSpPr>
          <p:cNvPr id="37" name="object 37"/>
          <p:cNvSpPr txBox="1"/>
          <p:nvPr/>
        </p:nvSpPr>
        <p:spPr>
          <a:xfrm>
            <a:off x="8098033" y="2339874"/>
            <a:ext cx="2014220" cy="369332"/>
          </a:xfrm>
          <a:prstGeom prst="rect">
            <a:avLst/>
          </a:prstGeom>
        </p:spPr>
        <p:txBody>
          <a:bodyPr vert="horz" wrap="square" lIns="0" tIns="0" rIns="0" bIns="0" rtlCol="0">
            <a:spAutoFit/>
          </a:bodyPr>
          <a:lstStyle/>
          <a:p>
            <a:pPr marL="12700"/>
            <a:r>
              <a:rPr sz="2400" b="1" spc="-15" dirty="0">
                <a:solidFill>
                  <a:srgbClr val="FFFFFF"/>
                </a:solidFill>
                <a:latin typeface="Corbel"/>
                <a:cs typeface="Corbel"/>
              </a:rPr>
              <a:t>Vi</a:t>
            </a:r>
            <a:r>
              <a:rPr sz="2400" b="1" spc="-5" dirty="0">
                <a:solidFill>
                  <a:srgbClr val="FFFFFF"/>
                </a:solidFill>
                <a:latin typeface="Corbel"/>
                <a:cs typeface="Corbel"/>
              </a:rPr>
              <a:t>e</a:t>
            </a:r>
            <a:r>
              <a:rPr sz="2400" b="1" dirty="0">
                <a:solidFill>
                  <a:srgbClr val="FFFFFF"/>
                </a:solidFill>
                <a:latin typeface="Corbel"/>
                <a:cs typeface="Corbel"/>
              </a:rPr>
              <a:t>w</a:t>
            </a:r>
            <a:r>
              <a:rPr sz="2400" b="1" spc="-130" dirty="0">
                <a:solidFill>
                  <a:srgbClr val="FFFFFF"/>
                </a:solidFill>
                <a:latin typeface="Times New Roman"/>
                <a:cs typeface="Times New Roman"/>
              </a:rPr>
              <a:t> </a:t>
            </a:r>
            <a:r>
              <a:rPr sz="2400" b="1" spc="-60" dirty="0">
                <a:solidFill>
                  <a:srgbClr val="FFFFFF"/>
                </a:solidFill>
                <a:latin typeface="Corbel"/>
                <a:cs typeface="Corbel"/>
              </a:rPr>
              <a:t>R</a:t>
            </a:r>
            <a:r>
              <a:rPr sz="2400" b="1" spc="-15" dirty="0">
                <a:solidFill>
                  <a:srgbClr val="FFFFFF"/>
                </a:solidFill>
                <a:latin typeface="Corbel"/>
                <a:cs typeface="Corbel"/>
              </a:rPr>
              <a:t>en</a:t>
            </a:r>
            <a:r>
              <a:rPr sz="2400" b="1" spc="-10" dirty="0">
                <a:solidFill>
                  <a:srgbClr val="FFFFFF"/>
                </a:solidFill>
                <a:latin typeface="Corbel"/>
                <a:cs typeface="Corbel"/>
              </a:rPr>
              <a:t>d</a:t>
            </a:r>
            <a:r>
              <a:rPr sz="2400" b="1" spc="-15" dirty="0">
                <a:solidFill>
                  <a:srgbClr val="FFFFFF"/>
                </a:solidFill>
                <a:latin typeface="Corbel"/>
                <a:cs typeface="Corbel"/>
              </a:rPr>
              <a:t>er</a:t>
            </a:r>
            <a:r>
              <a:rPr sz="2400" b="1" spc="-10" dirty="0">
                <a:solidFill>
                  <a:srgbClr val="FFFFFF"/>
                </a:solidFill>
                <a:latin typeface="Corbel"/>
                <a:cs typeface="Corbel"/>
              </a:rPr>
              <a:t>e</a:t>
            </a:r>
            <a:r>
              <a:rPr sz="2400" b="1" spc="-15" dirty="0">
                <a:solidFill>
                  <a:srgbClr val="FFFFFF"/>
                </a:solidFill>
                <a:latin typeface="Corbel"/>
                <a:cs typeface="Corbel"/>
              </a:rPr>
              <a:t>d</a:t>
            </a:r>
            <a:endParaRPr sz="2400">
              <a:solidFill>
                <a:prstClr val="black"/>
              </a:solidFill>
              <a:latin typeface="Corbel"/>
              <a:cs typeface="Corbel"/>
            </a:endParaRPr>
          </a:p>
        </p:txBody>
      </p:sp>
      <p:sp>
        <p:nvSpPr>
          <p:cNvPr id="38" name="object 38"/>
          <p:cNvSpPr/>
          <p:nvPr/>
        </p:nvSpPr>
        <p:spPr>
          <a:xfrm>
            <a:off x="9017387" y="2819400"/>
            <a:ext cx="103505" cy="457200"/>
          </a:xfrm>
          <a:custGeom>
            <a:avLst/>
            <a:gdLst/>
            <a:ahLst/>
            <a:cxnLst/>
            <a:rect l="l" t="t" r="r" b="b"/>
            <a:pathLst>
              <a:path w="103504" h="457200">
                <a:moveTo>
                  <a:pt x="51898" y="25111"/>
                </a:moveTo>
                <a:lnTo>
                  <a:pt x="45517" y="35970"/>
                </a:lnTo>
                <a:lnTo>
                  <a:pt x="44074" y="457199"/>
                </a:lnTo>
                <a:lnTo>
                  <a:pt x="56753" y="457199"/>
                </a:lnTo>
                <a:lnTo>
                  <a:pt x="58197" y="35988"/>
                </a:lnTo>
                <a:lnTo>
                  <a:pt x="51898" y="25111"/>
                </a:lnTo>
                <a:close/>
              </a:path>
              <a:path w="103504" h="457200">
                <a:moveTo>
                  <a:pt x="59212" y="12557"/>
                </a:moveTo>
                <a:lnTo>
                  <a:pt x="58277" y="12557"/>
                </a:lnTo>
                <a:lnTo>
                  <a:pt x="58197" y="35988"/>
                </a:lnTo>
                <a:lnTo>
                  <a:pt x="92445" y="95128"/>
                </a:lnTo>
                <a:lnTo>
                  <a:pt x="96255" y="96133"/>
                </a:lnTo>
                <a:lnTo>
                  <a:pt x="99303" y="94366"/>
                </a:lnTo>
                <a:lnTo>
                  <a:pt x="102351" y="92720"/>
                </a:lnTo>
                <a:lnTo>
                  <a:pt x="103388" y="88757"/>
                </a:lnTo>
                <a:lnTo>
                  <a:pt x="101589" y="85709"/>
                </a:lnTo>
                <a:lnTo>
                  <a:pt x="59212" y="12557"/>
                </a:lnTo>
                <a:close/>
              </a:path>
              <a:path w="103504" h="457200">
                <a:moveTo>
                  <a:pt x="51937" y="0"/>
                </a:moveTo>
                <a:lnTo>
                  <a:pt x="1767" y="85343"/>
                </a:lnTo>
                <a:lnTo>
                  <a:pt x="0" y="88391"/>
                </a:lnTo>
                <a:lnTo>
                  <a:pt x="1005" y="92323"/>
                </a:lnTo>
                <a:lnTo>
                  <a:pt x="4053" y="94091"/>
                </a:lnTo>
                <a:lnTo>
                  <a:pt x="6979" y="95890"/>
                </a:lnTo>
                <a:lnTo>
                  <a:pt x="10911" y="94853"/>
                </a:lnTo>
                <a:lnTo>
                  <a:pt x="45517" y="35970"/>
                </a:lnTo>
                <a:lnTo>
                  <a:pt x="45598" y="12557"/>
                </a:lnTo>
                <a:lnTo>
                  <a:pt x="59212" y="12557"/>
                </a:lnTo>
                <a:lnTo>
                  <a:pt x="51937" y="0"/>
                </a:lnTo>
                <a:close/>
              </a:path>
              <a:path w="103504" h="457200">
                <a:moveTo>
                  <a:pt x="58266" y="15758"/>
                </a:moveTo>
                <a:lnTo>
                  <a:pt x="57393" y="15758"/>
                </a:lnTo>
                <a:lnTo>
                  <a:pt x="51898" y="25111"/>
                </a:lnTo>
                <a:lnTo>
                  <a:pt x="58197" y="35988"/>
                </a:lnTo>
                <a:lnTo>
                  <a:pt x="58266" y="15758"/>
                </a:lnTo>
                <a:close/>
              </a:path>
              <a:path w="103504" h="457200">
                <a:moveTo>
                  <a:pt x="58277" y="12557"/>
                </a:moveTo>
                <a:lnTo>
                  <a:pt x="45598" y="12557"/>
                </a:lnTo>
                <a:lnTo>
                  <a:pt x="45517" y="35970"/>
                </a:lnTo>
                <a:lnTo>
                  <a:pt x="51898" y="25111"/>
                </a:lnTo>
                <a:lnTo>
                  <a:pt x="46481" y="15758"/>
                </a:lnTo>
                <a:lnTo>
                  <a:pt x="58266" y="15758"/>
                </a:lnTo>
                <a:lnTo>
                  <a:pt x="58277" y="12557"/>
                </a:lnTo>
                <a:close/>
              </a:path>
              <a:path w="103504" h="457200">
                <a:moveTo>
                  <a:pt x="57393" y="15758"/>
                </a:moveTo>
                <a:lnTo>
                  <a:pt x="46481" y="15758"/>
                </a:lnTo>
                <a:lnTo>
                  <a:pt x="51898" y="25111"/>
                </a:lnTo>
                <a:lnTo>
                  <a:pt x="57393" y="15758"/>
                </a:lnTo>
                <a:close/>
              </a:path>
            </a:pathLst>
          </a:custGeom>
          <a:solidFill>
            <a:srgbClr val="C00000"/>
          </a:solidFill>
        </p:spPr>
        <p:txBody>
          <a:bodyPr wrap="square" lIns="0" tIns="0" rIns="0" bIns="0" rtlCol="0"/>
          <a:lstStyle/>
          <a:p>
            <a:endParaRPr>
              <a:solidFill>
                <a:prstClr val="black"/>
              </a:solidFill>
            </a:endParaRPr>
          </a:p>
        </p:txBody>
      </p:sp>
      <p:sp>
        <p:nvSpPr>
          <p:cNvPr id="39" name="object 39"/>
          <p:cNvSpPr/>
          <p:nvPr/>
        </p:nvSpPr>
        <p:spPr>
          <a:xfrm>
            <a:off x="7924800" y="3276600"/>
            <a:ext cx="2362200" cy="685800"/>
          </a:xfrm>
          <a:custGeom>
            <a:avLst/>
            <a:gdLst/>
            <a:ahLst/>
            <a:cxnLst/>
            <a:rect l="l" t="t" r="r" b="b"/>
            <a:pathLst>
              <a:path w="2362200" h="685800">
                <a:moveTo>
                  <a:pt x="2247899" y="0"/>
                </a:moveTo>
                <a:lnTo>
                  <a:pt x="114299" y="0"/>
                </a:lnTo>
                <a:lnTo>
                  <a:pt x="103594" y="494"/>
                </a:lnTo>
                <a:lnTo>
                  <a:pt x="62894" y="12184"/>
                </a:lnTo>
                <a:lnTo>
                  <a:pt x="30007" y="37103"/>
                </a:lnTo>
                <a:lnTo>
                  <a:pt x="8015" y="72169"/>
                </a:lnTo>
                <a:lnTo>
                  <a:pt x="0" y="114299"/>
                </a:lnTo>
                <a:lnTo>
                  <a:pt x="0" y="571499"/>
                </a:lnTo>
                <a:lnTo>
                  <a:pt x="6666" y="610050"/>
                </a:lnTo>
                <a:lnTo>
                  <a:pt x="27517" y="645884"/>
                </a:lnTo>
                <a:lnTo>
                  <a:pt x="59543" y="671852"/>
                </a:lnTo>
                <a:lnTo>
                  <a:pt x="99661" y="684871"/>
                </a:lnTo>
                <a:lnTo>
                  <a:pt x="114299" y="685799"/>
                </a:lnTo>
                <a:lnTo>
                  <a:pt x="2247899" y="685799"/>
                </a:lnTo>
                <a:lnTo>
                  <a:pt x="2286454" y="679132"/>
                </a:lnTo>
                <a:lnTo>
                  <a:pt x="2322288" y="658278"/>
                </a:lnTo>
                <a:lnTo>
                  <a:pt x="2348254" y="626252"/>
                </a:lnTo>
                <a:lnTo>
                  <a:pt x="2361271" y="586136"/>
                </a:lnTo>
                <a:lnTo>
                  <a:pt x="2362199" y="571499"/>
                </a:lnTo>
                <a:lnTo>
                  <a:pt x="2362199" y="114299"/>
                </a:lnTo>
                <a:lnTo>
                  <a:pt x="2355533" y="75745"/>
                </a:lnTo>
                <a:lnTo>
                  <a:pt x="2334681" y="39911"/>
                </a:lnTo>
                <a:lnTo>
                  <a:pt x="2302656" y="13945"/>
                </a:lnTo>
                <a:lnTo>
                  <a:pt x="2262538" y="928"/>
                </a:lnTo>
                <a:lnTo>
                  <a:pt x="2247899" y="0"/>
                </a:lnTo>
                <a:close/>
              </a:path>
            </a:pathLst>
          </a:custGeom>
          <a:solidFill>
            <a:srgbClr val="4F80BC"/>
          </a:solidFill>
        </p:spPr>
        <p:txBody>
          <a:bodyPr wrap="square" lIns="0" tIns="0" rIns="0" bIns="0" rtlCol="0"/>
          <a:lstStyle/>
          <a:p>
            <a:endParaRPr>
              <a:solidFill>
                <a:prstClr val="black"/>
              </a:solidFill>
            </a:endParaRPr>
          </a:p>
        </p:txBody>
      </p:sp>
      <p:sp>
        <p:nvSpPr>
          <p:cNvPr id="40" name="object 40"/>
          <p:cNvSpPr/>
          <p:nvPr/>
        </p:nvSpPr>
        <p:spPr>
          <a:xfrm>
            <a:off x="7924800" y="3276600"/>
            <a:ext cx="2362200" cy="685800"/>
          </a:xfrm>
          <a:custGeom>
            <a:avLst/>
            <a:gdLst/>
            <a:ahLst/>
            <a:cxnLst/>
            <a:rect l="l" t="t" r="r" b="b"/>
            <a:pathLst>
              <a:path w="2362200" h="685800">
                <a:moveTo>
                  <a:pt x="0" y="114299"/>
                </a:moveTo>
                <a:lnTo>
                  <a:pt x="8015" y="72169"/>
                </a:lnTo>
                <a:lnTo>
                  <a:pt x="30007" y="37103"/>
                </a:lnTo>
                <a:lnTo>
                  <a:pt x="62894" y="12184"/>
                </a:lnTo>
                <a:lnTo>
                  <a:pt x="103594" y="494"/>
                </a:lnTo>
                <a:lnTo>
                  <a:pt x="114299" y="0"/>
                </a:lnTo>
                <a:lnTo>
                  <a:pt x="2247899" y="0"/>
                </a:lnTo>
                <a:lnTo>
                  <a:pt x="2290030" y="8015"/>
                </a:lnTo>
                <a:lnTo>
                  <a:pt x="2325096" y="30007"/>
                </a:lnTo>
                <a:lnTo>
                  <a:pt x="2350014" y="62894"/>
                </a:lnTo>
                <a:lnTo>
                  <a:pt x="2361705" y="103594"/>
                </a:lnTo>
                <a:lnTo>
                  <a:pt x="2362199" y="114299"/>
                </a:lnTo>
                <a:lnTo>
                  <a:pt x="2362199" y="571499"/>
                </a:lnTo>
                <a:lnTo>
                  <a:pt x="2354184" y="613626"/>
                </a:lnTo>
                <a:lnTo>
                  <a:pt x="2332192" y="648692"/>
                </a:lnTo>
                <a:lnTo>
                  <a:pt x="2299305" y="673613"/>
                </a:lnTo>
                <a:lnTo>
                  <a:pt x="2258605" y="685305"/>
                </a:lnTo>
                <a:lnTo>
                  <a:pt x="2247899" y="685799"/>
                </a:lnTo>
                <a:lnTo>
                  <a:pt x="114299" y="685799"/>
                </a:lnTo>
                <a:lnTo>
                  <a:pt x="72169" y="677783"/>
                </a:lnTo>
                <a:lnTo>
                  <a:pt x="37103" y="655788"/>
                </a:lnTo>
                <a:lnTo>
                  <a:pt x="12184" y="622901"/>
                </a:lnTo>
                <a:lnTo>
                  <a:pt x="494" y="582204"/>
                </a:lnTo>
                <a:lnTo>
                  <a:pt x="0" y="571499"/>
                </a:lnTo>
                <a:lnTo>
                  <a:pt x="0" y="114299"/>
                </a:lnTo>
                <a:close/>
              </a:path>
            </a:pathLst>
          </a:custGeom>
          <a:ln w="25399">
            <a:solidFill>
              <a:srgbClr val="385D89"/>
            </a:solidFill>
          </a:ln>
        </p:spPr>
        <p:txBody>
          <a:bodyPr wrap="square" lIns="0" tIns="0" rIns="0" bIns="0" rtlCol="0"/>
          <a:lstStyle/>
          <a:p>
            <a:endParaRPr>
              <a:solidFill>
                <a:prstClr val="black"/>
              </a:solidFill>
            </a:endParaRPr>
          </a:p>
        </p:txBody>
      </p:sp>
      <p:sp>
        <p:nvSpPr>
          <p:cNvPr id="41" name="object 41"/>
          <p:cNvSpPr txBox="1"/>
          <p:nvPr/>
        </p:nvSpPr>
        <p:spPr>
          <a:xfrm>
            <a:off x="8279390" y="3482875"/>
            <a:ext cx="1653539" cy="369332"/>
          </a:xfrm>
          <a:prstGeom prst="rect">
            <a:avLst/>
          </a:prstGeom>
        </p:spPr>
        <p:txBody>
          <a:bodyPr vert="horz" wrap="square" lIns="0" tIns="0" rIns="0" bIns="0" rtlCol="0">
            <a:spAutoFit/>
          </a:bodyPr>
          <a:lstStyle/>
          <a:p>
            <a:pPr marL="12700"/>
            <a:r>
              <a:rPr sz="2400" b="1" spc="-15" dirty="0">
                <a:solidFill>
                  <a:srgbClr val="FFFFFF"/>
                </a:solidFill>
                <a:latin typeface="Corbel"/>
                <a:cs typeface="Corbel"/>
              </a:rPr>
              <a:t>Vi</a:t>
            </a:r>
            <a:r>
              <a:rPr sz="2400" b="1" spc="-5" dirty="0">
                <a:solidFill>
                  <a:srgbClr val="FFFFFF"/>
                </a:solidFill>
                <a:latin typeface="Corbel"/>
                <a:cs typeface="Corbel"/>
              </a:rPr>
              <a:t>e</a:t>
            </a:r>
            <a:r>
              <a:rPr sz="2400" b="1" dirty="0">
                <a:solidFill>
                  <a:srgbClr val="FFFFFF"/>
                </a:solidFill>
                <a:latin typeface="Corbel"/>
                <a:cs typeface="Corbel"/>
              </a:rPr>
              <a:t>w</a:t>
            </a:r>
            <a:r>
              <a:rPr sz="2400" b="1" spc="-130" dirty="0">
                <a:solidFill>
                  <a:srgbClr val="FFFFFF"/>
                </a:solidFill>
                <a:latin typeface="Times New Roman"/>
                <a:cs typeface="Times New Roman"/>
              </a:rPr>
              <a:t> </a:t>
            </a:r>
            <a:r>
              <a:rPr sz="2400" b="1" spc="-15" dirty="0">
                <a:solidFill>
                  <a:srgbClr val="FFFFFF"/>
                </a:solidFill>
                <a:latin typeface="Corbel"/>
                <a:cs typeface="Corbel"/>
              </a:rPr>
              <a:t>Engi</a:t>
            </a:r>
            <a:r>
              <a:rPr sz="2400" b="1" spc="-10" dirty="0">
                <a:solidFill>
                  <a:srgbClr val="FFFFFF"/>
                </a:solidFill>
                <a:latin typeface="Corbel"/>
                <a:cs typeface="Corbel"/>
              </a:rPr>
              <a:t>n</a:t>
            </a:r>
            <a:r>
              <a:rPr sz="2400" b="1" spc="-15" dirty="0">
                <a:solidFill>
                  <a:srgbClr val="FFFFFF"/>
                </a:solidFill>
                <a:latin typeface="Corbel"/>
                <a:cs typeface="Corbel"/>
              </a:rPr>
              <a:t>e</a:t>
            </a:r>
            <a:endParaRPr sz="2400">
              <a:solidFill>
                <a:prstClr val="black"/>
              </a:solidFill>
              <a:latin typeface="Corbel"/>
              <a:cs typeface="Corbel"/>
            </a:endParaRPr>
          </a:p>
        </p:txBody>
      </p:sp>
      <p:sp>
        <p:nvSpPr>
          <p:cNvPr id="42" name="object 42"/>
          <p:cNvSpPr/>
          <p:nvPr/>
        </p:nvSpPr>
        <p:spPr>
          <a:xfrm>
            <a:off x="9017387" y="3962400"/>
            <a:ext cx="103505" cy="457200"/>
          </a:xfrm>
          <a:custGeom>
            <a:avLst/>
            <a:gdLst/>
            <a:ahLst/>
            <a:cxnLst/>
            <a:rect l="l" t="t" r="r" b="b"/>
            <a:pathLst>
              <a:path w="103504" h="457200">
                <a:moveTo>
                  <a:pt x="51899" y="25106"/>
                </a:moveTo>
                <a:lnTo>
                  <a:pt x="45517" y="35969"/>
                </a:lnTo>
                <a:lnTo>
                  <a:pt x="44074" y="457199"/>
                </a:lnTo>
                <a:lnTo>
                  <a:pt x="56753" y="457199"/>
                </a:lnTo>
                <a:lnTo>
                  <a:pt x="58197" y="35981"/>
                </a:lnTo>
                <a:lnTo>
                  <a:pt x="51899" y="25106"/>
                </a:lnTo>
                <a:close/>
              </a:path>
              <a:path w="103504" h="457200">
                <a:moveTo>
                  <a:pt x="59220" y="12572"/>
                </a:moveTo>
                <a:lnTo>
                  <a:pt x="58277" y="12572"/>
                </a:lnTo>
                <a:lnTo>
                  <a:pt x="58197" y="35981"/>
                </a:lnTo>
                <a:lnTo>
                  <a:pt x="92445" y="95118"/>
                </a:lnTo>
                <a:lnTo>
                  <a:pt x="96255" y="96143"/>
                </a:lnTo>
                <a:lnTo>
                  <a:pt x="99303" y="94356"/>
                </a:lnTo>
                <a:lnTo>
                  <a:pt x="102351" y="92714"/>
                </a:lnTo>
                <a:lnTo>
                  <a:pt x="103388" y="88772"/>
                </a:lnTo>
                <a:lnTo>
                  <a:pt x="101589" y="85724"/>
                </a:lnTo>
                <a:lnTo>
                  <a:pt x="59220" y="12572"/>
                </a:lnTo>
                <a:close/>
              </a:path>
              <a:path w="103504" h="457200">
                <a:moveTo>
                  <a:pt x="51937" y="0"/>
                </a:moveTo>
                <a:lnTo>
                  <a:pt x="1767" y="85343"/>
                </a:lnTo>
                <a:lnTo>
                  <a:pt x="0" y="88391"/>
                </a:lnTo>
                <a:lnTo>
                  <a:pt x="1005" y="92333"/>
                </a:lnTo>
                <a:lnTo>
                  <a:pt x="4053" y="94106"/>
                </a:lnTo>
                <a:lnTo>
                  <a:pt x="6979" y="95880"/>
                </a:lnTo>
                <a:lnTo>
                  <a:pt x="10911" y="94868"/>
                </a:lnTo>
                <a:lnTo>
                  <a:pt x="45517" y="35969"/>
                </a:lnTo>
                <a:lnTo>
                  <a:pt x="45598" y="12572"/>
                </a:lnTo>
                <a:lnTo>
                  <a:pt x="59220" y="12572"/>
                </a:lnTo>
                <a:lnTo>
                  <a:pt x="51937" y="0"/>
                </a:lnTo>
                <a:close/>
              </a:path>
              <a:path w="103504" h="457200">
                <a:moveTo>
                  <a:pt x="58266" y="15752"/>
                </a:moveTo>
                <a:lnTo>
                  <a:pt x="57393" y="15752"/>
                </a:lnTo>
                <a:lnTo>
                  <a:pt x="51899" y="25106"/>
                </a:lnTo>
                <a:lnTo>
                  <a:pt x="58197" y="35981"/>
                </a:lnTo>
                <a:lnTo>
                  <a:pt x="58266" y="15752"/>
                </a:lnTo>
                <a:close/>
              </a:path>
              <a:path w="103504" h="457200">
                <a:moveTo>
                  <a:pt x="58277" y="12572"/>
                </a:moveTo>
                <a:lnTo>
                  <a:pt x="45598" y="12572"/>
                </a:lnTo>
                <a:lnTo>
                  <a:pt x="45517" y="35969"/>
                </a:lnTo>
                <a:lnTo>
                  <a:pt x="51899" y="25106"/>
                </a:lnTo>
                <a:lnTo>
                  <a:pt x="46481" y="15752"/>
                </a:lnTo>
                <a:lnTo>
                  <a:pt x="58266" y="15752"/>
                </a:lnTo>
                <a:lnTo>
                  <a:pt x="58277" y="12572"/>
                </a:lnTo>
                <a:close/>
              </a:path>
              <a:path w="103504" h="457200">
                <a:moveTo>
                  <a:pt x="57393" y="15752"/>
                </a:moveTo>
                <a:lnTo>
                  <a:pt x="46481" y="15752"/>
                </a:lnTo>
                <a:lnTo>
                  <a:pt x="51899" y="25106"/>
                </a:lnTo>
                <a:lnTo>
                  <a:pt x="57393" y="15752"/>
                </a:lnTo>
                <a:close/>
              </a:path>
            </a:pathLst>
          </a:custGeom>
          <a:solidFill>
            <a:srgbClr val="C00000"/>
          </a:solidFill>
        </p:spPr>
        <p:txBody>
          <a:bodyPr wrap="square" lIns="0" tIns="0" rIns="0" bIns="0" rtlCol="0"/>
          <a:lstStyle/>
          <a:p>
            <a:endParaRPr>
              <a:solidFill>
                <a:prstClr val="black"/>
              </a:solidFill>
            </a:endParaRPr>
          </a:p>
        </p:txBody>
      </p:sp>
      <p:sp>
        <p:nvSpPr>
          <p:cNvPr id="43" name="object 43"/>
          <p:cNvSpPr/>
          <p:nvPr/>
        </p:nvSpPr>
        <p:spPr>
          <a:xfrm>
            <a:off x="2918973" y="1828800"/>
            <a:ext cx="103505" cy="304800"/>
          </a:xfrm>
          <a:custGeom>
            <a:avLst/>
            <a:gdLst/>
            <a:ahLst/>
            <a:cxnLst/>
            <a:rect l="l" t="t" r="r" b="b"/>
            <a:pathLst>
              <a:path w="103505" h="304800">
                <a:moveTo>
                  <a:pt x="7107" y="208544"/>
                </a:moveTo>
                <a:lnTo>
                  <a:pt x="1011" y="212079"/>
                </a:lnTo>
                <a:lnTo>
                  <a:pt x="0" y="215889"/>
                </a:lnTo>
                <a:lnTo>
                  <a:pt x="1773" y="218937"/>
                </a:lnTo>
                <a:lnTo>
                  <a:pt x="51172" y="304799"/>
                </a:lnTo>
                <a:lnTo>
                  <a:pt x="58610" y="292211"/>
                </a:lnTo>
                <a:lnTo>
                  <a:pt x="44957" y="292211"/>
                </a:lnTo>
                <a:lnTo>
                  <a:pt x="45080" y="268769"/>
                </a:lnTo>
                <a:lnTo>
                  <a:pt x="12691" y="212597"/>
                </a:lnTo>
                <a:lnTo>
                  <a:pt x="11048" y="209549"/>
                </a:lnTo>
                <a:lnTo>
                  <a:pt x="7107" y="208544"/>
                </a:lnTo>
                <a:close/>
              </a:path>
              <a:path w="103505" h="304800">
                <a:moveTo>
                  <a:pt x="45080" y="268769"/>
                </a:moveTo>
                <a:lnTo>
                  <a:pt x="44957" y="292211"/>
                </a:lnTo>
                <a:lnTo>
                  <a:pt x="57649" y="292211"/>
                </a:lnTo>
                <a:lnTo>
                  <a:pt x="57666" y="289041"/>
                </a:lnTo>
                <a:lnTo>
                  <a:pt x="45838" y="289041"/>
                </a:lnTo>
                <a:lnTo>
                  <a:pt x="51363" y="279667"/>
                </a:lnTo>
                <a:lnTo>
                  <a:pt x="45080" y="268769"/>
                </a:lnTo>
                <a:close/>
              </a:path>
              <a:path w="103505" h="304800">
                <a:moveTo>
                  <a:pt x="96392" y="209031"/>
                </a:moveTo>
                <a:lnTo>
                  <a:pt x="92451" y="210068"/>
                </a:lnTo>
                <a:lnTo>
                  <a:pt x="90677" y="212963"/>
                </a:lnTo>
                <a:lnTo>
                  <a:pt x="57771" y="268795"/>
                </a:lnTo>
                <a:lnTo>
                  <a:pt x="57649" y="292211"/>
                </a:lnTo>
                <a:lnTo>
                  <a:pt x="58610" y="292211"/>
                </a:lnTo>
                <a:lnTo>
                  <a:pt x="101595" y="219455"/>
                </a:lnTo>
                <a:lnTo>
                  <a:pt x="103369" y="216407"/>
                </a:lnTo>
                <a:lnTo>
                  <a:pt x="102357" y="212597"/>
                </a:lnTo>
                <a:lnTo>
                  <a:pt x="99440" y="210830"/>
                </a:lnTo>
                <a:lnTo>
                  <a:pt x="96392" y="209031"/>
                </a:lnTo>
                <a:close/>
              </a:path>
              <a:path w="103505" h="304800">
                <a:moveTo>
                  <a:pt x="51363" y="279667"/>
                </a:moveTo>
                <a:lnTo>
                  <a:pt x="45838" y="289041"/>
                </a:lnTo>
                <a:lnTo>
                  <a:pt x="56768" y="289041"/>
                </a:lnTo>
                <a:lnTo>
                  <a:pt x="51363" y="279667"/>
                </a:lnTo>
                <a:close/>
              </a:path>
              <a:path w="103505" h="304800">
                <a:moveTo>
                  <a:pt x="57771" y="268795"/>
                </a:moveTo>
                <a:lnTo>
                  <a:pt x="51363" y="279667"/>
                </a:lnTo>
                <a:lnTo>
                  <a:pt x="56768" y="289041"/>
                </a:lnTo>
                <a:lnTo>
                  <a:pt x="57666" y="289041"/>
                </a:lnTo>
                <a:lnTo>
                  <a:pt x="57771" y="268795"/>
                </a:lnTo>
                <a:close/>
              </a:path>
              <a:path w="103505" h="304800">
                <a:moveTo>
                  <a:pt x="59173" y="0"/>
                </a:moveTo>
                <a:lnTo>
                  <a:pt x="46481" y="0"/>
                </a:lnTo>
                <a:lnTo>
                  <a:pt x="45080" y="268769"/>
                </a:lnTo>
                <a:lnTo>
                  <a:pt x="51363" y="279667"/>
                </a:lnTo>
                <a:lnTo>
                  <a:pt x="57771" y="268795"/>
                </a:lnTo>
                <a:lnTo>
                  <a:pt x="59173" y="0"/>
                </a:lnTo>
                <a:close/>
              </a:path>
            </a:pathLst>
          </a:custGeom>
          <a:solidFill>
            <a:srgbClr val="C00000"/>
          </a:solidFill>
        </p:spPr>
        <p:txBody>
          <a:bodyPr wrap="square" lIns="0" tIns="0" rIns="0" bIns="0" rtlCol="0"/>
          <a:lstStyle/>
          <a:p>
            <a:endParaRPr>
              <a:solidFill>
                <a:prstClr val="black"/>
              </a:solidFill>
            </a:endParaRPr>
          </a:p>
        </p:txBody>
      </p:sp>
      <p:sp>
        <p:nvSpPr>
          <p:cNvPr id="44" name="object 44"/>
          <p:cNvSpPr/>
          <p:nvPr/>
        </p:nvSpPr>
        <p:spPr>
          <a:xfrm>
            <a:off x="2918841" y="5105400"/>
            <a:ext cx="103505" cy="381000"/>
          </a:xfrm>
          <a:custGeom>
            <a:avLst/>
            <a:gdLst/>
            <a:ahLst/>
            <a:cxnLst/>
            <a:rect l="l" t="t" r="r" b="b"/>
            <a:pathLst>
              <a:path w="103505" h="381000">
                <a:moveTo>
                  <a:pt x="7107" y="284738"/>
                </a:moveTo>
                <a:lnTo>
                  <a:pt x="1011" y="288285"/>
                </a:lnTo>
                <a:lnTo>
                  <a:pt x="0" y="292226"/>
                </a:lnTo>
                <a:lnTo>
                  <a:pt x="1773" y="295274"/>
                </a:lnTo>
                <a:lnTo>
                  <a:pt x="51303" y="380999"/>
                </a:lnTo>
                <a:lnTo>
                  <a:pt x="58713" y="368426"/>
                </a:lnTo>
                <a:lnTo>
                  <a:pt x="45089" y="368426"/>
                </a:lnTo>
                <a:lnTo>
                  <a:pt x="45186" y="344965"/>
                </a:lnTo>
                <a:lnTo>
                  <a:pt x="12822" y="288929"/>
                </a:lnTo>
                <a:lnTo>
                  <a:pt x="11048" y="285881"/>
                </a:lnTo>
                <a:lnTo>
                  <a:pt x="7107" y="284738"/>
                </a:lnTo>
                <a:close/>
              </a:path>
              <a:path w="103505" h="381000">
                <a:moveTo>
                  <a:pt x="45186" y="344965"/>
                </a:moveTo>
                <a:lnTo>
                  <a:pt x="45089" y="368426"/>
                </a:lnTo>
                <a:lnTo>
                  <a:pt x="57780" y="368426"/>
                </a:lnTo>
                <a:lnTo>
                  <a:pt x="57794" y="365247"/>
                </a:lnTo>
                <a:lnTo>
                  <a:pt x="45969" y="365247"/>
                </a:lnTo>
                <a:lnTo>
                  <a:pt x="51482" y="355868"/>
                </a:lnTo>
                <a:lnTo>
                  <a:pt x="45186" y="344965"/>
                </a:lnTo>
                <a:close/>
              </a:path>
              <a:path w="103505" h="381000">
                <a:moveTo>
                  <a:pt x="96392" y="285119"/>
                </a:moveTo>
                <a:lnTo>
                  <a:pt x="92451" y="286130"/>
                </a:lnTo>
                <a:lnTo>
                  <a:pt x="90677" y="289178"/>
                </a:lnTo>
                <a:lnTo>
                  <a:pt x="57877" y="344987"/>
                </a:lnTo>
                <a:lnTo>
                  <a:pt x="57780" y="368426"/>
                </a:lnTo>
                <a:lnTo>
                  <a:pt x="58713" y="368426"/>
                </a:lnTo>
                <a:lnTo>
                  <a:pt x="103382" y="292607"/>
                </a:lnTo>
                <a:lnTo>
                  <a:pt x="102488" y="288666"/>
                </a:lnTo>
                <a:lnTo>
                  <a:pt x="96392" y="285119"/>
                </a:lnTo>
                <a:close/>
              </a:path>
              <a:path w="103505" h="381000">
                <a:moveTo>
                  <a:pt x="51482" y="355868"/>
                </a:moveTo>
                <a:lnTo>
                  <a:pt x="45969" y="365247"/>
                </a:lnTo>
                <a:lnTo>
                  <a:pt x="56900" y="365247"/>
                </a:lnTo>
                <a:lnTo>
                  <a:pt x="51482" y="355868"/>
                </a:lnTo>
                <a:close/>
              </a:path>
              <a:path w="103505" h="381000">
                <a:moveTo>
                  <a:pt x="57877" y="344987"/>
                </a:moveTo>
                <a:lnTo>
                  <a:pt x="51482" y="355868"/>
                </a:lnTo>
                <a:lnTo>
                  <a:pt x="56900" y="365247"/>
                </a:lnTo>
                <a:lnTo>
                  <a:pt x="57794" y="365247"/>
                </a:lnTo>
                <a:lnTo>
                  <a:pt x="57877" y="344987"/>
                </a:lnTo>
                <a:close/>
              </a:path>
              <a:path w="103505" h="381000">
                <a:moveTo>
                  <a:pt x="59304" y="0"/>
                </a:moveTo>
                <a:lnTo>
                  <a:pt x="46613" y="0"/>
                </a:lnTo>
                <a:lnTo>
                  <a:pt x="45186" y="344965"/>
                </a:lnTo>
                <a:lnTo>
                  <a:pt x="51482" y="355868"/>
                </a:lnTo>
                <a:lnTo>
                  <a:pt x="57877" y="344987"/>
                </a:lnTo>
                <a:lnTo>
                  <a:pt x="59304" y="0"/>
                </a:lnTo>
                <a:close/>
              </a:path>
            </a:pathLst>
          </a:custGeom>
          <a:solidFill>
            <a:srgbClr val="C00000"/>
          </a:solidFill>
        </p:spPr>
        <p:txBody>
          <a:bodyPr wrap="square" lIns="0" tIns="0" rIns="0" bIns="0" rtlCol="0"/>
          <a:lstStyle/>
          <a:p>
            <a:endParaRPr>
              <a:solidFill>
                <a:prstClr val="black"/>
              </a:solidFill>
            </a:endParaRPr>
          </a:p>
        </p:txBody>
      </p:sp>
      <p:sp>
        <p:nvSpPr>
          <p:cNvPr id="45" name="object 45"/>
          <p:cNvSpPr/>
          <p:nvPr/>
        </p:nvSpPr>
        <p:spPr>
          <a:xfrm>
            <a:off x="5943600" y="4419600"/>
            <a:ext cx="1295400" cy="685800"/>
          </a:xfrm>
          <a:custGeom>
            <a:avLst/>
            <a:gdLst/>
            <a:ahLst/>
            <a:cxnLst/>
            <a:rect l="l" t="t" r="r" b="b"/>
            <a:pathLst>
              <a:path w="1295400" h="685800">
                <a:moveTo>
                  <a:pt x="1181099" y="0"/>
                </a:moveTo>
                <a:lnTo>
                  <a:pt x="114299" y="0"/>
                </a:lnTo>
                <a:lnTo>
                  <a:pt x="103594" y="494"/>
                </a:lnTo>
                <a:lnTo>
                  <a:pt x="62894" y="12186"/>
                </a:lnTo>
                <a:lnTo>
                  <a:pt x="30007" y="37107"/>
                </a:lnTo>
                <a:lnTo>
                  <a:pt x="8015" y="72173"/>
                </a:lnTo>
                <a:lnTo>
                  <a:pt x="0" y="114299"/>
                </a:lnTo>
                <a:lnTo>
                  <a:pt x="0" y="571499"/>
                </a:lnTo>
                <a:lnTo>
                  <a:pt x="6666" y="610050"/>
                </a:lnTo>
                <a:lnTo>
                  <a:pt x="27517" y="645884"/>
                </a:lnTo>
                <a:lnTo>
                  <a:pt x="59543" y="671852"/>
                </a:lnTo>
                <a:lnTo>
                  <a:pt x="99661" y="684871"/>
                </a:lnTo>
                <a:lnTo>
                  <a:pt x="114299" y="685799"/>
                </a:lnTo>
                <a:lnTo>
                  <a:pt x="1181099" y="685799"/>
                </a:lnTo>
                <a:lnTo>
                  <a:pt x="1219654" y="679132"/>
                </a:lnTo>
                <a:lnTo>
                  <a:pt x="1255488" y="658278"/>
                </a:lnTo>
                <a:lnTo>
                  <a:pt x="1281454" y="626252"/>
                </a:lnTo>
                <a:lnTo>
                  <a:pt x="1294471" y="586136"/>
                </a:lnTo>
                <a:lnTo>
                  <a:pt x="1295399" y="571499"/>
                </a:lnTo>
                <a:lnTo>
                  <a:pt x="1295399" y="114299"/>
                </a:lnTo>
                <a:lnTo>
                  <a:pt x="1288733" y="75749"/>
                </a:lnTo>
                <a:lnTo>
                  <a:pt x="1267882" y="39915"/>
                </a:lnTo>
                <a:lnTo>
                  <a:pt x="1235856" y="13947"/>
                </a:lnTo>
                <a:lnTo>
                  <a:pt x="1195738" y="928"/>
                </a:lnTo>
                <a:lnTo>
                  <a:pt x="1181099" y="0"/>
                </a:lnTo>
                <a:close/>
              </a:path>
            </a:pathLst>
          </a:custGeom>
          <a:solidFill>
            <a:srgbClr val="4F80BC"/>
          </a:solidFill>
        </p:spPr>
        <p:txBody>
          <a:bodyPr wrap="square" lIns="0" tIns="0" rIns="0" bIns="0" rtlCol="0"/>
          <a:lstStyle/>
          <a:p>
            <a:endParaRPr>
              <a:solidFill>
                <a:prstClr val="black"/>
              </a:solidFill>
            </a:endParaRPr>
          </a:p>
        </p:txBody>
      </p:sp>
      <p:sp>
        <p:nvSpPr>
          <p:cNvPr id="46" name="object 46"/>
          <p:cNvSpPr/>
          <p:nvPr/>
        </p:nvSpPr>
        <p:spPr>
          <a:xfrm>
            <a:off x="5943600" y="4419600"/>
            <a:ext cx="1295400" cy="685800"/>
          </a:xfrm>
          <a:custGeom>
            <a:avLst/>
            <a:gdLst/>
            <a:ahLst/>
            <a:cxnLst/>
            <a:rect l="l" t="t" r="r" b="b"/>
            <a:pathLst>
              <a:path w="1295400" h="685800">
                <a:moveTo>
                  <a:pt x="0" y="114299"/>
                </a:moveTo>
                <a:lnTo>
                  <a:pt x="8015" y="72173"/>
                </a:lnTo>
                <a:lnTo>
                  <a:pt x="30007" y="37107"/>
                </a:lnTo>
                <a:lnTo>
                  <a:pt x="62894" y="12186"/>
                </a:lnTo>
                <a:lnTo>
                  <a:pt x="103594" y="494"/>
                </a:lnTo>
                <a:lnTo>
                  <a:pt x="114299" y="0"/>
                </a:lnTo>
                <a:lnTo>
                  <a:pt x="1181099" y="0"/>
                </a:lnTo>
                <a:lnTo>
                  <a:pt x="1223230" y="8016"/>
                </a:lnTo>
                <a:lnTo>
                  <a:pt x="1258296" y="30011"/>
                </a:lnTo>
                <a:lnTo>
                  <a:pt x="1283215" y="62898"/>
                </a:lnTo>
                <a:lnTo>
                  <a:pt x="1294905" y="103595"/>
                </a:lnTo>
                <a:lnTo>
                  <a:pt x="1295399" y="114299"/>
                </a:lnTo>
                <a:lnTo>
                  <a:pt x="1295399" y="571499"/>
                </a:lnTo>
                <a:lnTo>
                  <a:pt x="1287384" y="613626"/>
                </a:lnTo>
                <a:lnTo>
                  <a:pt x="1265392" y="648692"/>
                </a:lnTo>
                <a:lnTo>
                  <a:pt x="1232505" y="673613"/>
                </a:lnTo>
                <a:lnTo>
                  <a:pt x="1191805" y="685305"/>
                </a:lnTo>
                <a:lnTo>
                  <a:pt x="1181099" y="685799"/>
                </a:lnTo>
                <a:lnTo>
                  <a:pt x="114299" y="685799"/>
                </a:lnTo>
                <a:lnTo>
                  <a:pt x="72169" y="677783"/>
                </a:lnTo>
                <a:lnTo>
                  <a:pt x="37103" y="655788"/>
                </a:lnTo>
                <a:lnTo>
                  <a:pt x="12184" y="622901"/>
                </a:lnTo>
                <a:lnTo>
                  <a:pt x="494" y="582204"/>
                </a:lnTo>
                <a:lnTo>
                  <a:pt x="0" y="571499"/>
                </a:lnTo>
                <a:lnTo>
                  <a:pt x="0" y="114299"/>
                </a:lnTo>
                <a:close/>
              </a:path>
            </a:pathLst>
          </a:custGeom>
          <a:ln w="25399">
            <a:solidFill>
              <a:srgbClr val="385D89"/>
            </a:solidFill>
          </a:ln>
        </p:spPr>
        <p:txBody>
          <a:bodyPr wrap="square" lIns="0" tIns="0" rIns="0" bIns="0" rtlCol="0"/>
          <a:lstStyle/>
          <a:p>
            <a:endParaRPr>
              <a:solidFill>
                <a:prstClr val="black"/>
              </a:solidFill>
            </a:endParaRPr>
          </a:p>
        </p:txBody>
      </p:sp>
      <p:sp>
        <p:nvSpPr>
          <p:cNvPr id="47" name="object 47"/>
          <p:cNvSpPr txBox="1"/>
          <p:nvPr/>
        </p:nvSpPr>
        <p:spPr>
          <a:xfrm>
            <a:off x="6166869" y="4626130"/>
            <a:ext cx="850900" cy="369332"/>
          </a:xfrm>
          <a:prstGeom prst="rect">
            <a:avLst/>
          </a:prstGeom>
        </p:spPr>
        <p:txBody>
          <a:bodyPr vert="horz" wrap="square" lIns="0" tIns="0" rIns="0" bIns="0" rtlCol="0">
            <a:spAutoFit/>
          </a:bodyPr>
          <a:lstStyle/>
          <a:p>
            <a:pPr marL="12700"/>
            <a:r>
              <a:rPr sz="2400" b="1" spc="-25" dirty="0">
                <a:solidFill>
                  <a:srgbClr val="FFFFFF"/>
                </a:solidFill>
                <a:latin typeface="Corbel"/>
                <a:cs typeface="Corbel"/>
              </a:rPr>
              <a:t>Mod</a:t>
            </a:r>
            <a:r>
              <a:rPr sz="2400" b="1" spc="-5" dirty="0">
                <a:solidFill>
                  <a:srgbClr val="FFFFFF"/>
                </a:solidFill>
                <a:latin typeface="Corbel"/>
                <a:cs typeface="Corbel"/>
              </a:rPr>
              <a:t>e</a:t>
            </a:r>
            <a:r>
              <a:rPr sz="2400" b="1" dirty="0">
                <a:solidFill>
                  <a:srgbClr val="FFFFFF"/>
                </a:solidFill>
                <a:latin typeface="Corbel"/>
                <a:cs typeface="Corbel"/>
              </a:rPr>
              <a:t>l</a:t>
            </a:r>
            <a:endParaRPr sz="2400">
              <a:solidFill>
                <a:prstClr val="black"/>
              </a:solidFill>
              <a:latin typeface="Corbel"/>
              <a:cs typeface="Corbel"/>
            </a:endParaRPr>
          </a:p>
        </p:txBody>
      </p:sp>
      <p:sp>
        <p:nvSpPr>
          <p:cNvPr id="48" name="object 48"/>
          <p:cNvSpPr/>
          <p:nvPr/>
        </p:nvSpPr>
        <p:spPr>
          <a:xfrm>
            <a:off x="7863841" y="949452"/>
            <a:ext cx="2484119" cy="809244"/>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49" name="object 49"/>
          <p:cNvSpPr/>
          <p:nvPr/>
        </p:nvSpPr>
        <p:spPr>
          <a:xfrm>
            <a:off x="7924800" y="990600"/>
            <a:ext cx="2362200" cy="685800"/>
          </a:xfrm>
          <a:custGeom>
            <a:avLst/>
            <a:gdLst/>
            <a:ahLst/>
            <a:cxnLst/>
            <a:rect l="l" t="t" r="r" b="b"/>
            <a:pathLst>
              <a:path w="2362200" h="685800">
                <a:moveTo>
                  <a:pt x="2247899" y="0"/>
                </a:moveTo>
                <a:lnTo>
                  <a:pt x="114299" y="0"/>
                </a:lnTo>
                <a:lnTo>
                  <a:pt x="103594" y="494"/>
                </a:lnTo>
                <a:lnTo>
                  <a:pt x="62894" y="12184"/>
                </a:lnTo>
                <a:lnTo>
                  <a:pt x="30007" y="37103"/>
                </a:lnTo>
                <a:lnTo>
                  <a:pt x="8015" y="72169"/>
                </a:lnTo>
                <a:lnTo>
                  <a:pt x="0" y="114299"/>
                </a:lnTo>
                <a:lnTo>
                  <a:pt x="0" y="571499"/>
                </a:lnTo>
                <a:lnTo>
                  <a:pt x="6666" y="610054"/>
                </a:lnTo>
                <a:lnTo>
                  <a:pt x="27517" y="645888"/>
                </a:lnTo>
                <a:lnTo>
                  <a:pt x="59543" y="671854"/>
                </a:lnTo>
                <a:lnTo>
                  <a:pt x="99661" y="684871"/>
                </a:lnTo>
                <a:lnTo>
                  <a:pt x="114299" y="685799"/>
                </a:lnTo>
                <a:lnTo>
                  <a:pt x="2247899" y="685799"/>
                </a:lnTo>
                <a:lnTo>
                  <a:pt x="2286454" y="679133"/>
                </a:lnTo>
                <a:lnTo>
                  <a:pt x="2322288" y="658282"/>
                </a:lnTo>
                <a:lnTo>
                  <a:pt x="2348254" y="626256"/>
                </a:lnTo>
                <a:lnTo>
                  <a:pt x="2361271" y="586138"/>
                </a:lnTo>
                <a:lnTo>
                  <a:pt x="2362199" y="571499"/>
                </a:lnTo>
                <a:lnTo>
                  <a:pt x="2362199" y="114299"/>
                </a:lnTo>
                <a:lnTo>
                  <a:pt x="2355533" y="75745"/>
                </a:lnTo>
                <a:lnTo>
                  <a:pt x="2334681" y="39911"/>
                </a:lnTo>
                <a:lnTo>
                  <a:pt x="2302656" y="13945"/>
                </a:lnTo>
                <a:lnTo>
                  <a:pt x="2262538" y="928"/>
                </a:lnTo>
                <a:lnTo>
                  <a:pt x="2247899" y="0"/>
                </a:lnTo>
                <a:close/>
              </a:path>
            </a:pathLst>
          </a:custGeom>
          <a:solidFill>
            <a:srgbClr val="000000"/>
          </a:solidFill>
        </p:spPr>
        <p:txBody>
          <a:bodyPr wrap="square" lIns="0" tIns="0" rIns="0" bIns="0" rtlCol="0"/>
          <a:lstStyle/>
          <a:p>
            <a:endParaRPr>
              <a:solidFill>
                <a:prstClr val="black"/>
              </a:solidFill>
            </a:endParaRPr>
          </a:p>
        </p:txBody>
      </p:sp>
      <p:sp>
        <p:nvSpPr>
          <p:cNvPr id="50" name="object 50"/>
          <p:cNvSpPr/>
          <p:nvPr/>
        </p:nvSpPr>
        <p:spPr>
          <a:xfrm>
            <a:off x="7924800" y="990600"/>
            <a:ext cx="2362200" cy="685800"/>
          </a:xfrm>
          <a:custGeom>
            <a:avLst/>
            <a:gdLst/>
            <a:ahLst/>
            <a:cxnLst/>
            <a:rect l="l" t="t" r="r" b="b"/>
            <a:pathLst>
              <a:path w="2362200" h="685800">
                <a:moveTo>
                  <a:pt x="0" y="114299"/>
                </a:moveTo>
                <a:lnTo>
                  <a:pt x="8015" y="72169"/>
                </a:lnTo>
                <a:lnTo>
                  <a:pt x="30007" y="37103"/>
                </a:lnTo>
                <a:lnTo>
                  <a:pt x="62894" y="12184"/>
                </a:lnTo>
                <a:lnTo>
                  <a:pt x="103594" y="494"/>
                </a:lnTo>
                <a:lnTo>
                  <a:pt x="114299" y="0"/>
                </a:lnTo>
                <a:lnTo>
                  <a:pt x="2247899" y="0"/>
                </a:lnTo>
                <a:lnTo>
                  <a:pt x="2290030" y="8015"/>
                </a:lnTo>
                <a:lnTo>
                  <a:pt x="2325096" y="30007"/>
                </a:lnTo>
                <a:lnTo>
                  <a:pt x="2350014" y="62894"/>
                </a:lnTo>
                <a:lnTo>
                  <a:pt x="2361705" y="103594"/>
                </a:lnTo>
                <a:lnTo>
                  <a:pt x="2362199" y="114299"/>
                </a:lnTo>
                <a:lnTo>
                  <a:pt x="2362199" y="571499"/>
                </a:lnTo>
                <a:lnTo>
                  <a:pt x="2354184" y="613630"/>
                </a:lnTo>
                <a:lnTo>
                  <a:pt x="2332192" y="648696"/>
                </a:lnTo>
                <a:lnTo>
                  <a:pt x="2299305" y="673615"/>
                </a:lnTo>
                <a:lnTo>
                  <a:pt x="2258605" y="685305"/>
                </a:lnTo>
                <a:lnTo>
                  <a:pt x="2247899" y="685799"/>
                </a:lnTo>
                <a:lnTo>
                  <a:pt x="114299" y="685799"/>
                </a:lnTo>
                <a:lnTo>
                  <a:pt x="72169" y="677784"/>
                </a:lnTo>
                <a:lnTo>
                  <a:pt x="37103" y="655792"/>
                </a:lnTo>
                <a:lnTo>
                  <a:pt x="12184" y="622905"/>
                </a:lnTo>
                <a:lnTo>
                  <a:pt x="494" y="582205"/>
                </a:lnTo>
                <a:lnTo>
                  <a:pt x="0" y="571499"/>
                </a:lnTo>
                <a:lnTo>
                  <a:pt x="0" y="114299"/>
                </a:lnTo>
                <a:close/>
              </a:path>
            </a:pathLst>
          </a:custGeom>
          <a:ln w="38099">
            <a:solidFill>
              <a:srgbClr val="FFFFFF"/>
            </a:solidFill>
          </a:ln>
        </p:spPr>
        <p:txBody>
          <a:bodyPr wrap="square" lIns="0" tIns="0" rIns="0" bIns="0" rtlCol="0"/>
          <a:lstStyle/>
          <a:p>
            <a:endParaRPr>
              <a:solidFill>
                <a:prstClr val="black"/>
              </a:solidFill>
            </a:endParaRPr>
          </a:p>
        </p:txBody>
      </p:sp>
      <p:sp>
        <p:nvSpPr>
          <p:cNvPr id="51" name="object 51"/>
          <p:cNvSpPr txBox="1"/>
          <p:nvPr/>
        </p:nvSpPr>
        <p:spPr>
          <a:xfrm>
            <a:off x="8460745" y="1196492"/>
            <a:ext cx="1289050" cy="369332"/>
          </a:xfrm>
          <a:prstGeom prst="rect">
            <a:avLst/>
          </a:prstGeom>
        </p:spPr>
        <p:txBody>
          <a:bodyPr vert="horz" wrap="square" lIns="0" tIns="0" rIns="0" bIns="0" rtlCol="0">
            <a:spAutoFit/>
          </a:bodyPr>
          <a:lstStyle/>
          <a:p>
            <a:pPr marL="12700"/>
            <a:r>
              <a:rPr sz="2400" b="1" spc="-60" dirty="0">
                <a:solidFill>
                  <a:srgbClr val="FFFFFF"/>
                </a:solidFill>
                <a:latin typeface="Corbel"/>
                <a:cs typeface="Corbel"/>
              </a:rPr>
              <a:t>R</a:t>
            </a:r>
            <a:r>
              <a:rPr sz="2400" b="1" spc="-15" dirty="0">
                <a:solidFill>
                  <a:srgbClr val="FFFFFF"/>
                </a:solidFill>
                <a:latin typeface="Corbel"/>
                <a:cs typeface="Corbel"/>
              </a:rPr>
              <a:t>es</a:t>
            </a:r>
            <a:r>
              <a:rPr sz="2400" b="1" spc="-10" dirty="0">
                <a:solidFill>
                  <a:srgbClr val="FFFFFF"/>
                </a:solidFill>
                <a:latin typeface="Corbel"/>
                <a:cs typeface="Corbel"/>
              </a:rPr>
              <a:t>p</a:t>
            </a:r>
            <a:r>
              <a:rPr sz="2400" b="1" spc="-15" dirty="0">
                <a:solidFill>
                  <a:srgbClr val="FFFFFF"/>
                </a:solidFill>
                <a:latin typeface="Corbel"/>
                <a:cs typeface="Corbel"/>
              </a:rPr>
              <a:t>onse</a:t>
            </a:r>
            <a:endParaRPr sz="2400">
              <a:solidFill>
                <a:prstClr val="black"/>
              </a:solidFill>
              <a:latin typeface="Corbel"/>
              <a:cs typeface="Corbel"/>
            </a:endParaRPr>
          </a:p>
        </p:txBody>
      </p:sp>
      <p:sp>
        <p:nvSpPr>
          <p:cNvPr id="52" name="object 52"/>
          <p:cNvSpPr/>
          <p:nvPr/>
        </p:nvSpPr>
        <p:spPr>
          <a:xfrm>
            <a:off x="9017387" y="1676400"/>
            <a:ext cx="103505" cy="457200"/>
          </a:xfrm>
          <a:custGeom>
            <a:avLst/>
            <a:gdLst/>
            <a:ahLst/>
            <a:cxnLst/>
            <a:rect l="l" t="t" r="r" b="b"/>
            <a:pathLst>
              <a:path w="103504" h="457200">
                <a:moveTo>
                  <a:pt x="51898" y="25111"/>
                </a:moveTo>
                <a:lnTo>
                  <a:pt x="45517" y="35970"/>
                </a:lnTo>
                <a:lnTo>
                  <a:pt x="44074" y="457199"/>
                </a:lnTo>
                <a:lnTo>
                  <a:pt x="56753" y="457199"/>
                </a:lnTo>
                <a:lnTo>
                  <a:pt x="58197" y="35988"/>
                </a:lnTo>
                <a:lnTo>
                  <a:pt x="51898" y="25111"/>
                </a:lnTo>
                <a:close/>
              </a:path>
              <a:path w="103504" h="457200">
                <a:moveTo>
                  <a:pt x="59212" y="12557"/>
                </a:moveTo>
                <a:lnTo>
                  <a:pt x="58277" y="12557"/>
                </a:lnTo>
                <a:lnTo>
                  <a:pt x="58197" y="35988"/>
                </a:lnTo>
                <a:lnTo>
                  <a:pt x="92445" y="95128"/>
                </a:lnTo>
                <a:lnTo>
                  <a:pt x="96255" y="96133"/>
                </a:lnTo>
                <a:lnTo>
                  <a:pt x="99303" y="94366"/>
                </a:lnTo>
                <a:lnTo>
                  <a:pt x="102351" y="92720"/>
                </a:lnTo>
                <a:lnTo>
                  <a:pt x="103388" y="88757"/>
                </a:lnTo>
                <a:lnTo>
                  <a:pt x="101589" y="85709"/>
                </a:lnTo>
                <a:lnTo>
                  <a:pt x="59212" y="12557"/>
                </a:lnTo>
                <a:close/>
              </a:path>
              <a:path w="103504" h="457200">
                <a:moveTo>
                  <a:pt x="51937" y="0"/>
                </a:moveTo>
                <a:lnTo>
                  <a:pt x="1767" y="85343"/>
                </a:lnTo>
                <a:lnTo>
                  <a:pt x="0" y="88391"/>
                </a:lnTo>
                <a:lnTo>
                  <a:pt x="1005" y="92323"/>
                </a:lnTo>
                <a:lnTo>
                  <a:pt x="4053" y="94091"/>
                </a:lnTo>
                <a:lnTo>
                  <a:pt x="6979" y="95890"/>
                </a:lnTo>
                <a:lnTo>
                  <a:pt x="10911" y="94853"/>
                </a:lnTo>
                <a:lnTo>
                  <a:pt x="45517" y="35970"/>
                </a:lnTo>
                <a:lnTo>
                  <a:pt x="45598" y="12557"/>
                </a:lnTo>
                <a:lnTo>
                  <a:pt x="59212" y="12557"/>
                </a:lnTo>
                <a:lnTo>
                  <a:pt x="51937" y="0"/>
                </a:lnTo>
                <a:close/>
              </a:path>
              <a:path w="103504" h="457200">
                <a:moveTo>
                  <a:pt x="58266" y="15758"/>
                </a:moveTo>
                <a:lnTo>
                  <a:pt x="57393" y="15758"/>
                </a:lnTo>
                <a:lnTo>
                  <a:pt x="51898" y="25111"/>
                </a:lnTo>
                <a:lnTo>
                  <a:pt x="58197" y="35988"/>
                </a:lnTo>
                <a:lnTo>
                  <a:pt x="58266" y="15758"/>
                </a:lnTo>
                <a:close/>
              </a:path>
              <a:path w="103504" h="457200">
                <a:moveTo>
                  <a:pt x="58277" y="12557"/>
                </a:moveTo>
                <a:lnTo>
                  <a:pt x="45598" y="12557"/>
                </a:lnTo>
                <a:lnTo>
                  <a:pt x="45517" y="35970"/>
                </a:lnTo>
                <a:lnTo>
                  <a:pt x="51898" y="25111"/>
                </a:lnTo>
                <a:lnTo>
                  <a:pt x="46481" y="15758"/>
                </a:lnTo>
                <a:lnTo>
                  <a:pt x="58266" y="15758"/>
                </a:lnTo>
                <a:lnTo>
                  <a:pt x="58277" y="12557"/>
                </a:lnTo>
                <a:close/>
              </a:path>
              <a:path w="103504" h="457200">
                <a:moveTo>
                  <a:pt x="57393" y="15758"/>
                </a:moveTo>
                <a:lnTo>
                  <a:pt x="46481" y="15758"/>
                </a:lnTo>
                <a:lnTo>
                  <a:pt x="51898" y="25111"/>
                </a:lnTo>
                <a:lnTo>
                  <a:pt x="57393" y="15758"/>
                </a:lnTo>
                <a:close/>
              </a:path>
            </a:pathLst>
          </a:custGeom>
          <a:solidFill>
            <a:srgbClr val="C00000"/>
          </a:solidFill>
        </p:spPr>
        <p:txBody>
          <a:bodyPr wrap="square" lIns="0" tIns="0" rIns="0" bIns="0" rtlCol="0"/>
          <a:lstStyle/>
          <a:p>
            <a:endParaRPr>
              <a:solidFill>
                <a:prstClr val="black"/>
              </a:solidFill>
            </a:endParaRPr>
          </a:p>
        </p:txBody>
      </p:sp>
      <p:sp>
        <p:nvSpPr>
          <p:cNvPr id="54" name="object 54"/>
          <p:cNvSpPr txBox="1">
            <a:spLocks noGrp="1"/>
          </p:cNvSpPr>
          <p:nvPr>
            <p:ph type="dt" sz="half" idx="4294967295"/>
          </p:nvPr>
        </p:nvSpPr>
        <p:spPr>
          <a:xfrm>
            <a:off x="9117336" y="6459064"/>
            <a:ext cx="1471295" cy="276999"/>
          </a:xfrm>
          <a:prstGeom prst="rect">
            <a:avLst/>
          </a:prstGeom>
        </p:spPr>
        <p:txBody>
          <a:bodyPr vert="horz" wrap="square" lIns="0" tIns="0" rIns="0" bIns="0" rtlCol="0">
            <a:spAutoFit/>
          </a:bodyPr>
          <a:lstStyle/>
          <a:p>
            <a:pPr marL="12700"/>
            <a:endParaRPr dirty="0"/>
          </a:p>
        </p:txBody>
      </p:sp>
      <p:sp>
        <p:nvSpPr>
          <p:cNvPr id="55" name="Title 54"/>
          <p:cNvSpPr>
            <a:spLocks noGrp="1"/>
          </p:cNvSpPr>
          <p:nvPr>
            <p:ph type="title"/>
          </p:nvPr>
        </p:nvSpPr>
        <p:spPr/>
        <p:txBody>
          <a:bodyPr/>
          <a:lstStyle/>
          <a:p>
            <a:endParaRPr lang="en-IN" dirty="0"/>
          </a:p>
        </p:txBody>
      </p:sp>
    </p:spTree>
    <p:extLst>
      <p:ext uri="{BB962C8B-B14F-4D97-AF65-F5344CB8AC3E}">
        <p14:creationId xmlns:p14="http://schemas.microsoft.com/office/powerpoint/2010/main" val="396010190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1528" y="2631511"/>
            <a:ext cx="5374698" cy="1141943"/>
          </a:xfrm>
        </p:spPr>
        <p:txBody>
          <a:bodyPr/>
          <a:lstStyle/>
          <a:p>
            <a:r>
              <a:rPr lang="en-US" dirty="0" smtClean="0"/>
              <a:t>MVC ARCHITECTURE</a:t>
            </a:r>
            <a:endParaRPr lang="en-US" dirty="0"/>
          </a:p>
        </p:txBody>
      </p:sp>
    </p:spTree>
    <p:extLst>
      <p:ext uri="{BB962C8B-B14F-4D97-AF65-F5344CB8AC3E}">
        <p14:creationId xmlns:p14="http://schemas.microsoft.com/office/powerpoint/2010/main" val="285550748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438" y="3371712"/>
            <a:ext cx="5669908" cy="923198"/>
          </a:xfrm>
        </p:spPr>
        <p:txBody>
          <a:bodyPr/>
          <a:lstStyle/>
          <a:p>
            <a:r>
              <a:rPr lang="en-US" dirty="0" smtClean="0"/>
              <a:t>MVC Folder Structure</a:t>
            </a:r>
            <a:endParaRPr lang="en-US" dirty="0"/>
          </a:p>
        </p:txBody>
      </p:sp>
    </p:spTree>
    <p:extLst>
      <p:ext uri="{BB962C8B-B14F-4D97-AF65-F5344CB8AC3E}">
        <p14:creationId xmlns:p14="http://schemas.microsoft.com/office/powerpoint/2010/main" val="23805703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209" y="1108365"/>
            <a:ext cx="11351966" cy="5365816"/>
          </a:xfrm>
        </p:spPr>
        <p:txBody>
          <a:bodyPr>
            <a:normAutofit/>
          </a:bodyPr>
          <a:lstStyle/>
          <a:p>
            <a:r>
              <a:rPr lang="en-IN" sz="2400" dirty="0"/>
              <a:t>MVC </a:t>
            </a:r>
            <a:r>
              <a:rPr lang="en-IN" sz="2400" dirty="0" smtClean="0"/>
              <a:t> </a:t>
            </a:r>
            <a:r>
              <a:rPr lang="en-IN" sz="2400" dirty="0"/>
              <a:t>Application Folder Structure</a:t>
            </a:r>
          </a:p>
          <a:p>
            <a:r>
              <a:rPr lang="en-IN" sz="2400" dirty="0" smtClean="0"/>
              <a:t>Controllers</a:t>
            </a:r>
            <a:endParaRPr lang="en-IN" sz="2400" dirty="0"/>
          </a:p>
          <a:p>
            <a:pPr lvl="1"/>
            <a:r>
              <a:rPr lang="en-IN" sz="2400" dirty="0" smtClean="0"/>
              <a:t>Action </a:t>
            </a:r>
            <a:r>
              <a:rPr lang="en-IN" sz="2400" dirty="0"/>
              <a:t>Methods</a:t>
            </a:r>
          </a:p>
          <a:p>
            <a:pPr lvl="1"/>
            <a:r>
              <a:rPr lang="en-IN" sz="2400" dirty="0" smtClean="0"/>
              <a:t>Execution </a:t>
            </a:r>
            <a:r>
              <a:rPr lang="en-IN" sz="2400" dirty="0"/>
              <a:t>Flow</a:t>
            </a:r>
          </a:p>
          <a:p>
            <a:pPr lvl="1"/>
            <a:r>
              <a:rPr lang="en-IN" sz="2400" dirty="0" smtClean="0"/>
              <a:t>URL </a:t>
            </a:r>
            <a:r>
              <a:rPr lang="en-IN" sz="2400" dirty="0"/>
              <a:t>Syntax</a:t>
            </a:r>
          </a:p>
          <a:p>
            <a:r>
              <a:rPr lang="en-IN" sz="2400" dirty="0" smtClean="0"/>
              <a:t>View </a:t>
            </a:r>
            <a:r>
              <a:rPr lang="en-IN" sz="2400" dirty="0"/>
              <a:t>Bag</a:t>
            </a:r>
          </a:p>
          <a:p>
            <a:r>
              <a:rPr lang="en-IN" sz="2400" dirty="0" smtClean="0"/>
              <a:t>Views</a:t>
            </a:r>
            <a:endParaRPr lang="en-IN" sz="2400" dirty="0"/>
          </a:p>
          <a:p>
            <a:r>
              <a:rPr lang="en-IN" sz="2400" dirty="0" smtClean="0"/>
              <a:t>Models</a:t>
            </a:r>
            <a:endParaRPr lang="en-IN" sz="2400" dirty="0"/>
          </a:p>
          <a:p>
            <a:r>
              <a:rPr lang="en-IN" sz="2400" dirty="0" smtClean="0"/>
              <a:t>View </a:t>
            </a:r>
            <a:r>
              <a:rPr lang="en-IN" sz="2400" dirty="0"/>
              <a:t>Engines</a:t>
            </a:r>
          </a:p>
          <a:p>
            <a:pPr lvl="1"/>
            <a:r>
              <a:rPr lang="en-IN" sz="2400" dirty="0" smtClean="0"/>
              <a:t>Razor </a:t>
            </a:r>
            <a:r>
              <a:rPr lang="en-IN" sz="2400" dirty="0"/>
              <a:t>View Engine</a:t>
            </a:r>
          </a:p>
          <a:p>
            <a:r>
              <a:rPr lang="en-IN" sz="2400" dirty="0" smtClean="0"/>
              <a:t>MVC </a:t>
            </a:r>
            <a:r>
              <a:rPr lang="en-IN" sz="2400" dirty="0"/>
              <a:t>5</a:t>
            </a:r>
            <a:r>
              <a:rPr lang="en-IN" sz="2400" dirty="0" smtClean="0"/>
              <a:t> </a:t>
            </a:r>
            <a:r>
              <a:rPr lang="en-IN" sz="2400" dirty="0"/>
              <a:t>Project Templates</a:t>
            </a:r>
          </a:p>
          <a:p>
            <a:endParaRPr lang="en-IN" sz="2400" dirty="0"/>
          </a:p>
        </p:txBody>
      </p:sp>
      <p:sp>
        <p:nvSpPr>
          <p:cNvPr id="2" name="Title 1"/>
          <p:cNvSpPr>
            <a:spLocks noGrp="1"/>
          </p:cNvSpPr>
          <p:nvPr>
            <p:ph type="title"/>
          </p:nvPr>
        </p:nvSpPr>
        <p:spPr/>
        <p:txBody>
          <a:bodyPr/>
          <a:lstStyle/>
          <a:p>
            <a:r>
              <a:rPr lang="en-IN" dirty="0" smtClean="0"/>
              <a:t>Objectives</a:t>
            </a:r>
            <a:endParaRPr lang="en-IN" dirty="0"/>
          </a:p>
        </p:txBody>
      </p:sp>
    </p:spTree>
    <p:extLst>
      <p:ext uri="{BB962C8B-B14F-4D97-AF65-F5344CB8AC3E}">
        <p14:creationId xmlns:p14="http://schemas.microsoft.com/office/powerpoint/2010/main" val="100444667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06285831"/>
              </p:ext>
            </p:extLst>
          </p:nvPr>
        </p:nvGraphicFramePr>
        <p:xfrm>
          <a:off x="187769" y="1142434"/>
          <a:ext cx="11588595" cy="5067607"/>
        </p:xfrm>
        <a:graphic>
          <a:graphicData uri="http://schemas.openxmlformats.org/drawingml/2006/table">
            <a:tbl>
              <a:tblPr firstRow="1" bandRow="1">
                <a:tableStyleId>{5C22544A-7EE6-4342-B048-85BDC9FD1C3A}</a:tableStyleId>
              </a:tblPr>
              <a:tblGrid>
                <a:gridCol w="1129953">
                  <a:extLst>
                    <a:ext uri="{9D8B030D-6E8A-4147-A177-3AD203B41FA5}">
                      <a16:colId xmlns:a16="http://schemas.microsoft.com/office/drawing/2014/main" val="20000"/>
                    </a:ext>
                  </a:extLst>
                </a:gridCol>
                <a:gridCol w="2027976">
                  <a:extLst>
                    <a:ext uri="{9D8B030D-6E8A-4147-A177-3AD203B41FA5}">
                      <a16:colId xmlns:a16="http://schemas.microsoft.com/office/drawing/2014/main" val="20001"/>
                    </a:ext>
                  </a:extLst>
                </a:gridCol>
                <a:gridCol w="8430666">
                  <a:extLst>
                    <a:ext uri="{9D8B030D-6E8A-4147-A177-3AD203B41FA5}">
                      <a16:colId xmlns:a16="http://schemas.microsoft.com/office/drawing/2014/main" val="20002"/>
                    </a:ext>
                  </a:extLst>
                </a:gridCol>
              </a:tblGrid>
              <a:tr h="607291">
                <a:tc>
                  <a:txBody>
                    <a:bodyPr/>
                    <a:lstStyle/>
                    <a:p>
                      <a:r>
                        <a:rPr lang="en-IN" sz="1800" dirty="0" smtClean="0"/>
                        <a:t>SNO</a:t>
                      </a:r>
                      <a:endParaRPr lang="en-IN" sz="1800" dirty="0"/>
                    </a:p>
                  </a:txBody>
                  <a:tcPr/>
                </a:tc>
                <a:tc>
                  <a:txBody>
                    <a:bodyPr/>
                    <a:lstStyle/>
                    <a:p>
                      <a:r>
                        <a:rPr lang="en-IN" sz="1800" dirty="0" smtClean="0"/>
                        <a:t>Folder Name</a:t>
                      </a:r>
                      <a:endParaRPr lang="en-IN" sz="1800" dirty="0"/>
                    </a:p>
                  </a:txBody>
                  <a:tcPr/>
                </a:tc>
                <a:tc>
                  <a:txBody>
                    <a:bodyPr/>
                    <a:lstStyle/>
                    <a:p>
                      <a:r>
                        <a:rPr lang="en-IN" sz="1800" dirty="0" smtClean="0"/>
                        <a:t>Description</a:t>
                      </a:r>
                      <a:endParaRPr lang="en-IN" sz="1800" dirty="0"/>
                    </a:p>
                  </a:txBody>
                  <a:tcPr/>
                </a:tc>
                <a:extLst>
                  <a:ext uri="{0D108BD9-81ED-4DB2-BD59-A6C34878D82A}">
                    <a16:rowId xmlns:a16="http://schemas.microsoft.com/office/drawing/2014/main" val="10000"/>
                  </a:ext>
                </a:extLst>
              </a:tr>
              <a:tr h="337410">
                <a:tc>
                  <a:txBody>
                    <a:bodyPr/>
                    <a:lstStyle/>
                    <a:p>
                      <a:r>
                        <a:rPr lang="en-IN" sz="1800" dirty="0" smtClean="0"/>
                        <a:t>1</a:t>
                      </a:r>
                      <a:endParaRPr lang="en-IN" sz="1800" dirty="0"/>
                    </a:p>
                  </a:txBody>
                  <a:tcPr/>
                </a:tc>
                <a:tc>
                  <a:txBody>
                    <a:bodyPr/>
                    <a:lstStyle/>
                    <a:p>
                      <a:r>
                        <a:rPr lang="en-IN" sz="1800" dirty="0" err="1" smtClean="0"/>
                        <a:t>App_Data</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Contains local SQL Server database files (.</a:t>
                      </a:r>
                      <a:r>
                        <a:rPr lang="en-IN" sz="1800" dirty="0" err="1" smtClean="0"/>
                        <a:t>mdf</a:t>
                      </a:r>
                      <a:r>
                        <a:rPr lang="en-IN" sz="1800" dirty="0" smtClean="0"/>
                        <a:t>) if any.</a:t>
                      </a:r>
                      <a:endParaRPr lang="en-IN" sz="1800" dirty="0"/>
                    </a:p>
                  </a:txBody>
                  <a:tcPr/>
                </a:tc>
                <a:extLst>
                  <a:ext uri="{0D108BD9-81ED-4DB2-BD59-A6C34878D82A}">
                    <a16:rowId xmlns:a16="http://schemas.microsoft.com/office/drawing/2014/main" val="10001"/>
                  </a:ext>
                </a:extLst>
              </a:tr>
              <a:tr h="1416934">
                <a:tc>
                  <a:txBody>
                    <a:bodyPr/>
                    <a:lstStyle/>
                    <a:p>
                      <a:r>
                        <a:rPr lang="en-IN" sz="1800" dirty="0" smtClean="0"/>
                        <a:t>2</a:t>
                      </a:r>
                      <a:endParaRPr lang="en-IN" sz="1800" dirty="0"/>
                    </a:p>
                  </a:txBody>
                  <a:tcPr/>
                </a:tc>
                <a:tc>
                  <a:txBody>
                    <a:bodyPr/>
                    <a:lstStyle/>
                    <a:p>
                      <a:r>
                        <a:rPr lang="en-IN" sz="1800" dirty="0" err="1" smtClean="0"/>
                        <a:t>App_Start</a:t>
                      </a:r>
                      <a:endParaRPr lang="en-IN" sz="1800" dirty="0"/>
                    </a:p>
                  </a:txBody>
                  <a:tcPr/>
                </a:tc>
                <a:tc>
                  <a:txBody>
                    <a:bodyPr/>
                    <a:lstStyle/>
                    <a:p>
                      <a:r>
                        <a:rPr lang="en-IN" sz="1800" dirty="0" smtClean="0"/>
                        <a:t>Contains necessary files to initialize the environment like some </a:t>
                      </a:r>
                      <a:r>
                        <a:rPr lang="en-IN" sz="1800" dirty="0" err="1" smtClean="0"/>
                        <a:t>startup</a:t>
                      </a:r>
                      <a:r>
                        <a:rPr lang="en-IN" sz="1800" dirty="0" smtClean="0"/>
                        <a:t> executable files  </a:t>
                      </a:r>
                      <a:r>
                        <a:rPr lang="en-IN" sz="1800" dirty="0" err="1" smtClean="0"/>
                        <a:t>RouteConfig.cs</a:t>
                      </a:r>
                      <a:r>
                        <a:rPr lang="en-IN" sz="1800" dirty="0" smtClean="0"/>
                        <a:t>, </a:t>
                      </a:r>
                      <a:r>
                        <a:rPr lang="en-IN" sz="1800" dirty="0" err="1" smtClean="0"/>
                        <a:t>BundleConfig.cs</a:t>
                      </a:r>
                      <a:r>
                        <a:rPr lang="en-IN" sz="1800" dirty="0" smtClean="0"/>
                        <a:t>, These will be executed when the first request is sent to the web application</a:t>
                      </a:r>
                    </a:p>
                    <a:p>
                      <a:endParaRPr lang="en-IN" sz="1800" dirty="0"/>
                    </a:p>
                  </a:txBody>
                  <a:tcPr/>
                </a:tc>
                <a:extLst>
                  <a:ext uri="{0D108BD9-81ED-4DB2-BD59-A6C34878D82A}">
                    <a16:rowId xmlns:a16="http://schemas.microsoft.com/office/drawing/2014/main" val="10002"/>
                  </a:ext>
                </a:extLst>
              </a:tr>
              <a:tr h="607291">
                <a:tc>
                  <a:txBody>
                    <a:bodyPr/>
                    <a:lstStyle/>
                    <a:p>
                      <a:r>
                        <a:rPr lang="en-IN" sz="1800" dirty="0" smtClean="0"/>
                        <a:t>3</a:t>
                      </a:r>
                      <a:endParaRPr lang="en-IN" sz="1800" dirty="0"/>
                    </a:p>
                  </a:txBody>
                  <a:tcPr/>
                </a:tc>
                <a:tc>
                  <a:txBody>
                    <a:bodyPr/>
                    <a:lstStyle/>
                    <a:p>
                      <a:r>
                        <a:rPr lang="en-IN" sz="1800" dirty="0" smtClean="0"/>
                        <a:t>Content</a:t>
                      </a:r>
                      <a:endParaRPr lang="en-IN" sz="1800" dirty="0"/>
                    </a:p>
                  </a:txBody>
                  <a:tcPr/>
                </a:tc>
                <a:tc>
                  <a:txBody>
                    <a:bodyPr/>
                    <a:lstStyle/>
                    <a:p>
                      <a:r>
                        <a:rPr lang="en-IN" sz="1800" dirty="0" smtClean="0"/>
                        <a:t>Contains static content</a:t>
                      </a:r>
                      <a:r>
                        <a:rPr lang="en-IN" sz="1800" baseline="0" dirty="0" smtClean="0"/>
                        <a:t> like images ,</a:t>
                      </a:r>
                      <a:r>
                        <a:rPr lang="en-IN" sz="1800" dirty="0" smtClean="0"/>
                        <a:t>.css files and </a:t>
                      </a:r>
                      <a:r>
                        <a:rPr lang="en-IN" sz="1800" dirty="0" err="1" smtClean="0"/>
                        <a:t>JQuery</a:t>
                      </a:r>
                      <a:r>
                        <a:rPr lang="en-IN" sz="1800" baseline="0" dirty="0" smtClean="0"/>
                        <a:t> UI themes etc</a:t>
                      </a:r>
                      <a:r>
                        <a:rPr lang="en-IN" sz="1800" dirty="0" smtClean="0"/>
                        <a:t>.</a:t>
                      </a:r>
                    </a:p>
                  </a:txBody>
                  <a:tcPr/>
                </a:tc>
                <a:extLst>
                  <a:ext uri="{0D108BD9-81ED-4DB2-BD59-A6C34878D82A}">
                    <a16:rowId xmlns:a16="http://schemas.microsoft.com/office/drawing/2014/main" val="10003"/>
                  </a:ext>
                </a:extLst>
              </a:tr>
              <a:tr h="337410">
                <a:tc>
                  <a:txBody>
                    <a:bodyPr/>
                    <a:lstStyle/>
                    <a:p>
                      <a:r>
                        <a:rPr lang="en-IN" sz="1800" dirty="0" smtClean="0"/>
                        <a:t>4</a:t>
                      </a:r>
                      <a:endParaRPr lang="en-IN" sz="1800" dirty="0"/>
                    </a:p>
                  </a:txBody>
                  <a:tcPr/>
                </a:tc>
                <a:tc>
                  <a:txBody>
                    <a:bodyPr/>
                    <a:lstStyle/>
                    <a:p>
                      <a:r>
                        <a:rPr lang="en-IN" sz="1800" dirty="0" smtClean="0"/>
                        <a:t>Controllers </a:t>
                      </a:r>
                      <a:endParaRPr lang="en-IN" sz="1800" dirty="0"/>
                    </a:p>
                  </a:txBody>
                  <a:tcPr/>
                </a:tc>
                <a:tc>
                  <a:txBody>
                    <a:bodyPr/>
                    <a:lstStyle/>
                    <a:p>
                      <a:r>
                        <a:rPr lang="en-IN" sz="1800" dirty="0" smtClean="0"/>
                        <a:t>All the controller classes </a:t>
                      </a:r>
                      <a:r>
                        <a:rPr lang="en-IN" sz="1800" dirty="0" smtClean="0"/>
                        <a:t>must be </a:t>
                      </a:r>
                      <a:r>
                        <a:rPr lang="en-IN" sz="1800" dirty="0" smtClean="0"/>
                        <a:t>present in "Controllers" folder.</a:t>
                      </a:r>
                      <a:endParaRPr lang="en-IN" sz="1800" dirty="0"/>
                    </a:p>
                  </a:txBody>
                  <a:tcPr/>
                </a:tc>
                <a:extLst>
                  <a:ext uri="{0D108BD9-81ED-4DB2-BD59-A6C34878D82A}">
                    <a16:rowId xmlns:a16="http://schemas.microsoft.com/office/drawing/2014/main" val="10004"/>
                  </a:ext>
                </a:extLst>
              </a:tr>
              <a:tr h="337410">
                <a:tc>
                  <a:txBody>
                    <a:bodyPr/>
                    <a:lstStyle/>
                    <a:p>
                      <a:r>
                        <a:rPr lang="en-IN" sz="1800" dirty="0" smtClean="0"/>
                        <a:t>5</a:t>
                      </a:r>
                      <a:endParaRPr lang="en-IN" sz="1800" dirty="0"/>
                    </a:p>
                  </a:txBody>
                  <a:tcPr/>
                </a:tc>
                <a:tc>
                  <a:txBody>
                    <a:bodyPr/>
                    <a:lstStyle/>
                    <a:p>
                      <a:r>
                        <a:rPr lang="en-IN" sz="1800" dirty="0" smtClean="0"/>
                        <a:t>Fonts</a:t>
                      </a:r>
                      <a:endParaRPr lang="en-IN" sz="1800" dirty="0"/>
                    </a:p>
                  </a:txBody>
                  <a:tcPr/>
                </a:tc>
                <a:tc>
                  <a:txBody>
                    <a:bodyPr/>
                    <a:lstStyle/>
                    <a:p>
                      <a:r>
                        <a:rPr lang="en-IN" sz="1800" dirty="0" smtClean="0"/>
                        <a:t>Contains the custom fonts.</a:t>
                      </a:r>
                      <a:endParaRPr lang="en-IN" sz="1800" dirty="0"/>
                    </a:p>
                  </a:txBody>
                  <a:tcPr/>
                </a:tc>
                <a:extLst>
                  <a:ext uri="{0D108BD9-81ED-4DB2-BD59-A6C34878D82A}">
                    <a16:rowId xmlns:a16="http://schemas.microsoft.com/office/drawing/2014/main" val="10005"/>
                  </a:ext>
                </a:extLst>
              </a:tr>
              <a:tr h="337410">
                <a:tc>
                  <a:txBody>
                    <a:bodyPr/>
                    <a:lstStyle/>
                    <a:p>
                      <a:r>
                        <a:rPr lang="en-IN" sz="1800" dirty="0" smtClean="0"/>
                        <a:t>6</a:t>
                      </a:r>
                      <a:endParaRPr lang="en-IN" sz="1800" dirty="0"/>
                    </a:p>
                  </a:txBody>
                  <a:tcPr/>
                </a:tc>
                <a:tc>
                  <a:txBody>
                    <a:bodyPr/>
                    <a:lstStyle/>
                    <a:p>
                      <a:r>
                        <a:rPr lang="en-IN" sz="1800" dirty="0" smtClean="0"/>
                        <a:t>Models</a:t>
                      </a:r>
                      <a:endParaRPr lang="en-IN" sz="1800" dirty="0"/>
                    </a:p>
                  </a:txBody>
                  <a:tcPr/>
                </a:tc>
                <a:tc>
                  <a:txBody>
                    <a:bodyPr/>
                    <a:lstStyle/>
                    <a:p>
                      <a:r>
                        <a:rPr lang="en-IN" sz="1800" dirty="0" smtClean="0"/>
                        <a:t>All the model </a:t>
                      </a:r>
                      <a:r>
                        <a:rPr lang="en-IN" sz="1800" dirty="0" smtClean="0"/>
                        <a:t>classes </a:t>
                      </a:r>
                      <a:r>
                        <a:rPr lang="en-IN" sz="1800" dirty="0" smtClean="0"/>
                        <a:t>must be present in "Models" folder. </a:t>
                      </a:r>
                    </a:p>
                  </a:txBody>
                  <a:tcPr/>
                </a:tc>
                <a:extLst>
                  <a:ext uri="{0D108BD9-81ED-4DB2-BD59-A6C34878D82A}">
                    <a16:rowId xmlns:a16="http://schemas.microsoft.com/office/drawing/2014/main" val="10006"/>
                  </a:ext>
                </a:extLst>
              </a:tr>
              <a:tr h="337410">
                <a:tc>
                  <a:txBody>
                    <a:bodyPr/>
                    <a:lstStyle/>
                    <a:p>
                      <a:r>
                        <a:rPr lang="en-IN" sz="1800" dirty="0" smtClean="0"/>
                        <a:t>7</a:t>
                      </a:r>
                      <a:endParaRPr lang="en-IN" sz="1800" dirty="0"/>
                    </a:p>
                  </a:txBody>
                  <a:tcPr/>
                </a:tc>
                <a:tc>
                  <a:txBody>
                    <a:bodyPr/>
                    <a:lstStyle/>
                    <a:p>
                      <a:r>
                        <a:rPr lang="en-IN" sz="1800" dirty="0" smtClean="0"/>
                        <a:t>Scripts</a:t>
                      </a:r>
                      <a:endParaRPr lang="en-IN" sz="1800" dirty="0"/>
                    </a:p>
                  </a:txBody>
                  <a:tcPr/>
                </a:tc>
                <a:tc>
                  <a:txBody>
                    <a:bodyPr/>
                    <a:lstStyle/>
                    <a:p>
                      <a:r>
                        <a:rPr lang="en-IN" sz="1800" dirty="0" smtClean="0"/>
                        <a:t>Contains the .</a:t>
                      </a:r>
                      <a:r>
                        <a:rPr lang="en-IN" sz="1800" dirty="0" err="1" smtClean="0"/>
                        <a:t>js</a:t>
                      </a:r>
                      <a:r>
                        <a:rPr lang="en-IN" sz="1800" dirty="0" smtClean="0"/>
                        <a:t> &amp; </a:t>
                      </a:r>
                      <a:r>
                        <a:rPr lang="en-IN" sz="1800" dirty="0" err="1" smtClean="0"/>
                        <a:t>jquery</a:t>
                      </a:r>
                      <a:r>
                        <a:rPr lang="en-IN" sz="1800" dirty="0" smtClean="0"/>
                        <a:t>  files</a:t>
                      </a:r>
                      <a:endParaRPr lang="en-IN" sz="1800" dirty="0" smtClean="0"/>
                    </a:p>
                  </a:txBody>
                  <a:tcPr/>
                </a:tc>
                <a:extLst>
                  <a:ext uri="{0D108BD9-81ED-4DB2-BD59-A6C34878D82A}">
                    <a16:rowId xmlns:a16="http://schemas.microsoft.com/office/drawing/2014/main" val="10007"/>
                  </a:ext>
                </a:extLst>
              </a:tr>
              <a:tr h="607291">
                <a:tc>
                  <a:txBody>
                    <a:bodyPr/>
                    <a:lstStyle/>
                    <a:p>
                      <a:r>
                        <a:rPr lang="en-IN" sz="1800" dirty="0" smtClean="0"/>
                        <a:t>8</a:t>
                      </a:r>
                      <a:endParaRPr lang="en-IN" sz="1800" dirty="0"/>
                    </a:p>
                  </a:txBody>
                  <a:tcPr/>
                </a:tc>
                <a:tc>
                  <a:txBody>
                    <a:bodyPr/>
                    <a:lstStyle/>
                    <a:p>
                      <a:r>
                        <a:rPr lang="en-IN" sz="1800" dirty="0" smtClean="0"/>
                        <a:t>Views</a:t>
                      </a:r>
                      <a:endParaRPr lang="en-IN" sz="1800" dirty="0"/>
                    </a:p>
                  </a:txBody>
                  <a:tcPr/>
                </a:tc>
                <a:tc>
                  <a:txBody>
                    <a:bodyPr/>
                    <a:lstStyle/>
                    <a:p>
                      <a:r>
                        <a:rPr lang="en-IN" sz="1800" dirty="0" smtClean="0"/>
                        <a:t>All the views (.</a:t>
                      </a:r>
                      <a:r>
                        <a:rPr lang="en-IN" sz="1800" dirty="0" err="1" smtClean="0"/>
                        <a:t>cshtml</a:t>
                      </a:r>
                      <a:r>
                        <a:rPr lang="en-IN" sz="1800" dirty="0" smtClean="0"/>
                        <a:t> or .</a:t>
                      </a:r>
                      <a:r>
                        <a:rPr lang="en-IN" sz="1800" dirty="0" err="1" smtClean="0"/>
                        <a:t>vbhtml</a:t>
                      </a:r>
                      <a:r>
                        <a:rPr lang="en-IN" sz="1800" dirty="0" smtClean="0"/>
                        <a:t> or .</a:t>
                      </a:r>
                      <a:r>
                        <a:rPr lang="en-IN" sz="1800" dirty="0" err="1" smtClean="0"/>
                        <a:t>aspx</a:t>
                      </a:r>
                      <a:r>
                        <a:rPr lang="en-IN" sz="1800" dirty="0" smtClean="0"/>
                        <a:t>) must be present in "Views" folder.</a:t>
                      </a:r>
                    </a:p>
                  </a:txBody>
                  <a:tcPr/>
                </a:tc>
                <a:extLst>
                  <a:ext uri="{0D108BD9-81ED-4DB2-BD59-A6C34878D82A}">
                    <a16:rowId xmlns:a16="http://schemas.microsoft.com/office/drawing/2014/main" val="10008"/>
                  </a:ext>
                </a:extLst>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856984" cy="822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786423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251450"/>
              </p:ext>
            </p:extLst>
          </p:nvPr>
        </p:nvGraphicFramePr>
        <p:xfrm>
          <a:off x="1874261" y="1068969"/>
          <a:ext cx="6777037" cy="3781276"/>
        </p:xfrm>
        <a:graphic>
          <a:graphicData uri="http://schemas.openxmlformats.org/drawingml/2006/table">
            <a:tbl>
              <a:tblPr firstRow="1" bandRow="1">
                <a:tableStyleId>{5C22544A-7EE6-4342-B048-85BDC9FD1C3A}</a:tableStyleId>
              </a:tblPr>
              <a:tblGrid>
                <a:gridCol w="720097">
                  <a:extLst>
                    <a:ext uri="{9D8B030D-6E8A-4147-A177-3AD203B41FA5}">
                      <a16:colId xmlns:a16="http://schemas.microsoft.com/office/drawing/2014/main" val="20000"/>
                    </a:ext>
                  </a:extLst>
                </a:gridCol>
                <a:gridCol w="2310151">
                  <a:extLst>
                    <a:ext uri="{9D8B030D-6E8A-4147-A177-3AD203B41FA5}">
                      <a16:colId xmlns:a16="http://schemas.microsoft.com/office/drawing/2014/main" val="20001"/>
                    </a:ext>
                  </a:extLst>
                </a:gridCol>
                <a:gridCol w="3746789">
                  <a:extLst>
                    <a:ext uri="{9D8B030D-6E8A-4147-A177-3AD203B41FA5}">
                      <a16:colId xmlns:a16="http://schemas.microsoft.com/office/drawing/2014/main" val="20002"/>
                    </a:ext>
                  </a:extLst>
                </a:gridCol>
              </a:tblGrid>
              <a:tr h="850116">
                <a:tc>
                  <a:txBody>
                    <a:bodyPr/>
                    <a:lstStyle/>
                    <a:p>
                      <a:r>
                        <a:rPr lang="en-IN" sz="1800" dirty="0" smtClean="0"/>
                        <a:t>SNO</a:t>
                      </a:r>
                      <a:endParaRPr lang="en-IN" sz="1800" dirty="0"/>
                    </a:p>
                  </a:txBody>
                  <a:tcPr marL="75300" marR="75300"/>
                </a:tc>
                <a:tc>
                  <a:txBody>
                    <a:bodyPr/>
                    <a:lstStyle/>
                    <a:p>
                      <a:r>
                        <a:rPr lang="en-IN" sz="1800" dirty="0" smtClean="0"/>
                        <a:t>NAME</a:t>
                      </a:r>
                      <a:endParaRPr lang="en-IN" sz="1800" dirty="0"/>
                    </a:p>
                  </a:txBody>
                  <a:tcPr marL="75300" marR="75300"/>
                </a:tc>
                <a:tc>
                  <a:txBody>
                    <a:bodyPr/>
                    <a:lstStyle/>
                    <a:p>
                      <a:r>
                        <a:rPr lang="en-IN" sz="1800" dirty="0" smtClean="0"/>
                        <a:t>DESCRIPTION</a:t>
                      </a:r>
                      <a:endParaRPr lang="en-IN" sz="1800" dirty="0"/>
                    </a:p>
                  </a:txBody>
                  <a:tcPr marL="75300" marR="75300"/>
                </a:tc>
                <a:extLst>
                  <a:ext uri="{0D108BD9-81ED-4DB2-BD59-A6C34878D82A}">
                    <a16:rowId xmlns:a16="http://schemas.microsoft.com/office/drawing/2014/main" val="10000"/>
                  </a:ext>
                </a:extLst>
              </a:tr>
              <a:tr h="370840">
                <a:tc>
                  <a:txBody>
                    <a:bodyPr/>
                    <a:lstStyle/>
                    <a:p>
                      <a:r>
                        <a:rPr lang="en-IN" sz="1800" dirty="0" smtClean="0"/>
                        <a:t>1</a:t>
                      </a:r>
                      <a:endParaRPr lang="en-IN" sz="1800" dirty="0"/>
                    </a:p>
                  </a:txBody>
                  <a:tcPr marL="75300" marR="75300"/>
                </a:tc>
                <a:tc>
                  <a:txBody>
                    <a:bodyPr/>
                    <a:lstStyle/>
                    <a:p>
                      <a:r>
                        <a:rPr lang="en-IN" sz="1800" dirty="0" err="1" smtClean="0"/>
                        <a:t>RouteConfig.cs</a:t>
                      </a:r>
                      <a:endParaRPr lang="en-IN" sz="1800" dirty="0"/>
                    </a:p>
                  </a:txBody>
                  <a:tcPr marL="75300" marR="75300"/>
                </a:tc>
                <a:tc>
                  <a:txBody>
                    <a:bodyPr/>
                    <a:lstStyle/>
                    <a:p>
                      <a:r>
                        <a:rPr lang="en-IN" sz="1800" dirty="0" smtClean="0"/>
                        <a:t>Used to configure</a:t>
                      </a:r>
                      <a:r>
                        <a:rPr lang="en-IN" sz="1800" baseline="0" dirty="0" smtClean="0"/>
                        <a:t> URL routing</a:t>
                      </a:r>
                      <a:endParaRPr lang="en-IN" sz="1800" dirty="0"/>
                    </a:p>
                  </a:txBody>
                  <a:tcPr marL="75300" marR="75300"/>
                </a:tc>
                <a:extLst>
                  <a:ext uri="{0D108BD9-81ED-4DB2-BD59-A6C34878D82A}">
                    <a16:rowId xmlns:a16="http://schemas.microsoft.com/office/drawing/2014/main" val="10001"/>
                  </a:ext>
                </a:extLst>
              </a:tr>
              <a:tr h="370840">
                <a:tc>
                  <a:txBody>
                    <a:bodyPr/>
                    <a:lstStyle/>
                    <a:p>
                      <a:r>
                        <a:rPr lang="en-IN" sz="1800" dirty="0" smtClean="0"/>
                        <a:t>2</a:t>
                      </a:r>
                      <a:endParaRPr lang="en-IN" sz="1800" dirty="0"/>
                    </a:p>
                  </a:txBody>
                  <a:tcPr marL="75300" marR="75300"/>
                </a:tc>
                <a:tc>
                  <a:txBody>
                    <a:bodyPr/>
                    <a:lstStyle/>
                    <a:p>
                      <a:r>
                        <a:rPr lang="en-IN" sz="1800" dirty="0" err="1" smtClean="0"/>
                        <a:t>BundleConfig.cs</a:t>
                      </a:r>
                      <a:r>
                        <a:rPr lang="en-IN" sz="1800" dirty="0" smtClean="0"/>
                        <a:t> </a:t>
                      </a:r>
                      <a:endParaRPr lang="en-IN" sz="1800" dirty="0"/>
                    </a:p>
                  </a:txBody>
                  <a:tcPr marL="75300" marR="75300"/>
                </a:tc>
                <a:tc>
                  <a:txBody>
                    <a:bodyPr/>
                    <a:lstStyle/>
                    <a:p>
                      <a:r>
                        <a:rPr lang="en-IN" sz="1800" dirty="0" smtClean="0"/>
                        <a:t>Used to configure</a:t>
                      </a:r>
                      <a:r>
                        <a:rPr lang="en-IN" sz="1800" baseline="0" dirty="0" smtClean="0"/>
                        <a:t>  bundles and </a:t>
                      </a:r>
                      <a:r>
                        <a:rPr lang="en-IN" sz="1800" baseline="0" dirty="0" err="1" smtClean="0"/>
                        <a:t>Minification</a:t>
                      </a:r>
                      <a:endParaRPr lang="en-IN" sz="1800" dirty="0"/>
                    </a:p>
                  </a:txBody>
                  <a:tcPr marL="75300" marR="75300"/>
                </a:tc>
                <a:extLst>
                  <a:ext uri="{0D108BD9-81ED-4DB2-BD59-A6C34878D82A}">
                    <a16:rowId xmlns:a16="http://schemas.microsoft.com/office/drawing/2014/main" val="10002"/>
                  </a:ext>
                </a:extLst>
              </a:tr>
              <a:tr h="370840">
                <a:tc>
                  <a:txBody>
                    <a:bodyPr/>
                    <a:lstStyle/>
                    <a:p>
                      <a:r>
                        <a:rPr lang="en-IN" sz="1800" dirty="0" smtClean="0"/>
                        <a:t>3</a:t>
                      </a:r>
                      <a:endParaRPr lang="en-IN" sz="1800" dirty="0"/>
                    </a:p>
                  </a:txBody>
                  <a:tcPr marL="75300" marR="75300"/>
                </a:tc>
                <a:tc>
                  <a:txBody>
                    <a:bodyPr/>
                    <a:lstStyle/>
                    <a:p>
                      <a:r>
                        <a:rPr lang="en-IN" sz="1800" dirty="0" err="1" smtClean="0"/>
                        <a:t>FilterConfig.cs</a:t>
                      </a:r>
                      <a:endParaRPr lang="en-IN" sz="1800" dirty="0"/>
                    </a:p>
                  </a:txBody>
                  <a:tcPr marL="75300" marR="75300"/>
                </a:tc>
                <a:tc>
                  <a:txBody>
                    <a:bodyPr/>
                    <a:lstStyle/>
                    <a:p>
                      <a:r>
                        <a:rPr lang="en-IN" sz="1800" dirty="0" smtClean="0"/>
                        <a:t>Used to configure global action filters</a:t>
                      </a:r>
                      <a:endParaRPr lang="en-IN" sz="1800" dirty="0"/>
                    </a:p>
                  </a:txBody>
                  <a:tcPr marL="75300" marR="75300"/>
                </a:tc>
                <a:extLst>
                  <a:ext uri="{0D108BD9-81ED-4DB2-BD59-A6C34878D82A}">
                    <a16:rowId xmlns:a16="http://schemas.microsoft.com/office/drawing/2014/main" val="10003"/>
                  </a:ext>
                </a:extLst>
              </a:tr>
              <a:tr h="370840">
                <a:tc>
                  <a:txBody>
                    <a:bodyPr/>
                    <a:lstStyle/>
                    <a:p>
                      <a:r>
                        <a:rPr lang="en-IN" sz="1800" dirty="0" smtClean="0"/>
                        <a:t>4</a:t>
                      </a:r>
                      <a:endParaRPr lang="en-IN" sz="1800" dirty="0"/>
                    </a:p>
                  </a:txBody>
                  <a:tcPr marL="75300" marR="75300"/>
                </a:tc>
                <a:tc>
                  <a:txBody>
                    <a:bodyPr/>
                    <a:lstStyle/>
                    <a:p>
                      <a:r>
                        <a:rPr lang="en-IN" sz="1800" dirty="0" err="1" smtClean="0"/>
                        <a:t>Startup.Auth.cs</a:t>
                      </a:r>
                      <a:endParaRPr lang="en-IN" sz="1800" dirty="0"/>
                    </a:p>
                  </a:txBody>
                  <a:tcPr marL="75300" marR="753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Used to configure</a:t>
                      </a:r>
                      <a:r>
                        <a:rPr lang="en-IN" sz="1800" baseline="0" dirty="0" smtClean="0"/>
                        <a:t> </a:t>
                      </a:r>
                      <a:r>
                        <a:rPr lang="en-IN" sz="1800" dirty="0" smtClean="0"/>
                        <a:t>'</a:t>
                      </a:r>
                      <a:r>
                        <a:rPr lang="en-IN" sz="1800" dirty="0" err="1" smtClean="0"/>
                        <a:t>DotNet</a:t>
                      </a:r>
                      <a:r>
                        <a:rPr lang="en-IN" sz="1800" dirty="0" smtClean="0"/>
                        <a:t> Open </a:t>
                      </a:r>
                      <a:r>
                        <a:rPr lang="en-IN" sz="1800" dirty="0" err="1" smtClean="0"/>
                        <a:t>Auth</a:t>
                      </a:r>
                      <a:r>
                        <a:rPr lang="en-IN" sz="1800" dirty="0" smtClean="0"/>
                        <a:t>'</a:t>
                      </a:r>
                      <a:endParaRPr lang="en-IN" sz="1800" dirty="0"/>
                    </a:p>
                  </a:txBody>
                  <a:tcPr marL="75300" marR="75300"/>
                </a:tc>
                <a:extLst>
                  <a:ext uri="{0D108BD9-81ED-4DB2-BD59-A6C34878D82A}">
                    <a16:rowId xmlns:a16="http://schemas.microsoft.com/office/drawing/2014/main" val="10004"/>
                  </a:ext>
                </a:extLst>
              </a:tr>
              <a:tr h="370840">
                <a:tc>
                  <a:txBody>
                    <a:bodyPr/>
                    <a:lstStyle/>
                    <a:p>
                      <a:r>
                        <a:rPr lang="en-IN" sz="1800" dirty="0" smtClean="0"/>
                        <a:t>5</a:t>
                      </a:r>
                      <a:endParaRPr lang="en-IN" sz="1800" dirty="0"/>
                    </a:p>
                  </a:txBody>
                  <a:tcPr marL="75300" marR="75300"/>
                </a:tc>
                <a:tc>
                  <a:txBody>
                    <a:bodyPr/>
                    <a:lstStyle/>
                    <a:p>
                      <a:r>
                        <a:rPr lang="en-IN" sz="1800" dirty="0" err="1" smtClean="0"/>
                        <a:t>WebApiConfig.cs</a:t>
                      </a:r>
                      <a:endParaRPr lang="en-IN" sz="1800" dirty="0"/>
                    </a:p>
                  </a:txBody>
                  <a:tcPr marL="75300" marR="75300"/>
                </a:tc>
                <a:tc>
                  <a:txBody>
                    <a:bodyPr/>
                    <a:lstStyle/>
                    <a:p>
                      <a:r>
                        <a:rPr lang="en-IN" sz="1800" dirty="0" smtClean="0"/>
                        <a:t>Used to configure</a:t>
                      </a:r>
                      <a:r>
                        <a:rPr lang="en-IN" sz="1800" baseline="0" dirty="0" smtClean="0"/>
                        <a:t>  web </a:t>
                      </a:r>
                      <a:r>
                        <a:rPr lang="en-IN" sz="1800" baseline="0" dirty="0" err="1" smtClean="0"/>
                        <a:t>api</a:t>
                      </a:r>
                      <a:r>
                        <a:rPr lang="en-IN" sz="1800" baseline="0" dirty="0" smtClean="0"/>
                        <a:t>  URL routing</a:t>
                      </a:r>
                      <a:endParaRPr lang="en-IN" sz="1800" dirty="0"/>
                    </a:p>
                  </a:txBody>
                  <a:tcPr marL="75300" marR="75300"/>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a:xfrm>
            <a:off x="295344" y="362646"/>
            <a:ext cx="7024744" cy="529128"/>
          </a:xfrm>
        </p:spPr>
        <p:txBody>
          <a:bodyPr>
            <a:noAutofit/>
          </a:bodyPr>
          <a:lstStyle/>
          <a:p>
            <a:r>
              <a:rPr lang="en-IN" sz="3600" dirty="0" smtClean="0"/>
              <a:t>APP_START</a:t>
            </a:r>
            <a:endParaRPr lang="en-IN" sz="3600" dirty="0"/>
          </a:p>
        </p:txBody>
      </p:sp>
    </p:spTree>
    <p:extLst>
      <p:ext uri="{BB962C8B-B14F-4D97-AF65-F5344CB8AC3E}">
        <p14:creationId xmlns:p14="http://schemas.microsoft.com/office/powerpoint/2010/main" val="143369548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13153"/>
            <a:ext cx="8229600" cy="778098"/>
          </a:xfrm>
        </p:spPr>
        <p:txBody>
          <a:bodyPr>
            <a:normAutofit/>
          </a:bodyPr>
          <a:lstStyle/>
          <a:p>
            <a:r>
              <a:rPr lang="en-IN" dirty="0" smtClean="0"/>
              <a:t>Files in the MVC Web Application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312584555"/>
              </p:ext>
            </p:extLst>
          </p:nvPr>
        </p:nvGraphicFramePr>
        <p:xfrm>
          <a:off x="2063552" y="1122219"/>
          <a:ext cx="8064896" cy="4208137"/>
        </p:xfrm>
        <a:graphic>
          <a:graphicData uri="http://schemas.openxmlformats.org/drawingml/2006/table">
            <a:tbl>
              <a:tblPr firstRow="1" bandRow="1">
                <a:tableStyleId>{5C22544A-7EE6-4342-B048-85BDC9FD1C3A}</a:tableStyleId>
              </a:tblPr>
              <a:tblGrid>
                <a:gridCol w="72007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400601">
                  <a:extLst>
                    <a:ext uri="{9D8B030D-6E8A-4147-A177-3AD203B41FA5}">
                      <a16:colId xmlns:a16="http://schemas.microsoft.com/office/drawing/2014/main" val="20002"/>
                    </a:ext>
                  </a:extLst>
                </a:gridCol>
              </a:tblGrid>
              <a:tr h="572778">
                <a:tc>
                  <a:txBody>
                    <a:bodyPr/>
                    <a:lstStyle/>
                    <a:p>
                      <a:r>
                        <a:rPr lang="en-IN" sz="1800" dirty="0" smtClean="0"/>
                        <a:t>S.NO</a:t>
                      </a:r>
                      <a:endParaRPr lang="en-IN" sz="1800" dirty="0"/>
                    </a:p>
                  </a:txBody>
                  <a:tcPr/>
                </a:tc>
                <a:tc>
                  <a:txBody>
                    <a:bodyPr/>
                    <a:lstStyle/>
                    <a:p>
                      <a:r>
                        <a:rPr lang="en-IN" sz="1800" dirty="0" smtClean="0"/>
                        <a:t>File</a:t>
                      </a:r>
                      <a:endParaRPr lang="en-IN" sz="1800" dirty="0"/>
                    </a:p>
                  </a:txBody>
                  <a:tcPr/>
                </a:tc>
                <a:tc>
                  <a:txBody>
                    <a:bodyPr/>
                    <a:lstStyle/>
                    <a:p>
                      <a:r>
                        <a:rPr lang="en-IN" sz="1800" dirty="0" smtClean="0"/>
                        <a:t>Description</a:t>
                      </a:r>
                      <a:endParaRPr lang="en-IN" sz="1800" dirty="0"/>
                    </a:p>
                  </a:txBody>
                  <a:tcPr/>
                </a:tc>
                <a:extLst>
                  <a:ext uri="{0D108BD9-81ED-4DB2-BD59-A6C34878D82A}">
                    <a16:rowId xmlns:a16="http://schemas.microsoft.com/office/drawing/2014/main" val="10000"/>
                  </a:ext>
                </a:extLst>
              </a:tr>
              <a:tr h="1063731">
                <a:tc>
                  <a:txBody>
                    <a:bodyPr/>
                    <a:lstStyle/>
                    <a:p>
                      <a:r>
                        <a:rPr lang="en-IN" sz="1800" dirty="0" smtClean="0"/>
                        <a:t>1</a:t>
                      </a:r>
                      <a:endParaRPr lang="en-IN" sz="1800" dirty="0"/>
                    </a:p>
                  </a:txBody>
                  <a:tcPr/>
                </a:tc>
                <a:tc>
                  <a:txBody>
                    <a:bodyPr/>
                    <a:lstStyle/>
                    <a:p>
                      <a:r>
                        <a:rPr lang="en-IN" sz="1800" dirty="0" err="1" smtClean="0"/>
                        <a:t>Global.asax</a:t>
                      </a:r>
                      <a:endParaRPr lang="en-IN" sz="1800" dirty="0"/>
                    </a:p>
                  </a:txBody>
                  <a:tcPr/>
                </a:tc>
                <a:tc>
                  <a:txBody>
                    <a:bodyPr/>
                    <a:lstStyle/>
                    <a:p>
                      <a:r>
                        <a:rPr lang="en-IN" sz="1800" dirty="0" smtClean="0"/>
                        <a:t>It contains </a:t>
                      </a:r>
                      <a:r>
                        <a:rPr lang="en-IN" sz="1800" dirty="0" smtClean="0"/>
                        <a:t>application </a:t>
                      </a:r>
                      <a:r>
                        <a:rPr lang="en-IN" sz="1800" dirty="0" smtClean="0"/>
                        <a:t>level events &amp; session level events.</a:t>
                      </a:r>
                    </a:p>
                    <a:p>
                      <a:r>
                        <a:rPr lang="en-IN" sz="1800" dirty="0" smtClean="0"/>
                        <a:t> Ex: </a:t>
                      </a:r>
                      <a:r>
                        <a:rPr lang="en-IN" sz="1800" dirty="0" err="1" smtClean="0"/>
                        <a:t>Application_Start</a:t>
                      </a:r>
                      <a:r>
                        <a:rPr lang="en-IN" sz="1800" dirty="0" smtClean="0"/>
                        <a:t>, </a:t>
                      </a:r>
                      <a:r>
                        <a:rPr lang="en-IN" sz="1800" dirty="0" err="1" smtClean="0"/>
                        <a:t>Application_End</a:t>
                      </a:r>
                      <a:r>
                        <a:rPr lang="en-IN" sz="1800" dirty="0" smtClean="0"/>
                        <a:t>, </a:t>
                      </a:r>
                      <a:r>
                        <a:rPr lang="en-IN" sz="1800" dirty="0" err="1" smtClean="0"/>
                        <a:t>Session_Start</a:t>
                      </a:r>
                      <a:r>
                        <a:rPr lang="en-IN" sz="1800" dirty="0" smtClean="0"/>
                        <a:t>, </a:t>
                      </a:r>
                      <a:r>
                        <a:rPr lang="en-IN" sz="1800" dirty="0" err="1" smtClean="0"/>
                        <a:t>Session_End</a:t>
                      </a:r>
                      <a:endParaRPr lang="en-IN" sz="1800" dirty="0" smtClean="0"/>
                    </a:p>
                  </a:txBody>
                  <a:tcPr/>
                </a:tc>
                <a:extLst>
                  <a:ext uri="{0D108BD9-81ED-4DB2-BD59-A6C34878D82A}">
                    <a16:rowId xmlns:a16="http://schemas.microsoft.com/office/drawing/2014/main" val="10001"/>
                  </a:ext>
                </a:extLst>
              </a:tr>
              <a:tr h="572778">
                <a:tc>
                  <a:txBody>
                    <a:bodyPr/>
                    <a:lstStyle/>
                    <a:p>
                      <a:r>
                        <a:rPr lang="en-IN" sz="1800" dirty="0" smtClean="0"/>
                        <a:t>2</a:t>
                      </a:r>
                      <a:endParaRPr lang="en-IN" sz="1800" dirty="0"/>
                    </a:p>
                  </a:txBody>
                  <a:tcPr/>
                </a:tc>
                <a:tc>
                  <a:txBody>
                    <a:bodyPr/>
                    <a:lstStyle/>
                    <a:p>
                      <a:r>
                        <a:rPr lang="en-IN" sz="1800" dirty="0" err="1" smtClean="0"/>
                        <a:t>Packages.config</a:t>
                      </a:r>
                      <a:endParaRPr lang="en-IN" sz="1800" dirty="0"/>
                    </a:p>
                  </a:txBody>
                  <a:tcPr/>
                </a:tc>
                <a:tc>
                  <a:txBody>
                    <a:bodyPr/>
                    <a:lstStyle/>
                    <a:p>
                      <a:r>
                        <a:rPr lang="en-IN" sz="1800" dirty="0" smtClean="0"/>
                        <a:t>It contains the list of all currently installed </a:t>
                      </a:r>
                      <a:r>
                        <a:rPr lang="en-IN" sz="1800" dirty="0" err="1" smtClean="0"/>
                        <a:t>nuget</a:t>
                      </a:r>
                      <a:r>
                        <a:rPr lang="en-IN" sz="1800" dirty="0" smtClean="0"/>
                        <a:t> packages in our application</a:t>
                      </a:r>
                      <a:endParaRPr lang="en-IN" sz="1800" dirty="0"/>
                    </a:p>
                  </a:txBody>
                  <a:tcPr/>
                </a:tc>
                <a:extLst>
                  <a:ext uri="{0D108BD9-81ED-4DB2-BD59-A6C34878D82A}">
                    <a16:rowId xmlns:a16="http://schemas.microsoft.com/office/drawing/2014/main" val="10002"/>
                  </a:ext>
                </a:extLst>
              </a:tr>
              <a:tr h="1739257">
                <a:tc>
                  <a:txBody>
                    <a:bodyPr/>
                    <a:lstStyle/>
                    <a:p>
                      <a:r>
                        <a:rPr lang="en-IN" sz="1800" dirty="0" smtClean="0"/>
                        <a:t>3</a:t>
                      </a:r>
                      <a:endParaRPr lang="en-IN" sz="1800" dirty="0"/>
                    </a:p>
                  </a:txBody>
                  <a:tcPr/>
                </a:tc>
                <a:tc>
                  <a:txBody>
                    <a:bodyPr/>
                    <a:lstStyle/>
                    <a:p>
                      <a:r>
                        <a:rPr lang="en-IN" sz="1800" dirty="0" err="1" smtClean="0"/>
                        <a:t>web.config</a:t>
                      </a:r>
                      <a:endParaRPr lang="en-IN" sz="1800" dirty="0"/>
                    </a:p>
                  </a:txBody>
                  <a:tcPr/>
                </a:tc>
                <a:tc>
                  <a:txBody>
                    <a:bodyPr/>
                    <a:lstStyle/>
                    <a:p>
                      <a:r>
                        <a:rPr lang="en-IN" sz="1800" dirty="0" smtClean="0"/>
                        <a:t>It is the 'web site configuration file', which contains all the configuration settings that</a:t>
                      </a:r>
                    </a:p>
                    <a:p>
                      <a:r>
                        <a:rPr lang="en-IN" sz="1800" dirty="0" smtClean="0"/>
                        <a:t>related to current working web application. Ex: connection strings, app settings, custom errors,</a:t>
                      </a:r>
                    </a:p>
                    <a:p>
                      <a:r>
                        <a:rPr lang="en-IN" sz="1800" dirty="0" smtClean="0"/>
                        <a:t>authentication &amp; authorization  etc.</a:t>
                      </a:r>
                      <a:endParaRPr lang="en-IN"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9114777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147" y="2623566"/>
            <a:ext cx="8288417" cy="1297270"/>
          </a:xfrm>
        </p:spPr>
        <p:txBody>
          <a:bodyPr/>
          <a:lstStyle/>
          <a:p>
            <a:r>
              <a:rPr lang="en-IN" dirty="0"/>
              <a:t>Creating an ASP.NET MVC Application</a:t>
            </a:r>
            <a:endParaRPr lang="en-US" dirty="0"/>
          </a:p>
        </p:txBody>
      </p:sp>
    </p:spTree>
    <p:extLst>
      <p:ext uri="{BB962C8B-B14F-4D97-AF65-F5344CB8AC3E}">
        <p14:creationId xmlns:p14="http://schemas.microsoft.com/office/powerpoint/2010/main" val="428613188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Open Visual Studio </a:t>
            </a:r>
            <a:r>
              <a:rPr lang="en-IN" dirty="0" smtClean="0"/>
              <a:t>2017</a:t>
            </a:r>
            <a:endParaRPr lang="en-IN" dirty="0" smtClean="0"/>
          </a:p>
          <a:p>
            <a:r>
              <a:rPr lang="en-IN" dirty="0" smtClean="0"/>
              <a:t>File - New - Project.</a:t>
            </a:r>
          </a:p>
          <a:p>
            <a:r>
              <a:rPr lang="en-IN" dirty="0" smtClean="0"/>
              <a:t>Language = Visual C#</a:t>
            </a:r>
          </a:p>
          <a:p>
            <a:r>
              <a:rPr lang="en-IN" dirty="0" smtClean="0"/>
              <a:t>Project Template = ASP.NET MVC </a:t>
            </a:r>
            <a:r>
              <a:rPr lang="en-IN" dirty="0" smtClean="0"/>
              <a:t>5 </a:t>
            </a:r>
            <a:r>
              <a:rPr lang="en-IN" dirty="0" smtClean="0"/>
              <a:t>Web Application</a:t>
            </a:r>
          </a:p>
          <a:p>
            <a:r>
              <a:rPr lang="en-IN" dirty="0" smtClean="0"/>
              <a:t>Name = {any project name}</a:t>
            </a:r>
          </a:p>
          <a:p>
            <a:r>
              <a:rPr lang="en-IN" dirty="0" smtClean="0"/>
              <a:t>Location = {any folder name, where you want to store the project }</a:t>
            </a:r>
          </a:p>
          <a:p>
            <a:r>
              <a:rPr lang="en-IN" dirty="0" smtClean="0"/>
              <a:t>Click on OK.</a:t>
            </a:r>
          </a:p>
          <a:p>
            <a:r>
              <a:rPr lang="en-IN" dirty="0" smtClean="0"/>
              <a:t>Select "Basic".</a:t>
            </a:r>
          </a:p>
          <a:p>
            <a:r>
              <a:rPr lang="en-IN" dirty="0" smtClean="0"/>
              <a:t>View Engine = Razor</a:t>
            </a:r>
          </a:p>
          <a:p>
            <a:r>
              <a:rPr lang="en-IN" dirty="0" smtClean="0"/>
              <a:t>Click on OK</a:t>
            </a:r>
            <a:endParaRPr lang="en-IN" dirty="0"/>
          </a:p>
        </p:txBody>
      </p:sp>
      <p:sp>
        <p:nvSpPr>
          <p:cNvPr id="2" name="Title 1"/>
          <p:cNvSpPr>
            <a:spLocks noGrp="1"/>
          </p:cNvSpPr>
          <p:nvPr>
            <p:ph type="title"/>
          </p:nvPr>
        </p:nvSpPr>
        <p:spPr/>
        <p:txBody>
          <a:bodyPr>
            <a:normAutofit fontScale="90000"/>
          </a:bodyPr>
          <a:lstStyle/>
          <a:p>
            <a:pPr algn="l"/>
            <a:r>
              <a:rPr lang="en-IN" sz="3600" dirty="0"/>
              <a:t>Steps for development asp.net </a:t>
            </a:r>
            <a:r>
              <a:rPr lang="en-IN" sz="3600" dirty="0"/>
              <a:t>MVC Web Site</a:t>
            </a:r>
            <a:endParaRPr lang="en-IN" dirty="0"/>
          </a:p>
        </p:txBody>
      </p:sp>
    </p:spTree>
    <p:extLst>
      <p:ext uri="{BB962C8B-B14F-4D97-AF65-F5344CB8AC3E}">
        <p14:creationId xmlns:p14="http://schemas.microsoft.com/office/powerpoint/2010/main" val="99455357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Tree>
    <p:extLst>
      <p:ext uri="{BB962C8B-B14F-4D97-AF65-F5344CB8AC3E}">
        <p14:creationId xmlns:p14="http://schemas.microsoft.com/office/powerpoint/2010/main" val="102232670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a:t>
            </a:r>
            <a:endParaRPr lang="en-IN" dirty="0"/>
          </a:p>
        </p:txBody>
      </p:sp>
      <p:sp>
        <p:nvSpPr>
          <p:cNvPr id="3" name="Content Placeholder 2"/>
          <p:cNvSpPr>
            <a:spLocks noGrp="1"/>
          </p:cNvSpPr>
          <p:nvPr>
            <p:ph idx="1"/>
          </p:nvPr>
        </p:nvSpPr>
        <p:spPr/>
        <p:txBody>
          <a:bodyPr/>
          <a:lstStyle/>
          <a:p>
            <a:pPr marL="0" indent="0">
              <a:buNone/>
            </a:pPr>
            <a:r>
              <a:rPr lang="en-IN" dirty="0" smtClean="0"/>
              <a:t>It </a:t>
            </a:r>
            <a:r>
              <a:rPr lang="en-IN" dirty="0"/>
              <a:t>is a </a:t>
            </a:r>
            <a:r>
              <a:rPr lang="en-IN" dirty="0" smtClean="0"/>
              <a:t>class</a:t>
            </a:r>
          </a:p>
          <a:p>
            <a:pPr marL="0" indent="0">
              <a:buNone/>
            </a:pPr>
            <a:r>
              <a:rPr lang="en-IN" dirty="0" smtClean="0"/>
              <a:t>Defines </a:t>
            </a:r>
            <a:r>
              <a:rPr lang="en-IN" dirty="0"/>
              <a:t>the structure of the data </a:t>
            </a:r>
            <a:r>
              <a:rPr lang="en-IN" dirty="0" smtClean="0"/>
              <a:t>to be maintained </a:t>
            </a:r>
          </a:p>
          <a:p>
            <a:pPr marL="0" indent="0">
              <a:buNone/>
            </a:pPr>
            <a:r>
              <a:rPr lang="en-IN" dirty="0" smtClean="0"/>
              <a:t>Can contain </a:t>
            </a:r>
            <a:r>
              <a:rPr lang="en-IN" dirty="0"/>
              <a:t>business logic.</a:t>
            </a:r>
          </a:p>
          <a:p>
            <a:endParaRPr lang="en-IN" dirty="0"/>
          </a:p>
        </p:txBody>
      </p:sp>
    </p:spTree>
    <p:extLst>
      <p:ext uri="{BB962C8B-B14F-4D97-AF65-F5344CB8AC3E}">
        <p14:creationId xmlns:p14="http://schemas.microsoft.com/office/powerpoint/2010/main" val="164845037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Example</a:t>
            </a:r>
            <a:endParaRPr lang="en-IN" dirty="0"/>
          </a:p>
        </p:txBody>
      </p:sp>
      <p:sp>
        <p:nvSpPr>
          <p:cNvPr id="3" name="Content Placeholder 2"/>
          <p:cNvSpPr>
            <a:spLocks noGrp="1"/>
          </p:cNvSpPr>
          <p:nvPr>
            <p:ph idx="1"/>
          </p:nvPr>
        </p:nvSpPr>
        <p:spPr/>
        <p:txBody>
          <a:bodyPr/>
          <a:lstStyle/>
          <a:p>
            <a:pPr marL="0" indent="0">
              <a:buNone/>
            </a:pPr>
            <a:r>
              <a:rPr lang="en-IN" dirty="0" smtClean="0"/>
              <a:t>public </a:t>
            </a:r>
            <a:r>
              <a:rPr lang="en-IN" dirty="0"/>
              <a:t>class </a:t>
            </a:r>
            <a:r>
              <a:rPr lang="en-IN" dirty="0" err="1"/>
              <a:t>CustomerModel</a:t>
            </a:r>
            <a:endParaRPr lang="en-IN" dirty="0"/>
          </a:p>
          <a:p>
            <a:pPr marL="0" indent="0">
              <a:buNone/>
            </a:pPr>
            <a:r>
              <a:rPr lang="en-IN" dirty="0"/>
              <a:t>	{</a:t>
            </a:r>
          </a:p>
          <a:p>
            <a:pPr marL="0" indent="0">
              <a:buNone/>
            </a:pPr>
            <a:r>
              <a:rPr lang="en-IN" dirty="0"/>
              <a:t>	      public </a:t>
            </a:r>
            <a:r>
              <a:rPr lang="en-IN" dirty="0" err="1"/>
              <a:t>int</a:t>
            </a:r>
            <a:r>
              <a:rPr lang="en-IN" dirty="0"/>
              <a:t> </a:t>
            </a:r>
            <a:r>
              <a:rPr lang="en-IN" dirty="0" err="1"/>
              <a:t>CustomerID</a:t>
            </a:r>
            <a:r>
              <a:rPr lang="en-IN" dirty="0"/>
              <a:t> { get; set; }</a:t>
            </a:r>
          </a:p>
          <a:p>
            <a:pPr marL="0" indent="0">
              <a:buNone/>
            </a:pPr>
            <a:r>
              <a:rPr lang="en-IN" dirty="0"/>
              <a:t>	      public string </a:t>
            </a:r>
            <a:r>
              <a:rPr lang="en-IN" dirty="0" err="1"/>
              <a:t>CustomerName</a:t>
            </a:r>
            <a:r>
              <a:rPr lang="en-IN" dirty="0"/>
              <a:t> { get; set; }</a:t>
            </a:r>
          </a:p>
          <a:p>
            <a:pPr marL="0" indent="0">
              <a:buNone/>
            </a:pPr>
            <a:r>
              <a:rPr lang="en-IN" dirty="0"/>
              <a:t>	      public string Email { get; set; }</a:t>
            </a:r>
          </a:p>
          <a:p>
            <a:pPr marL="0" indent="0">
              <a:buNone/>
            </a:pPr>
            <a:r>
              <a:rPr lang="en-IN" dirty="0"/>
              <a:t>	}</a:t>
            </a:r>
          </a:p>
        </p:txBody>
      </p:sp>
    </p:spTree>
    <p:extLst>
      <p:ext uri="{BB962C8B-B14F-4D97-AF65-F5344CB8AC3E}">
        <p14:creationId xmlns:p14="http://schemas.microsoft.com/office/powerpoint/2010/main" val="333564314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824" y="1154783"/>
            <a:ext cx="8229600" cy="4857403"/>
          </a:xfrm>
        </p:spPr>
        <p:txBody>
          <a:bodyPr>
            <a:normAutofit/>
          </a:bodyPr>
          <a:lstStyle/>
          <a:p>
            <a:pPr marL="0" indent="0">
              <a:buNone/>
            </a:pPr>
            <a:r>
              <a:rPr lang="en-IN" sz="2400" b="1" dirty="0"/>
              <a:t>1.Model </a:t>
            </a:r>
            <a:r>
              <a:rPr lang="en-IN" sz="2400" dirty="0"/>
              <a:t>= Defines Structure of the Data &amp; Business Logic</a:t>
            </a:r>
            <a:endParaRPr lang="en-IN" sz="2400" dirty="0"/>
          </a:p>
          <a:p>
            <a:pPr marL="0" indent="0">
              <a:buNone/>
            </a:pPr>
            <a:r>
              <a:rPr lang="en-IN" sz="2400" b="1" dirty="0"/>
              <a:t>2.View </a:t>
            </a:r>
            <a:r>
              <a:rPr lang="en-IN" sz="2400" dirty="0"/>
              <a:t>= </a:t>
            </a:r>
            <a:r>
              <a:rPr lang="en-IN" sz="2400" dirty="0" smtClean="0"/>
              <a:t>Defines presentation</a:t>
            </a:r>
            <a:endParaRPr lang="en-IN" sz="2400" dirty="0"/>
          </a:p>
          <a:p>
            <a:pPr marL="0" indent="0">
              <a:buNone/>
            </a:pPr>
            <a:r>
              <a:rPr lang="en-IN" sz="2400" b="1" dirty="0"/>
              <a:t>3.Controller </a:t>
            </a:r>
            <a:r>
              <a:rPr lang="en-IN" sz="2400" dirty="0"/>
              <a:t>= Execution Flow &amp; Programming Logic</a:t>
            </a:r>
            <a:endParaRPr lang="en-IN" sz="2400" dirty="0"/>
          </a:p>
          <a:p>
            <a:endParaRPr lang="en-IN" sz="2400" dirty="0"/>
          </a:p>
          <a:p>
            <a:r>
              <a:rPr lang="en-IN" sz="2400" dirty="0"/>
              <a:t>Controller can call Model and View also</a:t>
            </a:r>
            <a:r>
              <a:rPr lang="en-IN" sz="2400" dirty="0"/>
              <a:t>.</a:t>
            </a:r>
          </a:p>
          <a:p>
            <a:r>
              <a:rPr lang="en-IN" sz="2400" dirty="0"/>
              <a:t>View can call Model</a:t>
            </a:r>
            <a:r>
              <a:rPr lang="en-IN" sz="2400" dirty="0"/>
              <a:t>.</a:t>
            </a:r>
          </a:p>
          <a:p>
            <a:r>
              <a:rPr lang="en-IN" sz="2400" dirty="0"/>
              <a:t>Model can’t call View/Controller </a:t>
            </a:r>
            <a:endParaRPr lang="en-IN" sz="2400" dirty="0"/>
          </a:p>
          <a:p>
            <a:endParaRPr lang="en-IN" dirty="0"/>
          </a:p>
        </p:txBody>
      </p:sp>
      <p:sp>
        <p:nvSpPr>
          <p:cNvPr id="2" name="Title 1"/>
          <p:cNvSpPr>
            <a:spLocks noGrp="1"/>
          </p:cNvSpPr>
          <p:nvPr>
            <p:ph type="title"/>
          </p:nvPr>
        </p:nvSpPr>
        <p:spPr>
          <a:xfrm>
            <a:off x="415636" y="246929"/>
            <a:ext cx="8229600" cy="778098"/>
          </a:xfrm>
        </p:spPr>
        <p:txBody>
          <a:bodyPr/>
          <a:lstStyle/>
          <a:p>
            <a:r>
              <a:rPr lang="en-IN" dirty="0" smtClean="0"/>
              <a:t>MVC Architecture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424" y="2445507"/>
            <a:ext cx="307657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33337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Steps for creating a </a:t>
            </a:r>
            <a:r>
              <a:rPr lang="en-IN" dirty="0" smtClean="0"/>
              <a:t>model</a:t>
            </a:r>
            <a:endParaRPr lang="en-IN" dirty="0"/>
          </a:p>
        </p:txBody>
      </p:sp>
      <p:sp>
        <p:nvSpPr>
          <p:cNvPr id="3" name="Content Placeholder 2"/>
          <p:cNvSpPr>
            <a:spLocks noGrp="1"/>
          </p:cNvSpPr>
          <p:nvPr>
            <p:ph idx="1"/>
          </p:nvPr>
        </p:nvSpPr>
        <p:spPr/>
        <p:txBody>
          <a:bodyPr>
            <a:normAutofit/>
          </a:bodyPr>
          <a:lstStyle/>
          <a:p>
            <a:r>
              <a:rPr lang="en-IN" dirty="0" smtClean="0"/>
              <a:t>In the solution Explorer</a:t>
            </a:r>
            <a:endParaRPr lang="en-IN" dirty="0"/>
          </a:p>
          <a:p>
            <a:r>
              <a:rPr lang="en-IN" dirty="0" smtClean="0"/>
              <a:t>Select Models Folder under the project</a:t>
            </a:r>
          </a:p>
          <a:p>
            <a:r>
              <a:rPr lang="en-IN" dirty="0" smtClean="0"/>
              <a:t>Right </a:t>
            </a:r>
            <a:r>
              <a:rPr lang="en-IN" dirty="0"/>
              <a:t>click on "Models" folder.</a:t>
            </a:r>
          </a:p>
          <a:p>
            <a:r>
              <a:rPr lang="en-IN" dirty="0" smtClean="0"/>
              <a:t>Select </a:t>
            </a:r>
            <a:r>
              <a:rPr lang="en-IN" dirty="0"/>
              <a:t>"Add" - "Class".</a:t>
            </a:r>
          </a:p>
          <a:p>
            <a:r>
              <a:rPr lang="en-IN" dirty="0" smtClean="0"/>
              <a:t>Name </a:t>
            </a:r>
            <a:r>
              <a:rPr lang="en-IN" dirty="0"/>
              <a:t>= </a:t>
            </a:r>
            <a:r>
              <a:rPr lang="en-IN" dirty="0" err="1"/>
              <a:t>UserModel</a:t>
            </a:r>
            <a:endParaRPr lang="en-IN" dirty="0"/>
          </a:p>
          <a:p>
            <a:r>
              <a:rPr lang="en-IN" dirty="0"/>
              <a:t>	Note:  There is no any particular suffix and particular base class for the models.</a:t>
            </a:r>
          </a:p>
          <a:p>
            <a:r>
              <a:rPr lang="en-IN" dirty="0" smtClean="0"/>
              <a:t>Click </a:t>
            </a:r>
            <a:r>
              <a:rPr lang="en-IN" dirty="0"/>
              <a:t>on "Add".</a:t>
            </a:r>
          </a:p>
          <a:p>
            <a:r>
              <a:rPr lang="en-IN" dirty="0" smtClean="0"/>
              <a:t> </a:t>
            </a:r>
            <a:r>
              <a:rPr lang="en-IN" dirty="0"/>
              <a:t>- It creates a "Models\</a:t>
            </a:r>
            <a:r>
              <a:rPr lang="en-IN" dirty="0" err="1"/>
              <a:t>UserModel.cs</a:t>
            </a:r>
            <a:r>
              <a:rPr lang="en-IN" dirty="0"/>
              <a:t>" file.</a:t>
            </a:r>
          </a:p>
        </p:txBody>
      </p:sp>
    </p:spTree>
    <p:extLst>
      <p:ext uri="{BB962C8B-B14F-4D97-AF65-F5344CB8AC3E}">
        <p14:creationId xmlns:p14="http://schemas.microsoft.com/office/powerpoint/2010/main" val="69620460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Syntax of a model</a:t>
            </a:r>
            <a:br>
              <a:rPr lang="en-IN" dirty="0"/>
            </a:br>
            <a:endParaRPr lang="en-IN" dirty="0"/>
          </a:p>
        </p:txBody>
      </p:sp>
      <p:sp>
        <p:nvSpPr>
          <p:cNvPr id="3" name="Content Placeholder 2"/>
          <p:cNvSpPr>
            <a:spLocks noGrp="1"/>
          </p:cNvSpPr>
          <p:nvPr>
            <p:ph idx="1"/>
          </p:nvPr>
        </p:nvSpPr>
        <p:spPr/>
        <p:txBody>
          <a:bodyPr>
            <a:normAutofit/>
          </a:bodyPr>
          <a:lstStyle/>
          <a:p>
            <a:pPr marL="68580" indent="0">
              <a:buNone/>
            </a:pPr>
            <a:r>
              <a:rPr lang="en-IN" dirty="0" smtClean="0"/>
              <a:t> </a:t>
            </a:r>
            <a:r>
              <a:rPr lang="en-IN" dirty="0"/>
              <a:t>namespace  </a:t>
            </a:r>
            <a:endParaRPr lang="en-IN" dirty="0" smtClean="0"/>
          </a:p>
          <a:p>
            <a:pPr marL="68580" indent="0">
              <a:buNone/>
            </a:pPr>
            <a:r>
              <a:rPr lang="en-IN" dirty="0" err="1" smtClean="0"/>
              <a:t>ProjectName.Models</a:t>
            </a:r>
            <a:endParaRPr lang="en-IN" dirty="0"/>
          </a:p>
          <a:p>
            <a:pPr marL="68580" indent="0">
              <a:buNone/>
            </a:pPr>
            <a:r>
              <a:rPr lang="en-IN" dirty="0"/>
              <a:t> {</a:t>
            </a:r>
          </a:p>
          <a:p>
            <a:pPr marL="68580" indent="0">
              <a:buNone/>
            </a:pPr>
            <a:r>
              <a:rPr lang="en-IN" dirty="0"/>
              <a:t>      public  class  </a:t>
            </a:r>
            <a:r>
              <a:rPr lang="en-IN" dirty="0" err="1"/>
              <a:t>classname</a:t>
            </a:r>
            <a:endParaRPr lang="en-IN" dirty="0"/>
          </a:p>
          <a:p>
            <a:pPr marL="68580" indent="0">
              <a:buNone/>
            </a:pPr>
            <a:r>
              <a:rPr lang="en-IN" dirty="0"/>
              <a:t>      {</a:t>
            </a:r>
          </a:p>
          <a:p>
            <a:pPr marL="68580" indent="0">
              <a:buNone/>
            </a:pPr>
            <a:r>
              <a:rPr lang="en-IN" dirty="0"/>
              <a:t>		//some properties &amp; methods here</a:t>
            </a:r>
          </a:p>
          <a:p>
            <a:pPr marL="68580" indent="0">
              <a:buNone/>
            </a:pPr>
            <a:r>
              <a:rPr lang="en-IN" dirty="0"/>
              <a:t>      }</a:t>
            </a:r>
          </a:p>
          <a:p>
            <a:pPr marL="68580" indent="0">
              <a:buNone/>
            </a:pPr>
            <a:r>
              <a:rPr lang="en-IN" dirty="0"/>
              <a:t> }</a:t>
            </a:r>
          </a:p>
          <a:p>
            <a:endParaRPr lang="en-IN" dirty="0"/>
          </a:p>
        </p:txBody>
      </p:sp>
    </p:spTree>
    <p:extLst>
      <p:ext uri="{BB962C8B-B14F-4D97-AF65-F5344CB8AC3E}">
        <p14:creationId xmlns:p14="http://schemas.microsoft.com/office/powerpoint/2010/main" val="304710634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147" y="2623566"/>
            <a:ext cx="8288417" cy="1297270"/>
          </a:xfrm>
        </p:spPr>
        <p:txBody>
          <a:bodyPr/>
          <a:lstStyle/>
          <a:p>
            <a:r>
              <a:rPr lang="en-IN" dirty="0" smtClean="0"/>
              <a:t>CONTROLLER</a:t>
            </a:r>
            <a:endParaRPr lang="en-US" dirty="0"/>
          </a:p>
        </p:txBody>
      </p:sp>
    </p:spTree>
    <p:extLst>
      <p:ext uri="{BB962C8B-B14F-4D97-AF65-F5344CB8AC3E}">
        <p14:creationId xmlns:p14="http://schemas.microsoft.com/office/powerpoint/2010/main" val="224463231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It is a class, present under Controller folder </a:t>
            </a:r>
          </a:p>
          <a:p>
            <a:r>
              <a:rPr lang="en-IN" dirty="0" smtClean="0"/>
              <a:t>It is a collection of action methods</a:t>
            </a:r>
          </a:p>
          <a:p>
            <a:r>
              <a:rPr lang="en-IN" dirty="0" smtClean="0"/>
              <a:t>Action Methods contains application logic.</a:t>
            </a:r>
          </a:p>
          <a:p>
            <a:r>
              <a:rPr lang="en-IN" dirty="0" smtClean="0"/>
              <a:t>The Request sent from the browser  will be received by an action Method in the controller class</a:t>
            </a:r>
            <a:r>
              <a:rPr lang="en-IN" dirty="0" smtClean="0"/>
              <a:t>.</a:t>
            </a:r>
          </a:p>
          <a:p>
            <a:endParaRPr lang="en-IN" dirty="0" smtClean="0"/>
          </a:p>
          <a:p>
            <a:r>
              <a:rPr lang="en-IN" dirty="0"/>
              <a:t>Ex: The URL </a:t>
            </a:r>
            <a:r>
              <a:rPr lang="en-IN" b="1" dirty="0" smtClean="0"/>
              <a:t>a/b </a:t>
            </a:r>
            <a:r>
              <a:rPr lang="en-IN" dirty="0" smtClean="0"/>
              <a:t>calls </a:t>
            </a:r>
            <a:r>
              <a:rPr lang="en-IN" dirty="0"/>
              <a:t>"b" action method in "a" controller.</a:t>
            </a:r>
          </a:p>
          <a:p>
            <a:endParaRPr lang="en-IN" dirty="0" smtClean="0"/>
          </a:p>
        </p:txBody>
      </p:sp>
      <p:sp>
        <p:nvSpPr>
          <p:cNvPr id="2" name="Title 1"/>
          <p:cNvSpPr>
            <a:spLocks noGrp="1"/>
          </p:cNvSpPr>
          <p:nvPr>
            <p:ph type="title"/>
          </p:nvPr>
        </p:nvSpPr>
        <p:spPr/>
        <p:txBody>
          <a:bodyPr/>
          <a:lstStyle/>
          <a:p>
            <a:r>
              <a:rPr lang="en-IN" dirty="0" smtClean="0"/>
              <a:t>Controller</a:t>
            </a:r>
            <a:endParaRPr lang="en-IN" dirty="0"/>
          </a:p>
        </p:txBody>
      </p:sp>
    </p:spTree>
    <p:extLst>
      <p:ext uri="{BB962C8B-B14F-4D97-AF65-F5344CB8AC3E}">
        <p14:creationId xmlns:p14="http://schemas.microsoft.com/office/powerpoint/2010/main" val="416910351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47638"/>
            <a:ext cx="4258816" cy="5978526"/>
          </a:xfrm>
        </p:spPr>
        <p:txBody>
          <a:bodyPr>
            <a:normAutofit/>
          </a:bodyPr>
          <a:lstStyle/>
          <a:p>
            <a:endParaRPr lang="en-IN" sz="2400" dirty="0"/>
          </a:p>
          <a:p>
            <a:endParaRPr lang="en-IN" sz="2400" dirty="0"/>
          </a:p>
          <a:p>
            <a:r>
              <a:rPr lang="en-IN" sz="2400" dirty="0"/>
              <a:t>Open Solution Explorer</a:t>
            </a:r>
          </a:p>
          <a:p>
            <a:r>
              <a:rPr lang="en-IN" sz="2400" dirty="0"/>
              <a:t>- Right click on "Controllers" folder.</a:t>
            </a:r>
          </a:p>
          <a:p>
            <a:r>
              <a:rPr lang="en-IN" sz="2400" dirty="0"/>
              <a:t> - Select "Add" - "Controller".</a:t>
            </a:r>
          </a:p>
          <a:p>
            <a:r>
              <a:rPr lang="en-IN" sz="2400" dirty="0"/>
              <a:t> - Name = </a:t>
            </a:r>
            <a:r>
              <a:rPr lang="en-IN" sz="2400" dirty="0" err="1"/>
              <a:t>HomeController</a:t>
            </a:r>
            <a:endParaRPr lang="en-IN" sz="2400" dirty="0"/>
          </a:p>
          <a:p>
            <a:r>
              <a:rPr lang="en-IN" sz="2400" dirty="0"/>
              <a:t> - Template = Empty MVC Controller</a:t>
            </a:r>
          </a:p>
          <a:p>
            <a:r>
              <a:rPr lang="en-IN" sz="2400" dirty="0"/>
              <a:t> Note: The suffix "Controller" is must.</a:t>
            </a:r>
          </a:p>
          <a:p>
            <a:r>
              <a:rPr lang="en-IN" sz="2400" dirty="0"/>
              <a:t> - Click on "Add". </a:t>
            </a: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8009" y="980729"/>
            <a:ext cx="4295403"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020431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290" y="473482"/>
            <a:ext cx="7024744" cy="961176"/>
          </a:xfrm>
        </p:spPr>
        <p:txBody>
          <a:bodyPr/>
          <a:lstStyle/>
          <a:p>
            <a:r>
              <a:rPr lang="en-IN" dirty="0" smtClean="0"/>
              <a:t>Syntax of a Controller</a:t>
            </a:r>
            <a:endParaRPr lang="en-IN" dirty="0"/>
          </a:p>
        </p:txBody>
      </p:sp>
      <p:sp>
        <p:nvSpPr>
          <p:cNvPr id="4" name="Rectangle 3"/>
          <p:cNvSpPr/>
          <p:nvPr/>
        </p:nvSpPr>
        <p:spPr>
          <a:xfrm>
            <a:off x="2492864" y="1995055"/>
            <a:ext cx="7454699" cy="3566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t>namespace </a:t>
            </a:r>
            <a:r>
              <a:rPr lang="en-IN" b="1" dirty="0" err="1"/>
              <a:t>YourProjectName.Controllers</a:t>
            </a:r>
            <a:endParaRPr lang="en-IN" b="1" dirty="0"/>
          </a:p>
          <a:p>
            <a:r>
              <a:rPr lang="en-IN" b="1" dirty="0"/>
              <a:t>{</a:t>
            </a:r>
          </a:p>
          <a:p>
            <a:r>
              <a:rPr lang="en-IN" b="1" dirty="0"/>
              <a:t> </a:t>
            </a:r>
            <a:r>
              <a:rPr lang="en-IN" b="1" dirty="0"/>
              <a:t>   public </a:t>
            </a:r>
            <a:r>
              <a:rPr lang="en-IN" b="1" dirty="0"/>
              <a:t>class </a:t>
            </a:r>
            <a:r>
              <a:rPr lang="en-IN" b="1" dirty="0" err="1"/>
              <a:t>YourControllerNameController</a:t>
            </a:r>
            <a:r>
              <a:rPr lang="en-IN" b="1" dirty="0"/>
              <a:t> : Controller</a:t>
            </a:r>
          </a:p>
          <a:p>
            <a:r>
              <a:rPr lang="en-IN" b="1" dirty="0"/>
              <a:t>	{</a:t>
            </a:r>
          </a:p>
          <a:p>
            <a:pPr lvl="3"/>
            <a:r>
              <a:rPr lang="en-IN" b="1" dirty="0"/>
              <a:t>//action methods here</a:t>
            </a:r>
          </a:p>
          <a:p>
            <a:r>
              <a:rPr lang="en-IN" b="1" dirty="0"/>
              <a:t>	}</a:t>
            </a:r>
          </a:p>
          <a:p>
            <a:endParaRPr lang="en-IN" b="1" dirty="0"/>
          </a:p>
          <a:p>
            <a:r>
              <a:rPr lang="en-IN" b="1" dirty="0" smtClean="0"/>
              <a:t>}</a:t>
            </a:r>
            <a:endParaRPr lang="en-IN" b="1" dirty="0"/>
          </a:p>
        </p:txBody>
      </p:sp>
    </p:spTree>
    <p:extLst>
      <p:ext uri="{BB962C8B-B14F-4D97-AF65-F5344CB8AC3E}">
        <p14:creationId xmlns:p14="http://schemas.microsoft.com/office/powerpoint/2010/main" val="344693017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818" y="431919"/>
            <a:ext cx="7024744" cy="817160"/>
          </a:xfrm>
        </p:spPr>
        <p:txBody>
          <a:bodyPr/>
          <a:lstStyle/>
          <a:p>
            <a:r>
              <a:rPr lang="en-IN" dirty="0" smtClean="0"/>
              <a:t>Syntax of Action Method</a:t>
            </a:r>
            <a:endParaRPr lang="en-IN" dirty="0"/>
          </a:p>
        </p:txBody>
      </p:sp>
      <p:sp>
        <p:nvSpPr>
          <p:cNvPr id="4" name="Rectangle 3"/>
          <p:cNvSpPr/>
          <p:nvPr/>
        </p:nvSpPr>
        <p:spPr>
          <a:xfrm>
            <a:off x="821818" y="1856509"/>
            <a:ext cx="10608182" cy="3574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 </a:t>
            </a:r>
            <a:r>
              <a:rPr lang="en-IN" b="1" dirty="0"/>
              <a:t>namespace </a:t>
            </a:r>
            <a:r>
              <a:rPr lang="en-IN" b="1" dirty="0" err="1"/>
              <a:t>ProjectName.Controllers</a:t>
            </a:r>
            <a:endParaRPr lang="en-IN" b="1" dirty="0"/>
          </a:p>
          <a:p>
            <a:r>
              <a:rPr lang="en-IN" b="1" dirty="0"/>
              <a:t> {</a:t>
            </a:r>
          </a:p>
          <a:p>
            <a:r>
              <a:rPr lang="en-IN" b="1" dirty="0"/>
              <a:t>  </a:t>
            </a:r>
            <a:r>
              <a:rPr lang="en-IN" b="1" dirty="0"/>
              <a:t>  public </a:t>
            </a:r>
            <a:r>
              <a:rPr lang="en-IN" b="1" dirty="0"/>
              <a:t>class </a:t>
            </a:r>
            <a:r>
              <a:rPr lang="en-IN" b="1" dirty="0" err="1"/>
              <a:t>ControllerNameController</a:t>
            </a:r>
            <a:r>
              <a:rPr lang="en-IN" b="1" dirty="0"/>
              <a:t> : Controller</a:t>
            </a:r>
          </a:p>
          <a:p>
            <a:r>
              <a:rPr lang="en-IN" b="1" dirty="0"/>
              <a:t> </a:t>
            </a:r>
            <a:r>
              <a:rPr lang="en-IN" b="1" dirty="0"/>
              <a:t>	{</a:t>
            </a:r>
            <a:endParaRPr lang="en-IN" b="1" dirty="0"/>
          </a:p>
          <a:p>
            <a:r>
              <a:rPr lang="en-IN" b="1" dirty="0"/>
              <a:t>	    </a:t>
            </a:r>
            <a:r>
              <a:rPr lang="en-IN" b="1" dirty="0"/>
              <a:t>public </a:t>
            </a:r>
            <a:r>
              <a:rPr lang="en-IN" b="1" dirty="0" err="1"/>
              <a:t>ActionResult</a:t>
            </a:r>
            <a:r>
              <a:rPr lang="en-IN" b="1" dirty="0"/>
              <a:t> </a:t>
            </a:r>
            <a:r>
              <a:rPr lang="en-IN" b="1" dirty="0" err="1"/>
              <a:t>ActionMethodName</a:t>
            </a:r>
            <a:r>
              <a:rPr lang="en-IN" b="1" dirty="0"/>
              <a:t>()</a:t>
            </a:r>
          </a:p>
          <a:p>
            <a:r>
              <a:rPr lang="en-IN" b="1" dirty="0"/>
              <a:t> </a:t>
            </a:r>
            <a:r>
              <a:rPr lang="en-IN" b="1" dirty="0"/>
              <a:t>		{</a:t>
            </a:r>
            <a:endParaRPr lang="en-IN" b="1" dirty="0"/>
          </a:p>
          <a:p>
            <a:r>
              <a:rPr lang="en-IN" b="1" dirty="0"/>
              <a:t>			//</a:t>
            </a:r>
            <a:r>
              <a:rPr lang="en-IN" b="1" dirty="0"/>
              <a:t>some code here</a:t>
            </a:r>
          </a:p>
          <a:p>
            <a:r>
              <a:rPr lang="en-IN" b="1" dirty="0"/>
              <a:t>			 </a:t>
            </a:r>
            <a:r>
              <a:rPr lang="en-IN" b="1" dirty="0"/>
              <a:t>return View(); </a:t>
            </a:r>
          </a:p>
          <a:p>
            <a:r>
              <a:rPr lang="en-IN" b="1" dirty="0"/>
              <a:t>			//</a:t>
            </a:r>
            <a:r>
              <a:rPr lang="en-IN" b="1" dirty="0"/>
              <a:t>calls the view with same name</a:t>
            </a:r>
          </a:p>
          <a:p>
            <a:r>
              <a:rPr lang="en-IN" b="1" dirty="0"/>
              <a:t> </a:t>
            </a:r>
            <a:r>
              <a:rPr lang="en-IN" b="1" dirty="0"/>
              <a:t>		}</a:t>
            </a:r>
            <a:endParaRPr lang="en-IN" b="1" dirty="0"/>
          </a:p>
          <a:p>
            <a:r>
              <a:rPr lang="en-IN" b="1" dirty="0"/>
              <a:t> </a:t>
            </a:r>
            <a:r>
              <a:rPr lang="en-IN" b="1" dirty="0"/>
              <a:t>	}</a:t>
            </a:r>
            <a:endParaRPr lang="en-IN" b="1" dirty="0"/>
          </a:p>
          <a:p>
            <a:r>
              <a:rPr lang="en-IN" b="1" dirty="0"/>
              <a:t> }</a:t>
            </a:r>
          </a:p>
        </p:txBody>
      </p:sp>
    </p:spTree>
    <p:extLst>
      <p:ext uri="{BB962C8B-B14F-4D97-AF65-F5344CB8AC3E}">
        <p14:creationId xmlns:p14="http://schemas.microsoft.com/office/powerpoint/2010/main" val="191772713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It must be a public class and should have suffix “Controller”.</a:t>
            </a:r>
          </a:p>
          <a:p>
            <a:r>
              <a:rPr lang="en-IN" dirty="0" smtClean="0"/>
              <a:t>Ex: “</a:t>
            </a:r>
            <a:r>
              <a:rPr lang="en-IN" dirty="0" err="1" smtClean="0"/>
              <a:t>HomeController</a:t>
            </a:r>
            <a:r>
              <a:rPr lang="en-IN" dirty="0" smtClean="0"/>
              <a:t>”</a:t>
            </a:r>
          </a:p>
          <a:p>
            <a:r>
              <a:rPr lang="en-IN" dirty="0" smtClean="0"/>
              <a:t>It should be a sub class of “</a:t>
            </a:r>
            <a:r>
              <a:rPr lang="en-IN" dirty="0" err="1" smtClean="0"/>
              <a:t>System.Web.Mvc.Controller</a:t>
            </a:r>
            <a:r>
              <a:rPr lang="en-IN" dirty="0" smtClean="0"/>
              <a:t>”</a:t>
            </a:r>
          </a:p>
          <a:p>
            <a:r>
              <a:rPr lang="en-IN" dirty="0" smtClean="0"/>
              <a:t>Each Action Method should have corresponding View with same name under “Views/Controller” folder</a:t>
            </a:r>
            <a:r>
              <a:rPr lang="en-IN" dirty="0" smtClean="0"/>
              <a:t>.</a:t>
            </a:r>
          </a:p>
          <a:p>
            <a:r>
              <a:rPr lang="en-IN" dirty="0" smtClean="0"/>
              <a:t>Each </a:t>
            </a:r>
            <a:r>
              <a:rPr lang="en-IN" dirty="0" smtClean="0"/>
              <a:t>Action Method should return view with the same name.</a:t>
            </a:r>
          </a:p>
          <a:p>
            <a:endParaRPr lang="en-IN" dirty="0"/>
          </a:p>
        </p:txBody>
      </p:sp>
      <p:sp>
        <p:nvSpPr>
          <p:cNvPr id="2" name="Title 1"/>
          <p:cNvSpPr>
            <a:spLocks noGrp="1"/>
          </p:cNvSpPr>
          <p:nvPr>
            <p:ph type="title"/>
          </p:nvPr>
        </p:nvSpPr>
        <p:spPr>
          <a:xfrm>
            <a:off x="683271" y="182537"/>
            <a:ext cx="7024744" cy="961176"/>
          </a:xfrm>
        </p:spPr>
        <p:txBody>
          <a:bodyPr/>
          <a:lstStyle/>
          <a:p>
            <a:r>
              <a:rPr lang="en-IN" dirty="0" smtClean="0"/>
              <a:t>Rules for Controller	</a:t>
            </a:r>
            <a:endParaRPr lang="en-IN" dirty="0"/>
          </a:p>
        </p:txBody>
      </p:sp>
    </p:spTree>
    <p:extLst>
      <p:ext uri="{BB962C8B-B14F-4D97-AF65-F5344CB8AC3E}">
        <p14:creationId xmlns:p14="http://schemas.microsoft.com/office/powerpoint/2010/main" val="1481412426"/>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Passing data to view</a:t>
            </a:r>
            <a:endParaRPr lang="en-IN" dirty="0"/>
          </a:p>
        </p:txBody>
      </p:sp>
      <p:sp>
        <p:nvSpPr>
          <p:cNvPr id="3" name="Content Placeholder 2"/>
          <p:cNvSpPr>
            <a:spLocks noGrp="1"/>
          </p:cNvSpPr>
          <p:nvPr>
            <p:ph idx="1"/>
          </p:nvPr>
        </p:nvSpPr>
        <p:spPr/>
        <p:txBody>
          <a:bodyPr/>
          <a:lstStyle/>
          <a:p>
            <a:r>
              <a:rPr lang="en-IN" dirty="0"/>
              <a:t>The controller creates &amp; passes an instance of model to the </a:t>
            </a:r>
            <a:r>
              <a:rPr lang="en-IN" dirty="0" smtClean="0"/>
              <a:t>view. </a:t>
            </a:r>
          </a:p>
          <a:p>
            <a:pPr marL="0" indent="0">
              <a:buNone/>
            </a:pPr>
            <a:r>
              <a:rPr lang="en-IN" dirty="0" smtClean="0"/>
              <a:t>      using </a:t>
            </a:r>
            <a:r>
              <a:rPr lang="en-IN" dirty="0" err="1"/>
              <a:t>ViewBag</a:t>
            </a:r>
            <a:r>
              <a:rPr lang="en-IN" dirty="0" smtClean="0"/>
              <a:t>.</a:t>
            </a:r>
          </a:p>
          <a:p>
            <a:pPr marL="0" indent="0">
              <a:buNone/>
            </a:pPr>
            <a:endParaRPr lang="en-IN" dirty="0" smtClean="0"/>
          </a:p>
          <a:p>
            <a:r>
              <a:rPr lang="en-IN" dirty="0">
                <a:sym typeface="Wingdings" pitchFamily="2" charset="2"/>
              </a:rPr>
              <a:t>P</a:t>
            </a:r>
            <a:r>
              <a:rPr lang="en-IN" dirty="0" smtClean="0">
                <a:sym typeface="Wingdings" pitchFamily="2" charset="2"/>
              </a:rPr>
              <a:t>assing </a:t>
            </a:r>
            <a:r>
              <a:rPr lang="en-IN" dirty="0" smtClean="0">
                <a:sym typeface="Wingdings" pitchFamily="2" charset="2"/>
              </a:rPr>
              <a:t>Model instance to  return View</a:t>
            </a:r>
            <a:r>
              <a:rPr lang="en-IN" dirty="0" smtClean="0">
                <a:sym typeface="Wingdings" pitchFamily="2" charset="2"/>
              </a:rPr>
              <a:t>()</a:t>
            </a:r>
          </a:p>
          <a:p>
            <a:endParaRPr lang="en-IN" dirty="0" smtClean="0">
              <a:sym typeface="Wingdings" pitchFamily="2" charset="2"/>
            </a:endParaRPr>
          </a:p>
          <a:p>
            <a:r>
              <a:rPr lang="en-IN" dirty="0">
                <a:sym typeface="Wingdings" pitchFamily="2" charset="2"/>
              </a:rPr>
              <a:t>P</a:t>
            </a:r>
            <a:r>
              <a:rPr lang="en-IN" dirty="0" smtClean="0">
                <a:sym typeface="Wingdings" pitchFamily="2" charset="2"/>
              </a:rPr>
              <a:t>assing </a:t>
            </a:r>
            <a:r>
              <a:rPr lang="en-IN" dirty="0" smtClean="0">
                <a:sym typeface="Wingdings" pitchFamily="2" charset="2"/>
              </a:rPr>
              <a:t>wrapper class instance to </a:t>
            </a:r>
            <a:r>
              <a:rPr lang="en-IN" dirty="0" smtClean="0">
                <a:sym typeface="Wingdings" pitchFamily="2" charset="2"/>
              </a:rPr>
              <a:t>View</a:t>
            </a:r>
          </a:p>
          <a:p>
            <a:endParaRPr lang="en-IN" dirty="0" smtClean="0">
              <a:sym typeface="Wingdings" pitchFamily="2" charset="2"/>
            </a:endParaRPr>
          </a:p>
          <a:p>
            <a:r>
              <a:rPr lang="en-IN" dirty="0">
                <a:sym typeface="Wingdings" pitchFamily="2" charset="2"/>
              </a:rPr>
              <a:t>S</a:t>
            </a:r>
            <a:r>
              <a:rPr lang="en-IN" dirty="0" smtClean="0">
                <a:sym typeface="Wingdings" pitchFamily="2" charset="2"/>
              </a:rPr>
              <a:t>trongly </a:t>
            </a:r>
            <a:r>
              <a:rPr lang="en-IN" dirty="0" smtClean="0">
                <a:sym typeface="Wingdings" pitchFamily="2" charset="2"/>
              </a:rPr>
              <a:t>typed view</a:t>
            </a:r>
            <a:endParaRPr lang="en-IN" dirty="0"/>
          </a:p>
        </p:txBody>
      </p:sp>
    </p:spTree>
    <p:extLst>
      <p:ext uri="{BB962C8B-B14F-4D97-AF65-F5344CB8AC3E}">
        <p14:creationId xmlns:p14="http://schemas.microsoft.com/office/powerpoint/2010/main" val="357053686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a:t>Passing Model to View through View Bag</a:t>
            </a:r>
            <a:endParaRPr lang="en-IN" sz="3600" dirty="0"/>
          </a:p>
        </p:txBody>
      </p:sp>
      <p:sp>
        <p:nvSpPr>
          <p:cNvPr id="3" name="Content Placeholder 2"/>
          <p:cNvSpPr>
            <a:spLocks noGrp="1"/>
          </p:cNvSpPr>
          <p:nvPr>
            <p:ph idx="1"/>
          </p:nvPr>
        </p:nvSpPr>
        <p:spPr/>
        <p:txBody>
          <a:bodyPr/>
          <a:lstStyle/>
          <a:p>
            <a:pPr marL="0" indent="0">
              <a:buNone/>
            </a:pPr>
            <a:r>
              <a:rPr lang="en-IN" dirty="0" smtClean="0"/>
              <a:t>Example 1</a:t>
            </a:r>
          </a:p>
          <a:p>
            <a:pPr marL="0" indent="0">
              <a:buNone/>
            </a:pPr>
            <a:r>
              <a:rPr lang="en-IN" dirty="0" smtClean="0"/>
              <a:t>public </a:t>
            </a:r>
            <a:r>
              <a:rPr lang="en-IN" dirty="0"/>
              <a:t>class Customer</a:t>
            </a:r>
          </a:p>
          <a:p>
            <a:pPr marL="0" indent="0">
              <a:buNone/>
            </a:pPr>
            <a:r>
              <a:rPr lang="en-IN" dirty="0"/>
              <a:t>    {</a:t>
            </a:r>
          </a:p>
          <a:p>
            <a:pPr marL="0" indent="0">
              <a:buNone/>
            </a:pPr>
            <a:r>
              <a:rPr lang="en-IN" dirty="0"/>
              <a:t>        public </a:t>
            </a:r>
            <a:r>
              <a:rPr lang="en-IN" dirty="0" err="1"/>
              <a:t>int</a:t>
            </a:r>
            <a:r>
              <a:rPr lang="en-IN" dirty="0"/>
              <a:t> </a:t>
            </a:r>
            <a:r>
              <a:rPr lang="en-IN" dirty="0" err="1"/>
              <a:t>CustomerID</a:t>
            </a:r>
            <a:r>
              <a:rPr lang="en-IN" dirty="0"/>
              <a:t> { get; set; }</a:t>
            </a:r>
          </a:p>
          <a:p>
            <a:pPr marL="0" indent="0">
              <a:buNone/>
            </a:pPr>
            <a:r>
              <a:rPr lang="en-IN" dirty="0"/>
              <a:t>        public string </a:t>
            </a:r>
            <a:r>
              <a:rPr lang="en-IN" dirty="0" err="1"/>
              <a:t>CustomerName</a:t>
            </a:r>
            <a:r>
              <a:rPr lang="en-IN" dirty="0"/>
              <a:t> { get; set; }</a:t>
            </a:r>
          </a:p>
          <a:p>
            <a:pPr marL="0" indent="0">
              <a:buNone/>
            </a:pPr>
            <a:r>
              <a:rPr lang="en-IN" dirty="0"/>
              <a:t>        public string Email { get; set; }</a:t>
            </a:r>
          </a:p>
          <a:p>
            <a:pPr marL="0" indent="0">
              <a:buNone/>
            </a:pPr>
            <a:r>
              <a:rPr lang="en-IN" dirty="0"/>
              <a:t>    }</a:t>
            </a:r>
          </a:p>
        </p:txBody>
      </p:sp>
    </p:spTree>
    <p:extLst>
      <p:ext uri="{BB962C8B-B14F-4D97-AF65-F5344CB8AC3E}">
        <p14:creationId xmlns:p14="http://schemas.microsoft.com/office/powerpoint/2010/main" val="330791937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sp>
        <p:nvSpPr>
          <p:cNvPr id="2" name="Title 1"/>
          <p:cNvSpPr>
            <a:spLocks noGrp="1"/>
          </p:cNvSpPr>
          <p:nvPr>
            <p:ph type="title"/>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924792"/>
            <a:ext cx="7910944" cy="5933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508722"/>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76673"/>
            <a:ext cx="8229600" cy="5649491"/>
          </a:xfrm>
        </p:spPr>
        <p:txBody>
          <a:bodyPr>
            <a:normAutofit fontScale="70000" lnSpcReduction="20000"/>
          </a:bodyPr>
          <a:lstStyle/>
          <a:p>
            <a:pPr marL="0" indent="0">
              <a:buNone/>
            </a:pPr>
            <a:endParaRPr lang="en-IN" dirty="0"/>
          </a:p>
          <a:p>
            <a:pPr marL="0" indent="0">
              <a:buNone/>
            </a:pPr>
            <a:r>
              <a:rPr lang="en-IN" dirty="0" smtClean="0"/>
              <a:t>using </a:t>
            </a:r>
            <a:r>
              <a:rPr lang="en-IN" dirty="0" err="1" smtClean="0"/>
              <a:t>ProjectName.Models</a:t>
            </a:r>
            <a:r>
              <a:rPr lang="en-IN" dirty="0" smtClean="0"/>
              <a:t>;</a:t>
            </a:r>
            <a:endParaRPr lang="en-IN" dirty="0"/>
          </a:p>
          <a:p>
            <a:pPr marL="0" indent="0">
              <a:buNone/>
            </a:pPr>
            <a:endParaRPr lang="en-IN" dirty="0" smtClean="0"/>
          </a:p>
          <a:p>
            <a:pPr marL="0" indent="0">
              <a:buNone/>
            </a:pPr>
            <a:r>
              <a:rPr lang="en-IN" dirty="0" smtClean="0"/>
              <a:t>public </a:t>
            </a:r>
            <a:r>
              <a:rPr lang="en-IN" dirty="0"/>
              <a:t>class </a:t>
            </a:r>
            <a:r>
              <a:rPr lang="en-IN" dirty="0" err="1"/>
              <a:t>HelloWorldController</a:t>
            </a:r>
            <a:r>
              <a:rPr lang="en-IN" dirty="0"/>
              <a:t> : Controller</a:t>
            </a:r>
          </a:p>
          <a:p>
            <a:pPr marL="0" indent="0">
              <a:buNone/>
            </a:pPr>
            <a:r>
              <a:rPr lang="en-IN" dirty="0" smtClean="0"/>
              <a:t>{ </a:t>
            </a:r>
          </a:p>
          <a:p>
            <a:pPr marL="0" indent="0">
              <a:buNone/>
            </a:pPr>
            <a:r>
              <a:rPr lang="en-IN" dirty="0" smtClean="0"/>
              <a:t>	public </a:t>
            </a:r>
            <a:r>
              <a:rPr lang="en-IN" dirty="0" err="1"/>
              <a:t>ActionResult</a:t>
            </a:r>
            <a:r>
              <a:rPr lang="en-IN" dirty="0"/>
              <a:t> Page9()</a:t>
            </a:r>
          </a:p>
          <a:p>
            <a:pPr marL="0" indent="0">
              <a:buNone/>
            </a:pPr>
            <a:r>
              <a:rPr lang="en-IN" dirty="0"/>
              <a:t>        </a:t>
            </a:r>
            <a:r>
              <a:rPr lang="en-IN" dirty="0" smtClean="0"/>
              <a:t>		{</a:t>
            </a:r>
            <a:endParaRPr lang="en-IN" dirty="0"/>
          </a:p>
          <a:p>
            <a:pPr marL="0" indent="0">
              <a:buNone/>
            </a:pPr>
            <a:r>
              <a:rPr lang="en-IN" dirty="0"/>
              <a:t>            </a:t>
            </a:r>
            <a:r>
              <a:rPr lang="en-IN" dirty="0" smtClean="0"/>
              <a:t>		</a:t>
            </a:r>
          </a:p>
          <a:p>
            <a:pPr marL="0" indent="0">
              <a:buNone/>
            </a:pPr>
            <a:r>
              <a:rPr lang="en-IN" dirty="0"/>
              <a:t>	</a:t>
            </a:r>
            <a:r>
              <a:rPr lang="en-IN" dirty="0" smtClean="0"/>
              <a:t>	        //</a:t>
            </a:r>
            <a:r>
              <a:rPr lang="en-IN" dirty="0"/>
              <a:t>create an object for Customer class</a:t>
            </a:r>
          </a:p>
          <a:p>
            <a:pPr marL="0" indent="0">
              <a:buNone/>
            </a:pPr>
            <a:r>
              <a:rPr lang="en-IN" dirty="0" smtClean="0"/>
              <a:t>		            Customer </a:t>
            </a:r>
            <a:r>
              <a:rPr lang="en-IN" dirty="0"/>
              <a:t>c = new Customer</a:t>
            </a:r>
            <a:r>
              <a:rPr lang="en-IN" dirty="0" smtClean="0"/>
              <a:t>() </a:t>
            </a:r>
          </a:p>
          <a:p>
            <a:pPr marL="0" indent="0">
              <a:buNone/>
            </a:pPr>
            <a:r>
              <a:rPr lang="en-IN" dirty="0" smtClean="0"/>
              <a:t>			{</a:t>
            </a:r>
          </a:p>
          <a:p>
            <a:pPr marL="0" indent="0">
              <a:buNone/>
            </a:pPr>
            <a:r>
              <a:rPr lang="en-IN" dirty="0" smtClean="0"/>
              <a:t>			 </a:t>
            </a:r>
            <a:r>
              <a:rPr lang="en-IN" dirty="0" err="1"/>
              <a:t>CustomerID</a:t>
            </a:r>
            <a:r>
              <a:rPr lang="en-IN" dirty="0"/>
              <a:t> = 101, </a:t>
            </a:r>
            <a:endParaRPr lang="en-IN" dirty="0" smtClean="0"/>
          </a:p>
          <a:p>
            <a:pPr marL="0" indent="0">
              <a:buNone/>
            </a:pPr>
            <a:r>
              <a:rPr lang="en-IN" dirty="0" smtClean="0"/>
              <a:t>			</a:t>
            </a:r>
            <a:r>
              <a:rPr lang="en-IN" dirty="0" err="1" smtClean="0"/>
              <a:t>CustomerName</a:t>
            </a:r>
            <a:r>
              <a:rPr lang="en-IN" dirty="0" smtClean="0"/>
              <a:t> </a:t>
            </a:r>
            <a:r>
              <a:rPr lang="en-IN" dirty="0"/>
              <a:t>= "some customer name", </a:t>
            </a:r>
            <a:endParaRPr lang="en-IN" dirty="0" smtClean="0"/>
          </a:p>
          <a:p>
            <a:pPr marL="0" indent="0">
              <a:buNone/>
            </a:pPr>
            <a:r>
              <a:rPr lang="en-IN" dirty="0" smtClean="0"/>
              <a:t>			Email </a:t>
            </a:r>
            <a:r>
              <a:rPr lang="en-IN" dirty="0"/>
              <a:t>= "some email</a:t>
            </a:r>
            <a:r>
              <a:rPr lang="en-IN" dirty="0" smtClean="0"/>
              <a:t>"						};</a:t>
            </a:r>
            <a:endParaRPr lang="en-IN" dirty="0"/>
          </a:p>
          <a:p>
            <a:endParaRPr lang="en-IN" dirty="0"/>
          </a:p>
          <a:p>
            <a:pPr marL="0" indent="0">
              <a:buNone/>
            </a:pPr>
            <a:r>
              <a:rPr lang="en-IN" dirty="0"/>
              <a:t>            </a:t>
            </a:r>
            <a:r>
              <a:rPr lang="en-IN" dirty="0" err="1"/>
              <a:t>ViewBag.CurrentCustomer</a:t>
            </a:r>
            <a:r>
              <a:rPr lang="en-IN" dirty="0"/>
              <a:t> = c;</a:t>
            </a:r>
          </a:p>
          <a:p>
            <a:endParaRPr lang="en-IN" dirty="0"/>
          </a:p>
          <a:p>
            <a:pPr marL="0" indent="0">
              <a:buNone/>
            </a:pPr>
            <a:r>
              <a:rPr lang="en-IN" dirty="0"/>
              <a:t>            return View();</a:t>
            </a:r>
          </a:p>
          <a:p>
            <a:pPr marL="0" indent="0">
              <a:buNone/>
            </a:pPr>
            <a:r>
              <a:rPr lang="en-IN" dirty="0"/>
              <a:t>        </a:t>
            </a:r>
            <a:r>
              <a:rPr lang="en-IN" dirty="0" smtClean="0"/>
              <a:t>}</a:t>
            </a:r>
          </a:p>
          <a:p>
            <a:pPr marL="0" indent="0">
              <a:buNone/>
            </a:pPr>
            <a:r>
              <a:rPr lang="en-IN" dirty="0"/>
              <a:t>}</a:t>
            </a:r>
          </a:p>
        </p:txBody>
      </p:sp>
    </p:spTree>
    <p:extLst>
      <p:ext uri="{BB962C8B-B14F-4D97-AF65-F5344CB8AC3E}">
        <p14:creationId xmlns:p14="http://schemas.microsoft.com/office/powerpoint/2010/main" val="1366850511"/>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a:t>Displaying Model data through </a:t>
            </a:r>
            <a:r>
              <a:rPr lang="en-IN" sz="3600" dirty="0" err="1"/>
              <a:t>ViewBag</a:t>
            </a:r>
            <a:endParaRPr lang="en-IN" sz="3600" dirty="0"/>
          </a:p>
        </p:txBody>
      </p:sp>
      <p:sp>
        <p:nvSpPr>
          <p:cNvPr id="3" name="Content Placeholder 2"/>
          <p:cNvSpPr>
            <a:spLocks noGrp="1"/>
          </p:cNvSpPr>
          <p:nvPr>
            <p:ph idx="1"/>
          </p:nvPr>
        </p:nvSpPr>
        <p:spPr>
          <a:xfrm>
            <a:off x="2567492" y="2323653"/>
            <a:ext cx="7848988" cy="3508977"/>
          </a:xfrm>
        </p:spPr>
        <p:txBody>
          <a:bodyPr/>
          <a:lstStyle/>
          <a:p>
            <a:pPr marL="68580" indent="0">
              <a:buNone/>
            </a:pPr>
            <a:r>
              <a:rPr lang="en-IN" dirty="0"/>
              <a:t>&lt;h2&gt;</a:t>
            </a:r>
            <a:r>
              <a:rPr lang="en-IN" b="1" dirty="0"/>
              <a:t>Page9</a:t>
            </a:r>
            <a:r>
              <a:rPr lang="en-IN" dirty="0"/>
              <a:t>&lt;/h2&gt;</a:t>
            </a:r>
            <a:endParaRPr lang="en-IN" b="1" dirty="0"/>
          </a:p>
          <a:p>
            <a:pPr marL="68580" indent="0">
              <a:buNone/>
            </a:pPr>
            <a:r>
              <a:rPr lang="en-IN" b="1" dirty="0"/>
              <a:t>@</a:t>
            </a:r>
            <a:r>
              <a:rPr lang="en-IN" b="1" dirty="0" err="1"/>
              <a:t>ViewBag.CurrentCustomer.CustomerID</a:t>
            </a:r>
            <a:r>
              <a:rPr lang="en-IN" b="1" dirty="0"/>
              <a:t> </a:t>
            </a:r>
            <a:r>
              <a:rPr lang="en-IN" dirty="0"/>
              <a:t>&lt;</a:t>
            </a:r>
            <a:r>
              <a:rPr lang="en-IN" dirty="0" err="1"/>
              <a:t>br</a:t>
            </a:r>
            <a:r>
              <a:rPr lang="en-IN" b="1" dirty="0"/>
              <a:t> </a:t>
            </a:r>
            <a:r>
              <a:rPr lang="en-IN" dirty="0"/>
              <a:t>/&gt;</a:t>
            </a:r>
            <a:endParaRPr lang="en-IN" b="1" dirty="0"/>
          </a:p>
          <a:p>
            <a:pPr marL="68580" indent="0">
              <a:buNone/>
            </a:pPr>
            <a:r>
              <a:rPr lang="en-IN" b="1" dirty="0"/>
              <a:t>@</a:t>
            </a:r>
            <a:r>
              <a:rPr lang="en-IN" b="1" dirty="0" err="1"/>
              <a:t>ViewBag.CurrentCustomer.CustomerName</a:t>
            </a:r>
            <a:r>
              <a:rPr lang="en-IN" b="1" dirty="0"/>
              <a:t> </a:t>
            </a:r>
            <a:r>
              <a:rPr lang="en-IN" dirty="0"/>
              <a:t>&lt;</a:t>
            </a:r>
            <a:r>
              <a:rPr lang="en-IN" dirty="0" err="1"/>
              <a:t>br</a:t>
            </a:r>
            <a:r>
              <a:rPr lang="en-IN" b="1" dirty="0"/>
              <a:t> </a:t>
            </a:r>
            <a:r>
              <a:rPr lang="en-IN" dirty="0"/>
              <a:t>/&gt;</a:t>
            </a:r>
            <a:endParaRPr lang="en-IN" b="1" dirty="0"/>
          </a:p>
          <a:p>
            <a:pPr marL="68580" indent="0">
              <a:buNone/>
            </a:pPr>
            <a:r>
              <a:rPr lang="en-IN" b="1" dirty="0"/>
              <a:t>@</a:t>
            </a:r>
            <a:r>
              <a:rPr lang="en-IN" b="1" dirty="0" err="1"/>
              <a:t>ViewBag.CurrentCustomer.Email</a:t>
            </a:r>
            <a:r>
              <a:rPr lang="en-IN" b="1" dirty="0"/>
              <a:t> </a:t>
            </a:r>
            <a:r>
              <a:rPr lang="en-IN" dirty="0"/>
              <a:t>&lt;</a:t>
            </a:r>
            <a:r>
              <a:rPr lang="en-IN" dirty="0" err="1"/>
              <a:t>br</a:t>
            </a:r>
            <a:r>
              <a:rPr lang="en-IN" b="1" dirty="0"/>
              <a:t> </a:t>
            </a:r>
            <a:r>
              <a:rPr lang="en-IN" dirty="0"/>
              <a:t>/&gt;</a:t>
            </a:r>
            <a:endParaRPr lang="en-IN" b="1" dirty="0"/>
          </a:p>
          <a:p>
            <a:endParaRPr lang="en-IN" b="1" dirty="0"/>
          </a:p>
          <a:p>
            <a:endParaRPr lang="en-IN" dirty="0"/>
          </a:p>
        </p:txBody>
      </p:sp>
    </p:spTree>
    <p:extLst>
      <p:ext uri="{BB962C8B-B14F-4D97-AF65-F5344CB8AC3E}">
        <p14:creationId xmlns:p14="http://schemas.microsoft.com/office/powerpoint/2010/main" val="142945569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Passing Model to View through View Bag</a:t>
            </a:r>
          </a:p>
        </p:txBody>
      </p:sp>
      <p:sp>
        <p:nvSpPr>
          <p:cNvPr id="3" name="Content Placeholder 2"/>
          <p:cNvSpPr>
            <a:spLocks noGrp="1"/>
          </p:cNvSpPr>
          <p:nvPr>
            <p:ph idx="1"/>
          </p:nvPr>
        </p:nvSpPr>
        <p:spPr/>
        <p:txBody>
          <a:bodyPr>
            <a:normAutofit/>
          </a:bodyPr>
          <a:lstStyle/>
          <a:p>
            <a:pPr marL="68580" indent="0">
              <a:buNone/>
            </a:pPr>
            <a:r>
              <a:rPr lang="en-IN" dirty="0"/>
              <a:t> // GET: /</a:t>
            </a:r>
            <a:r>
              <a:rPr lang="en-IN" dirty="0" err="1"/>
              <a:t>HelloWorld</a:t>
            </a:r>
            <a:r>
              <a:rPr lang="en-IN" dirty="0"/>
              <a:t>/Page10</a:t>
            </a:r>
          </a:p>
          <a:p>
            <a:pPr marL="68580" indent="0">
              <a:buNone/>
            </a:pPr>
            <a:r>
              <a:rPr lang="en-IN" dirty="0"/>
              <a:t>        public </a:t>
            </a:r>
            <a:r>
              <a:rPr lang="en-IN" dirty="0" err="1"/>
              <a:t>ActionResult</a:t>
            </a:r>
            <a:r>
              <a:rPr lang="en-IN" dirty="0"/>
              <a:t> Page10()</a:t>
            </a:r>
          </a:p>
          <a:p>
            <a:pPr marL="68580" indent="0">
              <a:buNone/>
            </a:pPr>
            <a:r>
              <a:rPr lang="en-IN" dirty="0"/>
              <a:t>        {</a:t>
            </a:r>
          </a:p>
          <a:p>
            <a:pPr marL="68580" indent="0">
              <a:buNone/>
            </a:pPr>
            <a:r>
              <a:rPr lang="en-IN" dirty="0"/>
              <a:t>            //create an object for Customer class</a:t>
            </a:r>
          </a:p>
          <a:p>
            <a:pPr marL="68580" indent="0">
              <a:buNone/>
            </a:pPr>
            <a:r>
              <a:rPr lang="en-IN" dirty="0"/>
              <a:t>            Customer c = new Customer() { </a:t>
            </a:r>
            <a:r>
              <a:rPr lang="en-IN" dirty="0" err="1"/>
              <a:t>CustomerID</a:t>
            </a:r>
            <a:r>
              <a:rPr lang="en-IN" dirty="0"/>
              <a:t> = 101, </a:t>
            </a:r>
            <a:r>
              <a:rPr lang="en-IN" dirty="0" err="1"/>
              <a:t>CustomerName</a:t>
            </a:r>
            <a:r>
              <a:rPr lang="en-IN" dirty="0"/>
              <a:t> = "some customer name", Email = "some email" };</a:t>
            </a:r>
          </a:p>
          <a:p>
            <a:pPr marL="68580" indent="0">
              <a:buNone/>
            </a:pPr>
            <a:endParaRPr lang="en-IN" dirty="0"/>
          </a:p>
          <a:p>
            <a:pPr marL="68580" indent="0">
              <a:buNone/>
            </a:pPr>
            <a:r>
              <a:rPr lang="en-IN" dirty="0"/>
              <a:t>            return View(c);</a:t>
            </a:r>
          </a:p>
          <a:p>
            <a:pPr marL="68580" indent="0">
              <a:buNone/>
            </a:pPr>
            <a:r>
              <a:rPr lang="en-IN" dirty="0"/>
              <a:t>        }</a:t>
            </a:r>
          </a:p>
        </p:txBody>
      </p:sp>
    </p:spTree>
    <p:extLst>
      <p:ext uri="{BB962C8B-B14F-4D97-AF65-F5344CB8AC3E}">
        <p14:creationId xmlns:p14="http://schemas.microsoft.com/office/powerpoint/2010/main" val="122407190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3552" y="836712"/>
            <a:ext cx="8229600" cy="6408712"/>
          </a:xfrm>
        </p:spPr>
        <p:txBody>
          <a:bodyPr>
            <a:normAutofit fontScale="32500" lnSpcReduction="20000"/>
          </a:bodyPr>
          <a:lstStyle/>
          <a:p>
            <a:pPr marL="0" indent="0">
              <a:buNone/>
            </a:pPr>
            <a:r>
              <a:rPr lang="en-IN" sz="4200" b="1" dirty="0"/>
              <a:t>@model MvcTraining1.Models.Customer</a:t>
            </a:r>
          </a:p>
          <a:p>
            <a:endParaRPr lang="en-IN" sz="4200" b="1" dirty="0"/>
          </a:p>
          <a:p>
            <a:pPr marL="0" indent="0">
              <a:buNone/>
            </a:pPr>
            <a:r>
              <a:rPr lang="en-IN" sz="4200" b="1" dirty="0"/>
              <a:t>@{</a:t>
            </a:r>
          </a:p>
          <a:p>
            <a:pPr marL="0" indent="0">
              <a:buNone/>
            </a:pPr>
            <a:r>
              <a:rPr lang="en-IN" sz="4200" b="1" dirty="0"/>
              <a:t>    </a:t>
            </a:r>
            <a:r>
              <a:rPr lang="en-IN" sz="4200" b="1" dirty="0" err="1"/>
              <a:t>ViewBag.Title</a:t>
            </a:r>
            <a:r>
              <a:rPr lang="en-IN" sz="4200" b="1" dirty="0"/>
              <a:t> = "Page10";</a:t>
            </a:r>
          </a:p>
          <a:p>
            <a:pPr marL="0" indent="0">
              <a:buNone/>
            </a:pPr>
            <a:r>
              <a:rPr lang="en-IN" sz="4200" b="1" dirty="0"/>
              <a:t>    Layout = "~/Views/Shared/_LayoutPage1.cshtml";</a:t>
            </a:r>
          </a:p>
          <a:p>
            <a:pPr marL="0" indent="0">
              <a:buNone/>
            </a:pPr>
            <a:r>
              <a:rPr lang="en-IN" sz="4200" b="1" dirty="0"/>
              <a:t>}</a:t>
            </a:r>
          </a:p>
          <a:p>
            <a:endParaRPr lang="en-IN" sz="4200" b="1" dirty="0"/>
          </a:p>
          <a:p>
            <a:pPr marL="0" indent="0">
              <a:buNone/>
            </a:pPr>
            <a:r>
              <a:rPr lang="en-IN" sz="4200" dirty="0"/>
              <a:t>&lt;h2&gt;</a:t>
            </a:r>
            <a:r>
              <a:rPr lang="en-IN" sz="4200" b="1" dirty="0"/>
              <a:t>Page10</a:t>
            </a:r>
            <a:r>
              <a:rPr lang="en-IN" sz="4200" dirty="0"/>
              <a:t>&lt;/h2&gt;</a:t>
            </a:r>
            <a:endParaRPr lang="en-IN" sz="4200" b="1" dirty="0"/>
          </a:p>
          <a:p>
            <a:endParaRPr lang="en-IN" sz="4200" b="1" dirty="0"/>
          </a:p>
          <a:p>
            <a:pPr marL="0" indent="0">
              <a:buNone/>
            </a:pPr>
            <a:r>
              <a:rPr lang="en-IN" sz="4200" b="1" dirty="0"/>
              <a:t>@</a:t>
            </a:r>
            <a:r>
              <a:rPr lang="en-IN" sz="4200" b="1" dirty="0" err="1"/>
              <a:t>Model.CustomerID</a:t>
            </a:r>
            <a:r>
              <a:rPr lang="en-IN" sz="4200" dirty="0"/>
              <a:t>&lt;</a:t>
            </a:r>
            <a:r>
              <a:rPr lang="en-IN" sz="4200" dirty="0" err="1"/>
              <a:t>br</a:t>
            </a:r>
            <a:r>
              <a:rPr lang="en-IN" sz="4200" b="1" dirty="0"/>
              <a:t> </a:t>
            </a:r>
            <a:r>
              <a:rPr lang="en-IN" sz="4200" dirty="0"/>
              <a:t>/&gt;</a:t>
            </a:r>
            <a:endParaRPr lang="en-IN" sz="4200" b="1" dirty="0"/>
          </a:p>
          <a:p>
            <a:pPr marL="0" indent="0">
              <a:buNone/>
            </a:pPr>
            <a:r>
              <a:rPr lang="en-IN" sz="4200" b="1" dirty="0"/>
              <a:t>@</a:t>
            </a:r>
            <a:r>
              <a:rPr lang="en-IN" sz="4200" b="1" dirty="0" err="1"/>
              <a:t>Model.CustomerName</a:t>
            </a:r>
            <a:r>
              <a:rPr lang="en-IN" sz="4200" dirty="0"/>
              <a:t>&lt;</a:t>
            </a:r>
            <a:r>
              <a:rPr lang="en-IN" sz="4200" dirty="0" err="1"/>
              <a:t>br</a:t>
            </a:r>
            <a:r>
              <a:rPr lang="en-IN" sz="4200" b="1" dirty="0"/>
              <a:t> </a:t>
            </a:r>
            <a:r>
              <a:rPr lang="en-IN" sz="4200" dirty="0"/>
              <a:t>/&gt;</a:t>
            </a:r>
            <a:endParaRPr lang="en-IN" sz="4200" b="1" dirty="0"/>
          </a:p>
          <a:p>
            <a:pPr marL="0" indent="0">
              <a:buNone/>
            </a:pPr>
            <a:r>
              <a:rPr lang="en-IN" sz="4200" b="1" dirty="0"/>
              <a:t>@</a:t>
            </a:r>
            <a:r>
              <a:rPr lang="en-IN" sz="4200" b="1" dirty="0" err="1"/>
              <a:t>Model.Email</a:t>
            </a:r>
            <a:r>
              <a:rPr lang="en-IN" sz="4200" dirty="0"/>
              <a:t>&lt;</a:t>
            </a:r>
            <a:r>
              <a:rPr lang="en-IN" sz="4200" dirty="0" err="1"/>
              <a:t>br</a:t>
            </a:r>
            <a:r>
              <a:rPr lang="en-IN" sz="4200" b="1" dirty="0"/>
              <a:t> </a:t>
            </a:r>
            <a:r>
              <a:rPr lang="en-IN" sz="4200" dirty="0"/>
              <a:t>/&gt;</a:t>
            </a:r>
            <a:endParaRPr lang="en-IN" sz="4200" b="1" dirty="0"/>
          </a:p>
          <a:p>
            <a:endParaRPr lang="en-IN" sz="4200" b="1" dirty="0"/>
          </a:p>
          <a:p>
            <a:pPr marL="0" indent="0">
              <a:buNone/>
            </a:pPr>
            <a:r>
              <a:rPr lang="en-IN" sz="4200" dirty="0"/>
              <a:t>&lt;</a:t>
            </a:r>
            <a:r>
              <a:rPr lang="en-IN" sz="4200" dirty="0" err="1"/>
              <a:t>hr</a:t>
            </a:r>
            <a:r>
              <a:rPr lang="en-IN" sz="4200" b="1" dirty="0"/>
              <a:t> </a:t>
            </a:r>
            <a:r>
              <a:rPr lang="en-IN" sz="4200" dirty="0"/>
              <a:t>/&gt;</a:t>
            </a:r>
            <a:endParaRPr lang="en-IN" sz="4200" b="1" dirty="0"/>
          </a:p>
          <a:p>
            <a:pPr marL="0" indent="0">
              <a:buNone/>
            </a:pPr>
            <a:endParaRPr lang="en-IN" sz="4200" b="1" dirty="0"/>
          </a:p>
          <a:p>
            <a:pPr marL="0" indent="0">
              <a:buNone/>
            </a:pPr>
            <a:r>
              <a:rPr lang="en-IN" sz="4200" b="1" dirty="0"/>
              <a:t>@using (</a:t>
            </a:r>
            <a:r>
              <a:rPr lang="en-IN" sz="4200" b="1" dirty="0" err="1"/>
              <a:t>Html.BeginForm</a:t>
            </a:r>
            <a:r>
              <a:rPr lang="en-IN" sz="4200" b="1" dirty="0"/>
              <a:t>("</a:t>
            </a:r>
            <a:r>
              <a:rPr lang="en-IN" sz="4200" b="1" dirty="0" err="1"/>
              <a:t>UpdateCustomer</a:t>
            </a:r>
            <a:r>
              <a:rPr lang="en-IN" sz="4200" b="1" dirty="0"/>
              <a:t>", "</a:t>
            </a:r>
            <a:r>
              <a:rPr lang="en-IN" sz="4200" b="1" dirty="0" err="1"/>
              <a:t>HelloWorld</a:t>
            </a:r>
            <a:r>
              <a:rPr lang="en-IN" sz="4200" b="1" dirty="0"/>
              <a:t>"))</a:t>
            </a:r>
          </a:p>
          <a:p>
            <a:pPr marL="0" indent="0">
              <a:buNone/>
            </a:pPr>
            <a:r>
              <a:rPr lang="en-IN" sz="4200" b="1" dirty="0"/>
              <a:t>{</a:t>
            </a:r>
          </a:p>
          <a:p>
            <a:pPr marL="0" indent="0">
              <a:buNone/>
            </a:pPr>
            <a:r>
              <a:rPr lang="en-IN" sz="4200" b="1" dirty="0"/>
              <a:t>    @</a:t>
            </a:r>
            <a:r>
              <a:rPr lang="en-IN" sz="4200" b="1" dirty="0" err="1"/>
              <a:t>Html.EditorFor</a:t>
            </a:r>
            <a:r>
              <a:rPr lang="en-IN" sz="4200" b="1" dirty="0"/>
              <a:t>(item =&gt; </a:t>
            </a:r>
            <a:r>
              <a:rPr lang="en-IN" sz="4200" b="1" dirty="0" err="1"/>
              <a:t>item.CustomerID</a:t>
            </a:r>
            <a:r>
              <a:rPr lang="en-IN" sz="4200" b="1" dirty="0"/>
              <a:t>)</a:t>
            </a:r>
          </a:p>
          <a:p>
            <a:pPr marL="0" indent="0">
              <a:buNone/>
            </a:pPr>
            <a:r>
              <a:rPr lang="en-IN" sz="4200" b="1" dirty="0"/>
              <a:t>    </a:t>
            </a:r>
            <a:r>
              <a:rPr lang="en-IN" sz="4200" dirty="0"/>
              <a:t>&lt;</a:t>
            </a:r>
            <a:r>
              <a:rPr lang="en-IN" sz="4200" dirty="0" err="1"/>
              <a:t>br</a:t>
            </a:r>
            <a:r>
              <a:rPr lang="en-IN" sz="4200" b="1" dirty="0"/>
              <a:t> </a:t>
            </a:r>
            <a:r>
              <a:rPr lang="en-IN" sz="4200" dirty="0"/>
              <a:t>/&gt;</a:t>
            </a:r>
            <a:endParaRPr lang="en-IN" sz="4200" b="1" dirty="0"/>
          </a:p>
          <a:p>
            <a:pPr marL="0" indent="0">
              <a:buNone/>
            </a:pPr>
            <a:r>
              <a:rPr lang="en-IN" sz="4200" b="1" dirty="0"/>
              <a:t>    @</a:t>
            </a:r>
            <a:r>
              <a:rPr lang="en-IN" sz="4200" b="1" dirty="0" err="1"/>
              <a:t>Html.EditorFor</a:t>
            </a:r>
            <a:r>
              <a:rPr lang="en-IN" sz="4200" b="1" dirty="0"/>
              <a:t>(item =&gt; </a:t>
            </a:r>
            <a:r>
              <a:rPr lang="en-IN" sz="4200" b="1" dirty="0" err="1"/>
              <a:t>item.CustomerName</a:t>
            </a:r>
            <a:r>
              <a:rPr lang="en-IN" sz="4200" b="1" dirty="0"/>
              <a:t>)</a:t>
            </a:r>
          </a:p>
          <a:p>
            <a:pPr marL="0" indent="0">
              <a:buNone/>
            </a:pPr>
            <a:r>
              <a:rPr lang="en-IN" sz="4200" b="1" dirty="0"/>
              <a:t>    </a:t>
            </a:r>
            <a:r>
              <a:rPr lang="en-IN" sz="4200" dirty="0"/>
              <a:t>&lt;</a:t>
            </a:r>
            <a:r>
              <a:rPr lang="en-IN" sz="4200" dirty="0" err="1"/>
              <a:t>br</a:t>
            </a:r>
            <a:r>
              <a:rPr lang="en-IN" sz="4200" b="1" dirty="0"/>
              <a:t> </a:t>
            </a:r>
            <a:r>
              <a:rPr lang="en-IN" sz="4200" dirty="0"/>
              <a:t>/&gt;</a:t>
            </a:r>
            <a:endParaRPr lang="en-IN" sz="4200" b="1" dirty="0"/>
          </a:p>
          <a:p>
            <a:pPr marL="0" indent="0">
              <a:buNone/>
            </a:pPr>
            <a:r>
              <a:rPr lang="en-IN" sz="4200" b="1" dirty="0"/>
              <a:t>    @</a:t>
            </a:r>
            <a:r>
              <a:rPr lang="en-IN" sz="4200" b="1" dirty="0" err="1"/>
              <a:t>Html.EditorFor</a:t>
            </a:r>
            <a:r>
              <a:rPr lang="en-IN" sz="4200" b="1" dirty="0"/>
              <a:t>(item =&gt; </a:t>
            </a:r>
            <a:r>
              <a:rPr lang="en-IN" sz="4200" b="1" dirty="0" err="1"/>
              <a:t>item.Email</a:t>
            </a:r>
            <a:r>
              <a:rPr lang="en-IN" sz="4200" b="1" dirty="0"/>
              <a:t>)</a:t>
            </a:r>
          </a:p>
          <a:p>
            <a:pPr marL="0" indent="0">
              <a:buNone/>
            </a:pPr>
            <a:r>
              <a:rPr lang="en-IN" sz="4200" b="1" dirty="0"/>
              <a:t>    </a:t>
            </a:r>
          </a:p>
          <a:p>
            <a:pPr marL="0" indent="0">
              <a:buNone/>
            </a:pPr>
            <a:r>
              <a:rPr lang="en-IN" sz="4200" b="1" dirty="0"/>
              <a:t>    </a:t>
            </a:r>
            <a:r>
              <a:rPr lang="en-IN" sz="4200" dirty="0"/>
              <a:t>&lt;input</a:t>
            </a:r>
            <a:r>
              <a:rPr lang="en-IN" sz="4200" b="1" dirty="0"/>
              <a:t> </a:t>
            </a:r>
            <a:r>
              <a:rPr lang="en-IN" sz="4200" dirty="0"/>
              <a:t>type="submit"</a:t>
            </a:r>
            <a:r>
              <a:rPr lang="en-IN" sz="4200" b="1" dirty="0"/>
              <a:t> </a:t>
            </a:r>
            <a:r>
              <a:rPr lang="en-IN" sz="4200" dirty="0"/>
              <a:t>/&gt;</a:t>
            </a:r>
            <a:endParaRPr lang="en-IN" sz="4200" b="1" dirty="0"/>
          </a:p>
          <a:p>
            <a:pPr marL="0" indent="0">
              <a:buNone/>
            </a:pPr>
            <a:r>
              <a:rPr lang="en-IN" sz="4200" b="1" dirty="0"/>
              <a:t>}</a:t>
            </a:r>
          </a:p>
          <a:p>
            <a:endParaRPr lang="en-IN" dirty="0"/>
          </a:p>
        </p:txBody>
      </p:sp>
    </p:spTree>
    <p:extLst>
      <p:ext uri="{BB962C8B-B14F-4D97-AF65-F5344CB8AC3E}">
        <p14:creationId xmlns:p14="http://schemas.microsoft.com/office/powerpoint/2010/main" val="244385425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78098"/>
          </a:xfrm>
        </p:spPr>
        <p:txBody>
          <a:bodyPr/>
          <a:lstStyle/>
          <a:p>
            <a:r>
              <a:rPr lang="en-IN" dirty="0" smtClean="0"/>
              <a:t>Wrapper Class</a:t>
            </a:r>
            <a:endParaRPr lang="en-IN" dirty="0"/>
          </a:p>
        </p:txBody>
      </p:sp>
      <p:sp>
        <p:nvSpPr>
          <p:cNvPr id="3" name="Content Placeholder 2"/>
          <p:cNvSpPr>
            <a:spLocks noGrp="1"/>
          </p:cNvSpPr>
          <p:nvPr>
            <p:ph idx="1"/>
          </p:nvPr>
        </p:nvSpPr>
        <p:spPr>
          <a:xfrm>
            <a:off x="1981200" y="1124745"/>
            <a:ext cx="8229600" cy="5001419"/>
          </a:xfrm>
        </p:spPr>
        <p:txBody>
          <a:bodyPr>
            <a:normAutofit fontScale="77500" lnSpcReduction="20000"/>
          </a:bodyPr>
          <a:lstStyle/>
          <a:p>
            <a:pPr marL="0" indent="0">
              <a:buNone/>
            </a:pPr>
            <a:r>
              <a:rPr lang="en-IN" dirty="0" smtClean="0"/>
              <a:t>Wrapper Class </a:t>
            </a:r>
            <a:r>
              <a:rPr lang="en-IN" dirty="0"/>
              <a:t>is a model class; present under 'Models' folder.</a:t>
            </a:r>
          </a:p>
          <a:p>
            <a:endParaRPr lang="en-IN" dirty="0" smtClean="0"/>
          </a:p>
          <a:p>
            <a:pPr marL="0" indent="0">
              <a:buNone/>
            </a:pPr>
            <a:r>
              <a:rPr lang="en-IN" dirty="0" smtClean="0"/>
              <a:t>class </a:t>
            </a:r>
            <a:r>
              <a:rPr lang="en-IN" dirty="0" err="1"/>
              <a:t>EmployeeModel</a:t>
            </a:r>
            <a:endParaRPr lang="en-IN" dirty="0"/>
          </a:p>
          <a:p>
            <a:pPr marL="0" indent="0">
              <a:buNone/>
            </a:pPr>
            <a:r>
              <a:rPr lang="en-IN" dirty="0"/>
              <a:t>{</a:t>
            </a:r>
          </a:p>
          <a:p>
            <a:endParaRPr lang="en-IN" dirty="0"/>
          </a:p>
          <a:p>
            <a:pPr marL="0" indent="0">
              <a:buNone/>
            </a:pPr>
            <a:r>
              <a:rPr lang="en-IN" dirty="0"/>
              <a:t>}</a:t>
            </a:r>
          </a:p>
          <a:p>
            <a:endParaRPr lang="en-IN" dirty="0"/>
          </a:p>
          <a:p>
            <a:pPr marL="0" indent="0">
              <a:buNone/>
            </a:pPr>
            <a:r>
              <a:rPr lang="en-IN" dirty="0"/>
              <a:t>class </a:t>
            </a:r>
            <a:r>
              <a:rPr lang="en-IN" dirty="0" err="1"/>
              <a:t>CustomerModel</a:t>
            </a:r>
            <a:endParaRPr lang="en-IN" dirty="0"/>
          </a:p>
          <a:p>
            <a:pPr marL="0" indent="0">
              <a:buNone/>
            </a:pPr>
            <a:r>
              <a:rPr lang="en-IN" dirty="0"/>
              <a:t>{</a:t>
            </a:r>
          </a:p>
          <a:p>
            <a:endParaRPr lang="en-IN" dirty="0"/>
          </a:p>
          <a:p>
            <a:pPr marL="0" indent="0">
              <a:buNone/>
            </a:pPr>
            <a:r>
              <a:rPr lang="en-IN" dirty="0"/>
              <a:t>}</a:t>
            </a:r>
          </a:p>
          <a:p>
            <a:endParaRPr lang="en-IN" dirty="0"/>
          </a:p>
          <a:p>
            <a:pPr marL="0" indent="0">
              <a:buNone/>
            </a:pPr>
            <a:r>
              <a:rPr lang="en-IN" dirty="0"/>
              <a:t>class </a:t>
            </a:r>
            <a:r>
              <a:rPr lang="en-IN" dirty="0" err="1"/>
              <a:t>WrapperClass</a:t>
            </a:r>
            <a:endParaRPr lang="en-IN" dirty="0"/>
          </a:p>
          <a:p>
            <a:pPr marL="0" indent="0">
              <a:buNone/>
            </a:pPr>
            <a:r>
              <a:rPr lang="en-IN" dirty="0"/>
              <a:t>{</a:t>
            </a:r>
          </a:p>
          <a:p>
            <a:pPr marL="0" indent="0">
              <a:buNone/>
            </a:pPr>
            <a:r>
              <a:rPr lang="en-IN" dirty="0"/>
              <a:t>     </a:t>
            </a:r>
            <a:r>
              <a:rPr lang="en-IN" dirty="0" err="1"/>
              <a:t>EmployeeModel</a:t>
            </a:r>
            <a:r>
              <a:rPr lang="en-IN" dirty="0"/>
              <a:t> </a:t>
            </a:r>
            <a:r>
              <a:rPr lang="en-IN" dirty="0" err="1"/>
              <a:t>emp</a:t>
            </a:r>
            <a:r>
              <a:rPr lang="en-IN" dirty="0"/>
              <a:t> { get; set; }</a:t>
            </a:r>
          </a:p>
          <a:p>
            <a:pPr marL="0" indent="0">
              <a:buNone/>
            </a:pPr>
            <a:r>
              <a:rPr lang="en-IN" dirty="0"/>
              <a:t>     </a:t>
            </a:r>
            <a:r>
              <a:rPr lang="en-IN" dirty="0" err="1"/>
              <a:t>CustomerModel</a:t>
            </a:r>
            <a:r>
              <a:rPr lang="en-IN" dirty="0"/>
              <a:t> </a:t>
            </a:r>
            <a:r>
              <a:rPr lang="en-IN" dirty="0" err="1"/>
              <a:t>cs</a:t>
            </a:r>
            <a:r>
              <a:rPr lang="en-IN" dirty="0"/>
              <a:t> { get; set; }</a:t>
            </a:r>
          </a:p>
          <a:p>
            <a:pPr marL="0" indent="0">
              <a:buNone/>
            </a:pPr>
            <a:r>
              <a:rPr lang="en-IN" dirty="0"/>
              <a:t>}</a:t>
            </a:r>
          </a:p>
          <a:p>
            <a:endParaRPr lang="en-IN" dirty="0"/>
          </a:p>
        </p:txBody>
      </p:sp>
    </p:spTree>
    <p:extLst>
      <p:ext uri="{BB962C8B-B14F-4D97-AF65-F5344CB8AC3E}">
        <p14:creationId xmlns:p14="http://schemas.microsoft.com/office/powerpoint/2010/main" val="2036666562"/>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981200" y="1196753"/>
            <a:ext cx="8229600" cy="4929411"/>
          </a:xfrm>
        </p:spPr>
        <p:txBody>
          <a:bodyPr>
            <a:normAutofit fontScale="92500" lnSpcReduction="10000"/>
          </a:bodyPr>
          <a:lstStyle/>
          <a:p>
            <a:pPr marL="0" indent="0">
              <a:buNone/>
            </a:pPr>
            <a:r>
              <a:rPr lang="en-IN" dirty="0"/>
              <a:t>controller:</a:t>
            </a:r>
          </a:p>
          <a:p>
            <a:endParaRPr lang="en-IN" dirty="0"/>
          </a:p>
          <a:p>
            <a:pPr marL="0" indent="0">
              <a:buNone/>
            </a:pPr>
            <a:r>
              <a:rPr lang="en-IN" dirty="0"/>
              <a:t>public </a:t>
            </a:r>
            <a:r>
              <a:rPr lang="en-IN" dirty="0" err="1"/>
              <a:t>ActionResult</a:t>
            </a:r>
            <a:r>
              <a:rPr lang="en-IN" dirty="0"/>
              <a:t> Index()</a:t>
            </a:r>
          </a:p>
          <a:p>
            <a:pPr marL="0" indent="0">
              <a:buNone/>
            </a:pPr>
            <a:r>
              <a:rPr lang="en-IN" dirty="0"/>
              <a:t>{</a:t>
            </a:r>
          </a:p>
          <a:p>
            <a:pPr marL="0" indent="0">
              <a:buNone/>
            </a:pPr>
            <a:r>
              <a:rPr lang="en-IN" dirty="0"/>
              <a:t>     </a:t>
            </a:r>
            <a:r>
              <a:rPr lang="en-IN" dirty="0" err="1"/>
              <a:t>EmployeeModel</a:t>
            </a:r>
            <a:r>
              <a:rPr lang="en-IN" dirty="0"/>
              <a:t> emp1 = new </a:t>
            </a:r>
            <a:r>
              <a:rPr lang="en-IN" dirty="0" err="1"/>
              <a:t>EmployeeModel</a:t>
            </a:r>
            <a:r>
              <a:rPr lang="en-IN" dirty="0"/>
              <a:t>() { ....};</a:t>
            </a:r>
          </a:p>
          <a:p>
            <a:pPr marL="0" indent="0">
              <a:buNone/>
            </a:pPr>
            <a:r>
              <a:rPr lang="en-IN" dirty="0"/>
              <a:t>     </a:t>
            </a:r>
            <a:r>
              <a:rPr lang="en-IN" dirty="0" err="1"/>
              <a:t>CustomerModel</a:t>
            </a:r>
            <a:r>
              <a:rPr lang="en-IN" dirty="0"/>
              <a:t> cs1 = new </a:t>
            </a:r>
            <a:r>
              <a:rPr lang="en-IN" dirty="0" err="1"/>
              <a:t>CustomerModel</a:t>
            </a:r>
            <a:r>
              <a:rPr lang="en-IN" dirty="0"/>
              <a:t>() { ... };</a:t>
            </a:r>
          </a:p>
          <a:p>
            <a:pPr marL="0" indent="0">
              <a:buNone/>
            </a:pPr>
            <a:endParaRPr lang="en-IN" dirty="0"/>
          </a:p>
          <a:p>
            <a:pPr marL="0" indent="0">
              <a:buNone/>
            </a:pPr>
            <a:r>
              <a:rPr lang="en-IN" dirty="0"/>
              <a:t>     </a:t>
            </a:r>
            <a:r>
              <a:rPr lang="en-IN" dirty="0" err="1"/>
              <a:t>WrapperClass</a:t>
            </a:r>
            <a:r>
              <a:rPr lang="en-IN" dirty="0"/>
              <a:t> </a:t>
            </a:r>
            <a:r>
              <a:rPr lang="en-IN" dirty="0" err="1"/>
              <a:t>wc</a:t>
            </a:r>
            <a:r>
              <a:rPr lang="en-IN" dirty="0"/>
              <a:t> = new </a:t>
            </a:r>
            <a:r>
              <a:rPr lang="en-IN" dirty="0" err="1"/>
              <a:t>WrapperClass</a:t>
            </a:r>
            <a:r>
              <a:rPr lang="en-IN" dirty="0"/>
              <a:t>();</a:t>
            </a:r>
          </a:p>
          <a:p>
            <a:pPr marL="0" indent="0">
              <a:buNone/>
            </a:pPr>
            <a:r>
              <a:rPr lang="en-IN" dirty="0"/>
              <a:t>     </a:t>
            </a:r>
            <a:r>
              <a:rPr lang="en-IN" dirty="0" err="1"/>
              <a:t>wc.emp</a:t>
            </a:r>
            <a:r>
              <a:rPr lang="en-IN" dirty="0"/>
              <a:t> = emp1;</a:t>
            </a:r>
          </a:p>
          <a:p>
            <a:pPr marL="0" indent="0">
              <a:buNone/>
            </a:pPr>
            <a:r>
              <a:rPr lang="en-IN" dirty="0"/>
              <a:t>     </a:t>
            </a:r>
            <a:r>
              <a:rPr lang="en-IN" dirty="0" err="1"/>
              <a:t>wc.cs</a:t>
            </a:r>
            <a:r>
              <a:rPr lang="en-IN" dirty="0"/>
              <a:t> = cs1;</a:t>
            </a:r>
          </a:p>
          <a:p>
            <a:endParaRPr lang="en-IN" dirty="0"/>
          </a:p>
          <a:p>
            <a:pPr marL="0" indent="0">
              <a:buNone/>
            </a:pPr>
            <a:r>
              <a:rPr lang="en-IN" dirty="0"/>
              <a:t>     return View(</a:t>
            </a:r>
            <a:r>
              <a:rPr lang="en-IN" dirty="0" err="1"/>
              <a:t>wc</a:t>
            </a:r>
            <a:r>
              <a:rPr lang="en-IN" dirty="0"/>
              <a:t>);</a:t>
            </a:r>
          </a:p>
          <a:p>
            <a:pPr marL="0" indent="0">
              <a:buNone/>
            </a:pPr>
            <a:r>
              <a:rPr lang="en-IN" dirty="0"/>
              <a:t>}</a:t>
            </a:r>
          </a:p>
        </p:txBody>
      </p:sp>
    </p:spTree>
    <p:extLst>
      <p:ext uri="{BB962C8B-B14F-4D97-AF65-F5344CB8AC3E}">
        <p14:creationId xmlns:p14="http://schemas.microsoft.com/office/powerpoint/2010/main" val="1052462852"/>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Automatic Model Binding:</a:t>
            </a:r>
            <a:br>
              <a:rPr lang="en-IN" dirty="0"/>
            </a:br>
            <a:endParaRPr lang="en-IN" dirty="0"/>
          </a:p>
        </p:txBody>
      </p:sp>
      <p:sp>
        <p:nvSpPr>
          <p:cNvPr id="3" name="Content Placeholder 2"/>
          <p:cNvSpPr>
            <a:spLocks noGrp="1"/>
          </p:cNvSpPr>
          <p:nvPr>
            <p:ph idx="1"/>
          </p:nvPr>
        </p:nvSpPr>
        <p:spPr/>
        <p:txBody>
          <a:bodyPr>
            <a:normAutofit/>
          </a:bodyPr>
          <a:lstStyle/>
          <a:p>
            <a:r>
              <a:rPr lang="en-IN" dirty="0" smtClean="0"/>
              <a:t> When </a:t>
            </a:r>
            <a:r>
              <a:rPr lang="en-IN" dirty="0"/>
              <a:t>a form is </a:t>
            </a:r>
            <a:r>
              <a:rPr lang="en-IN" dirty="0" smtClean="0"/>
              <a:t>submitted </a:t>
            </a:r>
            <a:r>
              <a:rPr lang="en-IN" dirty="0"/>
              <a:t>for the server, if the model property names and form element names are match, then you can receive an object of the model class.</a:t>
            </a:r>
          </a:p>
          <a:p>
            <a:endParaRPr lang="en-IN" dirty="0"/>
          </a:p>
          <a:p>
            <a:r>
              <a:rPr lang="en-IN" dirty="0"/>
              <a:t> </a:t>
            </a:r>
            <a:r>
              <a:rPr lang="en-IN" dirty="0" smtClean="0"/>
              <a:t>Then </a:t>
            </a:r>
            <a:r>
              <a:rPr lang="en-IN" dirty="0"/>
              <a:t>system generates an object of the model class and assigns the form element values into the respective model properties.</a:t>
            </a:r>
          </a:p>
        </p:txBody>
      </p:sp>
    </p:spTree>
    <p:extLst>
      <p:ext uri="{BB962C8B-B14F-4D97-AF65-F5344CB8AC3E}">
        <p14:creationId xmlns:p14="http://schemas.microsoft.com/office/powerpoint/2010/main" val="2372443799"/>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050" name="Picture 2" descr="H:\MVC Workshop\MVC Workshop\9) Models\Automatic Model Bin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57" y="188641"/>
            <a:ext cx="8747486" cy="640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470276"/>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bag VS </a:t>
            </a:r>
            <a:r>
              <a:rPr lang="en-US" dirty="0" err="1" smtClean="0"/>
              <a:t>Tempdata</a:t>
            </a:r>
            <a:r>
              <a:rPr lang="en-US" dirty="0" smtClean="0"/>
              <a:t> VS </a:t>
            </a:r>
            <a:r>
              <a:rPr lang="en-US" dirty="0" err="1" smtClean="0"/>
              <a:t>ViewData</a:t>
            </a:r>
            <a:endParaRPr lang="en-US" dirty="0"/>
          </a:p>
        </p:txBody>
      </p:sp>
    </p:spTree>
    <p:extLst>
      <p:ext uri="{BB962C8B-B14F-4D97-AF65-F5344CB8AC3E}">
        <p14:creationId xmlns:p14="http://schemas.microsoft.com/office/powerpoint/2010/main" val="1559341586"/>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684" y="827013"/>
            <a:ext cx="11373491" cy="5647168"/>
          </a:xfrm>
        </p:spPr>
        <p:txBody>
          <a:bodyPr>
            <a:normAutofit/>
          </a:bodyPr>
          <a:lstStyle/>
          <a:p>
            <a:r>
              <a:rPr lang="en-IN" dirty="0" err="1" smtClean="0"/>
              <a:t>ViewData</a:t>
            </a:r>
            <a:r>
              <a:rPr lang="en-IN" dirty="0"/>
              <a:t> is used to pass data from controller to view</a:t>
            </a:r>
          </a:p>
          <a:p>
            <a:r>
              <a:rPr lang="en-IN" dirty="0"/>
              <a:t>It is derived from </a:t>
            </a:r>
            <a:r>
              <a:rPr lang="en-IN" dirty="0" err="1"/>
              <a:t>ViewDataDictionary</a:t>
            </a:r>
            <a:r>
              <a:rPr lang="en-IN" dirty="0"/>
              <a:t> </a:t>
            </a:r>
            <a:r>
              <a:rPr lang="en-IN" dirty="0" smtClean="0"/>
              <a:t>class</a:t>
            </a:r>
          </a:p>
          <a:p>
            <a:endParaRPr lang="en-IN" b="1" dirty="0" smtClean="0"/>
          </a:p>
          <a:p>
            <a:pPr marL="0" indent="0">
              <a:buNone/>
            </a:pPr>
            <a:r>
              <a:rPr lang="en-IN" b="1" dirty="0" smtClean="0"/>
              <a:t>	public </a:t>
            </a:r>
            <a:r>
              <a:rPr lang="en-IN" b="1" dirty="0" err="1"/>
              <a:t>ViewDataDictionary</a:t>
            </a:r>
            <a:r>
              <a:rPr lang="en-IN" b="1" dirty="0"/>
              <a:t> </a:t>
            </a:r>
            <a:r>
              <a:rPr lang="en-IN" b="1" dirty="0" err="1"/>
              <a:t>ViewData</a:t>
            </a:r>
            <a:r>
              <a:rPr lang="en-IN" b="1" dirty="0"/>
              <a:t> { get; set; }</a:t>
            </a:r>
          </a:p>
          <a:p>
            <a:endParaRPr lang="en-IN" dirty="0"/>
          </a:p>
          <a:p>
            <a:r>
              <a:rPr lang="en-IN" dirty="0"/>
              <a:t>It is available for the current request only</a:t>
            </a:r>
          </a:p>
          <a:p>
            <a:r>
              <a:rPr lang="en-IN" dirty="0"/>
              <a:t>Requires typecasting for complex data type and checks for null values to avoid error</a:t>
            </a:r>
          </a:p>
          <a:p>
            <a:r>
              <a:rPr lang="en-IN" dirty="0"/>
              <a:t>If redirection occurs, then its value becomes null</a:t>
            </a:r>
          </a:p>
          <a:p>
            <a:endParaRPr lang="en-IN" dirty="0"/>
          </a:p>
        </p:txBody>
      </p:sp>
      <p:sp>
        <p:nvSpPr>
          <p:cNvPr id="2" name="Title 1"/>
          <p:cNvSpPr>
            <a:spLocks noGrp="1"/>
          </p:cNvSpPr>
          <p:nvPr>
            <p:ph type="title"/>
          </p:nvPr>
        </p:nvSpPr>
        <p:spPr/>
        <p:txBody>
          <a:bodyPr>
            <a:normAutofit/>
          </a:bodyPr>
          <a:lstStyle/>
          <a:p>
            <a:r>
              <a:rPr lang="en-IN" b="1" dirty="0" err="1" smtClean="0"/>
              <a:t>ViewData</a:t>
            </a:r>
            <a:endParaRPr lang="en-IN" dirty="0"/>
          </a:p>
        </p:txBody>
      </p:sp>
    </p:spTree>
    <p:extLst>
      <p:ext uri="{BB962C8B-B14F-4D97-AF65-F5344CB8AC3E}">
        <p14:creationId xmlns:p14="http://schemas.microsoft.com/office/powerpoint/2010/main" val="156950319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smtClean="0"/>
              <a:t>Model: </a:t>
            </a:r>
            <a:r>
              <a:rPr lang="en-IN" dirty="0" smtClean="0"/>
              <a:t>It is a class, which defines structure of the data , to be maintained. It can also contain business logic</a:t>
            </a:r>
            <a:r>
              <a:rPr lang="en-IN" dirty="0" smtClean="0"/>
              <a:t>.</a:t>
            </a:r>
          </a:p>
          <a:p>
            <a:endParaRPr lang="en-IN" dirty="0"/>
          </a:p>
          <a:p>
            <a:r>
              <a:rPr lang="en-IN" b="1" dirty="0" smtClean="0"/>
              <a:t>Controller: </a:t>
            </a:r>
            <a:r>
              <a:rPr lang="en-IN" dirty="0" smtClean="0"/>
              <a:t>It is a class, which defines application logic and also receives the request from browser and also returns response to the browser</a:t>
            </a:r>
            <a:r>
              <a:rPr lang="en-IN" dirty="0" smtClean="0"/>
              <a:t>.</a:t>
            </a:r>
          </a:p>
          <a:p>
            <a:endParaRPr lang="en-IN" dirty="0"/>
          </a:p>
          <a:p>
            <a:r>
              <a:rPr lang="en-IN" b="1" dirty="0" smtClean="0"/>
              <a:t>View: </a:t>
            </a:r>
            <a:r>
              <a:rPr lang="en-IN" dirty="0" smtClean="0"/>
              <a:t>It is a web page, which defines UI</a:t>
            </a:r>
            <a:r>
              <a:rPr lang="en-IN" dirty="0"/>
              <a:t>.</a:t>
            </a:r>
          </a:p>
          <a:p>
            <a:endParaRPr lang="en-IN" dirty="0"/>
          </a:p>
        </p:txBody>
      </p:sp>
      <p:sp>
        <p:nvSpPr>
          <p:cNvPr id="2" name="Title 1"/>
          <p:cNvSpPr>
            <a:spLocks noGrp="1"/>
          </p:cNvSpPr>
          <p:nvPr>
            <p:ph type="title"/>
          </p:nvPr>
        </p:nvSpPr>
        <p:spPr/>
        <p:txBody>
          <a:bodyPr/>
          <a:lstStyle/>
          <a:p>
            <a:r>
              <a:rPr lang="en-IN" dirty="0" smtClean="0"/>
              <a:t>Model Controller and View</a:t>
            </a:r>
            <a:endParaRPr lang="en-IN" dirty="0"/>
          </a:p>
        </p:txBody>
      </p:sp>
    </p:spTree>
    <p:extLst>
      <p:ext uri="{BB962C8B-B14F-4D97-AF65-F5344CB8AC3E}">
        <p14:creationId xmlns:p14="http://schemas.microsoft.com/office/powerpoint/2010/main" val="4262608072"/>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err="1" smtClean="0"/>
              <a:t>ViewBag</a:t>
            </a:r>
            <a:r>
              <a:rPr lang="en-IN" dirty="0"/>
              <a:t> is also used to pass data from the controller to the respective view</a:t>
            </a:r>
          </a:p>
          <a:p>
            <a:r>
              <a:rPr lang="en-IN" dirty="0" err="1"/>
              <a:t>ViewBag</a:t>
            </a:r>
            <a:r>
              <a:rPr lang="en-IN" dirty="0"/>
              <a:t> is a dynamic property that takes advantage of the new dynamic features in C# </a:t>
            </a:r>
            <a:r>
              <a:rPr lang="en-IN" dirty="0" smtClean="0"/>
              <a:t>4.0</a:t>
            </a:r>
          </a:p>
          <a:p>
            <a:endParaRPr lang="en-IN" b="1" dirty="0" smtClean="0"/>
          </a:p>
          <a:p>
            <a:r>
              <a:rPr lang="en-IN" b="1" dirty="0" smtClean="0"/>
              <a:t>public </a:t>
            </a:r>
            <a:r>
              <a:rPr lang="en-IN" b="1" dirty="0"/>
              <a:t>Object </a:t>
            </a:r>
            <a:r>
              <a:rPr lang="en-IN" b="1" dirty="0" err="1"/>
              <a:t>ViewBag</a:t>
            </a:r>
            <a:r>
              <a:rPr lang="en-IN" b="1" dirty="0"/>
              <a:t> { get; }</a:t>
            </a:r>
          </a:p>
          <a:p>
            <a:endParaRPr lang="en-IN" dirty="0"/>
          </a:p>
          <a:p>
            <a:r>
              <a:rPr lang="en-IN" dirty="0"/>
              <a:t>It is also available for the current request only</a:t>
            </a:r>
          </a:p>
          <a:p>
            <a:r>
              <a:rPr lang="en-IN" dirty="0"/>
              <a:t>If redirection occurs, then its value becomes null</a:t>
            </a:r>
          </a:p>
          <a:p>
            <a:r>
              <a:rPr lang="en-IN" dirty="0"/>
              <a:t>Doesn’t require typecasting for complex data type</a:t>
            </a:r>
          </a:p>
          <a:p>
            <a:endParaRPr lang="en-IN" dirty="0"/>
          </a:p>
        </p:txBody>
      </p:sp>
      <p:sp>
        <p:nvSpPr>
          <p:cNvPr id="2" name="Title 1"/>
          <p:cNvSpPr>
            <a:spLocks noGrp="1"/>
          </p:cNvSpPr>
          <p:nvPr>
            <p:ph type="title"/>
          </p:nvPr>
        </p:nvSpPr>
        <p:spPr/>
        <p:txBody>
          <a:bodyPr>
            <a:normAutofit/>
          </a:bodyPr>
          <a:lstStyle/>
          <a:p>
            <a:r>
              <a:rPr lang="en-IN" b="1" dirty="0" err="1" smtClean="0"/>
              <a:t>ViewBag</a:t>
            </a:r>
            <a:endParaRPr lang="en-IN" dirty="0"/>
          </a:p>
        </p:txBody>
      </p:sp>
    </p:spTree>
    <p:extLst>
      <p:ext uri="{BB962C8B-B14F-4D97-AF65-F5344CB8AC3E}">
        <p14:creationId xmlns:p14="http://schemas.microsoft.com/office/powerpoint/2010/main" val="3919530047"/>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5560" y="1988841"/>
            <a:ext cx="7776864" cy="3843789"/>
          </a:xfrm>
        </p:spPr>
        <p:txBody>
          <a:bodyPr>
            <a:normAutofit lnSpcReduction="10000"/>
          </a:bodyPr>
          <a:lstStyle/>
          <a:p>
            <a:pPr fontAlgn="base"/>
            <a:r>
              <a:rPr lang="en-IN" dirty="0"/>
              <a:t>Both the </a:t>
            </a:r>
            <a:r>
              <a:rPr lang="en-IN" dirty="0" err="1"/>
              <a:t>ViewData</a:t>
            </a:r>
            <a:r>
              <a:rPr lang="en-IN" dirty="0"/>
              <a:t> and </a:t>
            </a:r>
            <a:r>
              <a:rPr lang="en-IN" dirty="0" err="1"/>
              <a:t>ViewBag</a:t>
            </a:r>
            <a:r>
              <a:rPr lang="en-IN" dirty="0"/>
              <a:t> objects work well in the following scenarios:</a:t>
            </a:r>
          </a:p>
          <a:p>
            <a:pPr fontAlgn="base"/>
            <a:r>
              <a:rPr lang="en-IN" dirty="0"/>
              <a:t>Incorporating dropdown lists of lookup data into an entity</a:t>
            </a:r>
          </a:p>
          <a:p>
            <a:pPr fontAlgn="base"/>
            <a:r>
              <a:rPr lang="en-IN" dirty="0"/>
              <a:t>Components like a shopping cart</a:t>
            </a:r>
          </a:p>
          <a:p>
            <a:pPr fontAlgn="base"/>
            <a:r>
              <a:rPr lang="en-IN" dirty="0"/>
              <a:t>Widgets like a user profile widget</a:t>
            </a:r>
          </a:p>
          <a:p>
            <a:pPr fontAlgn="base"/>
            <a:r>
              <a:rPr lang="en-IN" dirty="0"/>
              <a:t>Small amounts of aggregate data</a:t>
            </a:r>
          </a:p>
          <a:p>
            <a:r>
              <a:rPr lang="en-IN" dirty="0"/>
              <a:t>- See more at: http://rachelappel.com/when-to-use-viewbag-viewdata-or-tempdata-in-asp.net-mvc-3-applications#sthash.pNaYdzvb.dpuf</a:t>
            </a:r>
          </a:p>
        </p:txBody>
      </p:sp>
      <p:sp>
        <p:nvSpPr>
          <p:cNvPr id="2" name="Title 1"/>
          <p:cNvSpPr>
            <a:spLocks noGrp="1"/>
          </p:cNvSpPr>
          <p:nvPr>
            <p:ph type="title"/>
          </p:nvPr>
        </p:nvSpPr>
        <p:spPr>
          <a:xfrm>
            <a:off x="2135560" y="1027664"/>
            <a:ext cx="7848872" cy="817160"/>
          </a:xfrm>
        </p:spPr>
        <p:txBody>
          <a:bodyPr>
            <a:normAutofit/>
          </a:bodyPr>
          <a:lstStyle/>
          <a:p>
            <a:r>
              <a:rPr lang="en-IN" b="1" dirty="0" smtClean="0"/>
              <a:t>Where to use </a:t>
            </a:r>
            <a:r>
              <a:rPr lang="en-IN" b="1" dirty="0" err="1" smtClean="0"/>
              <a:t>ViewData</a:t>
            </a:r>
            <a:r>
              <a:rPr lang="en-IN" b="1" dirty="0" smtClean="0"/>
              <a:t> and </a:t>
            </a:r>
            <a:r>
              <a:rPr lang="en-IN" b="1" dirty="0" err="1" smtClean="0"/>
              <a:t>ViewBag</a:t>
            </a:r>
            <a:endParaRPr lang="en-IN" b="1" dirty="0"/>
          </a:p>
        </p:txBody>
      </p:sp>
    </p:spTree>
    <p:extLst>
      <p:ext uri="{BB962C8B-B14F-4D97-AF65-F5344CB8AC3E}">
        <p14:creationId xmlns:p14="http://schemas.microsoft.com/office/powerpoint/2010/main" val="3722540315"/>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7493" y="1844825"/>
            <a:ext cx="6777317" cy="3987805"/>
          </a:xfrm>
        </p:spPr>
        <p:txBody>
          <a:bodyPr>
            <a:normAutofit fontScale="77500" lnSpcReduction="20000"/>
          </a:bodyPr>
          <a:lstStyle/>
          <a:p>
            <a:r>
              <a:rPr lang="en-IN" dirty="0" err="1" smtClean="0"/>
              <a:t>TempData</a:t>
            </a:r>
            <a:r>
              <a:rPr lang="en-IN" dirty="0"/>
              <a:t> is derived from </a:t>
            </a:r>
            <a:r>
              <a:rPr lang="en-IN" dirty="0" err="1"/>
              <a:t>TempDataDictionary</a:t>
            </a:r>
            <a:r>
              <a:rPr lang="en-IN" dirty="0"/>
              <a:t> </a:t>
            </a:r>
            <a:r>
              <a:rPr lang="en-IN" dirty="0" smtClean="0"/>
              <a:t>class</a:t>
            </a:r>
          </a:p>
          <a:p>
            <a:endParaRPr lang="en-IN" b="1" dirty="0" smtClean="0"/>
          </a:p>
          <a:p>
            <a:r>
              <a:rPr lang="en-IN" b="1" dirty="0" smtClean="0"/>
              <a:t>public </a:t>
            </a:r>
            <a:r>
              <a:rPr lang="en-IN" b="1" dirty="0" err="1"/>
              <a:t>TempDataDictionary</a:t>
            </a:r>
            <a:r>
              <a:rPr lang="en-IN" b="1" dirty="0"/>
              <a:t> </a:t>
            </a:r>
            <a:r>
              <a:rPr lang="en-IN" b="1" dirty="0" err="1"/>
              <a:t>TempData</a:t>
            </a:r>
            <a:r>
              <a:rPr lang="en-IN" b="1" dirty="0"/>
              <a:t> { get; set; }</a:t>
            </a:r>
          </a:p>
          <a:p>
            <a:endParaRPr lang="en-IN" dirty="0"/>
          </a:p>
          <a:p>
            <a:r>
              <a:rPr lang="en-IN" dirty="0" err="1"/>
              <a:t>TempData</a:t>
            </a:r>
            <a:r>
              <a:rPr lang="en-IN" dirty="0"/>
              <a:t> is used to pass data from the current request to the next request</a:t>
            </a:r>
          </a:p>
          <a:p>
            <a:r>
              <a:rPr lang="en-IN" dirty="0"/>
              <a:t>It keeps the information for the time of an HTTP Request. This means only from one page to another. It helps to maintain the data when we move from one controller to another controller or from one action to another action</a:t>
            </a:r>
          </a:p>
          <a:p>
            <a:r>
              <a:rPr lang="en-IN" dirty="0"/>
              <a:t>It requires typecasting for complex data type and checks for null values to avoid error. Generally, it is used to store only one time messages like the error messages and validation messages</a:t>
            </a:r>
          </a:p>
          <a:p>
            <a:endParaRPr lang="en-IN" dirty="0"/>
          </a:p>
        </p:txBody>
      </p:sp>
      <p:sp>
        <p:nvSpPr>
          <p:cNvPr id="2" name="Title 1"/>
          <p:cNvSpPr>
            <a:spLocks noGrp="1"/>
          </p:cNvSpPr>
          <p:nvPr>
            <p:ph type="title"/>
          </p:nvPr>
        </p:nvSpPr>
        <p:spPr>
          <a:xfrm>
            <a:off x="2567490" y="1027664"/>
            <a:ext cx="7024744" cy="673144"/>
          </a:xfrm>
        </p:spPr>
        <p:txBody>
          <a:bodyPr>
            <a:normAutofit/>
          </a:bodyPr>
          <a:lstStyle/>
          <a:p>
            <a:r>
              <a:rPr lang="en-IN" b="1" dirty="0" err="1" smtClean="0"/>
              <a:t>TempData</a:t>
            </a:r>
            <a:endParaRPr lang="en-IN" dirty="0"/>
          </a:p>
        </p:txBody>
      </p:sp>
    </p:spTree>
    <p:extLst>
      <p:ext uri="{BB962C8B-B14F-4D97-AF65-F5344CB8AC3E}">
        <p14:creationId xmlns:p14="http://schemas.microsoft.com/office/powerpoint/2010/main" val="750454402"/>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use </a:t>
            </a:r>
            <a:r>
              <a:rPr lang="en-US" dirty="0" err="1" smtClean="0"/>
              <a:t>tempdata</a:t>
            </a:r>
            <a:endParaRPr lang="en-IN" dirty="0"/>
          </a:p>
        </p:txBody>
      </p:sp>
      <p:sp>
        <p:nvSpPr>
          <p:cNvPr id="3" name="Content Placeholder 2"/>
          <p:cNvSpPr>
            <a:spLocks noGrp="1"/>
          </p:cNvSpPr>
          <p:nvPr>
            <p:ph idx="1"/>
          </p:nvPr>
        </p:nvSpPr>
        <p:spPr/>
        <p:txBody>
          <a:bodyPr/>
          <a:lstStyle/>
          <a:p>
            <a:r>
              <a:rPr lang="en-IN" dirty="0"/>
              <a:t>While the </a:t>
            </a:r>
            <a:r>
              <a:rPr lang="en-IN" dirty="0" err="1"/>
              <a:t>TempData</a:t>
            </a:r>
            <a:r>
              <a:rPr lang="en-IN" dirty="0"/>
              <a:t> object works well in </a:t>
            </a:r>
            <a:r>
              <a:rPr lang="en-IN" b="1" dirty="0"/>
              <a:t>one basic scenario</a:t>
            </a:r>
            <a:r>
              <a:rPr lang="en-IN" dirty="0"/>
              <a:t>:</a:t>
            </a:r>
          </a:p>
          <a:p>
            <a:r>
              <a:rPr lang="en-IN" dirty="0"/>
              <a:t>Passing data between the current and next HTTP requests</a:t>
            </a:r>
          </a:p>
          <a:p>
            <a:r>
              <a:rPr lang="en-IN" dirty="0"/>
              <a:t>- See more at: http://rachelappel.com/when-to-use-viewbag-viewdata-or-tempdata-in-asp.net-mvc-3-applications#sthash.pNaYdzvb.dpuf</a:t>
            </a:r>
          </a:p>
          <a:p>
            <a:endParaRPr lang="en-IN" dirty="0"/>
          </a:p>
        </p:txBody>
      </p:sp>
    </p:spTree>
    <p:extLst>
      <p:ext uri="{BB962C8B-B14F-4D97-AF65-F5344CB8AC3E}">
        <p14:creationId xmlns:p14="http://schemas.microsoft.com/office/powerpoint/2010/main" val="4026326160"/>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t"/>
            <a:r>
              <a:rPr lang="en-IN" dirty="0" smtClean="0"/>
              <a:t>Session </a:t>
            </a:r>
            <a:r>
              <a:rPr lang="en-IN" dirty="0"/>
              <a:t>is an object that is derived from </a:t>
            </a:r>
            <a:r>
              <a:rPr lang="en-IN" dirty="0" err="1"/>
              <a:t>HttpSessionState</a:t>
            </a:r>
            <a:r>
              <a:rPr lang="en-IN" dirty="0"/>
              <a:t> class.</a:t>
            </a:r>
          </a:p>
          <a:p>
            <a:pPr lvl="1"/>
            <a:r>
              <a:rPr lang="en-IN" dirty="0"/>
              <a:t>public </a:t>
            </a:r>
            <a:r>
              <a:rPr lang="en-IN" dirty="0" err="1"/>
              <a:t>HttpSessionState</a:t>
            </a:r>
            <a:r>
              <a:rPr lang="en-IN" dirty="0"/>
              <a:t> Session { get; }</a:t>
            </a:r>
          </a:p>
          <a:p>
            <a:pPr fontAlgn="t"/>
            <a:r>
              <a:rPr lang="en-IN" dirty="0"/>
              <a:t>Session is a property of </a:t>
            </a:r>
            <a:r>
              <a:rPr lang="en-IN" dirty="0" err="1"/>
              <a:t>HttpContext</a:t>
            </a:r>
            <a:r>
              <a:rPr lang="en-IN" dirty="0"/>
              <a:t> class.</a:t>
            </a:r>
          </a:p>
          <a:p>
            <a:pPr fontAlgn="t"/>
            <a:r>
              <a:rPr lang="en-IN" dirty="0"/>
              <a:t>Session is also used to pass data within the ASP.NET MVC application and Unlike </a:t>
            </a:r>
            <a:r>
              <a:rPr lang="en-IN" dirty="0" err="1"/>
              <a:t>TempData</a:t>
            </a:r>
            <a:r>
              <a:rPr lang="en-IN" dirty="0"/>
              <a:t>, it never expires.</a:t>
            </a:r>
          </a:p>
          <a:p>
            <a:pPr fontAlgn="t"/>
            <a:r>
              <a:rPr lang="en-IN" dirty="0"/>
              <a:t>Session is valid for all requests, not for a single redirect.</a:t>
            </a:r>
          </a:p>
          <a:p>
            <a:pPr fontAlgn="t"/>
            <a:r>
              <a:rPr lang="en-IN" dirty="0"/>
              <a:t>It’s also required typecasting for getting data and check for null values to avoid error.</a:t>
            </a:r>
          </a:p>
          <a:p>
            <a:endParaRPr lang="en-IN" dirty="0"/>
          </a:p>
        </p:txBody>
      </p:sp>
      <p:sp>
        <p:nvSpPr>
          <p:cNvPr id="2" name="Title 1"/>
          <p:cNvSpPr>
            <a:spLocks noGrp="1"/>
          </p:cNvSpPr>
          <p:nvPr>
            <p:ph type="title"/>
          </p:nvPr>
        </p:nvSpPr>
        <p:spPr/>
        <p:txBody>
          <a:bodyPr>
            <a:normAutofit/>
          </a:bodyPr>
          <a:lstStyle/>
          <a:p>
            <a:r>
              <a:rPr lang="en-IN" dirty="0" smtClean="0"/>
              <a:t>Session</a:t>
            </a:r>
            <a:endParaRPr lang="en-IN" dirty="0"/>
          </a:p>
        </p:txBody>
      </p:sp>
    </p:spTree>
    <p:extLst>
      <p:ext uri="{BB962C8B-B14F-4D97-AF65-F5344CB8AC3E}">
        <p14:creationId xmlns:p14="http://schemas.microsoft.com/office/powerpoint/2010/main" val="881343725"/>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76673"/>
            <a:ext cx="8229600" cy="5649491"/>
          </a:xfrm>
        </p:spPr>
        <p:txBody>
          <a:bodyPr>
            <a:normAutofit fontScale="70000" lnSpcReduction="20000"/>
          </a:bodyPr>
          <a:lstStyle/>
          <a:p>
            <a:pPr marL="68580" indent="0">
              <a:buNone/>
            </a:pPr>
            <a:r>
              <a:rPr lang="en-IN" b="1" dirty="0" err="1"/>
              <a:t>ViewData</a:t>
            </a:r>
            <a:r>
              <a:rPr lang="en-IN" b="1" dirty="0"/>
              <a:t> </a:t>
            </a:r>
            <a:r>
              <a:rPr lang="en-IN" b="1" dirty="0" smtClean="0"/>
              <a:t>Example</a:t>
            </a:r>
          </a:p>
          <a:p>
            <a:pPr marL="68580" indent="0">
              <a:buNone/>
            </a:pPr>
            <a:endParaRPr lang="en-IN" dirty="0"/>
          </a:p>
          <a:p>
            <a:pPr marL="68580" indent="0">
              <a:buNone/>
            </a:pPr>
            <a:r>
              <a:rPr lang="en-IN" b="1" dirty="0" smtClean="0">
                <a:solidFill>
                  <a:schemeClr val="bg2">
                    <a:lumMod val="50000"/>
                  </a:schemeClr>
                </a:solidFill>
              </a:rPr>
              <a:t>//Controller Code</a:t>
            </a:r>
          </a:p>
          <a:p>
            <a:pPr marL="68580" indent="0">
              <a:buNone/>
            </a:pPr>
            <a:r>
              <a:rPr lang="en-IN" b="1" dirty="0" smtClean="0"/>
              <a:t>public</a:t>
            </a:r>
            <a:r>
              <a:rPr lang="en-IN" b="1" dirty="0"/>
              <a:t> </a:t>
            </a:r>
            <a:r>
              <a:rPr lang="en-IN" b="1" dirty="0" err="1"/>
              <a:t>ActionResult</a:t>
            </a:r>
            <a:r>
              <a:rPr lang="en-IN" b="1" dirty="0"/>
              <a:t> Index()</a:t>
            </a:r>
          </a:p>
          <a:p>
            <a:pPr marL="68580" indent="0">
              <a:buNone/>
            </a:pPr>
            <a:r>
              <a:rPr lang="en-IN" b="1" dirty="0"/>
              <a:t>{</a:t>
            </a:r>
          </a:p>
          <a:p>
            <a:pPr marL="68580" indent="0">
              <a:buNone/>
            </a:pPr>
            <a:r>
              <a:rPr lang="en-IN" b="1" dirty="0"/>
              <a:t>      List&lt;string&gt; Student = new List&lt;string&gt;();</a:t>
            </a:r>
          </a:p>
          <a:p>
            <a:pPr marL="68580" indent="0">
              <a:buNone/>
            </a:pPr>
            <a:r>
              <a:rPr lang="en-IN" b="1" dirty="0"/>
              <a:t>      </a:t>
            </a:r>
            <a:r>
              <a:rPr lang="en-IN" b="1" dirty="0" err="1"/>
              <a:t>Student.Add</a:t>
            </a:r>
            <a:r>
              <a:rPr lang="en-IN" b="1" dirty="0"/>
              <a:t>("</a:t>
            </a:r>
            <a:r>
              <a:rPr lang="en-IN" b="1" dirty="0" err="1"/>
              <a:t>Jignesh</a:t>
            </a:r>
            <a:r>
              <a:rPr lang="en-IN" b="1" dirty="0"/>
              <a:t>");</a:t>
            </a:r>
          </a:p>
          <a:p>
            <a:pPr marL="68580" indent="0">
              <a:buNone/>
            </a:pPr>
            <a:r>
              <a:rPr lang="en-IN" b="1" dirty="0"/>
              <a:t>      </a:t>
            </a:r>
            <a:r>
              <a:rPr lang="en-IN" b="1" dirty="0" err="1"/>
              <a:t>Student.Add</a:t>
            </a:r>
            <a:r>
              <a:rPr lang="en-IN" b="1" dirty="0"/>
              <a:t>("</a:t>
            </a:r>
            <a:r>
              <a:rPr lang="en-IN" b="1" dirty="0" err="1"/>
              <a:t>Tejas</a:t>
            </a:r>
            <a:r>
              <a:rPr lang="en-IN" b="1" dirty="0"/>
              <a:t>");</a:t>
            </a:r>
          </a:p>
          <a:p>
            <a:pPr marL="68580" indent="0">
              <a:buNone/>
            </a:pPr>
            <a:r>
              <a:rPr lang="en-IN" b="1" dirty="0"/>
              <a:t>      </a:t>
            </a:r>
            <a:r>
              <a:rPr lang="en-IN" b="1" dirty="0" err="1"/>
              <a:t>Student.Add</a:t>
            </a:r>
            <a:r>
              <a:rPr lang="en-IN" b="1" dirty="0"/>
              <a:t>("</a:t>
            </a:r>
            <a:r>
              <a:rPr lang="en-IN" b="1" dirty="0" err="1"/>
              <a:t>Rakesh</a:t>
            </a:r>
            <a:r>
              <a:rPr lang="en-IN" b="1" dirty="0"/>
              <a:t>");</a:t>
            </a:r>
          </a:p>
          <a:p>
            <a:pPr marL="68580" indent="0">
              <a:buNone/>
            </a:pPr>
            <a:r>
              <a:rPr lang="en-IN" b="1" dirty="0"/>
              <a:t> </a:t>
            </a:r>
          </a:p>
          <a:p>
            <a:pPr marL="68580" indent="0">
              <a:buNone/>
            </a:pPr>
            <a:r>
              <a:rPr lang="en-IN" b="1" dirty="0"/>
              <a:t>      </a:t>
            </a:r>
            <a:r>
              <a:rPr lang="en-IN" b="1" dirty="0" err="1"/>
              <a:t>ViewData</a:t>
            </a:r>
            <a:r>
              <a:rPr lang="en-IN" b="1" dirty="0"/>
              <a:t>["Student"] = Student;</a:t>
            </a:r>
          </a:p>
          <a:p>
            <a:pPr marL="68580" indent="0">
              <a:buNone/>
            </a:pPr>
            <a:r>
              <a:rPr lang="en-IN" b="1" dirty="0"/>
              <a:t>      return View();</a:t>
            </a:r>
          </a:p>
          <a:p>
            <a:pPr marL="68580" indent="0">
              <a:buNone/>
            </a:pPr>
            <a:r>
              <a:rPr lang="en-IN" b="1" dirty="0"/>
              <a:t>}</a:t>
            </a:r>
          </a:p>
          <a:p>
            <a:pPr marL="68580" indent="0">
              <a:buNone/>
            </a:pPr>
            <a:r>
              <a:rPr lang="en-IN" b="1" dirty="0" smtClean="0">
                <a:solidFill>
                  <a:schemeClr val="bg2">
                    <a:lumMod val="50000"/>
                  </a:schemeClr>
                </a:solidFill>
              </a:rPr>
              <a:t>//Page </a:t>
            </a:r>
            <a:r>
              <a:rPr lang="en-IN" b="1" dirty="0">
                <a:solidFill>
                  <a:schemeClr val="bg2">
                    <a:lumMod val="50000"/>
                  </a:schemeClr>
                </a:solidFill>
              </a:rPr>
              <a:t>code</a:t>
            </a:r>
          </a:p>
          <a:p>
            <a:pPr marL="68580" indent="0">
              <a:buNone/>
            </a:pPr>
            <a:r>
              <a:rPr lang="en-IN" b="1" dirty="0"/>
              <a:t>&lt;</a:t>
            </a:r>
            <a:r>
              <a:rPr lang="en-IN" b="1" dirty="0" err="1"/>
              <a:t>ul</a:t>
            </a:r>
            <a:r>
              <a:rPr lang="en-IN" b="1" dirty="0"/>
              <a:t>&gt;</a:t>
            </a:r>
          </a:p>
          <a:p>
            <a:pPr marL="68580" indent="0">
              <a:buNone/>
            </a:pPr>
            <a:r>
              <a:rPr lang="en-IN" b="1" dirty="0"/>
              <a:t>    &lt;% </a:t>
            </a:r>
            <a:r>
              <a:rPr lang="en-IN" b="1" dirty="0" err="1"/>
              <a:t>foreach</a:t>
            </a:r>
            <a:r>
              <a:rPr lang="en-IN" b="1" dirty="0"/>
              <a:t> (</a:t>
            </a:r>
            <a:r>
              <a:rPr lang="en-IN" b="1" dirty="0" err="1"/>
              <a:t>var</a:t>
            </a:r>
            <a:r>
              <a:rPr lang="en-IN" b="1" dirty="0"/>
              <a:t> student in </a:t>
            </a:r>
            <a:r>
              <a:rPr lang="en-IN" b="1" dirty="0" err="1"/>
              <a:t>ViewData</a:t>
            </a:r>
            <a:r>
              <a:rPr lang="en-IN" b="1" dirty="0"/>
              <a:t>["Student"] as List&lt;string&gt;)</a:t>
            </a:r>
          </a:p>
          <a:p>
            <a:pPr marL="68580" indent="0">
              <a:buNone/>
            </a:pPr>
            <a:r>
              <a:rPr lang="en-IN" b="1" dirty="0"/>
              <a:t>        { %&gt;</a:t>
            </a:r>
          </a:p>
          <a:p>
            <a:pPr marL="68580" indent="0">
              <a:buNone/>
            </a:pPr>
            <a:r>
              <a:rPr lang="en-IN" b="1" dirty="0"/>
              <a:t>    &lt;li&gt;&lt;%: student%&gt;&lt;/li&gt;</a:t>
            </a:r>
          </a:p>
          <a:p>
            <a:pPr marL="68580" indent="0">
              <a:buNone/>
            </a:pPr>
            <a:r>
              <a:rPr lang="en-IN" b="1" dirty="0"/>
              <a:t>    &lt;% } %&gt;</a:t>
            </a:r>
          </a:p>
          <a:p>
            <a:pPr marL="68580" indent="0">
              <a:buNone/>
            </a:pPr>
            <a:r>
              <a:rPr lang="en-IN" b="1" dirty="0"/>
              <a:t>&lt;/</a:t>
            </a:r>
            <a:r>
              <a:rPr lang="en-IN" b="1" dirty="0" err="1"/>
              <a:t>ul</a:t>
            </a:r>
            <a:r>
              <a:rPr lang="en-IN" b="1" dirty="0"/>
              <a:t>&gt;</a:t>
            </a:r>
          </a:p>
          <a:p>
            <a:endParaRPr lang="en-IN" dirty="0"/>
          </a:p>
        </p:txBody>
      </p:sp>
    </p:spTree>
    <p:extLst>
      <p:ext uri="{BB962C8B-B14F-4D97-AF65-F5344CB8AC3E}">
        <p14:creationId xmlns:p14="http://schemas.microsoft.com/office/powerpoint/2010/main" val="2574795551"/>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04665"/>
            <a:ext cx="8229600" cy="5721499"/>
          </a:xfrm>
        </p:spPr>
        <p:txBody>
          <a:bodyPr>
            <a:normAutofit fontScale="70000" lnSpcReduction="20000"/>
          </a:bodyPr>
          <a:lstStyle/>
          <a:p>
            <a:r>
              <a:rPr lang="en-IN" b="1" dirty="0" err="1"/>
              <a:t>ViewBag</a:t>
            </a:r>
            <a:r>
              <a:rPr lang="en-IN" b="1" dirty="0"/>
              <a:t> Example</a:t>
            </a:r>
            <a:endParaRPr lang="en-IN" dirty="0"/>
          </a:p>
          <a:p>
            <a:pPr marL="68580" indent="0">
              <a:buNone/>
            </a:pPr>
            <a:endParaRPr lang="en-IN" dirty="0"/>
          </a:p>
          <a:p>
            <a:pPr marL="68580" indent="0">
              <a:buNone/>
            </a:pPr>
            <a:r>
              <a:rPr lang="en-IN" b="1" dirty="0"/>
              <a:t>//Controller Code</a:t>
            </a:r>
          </a:p>
          <a:p>
            <a:pPr marL="68580" indent="0">
              <a:buNone/>
            </a:pPr>
            <a:r>
              <a:rPr lang="en-IN" b="1" dirty="0"/>
              <a:t>public </a:t>
            </a:r>
            <a:r>
              <a:rPr lang="en-IN" b="1" dirty="0" err="1"/>
              <a:t>ActionResult</a:t>
            </a:r>
            <a:r>
              <a:rPr lang="en-IN" b="1" dirty="0"/>
              <a:t> Index()</a:t>
            </a:r>
          </a:p>
          <a:p>
            <a:pPr marL="68580" indent="0">
              <a:buNone/>
            </a:pPr>
            <a:r>
              <a:rPr lang="en-IN" b="1" dirty="0"/>
              <a:t>{</a:t>
            </a:r>
          </a:p>
          <a:p>
            <a:pPr marL="68580" indent="0">
              <a:buNone/>
            </a:pPr>
            <a:r>
              <a:rPr lang="en-IN" b="1" dirty="0"/>
              <a:t>      List&lt;string&gt; Student = new List&lt;string&gt;();</a:t>
            </a:r>
          </a:p>
          <a:p>
            <a:pPr marL="68580" indent="0">
              <a:buNone/>
            </a:pPr>
            <a:r>
              <a:rPr lang="en-IN" b="1" dirty="0"/>
              <a:t>      </a:t>
            </a:r>
            <a:r>
              <a:rPr lang="en-IN" b="1" dirty="0" err="1"/>
              <a:t>Student.Add</a:t>
            </a:r>
            <a:r>
              <a:rPr lang="en-IN" b="1" dirty="0"/>
              <a:t>("</a:t>
            </a:r>
            <a:r>
              <a:rPr lang="en-IN" b="1" dirty="0" err="1"/>
              <a:t>Jignesh</a:t>
            </a:r>
            <a:r>
              <a:rPr lang="en-IN" b="1" dirty="0"/>
              <a:t>");</a:t>
            </a:r>
          </a:p>
          <a:p>
            <a:pPr marL="68580" indent="0">
              <a:buNone/>
            </a:pPr>
            <a:r>
              <a:rPr lang="en-IN" b="1" dirty="0"/>
              <a:t>      </a:t>
            </a:r>
            <a:r>
              <a:rPr lang="en-IN" b="1" dirty="0" err="1"/>
              <a:t>Student.Add</a:t>
            </a:r>
            <a:r>
              <a:rPr lang="en-IN" b="1" dirty="0"/>
              <a:t>("</a:t>
            </a:r>
            <a:r>
              <a:rPr lang="en-IN" b="1" dirty="0" err="1"/>
              <a:t>Tejas</a:t>
            </a:r>
            <a:r>
              <a:rPr lang="en-IN" b="1" dirty="0"/>
              <a:t>");</a:t>
            </a:r>
          </a:p>
          <a:p>
            <a:pPr marL="68580" indent="0">
              <a:buNone/>
            </a:pPr>
            <a:r>
              <a:rPr lang="en-IN" b="1" dirty="0"/>
              <a:t>      </a:t>
            </a:r>
            <a:r>
              <a:rPr lang="en-IN" b="1" dirty="0" err="1"/>
              <a:t>Student.Add</a:t>
            </a:r>
            <a:r>
              <a:rPr lang="en-IN" b="1" dirty="0"/>
              <a:t>("</a:t>
            </a:r>
            <a:r>
              <a:rPr lang="en-IN" b="1" dirty="0" err="1"/>
              <a:t>Rakesh</a:t>
            </a:r>
            <a:r>
              <a:rPr lang="en-IN" b="1" dirty="0"/>
              <a:t>");</a:t>
            </a:r>
          </a:p>
          <a:p>
            <a:pPr marL="68580" indent="0">
              <a:buNone/>
            </a:pPr>
            <a:r>
              <a:rPr lang="en-IN" b="1" dirty="0"/>
              <a:t> </a:t>
            </a:r>
          </a:p>
          <a:p>
            <a:pPr marL="68580" indent="0">
              <a:buNone/>
            </a:pPr>
            <a:r>
              <a:rPr lang="en-IN" b="1" dirty="0"/>
              <a:t>      </a:t>
            </a:r>
            <a:r>
              <a:rPr lang="en-IN" b="1" dirty="0" err="1"/>
              <a:t>ViewBag.Student</a:t>
            </a:r>
            <a:r>
              <a:rPr lang="en-IN" b="1" dirty="0"/>
              <a:t> = Student;</a:t>
            </a:r>
          </a:p>
          <a:p>
            <a:pPr marL="68580" indent="0">
              <a:buNone/>
            </a:pPr>
            <a:r>
              <a:rPr lang="en-IN" b="1" dirty="0"/>
              <a:t>      return View();</a:t>
            </a:r>
          </a:p>
          <a:p>
            <a:pPr marL="68580" indent="0">
              <a:buNone/>
            </a:pPr>
            <a:r>
              <a:rPr lang="en-IN" b="1" dirty="0"/>
              <a:t>} </a:t>
            </a:r>
          </a:p>
          <a:p>
            <a:pPr marL="68580" indent="0">
              <a:buNone/>
            </a:pPr>
            <a:r>
              <a:rPr lang="en-IN" b="1" dirty="0"/>
              <a:t>//page code</a:t>
            </a:r>
          </a:p>
          <a:p>
            <a:pPr marL="68580" indent="0">
              <a:buNone/>
            </a:pPr>
            <a:r>
              <a:rPr lang="en-IN" b="1" dirty="0"/>
              <a:t>&lt;</a:t>
            </a:r>
            <a:r>
              <a:rPr lang="en-IN" b="1" dirty="0" err="1"/>
              <a:t>ul</a:t>
            </a:r>
            <a:r>
              <a:rPr lang="en-IN" b="1" dirty="0"/>
              <a:t>&gt;</a:t>
            </a:r>
          </a:p>
          <a:p>
            <a:pPr marL="68580" indent="0">
              <a:buNone/>
            </a:pPr>
            <a:r>
              <a:rPr lang="en-IN" b="1" dirty="0"/>
              <a:t>    &lt;% </a:t>
            </a:r>
            <a:r>
              <a:rPr lang="en-IN" b="1" dirty="0" err="1"/>
              <a:t>foreach</a:t>
            </a:r>
            <a:r>
              <a:rPr lang="en-IN" b="1" dirty="0"/>
              <a:t> (</a:t>
            </a:r>
            <a:r>
              <a:rPr lang="en-IN" b="1" dirty="0" err="1"/>
              <a:t>var</a:t>
            </a:r>
            <a:r>
              <a:rPr lang="en-IN" b="1" dirty="0"/>
              <a:t> student in </a:t>
            </a:r>
            <a:r>
              <a:rPr lang="en-IN" b="1" dirty="0" err="1"/>
              <a:t>ViewBag.Student</a:t>
            </a:r>
            <a:r>
              <a:rPr lang="en-IN" b="1" dirty="0"/>
              <a:t>)</a:t>
            </a:r>
          </a:p>
          <a:p>
            <a:pPr marL="68580" indent="0">
              <a:buNone/>
            </a:pPr>
            <a:r>
              <a:rPr lang="en-IN" b="1" dirty="0"/>
              <a:t>        { %&gt;</a:t>
            </a:r>
          </a:p>
          <a:p>
            <a:pPr marL="68580" indent="0">
              <a:buNone/>
            </a:pPr>
            <a:r>
              <a:rPr lang="en-IN" b="1" dirty="0"/>
              <a:t>    &lt;li&gt;&lt;%: student%&gt;&lt;/li&gt;</a:t>
            </a:r>
          </a:p>
          <a:p>
            <a:pPr marL="68580" indent="0">
              <a:buNone/>
            </a:pPr>
            <a:r>
              <a:rPr lang="en-IN" b="1" dirty="0"/>
              <a:t>    &lt;% } %&gt;</a:t>
            </a:r>
          </a:p>
          <a:p>
            <a:pPr marL="68580" indent="0">
              <a:buNone/>
            </a:pPr>
            <a:r>
              <a:rPr lang="en-IN" b="1" dirty="0"/>
              <a:t>&lt;/</a:t>
            </a:r>
            <a:r>
              <a:rPr lang="en-IN" b="1" dirty="0" err="1"/>
              <a:t>ul</a:t>
            </a:r>
            <a:r>
              <a:rPr lang="en-IN" b="1" dirty="0"/>
              <a:t>&gt;</a:t>
            </a:r>
          </a:p>
          <a:p>
            <a:endParaRPr lang="en-IN" dirty="0"/>
          </a:p>
        </p:txBody>
      </p:sp>
    </p:spTree>
    <p:extLst>
      <p:ext uri="{BB962C8B-B14F-4D97-AF65-F5344CB8AC3E}">
        <p14:creationId xmlns:p14="http://schemas.microsoft.com/office/powerpoint/2010/main" val="1948651260"/>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76673"/>
            <a:ext cx="8229600" cy="5649491"/>
          </a:xfrm>
        </p:spPr>
        <p:txBody>
          <a:bodyPr>
            <a:normAutofit fontScale="70000" lnSpcReduction="20000"/>
          </a:bodyPr>
          <a:lstStyle/>
          <a:p>
            <a:r>
              <a:rPr lang="en-IN" b="1" dirty="0" err="1"/>
              <a:t>TempData</a:t>
            </a:r>
            <a:r>
              <a:rPr lang="en-IN" b="1" dirty="0"/>
              <a:t> Example</a:t>
            </a:r>
            <a:br>
              <a:rPr lang="en-IN" b="1" dirty="0"/>
            </a:br>
            <a:r>
              <a:rPr lang="en-IN" b="1" dirty="0"/>
              <a:t> </a:t>
            </a:r>
            <a:endParaRPr lang="en-IN" dirty="0"/>
          </a:p>
          <a:p>
            <a:pPr marL="68580" indent="0">
              <a:buNone/>
            </a:pPr>
            <a:r>
              <a:rPr lang="en-IN" b="1" dirty="0"/>
              <a:t>//Controller Code</a:t>
            </a:r>
          </a:p>
          <a:p>
            <a:pPr marL="68580" indent="0">
              <a:buNone/>
            </a:pPr>
            <a:r>
              <a:rPr lang="en-IN" b="1" dirty="0"/>
              <a:t>public </a:t>
            </a:r>
            <a:r>
              <a:rPr lang="en-IN" b="1" dirty="0" err="1"/>
              <a:t>ActionResult</a:t>
            </a:r>
            <a:r>
              <a:rPr lang="en-IN" b="1" dirty="0"/>
              <a:t> Index()</a:t>
            </a:r>
          </a:p>
          <a:p>
            <a:pPr marL="68580" indent="0">
              <a:buNone/>
            </a:pPr>
            <a:r>
              <a:rPr lang="en-IN" b="1" dirty="0"/>
              <a:t>{</a:t>
            </a:r>
          </a:p>
          <a:p>
            <a:pPr marL="68580" indent="0">
              <a:buNone/>
            </a:pPr>
            <a:r>
              <a:rPr lang="en-IN" b="1" dirty="0"/>
              <a:t>    List&lt;string&gt; Student = new List&lt;string&gt;();</a:t>
            </a:r>
          </a:p>
          <a:p>
            <a:pPr marL="68580" indent="0">
              <a:buNone/>
            </a:pPr>
            <a:r>
              <a:rPr lang="en-IN" b="1" dirty="0"/>
              <a:t>    </a:t>
            </a:r>
            <a:r>
              <a:rPr lang="en-IN" b="1" dirty="0" err="1"/>
              <a:t>Student.Add</a:t>
            </a:r>
            <a:r>
              <a:rPr lang="en-IN" b="1" dirty="0"/>
              <a:t>("</a:t>
            </a:r>
            <a:r>
              <a:rPr lang="en-IN" b="1" dirty="0" err="1"/>
              <a:t>Jignesh</a:t>
            </a:r>
            <a:r>
              <a:rPr lang="en-IN" b="1" dirty="0"/>
              <a:t>");</a:t>
            </a:r>
          </a:p>
          <a:p>
            <a:pPr marL="68580" indent="0">
              <a:buNone/>
            </a:pPr>
            <a:r>
              <a:rPr lang="en-IN" b="1" dirty="0"/>
              <a:t>    </a:t>
            </a:r>
            <a:r>
              <a:rPr lang="en-IN" b="1" dirty="0" err="1"/>
              <a:t>Student.Add</a:t>
            </a:r>
            <a:r>
              <a:rPr lang="en-IN" b="1" dirty="0"/>
              <a:t>("</a:t>
            </a:r>
            <a:r>
              <a:rPr lang="en-IN" b="1" dirty="0" err="1"/>
              <a:t>Tejas</a:t>
            </a:r>
            <a:r>
              <a:rPr lang="en-IN" b="1" dirty="0"/>
              <a:t>");</a:t>
            </a:r>
          </a:p>
          <a:p>
            <a:pPr marL="68580" indent="0">
              <a:buNone/>
            </a:pPr>
            <a:r>
              <a:rPr lang="en-IN" b="1" dirty="0"/>
              <a:t>    </a:t>
            </a:r>
            <a:r>
              <a:rPr lang="en-IN" b="1" dirty="0" err="1"/>
              <a:t>Student.Add</a:t>
            </a:r>
            <a:r>
              <a:rPr lang="en-IN" b="1" dirty="0"/>
              <a:t>("</a:t>
            </a:r>
            <a:r>
              <a:rPr lang="en-IN" b="1" dirty="0" err="1"/>
              <a:t>Rakesh</a:t>
            </a:r>
            <a:r>
              <a:rPr lang="en-IN" b="1" dirty="0"/>
              <a:t>");</a:t>
            </a:r>
          </a:p>
          <a:p>
            <a:pPr marL="68580" indent="0">
              <a:buNone/>
            </a:pPr>
            <a:r>
              <a:rPr lang="en-IN" b="1" dirty="0"/>
              <a:t> </a:t>
            </a:r>
          </a:p>
          <a:p>
            <a:pPr marL="68580" indent="0">
              <a:buNone/>
            </a:pPr>
            <a:r>
              <a:rPr lang="en-IN" b="1" dirty="0"/>
              <a:t>    </a:t>
            </a:r>
            <a:r>
              <a:rPr lang="en-IN" b="1" dirty="0" err="1"/>
              <a:t>TempData</a:t>
            </a:r>
            <a:r>
              <a:rPr lang="en-IN" b="1" dirty="0"/>
              <a:t>["Student"] = Student;</a:t>
            </a:r>
          </a:p>
          <a:p>
            <a:pPr marL="68580" indent="0">
              <a:buNone/>
            </a:pPr>
            <a:r>
              <a:rPr lang="en-IN" b="1" dirty="0"/>
              <a:t>    return View();</a:t>
            </a:r>
          </a:p>
          <a:p>
            <a:pPr marL="68580" indent="0">
              <a:buNone/>
            </a:pPr>
            <a:r>
              <a:rPr lang="en-IN" b="1" dirty="0"/>
              <a:t>}</a:t>
            </a:r>
          </a:p>
          <a:p>
            <a:pPr marL="68580" indent="0">
              <a:buNone/>
            </a:pPr>
            <a:r>
              <a:rPr lang="en-IN" b="1" dirty="0"/>
              <a:t>//page code</a:t>
            </a:r>
          </a:p>
          <a:p>
            <a:pPr marL="68580" indent="0">
              <a:buNone/>
            </a:pPr>
            <a:r>
              <a:rPr lang="en-IN" b="1" dirty="0"/>
              <a:t>&lt;</a:t>
            </a:r>
            <a:r>
              <a:rPr lang="en-IN" b="1" dirty="0" err="1"/>
              <a:t>ul</a:t>
            </a:r>
            <a:r>
              <a:rPr lang="en-IN" b="1" dirty="0"/>
              <a:t>&gt;</a:t>
            </a:r>
          </a:p>
          <a:p>
            <a:pPr marL="68580" indent="0">
              <a:buNone/>
            </a:pPr>
            <a:r>
              <a:rPr lang="en-IN" b="1" dirty="0"/>
              <a:t>    &lt;% </a:t>
            </a:r>
            <a:r>
              <a:rPr lang="en-IN" b="1" dirty="0" err="1"/>
              <a:t>foreach</a:t>
            </a:r>
            <a:r>
              <a:rPr lang="en-IN" b="1" dirty="0"/>
              <a:t> (</a:t>
            </a:r>
            <a:r>
              <a:rPr lang="en-IN" b="1" dirty="0" err="1"/>
              <a:t>var</a:t>
            </a:r>
            <a:r>
              <a:rPr lang="en-IN" b="1" dirty="0"/>
              <a:t> student in </a:t>
            </a:r>
            <a:r>
              <a:rPr lang="en-IN" b="1" dirty="0" err="1"/>
              <a:t>TempData</a:t>
            </a:r>
            <a:r>
              <a:rPr lang="en-IN" b="1" dirty="0"/>
              <a:t>["Student"] as List&lt;string&gt;)</a:t>
            </a:r>
          </a:p>
          <a:p>
            <a:pPr marL="68580" indent="0">
              <a:buNone/>
            </a:pPr>
            <a:r>
              <a:rPr lang="en-IN" b="1" dirty="0"/>
              <a:t>        { %&gt;</a:t>
            </a:r>
          </a:p>
          <a:p>
            <a:pPr marL="68580" indent="0">
              <a:buNone/>
            </a:pPr>
            <a:r>
              <a:rPr lang="en-IN" b="1" dirty="0"/>
              <a:t>  </a:t>
            </a:r>
            <a:r>
              <a:rPr lang="en-IN" b="1" dirty="0" smtClean="0"/>
              <a:t>	</a:t>
            </a:r>
            <a:r>
              <a:rPr lang="en-IN" b="1" dirty="0"/>
              <a:t>  &lt;li&gt;&lt;%: student%&gt;&lt;/li&gt;</a:t>
            </a:r>
          </a:p>
          <a:p>
            <a:pPr marL="68580" indent="0">
              <a:buNone/>
            </a:pPr>
            <a:r>
              <a:rPr lang="en-IN" b="1" dirty="0"/>
              <a:t>    &lt;% } %&gt;</a:t>
            </a:r>
          </a:p>
          <a:p>
            <a:pPr marL="68580" indent="0">
              <a:buNone/>
            </a:pPr>
            <a:r>
              <a:rPr lang="en-IN" b="1" dirty="0"/>
              <a:t>&lt;/</a:t>
            </a:r>
            <a:r>
              <a:rPr lang="en-IN" b="1" dirty="0" err="1"/>
              <a:t>ul</a:t>
            </a:r>
            <a:r>
              <a:rPr lang="en-IN" b="1" dirty="0"/>
              <a:t>&gt;</a:t>
            </a:r>
          </a:p>
          <a:p>
            <a:endParaRPr lang="en-IN" dirty="0"/>
          </a:p>
        </p:txBody>
      </p:sp>
    </p:spTree>
    <p:extLst>
      <p:ext uri="{BB962C8B-B14F-4D97-AF65-F5344CB8AC3E}">
        <p14:creationId xmlns:p14="http://schemas.microsoft.com/office/powerpoint/2010/main" val="2382889023"/>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2063553" y="1340769"/>
          <a:ext cx="8353167" cy="5295578"/>
        </p:xfrm>
        <a:graphic>
          <a:graphicData uri="http://schemas.openxmlformats.org/drawingml/2006/table">
            <a:tbl>
              <a:tblPr firstRow="1" bandRow="1">
                <a:tableStyleId>{5C22544A-7EE6-4342-B048-85BDC9FD1C3A}</a:tableStyleId>
              </a:tblPr>
              <a:tblGrid>
                <a:gridCol w="2784389">
                  <a:extLst>
                    <a:ext uri="{9D8B030D-6E8A-4147-A177-3AD203B41FA5}">
                      <a16:colId xmlns:a16="http://schemas.microsoft.com/office/drawing/2014/main" val="20000"/>
                    </a:ext>
                  </a:extLst>
                </a:gridCol>
                <a:gridCol w="2784389">
                  <a:extLst>
                    <a:ext uri="{9D8B030D-6E8A-4147-A177-3AD203B41FA5}">
                      <a16:colId xmlns:a16="http://schemas.microsoft.com/office/drawing/2014/main" val="20001"/>
                    </a:ext>
                  </a:extLst>
                </a:gridCol>
                <a:gridCol w="2784389">
                  <a:extLst>
                    <a:ext uri="{9D8B030D-6E8A-4147-A177-3AD203B41FA5}">
                      <a16:colId xmlns:a16="http://schemas.microsoft.com/office/drawing/2014/main" val="20002"/>
                    </a:ext>
                  </a:extLst>
                </a:gridCol>
              </a:tblGrid>
              <a:tr h="387096">
                <a:tc>
                  <a:txBody>
                    <a:bodyPr/>
                    <a:lstStyle/>
                    <a:p>
                      <a:r>
                        <a:rPr lang="en-IN" dirty="0" err="1" smtClean="0"/>
                        <a:t>ViewData</a:t>
                      </a:r>
                      <a:endParaRPr lang="en-IN" dirty="0"/>
                    </a:p>
                  </a:txBody>
                  <a:tcPr/>
                </a:tc>
                <a:tc>
                  <a:txBody>
                    <a:bodyPr/>
                    <a:lstStyle/>
                    <a:p>
                      <a:r>
                        <a:rPr lang="en-IN" dirty="0" err="1" smtClean="0"/>
                        <a:t>ViewBag</a:t>
                      </a:r>
                      <a:endParaRPr lang="en-IN" dirty="0"/>
                    </a:p>
                  </a:txBody>
                  <a:tcPr/>
                </a:tc>
                <a:tc>
                  <a:txBody>
                    <a:bodyPr/>
                    <a:lstStyle/>
                    <a:p>
                      <a:r>
                        <a:rPr lang="en-IN" dirty="0" err="1" smtClean="0"/>
                        <a:t>TempData</a:t>
                      </a:r>
                      <a:endParaRPr lang="en-IN" dirty="0"/>
                    </a:p>
                  </a:txBody>
                  <a:tcPr/>
                </a:tc>
                <a:extLst>
                  <a:ext uri="{0D108BD9-81ED-4DB2-BD59-A6C34878D82A}">
                    <a16:rowId xmlns:a16="http://schemas.microsoft.com/office/drawing/2014/main" val="10000"/>
                  </a:ext>
                </a:extLst>
              </a:tr>
              <a:tr h="677417">
                <a:tc>
                  <a:txBody>
                    <a:bodyPr/>
                    <a:lstStyle/>
                    <a:p>
                      <a:r>
                        <a:rPr lang="en-IN" sz="1800" b="0" i="0" kern="1200" dirty="0" smtClean="0">
                          <a:solidFill>
                            <a:schemeClr val="dk1"/>
                          </a:solidFill>
                          <a:effectLst/>
                          <a:latin typeface="+mn-lt"/>
                          <a:ea typeface="+mn-ea"/>
                          <a:cs typeface="+mn-cs"/>
                        </a:rPr>
                        <a:t>It is Key-Value Dictionary collection</a:t>
                      </a:r>
                      <a:endParaRPr lang="en-IN" dirty="0"/>
                    </a:p>
                  </a:txBody>
                  <a:tcPr/>
                </a:tc>
                <a:tc>
                  <a:txBody>
                    <a:bodyPr/>
                    <a:lstStyle/>
                    <a:p>
                      <a:r>
                        <a:rPr lang="en-IN" sz="1800" b="0" i="0" kern="1200" dirty="0" smtClean="0">
                          <a:solidFill>
                            <a:schemeClr val="dk1"/>
                          </a:solidFill>
                          <a:effectLst/>
                          <a:latin typeface="+mn-lt"/>
                          <a:ea typeface="+mn-ea"/>
                          <a:cs typeface="+mn-cs"/>
                        </a:rPr>
                        <a:t>It is a type object</a:t>
                      </a:r>
                      <a:endParaRPr lang="en-IN" dirty="0"/>
                    </a:p>
                  </a:txBody>
                  <a:tcPr/>
                </a:tc>
                <a:tc>
                  <a:txBody>
                    <a:bodyPr/>
                    <a:lstStyle/>
                    <a:p>
                      <a:r>
                        <a:rPr lang="en-IN" sz="1800" b="0" i="0" kern="1200" dirty="0" smtClean="0">
                          <a:solidFill>
                            <a:schemeClr val="dk1"/>
                          </a:solidFill>
                          <a:effectLst/>
                          <a:latin typeface="+mn-lt"/>
                          <a:ea typeface="+mn-ea"/>
                          <a:cs typeface="+mn-cs"/>
                        </a:rPr>
                        <a:t>It is Key-Value Dictionary collection</a:t>
                      </a:r>
                      <a:endParaRPr lang="en-IN" dirty="0"/>
                    </a:p>
                  </a:txBody>
                  <a:tcPr/>
                </a:tc>
                <a:extLst>
                  <a:ext uri="{0D108BD9-81ED-4DB2-BD59-A6C34878D82A}">
                    <a16:rowId xmlns:a16="http://schemas.microsoft.com/office/drawing/2014/main" val="10001"/>
                  </a:ext>
                </a:extLst>
              </a:tr>
              <a:tr h="1258061">
                <a:tc>
                  <a:txBody>
                    <a:bodyPr/>
                    <a:lstStyle/>
                    <a:p>
                      <a:r>
                        <a:rPr lang="en-IN" sz="1800" b="0" i="0" kern="1200" dirty="0" err="1" smtClean="0">
                          <a:solidFill>
                            <a:schemeClr val="dk1"/>
                          </a:solidFill>
                          <a:effectLst/>
                          <a:latin typeface="+mn-lt"/>
                          <a:ea typeface="+mn-ea"/>
                          <a:cs typeface="+mn-cs"/>
                        </a:rPr>
                        <a:t>ViewData</a:t>
                      </a:r>
                      <a:r>
                        <a:rPr lang="en-IN" sz="1800" b="0" i="0" kern="1200" dirty="0" smtClean="0">
                          <a:solidFill>
                            <a:schemeClr val="dk1"/>
                          </a:solidFill>
                          <a:effectLst/>
                          <a:latin typeface="+mn-lt"/>
                          <a:ea typeface="+mn-ea"/>
                          <a:cs typeface="+mn-cs"/>
                        </a:rPr>
                        <a:t> is a dictionary object and it is property of </a:t>
                      </a:r>
                      <a:r>
                        <a:rPr lang="en-IN" sz="1800" b="0" i="0" kern="1200" dirty="0" err="1" smtClean="0">
                          <a:solidFill>
                            <a:schemeClr val="dk1"/>
                          </a:solidFill>
                          <a:effectLst/>
                          <a:latin typeface="+mn-lt"/>
                          <a:ea typeface="+mn-ea"/>
                          <a:cs typeface="+mn-cs"/>
                        </a:rPr>
                        <a:t>ControllerBase</a:t>
                      </a:r>
                      <a:r>
                        <a:rPr lang="en-IN" sz="1800" b="0" i="0" kern="1200" dirty="0" smtClean="0">
                          <a:solidFill>
                            <a:schemeClr val="dk1"/>
                          </a:solidFill>
                          <a:effectLst/>
                          <a:latin typeface="+mn-lt"/>
                          <a:ea typeface="+mn-ea"/>
                          <a:cs typeface="+mn-cs"/>
                        </a:rPr>
                        <a:t> class</a:t>
                      </a:r>
                      <a:endParaRPr lang="en-IN" dirty="0"/>
                    </a:p>
                  </a:txBody>
                  <a:tcPr/>
                </a:tc>
                <a:tc>
                  <a:txBody>
                    <a:bodyPr/>
                    <a:lstStyle/>
                    <a:p>
                      <a:r>
                        <a:rPr lang="en-IN" sz="1800" b="0" i="0" kern="1200" dirty="0" err="1" smtClean="0">
                          <a:solidFill>
                            <a:schemeClr val="dk1"/>
                          </a:solidFill>
                          <a:effectLst/>
                          <a:latin typeface="+mn-lt"/>
                          <a:ea typeface="+mn-ea"/>
                          <a:cs typeface="+mn-cs"/>
                        </a:rPr>
                        <a:t>ViewBag</a:t>
                      </a:r>
                      <a:r>
                        <a:rPr lang="en-IN" sz="1800" b="0" i="0" kern="1200" dirty="0" smtClean="0">
                          <a:solidFill>
                            <a:schemeClr val="dk1"/>
                          </a:solidFill>
                          <a:effectLst/>
                          <a:latin typeface="+mn-lt"/>
                          <a:ea typeface="+mn-ea"/>
                          <a:cs typeface="+mn-cs"/>
                        </a:rPr>
                        <a:t> is Dynamic property of </a:t>
                      </a:r>
                      <a:r>
                        <a:rPr lang="en-IN" sz="1800" b="0" i="0" kern="1200" dirty="0" err="1" smtClean="0">
                          <a:solidFill>
                            <a:schemeClr val="dk1"/>
                          </a:solidFill>
                          <a:effectLst/>
                          <a:latin typeface="+mn-lt"/>
                          <a:ea typeface="+mn-ea"/>
                          <a:cs typeface="+mn-cs"/>
                        </a:rPr>
                        <a:t>ControllerBase</a:t>
                      </a:r>
                      <a:r>
                        <a:rPr lang="en-IN" sz="1800" b="0" i="0" kern="1200" dirty="0" smtClean="0">
                          <a:solidFill>
                            <a:schemeClr val="dk1"/>
                          </a:solidFill>
                          <a:effectLst/>
                          <a:latin typeface="+mn-lt"/>
                          <a:ea typeface="+mn-ea"/>
                          <a:cs typeface="+mn-cs"/>
                        </a:rPr>
                        <a:t> class.</a:t>
                      </a:r>
                      <a:endParaRPr lang="en-IN" dirty="0"/>
                    </a:p>
                  </a:txBody>
                  <a:tcPr/>
                </a:tc>
                <a:tc>
                  <a:txBody>
                    <a:bodyPr/>
                    <a:lstStyle/>
                    <a:p>
                      <a:r>
                        <a:rPr lang="en-IN" sz="1800" b="0" i="0" kern="1200" dirty="0" err="1" smtClean="0">
                          <a:solidFill>
                            <a:schemeClr val="dk1"/>
                          </a:solidFill>
                          <a:effectLst/>
                          <a:latin typeface="+mn-lt"/>
                          <a:ea typeface="+mn-ea"/>
                          <a:cs typeface="+mn-cs"/>
                        </a:rPr>
                        <a:t>TempData</a:t>
                      </a:r>
                      <a:r>
                        <a:rPr lang="en-IN" sz="1800" b="0" i="0" kern="1200" dirty="0" smtClean="0">
                          <a:solidFill>
                            <a:schemeClr val="dk1"/>
                          </a:solidFill>
                          <a:effectLst/>
                          <a:latin typeface="+mn-lt"/>
                          <a:ea typeface="+mn-ea"/>
                          <a:cs typeface="+mn-cs"/>
                        </a:rPr>
                        <a:t> is a dictionary object and it is property of </a:t>
                      </a:r>
                      <a:r>
                        <a:rPr lang="en-IN" sz="1800" b="0" i="0" kern="1200" dirty="0" err="1" smtClean="0">
                          <a:solidFill>
                            <a:schemeClr val="dk1"/>
                          </a:solidFill>
                          <a:effectLst/>
                          <a:latin typeface="+mn-lt"/>
                          <a:ea typeface="+mn-ea"/>
                          <a:cs typeface="+mn-cs"/>
                        </a:rPr>
                        <a:t>controllerBase</a:t>
                      </a:r>
                      <a:r>
                        <a:rPr lang="en-IN" sz="1800" b="0" i="0" kern="1200" dirty="0" smtClean="0">
                          <a:solidFill>
                            <a:schemeClr val="dk1"/>
                          </a:solidFill>
                          <a:effectLst/>
                          <a:latin typeface="+mn-lt"/>
                          <a:ea typeface="+mn-ea"/>
                          <a:cs typeface="+mn-cs"/>
                        </a:rPr>
                        <a:t> class.</a:t>
                      </a:r>
                      <a:endParaRPr lang="en-IN" dirty="0"/>
                    </a:p>
                  </a:txBody>
                  <a:tcPr/>
                </a:tc>
                <a:extLst>
                  <a:ext uri="{0D108BD9-81ED-4DB2-BD59-A6C34878D82A}">
                    <a16:rowId xmlns:a16="http://schemas.microsoft.com/office/drawing/2014/main" val="10002"/>
                  </a:ext>
                </a:extLst>
              </a:tr>
              <a:tr h="677417">
                <a:tc>
                  <a:txBody>
                    <a:bodyPr/>
                    <a:lstStyle/>
                    <a:p>
                      <a:r>
                        <a:rPr lang="en-IN" sz="1800" b="0" i="0" kern="1200" dirty="0" err="1" smtClean="0">
                          <a:solidFill>
                            <a:schemeClr val="dk1"/>
                          </a:solidFill>
                          <a:effectLst/>
                          <a:latin typeface="+mn-lt"/>
                          <a:ea typeface="+mn-ea"/>
                          <a:cs typeface="+mn-cs"/>
                        </a:rPr>
                        <a:t>ViewData</a:t>
                      </a:r>
                      <a:r>
                        <a:rPr lang="en-IN" sz="1800" b="0" i="0" kern="1200" dirty="0" smtClean="0">
                          <a:solidFill>
                            <a:schemeClr val="dk1"/>
                          </a:solidFill>
                          <a:effectLst/>
                          <a:latin typeface="+mn-lt"/>
                          <a:ea typeface="+mn-ea"/>
                          <a:cs typeface="+mn-cs"/>
                        </a:rPr>
                        <a:t> is Faster than </a:t>
                      </a:r>
                      <a:r>
                        <a:rPr lang="en-IN" sz="1800" b="0" i="0" kern="1200" dirty="0" err="1" smtClean="0">
                          <a:solidFill>
                            <a:schemeClr val="dk1"/>
                          </a:solidFill>
                          <a:effectLst/>
                          <a:latin typeface="+mn-lt"/>
                          <a:ea typeface="+mn-ea"/>
                          <a:cs typeface="+mn-cs"/>
                        </a:rPr>
                        <a:t>ViewBag</a:t>
                      </a:r>
                      <a:endParaRPr lang="en-IN" dirty="0"/>
                    </a:p>
                  </a:txBody>
                  <a:tcPr/>
                </a:tc>
                <a:tc>
                  <a:txBody>
                    <a:bodyPr/>
                    <a:lstStyle/>
                    <a:p>
                      <a:r>
                        <a:rPr lang="en-IN" sz="1800" b="0" i="0" kern="1200" dirty="0" err="1" smtClean="0">
                          <a:solidFill>
                            <a:schemeClr val="dk1"/>
                          </a:solidFill>
                          <a:effectLst/>
                          <a:latin typeface="+mn-lt"/>
                          <a:ea typeface="+mn-ea"/>
                          <a:cs typeface="+mn-cs"/>
                        </a:rPr>
                        <a:t>ViewBag</a:t>
                      </a:r>
                      <a:r>
                        <a:rPr lang="en-IN" sz="1800" b="0" i="0" kern="1200" dirty="0" smtClean="0">
                          <a:solidFill>
                            <a:schemeClr val="dk1"/>
                          </a:solidFill>
                          <a:effectLst/>
                          <a:latin typeface="+mn-lt"/>
                          <a:ea typeface="+mn-ea"/>
                          <a:cs typeface="+mn-cs"/>
                        </a:rPr>
                        <a:t> is slower than </a:t>
                      </a:r>
                      <a:r>
                        <a:rPr lang="en-IN" sz="1800" b="0" i="0" kern="1200" dirty="0" err="1" smtClean="0">
                          <a:solidFill>
                            <a:schemeClr val="dk1"/>
                          </a:solidFill>
                          <a:effectLst/>
                          <a:latin typeface="+mn-lt"/>
                          <a:ea typeface="+mn-ea"/>
                          <a:cs typeface="+mn-cs"/>
                        </a:rPr>
                        <a:t>ViewData</a:t>
                      </a:r>
                      <a:endParaRPr lang="en-IN" dirty="0"/>
                    </a:p>
                  </a:txBody>
                  <a:tcPr/>
                </a:tc>
                <a:tc>
                  <a:txBody>
                    <a:bodyPr/>
                    <a:lstStyle/>
                    <a:p>
                      <a:r>
                        <a:rPr lang="en-IN" dirty="0" smtClean="0"/>
                        <a:t>NA</a:t>
                      </a:r>
                      <a:endParaRPr lang="en-IN" dirty="0"/>
                    </a:p>
                  </a:txBody>
                  <a:tcPr/>
                </a:tc>
                <a:extLst>
                  <a:ext uri="{0D108BD9-81ED-4DB2-BD59-A6C34878D82A}">
                    <a16:rowId xmlns:a16="http://schemas.microsoft.com/office/drawing/2014/main" val="10003"/>
                  </a:ext>
                </a:extLst>
              </a:tr>
              <a:tr h="1258061">
                <a:tc>
                  <a:txBody>
                    <a:bodyPr/>
                    <a:lstStyle/>
                    <a:p>
                      <a:r>
                        <a:rPr lang="en-IN" sz="1800" b="0" i="0" kern="1200" dirty="0" err="1" smtClean="0">
                          <a:solidFill>
                            <a:schemeClr val="dk1"/>
                          </a:solidFill>
                          <a:effectLst/>
                          <a:latin typeface="+mn-lt"/>
                          <a:ea typeface="+mn-ea"/>
                          <a:cs typeface="+mn-cs"/>
                        </a:rPr>
                        <a:t>ViewData</a:t>
                      </a:r>
                      <a:r>
                        <a:rPr lang="en-IN" sz="1800" b="0" i="0" kern="1200" dirty="0" smtClean="0">
                          <a:solidFill>
                            <a:schemeClr val="dk1"/>
                          </a:solidFill>
                          <a:effectLst/>
                          <a:latin typeface="+mn-lt"/>
                          <a:ea typeface="+mn-ea"/>
                          <a:cs typeface="+mn-cs"/>
                        </a:rPr>
                        <a:t> is introduced in MVC 1.0 and available in MVC 1.0 and above</a:t>
                      </a:r>
                      <a:endParaRPr lang="en-IN" dirty="0"/>
                    </a:p>
                  </a:txBody>
                  <a:tcPr/>
                </a:tc>
                <a:tc>
                  <a:txBody>
                    <a:bodyPr/>
                    <a:lstStyle/>
                    <a:p>
                      <a:r>
                        <a:rPr lang="en-IN" sz="1800" b="0" i="0" kern="1200" dirty="0" err="1" smtClean="0">
                          <a:solidFill>
                            <a:schemeClr val="dk1"/>
                          </a:solidFill>
                          <a:effectLst/>
                          <a:latin typeface="+mn-lt"/>
                          <a:ea typeface="+mn-ea"/>
                          <a:cs typeface="+mn-cs"/>
                        </a:rPr>
                        <a:t>ViewBag</a:t>
                      </a:r>
                      <a:r>
                        <a:rPr lang="en-IN" sz="1800" b="0" i="0" kern="1200" dirty="0" smtClean="0">
                          <a:solidFill>
                            <a:schemeClr val="dk1"/>
                          </a:solidFill>
                          <a:effectLst/>
                          <a:latin typeface="+mn-lt"/>
                          <a:ea typeface="+mn-ea"/>
                          <a:cs typeface="+mn-cs"/>
                        </a:rPr>
                        <a:t> is introduced in MVC 3.0 and available in MVC 3.0 and above</a:t>
                      </a:r>
                      <a:endParaRPr lang="en-IN" dirty="0"/>
                    </a:p>
                  </a:txBody>
                  <a:tcPr/>
                </a:tc>
                <a:tc>
                  <a:txBody>
                    <a:bodyPr/>
                    <a:lstStyle/>
                    <a:p>
                      <a:r>
                        <a:rPr lang="en-IN" sz="1800" b="0" i="0" kern="1200" dirty="0" err="1" smtClean="0">
                          <a:solidFill>
                            <a:schemeClr val="dk1"/>
                          </a:solidFill>
                          <a:effectLst/>
                          <a:latin typeface="+mn-lt"/>
                          <a:ea typeface="+mn-ea"/>
                          <a:cs typeface="+mn-cs"/>
                        </a:rPr>
                        <a:t>TempData</a:t>
                      </a:r>
                      <a:r>
                        <a:rPr lang="en-IN" sz="1800" b="0" i="0" kern="1200" dirty="0" smtClean="0">
                          <a:solidFill>
                            <a:schemeClr val="dk1"/>
                          </a:solidFill>
                          <a:effectLst/>
                          <a:latin typeface="+mn-lt"/>
                          <a:ea typeface="+mn-ea"/>
                          <a:cs typeface="+mn-cs"/>
                        </a:rPr>
                        <a:t> is also introduced in MVC1.0 and available in MVC 1.0 and above.</a:t>
                      </a:r>
                      <a:endParaRPr lang="en-IN" dirty="0"/>
                    </a:p>
                  </a:txBody>
                  <a:tcPr/>
                </a:tc>
                <a:extLst>
                  <a:ext uri="{0D108BD9-81ED-4DB2-BD59-A6C34878D82A}">
                    <a16:rowId xmlns:a16="http://schemas.microsoft.com/office/drawing/2014/main" val="10004"/>
                  </a:ext>
                </a:extLst>
              </a:tr>
              <a:tr h="967739">
                <a:tc>
                  <a:txBody>
                    <a:bodyPr/>
                    <a:lstStyle/>
                    <a:p>
                      <a:r>
                        <a:rPr lang="en-IN" sz="1800" b="0" i="0" kern="1200" dirty="0" err="1" smtClean="0">
                          <a:solidFill>
                            <a:schemeClr val="dk1"/>
                          </a:solidFill>
                          <a:effectLst/>
                          <a:latin typeface="+mn-lt"/>
                          <a:ea typeface="+mn-ea"/>
                          <a:cs typeface="+mn-cs"/>
                        </a:rPr>
                        <a:t>ViewData</a:t>
                      </a:r>
                      <a:r>
                        <a:rPr lang="en-IN" sz="1800" b="0" i="0" kern="1200" dirty="0" smtClean="0">
                          <a:solidFill>
                            <a:schemeClr val="dk1"/>
                          </a:solidFill>
                          <a:effectLst/>
                          <a:latin typeface="+mn-lt"/>
                          <a:ea typeface="+mn-ea"/>
                          <a:cs typeface="+mn-cs"/>
                        </a:rPr>
                        <a:t>  is also work with </a:t>
                      </a:r>
                      <a:r>
                        <a:rPr lang="en-IN" sz="1800" b="0" i="0" kern="1200" dirty="0" err="1" smtClean="0">
                          <a:solidFill>
                            <a:schemeClr val="dk1"/>
                          </a:solidFill>
                          <a:effectLst/>
                          <a:latin typeface="+mn-lt"/>
                          <a:ea typeface="+mn-ea"/>
                          <a:cs typeface="+mn-cs"/>
                        </a:rPr>
                        <a:t>.net</a:t>
                      </a:r>
                      <a:r>
                        <a:rPr lang="en-IN" sz="1800" b="0" i="0" kern="1200" dirty="0" smtClean="0">
                          <a:solidFill>
                            <a:schemeClr val="dk1"/>
                          </a:solidFill>
                          <a:effectLst/>
                          <a:latin typeface="+mn-lt"/>
                          <a:ea typeface="+mn-ea"/>
                          <a:cs typeface="+mn-cs"/>
                        </a:rPr>
                        <a:t> framework 3.5 and above</a:t>
                      </a:r>
                      <a:endParaRPr lang="en-IN" dirty="0"/>
                    </a:p>
                  </a:txBody>
                  <a:tcPr/>
                </a:tc>
                <a:tc>
                  <a:txBody>
                    <a:bodyPr/>
                    <a:lstStyle/>
                    <a:p>
                      <a:r>
                        <a:rPr lang="en-IN" sz="1800" b="0" i="0" kern="1200" dirty="0" err="1" smtClean="0">
                          <a:solidFill>
                            <a:schemeClr val="dk1"/>
                          </a:solidFill>
                          <a:effectLst/>
                          <a:latin typeface="+mn-lt"/>
                          <a:ea typeface="+mn-ea"/>
                          <a:cs typeface="+mn-cs"/>
                        </a:rPr>
                        <a:t>ViewBag</a:t>
                      </a:r>
                      <a:r>
                        <a:rPr lang="en-IN" sz="1800" b="0" i="0" kern="1200" dirty="0" smtClean="0">
                          <a:solidFill>
                            <a:schemeClr val="dk1"/>
                          </a:solidFill>
                          <a:effectLst/>
                          <a:latin typeface="+mn-lt"/>
                          <a:ea typeface="+mn-ea"/>
                          <a:cs typeface="+mn-cs"/>
                        </a:rPr>
                        <a:t>  is only  work with </a:t>
                      </a:r>
                      <a:r>
                        <a:rPr lang="en-IN" sz="1800" b="0" i="0" kern="1200" dirty="0" err="1" smtClean="0">
                          <a:solidFill>
                            <a:schemeClr val="dk1"/>
                          </a:solidFill>
                          <a:effectLst/>
                          <a:latin typeface="+mn-lt"/>
                          <a:ea typeface="+mn-ea"/>
                          <a:cs typeface="+mn-cs"/>
                        </a:rPr>
                        <a:t>.net</a:t>
                      </a:r>
                      <a:r>
                        <a:rPr lang="en-IN" sz="1800" b="0" i="0" kern="1200" dirty="0" smtClean="0">
                          <a:solidFill>
                            <a:schemeClr val="dk1"/>
                          </a:solidFill>
                          <a:effectLst/>
                          <a:latin typeface="+mn-lt"/>
                          <a:ea typeface="+mn-ea"/>
                          <a:cs typeface="+mn-cs"/>
                        </a:rPr>
                        <a:t> framework 4.0 and above</a:t>
                      </a:r>
                      <a:endParaRPr lang="en-IN" dirty="0"/>
                    </a:p>
                  </a:txBody>
                  <a:tcPr/>
                </a:tc>
                <a:tc>
                  <a:txBody>
                    <a:bodyPr/>
                    <a:lstStyle/>
                    <a:p>
                      <a:r>
                        <a:rPr lang="en-IN" sz="1800" b="0" i="0" kern="1200" dirty="0" err="1" smtClean="0">
                          <a:solidFill>
                            <a:schemeClr val="dk1"/>
                          </a:solidFill>
                          <a:effectLst/>
                          <a:latin typeface="+mn-lt"/>
                          <a:ea typeface="+mn-ea"/>
                          <a:cs typeface="+mn-cs"/>
                        </a:rPr>
                        <a:t>TempData</a:t>
                      </a:r>
                      <a:r>
                        <a:rPr lang="en-IN" sz="1800" b="0" i="0" kern="1200" dirty="0" smtClean="0">
                          <a:solidFill>
                            <a:schemeClr val="dk1"/>
                          </a:solidFill>
                          <a:effectLst/>
                          <a:latin typeface="+mn-lt"/>
                          <a:ea typeface="+mn-ea"/>
                          <a:cs typeface="+mn-cs"/>
                        </a:rPr>
                        <a:t>  is also work with </a:t>
                      </a:r>
                      <a:r>
                        <a:rPr lang="en-IN" sz="1800" b="0" i="0" kern="1200" dirty="0" err="1" smtClean="0">
                          <a:solidFill>
                            <a:schemeClr val="dk1"/>
                          </a:solidFill>
                          <a:effectLst/>
                          <a:latin typeface="+mn-lt"/>
                          <a:ea typeface="+mn-ea"/>
                          <a:cs typeface="+mn-cs"/>
                        </a:rPr>
                        <a:t>.net</a:t>
                      </a:r>
                      <a:r>
                        <a:rPr lang="en-IN" sz="1800" b="0" i="0" kern="1200" dirty="0" smtClean="0">
                          <a:solidFill>
                            <a:schemeClr val="dk1"/>
                          </a:solidFill>
                          <a:effectLst/>
                          <a:latin typeface="+mn-lt"/>
                          <a:ea typeface="+mn-ea"/>
                          <a:cs typeface="+mn-cs"/>
                        </a:rPr>
                        <a:t> framework 3.5 and above</a:t>
                      </a:r>
                      <a:endParaRPr lang="en-IN" dirty="0"/>
                    </a:p>
                  </a:txBody>
                  <a:tcPr/>
                </a:tc>
                <a:extLst>
                  <a:ext uri="{0D108BD9-81ED-4DB2-BD59-A6C34878D82A}">
                    <a16:rowId xmlns:a16="http://schemas.microsoft.com/office/drawing/2014/main" val="10005"/>
                  </a:ext>
                </a:extLst>
              </a:tr>
            </a:tbl>
          </a:graphicData>
        </a:graphic>
      </p:graphicFrame>
      <p:sp>
        <p:nvSpPr>
          <p:cNvPr id="5" name="Title 1"/>
          <p:cNvSpPr>
            <a:spLocks noGrp="1"/>
          </p:cNvSpPr>
          <p:nvPr>
            <p:ph type="title"/>
          </p:nvPr>
        </p:nvSpPr>
        <p:spPr>
          <a:xfrm>
            <a:off x="2567490" y="692696"/>
            <a:ext cx="7024744" cy="504056"/>
          </a:xfrm>
        </p:spPr>
        <p:txBody>
          <a:bodyPr>
            <a:normAutofit fontScale="90000"/>
          </a:bodyPr>
          <a:lstStyle/>
          <a:p>
            <a:r>
              <a:rPr lang="en-IN" sz="3200" dirty="0" err="1"/>
              <a:t>ViewData</a:t>
            </a:r>
            <a:r>
              <a:rPr lang="en-IN" sz="3200" dirty="0"/>
              <a:t> </a:t>
            </a:r>
            <a:r>
              <a:rPr lang="en-IN" sz="3200" dirty="0" err="1"/>
              <a:t>vs</a:t>
            </a:r>
            <a:r>
              <a:rPr lang="en-IN" sz="3200" dirty="0"/>
              <a:t> </a:t>
            </a:r>
            <a:r>
              <a:rPr lang="en-IN" sz="3200" dirty="0" err="1"/>
              <a:t>ViewBag</a:t>
            </a:r>
            <a:r>
              <a:rPr lang="en-IN" sz="3200" dirty="0"/>
              <a:t> </a:t>
            </a:r>
            <a:r>
              <a:rPr lang="en-IN" sz="3200" dirty="0" err="1"/>
              <a:t>vs</a:t>
            </a:r>
            <a:r>
              <a:rPr lang="en-IN" sz="3200" dirty="0"/>
              <a:t> </a:t>
            </a:r>
            <a:r>
              <a:rPr lang="en-IN" sz="3200" dirty="0" err="1"/>
              <a:t>TempData</a:t>
            </a:r>
            <a:endParaRPr lang="en-IN" sz="3200" dirty="0"/>
          </a:p>
        </p:txBody>
      </p:sp>
    </p:spTree>
    <p:extLst>
      <p:ext uri="{BB962C8B-B14F-4D97-AF65-F5344CB8AC3E}">
        <p14:creationId xmlns:p14="http://schemas.microsoft.com/office/powerpoint/2010/main" val="2023049589"/>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2135562" y="1340767"/>
          <a:ext cx="7920879" cy="4525809"/>
        </p:xfrm>
        <a:graphic>
          <a:graphicData uri="http://schemas.openxmlformats.org/drawingml/2006/table">
            <a:tbl>
              <a:tblPr firstRow="1" bandRow="1">
                <a:tableStyleId>{5C22544A-7EE6-4342-B048-85BDC9FD1C3A}</a:tableStyleId>
              </a:tblPr>
              <a:tblGrid>
                <a:gridCol w="2640293">
                  <a:extLst>
                    <a:ext uri="{9D8B030D-6E8A-4147-A177-3AD203B41FA5}">
                      <a16:colId xmlns:a16="http://schemas.microsoft.com/office/drawing/2014/main" val="20000"/>
                    </a:ext>
                  </a:extLst>
                </a:gridCol>
                <a:gridCol w="2640293">
                  <a:extLst>
                    <a:ext uri="{9D8B030D-6E8A-4147-A177-3AD203B41FA5}">
                      <a16:colId xmlns:a16="http://schemas.microsoft.com/office/drawing/2014/main" val="20001"/>
                    </a:ext>
                  </a:extLst>
                </a:gridCol>
                <a:gridCol w="2640293">
                  <a:extLst>
                    <a:ext uri="{9D8B030D-6E8A-4147-A177-3AD203B41FA5}">
                      <a16:colId xmlns:a16="http://schemas.microsoft.com/office/drawing/2014/main" val="20002"/>
                    </a:ext>
                  </a:extLst>
                </a:gridCol>
              </a:tblGrid>
              <a:tr h="323564">
                <a:tc>
                  <a:txBody>
                    <a:bodyPr/>
                    <a:lstStyle/>
                    <a:p>
                      <a:r>
                        <a:rPr lang="en-IN" dirty="0" smtClean="0"/>
                        <a:t>View Data</a:t>
                      </a:r>
                      <a:endParaRPr lang="en-IN" dirty="0"/>
                    </a:p>
                  </a:txBody>
                  <a:tcPr marL="75300" marR="75300"/>
                </a:tc>
                <a:tc>
                  <a:txBody>
                    <a:bodyPr/>
                    <a:lstStyle/>
                    <a:p>
                      <a:r>
                        <a:rPr lang="en-IN" dirty="0" err="1" smtClean="0"/>
                        <a:t>ViewBag</a:t>
                      </a:r>
                      <a:endParaRPr lang="en-IN" dirty="0"/>
                    </a:p>
                  </a:txBody>
                  <a:tcPr marL="75300" marR="75300"/>
                </a:tc>
                <a:tc>
                  <a:txBody>
                    <a:bodyPr/>
                    <a:lstStyle/>
                    <a:p>
                      <a:r>
                        <a:rPr lang="en-IN" dirty="0" err="1" smtClean="0"/>
                        <a:t>TempData</a:t>
                      </a:r>
                      <a:endParaRPr lang="en-IN" dirty="0"/>
                    </a:p>
                  </a:txBody>
                  <a:tcPr marL="75300" marR="75300"/>
                </a:tc>
                <a:extLst>
                  <a:ext uri="{0D108BD9-81ED-4DB2-BD59-A6C34878D82A}">
                    <a16:rowId xmlns:a16="http://schemas.microsoft.com/office/drawing/2014/main" val="10000"/>
                  </a:ext>
                </a:extLst>
              </a:tr>
              <a:tr h="1515874">
                <a:tc>
                  <a:txBody>
                    <a:bodyPr/>
                    <a:lstStyle/>
                    <a:p>
                      <a:r>
                        <a:rPr lang="en-IN" sz="1800" b="0" i="0" kern="1200" dirty="0" smtClean="0">
                          <a:solidFill>
                            <a:schemeClr val="dk1"/>
                          </a:solidFill>
                          <a:effectLst/>
                          <a:latin typeface="+mn-lt"/>
                          <a:ea typeface="+mn-ea"/>
                          <a:cs typeface="+mn-cs"/>
                        </a:rPr>
                        <a:t>Type Conversion code is required while enumerating</a:t>
                      </a:r>
                      <a:endParaRPr lang="en-IN" dirty="0"/>
                    </a:p>
                  </a:txBody>
                  <a:tcPr marL="75300" marR="75300"/>
                </a:tc>
                <a:tc>
                  <a:txBody>
                    <a:bodyPr/>
                    <a:lstStyle/>
                    <a:p>
                      <a:r>
                        <a:rPr lang="en-IN" sz="1800" b="0" i="0" kern="1200" dirty="0" smtClean="0">
                          <a:solidFill>
                            <a:schemeClr val="dk1"/>
                          </a:solidFill>
                          <a:effectLst/>
                          <a:latin typeface="+mn-lt"/>
                          <a:ea typeface="+mn-ea"/>
                          <a:cs typeface="+mn-cs"/>
                        </a:rPr>
                        <a:t>In depth, </a:t>
                      </a:r>
                      <a:r>
                        <a:rPr lang="en-IN" sz="1800" b="0" i="0" kern="1200" dirty="0" err="1" smtClean="0">
                          <a:solidFill>
                            <a:schemeClr val="dk1"/>
                          </a:solidFill>
                          <a:effectLst/>
                          <a:latin typeface="+mn-lt"/>
                          <a:ea typeface="+mn-ea"/>
                          <a:cs typeface="+mn-cs"/>
                        </a:rPr>
                        <a:t>ViewBag</a:t>
                      </a:r>
                      <a:r>
                        <a:rPr lang="en-IN" sz="1800" b="0" i="0" kern="1200" dirty="0" smtClean="0">
                          <a:solidFill>
                            <a:schemeClr val="dk1"/>
                          </a:solidFill>
                          <a:effectLst/>
                          <a:latin typeface="+mn-lt"/>
                          <a:ea typeface="+mn-ea"/>
                          <a:cs typeface="+mn-cs"/>
                        </a:rPr>
                        <a:t> is used dynamic, so there is no need to type conversion while enumerating.</a:t>
                      </a:r>
                      <a:endParaRPr lang="en-IN" dirty="0"/>
                    </a:p>
                  </a:txBody>
                  <a:tcPr marL="75300" marR="75300"/>
                </a:tc>
                <a:tc>
                  <a:txBody>
                    <a:bodyPr/>
                    <a:lstStyle/>
                    <a:p>
                      <a:r>
                        <a:rPr lang="en-IN" sz="1800" b="0" i="0" kern="1200" dirty="0" smtClean="0">
                          <a:solidFill>
                            <a:schemeClr val="dk1"/>
                          </a:solidFill>
                          <a:effectLst/>
                          <a:latin typeface="+mn-lt"/>
                          <a:ea typeface="+mn-ea"/>
                          <a:cs typeface="+mn-cs"/>
                        </a:rPr>
                        <a:t>Type Conversion code is required while enumerating</a:t>
                      </a:r>
                      <a:endParaRPr lang="en-IN" dirty="0"/>
                    </a:p>
                  </a:txBody>
                  <a:tcPr marL="75300" marR="75300"/>
                </a:tc>
                <a:extLst>
                  <a:ext uri="{0D108BD9-81ED-4DB2-BD59-A6C34878D82A}">
                    <a16:rowId xmlns:a16="http://schemas.microsoft.com/office/drawing/2014/main" val="10001"/>
                  </a:ext>
                </a:extLst>
              </a:tr>
              <a:tr h="1276526">
                <a:tc>
                  <a:txBody>
                    <a:bodyPr/>
                    <a:lstStyle/>
                    <a:p>
                      <a:r>
                        <a:rPr lang="en-IN" sz="1800" b="0" i="0" kern="1200" dirty="0" smtClean="0">
                          <a:solidFill>
                            <a:schemeClr val="dk1"/>
                          </a:solidFill>
                          <a:effectLst/>
                          <a:latin typeface="+mn-lt"/>
                          <a:ea typeface="+mn-ea"/>
                          <a:cs typeface="+mn-cs"/>
                        </a:rPr>
                        <a:t>It value become null if redirection is occurred.</a:t>
                      </a:r>
                      <a:endParaRPr lang="en-IN" dirty="0"/>
                    </a:p>
                  </a:txBody>
                  <a:tcPr marL="75300" marR="75300"/>
                </a:tc>
                <a:tc>
                  <a:txBody>
                    <a:bodyPr/>
                    <a:lstStyle/>
                    <a:p>
                      <a:r>
                        <a:rPr lang="en-IN" sz="1800" b="0" i="0" kern="1200" dirty="0" smtClean="0">
                          <a:solidFill>
                            <a:schemeClr val="dk1"/>
                          </a:solidFill>
                          <a:effectLst/>
                          <a:latin typeface="+mn-lt"/>
                          <a:ea typeface="+mn-ea"/>
                          <a:cs typeface="+mn-cs"/>
                        </a:rPr>
                        <a:t>Same as </a:t>
                      </a:r>
                      <a:r>
                        <a:rPr lang="en-IN" sz="1800" b="0" i="0" kern="1200" dirty="0" err="1" smtClean="0">
                          <a:solidFill>
                            <a:schemeClr val="dk1"/>
                          </a:solidFill>
                          <a:effectLst/>
                          <a:latin typeface="+mn-lt"/>
                          <a:ea typeface="+mn-ea"/>
                          <a:cs typeface="+mn-cs"/>
                        </a:rPr>
                        <a:t>ViewData</a:t>
                      </a:r>
                      <a:endParaRPr lang="en-IN" dirty="0"/>
                    </a:p>
                  </a:txBody>
                  <a:tcPr marL="75300" marR="75300"/>
                </a:tc>
                <a:tc>
                  <a:txBody>
                    <a:bodyPr/>
                    <a:lstStyle/>
                    <a:p>
                      <a:r>
                        <a:rPr lang="en-IN" sz="1800" b="0" i="0" kern="1200" dirty="0" err="1" smtClean="0">
                          <a:solidFill>
                            <a:schemeClr val="dk1"/>
                          </a:solidFill>
                          <a:effectLst/>
                          <a:latin typeface="+mn-lt"/>
                          <a:ea typeface="+mn-ea"/>
                          <a:cs typeface="+mn-cs"/>
                        </a:rPr>
                        <a:t>TempData</a:t>
                      </a:r>
                      <a:r>
                        <a:rPr lang="en-IN" sz="1800" b="0" i="0" kern="1200" dirty="0" smtClean="0">
                          <a:solidFill>
                            <a:schemeClr val="dk1"/>
                          </a:solidFill>
                          <a:effectLst/>
                          <a:latin typeface="+mn-lt"/>
                          <a:ea typeface="+mn-ea"/>
                          <a:cs typeface="+mn-cs"/>
                        </a:rPr>
                        <a:t> is used to pass data between two consecutive requests.</a:t>
                      </a:r>
                      <a:endParaRPr lang="en-IN" dirty="0"/>
                    </a:p>
                  </a:txBody>
                  <a:tcPr marL="75300" marR="75300"/>
                </a:tc>
                <a:extLst>
                  <a:ext uri="{0D108BD9-81ED-4DB2-BD59-A6C34878D82A}">
                    <a16:rowId xmlns:a16="http://schemas.microsoft.com/office/drawing/2014/main" val="10002"/>
                  </a:ext>
                </a:extLst>
              </a:tr>
              <a:tr h="1276526">
                <a:tc>
                  <a:txBody>
                    <a:bodyPr/>
                    <a:lstStyle/>
                    <a:p>
                      <a:r>
                        <a:rPr lang="en-IN" sz="1800" b="0" i="0" kern="1200" dirty="0" smtClean="0">
                          <a:solidFill>
                            <a:schemeClr val="dk1"/>
                          </a:solidFill>
                          <a:effectLst/>
                          <a:latin typeface="+mn-lt"/>
                          <a:ea typeface="+mn-ea"/>
                          <a:cs typeface="+mn-cs"/>
                        </a:rPr>
                        <a:t>It lies only during the current request.</a:t>
                      </a:r>
                      <a:endParaRPr lang="en-IN" dirty="0"/>
                    </a:p>
                  </a:txBody>
                  <a:tcPr marL="75300" marR="75300"/>
                </a:tc>
                <a:tc>
                  <a:txBody>
                    <a:bodyPr/>
                    <a:lstStyle/>
                    <a:p>
                      <a:r>
                        <a:rPr lang="en-IN" sz="1800" b="0" i="0" kern="1200" dirty="0" smtClean="0">
                          <a:solidFill>
                            <a:schemeClr val="dk1"/>
                          </a:solidFill>
                          <a:effectLst/>
                          <a:latin typeface="+mn-lt"/>
                          <a:ea typeface="+mn-ea"/>
                          <a:cs typeface="+mn-cs"/>
                        </a:rPr>
                        <a:t>Same as </a:t>
                      </a:r>
                      <a:r>
                        <a:rPr lang="en-IN" sz="1800" b="0" i="0" kern="1200" dirty="0" err="1" smtClean="0">
                          <a:solidFill>
                            <a:schemeClr val="dk1"/>
                          </a:solidFill>
                          <a:effectLst/>
                          <a:latin typeface="+mn-lt"/>
                          <a:ea typeface="+mn-ea"/>
                          <a:cs typeface="+mn-cs"/>
                        </a:rPr>
                        <a:t>ViewData</a:t>
                      </a:r>
                      <a:endParaRPr lang="en-IN" dirty="0"/>
                    </a:p>
                  </a:txBody>
                  <a:tcPr marL="75300" marR="75300"/>
                </a:tc>
                <a:tc>
                  <a:txBody>
                    <a:bodyPr/>
                    <a:lstStyle/>
                    <a:p>
                      <a:r>
                        <a:rPr lang="en-IN" sz="1800" b="0" i="0" kern="1200" dirty="0" err="1" smtClean="0">
                          <a:solidFill>
                            <a:schemeClr val="dk1"/>
                          </a:solidFill>
                          <a:effectLst/>
                          <a:latin typeface="+mn-lt"/>
                          <a:ea typeface="+mn-ea"/>
                          <a:cs typeface="+mn-cs"/>
                        </a:rPr>
                        <a:t>TempData</a:t>
                      </a:r>
                      <a:r>
                        <a:rPr lang="en-IN" sz="1800" b="0" i="0" kern="1200" dirty="0" smtClean="0">
                          <a:solidFill>
                            <a:schemeClr val="dk1"/>
                          </a:solidFill>
                          <a:effectLst/>
                          <a:latin typeface="+mn-lt"/>
                          <a:ea typeface="+mn-ea"/>
                          <a:cs typeface="+mn-cs"/>
                        </a:rPr>
                        <a:t> is only work during the current and subsequent request</a:t>
                      </a:r>
                      <a:endParaRPr lang="en-IN" dirty="0"/>
                    </a:p>
                  </a:txBody>
                  <a:tcPr marL="75300" marR="75300"/>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a:xfrm>
            <a:off x="2495600" y="764704"/>
            <a:ext cx="7560958" cy="385112"/>
          </a:xfrm>
        </p:spPr>
        <p:txBody>
          <a:bodyPr>
            <a:normAutofit fontScale="90000"/>
          </a:bodyPr>
          <a:lstStyle/>
          <a:p>
            <a:r>
              <a:rPr lang="en-IN" sz="3200" dirty="0" err="1"/>
              <a:t>ViewData</a:t>
            </a:r>
            <a:r>
              <a:rPr lang="en-IN" sz="3200" dirty="0"/>
              <a:t> </a:t>
            </a:r>
            <a:r>
              <a:rPr lang="en-IN" sz="3200" dirty="0" err="1"/>
              <a:t>vs</a:t>
            </a:r>
            <a:r>
              <a:rPr lang="en-IN" sz="3200" dirty="0"/>
              <a:t> </a:t>
            </a:r>
            <a:r>
              <a:rPr lang="en-IN" sz="3200" dirty="0" err="1"/>
              <a:t>ViewBag</a:t>
            </a:r>
            <a:r>
              <a:rPr lang="en-IN" sz="3200" dirty="0"/>
              <a:t> </a:t>
            </a:r>
            <a:r>
              <a:rPr lang="en-IN" sz="3200" dirty="0" err="1"/>
              <a:t>vs</a:t>
            </a:r>
            <a:r>
              <a:rPr lang="en-IN" sz="3200" dirty="0"/>
              <a:t> </a:t>
            </a:r>
            <a:r>
              <a:rPr lang="en-IN" sz="3200" dirty="0" err="1"/>
              <a:t>TempData</a:t>
            </a:r>
            <a:endParaRPr lang="en-IN" sz="3200" dirty="0"/>
          </a:p>
        </p:txBody>
      </p:sp>
    </p:spTree>
    <p:extLst>
      <p:ext uri="{BB962C8B-B14F-4D97-AF65-F5344CB8AC3E}">
        <p14:creationId xmlns:p14="http://schemas.microsoft.com/office/powerpoint/2010/main" val="417086758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Syntax : {Controller / Action }</a:t>
            </a:r>
          </a:p>
          <a:p>
            <a:r>
              <a:rPr lang="en-IN" dirty="0" smtClean="0"/>
              <a:t>Example: Home/Index</a:t>
            </a:r>
          </a:p>
          <a:p>
            <a:r>
              <a:rPr lang="en-IN" dirty="0" smtClean="0"/>
              <a:t>It calls Index action in Home controller.</a:t>
            </a:r>
          </a:p>
          <a:p>
            <a:r>
              <a:rPr lang="en-IN" dirty="0" smtClean="0"/>
              <a:t>Then that action method call the view.</a:t>
            </a:r>
          </a:p>
          <a:p>
            <a:r>
              <a:rPr lang="en-IN" dirty="0" smtClean="0"/>
              <a:t>The view executes and provides the response to the browser.</a:t>
            </a:r>
          </a:p>
          <a:p>
            <a:r>
              <a:rPr lang="en-IN" dirty="0" smtClean="0"/>
              <a:t>Note: Index is the default action method in MVC.</a:t>
            </a:r>
            <a:endParaRPr lang="en-IN" dirty="0"/>
          </a:p>
        </p:txBody>
      </p:sp>
      <p:sp>
        <p:nvSpPr>
          <p:cNvPr id="2" name="Title 1"/>
          <p:cNvSpPr>
            <a:spLocks noGrp="1"/>
          </p:cNvSpPr>
          <p:nvPr>
            <p:ph type="title"/>
          </p:nvPr>
        </p:nvSpPr>
        <p:spPr>
          <a:xfrm>
            <a:off x="408684" y="140973"/>
            <a:ext cx="7024744" cy="961176"/>
          </a:xfrm>
        </p:spPr>
        <p:txBody>
          <a:bodyPr/>
          <a:lstStyle/>
          <a:p>
            <a:r>
              <a:rPr lang="en-IN" dirty="0" smtClean="0"/>
              <a:t>URL Syntax in MVC</a:t>
            </a:r>
            <a:endParaRPr lang="en-IN" dirty="0"/>
          </a:p>
        </p:txBody>
      </p:sp>
    </p:spTree>
    <p:extLst>
      <p:ext uri="{BB962C8B-B14F-4D97-AF65-F5344CB8AC3E}">
        <p14:creationId xmlns:p14="http://schemas.microsoft.com/office/powerpoint/2010/main" val="1042988256"/>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673" y="1152455"/>
            <a:ext cx="9123253" cy="3508977"/>
          </a:xfrm>
        </p:spPr>
        <p:txBody>
          <a:bodyPr>
            <a:normAutofit/>
          </a:bodyPr>
          <a:lstStyle/>
          <a:p>
            <a:r>
              <a:rPr lang="en-IN" b="1" dirty="0"/>
              <a:t>Conclusion</a:t>
            </a:r>
            <a:br>
              <a:rPr lang="en-IN" b="1" dirty="0"/>
            </a:br>
            <a:r>
              <a:rPr lang="en-IN" dirty="0"/>
              <a:t> </a:t>
            </a:r>
            <a:r>
              <a:rPr lang="en-IN" dirty="0" smtClean="0"/>
              <a:t/>
            </a:r>
            <a:br>
              <a:rPr lang="en-IN" dirty="0" smtClean="0"/>
            </a:br>
            <a:r>
              <a:rPr lang="en-IN" dirty="0"/>
              <a:t>We have three options </a:t>
            </a:r>
            <a:r>
              <a:rPr lang="en-IN" dirty="0" err="1"/>
              <a:t>ViewData</a:t>
            </a:r>
            <a:r>
              <a:rPr lang="en-IN" dirty="0"/>
              <a:t>, </a:t>
            </a:r>
            <a:r>
              <a:rPr lang="en-IN" dirty="0" err="1"/>
              <a:t>ViewBag</a:t>
            </a:r>
            <a:r>
              <a:rPr lang="en-IN" dirty="0"/>
              <a:t> and </a:t>
            </a:r>
            <a:r>
              <a:rPr lang="en-IN" dirty="0" err="1" smtClean="0"/>
              <a:t>TempData</a:t>
            </a:r>
            <a:r>
              <a:rPr lang="en-IN" dirty="0" smtClean="0"/>
              <a:t> </a:t>
            </a:r>
            <a:r>
              <a:rPr lang="en-IN" dirty="0"/>
              <a:t>for passing data from controller to view and in next request. </a:t>
            </a:r>
            <a:r>
              <a:rPr lang="en-IN" dirty="0" err="1"/>
              <a:t>ViewData</a:t>
            </a:r>
            <a:r>
              <a:rPr lang="en-IN" dirty="0"/>
              <a:t> and </a:t>
            </a:r>
            <a:r>
              <a:rPr lang="en-IN" dirty="0" err="1"/>
              <a:t>ViewBag</a:t>
            </a:r>
            <a:r>
              <a:rPr lang="en-IN" dirty="0"/>
              <a:t> are almost similar and it helps us to transfer the data from controller to view whereas </a:t>
            </a:r>
            <a:r>
              <a:rPr lang="en-IN" dirty="0" err="1"/>
              <a:t>TempData</a:t>
            </a:r>
            <a:r>
              <a:rPr lang="en-IN" dirty="0"/>
              <a:t> is also work during the current and subsequent request. </a:t>
            </a:r>
          </a:p>
        </p:txBody>
      </p:sp>
    </p:spTree>
    <p:extLst>
      <p:ext uri="{BB962C8B-B14F-4D97-AF65-F5344CB8AC3E}">
        <p14:creationId xmlns:p14="http://schemas.microsoft.com/office/powerpoint/2010/main" val="3461965362"/>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147" y="2623566"/>
            <a:ext cx="8288417" cy="1297270"/>
          </a:xfrm>
        </p:spPr>
        <p:txBody>
          <a:bodyPr/>
          <a:lstStyle/>
          <a:p>
            <a:r>
              <a:rPr lang="en-IN" dirty="0" smtClean="0"/>
              <a:t>VIEW MODEL</a:t>
            </a:r>
            <a:endParaRPr lang="en-US" dirty="0"/>
          </a:p>
        </p:txBody>
      </p:sp>
    </p:spTree>
    <p:extLst>
      <p:ext uri="{BB962C8B-B14F-4D97-AF65-F5344CB8AC3E}">
        <p14:creationId xmlns:p14="http://schemas.microsoft.com/office/powerpoint/2010/main" val="3124148829"/>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673" y="623455"/>
            <a:ext cx="10072254" cy="5472545"/>
          </a:xfrm>
        </p:spPr>
        <p:txBody>
          <a:bodyPr>
            <a:normAutofit fontScale="77500" lnSpcReduction="20000"/>
          </a:bodyPr>
          <a:lstStyle/>
          <a:p>
            <a:pPr marL="0" indent="0">
              <a:buNone/>
            </a:pPr>
            <a:endParaRPr lang="en-IN" b="1" dirty="0"/>
          </a:p>
          <a:p>
            <a:pPr marL="0" indent="0">
              <a:buNone/>
            </a:pPr>
            <a:r>
              <a:rPr lang="en-IN" b="1" dirty="0"/>
              <a:t>Note: The </a:t>
            </a:r>
            <a:r>
              <a:rPr lang="en-IN" b="1" dirty="0" err="1"/>
              <a:t>WrapperClass</a:t>
            </a:r>
            <a:r>
              <a:rPr lang="en-IN" b="1" dirty="0"/>
              <a:t> can also be called as 'View Model'.</a:t>
            </a:r>
            <a:endParaRPr lang="en-IN" b="1" dirty="0" smtClean="0"/>
          </a:p>
          <a:p>
            <a:pPr marL="0" indent="0">
              <a:buNone/>
            </a:pPr>
            <a:endParaRPr lang="en-IN" b="1" dirty="0"/>
          </a:p>
          <a:p>
            <a:pPr marL="0" indent="0">
              <a:buNone/>
            </a:pPr>
            <a:r>
              <a:rPr lang="en-IN" b="1" dirty="0" smtClean="0"/>
              <a:t>class </a:t>
            </a:r>
            <a:r>
              <a:rPr lang="en-IN" b="1" dirty="0" err="1" smtClean="0"/>
              <a:t>EmployeeModel</a:t>
            </a:r>
            <a:endParaRPr lang="en-IN" b="1" dirty="0"/>
          </a:p>
          <a:p>
            <a:pPr marL="0" indent="0">
              <a:buNone/>
            </a:pPr>
            <a:r>
              <a:rPr lang="en-IN" b="1" dirty="0"/>
              <a:t>{</a:t>
            </a:r>
          </a:p>
          <a:p>
            <a:pPr marL="0" indent="0">
              <a:buNone/>
            </a:pPr>
            <a:endParaRPr lang="en-IN" b="1" dirty="0"/>
          </a:p>
          <a:p>
            <a:pPr marL="0" indent="0">
              <a:buNone/>
            </a:pPr>
            <a:r>
              <a:rPr lang="en-IN" b="1" dirty="0"/>
              <a:t>}</a:t>
            </a:r>
          </a:p>
          <a:p>
            <a:pPr marL="0" indent="0">
              <a:buNone/>
            </a:pPr>
            <a:endParaRPr lang="en-IN" b="1" dirty="0"/>
          </a:p>
          <a:p>
            <a:pPr marL="0" indent="0">
              <a:buNone/>
            </a:pPr>
            <a:r>
              <a:rPr lang="en-IN" b="1" dirty="0"/>
              <a:t>class </a:t>
            </a:r>
            <a:r>
              <a:rPr lang="en-IN" b="1" dirty="0" err="1"/>
              <a:t>CustomerModel</a:t>
            </a:r>
            <a:endParaRPr lang="en-IN" b="1" dirty="0"/>
          </a:p>
          <a:p>
            <a:pPr marL="0" indent="0">
              <a:buNone/>
            </a:pPr>
            <a:r>
              <a:rPr lang="en-IN" b="1" dirty="0"/>
              <a:t>{</a:t>
            </a:r>
          </a:p>
          <a:p>
            <a:pPr marL="0" indent="0">
              <a:buNone/>
            </a:pPr>
            <a:endParaRPr lang="en-IN" b="1" dirty="0"/>
          </a:p>
          <a:p>
            <a:pPr marL="0" indent="0">
              <a:buNone/>
            </a:pPr>
            <a:r>
              <a:rPr lang="en-IN" b="1" dirty="0"/>
              <a:t>}</a:t>
            </a:r>
          </a:p>
          <a:p>
            <a:pPr marL="0" indent="0">
              <a:buNone/>
            </a:pPr>
            <a:endParaRPr lang="en-IN" b="1" dirty="0"/>
          </a:p>
          <a:p>
            <a:pPr marL="0" indent="0">
              <a:buNone/>
            </a:pPr>
            <a:r>
              <a:rPr lang="en-IN" b="1" dirty="0"/>
              <a:t>class </a:t>
            </a:r>
            <a:r>
              <a:rPr lang="en-IN" b="1" dirty="0" err="1"/>
              <a:t>WrapperClass</a:t>
            </a:r>
            <a:endParaRPr lang="en-IN" b="1" dirty="0"/>
          </a:p>
          <a:p>
            <a:pPr marL="0" indent="0">
              <a:buNone/>
            </a:pPr>
            <a:r>
              <a:rPr lang="en-IN" b="1" dirty="0"/>
              <a:t>{</a:t>
            </a:r>
          </a:p>
          <a:p>
            <a:pPr marL="0" indent="0">
              <a:buNone/>
            </a:pPr>
            <a:r>
              <a:rPr lang="en-IN" b="1" dirty="0"/>
              <a:t>     </a:t>
            </a:r>
            <a:r>
              <a:rPr lang="en-IN" b="1" dirty="0" err="1"/>
              <a:t>EmployeeModel</a:t>
            </a:r>
            <a:r>
              <a:rPr lang="en-IN" b="1" dirty="0"/>
              <a:t> </a:t>
            </a:r>
            <a:r>
              <a:rPr lang="en-IN" b="1" dirty="0" err="1"/>
              <a:t>emp</a:t>
            </a:r>
            <a:r>
              <a:rPr lang="en-IN" b="1" dirty="0"/>
              <a:t> { get; set; }</a:t>
            </a:r>
          </a:p>
          <a:p>
            <a:pPr marL="0" indent="0">
              <a:buNone/>
            </a:pPr>
            <a:r>
              <a:rPr lang="en-IN" b="1" dirty="0"/>
              <a:t>     </a:t>
            </a:r>
            <a:r>
              <a:rPr lang="en-IN" b="1" dirty="0" err="1"/>
              <a:t>CustomerModel</a:t>
            </a:r>
            <a:r>
              <a:rPr lang="en-IN" b="1" dirty="0"/>
              <a:t> </a:t>
            </a:r>
            <a:r>
              <a:rPr lang="en-IN" b="1" dirty="0" err="1"/>
              <a:t>cs</a:t>
            </a:r>
            <a:r>
              <a:rPr lang="en-IN" b="1" dirty="0"/>
              <a:t> { get; set; }</a:t>
            </a:r>
          </a:p>
          <a:p>
            <a:pPr marL="0" indent="0">
              <a:buNone/>
            </a:pPr>
            <a:r>
              <a:rPr lang="en-IN" b="1" dirty="0"/>
              <a:t>}</a:t>
            </a:r>
            <a:endParaRPr lang="en-IN" dirty="0"/>
          </a:p>
        </p:txBody>
      </p:sp>
    </p:spTree>
    <p:extLst>
      <p:ext uri="{BB962C8B-B14F-4D97-AF65-F5344CB8AC3E}">
        <p14:creationId xmlns:p14="http://schemas.microsoft.com/office/powerpoint/2010/main" val="683071874"/>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08684" y="827013"/>
            <a:ext cx="11373491" cy="5647168"/>
          </a:xfrm>
        </p:spPr>
        <p:txBody>
          <a:bodyPr>
            <a:normAutofit lnSpcReduction="10000"/>
          </a:bodyPr>
          <a:lstStyle/>
          <a:p>
            <a:pPr marL="0" indent="0">
              <a:buNone/>
            </a:pPr>
            <a:r>
              <a:rPr lang="en-IN" dirty="0"/>
              <a:t>public </a:t>
            </a:r>
            <a:r>
              <a:rPr lang="en-IN" dirty="0" err="1"/>
              <a:t>ActionResult</a:t>
            </a:r>
            <a:r>
              <a:rPr lang="en-IN" dirty="0"/>
              <a:t> Index()</a:t>
            </a:r>
          </a:p>
          <a:p>
            <a:pPr marL="0" indent="0">
              <a:buNone/>
            </a:pPr>
            <a:r>
              <a:rPr lang="en-IN" dirty="0"/>
              <a:t>{</a:t>
            </a:r>
          </a:p>
          <a:p>
            <a:pPr marL="0" indent="0">
              <a:buNone/>
            </a:pPr>
            <a:r>
              <a:rPr lang="en-IN" dirty="0"/>
              <a:t>     </a:t>
            </a:r>
            <a:r>
              <a:rPr lang="en-IN" dirty="0" err="1"/>
              <a:t>EmployeeModel</a:t>
            </a:r>
            <a:r>
              <a:rPr lang="en-IN" dirty="0"/>
              <a:t> emp1 = new </a:t>
            </a:r>
            <a:r>
              <a:rPr lang="en-IN" dirty="0" err="1"/>
              <a:t>EmployeeModel</a:t>
            </a:r>
            <a:r>
              <a:rPr lang="en-IN" dirty="0"/>
              <a:t>() { ....};</a:t>
            </a:r>
          </a:p>
          <a:p>
            <a:pPr marL="0" indent="0">
              <a:buNone/>
            </a:pPr>
            <a:r>
              <a:rPr lang="en-IN" dirty="0"/>
              <a:t>     </a:t>
            </a:r>
            <a:r>
              <a:rPr lang="en-IN" dirty="0" err="1"/>
              <a:t>CustomerModel</a:t>
            </a:r>
            <a:r>
              <a:rPr lang="en-IN" dirty="0"/>
              <a:t> cs1 = new </a:t>
            </a:r>
            <a:r>
              <a:rPr lang="en-IN" dirty="0" err="1"/>
              <a:t>CustomerModel</a:t>
            </a:r>
            <a:r>
              <a:rPr lang="en-IN" dirty="0"/>
              <a:t>() { ... };</a:t>
            </a:r>
          </a:p>
          <a:p>
            <a:pPr marL="0" indent="0">
              <a:buNone/>
            </a:pPr>
            <a:endParaRPr lang="en-IN" dirty="0"/>
          </a:p>
          <a:p>
            <a:pPr marL="0" indent="0">
              <a:buNone/>
            </a:pPr>
            <a:r>
              <a:rPr lang="en-IN" dirty="0"/>
              <a:t>     </a:t>
            </a:r>
            <a:r>
              <a:rPr lang="en-IN" dirty="0" err="1"/>
              <a:t>WrapperClass</a:t>
            </a:r>
            <a:r>
              <a:rPr lang="en-IN" dirty="0"/>
              <a:t> </a:t>
            </a:r>
            <a:r>
              <a:rPr lang="en-IN" dirty="0" err="1"/>
              <a:t>wc</a:t>
            </a:r>
            <a:r>
              <a:rPr lang="en-IN" dirty="0"/>
              <a:t> = new </a:t>
            </a:r>
            <a:r>
              <a:rPr lang="en-IN" dirty="0" err="1"/>
              <a:t>WrapperClass</a:t>
            </a:r>
            <a:r>
              <a:rPr lang="en-IN" dirty="0"/>
              <a:t>();</a:t>
            </a:r>
          </a:p>
          <a:p>
            <a:pPr marL="0" indent="0">
              <a:buNone/>
            </a:pPr>
            <a:r>
              <a:rPr lang="en-IN" dirty="0"/>
              <a:t>     </a:t>
            </a:r>
            <a:r>
              <a:rPr lang="en-IN" dirty="0" err="1"/>
              <a:t>wc.emp</a:t>
            </a:r>
            <a:r>
              <a:rPr lang="en-IN" dirty="0"/>
              <a:t> = emp1;</a:t>
            </a:r>
          </a:p>
          <a:p>
            <a:pPr marL="0" indent="0">
              <a:buNone/>
            </a:pPr>
            <a:r>
              <a:rPr lang="en-IN" dirty="0"/>
              <a:t>     </a:t>
            </a:r>
            <a:r>
              <a:rPr lang="en-IN" dirty="0" err="1"/>
              <a:t>wc.cs</a:t>
            </a:r>
            <a:r>
              <a:rPr lang="en-IN" dirty="0"/>
              <a:t> = cs1;</a:t>
            </a:r>
          </a:p>
          <a:p>
            <a:pPr marL="0" indent="0">
              <a:buNone/>
            </a:pPr>
            <a:endParaRPr lang="en-IN" dirty="0"/>
          </a:p>
          <a:p>
            <a:pPr marL="0" indent="0">
              <a:buNone/>
            </a:pPr>
            <a:r>
              <a:rPr lang="en-IN" dirty="0"/>
              <a:t>     return View(</a:t>
            </a:r>
            <a:r>
              <a:rPr lang="en-IN" dirty="0" err="1"/>
              <a:t>wc</a:t>
            </a:r>
            <a:r>
              <a:rPr lang="en-IN" dirty="0" smtClean="0"/>
              <a:t>);</a:t>
            </a:r>
          </a:p>
          <a:p>
            <a:pPr marL="0" indent="0">
              <a:buNone/>
            </a:pPr>
            <a:r>
              <a:rPr lang="en-IN" dirty="0" smtClean="0"/>
              <a:t>}</a:t>
            </a:r>
          </a:p>
          <a:p>
            <a:pPr marL="0" indent="0">
              <a:buNone/>
            </a:pPr>
            <a:endParaRPr lang="en-US" dirty="0"/>
          </a:p>
          <a:p>
            <a:pPr marL="0" indent="0">
              <a:buNone/>
            </a:pPr>
            <a:r>
              <a:rPr lang="en-IN" dirty="0" err="1"/>
              <a:t>WrapperClass</a:t>
            </a:r>
            <a:r>
              <a:rPr lang="en-IN" dirty="0"/>
              <a:t> is a model class; present under 'Models' folder.</a:t>
            </a:r>
          </a:p>
          <a:p>
            <a:endParaRPr lang="en-IN" dirty="0"/>
          </a:p>
        </p:txBody>
      </p:sp>
    </p:spTree>
    <p:extLst>
      <p:ext uri="{BB962C8B-B14F-4D97-AF65-F5344CB8AC3E}">
        <p14:creationId xmlns:p14="http://schemas.microsoft.com/office/powerpoint/2010/main" val="1461873016"/>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147" y="2623566"/>
            <a:ext cx="8288417" cy="1297270"/>
          </a:xfrm>
        </p:spPr>
        <p:txBody>
          <a:bodyPr/>
          <a:lstStyle/>
          <a:p>
            <a:r>
              <a:rPr lang="en-IN" dirty="0" smtClean="0"/>
              <a:t>VIEW</a:t>
            </a:r>
            <a:endParaRPr lang="en-US" dirty="0"/>
          </a:p>
        </p:txBody>
      </p:sp>
    </p:spTree>
    <p:extLst>
      <p:ext uri="{BB962C8B-B14F-4D97-AF65-F5344CB8AC3E}">
        <p14:creationId xmlns:p14="http://schemas.microsoft.com/office/powerpoint/2010/main" val="733561850"/>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IN" dirty="0"/>
          </a:p>
        </p:txBody>
      </p:sp>
      <p:sp>
        <p:nvSpPr>
          <p:cNvPr id="3" name="Content Placeholder 2"/>
          <p:cNvSpPr>
            <a:spLocks noGrp="1"/>
          </p:cNvSpPr>
          <p:nvPr>
            <p:ph idx="1"/>
          </p:nvPr>
        </p:nvSpPr>
        <p:spPr/>
        <p:txBody>
          <a:bodyPr/>
          <a:lstStyle/>
          <a:p>
            <a:r>
              <a:rPr lang="en-IN" dirty="0"/>
              <a:t>It is a web page, which contains presentation logic / design logic (html, </a:t>
            </a:r>
            <a:r>
              <a:rPr lang="en-IN" dirty="0" err="1"/>
              <a:t>css</a:t>
            </a:r>
            <a:r>
              <a:rPr lang="en-IN" dirty="0"/>
              <a:t>, </a:t>
            </a:r>
            <a:r>
              <a:rPr lang="en-IN" dirty="0" err="1"/>
              <a:t>javascript</a:t>
            </a:r>
            <a:r>
              <a:rPr lang="en-IN" dirty="0"/>
              <a:t> / </a:t>
            </a:r>
            <a:r>
              <a:rPr lang="en-IN" dirty="0" err="1"/>
              <a:t>jquery</a:t>
            </a:r>
            <a:r>
              <a:rPr lang="en-IN" dirty="0"/>
              <a:t>, c#.net</a:t>
            </a:r>
            <a:r>
              <a:rPr lang="en-IN" dirty="0" smtClean="0"/>
              <a:t>).</a:t>
            </a:r>
          </a:p>
          <a:p>
            <a:endParaRPr lang="en-IN" dirty="0"/>
          </a:p>
          <a:p>
            <a:r>
              <a:rPr lang="en-IN" dirty="0"/>
              <a:t>	Note:  No server-side event handlers in MVC views.</a:t>
            </a:r>
          </a:p>
        </p:txBody>
      </p:sp>
    </p:spTree>
    <p:extLst>
      <p:ext uri="{BB962C8B-B14F-4D97-AF65-F5344CB8AC3E}">
        <p14:creationId xmlns:p14="http://schemas.microsoft.com/office/powerpoint/2010/main" val="145036619"/>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View is a page in MVC.</a:t>
            </a:r>
          </a:p>
          <a:p>
            <a:r>
              <a:rPr lang="en-IN" dirty="0" smtClean="0"/>
              <a:t>File extension is “.</a:t>
            </a:r>
            <a:r>
              <a:rPr lang="en-IN" dirty="0" err="1" smtClean="0"/>
              <a:t>cshtml</a:t>
            </a:r>
            <a:r>
              <a:rPr lang="en-IN" dirty="0" smtClean="0"/>
              <a:t>”  and ”.</a:t>
            </a:r>
            <a:r>
              <a:rPr lang="en-IN" dirty="0" err="1" smtClean="0"/>
              <a:t>vbhtml</a:t>
            </a:r>
            <a:r>
              <a:rPr lang="en-IN" dirty="0" smtClean="0"/>
              <a:t>” if you have selected VB.NET.</a:t>
            </a:r>
          </a:p>
          <a:p>
            <a:r>
              <a:rPr lang="en-IN" dirty="0" smtClean="0"/>
              <a:t>It contains presentation logic in C#.</a:t>
            </a:r>
          </a:p>
          <a:p>
            <a:r>
              <a:rPr lang="en-IN" dirty="0" smtClean="0"/>
              <a:t>Usually there should be one view for each action method in the associated folder.</a:t>
            </a:r>
          </a:p>
          <a:p>
            <a:r>
              <a:rPr lang="en-IN" dirty="0" smtClean="0"/>
              <a:t>The shared folder contains the views, that belong to all controllers</a:t>
            </a:r>
            <a:endParaRPr lang="en-IN" dirty="0"/>
          </a:p>
        </p:txBody>
      </p:sp>
      <p:sp>
        <p:nvSpPr>
          <p:cNvPr id="2" name="Title 1"/>
          <p:cNvSpPr>
            <a:spLocks noGrp="1"/>
          </p:cNvSpPr>
          <p:nvPr>
            <p:ph type="title"/>
          </p:nvPr>
        </p:nvSpPr>
        <p:spPr/>
        <p:txBody>
          <a:bodyPr/>
          <a:lstStyle/>
          <a:p>
            <a:r>
              <a:rPr lang="en-IN" dirty="0" smtClean="0"/>
              <a:t>View			</a:t>
            </a:r>
            <a:endParaRPr lang="en-IN" dirty="0"/>
          </a:p>
        </p:txBody>
      </p:sp>
    </p:spTree>
    <p:extLst>
      <p:ext uri="{BB962C8B-B14F-4D97-AF65-F5344CB8AC3E}">
        <p14:creationId xmlns:p14="http://schemas.microsoft.com/office/powerpoint/2010/main" val="2591180727"/>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209" y="827013"/>
            <a:ext cx="11351966" cy="5647168"/>
          </a:xfrm>
        </p:spPr>
        <p:txBody>
          <a:bodyPr/>
          <a:lstStyle/>
          <a:p>
            <a:r>
              <a:rPr lang="en-IN" dirty="0"/>
              <a:t>To develop the view, we need to use any one of the View Engine.</a:t>
            </a:r>
          </a:p>
          <a:p>
            <a:r>
              <a:rPr lang="en-IN" dirty="0" smtClean="0"/>
              <a:t>View </a:t>
            </a:r>
            <a:r>
              <a:rPr lang="en-IN" dirty="0" smtClean="0"/>
              <a:t>Engine provides rules for defining a view.</a:t>
            </a:r>
          </a:p>
          <a:p>
            <a:r>
              <a:rPr lang="en-IN" dirty="0" smtClean="0"/>
              <a:t>It explains how can you write server side presentation logic view.</a:t>
            </a:r>
          </a:p>
          <a:p>
            <a:r>
              <a:rPr lang="en-IN" dirty="0" smtClean="0"/>
              <a:t>ASP.NET  MVC comes with two View Engines</a:t>
            </a:r>
            <a:r>
              <a:rPr lang="en-IN" dirty="0" smtClean="0"/>
              <a:t>:</a:t>
            </a:r>
          </a:p>
          <a:p>
            <a:endParaRPr lang="en-US" dirty="0"/>
          </a:p>
          <a:p>
            <a:pPr marL="0" indent="0">
              <a:buNone/>
            </a:pPr>
            <a:endParaRPr lang="en-IN" dirty="0" smtClean="0"/>
          </a:p>
          <a:p>
            <a:pPr marL="609036" lvl="1" indent="0">
              <a:buNone/>
            </a:pPr>
            <a:r>
              <a:rPr lang="en-IN" dirty="0" smtClean="0"/>
              <a:t>	Razor </a:t>
            </a:r>
            <a:r>
              <a:rPr lang="en-IN" dirty="0" smtClean="0"/>
              <a:t>View Engine(introduced in MVC3)</a:t>
            </a:r>
          </a:p>
          <a:p>
            <a:pPr marL="0" indent="0">
              <a:buNone/>
            </a:pPr>
            <a:r>
              <a:rPr lang="en-IN" dirty="0" smtClean="0"/>
              <a:t>	ASPX </a:t>
            </a:r>
            <a:r>
              <a:rPr lang="en-IN" dirty="0" smtClean="0"/>
              <a:t>View Engine(available from MVC1)</a:t>
            </a:r>
          </a:p>
          <a:p>
            <a:endParaRPr lang="en-IN" dirty="0" smtClean="0"/>
          </a:p>
        </p:txBody>
      </p:sp>
      <p:sp>
        <p:nvSpPr>
          <p:cNvPr id="2" name="Title 1"/>
          <p:cNvSpPr>
            <a:spLocks noGrp="1"/>
          </p:cNvSpPr>
          <p:nvPr>
            <p:ph type="title"/>
          </p:nvPr>
        </p:nvSpPr>
        <p:spPr/>
        <p:txBody>
          <a:bodyPr/>
          <a:lstStyle/>
          <a:p>
            <a:r>
              <a:rPr lang="en-IN" dirty="0" smtClean="0"/>
              <a:t>View Engine	</a:t>
            </a:r>
            <a:endParaRPr lang="en-IN" dirty="0"/>
          </a:p>
        </p:txBody>
      </p:sp>
    </p:spTree>
    <p:extLst>
      <p:ext uri="{BB962C8B-B14F-4D97-AF65-F5344CB8AC3E}">
        <p14:creationId xmlns:p14="http://schemas.microsoft.com/office/powerpoint/2010/main" val="2341698649"/>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ASPX View Engine - Syntaxes</a:t>
            </a:r>
            <a:br>
              <a:rPr lang="en-IN" dirty="0"/>
            </a:br>
            <a:endParaRPr lang="en-IN" dirty="0"/>
          </a:p>
        </p:txBody>
      </p:sp>
      <p:sp>
        <p:nvSpPr>
          <p:cNvPr id="3" name="Content Placeholder 2"/>
          <p:cNvSpPr>
            <a:spLocks noGrp="1"/>
          </p:cNvSpPr>
          <p:nvPr>
            <p:ph idx="1"/>
          </p:nvPr>
        </p:nvSpPr>
        <p:spPr>
          <a:xfrm>
            <a:off x="318656" y="997527"/>
            <a:ext cx="11463520" cy="5476653"/>
          </a:xfrm>
        </p:spPr>
        <p:txBody>
          <a:bodyPr>
            <a:normAutofit/>
          </a:bodyPr>
          <a:lstStyle/>
          <a:p>
            <a:pPr marL="0" indent="0">
              <a:buNone/>
            </a:pPr>
            <a:endParaRPr lang="en-IN" dirty="0"/>
          </a:p>
          <a:p>
            <a:r>
              <a:rPr lang="en-IN" dirty="0"/>
              <a:t>The following </a:t>
            </a:r>
            <a:r>
              <a:rPr lang="en-IN" dirty="0" err="1"/>
              <a:t>aspx</a:t>
            </a:r>
            <a:r>
              <a:rPr lang="en-IN" dirty="0"/>
              <a:t> syntaxes can be used in any .</a:t>
            </a:r>
            <a:r>
              <a:rPr lang="en-IN" dirty="0" err="1"/>
              <a:t>aspx</a:t>
            </a:r>
            <a:r>
              <a:rPr lang="en-IN" dirty="0"/>
              <a:t> file in MVC.</a:t>
            </a:r>
          </a:p>
          <a:p>
            <a:endParaRPr lang="en-IN" dirty="0"/>
          </a:p>
          <a:p>
            <a:r>
              <a:rPr lang="en-IN" dirty="0"/>
              <a:t>1) Code block</a:t>
            </a:r>
          </a:p>
          <a:p>
            <a:r>
              <a:rPr lang="en-IN" dirty="0"/>
              <a:t>2) Printing the value of a variable</a:t>
            </a:r>
          </a:p>
          <a:p>
            <a:r>
              <a:rPr lang="en-IN" dirty="0"/>
              <a:t>3) ASPX Comments</a:t>
            </a:r>
          </a:p>
          <a:p>
            <a:r>
              <a:rPr lang="en-IN" dirty="0"/>
              <a:t>4) ASPX Loops</a:t>
            </a:r>
          </a:p>
          <a:p>
            <a:endParaRPr lang="en-IN" dirty="0"/>
          </a:p>
          <a:p>
            <a:endParaRPr lang="en-IN" dirty="0"/>
          </a:p>
        </p:txBody>
      </p:sp>
    </p:spTree>
    <p:extLst>
      <p:ext uri="{BB962C8B-B14F-4D97-AF65-F5344CB8AC3E}">
        <p14:creationId xmlns:p14="http://schemas.microsoft.com/office/powerpoint/2010/main" val="3514403138"/>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endParaRPr lang="en-IN" dirty="0"/>
          </a:p>
          <a:p>
            <a:pPr marL="0" indent="0">
              <a:buNone/>
            </a:pPr>
            <a:r>
              <a:rPr lang="en-IN" dirty="0"/>
              <a:t> 1) Code block:</a:t>
            </a:r>
          </a:p>
          <a:p>
            <a:pPr marL="0" indent="0">
              <a:buNone/>
            </a:pPr>
            <a:endParaRPr lang="en-IN" dirty="0"/>
          </a:p>
          <a:p>
            <a:pPr marL="0" indent="0">
              <a:buNone/>
            </a:pPr>
            <a:r>
              <a:rPr lang="en-IN" dirty="0"/>
              <a:t>	&lt;%</a:t>
            </a:r>
          </a:p>
          <a:p>
            <a:pPr marL="0" indent="0">
              <a:buNone/>
            </a:pPr>
            <a:r>
              <a:rPr lang="en-IN" dirty="0"/>
              <a:t>	      //some </a:t>
            </a:r>
            <a:r>
              <a:rPr lang="en-IN" dirty="0" err="1"/>
              <a:t>c#</a:t>
            </a:r>
            <a:r>
              <a:rPr lang="en-IN" dirty="0"/>
              <a:t> code here</a:t>
            </a:r>
          </a:p>
          <a:p>
            <a:pPr marL="0" indent="0">
              <a:buNone/>
            </a:pPr>
            <a:r>
              <a:rPr lang="en-IN" dirty="0"/>
              <a:t>	%&gt;</a:t>
            </a:r>
          </a:p>
          <a:p>
            <a:endParaRPr lang="en-IN" dirty="0"/>
          </a:p>
          <a:p>
            <a:endParaRPr lang="en-IN" dirty="0"/>
          </a:p>
          <a:p>
            <a:endParaRPr lang="en-IN" dirty="0"/>
          </a:p>
          <a:p>
            <a:pPr marL="0" indent="0">
              <a:buNone/>
            </a:pPr>
            <a:r>
              <a:rPr lang="en-IN" dirty="0"/>
              <a:t>2) Printing the value of a variable:</a:t>
            </a:r>
          </a:p>
          <a:p>
            <a:endParaRPr lang="en-IN" dirty="0"/>
          </a:p>
          <a:p>
            <a:r>
              <a:rPr lang="en-IN" dirty="0"/>
              <a:t>	&lt;%:</a:t>
            </a:r>
            <a:r>
              <a:rPr lang="en-IN" dirty="0" err="1"/>
              <a:t>variablename</a:t>
            </a:r>
            <a:r>
              <a:rPr lang="en-IN" dirty="0"/>
              <a:t>%&gt;</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56523332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7493" y="1556793"/>
            <a:ext cx="6777317" cy="4275837"/>
          </a:xfrm>
        </p:spPr>
        <p:txBody>
          <a:bodyPr>
            <a:normAutofit fontScale="25000" lnSpcReduction="20000"/>
          </a:bodyPr>
          <a:lstStyle/>
          <a:p>
            <a:pPr marL="68580" indent="0">
              <a:buNone/>
            </a:pPr>
            <a:r>
              <a:rPr lang="en-IN" sz="8000" b="1" dirty="0">
                <a:hlinkClick r:id="rId2"/>
              </a:rPr>
              <a:t>www.bajaj.com/Bikes/Index</a:t>
            </a:r>
            <a:endParaRPr lang="en-IN" sz="8000" b="1" dirty="0"/>
          </a:p>
          <a:p>
            <a:pPr marL="68580" indent="0">
              <a:buNone/>
            </a:pPr>
            <a:r>
              <a:rPr lang="en-IN" sz="8000" b="1" dirty="0"/>
              <a:t>www.bajaj.com/Bikes/show/Pulsar</a:t>
            </a:r>
          </a:p>
          <a:p>
            <a:pPr marL="68580" indent="0">
              <a:buNone/>
            </a:pPr>
            <a:r>
              <a:rPr lang="en-IN" sz="8000" b="1" dirty="0"/>
              <a:t>www.bajaj.com/Bikes/show/Discover</a:t>
            </a:r>
          </a:p>
          <a:p>
            <a:pPr marL="68580" indent="0">
              <a:buNone/>
            </a:pPr>
            <a:r>
              <a:rPr lang="en-IN" sz="8000" b="1" dirty="0"/>
              <a:t>www.bajaj.com/Bikes/show/Ninja</a:t>
            </a:r>
          </a:p>
          <a:p>
            <a:pPr marL="68580" indent="0">
              <a:buNone/>
            </a:pPr>
            <a:r>
              <a:rPr lang="en-IN" sz="8000" b="1" dirty="0">
                <a:hlinkClick r:id="rId3"/>
              </a:rPr>
              <a:t>www.bajaj.com/Bikes/New</a:t>
            </a:r>
            <a:r>
              <a:rPr lang="en-IN" sz="8000" b="1" dirty="0"/>
              <a:t>Arrivals</a:t>
            </a:r>
          </a:p>
          <a:p>
            <a:pPr marL="68580" indent="0">
              <a:buNone/>
            </a:pPr>
            <a:r>
              <a:rPr lang="en-IN" sz="8000" b="1" dirty="0"/>
              <a:t>www.bajaj.com/Corporate/Index</a:t>
            </a:r>
          </a:p>
          <a:p>
            <a:pPr marL="68580" indent="0">
              <a:buNone/>
            </a:pPr>
            <a:r>
              <a:rPr lang="en-IN" sz="8000" b="1" dirty="0">
                <a:hlinkClick r:id="rId4"/>
              </a:rPr>
              <a:t>www.bajaj.com/</a:t>
            </a:r>
            <a:r>
              <a:rPr lang="en-IN" sz="8000" b="1" dirty="0"/>
              <a:t>Corporate/Chairman</a:t>
            </a:r>
          </a:p>
          <a:p>
            <a:pPr marL="68580" indent="0">
              <a:buNone/>
            </a:pPr>
            <a:r>
              <a:rPr lang="en-IN" sz="8000" b="1" dirty="0"/>
              <a:t>www.bajaj.com/Corporate/Awards</a:t>
            </a:r>
          </a:p>
          <a:p>
            <a:pPr marL="68580" indent="0">
              <a:buNone/>
            </a:pPr>
            <a:r>
              <a:rPr lang="en-IN" sz="8000" b="1" dirty="0"/>
              <a:t>www.bajaj.com/Investers/Index</a:t>
            </a:r>
          </a:p>
          <a:p>
            <a:pPr marL="68580" indent="0">
              <a:buNone/>
            </a:pPr>
            <a:r>
              <a:rPr lang="en-IN" sz="8000" b="1" dirty="0"/>
              <a:t>www.bajaj.com/Investers/Services/ServiceCenters</a:t>
            </a:r>
          </a:p>
          <a:p>
            <a:pPr marL="68580" indent="0">
              <a:buNone/>
            </a:pPr>
            <a:r>
              <a:rPr lang="en-IN" sz="8000" b="1" dirty="0"/>
              <a:t>www.bajaj.com/Investers/AnnualReport/2012</a:t>
            </a:r>
          </a:p>
          <a:p>
            <a:pPr marL="68580" indent="0">
              <a:buNone/>
            </a:pPr>
            <a:r>
              <a:rPr lang="en-IN" sz="8000" b="1" dirty="0"/>
              <a:t>www.bajaj.com/Careers/Index</a:t>
            </a:r>
          </a:p>
          <a:p>
            <a:pPr marL="68580" indent="0">
              <a:buNone/>
            </a:pPr>
            <a:r>
              <a:rPr lang="en-IN" sz="8000" b="1" dirty="0"/>
              <a:t>www.bajaj.com/Careers/WhyBajaj</a:t>
            </a:r>
          </a:p>
          <a:p>
            <a:pPr marL="68580" indent="0">
              <a:buNone/>
            </a:pPr>
            <a:r>
              <a:rPr lang="en-IN" sz="8000" b="1" dirty="0">
                <a:hlinkClick r:id="rId5"/>
              </a:rPr>
              <a:t>www.bajaj.com/BookNow/Index</a:t>
            </a:r>
            <a:endParaRPr lang="en-IN" sz="8000" b="1" dirty="0"/>
          </a:p>
          <a:p>
            <a:endParaRPr lang="en-IN" sz="8000" b="1" dirty="0"/>
          </a:p>
          <a:p>
            <a:pPr marL="68580" indent="0">
              <a:buNone/>
            </a:pPr>
            <a:r>
              <a:rPr lang="en-IN" sz="8000" b="1" dirty="0"/>
              <a:t>Reference</a:t>
            </a:r>
            <a:r>
              <a:rPr lang="en-IN" sz="8000" b="1" dirty="0"/>
              <a:t>:</a:t>
            </a:r>
          </a:p>
          <a:p>
            <a:pPr marL="68580" indent="0">
              <a:buNone/>
            </a:pPr>
            <a:r>
              <a:rPr lang="en-IN" sz="8000" b="1" dirty="0"/>
              <a:t>	http</a:t>
            </a:r>
            <a:r>
              <a:rPr lang="en-IN" sz="8000" b="1" dirty="0"/>
              <a:t>://www.bajajauto.com/</a:t>
            </a:r>
            <a:endParaRPr lang="en-IN" sz="8000" b="1" dirty="0"/>
          </a:p>
          <a:p>
            <a:endParaRPr lang="en-IN" dirty="0"/>
          </a:p>
        </p:txBody>
      </p:sp>
      <p:sp>
        <p:nvSpPr>
          <p:cNvPr id="2" name="Title 1"/>
          <p:cNvSpPr>
            <a:spLocks noGrp="1"/>
          </p:cNvSpPr>
          <p:nvPr>
            <p:ph type="title"/>
          </p:nvPr>
        </p:nvSpPr>
        <p:spPr>
          <a:xfrm>
            <a:off x="2495600" y="692696"/>
            <a:ext cx="7024744" cy="576064"/>
          </a:xfrm>
        </p:spPr>
        <p:txBody>
          <a:bodyPr>
            <a:normAutofit/>
          </a:bodyPr>
          <a:lstStyle/>
          <a:p>
            <a:pPr algn="l"/>
            <a:r>
              <a:rPr lang="en-IN" sz="2000" dirty="0" err="1"/>
              <a:t>Domain:www.bajaj.com</a:t>
            </a:r>
            <a:r>
              <a:rPr lang="en-IN" sz="2000" dirty="0"/>
              <a:t>                </a:t>
            </a:r>
            <a:r>
              <a:rPr lang="en-IN" sz="2000" dirty="0" err="1"/>
              <a:t>Demo.Bajaj</a:t>
            </a:r>
            <a:endParaRPr lang="en-IN" sz="2000" dirty="0"/>
          </a:p>
        </p:txBody>
      </p:sp>
    </p:spTree>
    <p:extLst>
      <p:ext uri="{BB962C8B-B14F-4D97-AF65-F5344CB8AC3E}">
        <p14:creationId xmlns:p14="http://schemas.microsoft.com/office/powerpoint/2010/main" val="2242242182"/>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marL="0" indent="0">
              <a:buNone/>
            </a:pPr>
            <a:endParaRPr lang="en-IN" sz="2400" dirty="0"/>
          </a:p>
          <a:p>
            <a:pPr marL="0" indent="0">
              <a:buNone/>
            </a:pPr>
            <a:endParaRPr lang="en-IN" sz="2400" dirty="0"/>
          </a:p>
          <a:p>
            <a:pPr marL="0" indent="0">
              <a:buNone/>
            </a:pPr>
            <a:r>
              <a:rPr lang="en-IN" sz="2400" dirty="0"/>
              <a:t>3) ASPX Comments:</a:t>
            </a:r>
          </a:p>
          <a:p>
            <a:pPr marL="0" indent="0">
              <a:buNone/>
            </a:pPr>
            <a:endParaRPr lang="en-IN" sz="2400" dirty="0"/>
          </a:p>
          <a:p>
            <a:pPr marL="0" indent="0">
              <a:buNone/>
            </a:pPr>
            <a:r>
              <a:rPr lang="en-IN" sz="2400" dirty="0"/>
              <a:t>	no specific comments (use html comments / </a:t>
            </a:r>
            <a:r>
              <a:rPr lang="en-IN" sz="2400" dirty="0" err="1"/>
              <a:t>c#</a:t>
            </a:r>
            <a:r>
              <a:rPr lang="en-IN" sz="2400" dirty="0"/>
              <a:t> comments)</a:t>
            </a:r>
          </a:p>
          <a:p>
            <a:pPr marL="0" indent="0">
              <a:buNone/>
            </a:pPr>
            <a:endParaRPr lang="en-IN" sz="2400" dirty="0"/>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676814792"/>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a:buNone/>
            </a:pPr>
            <a:endParaRPr lang="en-IN" sz="2400" dirty="0"/>
          </a:p>
          <a:p>
            <a:pPr marL="0" indent="0">
              <a:buNone/>
            </a:pPr>
            <a:r>
              <a:rPr lang="en-IN" sz="2400" dirty="0"/>
              <a:t>4) ASPX Loops:</a:t>
            </a:r>
          </a:p>
          <a:p>
            <a:pPr marL="0" indent="0">
              <a:buNone/>
            </a:pPr>
            <a:endParaRPr lang="en-IN" sz="2400" dirty="0"/>
          </a:p>
          <a:p>
            <a:pPr marL="0" indent="0">
              <a:buNone/>
            </a:pPr>
            <a:r>
              <a:rPr lang="en-IN" sz="2400" dirty="0"/>
              <a:t>	&lt;%</a:t>
            </a:r>
          </a:p>
          <a:p>
            <a:pPr marL="0" indent="0">
              <a:buNone/>
            </a:pPr>
            <a:r>
              <a:rPr lang="en-IN" sz="2400" dirty="0"/>
              <a:t>	for(</a:t>
            </a:r>
            <a:r>
              <a:rPr lang="en-IN" sz="2400" dirty="0" err="1"/>
              <a:t>int</a:t>
            </a:r>
            <a:r>
              <a:rPr lang="en-IN" sz="2400" dirty="0"/>
              <a:t> </a:t>
            </a:r>
            <a:r>
              <a:rPr lang="en-IN" sz="2400" dirty="0" err="1"/>
              <a:t>i</a:t>
            </a:r>
            <a:r>
              <a:rPr lang="en-IN" sz="2400" dirty="0"/>
              <a:t>=1; </a:t>
            </a:r>
            <a:r>
              <a:rPr lang="en-IN" sz="2400" dirty="0" err="1"/>
              <a:t>i</a:t>
            </a:r>
            <a:r>
              <a:rPr lang="en-IN" sz="2400" dirty="0"/>
              <a:t>&lt;=10 ;</a:t>
            </a:r>
            <a:r>
              <a:rPr lang="en-IN" sz="2400" dirty="0" err="1"/>
              <a:t>i</a:t>
            </a:r>
            <a:r>
              <a:rPr lang="en-IN" sz="2400" dirty="0"/>
              <a:t>++)</a:t>
            </a:r>
          </a:p>
          <a:p>
            <a:pPr marL="0" indent="0">
              <a:buNone/>
            </a:pPr>
            <a:r>
              <a:rPr lang="en-IN" sz="2400" dirty="0"/>
              <a:t>	{</a:t>
            </a:r>
          </a:p>
          <a:p>
            <a:pPr marL="0" indent="0">
              <a:buNone/>
            </a:pPr>
            <a:r>
              <a:rPr lang="en-IN" sz="2400" dirty="0"/>
              <a:t>	    //some code here</a:t>
            </a:r>
          </a:p>
          <a:p>
            <a:pPr marL="0" indent="0">
              <a:buNone/>
            </a:pPr>
            <a:r>
              <a:rPr lang="en-IN" sz="2400" dirty="0"/>
              <a:t>	}</a:t>
            </a:r>
          </a:p>
          <a:p>
            <a:pPr marL="0" indent="0">
              <a:buNone/>
            </a:pPr>
            <a:r>
              <a:rPr lang="en-IN" sz="2400" dirty="0"/>
              <a:t>	%&gt;</a:t>
            </a:r>
          </a:p>
          <a:p>
            <a:pPr marL="0" indent="0">
              <a:buNone/>
            </a:pPr>
            <a:endParaRPr lang="en-IN" sz="2400" dirty="0"/>
          </a:p>
          <a:p>
            <a:pPr marL="0" indent="0">
              <a:buNone/>
            </a:pPr>
            <a:r>
              <a:rPr lang="en-IN" sz="2400" dirty="0"/>
              <a:t>		(or)</a:t>
            </a:r>
          </a:p>
          <a:p>
            <a:pPr marL="0" indent="0">
              <a:buNone/>
            </a:pPr>
            <a:endParaRPr lang="en-IN" sz="2400" dirty="0"/>
          </a:p>
          <a:p>
            <a:pPr marL="0" indent="0">
              <a:buNone/>
            </a:pPr>
            <a:r>
              <a:rPr lang="en-IN" sz="2400" dirty="0"/>
              <a:t>	&lt;%</a:t>
            </a:r>
          </a:p>
          <a:p>
            <a:pPr marL="0" indent="0">
              <a:buNone/>
            </a:pPr>
            <a:r>
              <a:rPr lang="en-IN" sz="2400" dirty="0"/>
              <a:t>	</a:t>
            </a:r>
            <a:r>
              <a:rPr lang="en-IN" sz="2400" dirty="0" err="1"/>
              <a:t>foreach</a:t>
            </a:r>
            <a:r>
              <a:rPr lang="en-IN" sz="2400" dirty="0"/>
              <a:t>(</a:t>
            </a:r>
            <a:r>
              <a:rPr lang="en-IN" sz="2400" dirty="0" err="1"/>
              <a:t>var</a:t>
            </a:r>
            <a:r>
              <a:rPr lang="en-IN" sz="2400" dirty="0"/>
              <a:t> temp in </a:t>
            </a:r>
            <a:r>
              <a:rPr lang="en-IN" sz="2400" dirty="0" err="1"/>
              <a:t>MyCollection</a:t>
            </a:r>
            <a:r>
              <a:rPr lang="en-IN" sz="2400" dirty="0"/>
              <a:t>)</a:t>
            </a:r>
          </a:p>
          <a:p>
            <a:pPr marL="0" indent="0">
              <a:buNone/>
            </a:pPr>
            <a:r>
              <a:rPr lang="en-IN" sz="2400" dirty="0"/>
              <a:t>	{</a:t>
            </a:r>
          </a:p>
          <a:p>
            <a:pPr marL="0" indent="0">
              <a:buNone/>
            </a:pPr>
            <a:r>
              <a:rPr lang="en-IN" sz="2400" dirty="0"/>
              <a:t>	    //some code here</a:t>
            </a:r>
          </a:p>
          <a:p>
            <a:pPr marL="0" indent="0">
              <a:buNone/>
            </a:pPr>
            <a:r>
              <a:rPr lang="en-IN" sz="2400" dirty="0"/>
              <a:t>	}</a:t>
            </a:r>
          </a:p>
          <a:p>
            <a:pPr marL="0" indent="0">
              <a:buNone/>
            </a:pPr>
            <a:r>
              <a:rPr lang="en-IN" sz="2400" dirty="0"/>
              <a:t>	%&gt;</a:t>
            </a:r>
          </a:p>
          <a:p>
            <a:endParaRPr lang="en-IN" dirty="0"/>
          </a:p>
          <a:p>
            <a:endParaRPr lang="en-IN" dirty="0"/>
          </a:p>
        </p:txBody>
      </p:sp>
    </p:spTree>
    <p:extLst>
      <p:ext uri="{BB962C8B-B14F-4D97-AF65-F5344CB8AC3E}">
        <p14:creationId xmlns:p14="http://schemas.microsoft.com/office/powerpoint/2010/main" val="2314099719"/>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Used to create Views easily.</a:t>
            </a:r>
          </a:p>
          <a:p>
            <a:r>
              <a:rPr lang="en-IN" dirty="0" smtClean="0"/>
              <a:t>Benefits : easiness</a:t>
            </a:r>
          </a:p>
          <a:p>
            <a:r>
              <a:rPr lang="en-IN" dirty="0" smtClean="0"/>
              <a:t>It is a view engine , developed and recommended by Microsoft.</a:t>
            </a:r>
          </a:p>
          <a:p>
            <a:r>
              <a:rPr lang="en-IN" dirty="0" smtClean="0"/>
              <a:t>The View extension from  “.</a:t>
            </a:r>
            <a:r>
              <a:rPr lang="en-IN" dirty="0" err="1" smtClean="0"/>
              <a:t>cshtml</a:t>
            </a:r>
            <a:r>
              <a:rPr lang="en-IN" dirty="0" smtClean="0"/>
              <a:t>” / “.</a:t>
            </a:r>
            <a:r>
              <a:rPr lang="en-IN" dirty="0" err="1" smtClean="0"/>
              <a:t>vbhtml</a:t>
            </a:r>
            <a:r>
              <a:rPr lang="en-IN" dirty="0" smtClean="0"/>
              <a:t>”</a:t>
            </a:r>
          </a:p>
          <a:p>
            <a:endParaRPr lang="en-IN" dirty="0"/>
          </a:p>
        </p:txBody>
      </p:sp>
      <p:sp>
        <p:nvSpPr>
          <p:cNvPr id="2" name="Title 1"/>
          <p:cNvSpPr>
            <a:spLocks noGrp="1"/>
          </p:cNvSpPr>
          <p:nvPr>
            <p:ph type="title"/>
          </p:nvPr>
        </p:nvSpPr>
        <p:spPr/>
        <p:txBody>
          <a:bodyPr/>
          <a:lstStyle/>
          <a:p>
            <a:r>
              <a:rPr lang="en-IN" dirty="0" smtClean="0"/>
              <a:t>Razor View Engine</a:t>
            </a:r>
            <a:endParaRPr lang="en-IN" dirty="0"/>
          </a:p>
        </p:txBody>
      </p:sp>
    </p:spTree>
    <p:extLst>
      <p:ext uri="{BB962C8B-B14F-4D97-AF65-F5344CB8AC3E}">
        <p14:creationId xmlns:p14="http://schemas.microsoft.com/office/powerpoint/2010/main" val="2245243768"/>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Just comparison of ASPX View Engine and Razor View Engine</a:t>
            </a:r>
            <a:endParaRPr lang="en-IN" dirty="0"/>
          </a:p>
        </p:txBody>
      </p:sp>
      <p:sp>
        <p:nvSpPr>
          <p:cNvPr id="4" name="Rectangle 3"/>
          <p:cNvSpPr/>
          <p:nvPr/>
        </p:nvSpPr>
        <p:spPr>
          <a:xfrm>
            <a:off x="1991544" y="1628800"/>
            <a:ext cx="4032448" cy="4680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t>Syntax in ASPX view Engine</a:t>
            </a:r>
          </a:p>
          <a:p>
            <a:r>
              <a:rPr lang="en-IN" b="1" dirty="0"/>
              <a:t>&lt;%</a:t>
            </a:r>
          </a:p>
          <a:p>
            <a:r>
              <a:rPr lang="en-IN" b="1" dirty="0" err="1"/>
              <a:t>foreach</a:t>
            </a:r>
            <a:r>
              <a:rPr lang="en-IN" b="1" dirty="0"/>
              <a:t> ( </a:t>
            </a:r>
            <a:r>
              <a:rPr lang="en-IN" b="1" dirty="0" err="1"/>
              <a:t>var</a:t>
            </a:r>
            <a:r>
              <a:rPr lang="en-IN" b="1" dirty="0"/>
              <a:t> </a:t>
            </a:r>
            <a:r>
              <a:rPr lang="en-IN" b="1" dirty="0"/>
              <a:t>i in collection)</a:t>
            </a:r>
          </a:p>
          <a:p>
            <a:r>
              <a:rPr lang="en-IN" b="1" dirty="0"/>
              <a:t>	{</a:t>
            </a:r>
            <a:endParaRPr lang="en-IN" b="1" dirty="0"/>
          </a:p>
          <a:p>
            <a:r>
              <a:rPr lang="en-IN" b="1" dirty="0"/>
              <a:t>%&gt;</a:t>
            </a:r>
          </a:p>
          <a:p>
            <a:r>
              <a:rPr lang="en-IN" b="1" dirty="0"/>
              <a:t>	&lt;</a:t>
            </a:r>
            <a:r>
              <a:rPr lang="en-IN" b="1" dirty="0"/>
              <a:t>div&gt; Employee Number:</a:t>
            </a:r>
          </a:p>
          <a:p>
            <a:r>
              <a:rPr lang="en-IN" b="1" dirty="0"/>
              <a:t>	    &lt;%: </a:t>
            </a:r>
            <a:r>
              <a:rPr lang="en-IN" b="1" dirty="0" err="1"/>
              <a:t>i.EmpNo</a:t>
            </a:r>
            <a:r>
              <a:rPr lang="en-IN" b="1" dirty="0"/>
              <a:t> %&gt; &lt;/div</a:t>
            </a:r>
            <a:r>
              <a:rPr lang="en-IN" b="1" dirty="0"/>
              <a:t>&gt;</a:t>
            </a:r>
          </a:p>
          <a:p>
            <a:endParaRPr lang="en-IN" b="1" dirty="0"/>
          </a:p>
          <a:p>
            <a:r>
              <a:rPr lang="en-IN" b="1" dirty="0"/>
              <a:t>	…….</a:t>
            </a:r>
            <a:endParaRPr lang="en-IN" b="1" dirty="0"/>
          </a:p>
          <a:p>
            <a:r>
              <a:rPr lang="en-IN" b="1" dirty="0"/>
              <a:t>&lt;%</a:t>
            </a:r>
          </a:p>
          <a:p>
            <a:r>
              <a:rPr lang="en-IN" b="1" dirty="0"/>
              <a:t>}</a:t>
            </a:r>
          </a:p>
          <a:p>
            <a:r>
              <a:rPr lang="en-IN" b="1" dirty="0"/>
              <a:t>%&gt;</a:t>
            </a:r>
          </a:p>
        </p:txBody>
      </p:sp>
      <p:sp>
        <p:nvSpPr>
          <p:cNvPr id="5" name="Rectangle 4"/>
          <p:cNvSpPr/>
          <p:nvPr/>
        </p:nvSpPr>
        <p:spPr>
          <a:xfrm>
            <a:off x="6384032" y="1628800"/>
            <a:ext cx="4032448" cy="4680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t>@</a:t>
            </a:r>
            <a:r>
              <a:rPr lang="en-IN" b="1" dirty="0" err="1"/>
              <a:t>foreach</a:t>
            </a:r>
            <a:r>
              <a:rPr lang="en-IN" b="1" dirty="0"/>
              <a:t>( </a:t>
            </a:r>
            <a:r>
              <a:rPr lang="en-IN" b="1" dirty="0" err="1"/>
              <a:t>var</a:t>
            </a:r>
            <a:r>
              <a:rPr lang="en-IN" b="1" dirty="0"/>
              <a:t> i in collection </a:t>
            </a:r>
            <a:r>
              <a:rPr lang="en-IN" b="1" dirty="0"/>
              <a:t>)</a:t>
            </a:r>
          </a:p>
          <a:p>
            <a:r>
              <a:rPr lang="en-IN" b="1" dirty="0"/>
              <a:t>{</a:t>
            </a:r>
            <a:endParaRPr lang="en-IN" b="1" dirty="0"/>
          </a:p>
          <a:p>
            <a:endParaRPr lang="en-IN" b="1" dirty="0"/>
          </a:p>
          <a:p>
            <a:r>
              <a:rPr lang="en-IN" b="1" dirty="0"/>
              <a:t>	&lt;div&gt;Employee Number: </a:t>
            </a:r>
          </a:p>
          <a:p>
            <a:r>
              <a:rPr lang="en-IN" b="1" dirty="0"/>
              <a:t>	@</a:t>
            </a:r>
            <a:r>
              <a:rPr lang="en-IN" b="1" dirty="0" err="1"/>
              <a:t>i.EmpNo</a:t>
            </a:r>
            <a:endParaRPr lang="en-IN" b="1" dirty="0"/>
          </a:p>
          <a:p>
            <a:r>
              <a:rPr lang="en-IN" b="1" dirty="0"/>
              <a:t>	&lt;/div&gt;</a:t>
            </a:r>
          </a:p>
          <a:p>
            <a:r>
              <a:rPr lang="en-IN" b="1" dirty="0"/>
              <a:t>....</a:t>
            </a:r>
          </a:p>
          <a:p>
            <a:r>
              <a:rPr lang="en-IN" b="1" dirty="0"/>
              <a:t>}</a:t>
            </a:r>
          </a:p>
        </p:txBody>
      </p:sp>
    </p:spTree>
    <p:extLst>
      <p:ext uri="{BB962C8B-B14F-4D97-AF65-F5344CB8AC3E}">
        <p14:creationId xmlns:p14="http://schemas.microsoft.com/office/powerpoint/2010/main" val="2984517028"/>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a)Code Blocks</a:t>
            </a:r>
          </a:p>
          <a:p>
            <a:r>
              <a:rPr lang="en-IN" dirty="0"/>
              <a:t>b)Printing Variables</a:t>
            </a:r>
          </a:p>
          <a:p>
            <a:r>
              <a:rPr lang="en-IN" dirty="0"/>
              <a:t>c)Loops</a:t>
            </a:r>
          </a:p>
          <a:p>
            <a:r>
              <a:rPr lang="en-IN" dirty="0"/>
              <a:t>d)Expressions</a:t>
            </a:r>
          </a:p>
          <a:p>
            <a:r>
              <a:rPr lang="en-IN" dirty="0"/>
              <a:t>e)Comments</a:t>
            </a:r>
          </a:p>
          <a:p>
            <a:r>
              <a:rPr lang="en-IN" dirty="0"/>
              <a:t>f)Static Text</a:t>
            </a:r>
          </a:p>
          <a:p>
            <a:endParaRPr lang="en-IN" dirty="0"/>
          </a:p>
        </p:txBody>
      </p:sp>
      <p:sp>
        <p:nvSpPr>
          <p:cNvPr id="2" name="Title 1"/>
          <p:cNvSpPr>
            <a:spLocks noGrp="1"/>
          </p:cNvSpPr>
          <p:nvPr>
            <p:ph type="title"/>
          </p:nvPr>
        </p:nvSpPr>
        <p:spPr/>
        <p:txBody>
          <a:bodyPr>
            <a:normAutofit/>
          </a:bodyPr>
          <a:lstStyle/>
          <a:p>
            <a:r>
              <a:rPr lang="en-IN" dirty="0" smtClean="0"/>
              <a:t>Understanding Razor View engine</a:t>
            </a:r>
            <a:endParaRPr lang="en-IN" dirty="0"/>
          </a:p>
        </p:txBody>
      </p:sp>
    </p:spTree>
    <p:extLst>
      <p:ext uri="{BB962C8B-B14F-4D97-AF65-F5344CB8AC3E}">
        <p14:creationId xmlns:p14="http://schemas.microsoft.com/office/powerpoint/2010/main" val="2515865216"/>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981200" y="1340769"/>
          <a:ext cx="8229600" cy="4785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1981200" y="274638"/>
            <a:ext cx="8229600" cy="850106"/>
          </a:xfrm>
        </p:spPr>
        <p:txBody>
          <a:bodyPr>
            <a:normAutofit/>
          </a:bodyPr>
          <a:lstStyle/>
          <a:p>
            <a:pPr algn="r"/>
            <a:r>
              <a:rPr lang="en-IN" sz="3200" dirty="0"/>
              <a:t>a)Code Block</a:t>
            </a:r>
            <a:endParaRPr lang="en-IN" sz="3200" dirty="0"/>
          </a:p>
        </p:txBody>
      </p:sp>
    </p:spTree>
    <p:extLst>
      <p:ext uri="{BB962C8B-B14F-4D97-AF65-F5344CB8AC3E}">
        <p14:creationId xmlns:p14="http://schemas.microsoft.com/office/powerpoint/2010/main" val="961066757"/>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1981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101381" y="398659"/>
            <a:ext cx="8723964" cy="585014"/>
          </a:xfrm>
        </p:spPr>
        <p:txBody>
          <a:bodyPr>
            <a:normAutofit fontScale="90000"/>
          </a:bodyPr>
          <a:lstStyle/>
          <a:p>
            <a:r>
              <a:rPr lang="en-IN" sz="4000" dirty="0" smtClean="0"/>
              <a:t> </a:t>
            </a:r>
            <a:r>
              <a:rPr lang="en-IN" sz="4000" dirty="0"/>
              <a:t>Printing </a:t>
            </a:r>
            <a:r>
              <a:rPr lang="en-IN" sz="4000" dirty="0" smtClean="0"/>
              <a:t>Variables Properties MVC </a:t>
            </a:r>
            <a:endParaRPr lang="en-IN" sz="4000" dirty="0"/>
          </a:p>
        </p:txBody>
      </p:sp>
    </p:spTree>
    <p:extLst>
      <p:ext uri="{BB962C8B-B14F-4D97-AF65-F5344CB8AC3E}">
        <p14:creationId xmlns:p14="http://schemas.microsoft.com/office/powerpoint/2010/main" val="2793599862"/>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smtClean="0"/>
              <a:t>Example</a:t>
            </a:r>
          </a:p>
          <a:p>
            <a:pPr marL="0" indent="0">
              <a:buNone/>
            </a:pPr>
            <a:r>
              <a:rPr lang="en-IN" dirty="0" smtClean="0"/>
              <a:t>	@for(</a:t>
            </a:r>
            <a:r>
              <a:rPr lang="en-IN" dirty="0" err="1" smtClean="0"/>
              <a:t>int</a:t>
            </a:r>
            <a:r>
              <a:rPr lang="en-IN" dirty="0" smtClean="0"/>
              <a:t> i=1;i&lt;=10;i++)</a:t>
            </a:r>
          </a:p>
          <a:p>
            <a:pPr marL="0" indent="0">
              <a:buNone/>
            </a:pPr>
            <a:r>
              <a:rPr lang="en-IN" dirty="0" smtClean="0"/>
              <a:t>	{</a:t>
            </a:r>
          </a:p>
          <a:p>
            <a:pPr marL="0" indent="0">
              <a:buNone/>
            </a:pPr>
            <a:r>
              <a:rPr lang="en-IN" dirty="0" smtClean="0"/>
              <a:t>		@i&lt;</a:t>
            </a:r>
            <a:r>
              <a:rPr lang="en-IN" dirty="0" err="1" smtClean="0"/>
              <a:t>br</a:t>
            </a:r>
            <a:r>
              <a:rPr lang="en-IN" dirty="0" smtClean="0"/>
              <a:t>/&gt;</a:t>
            </a:r>
          </a:p>
          <a:p>
            <a:pPr marL="0" indent="0">
              <a:buNone/>
            </a:pPr>
            <a:r>
              <a:rPr lang="en-IN" dirty="0" smtClean="0"/>
              <a:t>	}</a:t>
            </a:r>
            <a:endParaRPr lang="en-IN" dirty="0"/>
          </a:p>
        </p:txBody>
      </p:sp>
      <p:sp>
        <p:nvSpPr>
          <p:cNvPr id="2" name="Title 1"/>
          <p:cNvSpPr>
            <a:spLocks noGrp="1"/>
          </p:cNvSpPr>
          <p:nvPr>
            <p:ph type="title"/>
          </p:nvPr>
        </p:nvSpPr>
        <p:spPr/>
        <p:txBody>
          <a:bodyPr/>
          <a:lstStyle/>
          <a:p>
            <a:r>
              <a:rPr lang="en-IN" dirty="0" smtClean="0"/>
              <a:t>c)Loops</a:t>
            </a:r>
            <a:endParaRPr lang="en-IN" dirty="0"/>
          </a:p>
        </p:txBody>
      </p:sp>
    </p:spTree>
    <p:extLst>
      <p:ext uri="{BB962C8B-B14F-4D97-AF65-F5344CB8AC3E}">
        <p14:creationId xmlns:p14="http://schemas.microsoft.com/office/powerpoint/2010/main" val="1780733996"/>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Syntax</a:t>
            </a:r>
          </a:p>
          <a:p>
            <a:r>
              <a:rPr lang="en-IN" dirty="0" smtClean="0"/>
              <a:t>@</a:t>
            </a:r>
            <a:r>
              <a:rPr lang="en-IN" dirty="0"/>
              <a:t>( expression )</a:t>
            </a:r>
          </a:p>
          <a:p>
            <a:pPr marL="0" indent="0">
              <a:buNone/>
            </a:pPr>
            <a:endParaRPr lang="en-IN" dirty="0" smtClean="0"/>
          </a:p>
          <a:p>
            <a:r>
              <a:rPr lang="en-IN" dirty="0" smtClean="0"/>
              <a:t>Example</a:t>
            </a:r>
          </a:p>
          <a:p>
            <a:r>
              <a:rPr lang="en-IN" dirty="0" smtClean="0"/>
              <a:t>@( </a:t>
            </a:r>
            <a:r>
              <a:rPr lang="en-IN" dirty="0"/>
              <a:t>a*b </a:t>
            </a:r>
            <a:r>
              <a:rPr lang="en-IN" dirty="0" smtClean="0"/>
              <a:t>)</a:t>
            </a:r>
          </a:p>
          <a:p>
            <a:r>
              <a:rPr lang="en-IN" dirty="0" smtClean="0"/>
              <a:t>@( </a:t>
            </a:r>
            <a:r>
              <a:rPr lang="en-IN" dirty="0" err="1"/>
              <a:t>a+b+c</a:t>
            </a:r>
            <a:r>
              <a:rPr lang="en-IN" dirty="0" smtClean="0"/>
              <a:t>)</a:t>
            </a:r>
          </a:p>
          <a:p>
            <a:r>
              <a:rPr lang="en-IN" dirty="0" smtClean="0"/>
              <a:t>@( </a:t>
            </a:r>
            <a:r>
              <a:rPr lang="en-IN" dirty="0"/>
              <a:t>n+10 )</a:t>
            </a:r>
          </a:p>
        </p:txBody>
      </p:sp>
      <p:sp>
        <p:nvSpPr>
          <p:cNvPr id="2" name="Title 1"/>
          <p:cNvSpPr>
            <a:spLocks noGrp="1"/>
          </p:cNvSpPr>
          <p:nvPr>
            <p:ph type="title"/>
          </p:nvPr>
        </p:nvSpPr>
        <p:spPr/>
        <p:txBody>
          <a:bodyPr>
            <a:normAutofit/>
          </a:bodyPr>
          <a:lstStyle/>
          <a:p>
            <a:r>
              <a:rPr lang="en-IN" dirty="0" smtClean="0"/>
              <a:t>d)Expressions</a:t>
            </a:r>
            <a:endParaRPr lang="en-IN" dirty="0"/>
          </a:p>
        </p:txBody>
      </p:sp>
    </p:spTree>
    <p:extLst>
      <p:ext uri="{BB962C8B-B14F-4D97-AF65-F5344CB8AC3E}">
        <p14:creationId xmlns:p14="http://schemas.microsoft.com/office/powerpoint/2010/main" val="1017625676"/>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Syntax</a:t>
            </a:r>
          </a:p>
          <a:p>
            <a:r>
              <a:rPr lang="en-IN" dirty="0" smtClean="0"/>
              <a:t>@*</a:t>
            </a:r>
            <a:r>
              <a:rPr lang="en-IN" i="1" dirty="0"/>
              <a:t>Your comments here</a:t>
            </a:r>
            <a:r>
              <a:rPr lang="en-IN" dirty="0" smtClean="0"/>
              <a:t>*@</a:t>
            </a:r>
          </a:p>
          <a:p>
            <a:endParaRPr lang="en-IN" dirty="0"/>
          </a:p>
          <a:p>
            <a:r>
              <a:rPr lang="en-IN" dirty="0" smtClean="0"/>
              <a:t>Example</a:t>
            </a:r>
          </a:p>
          <a:p>
            <a:r>
              <a:rPr lang="en-IN" dirty="0" smtClean="0"/>
              <a:t>@*</a:t>
            </a:r>
            <a:r>
              <a:rPr lang="en-IN" dirty="0"/>
              <a:t>hi, this is comment *@</a:t>
            </a:r>
            <a:endParaRPr lang="en-IN" dirty="0" smtClean="0"/>
          </a:p>
          <a:p>
            <a:endParaRPr lang="en-IN" dirty="0"/>
          </a:p>
          <a:p>
            <a:endParaRPr lang="en-IN" dirty="0"/>
          </a:p>
        </p:txBody>
      </p:sp>
      <p:sp>
        <p:nvSpPr>
          <p:cNvPr id="2" name="Title 1"/>
          <p:cNvSpPr>
            <a:spLocks noGrp="1"/>
          </p:cNvSpPr>
          <p:nvPr>
            <p:ph type="title"/>
          </p:nvPr>
        </p:nvSpPr>
        <p:spPr/>
        <p:txBody>
          <a:bodyPr/>
          <a:lstStyle/>
          <a:p>
            <a:r>
              <a:rPr lang="en-IN" dirty="0"/>
              <a:t>e) </a:t>
            </a:r>
            <a:r>
              <a:rPr lang="en-IN" dirty="0" smtClean="0"/>
              <a:t>Comments</a:t>
            </a:r>
            <a:endParaRPr lang="en-IN" dirty="0"/>
          </a:p>
        </p:txBody>
      </p:sp>
    </p:spTree>
    <p:extLst>
      <p:ext uri="{BB962C8B-B14F-4D97-AF65-F5344CB8AC3E}">
        <p14:creationId xmlns:p14="http://schemas.microsoft.com/office/powerpoint/2010/main" val="270648189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2990" y="1717221"/>
            <a:ext cx="6777317" cy="3699773"/>
          </a:xfrm>
        </p:spPr>
        <p:txBody>
          <a:bodyPr>
            <a:normAutofit lnSpcReduction="10000"/>
          </a:bodyPr>
          <a:lstStyle/>
          <a:p>
            <a:r>
              <a:rPr lang="en-IN" sz="2400" dirty="0"/>
              <a:t>It returns the URL associated to given action and controller.</a:t>
            </a:r>
          </a:p>
          <a:p>
            <a:r>
              <a:rPr lang="en-IN" sz="2400" b="1" dirty="0"/>
              <a:t>Syntax</a:t>
            </a:r>
            <a:r>
              <a:rPr lang="en-IN" sz="2400" b="1" dirty="0"/>
              <a:t>:</a:t>
            </a:r>
          </a:p>
          <a:p>
            <a:r>
              <a:rPr lang="en-IN" sz="2400" dirty="0"/>
              <a:t>&lt;</a:t>
            </a:r>
            <a:r>
              <a:rPr lang="en-IN" sz="2400" dirty="0"/>
              <a:t>a </a:t>
            </a:r>
            <a:r>
              <a:rPr lang="en-IN" sz="2400" dirty="0" err="1"/>
              <a:t>href</a:t>
            </a:r>
            <a:r>
              <a:rPr lang="en-IN" sz="2400" dirty="0"/>
              <a:t>="@</a:t>
            </a:r>
            <a:r>
              <a:rPr lang="en-IN" sz="2400" dirty="0" err="1"/>
              <a:t>Url.Action</a:t>
            </a:r>
            <a:r>
              <a:rPr lang="en-IN" sz="2400" dirty="0"/>
              <a:t>("</a:t>
            </a:r>
            <a:r>
              <a:rPr lang="en-IN" sz="2400" dirty="0" err="1"/>
              <a:t>YourActionName</a:t>
            </a:r>
            <a:r>
              <a:rPr lang="en-IN" sz="2400" dirty="0"/>
              <a:t>", "</a:t>
            </a:r>
            <a:r>
              <a:rPr lang="en-IN" sz="2400" dirty="0" err="1"/>
              <a:t>YourControllerName</a:t>
            </a:r>
            <a:r>
              <a:rPr lang="en-IN" sz="2400" dirty="0"/>
              <a:t>")"&gt;Click here&lt;/a</a:t>
            </a:r>
            <a:r>
              <a:rPr lang="en-IN" sz="2400" dirty="0"/>
              <a:t>&gt;</a:t>
            </a:r>
          </a:p>
          <a:p>
            <a:endParaRPr lang="en-IN" sz="2400" dirty="0"/>
          </a:p>
          <a:p>
            <a:r>
              <a:rPr lang="en-IN" sz="2400" b="1" dirty="0"/>
              <a:t>Example:</a:t>
            </a:r>
          </a:p>
          <a:p>
            <a:r>
              <a:rPr lang="en-IN" sz="2400" dirty="0"/>
              <a:t>&lt;</a:t>
            </a:r>
            <a:r>
              <a:rPr lang="en-IN" sz="2400" dirty="0"/>
              <a:t>a </a:t>
            </a:r>
            <a:r>
              <a:rPr lang="en-IN" sz="2400" dirty="0" err="1"/>
              <a:t>href</a:t>
            </a:r>
            <a:r>
              <a:rPr lang="en-IN" sz="2400" dirty="0"/>
              <a:t>="@</a:t>
            </a:r>
            <a:r>
              <a:rPr lang="en-IN" sz="2400" dirty="0" err="1"/>
              <a:t>Url.Action</a:t>
            </a:r>
            <a:r>
              <a:rPr lang="en-IN" sz="2400" dirty="0"/>
              <a:t>("Index", "Home")"&gt;Click here&lt;/a&gt;</a:t>
            </a:r>
          </a:p>
        </p:txBody>
      </p:sp>
      <p:sp>
        <p:nvSpPr>
          <p:cNvPr id="2" name="Title 1"/>
          <p:cNvSpPr>
            <a:spLocks noGrp="1"/>
          </p:cNvSpPr>
          <p:nvPr>
            <p:ph type="title"/>
          </p:nvPr>
        </p:nvSpPr>
        <p:spPr>
          <a:xfrm>
            <a:off x="655563" y="431919"/>
            <a:ext cx="7024744" cy="745152"/>
          </a:xfrm>
        </p:spPr>
        <p:txBody>
          <a:bodyPr>
            <a:normAutofit/>
          </a:bodyPr>
          <a:lstStyle/>
          <a:p>
            <a:r>
              <a:rPr lang="en-IN" dirty="0" smtClean="0"/>
              <a:t> </a:t>
            </a:r>
            <a:r>
              <a:rPr lang="en-IN" dirty="0" err="1" smtClean="0"/>
              <a:t>Url.Action</a:t>
            </a:r>
            <a:r>
              <a:rPr lang="en-IN" dirty="0" smtClean="0"/>
              <a:t>()</a:t>
            </a:r>
            <a:endParaRPr lang="en-IN" dirty="0"/>
          </a:p>
        </p:txBody>
      </p:sp>
    </p:spTree>
    <p:extLst>
      <p:ext uri="{BB962C8B-B14F-4D97-AF65-F5344CB8AC3E}">
        <p14:creationId xmlns:p14="http://schemas.microsoft.com/office/powerpoint/2010/main" val="2555399431"/>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196753"/>
            <a:ext cx="8229600" cy="4929411"/>
          </a:xfrm>
        </p:spPr>
        <p:txBody>
          <a:bodyPr>
            <a:normAutofit/>
          </a:bodyPr>
          <a:lstStyle/>
          <a:p>
            <a:pPr marL="0" indent="0">
              <a:buNone/>
            </a:pPr>
            <a:r>
              <a:rPr lang="en-IN" dirty="0" smtClean="0"/>
              <a:t>Syntax</a:t>
            </a:r>
          </a:p>
          <a:p>
            <a:pPr marL="0" indent="0">
              <a:buNone/>
            </a:pPr>
            <a:r>
              <a:rPr lang="en-IN" dirty="0" smtClean="0"/>
              <a:t>@{</a:t>
            </a:r>
          </a:p>
          <a:p>
            <a:pPr marL="0" indent="0">
              <a:buNone/>
            </a:pPr>
            <a:r>
              <a:rPr lang="en-IN" dirty="0" smtClean="0"/>
              <a:t>	@: </a:t>
            </a:r>
            <a:r>
              <a:rPr lang="en-IN" dirty="0"/>
              <a:t>Your Static text </a:t>
            </a:r>
            <a:r>
              <a:rPr lang="en-IN" dirty="0" smtClean="0"/>
              <a:t>here</a:t>
            </a:r>
          </a:p>
          <a:p>
            <a:pPr marL="0" indent="0">
              <a:buNone/>
            </a:pPr>
            <a:r>
              <a:rPr lang="en-IN" dirty="0" smtClean="0"/>
              <a:t>}</a:t>
            </a:r>
          </a:p>
          <a:p>
            <a:endParaRPr lang="en-IN" dirty="0"/>
          </a:p>
          <a:p>
            <a:pPr marL="0" indent="0">
              <a:buNone/>
            </a:pPr>
            <a:r>
              <a:rPr lang="en-IN" dirty="0" smtClean="0"/>
              <a:t>Example</a:t>
            </a:r>
          </a:p>
          <a:p>
            <a:pPr marL="0" indent="0">
              <a:buNone/>
            </a:pPr>
            <a:r>
              <a:rPr lang="en-IN" dirty="0" smtClean="0"/>
              <a:t>@{</a:t>
            </a:r>
          </a:p>
          <a:p>
            <a:pPr marL="0" indent="0">
              <a:buNone/>
            </a:pPr>
            <a:r>
              <a:rPr lang="en-IN" dirty="0" smtClean="0"/>
              <a:t>	@:</a:t>
            </a:r>
            <a:r>
              <a:rPr lang="en-IN" dirty="0"/>
              <a:t>This is static </a:t>
            </a:r>
            <a:r>
              <a:rPr lang="en-IN" dirty="0" smtClean="0"/>
              <a:t>text</a:t>
            </a:r>
          </a:p>
          <a:p>
            <a:pPr marL="0" indent="0">
              <a:buNone/>
            </a:pPr>
            <a:r>
              <a:rPr lang="en-IN" dirty="0"/>
              <a:t> </a:t>
            </a:r>
            <a:r>
              <a:rPr lang="en-IN" dirty="0" smtClean="0"/>
              <a:t>   }</a:t>
            </a:r>
            <a:endParaRPr lang="en-IN" dirty="0"/>
          </a:p>
        </p:txBody>
      </p:sp>
      <p:sp>
        <p:nvSpPr>
          <p:cNvPr id="2" name="Title 1"/>
          <p:cNvSpPr>
            <a:spLocks noGrp="1"/>
          </p:cNvSpPr>
          <p:nvPr>
            <p:ph type="title"/>
          </p:nvPr>
        </p:nvSpPr>
        <p:spPr>
          <a:xfrm>
            <a:off x="1981200" y="274638"/>
            <a:ext cx="8229600" cy="850106"/>
          </a:xfrm>
        </p:spPr>
        <p:txBody>
          <a:bodyPr/>
          <a:lstStyle/>
          <a:p>
            <a:pPr algn="r"/>
            <a:r>
              <a:rPr lang="en-IN" dirty="0"/>
              <a:t>f) </a:t>
            </a:r>
            <a:r>
              <a:rPr lang="en-IN" dirty="0" smtClean="0"/>
              <a:t>Static Text</a:t>
            </a:r>
            <a:endParaRPr lang="en-IN" dirty="0"/>
          </a:p>
        </p:txBody>
      </p:sp>
    </p:spTree>
    <p:extLst>
      <p:ext uri="{BB962C8B-B14F-4D97-AF65-F5344CB8AC3E}">
        <p14:creationId xmlns:p14="http://schemas.microsoft.com/office/powerpoint/2010/main" val="2225100210"/>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a:t>No code-behind (you must use Inline coding technique just like ASP 3.0)</a:t>
            </a:r>
          </a:p>
          <a:p>
            <a:r>
              <a:rPr lang="en-IN" dirty="0" smtClean="0"/>
              <a:t>No </a:t>
            </a:r>
            <a:r>
              <a:rPr lang="en-IN" dirty="0"/>
              <a:t>page life cycle / page events. The MVC View executes top-to-bottom.</a:t>
            </a:r>
          </a:p>
          <a:p>
            <a:r>
              <a:rPr lang="en-IN" dirty="0" smtClean="0"/>
              <a:t>No </a:t>
            </a:r>
            <a:r>
              <a:rPr lang="en-IN" dirty="0"/>
              <a:t>"Server controls"... -That means, no &lt;</a:t>
            </a:r>
            <a:r>
              <a:rPr lang="en-IN" dirty="0" err="1"/>
              <a:t>asp:Button</a:t>
            </a:r>
            <a:r>
              <a:rPr lang="en-IN" dirty="0"/>
              <a:t>&gt;, &lt;</a:t>
            </a:r>
            <a:r>
              <a:rPr lang="en-IN" dirty="0" err="1"/>
              <a:t>asp:GridView</a:t>
            </a:r>
            <a:r>
              <a:rPr lang="en-IN" dirty="0"/>
              <a:t>&gt; etc.</a:t>
            </a:r>
          </a:p>
          <a:p>
            <a:r>
              <a:rPr lang="en-IN" dirty="0" smtClean="0"/>
              <a:t>No </a:t>
            </a:r>
            <a:r>
              <a:rPr lang="en-IN" dirty="0"/>
              <a:t>"Post back".</a:t>
            </a:r>
          </a:p>
          <a:p>
            <a:r>
              <a:rPr lang="en-IN" dirty="0" smtClean="0"/>
              <a:t>No </a:t>
            </a:r>
            <a:r>
              <a:rPr lang="en-IN" dirty="0"/>
              <a:t>Server side events (like button1_Click)</a:t>
            </a:r>
          </a:p>
          <a:p>
            <a:r>
              <a:rPr lang="en-IN" dirty="0" smtClean="0"/>
              <a:t>No </a:t>
            </a:r>
            <a:r>
              <a:rPr lang="en-IN" dirty="0"/>
              <a:t>"View State".</a:t>
            </a:r>
          </a:p>
          <a:p>
            <a:r>
              <a:rPr lang="en-IN" dirty="0" smtClean="0"/>
              <a:t>But </a:t>
            </a:r>
            <a:r>
              <a:rPr lang="en-IN" dirty="0"/>
              <a:t>we can use Session State, Application State and Caching also.</a:t>
            </a:r>
          </a:p>
          <a:p>
            <a:endParaRPr lang="en-IN" dirty="0"/>
          </a:p>
        </p:txBody>
      </p:sp>
      <p:sp>
        <p:nvSpPr>
          <p:cNvPr id="2" name="Title 1"/>
          <p:cNvSpPr>
            <a:spLocks noGrp="1"/>
          </p:cNvSpPr>
          <p:nvPr>
            <p:ph type="title"/>
          </p:nvPr>
        </p:nvSpPr>
        <p:spPr/>
        <p:txBody>
          <a:bodyPr>
            <a:normAutofit/>
          </a:bodyPr>
          <a:lstStyle/>
          <a:p>
            <a:r>
              <a:rPr lang="en-IN" sz="3200" dirty="0"/>
              <a:t>Special Features of MVC </a:t>
            </a:r>
            <a:r>
              <a:rPr lang="en-IN" sz="3200" dirty="0"/>
              <a:t>Views</a:t>
            </a:r>
            <a:endParaRPr lang="en-IN" sz="3200" dirty="0"/>
          </a:p>
        </p:txBody>
      </p:sp>
    </p:spTree>
    <p:extLst>
      <p:ext uri="{BB962C8B-B14F-4D97-AF65-F5344CB8AC3E}">
        <p14:creationId xmlns:p14="http://schemas.microsoft.com/office/powerpoint/2010/main" val="3106350586"/>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2135560" y="1052736"/>
          <a:ext cx="8229600" cy="5486400"/>
        </p:xfrm>
        <a:graphic>
          <a:graphicData uri="http://schemas.openxmlformats.org/drawingml/2006/table">
            <a:tbl>
              <a:tblPr firstRow="1" bandRow="1">
                <a:tableStyleId>{5C22544A-7EE6-4342-B048-85BDC9FD1C3A}</a:tableStyleId>
              </a:tblPr>
              <a:tblGrid>
                <a:gridCol w="1018456">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5698976">
                  <a:extLst>
                    <a:ext uri="{9D8B030D-6E8A-4147-A177-3AD203B41FA5}">
                      <a16:colId xmlns:a16="http://schemas.microsoft.com/office/drawing/2014/main" val="20002"/>
                    </a:ext>
                  </a:extLst>
                </a:gridCol>
              </a:tblGrid>
              <a:tr h="370840">
                <a:tc>
                  <a:txBody>
                    <a:bodyPr/>
                    <a:lstStyle/>
                    <a:p>
                      <a:r>
                        <a:rPr lang="en-IN" sz="1800" dirty="0" smtClean="0"/>
                        <a:t>Sl. No</a:t>
                      </a:r>
                      <a:endParaRPr lang="en-IN" sz="1800" dirty="0"/>
                    </a:p>
                  </a:txBody>
                  <a:tcPr/>
                </a:tc>
                <a:tc>
                  <a:txBody>
                    <a:bodyPr/>
                    <a:lstStyle/>
                    <a:p>
                      <a:r>
                        <a:rPr lang="en-IN" sz="1800" dirty="0" smtClean="0"/>
                        <a:t>Project Template</a:t>
                      </a:r>
                      <a:endParaRPr lang="en-IN" sz="1800" dirty="0"/>
                    </a:p>
                  </a:txBody>
                  <a:tcPr/>
                </a:tc>
                <a:tc>
                  <a:txBody>
                    <a:bodyPr/>
                    <a:lstStyle/>
                    <a:p>
                      <a:r>
                        <a:rPr lang="en-IN" sz="1800" dirty="0" smtClean="0"/>
                        <a:t>Description</a:t>
                      </a:r>
                      <a:endParaRPr lang="en-IN" sz="1800" dirty="0"/>
                    </a:p>
                  </a:txBody>
                  <a:tcPr/>
                </a:tc>
                <a:extLst>
                  <a:ext uri="{0D108BD9-81ED-4DB2-BD59-A6C34878D82A}">
                    <a16:rowId xmlns:a16="http://schemas.microsoft.com/office/drawing/2014/main" val="10000"/>
                  </a:ext>
                </a:extLst>
              </a:tr>
              <a:tr h="370840">
                <a:tc>
                  <a:txBody>
                    <a:bodyPr/>
                    <a:lstStyle/>
                    <a:p>
                      <a:r>
                        <a:rPr lang="en-IN" sz="1800" dirty="0" smtClean="0"/>
                        <a:t>1</a:t>
                      </a:r>
                      <a:endParaRPr lang="en-IN" sz="1800" dirty="0"/>
                    </a:p>
                  </a:txBody>
                  <a:tcPr/>
                </a:tc>
                <a:tc>
                  <a:txBody>
                    <a:bodyPr/>
                    <a:lstStyle/>
                    <a:p>
                      <a:r>
                        <a:rPr lang="en-IN" sz="1800" dirty="0" smtClean="0"/>
                        <a:t>Empty (new)</a:t>
                      </a:r>
                      <a:endParaRPr lang="en-IN" sz="1800" dirty="0"/>
                    </a:p>
                  </a:txBody>
                  <a:tcPr/>
                </a:tc>
                <a:tc>
                  <a:txBody>
                    <a:bodyPr/>
                    <a:lstStyle/>
                    <a:p>
                      <a:pPr marL="285750" indent="-285750">
                        <a:buFont typeface="Arial" pitchFamily="34" charset="0"/>
                        <a:buChar char="•"/>
                      </a:pPr>
                      <a:r>
                        <a:rPr lang="en-IN" sz="1800" b="0" i="0" u="none" strike="noStrike" kern="1200" baseline="0" dirty="0" smtClean="0">
                          <a:solidFill>
                            <a:schemeClr val="dk1"/>
                          </a:solidFill>
                          <a:latin typeface="+mn-lt"/>
                          <a:ea typeface="+mn-ea"/>
                          <a:cs typeface="+mn-cs"/>
                        </a:rPr>
                        <a:t>Creates essential folders only.</a:t>
                      </a:r>
                    </a:p>
                    <a:p>
                      <a:r>
                        <a:rPr lang="en-IN" sz="1800" b="0" i="0" u="none" strike="noStrike" kern="1200" baseline="0" dirty="0" smtClean="0">
                          <a:solidFill>
                            <a:schemeClr val="dk1"/>
                          </a:solidFill>
                          <a:latin typeface="+mn-lt"/>
                          <a:ea typeface="+mn-ea"/>
                          <a:cs typeface="+mn-cs"/>
                        </a:rPr>
                        <a:t>•No sample pages will be created automatically.</a:t>
                      </a:r>
                    </a:p>
                    <a:p>
                      <a:r>
                        <a:rPr lang="en-IN" sz="1800" b="0" i="0" u="none" strike="noStrike" kern="1200" baseline="0" dirty="0" smtClean="0">
                          <a:solidFill>
                            <a:schemeClr val="dk1"/>
                          </a:solidFill>
                          <a:latin typeface="+mn-lt"/>
                          <a:ea typeface="+mn-ea"/>
                          <a:cs typeface="+mn-cs"/>
                        </a:rPr>
                        <a:t>•No </a:t>
                      </a:r>
                      <a:r>
                        <a:rPr lang="en-IN" sz="1800" b="0" i="0" u="none" strike="noStrike" kern="1200" baseline="0" dirty="0" err="1" smtClean="0">
                          <a:solidFill>
                            <a:schemeClr val="dk1"/>
                          </a:solidFill>
                          <a:latin typeface="+mn-lt"/>
                          <a:ea typeface="+mn-ea"/>
                          <a:cs typeface="+mn-cs"/>
                        </a:rPr>
                        <a:t>jQuery</a:t>
                      </a:r>
                      <a:r>
                        <a:rPr lang="en-IN" sz="1800" b="0" i="0" u="none" strike="noStrike" kern="1200" baseline="0" dirty="0" smtClean="0">
                          <a:solidFill>
                            <a:schemeClr val="dk1"/>
                          </a:solidFill>
                          <a:latin typeface="+mn-lt"/>
                          <a:ea typeface="+mn-ea"/>
                          <a:cs typeface="+mn-cs"/>
                        </a:rPr>
                        <a:t> UI themes and default master page will be added, by default.</a:t>
                      </a:r>
                      <a:endParaRPr lang="en-IN" sz="1800" dirty="0"/>
                    </a:p>
                  </a:txBody>
                  <a:tcPr/>
                </a:tc>
                <a:extLst>
                  <a:ext uri="{0D108BD9-81ED-4DB2-BD59-A6C34878D82A}">
                    <a16:rowId xmlns:a16="http://schemas.microsoft.com/office/drawing/2014/main" val="10001"/>
                  </a:ext>
                </a:extLst>
              </a:tr>
              <a:tr h="370840">
                <a:tc>
                  <a:txBody>
                    <a:bodyPr/>
                    <a:lstStyle/>
                    <a:p>
                      <a:r>
                        <a:rPr lang="en-IN" sz="1800" dirty="0" smtClean="0"/>
                        <a:t>2</a:t>
                      </a:r>
                      <a:endParaRPr lang="en-IN" sz="1800" dirty="0"/>
                    </a:p>
                  </a:txBody>
                  <a:tcPr/>
                </a:tc>
                <a:tc>
                  <a:txBody>
                    <a:bodyPr/>
                    <a:lstStyle/>
                    <a:p>
                      <a:r>
                        <a:rPr lang="en-IN" sz="1800" dirty="0" smtClean="0"/>
                        <a:t>Basic</a:t>
                      </a:r>
                      <a:endParaRPr lang="en-IN" sz="1800" dirty="0"/>
                    </a:p>
                  </a:txBody>
                  <a:tcPr/>
                </a:tc>
                <a:tc>
                  <a:txBody>
                    <a:bodyPr/>
                    <a:lstStyle/>
                    <a:p>
                      <a:r>
                        <a:rPr lang="en-IN" sz="1800" b="0" i="0" u="none" strike="noStrike" kern="1200" baseline="0" dirty="0" smtClean="0">
                          <a:solidFill>
                            <a:schemeClr val="dk1"/>
                          </a:solidFill>
                          <a:latin typeface="+mn-lt"/>
                          <a:ea typeface="+mn-ea"/>
                          <a:cs typeface="+mn-cs"/>
                        </a:rPr>
                        <a:t>•Creates essential folders only.</a:t>
                      </a:r>
                    </a:p>
                    <a:p>
                      <a:r>
                        <a:rPr lang="en-IN" sz="1800" b="0" i="0" u="none" strike="noStrike" kern="1200" baseline="0" dirty="0" smtClean="0">
                          <a:solidFill>
                            <a:schemeClr val="dk1"/>
                          </a:solidFill>
                          <a:latin typeface="+mn-lt"/>
                          <a:ea typeface="+mn-ea"/>
                          <a:cs typeface="+mn-cs"/>
                        </a:rPr>
                        <a:t>•No sample pages will be created automatically.</a:t>
                      </a:r>
                    </a:p>
                    <a:p>
                      <a:r>
                        <a:rPr lang="en-IN" sz="1800" b="0" i="0" u="none" strike="noStrike" kern="1200" baseline="0" dirty="0" smtClean="0">
                          <a:solidFill>
                            <a:schemeClr val="dk1"/>
                          </a:solidFill>
                          <a:latin typeface="+mn-lt"/>
                          <a:ea typeface="+mn-ea"/>
                          <a:cs typeface="+mn-cs"/>
                        </a:rPr>
                        <a:t>•</a:t>
                      </a:r>
                      <a:r>
                        <a:rPr lang="en-IN" sz="1800" b="0" i="0" u="none" strike="noStrike" kern="1200" baseline="0" dirty="0" err="1" smtClean="0">
                          <a:solidFill>
                            <a:schemeClr val="dk1"/>
                          </a:solidFill>
                          <a:latin typeface="+mn-lt"/>
                          <a:ea typeface="+mn-ea"/>
                          <a:cs typeface="+mn-cs"/>
                        </a:rPr>
                        <a:t>jQuery</a:t>
                      </a:r>
                      <a:r>
                        <a:rPr lang="en-IN" sz="1800" b="0" i="0" u="none" strike="noStrike" kern="1200" baseline="0" dirty="0" smtClean="0">
                          <a:solidFill>
                            <a:schemeClr val="dk1"/>
                          </a:solidFill>
                          <a:latin typeface="+mn-lt"/>
                          <a:ea typeface="+mn-ea"/>
                          <a:cs typeface="+mn-cs"/>
                        </a:rPr>
                        <a:t> UI themes and default master page will be added automatically.</a:t>
                      </a:r>
                      <a:endParaRPr lang="en-IN" sz="1800" dirty="0"/>
                    </a:p>
                  </a:txBody>
                  <a:tcPr/>
                </a:tc>
                <a:extLst>
                  <a:ext uri="{0D108BD9-81ED-4DB2-BD59-A6C34878D82A}">
                    <a16:rowId xmlns:a16="http://schemas.microsoft.com/office/drawing/2014/main" val="10002"/>
                  </a:ext>
                </a:extLst>
              </a:tr>
              <a:tr h="370840">
                <a:tc>
                  <a:txBody>
                    <a:bodyPr/>
                    <a:lstStyle/>
                    <a:p>
                      <a:r>
                        <a:rPr lang="en-IN" sz="1800" dirty="0" smtClean="0"/>
                        <a:t>3</a:t>
                      </a:r>
                      <a:endParaRPr lang="en-IN" sz="1800" dirty="0"/>
                    </a:p>
                  </a:txBody>
                  <a:tcPr/>
                </a:tc>
                <a:tc>
                  <a:txBody>
                    <a:bodyPr/>
                    <a:lstStyle/>
                    <a:p>
                      <a:r>
                        <a:rPr lang="en-IN" sz="1800" dirty="0" smtClean="0"/>
                        <a:t>Internet</a:t>
                      </a:r>
                      <a:r>
                        <a:rPr lang="en-IN" sz="1800" baseline="0" dirty="0" smtClean="0"/>
                        <a:t> Application</a:t>
                      </a:r>
                      <a:endParaRPr lang="en-IN" sz="1800" dirty="0"/>
                    </a:p>
                  </a:txBody>
                  <a:tcPr/>
                </a:tc>
                <a:tc>
                  <a:txBody>
                    <a:bodyPr/>
                    <a:lstStyle/>
                    <a:p>
                      <a:r>
                        <a:rPr lang="en-IN" sz="1800" b="0" i="0" u="none" strike="noStrike" kern="1200" baseline="0" dirty="0" smtClean="0">
                          <a:solidFill>
                            <a:schemeClr val="dk1"/>
                          </a:solidFill>
                          <a:latin typeface="+mn-lt"/>
                          <a:ea typeface="+mn-ea"/>
                          <a:cs typeface="+mn-cs"/>
                        </a:rPr>
                        <a:t>•Creates essential folders automatically.</a:t>
                      </a:r>
                    </a:p>
                    <a:p>
                      <a:r>
                        <a:rPr lang="en-IN" sz="1800" b="0" i="0" u="none" strike="noStrike" kern="1200" baseline="0" dirty="0" smtClean="0">
                          <a:solidFill>
                            <a:schemeClr val="dk1"/>
                          </a:solidFill>
                          <a:latin typeface="+mn-lt"/>
                          <a:ea typeface="+mn-ea"/>
                          <a:cs typeface="+mn-cs"/>
                        </a:rPr>
                        <a:t>•Sample pages will be created automatically.</a:t>
                      </a:r>
                    </a:p>
                    <a:p>
                      <a:r>
                        <a:rPr lang="en-IN" sz="1800" b="0" i="0" u="none" strike="noStrike" kern="1200" baseline="0" dirty="0" smtClean="0">
                          <a:solidFill>
                            <a:schemeClr val="dk1"/>
                          </a:solidFill>
                          <a:latin typeface="+mn-lt"/>
                          <a:ea typeface="+mn-ea"/>
                          <a:cs typeface="+mn-cs"/>
                        </a:rPr>
                        <a:t>•Enables "Forms based security" in </a:t>
                      </a:r>
                      <a:r>
                        <a:rPr lang="en-IN" sz="1800" b="0" i="0" u="none" strike="noStrike" kern="1200" baseline="0" dirty="0" err="1" smtClean="0">
                          <a:solidFill>
                            <a:schemeClr val="dk1"/>
                          </a:solidFill>
                          <a:latin typeface="+mn-lt"/>
                          <a:ea typeface="+mn-ea"/>
                          <a:cs typeface="+mn-cs"/>
                        </a:rPr>
                        <a:t>web.config</a:t>
                      </a:r>
                      <a:endParaRPr lang="en-IN" sz="1800" dirty="0"/>
                    </a:p>
                  </a:txBody>
                  <a:tcPr/>
                </a:tc>
                <a:extLst>
                  <a:ext uri="{0D108BD9-81ED-4DB2-BD59-A6C34878D82A}">
                    <a16:rowId xmlns:a16="http://schemas.microsoft.com/office/drawing/2014/main" val="10003"/>
                  </a:ext>
                </a:extLst>
              </a:tr>
              <a:tr h="370840">
                <a:tc>
                  <a:txBody>
                    <a:bodyPr/>
                    <a:lstStyle/>
                    <a:p>
                      <a:r>
                        <a:rPr lang="en-IN" sz="1800" dirty="0" smtClean="0"/>
                        <a:t>4</a:t>
                      </a:r>
                      <a:endParaRPr lang="en-IN" sz="1800" dirty="0"/>
                    </a:p>
                  </a:txBody>
                  <a:tcPr/>
                </a:tc>
                <a:tc>
                  <a:txBody>
                    <a:bodyPr/>
                    <a:lstStyle/>
                    <a:p>
                      <a:r>
                        <a:rPr lang="en-IN" sz="1800" dirty="0" smtClean="0"/>
                        <a:t>Intranet</a:t>
                      </a:r>
                    </a:p>
                    <a:p>
                      <a:r>
                        <a:rPr lang="en-IN" sz="1800" dirty="0" smtClean="0"/>
                        <a:t>Application</a:t>
                      </a:r>
                      <a:endParaRPr lang="en-IN" sz="1800" dirty="0"/>
                    </a:p>
                  </a:txBody>
                  <a:tcPr/>
                </a:tc>
                <a:tc>
                  <a:txBody>
                    <a:bodyPr/>
                    <a:lstStyle/>
                    <a:p>
                      <a:r>
                        <a:rPr lang="en-IN" sz="1800" b="0" i="0" u="none" strike="noStrike" kern="1200" baseline="0" dirty="0" smtClean="0">
                          <a:solidFill>
                            <a:schemeClr val="dk1"/>
                          </a:solidFill>
                          <a:latin typeface="+mn-lt"/>
                          <a:ea typeface="+mn-ea"/>
                          <a:cs typeface="+mn-cs"/>
                        </a:rPr>
                        <a:t>Creates essential folders automatically.</a:t>
                      </a:r>
                    </a:p>
                    <a:p>
                      <a:r>
                        <a:rPr lang="en-IN" sz="1800" b="0" i="0" u="none" strike="noStrike" kern="1200" baseline="0" dirty="0" smtClean="0">
                          <a:solidFill>
                            <a:schemeClr val="dk1"/>
                          </a:solidFill>
                          <a:latin typeface="+mn-lt"/>
                          <a:ea typeface="+mn-ea"/>
                          <a:cs typeface="+mn-cs"/>
                        </a:rPr>
                        <a:t>•Sample pages will be created automatically.</a:t>
                      </a:r>
                    </a:p>
                    <a:p>
                      <a:r>
                        <a:rPr lang="en-IN" sz="1800" b="0" i="0" u="none" strike="noStrike" kern="1200" baseline="0" dirty="0" smtClean="0">
                          <a:solidFill>
                            <a:schemeClr val="dk1"/>
                          </a:solidFill>
                          <a:latin typeface="+mn-lt"/>
                          <a:ea typeface="+mn-ea"/>
                          <a:cs typeface="+mn-cs"/>
                        </a:rPr>
                        <a:t>•Enables "Windows based security" in </a:t>
                      </a:r>
                      <a:r>
                        <a:rPr lang="en-IN" sz="1800" b="0" i="0" u="none" strike="noStrike" kern="1200" baseline="0" dirty="0" err="1" smtClean="0">
                          <a:solidFill>
                            <a:schemeClr val="dk1"/>
                          </a:solidFill>
                          <a:latin typeface="+mn-lt"/>
                          <a:ea typeface="+mn-ea"/>
                          <a:cs typeface="+mn-cs"/>
                        </a:rPr>
                        <a:t>web.config</a:t>
                      </a:r>
                      <a:endParaRPr lang="en-IN" sz="1800" dirty="0"/>
                    </a:p>
                  </a:txBody>
                  <a:tcPr/>
                </a:tc>
                <a:extLst>
                  <a:ext uri="{0D108BD9-81ED-4DB2-BD59-A6C34878D82A}">
                    <a16:rowId xmlns:a16="http://schemas.microsoft.com/office/drawing/2014/main" val="10004"/>
                  </a:ext>
                </a:extLst>
              </a:tr>
              <a:tr h="370840">
                <a:tc>
                  <a:txBody>
                    <a:bodyPr/>
                    <a:lstStyle/>
                    <a:p>
                      <a:r>
                        <a:rPr lang="en-IN" sz="1800" dirty="0" smtClean="0"/>
                        <a:t>5</a:t>
                      </a:r>
                      <a:endParaRPr lang="en-IN" sz="1800" dirty="0"/>
                    </a:p>
                  </a:txBody>
                  <a:tcPr/>
                </a:tc>
                <a:tc>
                  <a:txBody>
                    <a:bodyPr/>
                    <a:lstStyle/>
                    <a:p>
                      <a:r>
                        <a:rPr lang="en-IN" sz="1800" dirty="0" smtClean="0"/>
                        <a:t>Mobile(new)</a:t>
                      </a:r>
                      <a:endParaRPr lang="en-IN" sz="1800" dirty="0"/>
                    </a:p>
                  </a:txBody>
                  <a:tcPr/>
                </a:tc>
                <a:tc>
                  <a:txBody>
                    <a:bodyPr/>
                    <a:lstStyle/>
                    <a:p>
                      <a:r>
                        <a:rPr lang="en-IN" sz="1800" b="0" i="0" u="none" strike="noStrike" kern="1200" baseline="0" dirty="0" smtClean="0">
                          <a:solidFill>
                            <a:schemeClr val="dk1"/>
                          </a:solidFill>
                          <a:latin typeface="+mn-lt"/>
                          <a:ea typeface="+mn-ea"/>
                          <a:cs typeface="+mn-cs"/>
                        </a:rPr>
                        <a:t>•Create "mobile web pages" will be created by integrating "</a:t>
                      </a:r>
                      <a:r>
                        <a:rPr lang="en-IN" sz="1800" b="0" i="0" u="none" strike="noStrike" kern="1200" baseline="0" dirty="0" err="1" smtClean="0">
                          <a:solidFill>
                            <a:schemeClr val="dk1"/>
                          </a:solidFill>
                          <a:latin typeface="+mn-lt"/>
                          <a:ea typeface="+mn-ea"/>
                          <a:cs typeface="+mn-cs"/>
                        </a:rPr>
                        <a:t>jQuery</a:t>
                      </a:r>
                      <a:r>
                        <a:rPr lang="en-IN" sz="1800" b="0" i="0" u="none" strike="noStrike" kern="1200" baseline="0" dirty="0" smtClean="0">
                          <a:solidFill>
                            <a:schemeClr val="dk1"/>
                          </a:solidFill>
                          <a:latin typeface="+mn-lt"/>
                          <a:ea typeface="+mn-ea"/>
                          <a:cs typeface="+mn-cs"/>
                        </a:rPr>
                        <a:t> Mobile".</a:t>
                      </a:r>
                      <a:endParaRPr lang="en-IN" sz="1800" dirty="0"/>
                    </a:p>
                  </a:txBody>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a:xfrm>
            <a:off x="249382" y="205365"/>
            <a:ext cx="8229600" cy="706090"/>
          </a:xfrm>
        </p:spPr>
        <p:txBody>
          <a:bodyPr>
            <a:normAutofit fontScale="90000"/>
          </a:bodyPr>
          <a:lstStyle/>
          <a:p>
            <a:r>
              <a:rPr lang="en-IN" sz="3200" dirty="0" smtClean="0"/>
              <a:t>MVC </a:t>
            </a:r>
            <a:r>
              <a:rPr lang="en-IN" sz="3200" dirty="0"/>
              <a:t>5</a:t>
            </a:r>
            <a:r>
              <a:rPr lang="en-IN" sz="3200" dirty="0" smtClean="0"/>
              <a:t> </a:t>
            </a:r>
            <a:r>
              <a:rPr lang="en-IN" sz="3200" dirty="0"/>
              <a:t>Web Application Project </a:t>
            </a:r>
            <a:r>
              <a:rPr lang="en-IN" sz="3200" dirty="0"/>
              <a:t>Templates </a:t>
            </a:r>
            <a:endParaRPr lang="en-IN" sz="3200" dirty="0"/>
          </a:p>
        </p:txBody>
      </p:sp>
    </p:spTree>
    <p:extLst>
      <p:ext uri="{BB962C8B-B14F-4D97-AF65-F5344CB8AC3E}">
        <p14:creationId xmlns:p14="http://schemas.microsoft.com/office/powerpoint/2010/main" val="3042861180"/>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818" y="1052737"/>
            <a:ext cx="10002982" cy="5073427"/>
          </a:xfrm>
        </p:spPr>
        <p:txBody>
          <a:bodyPr>
            <a:noAutofit/>
          </a:bodyPr>
          <a:lstStyle/>
          <a:p>
            <a:r>
              <a:rPr lang="en-IN" sz="2000" dirty="0"/>
              <a:t>Right Click on required action Method (For example: Index method in  Home Controller)</a:t>
            </a:r>
          </a:p>
          <a:p>
            <a:r>
              <a:rPr lang="en-IN" sz="2000" dirty="0"/>
              <a:t>Select Add View option from the</a:t>
            </a:r>
          </a:p>
          <a:p>
            <a:pPr marL="0" indent="0">
              <a:buNone/>
            </a:pPr>
            <a:r>
              <a:rPr lang="en-IN" sz="2000" dirty="0"/>
              <a:t>     shortcut menu</a:t>
            </a:r>
          </a:p>
          <a:p>
            <a:r>
              <a:rPr lang="en-IN" sz="2000" dirty="0"/>
              <a:t>Name = Index</a:t>
            </a:r>
          </a:p>
          <a:p>
            <a:pPr marL="0" indent="0">
              <a:buNone/>
            </a:pPr>
            <a:r>
              <a:rPr lang="en-IN" sz="2000" dirty="0"/>
              <a:t>Note = Action method name and </a:t>
            </a:r>
          </a:p>
          <a:p>
            <a:pPr marL="0" indent="0">
              <a:buNone/>
            </a:pPr>
            <a:r>
              <a:rPr lang="en-IN" sz="2000" dirty="0"/>
              <a:t>view name must be same.</a:t>
            </a:r>
          </a:p>
          <a:p>
            <a:pPr indent="-342900"/>
            <a:r>
              <a:rPr lang="en-IN" sz="2000" dirty="0"/>
              <a:t>View Engine  = Razor	</a:t>
            </a:r>
          </a:p>
          <a:p>
            <a:pPr marL="0" indent="0">
              <a:buNone/>
            </a:pPr>
            <a:r>
              <a:rPr lang="en-IN" sz="2000" dirty="0"/>
              <a:t>Uncheck all check boxes</a:t>
            </a:r>
          </a:p>
          <a:p>
            <a:pPr indent="-342900"/>
            <a:r>
              <a:rPr lang="en-IN" sz="2000" dirty="0"/>
              <a:t>Click on “ADD”</a:t>
            </a:r>
          </a:p>
          <a:p>
            <a:pPr marL="0" indent="0">
              <a:buNone/>
            </a:pPr>
            <a:r>
              <a:rPr lang="en-IN" sz="2000" dirty="0"/>
              <a:t>It creates file called “</a:t>
            </a:r>
            <a:r>
              <a:rPr lang="en-IN" sz="2000" dirty="0" err="1"/>
              <a:t>Index.cshtml</a:t>
            </a:r>
            <a:r>
              <a:rPr lang="en-IN" sz="2000" dirty="0"/>
              <a:t>”</a:t>
            </a:r>
          </a:p>
          <a:p>
            <a:pPr marL="0" indent="0">
              <a:buNone/>
            </a:pPr>
            <a:r>
              <a:rPr lang="en-IN" sz="2000" dirty="0"/>
              <a:t> under “Views/Home” folder.</a:t>
            </a:r>
          </a:p>
          <a:p>
            <a:pPr marL="0" indent="0">
              <a:buNone/>
            </a:pPr>
            <a:r>
              <a:rPr lang="en-IN" sz="2000" dirty="0"/>
              <a:t>Type HTML code press  F5.</a:t>
            </a:r>
            <a:endParaRPr lang="en-IN" sz="2000" dirty="0"/>
          </a:p>
        </p:txBody>
      </p:sp>
      <p:sp>
        <p:nvSpPr>
          <p:cNvPr id="2" name="Title 1"/>
          <p:cNvSpPr>
            <a:spLocks noGrp="1"/>
          </p:cNvSpPr>
          <p:nvPr>
            <p:ph type="title"/>
          </p:nvPr>
        </p:nvSpPr>
        <p:spPr>
          <a:xfrm>
            <a:off x="1981200" y="274638"/>
            <a:ext cx="8229600" cy="634082"/>
          </a:xfrm>
        </p:spPr>
        <p:txBody>
          <a:bodyPr>
            <a:normAutofit/>
          </a:bodyPr>
          <a:lstStyle/>
          <a:p>
            <a:pPr algn="r"/>
            <a:r>
              <a:rPr lang="en-IN" dirty="0" smtClean="0"/>
              <a:t>Creating View	</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1111" y="1512567"/>
            <a:ext cx="418147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9828412"/>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7493" y="1988841"/>
            <a:ext cx="6777317" cy="3843789"/>
          </a:xfrm>
        </p:spPr>
        <p:txBody>
          <a:bodyPr>
            <a:normAutofit/>
          </a:bodyPr>
          <a:lstStyle/>
          <a:p>
            <a:r>
              <a:rPr lang="en-IN" dirty="0" smtClean="0"/>
              <a:t>MVC supports </a:t>
            </a:r>
            <a:r>
              <a:rPr lang="en-IN" dirty="0"/>
              <a:t>3</a:t>
            </a:r>
            <a:r>
              <a:rPr lang="en-IN" dirty="0" smtClean="0"/>
              <a:t> </a:t>
            </a:r>
            <a:r>
              <a:rPr lang="en-IN" dirty="0" smtClean="0"/>
              <a:t>types of views.</a:t>
            </a:r>
          </a:p>
          <a:p>
            <a:endParaRPr lang="en-US" dirty="0"/>
          </a:p>
          <a:p>
            <a:r>
              <a:rPr lang="en-US" dirty="0" smtClean="0"/>
              <a:t>Strongly typed view</a:t>
            </a:r>
          </a:p>
          <a:p>
            <a:endParaRPr lang="en-IN" dirty="0" smtClean="0"/>
          </a:p>
          <a:p>
            <a:r>
              <a:rPr lang="en-IN" dirty="0" smtClean="0"/>
              <a:t> </a:t>
            </a:r>
            <a:r>
              <a:rPr lang="en-IN" dirty="0" smtClean="0"/>
              <a:t>Layout </a:t>
            </a:r>
            <a:r>
              <a:rPr lang="en-IN" dirty="0" smtClean="0"/>
              <a:t>View</a:t>
            </a:r>
          </a:p>
          <a:p>
            <a:endParaRPr lang="en-IN" dirty="0" smtClean="0"/>
          </a:p>
          <a:p>
            <a:r>
              <a:rPr lang="en-US" dirty="0" smtClean="0"/>
              <a:t>Partial view </a:t>
            </a:r>
          </a:p>
          <a:p>
            <a:endParaRPr lang="en-IN" dirty="0" smtClean="0"/>
          </a:p>
        </p:txBody>
      </p:sp>
      <p:sp>
        <p:nvSpPr>
          <p:cNvPr id="2" name="Title 1"/>
          <p:cNvSpPr>
            <a:spLocks noGrp="1"/>
          </p:cNvSpPr>
          <p:nvPr>
            <p:ph type="title"/>
          </p:nvPr>
        </p:nvSpPr>
        <p:spPr>
          <a:xfrm>
            <a:off x="2567490" y="1027664"/>
            <a:ext cx="7024744" cy="745152"/>
          </a:xfrm>
        </p:spPr>
        <p:txBody>
          <a:bodyPr/>
          <a:lstStyle/>
          <a:p>
            <a:r>
              <a:rPr lang="en-IN" dirty="0" smtClean="0"/>
              <a:t>Types of Views</a:t>
            </a:r>
            <a:endParaRPr lang="en-IN" dirty="0"/>
          </a:p>
        </p:txBody>
      </p:sp>
    </p:spTree>
    <p:extLst>
      <p:ext uri="{BB962C8B-B14F-4D97-AF65-F5344CB8AC3E}">
        <p14:creationId xmlns:p14="http://schemas.microsoft.com/office/powerpoint/2010/main" val="2280902430"/>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2135560" y="1484786"/>
          <a:ext cx="7920880" cy="600626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184576">
                  <a:extLst>
                    <a:ext uri="{9D8B030D-6E8A-4147-A177-3AD203B41FA5}">
                      <a16:colId xmlns:a16="http://schemas.microsoft.com/office/drawing/2014/main" val="20002"/>
                    </a:ext>
                  </a:extLst>
                </a:gridCol>
              </a:tblGrid>
              <a:tr h="699831">
                <a:tc>
                  <a:txBody>
                    <a:bodyPr/>
                    <a:lstStyle/>
                    <a:p>
                      <a:r>
                        <a:rPr lang="en-IN" dirty="0" err="1" smtClean="0"/>
                        <a:t>Sl.No</a:t>
                      </a:r>
                      <a:endParaRPr lang="en-IN" dirty="0"/>
                    </a:p>
                  </a:txBody>
                  <a:tcPr/>
                </a:tc>
                <a:tc>
                  <a:txBody>
                    <a:bodyPr/>
                    <a:lstStyle/>
                    <a:p>
                      <a:r>
                        <a:rPr lang="en-IN" dirty="0" smtClean="0"/>
                        <a:t>Type</a:t>
                      </a:r>
                      <a:r>
                        <a:rPr lang="en-IN" baseline="0" dirty="0" smtClean="0"/>
                        <a:t> of View</a:t>
                      </a:r>
                      <a:endParaRPr lang="en-IN" dirty="0"/>
                    </a:p>
                  </a:txBody>
                  <a:tcPr/>
                </a:tc>
                <a:tc>
                  <a:txBody>
                    <a:bodyPr/>
                    <a:lstStyle/>
                    <a:p>
                      <a:r>
                        <a:rPr lang="en-IN" dirty="0" smtClean="0"/>
                        <a:t>Description</a:t>
                      </a:r>
                      <a:endParaRPr lang="en-IN" dirty="0"/>
                    </a:p>
                  </a:txBody>
                  <a:tcPr/>
                </a:tc>
                <a:extLst>
                  <a:ext uri="{0D108BD9-81ED-4DB2-BD59-A6C34878D82A}">
                    <a16:rowId xmlns:a16="http://schemas.microsoft.com/office/drawing/2014/main" val="10000"/>
                  </a:ext>
                </a:extLst>
              </a:tr>
              <a:tr h="524304">
                <a:tc>
                  <a:txBody>
                    <a:bodyPr/>
                    <a:lstStyle/>
                    <a:p>
                      <a:r>
                        <a:rPr lang="en-IN" dirty="0" smtClean="0"/>
                        <a:t>1</a:t>
                      </a:r>
                      <a:endParaRPr lang="en-IN" dirty="0"/>
                    </a:p>
                  </a:txBody>
                  <a:tcPr/>
                </a:tc>
                <a:tc>
                  <a:txBody>
                    <a:bodyPr/>
                    <a:lstStyle/>
                    <a:p>
                      <a:r>
                        <a:rPr lang="en-IN" dirty="0" smtClean="0"/>
                        <a:t>Normal View</a:t>
                      </a:r>
                      <a:endParaRPr lang="en-IN" dirty="0"/>
                    </a:p>
                  </a:txBody>
                  <a:tcPr/>
                </a:tc>
                <a:tc>
                  <a:txBody>
                    <a:bodyPr/>
                    <a:lstStyle/>
                    <a:p>
                      <a:r>
                        <a:rPr lang="en-IN" dirty="0" smtClean="0"/>
                        <a:t>It is a general purpose view.</a:t>
                      </a:r>
                      <a:endParaRPr lang="en-IN" dirty="0"/>
                    </a:p>
                  </a:txBody>
                  <a:tcPr/>
                </a:tc>
                <a:extLst>
                  <a:ext uri="{0D108BD9-81ED-4DB2-BD59-A6C34878D82A}">
                    <a16:rowId xmlns:a16="http://schemas.microsoft.com/office/drawing/2014/main" val="10001"/>
                  </a:ext>
                </a:extLst>
              </a:tr>
              <a:tr h="942207">
                <a:tc>
                  <a:txBody>
                    <a:bodyPr/>
                    <a:lstStyle/>
                    <a:p>
                      <a:r>
                        <a:rPr lang="en-IN" dirty="0" smtClean="0"/>
                        <a:t>2</a:t>
                      </a:r>
                      <a:endParaRPr lang="en-IN" dirty="0"/>
                    </a:p>
                  </a:txBody>
                  <a:tcPr/>
                </a:tc>
                <a:tc>
                  <a:txBody>
                    <a:bodyPr/>
                    <a:lstStyle/>
                    <a:p>
                      <a:r>
                        <a:rPr lang="en-IN" dirty="0" smtClean="0"/>
                        <a:t>Layout View</a:t>
                      </a:r>
                      <a:endParaRPr lang="en-IN" dirty="0"/>
                    </a:p>
                  </a:txBody>
                  <a:tcPr/>
                </a:tc>
                <a:tc>
                  <a:txBody>
                    <a:bodyPr/>
                    <a:lstStyle/>
                    <a:p>
                      <a:r>
                        <a:rPr lang="en-IN" dirty="0" smtClean="0"/>
                        <a:t>It is a master</a:t>
                      </a:r>
                      <a:r>
                        <a:rPr lang="en-IN" baseline="0" dirty="0" smtClean="0"/>
                        <a:t> page.</a:t>
                      </a:r>
                    </a:p>
                    <a:p>
                      <a:r>
                        <a:rPr lang="en-IN" baseline="0" dirty="0" smtClean="0"/>
                        <a:t>It is used to contain a layout design for the web application.</a:t>
                      </a:r>
                      <a:endParaRPr lang="en-IN" dirty="0"/>
                    </a:p>
                  </a:txBody>
                  <a:tcPr/>
                </a:tc>
                <a:extLst>
                  <a:ext uri="{0D108BD9-81ED-4DB2-BD59-A6C34878D82A}">
                    <a16:rowId xmlns:a16="http://schemas.microsoft.com/office/drawing/2014/main" val="10002"/>
                  </a:ext>
                </a:extLst>
              </a:tr>
              <a:tr h="1224869">
                <a:tc>
                  <a:txBody>
                    <a:bodyPr/>
                    <a:lstStyle/>
                    <a:p>
                      <a:r>
                        <a:rPr lang="en-IN" dirty="0" smtClean="0"/>
                        <a:t>3</a:t>
                      </a:r>
                      <a:endParaRPr lang="en-IN" dirty="0"/>
                    </a:p>
                  </a:txBody>
                  <a:tcPr/>
                </a:tc>
                <a:tc>
                  <a:txBody>
                    <a:bodyPr/>
                    <a:lstStyle/>
                    <a:p>
                      <a:r>
                        <a:rPr lang="en-IN" dirty="0" smtClean="0"/>
                        <a:t>Content View</a:t>
                      </a:r>
                      <a:endParaRPr lang="en-IN" dirty="0"/>
                    </a:p>
                  </a:txBody>
                  <a:tcPr/>
                </a:tc>
                <a:tc>
                  <a:txBody>
                    <a:bodyPr/>
                    <a:lstStyle/>
                    <a:p>
                      <a:r>
                        <a:rPr lang="en-IN" dirty="0" smtClean="0"/>
                        <a:t>It is a normal</a:t>
                      </a:r>
                      <a:r>
                        <a:rPr lang="en-IN" baseline="0" dirty="0" smtClean="0"/>
                        <a:t> view, which is developed based on Layout View.</a:t>
                      </a:r>
                    </a:p>
                    <a:p>
                      <a:r>
                        <a:rPr lang="en-IN" baseline="0" dirty="0" smtClean="0"/>
                        <a:t>Similar to Content Pages in ASP.NET Web Forms</a:t>
                      </a:r>
                      <a:endParaRPr lang="en-IN" dirty="0"/>
                    </a:p>
                  </a:txBody>
                  <a:tcPr/>
                </a:tc>
                <a:extLst>
                  <a:ext uri="{0D108BD9-81ED-4DB2-BD59-A6C34878D82A}">
                    <a16:rowId xmlns:a16="http://schemas.microsoft.com/office/drawing/2014/main" val="10003"/>
                  </a:ext>
                </a:extLst>
              </a:tr>
              <a:tr h="1313066">
                <a:tc>
                  <a:txBody>
                    <a:bodyPr/>
                    <a:lstStyle/>
                    <a:p>
                      <a:r>
                        <a:rPr lang="en-IN" dirty="0" smtClean="0"/>
                        <a:t>4</a:t>
                      </a:r>
                      <a:endParaRPr lang="en-IN" dirty="0"/>
                    </a:p>
                  </a:txBody>
                  <a:tcPr/>
                </a:tc>
                <a:tc>
                  <a:txBody>
                    <a:bodyPr/>
                    <a:lstStyle/>
                    <a:p>
                      <a:r>
                        <a:rPr lang="en-IN" dirty="0" smtClean="0"/>
                        <a:t>Partial View</a:t>
                      </a:r>
                      <a:endParaRPr lang="en-IN" dirty="0"/>
                    </a:p>
                  </a:txBody>
                  <a:tcPr/>
                </a:tc>
                <a:tc>
                  <a:txBody>
                    <a:bodyPr/>
                    <a:lstStyle/>
                    <a:p>
                      <a:r>
                        <a:rPr lang="en-IN" dirty="0" smtClean="0"/>
                        <a:t>It is a user control.</a:t>
                      </a:r>
                    </a:p>
                    <a:p>
                      <a:r>
                        <a:rPr lang="en-IN" dirty="0" smtClean="0"/>
                        <a:t>It is used to display some information commonly</a:t>
                      </a:r>
                      <a:r>
                        <a:rPr lang="en-IN" baseline="0" dirty="0" smtClean="0"/>
                        <a:t> among many normal views.</a:t>
                      </a:r>
                      <a:endParaRPr lang="en-IN" dirty="0" smtClean="0"/>
                    </a:p>
                    <a:p>
                      <a:endParaRPr lang="en-IN" dirty="0"/>
                    </a:p>
                  </a:txBody>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a:xfrm>
            <a:off x="2567608" y="836712"/>
            <a:ext cx="7024744" cy="529128"/>
          </a:xfrm>
        </p:spPr>
        <p:txBody>
          <a:bodyPr>
            <a:normAutofit fontScale="90000"/>
          </a:bodyPr>
          <a:lstStyle/>
          <a:p>
            <a:r>
              <a:rPr lang="en-IN" dirty="0" smtClean="0"/>
              <a:t>Types of Views</a:t>
            </a:r>
            <a:endParaRPr lang="en-IN" dirty="0"/>
          </a:p>
        </p:txBody>
      </p:sp>
    </p:spTree>
    <p:extLst>
      <p:ext uri="{BB962C8B-B14F-4D97-AF65-F5344CB8AC3E}">
        <p14:creationId xmlns:p14="http://schemas.microsoft.com/office/powerpoint/2010/main" val="2489260753"/>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views</a:t>
            </a:r>
            <a:endParaRPr lang="en-IN" dirty="0"/>
          </a:p>
        </p:txBody>
      </p:sp>
      <p:sp>
        <p:nvSpPr>
          <p:cNvPr id="3" name="Content Placeholder 2"/>
          <p:cNvSpPr>
            <a:spLocks noGrp="1"/>
          </p:cNvSpPr>
          <p:nvPr>
            <p:ph idx="1"/>
          </p:nvPr>
        </p:nvSpPr>
        <p:spPr>
          <a:xfrm>
            <a:off x="311702" y="1119315"/>
            <a:ext cx="11373491" cy="5489303"/>
          </a:xfrm>
        </p:spPr>
        <p:txBody>
          <a:bodyPr>
            <a:normAutofit fontScale="85000" lnSpcReduction="20000"/>
          </a:bodyPr>
          <a:lstStyle/>
          <a:p>
            <a:r>
              <a:rPr lang="en-IN" dirty="0" smtClean="0"/>
              <a:t>Layout </a:t>
            </a:r>
            <a:r>
              <a:rPr lang="en-IN" dirty="0"/>
              <a:t>Views:</a:t>
            </a:r>
          </a:p>
          <a:p>
            <a:pPr marL="0" indent="0">
              <a:buNone/>
            </a:pPr>
            <a:r>
              <a:rPr lang="en-IN" dirty="0"/>
              <a:t>   - same as 'Master pages' in ASP.NET</a:t>
            </a:r>
          </a:p>
          <a:p>
            <a:pPr marL="0" indent="0">
              <a:buNone/>
            </a:pPr>
            <a:r>
              <a:rPr lang="en-IN" dirty="0" smtClean="0"/>
              <a:t>  </a:t>
            </a:r>
            <a:r>
              <a:rPr lang="en-IN" dirty="0"/>
              <a:t>- used to design the 'page template' and apply the same for all web pages present within the web site.</a:t>
            </a:r>
          </a:p>
          <a:p>
            <a:endParaRPr lang="en-IN" dirty="0"/>
          </a:p>
          <a:p>
            <a:endParaRPr lang="en-IN" dirty="0"/>
          </a:p>
          <a:p>
            <a:r>
              <a:rPr lang="en-IN" dirty="0"/>
              <a:t>Partial Views:</a:t>
            </a:r>
          </a:p>
          <a:p>
            <a:pPr marL="0" indent="0">
              <a:buNone/>
            </a:pPr>
            <a:r>
              <a:rPr lang="en-IN" dirty="0"/>
              <a:t>   - same as 'Web User Control' in ASP.NET</a:t>
            </a:r>
          </a:p>
          <a:p>
            <a:pPr marL="0" indent="0">
              <a:buNone/>
            </a:pPr>
            <a:r>
              <a:rPr lang="en-IN" dirty="0"/>
              <a:t>   - used to repeat the same UI in many web pages, wherever required.</a:t>
            </a:r>
          </a:p>
          <a:p>
            <a:endParaRPr lang="en-IN" dirty="0"/>
          </a:p>
          <a:p>
            <a:endParaRPr lang="en-IN" dirty="0"/>
          </a:p>
          <a:p>
            <a:r>
              <a:rPr lang="en-IN" dirty="0"/>
              <a:t>Strongly-typed Views:</a:t>
            </a:r>
          </a:p>
          <a:p>
            <a:pPr marL="0" indent="0">
              <a:buNone/>
            </a:pPr>
            <a:r>
              <a:rPr lang="en-IN" dirty="0"/>
              <a:t>   - A view, that is associated to a '</a:t>
            </a:r>
            <a:r>
              <a:rPr lang="en-IN" dirty="0" err="1"/>
              <a:t>ViewModel</a:t>
            </a:r>
            <a:r>
              <a:rPr lang="en-IN" dirty="0"/>
              <a:t>' class is called as 'Strongly-typed views'.</a:t>
            </a:r>
          </a:p>
          <a:p>
            <a:pPr marL="0" indent="0">
              <a:buNone/>
            </a:pPr>
            <a:r>
              <a:rPr lang="en-IN" dirty="0"/>
              <a:t>   - Advantage:</a:t>
            </a:r>
          </a:p>
          <a:p>
            <a:pPr marL="0" indent="0">
              <a:buNone/>
            </a:pPr>
            <a:r>
              <a:rPr lang="en-IN" dirty="0"/>
              <a:t>         1) The strongly-typed view can RECEIVE an object for '</a:t>
            </a:r>
            <a:r>
              <a:rPr lang="en-IN" dirty="0" err="1"/>
              <a:t>ViewModel</a:t>
            </a:r>
            <a:r>
              <a:rPr lang="en-IN" dirty="0"/>
              <a:t>' class from the </a:t>
            </a:r>
            <a:r>
              <a:rPr lang="en-IN" dirty="0" smtClean="0"/>
              <a:t>controller  </a:t>
            </a:r>
            <a:r>
              <a:rPr lang="en-IN" dirty="0"/>
              <a:t>	 2) The strongly-typed view can SUBMIT (send) an object for '</a:t>
            </a:r>
            <a:r>
              <a:rPr lang="en-IN" dirty="0" err="1"/>
              <a:t>ViewModel</a:t>
            </a:r>
            <a:r>
              <a:rPr lang="en-IN" dirty="0"/>
              <a:t>' class to the controller.</a:t>
            </a:r>
          </a:p>
          <a:p>
            <a:endParaRPr lang="en-IN" dirty="0"/>
          </a:p>
        </p:txBody>
      </p:sp>
    </p:spTree>
    <p:extLst>
      <p:ext uri="{BB962C8B-B14F-4D97-AF65-F5344CB8AC3E}">
        <p14:creationId xmlns:p14="http://schemas.microsoft.com/office/powerpoint/2010/main" val="844938149"/>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491" y="1529084"/>
            <a:ext cx="10612582" cy="3472407"/>
          </a:xfrm>
        </p:spPr>
        <p:txBody>
          <a:bodyPr>
            <a:normAutofit/>
          </a:bodyPr>
          <a:lstStyle/>
          <a:p>
            <a:r>
              <a:rPr lang="en-IN" dirty="0" smtClean="0"/>
              <a:t>It is just like "Master Pages" in ASP.NET Web Forms.</a:t>
            </a:r>
          </a:p>
          <a:p>
            <a:r>
              <a:rPr lang="en-IN" dirty="0" smtClean="0"/>
              <a:t>Used to contain the site template.</a:t>
            </a:r>
          </a:p>
          <a:p>
            <a:pPr marL="68580" indent="0">
              <a:buNone/>
            </a:pPr>
            <a:r>
              <a:rPr lang="en-IN" dirty="0" smtClean="0"/>
              <a:t>	 The pages which are created based on the layout view are called as  "Content view".</a:t>
            </a:r>
          </a:p>
          <a:p>
            <a:r>
              <a:rPr lang="en-IN" dirty="0" smtClean="0"/>
              <a:t> Ex: LayoutView1.cshtml</a:t>
            </a:r>
            <a:endParaRPr lang="en-IN" dirty="0"/>
          </a:p>
        </p:txBody>
      </p:sp>
      <p:sp>
        <p:nvSpPr>
          <p:cNvPr id="2" name="Title 1"/>
          <p:cNvSpPr>
            <a:spLocks noGrp="1"/>
          </p:cNvSpPr>
          <p:nvPr>
            <p:ph type="title"/>
          </p:nvPr>
        </p:nvSpPr>
        <p:spPr>
          <a:xfrm>
            <a:off x="429491" y="764704"/>
            <a:ext cx="9162861" cy="579187"/>
          </a:xfrm>
        </p:spPr>
        <p:txBody>
          <a:bodyPr/>
          <a:lstStyle/>
          <a:p>
            <a:r>
              <a:rPr lang="en-IN" dirty="0" smtClean="0"/>
              <a:t>Layout Views</a:t>
            </a:r>
            <a:endParaRPr lang="en-IN" dirty="0"/>
          </a:p>
        </p:txBody>
      </p:sp>
    </p:spTree>
    <p:extLst>
      <p:ext uri="{BB962C8B-B14F-4D97-AF65-F5344CB8AC3E}">
        <p14:creationId xmlns:p14="http://schemas.microsoft.com/office/powerpoint/2010/main" val="3543684663"/>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04664"/>
            <a:ext cx="8229600" cy="864096"/>
          </a:xfrm>
        </p:spPr>
        <p:txBody>
          <a:bodyPr>
            <a:normAutofit/>
          </a:bodyPr>
          <a:lstStyle/>
          <a:p>
            <a:r>
              <a:rPr lang="en-IN" dirty="0" smtClean="0"/>
              <a:t>Defining a Layout View</a:t>
            </a:r>
            <a:endParaRPr lang="en-IN" dirty="0"/>
          </a:p>
        </p:txBody>
      </p:sp>
      <p:sp>
        <p:nvSpPr>
          <p:cNvPr id="4" name="Rectangle 3"/>
          <p:cNvSpPr/>
          <p:nvPr/>
        </p:nvSpPr>
        <p:spPr>
          <a:xfrm>
            <a:off x="1847528" y="1268760"/>
            <a:ext cx="4104456" cy="5112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t>&lt;!DOCTYPE html&gt;</a:t>
            </a:r>
          </a:p>
          <a:p>
            <a:endParaRPr lang="en-IN" sz="1600" b="1" dirty="0"/>
          </a:p>
          <a:p>
            <a:endParaRPr lang="en-IN" sz="1600" b="1" dirty="0"/>
          </a:p>
          <a:p>
            <a:r>
              <a:rPr lang="en-IN" sz="1600" b="1" dirty="0"/>
              <a:t>&lt;html&gt;</a:t>
            </a:r>
          </a:p>
          <a:p>
            <a:r>
              <a:rPr lang="en-IN" sz="1600" b="1" dirty="0"/>
              <a:t>&lt;head&gt;</a:t>
            </a:r>
          </a:p>
          <a:p>
            <a:r>
              <a:rPr lang="en-IN" sz="1600" b="1" dirty="0"/>
              <a:t>	&lt;title&gt;Untitled&lt;/title&gt;</a:t>
            </a:r>
          </a:p>
          <a:p>
            <a:r>
              <a:rPr lang="en-IN" sz="1600" b="1" dirty="0"/>
              <a:t>&lt;/head&gt;</a:t>
            </a:r>
          </a:p>
          <a:p>
            <a:r>
              <a:rPr lang="en-IN" sz="1600" b="1" dirty="0"/>
              <a:t>&lt;body&gt;</a:t>
            </a:r>
          </a:p>
          <a:p>
            <a:r>
              <a:rPr lang="en-IN" sz="1600" b="1" dirty="0"/>
              <a:t>	&lt;div&gt;</a:t>
            </a:r>
          </a:p>
          <a:p>
            <a:r>
              <a:rPr lang="en-IN" sz="1600" b="1" dirty="0"/>
              <a:t>		@</a:t>
            </a:r>
            <a:r>
              <a:rPr lang="en-IN" sz="1600" b="1" dirty="0" err="1"/>
              <a:t>RenderBody</a:t>
            </a:r>
            <a:r>
              <a:rPr lang="en-IN" sz="1600" b="1" dirty="0"/>
              <a:t>()</a:t>
            </a:r>
          </a:p>
          <a:p>
            <a:r>
              <a:rPr lang="en-IN" sz="1600" b="1" dirty="0"/>
              <a:t>	&lt;/div&gt;</a:t>
            </a:r>
          </a:p>
          <a:p>
            <a:r>
              <a:rPr lang="en-IN" sz="1600" b="1" dirty="0"/>
              <a:t>&lt;/body&gt;</a:t>
            </a:r>
          </a:p>
          <a:p>
            <a:r>
              <a:rPr lang="en-IN" sz="1600" b="1" dirty="0"/>
              <a:t>&lt;/html&gt;</a:t>
            </a:r>
            <a:endParaRPr lang="en-IN" sz="1600" b="1" dirty="0"/>
          </a:p>
        </p:txBody>
      </p:sp>
      <p:sp>
        <p:nvSpPr>
          <p:cNvPr id="6" name="Rectangle 5"/>
          <p:cNvSpPr/>
          <p:nvPr/>
        </p:nvSpPr>
        <p:spPr>
          <a:xfrm>
            <a:off x="6312024" y="1268760"/>
            <a:ext cx="3600400" cy="5112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t>Note:</a:t>
            </a:r>
          </a:p>
          <a:p>
            <a:r>
              <a:rPr lang="en-IN" sz="1600" b="1" dirty="0"/>
              <a:t>@</a:t>
            </a:r>
            <a:r>
              <a:rPr lang="en-IN" sz="1600" b="1" dirty="0" err="1"/>
              <a:t>RenderBody</a:t>
            </a:r>
            <a:r>
              <a:rPr lang="en-IN" sz="1600" b="1" dirty="0"/>
              <a:t>( )  method renders </a:t>
            </a:r>
          </a:p>
          <a:p>
            <a:r>
              <a:rPr lang="en-IN" sz="1600" b="1" dirty="0"/>
              <a:t>the page-specific content, which is  running currently  running.</a:t>
            </a:r>
            <a:endParaRPr lang="en-IN" sz="1600" b="1" dirty="0"/>
          </a:p>
        </p:txBody>
      </p:sp>
    </p:spTree>
    <p:extLst>
      <p:ext uri="{BB962C8B-B14F-4D97-AF65-F5344CB8AC3E}">
        <p14:creationId xmlns:p14="http://schemas.microsoft.com/office/powerpoint/2010/main" val="1818006398"/>
      </p:ext>
    </p:extLst>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8580" indent="0">
              <a:buNone/>
            </a:pPr>
            <a:r>
              <a:rPr lang="en-IN" dirty="0" smtClean="0"/>
              <a:t>@{</a:t>
            </a:r>
          </a:p>
          <a:p>
            <a:endParaRPr lang="en-IN" dirty="0" smtClean="0"/>
          </a:p>
          <a:p>
            <a:pPr marL="68580" indent="0">
              <a:buNone/>
            </a:pPr>
            <a:r>
              <a:rPr lang="en-IN" dirty="0" smtClean="0"/>
              <a:t>Layout = "your layout view file path here";</a:t>
            </a:r>
          </a:p>
          <a:p>
            <a:endParaRPr lang="en-IN" dirty="0" smtClean="0"/>
          </a:p>
          <a:p>
            <a:pPr marL="68580" indent="0">
              <a:buNone/>
            </a:pPr>
            <a:r>
              <a:rPr lang="en-IN" dirty="0" smtClean="0"/>
              <a:t>}</a:t>
            </a:r>
          </a:p>
          <a:p>
            <a:endParaRPr lang="en-IN" dirty="0" smtClean="0"/>
          </a:p>
          <a:p>
            <a:pPr marL="68580" indent="0">
              <a:buNone/>
            </a:pPr>
            <a:r>
              <a:rPr lang="en-IN" dirty="0" smtClean="0"/>
              <a:t>This </a:t>
            </a:r>
            <a:r>
              <a:rPr lang="en-IN" dirty="0" err="1" smtClean="0"/>
              <a:t>markup</a:t>
            </a:r>
            <a:r>
              <a:rPr lang="en-IN" dirty="0" smtClean="0"/>
              <a:t> will be rendered in </a:t>
            </a:r>
            <a:r>
              <a:rPr lang="en-IN" dirty="0" err="1" smtClean="0"/>
              <a:t>RenderBody</a:t>
            </a:r>
            <a:r>
              <a:rPr lang="en-IN" dirty="0" smtClean="0"/>
              <a:t>()</a:t>
            </a:r>
          </a:p>
          <a:p>
            <a:endParaRPr lang="en-IN" dirty="0" smtClean="0"/>
          </a:p>
          <a:p>
            <a:pPr marL="68580" indent="0">
              <a:buNone/>
            </a:pPr>
            <a:r>
              <a:rPr lang="en-IN" dirty="0" smtClean="0"/>
              <a:t> The "Layout" property specifies layout page path.</a:t>
            </a:r>
            <a:endParaRPr lang="en-IN" dirty="0"/>
          </a:p>
        </p:txBody>
      </p:sp>
      <p:sp>
        <p:nvSpPr>
          <p:cNvPr id="2" name="Title 1"/>
          <p:cNvSpPr>
            <a:spLocks noGrp="1"/>
          </p:cNvSpPr>
          <p:nvPr>
            <p:ph type="title"/>
          </p:nvPr>
        </p:nvSpPr>
        <p:spPr>
          <a:xfrm>
            <a:off x="517018" y="224100"/>
            <a:ext cx="7024744" cy="961176"/>
          </a:xfrm>
        </p:spPr>
        <p:txBody>
          <a:bodyPr/>
          <a:lstStyle/>
          <a:p>
            <a:r>
              <a:rPr lang="en-IN" dirty="0" smtClean="0"/>
              <a:t>Defining a Content View</a:t>
            </a:r>
            <a:endParaRPr lang="en-IN" dirty="0"/>
          </a:p>
        </p:txBody>
      </p:sp>
    </p:spTree>
    <p:extLst>
      <p:ext uri="{BB962C8B-B14F-4D97-AF65-F5344CB8AC3E}">
        <p14:creationId xmlns:p14="http://schemas.microsoft.com/office/powerpoint/2010/main" val="344032858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4358" y="1741968"/>
            <a:ext cx="6777317" cy="3508977"/>
          </a:xfrm>
        </p:spPr>
        <p:txBody>
          <a:bodyPr/>
          <a:lstStyle/>
          <a:p>
            <a:r>
              <a:rPr lang="en-IN" dirty="0" smtClean="0"/>
              <a:t>URL : Home/Index</a:t>
            </a:r>
          </a:p>
          <a:p>
            <a:endParaRPr lang="en-IN" dirty="0" smtClean="0"/>
          </a:p>
          <a:p>
            <a:endParaRPr lang="en-IN" dirty="0"/>
          </a:p>
          <a:p>
            <a:endParaRPr lang="en-IN" dirty="0" smtClean="0"/>
          </a:p>
          <a:p>
            <a:endParaRPr lang="en-IN" dirty="0"/>
          </a:p>
        </p:txBody>
      </p:sp>
      <p:sp>
        <p:nvSpPr>
          <p:cNvPr id="2" name="Title 1"/>
          <p:cNvSpPr>
            <a:spLocks noGrp="1"/>
          </p:cNvSpPr>
          <p:nvPr>
            <p:ph type="title"/>
          </p:nvPr>
        </p:nvSpPr>
        <p:spPr>
          <a:xfrm>
            <a:off x="2567490" y="548680"/>
            <a:ext cx="7024744" cy="648072"/>
          </a:xfrm>
        </p:spPr>
        <p:txBody>
          <a:bodyPr>
            <a:normAutofit/>
          </a:bodyPr>
          <a:lstStyle/>
          <a:p>
            <a:r>
              <a:rPr lang="en-IN" dirty="0" smtClean="0"/>
              <a:t>Execution Flow in MVC</a:t>
            </a:r>
            <a:endParaRPr lang="en-IN" dirty="0"/>
          </a:p>
        </p:txBody>
      </p:sp>
      <p:sp>
        <p:nvSpPr>
          <p:cNvPr id="4" name="Rectangle 3"/>
          <p:cNvSpPr/>
          <p:nvPr/>
        </p:nvSpPr>
        <p:spPr>
          <a:xfrm>
            <a:off x="2716698" y="2267029"/>
            <a:ext cx="230425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endParaRPr lang="en-IN" dirty="0"/>
          </a:p>
        </p:txBody>
      </p:sp>
      <p:sp>
        <p:nvSpPr>
          <p:cNvPr id="6" name="Rectangle 5"/>
          <p:cNvSpPr/>
          <p:nvPr/>
        </p:nvSpPr>
        <p:spPr>
          <a:xfrm>
            <a:off x="2747783" y="3715641"/>
            <a:ext cx="230425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p:txBody>
      </p:sp>
      <p:sp>
        <p:nvSpPr>
          <p:cNvPr id="7" name="Rectangle 6"/>
          <p:cNvSpPr/>
          <p:nvPr/>
        </p:nvSpPr>
        <p:spPr>
          <a:xfrm>
            <a:off x="2829712" y="5238492"/>
            <a:ext cx="230425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p:txBody>
      </p:sp>
      <p:sp>
        <p:nvSpPr>
          <p:cNvPr id="8" name="Rectangle 7"/>
          <p:cNvSpPr/>
          <p:nvPr/>
        </p:nvSpPr>
        <p:spPr>
          <a:xfrm>
            <a:off x="6672064" y="5249442"/>
            <a:ext cx="230425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p:txBody>
      </p:sp>
      <p:sp>
        <p:nvSpPr>
          <p:cNvPr id="10" name="TextBox 9"/>
          <p:cNvSpPr txBox="1"/>
          <p:nvPr/>
        </p:nvSpPr>
        <p:spPr>
          <a:xfrm>
            <a:off x="2829712" y="3687415"/>
            <a:ext cx="2057038" cy="923330"/>
          </a:xfrm>
          <a:prstGeom prst="rect">
            <a:avLst/>
          </a:prstGeom>
          <a:noFill/>
        </p:spPr>
        <p:txBody>
          <a:bodyPr wrap="none" rtlCol="0">
            <a:spAutoFit/>
          </a:bodyPr>
          <a:lstStyle/>
          <a:p>
            <a:r>
              <a:rPr lang="en-IN" dirty="0"/>
              <a:t>Controllers Action </a:t>
            </a:r>
          </a:p>
          <a:p>
            <a:r>
              <a:rPr lang="en-IN" dirty="0"/>
              <a:t>Method</a:t>
            </a:r>
          </a:p>
          <a:p>
            <a:endParaRPr lang="en-IN" dirty="0"/>
          </a:p>
        </p:txBody>
      </p:sp>
      <p:sp>
        <p:nvSpPr>
          <p:cNvPr id="11" name="TextBox 10"/>
          <p:cNvSpPr txBox="1"/>
          <p:nvPr/>
        </p:nvSpPr>
        <p:spPr>
          <a:xfrm>
            <a:off x="3575720" y="5301208"/>
            <a:ext cx="680636" cy="369332"/>
          </a:xfrm>
          <a:prstGeom prst="rect">
            <a:avLst/>
          </a:prstGeom>
          <a:noFill/>
        </p:spPr>
        <p:txBody>
          <a:bodyPr wrap="none" rtlCol="0">
            <a:spAutoFit/>
          </a:bodyPr>
          <a:lstStyle/>
          <a:p>
            <a:r>
              <a:rPr lang="en-IN" dirty="0"/>
              <a:t>View</a:t>
            </a:r>
            <a:endParaRPr lang="en-IN" dirty="0"/>
          </a:p>
        </p:txBody>
      </p:sp>
      <p:sp>
        <p:nvSpPr>
          <p:cNvPr id="12" name="TextBox 11"/>
          <p:cNvSpPr txBox="1"/>
          <p:nvPr/>
        </p:nvSpPr>
        <p:spPr>
          <a:xfrm>
            <a:off x="7824192" y="4149080"/>
            <a:ext cx="1757854" cy="369332"/>
          </a:xfrm>
          <a:prstGeom prst="rect">
            <a:avLst/>
          </a:prstGeom>
          <a:noFill/>
        </p:spPr>
        <p:txBody>
          <a:bodyPr wrap="none" rtlCol="0">
            <a:spAutoFit/>
          </a:bodyPr>
          <a:lstStyle/>
          <a:p>
            <a:r>
              <a:rPr lang="en-IN" dirty="0"/>
              <a:t>Rendered View</a:t>
            </a:r>
            <a:endParaRPr lang="en-IN" dirty="0"/>
          </a:p>
        </p:txBody>
      </p:sp>
      <p:cxnSp>
        <p:nvCxnSpPr>
          <p:cNvPr id="14" name="Straight Arrow Connector 13"/>
          <p:cNvCxnSpPr/>
          <p:nvPr/>
        </p:nvCxnSpPr>
        <p:spPr>
          <a:xfrm>
            <a:off x="3698343" y="3132714"/>
            <a:ext cx="31085" cy="584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739933" y="4579736"/>
            <a:ext cx="0" cy="6587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8" idx="1"/>
          </p:cNvCxnSpPr>
          <p:nvPr/>
        </p:nvCxnSpPr>
        <p:spPr>
          <a:xfrm>
            <a:off x="5133968" y="5670540"/>
            <a:ext cx="1538096" cy="10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0"/>
          </p:cNvCxnSpPr>
          <p:nvPr/>
        </p:nvCxnSpPr>
        <p:spPr>
          <a:xfrm rot="16200000" flipV="1">
            <a:off x="5072847" y="2498096"/>
            <a:ext cx="2550365" cy="2952328"/>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857538"/>
      </p:ext>
    </p:extLst>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628800"/>
            <a:ext cx="9746169" cy="4680520"/>
          </a:xfrm>
        </p:spPr>
        <p:txBody>
          <a:bodyPr>
            <a:noAutofit/>
          </a:bodyPr>
          <a:lstStyle/>
          <a:p>
            <a:pPr marL="68580" indent="0">
              <a:buNone/>
            </a:pPr>
            <a:r>
              <a:rPr lang="en-IN" sz="2400" dirty="0"/>
              <a:t>1) Create a Layout View:</a:t>
            </a:r>
          </a:p>
          <a:p>
            <a:pPr marL="68580" indent="0">
              <a:buNone/>
            </a:pPr>
            <a:r>
              <a:rPr lang="en-IN" sz="2400" dirty="0"/>
              <a:t>Right click on the "Views\Shared" folder and say "Add" – "New Item".</a:t>
            </a:r>
          </a:p>
          <a:p>
            <a:pPr marL="68580" indent="0">
              <a:buNone/>
            </a:pPr>
            <a:r>
              <a:rPr lang="en-IN" sz="2400" dirty="0"/>
              <a:t> Select “MVC” - "MVC 5 Layout Page".</a:t>
            </a:r>
          </a:p>
          <a:p>
            <a:pPr marL="68580" indent="0">
              <a:buNone/>
            </a:pPr>
            <a:r>
              <a:rPr lang="en-IN" sz="2400" dirty="0"/>
              <a:t>Name = _LayoutPage1.cshtml</a:t>
            </a:r>
          </a:p>
          <a:p>
            <a:pPr marL="68580" indent="0">
              <a:buNone/>
            </a:pPr>
            <a:r>
              <a:rPr lang="en-IN" sz="2400" dirty="0"/>
              <a:t>Click on "Add".</a:t>
            </a:r>
          </a:p>
          <a:p>
            <a:endParaRPr lang="en-IN" sz="2000" dirty="0"/>
          </a:p>
        </p:txBody>
      </p:sp>
      <p:sp>
        <p:nvSpPr>
          <p:cNvPr id="2" name="Title 1"/>
          <p:cNvSpPr>
            <a:spLocks noGrp="1"/>
          </p:cNvSpPr>
          <p:nvPr>
            <p:ph type="title"/>
          </p:nvPr>
        </p:nvSpPr>
        <p:spPr>
          <a:xfrm>
            <a:off x="392326" y="307228"/>
            <a:ext cx="7024744" cy="601136"/>
          </a:xfrm>
        </p:spPr>
        <p:txBody>
          <a:bodyPr>
            <a:normAutofit/>
          </a:bodyPr>
          <a:lstStyle/>
          <a:p>
            <a:r>
              <a:rPr lang="en-IN" dirty="0" smtClean="0"/>
              <a:t>Steps for Layout Views</a:t>
            </a:r>
            <a:endParaRPr lang="en-IN" dirty="0"/>
          </a:p>
        </p:txBody>
      </p:sp>
    </p:spTree>
    <p:extLst>
      <p:ext uri="{BB962C8B-B14F-4D97-AF65-F5344CB8AC3E}">
        <p14:creationId xmlns:p14="http://schemas.microsoft.com/office/powerpoint/2010/main" val="163082542"/>
      </p:ext>
    </p:extLst>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626" y="1346062"/>
            <a:ext cx="6777317" cy="3987805"/>
          </a:xfrm>
        </p:spPr>
        <p:txBody>
          <a:bodyPr>
            <a:normAutofit lnSpcReduction="10000"/>
          </a:bodyPr>
          <a:lstStyle/>
          <a:p>
            <a:pPr marL="68580" indent="0">
              <a:buNone/>
            </a:pPr>
            <a:r>
              <a:rPr lang="en-IN" dirty="0"/>
              <a:t>2) Create a Content View (Based on an existing Layout View):</a:t>
            </a:r>
          </a:p>
          <a:p>
            <a:pPr marL="68580" indent="0">
              <a:buNone/>
            </a:pPr>
            <a:r>
              <a:rPr lang="en-IN" dirty="0"/>
              <a:t>Right click on your action method and say "Add View".</a:t>
            </a:r>
          </a:p>
          <a:p>
            <a:pPr marL="68580" indent="0">
              <a:buNone/>
            </a:pPr>
            <a:r>
              <a:rPr lang="en-IN" dirty="0"/>
              <a:t>Name = same as your action method</a:t>
            </a:r>
          </a:p>
          <a:p>
            <a:pPr marL="68580" indent="0">
              <a:buNone/>
            </a:pPr>
            <a:r>
              <a:rPr lang="en-IN" dirty="0"/>
              <a:t>View Engine = </a:t>
            </a:r>
            <a:r>
              <a:rPr lang="en-IN" dirty="0" smtClean="0"/>
              <a:t>Razor</a:t>
            </a:r>
            <a:endParaRPr lang="en-IN" dirty="0"/>
          </a:p>
          <a:p>
            <a:pPr marL="68580" indent="0">
              <a:buNone/>
            </a:pPr>
            <a:r>
              <a:rPr lang="en-IN" dirty="0" smtClean="0"/>
              <a:t>Check </a:t>
            </a:r>
            <a:r>
              <a:rPr lang="en-IN" dirty="0"/>
              <a:t>the check box "Use a layout or master page". Click on "..." button </a:t>
            </a:r>
            <a:r>
              <a:rPr lang="en-IN" dirty="0" smtClean="0"/>
              <a:t>and </a:t>
            </a:r>
            <a:r>
              <a:rPr lang="en-IN" dirty="0"/>
              <a:t>choose "Views\Shared\LayoutView1.cshtml".</a:t>
            </a:r>
          </a:p>
          <a:p>
            <a:pPr marL="68580" indent="0">
              <a:buNone/>
            </a:pPr>
            <a:r>
              <a:rPr lang="en-IN" dirty="0" smtClean="0"/>
              <a:t> </a:t>
            </a:r>
            <a:r>
              <a:rPr lang="en-IN" dirty="0"/>
              <a:t>Click on "Add".</a:t>
            </a:r>
          </a:p>
          <a:p>
            <a:endParaRPr lang="en-IN" dirty="0"/>
          </a:p>
        </p:txBody>
      </p:sp>
      <p:sp>
        <p:nvSpPr>
          <p:cNvPr id="2" name="Title 1"/>
          <p:cNvSpPr>
            <a:spLocks noGrp="1"/>
          </p:cNvSpPr>
          <p:nvPr>
            <p:ph type="title"/>
          </p:nvPr>
        </p:nvSpPr>
        <p:spPr>
          <a:xfrm>
            <a:off x="309199" y="251810"/>
            <a:ext cx="7024744" cy="673144"/>
          </a:xfrm>
        </p:spPr>
        <p:txBody>
          <a:bodyPr>
            <a:normAutofit/>
          </a:bodyPr>
          <a:lstStyle/>
          <a:p>
            <a:r>
              <a:rPr lang="en-IN" dirty="0"/>
              <a:t>Steps for Layout </a:t>
            </a:r>
            <a:r>
              <a:rPr lang="en-IN" dirty="0" smtClean="0"/>
              <a:t>Views(</a:t>
            </a:r>
            <a:r>
              <a:rPr lang="en-IN" dirty="0" err="1" smtClean="0"/>
              <a:t>contd</a:t>
            </a:r>
            <a:r>
              <a:rPr lang="en-IN" dirty="0" smtClean="0"/>
              <a:t>)</a:t>
            </a:r>
            <a:endParaRPr lang="en-IN" dirty="0"/>
          </a:p>
        </p:txBody>
      </p:sp>
    </p:spTree>
    <p:extLst>
      <p:ext uri="{BB962C8B-B14F-4D97-AF65-F5344CB8AC3E}">
        <p14:creationId xmlns:p14="http://schemas.microsoft.com/office/powerpoint/2010/main" val="3411778496"/>
      </p:ext>
    </p:extLst>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7493" y="1628801"/>
            <a:ext cx="6777317" cy="4203829"/>
          </a:xfrm>
        </p:spPr>
        <p:txBody>
          <a:bodyPr>
            <a:normAutofit/>
          </a:bodyPr>
          <a:lstStyle/>
          <a:p>
            <a:r>
              <a:rPr lang="en-IN" dirty="0" smtClean="0"/>
              <a:t>It is used to specify a default layout view for all the views.</a:t>
            </a:r>
          </a:p>
          <a:p>
            <a:r>
              <a:rPr lang="en-IN" dirty="0" smtClean="0"/>
              <a:t>The views can also override the layout view later.</a:t>
            </a:r>
          </a:p>
          <a:p>
            <a:r>
              <a:rPr lang="en-IN" dirty="0" smtClean="0"/>
              <a:t>Views\_ViewStart.cshtml</a:t>
            </a:r>
          </a:p>
          <a:p>
            <a:pPr marL="68580" indent="0">
              <a:buNone/>
            </a:pPr>
            <a:r>
              <a:rPr lang="en-IN" dirty="0" smtClean="0"/>
              <a:t>@{</a:t>
            </a:r>
          </a:p>
          <a:p>
            <a:r>
              <a:rPr lang="en-IN" dirty="0" smtClean="0"/>
              <a:t>Layout=“Views/Shared/_LayoutView1.cshtml”;</a:t>
            </a:r>
          </a:p>
          <a:p>
            <a:pPr marL="68580" indent="0">
              <a:buNone/>
            </a:pPr>
            <a:r>
              <a:rPr lang="en-IN" dirty="0" smtClean="0"/>
              <a:t>}</a:t>
            </a:r>
            <a:endParaRPr lang="en-IN" dirty="0"/>
          </a:p>
        </p:txBody>
      </p:sp>
      <p:sp>
        <p:nvSpPr>
          <p:cNvPr id="2" name="Title 1"/>
          <p:cNvSpPr>
            <a:spLocks noGrp="1"/>
          </p:cNvSpPr>
          <p:nvPr>
            <p:ph type="title"/>
          </p:nvPr>
        </p:nvSpPr>
        <p:spPr>
          <a:xfrm>
            <a:off x="447744" y="376500"/>
            <a:ext cx="7024744" cy="601136"/>
          </a:xfrm>
        </p:spPr>
        <p:txBody>
          <a:bodyPr>
            <a:normAutofit/>
          </a:bodyPr>
          <a:lstStyle/>
          <a:p>
            <a:r>
              <a:rPr lang="en-IN" dirty="0" smtClean="0"/>
              <a:t>_ViewStart.cshtml</a:t>
            </a:r>
            <a:endParaRPr lang="en-IN" dirty="0"/>
          </a:p>
        </p:txBody>
      </p:sp>
    </p:spTree>
    <p:extLst>
      <p:ext uri="{BB962C8B-B14F-4D97-AF65-F5344CB8AC3E}">
        <p14:creationId xmlns:p14="http://schemas.microsoft.com/office/powerpoint/2010/main" val="4083182311"/>
      </p:ext>
    </p:extLst>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7493" y="1556793"/>
            <a:ext cx="6777317" cy="4275837"/>
          </a:xfrm>
        </p:spPr>
        <p:txBody>
          <a:bodyPr>
            <a:normAutofit fontScale="85000" lnSpcReduction="10000"/>
          </a:bodyPr>
          <a:lstStyle/>
          <a:p>
            <a:r>
              <a:rPr lang="en-IN" dirty="0" smtClean="0"/>
              <a:t>In a layout view, the following methods can be used.</a:t>
            </a:r>
          </a:p>
          <a:p>
            <a:endParaRPr lang="en-IN" dirty="0" smtClean="0"/>
          </a:p>
          <a:p>
            <a:pPr marL="68580" indent="0">
              <a:buNone/>
            </a:pPr>
            <a:r>
              <a:rPr lang="en-IN" dirty="0" smtClean="0"/>
              <a:t>1. @</a:t>
            </a:r>
            <a:r>
              <a:rPr lang="en-IN" dirty="0" err="1" smtClean="0"/>
              <a:t>RenderBody</a:t>
            </a:r>
            <a:r>
              <a:rPr lang="en-IN" dirty="0" smtClean="0"/>
              <a:t>( )</a:t>
            </a:r>
          </a:p>
          <a:p>
            <a:endParaRPr lang="en-IN" dirty="0" smtClean="0"/>
          </a:p>
          <a:p>
            <a:pPr marL="68580" indent="0">
              <a:buNone/>
            </a:pPr>
            <a:r>
              <a:rPr lang="en-IN" dirty="0" smtClean="0"/>
              <a:t> It calls the content of content view.</a:t>
            </a:r>
          </a:p>
          <a:p>
            <a:endParaRPr lang="en-IN" dirty="0" smtClean="0"/>
          </a:p>
          <a:p>
            <a:pPr marL="68580" indent="0">
              <a:buNone/>
            </a:pPr>
            <a:r>
              <a:rPr lang="en-IN" dirty="0" smtClean="0"/>
              <a:t>This method is must.</a:t>
            </a:r>
          </a:p>
          <a:p>
            <a:endParaRPr lang="en-IN" dirty="0" smtClean="0"/>
          </a:p>
          <a:p>
            <a:pPr marL="68580" indent="0">
              <a:buNone/>
            </a:pPr>
            <a:r>
              <a:rPr lang="en-IN" dirty="0" smtClean="0"/>
              <a:t>2. @</a:t>
            </a:r>
            <a:r>
              <a:rPr lang="en-IN" dirty="0" err="1" smtClean="0"/>
              <a:t>RenderSection</a:t>
            </a:r>
            <a:r>
              <a:rPr lang="en-IN" dirty="0" smtClean="0"/>
              <a:t>("</a:t>
            </a:r>
            <a:r>
              <a:rPr lang="en-IN" dirty="0" err="1" smtClean="0"/>
              <a:t>YourSectionName</a:t>
            </a:r>
            <a:r>
              <a:rPr lang="en-IN" dirty="0" smtClean="0"/>
              <a:t>")</a:t>
            </a:r>
          </a:p>
          <a:p>
            <a:pPr marL="68580" indent="0">
              <a:buNone/>
            </a:pPr>
            <a:endParaRPr lang="en-IN" dirty="0"/>
          </a:p>
          <a:p>
            <a:pPr marL="68580" indent="0">
              <a:buNone/>
            </a:pPr>
            <a:r>
              <a:rPr lang="en-IN" dirty="0" smtClean="0"/>
              <a:t> It calls a section, that is defined in the content view.</a:t>
            </a:r>
          </a:p>
          <a:p>
            <a:pPr marL="68580" indent="0">
              <a:buNone/>
            </a:pPr>
            <a:r>
              <a:rPr lang="en-IN" dirty="0" smtClean="0"/>
              <a:t>This is optional.</a:t>
            </a:r>
            <a:endParaRPr lang="en-IN" dirty="0"/>
          </a:p>
        </p:txBody>
      </p:sp>
      <p:sp>
        <p:nvSpPr>
          <p:cNvPr id="2" name="Title 1"/>
          <p:cNvSpPr>
            <a:spLocks noGrp="1"/>
          </p:cNvSpPr>
          <p:nvPr>
            <p:ph type="title"/>
          </p:nvPr>
        </p:nvSpPr>
        <p:spPr>
          <a:xfrm>
            <a:off x="267636" y="459628"/>
            <a:ext cx="7024744" cy="529128"/>
          </a:xfrm>
        </p:spPr>
        <p:txBody>
          <a:bodyPr>
            <a:normAutofit fontScale="90000"/>
          </a:bodyPr>
          <a:lstStyle/>
          <a:p>
            <a:r>
              <a:rPr lang="en-IN" dirty="0" smtClean="0"/>
              <a:t>Methods in Layout Views</a:t>
            </a:r>
            <a:endParaRPr lang="en-IN" dirty="0"/>
          </a:p>
        </p:txBody>
      </p:sp>
    </p:spTree>
    <p:extLst>
      <p:ext uri="{BB962C8B-B14F-4D97-AF65-F5344CB8AC3E}">
        <p14:creationId xmlns:p14="http://schemas.microsoft.com/office/powerpoint/2010/main" val="597926895"/>
      </p:ext>
    </p:extLst>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7568" y="1628800"/>
            <a:ext cx="7848872" cy="4752528"/>
          </a:xfrm>
        </p:spPr>
        <p:txBody>
          <a:bodyPr>
            <a:normAutofit fontScale="92500" lnSpcReduction="20000"/>
          </a:bodyPr>
          <a:lstStyle/>
          <a:p>
            <a:r>
              <a:rPr lang="en-IN" dirty="0" smtClean="0"/>
              <a:t>Section in Layout View: It is similar to </a:t>
            </a:r>
            <a:r>
              <a:rPr lang="en-IN" dirty="0" err="1" smtClean="0"/>
              <a:t>ContentPlaceHolder</a:t>
            </a:r>
            <a:r>
              <a:rPr lang="en-IN" dirty="0" smtClean="0"/>
              <a:t> in Master Page.</a:t>
            </a:r>
          </a:p>
          <a:p>
            <a:endParaRPr lang="en-IN" dirty="0" smtClean="0"/>
          </a:p>
          <a:p>
            <a:r>
              <a:rPr lang="en-IN" dirty="0" smtClean="0"/>
              <a:t>These are used to show page-specific content  at-a-certain place at layout view.</a:t>
            </a:r>
          </a:p>
          <a:p>
            <a:endParaRPr lang="en-IN" dirty="0" smtClean="0"/>
          </a:p>
          <a:p>
            <a:r>
              <a:rPr lang="en-IN" dirty="0" smtClean="0"/>
              <a:t>Its implementation includes with two steps:</a:t>
            </a:r>
          </a:p>
          <a:p>
            <a:endParaRPr lang="en-IN" dirty="0" smtClean="0"/>
          </a:p>
          <a:p>
            <a:pPr marL="68580" indent="0">
              <a:buNone/>
            </a:pPr>
            <a:r>
              <a:rPr lang="en-IN" dirty="0" smtClean="0"/>
              <a:t>1. Define the section in content view.</a:t>
            </a:r>
          </a:p>
          <a:p>
            <a:endParaRPr lang="en-IN" dirty="0" smtClean="0"/>
          </a:p>
          <a:p>
            <a:pPr marL="68580" indent="0">
              <a:buNone/>
            </a:pPr>
            <a:r>
              <a:rPr lang="en-IN" dirty="0" smtClean="0"/>
              <a:t>2. Invoke / call it in the Layout view.</a:t>
            </a:r>
          </a:p>
          <a:p>
            <a:endParaRPr lang="en-IN" dirty="0" smtClean="0"/>
          </a:p>
          <a:p>
            <a:pPr marL="68580" indent="0">
              <a:buNone/>
            </a:pPr>
            <a:r>
              <a:rPr lang="en-IN" dirty="0" smtClean="0"/>
              <a:t> Rule: If you use a section in Layout view, you must define section in all the corresponding content views.</a:t>
            </a:r>
            <a:endParaRPr lang="en-IN" dirty="0"/>
          </a:p>
        </p:txBody>
      </p:sp>
      <p:sp>
        <p:nvSpPr>
          <p:cNvPr id="2" name="Title 1"/>
          <p:cNvSpPr>
            <a:spLocks noGrp="1"/>
          </p:cNvSpPr>
          <p:nvPr>
            <p:ph type="title"/>
          </p:nvPr>
        </p:nvSpPr>
        <p:spPr>
          <a:xfrm>
            <a:off x="766399" y="279518"/>
            <a:ext cx="7024744" cy="529128"/>
          </a:xfrm>
        </p:spPr>
        <p:txBody>
          <a:bodyPr>
            <a:normAutofit fontScale="90000"/>
          </a:bodyPr>
          <a:lstStyle/>
          <a:p>
            <a:r>
              <a:rPr lang="en-IN" dirty="0" smtClean="0"/>
              <a:t>Sections in Layout Views</a:t>
            </a:r>
            <a:endParaRPr lang="en-IN" dirty="0"/>
          </a:p>
        </p:txBody>
      </p:sp>
    </p:spTree>
    <p:extLst>
      <p:ext uri="{BB962C8B-B14F-4D97-AF65-F5344CB8AC3E}">
        <p14:creationId xmlns:p14="http://schemas.microsoft.com/office/powerpoint/2010/main" val="2645080379"/>
      </p:ext>
    </p:extLst>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9576" y="1484784"/>
            <a:ext cx="7704856" cy="4824536"/>
          </a:xfrm>
        </p:spPr>
        <p:txBody>
          <a:bodyPr>
            <a:normAutofit lnSpcReduction="10000"/>
          </a:bodyPr>
          <a:lstStyle/>
          <a:p>
            <a:r>
              <a:rPr lang="en-IN" dirty="0" smtClean="0"/>
              <a:t>1) Define Section in Content View (Ex: </a:t>
            </a:r>
            <a:r>
              <a:rPr lang="en-IN" dirty="0" err="1" smtClean="0"/>
              <a:t>Index.cshtml</a:t>
            </a:r>
            <a:r>
              <a:rPr lang="en-IN" dirty="0" smtClean="0"/>
              <a:t>):</a:t>
            </a:r>
          </a:p>
          <a:p>
            <a:endParaRPr lang="en-IN" dirty="0" smtClean="0"/>
          </a:p>
          <a:p>
            <a:pPr marL="68580" indent="0">
              <a:buNone/>
            </a:pPr>
            <a:r>
              <a:rPr lang="en-IN" dirty="0" smtClean="0"/>
              <a:t>@section Section1</a:t>
            </a:r>
          </a:p>
          <a:p>
            <a:pPr marL="68580" indent="0">
              <a:buNone/>
            </a:pPr>
            <a:r>
              <a:rPr lang="en-IN" dirty="0" smtClean="0"/>
              <a:t>{</a:t>
            </a:r>
          </a:p>
          <a:p>
            <a:pPr marL="68580" indent="0">
              <a:buNone/>
            </a:pPr>
            <a:r>
              <a:rPr lang="en-IN" dirty="0" smtClean="0"/>
              <a:t>this content will be rendered in </a:t>
            </a:r>
            <a:r>
              <a:rPr lang="en-IN" dirty="0" err="1" smtClean="0"/>
              <a:t>RenderSection</a:t>
            </a:r>
            <a:r>
              <a:rPr lang="en-IN" dirty="0" smtClean="0"/>
              <a:t>.</a:t>
            </a:r>
          </a:p>
          <a:p>
            <a:pPr marL="68580" indent="0">
              <a:buNone/>
            </a:pPr>
            <a:r>
              <a:rPr lang="en-IN" dirty="0" smtClean="0"/>
              <a:t>}</a:t>
            </a:r>
          </a:p>
          <a:p>
            <a:endParaRPr lang="en-IN" dirty="0" smtClean="0"/>
          </a:p>
          <a:p>
            <a:pPr marL="68580" indent="0">
              <a:buNone/>
            </a:pPr>
            <a:r>
              <a:rPr lang="en-IN" dirty="0" smtClean="0"/>
              <a:t>2) Call / Invoke the Section in the Layout View (Ex: LayoutView1.cshtml):</a:t>
            </a:r>
          </a:p>
          <a:p>
            <a:endParaRPr lang="en-IN" dirty="0" smtClean="0"/>
          </a:p>
          <a:p>
            <a:pPr marL="68580" indent="0">
              <a:buNone/>
            </a:pPr>
            <a:r>
              <a:rPr lang="en-IN" dirty="0" smtClean="0"/>
              <a:t>@</a:t>
            </a:r>
            <a:r>
              <a:rPr lang="en-IN" dirty="0" err="1" smtClean="0"/>
              <a:t>RenderSection</a:t>
            </a:r>
            <a:r>
              <a:rPr lang="en-IN" dirty="0" smtClean="0"/>
              <a:t>("Section1")</a:t>
            </a:r>
            <a:endParaRPr lang="en-IN" dirty="0"/>
          </a:p>
        </p:txBody>
      </p:sp>
      <p:sp>
        <p:nvSpPr>
          <p:cNvPr id="2" name="Title 1"/>
          <p:cNvSpPr>
            <a:spLocks noGrp="1"/>
          </p:cNvSpPr>
          <p:nvPr>
            <p:ph type="title"/>
          </p:nvPr>
        </p:nvSpPr>
        <p:spPr>
          <a:xfrm>
            <a:off x="613999" y="321082"/>
            <a:ext cx="7024744" cy="529128"/>
          </a:xfrm>
        </p:spPr>
        <p:txBody>
          <a:bodyPr>
            <a:normAutofit fontScale="90000"/>
          </a:bodyPr>
          <a:lstStyle/>
          <a:p>
            <a:r>
              <a:rPr lang="en-IN" dirty="0" smtClean="0"/>
              <a:t>Steps for Working with Sections</a:t>
            </a:r>
            <a:endParaRPr lang="en-IN" dirty="0"/>
          </a:p>
        </p:txBody>
      </p:sp>
    </p:spTree>
    <p:extLst>
      <p:ext uri="{BB962C8B-B14F-4D97-AF65-F5344CB8AC3E}">
        <p14:creationId xmlns:p14="http://schemas.microsoft.com/office/powerpoint/2010/main" val="2220419929"/>
      </p:ext>
    </p:extLst>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773" y="3415748"/>
            <a:ext cx="8839200" cy="609599"/>
          </a:xfrm>
        </p:spPr>
        <p:txBody>
          <a:bodyPr/>
          <a:lstStyle/>
          <a:p>
            <a:r>
              <a:rPr lang="en-IN" dirty="0" smtClean="0"/>
              <a:t>Demo</a:t>
            </a:r>
            <a:endParaRPr lang="en-IN" dirty="0"/>
          </a:p>
        </p:txBody>
      </p:sp>
    </p:spTree>
    <p:extLst>
      <p:ext uri="{BB962C8B-B14F-4D97-AF65-F5344CB8AC3E}">
        <p14:creationId xmlns:p14="http://schemas.microsoft.com/office/powerpoint/2010/main" val="1380162511"/>
      </p:ext>
    </p:extLst>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473" y="1628801"/>
            <a:ext cx="8818337" cy="3857599"/>
          </a:xfrm>
        </p:spPr>
        <p:txBody>
          <a:bodyPr>
            <a:normAutofit/>
          </a:bodyPr>
          <a:lstStyle/>
          <a:p>
            <a:r>
              <a:rPr lang="en-IN" dirty="0" smtClean="0"/>
              <a:t>It is a view, which contains ‘reusable UI’.</a:t>
            </a:r>
          </a:p>
          <a:p>
            <a:r>
              <a:rPr lang="en-IN" dirty="0" smtClean="0"/>
              <a:t>These are just like “User controls” in asp.net web forms.</a:t>
            </a:r>
          </a:p>
          <a:p>
            <a:r>
              <a:rPr lang="en-IN" dirty="0" smtClean="0"/>
              <a:t>Can be called any no of times in any view present with in the project </a:t>
            </a:r>
            <a:r>
              <a:rPr lang="en-IN" dirty="0" err="1" smtClean="0"/>
              <a:t>i.e</a:t>
            </a:r>
            <a:r>
              <a:rPr lang="en-IN" dirty="0" smtClean="0"/>
              <a:t> Used to display the same </a:t>
            </a:r>
            <a:r>
              <a:rPr lang="en-IN" dirty="0" err="1" smtClean="0"/>
              <a:t>markup</a:t>
            </a:r>
            <a:r>
              <a:rPr lang="en-IN" dirty="0" smtClean="0"/>
              <a:t> in multiple views.</a:t>
            </a:r>
          </a:p>
          <a:p>
            <a:r>
              <a:rPr lang="en-IN" dirty="0" smtClean="0"/>
              <a:t>File Extension: .</a:t>
            </a:r>
            <a:r>
              <a:rPr lang="en-IN" dirty="0" err="1" smtClean="0"/>
              <a:t>cshtml</a:t>
            </a:r>
            <a:endParaRPr lang="en-IN" dirty="0" smtClean="0"/>
          </a:p>
          <a:p>
            <a:r>
              <a:rPr lang="en-IN" dirty="0"/>
              <a:t>Mostly, we place partial views in "Shared" folder.</a:t>
            </a:r>
          </a:p>
          <a:p>
            <a:endParaRPr lang="en-IN" dirty="0" smtClean="0"/>
          </a:p>
          <a:p>
            <a:endParaRPr lang="en-IN" dirty="0"/>
          </a:p>
        </p:txBody>
      </p:sp>
      <p:sp>
        <p:nvSpPr>
          <p:cNvPr id="2" name="Title 1"/>
          <p:cNvSpPr>
            <a:spLocks noGrp="1"/>
          </p:cNvSpPr>
          <p:nvPr>
            <p:ph type="title"/>
          </p:nvPr>
        </p:nvSpPr>
        <p:spPr>
          <a:xfrm>
            <a:off x="655563" y="459628"/>
            <a:ext cx="7024744" cy="601136"/>
          </a:xfrm>
        </p:spPr>
        <p:txBody>
          <a:bodyPr>
            <a:normAutofit/>
          </a:bodyPr>
          <a:lstStyle/>
          <a:p>
            <a:r>
              <a:rPr lang="en-IN" dirty="0" smtClean="0"/>
              <a:t>Partial View</a:t>
            </a:r>
            <a:endParaRPr lang="en-IN" dirty="0"/>
          </a:p>
        </p:txBody>
      </p:sp>
    </p:spTree>
    <p:extLst>
      <p:ext uri="{BB962C8B-B14F-4D97-AF65-F5344CB8AC3E}">
        <p14:creationId xmlns:p14="http://schemas.microsoft.com/office/powerpoint/2010/main" val="2403153949"/>
      </p:ext>
    </p:extLst>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Right click on your action method and say "Add View".</a:t>
            </a:r>
          </a:p>
          <a:p>
            <a:r>
              <a:rPr lang="en-IN" dirty="0" smtClean="0"/>
              <a:t>Select </a:t>
            </a:r>
            <a:r>
              <a:rPr lang="en-IN" dirty="0"/>
              <a:t>the option "Create as a partial view".</a:t>
            </a:r>
          </a:p>
          <a:p>
            <a:r>
              <a:rPr lang="en-IN" dirty="0" smtClean="0"/>
              <a:t>Click </a:t>
            </a:r>
            <a:r>
              <a:rPr lang="en-IN" dirty="0"/>
              <a:t>on "Add".</a:t>
            </a:r>
          </a:p>
          <a:p>
            <a:endParaRPr lang="en-IN" dirty="0"/>
          </a:p>
        </p:txBody>
      </p:sp>
      <p:sp>
        <p:nvSpPr>
          <p:cNvPr id="2" name="Title 1"/>
          <p:cNvSpPr>
            <a:spLocks noGrp="1"/>
          </p:cNvSpPr>
          <p:nvPr>
            <p:ph type="title"/>
          </p:nvPr>
        </p:nvSpPr>
        <p:spPr/>
        <p:txBody>
          <a:bodyPr/>
          <a:lstStyle/>
          <a:p>
            <a:r>
              <a:rPr lang="en-IN" dirty="0"/>
              <a:t>Adding a Partial Views</a:t>
            </a:r>
          </a:p>
        </p:txBody>
      </p:sp>
    </p:spTree>
    <p:extLst>
      <p:ext uri="{BB962C8B-B14F-4D97-AF65-F5344CB8AC3E}">
        <p14:creationId xmlns:p14="http://schemas.microsoft.com/office/powerpoint/2010/main" val="2958310528"/>
      </p:ext>
    </p:extLst>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55840" y="1268760"/>
            <a:ext cx="5328592"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464152" y="2531635"/>
            <a:ext cx="1763483" cy="972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149079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18187cb-8916-4058-bf8c-5a14975cbd53"/>
    <Document_x0020_Status xmlns="83f541c1-93d0-4555-909e-9278fdf60e09">New</Document_x0020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5031A67AD61C42943EAA7E3CD69BB5" ma:contentTypeVersion="27" ma:contentTypeDescription="Create a new document." ma:contentTypeScope="" ma:versionID="0049ff18c62cc56b8344e730804c165f">
  <xsd:schema xmlns:xsd="http://www.w3.org/2001/XMLSchema" xmlns:xs="http://www.w3.org/2001/XMLSchema" xmlns:p="http://schemas.microsoft.com/office/2006/metadata/properties" xmlns:ns3="83f541c1-93d0-4555-909e-9278fdf60e09" xmlns:ns4="b18187cb-8916-4058-bf8c-5a14975cbd53" targetNamespace="http://schemas.microsoft.com/office/2006/metadata/properties" ma:root="true" ma:fieldsID="effc5c766fea21256dc953216e535961" ns3:_="" ns4:_="">
    <xsd:import namespace="83f541c1-93d0-4555-909e-9278fdf60e09"/>
    <xsd:import namespace="b18187cb-8916-4058-bf8c-5a14975cbd53"/>
    <xsd:element name="properties">
      <xsd:complexType>
        <xsd:sequence>
          <xsd:element name="documentManagement">
            <xsd:complexType>
              <xsd:all>
                <xsd:element ref="ns3:Document_x0020_Statu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541c1-93d0-4555-909e-9278fdf60e09" elementFormDefault="qualified">
    <xsd:import namespace="http://schemas.microsoft.com/office/2006/documentManagement/types"/>
    <xsd:import namespace="http://schemas.microsoft.com/office/infopath/2007/PartnerControls"/>
    <xsd:element name="Document_x0020_Status" ma:index="9" nillable="true" ma:displayName="Document Status" ma:default="New" ma:format="Dropdown" ma:internalName="Document_x0020_Status">
      <xsd:simpleType>
        <xsd:restriction base="dms:Choice">
          <xsd:enumeration value="New"/>
          <xsd:enumeration value="Approved"/>
          <xsd:enumeration value="Due for Revision"/>
          <xsd:enumeration value="Revised"/>
        </xsd:restriction>
      </xsd:simpleType>
    </xsd:element>
  </xsd:schema>
  <xsd:schema xmlns:xsd="http://www.w3.org/2001/XMLSchema" xmlns:xs="http://www.w3.org/2001/XMLSchema" xmlns:dms="http://schemas.microsoft.com/office/2006/documentManagement/types" xmlns:pc="http://schemas.microsoft.com/office/infopath/2007/PartnerControls" targetNamespace="b18187cb-8916-4058-bf8c-5a14975cbd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23eb8f7-4ab3-4572-aed0-ecdb357c8046}" ma:internalName="TaxCatchAll" ma:showField="CatchAllData" ma:web="bfceae84-e637-4bce-973f-0a9a0545e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2427474e-60f8-4f75-abfc-98841d67cf98" ContentTypeId="0x01" PreviousValue="false"/>
</file>

<file path=customXml/itemProps1.xml><?xml version="1.0" encoding="utf-8"?>
<ds:datastoreItem xmlns:ds="http://schemas.openxmlformats.org/officeDocument/2006/customXml" ds:itemID="{1590D1E7-2A80-490F-937A-F1E57FE1C728}"/>
</file>

<file path=customXml/itemProps2.xml><?xml version="1.0" encoding="utf-8"?>
<ds:datastoreItem xmlns:ds="http://schemas.openxmlformats.org/officeDocument/2006/customXml" ds:itemID="{EFE2F61D-0844-4312-8295-BA9460D20164}"/>
</file>

<file path=customXml/itemProps3.xml><?xml version="1.0" encoding="utf-8"?>
<ds:datastoreItem xmlns:ds="http://schemas.openxmlformats.org/officeDocument/2006/customXml" ds:itemID="{4C90F550-9CB3-4705-AC43-20C9114B4C6A}"/>
</file>

<file path=customXml/itemProps4.xml><?xml version="1.0" encoding="utf-8"?>
<ds:datastoreItem xmlns:ds="http://schemas.openxmlformats.org/officeDocument/2006/customXml" ds:itemID="{F49ED125-93D8-47FD-B62C-52A485DA00FC}"/>
</file>

<file path=docProps/app.xml><?xml version="1.0" encoding="utf-8"?>
<Properties xmlns="http://schemas.openxmlformats.org/officeDocument/2006/extended-properties" xmlns:vt="http://schemas.openxmlformats.org/officeDocument/2006/docPropsVTypes">
  <Template>Q3 2014 Board Meeting v4 November 2 2014</Template>
  <TotalTime>6357</TotalTime>
  <Words>6069</Words>
  <Application>Microsoft Office PowerPoint</Application>
  <PresentationFormat>Widescreen</PresentationFormat>
  <Paragraphs>1278</Paragraphs>
  <Slides>154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154</vt:i4>
      </vt:variant>
    </vt:vector>
  </HeadingPairs>
  <TitlesOfParts>
    <vt:vector size="165" baseType="lpstr">
      <vt:lpstr>ＭＳ Ｐゴシック</vt:lpstr>
      <vt:lpstr>Arial</vt:lpstr>
      <vt:lpstr>Brush Script Std</vt:lpstr>
      <vt:lpstr>Calibri</vt:lpstr>
      <vt:lpstr>Corbel</vt:lpstr>
      <vt:lpstr>Helvetica Condensed</vt:lpstr>
      <vt:lpstr>HelveticaNeue Condensed</vt:lpstr>
      <vt:lpstr>Times</vt:lpstr>
      <vt:lpstr>Times New Roman</vt:lpstr>
      <vt:lpstr>Wingdings</vt:lpstr>
      <vt:lpstr>Blank Presentation</vt:lpstr>
      <vt:lpstr>.Net Framework - MVC</vt:lpstr>
      <vt:lpstr>MVC ARCHITECTURE</vt:lpstr>
      <vt:lpstr>MVC Architecture</vt:lpstr>
      <vt:lpstr>PowerPoint Presentation</vt:lpstr>
      <vt:lpstr>Model Controller and View</vt:lpstr>
      <vt:lpstr>URL Syntax in MVC</vt:lpstr>
      <vt:lpstr>Domain:www.bajaj.com                Demo.Bajaj</vt:lpstr>
      <vt:lpstr> Url.Action()</vt:lpstr>
      <vt:lpstr>Execution Flow in MVC</vt:lpstr>
      <vt:lpstr>URL ROUTING</vt:lpstr>
      <vt:lpstr>Objective</vt:lpstr>
      <vt:lpstr>URL Routing</vt:lpstr>
      <vt:lpstr>URL Routing</vt:lpstr>
      <vt:lpstr>PowerPoint Presentation</vt:lpstr>
      <vt:lpstr>Demo</vt:lpstr>
      <vt:lpstr>Syntax of creating a URL Route</vt:lpstr>
      <vt:lpstr>URL for Execution</vt:lpstr>
      <vt:lpstr>URL Route</vt:lpstr>
      <vt:lpstr>PowerPoint Presentation</vt:lpstr>
      <vt:lpstr>MVC Folder Structure</vt:lpstr>
      <vt:lpstr>Objectives</vt:lpstr>
      <vt:lpstr>PowerPoint Presentation</vt:lpstr>
      <vt:lpstr>APP_START</vt:lpstr>
      <vt:lpstr>Files in the MVC Web Application</vt:lpstr>
      <vt:lpstr>Creating an ASP.NET MVC Application</vt:lpstr>
      <vt:lpstr>Steps for development asp.net MVC Web Site</vt:lpstr>
      <vt:lpstr>MODELS</vt:lpstr>
      <vt:lpstr>Model</vt:lpstr>
      <vt:lpstr>Example</vt:lpstr>
      <vt:lpstr>Steps for creating a model</vt:lpstr>
      <vt:lpstr>Syntax of a model </vt:lpstr>
      <vt:lpstr>CONTROLLER</vt:lpstr>
      <vt:lpstr>Controller</vt:lpstr>
      <vt:lpstr>PowerPoint Presentation</vt:lpstr>
      <vt:lpstr>Syntax of a Controller</vt:lpstr>
      <vt:lpstr>Syntax of Action Method</vt:lpstr>
      <vt:lpstr>Rules for Controller </vt:lpstr>
      <vt:lpstr>Passing data to view</vt:lpstr>
      <vt:lpstr>Passing Model to View through View Bag</vt:lpstr>
      <vt:lpstr>PowerPoint Presentation</vt:lpstr>
      <vt:lpstr>Displaying Model data through ViewBag</vt:lpstr>
      <vt:lpstr>Passing Model to View through View Bag</vt:lpstr>
      <vt:lpstr>PowerPoint Presentation</vt:lpstr>
      <vt:lpstr>Wrapper Class</vt:lpstr>
      <vt:lpstr>PowerPoint Presentation</vt:lpstr>
      <vt:lpstr>Automatic Model Binding: </vt:lpstr>
      <vt:lpstr>PowerPoint Presentation</vt:lpstr>
      <vt:lpstr>View bag VS Tempdata VS ViewData</vt:lpstr>
      <vt:lpstr>ViewData</vt:lpstr>
      <vt:lpstr>ViewBag</vt:lpstr>
      <vt:lpstr>Where to use ViewData and ViewBag</vt:lpstr>
      <vt:lpstr>TempData</vt:lpstr>
      <vt:lpstr>Where to use tempdata</vt:lpstr>
      <vt:lpstr>Session</vt:lpstr>
      <vt:lpstr>PowerPoint Presentation</vt:lpstr>
      <vt:lpstr>PowerPoint Presentation</vt:lpstr>
      <vt:lpstr>PowerPoint Presentation</vt:lpstr>
      <vt:lpstr>ViewData vs ViewBag vs TempData</vt:lpstr>
      <vt:lpstr>ViewData vs ViewBag vs TempData</vt:lpstr>
      <vt:lpstr>PowerPoint Presentation</vt:lpstr>
      <vt:lpstr>VIEW MODEL</vt:lpstr>
      <vt:lpstr>PowerPoint Presentation</vt:lpstr>
      <vt:lpstr>PowerPoint Presentation</vt:lpstr>
      <vt:lpstr>VIEW</vt:lpstr>
      <vt:lpstr>View</vt:lpstr>
      <vt:lpstr>View   </vt:lpstr>
      <vt:lpstr>View Engine </vt:lpstr>
      <vt:lpstr>ASPX View Engine - Syntaxes </vt:lpstr>
      <vt:lpstr>PowerPoint Presentation</vt:lpstr>
      <vt:lpstr>PowerPoint Presentation</vt:lpstr>
      <vt:lpstr>PowerPoint Presentation</vt:lpstr>
      <vt:lpstr>Razor View Engine</vt:lpstr>
      <vt:lpstr>Just comparison of ASPX View Engine and Razor View Engine</vt:lpstr>
      <vt:lpstr>Understanding Razor View engine</vt:lpstr>
      <vt:lpstr>a)Code Block</vt:lpstr>
      <vt:lpstr> Printing Variables Properties MVC </vt:lpstr>
      <vt:lpstr>c)Loops</vt:lpstr>
      <vt:lpstr>d)Expressions</vt:lpstr>
      <vt:lpstr>e) Comments</vt:lpstr>
      <vt:lpstr>f) Static Text</vt:lpstr>
      <vt:lpstr>Special Features of MVC Views</vt:lpstr>
      <vt:lpstr>MVC 5 Web Application Project Templates </vt:lpstr>
      <vt:lpstr>Creating View </vt:lpstr>
      <vt:lpstr>Types of Views</vt:lpstr>
      <vt:lpstr>Types of Views</vt:lpstr>
      <vt:lpstr>Types of views</vt:lpstr>
      <vt:lpstr>Layout Views</vt:lpstr>
      <vt:lpstr>Defining a Layout View</vt:lpstr>
      <vt:lpstr>Defining a Content View</vt:lpstr>
      <vt:lpstr>Steps for Layout Views</vt:lpstr>
      <vt:lpstr>Steps for Layout Views(contd)</vt:lpstr>
      <vt:lpstr>_ViewStart.cshtml</vt:lpstr>
      <vt:lpstr>Methods in Layout Views</vt:lpstr>
      <vt:lpstr>Sections in Layout Views</vt:lpstr>
      <vt:lpstr>Steps for Working with Sections</vt:lpstr>
      <vt:lpstr>Demo</vt:lpstr>
      <vt:lpstr>Partial View</vt:lpstr>
      <vt:lpstr>Adding a Partial Views</vt:lpstr>
      <vt:lpstr>PowerPoint Presentation</vt:lpstr>
      <vt:lpstr>PowerPoint Presentation</vt:lpstr>
      <vt:lpstr>Rules for Partial views:  </vt:lpstr>
      <vt:lpstr>Steps for creating a partial view:</vt:lpstr>
      <vt:lpstr>PowerPoint Presentation</vt:lpstr>
      <vt:lpstr>PowerPoint Presentation</vt:lpstr>
      <vt:lpstr>Introducing Strongly Typed View</vt:lpstr>
      <vt:lpstr>STRONGLY TYPED VIEW</vt:lpstr>
      <vt:lpstr>PowerPoint Presentation</vt:lpstr>
      <vt:lpstr>The “Model”property</vt:lpstr>
      <vt:lpstr>Advantage of strongly typed view:</vt:lpstr>
      <vt:lpstr>PowerPoint Presentation</vt:lpstr>
      <vt:lpstr>The 'Model' property in the view</vt:lpstr>
      <vt:lpstr>Steps for Development of Strongly-Typed Views:</vt:lpstr>
      <vt:lpstr>PowerPoint Presentation</vt:lpstr>
      <vt:lpstr>PowerPoint Presentation</vt:lpstr>
      <vt:lpstr>HTML HELPERS</vt:lpstr>
      <vt:lpstr>HTML HELPER</vt:lpstr>
      <vt:lpstr>Html.BeginForm</vt:lpstr>
      <vt:lpstr>Important HTML Helpers</vt:lpstr>
      <vt:lpstr>Syntax</vt:lpstr>
      <vt:lpstr>Html.BeginForm()</vt:lpstr>
      <vt:lpstr>Html.LabelFor()</vt:lpstr>
      <vt:lpstr>Html.EditorFor() </vt:lpstr>
      <vt:lpstr>Html.ValidationMessageFor()</vt:lpstr>
      <vt:lpstr>Html.RadioButtonFor()</vt:lpstr>
      <vt:lpstr>Html.DropDownListFor()</vt:lpstr>
      <vt:lpstr>Html.CheckBoxFor()</vt:lpstr>
      <vt:lpstr>Html.ListBoxFor()</vt:lpstr>
      <vt:lpstr>Html.ActionLink()</vt:lpstr>
      <vt:lpstr>PowerPoint Presentation</vt:lpstr>
      <vt:lpstr>Html.DisplayFor()</vt:lpstr>
      <vt:lpstr>Scaffold template</vt:lpstr>
      <vt:lpstr>What is Scaffold Template?</vt:lpstr>
      <vt:lpstr>What is Strongly Typed View?</vt:lpstr>
      <vt:lpstr>MVC offers the following types of scaffold templates:</vt:lpstr>
      <vt:lpstr>Steps for creating the controller and all the views automatically based on the scaffolding templates:</vt:lpstr>
      <vt:lpstr>Where Scaffold Templates exist</vt:lpstr>
      <vt:lpstr>Scaffold Templates in MVC</vt:lpstr>
      <vt:lpstr>Scaffold Templates in MVC</vt:lpstr>
      <vt:lpstr>ACTION FILTERS</vt:lpstr>
      <vt:lpstr>Action Filters</vt:lpstr>
      <vt:lpstr>Action filters</vt:lpstr>
      <vt:lpstr>MVC action filters: </vt:lpstr>
      <vt:lpstr>Action Filters</vt:lpstr>
      <vt:lpstr>PowerPoint Presentation</vt:lpstr>
      <vt:lpstr>1.[HttpPost]</vt:lpstr>
      <vt:lpstr>2) [HttpGet]: </vt:lpstr>
      <vt:lpstr>3) [OutputCache]: </vt:lpstr>
      <vt:lpstr>4) [HandleError]</vt:lpstr>
      <vt:lpstr>5) [NonAction]: </vt:lpstr>
      <vt:lpstr>6) [Authorise]: </vt:lpstr>
      <vt:lpstr>7) [ValidateAntiForgeryToken]: </vt:lpstr>
      <vt:lpstr>8) [ActionName]: </vt:lpstr>
      <vt:lpstr>Global Action Filters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Narmadha</dc:creator>
  <cp:lastModifiedBy>vinoth</cp:lastModifiedBy>
  <cp:revision>607</cp:revision>
  <dcterms:created xsi:type="dcterms:W3CDTF">2014-11-02T05:32:32Z</dcterms:created>
  <dcterms:modified xsi:type="dcterms:W3CDTF">2020-03-23T10:59:45Z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0x010100B65031A67AD61C42943EAA7E3CD69BB5</vt:lpwstr>
  </property>
  <property fmtid="{D5CDD505-2E9C-101B-9397-08002B2CF9AE}" pid="3" name="Order">
    <vt:r8>317300</vt:r8>
  </property>
</Properties>
</file>