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41"/>
  </p:notesMasterIdLst>
  <p:handoutMasterIdLst>
    <p:handoutMasterId r:id="rId42"/>
  </p:handoutMasterIdLst>
  <p:sldIdLst>
    <p:sldId id="256" r:id="rId6"/>
    <p:sldId id="669" r:id="rId7"/>
    <p:sldId id="643" r:id="rId8"/>
    <p:sldId id="644" r:id="rId9"/>
    <p:sldId id="645" r:id="rId10"/>
    <p:sldId id="646" r:id="rId11"/>
    <p:sldId id="647" r:id="rId12"/>
    <p:sldId id="648" r:id="rId13"/>
    <p:sldId id="649" r:id="rId14"/>
    <p:sldId id="667" r:id="rId15"/>
    <p:sldId id="651" r:id="rId16"/>
    <p:sldId id="337" r:id="rId17"/>
    <p:sldId id="338" r:id="rId18"/>
    <p:sldId id="340" r:id="rId19"/>
    <p:sldId id="341" r:id="rId20"/>
    <p:sldId id="342" r:id="rId21"/>
    <p:sldId id="370" r:id="rId22"/>
    <p:sldId id="371" r:id="rId23"/>
    <p:sldId id="372" r:id="rId24"/>
    <p:sldId id="356" r:id="rId25"/>
    <p:sldId id="654" r:id="rId26"/>
    <p:sldId id="655" r:id="rId27"/>
    <p:sldId id="656" r:id="rId28"/>
    <p:sldId id="659" r:id="rId29"/>
    <p:sldId id="660" r:id="rId30"/>
    <p:sldId id="661" r:id="rId31"/>
    <p:sldId id="663" r:id="rId32"/>
    <p:sldId id="668" r:id="rId33"/>
    <p:sldId id="664" r:id="rId34"/>
    <p:sldId id="665" r:id="rId35"/>
    <p:sldId id="666" r:id="rId36"/>
    <p:sldId id="662" r:id="rId37"/>
    <p:sldId id="670" r:id="rId38"/>
    <p:sldId id="671" r:id="rId39"/>
    <p:sldId id="26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oth" initials="v" lastIdx="1" clrIdx="0">
    <p:extLst>
      <p:ext uri="{19B8F6BF-5375-455C-9EA6-DF929625EA0E}">
        <p15:presenceInfo xmlns:p15="http://schemas.microsoft.com/office/powerpoint/2012/main" userId="vino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F3FF"/>
    <a:srgbClr val="0E4EFF"/>
    <a:srgbClr val="E1F0FF"/>
    <a:srgbClr val="CCCCFF"/>
    <a:srgbClr val="CCECFF"/>
    <a:srgbClr val="FFFFFF"/>
    <a:srgbClr val="000061"/>
    <a:srgbClr val="F71777"/>
    <a:srgbClr val="FFB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76951" autoAdjust="0"/>
  </p:normalViewPr>
  <p:slideViewPr>
    <p:cSldViewPr snapToGrid="0">
      <p:cViewPr varScale="1">
        <p:scale>
          <a:sx n="56" d="100"/>
          <a:sy n="56" d="100"/>
        </p:scale>
        <p:origin x="996"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6/30/2022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6/30/2022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4DA9A0CB-BF1B-42B2-8D4E-3588F99F78C8}" type="slidenum">
              <a:rPr lang="en-US"/>
              <a:pPr/>
              <a:t>19</a:t>
            </a:fld>
            <a:endParaRPr lang="en-US"/>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4039729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09D2B31D-D81D-4993-A8C6-F9ABFFBDA14F}" type="slidenum">
              <a:rPr lang="en-US"/>
              <a:pPr/>
              <a:t>20</a:t>
            </a:fld>
            <a:endParaRPr lang="en-US"/>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3254634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A22F9C-AE55-4436-AB15-B0A9204A92F8}" type="slidenum">
              <a:rPr lang="en-US" smtClean="0"/>
              <a:t>21</a:t>
            </a:fld>
            <a:endParaRPr lang="en-US"/>
          </a:p>
        </p:txBody>
      </p:sp>
    </p:spTree>
    <p:extLst>
      <p:ext uri="{BB962C8B-B14F-4D97-AF65-F5344CB8AC3E}">
        <p14:creationId xmlns:p14="http://schemas.microsoft.com/office/powerpoint/2010/main" val="2939430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52CA546F-B244-4414-8265-0E5513ED1F22}" type="slidenum">
              <a:rPr lang="en-US"/>
              <a:pPr/>
              <a:t>28</a:t>
            </a:fld>
            <a:endParaRPr 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133502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Times" pitchFamily="18" charset="0"/>
              <a:buBlip>
                <a:blip r:embed="rId3"/>
              </a:buBlip>
            </a:pPr>
            <a:r>
              <a:rPr lang="en-US" sz="2400" dirty="0">
                <a:solidFill>
                  <a:srgbClr val="000000"/>
                </a:solidFill>
                <a:latin typeface="Arial" charset="0"/>
                <a:cs typeface="Times New Roman" pitchFamily="18" charset="0"/>
              </a:rPr>
              <a:t>You could restrict users form inheriting the class by sealing the class using the sealed keyword.</a:t>
            </a:r>
          </a:p>
          <a:p>
            <a:pPr>
              <a:buFont typeface="Times" pitchFamily="18" charset="0"/>
              <a:buBlip>
                <a:blip r:embed="rId3"/>
              </a:buBlip>
            </a:pPr>
            <a:r>
              <a:rPr lang="en-US" sz="2400" dirty="0">
                <a:solidFill>
                  <a:srgbClr val="000000"/>
                </a:solidFill>
                <a:latin typeface="Arial" charset="0"/>
                <a:cs typeface="Times New Roman" pitchFamily="18" charset="0"/>
              </a:rPr>
              <a:t>The sealed  keyword tells the compiler that the class is sealed, and therefore, cannot be extended.</a:t>
            </a:r>
          </a:p>
          <a:p>
            <a:pPr>
              <a:buFont typeface="Times" pitchFamily="18" charset="0"/>
              <a:buBlip>
                <a:blip r:embed="rId3"/>
              </a:buBlip>
            </a:pPr>
            <a:r>
              <a:rPr lang="en-US" sz="2400" dirty="0">
                <a:solidFill>
                  <a:srgbClr val="000000"/>
                </a:solidFill>
                <a:latin typeface="Arial" charset="0"/>
                <a:cs typeface="Times New Roman" pitchFamily="18" charset="0"/>
              </a:rPr>
              <a:t>The following is an example of a sealed class:</a:t>
            </a:r>
          </a:p>
          <a:p>
            <a:pPr marL="456777" lvl="1" indent="-456777">
              <a:buFont typeface="Times" pitchFamily="18" charset="0"/>
              <a:buNone/>
            </a:pPr>
            <a:r>
              <a:rPr lang="en-US" sz="2400" dirty="0">
                <a:solidFill>
                  <a:srgbClr val="000000"/>
                </a:solidFill>
                <a:latin typeface="Arial" charset="0"/>
                <a:cs typeface="Times New Roman" pitchFamily="18" charset="0"/>
              </a:rPr>
              <a:t>sealed class </a:t>
            </a:r>
            <a:r>
              <a:rPr lang="en-US" sz="2400" dirty="0" err="1">
                <a:solidFill>
                  <a:srgbClr val="000000"/>
                </a:solidFill>
                <a:latin typeface="Arial" charset="0"/>
                <a:cs typeface="Times New Roman" pitchFamily="18" charset="0"/>
              </a:rPr>
              <a:t>FinalClass</a:t>
            </a:r>
            <a:endParaRPr lang="en-US" sz="2400" dirty="0">
              <a:solidFill>
                <a:srgbClr val="000000"/>
              </a:solidFill>
              <a:latin typeface="Arial" charset="0"/>
              <a:cs typeface="Times New Roman" pitchFamily="18" charset="0"/>
            </a:endParaRPr>
          </a:p>
          <a:p>
            <a:pPr marL="456777" lvl="1" indent="-456777">
              <a:buFont typeface="Times" pitchFamily="18" charset="0"/>
              <a:buNone/>
            </a:pPr>
            <a:r>
              <a:rPr lang="en-US" sz="2400" dirty="0">
                <a:solidFill>
                  <a:srgbClr val="000000"/>
                </a:solidFill>
                <a:latin typeface="Arial" charset="0"/>
                <a:cs typeface="Times New Roman" pitchFamily="18" charset="0"/>
              </a:rPr>
              <a:t>{</a:t>
            </a:r>
          </a:p>
          <a:p>
            <a:pPr marL="456777" lvl="1" indent="-456777">
              <a:buFont typeface="Times" pitchFamily="18" charset="0"/>
              <a:buNone/>
            </a:pPr>
            <a:r>
              <a:rPr lang="en-US" sz="2400" dirty="0">
                <a:solidFill>
                  <a:srgbClr val="000000"/>
                </a:solidFill>
                <a:latin typeface="Arial" charset="0"/>
                <a:cs typeface="Times New Roman" pitchFamily="18" charset="0"/>
              </a:rPr>
              <a:t>	private </a:t>
            </a:r>
            <a:r>
              <a:rPr lang="en-US" sz="2400" dirty="0" err="1">
                <a:solidFill>
                  <a:srgbClr val="000000"/>
                </a:solidFill>
                <a:latin typeface="Arial" charset="0"/>
                <a:cs typeface="Times New Roman" pitchFamily="18" charset="0"/>
              </a:rPr>
              <a:t>int</a:t>
            </a:r>
            <a:r>
              <a:rPr lang="en-US" sz="2400" dirty="0">
                <a:solidFill>
                  <a:srgbClr val="000000"/>
                </a:solidFill>
                <a:latin typeface="Arial" charset="0"/>
                <a:cs typeface="Times New Roman" pitchFamily="18" charset="0"/>
              </a:rPr>
              <a:t> x;</a:t>
            </a:r>
          </a:p>
          <a:p>
            <a:pPr marL="456777" lvl="1" indent="-456777">
              <a:buFont typeface="Times" pitchFamily="18" charset="0"/>
              <a:buNone/>
            </a:pPr>
            <a:r>
              <a:rPr lang="en-US" sz="2400" dirty="0">
                <a:solidFill>
                  <a:srgbClr val="000000"/>
                </a:solidFill>
                <a:latin typeface="Arial" charset="0"/>
                <a:cs typeface="Times New Roman" pitchFamily="18" charset="0"/>
              </a:rPr>
              <a:t>	public void Method1()</a:t>
            </a:r>
          </a:p>
          <a:p>
            <a:pPr marL="456777" lvl="1" indent="-456777">
              <a:buFont typeface="Times" pitchFamily="18" charset="0"/>
              <a:buNone/>
            </a:pPr>
            <a:r>
              <a:rPr lang="en-US" sz="2400" dirty="0">
                <a:solidFill>
                  <a:srgbClr val="000000"/>
                </a:solidFill>
                <a:latin typeface="Arial" charset="0"/>
                <a:cs typeface="Times New Roman" pitchFamily="18" charset="0"/>
              </a:rPr>
              <a:t>	{</a:t>
            </a:r>
          </a:p>
          <a:p>
            <a:pPr marL="456777" lvl="1" indent="-456777">
              <a:buFont typeface="Times" pitchFamily="18" charset="0"/>
              <a:buNone/>
            </a:pPr>
            <a:r>
              <a:rPr lang="en-US" sz="2400" dirty="0">
                <a:solidFill>
                  <a:srgbClr val="000000"/>
                </a:solidFill>
                <a:latin typeface="Arial" charset="0"/>
                <a:cs typeface="Times New Roman" pitchFamily="18" charset="0"/>
              </a:rPr>
              <a:t>	}</a:t>
            </a:r>
          </a:p>
          <a:p>
            <a:pPr marL="456777" lvl="1" indent="-456777">
              <a:buFont typeface="Times" pitchFamily="18" charset="0"/>
              <a:buNone/>
            </a:pPr>
            <a:r>
              <a:rPr lang="en-US" sz="2400" dirty="0">
                <a:solidFill>
                  <a:srgbClr val="000000"/>
                </a:solidFill>
                <a:latin typeface="Arial" charset="0"/>
                <a:cs typeface="Times New Roman" pitchFamily="18" charset="0"/>
              </a:rPr>
              <a:t>}</a:t>
            </a:r>
          </a:p>
          <a:p>
            <a:pPr>
              <a:buFont typeface="Times" pitchFamily="18" charset="0"/>
              <a:buBlip>
                <a:blip r:embed="rId3"/>
              </a:buBlip>
            </a:pPr>
            <a:r>
              <a:rPr lang="en-US" sz="2400" dirty="0">
                <a:solidFill>
                  <a:srgbClr val="000000"/>
                </a:solidFill>
                <a:latin typeface="Arial" charset="0"/>
                <a:cs typeface="Times New Roman" pitchFamily="18" charset="0"/>
              </a:rPr>
              <a:t>A method can also be sealed and in that case the method cannot be overridden.</a:t>
            </a:r>
          </a:p>
          <a:p>
            <a:endParaRPr lang="en-IN" dirty="0"/>
          </a:p>
        </p:txBody>
      </p:sp>
      <p:sp>
        <p:nvSpPr>
          <p:cNvPr id="4" name="Slide Number Placeholder 3"/>
          <p:cNvSpPr>
            <a:spLocks noGrp="1"/>
          </p:cNvSpPr>
          <p:nvPr>
            <p:ph type="sldNum" sz="quarter" idx="10"/>
          </p:nvPr>
        </p:nvSpPr>
        <p:spPr/>
        <p:txBody>
          <a:bodyPr/>
          <a:lstStyle/>
          <a:p>
            <a:fld id="{3AA22F9C-AE55-4436-AB15-B0A9204A92F8}" type="slidenum">
              <a:rPr lang="en-US" smtClean="0"/>
              <a:t>30</a:t>
            </a:fld>
            <a:endParaRPr lang="en-US"/>
          </a:p>
        </p:txBody>
      </p:sp>
    </p:spTree>
    <p:extLst>
      <p:ext uri="{BB962C8B-B14F-4D97-AF65-F5344CB8AC3E}">
        <p14:creationId xmlns:p14="http://schemas.microsoft.com/office/powerpoint/2010/main" val="92877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endParaRPr lang="en-IN" dirty="0"/>
          </a:p>
        </p:txBody>
      </p:sp>
      <p:sp>
        <p:nvSpPr>
          <p:cNvPr id="4" name="Slide Number Placeholder 3"/>
          <p:cNvSpPr>
            <a:spLocks noGrp="1"/>
          </p:cNvSpPr>
          <p:nvPr>
            <p:ph type="sldNum" sz="quarter" idx="10"/>
          </p:nvPr>
        </p:nvSpPr>
        <p:spPr/>
        <p:txBody>
          <a:bodyPr/>
          <a:lstStyle/>
          <a:p>
            <a:fld id="{3AA22F9C-AE55-4436-AB15-B0A9204A92F8}" type="slidenum">
              <a:rPr lang="en-US" smtClean="0"/>
              <a:t>31</a:t>
            </a:fld>
            <a:endParaRPr lang="en-US"/>
          </a:p>
        </p:txBody>
      </p:sp>
    </p:spTree>
    <p:extLst>
      <p:ext uri="{BB962C8B-B14F-4D97-AF65-F5344CB8AC3E}">
        <p14:creationId xmlns:p14="http://schemas.microsoft.com/office/powerpoint/2010/main" val="395614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10"/>
          </p:nvPr>
        </p:nvSpPr>
        <p:spPr/>
        <p:txBody>
          <a:bodyPr/>
          <a:lstStyle/>
          <a:p>
            <a:fld id="{3AA22F9C-AE55-4436-AB15-B0A9204A92F8}" type="slidenum">
              <a:rPr lang="en-US" smtClean="0"/>
              <a:t>32</a:t>
            </a:fld>
            <a:endParaRPr lang="en-US"/>
          </a:p>
        </p:txBody>
      </p:sp>
    </p:spTree>
    <p:extLst>
      <p:ext uri="{BB962C8B-B14F-4D97-AF65-F5344CB8AC3E}">
        <p14:creationId xmlns:p14="http://schemas.microsoft.com/office/powerpoint/2010/main" val="2572142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 unlike java predominately uses PASCAL case</a:t>
            </a:r>
            <a:endParaRPr lang="en-IN" dirty="0"/>
          </a:p>
          <a:p>
            <a:endParaRPr lang="en-IN" dirty="0"/>
          </a:p>
        </p:txBody>
      </p:sp>
      <p:sp>
        <p:nvSpPr>
          <p:cNvPr id="4" name="Slide Number Placeholder 3"/>
          <p:cNvSpPr>
            <a:spLocks noGrp="1"/>
          </p:cNvSpPr>
          <p:nvPr>
            <p:ph type="sldNum" sz="quarter" idx="10"/>
          </p:nvPr>
        </p:nvSpPr>
        <p:spPr/>
        <p:txBody>
          <a:bodyPr/>
          <a:lstStyle/>
          <a:p>
            <a:fld id="{3AA22F9C-AE55-4436-AB15-B0A9204A92F8}" type="slidenum">
              <a:rPr lang="en-US" smtClean="0"/>
              <a:t>11</a:t>
            </a:fld>
            <a:endParaRPr lang="en-US"/>
          </a:p>
        </p:txBody>
      </p:sp>
    </p:spTree>
    <p:extLst>
      <p:ext uri="{BB962C8B-B14F-4D97-AF65-F5344CB8AC3E}">
        <p14:creationId xmlns:p14="http://schemas.microsoft.com/office/powerpoint/2010/main" val="189312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1343A284-7EF3-4ED8-AC48-47CB4E788454}" type="slidenum">
              <a:rPr lang="en-US"/>
              <a:pPr/>
              <a:t>12</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1293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44DDB8C4-B503-4244-9E65-D5FE7D40E604}" type="slidenum">
              <a:rPr lang="en-US"/>
              <a:pPr/>
              <a:t>13</a:t>
            </a:fld>
            <a:endParaRPr 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04629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741AE532-C027-4916-9D58-9967F4DFE935}" type="slidenum">
              <a:rPr lang="en-US"/>
              <a:pPr/>
              <a:t>14</a:t>
            </a:fld>
            <a:endParaRPr lang="en-US"/>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3872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5F23A0A6-892E-4C6C-A289-DA2C86F06CEF}" type="slidenum">
              <a:rPr lang="en-US"/>
              <a:pPr/>
              <a:t>15</a:t>
            </a:fld>
            <a:endParaRPr 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451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34029769-D392-4478-A946-2C17F983699E}" type="slidenum">
              <a:rPr lang="en-US"/>
              <a:pPr/>
              <a:t>16</a:t>
            </a:fld>
            <a:endParaRPr 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en-IN"/>
          </a:p>
        </p:txBody>
      </p:sp>
    </p:spTree>
    <p:extLst>
      <p:ext uri="{BB962C8B-B14F-4D97-AF65-F5344CB8AC3E}">
        <p14:creationId xmlns:p14="http://schemas.microsoft.com/office/powerpoint/2010/main" val="304952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F53E9F96-1613-48FF-93A9-238AB8417269}" type="slidenum">
              <a:rPr lang="en-US"/>
              <a:pPr/>
              <a:t>17</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402924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a:ln/>
        </p:spPr>
        <p:txBody>
          <a:bodyPr/>
          <a:lstStyle/>
          <a:p>
            <a:fld id="{E751A93A-51E3-405B-BFC3-9C12D05FA564}" type="slidenum">
              <a:rPr lang="en-US"/>
              <a:pPr/>
              <a:t>18</a:t>
            </a:fld>
            <a:endParaRPr 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pPr marL="228600" indent="-228600"/>
            <a:endParaRPr lang="en-US" dirty="0"/>
          </a:p>
        </p:txBody>
      </p:sp>
    </p:spTree>
    <p:extLst>
      <p:ext uri="{BB962C8B-B14F-4D97-AF65-F5344CB8AC3E}">
        <p14:creationId xmlns:p14="http://schemas.microsoft.com/office/powerpoint/2010/main" val="14052839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C1645-58D9-4EBD-88A3-10B92067BB6A}"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3CEA55-9BBF-418F-8105-12A91FF24BC8}" type="slidenum">
              <a:rPr lang="en-IN" smtClean="0"/>
              <a:t>‹#›</a:t>
            </a:fld>
            <a:endParaRPr lang="en-IN"/>
          </a:p>
        </p:txBody>
      </p:sp>
    </p:spTree>
    <p:extLst>
      <p:ext uri="{BB962C8B-B14F-4D97-AF65-F5344CB8AC3E}">
        <p14:creationId xmlns:p14="http://schemas.microsoft.com/office/powerpoint/2010/main" val="414422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6" r:id="rId22"/>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in C# - Day 1</a:t>
            </a:r>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ACCESS MODIFIERS</a:t>
            </a:r>
            <a:endParaRPr lang="en-IN" dirty="0">
              <a:solidFill>
                <a:srgbClr val="0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7553907"/>
              </p:ext>
            </p:extLst>
          </p:nvPr>
        </p:nvGraphicFramePr>
        <p:xfrm>
          <a:off x="430209" y="1872343"/>
          <a:ext cx="11236102" cy="3868920"/>
        </p:xfrm>
        <a:graphic>
          <a:graphicData uri="http://schemas.openxmlformats.org/drawingml/2006/table">
            <a:tbl>
              <a:tblPr firstRow="1" bandRow="1">
                <a:tableStyleId>{21E4AEA4-8DFA-4A89-87EB-49C32662AFE0}</a:tableStyleId>
              </a:tblPr>
              <a:tblGrid>
                <a:gridCol w="5618051">
                  <a:extLst>
                    <a:ext uri="{9D8B030D-6E8A-4147-A177-3AD203B41FA5}">
                      <a16:colId xmlns:a16="http://schemas.microsoft.com/office/drawing/2014/main" val="1576366588"/>
                    </a:ext>
                  </a:extLst>
                </a:gridCol>
                <a:gridCol w="5618051">
                  <a:extLst>
                    <a:ext uri="{9D8B030D-6E8A-4147-A177-3AD203B41FA5}">
                      <a16:colId xmlns:a16="http://schemas.microsoft.com/office/drawing/2014/main" val="2668359247"/>
                    </a:ext>
                  </a:extLst>
                </a:gridCol>
              </a:tblGrid>
              <a:tr h="473084">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MODIFIER</a:t>
                      </a:r>
                      <a:endParaRPr lang="en-IN" sz="1800" kern="1200" dirty="0">
                        <a:solidFill>
                          <a:srgbClr val="0070C0"/>
                        </a:solidFill>
                        <a:latin typeface="+mn-lt"/>
                        <a:ea typeface="+mn-ea"/>
                        <a:cs typeface="Times New Roman" pitchFamily="18" charset="0"/>
                      </a:endParaRPr>
                    </a:p>
                  </a:txBody>
                  <a:tcPr/>
                </a:tc>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EXPLAINATION</a:t>
                      </a:r>
                      <a:endParaRPr lang="en-IN" sz="1800" kern="1200" dirty="0">
                        <a:solidFill>
                          <a:srgbClr val="0070C0"/>
                        </a:solidFill>
                        <a:latin typeface="+mn-lt"/>
                        <a:ea typeface="+mn-ea"/>
                        <a:cs typeface="Times New Roman" pitchFamily="18" charset="0"/>
                      </a:endParaRPr>
                    </a:p>
                  </a:txBody>
                  <a:tcPr/>
                </a:tc>
                <a:extLst>
                  <a:ext uri="{0D108BD9-81ED-4DB2-BD59-A6C34878D82A}">
                    <a16:rowId xmlns:a16="http://schemas.microsoft.com/office/drawing/2014/main" val="3363630086"/>
                  </a:ext>
                </a:extLst>
              </a:tr>
              <a:tr h="816556">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PUBLIC</a:t>
                      </a:r>
                      <a:endParaRPr lang="en-IN" sz="1800" kern="1200" dirty="0">
                        <a:solidFill>
                          <a:srgbClr val="0070C0"/>
                        </a:solidFill>
                        <a:latin typeface="+mn-lt"/>
                        <a:ea typeface="+mn-ea"/>
                        <a:cs typeface="Times New Roman" pitchFamily="18" charset="0"/>
                      </a:endParaRPr>
                    </a:p>
                  </a:txBody>
                  <a:tcPr/>
                </a:tc>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Accessible by any code inside or outside the assembly</a:t>
                      </a:r>
                      <a:endParaRPr lang="en-IN" sz="1800" kern="1200" dirty="0">
                        <a:solidFill>
                          <a:srgbClr val="0070C0"/>
                        </a:solidFill>
                        <a:latin typeface="+mn-lt"/>
                        <a:ea typeface="+mn-ea"/>
                        <a:cs typeface="Times New Roman" pitchFamily="18" charset="0"/>
                      </a:endParaRPr>
                    </a:p>
                  </a:txBody>
                  <a:tcPr/>
                </a:tc>
                <a:extLst>
                  <a:ext uri="{0D108BD9-81ED-4DB2-BD59-A6C34878D82A}">
                    <a16:rowId xmlns:a16="http://schemas.microsoft.com/office/drawing/2014/main" val="851696582"/>
                  </a:ext>
                </a:extLst>
              </a:tr>
              <a:tr h="473084">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Private</a:t>
                      </a:r>
                      <a:endParaRPr lang="en-IN" sz="1800" kern="1200" dirty="0">
                        <a:solidFill>
                          <a:srgbClr val="0070C0"/>
                        </a:solidFill>
                        <a:latin typeface="+mn-lt"/>
                        <a:ea typeface="+mn-ea"/>
                        <a:cs typeface="Times New Roman" pitchFamily="18" charset="0"/>
                      </a:endParaRPr>
                    </a:p>
                  </a:txBody>
                  <a:tcPr/>
                </a:tc>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Only accessibly by code inside a class</a:t>
                      </a:r>
                      <a:endParaRPr lang="en-IN" sz="1800" kern="1200" dirty="0">
                        <a:solidFill>
                          <a:srgbClr val="0070C0"/>
                        </a:solidFill>
                        <a:latin typeface="+mn-lt"/>
                        <a:ea typeface="+mn-ea"/>
                        <a:cs typeface="Times New Roman" pitchFamily="18" charset="0"/>
                      </a:endParaRPr>
                    </a:p>
                  </a:txBody>
                  <a:tcPr/>
                </a:tc>
                <a:extLst>
                  <a:ext uri="{0D108BD9-81ED-4DB2-BD59-A6C34878D82A}">
                    <a16:rowId xmlns:a16="http://schemas.microsoft.com/office/drawing/2014/main" val="3831414860"/>
                  </a:ext>
                </a:extLst>
              </a:tr>
              <a:tr h="473084">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Protected</a:t>
                      </a:r>
                      <a:endParaRPr lang="en-IN" sz="1800" kern="1200" dirty="0">
                        <a:solidFill>
                          <a:srgbClr val="0070C0"/>
                        </a:solidFill>
                        <a:latin typeface="+mn-lt"/>
                        <a:ea typeface="+mn-ea"/>
                        <a:cs typeface="Times New Roman" pitchFamily="18" charset="0"/>
                      </a:endParaRPr>
                    </a:p>
                  </a:txBody>
                  <a:tcPr/>
                </a:tc>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Accessible in the same or derived class</a:t>
                      </a:r>
                      <a:endParaRPr lang="en-IN" sz="1800" kern="1200" dirty="0">
                        <a:solidFill>
                          <a:srgbClr val="0070C0"/>
                        </a:solidFill>
                        <a:latin typeface="+mn-lt"/>
                        <a:ea typeface="+mn-ea"/>
                        <a:cs typeface="Times New Roman" pitchFamily="18" charset="0"/>
                      </a:endParaRPr>
                    </a:p>
                  </a:txBody>
                  <a:tcPr/>
                </a:tc>
                <a:extLst>
                  <a:ext uri="{0D108BD9-81ED-4DB2-BD59-A6C34878D82A}">
                    <a16:rowId xmlns:a16="http://schemas.microsoft.com/office/drawing/2014/main" val="3786252688"/>
                  </a:ext>
                </a:extLst>
              </a:tr>
              <a:tr h="816556">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Internal</a:t>
                      </a:r>
                      <a:endParaRPr lang="en-IN" sz="1800" kern="1200" dirty="0">
                        <a:solidFill>
                          <a:srgbClr val="0070C0"/>
                        </a:solidFill>
                        <a:latin typeface="+mn-lt"/>
                        <a:ea typeface="+mn-ea"/>
                        <a:cs typeface="Times New Roman" pitchFamily="18" charset="0"/>
                      </a:endParaRPr>
                    </a:p>
                  </a:txBody>
                  <a:tcPr/>
                </a:tc>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Accessible in same assembly not from any other assembly</a:t>
                      </a:r>
                      <a:endParaRPr lang="en-IN" sz="1800" kern="1200" dirty="0">
                        <a:solidFill>
                          <a:srgbClr val="0070C0"/>
                        </a:solidFill>
                        <a:latin typeface="+mn-lt"/>
                        <a:ea typeface="+mn-ea"/>
                        <a:cs typeface="Times New Roman" pitchFamily="18" charset="0"/>
                      </a:endParaRPr>
                    </a:p>
                  </a:txBody>
                  <a:tcPr/>
                </a:tc>
                <a:extLst>
                  <a:ext uri="{0D108BD9-81ED-4DB2-BD59-A6C34878D82A}">
                    <a16:rowId xmlns:a16="http://schemas.microsoft.com/office/drawing/2014/main" val="890803398"/>
                  </a:ext>
                </a:extLst>
              </a:tr>
              <a:tr h="816556">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Protected internal</a:t>
                      </a:r>
                      <a:endParaRPr lang="en-IN" sz="1800" kern="1200" dirty="0">
                        <a:solidFill>
                          <a:srgbClr val="0070C0"/>
                        </a:solidFill>
                        <a:latin typeface="+mn-lt"/>
                        <a:ea typeface="+mn-ea"/>
                        <a:cs typeface="Times New Roman" pitchFamily="18" charset="0"/>
                      </a:endParaRPr>
                    </a:p>
                  </a:txBody>
                  <a:tcPr/>
                </a:tc>
                <a:tc>
                  <a:txBody>
                    <a:bodyPr/>
                    <a:lstStyle/>
                    <a:p>
                      <a:pPr marL="0" marR="0" algn="l" defTabSz="914400" rtl="0" eaLnBrk="1" fontAlgn="base" latinLnBrk="0" hangingPunct="1">
                        <a:lnSpc>
                          <a:spcPct val="100000"/>
                        </a:lnSpc>
                        <a:spcBef>
                          <a:spcPct val="20000"/>
                        </a:spcBef>
                        <a:spcAft>
                          <a:spcPct val="0"/>
                        </a:spcAft>
                        <a:buClr>
                          <a:srgbClr val="4D4D4D"/>
                        </a:buClr>
                        <a:buSzTx/>
                        <a:tabLst/>
                      </a:pPr>
                      <a:r>
                        <a:rPr lang="en-US" sz="1800" kern="1200" dirty="0">
                          <a:solidFill>
                            <a:srgbClr val="0070C0"/>
                          </a:solidFill>
                          <a:latin typeface="+mn-lt"/>
                          <a:ea typeface="+mn-ea"/>
                          <a:cs typeface="Times New Roman" pitchFamily="18" charset="0"/>
                        </a:rPr>
                        <a:t>Accessible in same assembly or derived class from another assembly</a:t>
                      </a:r>
                      <a:endParaRPr lang="en-IN" sz="1800" kern="1200" dirty="0">
                        <a:solidFill>
                          <a:srgbClr val="0070C0"/>
                        </a:solidFill>
                        <a:latin typeface="+mn-lt"/>
                        <a:ea typeface="+mn-ea"/>
                        <a:cs typeface="Times New Roman" pitchFamily="18" charset="0"/>
                      </a:endParaRPr>
                    </a:p>
                  </a:txBody>
                  <a:tcPr/>
                </a:tc>
                <a:extLst>
                  <a:ext uri="{0D108BD9-81ED-4DB2-BD59-A6C34878D82A}">
                    <a16:rowId xmlns:a16="http://schemas.microsoft.com/office/drawing/2014/main" val="1314960663"/>
                  </a:ext>
                </a:extLst>
              </a:tr>
            </a:tbl>
          </a:graphicData>
        </a:graphic>
      </p:graphicFrame>
    </p:spTree>
    <p:extLst>
      <p:ext uri="{BB962C8B-B14F-4D97-AF65-F5344CB8AC3E}">
        <p14:creationId xmlns:p14="http://schemas.microsoft.com/office/powerpoint/2010/main" val="38231537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Naming conventions</a:t>
            </a:r>
            <a:endParaRPr lang="en-IN" dirty="0">
              <a:solidFill>
                <a:srgbClr val="000000"/>
              </a:solidFill>
            </a:endParaRPr>
          </a:p>
        </p:txBody>
      </p:sp>
      <p:sp>
        <p:nvSpPr>
          <p:cNvPr id="3" name="Content Placeholder 2"/>
          <p:cNvSpPr>
            <a:spLocks noGrp="1"/>
          </p:cNvSpPr>
          <p:nvPr>
            <p:ph idx="1"/>
          </p:nvPr>
        </p:nvSpPr>
        <p:spPr>
          <a:xfrm>
            <a:off x="430208" y="966159"/>
            <a:ext cx="11491497" cy="5710686"/>
          </a:xfrm>
        </p:spPr>
        <p:txBody>
          <a:bodyPr>
            <a:noAutofit/>
          </a:bodyPr>
          <a:lstStyle/>
          <a:p>
            <a:r>
              <a:rPr lang="en-US" sz="2400" dirty="0">
                <a:solidFill>
                  <a:srgbClr val="000000"/>
                </a:solidFill>
              </a:rPr>
              <a:t>Class 					CarClass</a:t>
            </a:r>
          </a:p>
          <a:p>
            <a:endParaRPr lang="en-US" sz="2400" dirty="0">
              <a:solidFill>
                <a:srgbClr val="000000"/>
              </a:solidFill>
            </a:endParaRPr>
          </a:p>
          <a:p>
            <a:r>
              <a:rPr lang="en-US" sz="2400" dirty="0">
                <a:solidFill>
                  <a:srgbClr val="000000"/>
                </a:solidFill>
              </a:rPr>
              <a:t>Method					GetDetails</a:t>
            </a:r>
          </a:p>
          <a:p>
            <a:endParaRPr lang="en-US" sz="2400" dirty="0">
              <a:solidFill>
                <a:srgbClr val="000000"/>
              </a:solidFill>
            </a:endParaRPr>
          </a:p>
          <a:p>
            <a:r>
              <a:rPr lang="en-US" sz="2400" dirty="0">
                <a:solidFill>
                  <a:srgbClr val="000000"/>
                </a:solidFill>
              </a:rPr>
              <a:t>Local variable/parameter		carMileage</a:t>
            </a:r>
          </a:p>
          <a:p>
            <a:endParaRPr lang="en-US" sz="2400" dirty="0">
              <a:solidFill>
                <a:srgbClr val="000000"/>
              </a:solidFill>
            </a:endParaRPr>
          </a:p>
          <a:p>
            <a:r>
              <a:rPr lang="en-US" sz="2400" dirty="0">
                <a:solidFill>
                  <a:srgbClr val="000000"/>
                </a:solidFill>
              </a:rPr>
              <a:t>Private variable				_vinNo</a:t>
            </a:r>
          </a:p>
          <a:p>
            <a:endParaRPr lang="en-US" sz="2400" dirty="0">
              <a:solidFill>
                <a:srgbClr val="000000"/>
              </a:solidFill>
            </a:endParaRPr>
          </a:p>
          <a:p>
            <a:r>
              <a:rPr lang="en-US" sz="2400" dirty="0">
                <a:solidFill>
                  <a:srgbClr val="000000"/>
                </a:solidFill>
              </a:rPr>
              <a:t>Constant					PI</a:t>
            </a:r>
          </a:p>
          <a:p>
            <a:pPr lvl="1"/>
            <a:endParaRPr lang="en-US" sz="2400" dirty="0">
              <a:solidFill>
                <a:srgbClr val="000000"/>
              </a:solidFill>
            </a:endParaRPr>
          </a:p>
          <a:p>
            <a:r>
              <a:rPr lang="en-US" sz="2400" dirty="0">
                <a:solidFill>
                  <a:srgbClr val="000000"/>
                </a:solidFill>
              </a:rPr>
              <a:t>Public/protected/internal field		PetrolRate</a:t>
            </a:r>
          </a:p>
          <a:p>
            <a:endParaRPr lang="en-US" sz="2400" dirty="0">
              <a:solidFill>
                <a:srgbClr val="000000"/>
              </a:solidFill>
            </a:endParaRPr>
          </a:p>
          <a:p>
            <a:r>
              <a:rPr lang="en-US" sz="2400" dirty="0">
                <a:solidFill>
                  <a:srgbClr val="000000"/>
                </a:solidFill>
              </a:rPr>
              <a:t>Interface					IBankService</a:t>
            </a: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3453817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Text Box 3"/>
          <p:cNvSpPr txBox="1">
            <a:spLocks noChangeArrowheads="1"/>
          </p:cNvSpPr>
          <p:nvPr/>
        </p:nvSpPr>
        <p:spPr bwMode="auto">
          <a:xfrm>
            <a:off x="431800" y="489528"/>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 Object-Oriented Methodology </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400" dirty="0">
                <a:solidFill>
                  <a:srgbClr val="000000"/>
                </a:solidFill>
                <a:latin typeface="Arial" charset="0"/>
                <a:cs typeface="Times New Roman" pitchFamily="18" charset="0"/>
              </a:rPr>
              <a:t>Object orientation is a software development methodology that is based on modeling a real-world system.</a:t>
            </a:r>
          </a:p>
          <a:p>
            <a:pPr marL="609036" lvl="1" indent="0">
              <a:buNone/>
            </a:pPr>
            <a:endParaRPr lang="en-US" sz="2400" dirty="0">
              <a:solidFill>
                <a:srgbClr val="000000"/>
              </a:solidFill>
              <a:latin typeface="Arial" charset="0"/>
              <a:cs typeface="Times New Roman" pitchFamily="18" charset="0"/>
            </a:endParaRPr>
          </a:p>
          <a:p>
            <a:pPr lvl="1">
              <a:buFont typeface="Arial" panose="020B0604020202020204" pitchFamily="34" charset="0"/>
              <a:buChar char="•"/>
            </a:pPr>
            <a:r>
              <a:rPr lang="en-US" sz="2400" dirty="0">
                <a:solidFill>
                  <a:srgbClr val="000000"/>
                </a:solidFill>
                <a:latin typeface="Arial" charset="0"/>
                <a:cs typeface="Times New Roman" pitchFamily="18" charset="0"/>
              </a:rPr>
              <a:t>An object oriented program consists of classes and objects.</a:t>
            </a:r>
          </a:p>
          <a:p>
            <a:pPr lvl="1">
              <a:buFont typeface="Arial" panose="020B0604020202020204" pitchFamily="34" charset="0"/>
              <a:buChar char="•"/>
            </a:pPr>
            <a:endParaRPr lang="en-US" sz="2400" dirty="0">
              <a:solidFill>
                <a:srgbClr val="000000"/>
              </a:solidFill>
              <a:latin typeface="Arial" charset="0"/>
              <a:cs typeface="Times New Roman" pitchFamily="18" charset="0"/>
            </a:endParaRPr>
          </a:p>
          <a:p>
            <a:pPr lvl="1">
              <a:buFont typeface="Arial" panose="020B0604020202020204" pitchFamily="34" charset="0"/>
              <a:buChar char="•"/>
            </a:pPr>
            <a:r>
              <a:rPr lang="en-US" sz="2400" dirty="0">
                <a:solidFill>
                  <a:srgbClr val="000000"/>
                </a:solidFill>
                <a:latin typeface="Arial" charset="0"/>
                <a:cs typeface="Times New Roman" pitchFamily="18" charset="0"/>
              </a:rPr>
              <a:t>Below are the characteristics of object oriented methodology</a:t>
            </a:r>
          </a:p>
          <a:p>
            <a:pPr lvl="1">
              <a:buFont typeface="Arial" panose="020B0604020202020204" pitchFamily="34" charset="0"/>
              <a:buChar char="•"/>
            </a:pPr>
            <a:endParaRPr lang="en-US" sz="2400" dirty="0">
              <a:solidFill>
                <a:srgbClr val="000000"/>
              </a:solidFill>
              <a:latin typeface="Arial" charset="0"/>
              <a:cs typeface="Times New Roman" pitchFamily="18" charset="0"/>
            </a:endParaRPr>
          </a:p>
          <a:p>
            <a:pPr lvl="4"/>
            <a:r>
              <a:rPr lang="en-US" sz="2400" dirty="0">
                <a:solidFill>
                  <a:srgbClr val="000000"/>
                </a:solidFill>
              </a:rPr>
              <a:t>Realistic modeling</a:t>
            </a:r>
          </a:p>
          <a:p>
            <a:pPr lvl="4"/>
            <a:r>
              <a:rPr lang="en-US" sz="2400" dirty="0">
                <a:solidFill>
                  <a:srgbClr val="000000"/>
                </a:solidFill>
              </a:rPr>
              <a:t>Reusability</a:t>
            </a:r>
          </a:p>
          <a:p>
            <a:pPr lvl="4"/>
            <a:r>
              <a:rPr lang="en-US" sz="2400" dirty="0">
                <a:solidFill>
                  <a:srgbClr val="000000"/>
                </a:solidFill>
              </a:rPr>
              <a:t>Resilience to change</a:t>
            </a:r>
          </a:p>
          <a:p>
            <a:pPr lvl="4"/>
            <a:r>
              <a:rPr lang="en-US" sz="2400" dirty="0">
                <a:solidFill>
                  <a:srgbClr val="000000"/>
                </a:solidFill>
              </a:rPr>
              <a:t>Existence as different forms</a:t>
            </a:r>
          </a:p>
          <a:p>
            <a:pPr lvl="2">
              <a:buFont typeface="Arial" panose="020B0604020202020204" pitchFamily="34" charset="0"/>
              <a:buChar char="•"/>
            </a:pPr>
            <a:endParaRPr lang="en-US" sz="2400" dirty="0">
              <a:solidFill>
                <a:srgbClr val="000000"/>
              </a:solidFill>
              <a:latin typeface="Arial" charset="0"/>
              <a:cs typeface="Times New Roman" pitchFamily="18" charset="0"/>
            </a:endParaRPr>
          </a:p>
          <a:p>
            <a:endParaRPr lang="en-IN" sz="2400" dirty="0"/>
          </a:p>
        </p:txBody>
      </p:sp>
    </p:spTree>
    <p:extLst>
      <p:ext uri="{BB962C8B-B14F-4D97-AF65-F5344CB8AC3E}">
        <p14:creationId xmlns:p14="http://schemas.microsoft.com/office/powerpoint/2010/main" val="31769322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5660"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3749676"/>
            <a:ext cx="20574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5672"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300" y="3733800"/>
            <a:ext cx="2133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5659"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1" y="3759200"/>
            <a:ext cx="2111375" cy="1079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5649" name="Rectangle 17"/>
          <p:cNvSpPr>
            <a:spLocks noChangeArrowheads="1"/>
          </p:cNvSpPr>
          <p:nvPr/>
        </p:nvSpPr>
        <p:spPr bwMode="auto">
          <a:xfrm>
            <a:off x="5638800" y="3738564"/>
            <a:ext cx="1944688" cy="9350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N">
                <a:latin typeface="Arial" charset="0"/>
                <a:cs typeface="Arial" charset="0"/>
              </a:rPr>
              <a:t>Toyota Camry</a:t>
            </a:r>
          </a:p>
        </p:txBody>
      </p:sp>
      <p:sp>
        <p:nvSpPr>
          <p:cNvPr id="325644" name="Rectangle 12"/>
          <p:cNvSpPr>
            <a:spLocks noChangeArrowheads="1"/>
          </p:cNvSpPr>
          <p:nvPr/>
        </p:nvSpPr>
        <p:spPr bwMode="auto">
          <a:xfrm>
            <a:off x="2830514" y="3751264"/>
            <a:ext cx="1944687" cy="9350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N">
                <a:latin typeface="Arial" charset="0"/>
                <a:cs typeface="Arial" charset="0"/>
              </a:rPr>
              <a:t>Suzuki Reno</a:t>
            </a:r>
          </a:p>
        </p:txBody>
      </p:sp>
      <p:sp>
        <p:nvSpPr>
          <p:cNvPr id="325653" name="Rectangle 21"/>
          <p:cNvSpPr>
            <a:spLocks noChangeArrowheads="1"/>
          </p:cNvSpPr>
          <p:nvPr/>
        </p:nvSpPr>
        <p:spPr bwMode="auto">
          <a:xfrm>
            <a:off x="8382000" y="3746500"/>
            <a:ext cx="1944688" cy="9350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N">
                <a:latin typeface="Arial" charset="0"/>
                <a:cs typeface="Arial" charset="0"/>
              </a:rPr>
              <a:t>Honda  Acura</a:t>
            </a:r>
          </a:p>
        </p:txBody>
      </p:sp>
      <p:grpSp>
        <p:nvGrpSpPr>
          <p:cNvPr id="325674" name="Group 42"/>
          <p:cNvGrpSpPr>
            <a:grpSpLocks/>
          </p:cNvGrpSpPr>
          <p:nvPr/>
        </p:nvGrpSpPr>
        <p:grpSpPr bwMode="auto">
          <a:xfrm>
            <a:off x="4762500" y="4610101"/>
            <a:ext cx="3619500" cy="1635125"/>
            <a:chOff x="2040" y="2824"/>
            <a:chExt cx="2280" cy="1030"/>
          </a:xfrm>
        </p:grpSpPr>
        <p:sp>
          <p:nvSpPr>
            <p:cNvPr id="325663" name="Rectangle 31"/>
            <p:cNvSpPr>
              <a:spLocks noChangeArrowheads="1"/>
            </p:cNvSpPr>
            <p:nvPr/>
          </p:nvSpPr>
          <p:spPr bwMode="auto">
            <a:xfrm>
              <a:off x="2717" y="3492"/>
              <a:ext cx="953" cy="362"/>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N" b="1">
                  <a:latin typeface="Arial" charset="0"/>
                  <a:cs typeface="Arial" charset="0"/>
                </a:rPr>
                <a:t>Objects</a:t>
              </a:r>
            </a:p>
          </p:txBody>
        </p:sp>
        <p:sp>
          <p:nvSpPr>
            <p:cNvPr id="325664" name="Line 32"/>
            <p:cNvSpPr>
              <a:spLocks noChangeShapeType="1"/>
            </p:cNvSpPr>
            <p:nvPr/>
          </p:nvSpPr>
          <p:spPr bwMode="auto">
            <a:xfrm flipV="1">
              <a:off x="3245" y="2856"/>
              <a:ext cx="0" cy="636"/>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5665" name="Freeform 33"/>
            <p:cNvSpPr>
              <a:spLocks/>
            </p:cNvSpPr>
            <p:nvPr/>
          </p:nvSpPr>
          <p:spPr bwMode="auto">
            <a:xfrm>
              <a:off x="3488" y="2824"/>
              <a:ext cx="832" cy="668"/>
            </a:xfrm>
            <a:custGeom>
              <a:avLst/>
              <a:gdLst>
                <a:gd name="T0" fmla="*/ 0 w 832"/>
                <a:gd name="T1" fmla="*/ 668 h 668"/>
                <a:gd name="T2" fmla="*/ 832 w 832"/>
                <a:gd name="T3" fmla="*/ 0 h 668"/>
              </a:gdLst>
              <a:ahLst/>
              <a:cxnLst>
                <a:cxn ang="0">
                  <a:pos x="T0" y="T1"/>
                </a:cxn>
                <a:cxn ang="0">
                  <a:pos x="T2" y="T3"/>
                </a:cxn>
              </a:cxnLst>
              <a:rect l="0" t="0" r="r" b="b"/>
              <a:pathLst>
                <a:path w="832" h="668">
                  <a:moveTo>
                    <a:pt x="0" y="668"/>
                  </a:moveTo>
                  <a:lnTo>
                    <a:pt x="832" y="0"/>
                  </a:lnTo>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5666" name="Freeform 34"/>
            <p:cNvSpPr>
              <a:spLocks/>
            </p:cNvSpPr>
            <p:nvPr/>
          </p:nvSpPr>
          <p:spPr bwMode="auto">
            <a:xfrm>
              <a:off x="2040" y="2832"/>
              <a:ext cx="858" cy="660"/>
            </a:xfrm>
            <a:custGeom>
              <a:avLst/>
              <a:gdLst>
                <a:gd name="T0" fmla="*/ 858 w 858"/>
                <a:gd name="T1" fmla="*/ 660 h 660"/>
                <a:gd name="T2" fmla="*/ 0 w 858"/>
                <a:gd name="T3" fmla="*/ 0 h 660"/>
              </a:gdLst>
              <a:ahLst/>
              <a:cxnLst>
                <a:cxn ang="0">
                  <a:pos x="T0" y="T1"/>
                </a:cxn>
                <a:cxn ang="0">
                  <a:pos x="T2" y="T3"/>
                </a:cxn>
              </a:cxnLst>
              <a:rect l="0" t="0" r="r" b="b"/>
              <a:pathLst>
                <a:path w="858" h="660">
                  <a:moveTo>
                    <a:pt x="858" y="660"/>
                  </a:moveTo>
                  <a:lnTo>
                    <a:pt x="0" y="0"/>
                  </a:lnTo>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25667" name="Group 35"/>
          <p:cNvGrpSpPr>
            <a:grpSpLocks/>
          </p:cNvGrpSpPr>
          <p:nvPr/>
        </p:nvGrpSpPr>
        <p:grpSpPr bwMode="auto">
          <a:xfrm>
            <a:off x="3144839" y="1268414"/>
            <a:ext cx="2376487" cy="865187"/>
            <a:chOff x="567" y="436"/>
            <a:chExt cx="1497" cy="545"/>
          </a:xfrm>
        </p:grpSpPr>
        <p:sp>
          <p:nvSpPr>
            <p:cNvPr id="325668" name="Rectangle 36"/>
            <p:cNvSpPr>
              <a:spLocks noChangeArrowheads="1"/>
            </p:cNvSpPr>
            <p:nvPr/>
          </p:nvSpPr>
          <p:spPr bwMode="auto">
            <a:xfrm>
              <a:off x="567" y="436"/>
              <a:ext cx="816" cy="31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N" b="1">
                  <a:latin typeface="Arial" charset="0"/>
                  <a:cs typeface="Arial" charset="0"/>
                </a:rPr>
                <a:t>Class</a:t>
              </a:r>
            </a:p>
          </p:txBody>
        </p:sp>
        <p:sp>
          <p:nvSpPr>
            <p:cNvPr id="325669" name="Line 37"/>
            <p:cNvSpPr>
              <a:spLocks noChangeShapeType="1"/>
            </p:cNvSpPr>
            <p:nvPr/>
          </p:nvSpPr>
          <p:spPr bwMode="auto">
            <a:xfrm>
              <a:off x="1383" y="709"/>
              <a:ext cx="681" cy="27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25670" name="Text Box 38"/>
          <p:cNvSpPr txBox="1">
            <a:spLocks noChangeArrowheads="1"/>
          </p:cNvSpPr>
          <p:nvPr/>
        </p:nvSpPr>
        <p:spPr bwMode="auto">
          <a:xfrm>
            <a:off x="381000" y="436563"/>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 Object-Oriented Methodology (Contd.)</a:t>
            </a:r>
          </a:p>
        </p:txBody>
      </p:sp>
      <p:grpSp>
        <p:nvGrpSpPr>
          <p:cNvPr id="325671" name="Group 39"/>
          <p:cNvGrpSpPr>
            <a:grpSpLocks/>
          </p:cNvGrpSpPr>
          <p:nvPr/>
        </p:nvGrpSpPr>
        <p:grpSpPr bwMode="auto">
          <a:xfrm>
            <a:off x="3892550" y="1336676"/>
            <a:ext cx="5403850" cy="2411413"/>
            <a:chOff x="1492" y="842"/>
            <a:chExt cx="3404" cy="1519"/>
          </a:xfrm>
        </p:grpSpPr>
        <p:sp>
          <p:nvSpPr>
            <p:cNvPr id="325646" name="Line 14"/>
            <p:cNvSpPr>
              <a:spLocks noChangeShapeType="1"/>
            </p:cNvSpPr>
            <p:nvPr/>
          </p:nvSpPr>
          <p:spPr bwMode="auto">
            <a:xfrm>
              <a:off x="3240" y="1473"/>
              <a:ext cx="0" cy="879"/>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5647" name="Line 15"/>
            <p:cNvSpPr>
              <a:spLocks noChangeShapeType="1"/>
            </p:cNvSpPr>
            <p:nvPr/>
          </p:nvSpPr>
          <p:spPr bwMode="auto">
            <a:xfrm flipH="1">
              <a:off x="1492" y="1973"/>
              <a:ext cx="340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5648" name="Line 16"/>
            <p:cNvSpPr>
              <a:spLocks noChangeShapeType="1"/>
            </p:cNvSpPr>
            <p:nvPr/>
          </p:nvSpPr>
          <p:spPr bwMode="auto">
            <a:xfrm>
              <a:off x="1492" y="1968"/>
              <a:ext cx="0" cy="393"/>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5654" name="Rectangle 22"/>
            <p:cNvSpPr>
              <a:spLocks noChangeArrowheads="1"/>
            </p:cNvSpPr>
            <p:nvPr/>
          </p:nvSpPr>
          <p:spPr bwMode="auto">
            <a:xfrm>
              <a:off x="2512" y="842"/>
              <a:ext cx="1506" cy="6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IN">
                  <a:latin typeface="Arial" charset="0"/>
                  <a:cs typeface="Arial" charset="0"/>
                </a:rPr>
                <a:t>Car</a:t>
              </a:r>
            </a:p>
          </p:txBody>
        </p:sp>
        <p:sp>
          <p:nvSpPr>
            <p:cNvPr id="325657" name="Line 25"/>
            <p:cNvSpPr>
              <a:spLocks noChangeShapeType="1"/>
            </p:cNvSpPr>
            <p:nvPr/>
          </p:nvSpPr>
          <p:spPr bwMode="auto">
            <a:xfrm>
              <a:off x="4896" y="1968"/>
              <a:ext cx="0" cy="393"/>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2204979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5659"/>
                                        </p:tgtEl>
                                        <p:attrNameLst>
                                          <p:attrName>style.visibility</p:attrName>
                                        </p:attrNameLst>
                                      </p:cBhvr>
                                      <p:to>
                                        <p:strVal val="visible"/>
                                      </p:to>
                                    </p:set>
                                    <p:anim calcmode="lin" valueType="num">
                                      <p:cBhvr additive="base">
                                        <p:cTn id="7" dur="1000" fill="hold"/>
                                        <p:tgtEl>
                                          <p:spTgt spid="325659"/>
                                        </p:tgtEl>
                                        <p:attrNameLst>
                                          <p:attrName>ppt_x</p:attrName>
                                        </p:attrNameLst>
                                      </p:cBhvr>
                                      <p:tavLst>
                                        <p:tav tm="0">
                                          <p:val>
                                            <p:strVal val="0-#ppt_w/2"/>
                                          </p:val>
                                        </p:tav>
                                        <p:tav tm="100000">
                                          <p:val>
                                            <p:strVal val="#ppt_x"/>
                                          </p:val>
                                        </p:tav>
                                      </p:tavLst>
                                    </p:anim>
                                    <p:anim calcmode="lin" valueType="num">
                                      <p:cBhvr additive="base">
                                        <p:cTn id="8" dur="1000" fill="hold"/>
                                        <p:tgtEl>
                                          <p:spTgt spid="3256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xit" presetSubtype="5" fill="hold" nodeType="clickEffect">
                                  <p:stCondLst>
                                    <p:cond delay="0"/>
                                  </p:stCondLst>
                                  <p:childTnLst>
                                    <p:animEffect transition="out" filter="blinds(vertical)">
                                      <p:cBhvr>
                                        <p:cTn id="12" dur="1000"/>
                                        <p:tgtEl>
                                          <p:spTgt spid="325659"/>
                                        </p:tgtEl>
                                      </p:cBhvr>
                                    </p:animEffect>
                                    <p:set>
                                      <p:cBhvr>
                                        <p:cTn id="13" dur="1" fill="hold">
                                          <p:stCondLst>
                                            <p:cond delay="999"/>
                                          </p:stCondLst>
                                        </p:cTn>
                                        <p:tgtEl>
                                          <p:spTgt spid="325659"/>
                                        </p:tgtEl>
                                        <p:attrNameLst>
                                          <p:attrName>style.visibility</p:attrName>
                                        </p:attrNameLst>
                                      </p:cBhvr>
                                      <p:to>
                                        <p:strVal val="hidden"/>
                                      </p:to>
                                    </p:set>
                                  </p:childTnLst>
                                </p:cTn>
                              </p:par>
                              <p:par>
                                <p:cTn id="14" presetID="3" presetClass="entr" presetSubtype="5" fill="hold" grpId="0" nodeType="withEffect">
                                  <p:stCondLst>
                                    <p:cond delay="0"/>
                                  </p:stCondLst>
                                  <p:childTnLst>
                                    <p:set>
                                      <p:cBhvr>
                                        <p:cTn id="15" dur="1" fill="hold">
                                          <p:stCondLst>
                                            <p:cond delay="0"/>
                                          </p:stCondLst>
                                        </p:cTn>
                                        <p:tgtEl>
                                          <p:spTgt spid="325644"/>
                                        </p:tgtEl>
                                        <p:attrNameLst>
                                          <p:attrName>style.visibility</p:attrName>
                                        </p:attrNameLst>
                                      </p:cBhvr>
                                      <p:to>
                                        <p:strVal val="visible"/>
                                      </p:to>
                                    </p:set>
                                    <p:animEffect transition="in" filter="blinds(vertical)">
                                      <p:cBhvr>
                                        <p:cTn id="16" dur="1000"/>
                                        <p:tgtEl>
                                          <p:spTgt spid="3256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25672"/>
                                        </p:tgtEl>
                                        <p:attrNameLst>
                                          <p:attrName>style.visibility</p:attrName>
                                        </p:attrNameLst>
                                      </p:cBhvr>
                                      <p:to>
                                        <p:strVal val="visible"/>
                                      </p:to>
                                    </p:set>
                                    <p:anim calcmode="lin" valueType="num">
                                      <p:cBhvr additive="base">
                                        <p:cTn id="21" dur="1000" fill="hold"/>
                                        <p:tgtEl>
                                          <p:spTgt spid="325672"/>
                                        </p:tgtEl>
                                        <p:attrNameLst>
                                          <p:attrName>ppt_x</p:attrName>
                                        </p:attrNameLst>
                                      </p:cBhvr>
                                      <p:tavLst>
                                        <p:tav tm="0">
                                          <p:val>
                                            <p:strVal val="#ppt_x"/>
                                          </p:val>
                                        </p:tav>
                                        <p:tav tm="100000">
                                          <p:val>
                                            <p:strVal val="#ppt_x"/>
                                          </p:val>
                                        </p:tav>
                                      </p:tavLst>
                                    </p:anim>
                                    <p:anim calcmode="lin" valueType="num">
                                      <p:cBhvr additive="base">
                                        <p:cTn id="22" dur="1000" fill="hold"/>
                                        <p:tgtEl>
                                          <p:spTgt spid="32567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xit" presetSubtype="5" fill="hold" nodeType="clickEffect">
                                  <p:stCondLst>
                                    <p:cond delay="0"/>
                                  </p:stCondLst>
                                  <p:childTnLst>
                                    <p:animEffect transition="out" filter="blinds(vertical)">
                                      <p:cBhvr>
                                        <p:cTn id="26" dur="1000"/>
                                        <p:tgtEl>
                                          <p:spTgt spid="325672"/>
                                        </p:tgtEl>
                                      </p:cBhvr>
                                    </p:animEffect>
                                    <p:set>
                                      <p:cBhvr>
                                        <p:cTn id="27" dur="1" fill="hold">
                                          <p:stCondLst>
                                            <p:cond delay="999"/>
                                          </p:stCondLst>
                                        </p:cTn>
                                        <p:tgtEl>
                                          <p:spTgt spid="325672"/>
                                        </p:tgtEl>
                                        <p:attrNameLst>
                                          <p:attrName>style.visibility</p:attrName>
                                        </p:attrNameLst>
                                      </p:cBhvr>
                                      <p:to>
                                        <p:strVal val="hidden"/>
                                      </p:to>
                                    </p:set>
                                  </p:childTnLst>
                                </p:cTn>
                              </p:par>
                              <p:par>
                                <p:cTn id="28" presetID="3" presetClass="entr" presetSubtype="5" fill="hold" grpId="0" nodeType="withEffect">
                                  <p:stCondLst>
                                    <p:cond delay="0"/>
                                  </p:stCondLst>
                                  <p:childTnLst>
                                    <p:set>
                                      <p:cBhvr>
                                        <p:cTn id="29" dur="1" fill="hold">
                                          <p:stCondLst>
                                            <p:cond delay="0"/>
                                          </p:stCondLst>
                                        </p:cTn>
                                        <p:tgtEl>
                                          <p:spTgt spid="325649"/>
                                        </p:tgtEl>
                                        <p:attrNameLst>
                                          <p:attrName>style.visibility</p:attrName>
                                        </p:attrNameLst>
                                      </p:cBhvr>
                                      <p:to>
                                        <p:strVal val="visible"/>
                                      </p:to>
                                    </p:set>
                                    <p:animEffect transition="in" filter="blinds(vertical)">
                                      <p:cBhvr>
                                        <p:cTn id="30" dur="1000"/>
                                        <p:tgtEl>
                                          <p:spTgt spid="3256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325660"/>
                                        </p:tgtEl>
                                        <p:attrNameLst>
                                          <p:attrName>style.visibility</p:attrName>
                                        </p:attrNameLst>
                                      </p:cBhvr>
                                      <p:to>
                                        <p:strVal val="visible"/>
                                      </p:to>
                                    </p:set>
                                    <p:anim calcmode="lin" valueType="num">
                                      <p:cBhvr additive="base">
                                        <p:cTn id="35" dur="1000" fill="hold"/>
                                        <p:tgtEl>
                                          <p:spTgt spid="325660"/>
                                        </p:tgtEl>
                                        <p:attrNameLst>
                                          <p:attrName>ppt_x</p:attrName>
                                        </p:attrNameLst>
                                      </p:cBhvr>
                                      <p:tavLst>
                                        <p:tav tm="0">
                                          <p:val>
                                            <p:strVal val="1+#ppt_w/2"/>
                                          </p:val>
                                        </p:tav>
                                        <p:tav tm="100000">
                                          <p:val>
                                            <p:strVal val="#ppt_x"/>
                                          </p:val>
                                        </p:tav>
                                      </p:tavLst>
                                    </p:anim>
                                    <p:anim calcmode="lin" valueType="num">
                                      <p:cBhvr additive="base">
                                        <p:cTn id="36" dur="1000" fill="hold"/>
                                        <p:tgtEl>
                                          <p:spTgt spid="325660"/>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5" fill="hold" nodeType="clickEffect">
                                  <p:stCondLst>
                                    <p:cond delay="0"/>
                                  </p:stCondLst>
                                  <p:childTnLst>
                                    <p:animEffect transition="out" filter="blinds(vertical)">
                                      <p:cBhvr>
                                        <p:cTn id="40" dur="1000"/>
                                        <p:tgtEl>
                                          <p:spTgt spid="325660"/>
                                        </p:tgtEl>
                                      </p:cBhvr>
                                    </p:animEffect>
                                    <p:set>
                                      <p:cBhvr>
                                        <p:cTn id="41" dur="1" fill="hold">
                                          <p:stCondLst>
                                            <p:cond delay="999"/>
                                          </p:stCondLst>
                                        </p:cTn>
                                        <p:tgtEl>
                                          <p:spTgt spid="325660"/>
                                        </p:tgtEl>
                                        <p:attrNameLst>
                                          <p:attrName>style.visibility</p:attrName>
                                        </p:attrNameLst>
                                      </p:cBhvr>
                                      <p:to>
                                        <p:strVal val="hidden"/>
                                      </p:to>
                                    </p:set>
                                  </p:childTnLst>
                                </p:cTn>
                              </p:par>
                              <p:par>
                                <p:cTn id="42" presetID="3" presetClass="entr" presetSubtype="5" fill="hold" grpId="0" nodeType="withEffect">
                                  <p:stCondLst>
                                    <p:cond delay="0"/>
                                  </p:stCondLst>
                                  <p:childTnLst>
                                    <p:set>
                                      <p:cBhvr>
                                        <p:cTn id="43" dur="1" fill="hold">
                                          <p:stCondLst>
                                            <p:cond delay="0"/>
                                          </p:stCondLst>
                                        </p:cTn>
                                        <p:tgtEl>
                                          <p:spTgt spid="325653"/>
                                        </p:tgtEl>
                                        <p:attrNameLst>
                                          <p:attrName>style.visibility</p:attrName>
                                        </p:attrNameLst>
                                      </p:cBhvr>
                                      <p:to>
                                        <p:strVal val="visible"/>
                                      </p:to>
                                    </p:set>
                                    <p:animEffect transition="in" filter="blinds(vertical)">
                                      <p:cBhvr>
                                        <p:cTn id="44" dur="1000"/>
                                        <p:tgtEl>
                                          <p:spTgt spid="32565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5" fill="hold" nodeType="clickEffect">
                                  <p:stCondLst>
                                    <p:cond delay="0"/>
                                  </p:stCondLst>
                                  <p:childTnLst>
                                    <p:set>
                                      <p:cBhvr>
                                        <p:cTn id="48" dur="1" fill="hold">
                                          <p:stCondLst>
                                            <p:cond delay="0"/>
                                          </p:stCondLst>
                                        </p:cTn>
                                        <p:tgtEl>
                                          <p:spTgt spid="325667"/>
                                        </p:tgtEl>
                                        <p:attrNameLst>
                                          <p:attrName>style.visibility</p:attrName>
                                        </p:attrNameLst>
                                      </p:cBhvr>
                                      <p:to>
                                        <p:strVal val="visible"/>
                                      </p:to>
                                    </p:set>
                                    <p:animEffect transition="in" filter="blinds(vertical)">
                                      <p:cBhvr>
                                        <p:cTn id="49" dur="1000"/>
                                        <p:tgtEl>
                                          <p:spTgt spid="32566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5" fill="hold" nodeType="clickEffect">
                                  <p:stCondLst>
                                    <p:cond delay="0"/>
                                  </p:stCondLst>
                                  <p:childTnLst>
                                    <p:set>
                                      <p:cBhvr>
                                        <p:cTn id="53" dur="1" fill="hold">
                                          <p:stCondLst>
                                            <p:cond delay="0"/>
                                          </p:stCondLst>
                                        </p:cTn>
                                        <p:tgtEl>
                                          <p:spTgt spid="325674"/>
                                        </p:tgtEl>
                                        <p:attrNameLst>
                                          <p:attrName>style.visibility</p:attrName>
                                        </p:attrNameLst>
                                      </p:cBhvr>
                                      <p:to>
                                        <p:strVal val="visible"/>
                                      </p:to>
                                    </p:set>
                                    <p:animEffect transition="in" filter="blinds(vertical)">
                                      <p:cBhvr>
                                        <p:cTn id="54" dur="500"/>
                                        <p:tgtEl>
                                          <p:spTgt spid="325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9" grpId="0" animBg="1"/>
      <p:bldP spid="325644" grpId="0" animBg="1"/>
      <p:bldP spid="3256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82" name="Group 2"/>
          <p:cNvGrpSpPr>
            <a:grpSpLocks/>
          </p:cNvGrpSpPr>
          <p:nvPr/>
        </p:nvGrpSpPr>
        <p:grpSpPr bwMode="auto">
          <a:xfrm>
            <a:off x="6400800" y="1101726"/>
            <a:ext cx="4267200" cy="1946275"/>
            <a:chOff x="1392" y="1008"/>
            <a:chExt cx="2688" cy="1226"/>
          </a:xfrm>
        </p:grpSpPr>
        <p:sp>
          <p:nvSpPr>
            <p:cNvPr id="327683" name="AutoShape 3"/>
            <p:cNvSpPr>
              <a:spLocks noChangeAspect="1" noChangeArrowheads="1" noTextEdit="1"/>
            </p:cNvSpPr>
            <p:nvPr/>
          </p:nvSpPr>
          <p:spPr bwMode="auto">
            <a:xfrm>
              <a:off x="1392" y="1008"/>
              <a:ext cx="2688"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27684" name="Freeform 4"/>
            <p:cNvSpPr>
              <a:spLocks/>
            </p:cNvSpPr>
            <p:nvPr/>
          </p:nvSpPr>
          <p:spPr bwMode="auto">
            <a:xfrm>
              <a:off x="1419" y="1513"/>
              <a:ext cx="2623" cy="596"/>
            </a:xfrm>
            <a:custGeom>
              <a:avLst/>
              <a:gdLst>
                <a:gd name="T0" fmla="*/ 246 w 2623"/>
                <a:gd name="T1" fmla="*/ 320 h 596"/>
                <a:gd name="T2" fmla="*/ 140 w 2623"/>
                <a:gd name="T3" fmla="*/ 347 h 596"/>
                <a:gd name="T4" fmla="*/ 0 w 2623"/>
                <a:gd name="T5" fmla="*/ 392 h 596"/>
                <a:gd name="T6" fmla="*/ 43 w 2623"/>
                <a:gd name="T7" fmla="*/ 392 h 596"/>
                <a:gd name="T8" fmla="*/ 114 w 2623"/>
                <a:gd name="T9" fmla="*/ 392 h 596"/>
                <a:gd name="T10" fmla="*/ 352 w 2623"/>
                <a:gd name="T11" fmla="*/ 453 h 596"/>
                <a:gd name="T12" fmla="*/ 237 w 2623"/>
                <a:gd name="T13" fmla="*/ 480 h 596"/>
                <a:gd name="T14" fmla="*/ 325 w 2623"/>
                <a:gd name="T15" fmla="*/ 517 h 596"/>
                <a:gd name="T16" fmla="*/ 449 w 2623"/>
                <a:gd name="T17" fmla="*/ 534 h 596"/>
                <a:gd name="T18" fmla="*/ 616 w 2623"/>
                <a:gd name="T19" fmla="*/ 497 h 596"/>
                <a:gd name="T20" fmla="*/ 837 w 2623"/>
                <a:gd name="T21" fmla="*/ 552 h 596"/>
                <a:gd name="T22" fmla="*/ 783 w 2623"/>
                <a:gd name="T23" fmla="*/ 587 h 596"/>
                <a:gd name="T24" fmla="*/ 862 w 2623"/>
                <a:gd name="T25" fmla="*/ 596 h 596"/>
                <a:gd name="T26" fmla="*/ 1207 w 2623"/>
                <a:gd name="T27" fmla="*/ 517 h 596"/>
                <a:gd name="T28" fmla="*/ 1091 w 2623"/>
                <a:gd name="T29" fmla="*/ 480 h 596"/>
                <a:gd name="T30" fmla="*/ 1180 w 2623"/>
                <a:gd name="T31" fmla="*/ 471 h 596"/>
                <a:gd name="T32" fmla="*/ 1285 w 2623"/>
                <a:gd name="T33" fmla="*/ 517 h 596"/>
                <a:gd name="T34" fmla="*/ 1435 w 2623"/>
                <a:gd name="T35" fmla="*/ 497 h 596"/>
                <a:gd name="T36" fmla="*/ 1602 w 2623"/>
                <a:gd name="T37" fmla="*/ 427 h 596"/>
                <a:gd name="T38" fmla="*/ 1497 w 2623"/>
                <a:gd name="T39" fmla="*/ 381 h 596"/>
                <a:gd name="T40" fmla="*/ 1612 w 2623"/>
                <a:gd name="T41" fmla="*/ 365 h 596"/>
                <a:gd name="T42" fmla="*/ 2017 w 2623"/>
                <a:gd name="T43" fmla="*/ 285 h 596"/>
                <a:gd name="T44" fmla="*/ 2245 w 2623"/>
                <a:gd name="T45" fmla="*/ 213 h 596"/>
                <a:gd name="T46" fmla="*/ 2352 w 2623"/>
                <a:gd name="T47" fmla="*/ 241 h 596"/>
                <a:gd name="T48" fmla="*/ 2422 w 2623"/>
                <a:gd name="T49" fmla="*/ 241 h 596"/>
                <a:gd name="T50" fmla="*/ 2623 w 2623"/>
                <a:gd name="T51" fmla="*/ 178 h 596"/>
                <a:gd name="T52" fmla="*/ 2333 w 2623"/>
                <a:gd name="T53" fmla="*/ 0 h 596"/>
                <a:gd name="T54" fmla="*/ 1453 w 2623"/>
                <a:gd name="T55" fmla="*/ 116 h 596"/>
                <a:gd name="T56" fmla="*/ 256 w 2623"/>
                <a:gd name="T57" fmla="*/ 241 h 596"/>
                <a:gd name="T58" fmla="*/ 246 w 2623"/>
                <a:gd name="T59" fmla="*/ 32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23" h="596">
                  <a:moveTo>
                    <a:pt x="246" y="320"/>
                  </a:moveTo>
                  <a:lnTo>
                    <a:pt x="140" y="347"/>
                  </a:lnTo>
                  <a:lnTo>
                    <a:pt x="0" y="392"/>
                  </a:lnTo>
                  <a:lnTo>
                    <a:pt x="43" y="392"/>
                  </a:lnTo>
                  <a:lnTo>
                    <a:pt x="114" y="392"/>
                  </a:lnTo>
                  <a:lnTo>
                    <a:pt x="352" y="453"/>
                  </a:lnTo>
                  <a:lnTo>
                    <a:pt x="237" y="480"/>
                  </a:lnTo>
                  <a:lnTo>
                    <a:pt x="325" y="517"/>
                  </a:lnTo>
                  <a:lnTo>
                    <a:pt x="449" y="534"/>
                  </a:lnTo>
                  <a:lnTo>
                    <a:pt x="616" y="497"/>
                  </a:lnTo>
                  <a:lnTo>
                    <a:pt x="837" y="552"/>
                  </a:lnTo>
                  <a:lnTo>
                    <a:pt x="783" y="587"/>
                  </a:lnTo>
                  <a:lnTo>
                    <a:pt x="862" y="596"/>
                  </a:lnTo>
                  <a:lnTo>
                    <a:pt x="1207" y="517"/>
                  </a:lnTo>
                  <a:lnTo>
                    <a:pt x="1091" y="480"/>
                  </a:lnTo>
                  <a:lnTo>
                    <a:pt x="1180" y="471"/>
                  </a:lnTo>
                  <a:lnTo>
                    <a:pt x="1285" y="517"/>
                  </a:lnTo>
                  <a:lnTo>
                    <a:pt x="1435" y="497"/>
                  </a:lnTo>
                  <a:lnTo>
                    <a:pt x="1602" y="427"/>
                  </a:lnTo>
                  <a:lnTo>
                    <a:pt x="1497" y="381"/>
                  </a:lnTo>
                  <a:lnTo>
                    <a:pt x="1612" y="365"/>
                  </a:lnTo>
                  <a:lnTo>
                    <a:pt x="2017" y="285"/>
                  </a:lnTo>
                  <a:lnTo>
                    <a:pt x="2245" y="213"/>
                  </a:lnTo>
                  <a:lnTo>
                    <a:pt x="2352" y="241"/>
                  </a:lnTo>
                  <a:lnTo>
                    <a:pt x="2422" y="241"/>
                  </a:lnTo>
                  <a:lnTo>
                    <a:pt x="2623" y="178"/>
                  </a:lnTo>
                  <a:lnTo>
                    <a:pt x="2333" y="0"/>
                  </a:lnTo>
                  <a:lnTo>
                    <a:pt x="1453" y="116"/>
                  </a:lnTo>
                  <a:lnTo>
                    <a:pt x="256" y="241"/>
                  </a:lnTo>
                  <a:lnTo>
                    <a:pt x="246" y="320"/>
                  </a:lnTo>
                  <a:close/>
                </a:path>
              </a:pathLst>
            </a:custGeom>
            <a:solidFill>
              <a:srgbClr val="007F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85" name="Freeform 5"/>
            <p:cNvSpPr>
              <a:spLocks/>
            </p:cNvSpPr>
            <p:nvPr/>
          </p:nvSpPr>
          <p:spPr bwMode="auto">
            <a:xfrm>
              <a:off x="1806" y="1440"/>
              <a:ext cx="204" cy="303"/>
            </a:xfrm>
            <a:custGeom>
              <a:avLst/>
              <a:gdLst>
                <a:gd name="T0" fmla="*/ 113 w 204"/>
                <a:gd name="T1" fmla="*/ 0 h 303"/>
                <a:gd name="T2" fmla="*/ 134 w 204"/>
                <a:gd name="T3" fmla="*/ 4 h 303"/>
                <a:gd name="T4" fmla="*/ 151 w 204"/>
                <a:gd name="T5" fmla="*/ 14 h 303"/>
                <a:gd name="T6" fmla="*/ 167 w 204"/>
                <a:gd name="T7" fmla="*/ 29 h 303"/>
                <a:gd name="T8" fmla="*/ 181 w 204"/>
                <a:gd name="T9" fmla="*/ 49 h 303"/>
                <a:gd name="T10" fmla="*/ 191 w 204"/>
                <a:gd name="T11" fmla="*/ 72 h 303"/>
                <a:gd name="T12" fmla="*/ 199 w 204"/>
                <a:gd name="T13" fmla="*/ 99 h 303"/>
                <a:gd name="T14" fmla="*/ 204 w 204"/>
                <a:gd name="T15" fmla="*/ 127 h 303"/>
                <a:gd name="T16" fmla="*/ 204 w 204"/>
                <a:gd name="T17" fmla="*/ 158 h 303"/>
                <a:gd name="T18" fmla="*/ 199 w 204"/>
                <a:gd name="T19" fmla="*/ 189 h 303"/>
                <a:gd name="T20" fmla="*/ 191 w 204"/>
                <a:gd name="T21" fmla="*/ 216 h 303"/>
                <a:gd name="T22" fmla="*/ 181 w 204"/>
                <a:gd name="T23" fmla="*/ 241 h 303"/>
                <a:gd name="T24" fmla="*/ 166 w 204"/>
                <a:gd name="T25" fmla="*/ 263 h 303"/>
                <a:gd name="T26" fmla="*/ 150 w 204"/>
                <a:gd name="T27" fmla="*/ 280 h 303"/>
                <a:gd name="T28" fmla="*/ 132 w 204"/>
                <a:gd name="T29" fmla="*/ 294 h 303"/>
                <a:gd name="T30" fmla="*/ 112 w 204"/>
                <a:gd name="T31" fmla="*/ 302 h 303"/>
                <a:gd name="T32" fmla="*/ 92 w 204"/>
                <a:gd name="T33" fmla="*/ 303 h 303"/>
                <a:gd name="T34" fmla="*/ 72 w 204"/>
                <a:gd name="T35" fmla="*/ 299 h 303"/>
                <a:gd name="T36" fmla="*/ 53 w 204"/>
                <a:gd name="T37" fmla="*/ 289 h 303"/>
                <a:gd name="T38" fmla="*/ 37 w 204"/>
                <a:gd name="T39" fmla="*/ 274 h 303"/>
                <a:gd name="T40" fmla="*/ 23 w 204"/>
                <a:gd name="T41" fmla="*/ 254 h 303"/>
                <a:gd name="T42" fmla="*/ 12 w 204"/>
                <a:gd name="T43" fmla="*/ 231 h 303"/>
                <a:gd name="T44" fmla="*/ 4 w 204"/>
                <a:gd name="T45" fmla="*/ 204 h 303"/>
                <a:gd name="T46" fmla="*/ 0 w 204"/>
                <a:gd name="T47" fmla="*/ 174 h 303"/>
                <a:gd name="T48" fmla="*/ 0 w 204"/>
                <a:gd name="T49" fmla="*/ 143 h 303"/>
                <a:gd name="T50" fmla="*/ 4 w 204"/>
                <a:gd name="T51" fmla="*/ 112 h 303"/>
                <a:gd name="T52" fmla="*/ 12 w 204"/>
                <a:gd name="T53" fmla="*/ 86 h 303"/>
                <a:gd name="T54" fmla="*/ 25 w 204"/>
                <a:gd name="T55" fmla="*/ 60 h 303"/>
                <a:gd name="T56" fmla="*/ 38 w 204"/>
                <a:gd name="T57" fmla="*/ 39 h 303"/>
                <a:gd name="T58" fmla="*/ 54 w 204"/>
                <a:gd name="T59" fmla="*/ 21 h 303"/>
                <a:gd name="T60" fmla="*/ 73 w 204"/>
                <a:gd name="T61" fmla="*/ 9 h 303"/>
                <a:gd name="T62" fmla="*/ 93 w 204"/>
                <a:gd name="T63" fmla="*/ 1 h 303"/>
                <a:gd name="T64" fmla="*/ 113 w 204"/>
                <a:gd name="T65"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03">
                  <a:moveTo>
                    <a:pt x="113" y="0"/>
                  </a:moveTo>
                  <a:lnTo>
                    <a:pt x="134" y="4"/>
                  </a:lnTo>
                  <a:lnTo>
                    <a:pt x="151" y="14"/>
                  </a:lnTo>
                  <a:lnTo>
                    <a:pt x="167" y="29"/>
                  </a:lnTo>
                  <a:lnTo>
                    <a:pt x="181" y="49"/>
                  </a:lnTo>
                  <a:lnTo>
                    <a:pt x="191" y="72"/>
                  </a:lnTo>
                  <a:lnTo>
                    <a:pt x="199" y="99"/>
                  </a:lnTo>
                  <a:lnTo>
                    <a:pt x="204" y="127"/>
                  </a:lnTo>
                  <a:lnTo>
                    <a:pt x="204" y="158"/>
                  </a:lnTo>
                  <a:lnTo>
                    <a:pt x="199" y="189"/>
                  </a:lnTo>
                  <a:lnTo>
                    <a:pt x="191" y="216"/>
                  </a:lnTo>
                  <a:lnTo>
                    <a:pt x="181" y="241"/>
                  </a:lnTo>
                  <a:lnTo>
                    <a:pt x="166" y="263"/>
                  </a:lnTo>
                  <a:lnTo>
                    <a:pt x="150" y="280"/>
                  </a:lnTo>
                  <a:lnTo>
                    <a:pt x="132" y="294"/>
                  </a:lnTo>
                  <a:lnTo>
                    <a:pt x="112" y="302"/>
                  </a:lnTo>
                  <a:lnTo>
                    <a:pt x="92" y="303"/>
                  </a:lnTo>
                  <a:lnTo>
                    <a:pt x="72" y="299"/>
                  </a:lnTo>
                  <a:lnTo>
                    <a:pt x="53" y="289"/>
                  </a:lnTo>
                  <a:lnTo>
                    <a:pt x="37" y="274"/>
                  </a:lnTo>
                  <a:lnTo>
                    <a:pt x="23" y="254"/>
                  </a:lnTo>
                  <a:lnTo>
                    <a:pt x="12" y="231"/>
                  </a:lnTo>
                  <a:lnTo>
                    <a:pt x="4" y="204"/>
                  </a:lnTo>
                  <a:lnTo>
                    <a:pt x="0" y="174"/>
                  </a:lnTo>
                  <a:lnTo>
                    <a:pt x="0" y="143"/>
                  </a:lnTo>
                  <a:lnTo>
                    <a:pt x="4" y="112"/>
                  </a:lnTo>
                  <a:lnTo>
                    <a:pt x="12" y="86"/>
                  </a:lnTo>
                  <a:lnTo>
                    <a:pt x="25" y="60"/>
                  </a:lnTo>
                  <a:lnTo>
                    <a:pt x="38" y="39"/>
                  </a:lnTo>
                  <a:lnTo>
                    <a:pt x="54" y="21"/>
                  </a:lnTo>
                  <a:lnTo>
                    <a:pt x="73" y="9"/>
                  </a:lnTo>
                  <a:lnTo>
                    <a:pt x="93" y="1"/>
                  </a:lnTo>
                  <a:lnTo>
                    <a:pt x="113"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86" name="Freeform 6"/>
            <p:cNvSpPr>
              <a:spLocks/>
            </p:cNvSpPr>
            <p:nvPr/>
          </p:nvSpPr>
          <p:spPr bwMode="auto">
            <a:xfrm>
              <a:off x="1609" y="1323"/>
              <a:ext cx="442" cy="479"/>
            </a:xfrm>
            <a:custGeom>
              <a:avLst/>
              <a:gdLst>
                <a:gd name="T0" fmla="*/ 166 w 442"/>
                <a:gd name="T1" fmla="*/ 0 h 479"/>
                <a:gd name="T2" fmla="*/ 337 w 442"/>
                <a:gd name="T3" fmla="*/ 26 h 479"/>
                <a:gd name="T4" fmla="*/ 361 w 442"/>
                <a:gd name="T5" fmla="*/ 41 h 479"/>
                <a:gd name="T6" fmla="*/ 382 w 442"/>
                <a:gd name="T7" fmla="*/ 57 h 479"/>
                <a:gd name="T8" fmla="*/ 398 w 442"/>
                <a:gd name="T9" fmla="*/ 76 h 479"/>
                <a:gd name="T10" fmla="*/ 413 w 442"/>
                <a:gd name="T11" fmla="*/ 96 h 479"/>
                <a:gd name="T12" fmla="*/ 423 w 442"/>
                <a:gd name="T13" fmla="*/ 119 h 479"/>
                <a:gd name="T14" fmla="*/ 433 w 442"/>
                <a:gd name="T15" fmla="*/ 142 h 479"/>
                <a:gd name="T16" fmla="*/ 438 w 442"/>
                <a:gd name="T17" fmla="*/ 169 h 479"/>
                <a:gd name="T18" fmla="*/ 442 w 442"/>
                <a:gd name="T19" fmla="*/ 196 h 479"/>
                <a:gd name="T20" fmla="*/ 442 w 442"/>
                <a:gd name="T21" fmla="*/ 228 h 479"/>
                <a:gd name="T22" fmla="*/ 441 w 442"/>
                <a:gd name="T23" fmla="*/ 258 h 479"/>
                <a:gd name="T24" fmla="*/ 438 w 442"/>
                <a:gd name="T25" fmla="*/ 287 h 479"/>
                <a:gd name="T26" fmla="*/ 433 w 442"/>
                <a:gd name="T27" fmla="*/ 314 h 479"/>
                <a:gd name="T28" fmla="*/ 426 w 442"/>
                <a:gd name="T29" fmla="*/ 340 h 479"/>
                <a:gd name="T30" fmla="*/ 417 w 442"/>
                <a:gd name="T31" fmla="*/ 364 h 479"/>
                <a:gd name="T32" fmla="*/ 407 w 442"/>
                <a:gd name="T33" fmla="*/ 385 h 479"/>
                <a:gd name="T34" fmla="*/ 394 w 442"/>
                <a:gd name="T35" fmla="*/ 406 h 479"/>
                <a:gd name="T36" fmla="*/ 380 w 442"/>
                <a:gd name="T37" fmla="*/ 423 h 479"/>
                <a:gd name="T38" fmla="*/ 363 w 442"/>
                <a:gd name="T39" fmla="*/ 438 h 479"/>
                <a:gd name="T40" fmla="*/ 345 w 442"/>
                <a:gd name="T41" fmla="*/ 451 h 479"/>
                <a:gd name="T42" fmla="*/ 325 w 442"/>
                <a:gd name="T43" fmla="*/ 462 h 479"/>
                <a:gd name="T44" fmla="*/ 302 w 442"/>
                <a:gd name="T45" fmla="*/ 470 h 479"/>
                <a:gd name="T46" fmla="*/ 278 w 442"/>
                <a:gd name="T47" fmla="*/ 477 h 479"/>
                <a:gd name="T48" fmla="*/ 251 w 442"/>
                <a:gd name="T49" fmla="*/ 479 h 479"/>
                <a:gd name="T50" fmla="*/ 223 w 442"/>
                <a:gd name="T51" fmla="*/ 479 h 479"/>
                <a:gd name="T52" fmla="*/ 44 w 442"/>
                <a:gd name="T53" fmla="*/ 434 h 479"/>
                <a:gd name="T54" fmla="*/ 27 w 442"/>
                <a:gd name="T55" fmla="*/ 408 h 479"/>
                <a:gd name="T56" fmla="*/ 14 w 442"/>
                <a:gd name="T57" fmla="*/ 381 h 479"/>
                <a:gd name="T58" fmla="*/ 6 w 442"/>
                <a:gd name="T59" fmla="*/ 356 h 479"/>
                <a:gd name="T60" fmla="*/ 2 w 442"/>
                <a:gd name="T61" fmla="*/ 329 h 479"/>
                <a:gd name="T62" fmla="*/ 0 w 442"/>
                <a:gd name="T63" fmla="*/ 302 h 479"/>
                <a:gd name="T64" fmla="*/ 1 w 442"/>
                <a:gd name="T65" fmla="*/ 274 h 479"/>
                <a:gd name="T66" fmla="*/ 2 w 442"/>
                <a:gd name="T67" fmla="*/ 244 h 479"/>
                <a:gd name="T68" fmla="*/ 4 w 442"/>
                <a:gd name="T69" fmla="*/ 213 h 479"/>
                <a:gd name="T70" fmla="*/ 16 w 442"/>
                <a:gd name="T71" fmla="*/ 177 h 479"/>
                <a:gd name="T72" fmla="*/ 28 w 442"/>
                <a:gd name="T73" fmla="*/ 143 h 479"/>
                <a:gd name="T74" fmla="*/ 43 w 442"/>
                <a:gd name="T75" fmla="*/ 114 h 479"/>
                <a:gd name="T76" fmla="*/ 59 w 442"/>
                <a:gd name="T77" fmla="*/ 86 h 479"/>
                <a:gd name="T78" fmla="*/ 79 w 442"/>
                <a:gd name="T79" fmla="*/ 60 h 479"/>
                <a:gd name="T80" fmla="*/ 103 w 442"/>
                <a:gd name="T81" fmla="*/ 37 h 479"/>
                <a:gd name="T82" fmla="*/ 131 w 442"/>
                <a:gd name="T83" fmla="*/ 17 h 479"/>
                <a:gd name="T84" fmla="*/ 166 w 442"/>
                <a:gd name="T85"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2" h="479">
                  <a:moveTo>
                    <a:pt x="166" y="0"/>
                  </a:moveTo>
                  <a:lnTo>
                    <a:pt x="337" y="26"/>
                  </a:lnTo>
                  <a:lnTo>
                    <a:pt x="361" y="41"/>
                  </a:lnTo>
                  <a:lnTo>
                    <a:pt x="382" y="57"/>
                  </a:lnTo>
                  <a:lnTo>
                    <a:pt x="398" y="76"/>
                  </a:lnTo>
                  <a:lnTo>
                    <a:pt x="413" y="96"/>
                  </a:lnTo>
                  <a:lnTo>
                    <a:pt x="423" y="119"/>
                  </a:lnTo>
                  <a:lnTo>
                    <a:pt x="433" y="142"/>
                  </a:lnTo>
                  <a:lnTo>
                    <a:pt x="438" y="169"/>
                  </a:lnTo>
                  <a:lnTo>
                    <a:pt x="442" y="196"/>
                  </a:lnTo>
                  <a:lnTo>
                    <a:pt x="442" y="228"/>
                  </a:lnTo>
                  <a:lnTo>
                    <a:pt x="441" y="258"/>
                  </a:lnTo>
                  <a:lnTo>
                    <a:pt x="438" y="287"/>
                  </a:lnTo>
                  <a:lnTo>
                    <a:pt x="433" y="314"/>
                  </a:lnTo>
                  <a:lnTo>
                    <a:pt x="426" y="340"/>
                  </a:lnTo>
                  <a:lnTo>
                    <a:pt x="417" y="364"/>
                  </a:lnTo>
                  <a:lnTo>
                    <a:pt x="407" y="385"/>
                  </a:lnTo>
                  <a:lnTo>
                    <a:pt x="394" y="406"/>
                  </a:lnTo>
                  <a:lnTo>
                    <a:pt x="380" y="423"/>
                  </a:lnTo>
                  <a:lnTo>
                    <a:pt x="363" y="438"/>
                  </a:lnTo>
                  <a:lnTo>
                    <a:pt x="345" y="451"/>
                  </a:lnTo>
                  <a:lnTo>
                    <a:pt x="325" y="462"/>
                  </a:lnTo>
                  <a:lnTo>
                    <a:pt x="302" y="470"/>
                  </a:lnTo>
                  <a:lnTo>
                    <a:pt x="278" y="477"/>
                  </a:lnTo>
                  <a:lnTo>
                    <a:pt x="251" y="479"/>
                  </a:lnTo>
                  <a:lnTo>
                    <a:pt x="223" y="479"/>
                  </a:lnTo>
                  <a:lnTo>
                    <a:pt x="44" y="434"/>
                  </a:lnTo>
                  <a:lnTo>
                    <a:pt x="27" y="408"/>
                  </a:lnTo>
                  <a:lnTo>
                    <a:pt x="14" y="381"/>
                  </a:lnTo>
                  <a:lnTo>
                    <a:pt x="6" y="356"/>
                  </a:lnTo>
                  <a:lnTo>
                    <a:pt x="2" y="329"/>
                  </a:lnTo>
                  <a:lnTo>
                    <a:pt x="0" y="302"/>
                  </a:lnTo>
                  <a:lnTo>
                    <a:pt x="1" y="274"/>
                  </a:lnTo>
                  <a:lnTo>
                    <a:pt x="2" y="244"/>
                  </a:lnTo>
                  <a:lnTo>
                    <a:pt x="4" y="213"/>
                  </a:lnTo>
                  <a:lnTo>
                    <a:pt x="16" y="177"/>
                  </a:lnTo>
                  <a:lnTo>
                    <a:pt x="28" y="143"/>
                  </a:lnTo>
                  <a:lnTo>
                    <a:pt x="43" y="114"/>
                  </a:lnTo>
                  <a:lnTo>
                    <a:pt x="59" y="86"/>
                  </a:lnTo>
                  <a:lnTo>
                    <a:pt x="79" y="60"/>
                  </a:lnTo>
                  <a:lnTo>
                    <a:pt x="103" y="37"/>
                  </a:lnTo>
                  <a:lnTo>
                    <a:pt x="131" y="17"/>
                  </a:lnTo>
                  <a:lnTo>
                    <a:pt x="166"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87" name="Freeform 7"/>
            <p:cNvSpPr>
              <a:spLocks/>
            </p:cNvSpPr>
            <p:nvPr/>
          </p:nvSpPr>
          <p:spPr bwMode="auto">
            <a:xfrm>
              <a:off x="1839" y="1462"/>
              <a:ext cx="165" cy="279"/>
            </a:xfrm>
            <a:custGeom>
              <a:avLst/>
              <a:gdLst>
                <a:gd name="T0" fmla="*/ 78 w 165"/>
                <a:gd name="T1" fmla="*/ 35 h 279"/>
                <a:gd name="T2" fmla="*/ 92 w 165"/>
                <a:gd name="T3" fmla="*/ 43 h 279"/>
                <a:gd name="T4" fmla="*/ 103 w 165"/>
                <a:gd name="T5" fmla="*/ 54 h 279"/>
                <a:gd name="T6" fmla="*/ 110 w 165"/>
                <a:gd name="T7" fmla="*/ 65 h 279"/>
                <a:gd name="T8" fmla="*/ 115 w 165"/>
                <a:gd name="T9" fmla="*/ 77 h 279"/>
                <a:gd name="T10" fmla="*/ 117 w 165"/>
                <a:gd name="T11" fmla="*/ 90 h 279"/>
                <a:gd name="T12" fmla="*/ 118 w 165"/>
                <a:gd name="T13" fmla="*/ 104 h 279"/>
                <a:gd name="T14" fmla="*/ 118 w 165"/>
                <a:gd name="T15" fmla="*/ 120 h 279"/>
                <a:gd name="T16" fmla="*/ 117 w 165"/>
                <a:gd name="T17" fmla="*/ 136 h 279"/>
                <a:gd name="T18" fmla="*/ 107 w 165"/>
                <a:gd name="T19" fmla="*/ 159 h 279"/>
                <a:gd name="T20" fmla="*/ 99 w 165"/>
                <a:gd name="T21" fmla="*/ 179 h 279"/>
                <a:gd name="T22" fmla="*/ 92 w 165"/>
                <a:gd name="T23" fmla="*/ 195 h 279"/>
                <a:gd name="T24" fmla="*/ 84 w 165"/>
                <a:gd name="T25" fmla="*/ 207 h 279"/>
                <a:gd name="T26" fmla="*/ 75 w 165"/>
                <a:gd name="T27" fmla="*/ 217 h 279"/>
                <a:gd name="T28" fmla="*/ 62 w 165"/>
                <a:gd name="T29" fmla="*/ 224 h 279"/>
                <a:gd name="T30" fmla="*/ 43 w 165"/>
                <a:gd name="T31" fmla="*/ 225 h 279"/>
                <a:gd name="T32" fmla="*/ 18 w 165"/>
                <a:gd name="T33" fmla="*/ 222 h 279"/>
                <a:gd name="T34" fmla="*/ 2 w 165"/>
                <a:gd name="T35" fmla="*/ 203 h 279"/>
                <a:gd name="T36" fmla="*/ 0 w 165"/>
                <a:gd name="T37" fmla="*/ 233 h 279"/>
                <a:gd name="T38" fmla="*/ 10 w 165"/>
                <a:gd name="T39" fmla="*/ 253 h 279"/>
                <a:gd name="T40" fmla="*/ 37 w 165"/>
                <a:gd name="T41" fmla="*/ 279 h 279"/>
                <a:gd name="T42" fmla="*/ 62 w 165"/>
                <a:gd name="T43" fmla="*/ 276 h 279"/>
                <a:gd name="T44" fmla="*/ 80 w 165"/>
                <a:gd name="T45" fmla="*/ 271 h 279"/>
                <a:gd name="T46" fmla="*/ 97 w 165"/>
                <a:gd name="T47" fmla="*/ 263 h 279"/>
                <a:gd name="T48" fmla="*/ 109 w 165"/>
                <a:gd name="T49" fmla="*/ 252 h 279"/>
                <a:gd name="T50" fmla="*/ 121 w 165"/>
                <a:gd name="T51" fmla="*/ 238 h 279"/>
                <a:gd name="T52" fmla="*/ 130 w 165"/>
                <a:gd name="T53" fmla="*/ 222 h 279"/>
                <a:gd name="T54" fmla="*/ 141 w 165"/>
                <a:gd name="T55" fmla="*/ 202 h 279"/>
                <a:gd name="T56" fmla="*/ 152 w 165"/>
                <a:gd name="T57" fmla="*/ 179 h 279"/>
                <a:gd name="T58" fmla="*/ 164 w 165"/>
                <a:gd name="T59" fmla="*/ 119 h 279"/>
                <a:gd name="T60" fmla="*/ 165 w 165"/>
                <a:gd name="T61" fmla="*/ 86 h 279"/>
                <a:gd name="T62" fmla="*/ 161 w 165"/>
                <a:gd name="T63" fmla="*/ 58 h 279"/>
                <a:gd name="T64" fmla="*/ 153 w 165"/>
                <a:gd name="T65" fmla="*/ 34 h 279"/>
                <a:gd name="T66" fmla="*/ 140 w 165"/>
                <a:gd name="T67" fmla="*/ 15 h 279"/>
                <a:gd name="T68" fmla="*/ 123 w 165"/>
                <a:gd name="T69" fmla="*/ 3 h 279"/>
                <a:gd name="T70" fmla="*/ 103 w 165"/>
                <a:gd name="T71" fmla="*/ 0 h 279"/>
                <a:gd name="T72" fmla="*/ 80 w 165"/>
                <a:gd name="T73" fmla="*/ 7 h 279"/>
                <a:gd name="T74" fmla="*/ 56 w 165"/>
                <a:gd name="T75" fmla="*/ 25 h 279"/>
                <a:gd name="T76" fmla="*/ 43 w 165"/>
                <a:gd name="T77" fmla="*/ 38 h 279"/>
                <a:gd name="T78" fmla="*/ 78 w 165"/>
                <a:gd name="T79" fmla="*/ 3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279">
                  <a:moveTo>
                    <a:pt x="78" y="35"/>
                  </a:moveTo>
                  <a:lnTo>
                    <a:pt x="92" y="43"/>
                  </a:lnTo>
                  <a:lnTo>
                    <a:pt x="103" y="54"/>
                  </a:lnTo>
                  <a:lnTo>
                    <a:pt x="110" y="65"/>
                  </a:lnTo>
                  <a:lnTo>
                    <a:pt x="115" y="77"/>
                  </a:lnTo>
                  <a:lnTo>
                    <a:pt x="117" y="90"/>
                  </a:lnTo>
                  <a:lnTo>
                    <a:pt x="118" y="104"/>
                  </a:lnTo>
                  <a:lnTo>
                    <a:pt x="118" y="120"/>
                  </a:lnTo>
                  <a:lnTo>
                    <a:pt x="117" y="136"/>
                  </a:lnTo>
                  <a:lnTo>
                    <a:pt x="107" y="159"/>
                  </a:lnTo>
                  <a:lnTo>
                    <a:pt x="99" y="179"/>
                  </a:lnTo>
                  <a:lnTo>
                    <a:pt x="92" y="195"/>
                  </a:lnTo>
                  <a:lnTo>
                    <a:pt x="84" y="207"/>
                  </a:lnTo>
                  <a:lnTo>
                    <a:pt x="75" y="217"/>
                  </a:lnTo>
                  <a:lnTo>
                    <a:pt x="62" y="224"/>
                  </a:lnTo>
                  <a:lnTo>
                    <a:pt x="43" y="225"/>
                  </a:lnTo>
                  <a:lnTo>
                    <a:pt x="18" y="222"/>
                  </a:lnTo>
                  <a:lnTo>
                    <a:pt x="2" y="203"/>
                  </a:lnTo>
                  <a:lnTo>
                    <a:pt x="0" y="233"/>
                  </a:lnTo>
                  <a:lnTo>
                    <a:pt x="10" y="253"/>
                  </a:lnTo>
                  <a:lnTo>
                    <a:pt x="37" y="279"/>
                  </a:lnTo>
                  <a:lnTo>
                    <a:pt x="62" y="276"/>
                  </a:lnTo>
                  <a:lnTo>
                    <a:pt x="80" y="271"/>
                  </a:lnTo>
                  <a:lnTo>
                    <a:pt x="97" y="263"/>
                  </a:lnTo>
                  <a:lnTo>
                    <a:pt x="109" y="252"/>
                  </a:lnTo>
                  <a:lnTo>
                    <a:pt x="121" y="238"/>
                  </a:lnTo>
                  <a:lnTo>
                    <a:pt x="130" y="222"/>
                  </a:lnTo>
                  <a:lnTo>
                    <a:pt x="141" y="202"/>
                  </a:lnTo>
                  <a:lnTo>
                    <a:pt x="152" y="179"/>
                  </a:lnTo>
                  <a:lnTo>
                    <a:pt x="164" y="119"/>
                  </a:lnTo>
                  <a:lnTo>
                    <a:pt x="165" y="86"/>
                  </a:lnTo>
                  <a:lnTo>
                    <a:pt x="161" y="58"/>
                  </a:lnTo>
                  <a:lnTo>
                    <a:pt x="153" y="34"/>
                  </a:lnTo>
                  <a:lnTo>
                    <a:pt x="140" y="15"/>
                  </a:lnTo>
                  <a:lnTo>
                    <a:pt x="123" y="3"/>
                  </a:lnTo>
                  <a:lnTo>
                    <a:pt x="103" y="0"/>
                  </a:lnTo>
                  <a:lnTo>
                    <a:pt x="80" y="7"/>
                  </a:lnTo>
                  <a:lnTo>
                    <a:pt x="56" y="25"/>
                  </a:lnTo>
                  <a:lnTo>
                    <a:pt x="43" y="38"/>
                  </a:lnTo>
                  <a:lnTo>
                    <a:pt x="78" y="35"/>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88" name="Freeform 8"/>
            <p:cNvSpPr>
              <a:spLocks/>
            </p:cNvSpPr>
            <p:nvPr/>
          </p:nvSpPr>
          <p:spPr bwMode="auto">
            <a:xfrm>
              <a:off x="1814" y="1446"/>
              <a:ext cx="107" cy="252"/>
            </a:xfrm>
            <a:custGeom>
              <a:avLst/>
              <a:gdLst>
                <a:gd name="T0" fmla="*/ 107 w 107"/>
                <a:gd name="T1" fmla="*/ 0 h 252"/>
                <a:gd name="T2" fmla="*/ 80 w 107"/>
                <a:gd name="T3" fmla="*/ 14 h 252"/>
                <a:gd name="T4" fmla="*/ 57 w 107"/>
                <a:gd name="T5" fmla="*/ 30 h 252"/>
                <a:gd name="T6" fmla="*/ 39 w 107"/>
                <a:gd name="T7" fmla="*/ 49 h 252"/>
                <a:gd name="T8" fmla="*/ 26 w 107"/>
                <a:gd name="T9" fmla="*/ 70 h 252"/>
                <a:gd name="T10" fmla="*/ 17 w 107"/>
                <a:gd name="T11" fmla="*/ 93 h 252"/>
                <a:gd name="T12" fmla="*/ 9 w 107"/>
                <a:gd name="T13" fmla="*/ 120 h 252"/>
                <a:gd name="T14" fmla="*/ 3 w 107"/>
                <a:gd name="T15" fmla="*/ 149 h 252"/>
                <a:gd name="T16" fmla="*/ 0 w 107"/>
                <a:gd name="T17" fmla="*/ 180 h 252"/>
                <a:gd name="T18" fmla="*/ 4 w 107"/>
                <a:gd name="T19" fmla="*/ 215 h 252"/>
                <a:gd name="T20" fmla="*/ 18 w 107"/>
                <a:gd name="T21" fmla="*/ 252 h 252"/>
                <a:gd name="T22" fmla="*/ 22 w 107"/>
                <a:gd name="T23" fmla="*/ 222 h 252"/>
                <a:gd name="T24" fmla="*/ 18 w 107"/>
                <a:gd name="T25" fmla="*/ 168 h 252"/>
                <a:gd name="T26" fmla="*/ 42 w 107"/>
                <a:gd name="T27" fmla="*/ 178 h 252"/>
                <a:gd name="T28" fmla="*/ 77 w 107"/>
                <a:gd name="T29" fmla="*/ 176 h 252"/>
                <a:gd name="T30" fmla="*/ 88 w 107"/>
                <a:gd name="T31" fmla="*/ 158 h 252"/>
                <a:gd name="T32" fmla="*/ 101 w 107"/>
                <a:gd name="T33" fmla="*/ 147 h 252"/>
                <a:gd name="T34" fmla="*/ 104 w 107"/>
                <a:gd name="T35" fmla="*/ 121 h 252"/>
                <a:gd name="T36" fmla="*/ 88 w 107"/>
                <a:gd name="T37" fmla="*/ 110 h 252"/>
                <a:gd name="T38" fmla="*/ 89 w 107"/>
                <a:gd name="T39" fmla="*/ 82 h 252"/>
                <a:gd name="T40" fmla="*/ 73 w 107"/>
                <a:gd name="T41" fmla="*/ 63 h 252"/>
                <a:gd name="T42" fmla="*/ 60 w 107"/>
                <a:gd name="T43" fmla="*/ 55 h 252"/>
                <a:gd name="T44" fmla="*/ 65 w 107"/>
                <a:gd name="T45" fmla="*/ 49 h 252"/>
                <a:gd name="T46" fmla="*/ 70 w 107"/>
                <a:gd name="T47" fmla="*/ 41 h 252"/>
                <a:gd name="T48" fmla="*/ 76 w 107"/>
                <a:gd name="T49" fmla="*/ 34 h 252"/>
                <a:gd name="T50" fmla="*/ 81 w 107"/>
                <a:gd name="T51" fmla="*/ 27 h 252"/>
                <a:gd name="T52" fmla="*/ 88 w 107"/>
                <a:gd name="T53" fmla="*/ 22 h 252"/>
                <a:gd name="T54" fmla="*/ 93 w 107"/>
                <a:gd name="T55" fmla="*/ 15 h 252"/>
                <a:gd name="T56" fmla="*/ 100 w 107"/>
                <a:gd name="T57" fmla="*/ 7 h 252"/>
                <a:gd name="T58" fmla="*/ 107 w 107"/>
                <a:gd name="T5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252">
                  <a:moveTo>
                    <a:pt x="107" y="0"/>
                  </a:moveTo>
                  <a:lnTo>
                    <a:pt x="80" y="14"/>
                  </a:lnTo>
                  <a:lnTo>
                    <a:pt x="57" y="30"/>
                  </a:lnTo>
                  <a:lnTo>
                    <a:pt x="39" y="49"/>
                  </a:lnTo>
                  <a:lnTo>
                    <a:pt x="26" y="70"/>
                  </a:lnTo>
                  <a:lnTo>
                    <a:pt x="17" y="93"/>
                  </a:lnTo>
                  <a:lnTo>
                    <a:pt x="9" y="120"/>
                  </a:lnTo>
                  <a:lnTo>
                    <a:pt x="3" y="149"/>
                  </a:lnTo>
                  <a:lnTo>
                    <a:pt x="0" y="180"/>
                  </a:lnTo>
                  <a:lnTo>
                    <a:pt x="4" y="215"/>
                  </a:lnTo>
                  <a:lnTo>
                    <a:pt x="18" y="252"/>
                  </a:lnTo>
                  <a:lnTo>
                    <a:pt x="22" y="222"/>
                  </a:lnTo>
                  <a:lnTo>
                    <a:pt x="18" y="168"/>
                  </a:lnTo>
                  <a:lnTo>
                    <a:pt x="42" y="178"/>
                  </a:lnTo>
                  <a:lnTo>
                    <a:pt x="77" y="176"/>
                  </a:lnTo>
                  <a:lnTo>
                    <a:pt x="88" y="158"/>
                  </a:lnTo>
                  <a:lnTo>
                    <a:pt x="101" y="147"/>
                  </a:lnTo>
                  <a:lnTo>
                    <a:pt x="104" y="121"/>
                  </a:lnTo>
                  <a:lnTo>
                    <a:pt x="88" y="110"/>
                  </a:lnTo>
                  <a:lnTo>
                    <a:pt x="89" y="82"/>
                  </a:lnTo>
                  <a:lnTo>
                    <a:pt x="73" y="63"/>
                  </a:lnTo>
                  <a:lnTo>
                    <a:pt x="60" y="55"/>
                  </a:lnTo>
                  <a:lnTo>
                    <a:pt x="65" y="49"/>
                  </a:lnTo>
                  <a:lnTo>
                    <a:pt x="70" y="41"/>
                  </a:lnTo>
                  <a:lnTo>
                    <a:pt x="76" y="34"/>
                  </a:lnTo>
                  <a:lnTo>
                    <a:pt x="81" y="27"/>
                  </a:lnTo>
                  <a:lnTo>
                    <a:pt x="88" y="22"/>
                  </a:lnTo>
                  <a:lnTo>
                    <a:pt x="93" y="15"/>
                  </a:lnTo>
                  <a:lnTo>
                    <a:pt x="100" y="7"/>
                  </a:lnTo>
                  <a:lnTo>
                    <a:pt x="107"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89" name="Freeform 9"/>
            <p:cNvSpPr>
              <a:spLocks/>
            </p:cNvSpPr>
            <p:nvPr/>
          </p:nvSpPr>
          <p:spPr bwMode="auto">
            <a:xfrm>
              <a:off x="1598" y="1324"/>
              <a:ext cx="344" cy="465"/>
            </a:xfrm>
            <a:custGeom>
              <a:avLst/>
              <a:gdLst>
                <a:gd name="T0" fmla="*/ 157 w 344"/>
                <a:gd name="T1" fmla="*/ 0 h 465"/>
                <a:gd name="T2" fmla="*/ 344 w 344"/>
                <a:gd name="T3" fmla="*/ 24 h 465"/>
                <a:gd name="T4" fmla="*/ 319 w 344"/>
                <a:gd name="T5" fmla="*/ 27 h 465"/>
                <a:gd name="T6" fmla="*/ 293 w 344"/>
                <a:gd name="T7" fmla="*/ 35 h 465"/>
                <a:gd name="T8" fmla="*/ 268 w 344"/>
                <a:gd name="T9" fmla="*/ 48 h 465"/>
                <a:gd name="T10" fmla="*/ 243 w 344"/>
                <a:gd name="T11" fmla="*/ 64 h 465"/>
                <a:gd name="T12" fmla="*/ 222 w 344"/>
                <a:gd name="T13" fmla="*/ 86 h 465"/>
                <a:gd name="T14" fmla="*/ 202 w 344"/>
                <a:gd name="T15" fmla="*/ 110 h 465"/>
                <a:gd name="T16" fmla="*/ 183 w 344"/>
                <a:gd name="T17" fmla="*/ 138 h 465"/>
                <a:gd name="T18" fmla="*/ 168 w 344"/>
                <a:gd name="T19" fmla="*/ 169 h 465"/>
                <a:gd name="T20" fmla="*/ 157 w 344"/>
                <a:gd name="T21" fmla="*/ 203 h 465"/>
                <a:gd name="T22" fmla="*/ 149 w 344"/>
                <a:gd name="T23" fmla="*/ 238 h 465"/>
                <a:gd name="T24" fmla="*/ 145 w 344"/>
                <a:gd name="T25" fmla="*/ 274 h 465"/>
                <a:gd name="T26" fmla="*/ 146 w 344"/>
                <a:gd name="T27" fmla="*/ 312 h 465"/>
                <a:gd name="T28" fmla="*/ 153 w 344"/>
                <a:gd name="T29" fmla="*/ 349 h 465"/>
                <a:gd name="T30" fmla="*/ 164 w 344"/>
                <a:gd name="T31" fmla="*/ 388 h 465"/>
                <a:gd name="T32" fmla="*/ 181 w 344"/>
                <a:gd name="T33" fmla="*/ 427 h 465"/>
                <a:gd name="T34" fmla="*/ 206 w 344"/>
                <a:gd name="T35" fmla="*/ 465 h 465"/>
                <a:gd name="T36" fmla="*/ 137 w 344"/>
                <a:gd name="T37" fmla="*/ 453 h 465"/>
                <a:gd name="T38" fmla="*/ 66 w 344"/>
                <a:gd name="T39" fmla="*/ 433 h 465"/>
                <a:gd name="T40" fmla="*/ 19 w 344"/>
                <a:gd name="T41" fmla="*/ 384 h 465"/>
                <a:gd name="T42" fmla="*/ 5 w 344"/>
                <a:gd name="T43" fmla="*/ 335 h 465"/>
                <a:gd name="T44" fmla="*/ 0 w 344"/>
                <a:gd name="T45" fmla="*/ 280 h 465"/>
                <a:gd name="T46" fmla="*/ 3 w 344"/>
                <a:gd name="T47" fmla="*/ 223 h 465"/>
                <a:gd name="T48" fmla="*/ 13 w 344"/>
                <a:gd name="T49" fmla="*/ 165 h 465"/>
                <a:gd name="T50" fmla="*/ 35 w 344"/>
                <a:gd name="T51" fmla="*/ 113 h 465"/>
                <a:gd name="T52" fmla="*/ 66 w 344"/>
                <a:gd name="T53" fmla="*/ 64 h 465"/>
                <a:gd name="T54" fmla="*/ 106 w 344"/>
                <a:gd name="T55" fmla="*/ 27 h 465"/>
                <a:gd name="T56" fmla="*/ 157 w 344"/>
                <a:gd name="T57"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4" h="465">
                  <a:moveTo>
                    <a:pt x="157" y="0"/>
                  </a:moveTo>
                  <a:lnTo>
                    <a:pt x="344" y="24"/>
                  </a:lnTo>
                  <a:lnTo>
                    <a:pt x="319" y="27"/>
                  </a:lnTo>
                  <a:lnTo>
                    <a:pt x="293" y="35"/>
                  </a:lnTo>
                  <a:lnTo>
                    <a:pt x="268" y="48"/>
                  </a:lnTo>
                  <a:lnTo>
                    <a:pt x="243" y="64"/>
                  </a:lnTo>
                  <a:lnTo>
                    <a:pt x="222" y="86"/>
                  </a:lnTo>
                  <a:lnTo>
                    <a:pt x="202" y="110"/>
                  </a:lnTo>
                  <a:lnTo>
                    <a:pt x="183" y="138"/>
                  </a:lnTo>
                  <a:lnTo>
                    <a:pt x="168" y="169"/>
                  </a:lnTo>
                  <a:lnTo>
                    <a:pt x="157" y="203"/>
                  </a:lnTo>
                  <a:lnTo>
                    <a:pt x="149" y="238"/>
                  </a:lnTo>
                  <a:lnTo>
                    <a:pt x="145" y="274"/>
                  </a:lnTo>
                  <a:lnTo>
                    <a:pt x="146" y="312"/>
                  </a:lnTo>
                  <a:lnTo>
                    <a:pt x="153" y="349"/>
                  </a:lnTo>
                  <a:lnTo>
                    <a:pt x="164" y="388"/>
                  </a:lnTo>
                  <a:lnTo>
                    <a:pt x="181" y="427"/>
                  </a:lnTo>
                  <a:lnTo>
                    <a:pt x="206" y="465"/>
                  </a:lnTo>
                  <a:lnTo>
                    <a:pt x="137" y="453"/>
                  </a:lnTo>
                  <a:lnTo>
                    <a:pt x="66" y="433"/>
                  </a:lnTo>
                  <a:lnTo>
                    <a:pt x="19" y="384"/>
                  </a:lnTo>
                  <a:lnTo>
                    <a:pt x="5" y="335"/>
                  </a:lnTo>
                  <a:lnTo>
                    <a:pt x="0" y="280"/>
                  </a:lnTo>
                  <a:lnTo>
                    <a:pt x="3" y="223"/>
                  </a:lnTo>
                  <a:lnTo>
                    <a:pt x="13" y="165"/>
                  </a:lnTo>
                  <a:lnTo>
                    <a:pt x="35" y="113"/>
                  </a:lnTo>
                  <a:lnTo>
                    <a:pt x="66" y="64"/>
                  </a:lnTo>
                  <a:lnTo>
                    <a:pt x="106" y="27"/>
                  </a:lnTo>
                  <a:lnTo>
                    <a:pt x="157"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0" name="Freeform 10"/>
            <p:cNvSpPr>
              <a:spLocks/>
            </p:cNvSpPr>
            <p:nvPr/>
          </p:nvSpPr>
          <p:spPr bwMode="auto">
            <a:xfrm>
              <a:off x="3699" y="1310"/>
              <a:ext cx="306" cy="260"/>
            </a:xfrm>
            <a:custGeom>
              <a:avLst/>
              <a:gdLst>
                <a:gd name="T0" fmla="*/ 0 w 306"/>
                <a:gd name="T1" fmla="*/ 0 h 260"/>
                <a:gd name="T2" fmla="*/ 0 w 306"/>
                <a:gd name="T3" fmla="*/ 189 h 260"/>
                <a:gd name="T4" fmla="*/ 203 w 306"/>
                <a:gd name="T5" fmla="*/ 186 h 260"/>
                <a:gd name="T6" fmla="*/ 224 w 306"/>
                <a:gd name="T7" fmla="*/ 260 h 260"/>
                <a:gd name="T8" fmla="*/ 299 w 306"/>
                <a:gd name="T9" fmla="*/ 242 h 260"/>
                <a:gd name="T10" fmla="*/ 296 w 306"/>
                <a:gd name="T11" fmla="*/ 178 h 260"/>
                <a:gd name="T12" fmla="*/ 306 w 306"/>
                <a:gd name="T13" fmla="*/ 113 h 260"/>
                <a:gd name="T14" fmla="*/ 306 w 306"/>
                <a:gd name="T15" fmla="*/ 52 h 260"/>
                <a:gd name="T16" fmla="*/ 0 w 306"/>
                <a:gd name="T1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260">
                  <a:moveTo>
                    <a:pt x="0" y="0"/>
                  </a:moveTo>
                  <a:lnTo>
                    <a:pt x="0" y="189"/>
                  </a:lnTo>
                  <a:lnTo>
                    <a:pt x="203" y="186"/>
                  </a:lnTo>
                  <a:lnTo>
                    <a:pt x="224" y="260"/>
                  </a:lnTo>
                  <a:lnTo>
                    <a:pt x="299" y="242"/>
                  </a:lnTo>
                  <a:lnTo>
                    <a:pt x="296" y="178"/>
                  </a:lnTo>
                  <a:lnTo>
                    <a:pt x="306" y="113"/>
                  </a:lnTo>
                  <a:lnTo>
                    <a:pt x="306" y="52"/>
                  </a:lnTo>
                  <a:lnTo>
                    <a:pt x="0" y="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1" name="Freeform 11"/>
            <p:cNvSpPr>
              <a:spLocks/>
            </p:cNvSpPr>
            <p:nvPr/>
          </p:nvSpPr>
          <p:spPr bwMode="auto">
            <a:xfrm>
              <a:off x="3699" y="1038"/>
              <a:ext cx="372" cy="250"/>
            </a:xfrm>
            <a:custGeom>
              <a:avLst/>
              <a:gdLst>
                <a:gd name="T0" fmla="*/ 0 w 372"/>
                <a:gd name="T1" fmla="*/ 213 h 250"/>
                <a:gd name="T2" fmla="*/ 0 w 372"/>
                <a:gd name="T3" fmla="*/ 250 h 250"/>
                <a:gd name="T4" fmla="*/ 49 w 372"/>
                <a:gd name="T5" fmla="*/ 149 h 250"/>
                <a:gd name="T6" fmla="*/ 92 w 372"/>
                <a:gd name="T7" fmla="*/ 153 h 250"/>
                <a:gd name="T8" fmla="*/ 105 w 372"/>
                <a:gd name="T9" fmla="*/ 174 h 250"/>
                <a:gd name="T10" fmla="*/ 117 w 372"/>
                <a:gd name="T11" fmla="*/ 188 h 250"/>
                <a:gd name="T12" fmla="*/ 127 w 372"/>
                <a:gd name="T13" fmla="*/ 197 h 250"/>
                <a:gd name="T14" fmla="*/ 137 w 372"/>
                <a:gd name="T15" fmla="*/ 203 h 250"/>
                <a:gd name="T16" fmla="*/ 150 w 372"/>
                <a:gd name="T17" fmla="*/ 207 h 250"/>
                <a:gd name="T18" fmla="*/ 163 w 372"/>
                <a:gd name="T19" fmla="*/ 211 h 250"/>
                <a:gd name="T20" fmla="*/ 182 w 372"/>
                <a:gd name="T21" fmla="*/ 216 h 250"/>
                <a:gd name="T22" fmla="*/ 206 w 372"/>
                <a:gd name="T23" fmla="*/ 224 h 250"/>
                <a:gd name="T24" fmla="*/ 316 w 372"/>
                <a:gd name="T25" fmla="*/ 142 h 250"/>
                <a:gd name="T26" fmla="*/ 372 w 372"/>
                <a:gd name="T27" fmla="*/ 88 h 250"/>
                <a:gd name="T28" fmla="*/ 364 w 372"/>
                <a:gd name="T29" fmla="*/ 35 h 250"/>
                <a:gd name="T30" fmla="*/ 0 w 372"/>
                <a:gd name="T31" fmla="*/ 0 h 250"/>
                <a:gd name="T32" fmla="*/ 0 w 372"/>
                <a:gd name="T33" fmla="*/ 146 h 250"/>
                <a:gd name="T34" fmla="*/ 22 w 372"/>
                <a:gd name="T35" fmla="*/ 146 h 250"/>
                <a:gd name="T36" fmla="*/ 16 w 372"/>
                <a:gd name="T37" fmla="*/ 174 h 250"/>
                <a:gd name="T38" fmla="*/ 0 w 372"/>
                <a:gd name="T39" fmla="*/ 173 h 250"/>
                <a:gd name="T40" fmla="*/ 0 w 372"/>
                <a:gd name="T41" fmla="*/ 190 h 250"/>
                <a:gd name="T42" fmla="*/ 11 w 372"/>
                <a:gd name="T43" fmla="*/ 193 h 250"/>
                <a:gd name="T44" fmla="*/ 0 w 372"/>
                <a:gd name="T45" fmla="*/ 21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2" h="250">
                  <a:moveTo>
                    <a:pt x="0" y="213"/>
                  </a:moveTo>
                  <a:lnTo>
                    <a:pt x="0" y="250"/>
                  </a:lnTo>
                  <a:lnTo>
                    <a:pt x="49" y="149"/>
                  </a:lnTo>
                  <a:lnTo>
                    <a:pt x="92" y="153"/>
                  </a:lnTo>
                  <a:lnTo>
                    <a:pt x="105" y="174"/>
                  </a:lnTo>
                  <a:lnTo>
                    <a:pt x="117" y="188"/>
                  </a:lnTo>
                  <a:lnTo>
                    <a:pt x="127" y="197"/>
                  </a:lnTo>
                  <a:lnTo>
                    <a:pt x="137" y="203"/>
                  </a:lnTo>
                  <a:lnTo>
                    <a:pt x="150" y="207"/>
                  </a:lnTo>
                  <a:lnTo>
                    <a:pt x="163" y="211"/>
                  </a:lnTo>
                  <a:lnTo>
                    <a:pt x="182" y="216"/>
                  </a:lnTo>
                  <a:lnTo>
                    <a:pt x="206" y="224"/>
                  </a:lnTo>
                  <a:lnTo>
                    <a:pt x="316" y="142"/>
                  </a:lnTo>
                  <a:lnTo>
                    <a:pt x="372" y="88"/>
                  </a:lnTo>
                  <a:lnTo>
                    <a:pt x="364" y="35"/>
                  </a:lnTo>
                  <a:lnTo>
                    <a:pt x="0" y="0"/>
                  </a:lnTo>
                  <a:lnTo>
                    <a:pt x="0" y="146"/>
                  </a:lnTo>
                  <a:lnTo>
                    <a:pt x="22" y="146"/>
                  </a:lnTo>
                  <a:lnTo>
                    <a:pt x="16" y="174"/>
                  </a:lnTo>
                  <a:lnTo>
                    <a:pt x="0" y="173"/>
                  </a:lnTo>
                  <a:lnTo>
                    <a:pt x="0" y="190"/>
                  </a:lnTo>
                  <a:lnTo>
                    <a:pt x="11" y="193"/>
                  </a:lnTo>
                  <a:lnTo>
                    <a:pt x="0" y="21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2" name="Freeform 12"/>
            <p:cNvSpPr>
              <a:spLocks/>
            </p:cNvSpPr>
            <p:nvPr/>
          </p:nvSpPr>
          <p:spPr bwMode="auto">
            <a:xfrm>
              <a:off x="3609" y="1028"/>
              <a:ext cx="90" cy="668"/>
            </a:xfrm>
            <a:custGeom>
              <a:avLst/>
              <a:gdLst>
                <a:gd name="T0" fmla="*/ 90 w 90"/>
                <a:gd name="T1" fmla="*/ 156 h 668"/>
                <a:gd name="T2" fmla="*/ 90 w 90"/>
                <a:gd name="T3" fmla="*/ 10 h 668"/>
                <a:gd name="T4" fmla="*/ 0 w 90"/>
                <a:gd name="T5" fmla="*/ 0 h 668"/>
                <a:gd name="T6" fmla="*/ 0 w 90"/>
                <a:gd name="T7" fmla="*/ 145 h 668"/>
                <a:gd name="T8" fmla="*/ 71 w 90"/>
                <a:gd name="T9" fmla="*/ 153 h 668"/>
                <a:gd name="T10" fmla="*/ 34 w 90"/>
                <a:gd name="T11" fmla="*/ 183 h 668"/>
                <a:gd name="T12" fmla="*/ 0 w 90"/>
                <a:gd name="T13" fmla="*/ 187 h 668"/>
                <a:gd name="T14" fmla="*/ 0 w 90"/>
                <a:gd name="T15" fmla="*/ 215 h 668"/>
                <a:gd name="T16" fmla="*/ 31 w 90"/>
                <a:gd name="T17" fmla="*/ 199 h 668"/>
                <a:gd name="T18" fmla="*/ 38 w 90"/>
                <a:gd name="T19" fmla="*/ 200 h 668"/>
                <a:gd name="T20" fmla="*/ 51 w 90"/>
                <a:gd name="T21" fmla="*/ 200 h 668"/>
                <a:gd name="T22" fmla="*/ 63 w 90"/>
                <a:gd name="T23" fmla="*/ 199 h 668"/>
                <a:gd name="T24" fmla="*/ 70 w 90"/>
                <a:gd name="T25" fmla="*/ 199 h 668"/>
                <a:gd name="T26" fmla="*/ 61 w 90"/>
                <a:gd name="T27" fmla="*/ 260 h 668"/>
                <a:gd name="T28" fmla="*/ 43 w 90"/>
                <a:gd name="T29" fmla="*/ 260 h 668"/>
                <a:gd name="T30" fmla="*/ 26 w 90"/>
                <a:gd name="T31" fmla="*/ 248 h 668"/>
                <a:gd name="T32" fmla="*/ 0 w 90"/>
                <a:gd name="T33" fmla="*/ 248 h 668"/>
                <a:gd name="T34" fmla="*/ 0 w 90"/>
                <a:gd name="T35" fmla="*/ 668 h 668"/>
                <a:gd name="T36" fmla="*/ 51 w 90"/>
                <a:gd name="T37" fmla="*/ 653 h 668"/>
                <a:gd name="T38" fmla="*/ 57 w 90"/>
                <a:gd name="T39" fmla="*/ 471 h 668"/>
                <a:gd name="T40" fmla="*/ 90 w 90"/>
                <a:gd name="T41" fmla="*/ 471 h 668"/>
                <a:gd name="T42" fmla="*/ 90 w 90"/>
                <a:gd name="T43" fmla="*/ 282 h 668"/>
                <a:gd name="T44" fmla="*/ 81 w 90"/>
                <a:gd name="T45" fmla="*/ 280 h 668"/>
                <a:gd name="T46" fmla="*/ 90 w 90"/>
                <a:gd name="T47" fmla="*/ 260 h 668"/>
                <a:gd name="T48" fmla="*/ 90 w 90"/>
                <a:gd name="T49" fmla="*/ 223 h 668"/>
                <a:gd name="T50" fmla="*/ 80 w 90"/>
                <a:gd name="T51" fmla="*/ 245 h 668"/>
                <a:gd name="T52" fmla="*/ 85 w 90"/>
                <a:gd name="T53" fmla="*/ 200 h 668"/>
                <a:gd name="T54" fmla="*/ 90 w 90"/>
                <a:gd name="T55" fmla="*/ 200 h 668"/>
                <a:gd name="T56" fmla="*/ 90 w 90"/>
                <a:gd name="T57" fmla="*/ 183 h 668"/>
                <a:gd name="T58" fmla="*/ 80 w 90"/>
                <a:gd name="T59" fmla="*/ 182 h 668"/>
                <a:gd name="T60" fmla="*/ 82 w 90"/>
                <a:gd name="T61" fmla="*/ 156 h 668"/>
                <a:gd name="T62" fmla="*/ 90 w 90"/>
                <a:gd name="T63" fmla="*/ 156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 h="668">
                  <a:moveTo>
                    <a:pt x="90" y="156"/>
                  </a:moveTo>
                  <a:lnTo>
                    <a:pt x="90" y="10"/>
                  </a:lnTo>
                  <a:lnTo>
                    <a:pt x="0" y="0"/>
                  </a:lnTo>
                  <a:lnTo>
                    <a:pt x="0" y="145"/>
                  </a:lnTo>
                  <a:lnTo>
                    <a:pt x="71" y="153"/>
                  </a:lnTo>
                  <a:lnTo>
                    <a:pt x="34" y="183"/>
                  </a:lnTo>
                  <a:lnTo>
                    <a:pt x="0" y="187"/>
                  </a:lnTo>
                  <a:lnTo>
                    <a:pt x="0" y="215"/>
                  </a:lnTo>
                  <a:lnTo>
                    <a:pt x="31" y="199"/>
                  </a:lnTo>
                  <a:lnTo>
                    <a:pt x="38" y="200"/>
                  </a:lnTo>
                  <a:lnTo>
                    <a:pt x="51" y="200"/>
                  </a:lnTo>
                  <a:lnTo>
                    <a:pt x="63" y="199"/>
                  </a:lnTo>
                  <a:lnTo>
                    <a:pt x="70" y="199"/>
                  </a:lnTo>
                  <a:lnTo>
                    <a:pt x="61" y="260"/>
                  </a:lnTo>
                  <a:lnTo>
                    <a:pt x="43" y="260"/>
                  </a:lnTo>
                  <a:lnTo>
                    <a:pt x="26" y="248"/>
                  </a:lnTo>
                  <a:lnTo>
                    <a:pt x="0" y="248"/>
                  </a:lnTo>
                  <a:lnTo>
                    <a:pt x="0" y="668"/>
                  </a:lnTo>
                  <a:lnTo>
                    <a:pt x="51" y="653"/>
                  </a:lnTo>
                  <a:lnTo>
                    <a:pt x="57" y="471"/>
                  </a:lnTo>
                  <a:lnTo>
                    <a:pt x="90" y="471"/>
                  </a:lnTo>
                  <a:lnTo>
                    <a:pt x="90" y="282"/>
                  </a:lnTo>
                  <a:lnTo>
                    <a:pt x="81" y="280"/>
                  </a:lnTo>
                  <a:lnTo>
                    <a:pt x="90" y="260"/>
                  </a:lnTo>
                  <a:lnTo>
                    <a:pt x="90" y="223"/>
                  </a:lnTo>
                  <a:lnTo>
                    <a:pt x="80" y="245"/>
                  </a:lnTo>
                  <a:lnTo>
                    <a:pt x="85" y="200"/>
                  </a:lnTo>
                  <a:lnTo>
                    <a:pt x="90" y="200"/>
                  </a:lnTo>
                  <a:lnTo>
                    <a:pt x="90" y="183"/>
                  </a:lnTo>
                  <a:lnTo>
                    <a:pt x="80" y="182"/>
                  </a:lnTo>
                  <a:lnTo>
                    <a:pt x="82" y="156"/>
                  </a:lnTo>
                  <a:lnTo>
                    <a:pt x="90" y="15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3" name="Freeform 13"/>
            <p:cNvSpPr>
              <a:spLocks/>
            </p:cNvSpPr>
            <p:nvPr/>
          </p:nvSpPr>
          <p:spPr bwMode="auto">
            <a:xfrm>
              <a:off x="3559" y="1024"/>
              <a:ext cx="50" cy="149"/>
            </a:xfrm>
            <a:custGeom>
              <a:avLst/>
              <a:gdLst>
                <a:gd name="T0" fmla="*/ 50 w 50"/>
                <a:gd name="T1" fmla="*/ 149 h 149"/>
                <a:gd name="T2" fmla="*/ 50 w 50"/>
                <a:gd name="T3" fmla="*/ 4 h 149"/>
                <a:gd name="T4" fmla="*/ 0 w 50"/>
                <a:gd name="T5" fmla="*/ 0 h 149"/>
                <a:gd name="T6" fmla="*/ 0 w 50"/>
                <a:gd name="T7" fmla="*/ 144 h 149"/>
                <a:gd name="T8" fmla="*/ 50 w 50"/>
                <a:gd name="T9" fmla="*/ 149 h 149"/>
              </a:gdLst>
              <a:ahLst/>
              <a:cxnLst>
                <a:cxn ang="0">
                  <a:pos x="T0" y="T1"/>
                </a:cxn>
                <a:cxn ang="0">
                  <a:pos x="T2" y="T3"/>
                </a:cxn>
                <a:cxn ang="0">
                  <a:pos x="T4" y="T5"/>
                </a:cxn>
                <a:cxn ang="0">
                  <a:pos x="T6" y="T7"/>
                </a:cxn>
                <a:cxn ang="0">
                  <a:pos x="T8" y="T9"/>
                </a:cxn>
              </a:cxnLst>
              <a:rect l="0" t="0" r="r" b="b"/>
              <a:pathLst>
                <a:path w="50" h="149">
                  <a:moveTo>
                    <a:pt x="50" y="149"/>
                  </a:moveTo>
                  <a:lnTo>
                    <a:pt x="50" y="4"/>
                  </a:lnTo>
                  <a:lnTo>
                    <a:pt x="0" y="0"/>
                  </a:lnTo>
                  <a:lnTo>
                    <a:pt x="0" y="144"/>
                  </a:lnTo>
                  <a:lnTo>
                    <a:pt x="50" y="149"/>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4" name="Freeform 14"/>
            <p:cNvSpPr>
              <a:spLocks/>
            </p:cNvSpPr>
            <p:nvPr/>
          </p:nvSpPr>
          <p:spPr bwMode="auto">
            <a:xfrm>
              <a:off x="3559" y="1215"/>
              <a:ext cx="50" cy="55"/>
            </a:xfrm>
            <a:custGeom>
              <a:avLst/>
              <a:gdLst>
                <a:gd name="T0" fmla="*/ 50 w 50"/>
                <a:gd name="T1" fmla="*/ 28 h 55"/>
                <a:gd name="T2" fmla="*/ 50 w 50"/>
                <a:gd name="T3" fmla="*/ 0 h 55"/>
                <a:gd name="T4" fmla="*/ 0 w 50"/>
                <a:gd name="T5" fmla="*/ 5 h 55"/>
                <a:gd name="T6" fmla="*/ 0 w 50"/>
                <a:gd name="T7" fmla="*/ 24 h 55"/>
                <a:gd name="T8" fmla="*/ 49 w 50"/>
                <a:gd name="T9" fmla="*/ 17 h 55"/>
                <a:gd name="T10" fmla="*/ 0 w 50"/>
                <a:gd name="T11" fmla="*/ 40 h 55"/>
                <a:gd name="T12" fmla="*/ 0 w 50"/>
                <a:gd name="T13" fmla="*/ 55 h 55"/>
                <a:gd name="T14" fmla="*/ 50 w 50"/>
                <a:gd name="T15" fmla="*/ 28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55">
                  <a:moveTo>
                    <a:pt x="50" y="28"/>
                  </a:moveTo>
                  <a:lnTo>
                    <a:pt x="50" y="0"/>
                  </a:lnTo>
                  <a:lnTo>
                    <a:pt x="0" y="5"/>
                  </a:lnTo>
                  <a:lnTo>
                    <a:pt x="0" y="24"/>
                  </a:lnTo>
                  <a:lnTo>
                    <a:pt x="49" y="17"/>
                  </a:lnTo>
                  <a:lnTo>
                    <a:pt x="0" y="40"/>
                  </a:lnTo>
                  <a:lnTo>
                    <a:pt x="0" y="55"/>
                  </a:lnTo>
                  <a:lnTo>
                    <a:pt x="50" y="2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5" name="Freeform 15"/>
            <p:cNvSpPr>
              <a:spLocks/>
            </p:cNvSpPr>
            <p:nvPr/>
          </p:nvSpPr>
          <p:spPr bwMode="auto">
            <a:xfrm>
              <a:off x="3559" y="1276"/>
              <a:ext cx="50" cy="435"/>
            </a:xfrm>
            <a:custGeom>
              <a:avLst/>
              <a:gdLst>
                <a:gd name="T0" fmla="*/ 50 w 50"/>
                <a:gd name="T1" fmla="*/ 420 h 435"/>
                <a:gd name="T2" fmla="*/ 50 w 50"/>
                <a:gd name="T3" fmla="*/ 0 h 435"/>
                <a:gd name="T4" fmla="*/ 31 w 50"/>
                <a:gd name="T5" fmla="*/ 0 h 435"/>
                <a:gd name="T6" fmla="*/ 14 w 50"/>
                <a:gd name="T7" fmla="*/ 12 h 435"/>
                <a:gd name="T8" fmla="*/ 0 w 50"/>
                <a:gd name="T9" fmla="*/ 6 h 435"/>
                <a:gd name="T10" fmla="*/ 0 w 50"/>
                <a:gd name="T11" fmla="*/ 435 h 435"/>
                <a:gd name="T12" fmla="*/ 50 w 50"/>
                <a:gd name="T13" fmla="*/ 420 h 435"/>
              </a:gdLst>
              <a:ahLst/>
              <a:cxnLst>
                <a:cxn ang="0">
                  <a:pos x="T0" y="T1"/>
                </a:cxn>
                <a:cxn ang="0">
                  <a:pos x="T2" y="T3"/>
                </a:cxn>
                <a:cxn ang="0">
                  <a:pos x="T4" y="T5"/>
                </a:cxn>
                <a:cxn ang="0">
                  <a:pos x="T6" y="T7"/>
                </a:cxn>
                <a:cxn ang="0">
                  <a:pos x="T8" y="T9"/>
                </a:cxn>
                <a:cxn ang="0">
                  <a:pos x="T10" y="T11"/>
                </a:cxn>
                <a:cxn ang="0">
                  <a:pos x="T12" y="T13"/>
                </a:cxn>
              </a:cxnLst>
              <a:rect l="0" t="0" r="r" b="b"/>
              <a:pathLst>
                <a:path w="50" h="435">
                  <a:moveTo>
                    <a:pt x="50" y="420"/>
                  </a:moveTo>
                  <a:lnTo>
                    <a:pt x="50" y="0"/>
                  </a:lnTo>
                  <a:lnTo>
                    <a:pt x="31" y="0"/>
                  </a:lnTo>
                  <a:lnTo>
                    <a:pt x="14" y="12"/>
                  </a:lnTo>
                  <a:lnTo>
                    <a:pt x="0" y="6"/>
                  </a:lnTo>
                  <a:lnTo>
                    <a:pt x="0" y="435"/>
                  </a:lnTo>
                  <a:lnTo>
                    <a:pt x="50" y="42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6" name="Freeform 16"/>
            <p:cNvSpPr>
              <a:spLocks/>
            </p:cNvSpPr>
            <p:nvPr/>
          </p:nvSpPr>
          <p:spPr bwMode="auto">
            <a:xfrm>
              <a:off x="3522" y="1020"/>
              <a:ext cx="37" cy="241"/>
            </a:xfrm>
            <a:custGeom>
              <a:avLst/>
              <a:gdLst>
                <a:gd name="T0" fmla="*/ 37 w 37"/>
                <a:gd name="T1" fmla="*/ 148 h 241"/>
                <a:gd name="T2" fmla="*/ 37 w 37"/>
                <a:gd name="T3" fmla="*/ 4 h 241"/>
                <a:gd name="T4" fmla="*/ 0 w 37"/>
                <a:gd name="T5" fmla="*/ 0 h 241"/>
                <a:gd name="T6" fmla="*/ 0 w 37"/>
                <a:gd name="T7" fmla="*/ 144 h 241"/>
                <a:gd name="T8" fmla="*/ 16 w 37"/>
                <a:gd name="T9" fmla="*/ 148 h 241"/>
                <a:gd name="T10" fmla="*/ 0 w 37"/>
                <a:gd name="T11" fmla="*/ 200 h 241"/>
                <a:gd name="T12" fmla="*/ 0 w 37"/>
                <a:gd name="T13" fmla="*/ 241 h 241"/>
                <a:gd name="T14" fmla="*/ 9 w 37"/>
                <a:gd name="T15" fmla="*/ 222 h 241"/>
                <a:gd name="T16" fmla="*/ 37 w 37"/>
                <a:gd name="T17" fmla="*/ 219 h 241"/>
                <a:gd name="T18" fmla="*/ 37 w 37"/>
                <a:gd name="T19" fmla="*/ 200 h 241"/>
                <a:gd name="T20" fmla="*/ 16 w 37"/>
                <a:gd name="T21" fmla="*/ 202 h 241"/>
                <a:gd name="T22" fmla="*/ 37 w 37"/>
                <a:gd name="T23" fmla="*/ 148 h 241"/>
                <a:gd name="T24" fmla="*/ 37 w 37"/>
                <a:gd name="T25" fmla="*/ 14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241">
                  <a:moveTo>
                    <a:pt x="37" y="148"/>
                  </a:moveTo>
                  <a:lnTo>
                    <a:pt x="37" y="4"/>
                  </a:lnTo>
                  <a:lnTo>
                    <a:pt x="0" y="0"/>
                  </a:lnTo>
                  <a:lnTo>
                    <a:pt x="0" y="144"/>
                  </a:lnTo>
                  <a:lnTo>
                    <a:pt x="16" y="148"/>
                  </a:lnTo>
                  <a:lnTo>
                    <a:pt x="0" y="200"/>
                  </a:lnTo>
                  <a:lnTo>
                    <a:pt x="0" y="241"/>
                  </a:lnTo>
                  <a:lnTo>
                    <a:pt x="9" y="222"/>
                  </a:lnTo>
                  <a:lnTo>
                    <a:pt x="37" y="219"/>
                  </a:lnTo>
                  <a:lnTo>
                    <a:pt x="37" y="200"/>
                  </a:lnTo>
                  <a:lnTo>
                    <a:pt x="16" y="202"/>
                  </a:lnTo>
                  <a:lnTo>
                    <a:pt x="37" y="148"/>
                  </a:lnTo>
                  <a:lnTo>
                    <a:pt x="37" y="14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7" name="Freeform 17"/>
            <p:cNvSpPr>
              <a:spLocks/>
            </p:cNvSpPr>
            <p:nvPr/>
          </p:nvSpPr>
          <p:spPr bwMode="auto">
            <a:xfrm>
              <a:off x="3522" y="1255"/>
              <a:ext cx="37" cy="467"/>
            </a:xfrm>
            <a:custGeom>
              <a:avLst/>
              <a:gdLst>
                <a:gd name="T0" fmla="*/ 37 w 37"/>
                <a:gd name="T1" fmla="*/ 15 h 467"/>
                <a:gd name="T2" fmla="*/ 37 w 37"/>
                <a:gd name="T3" fmla="*/ 0 h 467"/>
                <a:gd name="T4" fmla="*/ 0 w 37"/>
                <a:gd name="T5" fmla="*/ 19 h 467"/>
                <a:gd name="T6" fmla="*/ 0 w 37"/>
                <a:gd name="T7" fmla="*/ 467 h 467"/>
                <a:gd name="T8" fmla="*/ 37 w 37"/>
                <a:gd name="T9" fmla="*/ 456 h 467"/>
                <a:gd name="T10" fmla="*/ 37 w 37"/>
                <a:gd name="T11" fmla="*/ 27 h 467"/>
                <a:gd name="T12" fmla="*/ 24 w 37"/>
                <a:gd name="T13" fmla="*/ 21 h 467"/>
                <a:gd name="T14" fmla="*/ 37 w 37"/>
                <a:gd name="T15" fmla="*/ 15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67">
                  <a:moveTo>
                    <a:pt x="37" y="15"/>
                  </a:moveTo>
                  <a:lnTo>
                    <a:pt x="37" y="0"/>
                  </a:lnTo>
                  <a:lnTo>
                    <a:pt x="0" y="19"/>
                  </a:lnTo>
                  <a:lnTo>
                    <a:pt x="0" y="467"/>
                  </a:lnTo>
                  <a:lnTo>
                    <a:pt x="37" y="456"/>
                  </a:lnTo>
                  <a:lnTo>
                    <a:pt x="37" y="27"/>
                  </a:lnTo>
                  <a:lnTo>
                    <a:pt x="24" y="21"/>
                  </a:lnTo>
                  <a:lnTo>
                    <a:pt x="37" y="15"/>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8" name="Freeform 18"/>
            <p:cNvSpPr>
              <a:spLocks/>
            </p:cNvSpPr>
            <p:nvPr/>
          </p:nvSpPr>
          <p:spPr bwMode="auto">
            <a:xfrm>
              <a:off x="3515" y="1019"/>
              <a:ext cx="7" cy="145"/>
            </a:xfrm>
            <a:custGeom>
              <a:avLst/>
              <a:gdLst>
                <a:gd name="T0" fmla="*/ 7 w 7"/>
                <a:gd name="T1" fmla="*/ 145 h 145"/>
                <a:gd name="T2" fmla="*/ 7 w 7"/>
                <a:gd name="T3" fmla="*/ 1 h 145"/>
                <a:gd name="T4" fmla="*/ 0 w 7"/>
                <a:gd name="T5" fmla="*/ 0 h 145"/>
                <a:gd name="T6" fmla="*/ 0 w 7"/>
                <a:gd name="T7" fmla="*/ 145 h 145"/>
                <a:gd name="T8" fmla="*/ 7 w 7"/>
                <a:gd name="T9" fmla="*/ 145 h 145"/>
              </a:gdLst>
              <a:ahLst/>
              <a:cxnLst>
                <a:cxn ang="0">
                  <a:pos x="T0" y="T1"/>
                </a:cxn>
                <a:cxn ang="0">
                  <a:pos x="T2" y="T3"/>
                </a:cxn>
                <a:cxn ang="0">
                  <a:pos x="T4" y="T5"/>
                </a:cxn>
                <a:cxn ang="0">
                  <a:pos x="T6" y="T7"/>
                </a:cxn>
                <a:cxn ang="0">
                  <a:pos x="T8" y="T9"/>
                </a:cxn>
              </a:cxnLst>
              <a:rect l="0" t="0" r="r" b="b"/>
              <a:pathLst>
                <a:path w="7" h="145">
                  <a:moveTo>
                    <a:pt x="7" y="145"/>
                  </a:moveTo>
                  <a:lnTo>
                    <a:pt x="7" y="1"/>
                  </a:lnTo>
                  <a:lnTo>
                    <a:pt x="0" y="0"/>
                  </a:lnTo>
                  <a:lnTo>
                    <a:pt x="0" y="145"/>
                  </a:lnTo>
                  <a:lnTo>
                    <a:pt x="7" y="145"/>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699" name="Freeform 19"/>
            <p:cNvSpPr>
              <a:spLocks/>
            </p:cNvSpPr>
            <p:nvPr/>
          </p:nvSpPr>
          <p:spPr bwMode="auto">
            <a:xfrm>
              <a:off x="3515" y="1220"/>
              <a:ext cx="7" cy="53"/>
            </a:xfrm>
            <a:custGeom>
              <a:avLst/>
              <a:gdLst>
                <a:gd name="T0" fmla="*/ 7 w 7"/>
                <a:gd name="T1" fmla="*/ 41 h 53"/>
                <a:gd name="T2" fmla="*/ 7 w 7"/>
                <a:gd name="T3" fmla="*/ 0 h 53"/>
                <a:gd name="T4" fmla="*/ 4 w 7"/>
                <a:gd name="T5" fmla="*/ 7 h 53"/>
                <a:gd name="T6" fmla="*/ 0 w 7"/>
                <a:gd name="T7" fmla="*/ 7 h 53"/>
                <a:gd name="T8" fmla="*/ 0 w 7"/>
                <a:gd name="T9" fmla="*/ 19 h 53"/>
                <a:gd name="T10" fmla="*/ 4 w 7"/>
                <a:gd name="T11" fmla="*/ 18 h 53"/>
                <a:gd name="T12" fmla="*/ 0 w 7"/>
                <a:gd name="T13" fmla="*/ 25 h 53"/>
                <a:gd name="T14" fmla="*/ 0 w 7"/>
                <a:gd name="T15" fmla="*/ 53 h 53"/>
                <a:gd name="T16" fmla="*/ 7 w 7"/>
                <a:gd name="T17"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3">
                  <a:moveTo>
                    <a:pt x="7" y="41"/>
                  </a:moveTo>
                  <a:lnTo>
                    <a:pt x="7" y="0"/>
                  </a:lnTo>
                  <a:lnTo>
                    <a:pt x="4" y="7"/>
                  </a:lnTo>
                  <a:lnTo>
                    <a:pt x="0" y="7"/>
                  </a:lnTo>
                  <a:lnTo>
                    <a:pt x="0" y="19"/>
                  </a:lnTo>
                  <a:lnTo>
                    <a:pt x="4" y="18"/>
                  </a:lnTo>
                  <a:lnTo>
                    <a:pt x="0" y="25"/>
                  </a:lnTo>
                  <a:lnTo>
                    <a:pt x="0" y="53"/>
                  </a:lnTo>
                  <a:lnTo>
                    <a:pt x="7" y="41"/>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0" name="Freeform 20"/>
            <p:cNvSpPr>
              <a:spLocks/>
            </p:cNvSpPr>
            <p:nvPr/>
          </p:nvSpPr>
          <p:spPr bwMode="auto">
            <a:xfrm>
              <a:off x="3515" y="1274"/>
              <a:ext cx="7" cy="451"/>
            </a:xfrm>
            <a:custGeom>
              <a:avLst/>
              <a:gdLst>
                <a:gd name="T0" fmla="*/ 7 w 7"/>
                <a:gd name="T1" fmla="*/ 448 h 451"/>
                <a:gd name="T2" fmla="*/ 7 w 7"/>
                <a:gd name="T3" fmla="*/ 0 h 451"/>
                <a:gd name="T4" fmla="*/ 0 w 7"/>
                <a:gd name="T5" fmla="*/ 4 h 451"/>
                <a:gd name="T6" fmla="*/ 0 w 7"/>
                <a:gd name="T7" fmla="*/ 451 h 451"/>
                <a:gd name="T8" fmla="*/ 7 w 7"/>
                <a:gd name="T9" fmla="*/ 448 h 451"/>
              </a:gdLst>
              <a:ahLst/>
              <a:cxnLst>
                <a:cxn ang="0">
                  <a:pos x="T0" y="T1"/>
                </a:cxn>
                <a:cxn ang="0">
                  <a:pos x="T2" y="T3"/>
                </a:cxn>
                <a:cxn ang="0">
                  <a:pos x="T4" y="T5"/>
                </a:cxn>
                <a:cxn ang="0">
                  <a:pos x="T6" y="T7"/>
                </a:cxn>
                <a:cxn ang="0">
                  <a:pos x="T8" y="T9"/>
                </a:cxn>
              </a:cxnLst>
              <a:rect l="0" t="0" r="r" b="b"/>
              <a:pathLst>
                <a:path w="7" h="451">
                  <a:moveTo>
                    <a:pt x="7" y="448"/>
                  </a:moveTo>
                  <a:lnTo>
                    <a:pt x="7" y="0"/>
                  </a:lnTo>
                  <a:lnTo>
                    <a:pt x="0" y="4"/>
                  </a:lnTo>
                  <a:lnTo>
                    <a:pt x="0" y="451"/>
                  </a:lnTo>
                  <a:lnTo>
                    <a:pt x="7" y="44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1" name="Freeform 21"/>
            <p:cNvSpPr>
              <a:spLocks/>
            </p:cNvSpPr>
            <p:nvPr/>
          </p:nvSpPr>
          <p:spPr bwMode="auto">
            <a:xfrm>
              <a:off x="3507" y="1019"/>
              <a:ext cx="8" cy="187"/>
            </a:xfrm>
            <a:custGeom>
              <a:avLst/>
              <a:gdLst>
                <a:gd name="T0" fmla="*/ 8 w 8"/>
                <a:gd name="T1" fmla="*/ 145 h 187"/>
                <a:gd name="T2" fmla="*/ 8 w 8"/>
                <a:gd name="T3" fmla="*/ 0 h 187"/>
                <a:gd name="T4" fmla="*/ 0 w 8"/>
                <a:gd name="T5" fmla="*/ 0 h 187"/>
                <a:gd name="T6" fmla="*/ 0 w 8"/>
                <a:gd name="T7" fmla="*/ 187 h 187"/>
                <a:gd name="T8" fmla="*/ 4 w 8"/>
                <a:gd name="T9" fmla="*/ 145 h 187"/>
                <a:gd name="T10" fmla="*/ 8 w 8"/>
                <a:gd name="T11" fmla="*/ 145 h 187"/>
              </a:gdLst>
              <a:ahLst/>
              <a:cxnLst>
                <a:cxn ang="0">
                  <a:pos x="T0" y="T1"/>
                </a:cxn>
                <a:cxn ang="0">
                  <a:pos x="T2" y="T3"/>
                </a:cxn>
                <a:cxn ang="0">
                  <a:pos x="T4" y="T5"/>
                </a:cxn>
                <a:cxn ang="0">
                  <a:pos x="T6" y="T7"/>
                </a:cxn>
                <a:cxn ang="0">
                  <a:pos x="T8" y="T9"/>
                </a:cxn>
                <a:cxn ang="0">
                  <a:pos x="T10" y="T11"/>
                </a:cxn>
              </a:cxnLst>
              <a:rect l="0" t="0" r="r" b="b"/>
              <a:pathLst>
                <a:path w="8" h="187">
                  <a:moveTo>
                    <a:pt x="8" y="145"/>
                  </a:moveTo>
                  <a:lnTo>
                    <a:pt x="8" y="0"/>
                  </a:lnTo>
                  <a:lnTo>
                    <a:pt x="0" y="0"/>
                  </a:lnTo>
                  <a:lnTo>
                    <a:pt x="0" y="187"/>
                  </a:lnTo>
                  <a:lnTo>
                    <a:pt x="4" y="145"/>
                  </a:lnTo>
                  <a:lnTo>
                    <a:pt x="8" y="145"/>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2" name="Freeform 22"/>
            <p:cNvSpPr>
              <a:spLocks/>
            </p:cNvSpPr>
            <p:nvPr/>
          </p:nvSpPr>
          <p:spPr bwMode="auto">
            <a:xfrm>
              <a:off x="3507" y="1227"/>
              <a:ext cx="8" cy="16"/>
            </a:xfrm>
            <a:custGeom>
              <a:avLst/>
              <a:gdLst>
                <a:gd name="T0" fmla="*/ 8 w 8"/>
                <a:gd name="T1" fmla="*/ 12 h 16"/>
                <a:gd name="T2" fmla="*/ 8 w 8"/>
                <a:gd name="T3" fmla="*/ 0 h 16"/>
                <a:gd name="T4" fmla="*/ 0 w 8"/>
                <a:gd name="T5" fmla="*/ 0 h 16"/>
                <a:gd name="T6" fmla="*/ 0 w 8"/>
                <a:gd name="T7" fmla="*/ 16 h 16"/>
                <a:gd name="T8" fmla="*/ 8 w 8"/>
                <a:gd name="T9" fmla="*/ 12 h 16"/>
              </a:gdLst>
              <a:ahLst/>
              <a:cxnLst>
                <a:cxn ang="0">
                  <a:pos x="T0" y="T1"/>
                </a:cxn>
                <a:cxn ang="0">
                  <a:pos x="T2" y="T3"/>
                </a:cxn>
                <a:cxn ang="0">
                  <a:pos x="T4" y="T5"/>
                </a:cxn>
                <a:cxn ang="0">
                  <a:pos x="T6" y="T7"/>
                </a:cxn>
                <a:cxn ang="0">
                  <a:pos x="T8" y="T9"/>
                </a:cxn>
              </a:cxnLst>
              <a:rect l="0" t="0" r="r" b="b"/>
              <a:pathLst>
                <a:path w="8" h="16">
                  <a:moveTo>
                    <a:pt x="8" y="12"/>
                  </a:moveTo>
                  <a:lnTo>
                    <a:pt x="8" y="0"/>
                  </a:lnTo>
                  <a:lnTo>
                    <a:pt x="0" y="0"/>
                  </a:lnTo>
                  <a:lnTo>
                    <a:pt x="0" y="16"/>
                  </a:lnTo>
                  <a:lnTo>
                    <a:pt x="8" y="12"/>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3" name="Freeform 23"/>
            <p:cNvSpPr>
              <a:spLocks/>
            </p:cNvSpPr>
            <p:nvPr/>
          </p:nvSpPr>
          <p:spPr bwMode="auto">
            <a:xfrm>
              <a:off x="3507" y="1245"/>
              <a:ext cx="8" cy="481"/>
            </a:xfrm>
            <a:custGeom>
              <a:avLst/>
              <a:gdLst>
                <a:gd name="T0" fmla="*/ 8 w 8"/>
                <a:gd name="T1" fmla="*/ 28 h 481"/>
                <a:gd name="T2" fmla="*/ 8 w 8"/>
                <a:gd name="T3" fmla="*/ 0 h 481"/>
                <a:gd name="T4" fmla="*/ 0 w 8"/>
                <a:gd name="T5" fmla="*/ 16 h 481"/>
                <a:gd name="T6" fmla="*/ 0 w 8"/>
                <a:gd name="T7" fmla="*/ 481 h 481"/>
                <a:gd name="T8" fmla="*/ 8 w 8"/>
                <a:gd name="T9" fmla="*/ 480 h 481"/>
                <a:gd name="T10" fmla="*/ 8 w 8"/>
                <a:gd name="T11" fmla="*/ 33 h 481"/>
                <a:gd name="T12" fmla="*/ 4 w 8"/>
                <a:gd name="T13" fmla="*/ 33 h 481"/>
                <a:gd name="T14" fmla="*/ 8 w 8"/>
                <a:gd name="T15" fmla="*/ 28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81">
                  <a:moveTo>
                    <a:pt x="8" y="28"/>
                  </a:moveTo>
                  <a:lnTo>
                    <a:pt x="8" y="0"/>
                  </a:lnTo>
                  <a:lnTo>
                    <a:pt x="0" y="16"/>
                  </a:lnTo>
                  <a:lnTo>
                    <a:pt x="0" y="481"/>
                  </a:lnTo>
                  <a:lnTo>
                    <a:pt x="8" y="480"/>
                  </a:lnTo>
                  <a:lnTo>
                    <a:pt x="8" y="33"/>
                  </a:lnTo>
                  <a:lnTo>
                    <a:pt x="4" y="33"/>
                  </a:lnTo>
                  <a:lnTo>
                    <a:pt x="8" y="2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4" name="Freeform 24"/>
            <p:cNvSpPr>
              <a:spLocks/>
            </p:cNvSpPr>
            <p:nvPr/>
          </p:nvSpPr>
          <p:spPr bwMode="auto">
            <a:xfrm>
              <a:off x="3285" y="1015"/>
              <a:ext cx="222" cy="759"/>
            </a:xfrm>
            <a:custGeom>
              <a:avLst/>
              <a:gdLst>
                <a:gd name="T0" fmla="*/ 222 w 222"/>
                <a:gd name="T1" fmla="*/ 191 h 759"/>
                <a:gd name="T2" fmla="*/ 222 w 222"/>
                <a:gd name="T3" fmla="*/ 4 h 759"/>
                <a:gd name="T4" fmla="*/ 180 w 222"/>
                <a:gd name="T5" fmla="*/ 0 h 759"/>
                <a:gd name="T6" fmla="*/ 0 w 222"/>
                <a:gd name="T7" fmla="*/ 48 h 759"/>
                <a:gd name="T8" fmla="*/ 0 w 222"/>
                <a:gd name="T9" fmla="*/ 130 h 759"/>
                <a:gd name="T10" fmla="*/ 11 w 222"/>
                <a:gd name="T11" fmla="*/ 137 h 759"/>
                <a:gd name="T12" fmla="*/ 23 w 222"/>
                <a:gd name="T13" fmla="*/ 142 h 759"/>
                <a:gd name="T14" fmla="*/ 34 w 222"/>
                <a:gd name="T15" fmla="*/ 148 h 759"/>
                <a:gd name="T16" fmla="*/ 46 w 222"/>
                <a:gd name="T17" fmla="*/ 152 h 759"/>
                <a:gd name="T18" fmla="*/ 56 w 222"/>
                <a:gd name="T19" fmla="*/ 156 h 759"/>
                <a:gd name="T20" fmla="*/ 69 w 222"/>
                <a:gd name="T21" fmla="*/ 158 h 759"/>
                <a:gd name="T22" fmla="*/ 79 w 222"/>
                <a:gd name="T23" fmla="*/ 161 h 759"/>
                <a:gd name="T24" fmla="*/ 90 w 222"/>
                <a:gd name="T25" fmla="*/ 164 h 759"/>
                <a:gd name="T26" fmla="*/ 137 w 222"/>
                <a:gd name="T27" fmla="*/ 144 h 759"/>
                <a:gd name="T28" fmla="*/ 212 w 222"/>
                <a:gd name="T29" fmla="*/ 144 h 759"/>
                <a:gd name="T30" fmla="*/ 203 w 222"/>
                <a:gd name="T31" fmla="*/ 191 h 759"/>
                <a:gd name="T32" fmla="*/ 204 w 222"/>
                <a:gd name="T33" fmla="*/ 191 h 759"/>
                <a:gd name="T34" fmla="*/ 207 w 222"/>
                <a:gd name="T35" fmla="*/ 212 h 759"/>
                <a:gd name="T36" fmla="*/ 199 w 222"/>
                <a:gd name="T37" fmla="*/ 215 h 759"/>
                <a:gd name="T38" fmla="*/ 198 w 222"/>
                <a:gd name="T39" fmla="*/ 226 h 759"/>
                <a:gd name="T40" fmla="*/ 202 w 222"/>
                <a:gd name="T41" fmla="*/ 224 h 759"/>
                <a:gd name="T42" fmla="*/ 194 w 222"/>
                <a:gd name="T43" fmla="*/ 263 h 759"/>
                <a:gd name="T44" fmla="*/ 191 w 222"/>
                <a:gd name="T45" fmla="*/ 261 h 759"/>
                <a:gd name="T46" fmla="*/ 190 w 222"/>
                <a:gd name="T47" fmla="*/ 270 h 759"/>
                <a:gd name="T48" fmla="*/ 0 w 222"/>
                <a:gd name="T49" fmla="*/ 149 h 759"/>
                <a:gd name="T50" fmla="*/ 0 w 222"/>
                <a:gd name="T51" fmla="*/ 192 h 759"/>
                <a:gd name="T52" fmla="*/ 98 w 222"/>
                <a:gd name="T53" fmla="*/ 246 h 759"/>
                <a:gd name="T54" fmla="*/ 54 w 222"/>
                <a:gd name="T55" fmla="*/ 240 h 759"/>
                <a:gd name="T56" fmla="*/ 7 w 222"/>
                <a:gd name="T57" fmla="*/ 240 h 759"/>
                <a:gd name="T58" fmla="*/ 0 w 222"/>
                <a:gd name="T59" fmla="*/ 231 h 759"/>
                <a:gd name="T60" fmla="*/ 0 w 222"/>
                <a:gd name="T61" fmla="*/ 759 h 759"/>
                <a:gd name="T62" fmla="*/ 160 w 222"/>
                <a:gd name="T63" fmla="*/ 731 h 759"/>
                <a:gd name="T64" fmla="*/ 222 w 222"/>
                <a:gd name="T65" fmla="*/ 711 h 759"/>
                <a:gd name="T66" fmla="*/ 222 w 222"/>
                <a:gd name="T67" fmla="*/ 246 h 759"/>
                <a:gd name="T68" fmla="*/ 208 w 222"/>
                <a:gd name="T69" fmla="*/ 270 h 759"/>
                <a:gd name="T70" fmla="*/ 217 w 222"/>
                <a:gd name="T71" fmla="*/ 230 h 759"/>
                <a:gd name="T72" fmla="*/ 222 w 222"/>
                <a:gd name="T73" fmla="*/ 228 h 759"/>
                <a:gd name="T74" fmla="*/ 222 w 222"/>
                <a:gd name="T75" fmla="*/ 212 h 759"/>
                <a:gd name="T76" fmla="*/ 219 w 222"/>
                <a:gd name="T77" fmla="*/ 212 h 759"/>
                <a:gd name="T78" fmla="*/ 222 w 222"/>
                <a:gd name="T79" fmla="*/ 19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 h="759">
                  <a:moveTo>
                    <a:pt x="222" y="191"/>
                  </a:moveTo>
                  <a:lnTo>
                    <a:pt x="222" y="4"/>
                  </a:lnTo>
                  <a:lnTo>
                    <a:pt x="180" y="0"/>
                  </a:lnTo>
                  <a:lnTo>
                    <a:pt x="0" y="48"/>
                  </a:lnTo>
                  <a:lnTo>
                    <a:pt x="0" y="130"/>
                  </a:lnTo>
                  <a:lnTo>
                    <a:pt x="11" y="137"/>
                  </a:lnTo>
                  <a:lnTo>
                    <a:pt x="23" y="142"/>
                  </a:lnTo>
                  <a:lnTo>
                    <a:pt x="34" y="148"/>
                  </a:lnTo>
                  <a:lnTo>
                    <a:pt x="46" y="152"/>
                  </a:lnTo>
                  <a:lnTo>
                    <a:pt x="56" y="156"/>
                  </a:lnTo>
                  <a:lnTo>
                    <a:pt x="69" y="158"/>
                  </a:lnTo>
                  <a:lnTo>
                    <a:pt x="79" y="161"/>
                  </a:lnTo>
                  <a:lnTo>
                    <a:pt x="90" y="164"/>
                  </a:lnTo>
                  <a:lnTo>
                    <a:pt x="137" y="144"/>
                  </a:lnTo>
                  <a:lnTo>
                    <a:pt x="212" y="144"/>
                  </a:lnTo>
                  <a:lnTo>
                    <a:pt x="203" y="191"/>
                  </a:lnTo>
                  <a:lnTo>
                    <a:pt x="204" y="191"/>
                  </a:lnTo>
                  <a:lnTo>
                    <a:pt x="207" y="212"/>
                  </a:lnTo>
                  <a:lnTo>
                    <a:pt x="199" y="215"/>
                  </a:lnTo>
                  <a:lnTo>
                    <a:pt x="198" y="226"/>
                  </a:lnTo>
                  <a:lnTo>
                    <a:pt x="202" y="224"/>
                  </a:lnTo>
                  <a:lnTo>
                    <a:pt x="194" y="263"/>
                  </a:lnTo>
                  <a:lnTo>
                    <a:pt x="191" y="261"/>
                  </a:lnTo>
                  <a:lnTo>
                    <a:pt x="190" y="270"/>
                  </a:lnTo>
                  <a:lnTo>
                    <a:pt x="0" y="149"/>
                  </a:lnTo>
                  <a:lnTo>
                    <a:pt x="0" y="192"/>
                  </a:lnTo>
                  <a:lnTo>
                    <a:pt x="98" y="246"/>
                  </a:lnTo>
                  <a:lnTo>
                    <a:pt x="54" y="240"/>
                  </a:lnTo>
                  <a:lnTo>
                    <a:pt x="7" y="240"/>
                  </a:lnTo>
                  <a:lnTo>
                    <a:pt x="0" y="231"/>
                  </a:lnTo>
                  <a:lnTo>
                    <a:pt x="0" y="759"/>
                  </a:lnTo>
                  <a:lnTo>
                    <a:pt x="160" y="731"/>
                  </a:lnTo>
                  <a:lnTo>
                    <a:pt x="222" y="711"/>
                  </a:lnTo>
                  <a:lnTo>
                    <a:pt x="222" y="246"/>
                  </a:lnTo>
                  <a:lnTo>
                    <a:pt x="208" y="270"/>
                  </a:lnTo>
                  <a:lnTo>
                    <a:pt x="217" y="230"/>
                  </a:lnTo>
                  <a:lnTo>
                    <a:pt x="222" y="228"/>
                  </a:lnTo>
                  <a:lnTo>
                    <a:pt x="222" y="212"/>
                  </a:lnTo>
                  <a:lnTo>
                    <a:pt x="219" y="212"/>
                  </a:lnTo>
                  <a:lnTo>
                    <a:pt x="222" y="191"/>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5" name="Freeform 25"/>
            <p:cNvSpPr>
              <a:spLocks/>
            </p:cNvSpPr>
            <p:nvPr/>
          </p:nvSpPr>
          <p:spPr bwMode="auto">
            <a:xfrm>
              <a:off x="3250" y="1063"/>
              <a:ext cx="35" cy="82"/>
            </a:xfrm>
            <a:custGeom>
              <a:avLst/>
              <a:gdLst>
                <a:gd name="T0" fmla="*/ 35 w 35"/>
                <a:gd name="T1" fmla="*/ 82 h 82"/>
                <a:gd name="T2" fmla="*/ 35 w 35"/>
                <a:gd name="T3" fmla="*/ 0 h 82"/>
                <a:gd name="T4" fmla="*/ 0 w 35"/>
                <a:gd name="T5" fmla="*/ 10 h 82"/>
                <a:gd name="T6" fmla="*/ 0 w 35"/>
                <a:gd name="T7" fmla="*/ 54 h 82"/>
                <a:gd name="T8" fmla="*/ 8 w 35"/>
                <a:gd name="T9" fmla="*/ 62 h 82"/>
                <a:gd name="T10" fmla="*/ 17 w 35"/>
                <a:gd name="T11" fmla="*/ 69 h 82"/>
                <a:gd name="T12" fmla="*/ 25 w 35"/>
                <a:gd name="T13" fmla="*/ 75 h 82"/>
                <a:gd name="T14" fmla="*/ 35 w 35"/>
                <a:gd name="T15" fmla="*/ 82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82">
                  <a:moveTo>
                    <a:pt x="35" y="82"/>
                  </a:moveTo>
                  <a:lnTo>
                    <a:pt x="35" y="0"/>
                  </a:lnTo>
                  <a:lnTo>
                    <a:pt x="0" y="10"/>
                  </a:lnTo>
                  <a:lnTo>
                    <a:pt x="0" y="54"/>
                  </a:lnTo>
                  <a:lnTo>
                    <a:pt x="8" y="62"/>
                  </a:lnTo>
                  <a:lnTo>
                    <a:pt x="17" y="69"/>
                  </a:lnTo>
                  <a:lnTo>
                    <a:pt x="25" y="75"/>
                  </a:lnTo>
                  <a:lnTo>
                    <a:pt x="35" y="82"/>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6" name="Freeform 26"/>
            <p:cNvSpPr>
              <a:spLocks/>
            </p:cNvSpPr>
            <p:nvPr/>
          </p:nvSpPr>
          <p:spPr bwMode="auto">
            <a:xfrm>
              <a:off x="1525" y="1141"/>
              <a:ext cx="1760" cy="878"/>
            </a:xfrm>
            <a:custGeom>
              <a:avLst/>
              <a:gdLst>
                <a:gd name="T0" fmla="*/ 1760 w 1760"/>
                <a:gd name="T1" fmla="*/ 23 h 878"/>
                <a:gd name="T2" fmla="*/ 1550 w 1760"/>
                <a:gd name="T3" fmla="*/ 0 h 878"/>
                <a:gd name="T4" fmla="*/ 1522 w 1760"/>
                <a:gd name="T5" fmla="*/ 53 h 878"/>
                <a:gd name="T6" fmla="*/ 1352 w 1760"/>
                <a:gd name="T7" fmla="*/ 47 h 878"/>
                <a:gd name="T8" fmla="*/ 1282 w 1760"/>
                <a:gd name="T9" fmla="*/ 105 h 878"/>
                <a:gd name="T10" fmla="*/ 1007 w 1760"/>
                <a:gd name="T11" fmla="*/ 164 h 878"/>
                <a:gd name="T12" fmla="*/ 984 w 1760"/>
                <a:gd name="T13" fmla="*/ 102 h 878"/>
                <a:gd name="T14" fmla="*/ 937 w 1760"/>
                <a:gd name="T15" fmla="*/ 112 h 878"/>
                <a:gd name="T16" fmla="*/ 924 w 1760"/>
                <a:gd name="T17" fmla="*/ 184 h 878"/>
                <a:gd name="T18" fmla="*/ 893 w 1760"/>
                <a:gd name="T19" fmla="*/ 230 h 878"/>
                <a:gd name="T20" fmla="*/ 860 w 1760"/>
                <a:gd name="T21" fmla="*/ 270 h 878"/>
                <a:gd name="T22" fmla="*/ 825 w 1760"/>
                <a:gd name="T23" fmla="*/ 305 h 878"/>
                <a:gd name="T24" fmla="*/ 786 w 1760"/>
                <a:gd name="T25" fmla="*/ 339 h 878"/>
                <a:gd name="T26" fmla="*/ 746 w 1760"/>
                <a:gd name="T27" fmla="*/ 368 h 878"/>
                <a:gd name="T28" fmla="*/ 702 w 1760"/>
                <a:gd name="T29" fmla="*/ 397 h 878"/>
                <a:gd name="T30" fmla="*/ 658 w 1760"/>
                <a:gd name="T31" fmla="*/ 425 h 878"/>
                <a:gd name="T32" fmla="*/ 611 w 1760"/>
                <a:gd name="T33" fmla="*/ 452 h 878"/>
                <a:gd name="T34" fmla="*/ 425 w 1760"/>
                <a:gd name="T35" fmla="*/ 524 h 878"/>
                <a:gd name="T36" fmla="*/ 376 w 1760"/>
                <a:gd name="T37" fmla="*/ 558 h 878"/>
                <a:gd name="T38" fmla="*/ 347 w 1760"/>
                <a:gd name="T39" fmla="*/ 573 h 878"/>
                <a:gd name="T40" fmla="*/ 322 w 1760"/>
                <a:gd name="T41" fmla="*/ 582 h 878"/>
                <a:gd name="T42" fmla="*/ 296 w 1760"/>
                <a:gd name="T43" fmla="*/ 586 h 878"/>
                <a:gd name="T44" fmla="*/ 269 w 1760"/>
                <a:gd name="T45" fmla="*/ 586 h 878"/>
                <a:gd name="T46" fmla="*/ 240 w 1760"/>
                <a:gd name="T47" fmla="*/ 582 h 878"/>
                <a:gd name="T48" fmla="*/ 206 w 1760"/>
                <a:gd name="T49" fmla="*/ 574 h 878"/>
                <a:gd name="T50" fmla="*/ 167 w 1760"/>
                <a:gd name="T51" fmla="*/ 563 h 878"/>
                <a:gd name="T52" fmla="*/ 145 w 1760"/>
                <a:gd name="T53" fmla="*/ 437 h 878"/>
                <a:gd name="T54" fmla="*/ 88 w 1760"/>
                <a:gd name="T55" fmla="*/ 453 h 878"/>
                <a:gd name="T56" fmla="*/ 59 w 1760"/>
                <a:gd name="T57" fmla="*/ 508 h 878"/>
                <a:gd name="T58" fmla="*/ 30 w 1760"/>
                <a:gd name="T59" fmla="*/ 561 h 878"/>
                <a:gd name="T60" fmla="*/ 6 w 1760"/>
                <a:gd name="T61" fmla="*/ 606 h 878"/>
                <a:gd name="T62" fmla="*/ 0 w 1760"/>
                <a:gd name="T63" fmla="*/ 645 h 878"/>
                <a:gd name="T64" fmla="*/ 6 w 1760"/>
                <a:gd name="T65" fmla="*/ 656 h 878"/>
                <a:gd name="T66" fmla="*/ 18 w 1760"/>
                <a:gd name="T67" fmla="*/ 664 h 878"/>
                <a:gd name="T68" fmla="*/ 37 w 1760"/>
                <a:gd name="T69" fmla="*/ 668 h 878"/>
                <a:gd name="T70" fmla="*/ 62 w 1760"/>
                <a:gd name="T71" fmla="*/ 670 h 878"/>
                <a:gd name="T72" fmla="*/ 175 w 1760"/>
                <a:gd name="T73" fmla="*/ 745 h 878"/>
                <a:gd name="T74" fmla="*/ 141 w 1760"/>
                <a:gd name="T75" fmla="*/ 784 h 878"/>
                <a:gd name="T76" fmla="*/ 316 w 1760"/>
                <a:gd name="T77" fmla="*/ 846 h 878"/>
                <a:gd name="T78" fmla="*/ 579 w 1760"/>
                <a:gd name="T79" fmla="*/ 813 h 878"/>
                <a:gd name="T80" fmla="*/ 698 w 1760"/>
                <a:gd name="T81" fmla="*/ 852 h 878"/>
                <a:gd name="T82" fmla="*/ 700 w 1760"/>
                <a:gd name="T83" fmla="*/ 873 h 878"/>
                <a:gd name="T84" fmla="*/ 704 w 1760"/>
                <a:gd name="T85" fmla="*/ 878 h 878"/>
                <a:gd name="T86" fmla="*/ 717 w 1760"/>
                <a:gd name="T87" fmla="*/ 875 h 878"/>
                <a:gd name="T88" fmla="*/ 743 w 1760"/>
                <a:gd name="T89" fmla="*/ 873 h 878"/>
                <a:gd name="T90" fmla="*/ 1027 w 1760"/>
                <a:gd name="T91" fmla="*/ 784 h 878"/>
                <a:gd name="T92" fmla="*/ 1390 w 1760"/>
                <a:gd name="T93" fmla="*/ 664 h 878"/>
                <a:gd name="T94" fmla="*/ 1502 w 1760"/>
                <a:gd name="T95" fmla="*/ 679 h 878"/>
                <a:gd name="T96" fmla="*/ 1760 w 1760"/>
                <a:gd name="T97" fmla="*/ 633 h 878"/>
                <a:gd name="T98" fmla="*/ 1749 w 1760"/>
                <a:gd name="T99" fmla="*/ 91 h 878"/>
                <a:gd name="T100" fmla="*/ 1689 w 1760"/>
                <a:gd name="T101" fmla="*/ 65 h 878"/>
                <a:gd name="T102" fmla="*/ 1760 w 1760"/>
                <a:gd name="T103" fmla="*/ 66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0" h="878">
                  <a:moveTo>
                    <a:pt x="1760" y="66"/>
                  </a:moveTo>
                  <a:lnTo>
                    <a:pt x="1760" y="23"/>
                  </a:lnTo>
                  <a:lnTo>
                    <a:pt x="1720" y="0"/>
                  </a:lnTo>
                  <a:lnTo>
                    <a:pt x="1550" y="0"/>
                  </a:lnTo>
                  <a:lnTo>
                    <a:pt x="1533" y="20"/>
                  </a:lnTo>
                  <a:lnTo>
                    <a:pt x="1522" y="53"/>
                  </a:lnTo>
                  <a:lnTo>
                    <a:pt x="1455" y="47"/>
                  </a:lnTo>
                  <a:lnTo>
                    <a:pt x="1352" y="47"/>
                  </a:lnTo>
                  <a:lnTo>
                    <a:pt x="1315" y="70"/>
                  </a:lnTo>
                  <a:lnTo>
                    <a:pt x="1282" y="105"/>
                  </a:lnTo>
                  <a:lnTo>
                    <a:pt x="1067" y="153"/>
                  </a:lnTo>
                  <a:lnTo>
                    <a:pt x="1007" y="164"/>
                  </a:lnTo>
                  <a:lnTo>
                    <a:pt x="1021" y="126"/>
                  </a:lnTo>
                  <a:lnTo>
                    <a:pt x="984" y="102"/>
                  </a:lnTo>
                  <a:lnTo>
                    <a:pt x="954" y="117"/>
                  </a:lnTo>
                  <a:lnTo>
                    <a:pt x="937" y="112"/>
                  </a:lnTo>
                  <a:lnTo>
                    <a:pt x="907" y="159"/>
                  </a:lnTo>
                  <a:lnTo>
                    <a:pt x="924" y="184"/>
                  </a:lnTo>
                  <a:lnTo>
                    <a:pt x="910" y="207"/>
                  </a:lnTo>
                  <a:lnTo>
                    <a:pt x="893" y="230"/>
                  </a:lnTo>
                  <a:lnTo>
                    <a:pt x="877" y="250"/>
                  </a:lnTo>
                  <a:lnTo>
                    <a:pt x="860" y="270"/>
                  </a:lnTo>
                  <a:lnTo>
                    <a:pt x="842" y="288"/>
                  </a:lnTo>
                  <a:lnTo>
                    <a:pt x="825" y="305"/>
                  </a:lnTo>
                  <a:lnTo>
                    <a:pt x="806" y="323"/>
                  </a:lnTo>
                  <a:lnTo>
                    <a:pt x="786" y="339"/>
                  </a:lnTo>
                  <a:lnTo>
                    <a:pt x="766" y="354"/>
                  </a:lnTo>
                  <a:lnTo>
                    <a:pt x="746" y="368"/>
                  </a:lnTo>
                  <a:lnTo>
                    <a:pt x="724" y="383"/>
                  </a:lnTo>
                  <a:lnTo>
                    <a:pt x="702" y="397"/>
                  </a:lnTo>
                  <a:lnTo>
                    <a:pt x="681" y="411"/>
                  </a:lnTo>
                  <a:lnTo>
                    <a:pt x="658" y="425"/>
                  </a:lnTo>
                  <a:lnTo>
                    <a:pt x="635" y="438"/>
                  </a:lnTo>
                  <a:lnTo>
                    <a:pt x="611" y="452"/>
                  </a:lnTo>
                  <a:lnTo>
                    <a:pt x="421" y="481"/>
                  </a:lnTo>
                  <a:lnTo>
                    <a:pt x="425" y="524"/>
                  </a:lnTo>
                  <a:lnTo>
                    <a:pt x="390" y="549"/>
                  </a:lnTo>
                  <a:lnTo>
                    <a:pt x="376" y="558"/>
                  </a:lnTo>
                  <a:lnTo>
                    <a:pt x="361" y="566"/>
                  </a:lnTo>
                  <a:lnTo>
                    <a:pt x="347" y="573"/>
                  </a:lnTo>
                  <a:lnTo>
                    <a:pt x="335" y="578"/>
                  </a:lnTo>
                  <a:lnTo>
                    <a:pt x="322" y="582"/>
                  </a:lnTo>
                  <a:lnTo>
                    <a:pt x="310" y="585"/>
                  </a:lnTo>
                  <a:lnTo>
                    <a:pt x="296" y="586"/>
                  </a:lnTo>
                  <a:lnTo>
                    <a:pt x="283" y="586"/>
                  </a:lnTo>
                  <a:lnTo>
                    <a:pt x="269" y="586"/>
                  </a:lnTo>
                  <a:lnTo>
                    <a:pt x="254" y="585"/>
                  </a:lnTo>
                  <a:lnTo>
                    <a:pt x="240" y="582"/>
                  </a:lnTo>
                  <a:lnTo>
                    <a:pt x="224" y="578"/>
                  </a:lnTo>
                  <a:lnTo>
                    <a:pt x="206" y="574"/>
                  </a:lnTo>
                  <a:lnTo>
                    <a:pt x="187" y="570"/>
                  </a:lnTo>
                  <a:lnTo>
                    <a:pt x="167" y="563"/>
                  </a:lnTo>
                  <a:lnTo>
                    <a:pt x="145" y="558"/>
                  </a:lnTo>
                  <a:lnTo>
                    <a:pt x="145" y="437"/>
                  </a:lnTo>
                  <a:lnTo>
                    <a:pt x="97" y="426"/>
                  </a:lnTo>
                  <a:lnTo>
                    <a:pt x="88" y="453"/>
                  </a:lnTo>
                  <a:lnTo>
                    <a:pt x="74" y="481"/>
                  </a:lnTo>
                  <a:lnTo>
                    <a:pt x="59" y="508"/>
                  </a:lnTo>
                  <a:lnTo>
                    <a:pt x="45" y="535"/>
                  </a:lnTo>
                  <a:lnTo>
                    <a:pt x="30" y="561"/>
                  </a:lnTo>
                  <a:lnTo>
                    <a:pt x="16" y="584"/>
                  </a:lnTo>
                  <a:lnTo>
                    <a:pt x="6" y="606"/>
                  </a:lnTo>
                  <a:lnTo>
                    <a:pt x="0" y="625"/>
                  </a:lnTo>
                  <a:lnTo>
                    <a:pt x="0" y="645"/>
                  </a:lnTo>
                  <a:lnTo>
                    <a:pt x="3" y="651"/>
                  </a:lnTo>
                  <a:lnTo>
                    <a:pt x="6" y="656"/>
                  </a:lnTo>
                  <a:lnTo>
                    <a:pt x="11" y="660"/>
                  </a:lnTo>
                  <a:lnTo>
                    <a:pt x="18" y="664"/>
                  </a:lnTo>
                  <a:lnTo>
                    <a:pt x="26" y="667"/>
                  </a:lnTo>
                  <a:lnTo>
                    <a:pt x="37" y="668"/>
                  </a:lnTo>
                  <a:lnTo>
                    <a:pt x="49" y="670"/>
                  </a:lnTo>
                  <a:lnTo>
                    <a:pt x="62" y="670"/>
                  </a:lnTo>
                  <a:lnTo>
                    <a:pt x="191" y="700"/>
                  </a:lnTo>
                  <a:lnTo>
                    <a:pt x="175" y="745"/>
                  </a:lnTo>
                  <a:lnTo>
                    <a:pt x="159" y="778"/>
                  </a:lnTo>
                  <a:lnTo>
                    <a:pt x="141" y="784"/>
                  </a:lnTo>
                  <a:lnTo>
                    <a:pt x="141" y="801"/>
                  </a:lnTo>
                  <a:lnTo>
                    <a:pt x="316" y="846"/>
                  </a:lnTo>
                  <a:lnTo>
                    <a:pt x="349" y="846"/>
                  </a:lnTo>
                  <a:lnTo>
                    <a:pt x="579" y="813"/>
                  </a:lnTo>
                  <a:lnTo>
                    <a:pt x="689" y="834"/>
                  </a:lnTo>
                  <a:lnTo>
                    <a:pt x="698" y="852"/>
                  </a:lnTo>
                  <a:lnTo>
                    <a:pt x="698" y="864"/>
                  </a:lnTo>
                  <a:lnTo>
                    <a:pt x="700" y="873"/>
                  </a:lnTo>
                  <a:lnTo>
                    <a:pt x="701" y="877"/>
                  </a:lnTo>
                  <a:lnTo>
                    <a:pt x="704" y="878"/>
                  </a:lnTo>
                  <a:lnTo>
                    <a:pt x="709" y="877"/>
                  </a:lnTo>
                  <a:lnTo>
                    <a:pt x="717" y="875"/>
                  </a:lnTo>
                  <a:lnTo>
                    <a:pt x="728" y="874"/>
                  </a:lnTo>
                  <a:lnTo>
                    <a:pt x="743" y="873"/>
                  </a:lnTo>
                  <a:lnTo>
                    <a:pt x="933" y="807"/>
                  </a:lnTo>
                  <a:lnTo>
                    <a:pt x="1027" y="784"/>
                  </a:lnTo>
                  <a:lnTo>
                    <a:pt x="1000" y="605"/>
                  </a:lnTo>
                  <a:lnTo>
                    <a:pt x="1390" y="664"/>
                  </a:lnTo>
                  <a:lnTo>
                    <a:pt x="1440" y="684"/>
                  </a:lnTo>
                  <a:lnTo>
                    <a:pt x="1502" y="679"/>
                  </a:lnTo>
                  <a:lnTo>
                    <a:pt x="1757" y="635"/>
                  </a:lnTo>
                  <a:lnTo>
                    <a:pt x="1760" y="633"/>
                  </a:lnTo>
                  <a:lnTo>
                    <a:pt x="1760" y="105"/>
                  </a:lnTo>
                  <a:lnTo>
                    <a:pt x="1749" y="91"/>
                  </a:lnTo>
                  <a:lnTo>
                    <a:pt x="1662" y="101"/>
                  </a:lnTo>
                  <a:lnTo>
                    <a:pt x="1689" y="65"/>
                  </a:lnTo>
                  <a:lnTo>
                    <a:pt x="1748" y="59"/>
                  </a:lnTo>
                  <a:lnTo>
                    <a:pt x="1760" y="6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7" name="Freeform 27"/>
            <p:cNvSpPr>
              <a:spLocks/>
            </p:cNvSpPr>
            <p:nvPr/>
          </p:nvSpPr>
          <p:spPr bwMode="auto">
            <a:xfrm>
              <a:off x="2073" y="1399"/>
              <a:ext cx="1275" cy="287"/>
            </a:xfrm>
            <a:custGeom>
              <a:avLst/>
              <a:gdLst>
                <a:gd name="T0" fmla="*/ 110 w 1275"/>
                <a:gd name="T1" fmla="*/ 162 h 287"/>
                <a:gd name="T2" fmla="*/ 0 w 1275"/>
                <a:gd name="T3" fmla="*/ 226 h 287"/>
                <a:gd name="T4" fmla="*/ 2 w 1275"/>
                <a:gd name="T5" fmla="*/ 231 h 287"/>
                <a:gd name="T6" fmla="*/ 4 w 1275"/>
                <a:gd name="T7" fmla="*/ 235 h 287"/>
                <a:gd name="T8" fmla="*/ 5 w 1275"/>
                <a:gd name="T9" fmla="*/ 239 h 287"/>
                <a:gd name="T10" fmla="*/ 5 w 1275"/>
                <a:gd name="T11" fmla="*/ 244 h 287"/>
                <a:gd name="T12" fmla="*/ 6 w 1275"/>
                <a:gd name="T13" fmla="*/ 248 h 287"/>
                <a:gd name="T14" fmla="*/ 9 w 1275"/>
                <a:gd name="T15" fmla="*/ 252 h 287"/>
                <a:gd name="T16" fmla="*/ 12 w 1275"/>
                <a:gd name="T17" fmla="*/ 254 h 287"/>
                <a:gd name="T18" fmla="*/ 19 w 1275"/>
                <a:gd name="T19" fmla="*/ 258 h 287"/>
                <a:gd name="T20" fmla="*/ 27 w 1275"/>
                <a:gd name="T21" fmla="*/ 261 h 287"/>
                <a:gd name="T22" fmla="*/ 37 w 1275"/>
                <a:gd name="T23" fmla="*/ 265 h 287"/>
                <a:gd name="T24" fmla="*/ 54 w 1275"/>
                <a:gd name="T25" fmla="*/ 268 h 287"/>
                <a:gd name="T26" fmla="*/ 72 w 1275"/>
                <a:gd name="T27" fmla="*/ 272 h 287"/>
                <a:gd name="T28" fmla="*/ 97 w 1275"/>
                <a:gd name="T29" fmla="*/ 274 h 287"/>
                <a:gd name="T30" fmla="*/ 126 w 1275"/>
                <a:gd name="T31" fmla="*/ 278 h 287"/>
                <a:gd name="T32" fmla="*/ 163 w 1275"/>
                <a:gd name="T33" fmla="*/ 282 h 287"/>
                <a:gd name="T34" fmla="*/ 204 w 1275"/>
                <a:gd name="T35" fmla="*/ 287 h 287"/>
                <a:gd name="T36" fmla="*/ 255 w 1275"/>
                <a:gd name="T37" fmla="*/ 266 h 287"/>
                <a:gd name="T38" fmla="*/ 488 w 1275"/>
                <a:gd name="T39" fmla="*/ 242 h 287"/>
                <a:gd name="T40" fmla="*/ 1275 w 1275"/>
                <a:gd name="T41" fmla="*/ 75 h 287"/>
                <a:gd name="T42" fmla="*/ 1254 w 1275"/>
                <a:gd name="T43" fmla="*/ 45 h 287"/>
                <a:gd name="T44" fmla="*/ 1151 w 1275"/>
                <a:gd name="T45" fmla="*/ 0 h 287"/>
                <a:gd name="T46" fmla="*/ 394 w 1275"/>
                <a:gd name="T47" fmla="*/ 141 h 287"/>
                <a:gd name="T48" fmla="*/ 272 w 1275"/>
                <a:gd name="T49" fmla="*/ 174 h 287"/>
                <a:gd name="T50" fmla="*/ 220 w 1275"/>
                <a:gd name="T51" fmla="*/ 192 h 287"/>
                <a:gd name="T52" fmla="*/ 196 w 1275"/>
                <a:gd name="T53" fmla="*/ 192 h 287"/>
                <a:gd name="T54" fmla="*/ 173 w 1275"/>
                <a:gd name="T55" fmla="*/ 194 h 287"/>
                <a:gd name="T56" fmla="*/ 156 w 1275"/>
                <a:gd name="T57" fmla="*/ 195 h 287"/>
                <a:gd name="T58" fmla="*/ 141 w 1275"/>
                <a:gd name="T59" fmla="*/ 195 h 287"/>
                <a:gd name="T60" fmla="*/ 130 w 1275"/>
                <a:gd name="T61" fmla="*/ 192 h 287"/>
                <a:gd name="T62" fmla="*/ 125 w 1275"/>
                <a:gd name="T63" fmla="*/ 184 h 287"/>
                <a:gd name="T64" fmla="*/ 124 w 1275"/>
                <a:gd name="T65" fmla="*/ 170 h 287"/>
                <a:gd name="T66" fmla="*/ 128 w 1275"/>
                <a:gd name="T67" fmla="*/ 148 h 287"/>
                <a:gd name="T68" fmla="*/ 110 w 1275"/>
                <a:gd name="T69" fmla="*/ 16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5" h="287">
                  <a:moveTo>
                    <a:pt x="110" y="162"/>
                  </a:moveTo>
                  <a:lnTo>
                    <a:pt x="0" y="226"/>
                  </a:lnTo>
                  <a:lnTo>
                    <a:pt x="2" y="231"/>
                  </a:lnTo>
                  <a:lnTo>
                    <a:pt x="4" y="235"/>
                  </a:lnTo>
                  <a:lnTo>
                    <a:pt x="5" y="239"/>
                  </a:lnTo>
                  <a:lnTo>
                    <a:pt x="5" y="244"/>
                  </a:lnTo>
                  <a:lnTo>
                    <a:pt x="6" y="248"/>
                  </a:lnTo>
                  <a:lnTo>
                    <a:pt x="9" y="252"/>
                  </a:lnTo>
                  <a:lnTo>
                    <a:pt x="12" y="254"/>
                  </a:lnTo>
                  <a:lnTo>
                    <a:pt x="19" y="258"/>
                  </a:lnTo>
                  <a:lnTo>
                    <a:pt x="27" y="261"/>
                  </a:lnTo>
                  <a:lnTo>
                    <a:pt x="37" y="265"/>
                  </a:lnTo>
                  <a:lnTo>
                    <a:pt x="54" y="268"/>
                  </a:lnTo>
                  <a:lnTo>
                    <a:pt x="72" y="272"/>
                  </a:lnTo>
                  <a:lnTo>
                    <a:pt x="97" y="274"/>
                  </a:lnTo>
                  <a:lnTo>
                    <a:pt x="126" y="278"/>
                  </a:lnTo>
                  <a:lnTo>
                    <a:pt x="163" y="282"/>
                  </a:lnTo>
                  <a:lnTo>
                    <a:pt x="204" y="287"/>
                  </a:lnTo>
                  <a:lnTo>
                    <a:pt x="255" y="266"/>
                  </a:lnTo>
                  <a:lnTo>
                    <a:pt x="488" y="242"/>
                  </a:lnTo>
                  <a:lnTo>
                    <a:pt x="1275" y="75"/>
                  </a:lnTo>
                  <a:lnTo>
                    <a:pt x="1254" y="45"/>
                  </a:lnTo>
                  <a:lnTo>
                    <a:pt x="1151" y="0"/>
                  </a:lnTo>
                  <a:lnTo>
                    <a:pt x="394" y="141"/>
                  </a:lnTo>
                  <a:lnTo>
                    <a:pt x="272" y="174"/>
                  </a:lnTo>
                  <a:lnTo>
                    <a:pt x="220" y="192"/>
                  </a:lnTo>
                  <a:lnTo>
                    <a:pt x="196" y="192"/>
                  </a:lnTo>
                  <a:lnTo>
                    <a:pt x="173" y="194"/>
                  </a:lnTo>
                  <a:lnTo>
                    <a:pt x="156" y="195"/>
                  </a:lnTo>
                  <a:lnTo>
                    <a:pt x="141" y="195"/>
                  </a:lnTo>
                  <a:lnTo>
                    <a:pt x="130" y="192"/>
                  </a:lnTo>
                  <a:lnTo>
                    <a:pt x="125" y="184"/>
                  </a:lnTo>
                  <a:lnTo>
                    <a:pt x="124" y="170"/>
                  </a:lnTo>
                  <a:lnTo>
                    <a:pt x="128" y="148"/>
                  </a:lnTo>
                  <a:lnTo>
                    <a:pt x="110" y="162"/>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8" name="Freeform 28"/>
            <p:cNvSpPr>
              <a:spLocks/>
            </p:cNvSpPr>
            <p:nvPr/>
          </p:nvSpPr>
          <p:spPr bwMode="auto">
            <a:xfrm>
              <a:off x="1915" y="1715"/>
              <a:ext cx="573" cy="171"/>
            </a:xfrm>
            <a:custGeom>
              <a:avLst/>
              <a:gdLst>
                <a:gd name="T0" fmla="*/ 0 w 573"/>
                <a:gd name="T1" fmla="*/ 171 h 171"/>
                <a:gd name="T2" fmla="*/ 99 w 573"/>
                <a:gd name="T3" fmla="*/ 116 h 171"/>
                <a:gd name="T4" fmla="*/ 120 w 573"/>
                <a:gd name="T5" fmla="*/ 101 h 171"/>
                <a:gd name="T6" fmla="*/ 140 w 573"/>
                <a:gd name="T7" fmla="*/ 89 h 171"/>
                <a:gd name="T8" fmla="*/ 160 w 573"/>
                <a:gd name="T9" fmla="*/ 78 h 171"/>
                <a:gd name="T10" fmla="*/ 181 w 573"/>
                <a:gd name="T11" fmla="*/ 69 h 171"/>
                <a:gd name="T12" fmla="*/ 199 w 573"/>
                <a:gd name="T13" fmla="*/ 61 h 171"/>
                <a:gd name="T14" fmla="*/ 220 w 573"/>
                <a:gd name="T15" fmla="*/ 53 h 171"/>
                <a:gd name="T16" fmla="*/ 240 w 573"/>
                <a:gd name="T17" fmla="*/ 47 h 171"/>
                <a:gd name="T18" fmla="*/ 260 w 573"/>
                <a:gd name="T19" fmla="*/ 42 h 171"/>
                <a:gd name="T20" fmla="*/ 280 w 573"/>
                <a:gd name="T21" fmla="*/ 36 h 171"/>
                <a:gd name="T22" fmla="*/ 300 w 573"/>
                <a:gd name="T23" fmla="*/ 31 h 171"/>
                <a:gd name="T24" fmla="*/ 321 w 573"/>
                <a:gd name="T25" fmla="*/ 27 h 171"/>
                <a:gd name="T26" fmla="*/ 342 w 573"/>
                <a:gd name="T27" fmla="*/ 23 h 171"/>
                <a:gd name="T28" fmla="*/ 364 w 573"/>
                <a:gd name="T29" fmla="*/ 18 h 171"/>
                <a:gd name="T30" fmla="*/ 386 w 573"/>
                <a:gd name="T31" fmla="*/ 12 h 171"/>
                <a:gd name="T32" fmla="*/ 409 w 573"/>
                <a:gd name="T33" fmla="*/ 7 h 171"/>
                <a:gd name="T34" fmla="*/ 434 w 573"/>
                <a:gd name="T35" fmla="*/ 0 h 171"/>
                <a:gd name="T36" fmla="*/ 502 w 573"/>
                <a:gd name="T37" fmla="*/ 4 h 171"/>
                <a:gd name="T38" fmla="*/ 573 w 573"/>
                <a:gd name="T39" fmla="*/ 3 h 171"/>
                <a:gd name="T40" fmla="*/ 451 w 573"/>
                <a:gd name="T41" fmla="*/ 94 h 171"/>
                <a:gd name="T42" fmla="*/ 362 w 573"/>
                <a:gd name="T43" fmla="*/ 73 h 171"/>
                <a:gd name="T44" fmla="*/ 341 w 573"/>
                <a:gd name="T45" fmla="*/ 85 h 171"/>
                <a:gd name="T46" fmla="*/ 362 w 573"/>
                <a:gd name="T47" fmla="*/ 112 h 171"/>
                <a:gd name="T48" fmla="*/ 282 w 573"/>
                <a:gd name="T49" fmla="*/ 90 h 171"/>
                <a:gd name="T50" fmla="*/ 226 w 573"/>
                <a:gd name="T51" fmla="*/ 116 h 171"/>
                <a:gd name="T52" fmla="*/ 183 w 573"/>
                <a:gd name="T53" fmla="*/ 126 h 171"/>
                <a:gd name="T54" fmla="*/ 95 w 573"/>
                <a:gd name="T55" fmla="*/ 137 h 171"/>
                <a:gd name="T56" fmla="*/ 0 w 573"/>
                <a:gd name="T5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3" h="171">
                  <a:moveTo>
                    <a:pt x="0" y="171"/>
                  </a:moveTo>
                  <a:lnTo>
                    <a:pt x="99" y="116"/>
                  </a:lnTo>
                  <a:lnTo>
                    <a:pt x="120" y="101"/>
                  </a:lnTo>
                  <a:lnTo>
                    <a:pt x="140" y="89"/>
                  </a:lnTo>
                  <a:lnTo>
                    <a:pt x="160" y="78"/>
                  </a:lnTo>
                  <a:lnTo>
                    <a:pt x="181" y="69"/>
                  </a:lnTo>
                  <a:lnTo>
                    <a:pt x="199" y="61"/>
                  </a:lnTo>
                  <a:lnTo>
                    <a:pt x="220" y="53"/>
                  </a:lnTo>
                  <a:lnTo>
                    <a:pt x="240" y="47"/>
                  </a:lnTo>
                  <a:lnTo>
                    <a:pt x="260" y="42"/>
                  </a:lnTo>
                  <a:lnTo>
                    <a:pt x="280" y="36"/>
                  </a:lnTo>
                  <a:lnTo>
                    <a:pt x="300" y="31"/>
                  </a:lnTo>
                  <a:lnTo>
                    <a:pt x="321" y="27"/>
                  </a:lnTo>
                  <a:lnTo>
                    <a:pt x="342" y="23"/>
                  </a:lnTo>
                  <a:lnTo>
                    <a:pt x="364" y="18"/>
                  </a:lnTo>
                  <a:lnTo>
                    <a:pt x="386" y="12"/>
                  </a:lnTo>
                  <a:lnTo>
                    <a:pt x="409" y="7"/>
                  </a:lnTo>
                  <a:lnTo>
                    <a:pt x="434" y="0"/>
                  </a:lnTo>
                  <a:lnTo>
                    <a:pt x="502" y="4"/>
                  </a:lnTo>
                  <a:lnTo>
                    <a:pt x="573" y="3"/>
                  </a:lnTo>
                  <a:lnTo>
                    <a:pt x="451" y="94"/>
                  </a:lnTo>
                  <a:lnTo>
                    <a:pt x="362" y="73"/>
                  </a:lnTo>
                  <a:lnTo>
                    <a:pt x="341" y="85"/>
                  </a:lnTo>
                  <a:lnTo>
                    <a:pt x="362" y="112"/>
                  </a:lnTo>
                  <a:lnTo>
                    <a:pt x="282" y="90"/>
                  </a:lnTo>
                  <a:lnTo>
                    <a:pt x="226" y="116"/>
                  </a:lnTo>
                  <a:lnTo>
                    <a:pt x="183" y="126"/>
                  </a:lnTo>
                  <a:lnTo>
                    <a:pt x="95" y="137"/>
                  </a:lnTo>
                  <a:lnTo>
                    <a:pt x="0" y="171"/>
                  </a:lnTo>
                  <a:close/>
                </a:path>
              </a:pathLst>
            </a:custGeom>
            <a:solidFill>
              <a:srgbClr val="9984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09" name="Freeform 29"/>
            <p:cNvSpPr>
              <a:spLocks/>
            </p:cNvSpPr>
            <p:nvPr/>
          </p:nvSpPr>
          <p:spPr bwMode="auto">
            <a:xfrm>
              <a:off x="2190" y="1255"/>
              <a:ext cx="869" cy="353"/>
            </a:xfrm>
            <a:custGeom>
              <a:avLst/>
              <a:gdLst>
                <a:gd name="T0" fmla="*/ 257 w 869"/>
                <a:gd name="T1" fmla="*/ 69 h 353"/>
                <a:gd name="T2" fmla="*/ 214 w 869"/>
                <a:gd name="T3" fmla="*/ 133 h 353"/>
                <a:gd name="T4" fmla="*/ 192 w 869"/>
                <a:gd name="T5" fmla="*/ 152 h 353"/>
                <a:gd name="T6" fmla="*/ 173 w 869"/>
                <a:gd name="T7" fmla="*/ 171 h 353"/>
                <a:gd name="T8" fmla="*/ 155 w 869"/>
                <a:gd name="T9" fmla="*/ 187 h 353"/>
                <a:gd name="T10" fmla="*/ 136 w 869"/>
                <a:gd name="T11" fmla="*/ 203 h 353"/>
                <a:gd name="T12" fmla="*/ 115 w 869"/>
                <a:gd name="T13" fmla="*/ 219 h 353"/>
                <a:gd name="T14" fmla="*/ 93 w 869"/>
                <a:gd name="T15" fmla="*/ 237 h 353"/>
                <a:gd name="T16" fmla="*/ 68 w 869"/>
                <a:gd name="T17" fmla="*/ 254 h 353"/>
                <a:gd name="T18" fmla="*/ 40 w 869"/>
                <a:gd name="T19" fmla="*/ 275 h 353"/>
                <a:gd name="T20" fmla="*/ 7 w 869"/>
                <a:gd name="T21" fmla="*/ 299 h 353"/>
                <a:gd name="T22" fmla="*/ 0 w 869"/>
                <a:gd name="T23" fmla="*/ 316 h 353"/>
                <a:gd name="T24" fmla="*/ 0 w 869"/>
                <a:gd name="T25" fmla="*/ 330 h 353"/>
                <a:gd name="T26" fmla="*/ 4 w 869"/>
                <a:gd name="T27" fmla="*/ 340 h 353"/>
                <a:gd name="T28" fmla="*/ 13 w 869"/>
                <a:gd name="T29" fmla="*/ 347 h 353"/>
                <a:gd name="T30" fmla="*/ 27 w 869"/>
                <a:gd name="T31" fmla="*/ 351 h 353"/>
                <a:gd name="T32" fmla="*/ 43 w 869"/>
                <a:gd name="T33" fmla="*/ 353 h 353"/>
                <a:gd name="T34" fmla="*/ 62 w 869"/>
                <a:gd name="T35" fmla="*/ 351 h 353"/>
                <a:gd name="T36" fmla="*/ 82 w 869"/>
                <a:gd name="T37" fmla="*/ 349 h 353"/>
                <a:gd name="T38" fmla="*/ 102 w 869"/>
                <a:gd name="T39" fmla="*/ 344 h 353"/>
                <a:gd name="T40" fmla="*/ 124 w 869"/>
                <a:gd name="T41" fmla="*/ 340 h 353"/>
                <a:gd name="T42" fmla="*/ 144 w 869"/>
                <a:gd name="T43" fmla="*/ 335 h 353"/>
                <a:gd name="T44" fmla="*/ 164 w 869"/>
                <a:gd name="T45" fmla="*/ 328 h 353"/>
                <a:gd name="T46" fmla="*/ 181 w 869"/>
                <a:gd name="T47" fmla="*/ 323 h 353"/>
                <a:gd name="T48" fmla="*/ 196 w 869"/>
                <a:gd name="T49" fmla="*/ 319 h 353"/>
                <a:gd name="T50" fmla="*/ 207 w 869"/>
                <a:gd name="T51" fmla="*/ 315 h 353"/>
                <a:gd name="T52" fmla="*/ 214 w 869"/>
                <a:gd name="T53" fmla="*/ 312 h 353"/>
                <a:gd name="T54" fmla="*/ 254 w 869"/>
                <a:gd name="T55" fmla="*/ 301 h 353"/>
                <a:gd name="T56" fmla="*/ 294 w 869"/>
                <a:gd name="T57" fmla="*/ 292 h 353"/>
                <a:gd name="T58" fmla="*/ 335 w 869"/>
                <a:gd name="T59" fmla="*/ 283 h 353"/>
                <a:gd name="T60" fmla="*/ 376 w 869"/>
                <a:gd name="T61" fmla="*/ 273 h 353"/>
                <a:gd name="T62" fmla="*/ 417 w 869"/>
                <a:gd name="T63" fmla="*/ 265 h 353"/>
                <a:gd name="T64" fmla="*/ 457 w 869"/>
                <a:gd name="T65" fmla="*/ 256 h 353"/>
                <a:gd name="T66" fmla="*/ 499 w 869"/>
                <a:gd name="T67" fmla="*/ 248 h 353"/>
                <a:gd name="T68" fmla="*/ 539 w 869"/>
                <a:gd name="T69" fmla="*/ 240 h 353"/>
                <a:gd name="T70" fmla="*/ 581 w 869"/>
                <a:gd name="T71" fmla="*/ 233 h 353"/>
                <a:gd name="T72" fmla="*/ 621 w 869"/>
                <a:gd name="T73" fmla="*/ 225 h 353"/>
                <a:gd name="T74" fmla="*/ 663 w 869"/>
                <a:gd name="T75" fmla="*/ 218 h 353"/>
                <a:gd name="T76" fmla="*/ 705 w 869"/>
                <a:gd name="T77" fmla="*/ 210 h 353"/>
                <a:gd name="T78" fmla="*/ 745 w 869"/>
                <a:gd name="T79" fmla="*/ 203 h 353"/>
                <a:gd name="T80" fmla="*/ 787 w 869"/>
                <a:gd name="T81" fmla="*/ 195 h 353"/>
                <a:gd name="T82" fmla="*/ 827 w 869"/>
                <a:gd name="T83" fmla="*/ 189 h 353"/>
                <a:gd name="T84" fmla="*/ 869 w 869"/>
                <a:gd name="T85" fmla="*/ 180 h 353"/>
                <a:gd name="T86" fmla="*/ 802 w 869"/>
                <a:gd name="T87" fmla="*/ 0 h 353"/>
                <a:gd name="T88" fmla="*/ 780 w 869"/>
                <a:gd name="T89" fmla="*/ 43 h 353"/>
                <a:gd name="T90" fmla="*/ 759 w 869"/>
                <a:gd name="T91" fmla="*/ 51 h 353"/>
                <a:gd name="T92" fmla="*/ 736 w 869"/>
                <a:gd name="T93" fmla="*/ 60 h 353"/>
                <a:gd name="T94" fmla="*/ 710 w 869"/>
                <a:gd name="T95" fmla="*/ 66 h 353"/>
                <a:gd name="T96" fmla="*/ 683 w 869"/>
                <a:gd name="T97" fmla="*/ 72 h 353"/>
                <a:gd name="T98" fmla="*/ 655 w 869"/>
                <a:gd name="T99" fmla="*/ 77 h 353"/>
                <a:gd name="T100" fmla="*/ 627 w 869"/>
                <a:gd name="T101" fmla="*/ 81 h 353"/>
                <a:gd name="T102" fmla="*/ 597 w 869"/>
                <a:gd name="T103" fmla="*/ 85 h 353"/>
                <a:gd name="T104" fmla="*/ 566 w 869"/>
                <a:gd name="T105" fmla="*/ 88 h 353"/>
                <a:gd name="T106" fmla="*/ 535 w 869"/>
                <a:gd name="T107" fmla="*/ 90 h 353"/>
                <a:gd name="T108" fmla="*/ 506 w 869"/>
                <a:gd name="T109" fmla="*/ 92 h 353"/>
                <a:gd name="T110" fmla="*/ 475 w 869"/>
                <a:gd name="T111" fmla="*/ 93 h 353"/>
                <a:gd name="T112" fmla="*/ 445 w 869"/>
                <a:gd name="T113" fmla="*/ 93 h 353"/>
                <a:gd name="T114" fmla="*/ 416 w 869"/>
                <a:gd name="T115" fmla="*/ 93 h 353"/>
                <a:gd name="T116" fmla="*/ 387 w 869"/>
                <a:gd name="T117" fmla="*/ 93 h 353"/>
                <a:gd name="T118" fmla="*/ 359 w 869"/>
                <a:gd name="T119" fmla="*/ 90 h 353"/>
                <a:gd name="T120" fmla="*/ 333 w 869"/>
                <a:gd name="T121" fmla="*/ 89 h 353"/>
                <a:gd name="T122" fmla="*/ 296 w 869"/>
                <a:gd name="T123" fmla="*/ 77 h 353"/>
                <a:gd name="T124" fmla="*/ 257 w 869"/>
                <a:gd name="T125" fmla="*/ 6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9" h="353">
                  <a:moveTo>
                    <a:pt x="257" y="69"/>
                  </a:moveTo>
                  <a:lnTo>
                    <a:pt x="214" y="133"/>
                  </a:lnTo>
                  <a:lnTo>
                    <a:pt x="192" y="152"/>
                  </a:lnTo>
                  <a:lnTo>
                    <a:pt x="173" y="171"/>
                  </a:lnTo>
                  <a:lnTo>
                    <a:pt x="155" y="187"/>
                  </a:lnTo>
                  <a:lnTo>
                    <a:pt x="136" y="203"/>
                  </a:lnTo>
                  <a:lnTo>
                    <a:pt x="115" y="219"/>
                  </a:lnTo>
                  <a:lnTo>
                    <a:pt x="93" y="237"/>
                  </a:lnTo>
                  <a:lnTo>
                    <a:pt x="68" y="254"/>
                  </a:lnTo>
                  <a:lnTo>
                    <a:pt x="40" y="275"/>
                  </a:lnTo>
                  <a:lnTo>
                    <a:pt x="7" y="299"/>
                  </a:lnTo>
                  <a:lnTo>
                    <a:pt x="0" y="316"/>
                  </a:lnTo>
                  <a:lnTo>
                    <a:pt x="0" y="330"/>
                  </a:lnTo>
                  <a:lnTo>
                    <a:pt x="4" y="340"/>
                  </a:lnTo>
                  <a:lnTo>
                    <a:pt x="13" y="347"/>
                  </a:lnTo>
                  <a:lnTo>
                    <a:pt x="27" y="351"/>
                  </a:lnTo>
                  <a:lnTo>
                    <a:pt x="43" y="353"/>
                  </a:lnTo>
                  <a:lnTo>
                    <a:pt x="62" y="351"/>
                  </a:lnTo>
                  <a:lnTo>
                    <a:pt x="82" y="349"/>
                  </a:lnTo>
                  <a:lnTo>
                    <a:pt x="102" y="344"/>
                  </a:lnTo>
                  <a:lnTo>
                    <a:pt x="124" y="340"/>
                  </a:lnTo>
                  <a:lnTo>
                    <a:pt x="144" y="335"/>
                  </a:lnTo>
                  <a:lnTo>
                    <a:pt x="164" y="328"/>
                  </a:lnTo>
                  <a:lnTo>
                    <a:pt x="181" y="323"/>
                  </a:lnTo>
                  <a:lnTo>
                    <a:pt x="196" y="319"/>
                  </a:lnTo>
                  <a:lnTo>
                    <a:pt x="207" y="315"/>
                  </a:lnTo>
                  <a:lnTo>
                    <a:pt x="214" y="312"/>
                  </a:lnTo>
                  <a:lnTo>
                    <a:pt x="254" y="301"/>
                  </a:lnTo>
                  <a:lnTo>
                    <a:pt x="294" y="292"/>
                  </a:lnTo>
                  <a:lnTo>
                    <a:pt x="335" y="283"/>
                  </a:lnTo>
                  <a:lnTo>
                    <a:pt x="376" y="273"/>
                  </a:lnTo>
                  <a:lnTo>
                    <a:pt x="417" y="265"/>
                  </a:lnTo>
                  <a:lnTo>
                    <a:pt x="457" y="256"/>
                  </a:lnTo>
                  <a:lnTo>
                    <a:pt x="499" y="248"/>
                  </a:lnTo>
                  <a:lnTo>
                    <a:pt x="539" y="240"/>
                  </a:lnTo>
                  <a:lnTo>
                    <a:pt x="581" y="233"/>
                  </a:lnTo>
                  <a:lnTo>
                    <a:pt x="621" y="225"/>
                  </a:lnTo>
                  <a:lnTo>
                    <a:pt x="663" y="218"/>
                  </a:lnTo>
                  <a:lnTo>
                    <a:pt x="705" y="210"/>
                  </a:lnTo>
                  <a:lnTo>
                    <a:pt x="745" y="203"/>
                  </a:lnTo>
                  <a:lnTo>
                    <a:pt x="787" y="195"/>
                  </a:lnTo>
                  <a:lnTo>
                    <a:pt x="827" y="189"/>
                  </a:lnTo>
                  <a:lnTo>
                    <a:pt x="869" y="180"/>
                  </a:lnTo>
                  <a:lnTo>
                    <a:pt x="802" y="0"/>
                  </a:lnTo>
                  <a:lnTo>
                    <a:pt x="780" y="43"/>
                  </a:lnTo>
                  <a:lnTo>
                    <a:pt x="759" y="51"/>
                  </a:lnTo>
                  <a:lnTo>
                    <a:pt x="736" y="60"/>
                  </a:lnTo>
                  <a:lnTo>
                    <a:pt x="710" y="66"/>
                  </a:lnTo>
                  <a:lnTo>
                    <a:pt x="683" y="72"/>
                  </a:lnTo>
                  <a:lnTo>
                    <a:pt x="655" y="77"/>
                  </a:lnTo>
                  <a:lnTo>
                    <a:pt x="627" y="81"/>
                  </a:lnTo>
                  <a:lnTo>
                    <a:pt x="597" y="85"/>
                  </a:lnTo>
                  <a:lnTo>
                    <a:pt x="566" y="88"/>
                  </a:lnTo>
                  <a:lnTo>
                    <a:pt x="535" y="90"/>
                  </a:lnTo>
                  <a:lnTo>
                    <a:pt x="506" y="92"/>
                  </a:lnTo>
                  <a:lnTo>
                    <a:pt x="475" y="93"/>
                  </a:lnTo>
                  <a:lnTo>
                    <a:pt x="445" y="93"/>
                  </a:lnTo>
                  <a:lnTo>
                    <a:pt x="416" y="93"/>
                  </a:lnTo>
                  <a:lnTo>
                    <a:pt x="387" y="93"/>
                  </a:lnTo>
                  <a:lnTo>
                    <a:pt x="359" y="90"/>
                  </a:lnTo>
                  <a:lnTo>
                    <a:pt x="333" y="89"/>
                  </a:lnTo>
                  <a:lnTo>
                    <a:pt x="296" y="77"/>
                  </a:lnTo>
                  <a:lnTo>
                    <a:pt x="257" y="69"/>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0" name="Freeform 30"/>
            <p:cNvSpPr>
              <a:spLocks/>
            </p:cNvSpPr>
            <p:nvPr/>
          </p:nvSpPr>
          <p:spPr bwMode="auto">
            <a:xfrm>
              <a:off x="1397" y="1573"/>
              <a:ext cx="409" cy="275"/>
            </a:xfrm>
            <a:custGeom>
              <a:avLst/>
              <a:gdLst>
                <a:gd name="T0" fmla="*/ 255 w 409"/>
                <a:gd name="T1" fmla="*/ 0 h 275"/>
                <a:gd name="T2" fmla="*/ 26 w 409"/>
                <a:gd name="T3" fmla="*/ 197 h 275"/>
                <a:gd name="T4" fmla="*/ 0 w 409"/>
                <a:gd name="T5" fmla="*/ 240 h 275"/>
                <a:gd name="T6" fmla="*/ 17 w 409"/>
                <a:gd name="T7" fmla="*/ 275 h 275"/>
                <a:gd name="T8" fmla="*/ 64 w 409"/>
                <a:gd name="T9" fmla="*/ 264 h 275"/>
                <a:gd name="T10" fmla="*/ 166 w 409"/>
                <a:gd name="T11" fmla="*/ 244 h 275"/>
                <a:gd name="T12" fmla="*/ 221 w 409"/>
                <a:gd name="T13" fmla="*/ 240 h 275"/>
                <a:gd name="T14" fmla="*/ 239 w 409"/>
                <a:gd name="T15" fmla="*/ 247 h 275"/>
                <a:gd name="T16" fmla="*/ 253 w 409"/>
                <a:gd name="T17" fmla="*/ 252 h 275"/>
                <a:gd name="T18" fmla="*/ 267 w 409"/>
                <a:gd name="T19" fmla="*/ 258 h 275"/>
                <a:gd name="T20" fmla="*/ 279 w 409"/>
                <a:gd name="T21" fmla="*/ 262 h 275"/>
                <a:gd name="T22" fmla="*/ 290 w 409"/>
                <a:gd name="T23" fmla="*/ 264 h 275"/>
                <a:gd name="T24" fmla="*/ 298 w 409"/>
                <a:gd name="T25" fmla="*/ 266 h 275"/>
                <a:gd name="T26" fmla="*/ 304 w 409"/>
                <a:gd name="T27" fmla="*/ 266 h 275"/>
                <a:gd name="T28" fmla="*/ 310 w 409"/>
                <a:gd name="T29" fmla="*/ 263 h 275"/>
                <a:gd name="T30" fmla="*/ 317 w 409"/>
                <a:gd name="T31" fmla="*/ 255 h 275"/>
                <a:gd name="T32" fmla="*/ 322 w 409"/>
                <a:gd name="T33" fmla="*/ 246 h 275"/>
                <a:gd name="T34" fmla="*/ 329 w 409"/>
                <a:gd name="T35" fmla="*/ 234 h 275"/>
                <a:gd name="T36" fmla="*/ 335 w 409"/>
                <a:gd name="T37" fmla="*/ 221 h 275"/>
                <a:gd name="T38" fmla="*/ 346 w 409"/>
                <a:gd name="T39" fmla="*/ 207 h 275"/>
                <a:gd name="T40" fmla="*/ 361 w 409"/>
                <a:gd name="T41" fmla="*/ 192 h 275"/>
                <a:gd name="T42" fmla="*/ 382 w 409"/>
                <a:gd name="T43" fmla="*/ 174 h 275"/>
                <a:gd name="T44" fmla="*/ 409 w 409"/>
                <a:gd name="T45" fmla="*/ 157 h 275"/>
                <a:gd name="T46" fmla="*/ 280 w 409"/>
                <a:gd name="T47" fmla="*/ 129 h 275"/>
                <a:gd name="T48" fmla="*/ 276 w 409"/>
                <a:gd name="T49" fmla="*/ 92 h 275"/>
                <a:gd name="T50" fmla="*/ 276 w 409"/>
                <a:gd name="T51" fmla="*/ 9 h 275"/>
                <a:gd name="T52" fmla="*/ 255 w 409"/>
                <a:gd name="T53"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9" h="275">
                  <a:moveTo>
                    <a:pt x="255" y="0"/>
                  </a:moveTo>
                  <a:lnTo>
                    <a:pt x="26" y="197"/>
                  </a:lnTo>
                  <a:lnTo>
                    <a:pt x="0" y="240"/>
                  </a:lnTo>
                  <a:lnTo>
                    <a:pt x="17" y="275"/>
                  </a:lnTo>
                  <a:lnTo>
                    <a:pt x="64" y="264"/>
                  </a:lnTo>
                  <a:lnTo>
                    <a:pt x="166" y="244"/>
                  </a:lnTo>
                  <a:lnTo>
                    <a:pt x="221" y="240"/>
                  </a:lnTo>
                  <a:lnTo>
                    <a:pt x="239" y="247"/>
                  </a:lnTo>
                  <a:lnTo>
                    <a:pt x="253" y="252"/>
                  </a:lnTo>
                  <a:lnTo>
                    <a:pt x="267" y="258"/>
                  </a:lnTo>
                  <a:lnTo>
                    <a:pt x="279" y="262"/>
                  </a:lnTo>
                  <a:lnTo>
                    <a:pt x="290" y="264"/>
                  </a:lnTo>
                  <a:lnTo>
                    <a:pt x="298" y="266"/>
                  </a:lnTo>
                  <a:lnTo>
                    <a:pt x="304" y="266"/>
                  </a:lnTo>
                  <a:lnTo>
                    <a:pt x="310" y="263"/>
                  </a:lnTo>
                  <a:lnTo>
                    <a:pt x="317" y="255"/>
                  </a:lnTo>
                  <a:lnTo>
                    <a:pt x="322" y="246"/>
                  </a:lnTo>
                  <a:lnTo>
                    <a:pt x="329" y="234"/>
                  </a:lnTo>
                  <a:lnTo>
                    <a:pt x="335" y="221"/>
                  </a:lnTo>
                  <a:lnTo>
                    <a:pt x="346" y="207"/>
                  </a:lnTo>
                  <a:lnTo>
                    <a:pt x="361" y="192"/>
                  </a:lnTo>
                  <a:lnTo>
                    <a:pt x="382" y="174"/>
                  </a:lnTo>
                  <a:lnTo>
                    <a:pt x="409" y="157"/>
                  </a:lnTo>
                  <a:lnTo>
                    <a:pt x="280" y="129"/>
                  </a:lnTo>
                  <a:lnTo>
                    <a:pt x="276" y="92"/>
                  </a:lnTo>
                  <a:lnTo>
                    <a:pt x="276" y="9"/>
                  </a:lnTo>
                  <a:lnTo>
                    <a:pt x="255" y="0"/>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1" name="Freeform 31"/>
            <p:cNvSpPr>
              <a:spLocks/>
            </p:cNvSpPr>
            <p:nvPr/>
          </p:nvSpPr>
          <p:spPr bwMode="auto">
            <a:xfrm>
              <a:off x="1400" y="1558"/>
              <a:ext cx="265" cy="283"/>
            </a:xfrm>
            <a:custGeom>
              <a:avLst/>
              <a:gdLst>
                <a:gd name="T0" fmla="*/ 226 w 265"/>
                <a:gd name="T1" fmla="*/ 0 h 283"/>
                <a:gd name="T2" fmla="*/ 265 w 265"/>
                <a:gd name="T3" fmla="*/ 19 h 283"/>
                <a:gd name="T4" fmla="*/ 149 w 265"/>
                <a:gd name="T5" fmla="*/ 114 h 283"/>
                <a:gd name="T6" fmla="*/ 73 w 265"/>
                <a:gd name="T7" fmla="*/ 183 h 283"/>
                <a:gd name="T8" fmla="*/ 27 w 265"/>
                <a:gd name="T9" fmla="*/ 234 h 283"/>
                <a:gd name="T10" fmla="*/ 26 w 265"/>
                <a:gd name="T11" fmla="*/ 249 h 283"/>
                <a:gd name="T12" fmla="*/ 26 w 265"/>
                <a:gd name="T13" fmla="*/ 261 h 283"/>
                <a:gd name="T14" fmla="*/ 27 w 265"/>
                <a:gd name="T15" fmla="*/ 271 h 283"/>
                <a:gd name="T16" fmla="*/ 31 w 265"/>
                <a:gd name="T17" fmla="*/ 283 h 283"/>
                <a:gd name="T18" fmla="*/ 9 w 265"/>
                <a:gd name="T19" fmla="*/ 267 h 283"/>
                <a:gd name="T20" fmla="*/ 0 w 265"/>
                <a:gd name="T21" fmla="*/ 254 h 283"/>
                <a:gd name="T22" fmla="*/ 1 w 265"/>
                <a:gd name="T23" fmla="*/ 236 h 283"/>
                <a:gd name="T24" fmla="*/ 14 w 265"/>
                <a:gd name="T25" fmla="*/ 212 h 283"/>
                <a:gd name="T26" fmla="*/ 226 w 265"/>
                <a:gd name="T2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283">
                  <a:moveTo>
                    <a:pt x="226" y="0"/>
                  </a:moveTo>
                  <a:lnTo>
                    <a:pt x="265" y="19"/>
                  </a:lnTo>
                  <a:lnTo>
                    <a:pt x="149" y="114"/>
                  </a:lnTo>
                  <a:lnTo>
                    <a:pt x="73" y="183"/>
                  </a:lnTo>
                  <a:lnTo>
                    <a:pt x="27" y="234"/>
                  </a:lnTo>
                  <a:lnTo>
                    <a:pt x="26" y="249"/>
                  </a:lnTo>
                  <a:lnTo>
                    <a:pt x="26" y="261"/>
                  </a:lnTo>
                  <a:lnTo>
                    <a:pt x="27" y="271"/>
                  </a:lnTo>
                  <a:lnTo>
                    <a:pt x="31" y="283"/>
                  </a:lnTo>
                  <a:lnTo>
                    <a:pt x="9" y="267"/>
                  </a:lnTo>
                  <a:lnTo>
                    <a:pt x="0" y="254"/>
                  </a:lnTo>
                  <a:lnTo>
                    <a:pt x="1" y="236"/>
                  </a:lnTo>
                  <a:lnTo>
                    <a:pt x="14" y="212"/>
                  </a:lnTo>
                  <a:lnTo>
                    <a:pt x="226" y="0"/>
                  </a:lnTo>
                  <a:close/>
                </a:path>
              </a:pathLst>
            </a:custGeom>
            <a:solidFill>
              <a:srgbClr val="FF2D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2" name="Freeform 32"/>
            <p:cNvSpPr>
              <a:spLocks/>
            </p:cNvSpPr>
            <p:nvPr/>
          </p:nvSpPr>
          <p:spPr bwMode="auto">
            <a:xfrm>
              <a:off x="1579" y="1761"/>
              <a:ext cx="155" cy="80"/>
            </a:xfrm>
            <a:custGeom>
              <a:avLst/>
              <a:gdLst>
                <a:gd name="T0" fmla="*/ 17 w 155"/>
                <a:gd name="T1" fmla="*/ 0 h 80"/>
                <a:gd name="T2" fmla="*/ 155 w 155"/>
                <a:gd name="T3" fmla="*/ 31 h 80"/>
                <a:gd name="T4" fmla="*/ 148 w 155"/>
                <a:gd name="T5" fmla="*/ 44 h 80"/>
                <a:gd name="T6" fmla="*/ 143 w 155"/>
                <a:gd name="T7" fmla="*/ 55 h 80"/>
                <a:gd name="T8" fmla="*/ 137 w 155"/>
                <a:gd name="T9" fmla="*/ 67 h 80"/>
                <a:gd name="T10" fmla="*/ 132 w 155"/>
                <a:gd name="T11" fmla="*/ 80 h 80"/>
                <a:gd name="T12" fmla="*/ 1 w 155"/>
                <a:gd name="T13" fmla="*/ 54 h 80"/>
                <a:gd name="T14" fmla="*/ 0 w 155"/>
                <a:gd name="T15" fmla="*/ 40 h 80"/>
                <a:gd name="T16" fmla="*/ 4 w 155"/>
                <a:gd name="T17" fmla="*/ 27 h 80"/>
                <a:gd name="T18" fmla="*/ 9 w 155"/>
                <a:gd name="T19" fmla="*/ 13 h 80"/>
                <a:gd name="T20" fmla="*/ 17 w 155"/>
                <a:gd name="T2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 h="80">
                  <a:moveTo>
                    <a:pt x="17" y="0"/>
                  </a:moveTo>
                  <a:lnTo>
                    <a:pt x="155" y="31"/>
                  </a:lnTo>
                  <a:lnTo>
                    <a:pt x="148" y="44"/>
                  </a:lnTo>
                  <a:lnTo>
                    <a:pt x="143" y="55"/>
                  </a:lnTo>
                  <a:lnTo>
                    <a:pt x="137" y="67"/>
                  </a:lnTo>
                  <a:lnTo>
                    <a:pt x="132" y="80"/>
                  </a:lnTo>
                  <a:lnTo>
                    <a:pt x="1" y="54"/>
                  </a:lnTo>
                  <a:lnTo>
                    <a:pt x="0" y="40"/>
                  </a:lnTo>
                  <a:lnTo>
                    <a:pt x="4" y="27"/>
                  </a:lnTo>
                  <a:lnTo>
                    <a:pt x="9" y="13"/>
                  </a:lnTo>
                  <a:lnTo>
                    <a:pt x="17"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3" name="Freeform 33"/>
            <p:cNvSpPr>
              <a:spLocks/>
            </p:cNvSpPr>
            <p:nvPr/>
          </p:nvSpPr>
          <p:spPr bwMode="auto">
            <a:xfrm>
              <a:off x="3010" y="1196"/>
              <a:ext cx="222" cy="234"/>
            </a:xfrm>
            <a:custGeom>
              <a:avLst/>
              <a:gdLst>
                <a:gd name="T0" fmla="*/ 0 w 222"/>
                <a:gd name="T1" fmla="*/ 57 h 234"/>
                <a:gd name="T2" fmla="*/ 31 w 222"/>
                <a:gd name="T3" fmla="*/ 140 h 234"/>
                <a:gd name="T4" fmla="*/ 50 w 222"/>
                <a:gd name="T5" fmla="*/ 141 h 234"/>
                <a:gd name="T6" fmla="*/ 66 w 222"/>
                <a:gd name="T7" fmla="*/ 145 h 234"/>
                <a:gd name="T8" fmla="*/ 77 w 222"/>
                <a:gd name="T9" fmla="*/ 152 h 234"/>
                <a:gd name="T10" fmla="*/ 85 w 222"/>
                <a:gd name="T11" fmla="*/ 160 h 234"/>
                <a:gd name="T12" fmla="*/ 88 w 222"/>
                <a:gd name="T13" fmla="*/ 171 h 234"/>
                <a:gd name="T14" fmla="*/ 88 w 222"/>
                <a:gd name="T15" fmla="*/ 184 h 234"/>
                <a:gd name="T16" fmla="*/ 83 w 222"/>
                <a:gd name="T17" fmla="*/ 201 h 234"/>
                <a:gd name="T18" fmla="*/ 74 w 222"/>
                <a:gd name="T19" fmla="*/ 218 h 234"/>
                <a:gd name="T20" fmla="*/ 74 w 222"/>
                <a:gd name="T21" fmla="*/ 234 h 234"/>
                <a:gd name="T22" fmla="*/ 222 w 222"/>
                <a:gd name="T23" fmla="*/ 215 h 234"/>
                <a:gd name="T24" fmla="*/ 194 w 222"/>
                <a:gd name="T25" fmla="*/ 178 h 234"/>
                <a:gd name="T26" fmla="*/ 148 w 222"/>
                <a:gd name="T27" fmla="*/ 16 h 234"/>
                <a:gd name="T28" fmla="*/ 130 w 222"/>
                <a:gd name="T29" fmla="*/ 3 h 234"/>
                <a:gd name="T30" fmla="*/ 87 w 222"/>
                <a:gd name="T31" fmla="*/ 0 h 234"/>
                <a:gd name="T32" fmla="*/ 49 w 222"/>
                <a:gd name="T33" fmla="*/ 3 h 234"/>
                <a:gd name="T34" fmla="*/ 46 w 222"/>
                <a:gd name="T35" fmla="*/ 18 h 234"/>
                <a:gd name="T36" fmla="*/ 44 w 222"/>
                <a:gd name="T37" fmla="*/ 28 h 234"/>
                <a:gd name="T38" fmla="*/ 39 w 222"/>
                <a:gd name="T39" fmla="*/ 34 h 234"/>
                <a:gd name="T40" fmla="*/ 35 w 222"/>
                <a:gd name="T41" fmla="*/ 38 h 234"/>
                <a:gd name="T42" fmla="*/ 29 w 222"/>
                <a:gd name="T43" fmla="*/ 41 h 234"/>
                <a:gd name="T44" fmla="*/ 22 w 222"/>
                <a:gd name="T45" fmla="*/ 43 h 234"/>
                <a:gd name="T46" fmla="*/ 13 w 222"/>
                <a:gd name="T47" fmla="*/ 49 h 234"/>
                <a:gd name="T48" fmla="*/ 0 w 222"/>
                <a:gd name="T49" fmla="*/ 5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2" h="234">
                  <a:moveTo>
                    <a:pt x="0" y="57"/>
                  </a:moveTo>
                  <a:lnTo>
                    <a:pt x="31" y="140"/>
                  </a:lnTo>
                  <a:lnTo>
                    <a:pt x="50" y="141"/>
                  </a:lnTo>
                  <a:lnTo>
                    <a:pt x="66" y="145"/>
                  </a:lnTo>
                  <a:lnTo>
                    <a:pt x="77" y="152"/>
                  </a:lnTo>
                  <a:lnTo>
                    <a:pt x="85" y="160"/>
                  </a:lnTo>
                  <a:lnTo>
                    <a:pt x="88" y="171"/>
                  </a:lnTo>
                  <a:lnTo>
                    <a:pt x="88" y="184"/>
                  </a:lnTo>
                  <a:lnTo>
                    <a:pt x="83" y="201"/>
                  </a:lnTo>
                  <a:lnTo>
                    <a:pt x="74" y="218"/>
                  </a:lnTo>
                  <a:lnTo>
                    <a:pt x="74" y="234"/>
                  </a:lnTo>
                  <a:lnTo>
                    <a:pt x="222" y="215"/>
                  </a:lnTo>
                  <a:lnTo>
                    <a:pt x="194" y="178"/>
                  </a:lnTo>
                  <a:lnTo>
                    <a:pt x="148" y="16"/>
                  </a:lnTo>
                  <a:lnTo>
                    <a:pt x="130" y="3"/>
                  </a:lnTo>
                  <a:lnTo>
                    <a:pt x="87" y="0"/>
                  </a:lnTo>
                  <a:lnTo>
                    <a:pt x="49" y="3"/>
                  </a:lnTo>
                  <a:lnTo>
                    <a:pt x="46" y="18"/>
                  </a:lnTo>
                  <a:lnTo>
                    <a:pt x="44" y="28"/>
                  </a:lnTo>
                  <a:lnTo>
                    <a:pt x="39" y="34"/>
                  </a:lnTo>
                  <a:lnTo>
                    <a:pt x="35" y="38"/>
                  </a:lnTo>
                  <a:lnTo>
                    <a:pt x="29" y="41"/>
                  </a:lnTo>
                  <a:lnTo>
                    <a:pt x="22" y="43"/>
                  </a:lnTo>
                  <a:lnTo>
                    <a:pt x="13" y="49"/>
                  </a:lnTo>
                  <a:lnTo>
                    <a:pt x="0" y="57"/>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4" name="Freeform 34"/>
            <p:cNvSpPr>
              <a:spLocks/>
            </p:cNvSpPr>
            <p:nvPr/>
          </p:nvSpPr>
          <p:spPr bwMode="auto">
            <a:xfrm>
              <a:off x="2980" y="1606"/>
              <a:ext cx="289" cy="167"/>
            </a:xfrm>
            <a:custGeom>
              <a:avLst/>
              <a:gdLst>
                <a:gd name="T0" fmla="*/ 14 w 289"/>
                <a:gd name="T1" fmla="*/ 41 h 167"/>
                <a:gd name="T2" fmla="*/ 24 w 289"/>
                <a:gd name="T3" fmla="*/ 39 h 167"/>
                <a:gd name="T4" fmla="*/ 36 w 289"/>
                <a:gd name="T5" fmla="*/ 37 h 167"/>
                <a:gd name="T6" fmla="*/ 49 w 289"/>
                <a:gd name="T7" fmla="*/ 35 h 167"/>
                <a:gd name="T8" fmla="*/ 64 w 289"/>
                <a:gd name="T9" fmla="*/ 32 h 167"/>
                <a:gd name="T10" fmla="*/ 79 w 289"/>
                <a:gd name="T11" fmla="*/ 30 h 167"/>
                <a:gd name="T12" fmla="*/ 96 w 289"/>
                <a:gd name="T13" fmla="*/ 27 h 167"/>
                <a:gd name="T14" fmla="*/ 113 w 289"/>
                <a:gd name="T15" fmla="*/ 24 h 167"/>
                <a:gd name="T16" fmla="*/ 130 w 289"/>
                <a:gd name="T17" fmla="*/ 22 h 167"/>
                <a:gd name="T18" fmla="*/ 147 w 289"/>
                <a:gd name="T19" fmla="*/ 19 h 167"/>
                <a:gd name="T20" fmla="*/ 166 w 289"/>
                <a:gd name="T21" fmla="*/ 15 h 167"/>
                <a:gd name="T22" fmla="*/ 182 w 289"/>
                <a:gd name="T23" fmla="*/ 14 h 167"/>
                <a:gd name="T24" fmla="*/ 200 w 289"/>
                <a:gd name="T25" fmla="*/ 11 h 167"/>
                <a:gd name="T26" fmla="*/ 216 w 289"/>
                <a:gd name="T27" fmla="*/ 8 h 167"/>
                <a:gd name="T28" fmla="*/ 231 w 289"/>
                <a:gd name="T29" fmla="*/ 6 h 167"/>
                <a:gd name="T30" fmla="*/ 246 w 289"/>
                <a:gd name="T31" fmla="*/ 4 h 167"/>
                <a:gd name="T32" fmla="*/ 258 w 289"/>
                <a:gd name="T33" fmla="*/ 3 h 167"/>
                <a:gd name="T34" fmla="*/ 289 w 289"/>
                <a:gd name="T35" fmla="*/ 0 h 167"/>
                <a:gd name="T36" fmla="*/ 289 w 289"/>
                <a:gd name="T37" fmla="*/ 42 h 167"/>
                <a:gd name="T38" fmla="*/ 289 w 289"/>
                <a:gd name="T39" fmla="*/ 104 h 167"/>
                <a:gd name="T40" fmla="*/ 271 w 289"/>
                <a:gd name="T41" fmla="*/ 110 h 167"/>
                <a:gd name="T42" fmla="*/ 255 w 289"/>
                <a:gd name="T43" fmla="*/ 116 h 167"/>
                <a:gd name="T44" fmla="*/ 238 w 289"/>
                <a:gd name="T45" fmla="*/ 121 h 167"/>
                <a:gd name="T46" fmla="*/ 221 w 289"/>
                <a:gd name="T47" fmla="*/ 125 h 167"/>
                <a:gd name="T48" fmla="*/ 205 w 289"/>
                <a:gd name="T49" fmla="*/ 129 h 167"/>
                <a:gd name="T50" fmla="*/ 188 w 289"/>
                <a:gd name="T51" fmla="*/ 132 h 167"/>
                <a:gd name="T52" fmla="*/ 172 w 289"/>
                <a:gd name="T53" fmla="*/ 136 h 167"/>
                <a:gd name="T54" fmla="*/ 154 w 289"/>
                <a:gd name="T55" fmla="*/ 139 h 167"/>
                <a:gd name="T56" fmla="*/ 137 w 289"/>
                <a:gd name="T57" fmla="*/ 141 h 167"/>
                <a:gd name="T58" fmla="*/ 119 w 289"/>
                <a:gd name="T59" fmla="*/ 144 h 167"/>
                <a:gd name="T60" fmla="*/ 102 w 289"/>
                <a:gd name="T61" fmla="*/ 147 h 167"/>
                <a:gd name="T62" fmla="*/ 83 w 289"/>
                <a:gd name="T63" fmla="*/ 151 h 167"/>
                <a:gd name="T64" fmla="*/ 64 w 289"/>
                <a:gd name="T65" fmla="*/ 153 h 167"/>
                <a:gd name="T66" fmla="*/ 44 w 289"/>
                <a:gd name="T67" fmla="*/ 157 h 167"/>
                <a:gd name="T68" fmla="*/ 24 w 289"/>
                <a:gd name="T69" fmla="*/ 162 h 167"/>
                <a:gd name="T70" fmla="*/ 2 w 289"/>
                <a:gd name="T71" fmla="*/ 167 h 167"/>
                <a:gd name="T72" fmla="*/ 0 w 289"/>
                <a:gd name="T73" fmla="*/ 144 h 167"/>
                <a:gd name="T74" fmla="*/ 30 w 289"/>
                <a:gd name="T75" fmla="*/ 151 h 167"/>
                <a:gd name="T76" fmla="*/ 47 w 289"/>
                <a:gd name="T77" fmla="*/ 137 h 167"/>
                <a:gd name="T78" fmla="*/ 59 w 289"/>
                <a:gd name="T79" fmla="*/ 123 h 167"/>
                <a:gd name="T80" fmla="*/ 65 w 289"/>
                <a:gd name="T81" fmla="*/ 108 h 167"/>
                <a:gd name="T82" fmla="*/ 67 w 289"/>
                <a:gd name="T83" fmla="*/ 93 h 167"/>
                <a:gd name="T84" fmla="*/ 63 w 289"/>
                <a:gd name="T85" fmla="*/ 80 h 167"/>
                <a:gd name="T86" fmla="*/ 52 w 289"/>
                <a:gd name="T87" fmla="*/ 65 h 167"/>
                <a:gd name="T88" fmla="*/ 36 w 289"/>
                <a:gd name="T89" fmla="*/ 53 h 167"/>
                <a:gd name="T90" fmla="*/ 14 w 289"/>
                <a:gd name="T91" fmla="*/ 4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9" h="167">
                  <a:moveTo>
                    <a:pt x="14" y="41"/>
                  </a:moveTo>
                  <a:lnTo>
                    <a:pt x="24" y="39"/>
                  </a:lnTo>
                  <a:lnTo>
                    <a:pt x="36" y="37"/>
                  </a:lnTo>
                  <a:lnTo>
                    <a:pt x="49" y="35"/>
                  </a:lnTo>
                  <a:lnTo>
                    <a:pt x="64" y="32"/>
                  </a:lnTo>
                  <a:lnTo>
                    <a:pt x="79" y="30"/>
                  </a:lnTo>
                  <a:lnTo>
                    <a:pt x="96" y="27"/>
                  </a:lnTo>
                  <a:lnTo>
                    <a:pt x="113" y="24"/>
                  </a:lnTo>
                  <a:lnTo>
                    <a:pt x="130" y="22"/>
                  </a:lnTo>
                  <a:lnTo>
                    <a:pt x="147" y="19"/>
                  </a:lnTo>
                  <a:lnTo>
                    <a:pt x="166" y="15"/>
                  </a:lnTo>
                  <a:lnTo>
                    <a:pt x="182" y="14"/>
                  </a:lnTo>
                  <a:lnTo>
                    <a:pt x="200" y="11"/>
                  </a:lnTo>
                  <a:lnTo>
                    <a:pt x="216" y="8"/>
                  </a:lnTo>
                  <a:lnTo>
                    <a:pt x="231" y="6"/>
                  </a:lnTo>
                  <a:lnTo>
                    <a:pt x="246" y="4"/>
                  </a:lnTo>
                  <a:lnTo>
                    <a:pt x="258" y="3"/>
                  </a:lnTo>
                  <a:lnTo>
                    <a:pt x="289" y="0"/>
                  </a:lnTo>
                  <a:lnTo>
                    <a:pt x="289" y="42"/>
                  </a:lnTo>
                  <a:lnTo>
                    <a:pt x="289" y="104"/>
                  </a:lnTo>
                  <a:lnTo>
                    <a:pt x="271" y="110"/>
                  </a:lnTo>
                  <a:lnTo>
                    <a:pt x="255" y="116"/>
                  </a:lnTo>
                  <a:lnTo>
                    <a:pt x="238" y="121"/>
                  </a:lnTo>
                  <a:lnTo>
                    <a:pt x="221" y="125"/>
                  </a:lnTo>
                  <a:lnTo>
                    <a:pt x="205" y="129"/>
                  </a:lnTo>
                  <a:lnTo>
                    <a:pt x="188" y="132"/>
                  </a:lnTo>
                  <a:lnTo>
                    <a:pt x="172" y="136"/>
                  </a:lnTo>
                  <a:lnTo>
                    <a:pt x="154" y="139"/>
                  </a:lnTo>
                  <a:lnTo>
                    <a:pt x="137" y="141"/>
                  </a:lnTo>
                  <a:lnTo>
                    <a:pt x="119" y="144"/>
                  </a:lnTo>
                  <a:lnTo>
                    <a:pt x="102" y="147"/>
                  </a:lnTo>
                  <a:lnTo>
                    <a:pt x="83" y="151"/>
                  </a:lnTo>
                  <a:lnTo>
                    <a:pt x="64" y="153"/>
                  </a:lnTo>
                  <a:lnTo>
                    <a:pt x="44" y="157"/>
                  </a:lnTo>
                  <a:lnTo>
                    <a:pt x="24" y="162"/>
                  </a:lnTo>
                  <a:lnTo>
                    <a:pt x="2" y="167"/>
                  </a:lnTo>
                  <a:lnTo>
                    <a:pt x="0" y="144"/>
                  </a:lnTo>
                  <a:lnTo>
                    <a:pt x="30" y="151"/>
                  </a:lnTo>
                  <a:lnTo>
                    <a:pt x="47" y="137"/>
                  </a:lnTo>
                  <a:lnTo>
                    <a:pt x="59" y="123"/>
                  </a:lnTo>
                  <a:lnTo>
                    <a:pt x="65" y="108"/>
                  </a:lnTo>
                  <a:lnTo>
                    <a:pt x="67" y="93"/>
                  </a:lnTo>
                  <a:lnTo>
                    <a:pt x="63" y="80"/>
                  </a:lnTo>
                  <a:lnTo>
                    <a:pt x="52" y="65"/>
                  </a:lnTo>
                  <a:lnTo>
                    <a:pt x="36" y="53"/>
                  </a:lnTo>
                  <a:lnTo>
                    <a:pt x="14" y="41"/>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5" name="Freeform 35"/>
            <p:cNvSpPr>
              <a:spLocks/>
            </p:cNvSpPr>
            <p:nvPr/>
          </p:nvSpPr>
          <p:spPr bwMode="auto">
            <a:xfrm>
              <a:off x="2973" y="1679"/>
              <a:ext cx="644" cy="144"/>
            </a:xfrm>
            <a:custGeom>
              <a:avLst/>
              <a:gdLst>
                <a:gd name="T0" fmla="*/ 16 w 644"/>
                <a:gd name="T1" fmla="*/ 99 h 144"/>
                <a:gd name="T2" fmla="*/ 41 w 644"/>
                <a:gd name="T3" fmla="*/ 95 h 144"/>
                <a:gd name="T4" fmla="*/ 66 w 644"/>
                <a:gd name="T5" fmla="*/ 91 h 144"/>
                <a:gd name="T6" fmla="*/ 91 w 644"/>
                <a:gd name="T7" fmla="*/ 86 h 144"/>
                <a:gd name="T8" fmla="*/ 117 w 644"/>
                <a:gd name="T9" fmla="*/ 82 h 144"/>
                <a:gd name="T10" fmla="*/ 141 w 644"/>
                <a:gd name="T11" fmla="*/ 76 h 144"/>
                <a:gd name="T12" fmla="*/ 167 w 644"/>
                <a:gd name="T13" fmla="*/ 72 h 144"/>
                <a:gd name="T14" fmla="*/ 191 w 644"/>
                <a:gd name="T15" fmla="*/ 67 h 144"/>
                <a:gd name="T16" fmla="*/ 216 w 644"/>
                <a:gd name="T17" fmla="*/ 62 h 144"/>
                <a:gd name="T18" fmla="*/ 242 w 644"/>
                <a:gd name="T19" fmla="*/ 56 h 144"/>
                <a:gd name="T20" fmla="*/ 266 w 644"/>
                <a:gd name="T21" fmla="*/ 52 h 144"/>
                <a:gd name="T22" fmla="*/ 292 w 644"/>
                <a:gd name="T23" fmla="*/ 47 h 144"/>
                <a:gd name="T24" fmla="*/ 316 w 644"/>
                <a:gd name="T25" fmla="*/ 43 h 144"/>
                <a:gd name="T26" fmla="*/ 341 w 644"/>
                <a:gd name="T27" fmla="*/ 37 h 144"/>
                <a:gd name="T28" fmla="*/ 367 w 644"/>
                <a:gd name="T29" fmla="*/ 33 h 144"/>
                <a:gd name="T30" fmla="*/ 391 w 644"/>
                <a:gd name="T31" fmla="*/ 29 h 144"/>
                <a:gd name="T32" fmla="*/ 417 w 644"/>
                <a:gd name="T33" fmla="*/ 25 h 144"/>
                <a:gd name="T34" fmla="*/ 479 w 644"/>
                <a:gd name="T35" fmla="*/ 16 h 144"/>
                <a:gd name="T36" fmla="*/ 644 w 644"/>
                <a:gd name="T37" fmla="*/ 0 h 144"/>
                <a:gd name="T38" fmla="*/ 580 w 644"/>
                <a:gd name="T39" fmla="*/ 21 h 144"/>
                <a:gd name="T40" fmla="*/ 491 w 644"/>
                <a:gd name="T41" fmla="*/ 50 h 144"/>
                <a:gd name="T42" fmla="*/ 460 w 644"/>
                <a:gd name="T43" fmla="*/ 56 h 144"/>
                <a:gd name="T44" fmla="*/ 430 w 644"/>
                <a:gd name="T45" fmla="*/ 63 h 144"/>
                <a:gd name="T46" fmla="*/ 399 w 644"/>
                <a:gd name="T47" fmla="*/ 68 h 144"/>
                <a:gd name="T48" fmla="*/ 368 w 644"/>
                <a:gd name="T49" fmla="*/ 75 h 144"/>
                <a:gd name="T50" fmla="*/ 337 w 644"/>
                <a:gd name="T51" fmla="*/ 80 h 144"/>
                <a:gd name="T52" fmla="*/ 308 w 644"/>
                <a:gd name="T53" fmla="*/ 87 h 144"/>
                <a:gd name="T54" fmla="*/ 277 w 644"/>
                <a:gd name="T55" fmla="*/ 93 h 144"/>
                <a:gd name="T56" fmla="*/ 246 w 644"/>
                <a:gd name="T57" fmla="*/ 98 h 144"/>
                <a:gd name="T58" fmla="*/ 215 w 644"/>
                <a:gd name="T59" fmla="*/ 105 h 144"/>
                <a:gd name="T60" fmla="*/ 184 w 644"/>
                <a:gd name="T61" fmla="*/ 110 h 144"/>
                <a:gd name="T62" fmla="*/ 153 w 644"/>
                <a:gd name="T63" fmla="*/ 115 h 144"/>
                <a:gd name="T64" fmla="*/ 122 w 644"/>
                <a:gd name="T65" fmla="*/ 121 h 144"/>
                <a:gd name="T66" fmla="*/ 93 w 644"/>
                <a:gd name="T67" fmla="*/ 128 h 144"/>
                <a:gd name="T68" fmla="*/ 62 w 644"/>
                <a:gd name="T69" fmla="*/ 133 h 144"/>
                <a:gd name="T70" fmla="*/ 31 w 644"/>
                <a:gd name="T71" fmla="*/ 138 h 144"/>
                <a:gd name="T72" fmla="*/ 0 w 644"/>
                <a:gd name="T73" fmla="*/ 144 h 144"/>
                <a:gd name="T74" fmla="*/ 0 w 644"/>
                <a:gd name="T75" fmla="*/ 115 h 144"/>
                <a:gd name="T76" fmla="*/ 16 w 644"/>
                <a:gd name="T77" fmla="*/ 9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4" h="144">
                  <a:moveTo>
                    <a:pt x="16" y="99"/>
                  </a:moveTo>
                  <a:lnTo>
                    <a:pt x="41" y="95"/>
                  </a:lnTo>
                  <a:lnTo>
                    <a:pt x="66" y="91"/>
                  </a:lnTo>
                  <a:lnTo>
                    <a:pt x="91" y="86"/>
                  </a:lnTo>
                  <a:lnTo>
                    <a:pt x="117" y="82"/>
                  </a:lnTo>
                  <a:lnTo>
                    <a:pt x="141" y="76"/>
                  </a:lnTo>
                  <a:lnTo>
                    <a:pt x="167" y="72"/>
                  </a:lnTo>
                  <a:lnTo>
                    <a:pt x="191" y="67"/>
                  </a:lnTo>
                  <a:lnTo>
                    <a:pt x="216" y="62"/>
                  </a:lnTo>
                  <a:lnTo>
                    <a:pt x="242" y="56"/>
                  </a:lnTo>
                  <a:lnTo>
                    <a:pt x="266" y="52"/>
                  </a:lnTo>
                  <a:lnTo>
                    <a:pt x="292" y="47"/>
                  </a:lnTo>
                  <a:lnTo>
                    <a:pt x="316" y="43"/>
                  </a:lnTo>
                  <a:lnTo>
                    <a:pt x="341" y="37"/>
                  </a:lnTo>
                  <a:lnTo>
                    <a:pt x="367" y="33"/>
                  </a:lnTo>
                  <a:lnTo>
                    <a:pt x="391" y="29"/>
                  </a:lnTo>
                  <a:lnTo>
                    <a:pt x="417" y="25"/>
                  </a:lnTo>
                  <a:lnTo>
                    <a:pt x="479" y="16"/>
                  </a:lnTo>
                  <a:lnTo>
                    <a:pt x="644" y="0"/>
                  </a:lnTo>
                  <a:lnTo>
                    <a:pt x="580" y="21"/>
                  </a:lnTo>
                  <a:lnTo>
                    <a:pt x="491" y="50"/>
                  </a:lnTo>
                  <a:lnTo>
                    <a:pt x="460" y="56"/>
                  </a:lnTo>
                  <a:lnTo>
                    <a:pt x="430" y="63"/>
                  </a:lnTo>
                  <a:lnTo>
                    <a:pt x="399" y="68"/>
                  </a:lnTo>
                  <a:lnTo>
                    <a:pt x="368" y="75"/>
                  </a:lnTo>
                  <a:lnTo>
                    <a:pt x="337" y="80"/>
                  </a:lnTo>
                  <a:lnTo>
                    <a:pt x="308" y="87"/>
                  </a:lnTo>
                  <a:lnTo>
                    <a:pt x="277" y="93"/>
                  </a:lnTo>
                  <a:lnTo>
                    <a:pt x="246" y="98"/>
                  </a:lnTo>
                  <a:lnTo>
                    <a:pt x="215" y="105"/>
                  </a:lnTo>
                  <a:lnTo>
                    <a:pt x="184" y="110"/>
                  </a:lnTo>
                  <a:lnTo>
                    <a:pt x="153" y="115"/>
                  </a:lnTo>
                  <a:lnTo>
                    <a:pt x="122" y="121"/>
                  </a:lnTo>
                  <a:lnTo>
                    <a:pt x="93" y="128"/>
                  </a:lnTo>
                  <a:lnTo>
                    <a:pt x="62" y="133"/>
                  </a:lnTo>
                  <a:lnTo>
                    <a:pt x="31" y="138"/>
                  </a:lnTo>
                  <a:lnTo>
                    <a:pt x="0" y="144"/>
                  </a:lnTo>
                  <a:lnTo>
                    <a:pt x="0" y="115"/>
                  </a:lnTo>
                  <a:lnTo>
                    <a:pt x="16" y="99"/>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6" name="Freeform 36"/>
            <p:cNvSpPr>
              <a:spLocks/>
            </p:cNvSpPr>
            <p:nvPr/>
          </p:nvSpPr>
          <p:spPr bwMode="auto">
            <a:xfrm>
              <a:off x="3250" y="1030"/>
              <a:ext cx="152" cy="84"/>
            </a:xfrm>
            <a:custGeom>
              <a:avLst/>
              <a:gdLst>
                <a:gd name="T0" fmla="*/ 141 w 152"/>
                <a:gd name="T1" fmla="*/ 0 h 84"/>
                <a:gd name="T2" fmla="*/ 141 w 152"/>
                <a:gd name="T3" fmla="*/ 37 h 84"/>
                <a:gd name="T4" fmla="*/ 152 w 152"/>
                <a:gd name="T5" fmla="*/ 65 h 84"/>
                <a:gd name="T6" fmla="*/ 21 w 152"/>
                <a:gd name="T7" fmla="*/ 63 h 84"/>
                <a:gd name="T8" fmla="*/ 21 w 152"/>
                <a:gd name="T9" fmla="*/ 84 h 84"/>
                <a:gd name="T10" fmla="*/ 0 w 152"/>
                <a:gd name="T11" fmla="*/ 84 h 84"/>
                <a:gd name="T12" fmla="*/ 0 w 152"/>
                <a:gd name="T13" fmla="*/ 49 h 84"/>
                <a:gd name="T14" fmla="*/ 16 w 152"/>
                <a:gd name="T15" fmla="*/ 37 h 84"/>
                <a:gd name="T16" fmla="*/ 141 w 152"/>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84">
                  <a:moveTo>
                    <a:pt x="141" y="0"/>
                  </a:moveTo>
                  <a:lnTo>
                    <a:pt x="141" y="37"/>
                  </a:lnTo>
                  <a:lnTo>
                    <a:pt x="152" y="65"/>
                  </a:lnTo>
                  <a:lnTo>
                    <a:pt x="21" y="63"/>
                  </a:lnTo>
                  <a:lnTo>
                    <a:pt x="21" y="84"/>
                  </a:lnTo>
                  <a:lnTo>
                    <a:pt x="0" y="84"/>
                  </a:lnTo>
                  <a:lnTo>
                    <a:pt x="0" y="49"/>
                  </a:lnTo>
                  <a:lnTo>
                    <a:pt x="16" y="37"/>
                  </a:lnTo>
                  <a:lnTo>
                    <a:pt x="141"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7" name="Freeform 37"/>
            <p:cNvSpPr>
              <a:spLocks/>
            </p:cNvSpPr>
            <p:nvPr/>
          </p:nvSpPr>
          <p:spPr bwMode="auto">
            <a:xfrm>
              <a:off x="3274" y="1079"/>
              <a:ext cx="517" cy="73"/>
            </a:xfrm>
            <a:custGeom>
              <a:avLst/>
              <a:gdLst>
                <a:gd name="T0" fmla="*/ 0 w 517"/>
                <a:gd name="T1" fmla="*/ 0 h 73"/>
                <a:gd name="T2" fmla="*/ 0 w 517"/>
                <a:gd name="T3" fmla="*/ 22 h 73"/>
                <a:gd name="T4" fmla="*/ 517 w 517"/>
                <a:gd name="T5" fmla="*/ 73 h 73"/>
                <a:gd name="T6" fmla="*/ 517 w 517"/>
                <a:gd name="T7" fmla="*/ 51 h 73"/>
                <a:gd name="T8" fmla="*/ 0 w 517"/>
                <a:gd name="T9" fmla="*/ 0 h 73"/>
              </a:gdLst>
              <a:ahLst/>
              <a:cxnLst>
                <a:cxn ang="0">
                  <a:pos x="T0" y="T1"/>
                </a:cxn>
                <a:cxn ang="0">
                  <a:pos x="T2" y="T3"/>
                </a:cxn>
                <a:cxn ang="0">
                  <a:pos x="T4" y="T5"/>
                </a:cxn>
                <a:cxn ang="0">
                  <a:pos x="T6" y="T7"/>
                </a:cxn>
                <a:cxn ang="0">
                  <a:pos x="T8" y="T9"/>
                </a:cxn>
              </a:cxnLst>
              <a:rect l="0" t="0" r="r" b="b"/>
              <a:pathLst>
                <a:path w="517" h="73">
                  <a:moveTo>
                    <a:pt x="0" y="0"/>
                  </a:moveTo>
                  <a:lnTo>
                    <a:pt x="0" y="22"/>
                  </a:lnTo>
                  <a:lnTo>
                    <a:pt x="517" y="73"/>
                  </a:lnTo>
                  <a:lnTo>
                    <a:pt x="517" y="51"/>
                  </a:lnTo>
                  <a:lnTo>
                    <a:pt x="0"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8" name="Freeform 38"/>
            <p:cNvSpPr>
              <a:spLocks/>
            </p:cNvSpPr>
            <p:nvPr/>
          </p:nvSpPr>
          <p:spPr bwMode="auto">
            <a:xfrm>
              <a:off x="3384" y="1008"/>
              <a:ext cx="684" cy="122"/>
            </a:xfrm>
            <a:custGeom>
              <a:avLst/>
              <a:gdLst>
                <a:gd name="T0" fmla="*/ 65 w 684"/>
                <a:gd name="T1" fmla="*/ 0 h 122"/>
                <a:gd name="T2" fmla="*/ 3 w 684"/>
                <a:gd name="T3" fmla="*/ 22 h 122"/>
                <a:gd name="T4" fmla="*/ 0 w 684"/>
                <a:gd name="T5" fmla="*/ 54 h 122"/>
                <a:gd name="T6" fmla="*/ 6 w 684"/>
                <a:gd name="T7" fmla="*/ 73 h 122"/>
                <a:gd name="T8" fmla="*/ 13 w 684"/>
                <a:gd name="T9" fmla="*/ 85 h 122"/>
                <a:gd name="T10" fmla="*/ 404 w 684"/>
                <a:gd name="T11" fmla="*/ 122 h 122"/>
                <a:gd name="T12" fmla="*/ 422 w 684"/>
                <a:gd name="T13" fmla="*/ 106 h 122"/>
                <a:gd name="T14" fmla="*/ 457 w 684"/>
                <a:gd name="T15" fmla="*/ 99 h 122"/>
                <a:gd name="T16" fmla="*/ 517 w 684"/>
                <a:gd name="T17" fmla="*/ 98 h 122"/>
                <a:gd name="T18" fmla="*/ 561 w 684"/>
                <a:gd name="T19" fmla="*/ 95 h 122"/>
                <a:gd name="T20" fmla="*/ 684 w 684"/>
                <a:gd name="T21" fmla="*/ 55 h 122"/>
                <a:gd name="T22" fmla="*/ 65 w 684"/>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4" h="122">
                  <a:moveTo>
                    <a:pt x="65" y="0"/>
                  </a:moveTo>
                  <a:lnTo>
                    <a:pt x="3" y="22"/>
                  </a:lnTo>
                  <a:lnTo>
                    <a:pt x="0" y="54"/>
                  </a:lnTo>
                  <a:lnTo>
                    <a:pt x="6" y="73"/>
                  </a:lnTo>
                  <a:lnTo>
                    <a:pt x="13" y="85"/>
                  </a:lnTo>
                  <a:lnTo>
                    <a:pt x="404" y="122"/>
                  </a:lnTo>
                  <a:lnTo>
                    <a:pt x="422" y="106"/>
                  </a:lnTo>
                  <a:lnTo>
                    <a:pt x="457" y="99"/>
                  </a:lnTo>
                  <a:lnTo>
                    <a:pt x="517" y="98"/>
                  </a:lnTo>
                  <a:lnTo>
                    <a:pt x="561" y="95"/>
                  </a:lnTo>
                  <a:lnTo>
                    <a:pt x="684" y="55"/>
                  </a:lnTo>
                  <a:lnTo>
                    <a:pt x="65"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19" name="Freeform 39"/>
            <p:cNvSpPr>
              <a:spLocks/>
            </p:cNvSpPr>
            <p:nvPr/>
          </p:nvSpPr>
          <p:spPr bwMode="auto">
            <a:xfrm>
              <a:off x="3791" y="1063"/>
              <a:ext cx="289" cy="200"/>
            </a:xfrm>
            <a:custGeom>
              <a:avLst/>
              <a:gdLst>
                <a:gd name="T0" fmla="*/ 0 w 289"/>
                <a:gd name="T1" fmla="*/ 65 h 200"/>
                <a:gd name="T2" fmla="*/ 0 w 289"/>
                <a:gd name="T3" fmla="*/ 86 h 200"/>
                <a:gd name="T4" fmla="*/ 1 w 289"/>
                <a:gd name="T5" fmla="*/ 118 h 200"/>
                <a:gd name="T6" fmla="*/ 8 w 289"/>
                <a:gd name="T7" fmla="*/ 144 h 200"/>
                <a:gd name="T8" fmla="*/ 17 w 289"/>
                <a:gd name="T9" fmla="*/ 163 h 200"/>
                <a:gd name="T10" fmla="*/ 31 w 289"/>
                <a:gd name="T11" fmla="*/ 178 h 200"/>
                <a:gd name="T12" fmla="*/ 48 w 289"/>
                <a:gd name="T13" fmla="*/ 187 h 200"/>
                <a:gd name="T14" fmla="*/ 70 w 289"/>
                <a:gd name="T15" fmla="*/ 192 h 200"/>
                <a:gd name="T16" fmla="*/ 95 w 289"/>
                <a:gd name="T17" fmla="*/ 198 h 200"/>
                <a:gd name="T18" fmla="*/ 126 w 289"/>
                <a:gd name="T19" fmla="*/ 200 h 200"/>
                <a:gd name="T20" fmla="*/ 227 w 289"/>
                <a:gd name="T21" fmla="*/ 135 h 200"/>
                <a:gd name="T22" fmla="*/ 289 w 289"/>
                <a:gd name="T23" fmla="*/ 59 h 200"/>
                <a:gd name="T24" fmla="*/ 269 w 289"/>
                <a:gd name="T25" fmla="*/ 0 h 200"/>
                <a:gd name="T26" fmla="*/ 133 w 289"/>
                <a:gd name="T27" fmla="*/ 38 h 200"/>
                <a:gd name="T28" fmla="*/ 55 w 289"/>
                <a:gd name="T29" fmla="*/ 44 h 200"/>
                <a:gd name="T30" fmla="*/ 0 w 289"/>
                <a:gd name="T31" fmla="*/ 6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00">
                  <a:moveTo>
                    <a:pt x="0" y="65"/>
                  </a:moveTo>
                  <a:lnTo>
                    <a:pt x="0" y="86"/>
                  </a:lnTo>
                  <a:lnTo>
                    <a:pt x="1" y="118"/>
                  </a:lnTo>
                  <a:lnTo>
                    <a:pt x="8" y="144"/>
                  </a:lnTo>
                  <a:lnTo>
                    <a:pt x="17" y="163"/>
                  </a:lnTo>
                  <a:lnTo>
                    <a:pt x="31" y="178"/>
                  </a:lnTo>
                  <a:lnTo>
                    <a:pt x="48" y="187"/>
                  </a:lnTo>
                  <a:lnTo>
                    <a:pt x="70" y="192"/>
                  </a:lnTo>
                  <a:lnTo>
                    <a:pt x="95" y="198"/>
                  </a:lnTo>
                  <a:lnTo>
                    <a:pt x="126" y="200"/>
                  </a:lnTo>
                  <a:lnTo>
                    <a:pt x="227" y="135"/>
                  </a:lnTo>
                  <a:lnTo>
                    <a:pt x="289" y="59"/>
                  </a:lnTo>
                  <a:lnTo>
                    <a:pt x="269" y="0"/>
                  </a:lnTo>
                  <a:lnTo>
                    <a:pt x="133" y="38"/>
                  </a:lnTo>
                  <a:lnTo>
                    <a:pt x="55" y="44"/>
                  </a:lnTo>
                  <a:lnTo>
                    <a:pt x="0" y="65"/>
                  </a:lnTo>
                  <a:close/>
                </a:path>
              </a:pathLst>
            </a:custGeom>
            <a:solidFill>
              <a:srgbClr val="7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0" name="Freeform 40"/>
            <p:cNvSpPr>
              <a:spLocks/>
            </p:cNvSpPr>
            <p:nvPr/>
          </p:nvSpPr>
          <p:spPr bwMode="auto">
            <a:xfrm>
              <a:off x="3670" y="1093"/>
              <a:ext cx="293" cy="168"/>
            </a:xfrm>
            <a:custGeom>
              <a:avLst/>
              <a:gdLst>
                <a:gd name="T0" fmla="*/ 118 w 293"/>
                <a:gd name="T1" fmla="*/ 35 h 168"/>
                <a:gd name="T2" fmla="*/ 113 w 293"/>
                <a:gd name="T3" fmla="*/ 66 h 168"/>
                <a:gd name="T4" fmla="*/ 118 w 293"/>
                <a:gd name="T5" fmla="*/ 86 h 168"/>
                <a:gd name="T6" fmla="*/ 123 w 293"/>
                <a:gd name="T7" fmla="*/ 103 h 168"/>
                <a:gd name="T8" fmla="*/ 130 w 293"/>
                <a:gd name="T9" fmla="*/ 119 h 168"/>
                <a:gd name="T10" fmla="*/ 140 w 293"/>
                <a:gd name="T11" fmla="*/ 134 h 168"/>
                <a:gd name="T12" fmla="*/ 152 w 293"/>
                <a:gd name="T13" fmla="*/ 146 h 168"/>
                <a:gd name="T14" fmla="*/ 168 w 293"/>
                <a:gd name="T15" fmla="*/ 156 h 168"/>
                <a:gd name="T16" fmla="*/ 187 w 293"/>
                <a:gd name="T17" fmla="*/ 164 h 168"/>
                <a:gd name="T18" fmla="*/ 211 w 293"/>
                <a:gd name="T19" fmla="*/ 168 h 168"/>
                <a:gd name="T20" fmla="*/ 192 w 293"/>
                <a:gd name="T21" fmla="*/ 154 h 168"/>
                <a:gd name="T22" fmla="*/ 177 w 293"/>
                <a:gd name="T23" fmla="*/ 142 h 168"/>
                <a:gd name="T24" fmla="*/ 164 w 293"/>
                <a:gd name="T25" fmla="*/ 133 h 168"/>
                <a:gd name="T26" fmla="*/ 153 w 293"/>
                <a:gd name="T27" fmla="*/ 122 h 168"/>
                <a:gd name="T28" fmla="*/ 145 w 293"/>
                <a:gd name="T29" fmla="*/ 111 h 168"/>
                <a:gd name="T30" fmla="*/ 140 w 293"/>
                <a:gd name="T31" fmla="*/ 98 h 168"/>
                <a:gd name="T32" fmla="*/ 137 w 293"/>
                <a:gd name="T33" fmla="*/ 82 h 168"/>
                <a:gd name="T34" fmla="*/ 136 w 293"/>
                <a:gd name="T35" fmla="*/ 62 h 168"/>
                <a:gd name="T36" fmla="*/ 141 w 293"/>
                <a:gd name="T37" fmla="*/ 35 h 168"/>
                <a:gd name="T38" fmla="*/ 187 w 293"/>
                <a:gd name="T39" fmla="*/ 24 h 168"/>
                <a:gd name="T40" fmla="*/ 293 w 293"/>
                <a:gd name="T41" fmla="*/ 0 h 168"/>
                <a:gd name="T42" fmla="*/ 113 w 293"/>
                <a:gd name="T43" fmla="*/ 13 h 168"/>
                <a:gd name="T44" fmla="*/ 0 w 293"/>
                <a:gd name="T45" fmla="*/ 24 h 168"/>
                <a:gd name="T46" fmla="*/ 118 w 293"/>
                <a:gd name="T47" fmla="*/ 3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3" h="168">
                  <a:moveTo>
                    <a:pt x="118" y="35"/>
                  </a:moveTo>
                  <a:lnTo>
                    <a:pt x="113" y="66"/>
                  </a:lnTo>
                  <a:lnTo>
                    <a:pt x="118" y="86"/>
                  </a:lnTo>
                  <a:lnTo>
                    <a:pt x="123" y="103"/>
                  </a:lnTo>
                  <a:lnTo>
                    <a:pt x="130" y="119"/>
                  </a:lnTo>
                  <a:lnTo>
                    <a:pt x="140" y="134"/>
                  </a:lnTo>
                  <a:lnTo>
                    <a:pt x="152" y="146"/>
                  </a:lnTo>
                  <a:lnTo>
                    <a:pt x="168" y="156"/>
                  </a:lnTo>
                  <a:lnTo>
                    <a:pt x="187" y="164"/>
                  </a:lnTo>
                  <a:lnTo>
                    <a:pt x="211" y="168"/>
                  </a:lnTo>
                  <a:lnTo>
                    <a:pt x="192" y="154"/>
                  </a:lnTo>
                  <a:lnTo>
                    <a:pt x="177" y="142"/>
                  </a:lnTo>
                  <a:lnTo>
                    <a:pt x="164" y="133"/>
                  </a:lnTo>
                  <a:lnTo>
                    <a:pt x="153" y="122"/>
                  </a:lnTo>
                  <a:lnTo>
                    <a:pt x="145" y="111"/>
                  </a:lnTo>
                  <a:lnTo>
                    <a:pt x="140" y="98"/>
                  </a:lnTo>
                  <a:lnTo>
                    <a:pt x="137" y="82"/>
                  </a:lnTo>
                  <a:lnTo>
                    <a:pt x="136" y="62"/>
                  </a:lnTo>
                  <a:lnTo>
                    <a:pt x="141" y="35"/>
                  </a:lnTo>
                  <a:lnTo>
                    <a:pt x="187" y="24"/>
                  </a:lnTo>
                  <a:lnTo>
                    <a:pt x="293" y="0"/>
                  </a:lnTo>
                  <a:lnTo>
                    <a:pt x="113" y="13"/>
                  </a:lnTo>
                  <a:lnTo>
                    <a:pt x="0" y="24"/>
                  </a:lnTo>
                  <a:lnTo>
                    <a:pt x="118" y="35"/>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1" name="Freeform 41"/>
            <p:cNvSpPr>
              <a:spLocks/>
            </p:cNvSpPr>
            <p:nvPr/>
          </p:nvSpPr>
          <p:spPr bwMode="auto">
            <a:xfrm>
              <a:off x="3816" y="1380"/>
              <a:ext cx="203" cy="306"/>
            </a:xfrm>
            <a:custGeom>
              <a:avLst/>
              <a:gdLst>
                <a:gd name="T0" fmla="*/ 104 w 203"/>
                <a:gd name="T1" fmla="*/ 0 h 306"/>
                <a:gd name="T2" fmla="*/ 124 w 203"/>
                <a:gd name="T3" fmla="*/ 3 h 306"/>
                <a:gd name="T4" fmla="*/ 143 w 203"/>
                <a:gd name="T5" fmla="*/ 12 h 306"/>
                <a:gd name="T6" fmla="*/ 160 w 203"/>
                <a:gd name="T7" fmla="*/ 27 h 306"/>
                <a:gd name="T8" fmla="*/ 175 w 203"/>
                <a:gd name="T9" fmla="*/ 46 h 306"/>
                <a:gd name="T10" fmla="*/ 187 w 203"/>
                <a:gd name="T11" fmla="*/ 69 h 306"/>
                <a:gd name="T12" fmla="*/ 197 w 203"/>
                <a:gd name="T13" fmla="*/ 94 h 306"/>
                <a:gd name="T14" fmla="*/ 202 w 203"/>
                <a:gd name="T15" fmla="*/ 123 h 306"/>
                <a:gd name="T16" fmla="*/ 203 w 203"/>
                <a:gd name="T17" fmla="*/ 154 h 306"/>
                <a:gd name="T18" fmla="*/ 201 w 203"/>
                <a:gd name="T19" fmla="*/ 185 h 306"/>
                <a:gd name="T20" fmla="*/ 194 w 203"/>
                <a:gd name="T21" fmla="*/ 213 h 306"/>
                <a:gd name="T22" fmla="*/ 185 w 203"/>
                <a:gd name="T23" fmla="*/ 238 h 306"/>
                <a:gd name="T24" fmla="*/ 173 w 203"/>
                <a:gd name="T25" fmla="*/ 261 h 306"/>
                <a:gd name="T26" fmla="*/ 156 w 203"/>
                <a:gd name="T27" fmla="*/ 280 h 306"/>
                <a:gd name="T28" fmla="*/ 139 w 203"/>
                <a:gd name="T29" fmla="*/ 293 h 306"/>
                <a:gd name="T30" fmla="*/ 120 w 203"/>
                <a:gd name="T31" fmla="*/ 303 h 306"/>
                <a:gd name="T32" fmla="*/ 100 w 203"/>
                <a:gd name="T33" fmla="*/ 306 h 306"/>
                <a:gd name="T34" fmla="*/ 80 w 203"/>
                <a:gd name="T35" fmla="*/ 301 h 306"/>
                <a:gd name="T36" fmla="*/ 61 w 203"/>
                <a:gd name="T37" fmla="*/ 292 h 306"/>
                <a:gd name="T38" fmla="*/ 43 w 203"/>
                <a:gd name="T39" fmla="*/ 279 h 306"/>
                <a:gd name="T40" fmla="*/ 29 w 203"/>
                <a:gd name="T41" fmla="*/ 258 h 306"/>
                <a:gd name="T42" fmla="*/ 16 w 203"/>
                <a:gd name="T43" fmla="*/ 236 h 306"/>
                <a:gd name="T44" fmla="*/ 7 w 203"/>
                <a:gd name="T45" fmla="*/ 210 h 306"/>
                <a:gd name="T46" fmla="*/ 2 w 203"/>
                <a:gd name="T47" fmla="*/ 182 h 306"/>
                <a:gd name="T48" fmla="*/ 0 w 203"/>
                <a:gd name="T49" fmla="*/ 151 h 306"/>
                <a:gd name="T50" fmla="*/ 3 w 203"/>
                <a:gd name="T51" fmla="*/ 120 h 306"/>
                <a:gd name="T52" fmla="*/ 8 w 203"/>
                <a:gd name="T53" fmla="*/ 92 h 306"/>
                <a:gd name="T54" fmla="*/ 19 w 203"/>
                <a:gd name="T55" fmla="*/ 66 h 306"/>
                <a:gd name="T56" fmla="*/ 31 w 203"/>
                <a:gd name="T57" fmla="*/ 43 h 306"/>
                <a:gd name="T58" fmla="*/ 47 w 203"/>
                <a:gd name="T59" fmla="*/ 25 h 306"/>
                <a:gd name="T60" fmla="*/ 65 w 203"/>
                <a:gd name="T61" fmla="*/ 11 h 306"/>
                <a:gd name="T62" fmla="*/ 84 w 203"/>
                <a:gd name="T63" fmla="*/ 3 h 306"/>
                <a:gd name="T64" fmla="*/ 104 w 203"/>
                <a:gd name="T65"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3" h="306">
                  <a:moveTo>
                    <a:pt x="104" y="0"/>
                  </a:moveTo>
                  <a:lnTo>
                    <a:pt x="124" y="3"/>
                  </a:lnTo>
                  <a:lnTo>
                    <a:pt x="143" y="12"/>
                  </a:lnTo>
                  <a:lnTo>
                    <a:pt x="160" y="27"/>
                  </a:lnTo>
                  <a:lnTo>
                    <a:pt x="175" y="46"/>
                  </a:lnTo>
                  <a:lnTo>
                    <a:pt x="187" y="69"/>
                  </a:lnTo>
                  <a:lnTo>
                    <a:pt x="197" y="94"/>
                  </a:lnTo>
                  <a:lnTo>
                    <a:pt x="202" y="123"/>
                  </a:lnTo>
                  <a:lnTo>
                    <a:pt x="203" y="154"/>
                  </a:lnTo>
                  <a:lnTo>
                    <a:pt x="201" y="185"/>
                  </a:lnTo>
                  <a:lnTo>
                    <a:pt x="194" y="213"/>
                  </a:lnTo>
                  <a:lnTo>
                    <a:pt x="185" y="238"/>
                  </a:lnTo>
                  <a:lnTo>
                    <a:pt x="173" y="261"/>
                  </a:lnTo>
                  <a:lnTo>
                    <a:pt x="156" y="280"/>
                  </a:lnTo>
                  <a:lnTo>
                    <a:pt x="139" y="293"/>
                  </a:lnTo>
                  <a:lnTo>
                    <a:pt x="120" y="303"/>
                  </a:lnTo>
                  <a:lnTo>
                    <a:pt x="100" y="306"/>
                  </a:lnTo>
                  <a:lnTo>
                    <a:pt x="80" y="301"/>
                  </a:lnTo>
                  <a:lnTo>
                    <a:pt x="61" y="292"/>
                  </a:lnTo>
                  <a:lnTo>
                    <a:pt x="43" y="279"/>
                  </a:lnTo>
                  <a:lnTo>
                    <a:pt x="29" y="258"/>
                  </a:lnTo>
                  <a:lnTo>
                    <a:pt x="16" y="236"/>
                  </a:lnTo>
                  <a:lnTo>
                    <a:pt x="7" y="210"/>
                  </a:lnTo>
                  <a:lnTo>
                    <a:pt x="2" y="182"/>
                  </a:lnTo>
                  <a:lnTo>
                    <a:pt x="0" y="151"/>
                  </a:lnTo>
                  <a:lnTo>
                    <a:pt x="3" y="120"/>
                  </a:lnTo>
                  <a:lnTo>
                    <a:pt x="8" y="92"/>
                  </a:lnTo>
                  <a:lnTo>
                    <a:pt x="19" y="66"/>
                  </a:lnTo>
                  <a:lnTo>
                    <a:pt x="31" y="43"/>
                  </a:lnTo>
                  <a:lnTo>
                    <a:pt x="47" y="25"/>
                  </a:lnTo>
                  <a:lnTo>
                    <a:pt x="65" y="11"/>
                  </a:lnTo>
                  <a:lnTo>
                    <a:pt x="84" y="3"/>
                  </a:lnTo>
                  <a:lnTo>
                    <a:pt x="104"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2" name="Freeform 42"/>
            <p:cNvSpPr>
              <a:spLocks/>
            </p:cNvSpPr>
            <p:nvPr/>
          </p:nvSpPr>
          <p:spPr bwMode="auto">
            <a:xfrm>
              <a:off x="3619" y="1273"/>
              <a:ext cx="439" cy="476"/>
            </a:xfrm>
            <a:custGeom>
              <a:avLst/>
              <a:gdLst>
                <a:gd name="T0" fmla="*/ 152 w 439"/>
                <a:gd name="T1" fmla="*/ 0 h 476"/>
                <a:gd name="T2" fmla="*/ 324 w 439"/>
                <a:gd name="T3" fmla="*/ 16 h 476"/>
                <a:gd name="T4" fmla="*/ 348 w 439"/>
                <a:gd name="T5" fmla="*/ 29 h 476"/>
                <a:gd name="T6" fmla="*/ 368 w 439"/>
                <a:gd name="T7" fmla="*/ 44 h 476"/>
                <a:gd name="T8" fmla="*/ 387 w 439"/>
                <a:gd name="T9" fmla="*/ 63 h 476"/>
                <a:gd name="T10" fmla="*/ 402 w 439"/>
                <a:gd name="T11" fmla="*/ 82 h 476"/>
                <a:gd name="T12" fmla="*/ 415 w 439"/>
                <a:gd name="T13" fmla="*/ 105 h 476"/>
                <a:gd name="T14" fmla="*/ 425 w 439"/>
                <a:gd name="T15" fmla="*/ 128 h 476"/>
                <a:gd name="T16" fmla="*/ 433 w 439"/>
                <a:gd name="T17" fmla="*/ 153 h 476"/>
                <a:gd name="T18" fmla="*/ 438 w 439"/>
                <a:gd name="T19" fmla="*/ 180 h 476"/>
                <a:gd name="T20" fmla="*/ 439 w 439"/>
                <a:gd name="T21" fmla="*/ 212 h 476"/>
                <a:gd name="T22" fmla="*/ 439 w 439"/>
                <a:gd name="T23" fmla="*/ 242 h 476"/>
                <a:gd name="T24" fmla="*/ 438 w 439"/>
                <a:gd name="T25" fmla="*/ 271 h 476"/>
                <a:gd name="T26" fmla="*/ 434 w 439"/>
                <a:gd name="T27" fmla="*/ 298 h 476"/>
                <a:gd name="T28" fmla="*/ 429 w 439"/>
                <a:gd name="T29" fmla="*/ 324 h 476"/>
                <a:gd name="T30" fmla="*/ 422 w 439"/>
                <a:gd name="T31" fmla="*/ 348 h 476"/>
                <a:gd name="T32" fmla="*/ 413 w 439"/>
                <a:gd name="T33" fmla="*/ 371 h 476"/>
                <a:gd name="T34" fmla="*/ 400 w 439"/>
                <a:gd name="T35" fmla="*/ 391 h 476"/>
                <a:gd name="T36" fmla="*/ 387 w 439"/>
                <a:gd name="T37" fmla="*/ 410 h 476"/>
                <a:gd name="T38" fmla="*/ 371 w 439"/>
                <a:gd name="T39" fmla="*/ 426 h 476"/>
                <a:gd name="T40" fmla="*/ 353 w 439"/>
                <a:gd name="T41" fmla="*/ 441 h 476"/>
                <a:gd name="T42" fmla="*/ 335 w 439"/>
                <a:gd name="T43" fmla="*/ 453 h 476"/>
                <a:gd name="T44" fmla="*/ 312 w 439"/>
                <a:gd name="T45" fmla="*/ 462 h 476"/>
                <a:gd name="T46" fmla="*/ 289 w 439"/>
                <a:gd name="T47" fmla="*/ 469 h 476"/>
                <a:gd name="T48" fmla="*/ 262 w 439"/>
                <a:gd name="T49" fmla="*/ 474 h 476"/>
                <a:gd name="T50" fmla="*/ 234 w 439"/>
                <a:gd name="T51" fmla="*/ 476 h 476"/>
                <a:gd name="T52" fmla="*/ 52 w 439"/>
                <a:gd name="T53" fmla="*/ 439 h 476"/>
                <a:gd name="T54" fmla="*/ 35 w 439"/>
                <a:gd name="T55" fmla="*/ 414 h 476"/>
                <a:gd name="T56" fmla="*/ 20 w 439"/>
                <a:gd name="T57" fmla="*/ 388 h 476"/>
                <a:gd name="T58" fmla="*/ 10 w 439"/>
                <a:gd name="T59" fmla="*/ 363 h 476"/>
                <a:gd name="T60" fmla="*/ 5 w 439"/>
                <a:gd name="T61" fmla="*/ 337 h 476"/>
                <a:gd name="T62" fmla="*/ 1 w 439"/>
                <a:gd name="T63" fmla="*/ 310 h 476"/>
                <a:gd name="T64" fmla="*/ 0 w 439"/>
                <a:gd name="T65" fmla="*/ 282 h 476"/>
                <a:gd name="T66" fmla="*/ 0 w 439"/>
                <a:gd name="T67" fmla="*/ 253 h 476"/>
                <a:gd name="T68" fmla="*/ 0 w 439"/>
                <a:gd name="T69" fmla="*/ 222 h 476"/>
                <a:gd name="T70" fmla="*/ 10 w 439"/>
                <a:gd name="T71" fmla="*/ 185 h 476"/>
                <a:gd name="T72" fmla="*/ 21 w 439"/>
                <a:gd name="T73" fmla="*/ 150 h 476"/>
                <a:gd name="T74" fmla="*/ 33 w 439"/>
                <a:gd name="T75" fmla="*/ 119 h 476"/>
                <a:gd name="T76" fmla="*/ 48 w 439"/>
                <a:gd name="T77" fmla="*/ 90 h 476"/>
                <a:gd name="T78" fmla="*/ 67 w 439"/>
                <a:gd name="T79" fmla="*/ 64 h 476"/>
                <a:gd name="T80" fmla="*/ 90 w 439"/>
                <a:gd name="T81" fmla="*/ 40 h 476"/>
                <a:gd name="T82" fmla="*/ 118 w 439"/>
                <a:gd name="T83" fmla="*/ 19 h 476"/>
                <a:gd name="T84" fmla="*/ 152 w 439"/>
                <a:gd name="T85"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9" h="476">
                  <a:moveTo>
                    <a:pt x="152" y="0"/>
                  </a:moveTo>
                  <a:lnTo>
                    <a:pt x="324" y="16"/>
                  </a:lnTo>
                  <a:lnTo>
                    <a:pt x="348" y="29"/>
                  </a:lnTo>
                  <a:lnTo>
                    <a:pt x="368" y="44"/>
                  </a:lnTo>
                  <a:lnTo>
                    <a:pt x="387" y="63"/>
                  </a:lnTo>
                  <a:lnTo>
                    <a:pt x="402" y="82"/>
                  </a:lnTo>
                  <a:lnTo>
                    <a:pt x="415" y="105"/>
                  </a:lnTo>
                  <a:lnTo>
                    <a:pt x="425" y="128"/>
                  </a:lnTo>
                  <a:lnTo>
                    <a:pt x="433" y="153"/>
                  </a:lnTo>
                  <a:lnTo>
                    <a:pt x="438" y="180"/>
                  </a:lnTo>
                  <a:lnTo>
                    <a:pt x="439" y="212"/>
                  </a:lnTo>
                  <a:lnTo>
                    <a:pt x="439" y="242"/>
                  </a:lnTo>
                  <a:lnTo>
                    <a:pt x="438" y="271"/>
                  </a:lnTo>
                  <a:lnTo>
                    <a:pt x="434" y="298"/>
                  </a:lnTo>
                  <a:lnTo>
                    <a:pt x="429" y="324"/>
                  </a:lnTo>
                  <a:lnTo>
                    <a:pt x="422" y="348"/>
                  </a:lnTo>
                  <a:lnTo>
                    <a:pt x="413" y="371"/>
                  </a:lnTo>
                  <a:lnTo>
                    <a:pt x="400" y="391"/>
                  </a:lnTo>
                  <a:lnTo>
                    <a:pt x="387" y="410"/>
                  </a:lnTo>
                  <a:lnTo>
                    <a:pt x="371" y="426"/>
                  </a:lnTo>
                  <a:lnTo>
                    <a:pt x="353" y="441"/>
                  </a:lnTo>
                  <a:lnTo>
                    <a:pt x="335" y="453"/>
                  </a:lnTo>
                  <a:lnTo>
                    <a:pt x="312" y="462"/>
                  </a:lnTo>
                  <a:lnTo>
                    <a:pt x="289" y="469"/>
                  </a:lnTo>
                  <a:lnTo>
                    <a:pt x="262" y="474"/>
                  </a:lnTo>
                  <a:lnTo>
                    <a:pt x="234" y="476"/>
                  </a:lnTo>
                  <a:lnTo>
                    <a:pt x="52" y="439"/>
                  </a:lnTo>
                  <a:lnTo>
                    <a:pt x="35" y="414"/>
                  </a:lnTo>
                  <a:lnTo>
                    <a:pt x="20" y="388"/>
                  </a:lnTo>
                  <a:lnTo>
                    <a:pt x="10" y="363"/>
                  </a:lnTo>
                  <a:lnTo>
                    <a:pt x="5" y="337"/>
                  </a:lnTo>
                  <a:lnTo>
                    <a:pt x="1" y="310"/>
                  </a:lnTo>
                  <a:lnTo>
                    <a:pt x="0" y="282"/>
                  </a:lnTo>
                  <a:lnTo>
                    <a:pt x="0" y="253"/>
                  </a:lnTo>
                  <a:lnTo>
                    <a:pt x="0" y="222"/>
                  </a:lnTo>
                  <a:lnTo>
                    <a:pt x="10" y="185"/>
                  </a:lnTo>
                  <a:lnTo>
                    <a:pt x="21" y="150"/>
                  </a:lnTo>
                  <a:lnTo>
                    <a:pt x="33" y="119"/>
                  </a:lnTo>
                  <a:lnTo>
                    <a:pt x="48" y="90"/>
                  </a:lnTo>
                  <a:lnTo>
                    <a:pt x="67" y="64"/>
                  </a:lnTo>
                  <a:lnTo>
                    <a:pt x="90" y="40"/>
                  </a:lnTo>
                  <a:lnTo>
                    <a:pt x="118" y="19"/>
                  </a:lnTo>
                  <a:lnTo>
                    <a:pt x="152"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3" name="Freeform 43"/>
            <p:cNvSpPr>
              <a:spLocks/>
            </p:cNvSpPr>
            <p:nvPr/>
          </p:nvSpPr>
          <p:spPr bwMode="auto">
            <a:xfrm>
              <a:off x="3853" y="1402"/>
              <a:ext cx="158" cy="282"/>
            </a:xfrm>
            <a:custGeom>
              <a:avLst/>
              <a:gdLst>
                <a:gd name="T0" fmla="*/ 68 w 158"/>
                <a:gd name="T1" fmla="*/ 36 h 282"/>
                <a:gd name="T2" fmla="*/ 83 w 158"/>
                <a:gd name="T3" fmla="*/ 44 h 282"/>
                <a:gd name="T4" fmla="*/ 95 w 158"/>
                <a:gd name="T5" fmla="*/ 54 h 282"/>
                <a:gd name="T6" fmla="*/ 102 w 158"/>
                <a:gd name="T7" fmla="*/ 63 h 282"/>
                <a:gd name="T8" fmla="*/ 107 w 158"/>
                <a:gd name="T9" fmla="*/ 75 h 282"/>
                <a:gd name="T10" fmla="*/ 111 w 158"/>
                <a:gd name="T11" fmla="*/ 89 h 282"/>
                <a:gd name="T12" fmla="*/ 113 w 158"/>
                <a:gd name="T13" fmla="*/ 103 h 282"/>
                <a:gd name="T14" fmla="*/ 113 w 158"/>
                <a:gd name="T15" fmla="*/ 118 h 282"/>
                <a:gd name="T16" fmla="*/ 113 w 158"/>
                <a:gd name="T17" fmla="*/ 136 h 282"/>
                <a:gd name="T18" fmla="*/ 105 w 158"/>
                <a:gd name="T19" fmla="*/ 159 h 282"/>
                <a:gd name="T20" fmla="*/ 98 w 158"/>
                <a:gd name="T21" fmla="*/ 179 h 282"/>
                <a:gd name="T22" fmla="*/ 91 w 158"/>
                <a:gd name="T23" fmla="*/ 195 h 282"/>
                <a:gd name="T24" fmla="*/ 84 w 158"/>
                <a:gd name="T25" fmla="*/ 208 h 282"/>
                <a:gd name="T26" fmla="*/ 75 w 158"/>
                <a:gd name="T27" fmla="*/ 219 h 282"/>
                <a:gd name="T28" fmla="*/ 62 w 158"/>
                <a:gd name="T29" fmla="*/ 226 h 282"/>
                <a:gd name="T30" fmla="*/ 43 w 158"/>
                <a:gd name="T31" fmla="*/ 228 h 282"/>
                <a:gd name="T32" fmla="*/ 18 w 158"/>
                <a:gd name="T33" fmla="*/ 227 h 282"/>
                <a:gd name="T34" fmla="*/ 2 w 158"/>
                <a:gd name="T35" fmla="*/ 210 h 282"/>
                <a:gd name="T36" fmla="*/ 0 w 158"/>
                <a:gd name="T37" fmla="*/ 238 h 282"/>
                <a:gd name="T38" fmla="*/ 13 w 158"/>
                <a:gd name="T39" fmla="*/ 258 h 282"/>
                <a:gd name="T40" fmla="*/ 41 w 158"/>
                <a:gd name="T41" fmla="*/ 282 h 282"/>
                <a:gd name="T42" fmla="*/ 64 w 158"/>
                <a:gd name="T43" fmla="*/ 277 h 282"/>
                <a:gd name="T44" fmla="*/ 83 w 158"/>
                <a:gd name="T45" fmla="*/ 270 h 282"/>
                <a:gd name="T46" fmla="*/ 98 w 158"/>
                <a:gd name="T47" fmla="*/ 262 h 282"/>
                <a:gd name="T48" fmla="*/ 111 w 158"/>
                <a:gd name="T49" fmla="*/ 250 h 282"/>
                <a:gd name="T50" fmla="*/ 121 w 158"/>
                <a:gd name="T51" fmla="*/ 236 h 282"/>
                <a:gd name="T52" fmla="*/ 130 w 158"/>
                <a:gd name="T53" fmla="*/ 219 h 282"/>
                <a:gd name="T54" fmla="*/ 140 w 158"/>
                <a:gd name="T55" fmla="*/ 199 h 282"/>
                <a:gd name="T56" fmla="*/ 149 w 158"/>
                <a:gd name="T57" fmla="*/ 176 h 282"/>
                <a:gd name="T58" fmla="*/ 158 w 158"/>
                <a:gd name="T59" fmla="*/ 115 h 282"/>
                <a:gd name="T60" fmla="*/ 158 w 158"/>
                <a:gd name="T61" fmla="*/ 83 h 282"/>
                <a:gd name="T62" fmla="*/ 152 w 158"/>
                <a:gd name="T63" fmla="*/ 55 h 282"/>
                <a:gd name="T64" fmla="*/ 142 w 158"/>
                <a:gd name="T65" fmla="*/ 31 h 282"/>
                <a:gd name="T66" fmla="*/ 129 w 158"/>
                <a:gd name="T67" fmla="*/ 13 h 282"/>
                <a:gd name="T68" fmla="*/ 111 w 158"/>
                <a:gd name="T69" fmla="*/ 3 h 282"/>
                <a:gd name="T70" fmla="*/ 91 w 158"/>
                <a:gd name="T71" fmla="*/ 0 h 282"/>
                <a:gd name="T72" fmla="*/ 70 w 158"/>
                <a:gd name="T73" fmla="*/ 8 h 282"/>
                <a:gd name="T74" fmla="*/ 45 w 158"/>
                <a:gd name="T75" fmla="*/ 27 h 282"/>
                <a:gd name="T76" fmla="*/ 33 w 158"/>
                <a:gd name="T77" fmla="*/ 42 h 282"/>
                <a:gd name="T78" fmla="*/ 68 w 158"/>
                <a:gd name="T79" fmla="*/ 36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282">
                  <a:moveTo>
                    <a:pt x="68" y="36"/>
                  </a:moveTo>
                  <a:lnTo>
                    <a:pt x="83" y="44"/>
                  </a:lnTo>
                  <a:lnTo>
                    <a:pt x="95" y="54"/>
                  </a:lnTo>
                  <a:lnTo>
                    <a:pt x="102" y="63"/>
                  </a:lnTo>
                  <a:lnTo>
                    <a:pt x="107" y="75"/>
                  </a:lnTo>
                  <a:lnTo>
                    <a:pt x="111" y="89"/>
                  </a:lnTo>
                  <a:lnTo>
                    <a:pt x="113" y="103"/>
                  </a:lnTo>
                  <a:lnTo>
                    <a:pt x="113" y="118"/>
                  </a:lnTo>
                  <a:lnTo>
                    <a:pt x="113" y="136"/>
                  </a:lnTo>
                  <a:lnTo>
                    <a:pt x="105" y="159"/>
                  </a:lnTo>
                  <a:lnTo>
                    <a:pt x="98" y="179"/>
                  </a:lnTo>
                  <a:lnTo>
                    <a:pt x="91" y="195"/>
                  </a:lnTo>
                  <a:lnTo>
                    <a:pt x="84" y="208"/>
                  </a:lnTo>
                  <a:lnTo>
                    <a:pt x="75" y="219"/>
                  </a:lnTo>
                  <a:lnTo>
                    <a:pt x="62" y="226"/>
                  </a:lnTo>
                  <a:lnTo>
                    <a:pt x="43" y="228"/>
                  </a:lnTo>
                  <a:lnTo>
                    <a:pt x="18" y="227"/>
                  </a:lnTo>
                  <a:lnTo>
                    <a:pt x="2" y="210"/>
                  </a:lnTo>
                  <a:lnTo>
                    <a:pt x="0" y="238"/>
                  </a:lnTo>
                  <a:lnTo>
                    <a:pt x="13" y="258"/>
                  </a:lnTo>
                  <a:lnTo>
                    <a:pt x="41" y="282"/>
                  </a:lnTo>
                  <a:lnTo>
                    <a:pt x="64" y="277"/>
                  </a:lnTo>
                  <a:lnTo>
                    <a:pt x="83" y="270"/>
                  </a:lnTo>
                  <a:lnTo>
                    <a:pt x="98" y="262"/>
                  </a:lnTo>
                  <a:lnTo>
                    <a:pt x="111" y="250"/>
                  </a:lnTo>
                  <a:lnTo>
                    <a:pt x="121" y="236"/>
                  </a:lnTo>
                  <a:lnTo>
                    <a:pt x="130" y="219"/>
                  </a:lnTo>
                  <a:lnTo>
                    <a:pt x="140" y="199"/>
                  </a:lnTo>
                  <a:lnTo>
                    <a:pt x="149" y="176"/>
                  </a:lnTo>
                  <a:lnTo>
                    <a:pt x="158" y="115"/>
                  </a:lnTo>
                  <a:lnTo>
                    <a:pt x="158" y="83"/>
                  </a:lnTo>
                  <a:lnTo>
                    <a:pt x="152" y="55"/>
                  </a:lnTo>
                  <a:lnTo>
                    <a:pt x="142" y="31"/>
                  </a:lnTo>
                  <a:lnTo>
                    <a:pt x="129" y="13"/>
                  </a:lnTo>
                  <a:lnTo>
                    <a:pt x="111" y="3"/>
                  </a:lnTo>
                  <a:lnTo>
                    <a:pt x="91" y="0"/>
                  </a:lnTo>
                  <a:lnTo>
                    <a:pt x="70" y="8"/>
                  </a:lnTo>
                  <a:lnTo>
                    <a:pt x="45" y="27"/>
                  </a:lnTo>
                  <a:lnTo>
                    <a:pt x="33" y="42"/>
                  </a:lnTo>
                  <a:lnTo>
                    <a:pt x="68" y="36"/>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4" name="Freeform 44"/>
            <p:cNvSpPr>
              <a:spLocks/>
            </p:cNvSpPr>
            <p:nvPr/>
          </p:nvSpPr>
          <p:spPr bwMode="auto">
            <a:xfrm>
              <a:off x="3959" y="1501"/>
              <a:ext cx="52" cy="150"/>
            </a:xfrm>
            <a:custGeom>
              <a:avLst/>
              <a:gdLst>
                <a:gd name="T0" fmla="*/ 15 w 52"/>
                <a:gd name="T1" fmla="*/ 82 h 150"/>
                <a:gd name="T2" fmla="*/ 0 w 52"/>
                <a:gd name="T3" fmla="*/ 113 h 150"/>
                <a:gd name="T4" fmla="*/ 3 w 52"/>
                <a:gd name="T5" fmla="*/ 129 h 150"/>
                <a:gd name="T6" fmla="*/ 1 w 52"/>
                <a:gd name="T7" fmla="*/ 150 h 150"/>
                <a:gd name="T8" fmla="*/ 28 w 52"/>
                <a:gd name="T9" fmla="*/ 124 h 150"/>
                <a:gd name="T10" fmla="*/ 48 w 52"/>
                <a:gd name="T11" fmla="*/ 86 h 150"/>
                <a:gd name="T12" fmla="*/ 52 w 52"/>
                <a:gd name="T13" fmla="*/ 49 h 150"/>
                <a:gd name="T14" fmla="*/ 52 w 52"/>
                <a:gd name="T15" fmla="*/ 0 h 150"/>
                <a:gd name="T16" fmla="*/ 38 w 52"/>
                <a:gd name="T17" fmla="*/ 11 h 150"/>
                <a:gd name="T18" fmla="*/ 40 w 52"/>
                <a:gd name="T19" fmla="*/ 42 h 150"/>
                <a:gd name="T20" fmla="*/ 40 w 52"/>
                <a:gd name="T21" fmla="*/ 72 h 150"/>
                <a:gd name="T22" fmla="*/ 19 w 52"/>
                <a:gd name="T23" fmla="*/ 113 h 150"/>
                <a:gd name="T24" fmla="*/ 15 w 52"/>
                <a:gd name="T25" fmla="*/ 8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150">
                  <a:moveTo>
                    <a:pt x="15" y="82"/>
                  </a:moveTo>
                  <a:lnTo>
                    <a:pt x="0" y="113"/>
                  </a:lnTo>
                  <a:lnTo>
                    <a:pt x="3" y="129"/>
                  </a:lnTo>
                  <a:lnTo>
                    <a:pt x="1" y="150"/>
                  </a:lnTo>
                  <a:lnTo>
                    <a:pt x="28" y="124"/>
                  </a:lnTo>
                  <a:lnTo>
                    <a:pt x="48" y="86"/>
                  </a:lnTo>
                  <a:lnTo>
                    <a:pt x="52" y="49"/>
                  </a:lnTo>
                  <a:lnTo>
                    <a:pt x="52" y="0"/>
                  </a:lnTo>
                  <a:lnTo>
                    <a:pt x="38" y="11"/>
                  </a:lnTo>
                  <a:lnTo>
                    <a:pt x="40" y="42"/>
                  </a:lnTo>
                  <a:lnTo>
                    <a:pt x="40" y="72"/>
                  </a:lnTo>
                  <a:lnTo>
                    <a:pt x="19" y="113"/>
                  </a:lnTo>
                  <a:lnTo>
                    <a:pt x="15" y="82"/>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5" name="Freeform 45"/>
            <p:cNvSpPr>
              <a:spLocks/>
            </p:cNvSpPr>
            <p:nvPr/>
          </p:nvSpPr>
          <p:spPr bwMode="auto">
            <a:xfrm>
              <a:off x="3826" y="1388"/>
              <a:ext cx="99" cy="255"/>
            </a:xfrm>
            <a:custGeom>
              <a:avLst/>
              <a:gdLst>
                <a:gd name="T0" fmla="*/ 95 w 99"/>
                <a:gd name="T1" fmla="*/ 0 h 255"/>
                <a:gd name="T2" fmla="*/ 70 w 99"/>
                <a:gd name="T3" fmla="*/ 15 h 255"/>
                <a:gd name="T4" fmla="*/ 48 w 99"/>
                <a:gd name="T5" fmla="*/ 31 h 255"/>
                <a:gd name="T6" fmla="*/ 32 w 99"/>
                <a:gd name="T7" fmla="*/ 52 h 255"/>
                <a:gd name="T8" fmla="*/ 20 w 99"/>
                <a:gd name="T9" fmla="*/ 73 h 255"/>
                <a:gd name="T10" fmla="*/ 10 w 99"/>
                <a:gd name="T11" fmla="*/ 97 h 255"/>
                <a:gd name="T12" fmla="*/ 5 w 99"/>
                <a:gd name="T13" fmla="*/ 124 h 255"/>
                <a:gd name="T14" fmla="*/ 1 w 99"/>
                <a:gd name="T15" fmla="*/ 154 h 255"/>
                <a:gd name="T16" fmla="*/ 0 w 99"/>
                <a:gd name="T17" fmla="*/ 185 h 255"/>
                <a:gd name="T18" fmla="*/ 6 w 99"/>
                <a:gd name="T19" fmla="*/ 220 h 255"/>
                <a:gd name="T20" fmla="*/ 20 w 99"/>
                <a:gd name="T21" fmla="*/ 255 h 255"/>
                <a:gd name="T22" fmla="*/ 24 w 99"/>
                <a:gd name="T23" fmla="*/ 226 h 255"/>
                <a:gd name="T24" fmla="*/ 16 w 99"/>
                <a:gd name="T25" fmla="*/ 174 h 255"/>
                <a:gd name="T26" fmla="*/ 41 w 99"/>
                <a:gd name="T27" fmla="*/ 179 h 255"/>
                <a:gd name="T28" fmla="*/ 75 w 99"/>
                <a:gd name="T29" fmla="*/ 178 h 255"/>
                <a:gd name="T30" fmla="*/ 84 w 99"/>
                <a:gd name="T31" fmla="*/ 158 h 255"/>
                <a:gd name="T32" fmla="*/ 99 w 99"/>
                <a:gd name="T33" fmla="*/ 146 h 255"/>
                <a:gd name="T34" fmla="*/ 99 w 99"/>
                <a:gd name="T35" fmla="*/ 120 h 255"/>
                <a:gd name="T36" fmla="*/ 82 w 99"/>
                <a:gd name="T37" fmla="*/ 111 h 255"/>
                <a:gd name="T38" fmla="*/ 83 w 99"/>
                <a:gd name="T39" fmla="*/ 82 h 255"/>
                <a:gd name="T40" fmla="*/ 67 w 99"/>
                <a:gd name="T41" fmla="*/ 64 h 255"/>
                <a:gd name="T42" fmla="*/ 52 w 99"/>
                <a:gd name="T43" fmla="*/ 58 h 255"/>
                <a:gd name="T44" fmla="*/ 58 w 99"/>
                <a:gd name="T45" fmla="*/ 50 h 255"/>
                <a:gd name="T46" fmla="*/ 63 w 99"/>
                <a:gd name="T47" fmla="*/ 42 h 255"/>
                <a:gd name="T48" fmla="*/ 68 w 99"/>
                <a:gd name="T49" fmla="*/ 35 h 255"/>
                <a:gd name="T50" fmla="*/ 72 w 99"/>
                <a:gd name="T51" fmla="*/ 29 h 255"/>
                <a:gd name="T52" fmla="*/ 78 w 99"/>
                <a:gd name="T53" fmla="*/ 22 h 255"/>
                <a:gd name="T54" fmla="*/ 83 w 99"/>
                <a:gd name="T55" fmla="*/ 15 h 255"/>
                <a:gd name="T56" fmla="*/ 89 w 99"/>
                <a:gd name="T57" fmla="*/ 7 h 255"/>
                <a:gd name="T58" fmla="*/ 95 w 99"/>
                <a:gd name="T5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55">
                  <a:moveTo>
                    <a:pt x="95" y="0"/>
                  </a:moveTo>
                  <a:lnTo>
                    <a:pt x="70" y="15"/>
                  </a:lnTo>
                  <a:lnTo>
                    <a:pt x="48" y="31"/>
                  </a:lnTo>
                  <a:lnTo>
                    <a:pt x="32" y="52"/>
                  </a:lnTo>
                  <a:lnTo>
                    <a:pt x="20" y="73"/>
                  </a:lnTo>
                  <a:lnTo>
                    <a:pt x="10" y="97"/>
                  </a:lnTo>
                  <a:lnTo>
                    <a:pt x="5" y="124"/>
                  </a:lnTo>
                  <a:lnTo>
                    <a:pt x="1" y="154"/>
                  </a:lnTo>
                  <a:lnTo>
                    <a:pt x="0" y="185"/>
                  </a:lnTo>
                  <a:lnTo>
                    <a:pt x="6" y="220"/>
                  </a:lnTo>
                  <a:lnTo>
                    <a:pt x="20" y="255"/>
                  </a:lnTo>
                  <a:lnTo>
                    <a:pt x="24" y="226"/>
                  </a:lnTo>
                  <a:lnTo>
                    <a:pt x="16" y="174"/>
                  </a:lnTo>
                  <a:lnTo>
                    <a:pt x="41" y="179"/>
                  </a:lnTo>
                  <a:lnTo>
                    <a:pt x="75" y="178"/>
                  </a:lnTo>
                  <a:lnTo>
                    <a:pt x="84" y="158"/>
                  </a:lnTo>
                  <a:lnTo>
                    <a:pt x="99" y="146"/>
                  </a:lnTo>
                  <a:lnTo>
                    <a:pt x="99" y="120"/>
                  </a:lnTo>
                  <a:lnTo>
                    <a:pt x="82" y="111"/>
                  </a:lnTo>
                  <a:lnTo>
                    <a:pt x="83" y="82"/>
                  </a:lnTo>
                  <a:lnTo>
                    <a:pt x="67" y="64"/>
                  </a:lnTo>
                  <a:lnTo>
                    <a:pt x="52" y="58"/>
                  </a:lnTo>
                  <a:lnTo>
                    <a:pt x="58" y="50"/>
                  </a:lnTo>
                  <a:lnTo>
                    <a:pt x="63" y="42"/>
                  </a:lnTo>
                  <a:lnTo>
                    <a:pt x="68" y="35"/>
                  </a:lnTo>
                  <a:lnTo>
                    <a:pt x="72" y="29"/>
                  </a:lnTo>
                  <a:lnTo>
                    <a:pt x="78" y="22"/>
                  </a:lnTo>
                  <a:lnTo>
                    <a:pt x="83" y="15"/>
                  </a:lnTo>
                  <a:lnTo>
                    <a:pt x="89" y="7"/>
                  </a:lnTo>
                  <a:lnTo>
                    <a:pt x="95"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6" name="Freeform 46"/>
            <p:cNvSpPr>
              <a:spLocks/>
            </p:cNvSpPr>
            <p:nvPr/>
          </p:nvSpPr>
          <p:spPr bwMode="auto">
            <a:xfrm>
              <a:off x="3606" y="1274"/>
              <a:ext cx="331" cy="463"/>
            </a:xfrm>
            <a:custGeom>
              <a:avLst/>
              <a:gdLst>
                <a:gd name="T0" fmla="*/ 146 w 331"/>
                <a:gd name="T1" fmla="*/ 0 h 463"/>
                <a:gd name="T2" fmla="*/ 331 w 331"/>
                <a:gd name="T3" fmla="*/ 14 h 463"/>
                <a:gd name="T4" fmla="*/ 306 w 331"/>
                <a:gd name="T5" fmla="*/ 18 h 463"/>
                <a:gd name="T6" fmla="*/ 280 w 331"/>
                <a:gd name="T7" fmla="*/ 27 h 463"/>
                <a:gd name="T8" fmla="*/ 256 w 331"/>
                <a:gd name="T9" fmla="*/ 42 h 463"/>
                <a:gd name="T10" fmla="*/ 233 w 331"/>
                <a:gd name="T11" fmla="*/ 61 h 463"/>
                <a:gd name="T12" fmla="*/ 212 w 331"/>
                <a:gd name="T13" fmla="*/ 82 h 463"/>
                <a:gd name="T14" fmla="*/ 193 w 331"/>
                <a:gd name="T15" fmla="*/ 109 h 463"/>
                <a:gd name="T16" fmla="*/ 177 w 331"/>
                <a:gd name="T17" fmla="*/ 137 h 463"/>
                <a:gd name="T18" fmla="*/ 163 w 331"/>
                <a:gd name="T19" fmla="*/ 170 h 463"/>
                <a:gd name="T20" fmla="*/ 154 w 331"/>
                <a:gd name="T21" fmla="*/ 203 h 463"/>
                <a:gd name="T22" fmla="*/ 148 w 331"/>
                <a:gd name="T23" fmla="*/ 238 h 463"/>
                <a:gd name="T24" fmla="*/ 147 w 331"/>
                <a:gd name="T25" fmla="*/ 274 h 463"/>
                <a:gd name="T26" fmla="*/ 150 w 331"/>
                <a:gd name="T27" fmla="*/ 312 h 463"/>
                <a:gd name="T28" fmla="*/ 158 w 331"/>
                <a:gd name="T29" fmla="*/ 351 h 463"/>
                <a:gd name="T30" fmla="*/ 171 w 331"/>
                <a:gd name="T31" fmla="*/ 389 h 463"/>
                <a:gd name="T32" fmla="*/ 191 w 331"/>
                <a:gd name="T33" fmla="*/ 426 h 463"/>
                <a:gd name="T34" fmla="*/ 217 w 331"/>
                <a:gd name="T35" fmla="*/ 463 h 463"/>
                <a:gd name="T36" fmla="*/ 148 w 331"/>
                <a:gd name="T37" fmla="*/ 455 h 463"/>
                <a:gd name="T38" fmla="*/ 74 w 331"/>
                <a:gd name="T39" fmla="*/ 438 h 463"/>
                <a:gd name="T40" fmla="*/ 26 w 331"/>
                <a:gd name="T41" fmla="*/ 391 h 463"/>
                <a:gd name="T42" fmla="*/ 10 w 331"/>
                <a:gd name="T43" fmla="*/ 343 h 463"/>
                <a:gd name="T44" fmla="*/ 0 w 331"/>
                <a:gd name="T45" fmla="*/ 289 h 463"/>
                <a:gd name="T46" fmla="*/ 0 w 331"/>
                <a:gd name="T47" fmla="*/ 231 h 463"/>
                <a:gd name="T48" fmla="*/ 10 w 331"/>
                <a:gd name="T49" fmla="*/ 175 h 463"/>
                <a:gd name="T50" fmla="*/ 27 w 331"/>
                <a:gd name="T51" fmla="*/ 120 h 463"/>
                <a:gd name="T52" fmla="*/ 56 w 331"/>
                <a:gd name="T53" fmla="*/ 70 h 463"/>
                <a:gd name="T54" fmla="*/ 95 w 331"/>
                <a:gd name="T55" fmla="*/ 30 h 463"/>
                <a:gd name="T56" fmla="*/ 146 w 331"/>
                <a:gd name="T5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1" h="463">
                  <a:moveTo>
                    <a:pt x="146" y="0"/>
                  </a:moveTo>
                  <a:lnTo>
                    <a:pt x="331" y="14"/>
                  </a:lnTo>
                  <a:lnTo>
                    <a:pt x="306" y="18"/>
                  </a:lnTo>
                  <a:lnTo>
                    <a:pt x="280" y="27"/>
                  </a:lnTo>
                  <a:lnTo>
                    <a:pt x="256" y="42"/>
                  </a:lnTo>
                  <a:lnTo>
                    <a:pt x="233" y="61"/>
                  </a:lnTo>
                  <a:lnTo>
                    <a:pt x="212" y="82"/>
                  </a:lnTo>
                  <a:lnTo>
                    <a:pt x="193" y="109"/>
                  </a:lnTo>
                  <a:lnTo>
                    <a:pt x="177" y="137"/>
                  </a:lnTo>
                  <a:lnTo>
                    <a:pt x="163" y="170"/>
                  </a:lnTo>
                  <a:lnTo>
                    <a:pt x="154" y="203"/>
                  </a:lnTo>
                  <a:lnTo>
                    <a:pt x="148" y="238"/>
                  </a:lnTo>
                  <a:lnTo>
                    <a:pt x="147" y="274"/>
                  </a:lnTo>
                  <a:lnTo>
                    <a:pt x="150" y="312"/>
                  </a:lnTo>
                  <a:lnTo>
                    <a:pt x="158" y="351"/>
                  </a:lnTo>
                  <a:lnTo>
                    <a:pt x="171" y="389"/>
                  </a:lnTo>
                  <a:lnTo>
                    <a:pt x="191" y="426"/>
                  </a:lnTo>
                  <a:lnTo>
                    <a:pt x="217" y="463"/>
                  </a:lnTo>
                  <a:lnTo>
                    <a:pt x="148" y="455"/>
                  </a:lnTo>
                  <a:lnTo>
                    <a:pt x="74" y="438"/>
                  </a:lnTo>
                  <a:lnTo>
                    <a:pt x="26" y="391"/>
                  </a:lnTo>
                  <a:lnTo>
                    <a:pt x="10" y="343"/>
                  </a:lnTo>
                  <a:lnTo>
                    <a:pt x="0" y="289"/>
                  </a:lnTo>
                  <a:lnTo>
                    <a:pt x="0" y="231"/>
                  </a:lnTo>
                  <a:lnTo>
                    <a:pt x="10" y="175"/>
                  </a:lnTo>
                  <a:lnTo>
                    <a:pt x="27" y="120"/>
                  </a:lnTo>
                  <a:lnTo>
                    <a:pt x="56" y="70"/>
                  </a:lnTo>
                  <a:lnTo>
                    <a:pt x="95" y="30"/>
                  </a:lnTo>
                  <a:lnTo>
                    <a:pt x="146"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7" name="Freeform 47"/>
            <p:cNvSpPr>
              <a:spLocks/>
            </p:cNvSpPr>
            <p:nvPr/>
          </p:nvSpPr>
          <p:spPr bwMode="auto">
            <a:xfrm>
              <a:off x="1687" y="1383"/>
              <a:ext cx="1997" cy="581"/>
            </a:xfrm>
            <a:custGeom>
              <a:avLst/>
              <a:gdLst>
                <a:gd name="T0" fmla="*/ 247 w 1997"/>
                <a:gd name="T1" fmla="*/ 233 h 581"/>
                <a:gd name="T2" fmla="*/ 211 w 1997"/>
                <a:gd name="T3" fmla="*/ 294 h 581"/>
                <a:gd name="T4" fmla="*/ 169 w 1997"/>
                <a:gd name="T5" fmla="*/ 317 h 581"/>
                <a:gd name="T6" fmla="*/ 133 w 1997"/>
                <a:gd name="T7" fmla="*/ 337 h 581"/>
                <a:gd name="T8" fmla="*/ 101 w 1997"/>
                <a:gd name="T9" fmla="*/ 360 h 581"/>
                <a:gd name="T10" fmla="*/ 74 w 1997"/>
                <a:gd name="T11" fmla="*/ 385 h 581"/>
                <a:gd name="T12" fmla="*/ 51 w 1997"/>
                <a:gd name="T13" fmla="*/ 414 h 581"/>
                <a:gd name="T14" fmla="*/ 29 w 1997"/>
                <a:gd name="T15" fmla="*/ 450 h 581"/>
                <a:gd name="T16" fmla="*/ 12 w 1997"/>
                <a:gd name="T17" fmla="*/ 495 h 581"/>
                <a:gd name="T18" fmla="*/ 0 w 1997"/>
                <a:gd name="T19" fmla="*/ 536 h 581"/>
                <a:gd name="T20" fmla="*/ 28 w 1997"/>
                <a:gd name="T21" fmla="*/ 499 h 581"/>
                <a:gd name="T22" fmla="*/ 152 w 1997"/>
                <a:gd name="T23" fmla="*/ 575 h 581"/>
                <a:gd name="T24" fmla="*/ 234 w 1997"/>
                <a:gd name="T25" fmla="*/ 581 h 581"/>
                <a:gd name="T26" fmla="*/ 224 w 1997"/>
                <a:gd name="T27" fmla="*/ 520 h 581"/>
                <a:gd name="T28" fmla="*/ 312 w 1997"/>
                <a:gd name="T29" fmla="*/ 457 h 581"/>
                <a:gd name="T30" fmla="*/ 355 w 1997"/>
                <a:gd name="T31" fmla="*/ 429 h 581"/>
                <a:gd name="T32" fmla="*/ 395 w 1997"/>
                <a:gd name="T33" fmla="*/ 407 h 581"/>
                <a:gd name="T34" fmla="*/ 434 w 1997"/>
                <a:gd name="T35" fmla="*/ 393 h 581"/>
                <a:gd name="T36" fmla="*/ 473 w 1997"/>
                <a:gd name="T37" fmla="*/ 380 h 581"/>
                <a:gd name="T38" fmla="*/ 512 w 1997"/>
                <a:gd name="T39" fmla="*/ 372 h 581"/>
                <a:gd name="T40" fmla="*/ 555 w 1997"/>
                <a:gd name="T41" fmla="*/ 367 h 581"/>
                <a:gd name="T42" fmla="*/ 601 w 1997"/>
                <a:gd name="T43" fmla="*/ 362 h 581"/>
                <a:gd name="T44" fmla="*/ 653 w 1997"/>
                <a:gd name="T45" fmla="*/ 356 h 581"/>
                <a:gd name="T46" fmla="*/ 1120 w 1997"/>
                <a:gd name="T47" fmla="*/ 266 h 581"/>
                <a:gd name="T48" fmla="*/ 1205 w 1997"/>
                <a:gd name="T49" fmla="*/ 255 h 581"/>
                <a:gd name="T50" fmla="*/ 1290 w 1997"/>
                <a:gd name="T51" fmla="*/ 243 h 581"/>
                <a:gd name="T52" fmla="*/ 1375 w 1997"/>
                <a:gd name="T53" fmla="*/ 231 h 581"/>
                <a:gd name="T54" fmla="*/ 1459 w 1997"/>
                <a:gd name="T55" fmla="*/ 216 h 581"/>
                <a:gd name="T56" fmla="*/ 1544 w 1997"/>
                <a:gd name="T57" fmla="*/ 202 h 581"/>
                <a:gd name="T58" fmla="*/ 1629 w 1997"/>
                <a:gd name="T59" fmla="*/ 186 h 581"/>
                <a:gd name="T60" fmla="*/ 1712 w 1997"/>
                <a:gd name="T61" fmla="*/ 167 h 581"/>
                <a:gd name="T62" fmla="*/ 1794 w 1997"/>
                <a:gd name="T63" fmla="*/ 147 h 581"/>
                <a:gd name="T64" fmla="*/ 1858 w 1997"/>
                <a:gd name="T65" fmla="*/ 121 h 581"/>
                <a:gd name="T66" fmla="*/ 1914 w 1997"/>
                <a:gd name="T67" fmla="*/ 93 h 581"/>
                <a:gd name="T68" fmla="*/ 1962 w 1997"/>
                <a:gd name="T69" fmla="*/ 55 h 581"/>
                <a:gd name="T70" fmla="*/ 1997 w 1997"/>
                <a:gd name="T71" fmla="*/ 0 h 581"/>
                <a:gd name="T72" fmla="*/ 1884 w 1997"/>
                <a:gd name="T73" fmla="*/ 19 h 581"/>
                <a:gd name="T74" fmla="*/ 1870 w 1997"/>
                <a:gd name="T75" fmla="*/ 44 h 581"/>
                <a:gd name="T76" fmla="*/ 1848 w 1997"/>
                <a:gd name="T77" fmla="*/ 63 h 581"/>
                <a:gd name="T78" fmla="*/ 1821 w 1997"/>
                <a:gd name="T79" fmla="*/ 79 h 581"/>
                <a:gd name="T80" fmla="*/ 1741 w 1997"/>
                <a:gd name="T81" fmla="*/ 70 h 581"/>
                <a:gd name="T82" fmla="*/ 586 w 1997"/>
                <a:gd name="T83" fmla="*/ 297 h 581"/>
                <a:gd name="T84" fmla="*/ 508 w 1997"/>
                <a:gd name="T85" fmla="*/ 282 h 581"/>
                <a:gd name="T86" fmla="*/ 458 w 1997"/>
                <a:gd name="T87" fmla="*/ 278 h 581"/>
                <a:gd name="T88" fmla="*/ 419 w 1997"/>
                <a:gd name="T89" fmla="*/ 266 h 581"/>
                <a:gd name="T90" fmla="*/ 410 w 1997"/>
                <a:gd name="T91" fmla="*/ 238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7" h="581">
                  <a:moveTo>
                    <a:pt x="423" y="216"/>
                  </a:moveTo>
                  <a:lnTo>
                    <a:pt x="247" y="233"/>
                  </a:lnTo>
                  <a:lnTo>
                    <a:pt x="235" y="282"/>
                  </a:lnTo>
                  <a:lnTo>
                    <a:pt x="211" y="294"/>
                  </a:lnTo>
                  <a:lnTo>
                    <a:pt x="189" y="307"/>
                  </a:lnTo>
                  <a:lnTo>
                    <a:pt x="169" y="317"/>
                  </a:lnTo>
                  <a:lnTo>
                    <a:pt x="150" y="328"/>
                  </a:lnTo>
                  <a:lnTo>
                    <a:pt x="133" y="337"/>
                  </a:lnTo>
                  <a:lnTo>
                    <a:pt x="115" y="348"/>
                  </a:lnTo>
                  <a:lnTo>
                    <a:pt x="101" y="360"/>
                  </a:lnTo>
                  <a:lnTo>
                    <a:pt x="87" y="372"/>
                  </a:lnTo>
                  <a:lnTo>
                    <a:pt x="74" y="385"/>
                  </a:lnTo>
                  <a:lnTo>
                    <a:pt x="62" y="399"/>
                  </a:lnTo>
                  <a:lnTo>
                    <a:pt x="51" y="414"/>
                  </a:lnTo>
                  <a:lnTo>
                    <a:pt x="40" y="432"/>
                  </a:lnTo>
                  <a:lnTo>
                    <a:pt x="29" y="450"/>
                  </a:lnTo>
                  <a:lnTo>
                    <a:pt x="21" y="471"/>
                  </a:lnTo>
                  <a:lnTo>
                    <a:pt x="12" y="495"/>
                  </a:lnTo>
                  <a:lnTo>
                    <a:pt x="4" y="520"/>
                  </a:lnTo>
                  <a:lnTo>
                    <a:pt x="0" y="536"/>
                  </a:lnTo>
                  <a:lnTo>
                    <a:pt x="18" y="540"/>
                  </a:lnTo>
                  <a:lnTo>
                    <a:pt x="28" y="499"/>
                  </a:lnTo>
                  <a:lnTo>
                    <a:pt x="165" y="527"/>
                  </a:lnTo>
                  <a:lnTo>
                    <a:pt x="152" y="575"/>
                  </a:lnTo>
                  <a:lnTo>
                    <a:pt x="170" y="581"/>
                  </a:lnTo>
                  <a:lnTo>
                    <a:pt x="234" y="581"/>
                  </a:lnTo>
                  <a:lnTo>
                    <a:pt x="275" y="571"/>
                  </a:lnTo>
                  <a:lnTo>
                    <a:pt x="224" y="520"/>
                  </a:lnTo>
                  <a:lnTo>
                    <a:pt x="228" y="501"/>
                  </a:lnTo>
                  <a:lnTo>
                    <a:pt x="312" y="457"/>
                  </a:lnTo>
                  <a:lnTo>
                    <a:pt x="333" y="442"/>
                  </a:lnTo>
                  <a:lnTo>
                    <a:pt x="355" y="429"/>
                  </a:lnTo>
                  <a:lnTo>
                    <a:pt x="375" y="418"/>
                  </a:lnTo>
                  <a:lnTo>
                    <a:pt x="395" y="407"/>
                  </a:lnTo>
                  <a:lnTo>
                    <a:pt x="414" y="399"/>
                  </a:lnTo>
                  <a:lnTo>
                    <a:pt x="434" y="393"/>
                  </a:lnTo>
                  <a:lnTo>
                    <a:pt x="453" y="386"/>
                  </a:lnTo>
                  <a:lnTo>
                    <a:pt x="473" y="380"/>
                  </a:lnTo>
                  <a:lnTo>
                    <a:pt x="492" y="376"/>
                  </a:lnTo>
                  <a:lnTo>
                    <a:pt x="512" y="372"/>
                  </a:lnTo>
                  <a:lnTo>
                    <a:pt x="534" y="370"/>
                  </a:lnTo>
                  <a:lnTo>
                    <a:pt x="555" y="367"/>
                  </a:lnTo>
                  <a:lnTo>
                    <a:pt x="578" y="364"/>
                  </a:lnTo>
                  <a:lnTo>
                    <a:pt x="601" y="362"/>
                  </a:lnTo>
                  <a:lnTo>
                    <a:pt x="627" y="359"/>
                  </a:lnTo>
                  <a:lnTo>
                    <a:pt x="653" y="356"/>
                  </a:lnTo>
                  <a:lnTo>
                    <a:pt x="731" y="342"/>
                  </a:lnTo>
                  <a:lnTo>
                    <a:pt x="1120" y="266"/>
                  </a:lnTo>
                  <a:lnTo>
                    <a:pt x="1162" y="261"/>
                  </a:lnTo>
                  <a:lnTo>
                    <a:pt x="1205" y="255"/>
                  </a:lnTo>
                  <a:lnTo>
                    <a:pt x="1247" y="249"/>
                  </a:lnTo>
                  <a:lnTo>
                    <a:pt x="1290" y="243"/>
                  </a:lnTo>
                  <a:lnTo>
                    <a:pt x="1333" y="237"/>
                  </a:lnTo>
                  <a:lnTo>
                    <a:pt x="1375" y="231"/>
                  </a:lnTo>
                  <a:lnTo>
                    <a:pt x="1418" y="225"/>
                  </a:lnTo>
                  <a:lnTo>
                    <a:pt x="1459" y="216"/>
                  </a:lnTo>
                  <a:lnTo>
                    <a:pt x="1502" y="210"/>
                  </a:lnTo>
                  <a:lnTo>
                    <a:pt x="1544" y="202"/>
                  </a:lnTo>
                  <a:lnTo>
                    <a:pt x="1587" y="194"/>
                  </a:lnTo>
                  <a:lnTo>
                    <a:pt x="1629" y="186"/>
                  </a:lnTo>
                  <a:lnTo>
                    <a:pt x="1671" y="176"/>
                  </a:lnTo>
                  <a:lnTo>
                    <a:pt x="1712" y="167"/>
                  </a:lnTo>
                  <a:lnTo>
                    <a:pt x="1754" y="157"/>
                  </a:lnTo>
                  <a:lnTo>
                    <a:pt x="1794" y="147"/>
                  </a:lnTo>
                  <a:lnTo>
                    <a:pt x="1827" y="133"/>
                  </a:lnTo>
                  <a:lnTo>
                    <a:pt x="1858" y="121"/>
                  </a:lnTo>
                  <a:lnTo>
                    <a:pt x="1887" y="108"/>
                  </a:lnTo>
                  <a:lnTo>
                    <a:pt x="1914" y="93"/>
                  </a:lnTo>
                  <a:lnTo>
                    <a:pt x="1940" y="77"/>
                  </a:lnTo>
                  <a:lnTo>
                    <a:pt x="1962" y="55"/>
                  </a:lnTo>
                  <a:lnTo>
                    <a:pt x="1981" y="31"/>
                  </a:lnTo>
                  <a:lnTo>
                    <a:pt x="1997" y="0"/>
                  </a:lnTo>
                  <a:lnTo>
                    <a:pt x="1891" y="1"/>
                  </a:lnTo>
                  <a:lnTo>
                    <a:pt x="1884" y="19"/>
                  </a:lnTo>
                  <a:lnTo>
                    <a:pt x="1878" y="34"/>
                  </a:lnTo>
                  <a:lnTo>
                    <a:pt x="1870" y="44"/>
                  </a:lnTo>
                  <a:lnTo>
                    <a:pt x="1860" y="55"/>
                  </a:lnTo>
                  <a:lnTo>
                    <a:pt x="1848" y="63"/>
                  </a:lnTo>
                  <a:lnTo>
                    <a:pt x="1836" y="71"/>
                  </a:lnTo>
                  <a:lnTo>
                    <a:pt x="1821" y="79"/>
                  </a:lnTo>
                  <a:lnTo>
                    <a:pt x="1805" y="89"/>
                  </a:lnTo>
                  <a:lnTo>
                    <a:pt x="1741" y="70"/>
                  </a:lnTo>
                  <a:lnTo>
                    <a:pt x="624" y="286"/>
                  </a:lnTo>
                  <a:lnTo>
                    <a:pt x="586" y="297"/>
                  </a:lnTo>
                  <a:lnTo>
                    <a:pt x="530" y="282"/>
                  </a:lnTo>
                  <a:lnTo>
                    <a:pt x="508" y="282"/>
                  </a:lnTo>
                  <a:lnTo>
                    <a:pt x="483" y="281"/>
                  </a:lnTo>
                  <a:lnTo>
                    <a:pt x="458" y="278"/>
                  </a:lnTo>
                  <a:lnTo>
                    <a:pt x="437" y="274"/>
                  </a:lnTo>
                  <a:lnTo>
                    <a:pt x="419" y="266"/>
                  </a:lnTo>
                  <a:lnTo>
                    <a:pt x="410" y="254"/>
                  </a:lnTo>
                  <a:lnTo>
                    <a:pt x="410" y="238"/>
                  </a:lnTo>
                  <a:lnTo>
                    <a:pt x="423" y="216"/>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8" name="Freeform 48"/>
            <p:cNvSpPr>
              <a:spLocks/>
            </p:cNvSpPr>
            <p:nvPr/>
          </p:nvSpPr>
          <p:spPr bwMode="auto">
            <a:xfrm>
              <a:off x="2896" y="1383"/>
              <a:ext cx="790" cy="476"/>
            </a:xfrm>
            <a:custGeom>
              <a:avLst/>
              <a:gdLst>
                <a:gd name="T0" fmla="*/ 89 w 790"/>
                <a:gd name="T1" fmla="*/ 229 h 476"/>
                <a:gd name="T2" fmla="*/ 497 w 790"/>
                <a:gd name="T3" fmla="*/ 165 h 476"/>
                <a:gd name="T4" fmla="*/ 514 w 790"/>
                <a:gd name="T5" fmla="*/ 161 h 476"/>
                <a:gd name="T6" fmla="*/ 532 w 790"/>
                <a:gd name="T7" fmla="*/ 156 h 476"/>
                <a:gd name="T8" fmla="*/ 549 w 790"/>
                <a:gd name="T9" fmla="*/ 152 h 476"/>
                <a:gd name="T10" fmla="*/ 565 w 790"/>
                <a:gd name="T11" fmla="*/ 147 h 476"/>
                <a:gd name="T12" fmla="*/ 581 w 790"/>
                <a:gd name="T13" fmla="*/ 141 h 476"/>
                <a:gd name="T14" fmla="*/ 597 w 790"/>
                <a:gd name="T15" fmla="*/ 136 h 476"/>
                <a:gd name="T16" fmla="*/ 614 w 790"/>
                <a:gd name="T17" fmla="*/ 130 h 476"/>
                <a:gd name="T18" fmla="*/ 628 w 790"/>
                <a:gd name="T19" fmla="*/ 124 h 476"/>
                <a:gd name="T20" fmla="*/ 643 w 790"/>
                <a:gd name="T21" fmla="*/ 117 h 476"/>
                <a:gd name="T22" fmla="*/ 658 w 790"/>
                <a:gd name="T23" fmla="*/ 110 h 476"/>
                <a:gd name="T24" fmla="*/ 673 w 790"/>
                <a:gd name="T25" fmla="*/ 102 h 476"/>
                <a:gd name="T26" fmla="*/ 688 w 790"/>
                <a:gd name="T27" fmla="*/ 94 h 476"/>
                <a:gd name="T28" fmla="*/ 702 w 790"/>
                <a:gd name="T29" fmla="*/ 85 h 476"/>
                <a:gd name="T30" fmla="*/ 717 w 790"/>
                <a:gd name="T31" fmla="*/ 75 h 476"/>
                <a:gd name="T32" fmla="*/ 732 w 790"/>
                <a:gd name="T33" fmla="*/ 65 h 476"/>
                <a:gd name="T34" fmla="*/ 747 w 790"/>
                <a:gd name="T35" fmla="*/ 54 h 476"/>
                <a:gd name="T36" fmla="*/ 790 w 790"/>
                <a:gd name="T37" fmla="*/ 0 h 476"/>
                <a:gd name="T38" fmla="*/ 771 w 790"/>
                <a:gd name="T39" fmla="*/ 57 h 476"/>
                <a:gd name="T40" fmla="*/ 771 w 790"/>
                <a:gd name="T41" fmla="*/ 93 h 476"/>
                <a:gd name="T42" fmla="*/ 771 w 790"/>
                <a:gd name="T43" fmla="*/ 311 h 476"/>
                <a:gd name="T44" fmla="*/ 712 w 790"/>
                <a:gd name="T45" fmla="*/ 328 h 476"/>
                <a:gd name="T46" fmla="*/ 655 w 790"/>
                <a:gd name="T47" fmla="*/ 344 h 476"/>
                <a:gd name="T48" fmla="*/ 600 w 790"/>
                <a:gd name="T49" fmla="*/ 359 h 476"/>
                <a:gd name="T50" fmla="*/ 546 w 790"/>
                <a:gd name="T51" fmla="*/ 372 h 476"/>
                <a:gd name="T52" fmla="*/ 495 w 790"/>
                <a:gd name="T53" fmla="*/ 383 h 476"/>
                <a:gd name="T54" fmla="*/ 445 w 790"/>
                <a:gd name="T55" fmla="*/ 394 h 476"/>
                <a:gd name="T56" fmla="*/ 397 w 790"/>
                <a:gd name="T57" fmla="*/ 403 h 476"/>
                <a:gd name="T58" fmla="*/ 350 w 790"/>
                <a:gd name="T59" fmla="*/ 411 h 476"/>
                <a:gd name="T60" fmla="*/ 304 w 790"/>
                <a:gd name="T61" fmla="*/ 419 h 476"/>
                <a:gd name="T62" fmla="*/ 258 w 790"/>
                <a:gd name="T63" fmla="*/ 428 h 476"/>
                <a:gd name="T64" fmla="*/ 214 w 790"/>
                <a:gd name="T65" fmla="*/ 434 h 476"/>
                <a:gd name="T66" fmla="*/ 171 w 790"/>
                <a:gd name="T67" fmla="*/ 442 h 476"/>
                <a:gd name="T68" fmla="*/ 128 w 790"/>
                <a:gd name="T69" fmla="*/ 449 h 476"/>
                <a:gd name="T70" fmla="*/ 85 w 790"/>
                <a:gd name="T71" fmla="*/ 457 h 476"/>
                <a:gd name="T72" fmla="*/ 42 w 790"/>
                <a:gd name="T73" fmla="*/ 467 h 476"/>
                <a:gd name="T74" fmla="*/ 0 w 790"/>
                <a:gd name="T75" fmla="*/ 476 h 476"/>
                <a:gd name="T76" fmla="*/ 12 w 790"/>
                <a:gd name="T77" fmla="*/ 442 h 476"/>
                <a:gd name="T78" fmla="*/ 105 w 790"/>
                <a:gd name="T79" fmla="*/ 430 h 476"/>
                <a:gd name="T80" fmla="*/ 135 w 790"/>
                <a:gd name="T81" fmla="*/ 425 h 476"/>
                <a:gd name="T82" fmla="*/ 164 w 790"/>
                <a:gd name="T83" fmla="*/ 418 h 476"/>
                <a:gd name="T84" fmla="*/ 192 w 790"/>
                <a:gd name="T85" fmla="*/ 413 h 476"/>
                <a:gd name="T86" fmla="*/ 222 w 790"/>
                <a:gd name="T87" fmla="*/ 406 h 476"/>
                <a:gd name="T88" fmla="*/ 252 w 790"/>
                <a:gd name="T89" fmla="*/ 401 h 476"/>
                <a:gd name="T90" fmla="*/ 281 w 790"/>
                <a:gd name="T91" fmla="*/ 394 h 476"/>
                <a:gd name="T92" fmla="*/ 310 w 790"/>
                <a:gd name="T93" fmla="*/ 389 h 476"/>
                <a:gd name="T94" fmla="*/ 339 w 790"/>
                <a:gd name="T95" fmla="*/ 382 h 476"/>
                <a:gd name="T96" fmla="*/ 369 w 790"/>
                <a:gd name="T97" fmla="*/ 376 h 476"/>
                <a:gd name="T98" fmla="*/ 398 w 790"/>
                <a:gd name="T99" fmla="*/ 370 h 476"/>
                <a:gd name="T100" fmla="*/ 427 w 790"/>
                <a:gd name="T101" fmla="*/ 364 h 476"/>
                <a:gd name="T102" fmla="*/ 456 w 790"/>
                <a:gd name="T103" fmla="*/ 358 h 476"/>
                <a:gd name="T104" fmla="*/ 486 w 790"/>
                <a:gd name="T105" fmla="*/ 352 h 476"/>
                <a:gd name="T106" fmla="*/ 515 w 790"/>
                <a:gd name="T107" fmla="*/ 346 h 476"/>
                <a:gd name="T108" fmla="*/ 544 w 790"/>
                <a:gd name="T109" fmla="*/ 340 h 476"/>
                <a:gd name="T110" fmla="*/ 573 w 790"/>
                <a:gd name="T111" fmla="*/ 335 h 476"/>
                <a:gd name="T112" fmla="*/ 706 w 790"/>
                <a:gd name="T113" fmla="*/ 300 h 476"/>
                <a:gd name="T114" fmla="*/ 731 w 790"/>
                <a:gd name="T115" fmla="*/ 277 h 476"/>
                <a:gd name="T116" fmla="*/ 731 w 790"/>
                <a:gd name="T117" fmla="*/ 152 h 476"/>
                <a:gd name="T118" fmla="*/ 3 w 790"/>
                <a:gd name="T119" fmla="*/ 276 h 476"/>
                <a:gd name="T120" fmla="*/ 3 w 790"/>
                <a:gd name="T121" fmla="*/ 243 h 476"/>
                <a:gd name="T122" fmla="*/ 89 w 790"/>
                <a:gd name="T123" fmla="*/ 229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90" h="476">
                  <a:moveTo>
                    <a:pt x="89" y="229"/>
                  </a:moveTo>
                  <a:lnTo>
                    <a:pt x="497" y="165"/>
                  </a:lnTo>
                  <a:lnTo>
                    <a:pt x="514" y="161"/>
                  </a:lnTo>
                  <a:lnTo>
                    <a:pt x="532" y="156"/>
                  </a:lnTo>
                  <a:lnTo>
                    <a:pt x="549" y="152"/>
                  </a:lnTo>
                  <a:lnTo>
                    <a:pt x="565" y="147"/>
                  </a:lnTo>
                  <a:lnTo>
                    <a:pt x="581" y="141"/>
                  </a:lnTo>
                  <a:lnTo>
                    <a:pt x="597" y="136"/>
                  </a:lnTo>
                  <a:lnTo>
                    <a:pt x="614" y="130"/>
                  </a:lnTo>
                  <a:lnTo>
                    <a:pt x="628" y="124"/>
                  </a:lnTo>
                  <a:lnTo>
                    <a:pt x="643" y="117"/>
                  </a:lnTo>
                  <a:lnTo>
                    <a:pt x="658" y="110"/>
                  </a:lnTo>
                  <a:lnTo>
                    <a:pt x="673" y="102"/>
                  </a:lnTo>
                  <a:lnTo>
                    <a:pt x="688" y="94"/>
                  </a:lnTo>
                  <a:lnTo>
                    <a:pt x="702" y="85"/>
                  </a:lnTo>
                  <a:lnTo>
                    <a:pt x="717" y="75"/>
                  </a:lnTo>
                  <a:lnTo>
                    <a:pt x="732" y="65"/>
                  </a:lnTo>
                  <a:lnTo>
                    <a:pt x="747" y="54"/>
                  </a:lnTo>
                  <a:lnTo>
                    <a:pt x="790" y="0"/>
                  </a:lnTo>
                  <a:lnTo>
                    <a:pt x="771" y="57"/>
                  </a:lnTo>
                  <a:lnTo>
                    <a:pt x="771" y="93"/>
                  </a:lnTo>
                  <a:lnTo>
                    <a:pt x="771" y="311"/>
                  </a:lnTo>
                  <a:lnTo>
                    <a:pt x="712" y="328"/>
                  </a:lnTo>
                  <a:lnTo>
                    <a:pt x="655" y="344"/>
                  </a:lnTo>
                  <a:lnTo>
                    <a:pt x="600" y="359"/>
                  </a:lnTo>
                  <a:lnTo>
                    <a:pt x="546" y="372"/>
                  </a:lnTo>
                  <a:lnTo>
                    <a:pt x="495" y="383"/>
                  </a:lnTo>
                  <a:lnTo>
                    <a:pt x="445" y="394"/>
                  </a:lnTo>
                  <a:lnTo>
                    <a:pt x="397" y="403"/>
                  </a:lnTo>
                  <a:lnTo>
                    <a:pt x="350" y="411"/>
                  </a:lnTo>
                  <a:lnTo>
                    <a:pt x="304" y="419"/>
                  </a:lnTo>
                  <a:lnTo>
                    <a:pt x="258" y="428"/>
                  </a:lnTo>
                  <a:lnTo>
                    <a:pt x="214" y="434"/>
                  </a:lnTo>
                  <a:lnTo>
                    <a:pt x="171" y="442"/>
                  </a:lnTo>
                  <a:lnTo>
                    <a:pt x="128" y="449"/>
                  </a:lnTo>
                  <a:lnTo>
                    <a:pt x="85" y="457"/>
                  </a:lnTo>
                  <a:lnTo>
                    <a:pt x="42" y="467"/>
                  </a:lnTo>
                  <a:lnTo>
                    <a:pt x="0" y="476"/>
                  </a:lnTo>
                  <a:lnTo>
                    <a:pt x="12" y="442"/>
                  </a:lnTo>
                  <a:lnTo>
                    <a:pt x="105" y="430"/>
                  </a:lnTo>
                  <a:lnTo>
                    <a:pt x="135" y="425"/>
                  </a:lnTo>
                  <a:lnTo>
                    <a:pt x="164" y="418"/>
                  </a:lnTo>
                  <a:lnTo>
                    <a:pt x="192" y="413"/>
                  </a:lnTo>
                  <a:lnTo>
                    <a:pt x="222" y="406"/>
                  </a:lnTo>
                  <a:lnTo>
                    <a:pt x="252" y="401"/>
                  </a:lnTo>
                  <a:lnTo>
                    <a:pt x="281" y="394"/>
                  </a:lnTo>
                  <a:lnTo>
                    <a:pt x="310" y="389"/>
                  </a:lnTo>
                  <a:lnTo>
                    <a:pt x="339" y="382"/>
                  </a:lnTo>
                  <a:lnTo>
                    <a:pt x="369" y="376"/>
                  </a:lnTo>
                  <a:lnTo>
                    <a:pt x="398" y="370"/>
                  </a:lnTo>
                  <a:lnTo>
                    <a:pt x="427" y="364"/>
                  </a:lnTo>
                  <a:lnTo>
                    <a:pt x="456" y="358"/>
                  </a:lnTo>
                  <a:lnTo>
                    <a:pt x="486" y="352"/>
                  </a:lnTo>
                  <a:lnTo>
                    <a:pt x="515" y="346"/>
                  </a:lnTo>
                  <a:lnTo>
                    <a:pt x="544" y="340"/>
                  </a:lnTo>
                  <a:lnTo>
                    <a:pt x="573" y="335"/>
                  </a:lnTo>
                  <a:lnTo>
                    <a:pt x="706" y="300"/>
                  </a:lnTo>
                  <a:lnTo>
                    <a:pt x="731" y="277"/>
                  </a:lnTo>
                  <a:lnTo>
                    <a:pt x="731" y="152"/>
                  </a:lnTo>
                  <a:lnTo>
                    <a:pt x="3" y="276"/>
                  </a:lnTo>
                  <a:lnTo>
                    <a:pt x="3" y="243"/>
                  </a:lnTo>
                  <a:lnTo>
                    <a:pt x="89" y="229"/>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29" name="Freeform 49"/>
            <p:cNvSpPr>
              <a:spLocks/>
            </p:cNvSpPr>
            <p:nvPr/>
          </p:nvSpPr>
          <p:spPr bwMode="auto">
            <a:xfrm>
              <a:off x="2739" y="1602"/>
              <a:ext cx="223" cy="335"/>
            </a:xfrm>
            <a:custGeom>
              <a:avLst/>
              <a:gdLst>
                <a:gd name="T0" fmla="*/ 113 w 223"/>
                <a:gd name="T1" fmla="*/ 0 h 335"/>
                <a:gd name="T2" fmla="*/ 134 w 223"/>
                <a:gd name="T3" fmla="*/ 4 h 335"/>
                <a:gd name="T4" fmla="*/ 156 w 223"/>
                <a:gd name="T5" fmla="*/ 14 h 335"/>
                <a:gd name="T6" fmla="*/ 175 w 223"/>
                <a:gd name="T7" fmla="*/ 28 h 335"/>
                <a:gd name="T8" fmla="*/ 191 w 223"/>
                <a:gd name="T9" fmla="*/ 50 h 335"/>
                <a:gd name="T10" fmla="*/ 204 w 223"/>
                <a:gd name="T11" fmla="*/ 74 h 335"/>
                <a:gd name="T12" fmla="*/ 215 w 223"/>
                <a:gd name="T13" fmla="*/ 102 h 335"/>
                <a:gd name="T14" fmla="*/ 220 w 223"/>
                <a:gd name="T15" fmla="*/ 135 h 335"/>
                <a:gd name="T16" fmla="*/ 223 w 223"/>
                <a:gd name="T17" fmla="*/ 168 h 335"/>
                <a:gd name="T18" fmla="*/ 220 w 223"/>
                <a:gd name="T19" fmla="*/ 202 h 335"/>
                <a:gd name="T20" fmla="*/ 214 w 223"/>
                <a:gd name="T21" fmla="*/ 233 h 335"/>
                <a:gd name="T22" fmla="*/ 203 w 223"/>
                <a:gd name="T23" fmla="*/ 261 h 335"/>
                <a:gd name="T24" fmla="*/ 188 w 223"/>
                <a:gd name="T25" fmla="*/ 285 h 335"/>
                <a:gd name="T26" fmla="*/ 172 w 223"/>
                <a:gd name="T27" fmla="*/ 307 h 335"/>
                <a:gd name="T28" fmla="*/ 153 w 223"/>
                <a:gd name="T29" fmla="*/ 321 h 335"/>
                <a:gd name="T30" fmla="*/ 132 w 223"/>
                <a:gd name="T31" fmla="*/ 331 h 335"/>
                <a:gd name="T32" fmla="*/ 109 w 223"/>
                <a:gd name="T33" fmla="*/ 335 h 335"/>
                <a:gd name="T34" fmla="*/ 87 w 223"/>
                <a:gd name="T35" fmla="*/ 331 h 335"/>
                <a:gd name="T36" fmla="*/ 66 w 223"/>
                <a:gd name="T37" fmla="*/ 321 h 335"/>
                <a:gd name="T38" fmla="*/ 47 w 223"/>
                <a:gd name="T39" fmla="*/ 305 h 335"/>
                <a:gd name="T40" fmla="*/ 31 w 223"/>
                <a:gd name="T41" fmla="*/ 284 h 335"/>
                <a:gd name="T42" fmla="*/ 17 w 223"/>
                <a:gd name="T43" fmla="*/ 260 h 335"/>
                <a:gd name="T44" fmla="*/ 8 w 223"/>
                <a:gd name="T45" fmla="*/ 231 h 335"/>
                <a:gd name="T46" fmla="*/ 1 w 223"/>
                <a:gd name="T47" fmla="*/ 199 h 335"/>
                <a:gd name="T48" fmla="*/ 0 w 223"/>
                <a:gd name="T49" fmla="*/ 166 h 335"/>
                <a:gd name="T50" fmla="*/ 2 w 223"/>
                <a:gd name="T51" fmla="*/ 132 h 335"/>
                <a:gd name="T52" fmla="*/ 9 w 223"/>
                <a:gd name="T53" fmla="*/ 101 h 335"/>
                <a:gd name="T54" fmla="*/ 19 w 223"/>
                <a:gd name="T55" fmla="*/ 73 h 335"/>
                <a:gd name="T56" fmla="*/ 33 w 223"/>
                <a:gd name="T57" fmla="*/ 49 h 335"/>
                <a:gd name="T58" fmla="*/ 49 w 223"/>
                <a:gd name="T59" fmla="*/ 28 h 335"/>
                <a:gd name="T60" fmla="*/ 68 w 223"/>
                <a:gd name="T61" fmla="*/ 12 h 335"/>
                <a:gd name="T62" fmla="*/ 90 w 223"/>
                <a:gd name="T63" fmla="*/ 3 h 335"/>
                <a:gd name="T64" fmla="*/ 113 w 223"/>
                <a:gd name="T65"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3" h="335">
                  <a:moveTo>
                    <a:pt x="113" y="0"/>
                  </a:moveTo>
                  <a:lnTo>
                    <a:pt x="134" y="4"/>
                  </a:lnTo>
                  <a:lnTo>
                    <a:pt x="156" y="14"/>
                  </a:lnTo>
                  <a:lnTo>
                    <a:pt x="175" y="28"/>
                  </a:lnTo>
                  <a:lnTo>
                    <a:pt x="191" y="50"/>
                  </a:lnTo>
                  <a:lnTo>
                    <a:pt x="204" y="74"/>
                  </a:lnTo>
                  <a:lnTo>
                    <a:pt x="215" y="102"/>
                  </a:lnTo>
                  <a:lnTo>
                    <a:pt x="220" y="135"/>
                  </a:lnTo>
                  <a:lnTo>
                    <a:pt x="223" y="168"/>
                  </a:lnTo>
                  <a:lnTo>
                    <a:pt x="220" y="202"/>
                  </a:lnTo>
                  <a:lnTo>
                    <a:pt x="214" y="233"/>
                  </a:lnTo>
                  <a:lnTo>
                    <a:pt x="203" y="261"/>
                  </a:lnTo>
                  <a:lnTo>
                    <a:pt x="188" y="285"/>
                  </a:lnTo>
                  <a:lnTo>
                    <a:pt x="172" y="307"/>
                  </a:lnTo>
                  <a:lnTo>
                    <a:pt x="153" y="321"/>
                  </a:lnTo>
                  <a:lnTo>
                    <a:pt x="132" y="331"/>
                  </a:lnTo>
                  <a:lnTo>
                    <a:pt x="109" y="335"/>
                  </a:lnTo>
                  <a:lnTo>
                    <a:pt x="87" y="331"/>
                  </a:lnTo>
                  <a:lnTo>
                    <a:pt x="66" y="321"/>
                  </a:lnTo>
                  <a:lnTo>
                    <a:pt x="47" y="305"/>
                  </a:lnTo>
                  <a:lnTo>
                    <a:pt x="31" y="284"/>
                  </a:lnTo>
                  <a:lnTo>
                    <a:pt x="17" y="260"/>
                  </a:lnTo>
                  <a:lnTo>
                    <a:pt x="8" y="231"/>
                  </a:lnTo>
                  <a:lnTo>
                    <a:pt x="1" y="199"/>
                  </a:lnTo>
                  <a:lnTo>
                    <a:pt x="0" y="166"/>
                  </a:lnTo>
                  <a:lnTo>
                    <a:pt x="2" y="132"/>
                  </a:lnTo>
                  <a:lnTo>
                    <a:pt x="9" y="101"/>
                  </a:lnTo>
                  <a:lnTo>
                    <a:pt x="19" y="73"/>
                  </a:lnTo>
                  <a:lnTo>
                    <a:pt x="33" y="49"/>
                  </a:lnTo>
                  <a:lnTo>
                    <a:pt x="49" y="28"/>
                  </a:lnTo>
                  <a:lnTo>
                    <a:pt x="68" y="12"/>
                  </a:lnTo>
                  <a:lnTo>
                    <a:pt x="90" y="3"/>
                  </a:lnTo>
                  <a:lnTo>
                    <a:pt x="113"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0" name="Freeform 50"/>
            <p:cNvSpPr>
              <a:spLocks/>
            </p:cNvSpPr>
            <p:nvPr/>
          </p:nvSpPr>
          <p:spPr bwMode="auto">
            <a:xfrm>
              <a:off x="2522" y="1484"/>
              <a:ext cx="483" cy="520"/>
            </a:xfrm>
            <a:custGeom>
              <a:avLst/>
              <a:gdLst>
                <a:gd name="T0" fmla="*/ 166 w 483"/>
                <a:gd name="T1" fmla="*/ 0 h 520"/>
                <a:gd name="T2" fmla="*/ 354 w 483"/>
                <a:gd name="T3" fmla="*/ 16 h 520"/>
                <a:gd name="T4" fmla="*/ 381 w 483"/>
                <a:gd name="T5" fmla="*/ 31 h 520"/>
                <a:gd name="T6" fmla="*/ 404 w 483"/>
                <a:gd name="T7" fmla="*/ 48 h 520"/>
                <a:gd name="T8" fmla="*/ 424 w 483"/>
                <a:gd name="T9" fmla="*/ 68 h 520"/>
                <a:gd name="T10" fmla="*/ 441 w 483"/>
                <a:gd name="T11" fmla="*/ 90 h 520"/>
                <a:gd name="T12" fmla="*/ 455 w 483"/>
                <a:gd name="T13" fmla="*/ 114 h 520"/>
                <a:gd name="T14" fmla="*/ 466 w 483"/>
                <a:gd name="T15" fmla="*/ 140 h 520"/>
                <a:gd name="T16" fmla="*/ 475 w 483"/>
                <a:gd name="T17" fmla="*/ 168 h 520"/>
                <a:gd name="T18" fmla="*/ 480 w 483"/>
                <a:gd name="T19" fmla="*/ 197 h 520"/>
                <a:gd name="T20" fmla="*/ 483 w 483"/>
                <a:gd name="T21" fmla="*/ 232 h 520"/>
                <a:gd name="T22" fmla="*/ 483 w 483"/>
                <a:gd name="T23" fmla="*/ 265 h 520"/>
                <a:gd name="T24" fmla="*/ 482 w 483"/>
                <a:gd name="T25" fmla="*/ 297 h 520"/>
                <a:gd name="T26" fmla="*/ 478 w 483"/>
                <a:gd name="T27" fmla="*/ 327 h 520"/>
                <a:gd name="T28" fmla="*/ 471 w 483"/>
                <a:gd name="T29" fmla="*/ 355 h 520"/>
                <a:gd name="T30" fmla="*/ 463 w 483"/>
                <a:gd name="T31" fmla="*/ 382 h 520"/>
                <a:gd name="T32" fmla="*/ 453 w 483"/>
                <a:gd name="T33" fmla="*/ 406 h 520"/>
                <a:gd name="T34" fmla="*/ 440 w 483"/>
                <a:gd name="T35" fmla="*/ 429 h 520"/>
                <a:gd name="T36" fmla="*/ 425 w 483"/>
                <a:gd name="T37" fmla="*/ 449 h 520"/>
                <a:gd name="T38" fmla="*/ 409 w 483"/>
                <a:gd name="T39" fmla="*/ 466 h 520"/>
                <a:gd name="T40" fmla="*/ 389 w 483"/>
                <a:gd name="T41" fmla="*/ 482 h 520"/>
                <a:gd name="T42" fmla="*/ 367 w 483"/>
                <a:gd name="T43" fmla="*/ 495 h 520"/>
                <a:gd name="T44" fmla="*/ 343 w 483"/>
                <a:gd name="T45" fmla="*/ 505 h 520"/>
                <a:gd name="T46" fmla="*/ 318 w 483"/>
                <a:gd name="T47" fmla="*/ 513 h 520"/>
                <a:gd name="T48" fmla="*/ 288 w 483"/>
                <a:gd name="T49" fmla="*/ 519 h 520"/>
                <a:gd name="T50" fmla="*/ 257 w 483"/>
                <a:gd name="T51" fmla="*/ 520 h 520"/>
                <a:gd name="T52" fmla="*/ 59 w 483"/>
                <a:gd name="T53" fmla="*/ 484 h 520"/>
                <a:gd name="T54" fmla="*/ 39 w 483"/>
                <a:gd name="T55" fmla="*/ 456 h 520"/>
                <a:gd name="T56" fmla="*/ 24 w 483"/>
                <a:gd name="T57" fmla="*/ 429 h 520"/>
                <a:gd name="T58" fmla="*/ 14 w 483"/>
                <a:gd name="T59" fmla="*/ 400 h 520"/>
                <a:gd name="T60" fmla="*/ 7 w 483"/>
                <a:gd name="T61" fmla="*/ 371 h 520"/>
                <a:gd name="T62" fmla="*/ 3 w 483"/>
                <a:gd name="T63" fmla="*/ 341 h 520"/>
                <a:gd name="T64" fmla="*/ 0 w 483"/>
                <a:gd name="T65" fmla="*/ 310 h 520"/>
                <a:gd name="T66" fmla="*/ 0 w 483"/>
                <a:gd name="T67" fmla="*/ 278 h 520"/>
                <a:gd name="T68" fmla="*/ 0 w 483"/>
                <a:gd name="T69" fmla="*/ 245 h 520"/>
                <a:gd name="T70" fmla="*/ 11 w 483"/>
                <a:gd name="T71" fmla="*/ 204 h 520"/>
                <a:gd name="T72" fmla="*/ 23 w 483"/>
                <a:gd name="T73" fmla="*/ 168 h 520"/>
                <a:gd name="T74" fmla="*/ 36 w 483"/>
                <a:gd name="T75" fmla="*/ 133 h 520"/>
                <a:gd name="T76" fmla="*/ 53 w 483"/>
                <a:gd name="T77" fmla="*/ 101 h 520"/>
                <a:gd name="T78" fmla="*/ 73 w 483"/>
                <a:gd name="T79" fmla="*/ 72 h 520"/>
                <a:gd name="T80" fmla="*/ 98 w 483"/>
                <a:gd name="T81" fmla="*/ 46 h 520"/>
                <a:gd name="T82" fmla="*/ 128 w 483"/>
                <a:gd name="T83" fmla="*/ 21 h 520"/>
                <a:gd name="T84" fmla="*/ 166 w 483"/>
                <a:gd name="T85"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3" h="520">
                  <a:moveTo>
                    <a:pt x="166" y="0"/>
                  </a:moveTo>
                  <a:lnTo>
                    <a:pt x="354" y="16"/>
                  </a:lnTo>
                  <a:lnTo>
                    <a:pt x="381" y="31"/>
                  </a:lnTo>
                  <a:lnTo>
                    <a:pt x="404" y="48"/>
                  </a:lnTo>
                  <a:lnTo>
                    <a:pt x="424" y="68"/>
                  </a:lnTo>
                  <a:lnTo>
                    <a:pt x="441" y="90"/>
                  </a:lnTo>
                  <a:lnTo>
                    <a:pt x="455" y="114"/>
                  </a:lnTo>
                  <a:lnTo>
                    <a:pt x="466" y="140"/>
                  </a:lnTo>
                  <a:lnTo>
                    <a:pt x="475" y="168"/>
                  </a:lnTo>
                  <a:lnTo>
                    <a:pt x="480" y="197"/>
                  </a:lnTo>
                  <a:lnTo>
                    <a:pt x="483" y="232"/>
                  </a:lnTo>
                  <a:lnTo>
                    <a:pt x="483" y="265"/>
                  </a:lnTo>
                  <a:lnTo>
                    <a:pt x="482" y="297"/>
                  </a:lnTo>
                  <a:lnTo>
                    <a:pt x="478" y="327"/>
                  </a:lnTo>
                  <a:lnTo>
                    <a:pt x="471" y="355"/>
                  </a:lnTo>
                  <a:lnTo>
                    <a:pt x="463" y="382"/>
                  </a:lnTo>
                  <a:lnTo>
                    <a:pt x="453" y="406"/>
                  </a:lnTo>
                  <a:lnTo>
                    <a:pt x="440" y="429"/>
                  </a:lnTo>
                  <a:lnTo>
                    <a:pt x="425" y="449"/>
                  </a:lnTo>
                  <a:lnTo>
                    <a:pt x="409" y="466"/>
                  </a:lnTo>
                  <a:lnTo>
                    <a:pt x="389" y="482"/>
                  </a:lnTo>
                  <a:lnTo>
                    <a:pt x="367" y="495"/>
                  </a:lnTo>
                  <a:lnTo>
                    <a:pt x="343" y="505"/>
                  </a:lnTo>
                  <a:lnTo>
                    <a:pt x="318" y="513"/>
                  </a:lnTo>
                  <a:lnTo>
                    <a:pt x="288" y="519"/>
                  </a:lnTo>
                  <a:lnTo>
                    <a:pt x="257" y="520"/>
                  </a:lnTo>
                  <a:lnTo>
                    <a:pt x="59" y="484"/>
                  </a:lnTo>
                  <a:lnTo>
                    <a:pt x="39" y="456"/>
                  </a:lnTo>
                  <a:lnTo>
                    <a:pt x="24" y="429"/>
                  </a:lnTo>
                  <a:lnTo>
                    <a:pt x="14" y="400"/>
                  </a:lnTo>
                  <a:lnTo>
                    <a:pt x="7" y="371"/>
                  </a:lnTo>
                  <a:lnTo>
                    <a:pt x="3" y="341"/>
                  </a:lnTo>
                  <a:lnTo>
                    <a:pt x="0" y="310"/>
                  </a:lnTo>
                  <a:lnTo>
                    <a:pt x="0" y="278"/>
                  </a:lnTo>
                  <a:lnTo>
                    <a:pt x="0" y="245"/>
                  </a:lnTo>
                  <a:lnTo>
                    <a:pt x="11" y="204"/>
                  </a:lnTo>
                  <a:lnTo>
                    <a:pt x="23" y="168"/>
                  </a:lnTo>
                  <a:lnTo>
                    <a:pt x="36" y="133"/>
                  </a:lnTo>
                  <a:lnTo>
                    <a:pt x="53" y="101"/>
                  </a:lnTo>
                  <a:lnTo>
                    <a:pt x="73" y="72"/>
                  </a:lnTo>
                  <a:lnTo>
                    <a:pt x="98" y="46"/>
                  </a:lnTo>
                  <a:lnTo>
                    <a:pt x="128" y="21"/>
                  </a:lnTo>
                  <a:lnTo>
                    <a:pt x="166"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1" name="Freeform 51"/>
            <p:cNvSpPr>
              <a:spLocks/>
            </p:cNvSpPr>
            <p:nvPr/>
          </p:nvSpPr>
          <p:spPr bwMode="auto">
            <a:xfrm>
              <a:off x="2779" y="1626"/>
              <a:ext cx="174" cy="310"/>
            </a:xfrm>
            <a:custGeom>
              <a:avLst/>
              <a:gdLst>
                <a:gd name="T0" fmla="*/ 74 w 174"/>
                <a:gd name="T1" fmla="*/ 39 h 310"/>
                <a:gd name="T2" fmla="*/ 90 w 174"/>
                <a:gd name="T3" fmla="*/ 47 h 310"/>
                <a:gd name="T4" fmla="*/ 102 w 174"/>
                <a:gd name="T5" fmla="*/ 58 h 310"/>
                <a:gd name="T6" fmla="*/ 112 w 174"/>
                <a:gd name="T7" fmla="*/ 69 h 310"/>
                <a:gd name="T8" fmla="*/ 117 w 174"/>
                <a:gd name="T9" fmla="*/ 82 h 310"/>
                <a:gd name="T10" fmla="*/ 121 w 174"/>
                <a:gd name="T11" fmla="*/ 96 h 310"/>
                <a:gd name="T12" fmla="*/ 122 w 174"/>
                <a:gd name="T13" fmla="*/ 112 h 310"/>
                <a:gd name="T14" fmla="*/ 124 w 174"/>
                <a:gd name="T15" fmla="*/ 129 h 310"/>
                <a:gd name="T16" fmla="*/ 124 w 174"/>
                <a:gd name="T17" fmla="*/ 148 h 310"/>
                <a:gd name="T18" fmla="*/ 114 w 174"/>
                <a:gd name="T19" fmla="*/ 174 h 310"/>
                <a:gd name="T20" fmla="*/ 108 w 174"/>
                <a:gd name="T21" fmla="*/ 195 h 310"/>
                <a:gd name="T22" fmla="*/ 101 w 174"/>
                <a:gd name="T23" fmla="*/ 214 h 310"/>
                <a:gd name="T24" fmla="*/ 93 w 174"/>
                <a:gd name="T25" fmla="*/ 229 h 310"/>
                <a:gd name="T26" fmla="*/ 83 w 174"/>
                <a:gd name="T27" fmla="*/ 240 h 310"/>
                <a:gd name="T28" fmla="*/ 69 w 174"/>
                <a:gd name="T29" fmla="*/ 246 h 310"/>
                <a:gd name="T30" fmla="*/ 48 w 174"/>
                <a:gd name="T31" fmla="*/ 250 h 310"/>
                <a:gd name="T32" fmla="*/ 22 w 174"/>
                <a:gd name="T33" fmla="*/ 249 h 310"/>
                <a:gd name="T34" fmla="*/ 3 w 174"/>
                <a:gd name="T35" fmla="*/ 229 h 310"/>
                <a:gd name="T36" fmla="*/ 0 w 174"/>
                <a:gd name="T37" fmla="*/ 261 h 310"/>
                <a:gd name="T38" fmla="*/ 15 w 174"/>
                <a:gd name="T39" fmla="*/ 284 h 310"/>
                <a:gd name="T40" fmla="*/ 46 w 174"/>
                <a:gd name="T41" fmla="*/ 310 h 310"/>
                <a:gd name="T42" fmla="*/ 71 w 174"/>
                <a:gd name="T43" fmla="*/ 304 h 310"/>
                <a:gd name="T44" fmla="*/ 92 w 174"/>
                <a:gd name="T45" fmla="*/ 297 h 310"/>
                <a:gd name="T46" fmla="*/ 109 w 174"/>
                <a:gd name="T47" fmla="*/ 287 h 310"/>
                <a:gd name="T48" fmla="*/ 122 w 174"/>
                <a:gd name="T49" fmla="*/ 275 h 310"/>
                <a:gd name="T50" fmla="*/ 133 w 174"/>
                <a:gd name="T51" fmla="*/ 260 h 310"/>
                <a:gd name="T52" fmla="*/ 144 w 174"/>
                <a:gd name="T53" fmla="*/ 241 h 310"/>
                <a:gd name="T54" fmla="*/ 153 w 174"/>
                <a:gd name="T55" fmla="*/ 218 h 310"/>
                <a:gd name="T56" fmla="*/ 164 w 174"/>
                <a:gd name="T57" fmla="*/ 193 h 310"/>
                <a:gd name="T58" fmla="*/ 174 w 174"/>
                <a:gd name="T59" fmla="*/ 127 h 310"/>
                <a:gd name="T60" fmla="*/ 172 w 174"/>
                <a:gd name="T61" fmla="*/ 92 h 310"/>
                <a:gd name="T62" fmla="*/ 167 w 174"/>
                <a:gd name="T63" fmla="*/ 61 h 310"/>
                <a:gd name="T64" fmla="*/ 155 w 174"/>
                <a:gd name="T65" fmla="*/ 34 h 310"/>
                <a:gd name="T66" fmla="*/ 140 w 174"/>
                <a:gd name="T67" fmla="*/ 14 h 310"/>
                <a:gd name="T68" fmla="*/ 121 w 174"/>
                <a:gd name="T69" fmla="*/ 3 h 310"/>
                <a:gd name="T70" fmla="*/ 98 w 174"/>
                <a:gd name="T71" fmla="*/ 0 h 310"/>
                <a:gd name="T72" fmla="*/ 74 w 174"/>
                <a:gd name="T73" fmla="*/ 8 h 310"/>
                <a:gd name="T74" fmla="*/ 48 w 174"/>
                <a:gd name="T75" fmla="*/ 30 h 310"/>
                <a:gd name="T76" fmla="*/ 36 w 174"/>
                <a:gd name="T77" fmla="*/ 46 h 310"/>
                <a:gd name="T78" fmla="*/ 74 w 174"/>
                <a:gd name="T79" fmla="*/ 3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310">
                  <a:moveTo>
                    <a:pt x="74" y="39"/>
                  </a:moveTo>
                  <a:lnTo>
                    <a:pt x="90" y="47"/>
                  </a:lnTo>
                  <a:lnTo>
                    <a:pt x="102" y="58"/>
                  </a:lnTo>
                  <a:lnTo>
                    <a:pt x="112" y="69"/>
                  </a:lnTo>
                  <a:lnTo>
                    <a:pt x="117" y="82"/>
                  </a:lnTo>
                  <a:lnTo>
                    <a:pt x="121" y="96"/>
                  </a:lnTo>
                  <a:lnTo>
                    <a:pt x="122" y="112"/>
                  </a:lnTo>
                  <a:lnTo>
                    <a:pt x="124" y="129"/>
                  </a:lnTo>
                  <a:lnTo>
                    <a:pt x="124" y="148"/>
                  </a:lnTo>
                  <a:lnTo>
                    <a:pt x="114" y="174"/>
                  </a:lnTo>
                  <a:lnTo>
                    <a:pt x="108" y="195"/>
                  </a:lnTo>
                  <a:lnTo>
                    <a:pt x="101" y="214"/>
                  </a:lnTo>
                  <a:lnTo>
                    <a:pt x="93" y="229"/>
                  </a:lnTo>
                  <a:lnTo>
                    <a:pt x="83" y="240"/>
                  </a:lnTo>
                  <a:lnTo>
                    <a:pt x="69" y="246"/>
                  </a:lnTo>
                  <a:lnTo>
                    <a:pt x="48" y="250"/>
                  </a:lnTo>
                  <a:lnTo>
                    <a:pt x="22" y="249"/>
                  </a:lnTo>
                  <a:lnTo>
                    <a:pt x="3" y="229"/>
                  </a:lnTo>
                  <a:lnTo>
                    <a:pt x="0" y="261"/>
                  </a:lnTo>
                  <a:lnTo>
                    <a:pt x="15" y="284"/>
                  </a:lnTo>
                  <a:lnTo>
                    <a:pt x="46" y="310"/>
                  </a:lnTo>
                  <a:lnTo>
                    <a:pt x="71" y="304"/>
                  </a:lnTo>
                  <a:lnTo>
                    <a:pt x="92" y="297"/>
                  </a:lnTo>
                  <a:lnTo>
                    <a:pt x="109" y="287"/>
                  </a:lnTo>
                  <a:lnTo>
                    <a:pt x="122" y="275"/>
                  </a:lnTo>
                  <a:lnTo>
                    <a:pt x="133" y="260"/>
                  </a:lnTo>
                  <a:lnTo>
                    <a:pt x="144" y="241"/>
                  </a:lnTo>
                  <a:lnTo>
                    <a:pt x="153" y="218"/>
                  </a:lnTo>
                  <a:lnTo>
                    <a:pt x="164" y="193"/>
                  </a:lnTo>
                  <a:lnTo>
                    <a:pt x="174" y="127"/>
                  </a:lnTo>
                  <a:lnTo>
                    <a:pt x="172" y="92"/>
                  </a:lnTo>
                  <a:lnTo>
                    <a:pt x="167" y="61"/>
                  </a:lnTo>
                  <a:lnTo>
                    <a:pt x="155" y="34"/>
                  </a:lnTo>
                  <a:lnTo>
                    <a:pt x="140" y="14"/>
                  </a:lnTo>
                  <a:lnTo>
                    <a:pt x="121" y="3"/>
                  </a:lnTo>
                  <a:lnTo>
                    <a:pt x="98" y="0"/>
                  </a:lnTo>
                  <a:lnTo>
                    <a:pt x="74" y="8"/>
                  </a:lnTo>
                  <a:lnTo>
                    <a:pt x="48" y="30"/>
                  </a:lnTo>
                  <a:lnTo>
                    <a:pt x="36" y="46"/>
                  </a:lnTo>
                  <a:lnTo>
                    <a:pt x="74" y="39"/>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2" name="Freeform 52"/>
            <p:cNvSpPr>
              <a:spLocks/>
            </p:cNvSpPr>
            <p:nvPr/>
          </p:nvSpPr>
          <p:spPr bwMode="auto">
            <a:xfrm>
              <a:off x="2895" y="1737"/>
              <a:ext cx="58" cy="161"/>
            </a:xfrm>
            <a:custGeom>
              <a:avLst/>
              <a:gdLst>
                <a:gd name="T0" fmla="*/ 16 w 58"/>
                <a:gd name="T1" fmla="*/ 88 h 161"/>
                <a:gd name="T2" fmla="*/ 0 w 58"/>
                <a:gd name="T3" fmla="*/ 123 h 161"/>
                <a:gd name="T4" fmla="*/ 2 w 58"/>
                <a:gd name="T5" fmla="*/ 138 h 161"/>
                <a:gd name="T6" fmla="*/ 2 w 58"/>
                <a:gd name="T7" fmla="*/ 161 h 161"/>
                <a:gd name="T8" fmla="*/ 32 w 58"/>
                <a:gd name="T9" fmla="*/ 133 h 161"/>
                <a:gd name="T10" fmla="*/ 54 w 58"/>
                <a:gd name="T11" fmla="*/ 91 h 161"/>
                <a:gd name="T12" fmla="*/ 58 w 58"/>
                <a:gd name="T13" fmla="*/ 51 h 161"/>
                <a:gd name="T14" fmla="*/ 58 w 58"/>
                <a:gd name="T15" fmla="*/ 0 h 161"/>
                <a:gd name="T16" fmla="*/ 41 w 58"/>
                <a:gd name="T17" fmla="*/ 9 h 161"/>
                <a:gd name="T18" fmla="*/ 45 w 58"/>
                <a:gd name="T19" fmla="*/ 43 h 161"/>
                <a:gd name="T20" fmla="*/ 44 w 58"/>
                <a:gd name="T21" fmla="*/ 75 h 161"/>
                <a:gd name="T22" fmla="*/ 23 w 58"/>
                <a:gd name="T23" fmla="*/ 123 h 161"/>
                <a:gd name="T24" fmla="*/ 16 w 58"/>
                <a:gd name="T25" fmla="*/ 8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161">
                  <a:moveTo>
                    <a:pt x="16" y="88"/>
                  </a:moveTo>
                  <a:lnTo>
                    <a:pt x="0" y="123"/>
                  </a:lnTo>
                  <a:lnTo>
                    <a:pt x="2" y="138"/>
                  </a:lnTo>
                  <a:lnTo>
                    <a:pt x="2" y="161"/>
                  </a:lnTo>
                  <a:lnTo>
                    <a:pt x="32" y="133"/>
                  </a:lnTo>
                  <a:lnTo>
                    <a:pt x="54" y="91"/>
                  </a:lnTo>
                  <a:lnTo>
                    <a:pt x="58" y="51"/>
                  </a:lnTo>
                  <a:lnTo>
                    <a:pt x="58" y="0"/>
                  </a:lnTo>
                  <a:lnTo>
                    <a:pt x="41" y="9"/>
                  </a:lnTo>
                  <a:lnTo>
                    <a:pt x="45" y="43"/>
                  </a:lnTo>
                  <a:lnTo>
                    <a:pt x="44" y="75"/>
                  </a:lnTo>
                  <a:lnTo>
                    <a:pt x="23" y="123"/>
                  </a:lnTo>
                  <a:lnTo>
                    <a:pt x="16" y="88"/>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3" name="Freeform 53"/>
            <p:cNvSpPr>
              <a:spLocks/>
            </p:cNvSpPr>
            <p:nvPr/>
          </p:nvSpPr>
          <p:spPr bwMode="auto">
            <a:xfrm>
              <a:off x="2749" y="1612"/>
              <a:ext cx="109" cy="278"/>
            </a:xfrm>
            <a:custGeom>
              <a:avLst/>
              <a:gdLst>
                <a:gd name="T0" fmla="*/ 104 w 109"/>
                <a:gd name="T1" fmla="*/ 0 h 278"/>
                <a:gd name="T2" fmla="*/ 76 w 109"/>
                <a:gd name="T3" fmla="*/ 16 h 278"/>
                <a:gd name="T4" fmla="*/ 53 w 109"/>
                <a:gd name="T5" fmla="*/ 35 h 278"/>
                <a:gd name="T6" fmla="*/ 34 w 109"/>
                <a:gd name="T7" fmla="*/ 55 h 278"/>
                <a:gd name="T8" fmla="*/ 21 w 109"/>
                <a:gd name="T9" fmla="*/ 79 h 278"/>
                <a:gd name="T10" fmla="*/ 11 w 109"/>
                <a:gd name="T11" fmla="*/ 106 h 278"/>
                <a:gd name="T12" fmla="*/ 6 w 109"/>
                <a:gd name="T13" fmla="*/ 135 h 278"/>
                <a:gd name="T14" fmla="*/ 2 w 109"/>
                <a:gd name="T15" fmla="*/ 166 h 278"/>
                <a:gd name="T16" fmla="*/ 0 w 109"/>
                <a:gd name="T17" fmla="*/ 201 h 278"/>
                <a:gd name="T18" fmla="*/ 7 w 109"/>
                <a:gd name="T19" fmla="*/ 240 h 278"/>
                <a:gd name="T20" fmla="*/ 23 w 109"/>
                <a:gd name="T21" fmla="*/ 278 h 278"/>
                <a:gd name="T22" fmla="*/ 26 w 109"/>
                <a:gd name="T23" fmla="*/ 247 h 278"/>
                <a:gd name="T24" fmla="*/ 18 w 109"/>
                <a:gd name="T25" fmla="*/ 189 h 278"/>
                <a:gd name="T26" fmla="*/ 46 w 109"/>
                <a:gd name="T27" fmla="*/ 196 h 278"/>
                <a:gd name="T28" fmla="*/ 84 w 109"/>
                <a:gd name="T29" fmla="*/ 193 h 278"/>
                <a:gd name="T30" fmla="*/ 93 w 109"/>
                <a:gd name="T31" fmla="*/ 170 h 278"/>
                <a:gd name="T32" fmla="*/ 109 w 109"/>
                <a:gd name="T33" fmla="*/ 158 h 278"/>
                <a:gd name="T34" fmla="*/ 109 w 109"/>
                <a:gd name="T35" fmla="*/ 130 h 278"/>
                <a:gd name="T36" fmla="*/ 91 w 109"/>
                <a:gd name="T37" fmla="*/ 121 h 278"/>
                <a:gd name="T38" fmla="*/ 91 w 109"/>
                <a:gd name="T39" fmla="*/ 88 h 278"/>
                <a:gd name="T40" fmla="*/ 72 w 109"/>
                <a:gd name="T41" fmla="*/ 69 h 278"/>
                <a:gd name="T42" fmla="*/ 57 w 109"/>
                <a:gd name="T43" fmla="*/ 61 h 278"/>
                <a:gd name="T44" fmla="*/ 62 w 109"/>
                <a:gd name="T45" fmla="*/ 53 h 278"/>
                <a:gd name="T46" fmla="*/ 68 w 109"/>
                <a:gd name="T47" fmla="*/ 45 h 278"/>
                <a:gd name="T48" fmla="*/ 73 w 109"/>
                <a:gd name="T49" fmla="*/ 37 h 278"/>
                <a:gd name="T50" fmla="*/ 78 w 109"/>
                <a:gd name="T51" fmla="*/ 31 h 278"/>
                <a:gd name="T52" fmla="*/ 85 w 109"/>
                <a:gd name="T53" fmla="*/ 22 h 278"/>
                <a:gd name="T54" fmla="*/ 91 w 109"/>
                <a:gd name="T55" fmla="*/ 16 h 278"/>
                <a:gd name="T56" fmla="*/ 97 w 109"/>
                <a:gd name="T57" fmla="*/ 8 h 278"/>
                <a:gd name="T58" fmla="*/ 104 w 109"/>
                <a:gd name="T5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 h="278">
                  <a:moveTo>
                    <a:pt x="104" y="0"/>
                  </a:moveTo>
                  <a:lnTo>
                    <a:pt x="76" y="16"/>
                  </a:lnTo>
                  <a:lnTo>
                    <a:pt x="53" y="35"/>
                  </a:lnTo>
                  <a:lnTo>
                    <a:pt x="34" y="55"/>
                  </a:lnTo>
                  <a:lnTo>
                    <a:pt x="21" y="79"/>
                  </a:lnTo>
                  <a:lnTo>
                    <a:pt x="11" y="106"/>
                  </a:lnTo>
                  <a:lnTo>
                    <a:pt x="6" y="135"/>
                  </a:lnTo>
                  <a:lnTo>
                    <a:pt x="2" y="166"/>
                  </a:lnTo>
                  <a:lnTo>
                    <a:pt x="0" y="201"/>
                  </a:lnTo>
                  <a:lnTo>
                    <a:pt x="7" y="240"/>
                  </a:lnTo>
                  <a:lnTo>
                    <a:pt x="23" y="278"/>
                  </a:lnTo>
                  <a:lnTo>
                    <a:pt x="26" y="247"/>
                  </a:lnTo>
                  <a:lnTo>
                    <a:pt x="18" y="189"/>
                  </a:lnTo>
                  <a:lnTo>
                    <a:pt x="46" y="196"/>
                  </a:lnTo>
                  <a:lnTo>
                    <a:pt x="84" y="193"/>
                  </a:lnTo>
                  <a:lnTo>
                    <a:pt x="93" y="170"/>
                  </a:lnTo>
                  <a:lnTo>
                    <a:pt x="109" y="158"/>
                  </a:lnTo>
                  <a:lnTo>
                    <a:pt x="109" y="130"/>
                  </a:lnTo>
                  <a:lnTo>
                    <a:pt x="91" y="121"/>
                  </a:lnTo>
                  <a:lnTo>
                    <a:pt x="91" y="88"/>
                  </a:lnTo>
                  <a:lnTo>
                    <a:pt x="72" y="69"/>
                  </a:lnTo>
                  <a:lnTo>
                    <a:pt x="57" y="61"/>
                  </a:lnTo>
                  <a:lnTo>
                    <a:pt x="62" y="53"/>
                  </a:lnTo>
                  <a:lnTo>
                    <a:pt x="68" y="45"/>
                  </a:lnTo>
                  <a:lnTo>
                    <a:pt x="73" y="37"/>
                  </a:lnTo>
                  <a:lnTo>
                    <a:pt x="78" y="31"/>
                  </a:lnTo>
                  <a:lnTo>
                    <a:pt x="85" y="22"/>
                  </a:lnTo>
                  <a:lnTo>
                    <a:pt x="91" y="16"/>
                  </a:lnTo>
                  <a:lnTo>
                    <a:pt x="97" y="8"/>
                  </a:lnTo>
                  <a:lnTo>
                    <a:pt x="104"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4" name="Freeform 54"/>
            <p:cNvSpPr>
              <a:spLocks/>
            </p:cNvSpPr>
            <p:nvPr/>
          </p:nvSpPr>
          <p:spPr bwMode="auto">
            <a:xfrm>
              <a:off x="2509" y="1487"/>
              <a:ext cx="362" cy="506"/>
            </a:xfrm>
            <a:custGeom>
              <a:avLst/>
              <a:gdLst>
                <a:gd name="T0" fmla="*/ 156 w 362"/>
                <a:gd name="T1" fmla="*/ 0 h 506"/>
                <a:gd name="T2" fmla="*/ 362 w 362"/>
                <a:gd name="T3" fmla="*/ 13 h 506"/>
                <a:gd name="T4" fmla="*/ 333 w 362"/>
                <a:gd name="T5" fmla="*/ 18 h 506"/>
                <a:gd name="T6" fmla="*/ 305 w 362"/>
                <a:gd name="T7" fmla="*/ 28 h 506"/>
                <a:gd name="T8" fmla="*/ 279 w 362"/>
                <a:gd name="T9" fmla="*/ 44 h 506"/>
                <a:gd name="T10" fmla="*/ 254 w 362"/>
                <a:gd name="T11" fmla="*/ 64 h 506"/>
                <a:gd name="T12" fmla="*/ 231 w 362"/>
                <a:gd name="T13" fmla="*/ 90 h 506"/>
                <a:gd name="T14" fmla="*/ 211 w 362"/>
                <a:gd name="T15" fmla="*/ 118 h 506"/>
                <a:gd name="T16" fmla="*/ 193 w 362"/>
                <a:gd name="T17" fmla="*/ 149 h 506"/>
                <a:gd name="T18" fmla="*/ 179 w 362"/>
                <a:gd name="T19" fmla="*/ 184 h 506"/>
                <a:gd name="T20" fmla="*/ 169 w 362"/>
                <a:gd name="T21" fmla="*/ 221 h 506"/>
                <a:gd name="T22" fmla="*/ 162 w 362"/>
                <a:gd name="T23" fmla="*/ 260 h 506"/>
                <a:gd name="T24" fmla="*/ 161 w 362"/>
                <a:gd name="T25" fmla="*/ 301 h 506"/>
                <a:gd name="T26" fmla="*/ 164 w 362"/>
                <a:gd name="T27" fmla="*/ 341 h 506"/>
                <a:gd name="T28" fmla="*/ 173 w 362"/>
                <a:gd name="T29" fmla="*/ 383 h 506"/>
                <a:gd name="T30" fmla="*/ 188 w 362"/>
                <a:gd name="T31" fmla="*/ 424 h 506"/>
                <a:gd name="T32" fmla="*/ 210 w 362"/>
                <a:gd name="T33" fmla="*/ 466 h 506"/>
                <a:gd name="T34" fmla="*/ 238 w 362"/>
                <a:gd name="T35" fmla="*/ 506 h 506"/>
                <a:gd name="T36" fmla="*/ 164 w 362"/>
                <a:gd name="T37" fmla="*/ 497 h 506"/>
                <a:gd name="T38" fmla="*/ 82 w 362"/>
                <a:gd name="T39" fmla="*/ 479 h 506"/>
                <a:gd name="T40" fmla="*/ 29 w 362"/>
                <a:gd name="T41" fmla="*/ 430 h 506"/>
                <a:gd name="T42" fmla="*/ 10 w 362"/>
                <a:gd name="T43" fmla="*/ 376 h 506"/>
                <a:gd name="T44" fmla="*/ 1 w 362"/>
                <a:gd name="T45" fmla="*/ 317 h 506"/>
                <a:gd name="T46" fmla="*/ 0 w 362"/>
                <a:gd name="T47" fmla="*/ 254 h 506"/>
                <a:gd name="T48" fmla="*/ 9 w 362"/>
                <a:gd name="T49" fmla="*/ 190 h 506"/>
                <a:gd name="T50" fmla="*/ 28 w 362"/>
                <a:gd name="T51" fmla="*/ 131 h 506"/>
                <a:gd name="T52" fmla="*/ 59 w 362"/>
                <a:gd name="T53" fmla="*/ 76 h 506"/>
                <a:gd name="T54" fmla="*/ 101 w 362"/>
                <a:gd name="T55" fmla="*/ 32 h 506"/>
                <a:gd name="T56" fmla="*/ 156 w 362"/>
                <a:gd name="T57" fmla="*/ 0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2" h="506">
                  <a:moveTo>
                    <a:pt x="156" y="0"/>
                  </a:moveTo>
                  <a:lnTo>
                    <a:pt x="362" y="13"/>
                  </a:lnTo>
                  <a:lnTo>
                    <a:pt x="333" y="18"/>
                  </a:lnTo>
                  <a:lnTo>
                    <a:pt x="305" y="28"/>
                  </a:lnTo>
                  <a:lnTo>
                    <a:pt x="279" y="44"/>
                  </a:lnTo>
                  <a:lnTo>
                    <a:pt x="254" y="64"/>
                  </a:lnTo>
                  <a:lnTo>
                    <a:pt x="231" y="90"/>
                  </a:lnTo>
                  <a:lnTo>
                    <a:pt x="211" y="118"/>
                  </a:lnTo>
                  <a:lnTo>
                    <a:pt x="193" y="149"/>
                  </a:lnTo>
                  <a:lnTo>
                    <a:pt x="179" y="184"/>
                  </a:lnTo>
                  <a:lnTo>
                    <a:pt x="169" y="221"/>
                  </a:lnTo>
                  <a:lnTo>
                    <a:pt x="162" y="260"/>
                  </a:lnTo>
                  <a:lnTo>
                    <a:pt x="161" y="301"/>
                  </a:lnTo>
                  <a:lnTo>
                    <a:pt x="164" y="341"/>
                  </a:lnTo>
                  <a:lnTo>
                    <a:pt x="173" y="383"/>
                  </a:lnTo>
                  <a:lnTo>
                    <a:pt x="188" y="424"/>
                  </a:lnTo>
                  <a:lnTo>
                    <a:pt x="210" y="466"/>
                  </a:lnTo>
                  <a:lnTo>
                    <a:pt x="238" y="506"/>
                  </a:lnTo>
                  <a:lnTo>
                    <a:pt x="164" y="497"/>
                  </a:lnTo>
                  <a:lnTo>
                    <a:pt x="82" y="479"/>
                  </a:lnTo>
                  <a:lnTo>
                    <a:pt x="29" y="430"/>
                  </a:lnTo>
                  <a:lnTo>
                    <a:pt x="10" y="376"/>
                  </a:lnTo>
                  <a:lnTo>
                    <a:pt x="1" y="317"/>
                  </a:lnTo>
                  <a:lnTo>
                    <a:pt x="0" y="254"/>
                  </a:lnTo>
                  <a:lnTo>
                    <a:pt x="9" y="190"/>
                  </a:lnTo>
                  <a:lnTo>
                    <a:pt x="28" y="131"/>
                  </a:lnTo>
                  <a:lnTo>
                    <a:pt x="59" y="76"/>
                  </a:lnTo>
                  <a:lnTo>
                    <a:pt x="101" y="32"/>
                  </a:lnTo>
                  <a:lnTo>
                    <a:pt x="156"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5" name="Freeform 55"/>
            <p:cNvSpPr>
              <a:spLocks/>
            </p:cNvSpPr>
            <p:nvPr/>
          </p:nvSpPr>
          <p:spPr bwMode="auto">
            <a:xfrm>
              <a:off x="1933" y="1731"/>
              <a:ext cx="660" cy="301"/>
            </a:xfrm>
            <a:custGeom>
              <a:avLst/>
              <a:gdLst>
                <a:gd name="T0" fmla="*/ 4 w 660"/>
                <a:gd name="T1" fmla="*/ 147 h 301"/>
                <a:gd name="T2" fmla="*/ 110 w 660"/>
                <a:gd name="T3" fmla="*/ 110 h 301"/>
                <a:gd name="T4" fmla="*/ 264 w 660"/>
                <a:gd name="T5" fmla="*/ 69 h 301"/>
                <a:gd name="T6" fmla="*/ 425 w 660"/>
                <a:gd name="T7" fmla="*/ 100 h 301"/>
                <a:gd name="T8" fmla="*/ 518 w 660"/>
                <a:gd name="T9" fmla="*/ 0 h 301"/>
                <a:gd name="T10" fmla="*/ 590 w 660"/>
                <a:gd name="T11" fmla="*/ 14 h 301"/>
                <a:gd name="T12" fmla="*/ 612 w 660"/>
                <a:gd name="T13" fmla="*/ 131 h 301"/>
                <a:gd name="T14" fmla="*/ 624 w 660"/>
                <a:gd name="T15" fmla="*/ 194 h 301"/>
                <a:gd name="T16" fmla="*/ 660 w 660"/>
                <a:gd name="T17" fmla="*/ 229 h 301"/>
                <a:gd name="T18" fmla="*/ 335 w 660"/>
                <a:gd name="T19" fmla="*/ 292 h 301"/>
                <a:gd name="T20" fmla="*/ 297 w 660"/>
                <a:gd name="T21" fmla="*/ 301 h 301"/>
                <a:gd name="T22" fmla="*/ 305 w 660"/>
                <a:gd name="T23" fmla="*/ 250 h 301"/>
                <a:gd name="T24" fmla="*/ 254 w 660"/>
                <a:gd name="T25" fmla="*/ 241 h 301"/>
                <a:gd name="T26" fmla="*/ 0 w 660"/>
                <a:gd name="T27" fmla="*/ 172 h 301"/>
                <a:gd name="T28" fmla="*/ 4 w 660"/>
                <a:gd name="T29" fmla="*/ 14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301">
                  <a:moveTo>
                    <a:pt x="4" y="147"/>
                  </a:moveTo>
                  <a:lnTo>
                    <a:pt x="110" y="110"/>
                  </a:lnTo>
                  <a:lnTo>
                    <a:pt x="264" y="69"/>
                  </a:lnTo>
                  <a:lnTo>
                    <a:pt x="425" y="100"/>
                  </a:lnTo>
                  <a:lnTo>
                    <a:pt x="518" y="0"/>
                  </a:lnTo>
                  <a:lnTo>
                    <a:pt x="590" y="14"/>
                  </a:lnTo>
                  <a:lnTo>
                    <a:pt x="612" y="131"/>
                  </a:lnTo>
                  <a:lnTo>
                    <a:pt x="624" y="194"/>
                  </a:lnTo>
                  <a:lnTo>
                    <a:pt x="660" y="229"/>
                  </a:lnTo>
                  <a:lnTo>
                    <a:pt x="335" y="292"/>
                  </a:lnTo>
                  <a:lnTo>
                    <a:pt x="297" y="301"/>
                  </a:lnTo>
                  <a:lnTo>
                    <a:pt x="305" y="250"/>
                  </a:lnTo>
                  <a:lnTo>
                    <a:pt x="254" y="241"/>
                  </a:lnTo>
                  <a:lnTo>
                    <a:pt x="0" y="172"/>
                  </a:lnTo>
                  <a:lnTo>
                    <a:pt x="4" y="147"/>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6" name="Freeform 56"/>
            <p:cNvSpPr>
              <a:spLocks/>
            </p:cNvSpPr>
            <p:nvPr/>
          </p:nvSpPr>
          <p:spPr bwMode="auto">
            <a:xfrm>
              <a:off x="1929" y="1863"/>
              <a:ext cx="331" cy="110"/>
            </a:xfrm>
            <a:custGeom>
              <a:avLst/>
              <a:gdLst>
                <a:gd name="T0" fmla="*/ 4 w 331"/>
                <a:gd name="T1" fmla="*/ 17 h 110"/>
                <a:gd name="T2" fmla="*/ 54 w 331"/>
                <a:gd name="T3" fmla="*/ 0 h 110"/>
                <a:gd name="T4" fmla="*/ 331 w 331"/>
                <a:gd name="T5" fmla="*/ 58 h 110"/>
                <a:gd name="T6" fmla="*/ 305 w 331"/>
                <a:gd name="T7" fmla="*/ 70 h 110"/>
                <a:gd name="T8" fmla="*/ 288 w 331"/>
                <a:gd name="T9" fmla="*/ 110 h 110"/>
                <a:gd name="T10" fmla="*/ 12 w 331"/>
                <a:gd name="T11" fmla="*/ 40 h 110"/>
                <a:gd name="T12" fmla="*/ 1 w 331"/>
                <a:gd name="T13" fmla="*/ 32 h 110"/>
                <a:gd name="T14" fmla="*/ 0 w 331"/>
                <a:gd name="T15" fmla="*/ 26 h 110"/>
                <a:gd name="T16" fmla="*/ 2 w 331"/>
                <a:gd name="T17" fmla="*/ 20 h 110"/>
                <a:gd name="T18" fmla="*/ 4 w 331"/>
                <a:gd name="T19" fmla="*/ 1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1" h="110">
                  <a:moveTo>
                    <a:pt x="4" y="17"/>
                  </a:moveTo>
                  <a:lnTo>
                    <a:pt x="54" y="0"/>
                  </a:lnTo>
                  <a:lnTo>
                    <a:pt x="331" y="58"/>
                  </a:lnTo>
                  <a:lnTo>
                    <a:pt x="305" y="70"/>
                  </a:lnTo>
                  <a:lnTo>
                    <a:pt x="288" y="110"/>
                  </a:lnTo>
                  <a:lnTo>
                    <a:pt x="12" y="40"/>
                  </a:lnTo>
                  <a:lnTo>
                    <a:pt x="1" y="32"/>
                  </a:lnTo>
                  <a:lnTo>
                    <a:pt x="0" y="26"/>
                  </a:lnTo>
                  <a:lnTo>
                    <a:pt x="2" y="20"/>
                  </a:lnTo>
                  <a:lnTo>
                    <a:pt x="4" y="17"/>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7" name="Freeform 57"/>
            <p:cNvSpPr>
              <a:spLocks/>
            </p:cNvSpPr>
            <p:nvPr/>
          </p:nvSpPr>
          <p:spPr bwMode="auto">
            <a:xfrm>
              <a:off x="2207" y="1731"/>
              <a:ext cx="312" cy="292"/>
            </a:xfrm>
            <a:custGeom>
              <a:avLst/>
              <a:gdLst>
                <a:gd name="T0" fmla="*/ 253 w 312"/>
                <a:gd name="T1" fmla="*/ 0 h 292"/>
                <a:gd name="T2" fmla="*/ 86 w 312"/>
                <a:gd name="T3" fmla="*/ 159 h 292"/>
                <a:gd name="T4" fmla="*/ 15 w 312"/>
                <a:gd name="T5" fmla="*/ 233 h 292"/>
                <a:gd name="T6" fmla="*/ 8 w 312"/>
                <a:gd name="T7" fmla="*/ 248 h 292"/>
                <a:gd name="T8" fmla="*/ 4 w 312"/>
                <a:gd name="T9" fmla="*/ 258 h 292"/>
                <a:gd name="T10" fmla="*/ 0 w 312"/>
                <a:gd name="T11" fmla="*/ 266 h 292"/>
                <a:gd name="T12" fmla="*/ 0 w 312"/>
                <a:gd name="T13" fmla="*/ 272 h 292"/>
                <a:gd name="T14" fmla="*/ 3 w 312"/>
                <a:gd name="T15" fmla="*/ 277 h 292"/>
                <a:gd name="T16" fmla="*/ 10 w 312"/>
                <a:gd name="T17" fmla="*/ 281 h 292"/>
                <a:gd name="T18" fmla="*/ 20 w 312"/>
                <a:gd name="T19" fmla="*/ 285 h 292"/>
                <a:gd name="T20" fmla="*/ 35 w 312"/>
                <a:gd name="T21" fmla="*/ 292 h 292"/>
                <a:gd name="T22" fmla="*/ 31 w 312"/>
                <a:gd name="T23" fmla="*/ 266 h 292"/>
                <a:gd name="T24" fmla="*/ 34 w 312"/>
                <a:gd name="T25" fmla="*/ 253 h 292"/>
                <a:gd name="T26" fmla="*/ 45 w 312"/>
                <a:gd name="T27" fmla="*/ 241 h 292"/>
                <a:gd name="T28" fmla="*/ 61 w 312"/>
                <a:gd name="T29" fmla="*/ 219 h 292"/>
                <a:gd name="T30" fmla="*/ 312 w 312"/>
                <a:gd name="T31" fmla="*/ 18 h 292"/>
                <a:gd name="T32" fmla="*/ 253 w 312"/>
                <a:gd name="T3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2" h="292">
                  <a:moveTo>
                    <a:pt x="253" y="0"/>
                  </a:moveTo>
                  <a:lnTo>
                    <a:pt x="86" y="159"/>
                  </a:lnTo>
                  <a:lnTo>
                    <a:pt x="15" y="233"/>
                  </a:lnTo>
                  <a:lnTo>
                    <a:pt x="8" y="248"/>
                  </a:lnTo>
                  <a:lnTo>
                    <a:pt x="4" y="258"/>
                  </a:lnTo>
                  <a:lnTo>
                    <a:pt x="0" y="266"/>
                  </a:lnTo>
                  <a:lnTo>
                    <a:pt x="0" y="272"/>
                  </a:lnTo>
                  <a:lnTo>
                    <a:pt x="3" y="277"/>
                  </a:lnTo>
                  <a:lnTo>
                    <a:pt x="10" y="281"/>
                  </a:lnTo>
                  <a:lnTo>
                    <a:pt x="20" y="285"/>
                  </a:lnTo>
                  <a:lnTo>
                    <a:pt x="35" y="292"/>
                  </a:lnTo>
                  <a:lnTo>
                    <a:pt x="31" y="266"/>
                  </a:lnTo>
                  <a:lnTo>
                    <a:pt x="34" y="253"/>
                  </a:lnTo>
                  <a:lnTo>
                    <a:pt x="45" y="241"/>
                  </a:lnTo>
                  <a:lnTo>
                    <a:pt x="61" y="219"/>
                  </a:lnTo>
                  <a:lnTo>
                    <a:pt x="312" y="18"/>
                  </a:lnTo>
                  <a:lnTo>
                    <a:pt x="253"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8" name="Freeform 58"/>
            <p:cNvSpPr>
              <a:spLocks/>
            </p:cNvSpPr>
            <p:nvPr/>
          </p:nvSpPr>
          <p:spPr bwMode="auto">
            <a:xfrm>
              <a:off x="3044" y="1144"/>
              <a:ext cx="67" cy="56"/>
            </a:xfrm>
            <a:custGeom>
              <a:avLst/>
              <a:gdLst>
                <a:gd name="T0" fmla="*/ 34 w 67"/>
                <a:gd name="T1" fmla="*/ 0 h 56"/>
                <a:gd name="T2" fmla="*/ 8 w 67"/>
                <a:gd name="T3" fmla="*/ 12 h 56"/>
                <a:gd name="T4" fmla="*/ 4 w 67"/>
                <a:gd name="T5" fmla="*/ 25 h 56"/>
                <a:gd name="T6" fmla="*/ 1 w 67"/>
                <a:gd name="T7" fmla="*/ 37 h 56"/>
                <a:gd name="T8" fmla="*/ 0 w 67"/>
                <a:gd name="T9" fmla="*/ 47 h 56"/>
                <a:gd name="T10" fmla="*/ 0 w 67"/>
                <a:gd name="T11" fmla="*/ 50 h 56"/>
                <a:gd name="T12" fmla="*/ 67 w 67"/>
                <a:gd name="T13" fmla="*/ 56 h 56"/>
                <a:gd name="T14" fmla="*/ 63 w 67"/>
                <a:gd name="T15" fmla="*/ 25 h 56"/>
                <a:gd name="T16" fmla="*/ 34 w 67"/>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56">
                  <a:moveTo>
                    <a:pt x="34" y="0"/>
                  </a:moveTo>
                  <a:lnTo>
                    <a:pt x="8" y="12"/>
                  </a:lnTo>
                  <a:lnTo>
                    <a:pt x="4" y="25"/>
                  </a:lnTo>
                  <a:lnTo>
                    <a:pt x="1" y="37"/>
                  </a:lnTo>
                  <a:lnTo>
                    <a:pt x="0" y="47"/>
                  </a:lnTo>
                  <a:lnTo>
                    <a:pt x="0" y="50"/>
                  </a:lnTo>
                  <a:lnTo>
                    <a:pt x="67" y="56"/>
                  </a:lnTo>
                  <a:lnTo>
                    <a:pt x="63" y="25"/>
                  </a:lnTo>
                  <a:lnTo>
                    <a:pt x="34" y="0"/>
                  </a:lnTo>
                  <a:close/>
                </a:path>
              </a:pathLst>
            </a:custGeom>
            <a:solidFill>
              <a:srgbClr val="DDA8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39" name="Freeform 59"/>
            <p:cNvSpPr>
              <a:spLocks/>
            </p:cNvSpPr>
            <p:nvPr/>
          </p:nvSpPr>
          <p:spPr bwMode="auto">
            <a:xfrm>
              <a:off x="3067" y="1137"/>
              <a:ext cx="309" cy="101"/>
            </a:xfrm>
            <a:custGeom>
              <a:avLst/>
              <a:gdLst>
                <a:gd name="T0" fmla="*/ 0 w 309"/>
                <a:gd name="T1" fmla="*/ 7 h 101"/>
                <a:gd name="T2" fmla="*/ 175 w 309"/>
                <a:gd name="T3" fmla="*/ 0 h 101"/>
                <a:gd name="T4" fmla="*/ 223 w 309"/>
                <a:gd name="T5" fmla="*/ 32 h 101"/>
                <a:gd name="T6" fmla="*/ 297 w 309"/>
                <a:gd name="T7" fmla="*/ 78 h 101"/>
                <a:gd name="T8" fmla="*/ 309 w 309"/>
                <a:gd name="T9" fmla="*/ 101 h 101"/>
                <a:gd name="T10" fmla="*/ 227 w 309"/>
                <a:gd name="T11" fmla="*/ 63 h 101"/>
                <a:gd name="T12" fmla="*/ 175 w 309"/>
                <a:gd name="T13" fmla="*/ 32 h 101"/>
                <a:gd name="T14" fmla="*/ 116 w 309"/>
                <a:gd name="T15" fmla="*/ 32 h 101"/>
                <a:gd name="T16" fmla="*/ 38 w 309"/>
                <a:gd name="T17" fmla="*/ 40 h 101"/>
                <a:gd name="T18" fmla="*/ 26 w 309"/>
                <a:gd name="T19" fmla="*/ 19 h 101"/>
                <a:gd name="T20" fmla="*/ 0 w 309"/>
                <a:gd name="T21"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9" h="101">
                  <a:moveTo>
                    <a:pt x="0" y="7"/>
                  </a:moveTo>
                  <a:lnTo>
                    <a:pt x="175" y="0"/>
                  </a:lnTo>
                  <a:lnTo>
                    <a:pt x="223" y="32"/>
                  </a:lnTo>
                  <a:lnTo>
                    <a:pt x="297" y="78"/>
                  </a:lnTo>
                  <a:lnTo>
                    <a:pt x="309" y="101"/>
                  </a:lnTo>
                  <a:lnTo>
                    <a:pt x="227" y="63"/>
                  </a:lnTo>
                  <a:lnTo>
                    <a:pt x="175" y="32"/>
                  </a:lnTo>
                  <a:lnTo>
                    <a:pt x="116" y="32"/>
                  </a:lnTo>
                  <a:lnTo>
                    <a:pt x="38" y="40"/>
                  </a:lnTo>
                  <a:lnTo>
                    <a:pt x="26" y="19"/>
                  </a:lnTo>
                  <a:lnTo>
                    <a:pt x="0" y="7"/>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0" name="Freeform 60"/>
            <p:cNvSpPr>
              <a:spLocks/>
            </p:cNvSpPr>
            <p:nvPr/>
          </p:nvSpPr>
          <p:spPr bwMode="auto">
            <a:xfrm>
              <a:off x="3208" y="1347"/>
              <a:ext cx="366" cy="45"/>
            </a:xfrm>
            <a:custGeom>
              <a:avLst/>
              <a:gdLst>
                <a:gd name="T0" fmla="*/ 0 w 366"/>
                <a:gd name="T1" fmla="*/ 0 h 45"/>
                <a:gd name="T2" fmla="*/ 366 w 366"/>
                <a:gd name="T3" fmla="*/ 37 h 45"/>
                <a:gd name="T4" fmla="*/ 354 w 366"/>
                <a:gd name="T5" fmla="*/ 45 h 45"/>
                <a:gd name="T6" fmla="*/ 0 w 366"/>
                <a:gd name="T7" fmla="*/ 8 h 45"/>
                <a:gd name="T8" fmla="*/ 0 w 366"/>
                <a:gd name="T9" fmla="*/ 0 h 45"/>
              </a:gdLst>
              <a:ahLst/>
              <a:cxnLst>
                <a:cxn ang="0">
                  <a:pos x="T0" y="T1"/>
                </a:cxn>
                <a:cxn ang="0">
                  <a:pos x="T2" y="T3"/>
                </a:cxn>
                <a:cxn ang="0">
                  <a:pos x="T4" y="T5"/>
                </a:cxn>
                <a:cxn ang="0">
                  <a:pos x="T6" y="T7"/>
                </a:cxn>
                <a:cxn ang="0">
                  <a:pos x="T8" y="T9"/>
                </a:cxn>
              </a:cxnLst>
              <a:rect l="0" t="0" r="r" b="b"/>
              <a:pathLst>
                <a:path w="366" h="45">
                  <a:moveTo>
                    <a:pt x="0" y="0"/>
                  </a:moveTo>
                  <a:lnTo>
                    <a:pt x="366" y="37"/>
                  </a:lnTo>
                  <a:lnTo>
                    <a:pt x="354" y="45"/>
                  </a:lnTo>
                  <a:lnTo>
                    <a:pt x="0" y="8"/>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1" name="Freeform 61"/>
            <p:cNvSpPr>
              <a:spLocks/>
            </p:cNvSpPr>
            <p:nvPr/>
          </p:nvSpPr>
          <p:spPr bwMode="auto">
            <a:xfrm>
              <a:off x="3216" y="1378"/>
              <a:ext cx="342" cy="44"/>
            </a:xfrm>
            <a:custGeom>
              <a:avLst/>
              <a:gdLst>
                <a:gd name="T0" fmla="*/ 0 w 342"/>
                <a:gd name="T1" fmla="*/ 0 h 44"/>
                <a:gd name="T2" fmla="*/ 342 w 342"/>
                <a:gd name="T3" fmla="*/ 37 h 44"/>
                <a:gd name="T4" fmla="*/ 331 w 342"/>
                <a:gd name="T5" fmla="*/ 44 h 44"/>
                <a:gd name="T6" fmla="*/ 0 w 342"/>
                <a:gd name="T7" fmla="*/ 6 h 44"/>
                <a:gd name="T8" fmla="*/ 0 w 342"/>
                <a:gd name="T9" fmla="*/ 0 h 44"/>
              </a:gdLst>
              <a:ahLst/>
              <a:cxnLst>
                <a:cxn ang="0">
                  <a:pos x="T0" y="T1"/>
                </a:cxn>
                <a:cxn ang="0">
                  <a:pos x="T2" y="T3"/>
                </a:cxn>
                <a:cxn ang="0">
                  <a:pos x="T4" y="T5"/>
                </a:cxn>
                <a:cxn ang="0">
                  <a:pos x="T6" y="T7"/>
                </a:cxn>
                <a:cxn ang="0">
                  <a:pos x="T8" y="T9"/>
                </a:cxn>
              </a:cxnLst>
              <a:rect l="0" t="0" r="r" b="b"/>
              <a:pathLst>
                <a:path w="342" h="44">
                  <a:moveTo>
                    <a:pt x="0" y="0"/>
                  </a:moveTo>
                  <a:lnTo>
                    <a:pt x="342" y="37"/>
                  </a:lnTo>
                  <a:lnTo>
                    <a:pt x="331" y="44"/>
                  </a:lnTo>
                  <a:lnTo>
                    <a:pt x="0" y="6"/>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2" name="Freeform 62"/>
            <p:cNvSpPr>
              <a:spLocks/>
            </p:cNvSpPr>
            <p:nvPr/>
          </p:nvSpPr>
          <p:spPr bwMode="auto">
            <a:xfrm>
              <a:off x="3201" y="1271"/>
              <a:ext cx="197" cy="61"/>
            </a:xfrm>
            <a:custGeom>
              <a:avLst/>
              <a:gdLst>
                <a:gd name="T0" fmla="*/ 30 w 197"/>
                <a:gd name="T1" fmla="*/ 19 h 61"/>
                <a:gd name="T2" fmla="*/ 178 w 197"/>
                <a:gd name="T3" fmla="*/ 0 h 61"/>
                <a:gd name="T4" fmla="*/ 197 w 197"/>
                <a:gd name="T5" fmla="*/ 7 h 61"/>
                <a:gd name="T6" fmla="*/ 197 w 197"/>
                <a:gd name="T7" fmla="*/ 35 h 61"/>
                <a:gd name="T8" fmla="*/ 49 w 197"/>
                <a:gd name="T9" fmla="*/ 57 h 61"/>
                <a:gd name="T10" fmla="*/ 7 w 197"/>
                <a:gd name="T11" fmla="*/ 61 h 61"/>
                <a:gd name="T12" fmla="*/ 0 w 197"/>
                <a:gd name="T13" fmla="*/ 23 h 61"/>
                <a:gd name="T14" fmla="*/ 30 w 197"/>
                <a:gd name="T15" fmla="*/ 19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7" h="61">
                  <a:moveTo>
                    <a:pt x="30" y="19"/>
                  </a:moveTo>
                  <a:lnTo>
                    <a:pt x="178" y="0"/>
                  </a:lnTo>
                  <a:lnTo>
                    <a:pt x="197" y="7"/>
                  </a:lnTo>
                  <a:lnTo>
                    <a:pt x="197" y="35"/>
                  </a:lnTo>
                  <a:lnTo>
                    <a:pt x="49" y="57"/>
                  </a:lnTo>
                  <a:lnTo>
                    <a:pt x="7" y="61"/>
                  </a:lnTo>
                  <a:lnTo>
                    <a:pt x="0" y="23"/>
                  </a:lnTo>
                  <a:lnTo>
                    <a:pt x="30" y="19"/>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3" name="Freeform 63"/>
            <p:cNvSpPr>
              <a:spLocks/>
            </p:cNvSpPr>
            <p:nvPr/>
          </p:nvSpPr>
          <p:spPr bwMode="auto">
            <a:xfrm>
              <a:off x="3331" y="1284"/>
              <a:ext cx="235" cy="71"/>
            </a:xfrm>
            <a:custGeom>
              <a:avLst/>
              <a:gdLst>
                <a:gd name="T0" fmla="*/ 0 w 235"/>
                <a:gd name="T1" fmla="*/ 63 h 71"/>
                <a:gd name="T2" fmla="*/ 48 w 235"/>
                <a:gd name="T3" fmla="*/ 44 h 71"/>
                <a:gd name="T4" fmla="*/ 201 w 235"/>
                <a:gd name="T5" fmla="*/ 0 h 71"/>
                <a:gd name="T6" fmla="*/ 235 w 235"/>
                <a:gd name="T7" fmla="*/ 6 h 71"/>
                <a:gd name="T8" fmla="*/ 45 w 235"/>
                <a:gd name="T9" fmla="*/ 71 h 71"/>
                <a:gd name="T10" fmla="*/ 0 w 235"/>
                <a:gd name="T11" fmla="*/ 63 h 71"/>
              </a:gdLst>
              <a:ahLst/>
              <a:cxnLst>
                <a:cxn ang="0">
                  <a:pos x="T0" y="T1"/>
                </a:cxn>
                <a:cxn ang="0">
                  <a:pos x="T2" y="T3"/>
                </a:cxn>
                <a:cxn ang="0">
                  <a:pos x="T4" y="T5"/>
                </a:cxn>
                <a:cxn ang="0">
                  <a:pos x="T6" y="T7"/>
                </a:cxn>
                <a:cxn ang="0">
                  <a:pos x="T8" y="T9"/>
                </a:cxn>
                <a:cxn ang="0">
                  <a:pos x="T10" y="T11"/>
                </a:cxn>
              </a:cxnLst>
              <a:rect l="0" t="0" r="r" b="b"/>
              <a:pathLst>
                <a:path w="235" h="71">
                  <a:moveTo>
                    <a:pt x="0" y="63"/>
                  </a:moveTo>
                  <a:lnTo>
                    <a:pt x="48" y="44"/>
                  </a:lnTo>
                  <a:lnTo>
                    <a:pt x="201" y="0"/>
                  </a:lnTo>
                  <a:lnTo>
                    <a:pt x="235" y="6"/>
                  </a:lnTo>
                  <a:lnTo>
                    <a:pt x="45" y="71"/>
                  </a:lnTo>
                  <a:lnTo>
                    <a:pt x="0" y="63"/>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4" name="Freeform 64"/>
            <p:cNvSpPr>
              <a:spLocks/>
            </p:cNvSpPr>
            <p:nvPr/>
          </p:nvSpPr>
          <p:spPr bwMode="auto">
            <a:xfrm>
              <a:off x="3446" y="1276"/>
              <a:ext cx="225" cy="83"/>
            </a:xfrm>
            <a:custGeom>
              <a:avLst/>
              <a:gdLst>
                <a:gd name="T0" fmla="*/ 0 w 225"/>
                <a:gd name="T1" fmla="*/ 75 h 83"/>
                <a:gd name="T2" fmla="*/ 160 w 225"/>
                <a:gd name="T3" fmla="*/ 0 h 83"/>
                <a:gd name="T4" fmla="*/ 202 w 225"/>
                <a:gd name="T5" fmla="*/ 2 h 83"/>
                <a:gd name="T6" fmla="*/ 225 w 225"/>
                <a:gd name="T7" fmla="*/ 22 h 83"/>
                <a:gd name="T8" fmla="*/ 76 w 225"/>
                <a:gd name="T9" fmla="*/ 83 h 83"/>
                <a:gd name="T10" fmla="*/ 0 w 225"/>
                <a:gd name="T11" fmla="*/ 75 h 83"/>
              </a:gdLst>
              <a:ahLst/>
              <a:cxnLst>
                <a:cxn ang="0">
                  <a:pos x="T0" y="T1"/>
                </a:cxn>
                <a:cxn ang="0">
                  <a:pos x="T2" y="T3"/>
                </a:cxn>
                <a:cxn ang="0">
                  <a:pos x="T4" y="T5"/>
                </a:cxn>
                <a:cxn ang="0">
                  <a:pos x="T6" y="T7"/>
                </a:cxn>
                <a:cxn ang="0">
                  <a:pos x="T8" y="T9"/>
                </a:cxn>
                <a:cxn ang="0">
                  <a:pos x="T10" y="T11"/>
                </a:cxn>
              </a:cxnLst>
              <a:rect l="0" t="0" r="r" b="b"/>
              <a:pathLst>
                <a:path w="225" h="83">
                  <a:moveTo>
                    <a:pt x="0" y="75"/>
                  </a:moveTo>
                  <a:lnTo>
                    <a:pt x="160" y="0"/>
                  </a:lnTo>
                  <a:lnTo>
                    <a:pt x="202" y="2"/>
                  </a:lnTo>
                  <a:lnTo>
                    <a:pt x="225" y="22"/>
                  </a:lnTo>
                  <a:lnTo>
                    <a:pt x="76" y="83"/>
                  </a:lnTo>
                  <a:lnTo>
                    <a:pt x="0" y="75"/>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5" name="Freeform 65"/>
            <p:cNvSpPr>
              <a:spLocks/>
            </p:cNvSpPr>
            <p:nvPr/>
          </p:nvSpPr>
          <p:spPr bwMode="auto">
            <a:xfrm>
              <a:off x="2515" y="1241"/>
              <a:ext cx="302" cy="88"/>
            </a:xfrm>
            <a:custGeom>
              <a:avLst/>
              <a:gdLst>
                <a:gd name="T0" fmla="*/ 25 w 302"/>
                <a:gd name="T1" fmla="*/ 59 h 88"/>
                <a:gd name="T2" fmla="*/ 268 w 302"/>
                <a:gd name="T3" fmla="*/ 5 h 88"/>
                <a:gd name="T4" fmla="*/ 302 w 302"/>
                <a:gd name="T5" fmla="*/ 0 h 88"/>
                <a:gd name="T6" fmla="*/ 263 w 302"/>
                <a:gd name="T7" fmla="*/ 37 h 88"/>
                <a:gd name="T8" fmla="*/ 244 w 302"/>
                <a:gd name="T9" fmla="*/ 64 h 88"/>
                <a:gd name="T10" fmla="*/ 186 w 302"/>
                <a:gd name="T11" fmla="*/ 88 h 88"/>
                <a:gd name="T12" fmla="*/ 108 w 302"/>
                <a:gd name="T13" fmla="*/ 88 h 88"/>
                <a:gd name="T14" fmla="*/ 25 w 302"/>
                <a:gd name="T15" fmla="*/ 88 h 88"/>
                <a:gd name="T16" fmla="*/ 0 w 302"/>
                <a:gd name="T17" fmla="*/ 74 h 88"/>
                <a:gd name="T18" fmla="*/ 25 w 302"/>
                <a:gd name="T19"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88">
                  <a:moveTo>
                    <a:pt x="25" y="59"/>
                  </a:moveTo>
                  <a:lnTo>
                    <a:pt x="268" y="5"/>
                  </a:lnTo>
                  <a:lnTo>
                    <a:pt x="302" y="0"/>
                  </a:lnTo>
                  <a:lnTo>
                    <a:pt x="263" y="37"/>
                  </a:lnTo>
                  <a:lnTo>
                    <a:pt x="244" y="64"/>
                  </a:lnTo>
                  <a:lnTo>
                    <a:pt x="186" y="88"/>
                  </a:lnTo>
                  <a:lnTo>
                    <a:pt x="108" y="88"/>
                  </a:lnTo>
                  <a:lnTo>
                    <a:pt x="25" y="88"/>
                  </a:lnTo>
                  <a:lnTo>
                    <a:pt x="0" y="74"/>
                  </a:lnTo>
                  <a:lnTo>
                    <a:pt x="25" y="59"/>
                  </a:lnTo>
                  <a:close/>
                </a:path>
              </a:pathLst>
            </a:custGeom>
            <a:solidFill>
              <a:srgbClr val="6633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6" name="Freeform 66"/>
            <p:cNvSpPr>
              <a:spLocks/>
            </p:cNvSpPr>
            <p:nvPr/>
          </p:nvSpPr>
          <p:spPr bwMode="auto">
            <a:xfrm>
              <a:off x="2418" y="1241"/>
              <a:ext cx="108" cy="79"/>
            </a:xfrm>
            <a:custGeom>
              <a:avLst/>
              <a:gdLst>
                <a:gd name="T0" fmla="*/ 40 w 108"/>
                <a:gd name="T1" fmla="*/ 74 h 79"/>
                <a:gd name="T2" fmla="*/ 0 w 108"/>
                <a:gd name="T3" fmla="*/ 64 h 79"/>
                <a:gd name="T4" fmla="*/ 0 w 108"/>
                <a:gd name="T5" fmla="*/ 25 h 79"/>
                <a:gd name="T6" fmla="*/ 58 w 108"/>
                <a:gd name="T7" fmla="*/ 0 h 79"/>
                <a:gd name="T8" fmla="*/ 108 w 108"/>
                <a:gd name="T9" fmla="*/ 0 h 79"/>
                <a:gd name="T10" fmla="*/ 103 w 108"/>
                <a:gd name="T11" fmla="*/ 74 h 79"/>
                <a:gd name="T12" fmla="*/ 73 w 108"/>
                <a:gd name="T13" fmla="*/ 79 h 79"/>
                <a:gd name="T14" fmla="*/ 40 w 108"/>
                <a:gd name="T15" fmla="*/ 74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79">
                  <a:moveTo>
                    <a:pt x="40" y="74"/>
                  </a:moveTo>
                  <a:lnTo>
                    <a:pt x="0" y="64"/>
                  </a:lnTo>
                  <a:lnTo>
                    <a:pt x="0" y="25"/>
                  </a:lnTo>
                  <a:lnTo>
                    <a:pt x="58" y="0"/>
                  </a:lnTo>
                  <a:lnTo>
                    <a:pt x="108" y="0"/>
                  </a:lnTo>
                  <a:lnTo>
                    <a:pt x="103" y="74"/>
                  </a:lnTo>
                  <a:lnTo>
                    <a:pt x="73" y="79"/>
                  </a:lnTo>
                  <a:lnTo>
                    <a:pt x="40" y="74"/>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7" name="Freeform 67"/>
            <p:cNvSpPr>
              <a:spLocks/>
            </p:cNvSpPr>
            <p:nvPr/>
          </p:nvSpPr>
          <p:spPr bwMode="auto">
            <a:xfrm>
              <a:off x="2729" y="1359"/>
              <a:ext cx="98" cy="68"/>
            </a:xfrm>
            <a:custGeom>
              <a:avLst/>
              <a:gdLst>
                <a:gd name="T0" fmla="*/ 0 w 98"/>
                <a:gd name="T1" fmla="*/ 9 h 68"/>
                <a:gd name="T2" fmla="*/ 0 w 98"/>
                <a:gd name="T3" fmla="*/ 68 h 68"/>
                <a:gd name="T4" fmla="*/ 54 w 98"/>
                <a:gd name="T5" fmla="*/ 59 h 68"/>
                <a:gd name="T6" fmla="*/ 98 w 98"/>
                <a:gd name="T7" fmla="*/ 33 h 68"/>
                <a:gd name="T8" fmla="*/ 78 w 98"/>
                <a:gd name="T9" fmla="*/ 5 h 68"/>
                <a:gd name="T10" fmla="*/ 45 w 98"/>
                <a:gd name="T11" fmla="*/ 0 h 68"/>
                <a:gd name="T12" fmla="*/ 0 w 98"/>
                <a:gd name="T13" fmla="*/ 9 h 68"/>
              </a:gdLst>
              <a:ahLst/>
              <a:cxnLst>
                <a:cxn ang="0">
                  <a:pos x="T0" y="T1"/>
                </a:cxn>
                <a:cxn ang="0">
                  <a:pos x="T2" y="T3"/>
                </a:cxn>
                <a:cxn ang="0">
                  <a:pos x="T4" y="T5"/>
                </a:cxn>
                <a:cxn ang="0">
                  <a:pos x="T6" y="T7"/>
                </a:cxn>
                <a:cxn ang="0">
                  <a:pos x="T8" y="T9"/>
                </a:cxn>
                <a:cxn ang="0">
                  <a:pos x="T10" y="T11"/>
                </a:cxn>
                <a:cxn ang="0">
                  <a:pos x="T12" y="T13"/>
                </a:cxn>
              </a:cxnLst>
              <a:rect l="0" t="0" r="r" b="b"/>
              <a:pathLst>
                <a:path w="98" h="68">
                  <a:moveTo>
                    <a:pt x="0" y="9"/>
                  </a:moveTo>
                  <a:lnTo>
                    <a:pt x="0" y="68"/>
                  </a:lnTo>
                  <a:lnTo>
                    <a:pt x="54" y="59"/>
                  </a:lnTo>
                  <a:lnTo>
                    <a:pt x="98" y="33"/>
                  </a:lnTo>
                  <a:lnTo>
                    <a:pt x="78" y="5"/>
                  </a:lnTo>
                  <a:lnTo>
                    <a:pt x="45" y="0"/>
                  </a:lnTo>
                  <a:lnTo>
                    <a:pt x="0" y="9"/>
                  </a:lnTo>
                  <a:close/>
                </a:path>
              </a:pathLst>
            </a:custGeom>
            <a:solidFill>
              <a:srgbClr val="9363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8" name="Freeform 68"/>
            <p:cNvSpPr>
              <a:spLocks/>
            </p:cNvSpPr>
            <p:nvPr/>
          </p:nvSpPr>
          <p:spPr bwMode="auto">
            <a:xfrm>
              <a:off x="2749" y="1285"/>
              <a:ext cx="88" cy="98"/>
            </a:xfrm>
            <a:custGeom>
              <a:avLst/>
              <a:gdLst>
                <a:gd name="T0" fmla="*/ 0 w 88"/>
                <a:gd name="T1" fmla="*/ 68 h 98"/>
                <a:gd name="T2" fmla="*/ 15 w 88"/>
                <a:gd name="T3" fmla="*/ 30 h 98"/>
                <a:gd name="T4" fmla="*/ 68 w 88"/>
                <a:gd name="T5" fmla="*/ 0 h 98"/>
                <a:gd name="T6" fmla="*/ 88 w 88"/>
                <a:gd name="T7" fmla="*/ 35 h 98"/>
                <a:gd name="T8" fmla="*/ 88 w 88"/>
                <a:gd name="T9" fmla="*/ 74 h 98"/>
                <a:gd name="T10" fmla="*/ 29 w 88"/>
                <a:gd name="T11" fmla="*/ 98 h 98"/>
                <a:gd name="T12" fmla="*/ 0 w 88"/>
                <a:gd name="T13" fmla="*/ 68 h 98"/>
              </a:gdLst>
              <a:ahLst/>
              <a:cxnLst>
                <a:cxn ang="0">
                  <a:pos x="T0" y="T1"/>
                </a:cxn>
                <a:cxn ang="0">
                  <a:pos x="T2" y="T3"/>
                </a:cxn>
                <a:cxn ang="0">
                  <a:pos x="T4" y="T5"/>
                </a:cxn>
                <a:cxn ang="0">
                  <a:pos x="T6" y="T7"/>
                </a:cxn>
                <a:cxn ang="0">
                  <a:pos x="T8" y="T9"/>
                </a:cxn>
                <a:cxn ang="0">
                  <a:pos x="T10" y="T11"/>
                </a:cxn>
                <a:cxn ang="0">
                  <a:pos x="T12" y="T13"/>
                </a:cxn>
              </a:cxnLst>
              <a:rect l="0" t="0" r="r" b="b"/>
              <a:pathLst>
                <a:path w="88" h="98">
                  <a:moveTo>
                    <a:pt x="0" y="68"/>
                  </a:moveTo>
                  <a:lnTo>
                    <a:pt x="15" y="30"/>
                  </a:lnTo>
                  <a:lnTo>
                    <a:pt x="68" y="0"/>
                  </a:lnTo>
                  <a:lnTo>
                    <a:pt x="88" y="35"/>
                  </a:lnTo>
                  <a:lnTo>
                    <a:pt x="88" y="74"/>
                  </a:lnTo>
                  <a:lnTo>
                    <a:pt x="29" y="98"/>
                  </a:lnTo>
                  <a:lnTo>
                    <a:pt x="0" y="68"/>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49" name="Freeform 69"/>
            <p:cNvSpPr>
              <a:spLocks/>
            </p:cNvSpPr>
            <p:nvPr/>
          </p:nvSpPr>
          <p:spPr bwMode="auto">
            <a:xfrm>
              <a:off x="3208" y="1595"/>
              <a:ext cx="102" cy="135"/>
            </a:xfrm>
            <a:custGeom>
              <a:avLst/>
              <a:gdLst>
                <a:gd name="T0" fmla="*/ 0 w 102"/>
                <a:gd name="T1" fmla="*/ 17 h 135"/>
                <a:gd name="T2" fmla="*/ 102 w 102"/>
                <a:gd name="T3" fmla="*/ 0 h 135"/>
                <a:gd name="T4" fmla="*/ 102 w 102"/>
                <a:gd name="T5" fmla="*/ 112 h 135"/>
                <a:gd name="T6" fmla="*/ 24 w 102"/>
                <a:gd name="T7" fmla="*/ 131 h 135"/>
                <a:gd name="T8" fmla="*/ 0 w 102"/>
                <a:gd name="T9" fmla="*/ 135 h 135"/>
                <a:gd name="T10" fmla="*/ 0 w 102"/>
                <a:gd name="T11" fmla="*/ 17 h 135"/>
              </a:gdLst>
              <a:ahLst/>
              <a:cxnLst>
                <a:cxn ang="0">
                  <a:pos x="T0" y="T1"/>
                </a:cxn>
                <a:cxn ang="0">
                  <a:pos x="T2" y="T3"/>
                </a:cxn>
                <a:cxn ang="0">
                  <a:pos x="T4" y="T5"/>
                </a:cxn>
                <a:cxn ang="0">
                  <a:pos x="T6" y="T7"/>
                </a:cxn>
                <a:cxn ang="0">
                  <a:pos x="T8" y="T9"/>
                </a:cxn>
                <a:cxn ang="0">
                  <a:pos x="T10" y="T11"/>
                </a:cxn>
              </a:cxnLst>
              <a:rect l="0" t="0" r="r" b="b"/>
              <a:pathLst>
                <a:path w="102" h="135">
                  <a:moveTo>
                    <a:pt x="0" y="17"/>
                  </a:moveTo>
                  <a:lnTo>
                    <a:pt x="102" y="0"/>
                  </a:lnTo>
                  <a:lnTo>
                    <a:pt x="102" y="112"/>
                  </a:lnTo>
                  <a:lnTo>
                    <a:pt x="24" y="131"/>
                  </a:lnTo>
                  <a:lnTo>
                    <a:pt x="0" y="135"/>
                  </a:lnTo>
                  <a:lnTo>
                    <a:pt x="0" y="17"/>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50" name="Freeform 70"/>
            <p:cNvSpPr>
              <a:spLocks/>
            </p:cNvSpPr>
            <p:nvPr/>
          </p:nvSpPr>
          <p:spPr bwMode="auto">
            <a:xfrm>
              <a:off x="3266" y="1593"/>
              <a:ext cx="61" cy="125"/>
            </a:xfrm>
            <a:custGeom>
              <a:avLst/>
              <a:gdLst>
                <a:gd name="T0" fmla="*/ 0 w 61"/>
                <a:gd name="T1" fmla="*/ 12 h 125"/>
                <a:gd name="T2" fmla="*/ 0 w 61"/>
                <a:gd name="T3" fmla="*/ 125 h 125"/>
                <a:gd name="T4" fmla="*/ 61 w 61"/>
                <a:gd name="T5" fmla="*/ 114 h 125"/>
                <a:gd name="T6" fmla="*/ 61 w 61"/>
                <a:gd name="T7" fmla="*/ 0 h 125"/>
                <a:gd name="T8" fmla="*/ 0 w 61"/>
                <a:gd name="T9" fmla="*/ 12 h 125"/>
              </a:gdLst>
              <a:ahLst/>
              <a:cxnLst>
                <a:cxn ang="0">
                  <a:pos x="T0" y="T1"/>
                </a:cxn>
                <a:cxn ang="0">
                  <a:pos x="T2" y="T3"/>
                </a:cxn>
                <a:cxn ang="0">
                  <a:pos x="T4" y="T5"/>
                </a:cxn>
                <a:cxn ang="0">
                  <a:pos x="T6" y="T7"/>
                </a:cxn>
                <a:cxn ang="0">
                  <a:pos x="T8" y="T9"/>
                </a:cxn>
              </a:cxnLst>
              <a:rect l="0" t="0" r="r" b="b"/>
              <a:pathLst>
                <a:path w="61" h="125">
                  <a:moveTo>
                    <a:pt x="0" y="12"/>
                  </a:moveTo>
                  <a:lnTo>
                    <a:pt x="0" y="125"/>
                  </a:lnTo>
                  <a:lnTo>
                    <a:pt x="61" y="114"/>
                  </a:lnTo>
                  <a:lnTo>
                    <a:pt x="61" y="0"/>
                  </a:lnTo>
                  <a:lnTo>
                    <a:pt x="0" y="12"/>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51" name="Freeform 71"/>
            <p:cNvSpPr>
              <a:spLocks/>
            </p:cNvSpPr>
            <p:nvPr/>
          </p:nvSpPr>
          <p:spPr bwMode="auto">
            <a:xfrm>
              <a:off x="3302" y="1589"/>
              <a:ext cx="54" cy="123"/>
            </a:xfrm>
            <a:custGeom>
              <a:avLst/>
              <a:gdLst>
                <a:gd name="T0" fmla="*/ 0 w 54"/>
                <a:gd name="T1" fmla="*/ 6 h 123"/>
                <a:gd name="T2" fmla="*/ 0 w 54"/>
                <a:gd name="T3" fmla="*/ 123 h 123"/>
                <a:gd name="T4" fmla="*/ 54 w 54"/>
                <a:gd name="T5" fmla="*/ 111 h 123"/>
                <a:gd name="T6" fmla="*/ 54 w 54"/>
                <a:gd name="T7" fmla="*/ 0 h 123"/>
                <a:gd name="T8" fmla="*/ 0 w 54"/>
                <a:gd name="T9" fmla="*/ 6 h 123"/>
              </a:gdLst>
              <a:ahLst/>
              <a:cxnLst>
                <a:cxn ang="0">
                  <a:pos x="T0" y="T1"/>
                </a:cxn>
                <a:cxn ang="0">
                  <a:pos x="T2" y="T3"/>
                </a:cxn>
                <a:cxn ang="0">
                  <a:pos x="T4" y="T5"/>
                </a:cxn>
                <a:cxn ang="0">
                  <a:pos x="T6" y="T7"/>
                </a:cxn>
                <a:cxn ang="0">
                  <a:pos x="T8" y="T9"/>
                </a:cxn>
              </a:cxnLst>
              <a:rect l="0" t="0" r="r" b="b"/>
              <a:pathLst>
                <a:path w="54" h="123">
                  <a:moveTo>
                    <a:pt x="0" y="6"/>
                  </a:moveTo>
                  <a:lnTo>
                    <a:pt x="0" y="123"/>
                  </a:lnTo>
                  <a:lnTo>
                    <a:pt x="54" y="111"/>
                  </a:lnTo>
                  <a:lnTo>
                    <a:pt x="54" y="0"/>
                  </a:lnTo>
                  <a:lnTo>
                    <a:pt x="0" y="6"/>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52" name="Freeform 72"/>
            <p:cNvSpPr>
              <a:spLocks/>
            </p:cNvSpPr>
            <p:nvPr/>
          </p:nvSpPr>
          <p:spPr bwMode="auto">
            <a:xfrm>
              <a:off x="3368" y="1569"/>
              <a:ext cx="57" cy="149"/>
            </a:xfrm>
            <a:custGeom>
              <a:avLst/>
              <a:gdLst>
                <a:gd name="T0" fmla="*/ 0 w 57"/>
                <a:gd name="T1" fmla="*/ 4 h 149"/>
                <a:gd name="T2" fmla="*/ 45 w 57"/>
                <a:gd name="T3" fmla="*/ 149 h 149"/>
                <a:gd name="T4" fmla="*/ 57 w 57"/>
                <a:gd name="T5" fmla="*/ 143 h 149"/>
                <a:gd name="T6" fmla="*/ 12 w 57"/>
                <a:gd name="T7" fmla="*/ 0 h 149"/>
                <a:gd name="T8" fmla="*/ 0 w 57"/>
                <a:gd name="T9" fmla="*/ 4 h 149"/>
              </a:gdLst>
              <a:ahLst/>
              <a:cxnLst>
                <a:cxn ang="0">
                  <a:pos x="T0" y="T1"/>
                </a:cxn>
                <a:cxn ang="0">
                  <a:pos x="T2" y="T3"/>
                </a:cxn>
                <a:cxn ang="0">
                  <a:pos x="T4" y="T5"/>
                </a:cxn>
                <a:cxn ang="0">
                  <a:pos x="T6" y="T7"/>
                </a:cxn>
                <a:cxn ang="0">
                  <a:pos x="T8" y="T9"/>
                </a:cxn>
              </a:cxnLst>
              <a:rect l="0" t="0" r="r" b="b"/>
              <a:pathLst>
                <a:path w="57" h="149">
                  <a:moveTo>
                    <a:pt x="0" y="4"/>
                  </a:moveTo>
                  <a:lnTo>
                    <a:pt x="45" y="149"/>
                  </a:lnTo>
                  <a:lnTo>
                    <a:pt x="57" y="143"/>
                  </a:lnTo>
                  <a:lnTo>
                    <a:pt x="12" y="0"/>
                  </a:lnTo>
                  <a:lnTo>
                    <a:pt x="0" y="4"/>
                  </a:lnTo>
                  <a:close/>
                </a:path>
              </a:pathLst>
            </a:custGeom>
            <a:solidFill>
              <a:srgbClr val="CC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53" name="Freeform 73"/>
            <p:cNvSpPr>
              <a:spLocks/>
            </p:cNvSpPr>
            <p:nvPr/>
          </p:nvSpPr>
          <p:spPr bwMode="auto">
            <a:xfrm>
              <a:off x="2439" y="1351"/>
              <a:ext cx="21" cy="31"/>
            </a:xfrm>
            <a:custGeom>
              <a:avLst/>
              <a:gdLst>
                <a:gd name="T0" fmla="*/ 21 w 21"/>
                <a:gd name="T1" fmla="*/ 0 h 31"/>
                <a:gd name="T2" fmla="*/ 0 w 21"/>
                <a:gd name="T3" fmla="*/ 31 h 31"/>
                <a:gd name="T4" fmla="*/ 21 w 21"/>
                <a:gd name="T5" fmla="*/ 31 h 31"/>
                <a:gd name="T6" fmla="*/ 21 w 21"/>
                <a:gd name="T7" fmla="*/ 0 h 31"/>
              </a:gdLst>
              <a:ahLst/>
              <a:cxnLst>
                <a:cxn ang="0">
                  <a:pos x="T0" y="T1"/>
                </a:cxn>
                <a:cxn ang="0">
                  <a:pos x="T2" y="T3"/>
                </a:cxn>
                <a:cxn ang="0">
                  <a:pos x="T4" y="T5"/>
                </a:cxn>
                <a:cxn ang="0">
                  <a:pos x="T6" y="T7"/>
                </a:cxn>
              </a:cxnLst>
              <a:rect l="0" t="0" r="r" b="b"/>
              <a:pathLst>
                <a:path w="21" h="31">
                  <a:moveTo>
                    <a:pt x="21" y="0"/>
                  </a:moveTo>
                  <a:lnTo>
                    <a:pt x="0" y="31"/>
                  </a:lnTo>
                  <a:lnTo>
                    <a:pt x="21" y="31"/>
                  </a:lnTo>
                  <a:lnTo>
                    <a:pt x="21"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54" name="Freeform 74"/>
            <p:cNvSpPr>
              <a:spLocks/>
            </p:cNvSpPr>
            <p:nvPr/>
          </p:nvSpPr>
          <p:spPr bwMode="auto">
            <a:xfrm>
              <a:off x="2483" y="1359"/>
              <a:ext cx="22" cy="31"/>
            </a:xfrm>
            <a:custGeom>
              <a:avLst/>
              <a:gdLst>
                <a:gd name="T0" fmla="*/ 22 w 22"/>
                <a:gd name="T1" fmla="*/ 0 h 31"/>
                <a:gd name="T2" fmla="*/ 0 w 22"/>
                <a:gd name="T3" fmla="*/ 31 h 31"/>
                <a:gd name="T4" fmla="*/ 22 w 22"/>
                <a:gd name="T5" fmla="*/ 31 h 31"/>
                <a:gd name="T6" fmla="*/ 22 w 22"/>
                <a:gd name="T7" fmla="*/ 0 h 31"/>
              </a:gdLst>
              <a:ahLst/>
              <a:cxnLst>
                <a:cxn ang="0">
                  <a:pos x="T0" y="T1"/>
                </a:cxn>
                <a:cxn ang="0">
                  <a:pos x="T2" y="T3"/>
                </a:cxn>
                <a:cxn ang="0">
                  <a:pos x="T4" y="T5"/>
                </a:cxn>
                <a:cxn ang="0">
                  <a:pos x="T6" y="T7"/>
                </a:cxn>
              </a:cxnLst>
              <a:rect l="0" t="0" r="r" b="b"/>
              <a:pathLst>
                <a:path w="22" h="31">
                  <a:moveTo>
                    <a:pt x="22" y="0"/>
                  </a:moveTo>
                  <a:lnTo>
                    <a:pt x="0" y="31"/>
                  </a:lnTo>
                  <a:lnTo>
                    <a:pt x="22" y="31"/>
                  </a:lnTo>
                  <a:lnTo>
                    <a:pt x="22"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55" name="Freeform 75"/>
            <p:cNvSpPr>
              <a:spLocks/>
            </p:cNvSpPr>
            <p:nvPr/>
          </p:nvSpPr>
          <p:spPr bwMode="auto">
            <a:xfrm>
              <a:off x="2540" y="1376"/>
              <a:ext cx="21" cy="31"/>
            </a:xfrm>
            <a:custGeom>
              <a:avLst/>
              <a:gdLst>
                <a:gd name="T0" fmla="*/ 21 w 21"/>
                <a:gd name="T1" fmla="*/ 0 h 31"/>
                <a:gd name="T2" fmla="*/ 0 w 21"/>
                <a:gd name="T3" fmla="*/ 31 h 31"/>
                <a:gd name="T4" fmla="*/ 21 w 21"/>
                <a:gd name="T5" fmla="*/ 31 h 31"/>
                <a:gd name="T6" fmla="*/ 21 w 21"/>
                <a:gd name="T7" fmla="*/ 0 h 31"/>
              </a:gdLst>
              <a:ahLst/>
              <a:cxnLst>
                <a:cxn ang="0">
                  <a:pos x="T0" y="T1"/>
                </a:cxn>
                <a:cxn ang="0">
                  <a:pos x="T2" y="T3"/>
                </a:cxn>
                <a:cxn ang="0">
                  <a:pos x="T4" y="T5"/>
                </a:cxn>
                <a:cxn ang="0">
                  <a:pos x="T6" y="T7"/>
                </a:cxn>
              </a:cxnLst>
              <a:rect l="0" t="0" r="r" b="b"/>
              <a:pathLst>
                <a:path w="21" h="31">
                  <a:moveTo>
                    <a:pt x="21" y="0"/>
                  </a:moveTo>
                  <a:lnTo>
                    <a:pt x="0" y="31"/>
                  </a:lnTo>
                  <a:lnTo>
                    <a:pt x="21" y="31"/>
                  </a:lnTo>
                  <a:lnTo>
                    <a:pt x="21"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56" name="Freeform 76"/>
            <p:cNvSpPr>
              <a:spLocks/>
            </p:cNvSpPr>
            <p:nvPr/>
          </p:nvSpPr>
          <p:spPr bwMode="auto">
            <a:xfrm>
              <a:off x="3113" y="1632"/>
              <a:ext cx="43" cy="109"/>
            </a:xfrm>
            <a:custGeom>
              <a:avLst/>
              <a:gdLst>
                <a:gd name="T0" fmla="*/ 13 w 43"/>
                <a:gd name="T1" fmla="*/ 4 h 109"/>
                <a:gd name="T2" fmla="*/ 0 w 43"/>
                <a:gd name="T3" fmla="*/ 23 h 109"/>
                <a:gd name="T4" fmla="*/ 0 w 43"/>
                <a:gd name="T5" fmla="*/ 45 h 109"/>
                <a:gd name="T6" fmla="*/ 12 w 43"/>
                <a:gd name="T7" fmla="*/ 40 h 109"/>
                <a:gd name="T8" fmla="*/ 12 w 43"/>
                <a:gd name="T9" fmla="*/ 109 h 109"/>
                <a:gd name="T10" fmla="*/ 43 w 43"/>
                <a:gd name="T11" fmla="*/ 103 h 109"/>
                <a:gd name="T12" fmla="*/ 43 w 43"/>
                <a:gd name="T13" fmla="*/ 0 h 109"/>
                <a:gd name="T14" fmla="*/ 13 w 43"/>
                <a:gd name="T15" fmla="*/ 4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09">
                  <a:moveTo>
                    <a:pt x="13" y="4"/>
                  </a:moveTo>
                  <a:lnTo>
                    <a:pt x="0" y="23"/>
                  </a:lnTo>
                  <a:lnTo>
                    <a:pt x="0" y="45"/>
                  </a:lnTo>
                  <a:lnTo>
                    <a:pt x="12" y="40"/>
                  </a:lnTo>
                  <a:lnTo>
                    <a:pt x="12" y="109"/>
                  </a:lnTo>
                  <a:lnTo>
                    <a:pt x="43" y="103"/>
                  </a:lnTo>
                  <a:lnTo>
                    <a:pt x="43" y="0"/>
                  </a:lnTo>
                  <a:lnTo>
                    <a:pt x="13" y="4"/>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7757" name="Freeform 77"/>
            <p:cNvSpPr>
              <a:spLocks/>
            </p:cNvSpPr>
            <p:nvPr/>
          </p:nvSpPr>
          <p:spPr bwMode="auto">
            <a:xfrm>
              <a:off x="1835" y="1710"/>
              <a:ext cx="145" cy="103"/>
            </a:xfrm>
            <a:custGeom>
              <a:avLst/>
              <a:gdLst>
                <a:gd name="T0" fmla="*/ 110 w 145"/>
                <a:gd name="T1" fmla="*/ 2 h 103"/>
                <a:gd name="T2" fmla="*/ 91 w 145"/>
                <a:gd name="T3" fmla="*/ 0 h 103"/>
                <a:gd name="T4" fmla="*/ 63 w 145"/>
                <a:gd name="T5" fmla="*/ 19 h 103"/>
                <a:gd name="T6" fmla="*/ 78 w 145"/>
                <a:gd name="T7" fmla="*/ 24 h 103"/>
                <a:gd name="T8" fmla="*/ 67 w 145"/>
                <a:gd name="T9" fmla="*/ 31 h 103"/>
                <a:gd name="T10" fmla="*/ 56 w 145"/>
                <a:gd name="T11" fmla="*/ 36 h 103"/>
                <a:gd name="T12" fmla="*/ 47 w 145"/>
                <a:gd name="T13" fmla="*/ 43 h 103"/>
                <a:gd name="T14" fmla="*/ 37 w 145"/>
                <a:gd name="T15" fmla="*/ 51 h 103"/>
                <a:gd name="T16" fmla="*/ 29 w 145"/>
                <a:gd name="T17" fmla="*/ 60 h 103"/>
                <a:gd name="T18" fmla="*/ 20 w 145"/>
                <a:gd name="T19" fmla="*/ 70 h 103"/>
                <a:gd name="T20" fmla="*/ 10 w 145"/>
                <a:gd name="T21" fmla="*/ 82 h 103"/>
                <a:gd name="T22" fmla="*/ 0 w 145"/>
                <a:gd name="T23" fmla="*/ 95 h 103"/>
                <a:gd name="T24" fmla="*/ 37 w 145"/>
                <a:gd name="T25" fmla="*/ 103 h 103"/>
                <a:gd name="T26" fmla="*/ 49 w 145"/>
                <a:gd name="T27" fmla="*/ 90 h 103"/>
                <a:gd name="T28" fmla="*/ 62 w 145"/>
                <a:gd name="T29" fmla="*/ 76 h 103"/>
                <a:gd name="T30" fmla="*/ 74 w 145"/>
                <a:gd name="T31" fmla="*/ 64 h 103"/>
                <a:gd name="T32" fmla="*/ 87 w 145"/>
                <a:gd name="T33" fmla="*/ 53 h 103"/>
                <a:gd name="T34" fmla="*/ 101 w 145"/>
                <a:gd name="T35" fmla="*/ 44 h 103"/>
                <a:gd name="T36" fmla="*/ 114 w 145"/>
                <a:gd name="T37" fmla="*/ 33 h 103"/>
                <a:gd name="T38" fmla="*/ 129 w 145"/>
                <a:gd name="T39" fmla="*/ 24 h 103"/>
                <a:gd name="T40" fmla="*/ 145 w 145"/>
                <a:gd name="T41" fmla="*/ 15 h 103"/>
                <a:gd name="T42" fmla="*/ 110 w 145"/>
                <a:gd name="T43"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5" h="103">
                  <a:moveTo>
                    <a:pt x="110" y="2"/>
                  </a:moveTo>
                  <a:lnTo>
                    <a:pt x="91" y="0"/>
                  </a:lnTo>
                  <a:lnTo>
                    <a:pt x="63" y="19"/>
                  </a:lnTo>
                  <a:lnTo>
                    <a:pt x="78" y="24"/>
                  </a:lnTo>
                  <a:lnTo>
                    <a:pt x="67" y="31"/>
                  </a:lnTo>
                  <a:lnTo>
                    <a:pt x="56" y="36"/>
                  </a:lnTo>
                  <a:lnTo>
                    <a:pt x="47" y="43"/>
                  </a:lnTo>
                  <a:lnTo>
                    <a:pt x="37" y="51"/>
                  </a:lnTo>
                  <a:lnTo>
                    <a:pt x="29" y="60"/>
                  </a:lnTo>
                  <a:lnTo>
                    <a:pt x="20" y="70"/>
                  </a:lnTo>
                  <a:lnTo>
                    <a:pt x="10" y="82"/>
                  </a:lnTo>
                  <a:lnTo>
                    <a:pt x="0" y="95"/>
                  </a:lnTo>
                  <a:lnTo>
                    <a:pt x="37" y="103"/>
                  </a:lnTo>
                  <a:lnTo>
                    <a:pt x="49" y="90"/>
                  </a:lnTo>
                  <a:lnTo>
                    <a:pt x="62" y="76"/>
                  </a:lnTo>
                  <a:lnTo>
                    <a:pt x="74" y="64"/>
                  </a:lnTo>
                  <a:lnTo>
                    <a:pt x="87" y="53"/>
                  </a:lnTo>
                  <a:lnTo>
                    <a:pt x="101" y="44"/>
                  </a:lnTo>
                  <a:lnTo>
                    <a:pt x="114" y="33"/>
                  </a:lnTo>
                  <a:lnTo>
                    <a:pt x="129" y="24"/>
                  </a:lnTo>
                  <a:lnTo>
                    <a:pt x="145" y="15"/>
                  </a:lnTo>
                  <a:lnTo>
                    <a:pt x="110" y="2"/>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327761" name="Group 81"/>
          <p:cNvGrpSpPr>
            <a:grpSpLocks/>
          </p:cNvGrpSpPr>
          <p:nvPr/>
        </p:nvGrpSpPr>
        <p:grpSpPr bwMode="auto">
          <a:xfrm>
            <a:off x="1752600" y="1177925"/>
            <a:ext cx="5048250" cy="774700"/>
            <a:chOff x="144" y="742"/>
            <a:chExt cx="3180" cy="488"/>
          </a:xfrm>
        </p:grpSpPr>
        <p:sp>
          <p:nvSpPr>
            <p:cNvPr id="327758" name="Text Box 78"/>
            <p:cNvSpPr txBox="1">
              <a:spLocks noChangeArrowheads="1"/>
            </p:cNvSpPr>
            <p:nvPr/>
          </p:nvSpPr>
          <p:spPr bwMode="auto">
            <a:xfrm>
              <a:off x="144" y="742"/>
              <a:ext cx="3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F9900"/>
                  </a:solidFill>
                  <a:latin typeface="Arial" charset="0"/>
                </a:rPr>
                <a:t>Car positioned at one place defines it’s State</a:t>
              </a:r>
            </a:p>
          </p:txBody>
        </p:sp>
        <p:sp>
          <p:nvSpPr>
            <p:cNvPr id="327759" name="Line 79"/>
            <p:cNvSpPr>
              <a:spLocks noChangeShapeType="1"/>
            </p:cNvSpPr>
            <p:nvPr/>
          </p:nvSpPr>
          <p:spPr bwMode="auto">
            <a:xfrm>
              <a:off x="2592" y="919"/>
              <a:ext cx="672" cy="31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27990" name="Group 310"/>
          <p:cNvGrpSpPr>
            <a:grpSpLocks/>
          </p:cNvGrpSpPr>
          <p:nvPr/>
        </p:nvGrpSpPr>
        <p:grpSpPr bwMode="auto">
          <a:xfrm>
            <a:off x="2190750" y="3079750"/>
            <a:ext cx="4298950" cy="1447800"/>
            <a:chOff x="240" y="1920"/>
            <a:chExt cx="2708" cy="912"/>
          </a:xfrm>
        </p:grpSpPr>
        <p:sp>
          <p:nvSpPr>
            <p:cNvPr id="327991" name="Text Box 311"/>
            <p:cNvSpPr txBox="1">
              <a:spLocks noChangeArrowheads="1"/>
            </p:cNvSpPr>
            <p:nvPr/>
          </p:nvSpPr>
          <p:spPr bwMode="auto">
            <a:xfrm>
              <a:off x="240" y="1920"/>
              <a:ext cx="2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FF9900"/>
                  </a:solidFill>
                  <a:latin typeface="Arial" charset="0"/>
                </a:rPr>
                <a:t>Movement of car defines it’s Behavior</a:t>
              </a:r>
            </a:p>
          </p:txBody>
        </p:sp>
        <p:sp>
          <p:nvSpPr>
            <p:cNvPr id="327992" name="Line 312"/>
            <p:cNvSpPr>
              <a:spLocks noChangeShapeType="1"/>
            </p:cNvSpPr>
            <p:nvPr/>
          </p:nvSpPr>
          <p:spPr bwMode="auto">
            <a:xfrm>
              <a:off x="1144" y="2112"/>
              <a:ext cx="56" cy="72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327998" name="Group 318"/>
          <p:cNvGrpSpPr>
            <a:grpSpLocks/>
          </p:cNvGrpSpPr>
          <p:nvPr/>
        </p:nvGrpSpPr>
        <p:grpSpPr bwMode="auto">
          <a:xfrm>
            <a:off x="5816601" y="3930650"/>
            <a:ext cx="4105275" cy="641350"/>
            <a:chOff x="2704" y="2476"/>
            <a:chExt cx="2586" cy="404"/>
          </a:xfrm>
        </p:grpSpPr>
        <p:sp>
          <p:nvSpPr>
            <p:cNvPr id="327994" name="Text Box 314"/>
            <p:cNvSpPr txBox="1">
              <a:spLocks noChangeArrowheads="1"/>
            </p:cNvSpPr>
            <p:nvPr/>
          </p:nvSpPr>
          <p:spPr bwMode="auto">
            <a:xfrm>
              <a:off x="3024" y="2476"/>
              <a:ext cx="226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solidFill>
                    <a:srgbClr val="FF9900"/>
                  </a:solidFill>
                  <a:latin typeface="Arial" charset="0"/>
                </a:rPr>
                <a:t>Car number XX 4C 4546 shows the Identity of the car</a:t>
              </a:r>
            </a:p>
          </p:txBody>
        </p:sp>
        <p:sp>
          <p:nvSpPr>
            <p:cNvPr id="327995" name="Line 315"/>
            <p:cNvSpPr>
              <a:spLocks noChangeShapeType="1"/>
            </p:cNvSpPr>
            <p:nvPr/>
          </p:nvSpPr>
          <p:spPr bwMode="auto">
            <a:xfrm rot="5400000">
              <a:off x="2872" y="2500"/>
              <a:ext cx="0" cy="33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27996" name="Text Box 316"/>
          <p:cNvSpPr txBox="1">
            <a:spLocks noChangeArrowheads="1"/>
          </p:cNvSpPr>
          <p:nvPr/>
        </p:nvSpPr>
        <p:spPr bwMode="auto">
          <a:xfrm>
            <a:off x="141289" y="185740"/>
            <a:ext cx="9640886"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200" b="1" dirty="0">
                <a:solidFill>
                  <a:srgbClr val="000000"/>
                </a:solidFill>
              </a:rPr>
              <a:t> The Foundation of Object Orientation (Contd.)</a:t>
            </a:r>
          </a:p>
        </p:txBody>
      </p:sp>
    </p:spTree>
    <p:extLst>
      <p:ext uri="{BB962C8B-B14F-4D97-AF65-F5344CB8AC3E}">
        <p14:creationId xmlns:p14="http://schemas.microsoft.com/office/powerpoint/2010/main" val="502563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27761"/>
                                        </p:tgtEl>
                                        <p:attrNameLst>
                                          <p:attrName>style.visibility</p:attrName>
                                        </p:attrNameLst>
                                      </p:cBhvr>
                                      <p:to>
                                        <p:strVal val="visible"/>
                                      </p:to>
                                    </p:set>
                                    <p:animEffect transition="in" filter="blinds(vertical)">
                                      <p:cBhvr>
                                        <p:cTn id="7" dur="2000"/>
                                        <p:tgtEl>
                                          <p:spTgt spid="3277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327761"/>
                                        </p:tgtEl>
                                        <p:attrNameLst>
                                          <p:attrName>style.visibility</p:attrName>
                                        </p:attrNameLst>
                                      </p:cBhvr>
                                      <p:to>
                                        <p:strVal val="hidden"/>
                                      </p:to>
                                    </p:set>
                                  </p:childTnLst>
                                </p:cTn>
                              </p:par>
                            </p:childTnLst>
                          </p:cTn>
                        </p:par>
                        <p:par>
                          <p:cTn id="12" fill="hold" nodeType="afterGroup">
                            <p:stCondLst>
                              <p:cond delay="0"/>
                            </p:stCondLst>
                            <p:childTnLst>
                              <p:par>
                                <p:cTn id="13" presetID="0" presetClass="path" presetSubtype="0" accel="50000" decel="50000" fill="hold" nodeType="afterEffect">
                                  <p:stCondLst>
                                    <p:cond delay="0"/>
                                  </p:stCondLst>
                                  <p:childTnLst>
                                    <p:animMotion origin="layout" path="M -6.66667E-6 -1.48148E-6 L -0.53334 0.44444 " pathEditMode="relative" ptsTypes="AA">
                                      <p:cBhvr>
                                        <p:cTn id="14" dur="3000" fill="hold"/>
                                        <p:tgtEl>
                                          <p:spTgt spid="327682"/>
                                        </p:tgtEl>
                                        <p:attrNameLst>
                                          <p:attrName>ppt_x</p:attrName>
                                          <p:attrName>ppt_y</p:attrName>
                                        </p:attrNameLst>
                                      </p:cBhvr>
                                    </p:animMotion>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32799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nodeType="clickEffect">
                                  <p:stCondLst>
                                    <p:cond delay="0"/>
                                  </p:stCondLst>
                                  <p:childTnLst>
                                    <p:set>
                                      <p:cBhvr>
                                        <p:cTn id="21" dur="1" fill="hold">
                                          <p:stCondLst>
                                            <p:cond delay="0"/>
                                          </p:stCondLst>
                                        </p:cTn>
                                        <p:tgtEl>
                                          <p:spTgt spid="327990"/>
                                        </p:tgtEl>
                                        <p:attrNameLst>
                                          <p:attrName>style.visibility</p:attrName>
                                        </p:attrNameLst>
                                      </p:cBhvr>
                                      <p:to>
                                        <p:strVal val="hidden"/>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327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1170" name="Group 2"/>
          <p:cNvGrpSpPr>
            <a:grpSpLocks/>
          </p:cNvGrpSpPr>
          <p:nvPr/>
        </p:nvGrpSpPr>
        <p:grpSpPr bwMode="auto">
          <a:xfrm flipH="1">
            <a:off x="1752600" y="1219200"/>
            <a:ext cx="2362200" cy="1143000"/>
            <a:chOff x="3600" y="1680"/>
            <a:chExt cx="1151" cy="525"/>
          </a:xfrm>
        </p:grpSpPr>
        <p:sp>
          <p:nvSpPr>
            <p:cNvPr id="391171" name="AutoShape 3"/>
            <p:cNvSpPr>
              <a:spLocks noChangeAspect="1" noChangeArrowheads="1" noTextEdit="1"/>
            </p:cNvSpPr>
            <p:nvPr/>
          </p:nvSpPr>
          <p:spPr bwMode="auto">
            <a:xfrm>
              <a:off x="3600" y="1680"/>
              <a:ext cx="1151"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91172" name="Freeform 4"/>
            <p:cNvSpPr>
              <a:spLocks/>
            </p:cNvSpPr>
            <p:nvPr/>
          </p:nvSpPr>
          <p:spPr bwMode="auto">
            <a:xfrm>
              <a:off x="3612" y="1896"/>
              <a:ext cx="1123" cy="255"/>
            </a:xfrm>
            <a:custGeom>
              <a:avLst/>
              <a:gdLst>
                <a:gd name="T0" fmla="*/ 211 w 2247"/>
                <a:gd name="T1" fmla="*/ 274 h 510"/>
                <a:gd name="T2" fmla="*/ 120 w 2247"/>
                <a:gd name="T3" fmla="*/ 297 h 510"/>
                <a:gd name="T4" fmla="*/ 0 w 2247"/>
                <a:gd name="T5" fmla="*/ 335 h 510"/>
                <a:gd name="T6" fmla="*/ 37 w 2247"/>
                <a:gd name="T7" fmla="*/ 335 h 510"/>
                <a:gd name="T8" fmla="*/ 98 w 2247"/>
                <a:gd name="T9" fmla="*/ 335 h 510"/>
                <a:gd name="T10" fmla="*/ 302 w 2247"/>
                <a:gd name="T11" fmla="*/ 388 h 510"/>
                <a:gd name="T12" fmla="*/ 203 w 2247"/>
                <a:gd name="T13" fmla="*/ 411 h 510"/>
                <a:gd name="T14" fmla="*/ 279 w 2247"/>
                <a:gd name="T15" fmla="*/ 442 h 510"/>
                <a:gd name="T16" fmla="*/ 385 w 2247"/>
                <a:gd name="T17" fmla="*/ 457 h 510"/>
                <a:gd name="T18" fmla="*/ 528 w 2247"/>
                <a:gd name="T19" fmla="*/ 425 h 510"/>
                <a:gd name="T20" fmla="*/ 717 w 2247"/>
                <a:gd name="T21" fmla="*/ 472 h 510"/>
                <a:gd name="T22" fmla="*/ 671 w 2247"/>
                <a:gd name="T23" fmla="*/ 502 h 510"/>
                <a:gd name="T24" fmla="*/ 739 w 2247"/>
                <a:gd name="T25" fmla="*/ 510 h 510"/>
                <a:gd name="T26" fmla="*/ 1034 w 2247"/>
                <a:gd name="T27" fmla="*/ 442 h 510"/>
                <a:gd name="T28" fmla="*/ 934 w 2247"/>
                <a:gd name="T29" fmla="*/ 411 h 510"/>
                <a:gd name="T30" fmla="*/ 1010 w 2247"/>
                <a:gd name="T31" fmla="*/ 403 h 510"/>
                <a:gd name="T32" fmla="*/ 1100 w 2247"/>
                <a:gd name="T33" fmla="*/ 442 h 510"/>
                <a:gd name="T34" fmla="*/ 1229 w 2247"/>
                <a:gd name="T35" fmla="*/ 425 h 510"/>
                <a:gd name="T36" fmla="*/ 1372 w 2247"/>
                <a:gd name="T37" fmla="*/ 365 h 510"/>
                <a:gd name="T38" fmla="*/ 1282 w 2247"/>
                <a:gd name="T39" fmla="*/ 326 h 510"/>
                <a:gd name="T40" fmla="*/ 1380 w 2247"/>
                <a:gd name="T41" fmla="*/ 312 h 510"/>
                <a:gd name="T42" fmla="*/ 1727 w 2247"/>
                <a:gd name="T43" fmla="*/ 244 h 510"/>
                <a:gd name="T44" fmla="*/ 1923 w 2247"/>
                <a:gd name="T45" fmla="*/ 182 h 510"/>
                <a:gd name="T46" fmla="*/ 2014 w 2247"/>
                <a:gd name="T47" fmla="*/ 206 h 510"/>
                <a:gd name="T48" fmla="*/ 2074 w 2247"/>
                <a:gd name="T49" fmla="*/ 206 h 510"/>
                <a:gd name="T50" fmla="*/ 2247 w 2247"/>
                <a:gd name="T51" fmla="*/ 152 h 510"/>
                <a:gd name="T52" fmla="*/ 1998 w 2247"/>
                <a:gd name="T53" fmla="*/ 0 h 510"/>
                <a:gd name="T54" fmla="*/ 1244 w 2247"/>
                <a:gd name="T55" fmla="*/ 99 h 510"/>
                <a:gd name="T56" fmla="*/ 219 w 2247"/>
                <a:gd name="T57" fmla="*/ 206 h 510"/>
                <a:gd name="T58" fmla="*/ 211 w 2247"/>
                <a:gd name="T59" fmla="*/ 27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47" h="510">
                  <a:moveTo>
                    <a:pt x="211" y="274"/>
                  </a:moveTo>
                  <a:lnTo>
                    <a:pt x="120" y="297"/>
                  </a:lnTo>
                  <a:lnTo>
                    <a:pt x="0" y="335"/>
                  </a:lnTo>
                  <a:lnTo>
                    <a:pt x="37" y="335"/>
                  </a:lnTo>
                  <a:lnTo>
                    <a:pt x="98" y="335"/>
                  </a:lnTo>
                  <a:lnTo>
                    <a:pt x="302" y="388"/>
                  </a:lnTo>
                  <a:lnTo>
                    <a:pt x="203" y="411"/>
                  </a:lnTo>
                  <a:lnTo>
                    <a:pt x="279" y="442"/>
                  </a:lnTo>
                  <a:lnTo>
                    <a:pt x="385" y="457"/>
                  </a:lnTo>
                  <a:lnTo>
                    <a:pt x="528" y="425"/>
                  </a:lnTo>
                  <a:lnTo>
                    <a:pt x="717" y="472"/>
                  </a:lnTo>
                  <a:lnTo>
                    <a:pt x="671" y="502"/>
                  </a:lnTo>
                  <a:lnTo>
                    <a:pt x="739" y="510"/>
                  </a:lnTo>
                  <a:lnTo>
                    <a:pt x="1034" y="442"/>
                  </a:lnTo>
                  <a:lnTo>
                    <a:pt x="934" y="411"/>
                  </a:lnTo>
                  <a:lnTo>
                    <a:pt x="1010" y="403"/>
                  </a:lnTo>
                  <a:lnTo>
                    <a:pt x="1100" y="442"/>
                  </a:lnTo>
                  <a:lnTo>
                    <a:pt x="1229" y="425"/>
                  </a:lnTo>
                  <a:lnTo>
                    <a:pt x="1372" y="365"/>
                  </a:lnTo>
                  <a:lnTo>
                    <a:pt x="1282" y="326"/>
                  </a:lnTo>
                  <a:lnTo>
                    <a:pt x="1380" y="312"/>
                  </a:lnTo>
                  <a:lnTo>
                    <a:pt x="1727" y="244"/>
                  </a:lnTo>
                  <a:lnTo>
                    <a:pt x="1923" y="182"/>
                  </a:lnTo>
                  <a:lnTo>
                    <a:pt x="2014" y="206"/>
                  </a:lnTo>
                  <a:lnTo>
                    <a:pt x="2074" y="206"/>
                  </a:lnTo>
                  <a:lnTo>
                    <a:pt x="2247" y="152"/>
                  </a:lnTo>
                  <a:lnTo>
                    <a:pt x="1998" y="0"/>
                  </a:lnTo>
                  <a:lnTo>
                    <a:pt x="1244" y="99"/>
                  </a:lnTo>
                  <a:lnTo>
                    <a:pt x="219" y="206"/>
                  </a:lnTo>
                  <a:lnTo>
                    <a:pt x="211" y="274"/>
                  </a:lnTo>
                  <a:close/>
                </a:path>
              </a:pathLst>
            </a:custGeom>
            <a:solidFill>
              <a:srgbClr val="007F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73" name="Freeform 5"/>
            <p:cNvSpPr>
              <a:spLocks/>
            </p:cNvSpPr>
            <p:nvPr/>
          </p:nvSpPr>
          <p:spPr bwMode="auto">
            <a:xfrm>
              <a:off x="3777" y="1865"/>
              <a:ext cx="87" cy="130"/>
            </a:xfrm>
            <a:custGeom>
              <a:avLst/>
              <a:gdLst>
                <a:gd name="T0" fmla="*/ 97 w 174"/>
                <a:gd name="T1" fmla="*/ 0 h 260"/>
                <a:gd name="T2" fmla="*/ 114 w 174"/>
                <a:gd name="T3" fmla="*/ 3 h 260"/>
                <a:gd name="T4" fmla="*/ 129 w 174"/>
                <a:gd name="T5" fmla="*/ 12 h 260"/>
                <a:gd name="T6" fmla="*/ 143 w 174"/>
                <a:gd name="T7" fmla="*/ 25 h 260"/>
                <a:gd name="T8" fmla="*/ 154 w 174"/>
                <a:gd name="T9" fmla="*/ 42 h 260"/>
                <a:gd name="T10" fmla="*/ 163 w 174"/>
                <a:gd name="T11" fmla="*/ 62 h 260"/>
                <a:gd name="T12" fmla="*/ 170 w 174"/>
                <a:gd name="T13" fmla="*/ 85 h 260"/>
                <a:gd name="T14" fmla="*/ 174 w 174"/>
                <a:gd name="T15" fmla="*/ 109 h 260"/>
                <a:gd name="T16" fmla="*/ 174 w 174"/>
                <a:gd name="T17" fmla="*/ 135 h 260"/>
                <a:gd name="T18" fmla="*/ 170 w 174"/>
                <a:gd name="T19" fmla="*/ 162 h 260"/>
                <a:gd name="T20" fmla="*/ 163 w 174"/>
                <a:gd name="T21" fmla="*/ 185 h 260"/>
                <a:gd name="T22" fmla="*/ 154 w 174"/>
                <a:gd name="T23" fmla="*/ 207 h 260"/>
                <a:gd name="T24" fmla="*/ 142 w 174"/>
                <a:gd name="T25" fmla="*/ 225 h 260"/>
                <a:gd name="T26" fmla="*/ 128 w 174"/>
                <a:gd name="T27" fmla="*/ 240 h 260"/>
                <a:gd name="T28" fmla="*/ 113 w 174"/>
                <a:gd name="T29" fmla="*/ 252 h 260"/>
                <a:gd name="T30" fmla="*/ 95 w 174"/>
                <a:gd name="T31" fmla="*/ 259 h 260"/>
                <a:gd name="T32" fmla="*/ 78 w 174"/>
                <a:gd name="T33" fmla="*/ 260 h 260"/>
                <a:gd name="T34" fmla="*/ 61 w 174"/>
                <a:gd name="T35" fmla="*/ 256 h 260"/>
                <a:gd name="T36" fmla="*/ 45 w 174"/>
                <a:gd name="T37" fmla="*/ 247 h 260"/>
                <a:gd name="T38" fmla="*/ 31 w 174"/>
                <a:gd name="T39" fmla="*/ 234 h 260"/>
                <a:gd name="T40" fmla="*/ 19 w 174"/>
                <a:gd name="T41" fmla="*/ 217 h 260"/>
                <a:gd name="T42" fmla="*/ 10 w 174"/>
                <a:gd name="T43" fmla="*/ 198 h 260"/>
                <a:gd name="T44" fmla="*/ 3 w 174"/>
                <a:gd name="T45" fmla="*/ 175 h 260"/>
                <a:gd name="T46" fmla="*/ 0 w 174"/>
                <a:gd name="T47" fmla="*/ 149 h 260"/>
                <a:gd name="T48" fmla="*/ 0 w 174"/>
                <a:gd name="T49" fmla="*/ 123 h 260"/>
                <a:gd name="T50" fmla="*/ 3 w 174"/>
                <a:gd name="T51" fmla="*/ 96 h 260"/>
                <a:gd name="T52" fmla="*/ 10 w 174"/>
                <a:gd name="T53" fmla="*/ 73 h 260"/>
                <a:gd name="T54" fmla="*/ 21 w 174"/>
                <a:gd name="T55" fmla="*/ 51 h 260"/>
                <a:gd name="T56" fmla="*/ 32 w 174"/>
                <a:gd name="T57" fmla="*/ 33 h 260"/>
                <a:gd name="T58" fmla="*/ 46 w 174"/>
                <a:gd name="T59" fmla="*/ 18 h 260"/>
                <a:gd name="T60" fmla="*/ 62 w 174"/>
                <a:gd name="T61" fmla="*/ 8 h 260"/>
                <a:gd name="T62" fmla="*/ 79 w 174"/>
                <a:gd name="T63" fmla="*/ 1 h 260"/>
                <a:gd name="T64" fmla="*/ 97 w 174"/>
                <a:gd name="T65"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260">
                  <a:moveTo>
                    <a:pt x="97" y="0"/>
                  </a:moveTo>
                  <a:lnTo>
                    <a:pt x="114" y="3"/>
                  </a:lnTo>
                  <a:lnTo>
                    <a:pt x="129" y="12"/>
                  </a:lnTo>
                  <a:lnTo>
                    <a:pt x="143" y="25"/>
                  </a:lnTo>
                  <a:lnTo>
                    <a:pt x="154" y="42"/>
                  </a:lnTo>
                  <a:lnTo>
                    <a:pt x="163" y="62"/>
                  </a:lnTo>
                  <a:lnTo>
                    <a:pt x="170" y="85"/>
                  </a:lnTo>
                  <a:lnTo>
                    <a:pt x="174" y="109"/>
                  </a:lnTo>
                  <a:lnTo>
                    <a:pt x="174" y="135"/>
                  </a:lnTo>
                  <a:lnTo>
                    <a:pt x="170" y="162"/>
                  </a:lnTo>
                  <a:lnTo>
                    <a:pt x="163" y="185"/>
                  </a:lnTo>
                  <a:lnTo>
                    <a:pt x="154" y="207"/>
                  </a:lnTo>
                  <a:lnTo>
                    <a:pt x="142" y="225"/>
                  </a:lnTo>
                  <a:lnTo>
                    <a:pt x="128" y="240"/>
                  </a:lnTo>
                  <a:lnTo>
                    <a:pt x="113" y="252"/>
                  </a:lnTo>
                  <a:lnTo>
                    <a:pt x="95" y="259"/>
                  </a:lnTo>
                  <a:lnTo>
                    <a:pt x="78" y="260"/>
                  </a:lnTo>
                  <a:lnTo>
                    <a:pt x="61" y="256"/>
                  </a:lnTo>
                  <a:lnTo>
                    <a:pt x="45" y="247"/>
                  </a:lnTo>
                  <a:lnTo>
                    <a:pt x="31" y="234"/>
                  </a:lnTo>
                  <a:lnTo>
                    <a:pt x="19" y="217"/>
                  </a:lnTo>
                  <a:lnTo>
                    <a:pt x="10" y="198"/>
                  </a:lnTo>
                  <a:lnTo>
                    <a:pt x="3" y="175"/>
                  </a:lnTo>
                  <a:lnTo>
                    <a:pt x="0" y="149"/>
                  </a:lnTo>
                  <a:lnTo>
                    <a:pt x="0" y="123"/>
                  </a:lnTo>
                  <a:lnTo>
                    <a:pt x="3" y="96"/>
                  </a:lnTo>
                  <a:lnTo>
                    <a:pt x="10" y="73"/>
                  </a:lnTo>
                  <a:lnTo>
                    <a:pt x="21" y="51"/>
                  </a:lnTo>
                  <a:lnTo>
                    <a:pt x="32" y="33"/>
                  </a:lnTo>
                  <a:lnTo>
                    <a:pt x="46" y="18"/>
                  </a:lnTo>
                  <a:lnTo>
                    <a:pt x="62" y="8"/>
                  </a:lnTo>
                  <a:lnTo>
                    <a:pt x="79" y="1"/>
                  </a:lnTo>
                  <a:lnTo>
                    <a:pt x="97"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74" name="Freeform 6"/>
            <p:cNvSpPr>
              <a:spLocks/>
            </p:cNvSpPr>
            <p:nvPr/>
          </p:nvSpPr>
          <p:spPr bwMode="auto">
            <a:xfrm>
              <a:off x="3693" y="1815"/>
              <a:ext cx="189" cy="205"/>
            </a:xfrm>
            <a:custGeom>
              <a:avLst/>
              <a:gdLst>
                <a:gd name="T0" fmla="*/ 143 w 380"/>
                <a:gd name="T1" fmla="*/ 0 h 411"/>
                <a:gd name="T2" fmla="*/ 290 w 380"/>
                <a:gd name="T3" fmla="*/ 23 h 411"/>
                <a:gd name="T4" fmla="*/ 310 w 380"/>
                <a:gd name="T5" fmla="*/ 36 h 411"/>
                <a:gd name="T6" fmla="*/ 328 w 380"/>
                <a:gd name="T7" fmla="*/ 50 h 411"/>
                <a:gd name="T8" fmla="*/ 342 w 380"/>
                <a:gd name="T9" fmla="*/ 66 h 411"/>
                <a:gd name="T10" fmla="*/ 354 w 380"/>
                <a:gd name="T11" fmla="*/ 83 h 411"/>
                <a:gd name="T12" fmla="*/ 363 w 380"/>
                <a:gd name="T13" fmla="*/ 103 h 411"/>
                <a:gd name="T14" fmla="*/ 371 w 380"/>
                <a:gd name="T15" fmla="*/ 122 h 411"/>
                <a:gd name="T16" fmla="*/ 376 w 380"/>
                <a:gd name="T17" fmla="*/ 145 h 411"/>
                <a:gd name="T18" fmla="*/ 380 w 380"/>
                <a:gd name="T19" fmla="*/ 169 h 411"/>
                <a:gd name="T20" fmla="*/ 380 w 380"/>
                <a:gd name="T21" fmla="*/ 196 h 411"/>
                <a:gd name="T22" fmla="*/ 378 w 380"/>
                <a:gd name="T23" fmla="*/ 221 h 411"/>
                <a:gd name="T24" fmla="*/ 376 w 380"/>
                <a:gd name="T25" fmla="*/ 247 h 411"/>
                <a:gd name="T26" fmla="*/ 371 w 380"/>
                <a:gd name="T27" fmla="*/ 270 h 411"/>
                <a:gd name="T28" fmla="*/ 366 w 380"/>
                <a:gd name="T29" fmla="*/ 292 h 411"/>
                <a:gd name="T30" fmla="*/ 358 w 380"/>
                <a:gd name="T31" fmla="*/ 312 h 411"/>
                <a:gd name="T32" fmla="*/ 350 w 380"/>
                <a:gd name="T33" fmla="*/ 331 h 411"/>
                <a:gd name="T34" fmla="*/ 338 w 380"/>
                <a:gd name="T35" fmla="*/ 348 h 411"/>
                <a:gd name="T36" fmla="*/ 327 w 380"/>
                <a:gd name="T37" fmla="*/ 363 h 411"/>
                <a:gd name="T38" fmla="*/ 312 w 380"/>
                <a:gd name="T39" fmla="*/ 376 h 411"/>
                <a:gd name="T40" fmla="*/ 297 w 380"/>
                <a:gd name="T41" fmla="*/ 387 h 411"/>
                <a:gd name="T42" fmla="*/ 279 w 380"/>
                <a:gd name="T43" fmla="*/ 396 h 411"/>
                <a:gd name="T44" fmla="*/ 260 w 380"/>
                <a:gd name="T45" fmla="*/ 403 h 411"/>
                <a:gd name="T46" fmla="*/ 239 w 380"/>
                <a:gd name="T47" fmla="*/ 409 h 411"/>
                <a:gd name="T48" fmla="*/ 216 w 380"/>
                <a:gd name="T49" fmla="*/ 411 h 411"/>
                <a:gd name="T50" fmla="*/ 192 w 380"/>
                <a:gd name="T51" fmla="*/ 411 h 411"/>
                <a:gd name="T52" fmla="*/ 39 w 380"/>
                <a:gd name="T53" fmla="*/ 372 h 411"/>
                <a:gd name="T54" fmla="*/ 24 w 380"/>
                <a:gd name="T55" fmla="*/ 350 h 411"/>
                <a:gd name="T56" fmla="*/ 13 w 380"/>
                <a:gd name="T57" fmla="*/ 327 h 411"/>
                <a:gd name="T58" fmla="*/ 6 w 380"/>
                <a:gd name="T59" fmla="*/ 306 h 411"/>
                <a:gd name="T60" fmla="*/ 3 w 380"/>
                <a:gd name="T61" fmla="*/ 282 h 411"/>
                <a:gd name="T62" fmla="*/ 0 w 380"/>
                <a:gd name="T63" fmla="*/ 259 h 411"/>
                <a:gd name="T64" fmla="*/ 2 w 380"/>
                <a:gd name="T65" fmla="*/ 235 h 411"/>
                <a:gd name="T66" fmla="*/ 3 w 380"/>
                <a:gd name="T67" fmla="*/ 210 h 411"/>
                <a:gd name="T68" fmla="*/ 4 w 380"/>
                <a:gd name="T69" fmla="*/ 183 h 411"/>
                <a:gd name="T70" fmla="*/ 14 w 380"/>
                <a:gd name="T71" fmla="*/ 152 h 411"/>
                <a:gd name="T72" fmla="*/ 25 w 380"/>
                <a:gd name="T73" fmla="*/ 124 h 411"/>
                <a:gd name="T74" fmla="*/ 37 w 380"/>
                <a:gd name="T75" fmla="*/ 98 h 411"/>
                <a:gd name="T76" fmla="*/ 51 w 380"/>
                <a:gd name="T77" fmla="*/ 74 h 411"/>
                <a:gd name="T78" fmla="*/ 68 w 380"/>
                <a:gd name="T79" fmla="*/ 52 h 411"/>
                <a:gd name="T80" fmla="*/ 89 w 380"/>
                <a:gd name="T81" fmla="*/ 33 h 411"/>
                <a:gd name="T82" fmla="*/ 113 w 380"/>
                <a:gd name="T83" fmla="*/ 15 h 411"/>
                <a:gd name="T84" fmla="*/ 143 w 380"/>
                <a:gd name="T8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0" h="411">
                  <a:moveTo>
                    <a:pt x="143" y="0"/>
                  </a:moveTo>
                  <a:lnTo>
                    <a:pt x="290" y="23"/>
                  </a:lnTo>
                  <a:lnTo>
                    <a:pt x="310" y="36"/>
                  </a:lnTo>
                  <a:lnTo>
                    <a:pt x="328" y="50"/>
                  </a:lnTo>
                  <a:lnTo>
                    <a:pt x="342" y="66"/>
                  </a:lnTo>
                  <a:lnTo>
                    <a:pt x="354" y="83"/>
                  </a:lnTo>
                  <a:lnTo>
                    <a:pt x="363" y="103"/>
                  </a:lnTo>
                  <a:lnTo>
                    <a:pt x="371" y="122"/>
                  </a:lnTo>
                  <a:lnTo>
                    <a:pt x="376" y="145"/>
                  </a:lnTo>
                  <a:lnTo>
                    <a:pt x="380" y="169"/>
                  </a:lnTo>
                  <a:lnTo>
                    <a:pt x="380" y="196"/>
                  </a:lnTo>
                  <a:lnTo>
                    <a:pt x="378" y="221"/>
                  </a:lnTo>
                  <a:lnTo>
                    <a:pt x="376" y="247"/>
                  </a:lnTo>
                  <a:lnTo>
                    <a:pt x="371" y="270"/>
                  </a:lnTo>
                  <a:lnTo>
                    <a:pt x="366" y="292"/>
                  </a:lnTo>
                  <a:lnTo>
                    <a:pt x="358" y="312"/>
                  </a:lnTo>
                  <a:lnTo>
                    <a:pt x="350" y="331"/>
                  </a:lnTo>
                  <a:lnTo>
                    <a:pt x="338" y="348"/>
                  </a:lnTo>
                  <a:lnTo>
                    <a:pt x="327" y="363"/>
                  </a:lnTo>
                  <a:lnTo>
                    <a:pt x="312" y="376"/>
                  </a:lnTo>
                  <a:lnTo>
                    <a:pt x="297" y="387"/>
                  </a:lnTo>
                  <a:lnTo>
                    <a:pt x="279" y="396"/>
                  </a:lnTo>
                  <a:lnTo>
                    <a:pt x="260" y="403"/>
                  </a:lnTo>
                  <a:lnTo>
                    <a:pt x="239" y="409"/>
                  </a:lnTo>
                  <a:lnTo>
                    <a:pt x="216" y="411"/>
                  </a:lnTo>
                  <a:lnTo>
                    <a:pt x="192" y="411"/>
                  </a:lnTo>
                  <a:lnTo>
                    <a:pt x="39" y="372"/>
                  </a:lnTo>
                  <a:lnTo>
                    <a:pt x="24" y="350"/>
                  </a:lnTo>
                  <a:lnTo>
                    <a:pt x="13" y="327"/>
                  </a:lnTo>
                  <a:lnTo>
                    <a:pt x="6" y="306"/>
                  </a:lnTo>
                  <a:lnTo>
                    <a:pt x="3" y="282"/>
                  </a:lnTo>
                  <a:lnTo>
                    <a:pt x="0" y="259"/>
                  </a:lnTo>
                  <a:lnTo>
                    <a:pt x="2" y="235"/>
                  </a:lnTo>
                  <a:lnTo>
                    <a:pt x="3" y="210"/>
                  </a:lnTo>
                  <a:lnTo>
                    <a:pt x="4" y="183"/>
                  </a:lnTo>
                  <a:lnTo>
                    <a:pt x="14" y="152"/>
                  </a:lnTo>
                  <a:lnTo>
                    <a:pt x="25" y="124"/>
                  </a:lnTo>
                  <a:lnTo>
                    <a:pt x="37" y="98"/>
                  </a:lnTo>
                  <a:lnTo>
                    <a:pt x="51" y="74"/>
                  </a:lnTo>
                  <a:lnTo>
                    <a:pt x="68" y="52"/>
                  </a:lnTo>
                  <a:lnTo>
                    <a:pt x="89" y="33"/>
                  </a:lnTo>
                  <a:lnTo>
                    <a:pt x="113" y="15"/>
                  </a:lnTo>
                  <a:lnTo>
                    <a:pt x="143"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75" name="Freeform 7"/>
            <p:cNvSpPr>
              <a:spLocks/>
            </p:cNvSpPr>
            <p:nvPr/>
          </p:nvSpPr>
          <p:spPr bwMode="auto">
            <a:xfrm>
              <a:off x="3791" y="1875"/>
              <a:ext cx="71" cy="119"/>
            </a:xfrm>
            <a:custGeom>
              <a:avLst/>
              <a:gdLst>
                <a:gd name="T0" fmla="*/ 66 w 141"/>
                <a:gd name="T1" fmla="*/ 30 h 238"/>
                <a:gd name="T2" fmla="*/ 79 w 141"/>
                <a:gd name="T3" fmla="*/ 37 h 238"/>
                <a:gd name="T4" fmla="*/ 88 w 141"/>
                <a:gd name="T5" fmla="*/ 46 h 238"/>
                <a:gd name="T6" fmla="*/ 94 w 141"/>
                <a:gd name="T7" fmla="*/ 55 h 238"/>
                <a:gd name="T8" fmla="*/ 99 w 141"/>
                <a:gd name="T9" fmla="*/ 66 h 238"/>
                <a:gd name="T10" fmla="*/ 100 w 141"/>
                <a:gd name="T11" fmla="*/ 77 h 238"/>
                <a:gd name="T12" fmla="*/ 101 w 141"/>
                <a:gd name="T13" fmla="*/ 89 h 238"/>
                <a:gd name="T14" fmla="*/ 101 w 141"/>
                <a:gd name="T15" fmla="*/ 103 h 238"/>
                <a:gd name="T16" fmla="*/ 100 w 141"/>
                <a:gd name="T17" fmla="*/ 116 h 238"/>
                <a:gd name="T18" fmla="*/ 92 w 141"/>
                <a:gd name="T19" fmla="*/ 136 h 238"/>
                <a:gd name="T20" fmla="*/ 85 w 141"/>
                <a:gd name="T21" fmla="*/ 153 h 238"/>
                <a:gd name="T22" fmla="*/ 79 w 141"/>
                <a:gd name="T23" fmla="*/ 167 h 238"/>
                <a:gd name="T24" fmla="*/ 72 w 141"/>
                <a:gd name="T25" fmla="*/ 177 h 238"/>
                <a:gd name="T26" fmla="*/ 64 w 141"/>
                <a:gd name="T27" fmla="*/ 186 h 238"/>
                <a:gd name="T28" fmla="*/ 53 w 141"/>
                <a:gd name="T29" fmla="*/ 191 h 238"/>
                <a:gd name="T30" fmla="*/ 36 w 141"/>
                <a:gd name="T31" fmla="*/ 192 h 238"/>
                <a:gd name="T32" fmla="*/ 16 w 141"/>
                <a:gd name="T33" fmla="*/ 190 h 238"/>
                <a:gd name="T34" fmla="*/ 2 w 141"/>
                <a:gd name="T35" fmla="*/ 174 h 238"/>
                <a:gd name="T36" fmla="*/ 0 w 141"/>
                <a:gd name="T37" fmla="*/ 199 h 238"/>
                <a:gd name="T38" fmla="*/ 9 w 141"/>
                <a:gd name="T39" fmla="*/ 217 h 238"/>
                <a:gd name="T40" fmla="*/ 32 w 141"/>
                <a:gd name="T41" fmla="*/ 238 h 238"/>
                <a:gd name="T42" fmla="*/ 53 w 141"/>
                <a:gd name="T43" fmla="*/ 236 h 238"/>
                <a:gd name="T44" fmla="*/ 69 w 141"/>
                <a:gd name="T45" fmla="*/ 232 h 238"/>
                <a:gd name="T46" fmla="*/ 82 w 141"/>
                <a:gd name="T47" fmla="*/ 225 h 238"/>
                <a:gd name="T48" fmla="*/ 93 w 141"/>
                <a:gd name="T49" fmla="*/ 215 h 238"/>
                <a:gd name="T50" fmla="*/ 103 w 141"/>
                <a:gd name="T51" fmla="*/ 204 h 238"/>
                <a:gd name="T52" fmla="*/ 111 w 141"/>
                <a:gd name="T53" fmla="*/ 190 h 238"/>
                <a:gd name="T54" fmla="*/ 120 w 141"/>
                <a:gd name="T55" fmla="*/ 173 h 238"/>
                <a:gd name="T56" fmla="*/ 130 w 141"/>
                <a:gd name="T57" fmla="*/ 153 h 238"/>
                <a:gd name="T58" fmla="*/ 140 w 141"/>
                <a:gd name="T59" fmla="*/ 101 h 238"/>
                <a:gd name="T60" fmla="*/ 141 w 141"/>
                <a:gd name="T61" fmla="*/ 74 h 238"/>
                <a:gd name="T62" fmla="*/ 138 w 141"/>
                <a:gd name="T63" fmla="*/ 50 h 238"/>
                <a:gd name="T64" fmla="*/ 131 w 141"/>
                <a:gd name="T65" fmla="*/ 29 h 238"/>
                <a:gd name="T66" fmla="*/ 119 w 141"/>
                <a:gd name="T67" fmla="*/ 13 h 238"/>
                <a:gd name="T68" fmla="*/ 106 w 141"/>
                <a:gd name="T69" fmla="*/ 2 h 238"/>
                <a:gd name="T70" fmla="*/ 88 w 141"/>
                <a:gd name="T71" fmla="*/ 0 h 238"/>
                <a:gd name="T72" fmla="*/ 69 w 141"/>
                <a:gd name="T73" fmla="*/ 6 h 238"/>
                <a:gd name="T74" fmla="*/ 48 w 141"/>
                <a:gd name="T75" fmla="*/ 21 h 238"/>
                <a:gd name="T76" fmla="*/ 36 w 141"/>
                <a:gd name="T77" fmla="*/ 32 h 238"/>
                <a:gd name="T78" fmla="*/ 66 w 141"/>
                <a:gd name="T79" fmla="*/ 3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238">
                  <a:moveTo>
                    <a:pt x="66" y="30"/>
                  </a:moveTo>
                  <a:lnTo>
                    <a:pt x="79" y="37"/>
                  </a:lnTo>
                  <a:lnTo>
                    <a:pt x="88" y="46"/>
                  </a:lnTo>
                  <a:lnTo>
                    <a:pt x="94" y="55"/>
                  </a:lnTo>
                  <a:lnTo>
                    <a:pt x="99" y="66"/>
                  </a:lnTo>
                  <a:lnTo>
                    <a:pt x="100" y="77"/>
                  </a:lnTo>
                  <a:lnTo>
                    <a:pt x="101" y="89"/>
                  </a:lnTo>
                  <a:lnTo>
                    <a:pt x="101" y="103"/>
                  </a:lnTo>
                  <a:lnTo>
                    <a:pt x="100" y="116"/>
                  </a:lnTo>
                  <a:lnTo>
                    <a:pt x="92" y="136"/>
                  </a:lnTo>
                  <a:lnTo>
                    <a:pt x="85" y="153"/>
                  </a:lnTo>
                  <a:lnTo>
                    <a:pt x="79" y="167"/>
                  </a:lnTo>
                  <a:lnTo>
                    <a:pt x="72" y="177"/>
                  </a:lnTo>
                  <a:lnTo>
                    <a:pt x="64" y="186"/>
                  </a:lnTo>
                  <a:lnTo>
                    <a:pt x="53" y="191"/>
                  </a:lnTo>
                  <a:lnTo>
                    <a:pt x="36" y="192"/>
                  </a:lnTo>
                  <a:lnTo>
                    <a:pt x="16" y="190"/>
                  </a:lnTo>
                  <a:lnTo>
                    <a:pt x="2" y="174"/>
                  </a:lnTo>
                  <a:lnTo>
                    <a:pt x="0" y="199"/>
                  </a:lnTo>
                  <a:lnTo>
                    <a:pt x="9" y="217"/>
                  </a:lnTo>
                  <a:lnTo>
                    <a:pt x="32" y="238"/>
                  </a:lnTo>
                  <a:lnTo>
                    <a:pt x="53" y="236"/>
                  </a:lnTo>
                  <a:lnTo>
                    <a:pt x="69" y="232"/>
                  </a:lnTo>
                  <a:lnTo>
                    <a:pt x="82" y="225"/>
                  </a:lnTo>
                  <a:lnTo>
                    <a:pt x="93" y="215"/>
                  </a:lnTo>
                  <a:lnTo>
                    <a:pt x="103" y="204"/>
                  </a:lnTo>
                  <a:lnTo>
                    <a:pt x="111" y="190"/>
                  </a:lnTo>
                  <a:lnTo>
                    <a:pt x="120" y="173"/>
                  </a:lnTo>
                  <a:lnTo>
                    <a:pt x="130" y="153"/>
                  </a:lnTo>
                  <a:lnTo>
                    <a:pt x="140" y="101"/>
                  </a:lnTo>
                  <a:lnTo>
                    <a:pt x="141" y="74"/>
                  </a:lnTo>
                  <a:lnTo>
                    <a:pt x="138" y="50"/>
                  </a:lnTo>
                  <a:lnTo>
                    <a:pt x="131" y="29"/>
                  </a:lnTo>
                  <a:lnTo>
                    <a:pt x="119" y="13"/>
                  </a:lnTo>
                  <a:lnTo>
                    <a:pt x="106" y="2"/>
                  </a:lnTo>
                  <a:lnTo>
                    <a:pt x="88" y="0"/>
                  </a:lnTo>
                  <a:lnTo>
                    <a:pt x="69" y="6"/>
                  </a:lnTo>
                  <a:lnTo>
                    <a:pt x="48" y="21"/>
                  </a:lnTo>
                  <a:lnTo>
                    <a:pt x="36" y="32"/>
                  </a:lnTo>
                  <a:lnTo>
                    <a:pt x="66" y="3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76" name="Freeform 8"/>
            <p:cNvSpPr>
              <a:spLocks/>
            </p:cNvSpPr>
            <p:nvPr/>
          </p:nvSpPr>
          <p:spPr bwMode="auto">
            <a:xfrm>
              <a:off x="3781" y="1868"/>
              <a:ext cx="45" cy="107"/>
            </a:xfrm>
            <a:custGeom>
              <a:avLst/>
              <a:gdLst>
                <a:gd name="T0" fmla="*/ 91 w 91"/>
                <a:gd name="T1" fmla="*/ 0 h 216"/>
                <a:gd name="T2" fmla="*/ 68 w 91"/>
                <a:gd name="T3" fmla="*/ 12 h 216"/>
                <a:gd name="T4" fmla="*/ 48 w 91"/>
                <a:gd name="T5" fmla="*/ 26 h 216"/>
                <a:gd name="T6" fmla="*/ 33 w 91"/>
                <a:gd name="T7" fmla="*/ 42 h 216"/>
                <a:gd name="T8" fmla="*/ 22 w 91"/>
                <a:gd name="T9" fmla="*/ 60 h 216"/>
                <a:gd name="T10" fmla="*/ 14 w 91"/>
                <a:gd name="T11" fmla="*/ 80 h 216"/>
                <a:gd name="T12" fmla="*/ 7 w 91"/>
                <a:gd name="T13" fmla="*/ 103 h 216"/>
                <a:gd name="T14" fmla="*/ 2 w 91"/>
                <a:gd name="T15" fmla="*/ 128 h 216"/>
                <a:gd name="T16" fmla="*/ 0 w 91"/>
                <a:gd name="T17" fmla="*/ 155 h 216"/>
                <a:gd name="T18" fmla="*/ 3 w 91"/>
                <a:gd name="T19" fmla="*/ 185 h 216"/>
                <a:gd name="T20" fmla="*/ 15 w 91"/>
                <a:gd name="T21" fmla="*/ 216 h 216"/>
                <a:gd name="T22" fmla="*/ 18 w 91"/>
                <a:gd name="T23" fmla="*/ 190 h 216"/>
                <a:gd name="T24" fmla="*/ 15 w 91"/>
                <a:gd name="T25" fmla="*/ 144 h 216"/>
                <a:gd name="T26" fmla="*/ 35 w 91"/>
                <a:gd name="T27" fmla="*/ 152 h 216"/>
                <a:gd name="T28" fmla="*/ 65 w 91"/>
                <a:gd name="T29" fmla="*/ 151 h 216"/>
                <a:gd name="T30" fmla="*/ 75 w 91"/>
                <a:gd name="T31" fmla="*/ 135 h 216"/>
                <a:gd name="T32" fmla="*/ 86 w 91"/>
                <a:gd name="T33" fmla="*/ 126 h 216"/>
                <a:gd name="T34" fmla="*/ 88 w 91"/>
                <a:gd name="T35" fmla="*/ 104 h 216"/>
                <a:gd name="T36" fmla="*/ 75 w 91"/>
                <a:gd name="T37" fmla="*/ 95 h 216"/>
                <a:gd name="T38" fmla="*/ 76 w 91"/>
                <a:gd name="T39" fmla="*/ 71 h 216"/>
                <a:gd name="T40" fmla="*/ 62 w 91"/>
                <a:gd name="T41" fmla="*/ 54 h 216"/>
                <a:gd name="T42" fmla="*/ 50 w 91"/>
                <a:gd name="T43" fmla="*/ 48 h 216"/>
                <a:gd name="T44" fmla="*/ 55 w 91"/>
                <a:gd name="T45" fmla="*/ 42 h 216"/>
                <a:gd name="T46" fmla="*/ 60 w 91"/>
                <a:gd name="T47" fmla="*/ 35 h 216"/>
                <a:gd name="T48" fmla="*/ 64 w 91"/>
                <a:gd name="T49" fmla="*/ 29 h 216"/>
                <a:gd name="T50" fmla="*/ 69 w 91"/>
                <a:gd name="T51" fmla="*/ 23 h 216"/>
                <a:gd name="T52" fmla="*/ 75 w 91"/>
                <a:gd name="T53" fmla="*/ 19 h 216"/>
                <a:gd name="T54" fmla="*/ 79 w 91"/>
                <a:gd name="T55" fmla="*/ 13 h 216"/>
                <a:gd name="T56" fmla="*/ 85 w 91"/>
                <a:gd name="T57" fmla="*/ 6 h 216"/>
                <a:gd name="T58" fmla="*/ 91 w 91"/>
                <a:gd name="T5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216">
                  <a:moveTo>
                    <a:pt x="91" y="0"/>
                  </a:moveTo>
                  <a:lnTo>
                    <a:pt x="68" y="12"/>
                  </a:lnTo>
                  <a:lnTo>
                    <a:pt x="48" y="26"/>
                  </a:lnTo>
                  <a:lnTo>
                    <a:pt x="33" y="42"/>
                  </a:lnTo>
                  <a:lnTo>
                    <a:pt x="22" y="60"/>
                  </a:lnTo>
                  <a:lnTo>
                    <a:pt x="14" y="80"/>
                  </a:lnTo>
                  <a:lnTo>
                    <a:pt x="7" y="103"/>
                  </a:lnTo>
                  <a:lnTo>
                    <a:pt x="2" y="128"/>
                  </a:lnTo>
                  <a:lnTo>
                    <a:pt x="0" y="155"/>
                  </a:lnTo>
                  <a:lnTo>
                    <a:pt x="3" y="185"/>
                  </a:lnTo>
                  <a:lnTo>
                    <a:pt x="15" y="216"/>
                  </a:lnTo>
                  <a:lnTo>
                    <a:pt x="18" y="190"/>
                  </a:lnTo>
                  <a:lnTo>
                    <a:pt x="15" y="144"/>
                  </a:lnTo>
                  <a:lnTo>
                    <a:pt x="35" y="152"/>
                  </a:lnTo>
                  <a:lnTo>
                    <a:pt x="65" y="151"/>
                  </a:lnTo>
                  <a:lnTo>
                    <a:pt x="75" y="135"/>
                  </a:lnTo>
                  <a:lnTo>
                    <a:pt x="86" y="126"/>
                  </a:lnTo>
                  <a:lnTo>
                    <a:pt x="88" y="104"/>
                  </a:lnTo>
                  <a:lnTo>
                    <a:pt x="75" y="95"/>
                  </a:lnTo>
                  <a:lnTo>
                    <a:pt x="76" y="71"/>
                  </a:lnTo>
                  <a:lnTo>
                    <a:pt x="62" y="54"/>
                  </a:lnTo>
                  <a:lnTo>
                    <a:pt x="50" y="48"/>
                  </a:lnTo>
                  <a:lnTo>
                    <a:pt x="55" y="42"/>
                  </a:lnTo>
                  <a:lnTo>
                    <a:pt x="60" y="35"/>
                  </a:lnTo>
                  <a:lnTo>
                    <a:pt x="64" y="29"/>
                  </a:lnTo>
                  <a:lnTo>
                    <a:pt x="69" y="23"/>
                  </a:lnTo>
                  <a:lnTo>
                    <a:pt x="75" y="19"/>
                  </a:lnTo>
                  <a:lnTo>
                    <a:pt x="79" y="13"/>
                  </a:lnTo>
                  <a:lnTo>
                    <a:pt x="85" y="6"/>
                  </a:lnTo>
                  <a:lnTo>
                    <a:pt x="91"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77" name="Freeform 9"/>
            <p:cNvSpPr>
              <a:spLocks/>
            </p:cNvSpPr>
            <p:nvPr/>
          </p:nvSpPr>
          <p:spPr bwMode="auto">
            <a:xfrm>
              <a:off x="3688" y="1815"/>
              <a:ext cx="148" cy="199"/>
            </a:xfrm>
            <a:custGeom>
              <a:avLst/>
              <a:gdLst>
                <a:gd name="T0" fmla="*/ 135 w 295"/>
                <a:gd name="T1" fmla="*/ 0 h 398"/>
                <a:gd name="T2" fmla="*/ 295 w 295"/>
                <a:gd name="T3" fmla="*/ 20 h 398"/>
                <a:gd name="T4" fmla="*/ 273 w 295"/>
                <a:gd name="T5" fmla="*/ 23 h 398"/>
                <a:gd name="T6" fmla="*/ 251 w 295"/>
                <a:gd name="T7" fmla="*/ 29 h 398"/>
                <a:gd name="T8" fmla="*/ 230 w 295"/>
                <a:gd name="T9" fmla="*/ 41 h 398"/>
                <a:gd name="T10" fmla="*/ 209 w 295"/>
                <a:gd name="T11" fmla="*/ 55 h 398"/>
                <a:gd name="T12" fmla="*/ 190 w 295"/>
                <a:gd name="T13" fmla="*/ 73 h 398"/>
                <a:gd name="T14" fmla="*/ 173 w 295"/>
                <a:gd name="T15" fmla="*/ 94 h 398"/>
                <a:gd name="T16" fmla="*/ 157 w 295"/>
                <a:gd name="T17" fmla="*/ 118 h 398"/>
                <a:gd name="T18" fmla="*/ 144 w 295"/>
                <a:gd name="T19" fmla="*/ 145 h 398"/>
                <a:gd name="T20" fmla="*/ 135 w 295"/>
                <a:gd name="T21" fmla="*/ 173 h 398"/>
                <a:gd name="T22" fmla="*/ 128 w 295"/>
                <a:gd name="T23" fmla="*/ 203 h 398"/>
                <a:gd name="T24" fmla="*/ 125 w 295"/>
                <a:gd name="T25" fmla="*/ 234 h 398"/>
                <a:gd name="T26" fmla="*/ 126 w 295"/>
                <a:gd name="T27" fmla="*/ 267 h 398"/>
                <a:gd name="T28" fmla="*/ 132 w 295"/>
                <a:gd name="T29" fmla="*/ 299 h 398"/>
                <a:gd name="T30" fmla="*/ 141 w 295"/>
                <a:gd name="T31" fmla="*/ 332 h 398"/>
                <a:gd name="T32" fmla="*/ 156 w 295"/>
                <a:gd name="T33" fmla="*/ 366 h 398"/>
                <a:gd name="T34" fmla="*/ 177 w 295"/>
                <a:gd name="T35" fmla="*/ 398 h 398"/>
                <a:gd name="T36" fmla="*/ 118 w 295"/>
                <a:gd name="T37" fmla="*/ 388 h 398"/>
                <a:gd name="T38" fmla="*/ 57 w 295"/>
                <a:gd name="T39" fmla="*/ 370 h 398"/>
                <a:gd name="T40" fmla="*/ 16 w 295"/>
                <a:gd name="T41" fmla="*/ 329 h 398"/>
                <a:gd name="T42" fmla="*/ 5 w 295"/>
                <a:gd name="T43" fmla="*/ 286 h 398"/>
                <a:gd name="T44" fmla="*/ 0 w 295"/>
                <a:gd name="T45" fmla="*/ 239 h 398"/>
                <a:gd name="T46" fmla="*/ 3 w 295"/>
                <a:gd name="T47" fmla="*/ 191 h 398"/>
                <a:gd name="T48" fmla="*/ 12 w 295"/>
                <a:gd name="T49" fmla="*/ 141 h 398"/>
                <a:gd name="T50" fmla="*/ 30 w 295"/>
                <a:gd name="T51" fmla="*/ 96 h 398"/>
                <a:gd name="T52" fmla="*/ 57 w 295"/>
                <a:gd name="T53" fmla="*/ 55 h 398"/>
                <a:gd name="T54" fmla="*/ 91 w 295"/>
                <a:gd name="T55" fmla="*/ 23 h 398"/>
                <a:gd name="T56" fmla="*/ 135 w 295"/>
                <a:gd name="T57"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5" h="398">
                  <a:moveTo>
                    <a:pt x="135" y="0"/>
                  </a:moveTo>
                  <a:lnTo>
                    <a:pt x="295" y="20"/>
                  </a:lnTo>
                  <a:lnTo>
                    <a:pt x="273" y="23"/>
                  </a:lnTo>
                  <a:lnTo>
                    <a:pt x="251" y="29"/>
                  </a:lnTo>
                  <a:lnTo>
                    <a:pt x="230" y="41"/>
                  </a:lnTo>
                  <a:lnTo>
                    <a:pt x="209" y="55"/>
                  </a:lnTo>
                  <a:lnTo>
                    <a:pt x="190" y="73"/>
                  </a:lnTo>
                  <a:lnTo>
                    <a:pt x="173" y="94"/>
                  </a:lnTo>
                  <a:lnTo>
                    <a:pt x="157" y="118"/>
                  </a:lnTo>
                  <a:lnTo>
                    <a:pt x="144" y="145"/>
                  </a:lnTo>
                  <a:lnTo>
                    <a:pt x="135" y="173"/>
                  </a:lnTo>
                  <a:lnTo>
                    <a:pt x="128" y="203"/>
                  </a:lnTo>
                  <a:lnTo>
                    <a:pt x="125" y="234"/>
                  </a:lnTo>
                  <a:lnTo>
                    <a:pt x="126" y="267"/>
                  </a:lnTo>
                  <a:lnTo>
                    <a:pt x="132" y="299"/>
                  </a:lnTo>
                  <a:lnTo>
                    <a:pt x="141" y="332"/>
                  </a:lnTo>
                  <a:lnTo>
                    <a:pt x="156" y="366"/>
                  </a:lnTo>
                  <a:lnTo>
                    <a:pt x="177" y="398"/>
                  </a:lnTo>
                  <a:lnTo>
                    <a:pt x="118" y="388"/>
                  </a:lnTo>
                  <a:lnTo>
                    <a:pt x="57" y="370"/>
                  </a:lnTo>
                  <a:lnTo>
                    <a:pt x="16" y="329"/>
                  </a:lnTo>
                  <a:lnTo>
                    <a:pt x="5" y="286"/>
                  </a:lnTo>
                  <a:lnTo>
                    <a:pt x="0" y="239"/>
                  </a:lnTo>
                  <a:lnTo>
                    <a:pt x="3" y="191"/>
                  </a:lnTo>
                  <a:lnTo>
                    <a:pt x="12" y="141"/>
                  </a:lnTo>
                  <a:lnTo>
                    <a:pt x="30" y="96"/>
                  </a:lnTo>
                  <a:lnTo>
                    <a:pt x="57" y="55"/>
                  </a:lnTo>
                  <a:lnTo>
                    <a:pt x="91" y="23"/>
                  </a:lnTo>
                  <a:lnTo>
                    <a:pt x="135"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78" name="Freeform 10"/>
            <p:cNvSpPr>
              <a:spLocks/>
            </p:cNvSpPr>
            <p:nvPr/>
          </p:nvSpPr>
          <p:spPr bwMode="auto">
            <a:xfrm>
              <a:off x="4588" y="1810"/>
              <a:ext cx="131" cy="111"/>
            </a:xfrm>
            <a:custGeom>
              <a:avLst/>
              <a:gdLst>
                <a:gd name="T0" fmla="*/ 0 w 261"/>
                <a:gd name="T1" fmla="*/ 0 h 222"/>
                <a:gd name="T2" fmla="*/ 0 w 261"/>
                <a:gd name="T3" fmla="*/ 161 h 222"/>
                <a:gd name="T4" fmla="*/ 174 w 261"/>
                <a:gd name="T5" fmla="*/ 159 h 222"/>
                <a:gd name="T6" fmla="*/ 191 w 261"/>
                <a:gd name="T7" fmla="*/ 222 h 222"/>
                <a:gd name="T8" fmla="*/ 256 w 261"/>
                <a:gd name="T9" fmla="*/ 207 h 222"/>
                <a:gd name="T10" fmla="*/ 253 w 261"/>
                <a:gd name="T11" fmla="*/ 152 h 222"/>
                <a:gd name="T12" fmla="*/ 261 w 261"/>
                <a:gd name="T13" fmla="*/ 97 h 222"/>
                <a:gd name="T14" fmla="*/ 261 w 261"/>
                <a:gd name="T15" fmla="*/ 44 h 222"/>
                <a:gd name="T16" fmla="*/ 0 w 261"/>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222">
                  <a:moveTo>
                    <a:pt x="0" y="0"/>
                  </a:moveTo>
                  <a:lnTo>
                    <a:pt x="0" y="161"/>
                  </a:lnTo>
                  <a:lnTo>
                    <a:pt x="174" y="159"/>
                  </a:lnTo>
                  <a:lnTo>
                    <a:pt x="191" y="222"/>
                  </a:lnTo>
                  <a:lnTo>
                    <a:pt x="256" y="207"/>
                  </a:lnTo>
                  <a:lnTo>
                    <a:pt x="253" y="152"/>
                  </a:lnTo>
                  <a:lnTo>
                    <a:pt x="261" y="97"/>
                  </a:lnTo>
                  <a:lnTo>
                    <a:pt x="261" y="44"/>
                  </a:lnTo>
                  <a:lnTo>
                    <a:pt x="0" y="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79" name="Freeform 11"/>
            <p:cNvSpPr>
              <a:spLocks/>
            </p:cNvSpPr>
            <p:nvPr/>
          </p:nvSpPr>
          <p:spPr bwMode="auto">
            <a:xfrm>
              <a:off x="4588" y="1693"/>
              <a:ext cx="159" cy="107"/>
            </a:xfrm>
            <a:custGeom>
              <a:avLst/>
              <a:gdLst>
                <a:gd name="T0" fmla="*/ 0 w 318"/>
                <a:gd name="T1" fmla="*/ 183 h 214"/>
                <a:gd name="T2" fmla="*/ 0 w 318"/>
                <a:gd name="T3" fmla="*/ 214 h 214"/>
                <a:gd name="T4" fmla="*/ 41 w 318"/>
                <a:gd name="T5" fmla="*/ 128 h 214"/>
                <a:gd name="T6" fmla="*/ 78 w 318"/>
                <a:gd name="T7" fmla="*/ 132 h 214"/>
                <a:gd name="T8" fmla="*/ 90 w 318"/>
                <a:gd name="T9" fmla="*/ 150 h 214"/>
                <a:gd name="T10" fmla="*/ 100 w 318"/>
                <a:gd name="T11" fmla="*/ 162 h 214"/>
                <a:gd name="T12" fmla="*/ 108 w 318"/>
                <a:gd name="T13" fmla="*/ 170 h 214"/>
                <a:gd name="T14" fmla="*/ 117 w 318"/>
                <a:gd name="T15" fmla="*/ 174 h 214"/>
                <a:gd name="T16" fmla="*/ 128 w 318"/>
                <a:gd name="T17" fmla="*/ 178 h 214"/>
                <a:gd name="T18" fmla="*/ 139 w 318"/>
                <a:gd name="T19" fmla="*/ 181 h 214"/>
                <a:gd name="T20" fmla="*/ 155 w 318"/>
                <a:gd name="T21" fmla="*/ 186 h 214"/>
                <a:gd name="T22" fmla="*/ 176 w 318"/>
                <a:gd name="T23" fmla="*/ 193 h 214"/>
                <a:gd name="T24" fmla="*/ 271 w 318"/>
                <a:gd name="T25" fmla="*/ 122 h 214"/>
                <a:gd name="T26" fmla="*/ 318 w 318"/>
                <a:gd name="T27" fmla="*/ 76 h 214"/>
                <a:gd name="T28" fmla="*/ 311 w 318"/>
                <a:gd name="T29" fmla="*/ 30 h 214"/>
                <a:gd name="T30" fmla="*/ 0 w 318"/>
                <a:gd name="T31" fmla="*/ 0 h 214"/>
                <a:gd name="T32" fmla="*/ 0 w 318"/>
                <a:gd name="T33" fmla="*/ 126 h 214"/>
                <a:gd name="T34" fmla="*/ 18 w 318"/>
                <a:gd name="T35" fmla="*/ 126 h 214"/>
                <a:gd name="T36" fmla="*/ 14 w 318"/>
                <a:gd name="T37" fmla="*/ 150 h 214"/>
                <a:gd name="T38" fmla="*/ 0 w 318"/>
                <a:gd name="T39" fmla="*/ 149 h 214"/>
                <a:gd name="T40" fmla="*/ 0 w 318"/>
                <a:gd name="T41" fmla="*/ 164 h 214"/>
                <a:gd name="T42" fmla="*/ 9 w 318"/>
                <a:gd name="T43" fmla="*/ 166 h 214"/>
                <a:gd name="T44" fmla="*/ 0 w 318"/>
                <a:gd name="T45" fmla="*/ 18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214">
                  <a:moveTo>
                    <a:pt x="0" y="183"/>
                  </a:moveTo>
                  <a:lnTo>
                    <a:pt x="0" y="214"/>
                  </a:lnTo>
                  <a:lnTo>
                    <a:pt x="41" y="128"/>
                  </a:lnTo>
                  <a:lnTo>
                    <a:pt x="78" y="132"/>
                  </a:lnTo>
                  <a:lnTo>
                    <a:pt x="90" y="150"/>
                  </a:lnTo>
                  <a:lnTo>
                    <a:pt x="100" y="162"/>
                  </a:lnTo>
                  <a:lnTo>
                    <a:pt x="108" y="170"/>
                  </a:lnTo>
                  <a:lnTo>
                    <a:pt x="117" y="174"/>
                  </a:lnTo>
                  <a:lnTo>
                    <a:pt x="128" y="178"/>
                  </a:lnTo>
                  <a:lnTo>
                    <a:pt x="139" y="181"/>
                  </a:lnTo>
                  <a:lnTo>
                    <a:pt x="155" y="186"/>
                  </a:lnTo>
                  <a:lnTo>
                    <a:pt x="176" y="193"/>
                  </a:lnTo>
                  <a:lnTo>
                    <a:pt x="271" y="122"/>
                  </a:lnTo>
                  <a:lnTo>
                    <a:pt x="318" y="76"/>
                  </a:lnTo>
                  <a:lnTo>
                    <a:pt x="311" y="30"/>
                  </a:lnTo>
                  <a:lnTo>
                    <a:pt x="0" y="0"/>
                  </a:lnTo>
                  <a:lnTo>
                    <a:pt x="0" y="126"/>
                  </a:lnTo>
                  <a:lnTo>
                    <a:pt x="18" y="126"/>
                  </a:lnTo>
                  <a:lnTo>
                    <a:pt x="14" y="150"/>
                  </a:lnTo>
                  <a:lnTo>
                    <a:pt x="0" y="149"/>
                  </a:lnTo>
                  <a:lnTo>
                    <a:pt x="0" y="164"/>
                  </a:lnTo>
                  <a:lnTo>
                    <a:pt x="9" y="166"/>
                  </a:lnTo>
                  <a:lnTo>
                    <a:pt x="0" y="18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0" name="Freeform 12"/>
            <p:cNvSpPr>
              <a:spLocks/>
            </p:cNvSpPr>
            <p:nvPr/>
          </p:nvSpPr>
          <p:spPr bwMode="auto">
            <a:xfrm>
              <a:off x="4549" y="1689"/>
              <a:ext cx="39" cy="286"/>
            </a:xfrm>
            <a:custGeom>
              <a:avLst/>
              <a:gdLst>
                <a:gd name="T0" fmla="*/ 77 w 77"/>
                <a:gd name="T1" fmla="*/ 134 h 572"/>
                <a:gd name="T2" fmla="*/ 77 w 77"/>
                <a:gd name="T3" fmla="*/ 8 h 572"/>
                <a:gd name="T4" fmla="*/ 0 w 77"/>
                <a:gd name="T5" fmla="*/ 0 h 572"/>
                <a:gd name="T6" fmla="*/ 0 w 77"/>
                <a:gd name="T7" fmla="*/ 125 h 572"/>
                <a:gd name="T8" fmla="*/ 61 w 77"/>
                <a:gd name="T9" fmla="*/ 132 h 572"/>
                <a:gd name="T10" fmla="*/ 29 w 77"/>
                <a:gd name="T11" fmla="*/ 157 h 572"/>
                <a:gd name="T12" fmla="*/ 0 w 77"/>
                <a:gd name="T13" fmla="*/ 160 h 572"/>
                <a:gd name="T14" fmla="*/ 0 w 77"/>
                <a:gd name="T15" fmla="*/ 184 h 572"/>
                <a:gd name="T16" fmla="*/ 26 w 77"/>
                <a:gd name="T17" fmla="*/ 171 h 572"/>
                <a:gd name="T18" fmla="*/ 32 w 77"/>
                <a:gd name="T19" fmla="*/ 172 h 572"/>
                <a:gd name="T20" fmla="*/ 44 w 77"/>
                <a:gd name="T21" fmla="*/ 172 h 572"/>
                <a:gd name="T22" fmla="*/ 54 w 77"/>
                <a:gd name="T23" fmla="*/ 171 h 572"/>
                <a:gd name="T24" fmla="*/ 60 w 77"/>
                <a:gd name="T25" fmla="*/ 171 h 572"/>
                <a:gd name="T26" fmla="*/ 52 w 77"/>
                <a:gd name="T27" fmla="*/ 222 h 572"/>
                <a:gd name="T28" fmla="*/ 37 w 77"/>
                <a:gd name="T29" fmla="*/ 222 h 572"/>
                <a:gd name="T30" fmla="*/ 22 w 77"/>
                <a:gd name="T31" fmla="*/ 212 h 572"/>
                <a:gd name="T32" fmla="*/ 0 w 77"/>
                <a:gd name="T33" fmla="*/ 212 h 572"/>
                <a:gd name="T34" fmla="*/ 0 w 77"/>
                <a:gd name="T35" fmla="*/ 572 h 572"/>
                <a:gd name="T36" fmla="*/ 44 w 77"/>
                <a:gd name="T37" fmla="*/ 560 h 572"/>
                <a:gd name="T38" fmla="*/ 48 w 77"/>
                <a:gd name="T39" fmla="*/ 403 h 572"/>
                <a:gd name="T40" fmla="*/ 77 w 77"/>
                <a:gd name="T41" fmla="*/ 403 h 572"/>
                <a:gd name="T42" fmla="*/ 77 w 77"/>
                <a:gd name="T43" fmla="*/ 242 h 572"/>
                <a:gd name="T44" fmla="*/ 69 w 77"/>
                <a:gd name="T45" fmla="*/ 240 h 572"/>
                <a:gd name="T46" fmla="*/ 77 w 77"/>
                <a:gd name="T47" fmla="*/ 222 h 572"/>
                <a:gd name="T48" fmla="*/ 77 w 77"/>
                <a:gd name="T49" fmla="*/ 191 h 572"/>
                <a:gd name="T50" fmla="*/ 68 w 77"/>
                <a:gd name="T51" fmla="*/ 210 h 572"/>
                <a:gd name="T52" fmla="*/ 72 w 77"/>
                <a:gd name="T53" fmla="*/ 172 h 572"/>
                <a:gd name="T54" fmla="*/ 77 w 77"/>
                <a:gd name="T55" fmla="*/ 172 h 572"/>
                <a:gd name="T56" fmla="*/ 77 w 77"/>
                <a:gd name="T57" fmla="*/ 157 h 572"/>
                <a:gd name="T58" fmla="*/ 68 w 77"/>
                <a:gd name="T59" fmla="*/ 156 h 572"/>
                <a:gd name="T60" fmla="*/ 70 w 77"/>
                <a:gd name="T61" fmla="*/ 134 h 572"/>
                <a:gd name="T62" fmla="*/ 77 w 77"/>
                <a:gd name="T63" fmla="*/ 13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572">
                  <a:moveTo>
                    <a:pt x="77" y="134"/>
                  </a:moveTo>
                  <a:lnTo>
                    <a:pt x="77" y="8"/>
                  </a:lnTo>
                  <a:lnTo>
                    <a:pt x="0" y="0"/>
                  </a:lnTo>
                  <a:lnTo>
                    <a:pt x="0" y="125"/>
                  </a:lnTo>
                  <a:lnTo>
                    <a:pt x="61" y="132"/>
                  </a:lnTo>
                  <a:lnTo>
                    <a:pt x="29" y="157"/>
                  </a:lnTo>
                  <a:lnTo>
                    <a:pt x="0" y="160"/>
                  </a:lnTo>
                  <a:lnTo>
                    <a:pt x="0" y="184"/>
                  </a:lnTo>
                  <a:lnTo>
                    <a:pt x="26" y="171"/>
                  </a:lnTo>
                  <a:lnTo>
                    <a:pt x="32" y="172"/>
                  </a:lnTo>
                  <a:lnTo>
                    <a:pt x="44" y="172"/>
                  </a:lnTo>
                  <a:lnTo>
                    <a:pt x="54" y="171"/>
                  </a:lnTo>
                  <a:lnTo>
                    <a:pt x="60" y="171"/>
                  </a:lnTo>
                  <a:lnTo>
                    <a:pt x="52" y="222"/>
                  </a:lnTo>
                  <a:lnTo>
                    <a:pt x="37" y="222"/>
                  </a:lnTo>
                  <a:lnTo>
                    <a:pt x="22" y="212"/>
                  </a:lnTo>
                  <a:lnTo>
                    <a:pt x="0" y="212"/>
                  </a:lnTo>
                  <a:lnTo>
                    <a:pt x="0" y="572"/>
                  </a:lnTo>
                  <a:lnTo>
                    <a:pt x="44" y="560"/>
                  </a:lnTo>
                  <a:lnTo>
                    <a:pt x="48" y="403"/>
                  </a:lnTo>
                  <a:lnTo>
                    <a:pt x="77" y="403"/>
                  </a:lnTo>
                  <a:lnTo>
                    <a:pt x="77" y="242"/>
                  </a:lnTo>
                  <a:lnTo>
                    <a:pt x="69" y="240"/>
                  </a:lnTo>
                  <a:lnTo>
                    <a:pt x="77" y="222"/>
                  </a:lnTo>
                  <a:lnTo>
                    <a:pt x="77" y="191"/>
                  </a:lnTo>
                  <a:lnTo>
                    <a:pt x="68" y="210"/>
                  </a:lnTo>
                  <a:lnTo>
                    <a:pt x="72" y="172"/>
                  </a:lnTo>
                  <a:lnTo>
                    <a:pt x="77" y="172"/>
                  </a:lnTo>
                  <a:lnTo>
                    <a:pt x="77" y="157"/>
                  </a:lnTo>
                  <a:lnTo>
                    <a:pt x="68" y="156"/>
                  </a:lnTo>
                  <a:lnTo>
                    <a:pt x="70" y="134"/>
                  </a:lnTo>
                  <a:lnTo>
                    <a:pt x="77" y="13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1" name="Freeform 13"/>
            <p:cNvSpPr>
              <a:spLocks/>
            </p:cNvSpPr>
            <p:nvPr/>
          </p:nvSpPr>
          <p:spPr bwMode="auto">
            <a:xfrm>
              <a:off x="4528" y="1687"/>
              <a:ext cx="21" cy="64"/>
            </a:xfrm>
            <a:custGeom>
              <a:avLst/>
              <a:gdLst>
                <a:gd name="T0" fmla="*/ 43 w 43"/>
                <a:gd name="T1" fmla="*/ 128 h 128"/>
                <a:gd name="T2" fmla="*/ 43 w 43"/>
                <a:gd name="T3" fmla="*/ 3 h 128"/>
                <a:gd name="T4" fmla="*/ 0 w 43"/>
                <a:gd name="T5" fmla="*/ 0 h 128"/>
                <a:gd name="T6" fmla="*/ 0 w 43"/>
                <a:gd name="T7" fmla="*/ 123 h 128"/>
                <a:gd name="T8" fmla="*/ 43 w 43"/>
                <a:gd name="T9" fmla="*/ 128 h 128"/>
              </a:gdLst>
              <a:ahLst/>
              <a:cxnLst>
                <a:cxn ang="0">
                  <a:pos x="T0" y="T1"/>
                </a:cxn>
                <a:cxn ang="0">
                  <a:pos x="T2" y="T3"/>
                </a:cxn>
                <a:cxn ang="0">
                  <a:pos x="T4" y="T5"/>
                </a:cxn>
                <a:cxn ang="0">
                  <a:pos x="T6" y="T7"/>
                </a:cxn>
                <a:cxn ang="0">
                  <a:pos x="T8" y="T9"/>
                </a:cxn>
              </a:cxnLst>
              <a:rect l="0" t="0" r="r" b="b"/>
              <a:pathLst>
                <a:path w="43" h="128">
                  <a:moveTo>
                    <a:pt x="43" y="128"/>
                  </a:moveTo>
                  <a:lnTo>
                    <a:pt x="43" y="3"/>
                  </a:lnTo>
                  <a:lnTo>
                    <a:pt x="0" y="0"/>
                  </a:lnTo>
                  <a:lnTo>
                    <a:pt x="0" y="123"/>
                  </a:lnTo>
                  <a:lnTo>
                    <a:pt x="43" y="12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2" name="Freeform 14"/>
            <p:cNvSpPr>
              <a:spLocks/>
            </p:cNvSpPr>
            <p:nvPr/>
          </p:nvSpPr>
          <p:spPr bwMode="auto">
            <a:xfrm>
              <a:off x="4528" y="1769"/>
              <a:ext cx="21" cy="23"/>
            </a:xfrm>
            <a:custGeom>
              <a:avLst/>
              <a:gdLst>
                <a:gd name="T0" fmla="*/ 43 w 43"/>
                <a:gd name="T1" fmla="*/ 24 h 48"/>
                <a:gd name="T2" fmla="*/ 43 w 43"/>
                <a:gd name="T3" fmla="*/ 0 h 48"/>
                <a:gd name="T4" fmla="*/ 0 w 43"/>
                <a:gd name="T5" fmla="*/ 5 h 48"/>
                <a:gd name="T6" fmla="*/ 0 w 43"/>
                <a:gd name="T7" fmla="*/ 21 h 48"/>
                <a:gd name="T8" fmla="*/ 42 w 43"/>
                <a:gd name="T9" fmla="*/ 15 h 48"/>
                <a:gd name="T10" fmla="*/ 0 w 43"/>
                <a:gd name="T11" fmla="*/ 35 h 48"/>
                <a:gd name="T12" fmla="*/ 0 w 43"/>
                <a:gd name="T13" fmla="*/ 48 h 48"/>
                <a:gd name="T14" fmla="*/ 43 w 43"/>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43" y="24"/>
                  </a:moveTo>
                  <a:lnTo>
                    <a:pt x="43" y="0"/>
                  </a:lnTo>
                  <a:lnTo>
                    <a:pt x="0" y="5"/>
                  </a:lnTo>
                  <a:lnTo>
                    <a:pt x="0" y="21"/>
                  </a:lnTo>
                  <a:lnTo>
                    <a:pt x="42" y="15"/>
                  </a:lnTo>
                  <a:lnTo>
                    <a:pt x="0" y="35"/>
                  </a:lnTo>
                  <a:lnTo>
                    <a:pt x="0" y="48"/>
                  </a:lnTo>
                  <a:lnTo>
                    <a:pt x="43" y="2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3" name="Freeform 15"/>
            <p:cNvSpPr>
              <a:spLocks/>
            </p:cNvSpPr>
            <p:nvPr/>
          </p:nvSpPr>
          <p:spPr bwMode="auto">
            <a:xfrm>
              <a:off x="4528" y="1795"/>
              <a:ext cx="21" cy="186"/>
            </a:xfrm>
            <a:custGeom>
              <a:avLst/>
              <a:gdLst>
                <a:gd name="T0" fmla="*/ 43 w 43"/>
                <a:gd name="T1" fmla="*/ 360 h 373"/>
                <a:gd name="T2" fmla="*/ 43 w 43"/>
                <a:gd name="T3" fmla="*/ 0 h 373"/>
                <a:gd name="T4" fmla="*/ 27 w 43"/>
                <a:gd name="T5" fmla="*/ 0 h 373"/>
                <a:gd name="T6" fmla="*/ 12 w 43"/>
                <a:gd name="T7" fmla="*/ 10 h 373"/>
                <a:gd name="T8" fmla="*/ 0 w 43"/>
                <a:gd name="T9" fmla="*/ 6 h 373"/>
                <a:gd name="T10" fmla="*/ 0 w 43"/>
                <a:gd name="T11" fmla="*/ 373 h 373"/>
                <a:gd name="T12" fmla="*/ 43 w 43"/>
                <a:gd name="T13" fmla="*/ 360 h 373"/>
              </a:gdLst>
              <a:ahLst/>
              <a:cxnLst>
                <a:cxn ang="0">
                  <a:pos x="T0" y="T1"/>
                </a:cxn>
                <a:cxn ang="0">
                  <a:pos x="T2" y="T3"/>
                </a:cxn>
                <a:cxn ang="0">
                  <a:pos x="T4" y="T5"/>
                </a:cxn>
                <a:cxn ang="0">
                  <a:pos x="T6" y="T7"/>
                </a:cxn>
                <a:cxn ang="0">
                  <a:pos x="T8" y="T9"/>
                </a:cxn>
                <a:cxn ang="0">
                  <a:pos x="T10" y="T11"/>
                </a:cxn>
                <a:cxn ang="0">
                  <a:pos x="T12" y="T13"/>
                </a:cxn>
              </a:cxnLst>
              <a:rect l="0" t="0" r="r" b="b"/>
              <a:pathLst>
                <a:path w="43" h="373">
                  <a:moveTo>
                    <a:pt x="43" y="360"/>
                  </a:moveTo>
                  <a:lnTo>
                    <a:pt x="43" y="0"/>
                  </a:lnTo>
                  <a:lnTo>
                    <a:pt x="27" y="0"/>
                  </a:lnTo>
                  <a:lnTo>
                    <a:pt x="12" y="10"/>
                  </a:lnTo>
                  <a:lnTo>
                    <a:pt x="0" y="6"/>
                  </a:lnTo>
                  <a:lnTo>
                    <a:pt x="0" y="373"/>
                  </a:lnTo>
                  <a:lnTo>
                    <a:pt x="43" y="36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4" name="Freeform 16"/>
            <p:cNvSpPr>
              <a:spLocks/>
            </p:cNvSpPr>
            <p:nvPr/>
          </p:nvSpPr>
          <p:spPr bwMode="auto">
            <a:xfrm>
              <a:off x="4512" y="1685"/>
              <a:ext cx="16" cy="103"/>
            </a:xfrm>
            <a:custGeom>
              <a:avLst/>
              <a:gdLst>
                <a:gd name="T0" fmla="*/ 32 w 32"/>
                <a:gd name="T1" fmla="*/ 127 h 206"/>
                <a:gd name="T2" fmla="*/ 32 w 32"/>
                <a:gd name="T3" fmla="*/ 4 h 206"/>
                <a:gd name="T4" fmla="*/ 0 w 32"/>
                <a:gd name="T5" fmla="*/ 0 h 206"/>
                <a:gd name="T6" fmla="*/ 0 w 32"/>
                <a:gd name="T7" fmla="*/ 124 h 206"/>
                <a:gd name="T8" fmla="*/ 14 w 32"/>
                <a:gd name="T9" fmla="*/ 127 h 206"/>
                <a:gd name="T10" fmla="*/ 0 w 32"/>
                <a:gd name="T11" fmla="*/ 172 h 206"/>
                <a:gd name="T12" fmla="*/ 0 w 32"/>
                <a:gd name="T13" fmla="*/ 206 h 206"/>
                <a:gd name="T14" fmla="*/ 8 w 32"/>
                <a:gd name="T15" fmla="*/ 190 h 206"/>
                <a:gd name="T16" fmla="*/ 32 w 32"/>
                <a:gd name="T17" fmla="*/ 188 h 206"/>
                <a:gd name="T18" fmla="*/ 32 w 32"/>
                <a:gd name="T19" fmla="*/ 172 h 206"/>
                <a:gd name="T20" fmla="*/ 14 w 32"/>
                <a:gd name="T21" fmla="*/ 173 h 206"/>
                <a:gd name="T22" fmla="*/ 32 w 32"/>
                <a:gd name="T23" fmla="*/ 127 h 206"/>
                <a:gd name="T24" fmla="*/ 32 w 32"/>
                <a:gd name="T25" fmla="*/ 12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206">
                  <a:moveTo>
                    <a:pt x="32" y="127"/>
                  </a:moveTo>
                  <a:lnTo>
                    <a:pt x="32" y="4"/>
                  </a:lnTo>
                  <a:lnTo>
                    <a:pt x="0" y="0"/>
                  </a:lnTo>
                  <a:lnTo>
                    <a:pt x="0" y="124"/>
                  </a:lnTo>
                  <a:lnTo>
                    <a:pt x="14" y="127"/>
                  </a:lnTo>
                  <a:lnTo>
                    <a:pt x="0" y="172"/>
                  </a:lnTo>
                  <a:lnTo>
                    <a:pt x="0" y="206"/>
                  </a:lnTo>
                  <a:lnTo>
                    <a:pt x="8" y="190"/>
                  </a:lnTo>
                  <a:lnTo>
                    <a:pt x="32" y="188"/>
                  </a:lnTo>
                  <a:lnTo>
                    <a:pt x="32" y="172"/>
                  </a:lnTo>
                  <a:lnTo>
                    <a:pt x="14" y="173"/>
                  </a:lnTo>
                  <a:lnTo>
                    <a:pt x="32" y="127"/>
                  </a:lnTo>
                  <a:lnTo>
                    <a:pt x="32" y="127"/>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5" name="Freeform 17"/>
            <p:cNvSpPr>
              <a:spLocks/>
            </p:cNvSpPr>
            <p:nvPr/>
          </p:nvSpPr>
          <p:spPr bwMode="auto">
            <a:xfrm>
              <a:off x="4512" y="1786"/>
              <a:ext cx="16" cy="200"/>
            </a:xfrm>
            <a:custGeom>
              <a:avLst/>
              <a:gdLst>
                <a:gd name="T0" fmla="*/ 32 w 32"/>
                <a:gd name="T1" fmla="*/ 13 h 399"/>
                <a:gd name="T2" fmla="*/ 32 w 32"/>
                <a:gd name="T3" fmla="*/ 0 h 399"/>
                <a:gd name="T4" fmla="*/ 0 w 32"/>
                <a:gd name="T5" fmla="*/ 16 h 399"/>
                <a:gd name="T6" fmla="*/ 0 w 32"/>
                <a:gd name="T7" fmla="*/ 399 h 399"/>
                <a:gd name="T8" fmla="*/ 32 w 32"/>
                <a:gd name="T9" fmla="*/ 390 h 399"/>
                <a:gd name="T10" fmla="*/ 32 w 32"/>
                <a:gd name="T11" fmla="*/ 23 h 399"/>
                <a:gd name="T12" fmla="*/ 21 w 32"/>
                <a:gd name="T13" fmla="*/ 17 h 399"/>
                <a:gd name="T14" fmla="*/ 32 w 32"/>
                <a:gd name="T15" fmla="*/ 13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99">
                  <a:moveTo>
                    <a:pt x="32" y="13"/>
                  </a:moveTo>
                  <a:lnTo>
                    <a:pt x="32" y="0"/>
                  </a:lnTo>
                  <a:lnTo>
                    <a:pt x="0" y="16"/>
                  </a:lnTo>
                  <a:lnTo>
                    <a:pt x="0" y="399"/>
                  </a:lnTo>
                  <a:lnTo>
                    <a:pt x="32" y="390"/>
                  </a:lnTo>
                  <a:lnTo>
                    <a:pt x="32" y="23"/>
                  </a:lnTo>
                  <a:lnTo>
                    <a:pt x="21" y="17"/>
                  </a:lnTo>
                  <a:lnTo>
                    <a:pt x="32" y="1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6" name="Freeform 18"/>
            <p:cNvSpPr>
              <a:spLocks/>
            </p:cNvSpPr>
            <p:nvPr/>
          </p:nvSpPr>
          <p:spPr bwMode="auto">
            <a:xfrm>
              <a:off x="4509" y="1685"/>
              <a:ext cx="3" cy="62"/>
            </a:xfrm>
            <a:custGeom>
              <a:avLst/>
              <a:gdLst>
                <a:gd name="T0" fmla="*/ 6 w 6"/>
                <a:gd name="T1" fmla="*/ 125 h 125"/>
                <a:gd name="T2" fmla="*/ 6 w 6"/>
                <a:gd name="T3" fmla="*/ 1 h 125"/>
                <a:gd name="T4" fmla="*/ 0 w 6"/>
                <a:gd name="T5" fmla="*/ 0 h 125"/>
                <a:gd name="T6" fmla="*/ 0 w 6"/>
                <a:gd name="T7" fmla="*/ 125 h 125"/>
                <a:gd name="T8" fmla="*/ 6 w 6"/>
                <a:gd name="T9" fmla="*/ 125 h 125"/>
              </a:gdLst>
              <a:ahLst/>
              <a:cxnLst>
                <a:cxn ang="0">
                  <a:pos x="T0" y="T1"/>
                </a:cxn>
                <a:cxn ang="0">
                  <a:pos x="T2" y="T3"/>
                </a:cxn>
                <a:cxn ang="0">
                  <a:pos x="T4" y="T5"/>
                </a:cxn>
                <a:cxn ang="0">
                  <a:pos x="T6" y="T7"/>
                </a:cxn>
                <a:cxn ang="0">
                  <a:pos x="T8" y="T9"/>
                </a:cxn>
              </a:cxnLst>
              <a:rect l="0" t="0" r="r" b="b"/>
              <a:pathLst>
                <a:path w="6" h="125">
                  <a:moveTo>
                    <a:pt x="6" y="125"/>
                  </a:moveTo>
                  <a:lnTo>
                    <a:pt x="6" y="1"/>
                  </a:lnTo>
                  <a:lnTo>
                    <a:pt x="0" y="0"/>
                  </a:lnTo>
                  <a:lnTo>
                    <a:pt x="0" y="125"/>
                  </a:lnTo>
                  <a:lnTo>
                    <a:pt x="6" y="125"/>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7" name="Freeform 19"/>
            <p:cNvSpPr>
              <a:spLocks/>
            </p:cNvSpPr>
            <p:nvPr/>
          </p:nvSpPr>
          <p:spPr bwMode="auto">
            <a:xfrm>
              <a:off x="4509" y="1771"/>
              <a:ext cx="3" cy="22"/>
            </a:xfrm>
            <a:custGeom>
              <a:avLst/>
              <a:gdLst>
                <a:gd name="T0" fmla="*/ 6 w 6"/>
                <a:gd name="T1" fmla="*/ 34 h 45"/>
                <a:gd name="T2" fmla="*/ 6 w 6"/>
                <a:gd name="T3" fmla="*/ 0 h 45"/>
                <a:gd name="T4" fmla="*/ 4 w 6"/>
                <a:gd name="T5" fmla="*/ 6 h 45"/>
                <a:gd name="T6" fmla="*/ 0 w 6"/>
                <a:gd name="T7" fmla="*/ 6 h 45"/>
                <a:gd name="T8" fmla="*/ 0 w 6"/>
                <a:gd name="T9" fmla="*/ 16 h 45"/>
                <a:gd name="T10" fmla="*/ 4 w 6"/>
                <a:gd name="T11" fmla="*/ 15 h 45"/>
                <a:gd name="T12" fmla="*/ 0 w 6"/>
                <a:gd name="T13" fmla="*/ 21 h 45"/>
                <a:gd name="T14" fmla="*/ 0 w 6"/>
                <a:gd name="T15" fmla="*/ 45 h 45"/>
                <a:gd name="T16" fmla="*/ 6 w 6"/>
                <a:gd name="T17"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5">
                  <a:moveTo>
                    <a:pt x="6" y="34"/>
                  </a:moveTo>
                  <a:lnTo>
                    <a:pt x="6" y="0"/>
                  </a:lnTo>
                  <a:lnTo>
                    <a:pt x="4" y="6"/>
                  </a:lnTo>
                  <a:lnTo>
                    <a:pt x="0" y="6"/>
                  </a:lnTo>
                  <a:lnTo>
                    <a:pt x="0" y="16"/>
                  </a:lnTo>
                  <a:lnTo>
                    <a:pt x="4" y="15"/>
                  </a:lnTo>
                  <a:lnTo>
                    <a:pt x="0" y="21"/>
                  </a:lnTo>
                  <a:lnTo>
                    <a:pt x="0" y="45"/>
                  </a:lnTo>
                  <a:lnTo>
                    <a:pt x="6" y="3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8" name="Freeform 20"/>
            <p:cNvSpPr>
              <a:spLocks/>
            </p:cNvSpPr>
            <p:nvPr/>
          </p:nvSpPr>
          <p:spPr bwMode="auto">
            <a:xfrm>
              <a:off x="4509" y="1794"/>
              <a:ext cx="3" cy="193"/>
            </a:xfrm>
            <a:custGeom>
              <a:avLst/>
              <a:gdLst>
                <a:gd name="T0" fmla="*/ 6 w 6"/>
                <a:gd name="T1" fmla="*/ 383 h 386"/>
                <a:gd name="T2" fmla="*/ 6 w 6"/>
                <a:gd name="T3" fmla="*/ 0 h 386"/>
                <a:gd name="T4" fmla="*/ 0 w 6"/>
                <a:gd name="T5" fmla="*/ 3 h 386"/>
                <a:gd name="T6" fmla="*/ 0 w 6"/>
                <a:gd name="T7" fmla="*/ 386 h 386"/>
                <a:gd name="T8" fmla="*/ 6 w 6"/>
                <a:gd name="T9" fmla="*/ 383 h 386"/>
              </a:gdLst>
              <a:ahLst/>
              <a:cxnLst>
                <a:cxn ang="0">
                  <a:pos x="T0" y="T1"/>
                </a:cxn>
                <a:cxn ang="0">
                  <a:pos x="T2" y="T3"/>
                </a:cxn>
                <a:cxn ang="0">
                  <a:pos x="T4" y="T5"/>
                </a:cxn>
                <a:cxn ang="0">
                  <a:pos x="T6" y="T7"/>
                </a:cxn>
                <a:cxn ang="0">
                  <a:pos x="T8" y="T9"/>
                </a:cxn>
              </a:cxnLst>
              <a:rect l="0" t="0" r="r" b="b"/>
              <a:pathLst>
                <a:path w="6" h="386">
                  <a:moveTo>
                    <a:pt x="6" y="383"/>
                  </a:moveTo>
                  <a:lnTo>
                    <a:pt x="6" y="0"/>
                  </a:lnTo>
                  <a:lnTo>
                    <a:pt x="0" y="3"/>
                  </a:lnTo>
                  <a:lnTo>
                    <a:pt x="0" y="386"/>
                  </a:lnTo>
                  <a:lnTo>
                    <a:pt x="6" y="38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89" name="Freeform 21"/>
            <p:cNvSpPr>
              <a:spLocks/>
            </p:cNvSpPr>
            <p:nvPr/>
          </p:nvSpPr>
          <p:spPr bwMode="auto">
            <a:xfrm>
              <a:off x="4506" y="1685"/>
              <a:ext cx="3" cy="80"/>
            </a:xfrm>
            <a:custGeom>
              <a:avLst/>
              <a:gdLst>
                <a:gd name="T0" fmla="*/ 7 w 7"/>
                <a:gd name="T1" fmla="*/ 125 h 160"/>
                <a:gd name="T2" fmla="*/ 7 w 7"/>
                <a:gd name="T3" fmla="*/ 0 h 160"/>
                <a:gd name="T4" fmla="*/ 0 w 7"/>
                <a:gd name="T5" fmla="*/ 0 h 160"/>
                <a:gd name="T6" fmla="*/ 0 w 7"/>
                <a:gd name="T7" fmla="*/ 160 h 160"/>
                <a:gd name="T8" fmla="*/ 4 w 7"/>
                <a:gd name="T9" fmla="*/ 125 h 160"/>
                <a:gd name="T10" fmla="*/ 7 w 7"/>
                <a:gd name="T11" fmla="*/ 125 h 160"/>
              </a:gdLst>
              <a:ahLst/>
              <a:cxnLst>
                <a:cxn ang="0">
                  <a:pos x="T0" y="T1"/>
                </a:cxn>
                <a:cxn ang="0">
                  <a:pos x="T2" y="T3"/>
                </a:cxn>
                <a:cxn ang="0">
                  <a:pos x="T4" y="T5"/>
                </a:cxn>
                <a:cxn ang="0">
                  <a:pos x="T6" y="T7"/>
                </a:cxn>
                <a:cxn ang="0">
                  <a:pos x="T8" y="T9"/>
                </a:cxn>
                <a:cxn ang="0">
                  <a:pos x="T10" y="T11"/>
                </a:cxn>
              </a:cxnLst>
              <a:rect l="0" t="0" r="r" b="b"/>
              <a:pathLst>
                <a:path w="7" h="160">
                  <a:moveTo>
                    <a:pt x="7" y="125"/>
                  </a:moveTo>
                  <a:lnTo>
                    <a:pt x="7" y="0"/>
                  </a:lnTo>
                  <a:lnTo>
                    <a:pt x="0" y="0"/>
                  </a:lnTo>
                  <a:lnTo>
                    <a:pt x="0" y="160"/>
                  </a:lnTo>
                  <a:lnTo>
                    <a:pt x="4" y="125"/>
                  </a:lnTo>
                  <a:lnTo>
                    <a:pt x="7" y="125"/>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0" name="Freeform 22"/>
            <p:cNvSpPr>
              <a:spLocks/>
            </p:cNvSpPr>
            <p:nvPr/>
          </p:nvSpPr>
          <p:spPr bwMode="auto">
            <a:xfrm>
              <a:off x="4506" y="1774"/>
              <a:ext cx="3" cy="7"/>
            </a:xfrm>
            <a:custGeom>
              <a:avLst/>
              <a:gdLst>
                <a:gd name="T0" fmla="*/ 7 w 7"/>
                <a:gd name="T1" fmla="*/ 10 h 13"/>
                <a:gd name="T2" fmla="*/ 7 w 7"/>
                <a:gd name="T3" fmla="*/ 0 h 13"/>
                <a:gd name="T4" fmla="*/ 0 w 7"/>
                <a:gd name="T5" fmla="*/ 0 h 13"/>
                <a:gd name="T6" fmla="*/ 0 w 7"/>
                <a:gd name="T7" fmla="*/ 13 h 13"/>
                <a:gd name="T8" fmla="*/ 7 w 7"/>
                <a:gd name="T9" fmla="*/ 10 h 13"/>
              </a:gdLst>
              <a:ahLst/>
              <a:cxnLst>
                <a:cxn ang="0">
                  <a:pos x="T0" y="T1"/>
                </a:cxn>
                <a:cxn ang="0">
                  <a:pos x="T2" y="T3"/>
                </a:cxn>
                <a:cxn ang="0">
                  <a:pos x="T4" y="T5"/>
                </a:cxn>
                <a:cxn ang="0">
                  <a:pos x="T6" y="T7"/>
                </a:cxn>
                <a:cxn ang="0">
                  <a:pos x="T8" y="T9"/>
                </a:cxn>
              </a:cxnLst>
              <a:rect l="0" t="0" r="r" b="b"/>
              <a:pathLst>
                <a:path w="7" h="13">
                  <a:moveTo>
                    <a:pt x="7" y="10"/>
                  </a:moveTo>
                  <a:lnTo>
                    <a:pt x="7" y="0"/>
                  </a:lnTo>
                  <a:lnTo>
                    <a:pt x="0" y="0"/>
                  </a:lnTo>
                  <a:lnTo>
                    <a:pt x="0" y="13"/>
                  </a:lnTo>
                  <a:lnTo>
                    <a:pt x="7" y="1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1" name="Freeform 23"/>
            <p:cNvSpPr>
              <a:spLocks/>
            </p:cNvSpPr>
            <p:nvPr/>
          </p:nvSpPr>
          <p:spPr bwMode="auto">
            <a:xfrm>
              <a:off x="4506" y="1781"/>
              <a:ext cx="3" cy="206"/>
            </a:xfrm>
            <a:custGeom>
              <a:avLst/>
              <a:gdLst>
                <a:gd name="T0" fmla="*/ 7 w 7"/>
                <a:gd name="T1" fmla="*/ 24 h 412"/>
                <a:gd name="T2" fmla="*/ 7 w 7"/>
                <a:gd name="T3" fmla="*/ 0 h 412"/>
                <a:gd name="T4" fmla="*/ 0 w 7"/>
                <a:gd name="T5" fmla="*/ 13 h 412"/>
                <a:gd name="T6" fmla="*/ 0 w 7"/>
                <a:gd name="T7" fmla="*/ 412 h 412"/>
                <a:gd name="T8" fmla="*/ 7 w 7"/>
                <a:gd name="T9" fmla="*/ 411 h 412"/>
                <a:gd name="T10" fmla="*/ 7 w 7"/>
                <a:gd name="T11" fmla="*/ 28 h 412"/>
                <a:gd name="T12" fmla="*/ 4 w 7"/>
                <a:gd name="T13" fmla="*/ 28 h 412"/>
                <a:gd name="T14" fmla="*/ 7 w 7"/>
                <a:gd name="T15" fmla="*/ 24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12">
                  <a:moveTo>
                    <a:pt x="7" y="24"/>
                  </a:moveTo>
                  <a:lnTo>
                    <a:pt x="7" y="0"/>
                  </a:lnTo>
                  <a:lnTo>
                    <a:pt x="0" y="13"/>
                  </a:lnTo>
                  <a:lnTo>
                    <a:pt x="0" y="412"/>
                  </a:lnTo>
                  <a:lnTo>
                    <a:pt x="7" y="411"/>
                  </a:lnTo>
                  <a:lnTo>
                    <a:pt x="7" y="28"/>
                  </a:lnTo>
                  <a:lnTo>
                    <a:pt x="4" y="28"/>
                  </a:lnTo>
                  <a:lnTo>
                    <a:pt x="7" y="2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2" name="Freeform 24"/>
            <p:cNvSpPr>
              <a:spLocks/>
            </p:cNvSpPr>
            <p:nvPr/>
          </p:nvSpPr>
          <p:spPr bwMode="auto">
            <a:xfrm>
              <a:off x="4411" y="1683"/>
              <a:ext cx="95" cy="325"/>
            </a:xfrm>
            <a:custGeom>
              <a:avLst/>
              <a:gdLst>
                <a:gd name="T0" fmla="*/ 190 w 190"/>
                <a:gd name="T1" fmla="*/ 163 h 650"/>
                <a:gd name="T2" fmla="*/ 190 w 190"/>
                <a:gd name="T3" fmla="*/ 3 h 650"/>
                <a:gd name="T4" fmla="*/ 154 w 190"/>
                <a:gd name="T5" fmla="*/ 0 h 650"/>
                <a:gd name="T6" fmla="*/ 0 w 190"/>
                <a:gd name="T7" fmla="*/ 41 h 650"/>
                <a:gd name="T8" fmla="*/ 0 w 190"/>
                <a:gd name="T9" fmla="*/ 111 h 650"/>
                <a:gd name="T10" fmla="*/ 9 w 190"/>
                <a:gd name="T11" fmla="*/ 117 h 650"/>
                <a:gd name="T12" fmla="*/ 20 w 190"/>
                <a:gd name="T13" fmla="*/ 122 h 650"/>
                <a:gd name="T14" fmla="*/ 29 w 190"/>
                <a:gd name="T15" fmla="*/ 126 h 650"/>
                <a:gd name="T16" fmla="*/ 39 w 190"/>
                <a:gd name="T17" fmla="*/ 130 h 650"/>
                <a:gd name="T18" fmla="*/ 48 w 190"/>
                <a:gd name="T19" fmla="*/ 133 h 650"/>
                <a:gd name="T20" fmla="*/ 59 w 190"/>
                <a:gd name="T21" fmla="*/ 136 h 650"/>
                <a:gd name="T22" fmla="*/ 68 w 190"/>
                <a:gd name="T23" fmla="*/ 138 h 650"/>
                <a:gd name="T24" fmla="*/ 77 w 190"/>
                <a:gd name="T25" fmla="*/ 140 h 650"/>
                <a:gd name="T26" fmla="*/ 118 w 190"/>
                <a:gd name="T27" fmla="*/ 123 h 650"/>
                <a:gd name="T28" fmla="*/ 182 w 190"/>
                <a:gd name="T29" fmla="*/ 123 h 650"/>
                <a:gd name="T30" fmla="*/ 174 w 190"/>
                <a:gd name="T31" fmla="*/ 163 h 650"/>
                <a:gd name="T32" fmla="*/ 175 w 190"/>
                <a:gd name="T33" fmla="*/ 163 h 650"/>
                <a:gd name="T34" fmla="*/ 178 w 190"/>
                <a:gd name="T35" fmla="*/ 182 h 650"/>
                <a:gd name="T36" fmla="*/ 171 w 190"/>
                <a:gd name="T37" fmla="*/ 184 h 650"/>
                <a:gd name="T38" fmla="*/ 169 w 190"/>
                <a:gd name="T39" fmla="*/ 193 h 650"/>
                <a:gd name="T40" fmla="*/ 173 w 190"/>
                <a:gd name="T41" fmla="*/ 192 h 650"/>
                <a:gd name="T42" fmla="*/ 166 w 190"/>
                <a:gd name="T43" fmla="*/ 225 h 650"/>
                <a:gd name="T44" fmla="*/ 164 w 190"/>
                <a:gd name="T45" fmla="*/ 223 h 650"/>
                <a:gd name="T46" fmla="*/ 163 w 190"/>
                <a:gd name="T47" fmla="*/ 231 h 650"/>
                <a:gd name="T48" fmla="*/ 0 w 190"/>
                <a:gd name="T49" fmla="*/ 128 h 650"/>
                <a:gd name="T50" fmla="*/ 0 w 190"/>
                <a:gd name="T51" fmla="*/ 164 h 650"/>
                <a:gd name="T52" fmla="*/ 84 w 190"/>
                <a:gd name="T53" fmla="*/ 210 h 650"/>
                <a:gd name="T54" fmla="*/ 46 w 190"/>
                <a:gd name="T55" fmla="*/ 206 h 650"/>
                <a:gd name="T56" fmla="*/ 6 w 190"/>
                <a:gd name="T57" fmla="*/ 206 h 650"/>
                <a:gd name="T58" fmla="*/ 0 w 190"/>
                <a:gd name="T59" fmla="*/ 198 h 650"/>
                <a:gd name="T60" fmla="*/ 0 w 190"/>
                <a:gd name="T61" fmla="*/ 650 h 650"/>
                <a:gd name="T62" fmla="*/ 137 w 190"/>
                <a:gd name="T63" fmla="*/ 626 h 650"/>
                <a:gd name="T64" fmla="*/ 190 w 190"/>
                <a:gd name="T65" fmla="*/ 609 h 650"/>
                <a:gd name="T66" fmla="*/ 190 w 190"/>
                <a:gd name="T67" fmla="*/ 210 h 650"/>
                <a:gd name="T68" fmla="*/ 179 w 190"/>
                <a:gd name="T69" fmla="*/ 231 h 650"/>
                <a:gd name="T70" fmla="*/ 186 w 190"/>
                <a:gd name="T71" fmla="*/ 197 h 650"/>
                <a:gd name="T72" fmla="*/ 190 w 190"/>
                <a:gd name="T73" fmla="*/ 195 h 650"/>
                <a:gd name="T74" fmla="*/ 190 w 190"/>
                <a:gd name="T75" fmla="*/ 182 h 650"/>
                <a:gd name="T76" fmla="*/ 188 w 190"/>
                <a:gd name="T77" fmla="*/ 182 h 650"/>
                <a:gd name="T78" fmla="*/ 190 w 190"/>
                <a:gd name="T79" fmla="*/ 163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650">
                  <a:moveTo>
                    <a:pt x="190" y="163"/>
                  </a:moveTo>
                  <a:lnTo>
                    <a:pt x="190" y="3"/>
                  </a:lnTo>
                  <a:lnTo>
                    <a:pt x="154" y="0"/>
                  </a:lnTo>
                  <a:lnTo>
                    <a:pt x="0" y="41"/>
                  </a:lnTo>
                  <a:lnTo>
                    <a:pt x="0" y="111"/>
                  </a:lnTo>
                  <a:lnTo>
                    <a:pt x="9" y="117"/>
                  </a:lnTo>
                  <a:lnTo>
                    <a:pt x="20" y="122"/>
                  </a:lnTo>
                  <a:lnTo>
                    <a:pt x="29" y="126"/>
                  </a:lnTo>
                  <a:lnTo>
                    <a:pt x="39" y="130"/>
                  </a:lnTo>
                  <a:lnTo>
                    <a:pt x="48" y="133"/>
                  </a:lnTo>
                  <a:lnTo>
                    <a:pt x="59" y="136"/>
                  </a:lnTo>
                  <a:lnTo>
                    <a:pt x="68" y="138"/>
                  </a:lnTo>
                  <a:lnTo>
                    <a:pt x="77" y="140"/>
                  </a:lnTo>
                  <a:lnTo>
                    <a:pt x="118" y="123"/>
                  </a:lnTo>
                  <a:lnTo>
                    <a:pt x="182" y="123"/>
                  </a:lnTo>
                  <a:lnTo>
                    <a:pt x="174" y="163"/>
                  </a:lnTo>
                  <a:lnTo>
                    <a:pt x="175" y="163"/>
                  </a:lnTo>
                  <a:lnTo>
                    <a:pt x="178" y="182"/>
                  </a:lnTo>
                  <a:lnTo>
                    <a:pt x="171" y="184"/>
                  </a:lnTo>
                  <a:lnTo>
                    <a:pt x="169" y="193"/>
                  </a:lnTo>
                  <a:lnTo>
                    <a:pt x="173" y="192"/>
                  </a:lnTo>
                  <a:lnTo>
                    <a:pt x="166" y="225"/>
                  </a:lnTo>
                  <a:lnTo>
                    <a:pt x="164" y="223"/>
                  </a:lnTo>
                  <a:lnTo>
                    <a:pt x="163" y="231"/>
                  </a:lnTo>
                  <a:lnTo>
                    <a:pt x="0" y="128"/>
                  </a:lnTo>
                  <a:lnTo>
                    <a:pt x="0" y="164"/>
                  </a:lnTo>
                  <a:lnTo>
                    <a:pt x="84" y="210"/>
                  </a:lnTo>
                  <a:lnTo>
                    <a:pt x="46" y="206"/>
                  </a:lnTo>
                  <a:lnTo>
                    <a:pt x="6" y="206"/>
                  </a:lnTo>
                  <a:lnTo>
                    <a:pt x="0" y="198"/>
                  </a:lnTo>
                  <a:lnTo>
                    <a:pt x="0" y="650"/>
                  </a:lnTo>
                  <a:lnTo>
                    <a:pt x="137" y="626"/>
                  </a:lnTo>
                  <a:lnTo>
                    <a:pt x="190" y="609"/>
                  </a:lnTo>
                  <a:lnTo>
                    <a:pt x="190" y="210"/>
                  </a:lnTo>
                  <a:lnTo>
                    <a:pt x="179" y="231"/>
                  </a:lnTo>
                  <a:lnTo>
                    <a:pt x="186" y="197"/>
                  </a:lnTo>
                  <a:lnTo>
                    <a:pt x="190" y="195"/>
                  </a:lnTo>
                  <a:lnTo>
                    <a:pt x="190" y="182"/>
                  </a:lnTo>
                  <a:lnTo>
                    <a:pt x="188" y="182"/>
                  </a:lnTo>
                  <a:lnTo>
                    <a:pt x="190" y="16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3" name="Freeform 25"/>
            <p:cNvSpPr>
              <a:spLocks/>
            </p:cNvSpPr>
            <p:nvPr/>
          </p:nvSpPr>
          <p:spPr bwMode="auto">
            <a:xfrm>
              <a:off x="4396" y="1704"/>
              <a:ext cx="15" cy="35"/>
            </a:xfrm>
            <a:custGeom>
              <a:avLst/>
              <a:gdLst>
                <a:gd name="T0" fmla="*/ 30 w 30"/>
                <a:gd name="T1" fmla="*/ 70 h 70"/>
                <a:gd name="T2" fmla="*/ 30 w 30"/>
                <a:gd name="T3" fmla="*/ 0 h 70"/>
                <a:gd name="T4" fmla="*/ 0 w 30"/>
                <a:gd name="T5" fmla="*/ 8 h 70"/>
                <a:gd name="T6" fmla="*/ 0 w 30"/>
                <a:gd name="T7" fmla="*/ 46 h 70"/>
                <a:gd name="T8" fmla="*/ 7 w 30"/>
                <a:gd name="T9" fmla="*/ 53 h 70"/>
                <a:gd name="T10" fmla="*/ 15 w 30"/>
                <a:gd name="T11" fmla="*/ 59 h 70"/>
                <a:gd name="T12" fmla="*/ 22 w 30"/>
                <a:gd name="T13" fmla="*/ 65 h 70"/>
                <a:gd name="T14" fmla="*/ 30 w 30"/>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0">
                  <a:moveTo>
                    <a:pt x="30" y="70"/>
                  </a:moveTo>
                  <a:lnTo>
                    <a:pt x="30" y="0"/>
                  </a:lnTo>
                  <a:lnTo>
                    <a:pt x="0" y="8"/>
                  </a:lnTo>
                  <a:lnTo>
                    <a:pt x="0" y="46"/>
                  </a:lnTo>
                  <a:lnTo>
                    <a:pt x="7" y="53"/>
                  </a:lnTo>
                  <a:lnTo>
                    <a:pt x="15" y="59"/>
                  </a:lnTo>
                  <a:lnTo>
                    <a:pt x="22" y="65"/>
                  </a:lnTo>
                  <a:lnTo>
                    <a:pt x="30" y="7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4" name="Freeform 26"/>
            <p:cNvSpPr>
              <a:spLocks/>
            </p:cNvSpPr>
            <p:nvPr/>
          </p:nvSpPr>
          <p:spPr bwMode="auto">
            <a:xfrm>
              <a:off x="3657" y="1737"/>
              <a:ext cx="754" cy="376"/>
            </a:xfrm>
            <a:custGeom>
              <a:avLst/>
              <a:gdLst>
                <a:gd name="T0" fmla="*/ 1507 w 1507"/>
                <a:gd name="T1" fmla="*/ 20 h 752"/>
                <a:gd name="T2" fmla="*/ 1327 w 1507"/>
                <a:gd name="T3" fmla="*/ 0 h 752"/>
                <a:gd name="T4" fmla="*/ 1303 w 1507"/>
                <a:gd name="T5" fmla="*/ 45 h 752"/>
                <a:gd name="T6" fmla="*/ 1158 w 1507"/>
                <a:gd name="T7" fmla="*/ 40 h 752"/>
                <a:gd name="T8" fmla="*/ 1098 w 1507"/>
                <a:gd name="T9" fmla="*/ 90 h 752"/>
                <a:gd name="T10" fmla="*/ 862 w 1507"/>
                <a:gd name="T11" fmla="*/ 140 h 752"/>
                <a:gd name="T12" fmla="*/ 842 w 1507"/>
                <a:gd name="T13" fmla="*/ 87 h 752"/>
                <a:gd name="T14" fmla="*/ 802 w 1507"/>
                <a:gd name="T15" fmla="*/ 96 h 752"/>
                <a:gd name="T16" fmla="*/ 792 w 1507"/>
                <a:gd name="T17" fmla="*/ 158 h 752"/>
                <a:gd name="T18" fmla="*/ 765 w 1507"/>
                <a:gd name="T19" fmla="*/ 197 h 752"/>
                <a:gd name="T20" fmla="*/ 736 w 1507"/>
                <a:gd name="T21" fmla="*/ 231 h 752"/>
                <a:gd name="T22" fmla="*/ 706 w 1507"/>
                <a:gd name="T23" fmla="*/ 261 h 752"/>
                <a:gd name="T24" fmla="*/ 673 w 1507"/>
                <a:gd name="T25" fmla="*/ 290 h 752"/>
                <a:gd name="T26" fmla="*/ 638 w 1507"/>
                <a:gd name="T27" fmla="*/ 315 h 752"/>
                <a:gd name="T28" fmla="*/ 601 w 1507"/>
                <a:gd name="T29" fmla="*/ 340 h 752"/>
                <a:gd name="T30" fmla="*/ 563 w 1507"/>
                <a:gd name="T31" fmla="*/ 364 h 752"/>
                <a:gd name="T32" fmla="*/ 523 w 1507"/>
                <a:gd name="T33" fmla="*/ 387 h 752"/>
                <a:gd name="T34" fmla="*/ 364 w 1507"/>
                <a:gd name="T35" fmla="*/ 449 h 752"/>
                <a:gd name="T36" fmla="*/ 322 w 1507"/>
                <a:gd name="T37" fmla="*/ 478 h 752"/>
                <a:gd name="T38" fmla="*/ 297 w 1507"/>
                <a:gd name="T39" fmla="*/ 490 h 752"/>
                <a:gd name="T40" fmla="*/ 275 w 1507"/>
                <a:gd name="T41" fmla="*/ 499 h 752"/>
                <a:gd name="T42" fmla="*/ 254 w 1507"/>
                <a:gd name="T43" fmla="*/ 502 h 752"/>
                <a:gd name="T44" fmla="*/ 230 w 1507"/>
                <a:gd name="T45" fmla="*/ 502 h 752"/>
                <a:gd name="T46" fmla="*/ 205 w 1507"/>
                <a:gd name="T47" fmla="*/ 499 h 752"/>
                <a:gd name="T48" fmla="*/ 176 w 1507"/>
                <a:gd name="T49" fmla="*/ 492 h 752"/>
                <a:gd name="T50" fmla="*/ 143 w 1507"/>
                <a:gd name="T51" fmla="*/ 482 h 752"/>
                <a:gd name="T52" fmla="*/ 124 w 1507"/>
                <a:gd name="T53" fmla="*/ 374 h 752"/>
                <a:gd name="T54" fmla="*/ 75 w 1507"/>
                <a:gd name="T55" fmla="*/ 388 h 752"/>
                <a:gd name="T56" fmla="*/ 51 w 1507"/>
                <a:gd name="T57" fmla="*/ 435 h 752"/>
                <a:gd name="T58" fmla="*/ 25 w 1507"/>
                <a:gd name="T59" fmla="*/ 480 h 752"/>
                <a:gd name="T60" fmla="*/ 5 w 1507"/>
                <a:gd name="T61" fmla="*/ 519 h 752"/>
                <a:gd name="T62" fmla="*/ 0 w 1507"/>
                <a:gd name="T63" fmla="*/ 553 h 752"/>
                <a:gd name="T64" fmla="*/ 5 w 1507"/>
                <a:gd name="T65" fmla="*/ 562 h 752"/>
                <a:gd name="T66" fmla="*/ 15 w 1507"/>
                <a:gd name="T67" fmla="*/ 569 h 752"/>
                <a:gd name="T68" fmla="*/ 31 w 1507"/>
                <a:gd name="T69" fmla="*/ 572 h 752"/>
                <a:gd name="T70" fmla="*/ 53 w 1507"/>
                <a:gd name="T71" fmla="*/ 573 h 752"/>
                <a:gd name="T72" fmla="*/ 150 w 1507"/>
                <a:gd name="T73" fmla="*/ 638 h 752"/>
                <a:gd name="T74" fmla="*/ 121 w 1507"/>
                <a:gd name="T75" fmla="*/ 671 h 752"/>
                <a:gd name="T76" fmla="*/ 271 w 1507"/>
                <a:gd name="T77" fmla="*/ 724 h 752"/>
                <a:gd name="T78" fmla="*/ 495 w 1507"/>
                <a:gd name="T79" fmla="*/ 697 h 752"/>
                <a:gd name="T80" fmla="*/ 598 w 1507"/>
                <a:gd name="T81" fmla="*/ 730 h 752"/>
                <a:gd name="T82" fmla="*/ 599 w 1507"/>
                <a:gd name="T83" fmla="*/ 747 h 752"/>
                <a:gd name="T84" fmla="*/ 603 w 1507"/>
                <a:gd name="T85" fmla="*/ 752 h 752"/>
                <a:gd name="T86" fmla="*/ 614 w 1507"/>
                <a:gd name="T87" fmla="*/ 749 h 752"/>
                <a:gd name="T88" fmla="*/ 636 w 1507"/>
                <a:gd name="T89" fmla="*/ 747 h 752"/>
                <a:gd name="T90" fmla="*/ 879 w 1507"/>
                <a:gd name="T91" fmla="*/ 671 h 752"/>
                <a:gd name="T92" fmla="*/ 1190 w 1507"/>
                <a:gd name="T93" fmla="*/ 569 h 752"/>
                <a:gd name="T94" fmla="*/ 1286 w 1507"/>
                <a:gd name="T95" fmla="*/ 581 h 752"/>
                <a:gd name="T96" fmla="*/ 1507 w 1507"/>
                <a:gd name="T97" fmla="*/ 542 h 752"/>
                <a:gd name="T98" fmla="*/ 1498 w 1507"/>
                <a:gd name="T99" fmla="*/ 78 h 752"/>
                <a:gd name="T100" fmla="*/ 1446 w 1507"/>
                <a:gd name="T101" fmla="*/ 55 h 752"/>
                <a:gd name="T102" fmla="*/ 1507 w 1507"/>
                <a:gd name="T103" fmla="*/ 5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7" h="752">
                  <a:moveTo>
                    <a:pt x="1507" y="56"/>
                  </a:moveTo>
                  <a:lnTo>
                    <a:pt x="1507" y="20"/>
                  </a:lnTo>
                  <a:lnTo>
                    <a:pt x="1473" y="0"/>
                  </a:lnTo>
                  <a:lnTo>
                    <a:pt x="1327" y="0"/>
                  </a:lnTo>
                  <a:lnTo>
                    <a:pt x="1312" y="17"/>
                  </a:lnTo>
                  <a:lnTo>
                    <a:pt x="1303" y="45"/>
                  </a:lnTo>
                  <a:lnTo>
                    <a:pt x="1246" y="40"/>
                  </a:lnTo>
                  <a:lnTo>
                    <a:pt x="1158" y="40"/>
                  </a:lnTo>
                  <a:lnTo>
                    <a:pt x="1126" y="60"/>
                  </a:lnTo>
                  <a:lnTo>
                    <a:pt x="1098" y="90"/>
                  </a:lnTo>
                  <a:lnTo>
                    <a:pt x="914" y="131"/>
                  </a:lnTo>
                  <a:lnTo>
                    <a:pt x="862" y="140"/>
                  </a:lnTo>
                  <a:lnTo>
                    <a:pt x="875" y="108"/>
                  </a:lnTo>
                  <a:lnTo>
                    <a:pt x="842" y="87"/>
                  </a:lnTo>
                  <a:lnTo>
                    <a:pt x="817" y="100"/>
                  </a:lnTo>
                  <a:lnTo>
                    <a:pt x="802" y="96"/>
                  </a:lnTo>
                  <a:lnTo>
                    <a:pt x="777" y="136"/>
                  </a:lnTo>
                  <a:lnTo>
                    <a:pt x="792" y="158"/>
                  </a:lnTo>
                  <a:lnTo>
                    <a:pt x="779" y="177"/>
                  </a:lnTo>
                  <a:lnTo>
                    <a:pt x="765" y="197"/>
                  </a:lnTo>
                  <a:lnTo>
                    <a:pt x="751" y="214"/>
                  </a:lnTo>
                  <a:lnTo>
                    <a:pt x="736" y="231"/>
                  </a:lnTo>
                  <a:lnTo>
                    <a:pt x="721" y="246"/>
                  </a:lnTo>
                  <a:lnTo>
                    <a:pt x="706" y="261"/>
                  </a:lnTo>
                  <a:lnTo>
                    <a:pt x="690" y="276"/>
                  </a:lnTo>
                  <a:lnTo>
                    <a:pt x="673" y="290"/>
                  </a:lnTo>
                  <a:lnTo>
                    <a:pt x="656" y="303"/>
                  </a:lnTo>
                  <a:lnTo>
                    <a:pt x="638" y="315"/>
                  </a:lnTo>
                  <a:lnTo>
                    <a:pt x="620" y="328"/>
                  </a:lnTo>
                  <a:lnTo>
                    <a:pt x="601" y="340"/>
                  </a:lnTo>
                  <a:lnTo>
                    <a:pt x="583" y="352"/>
                  </a:lnTo>
                  <a:lnTo>
                    <a:pt x="563" y="364"/>
                  </a:lnTo>
                  <a:lnTo>
                    <a:pt x="544" y="375"/>
                  </a:lnTo>
                  <a:lnTo>
                    <a:pt x="523" y="387"/>
                  </a:lnTo>
                  <a:lnTo>
                    <a:pt x="361" y="412"/>
                  </a:lnTo>
                  <a:lnTo>
                    <a:pt x="364" y="449"/>
                  </a:lnTo>
                  <a:lnTo>
                    <a:pt x="334" y="470"/>
                  </a:lnTo>
                  <a:lnTo>
                    <a:pt x="322" y="478"/>
                  </a:lnTo>
                  <a:lnTo>
                    <a:pt x="309" y="485"/>
                  </a:lnTo>
                  <a:lnTo>
                    <a:pt x="297" y="490"/>
                  </a:lnTo>
                  <a:lnTo>
                    <a:pt x="287" y="495"/>
                  </a:lnTo>
                  <a:lnTo>
                    <a:pt x="275" y="499"/>
                  </a:lnTo>
                  <a:lnTo>
                    <a:pt x="265" y="501"/>
                  </a:lnTo>
                  <a:lnTo>
                    <a:pt x="254" y="502"/>
                  </a:lnTo>
                  <a:lnTo>
                    <a:pt x="242" y="502"/>
                  </a:lnTo>
                  <a:lnTo>
                    <a:pt x="230" y="502"/>
                  </a:lnTo>
                  <a:lnTo>
                    <a:pt x="218" y="501"/>
                  </a:lnTo>
                  <a:lnTo>
                    <a:pt x="205" y="499"/>
                  </a:lnTo>
                  <a:lnTo>
                    <a:pt x="191" y="495"/>
                  </a:lnTo>
                  <a:lnTo>
                    <a:pt x="176" y="492"/>
                  </a:lnTo>
                  <a:lnTo>
                    <a:pt x="160" y="488"/>
                  </a:lnTo>
                  <a:lnTo>
                    <a:pt x="143" y="482"/>
                  </a:lnTo>
                  <a:lnTo>
                    <a:pt x="124" y="478"/>
                  </a:lnTo>
                  <a:lnTo>
                    <a:pt x="124" y="374"/>
                  </a:lnTo>
                  <a:lnTo>
                    <a:pt x="83" y="365"/>
                  </a:lnTo>
                  <a:lnTo>
                    <a:pt x="75" y="388"/>
                  </a:lnTo>
                  <a:lnTo>
                    <a:pt x="63" y="412"/>
                  </a:lnTo>
                  <a:lnTo>
                    <a:pt x="51" y="435"/>
                  </a:lnTo>
                  <a:lnTo>
                    <a:pt x="38" y="458"/>
                  </a:lnTo>
                  <a:lnTo>
                    <a:pt x="25" y="480"/>
                  </a:lnTo>
                  <a:lnTo>
                    <a:pt x="14" y="500"/>
                  </a:lnTo>
                  <a:lnTo>
                    <a:pt x="5" y="519"/>
                  </a:lnTo>
                  <a:lnTo>
                    <a:pt x="0" y="535"/>
                  </a:lnTo>
                  <a:lnTo>
                    <a:pt x="0" y="553"/>
                  </a:lnTo>
                  <a:lnTo>
                    <a:pt x="2" y="557"/>
                  </a:lnTo>
                  <a:lnTo>
                    <a:pt x="5" y="562"/>
                  </a:lnTo>
                  <a:lnTo>
                    <a:pt x="9" y="565"/>
                  </a:lnTo>
                  <a:lnTo>
                    <a:pt x="15" y="569"/>
                  </a:lnTo>
                  <a:lnTo>
                    <a:pt x="22" y="571"/>
                  </a:lnTo>
                  <a:lnTo>
                    <a:pt x="31" y="572"/>
                  </a:lnTo>
                  <a:lnTo>
                    <a:pt x="42" y="573"/>
                  </a:lnTo>
                  <a:lnTo>
                    <a:pt x="53" y="573"/>
                  </a:lnTo>
                  <a:lnTo>
                    <a:pt x="164" y="600"/>
                  </a:lnTo>
                  <a:lnTo>
                    <a:pt x="150" y="638"/>
                  </a:lnTo>
                  <a:lnTo>
                    <a:pt x="136" y="667"/>
                  </a:lnTo>
                  <a:lnTo>
                    <a:pt x="121" y="671"/>
                  </a:lnTo>
                  <a:lnTo>
                    <a:pt x="121" y="686"/>
                  </a:lnTo>
                  <a:lnTo>
                    <a:pt x="271" y="724"/>
                  </a:lnTo>
                  <a:lnTo>
                    <a:pt x="298" y="724"/>
                  </a:lnTo>
                  <a:lnTo>
                    <a:pt x="495" y="697"/>
                  </a:lnTo>
                  <a:lnTo>
                    <a:pt x="590" y="714"/>
                  </a:lnTo>
                  <a:lnTo>
                    <a:pt x="598" y="730"/>
                  </a:lnTo>
                  <a:lnTo>
                    <a:pt x="598" y="740"/>
                  </a:lnTo>
                  <a:lnTo>
                    <a:pt x="599" y="747"/>
                  </a:lnTo>
                  <a:lnTo>
                    <a:pt x="600" y="751"/>
                  </a:lnTo>
                  <a:lnTo>
                    <a:pt x="603" y="752"/>
                  </a:lnTo>
                  <a:lnTo>
                    <a:pt x="607" y="751"/>
                  </a:lnTo>
                  <a:lnTo>
                    <a:pt x="614" y="749"/>
                  </a:lnTo>
                  <a:lnTo>
                    <a:pt x="623" y="748"/>
                  </a:lnTo>
                  <a:lnTo>
                    <a:pt x="636" y="747"/>
                  </a:lnTo>
                  <a:lnTo>
                    <a:pt x="799" y="691"/>
                  </a:lnTo>
                  <a:lnTo>
                    <a:pt x="879" y="671"/>
                  </a:lnTo>
                  <a:lnTo>
                    <a:pt x="856" y="518"/>
                  </a:lnTo>
                  <a:lnTo>
                    <a:pt x="1190" y="569"/>
                  </a:lnTo>
                  <a:lnTo>
                    <a:pt x="1233" y="586"/>
                  </a:lnTo>
                  <a:lnTo>
                    <a:pt x="1286" y="581"/>
                  </a:lnTo>
                  <a:lnTo>
                    <a:pt x="1505" y="543"/>
                  </a:lnTo>
                  <a:lnTo>
                    <a:pt x="1507" y="542"/>
                  </a:lnTo>
                  <a:lnTo>
                    <a:pt x="1507" y="90"/>
                  </a:lnTo>
                  <a:lnTo>
                    <a:pt x="1498" y="78"/>
                  </a:lnTo>
                  <a:lnTo>
                    <a:pt x="1423" y="86"/>
                  </a:lnTo>
                  <a:lnTo>
                    <a:pt x="1446" y="55"/>
                  </a:lnTo>
                  <a:lnTo>
                    <a:pt x="1497" y="51"/>
                  </a:lnTo>
                  <a:lnTo>
                    <a:pt x="1507" y="5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5" name="Freeform 27"/>
            <p:cNvSpPr>
              <a:spLocks/>
            </p:cNvSpPr>
            <p:nvPr/>
          </p:nvSpPr>
          <p:spPr bwMode="auto">
            <a:xfrm>
              <a:off x="3891" y="1848"/>
              <a:ext cx="547" cy="122"/>
            </a:xfrm>
            <a:custGeom>
              <a:avLst/>
              <a:gdLst>
                <a:gd name="T0" fmla="*/ 94 w 1092"/>
                <a:gd name="T1" fmla="*/ 138 h 245"/>
                <a:gd name="T2" fmla="*/ 0 w 1092"/>
                <a:gd name="T3" fmla="*/ 193 h 245"/>
                <a:gd name="T4" fmla="*/ 2 w 1092"/>
                <a:gd name="T5" fmla="*/ 198 h 245"/>
                <a:gd name="T6" fmla="*/ 3 w 1092"/>
                <a:gd name="T7" fmla="*/ 202 h 245"/>
                <a:gd name="T8" fmla="*/ 5 w 1092"/>
                <a:gd name="T9" fmla="*/ 205 h 245"/>
                <a:gd name="T10" fmla="*/ 5 w 1092"/>
                <a:gd name="T11" fmla="*/ 208 h 245"/>
                <a:gd name="T12" fmla="*/ 6 w 1092"/>
                <a:gd name="T13" fmla="*/ 212 h 245"/>
                <a:gd name="T14" fmla="*/ 8 w 1092"/>
                <a:gd name="T15" fmla="*/ 215 h 245"/>
                <a:gd name="T16" fmla="*/ 10 w 1092"/>
                <a:gd name="T17" fmla="*/ 218 h 245"/>
                <a:gd name="T18" fmla="*/ 16 w 1092"/>
                <a:gd name="T19" fmla="*/ 221 h 245"/>
                <a:gd name="T20" fmla="*/ 23 w 1092"/>
                <a:gd name="T21" fmla="*/ 223 h 245"/>
                <a:gd name="T22" fmla="*/ 32 w 1092"/>
                <a:gd name="T23" fmla="*/ 227 h 245"/>
                <a:gd name="T24" fmla="*/ 46 w 1092"/>
                <a:gd name="T25" fmla="*/ 229 h 245"/>
                <a:gd name="T26" fmla="*/ 62 w 1092"/>
                <a:gd name="T27" fmla="*/ 233 h 245"/>
                <a:gd name="T28" fmla="*/ 83 w 1092"/>
                <a:gd name="T29" fmla="*/ 235 h 245"/>
                <a:gd name="T30" fmla="*/ 108 w 1092"/>
                <a:gd name="T31" fmla="*/ 238 h 245"/>
                <a:gd name="T32" fmla="*/ 139 w 1092"/>
                <a:gd name="T33" fmla="*/ 242 h 245"/>
                <a:gd name="T34" fmla="*/ 175 w 1092"/>
                <a:gd name="T35" fmla="*/ 245 h 245"/>
                <a:gd name="T36" fmla="*/ 219 w 1092"/>
                <a:gd name="T37" fmla="*/ 228 h 245"/>
                <a:gd name="T38" fmla="*/ 418 w 1092"/>
                <a:gd name="T39" fmla="*/ 207 h 245"/>
                <a:gd name="T40" fmla="*/ 1092 w 1092"/>
                <a:gd name="T41" fmla="*/ 65 h 245"/>
                <a:gd name="T42" fmla="*/ 1074 w 1092"/>
                <a:gd name="T43" fmla="*/ 38 h 245"/>
                <a:gd name="T44" fmla="*/ 986 w 1092"/>
                <a:gd name="T45" fmla="*/ 0 h 245"/>
                <a:gd name="T46" fmla="*/ 338 w 1092"/>
                <a:gd name="T47" fmla="*/ 121 h 245"/>
                <a:gd name="T48" fmla="*/ 233 w 1092"/>
                <a:gd name="T49" fmla="*/ 149 h 245"/>
                <a:gd name="T50" fmla="*/ 189 w 1092"/>
                <a:gd name="T51" fmla="*/ 165 h 245"/>
                <a:gd name="T52" fmla="*/ 168 w 1092"/>
                <a:gd name="T53" fmla="*/ 165 h 245"/>
                <a:gd name="T54" fmla="*/ 149 w 1092"/>
                <a:gd name="T55" fmla="*/ 166 h 245"/>
                <a:gd name="T56" fmla="*/ 134 w 1092"/>
                <a:gd name="T57" fmla="*/ 167 h 245"/>
                <a:gd name="T58" fmla="*/ 121 w 1092"/>
                <a:gd name="T59" fmla="*/ 167 h 245"/>
                <a:gd name="T60" fmla="*/ 112 w 1092"/>
                <a:gd name="T61" fmla="*/ 165 h 245"/>
                <a:gd name="T62" fmla="*/ 107 w 1092"/>
                <a:gd name="T63" fmla="*/ 158 h 245"/>
                <a:gd name="T64" fmla="*/ 106 w 1092"/>
                <a:gd name="T65" fmla="*/ 145 h 245"/>
                <a:gd name="T66" fmla="*/ 109 w 1092"/>
                <a:gd name="T67" fmla="*/ 127 h 245"/>
                <a:gd name="T68" fmla="*/ 94 w 1092"/>
                <a:gd name="T69" fmla="*/ 13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2" h="245">
                  <a:moveTo>
                    <a:pt x="94" y="138"/>
                  </a:moveTo>
                  <a:lnTo>
                    <a:pt x="0" y="193"/>
                  </a:lnTo>
                  <a:lnTo>
                    <a:pt x="2" y="198"/>
                  </a:lnTo>
                  <a:lnTo>
                    <a:pt x="3" y="202"/>
                  </a:lnTo>
                  <a:lnTo>
                    <a:pt x="5" y="205"/>
                  </a:lnTo>
                  <a:lnTo>
                    <a:pt x="5" y="208"/>
                  </a:lnTo>
                  <a:lnTo>
                    <a:pt x="6" y="212"/>
                  </a:lnTo>
                  <a:lnTo>
                    <a:pt x="8" y="215"/>
                  </a:lnTo>
                  <a:lnTo>
                    <a:pt x="10" y="218"/>
                  </a:lnTo>
                  <a:lnTo>
                    <a:pt x="16" y="221"/>
                  </a:lnTo>
                  <a:lnTo>
                    <a:pt x="23" y="223"/>
                  </a:lnTo>
                  <a:lnTo>
                    <a:pt x="32" y="227"/>
                  </a:lnTo>
                  <a:lnTo>
                    <a:pt x="46" y="229"/>
                  </a:lnTo>
                  <a:lnTo>
                    <a:pt x="62" y="233"/>
                  </a:lnTo>
                  <a:lnTo>
                    <a:pt x="83" y="235"/>
                  </a:lnTo>
                  <a:lnTo>
                    <a:pt x="108" y="238"/>
                  </a:lnTo>
                  <a:lnTo>
                    <a:pt x="139" y="242"/>
                  </a:lnTo>
                  <a:lnTo>
                    <a:pt x="175" y="245"/>
                  </a:lnTo>
                  <a:lnTo>
                    <a:pt x="219" y="228"/>
                  </a:lnTo>
                  <a:lnTo>
                    <a:pt x="418" y="207"/>
                  </a:lnTo>
                  <a:lnTo>
                    <a:pt x="1092" y="65"/>
                  </a:lnTo>
                  <a:lnTo>
                    <a:pt x="1074" y="38"/>
                  </a:lnTo>
                  <a:lnTo>
                    <a:pt x="986" y="0"/>
                  </a:lnTo>
                  <a:lnTo>
                    <a:pt x="338" y="121"/>
                  </a:lnTo>
                  <a:lnTo>
                    <a:pt x="233" y="149"/>
                  </a:lnTo>
                  <a:lnTo>
                    <a:pt x="189" y="165"/>
                  </a:lnTo>
                  <a:lnTo>
                    <a:pt x="168" y="165"/>
                  </a:lnTo>
                  <a:lnTo>
                    <a:pt x="149" y="166"/>
                  </a:lnTo>
                  <a:lnTo>
                    <a:pt x="134" y="167"/>
                  </a:lnTo>
                  <a:lnTo>
                    <a:pt x="121" y="167"/>
                  </a:lnTo>
                  <a:lnTo>
                    <a:pt x="112" y="165"/>
                  </a:lnTo>
                  <a:lnTo>
                    <a:pt x="107" y="158"/>
                  </a:lnTo>
                  <a:lnTo>
                    <a:pt x="106" y="145"/>
                  </a:lnTo>
                  <a:lnTo>
                    <a:pt x="109" y="127"/>
                  </a:lnTo>
                  <a:lnTo>
                    <a:pt x="94" y="138"/>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6" name="Freeform 28"/>
            <p:cNvSpPr>
              <a:spLocks/>
            </p:cNvSpPr>
            <p:nvPr/>
          </p:nvSpPr>
          <p:spPr bwMode="auto">
            <a:xfrm>
              <a:off x="3824" y="1983"/>
              <a:ext cx="246" cy="73"/>
            </a:xfrm>
            <a:custGeom>
              <a:avLst/>
              <a:gdLst>
                <a:gd name="T0" fmla="*/ 0 w 491"/>
                <a:gd name="T1" fmla="*/ 146 h 146"/>
                <a:gd name="T2" fmla="*/ 84 w 491"/>
                <a:gd name="T3" fmla="*/ 99 h 146"/>
                <a:gd name="T4" fmla="*/ 103 w 491"/>
                <a:gd name="T5" fmla="*/ 86 h 146"/>
                <a:gd name="T6" fmla="*/ 120 w 491"/>
                <a:gd name="T7" fmla="*/ 76 h 146"/>
                <a:gd name="T8" fmla="*/ 137 w 491"/>
                <a:gd name="T9" fmla="*/ 66 h 146"/>
                <a:gd name="T10" fmla="*/ 155 w 491"/>
                <a:gd name="T11" fmla="*/ 58 h 146"/>
                <a:gd name="T12" fmla="*/ 171 w 491"/>
                <a:gd name="T13" fmla="*/ 51 h 146"/>
                <a:gd name="T14" fmla="*/ 188 w 491"/>
                <a:gd name="T15" fmla="*/ 44 h 146"/>
                <a:gd name="T16" fmla="*/ 205 w 491"/>
                <a:gd name="T17" fmla="*/ 40 h 146"/>
                <a:gd name="T18" fmla="*/ 223 w 491"/>
                <a:gd name="T19" fmla="*/ 35 h 146"/>
                <a:gd name="T20" fmla="*/ 240 w 491"/>
                <a:gd name="T21" fmla="*/ 31 h 146"/>
                <a:gd name="T22" fmla="*/ 257 w 491"/>
                <a:gd name="T23" fmla="*/ 26 h 146"/>
                <a:gd name="T24" fmla="*/ 274 w 491"/>
                <a:gd name="T25" fmla="*/ 23 h 146"/>
                <a:gd name="T26" fmla="*/ 293 w 491"/>
                <a:gd name="T27" fmla="*/ 19 h 146"/>
                <a:gd name="T28" fmla="*/ 311 w 491"/>
                <a:gd name="T29" fmla="*/ 15 h 146"/>
                <a:gd name="T30" fmla="*/ 331 w 491"/>
                <a:gd name="T31" fmla="*/ 10 h 146"/>
                <a:gd name="T32" fmla="*/ 350 w 491"/>
                <a:gd name="T33" fmla="*/ 5 h 146"/>
                <a:gd name="T34" fmla="*/ 371 w 491"/>
                <a:gd name="T35" fmla="*/ 0 h 146"/>
                <a:gd name="T36" fmla="*/ 430 w 491"/>
                <a:gd name="T37" fmla="*/ 3 h 146"/>
                <a:gd name="T38" fmla="*/ 491 w 491"/>
                <a:gd name="T39" fmla="*/ 2 h 146"/>
                <a:gd name="T40" fmla="*/ 386 w 491"/>
                <a:gd name="T41" fmla="*/ 80 h 146"/>
                <a:gd name="T42" fmla="*/ 310 w 491"/>
                <a:gd name="T43" fmla="*/ 62 h 146"/>
                <a:gd name="T44" fmla="*/ 292 w 491"/>
                <a:gd name="T45" fmla="*/ 72 h 146"/>
                <a:gd name="T46" fmla="*/ 310 w 491"/>
                <a:gd name="T47" fmla="*/ 95 h 146"/>
                <a:gd name="T48" fmla="*/ 241 w 491"/>
                <a:gd name="T49" fmla="*/ 77 h 146"/>
                <a:gd name="T50" fmla="*/ 194 w 491"/>
                <a:gd name="T51" fmla="*/ 99 h 146"/>
                <a:gd name="T52" fmla="*/ 157 w 491"/>
                <a:gd name="T53" fmla="*/ 108 h 146"/>
                <a:gd name="T54" fmla="*/ 81 w 491"/>
                <a:gd name="T55" fmla="*/ 117 h 146"/>
                <a:gd name="T56" fmla="*/ 0 w 491"/>
                <a:gd name="T5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1" h="146">
                  <a:moveTo>
                    <a:pt x="0" y="146"/>
                  </a:moveTo>
                  <a:lnTo>
                    <a:pt x="84" y="99"/>
                  </a:lnTo>
                  <a:lnTo>
                    <a:pt x="103" y="86"/>
                  </a:lnTo>
                  <a:lnTo>
                    <a:pt x="120" y="76"/>
                  </a:lnTo>
                  <a:lnTo>
                    <a:pt x="137" y="66"/>
                  </a:lnTo>
                  <a:lnTo>
                    <a:pt x="155" y="58"/>
                  </a:lnTo>
                  <a:lnTo>
                    <a:pt x="171" y="51"/>
                  </a:lnTo>
                  <a:lnTo>
                    <a:pt x="188" y="44"/>
                  </a:lnTo>
                  <a:lnTo>
                    <a:pt x="205" y="40"/>
                  </a:lnTo>
                  <a:lnTo>
                    <a:pt x="223" y="35"/>
                  </a:lnTo>
                  <a:lnTo>
                    <a:pt x="240" y="31"/>
                  </a:lnTo>
                  <a:lnTo>
                    <a:pt x="257" y="26"/>
                  </a:lnTo>
                  <a:lnTo>
                    <a:pt x="274" y="23"/>
                  </a:lnTo>
                  <a:lnTo>
                    <a:pt x="293" y="19"/>
                  </a:lnTo>
                  <a:lnTo>
                    <a:pt x="311" y="15"/>
                  </a:lnTo>
                  <a:lnTo>
                    <a:pt x="331" y="10"/>
                  </a:lnTo>
                  <a:lnTo>
                    <a:pt x="350" y="5"/>
                  </a:lnTo>
                  <a:lnTo>
                    <a:pt x="371" y="0"/>
                  </a:lnTo>
                  <a:lnTo>
                    <a:pt x="430" y="3"/>
                  </a:lnTo>
                  <a:lnTo>
                    <a:pt x="491" y="2"/>
                  </a:lnTo>
                  <a:lnTo>
                    <a:pt x="386" y="80"/>
                  </a:lnTo>
                  <a:lnTo>
                    <a:pt x="310" y="62"/>
                  </a:lnTo>
                  <a:lnTo>
                    <a:pt x="292" y="72"/>
                  </a:lnTo>
                  <a:lnTo>
                    <a:pt x="310" y="95"/>
                  </a:lnTo>
                  <a:lnTo>
                    <a:pt x="241" y="77"/>
                  </a:lnTo>
                  <a:lnTo>
                    <a:pt x="194" y="99"/>
                  </a:lnTo>
                  <a:lnTo>
                    <a:pt x="157" y="108"/>
                  </a:lnTo>
                  <a:lnTo>
                    <a:pt x="81" y="117"/>
                  </a:lnTo>
                  <a:lnTo>
                    <a:pt x="0" y="146"/>
                  </a:lnTo>
                  <a:close/>
                </a:path>
              </a:pathLst>
            </a:custGeom>
            <a:solidFill>
              <a:srgbClr val="9984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7" name="Freeform 29"/>
            <p:cNvSpPr>
              <a:spLocks/>
            </p:cNvSpPr>
            <p:nvPr/>
          </p:nvSpPr>
          <p:spPr bwMode="auto">
            <a:xfrm>
              <a:off x="3942" y="1786"/>
              <a:ext cx="372" cy="151"/>
            </a:xfrm>
            <a:custGeom>
              <a:avLst/>
              <a:gdLst>
                <a:gd name="T0" fmla="*/ 220 w 745"/>
                <a:gd name="T1" fmla="*/ 59 h 301"/>
                <a:gd name="T2" fmla="*/ 183 w 745"/>
                <a:gd name="T3" fmla="*/ 114 h 301"/>
                <a:gd name="T4" fmla="*/ 165 w 745"/>
                <a:gd name="T5" fmla="*/ 130 h 301"/>
                <a:gd name="T6" fmla="*/ 149 w 745"/>
                <a:gd name="T7" fmla="*/ 146 h 301"/>
                <a:gd name="T8" fmla="*/ 133 w 745"/>
                <a:gd name="T9" fmla="*/ 160 h 301"/>
                <a:gd name="T10" fmla="*/ 117 w 745"/>
                <a:gd name="T11" fmla="*/ 174 h 301"/>
                <a:gd name="T12" fmla="*/ 99 w 745"/>
                <a:gd name="T13" fmla="*/ 188 h 301"/>
                <a:gd name="T14" fmla="*/ 80 w 745"/>
                <a:gd name="T15" fmla="*/ 202 h 301"/>
                <a:gd name="T16" fmla="*/ 59 w 745"/>
                <a:gd name="T17" fmla="*/ 217 h 301"/>
                <a:gd name="T18" fmla="*/ 35 w 745"/>
                <a:gd name="T19" fmla="*/ 235 h 301"/>
                <a:gd name="T20" fmla="*/ 6 w 745"/>
                <a:gd name="T21" fmla="*/ 255 h 301"/>
                <a:gd name="T22" fmla="*/ 0 w 745"/>
                <a:gd name="T23" fmla="*/ 270 h 301"/>
                <a:gd name="T24" fmla="*/ 0 w 745"/>
                <a:gd name="T25" fmla="*/ 282 h 301"/>
                <a:gd name="T26" fmla="*/ 4 w 745"/>
                <a:gd name="T27" fmla="*/ 291 h 301"/>
                <a:gd name="T28" fmla="*/ 12 w 745"/>
                <a:gd name="T29" fmla="*/ 297 h 301"/>
                <a:gd name="T30" fmla="*/ 23 w 745"/>
                <a:gd name="T31" fmla="*/ 300 h 301"/>
                <a:gd name="T32" fmla="*/ 37 w 745"/>
                <a:gd name="T33" fmla="*/ 301 h 301"/>
                <a:gd name="T34" fmla="*/ 53 w 745"/>
                <a:gd name="T35" fmla="*/ 300 h 301"/>
                <a:gd name="T36" fmla="*/ 71 w 745"/>
                <a:gd name="T37" fmla="*/ 298 h 301"/>
                <a:gd name="T38" fmla="*/ 88 w 745"/>
                <a:gd name="T39" fmla="*/ 295 h 301"/>
                <a:gd name="T40" fmla="*/ 106 w 745"/>
                <a:gd name="T41" fmla="*/ 291 h 301"/>
                <a:gd name="T42" fmla="*/ 124 w 745"/>
                <a:gd name="T43" fmla="*/ 287 h 301"/>
                <a:gd name="T44" fmla="*/ 141 w 745"/>
                <a:gd name="T45" fmla="*/ 281 h 301"/>
                <a:gd name="T46" fmla="*/ 156 w 745"/>
                <a:gd name="T47" fmla="*/ 276 h 301"/>
                <a:gd name="T48" fmla="*/ 168 w 745"/>
                <a:gd name="T49" fmla="*/ 273 h 301"/>
                <a:gd name="T50" fmla="*/ 178 w 745"/>
                <a:gd name="T51" fmla="*/ 269 h 301"/>
                <a:gd name="T52" fmla="*/ 183 w 745"/>
                <a:gd name="T53" fmla="*/ 267 h 301"/>
                <a:gd name="T54" fmla="*/ 218 w 745"/>
                <a:gd name="T55" fmla="*/ 258 h 301"/>
                <a:gd name="T56" fmla="*/ 253 w 745"/>
                <a:gd name="T57" fmla="*/ 250 h 301"/>
                <a:gd name="T58" fmla="*/ 287 w 745"/>
                <a:gd name="T59" fmla="*/ 242 h 301"/>
                <a:gd name="T60" fmla="*/ 323 w 745"/>
                <a:gd name="T61" fmla="*/ 234 h 301"/>
                <a:gd name="T62" fmla="*/ 357 w 745"/>
                <a:gd name="T63" fmla="*/ 227 h 301"/>
                <a:gd name="T64" fmla="*/ 392 w 745"/>
                <a:gd name="T65" fmla="*/ 219 h 301"/>
                <a:gd name="T66" fmla="*/ 428 w 745"/>
                <a:gd name="T67" fmla="*/ 212 h 301"/>
                <a:gd name="T68" fmla="*/ 462 w 745"/>
                <a:gd name="T69" fmla="*/ 205 h 301"/>
                <a:gd name="T70" fmla="*/ 498 w 745"/>
                <a:gd name="T71" fmla="*/ 199 h 301"/>
                <a:gd name="T72" fmla="*/ 533 w 745"/>
                <a:gd name="T73" fmla="*/ 192 h 301"/>
                <a:gd name="T74" fmla="*/ 568 w 745"/>
                <a:gd name="T75" fmla="*/ 186 h 301"/>
                <a:gd name="T76" fmla="*/ 604 w 745"/>
                <a:gd name="T77" fmla="*/ 179 h 301"/>
                <a:gd name="T78" fmla="*/ 639 w 745"/>
                <a:gd name="T79" fmla="*/ 174 h 301"/>
                <a:gd name="T80" fmla="*/ 674 w 745"/>
                <a:gd name="T81" fmla="*/ 167 h 301"/>
                <a:gd name="T82" fmla="*/ 709 w 745"/>
                <a:gd name="T83" fmla="*/ 161 h 301"/>
                <a:gd name="T84" fmla="*/ 745 w 745"/>
                <a:gd name="T85" fmla="*/ 154 h 301"/>
                <a:gd name="T86" fmla="*/ 687 w 745"/>
                <a:gd name="T87" fmla="*/ 0 h 301"/>
                <a:gd name="T88" fmla="*/ 668 w 745"/>
                <a:gd name="T89" fmla="*/ 37 h 301"/>
                <a:gd name="T90" fmla="*/ 650 w 745"/>
                <a:gd name="T91" fmla="*/ 44 h 301"/>
                <a:gd name="T92" fmla="*/ 630 w 745"/>
                <a:gd name="T93" fmla="*/ 51 h 301"/>
                <a:gd name="T94" fmla="*/ 609 w 745"/>
                <a:gd name="T95" fmla="*/ 56 h 301"/>
                <a:gd name="T96" fmla="*/ 586 w 745"/>
                <a:gd name="T97" fmla="*/ 61 h 301"/>
                <a:gd name="T98" fmla="*/ 561 w 745"/>
                <a:gd name="T99" fmla="*/ 65 h 301"/>
                <a:gd name="T100" fmla="*/ 537 w 745"/>
                <a:gd name="T101" fmla="*/ 69 h 301"/>
                <a:gd name="T102" fmla="*/ 512 w 745"/>
                <a:gd name="T103" fmla="*/ 72 h 301"/>
                <a:gd name="T104" fmla="*/ 485 w 745"/>
                <a:gd name="T105" fmla="*/ 75 h 301"/>
                <a:gd name="T106" fmla="*/ 459 w 745"/>
                <a:gd name="T107" fmla="*/ 77 h 301"/>
                <a:gd name="T108" fmla="*/ 433 w 745"/>
                <a:gd name="T109" fmla="*/ 78 h 301"/>
                <a:gd name="T110" fmla="*/ 407 w 745"/>
                <a:gd name="T111" fmla="*/ 79 h 301"/>
                <a:gd name="T112" fmla="*/ 382 w 745"/>
                <a:gd name="T113" fmla="*/ 79 h 301"/>
                <a:gd name="T114" fmla="*/ 356 w 745"/>
                <a:gd name="T115" fmla="*/ 79 h 301"/>
                <a:gd name="T116" fmla="*/ 332 w 745"/>
                <a:gd name="T117" fmla="*/ 79 h 301"/>
                <a:gd name="T118" fmla="*/ 308 w 745"/>
                <a:gd name="T119" fmla="*/ 77 h 301"/>
                <a:gd name="T120" fmla="*/ 286 w 745"/>
                <a:gd name="T121" fmla="*/ 76 h 301"/>
                <a:gd name="T122" fmla="*/ 254 w 745"/>
                <a:gd name="T123" fmla="*/ 65 h 301"/>
                <a:gd name="T124" fmla="*/ 220 w 745"/>
                <a:gd name="T125" fmla="*/ 5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5" h="301">
                  <a:moveTo>
                    <a:pt x="220" y="59"/>
                  </a:moveTo>
                  <a:lnTo>
                    <a:pt x="183" y="114"/>
                  </a:lnTo>
                  <a:lnTo>
                    <a:pt x="165" y="130"/>
                  </a:lnTo>
                  <a:lnTo>
                    <a:pt x="149" y="146"/>
                  </a:lnTo>
                  <a:lnTo>
                    <a:pt x="133" y="160"/>
                  </a:lnTo>
                  <a:lnTo>
                    <a:pt x="117" y="174"/>
                  </a:lnTo>
                  <a:lnTo>
                    <a:pt x="99" y="188"/>
                  </a:lnTo>
                  <a:lnTo>
                    <a:pt x="80" y="202"/>
                  </a:lnTo>
                  <a:lnTo>
                    <a:pt x="59" y="217"/>
                  </a:lnTo>
                  <a:lnTo>
                    <a:pt x="35" y="235"/>
                  </a:lnTo>
                  <a:lnTo>
                    <a:pt x="6" y="255"/>
                  </a:lnTo>
                  <a:lnTo>
                    <a:pt x="0" y="270"/>
                  </a:lnTo>
                  <a:lnTo>
                    <a:pt x="0" y="282"/>
                  </a:lnTo>
                  <a:lnTo>
                    <a:pt x="4" y="291"/>
                  </a:lnTo>
                  <a:lnTo>
                    <a:pt x="12" y="297"/>
                  </a:lnTo>
                  <a:lnTo>
                    <a:pt x="23" y="300"/>
                  </a:lnTo>
                  <a:lnTo>
                    <a:pt x="37" y="301"/>
                  </a:lnTo>
                  <a:lnTo>
                    <a:pt x="53" y="300"/>
                  </a:lnTo>
                  <a:lnTo>
                    <a:pt x="71" y="298"/>
                  </a:lnTo>
                  <a:lnTo>
                    <a:pt x="88" y="295"/>
                  </a:lnTo>
                  <a:lnTo>
                    <a:pt x="106" y="291"/>
                  </a:lnTo>
                  <a:lnTo>
                    <a:pt x="124" y="287"/>
                  </a:lnTo>
                  <a:lnTo>
                    <a:pt x="141" y="281"/>
                  </a:lnTo>
                  <a:lnTo>
                    <a:pt x="156" y="276"/>
                  </a:lnTo>
                  <a:lnTo>
                    <a:pt x="168" y="273"/>
                  </a:lnTo>
                  <a:lnTo>
                    <a:pt x="178" y="269"/>
                  </a:lnTo>
                  <a:lnTo>
                    <a:pt x="183" y="267"/>
                  </a:lnTo>
                  <a:lnTo>
                    <a:pt x="218" y="258"/>
                  </a:lnTo>
                  <a:lnTo>
                    <a:pt x="253" y="250"/>
                  </a:lnTo>
                  <a:lnTo>
                    <a:pt x="287" y="242"/>
                  </a:lnTo>
                  <a:lnTo>
                    <a:pt x="323" y="234"/>
                  </a:lnTo>
                  <a:lnTo>
                    <a:pt x="357" y="227"/>
                  </a:lnTo>
                  <a:lnTo>
                    <a:pt x="392" y="219"/>
                  </a:lnTo>
                  <a:lnTo>
                    <a:pt x="428" y="212"/>
                  </a:lnTo>
                  <a:lnTo>
                    <a:pt x="462" y="205"/>
                  </a:lnTo>
                  <a:lnTo>
                    <a:pt x="498" y="199"/>
                  </a:lnTo>
                  <a:lnTo>
                    <a:pt x="533" y="192"/>
                  </a:lnTo>
                  <a:lnTo>
                    <a:pt x="568" y="186"/>
                  </a:lnTo>
                  <a:lnTo>
                    <a:pt x="604" y="179"/>
                  </a:lnTo>
                  <a:lnTo>
                    <a:pt x="639" y="174"/>
                  </a:lnTo>
                  <a:lnTo>
                    <a:pt x="674" y="167"/>
                  </a:lnTo>
                  <a:lnTo>
                    <a:pt x="709" y="161"/>
                  </a:lnTo>
                  <a:lnTo>
                    <a:pt x="745" y="154"/>
                  </a:lnTo>
                  <a:lnTo>
                    <a:pt x="687" y="0"/>
                  </a:lnTo>
                  <a:lnTo>
                    <a:pt x="668" y="37"/>
                  </a:lnTo>
                  <a:lnTo>
                    <a:pt x="650" y="44"/>
                  </a:lnTo>
                  <a:lnTo>
                    <a:pt x="630" y="51"/>
                  </a:lnTo>
                  <a:lnTo>
                    <a:pt x="609" y="56"/>
                  </a:lnTo>
                  <a:lnTo>
                    <a:pt x="586" y="61"/>
                  </a:lnTo>
                  <a:lnTo>
                    <a:pt x="561" y="65"/>
                  </a:lnTo>
                  <a:lnTo>
                    <a:pt x="537" y="69"/>
                  </a:lnTo>
                  <a:lnTo>
                    <a:pt x="512" y="72"/>
                  </a:lnTo>
                  <a:lnTo>
                    <a:pt x="485" y="75"/>
                  </a:lnTo>
                  <a:lnTo>
                    <a:pt x="459" y="77"/>
                  </a:lnTo>
                  <a:lnTo>
                    <a:pt x="433" y="78"/>
                  </a:lnTo>
                  <a:lnTo>
                    <a:pt x="407" y="79"/>
                  </a:lnTo>
                  <a:lnTo>
                    <a:pt x="382" y="79"/>
                  </a:lnTo>
                  <a:lnTo>
                    <a:pt x="356" y="79"/>
                  </a:lnTo>
                  <a:lnTo>
                    <a:pt x="332" y="79"/>
                  </a:lnTo>
                  <a:lnTo>
                    <a:pt x="308" y="77"/>
                  </a:lnTo>
                  <a:lnTo>
                    <a:pt x="286" y="76"/>
                  </a:lnTo>
                  <a:lnTo>
                    <a:pt x="254" y="65"/>
                  </a:lnTo>
                  <a:lnTo>
                    <a:pt x="220" y="59"/>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8" name="Freeform 30"/>
            <p:cNvSpPr>
              <a:spLocks/>
            </p:cNvSpPr>
            <p:nvPr/>
          </p:nvSpPr>
          <p:spPr bwMode="auto">
            <a:xfrm>
              <a:off x="3602" y="1922"/>
              <a:ext cx="175" cy="118"/>
            </a:xfrm>
            <a:custGeom>
              <a:avLst/>
              <a:gdLst>
                <a:gd name="T0" fmla="*/ 217 w 350"/>
                <a:gd name="T1" fmla="*/ 0 h 236"/>
                <a:gd name="T2" fmla="*/ 21 w 350"/>
                <a:gd name="T3" fmla="*/ 169 h 236"/>
                <a:gd name="T4" fmla="*/ 0 w 350"/>
                <a:gd name="T5" fmla="*/ 206 h 236"/>
                <a:gd name="T6" fmla="*/ 13 w 350"/>
                <a:gd name="T7" fmla="*/ 236 h 236"/>
                <a:gd name="T8" fmla="*/ 54 w 350"/>
                <a:gd name="T9" fmla="*/ 226 h 236"/>
                <a:gd name="T10" fmla="*/ 141 w 350"/>
                <a:gd name="T11" fmla="*/ 209 h 236"/>
                <a:gd name="T12" fmla="*/ 189 w 350"/>
                <a:gd name="T13" fmla="*/ 206 h 236"/>
                <a:gd name="T14" fmla="*/ 204 w 350"/>
                <a:gd name="T15" fmla="*/ 211 h 236"/>
                <a:gd name="T16" fmla="*/ 216 w 350"/>
                <a:gd name="T17" fmla="*/ 216 h 236"/>
                <a:gd name="T18" fmla="*/ 228 w 350"/>
                <a:gd name="T19" fmla="*/ 221 h 236"/>
                <a:gd name="T20" fmla="*/ 238 w 350"/>
                <a:gd name="T21" fmla="*/ 224 h 236"/>
                <a:gd name="T22" fmla="*/ 247 w 350"/>
                <a:gd name="T23" fmla="*/ 226 h 236"/>
                <a:gd name="T24" fmla="*/ 254 w 350"/>
                <a:gd name="T25" fmla="*/ 228 h 236"/>
                <a:gd name="T26" fmla="*/ 260 w 350"/>
                <a:gd name="T27" fmla="*/ 228 h 236"/>
                <a:gd name="T28" fmla="*/ 265 w 350"/>
                <a:gd name="T29" fmla="*/ 225 h 236"/>
                <a:gd name="T30" fmla="*/ 270 w 350"/>
                <a:gd name="T31" fmla="*/ 218 h 236"/>
                <a:gd name="T32" fmla="*/ 275 w 350"/>
                <a:gd name="T33" fmla="*/ 210 h 236"/>
                <a:gd name="T34" fmla="*/ 281 w 350"/>
                <a:gd name="T35" fmla="*/ 200 h 236"/>
                <a:gd name="T36" fmla="*/ 286 w 350"/>
                <a:gd name="T37" fmla="*/ 190 h 236"/>
                <a:gd name="T38" fmla="*/ 296 w 350"/>
                <a:gd name="T39" fmla="*/ 177 h 236"/>
                <a:gd name="T40" fmla="*/ 308 w 350"/>
                <a:gd name="T41" fmla="*/ 164 h 236"/>
                <a:gd name="T42" fmla="*/ 327 w 350"/>
                <a:gd name="T43" fmla="*/ 149 h 236"/>
                <a:gd name="T44" fmla="*/ 350 w 350"/>
                <a:gd name="T45" fmla="*/ 134 h 236"/>
                <a:gd name="T46" fmla="*/ 239 w 350"/>
                <a:gd name="T47" fmla="*/ 110 h 236"/>
                <a:gd name="T48" fmla="*/ 236 w 350"/>
                <a:gd name="T49" fmla="*/ 79 h 236"/>
                <a:gd name="T50" fmla="*/ 236 w 350"/>
                <a:gd name="T51" fmla="*/ 8 h 236"/>
                <a:gd name="T52" fmla="*/ 217 w 350"/>
                <a:gd name="T5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0" h="236">
                  <a:moveTo>
                    <a:pt x="217" y="0"/>
                  </a:moveTo>
                  <a:lnTo>
                    <a:pt x="21" y="169"/>
                  </a:lnTo>
                  <a:lnTo>
                    <a:pt x="0" y="206"/>
                  </a:lnTo>
                  <a:lnTo>
                    <a:pt x="13" y="236"/>
                  </a:lnTo>
                  <a:lnTo>
                    <a:pt x="54" y="226"/>
                  </a:lnTo>
                  <a:lnTo>
                    <a:pt x="141" y="209"/>
                  </a:lnTo>
                  <a:lnTo>
                    <a:pt x="189" y="206"/>
                  </a:lnTo>
                  <a:lnTo>
                    <a:pt x="204" y="211"/>
                  </a:lnTo>
                  <a:lnTo>
                    <a:pt x="216" y="216"/>
                  </a:lnTo>
                  <a:lnTo>
                    <a:pt x="228" y="221"/>
                  </a:lnTo>
                  <a:lnTo>
                    <a:pt x="238" y="224"/>
                  </a:lnTo>
                  <a:lnTo>
                    <a:pt x="247" y="226"/>
                  </a:lnTo>
                  <a:lnTo>
                    <a:pt x="254" y="228"/>
                  </a:lnTo>
                  <a:lnTo>
                    <a:pt x="260" y="228"/>
                  </a:lnTo>
                  <a:lnTo>
                    <a:pt x="265" y="225"/>
                  </a:lnTo>
                  <a:lnTo>
                    <a:pt x="270" y="218"/>
                  </a:lnTo>
                  <a:lnTo>
                    <a:pt x="275" y="210"/>
                  </a:lnTo>
                  <a:lnTo>
                    <a:pt x="281" y="200"/>
                  </a:lnTo>
                  <a:lnTo>
                    <a:pt x="286" y="190"/>
                  </a:lnTo>
                  <a:lnTo>
                    <a:pt x="296" y="177"/>
                  </a:lnTo>
                  <a:lnTo>
                    <a:pt x="308" y="164"/>
                  </a:lnTo>
                  <a:lnTo>
                    <a:pt x="327" y="149"/>
                  </a:lnTo>
                  <a:lnTo>
                    <a:pt x="350" y="134"/>
                  </a:lnTo>
                  <a:lnTo>
                    <a:pt x="239" y="110"/>
                  </a:lnTo>
                  <a:lnTo>
                    <a:pt x="236" y="79"/>
                  </a:lnTo>
                  <a:lnTo>
                    <a:pt x="236" y="8"/>
                  </a:lnTo>
                  <a:lnTo>
                    <a:pt x="217" y="0"/>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199" name="Freeform 31"/>
            <p:cNvSpPr>
              <a:spLocks/>
            </p:cNvSpPr>
            <p:nvPr/>
          </p:nvSpPr>
          <p:spPr bwMode="auto">
            <a:xfrm>
              <a:off x="3603" y="1915"/>
              <a:ext cx="114" cy="122"/>
            </a:xfrm>
            <a:custGeom>
              <a:avLst/>
              <a:gdLst>
                <a:gd name="T0" fmla="*/ 193 w 227"/>
                <a:gd name="T1" fmla="*/ 0 h 243"/>
                <a:gd name="T2" fmla="*/ 227 w 227"/>
                <a:gd name="T3" fmla="*/ 16 h 243"/>
                <a:gd name="T4" fmla="*/ 128 w 227"/>
                <a:gd name="T5" fmla="*/ 98 h 243"/>
                <a:gd name="T6" fmla="*/ 62 w 227"/>
                <a:gd name="T7" fmla="*/ 156 h 243"/>
                <a:gd name="T8" fmla="*/ 23 w 227"/>
                <a:gd name="T9" fmla="*/ 200 h 243"/>
                <a:gd name="T10" fmla="*/ 22 w 227"/>
                <a:gd name="T11" fmla="*/ 213 h 243"/>
                <a:gd name="T12" fmla="*/ 22 w 227"/>
                <a:gd name="T13" fmla="*/ 223 h 243"/>
                <a:gd name="T14" fmla="*/ 23 w 227"/>
                <a:gd name="T15" fmla="*/ 232 h 243"/>
                <a:gd name="T16" fmla="*/ 26 w 227"/>
                <a:gd name="T17" fmla="*/ 243 h 243"/>
                <a:gd name="T18" fmla="*/ 8 w 227"/>
                <a:gd name="T19" fmla="*/ 229 h 243"/>
                <a:gd name="T20" fmla="*/ 0 w 227"/>
                <a:gd name="T21" fmla="*/ 217 h 243"/>
                <a:gd name="T22" fmla="*/ 1 w 227"/>
                <a:gd name="T23" fmla="*/ 203 h 243"/>
                <a:gd name="T24" fmla="*/ 11 w 227"/>
                <a:gd name="T25" fmla="*/ 182 h 243"/>
                <a:gd name="T26" fmla="*/ 193 w 227"/>
                <a:gd name="T2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43">
                  <a:moveTo>
                    <a:pt x="193" y="0"/>
                  </a:moveTo>
                  <a:lnTo>
                    <a:pt x="227" y="16"/>
                  </a:lnTo>
                  <a:lnTo>
                    <a:pt x="128" y="98"/>
                  </a:lnTo>
                  <a:lnTo>
                    <a:pt x="62" y="156"/>
                  </a:lnTo>
                  <a:lnTo>
                    <a:pt x="23" y="200"/>
                  </a:lnTo>
                  <a:lnTo>
                    <a:pt x="22" y="213"/>
                  </a:lnTo>
                  <a:lnTo>
                    <a:pt x="22" y="223"/>
                  </a:lnTo>
                  <a:lnTo>
                    <a:pt x="23" y="232"/>
                  </a:lnTo>
                  <a:lnTo>
                    <a:pt x="26" y="243"/>
                  </a:lnTo>
                  <a:lnTo>
                    <a:pt x="8" y="229"/>
                  </a:lnTo>
                  <a:lnTo>
                    <a:pt x="0" y="217"/>
                  </a:lnTo>
                  <a:lnTo>
                    <a:pt x="1" y="203"/>
                  </a:lnTo>
                  <a:lnTo>
                    <a:pt x="11" y="182"/>
                  </a:lnTo>
                  <a:lnTo>
                    <a:pt x="193" y="0"/>
                  </a:lnTo>
                  <a:close/>
                </a:path>
              </a:pathLst>
            </a:custGeom>
            <a:solidFill>
              <a:srgbClr val="FF2D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0" name="Freeform 32"/>
            <p:cNvSpPr>
              <a:spLocks/>
            </p:cNvSpPr>
            <p:nvPr/>
          </p:nvSpPr>
          <p:spPr bwMode="auto">
            <a:xfrm>
              <a:off x="3680" y="2002"/>
              <a:ext cx="66" cy="35"/>
            </a:xfrm>
            <a:custGeom>
              <a:avLst/>
              <a:gdLst>
                <a:gd name="T0" fmla="*/ 15 w 133"/>
                <a:gd name="T1" fmla="*/ 0 h 69"/>
                <a:gd name="T2" fmla="*/ 133 w 133"/>
                <a:gd name="T3" fmla="*/ 26 h 69"/>
                <a:gd name="T4" fmla="*/ 127 w 133"/>
                <a:gd name="T5" fmla="*/ 38 h 69"/>
                <a:gd name="T6" fmla="*/ 122 w 133"/>
                <a:gd name="T7" fmla="*/ 47 h 69"/>
                <a:gd name="T8" fmla="*/ 118 w 133"/>
                <a:gd name="T9" fmla="*/ 57 h 69"/>
                <a:gd name="T10" fmla="*/ 113 w 133"/>
                <a:gd name="T11" fmla="*/ 69 h 69"/>
                <a:gd name="T12" fmla="*/ 1 w 133"/>
                <a:gd name="T13" fmla="*/ 46 h 69"/>
                <a:gd name="T14" fmla="*/ 0 w 133"/>
                <a:gd name="T15" fmla="*/ 34 h 69"/>
                <a:gd name="T16" fmla="*/ 4 w 133"/>
                <a:gd name="T17" fmla="*/ 23 h 69"/>
                <a:gd name="T18" fmla="*/ 8 w 133"/>
                <a:gd name="T19" fmla="*/ 11 h 69"/>
                <a:gd name="T20" fmla="*/ 15 w 133"/>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69">
                  <a:moveTo>
                    <a:pt x="15" y="0"/>
                  </a:moveTo>
                  <a:lnTo>
                    <a:pt x="133" y="26"/>
                  </a:lnTo>
                  <a:lnTo>
                    <a:pt x="127" y="38"/>
                  </a:lnTo>
                  <a:lnTo>
                    <a:pt x="122" y="47"/>
                  </a:lnTo>
                  <a:lnTo>
                    <a:pt x="118" y="57"/>
                  </a:lnTo>
                  <a:lnTo>
                    <a:pt x="113" y="69"/>
                  </a:lnTo>
                  <a:lnTo>
                    <a:pt x="1" y="46"/>
                  </a:lnTo>
                  <a:lnTo>
                    <a:pt x="0" y="34"/>
                  </a:lnTo>
                  <a:lnTo>
                    <a:pt x="4" y="23"/>
                  </a:lnTo>
                  <a:lnTo>
                    <a:pt x="8" y="11"/>
                  </a:lnTo>
                  <a:lnTo>
                    <a:pt x="15"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1" name="Freeform 33"/>
            <p:cNvSpPr>
              <a:spLocks/>
            </p:cNvSpPr>
            <p:nvPr/>
          </p:nvSpPr>
          <p:spPr bwMode="auto">
            <a:xfrm>
              <a:off x="4293" y="1761"/>
              <a:ext cx="95" cy="100"/>
            </a:xfrm>
            <a:custGeom>
              <a:avLst/>
              <a:gdLst>
                <a:gd name="T0" fmla="*/ 0 w 190"/>
                <a:gd name="T1" fmla="*/ 49 h 201"/>
                <a:gd name="T2" fmla="*/ 27 w 190"/>
                <a:gd name="T3" fmla="*/ 120 h 201"/>
                <a:gd name="T4" fmla="*/ 43 w 190"/>
                <a:gd name="T5" fmla="*/ 121 h 201"/>
                <a:gd name="T6" fmla="*/ 56 w 190"/>
                <a:gd name="T7" fmla="*/ 125 h 201"/>
                <a:gd name="T8" fmla="*/ 66 w 190"/>
                <a:gd name="T9" fmla="*/ 130 h 201"/>
                <a:gd name="T10" fmla="*/ 73 w 190"/>
                <a:gd name="T11" fmla="*/ 137 h 201"/>
                <a:gd name="T12" fmla="*/ 75 w 190"/>
                <a:gd name="T13" fmla="*/ 146 h 201"/>
                <a:gd name="T14" fmla="*/ 75 w 190"/>
                <a:gd name="T15" fmla="*/ 158 h 201"/>
                <a:gd name="T16" fmla="*/ 70 w 190"/>
                <a:gd name="T17" fmla="*/ 172 h 201"/>
                <a:gd name="T18" fmla="*/ 63 w 190"/>
                <a:gd name="T19" fmla="*/ 187 h 201"/>
                <a:gd name="T20" fmla="*/ 63 w 190"/>
                <a:gd name="T21" fmla="*/ 201 h 201"/>
                <a:gd name="T22" fmla="*/ 190 w 190"/>
                <a:gd name="T23" fmla="*/ 184 h 201"/>
                <a:gd name="T24" fmla="*/ 166 w 190"/>
                <a:gd name="T25" fmla="*/ 152 h 201"/>
                <a:gd name="T26" fmla="*/ 127 w 190"/>
                <a:gd name="T27" fmla="*/ 14 h 201"/>
                <a:gd name="T28" fmla="*/ 111 w 190"/>
                <a:gd name="T29" fmla="*/ 2 h 201"/>
                <a:gd name="T30" fmla="*/ 74 w 190"/>
                <a:gd name="T31" fmla="*/ 0 h 201"/>
                <a:gd name="T32" fmla="*/ 42 w 190"/>
                <a:gd name="T33" fmla="*/ 2 h 201"/>
                <a:gd name="T34" fmla="*/ 39 w 190"/>
                <a:gd name="T35" fmla="*/ 15 h 201"/>
                <a:gd name="T36" fmla="*/ 37 w 190"/>
                <a:gd name="T37" fmla="*/ 24 h 201"/>
                <a:gd name="T38" fmla="*/ 33 w 190"/>
                <a:gd name="T39" fmla="*/ 29 h 201"/>
                <a:gd name="T40" fmla="*/ 30 w 190"/>
                <a:gd name="T41" fmla="*/ 32 h 201"/>
                <a:gd name="T42" fmla="*/ 24 w 190"/>
                <a:gd name="T43" fmla="*/ 35 h 201"/>
                <a:gd name="T44" fmla="*/ 18 w 190"/>
                <a:gd name="T45" fmla="*/ 37 h 201"/>
                <a:gd name="T46" fmla="*/ 10 w 190"/>
                <a:gd name="T47" fmla="*/ 42 h 201"/>
                <a:gd name="T48" fmla="*/ 0 w 190"/>
                <a:gd name="T49" fmla="*/ 4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201">
                  <a:moveTo>
                    <a:pt x="0" y="49"/>
                  </a:moveTo>
                  <a:lnTo>
                    <a:pt x="27" y="120"/>
                  </a:lnTo>
                  <a:lnTo>
                    <a:pt x="43" y="121"/>
                  </a:lnTo>
                  <a:lnTo>
                    <a:pt x="56" y="125"/>
                  </a:lnTo>
                  <a:lnTo>
                    <a:pt x="66" y="130"/>
                  </a:lnTo>
                  <a:lnTo>
                    <a:pt x="73" y="137"/>
                  </a:lnTo>
                  <a:lnTo>
                    <a:pt x="75" y="146"/>
                  </a:lnTo>
                  <a:lnTo>
                    <a:pt x="75" y="158"/>
                  </a:lnTo>
                  <a:lnTo>
                    <a:pt x="70" y="172"/>
                  </a:lnTo>
                  <a:lnTo>
                    <a:pt x="63" y="187"/>
                  </a:lnTo>
                  <a:lnTo>
                    <a:pt x="63" y="201"/>
                  </a:lnTo>
                  <a:lnTo>
                    <a:pt x="190" y="184"/>
                  </a:lnTo>
                  <a:lnTo>
                    <a:pt x="166" y="152"/>
                  </a:lnTo>
                  <a:lnTo>
                    <a:pt x="127" y="14"/>
                  </a:lnTo>
                  <a:lnTo>
                    <a:pt x="111" y="2"/>
                  </a:lnTo>
                  <a:lnTo>
                    <a:pt x="74" y="0"/>
                  </a:lnTo>
                  <a:lnTo>
                    <a:pt x="42" y="2"/>
                  </a:lnTo>
                  <a:lnTo>
                    <a:pt x="39" y="15"/>
                  </a:lnTo>
                  <a:lnTo>
                    <a:pt x="37" y="24"/>
                  </a:lnTo>
                  <a:lnTo>
                    <a:pt x="33" y="29"/>
                  </a:lnTo>
                  <a:lnTo>
                    <a:pt x="30" y="32"/>
                  </a:lnTo>
                  <a:lnTo>
                    <a:pt x="24" y="35"/>
                  </a:lnTo>
                  <a:lnTo>
                    <a:pt x="18" y="37"/>
                  </a:lnTo>
                  <a:lnTo>
                    <a:pt x="10" y="42"/>
                  </a:lnTo>
                  <a:lnTo>
                    <a:pt x="0" y="49"/>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2" name="Freeform 34"/>
            <p:cNvSpPr>
              <a:spLocks/>
            </p:cNvSpPr>
            <p:nvPr/>
          </p:nvSpPr>
          <p:spPr bwMode="auto">
            <a:xfrm>
              <a:off x="4280" y="1936"/>
              <a:ext cx="124" cy="72"/>
            </a:xfrm>
            <a:custGeom>
              <a:avLst/>
              <a:gdLst>
                <a:gd name="T0" fmla="*/ 12 w 247"/>
                <a:gd name="T1" fmla="*/ 35 h 143"/>
                <a:gd name="T2" fmla="*/ 20 w 247"/>
                <a:gd name="T3" fmla="*/ 34 h 143"/>
                <a:gd name="T4" fmla="*/ 31 w 247"/>
                <a:gd name="T5" fmla="*/ 31 h 143"/>
                <a:gd name="T6" fmla="*/ 42 w 247"/>
                <a:gd name="T7" fmla="*/ 30 h 143"/>
                <a:gd name="T8" fmla="*/ 55 w 247"/>
                <a:gd name="T9" fmla="*/ 28 h 143"/>
                <a:gd name="T10" fmla="*/ 68 w 247"/>
                <a:gd name="T11" fmla="*/ 26 h 143"/>
                <a:gd name="T12" fmla="*/ 82 w 247"/>
                <a:gd name="T13" fmla="*/ 23 h 143"/>
                <a:gd name="T14" fmla="*/ 96 w 247"/>
                <a:gd name="T15" fmla="*/ 21 h 143"/>
                <a:gd name="T16" fmla="*/ 111 w 247"/>
                <a:gd name="T17" fmla="*/ 19 h 143"/>
                <a:gd name="T18" fmla="*/ 126 w 247"/>
                <a:gd name="T19" fmla="*/ 16 h 143"/>
                <a:gd name="T20" fmla="*/ 142 w 247"/>
                <a:gd name="T21" fmla="*/ 13 h 143"/>
                <a:gd name="T22" fmla="*/ 156 w 247"/>
                <a:gd name="T23" fmla="*/ 12 h 143"/>
                <a:gd name="T24" fmla="*/ 171 w 247"/>
                <a:gd name="T25" fmla="*/ 10 h 143"/>
                <a:gd name="T26" fmla="*/ 185 w 247"/>
                <a:gd name="T27" fmla="*/ 7 h 143"/>
                <a:gd name="T28" fmla="*/ 198 w 247"/>
                <a:gd name="T29" fmla="*/ 5 h 143"/>
                <a:gd name="T30" fmla="*/ 210 w 247"/>
                <a:gd name="T31" fmla="*/ 4 h 143"/>
                <a:gd name="T32" fmla="*/ 221 w 247"/>
                <a:gd name="T33" fmla="*/ 3 h 143"/>
                <a:gd name="T34" fmla="*/ 247 w 247"/>
                <a:gd name="T35" fmla="*/ 0 h 143"/>
                <a:gd name="T36" fmla="*/ 247 w 247"/>
                <a:gd name="T37" fmla="*/ 36 h 143"/>
                <a:gd name="T38" fmla="*/ 247 w 247"/>
                <a:gd name="T39" fmla="*/ 89 h 143"/>
                <a:gd name="T40" fmla="*/ 232 w 247"/>
                <a:gd name="T41" fmla="*/ 95 h 143"/>
                <a:gd name="T42" fmla="*/ 218 w 247"/>
                <a:gd name="T43" fmla="*/ 99 h 143"/>
                <a:gd name="T44" fmla="*/ 203 w 247"/>
                <a:gd name="T45" fmla="*/ 104 h 143"/>
                <a:gd name="T46" fmla="*/ 190 w 247"/>
                <a:gd name="T47" fmla="*/ 107 h 143"/>
                <a:gd name="T48" fmla="*/ 176 w 247"/>
                <a:gd name="T49" fmla="*/ 111 h 143"/>
                <a:gd name="T50" fmla="*/ 161 w 247"/>
                <a:gd name="T51" fmla="*/ 113 h 143"/>
                <a:gd name="T52" fmla="*/ 147 w 247"/>
                <a:gd name="T53" fmla="*/ 117 h 143"/>
                <a:gd name="T54" fmla="*/ 132 w 247"/>
                <a:gd name="T55" fmla="*/ 119 h 143"/>
                <a:gd name="T56" fmla="*/ 117 w 247"/>
                <a:gd name="T57" fmla="*/ 121 h 143"/>
                <a:gd name="T58" fmla="*/ 102 w 247"/>
                <a:gd name="T59" fmla="*/ 124 h 143"/>
                <a:gd name="T60" fmla="*/ 87 w 247"/>
                <a:gd name="T61" fmla="*/ 126 h 143"/>
                <a:gd name="T62" fmla="*/ 71 w 247"/>
                <a:gd name="T63" fmla="*/ 129 h 143"/>
                <a:gd name="T64" fmla="*/ 55 w 247"/>
                <a:gd name="T65" fmla="*/ 132 h 143"/>
                <a:gd name="T66" fmla="*/ 38 w 247"/>
                <a:gd name="T67" fmla="*/ 135 h 143"/>
                <a:gd name="T68" fmla="*/ 20 w 247"/>
                <a:gd name="T69" fmla="*/ 138 h 143"/>
                <a:gd name="T70" fmla="*/ 2 w 247"/>
                <a:gd name="T71" fmla="*/ 143 h 143"/>
                <a:gd name="T72" fmla="*/ 0 w 247"/>
                <a:gd name="T73" fmla="*/ 124 h 143"/>
                <a:gd name="T74" fmla="*/ 26 w 247"/>
                <a:gd name="T75" fmla="*/ 129 h 143"/>
                <a:gd name="T76" fmla="*/ 40 w 247"/>
                <a:gd name="T77" fmla="*/ 118 h 143"/>
                <a:gd name="T78" fmla="*/ 50 w 247"/>
                <a:gd name="T79" fmla="*/ 105 h 143"/>
                <a:gd name="T80" fmla="*/ 56 w 247"/>
                <a:gd name="T81" fmla="*/ 92 h 143"/>
                <a:gd name="T82" fmla="*/ 57 w 247"/>
                <a:gd name="T83" fmla="*/ 80 h 143"/>
                <a:gd name="T84" fmla="*/ 54 w 247"/>
                <a:gd name="T85" fmla="*/ 68 h 143"/>
                <a:gd name="T86" fmla="*/ 44 w 247"/>
                <a:gd name="T87" fmla="*/ 56 h 143"/>
                <a:gd name="T88" fmla="*/ 31 w 247"/>
                <a:gd name="T89" fmla="*/ 45 h 143"/>
                <a:gd name="T90" fmla="*/ 12 w 247"/>
                <a:gd name="T91" fmla="*/ 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 h="143">
                  <a:moveTo>
                    <a:pt x="12" y="35"/>
                  </a:moveTo>
                  <a:lnTo>
                    <a:pt x="20" y="34"/>
                  </a:lnTo>
                  <a:lnTo>
                    <a:pt x="31" y="31"/>
                  </a:lnTo>
                  <a:lnTo>
                    <a:pt x="42" y="30"/>
                  </a:lnTo>
                  <a:lnTo>
                    <a:pt x="55" y="28"/>
                  </a:lnTo>
                  <a:lnTo>
                    <a:pt x="68" y="26"/>
                  </a:lnTo>
                  <a:lnTo>
                    <a:pt x="82" y="23"/>
                  </a:lnTo>
                  <a:lnTo>
                    <a:pt x="96" y="21"/>
                  </a:lnTo>
                  <a:lnTo>
                    <a:pt x="111" y="19"/>
                  </a:lnTo>
                  <a:lnTo>
                    <a:pt x="126" y="16"/>
                  </a:lnTo>
                  <a:lnTo>
                    <a:pt x="142" y="13"/>
                  </a:lnTo>
                  <a:lnTo>
                    <a:pt x="156" y="12"/>
                  </a:lnTo>
                  <a:lnTo>
                    <a:pt x="171" y="10"/>
                  </a:lnTo>
                  <a:lnTo>
                    <a:pt x="185" y="7"/>
                  </a:lnTo>
                  <a:lnTo>
                    <a:pt x="198" y="5"/>
                  </a:lnTo>
                  <a:lnTo>
                    <a:pt x="210" y="4"/>
                  </a:lnTo>
                  <a:lnTo>
                    <a:pt x="221" y="3"/>
                  </a:lnTo>
                  <a:lnTo>
                    <a:pt x="247" y="0"/>
                  </a:lnTo>
                  <a:lnTo>
                    <a:pt x="247" y="36"/>
                  </a:lnTo>
                  <a:lnTo>
                    <a:pt x="247" y="89"/>
                  </a:lnTo>
                  <a:lnTo>
                    <a:pt x="232" y="95"/>
                  </a:lnTo>
                  <a:lnTo>
                    <a:pt x="218" y="99"/>
                  </a:lnTo>
                  <a:lnTo>
                    <a:pt x="203" y="104"/>
                  </a:lnTo>
                  <a:lnTo>
                    <a:pt x="190" y="107"/>
                  </a:lnTo>
                  <a:lnTo>
                    <a:pt x="176" y="111"/>
                  </a:lnTo>
                  <a:lnTo>
                    <a:pt x="161" y="113"/>
                  </a:lnTo>
                  <a:lnTo>
                    <a:pt x="147" y="117"/>
                  </a:lnTo>
                  <a:lnTo>
                    <a:pt x="132" y="119"/>
                  </a:lnTo>
                  <a:lnTo>
                    <a:pt x="117" y="121"/>
                  </a:lnTo>
                  <a:lnTo>
                    <a:pt x="102" y="124"/>
                  </a:lnTo>
                  <a:lnTo>
                    <a:pt x="87" y="126"/>
                  </a:lnTo>
                  <a:lnTo>
                    <a:pt x="71" y="129"/>
                  </a:lnTo>
                  <a:lnTo>
                    <a:pt x="55" y="132"/>
                  </a:lnTo>
                  <a:lnTo>
                    <a:pt x="38" y="135"/>
                  </a:lnTo>
                  <a:lnTo>
                    <a:pt x="20" y="138"/>
                  </a:lnTo>
                  <a:lnTo>
                    <a:pt x="2" y="143"/>
                  </a:lnTo>
                  <a:lnTo>
                    <a:pt x="0" y="124"/>
                  </a:lnTo>
                  <a:lnTo>
                    <a:pt x="26" y="129"/>
                  </a:lnTo>
                  <a:lnTo>
                    <a:pt x="40" y="118"/>
                  </a:lnTo>
                  <a:lnTo>
                    <a:pt x="50" y="105"/>
                  </a:lnTo>
                  <a:lnTo>
                    <a:pt x="56" y="92"/>
                  </a:lnTo>
                  <a:lnTo>
                    <a:pt x="57" y="80"/>
                  </a:lnTo>
                  <a:lnTo>
                    <a:pt x="54" y="68"/>
                  </a:lnTo>
                  <a:lnTo>
                    <a:pt x="44" y="56"/>
                  </a:lnTo>
                  <a:lnTo>
                    <a:pt x="31" y="45"/>
                  </a:lnTo>
                  <a:lnTo>
                    <a:pt x="12" y="35"/>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3" name="Freeform 35"/>
            <p:cNvSpPr>
              <a:spLocks/>
            </p:cNvSpPr>
            <p:nvPr/>
          </p:nvSpPr>
          <p:spPr bwMode="auto">
            <a:xfrm>
              <a:off x="4277" y="1967"/>
              <a:ext cx="276" cy="62"/>
            </a:xfrm>
            <a:custGeom>
              <a:avLst/>
              <a:gdLst>
                <a:gd name="T0" fmla="*/ 14 w 552"/>
                <a:gd name="T1" fmla="*/ 85 h 123"/>
                <a:gd name="T2" fmla="*/ 35 w 552"/>
                <a:gd name="T3" fmla="*/ 81 h 123"/>
                <a:gd name="T4" fmla="*/ 56 w 552"/>
                <a:gd name="T5" fmla="*/ 78 h 123"/>
                <a:gd name="T6" fmla="*/ 78 w 552"/>
                <a:gd name="T7" fmla="*/ 73 h 123"/>
                <a:gd name="T8" fmla="*/ 100 w 552"/>
                <a:gd name="T9" fmla="*/ 70 h 123"/>
                <a:gd name="T10" fmla="*/ 121 w 552"/>
                <a:gd name="T11" fmla="*/ 65 h 123"/>
                <a:gd name="T12" fmla="*/ 143 w 552"/>
                <a:gd name="T13" fmla="*/ 62 h 123"/>
                <a:gd name="T14" fmla="*/ 163 w 552"/>
                <a:gd name="T15" fmla="*/ 57 h 123"/>
                <a:gd name="T16" fmla="*/ 185 w 552"/>
                <a:gd name="T17" fmla="*/ 52 h 123"/>
                <a:gd name="T18" fmla="*/ 207 w 552"/>
                <a:gd name="T19" fmla="*/ 48 h 123"/>
                <a:gd name="T20" fmla="*/ 228 w 552"/>
                <a:gd name="T21" fmla="*/ 44 h 123"/>
                <a:gd name="T22" fmla="*/ 250 w 552"/>
                <a:gd name="T23" fmla="*/ 40 h 123"/>
                <a:gd name="T24" fmla="*/ 271 w 552"/>
                <a:gd name="T25" fmla="*/ 36 h 123"/>
                <a:gd name="T26" fmla="*/ 292 w 552"/>
                <a:gd name="T27" fmla="*/ 32 h 123"/>
                <a:gd name="T28" fmla="*/ 314 w 552"/>
                <a:gd name="T29" fmla="*/ 28 h 123"/>
                <a:gd name="T30" fmla="*/ 335 w 552"/>
                <a:gd name="T31" fmla="*/ 25 h 123"/>
                <a:gd name="T32" fmla="*/ 357 w 552"/>
                <a:gd name="T33" fmla="*/ 21 h 123"/>
                <a:gd name="T34" fmla="*/ 410 w 552"/>
                <a:gd name="T35" fmla="*/ 13 h 123"/>
                <a:gd name="T36" fmla="*/ 552 w 552"/>
                <a:gd name="T37" fmla="*/ 0 h 123"/>
                <a:gd name="T38" fmla="*/ 496 w 552"/>
                <a:gd name="T39" fmla="*/ 18 h 123"/>
                <a:gd name="T40" fmla="*/ 420 w 552"/>
                <a:gd name="T41" fmla="*/ 42 h 123"/>
                <a:gd name="T42" fmla="*/ 394 w 552"/>
                <a:gd name="T43" fmla="*/ 48 h 123"/>
                <a:gd name="T44" fmla="*/ 368 w 552"/>
                <a:gd name="T45" fmla="*/ 54 h 123"/>
                <a:gd name="T46" fmla="*/ 342 w 552"/>
                <a:gd name="T47" fmla="*/ 58 h 123"/>
                <a:gd name="T48" fmla="*/ 315 w 552"/>
                <a:gd name="T49" fmla="*/ 64 h 123"/>
                <a:gd name="T50" fmla="*/ 289 w 552"/>
                <a:gd name="T51" fmla="*/ 69 h 123"/>
                <a:gd name="T52" fmla="*/ 264 w 552"/>
                <a:gd name="T53" fmla="*/ 74 h 123"/>
                <a:gd name="T54" fmla="*/ 237 w 552"/>
                <a:gd name="T55" fmla="*/ 79 h 123"/>
                <a:gd name="T56" fmla="*/ 211 w 552"/>
                <a:gd name="T57" fmla="*/ 84 h 123"/>
                <a:gd name="T58" fmla="*/ 184 w 552"/>
                <a:gd name="T59" fmla="*/ 89 h 123"/>
                <a:gd name="T60" fmla="*/ 158 w 552"/>
                <a:gd name="T61" fmla="*/ 94 h 123"/>
                <a:gd name="T62" fmla="*/ 131 w 552"/>
                <a:gd name="T63" fmla="*/ 99 h 123"/>
                <a:gd name="T64" fmla="*/ 105 w 552"/>
                <a:gd name="T65" fmla="*/ 103 h 123"/>
                <a:gd name="T66" fmla="*/ 79 w 552"/>
                <a:gd name="T67" fmla="*/ 109 h 123"/>
                <a:gd name="T68" fmla="*/ 53 w 552"/>
                <a:gd name="T69" fmla="*/ 113 h 123"/>
                <a:gd name="T70" fmla="*/ 26 w 552"/>
                <a:gd name="T71" fmla="*/ 118 h 123"/>
                <a:gd name="T72" fmla="*/ 0 w 552"/>
                <a:gd name="T73" fmla="*/ 123 h 123"/>
                <a:gd name="T74" fmla="*/ 0 w 552"/>
                <a:gd name="T75" fmla="*/ 99 h 123"/>
                <a:gd name="T76" fmla="*/ 14 w 552"/>
                <a:gd name="T77" fmla="*/ 8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2" h="123">
                  <a:moveTo>
                    <a:pt x="14" y="85"/>
                  </a:moveTo>
                  <a:lnTo>
                    <a:pt x="35" y="81"/>
                  </a:lnTo>
                  <a:lnTo>
                    <a:pt x="56" y="78"/>
                  </a:lnTo>
                  <a:lnTo>
                    <a:pt x="78" y="73"/>
                  </a:lnTo>
                  <a:lnTo>
                    <a:pt x="100" y="70"/>
                  </a:lnTo>
                  <a:lnTo>
                    <a:pt x="121" y="65"/>
                  </a:lnTo>
                  <a:lnTo>
                    <a:pt x="143" y="62"/>
                  </a:lnTo>
                  <a:lnTo>
                    <a:pt x="163" y="57"/>
                  </a:lnTo>
                  <a:lnTo>
                    <a:pt x="185" y="52"/>
                  </a:lnTo>
                  <a:lnTo>
                    <a:pt x="207" y="48"/>
                  </a:lnTo>
                  <a:lnTo>
                    <a:pt x="228" y="44"/>
                  </a:lnTo>
                  <a:lnTo>
                    <a:pt x="250" y="40"/>
                  </a:lnTo>
                  <a:lnTo>
                    <a:pt x="271" y="36"/>
                  </a:lnTo>
                  <a:lnTo>
                    <a:pt x="292" y="32"/>
                  </a:lnTo>
                  <a:lnTo>
                    <a:pt x="314" y="28"/>
                  </a:lnTo>
                  <a:lnTo>
                    <a:pt x="335" y="25"/>
                  </a:lnTo>
                  <a:lnTo>
                    <a:pt x="357" y="21"/>
                  </a:lnTo>
                  <a:lnTo>
                    <a:pt x="410" y="13"/>
                  </a:lnTo>
                  <a:lnTo>
                    <a:pt x="552" y="0"/>
                  </a:lnTo>
                  <a:lnTo>
                    <a:pt x="496" y="18"/>
                  </a:lnTo>
                  <a:lnTo>
                    <a:pt x="420" y="42"/>
                  </a:lnTo>
                  <a:lnTo>
                    <a:pt x="394" y="48"/>
                  </a:lnTo>
                  <a:lnTo>
                    <a:pt x="368" y="54"/>
                  </a:lnTo>
                  <a:lnTo>
                    <a:pt x="342" y="58"/>
                  </a:lnTo>
                  <a:lnTo>
                    <a:pt x="315" y="64"/>
                  </a:lnTo>
                  <a:lnTo>
                    <a:pt x="289" y="69"/>
                  </a:lnTo>
                  <a:lnTo>
                    <a:pt x="264" y="74"/>
                  </a:lnTo>
                  <a:lnTo>
                    <a:pt x="237" y="79"/>
                  </a:lnTo>
                  <a:lnTo>
                    <a:pt x="211" y="84"/>
                  </a:lnTo>
                  <a:lnTo>
                    <a:pt x="184" y="89"/>
                  </a:lnTo>
                  <a:lnTo>
                    <a:pt x="158" y="94"/>
                  </a:lnTo>
                  <a:lnTo>
                    <a:pt x="131" y="99"/>
                  </a:lnTo>
                  <a:lnTo>
                    <a:pt x="105" y="103"/>
                  </a:lnTo>
                  <a:lnTo>
                    <a:pt x="79" y="109"/>
                  </a:lnTo>
                  <a:lnTo>
                    <a:pt x="53" y="113"/>
                  </a:lnTo>
                  <a:lnTo>
                    <a:pt x="26" y="118"/>
                  </a:lnTo>
                  <a:lnTo>
                    <a:pt x="0" y="123"/>
                  </a:lnTo>
                  <a:lnTo>
                    <a:pt x="0" y="99"/>
                  </a:lnTo>
                  <a:lnTo>
                    <a:pt x="14" y="85"/>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4" name="Freeform 36"/>
            <p:cNvSpPr>
              <a:spLocks/>
            </p:cNvSpPr>
            <p:nvPr/>
          </p:nvSpPr>
          <p:spPr bwMode="auto">
            <a:xfrm>
              <a:off x="4396" y="1689"/>
              <a:ext cx="65" cy="36"/>
            </a:xfrm>
            <a:custGeom>
              <a:avLst/>
              <a:gdLst>
                <a:gd name="T0" fmla="*/ 121 w 130"/>
                <a:gd name="T1" fmla="*/ 0 h 73"/>
                <a:gd name="T2" fmla="*/ 121 w 130"/>
                <a:gd name="T3" fmla="*/ 33 h 73"/>
                <a:gd name="T4" fmla="*/ 130 w 130"/>
                <a:gd name="T5" fmla="*/ 57 h 73"/>
                <a:gd name="T6" fmla="*/ 19 w 130"/>
                <a:gd name="T7" fmla="*/ 55 h 73"/>
                <a:gd name="T8" fmla="*/ 19 w 130"/>
                <a:gd name="T9" fmla="*/ 73 h 73"/>
                <a:gd name="T10" fmla="*/ 0 w 130"/>
                <a:gd name="T11" fmla="*/ 73 h 73"/>
                <a:gd name="T12" fmla="*/ 0 w 130"/>
                <a:gd name="T13" fmla="*/ 43 h 73"/>
                <a:gd name="T14" fmla="*/ 14 w 130"/>
                <a:gd name="T15" fmla="*/ 33 h 73"/>
                <a:gd name="T16" fmla="*/ 121 w 130"/>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73">
                  <a:moveTo>
                    <a:pt x="121" y="0"/>
                  </a:moveTo>
                  <a:lnTo>
                    <a:pt x="121" y="33"/>
                  </a:lnTo>
                  <a:lnTo>
                    <a:pt x="130" y="57"/>
                  </a:lnTo>
                  <a:lnTo>
                    <a:pt x="19" y="55"/>
                  </a:lnTo>
                  <a:lnTo>
                    <a:pt x="19" y="73"/>
                  </a:lnTo>
                  <a:lnTo>
                    <a:pt x="0" y="73"/>
                  </a:lnTo>
                  <a:lnTo>
                    <a:pt x="0" y="43"/>
                  </a:lnTo>
                  <a:lnTo>
                    <a:pt x="14" y="33"/>
                  </a:lnTo>
                  <a:lnTo>
                    <a:pt x="121"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5" name="Freeform 37"/>
            <p:cNvSpPr>
              <a:spLocks/>
            </p:cNvSpPr>
            <p:nvPr/>
          </p:nvSpPr>
          <p:spPr bwMode="auto">
            <a:xfrm>
              <a:off x="4406" y="1711"/>
              <a:ext cx="221" cy="31"/>
            </a:xfrm>
            <a:custGeom>
              <a:avLst/>
              <a:gdLst>
                <a:gd name="T0" fmla="*/ 0 w 442"/>
                <a:gd name="T1" fmla="*/ 0 h 62"/>
                <a:gd name="T2" fmla="*/ 0 w 442"/>
                <a:gd name="T3" fmla="*/ 18 h 62"/>
                <a:gd name="T4" fmla="*/ 442 w 442"/>
                <a:gd name="T5" fmla="*/ 62 h 62"/>
                <a:gd name="T6" fmla="*/ 442 w 442"/>
                <a:gd name="T7" fmla="*/ 44 h 62"/>
                <a:gd name="T8" fmla="*/ 0 w 442"/>
                <a:gd name="T9" fmla="*/ 0 h 62"/>
              </a:gdLst>
              <a:ahLst/>
              <a:cxnLst>
                <a:cxn ang="0">
                  <a:pos x="T0" y="T1"/>
                </a:cxn>
                <a:cxn ang="0">
                  <a:pos x="T2" y="T3"/>
                </a:cxn>
                <a:cxn ang="0">
                  <a:pos x="T4" y="T5"/>
                </a:cxn>
                <a:cxn ang="0">
                  <a:pos x="T6" y="T7"/>
                </a:cxn>
                <a:cxn ang="0">
                  <a:pos x="T8" y="T9"/>
                </a:cxn>
              </a:cxnLst>
              <a:rect l="0" t="0" r="r" b="b"/>
              <a:pathLst>
                <a:path w="442" h="62">
                  <a:moveTo>
                    <a:pt x="0" y="0"/>
                  </a:moveTo>
                  <a:lnTo>
                    <a:pt x="0" y="18"/>
                  </a:lnTo>
                  <a:lnTo>
                    <a:pt x="442" y="62"/>
                  </a:lnTo>
                  <a:lnTo>
                    <a:pt x="442" y="44"/>
                  </a:lnTo>
                  <a:lnTo>
                    <a:pt x="0"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6" name="Freeform 38"/>
            <p:cNvSpPr>
              <a:spLocks/>
            </p:cNvSpPr>
            <p:nvPr/>
          </p:nvSpPr>
          <p:spPr bwMode="auto">
            <a:xfrm>
              <a:off x="4453" y="1680"/>
              <a:ext cx="293" cy="52"/>
            </a:xfrm>
            <a:custGeom>
              <a:avLst/>
              <a:gdLst>
                <a:gd name="T0" fmla="*/ 56 w 586"/>
                <a:gd name="T1" fmla="*/ 0 h 105"/>
                <a:gd name="T2" fmla="*/ 3 w 586"/>
                <a:gd name="T3" fmla="*/ 18 h 105"/>
                <a:gd name="T4" fmla="*/ 0 w 586"/>
                <a:gd name="T5" fmla="*/ 46 h 105"/>
                <a:gd name="T6" fmla="*/ 5 w 586"/>
                <a:gd name="T7" fmla="*/ 62 h 105"/>
                <a:gd name="T8" fmla="*/ 11 w 586"/>
                <a:gd name="T9" fmla="*/ 73 h 105"/>
                <a:gd name="T10" fmla="*/ 346 w 586"/>
                <a:gd name="T11" fmla="*/ 105 h 105"/>
                <a:gd name="T12" fmla="*/ 361 w 586"/>
                <a:gd name="T13" fmla="*/ 91 h 105"/>
                <a:gd name="T14" fmla="*/ 391 w 586"/>
                <a:gd name="T15" fmla="*/ 85 h 105"/>
                <a:gd name="T16" fmla="*/ 443 w 586"/>
                <a:gd name="T17" fmla="*/ 84 h 105"/>
                <a:gd name="T18" fmla="*/ 481 w 586"/>
                <a:gd name="T19" fmla="*/ 82 h 105"/>
                <a:gd name="T20" fmla="*/ 586 w 586"/>
                <a:gd name="T21" fmla="*/ 47 h 105"/>
                <a:gd name="T22" fmla="*/ 56 w 586"/>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105">
                  <a:moveTo>
                    <a:pt x="56" y="0"/>
                  </a:moveTo>
                  <a:lnTo>
                    <a:pt x="3" y="18"/>
                  </a:lnTo>
                  <a:lnTo>
                    <a:pt x="0" y="46"/>
                  </a:lnTo>
                  <a:lnTo>
                    <a:pt x="5" y="62"/>
                  </a:lnTo>
                  <a:lnTo>
                    <a:pt x="11" y="73"/>
                  </a:lnTo>
                  <a:lnTo>
                    <a:pt x="346" y="105"/>
                  </a:lnTo>
                  <a:lnTo>
                    <a:pt x="361" y="91"/>
                  </a:lnTo>
                  <a:lnTo>
                    <a:pt x="391" y="85"/>
                  </a:lnTo>
                  <a:lnTo>
                    <a:pt x="443" y="84"/>
                  </a:lnTo>
                  <a:lnTo>
                    <a:pt x="481" y="82"/>
                  </a:lnTo>
                  <a:lnTo>
                    <a:pt x="586" y="47"/>
                  </a:lnTo>
                  <a:lnTo>
                    <a:pt x="56"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7" name="Freeform 39"/>
            <p:cNvSpPr>
              <a:spLocks/>
            </p:cNvSpPr>
            <p:nvPr/>
          </p:nvSpPr>
          <p:spPr bwMode="auto">
            <a:xfrm>
              <a:off x="4627" y="1704"/>
              <a:ext cx="124" cy="85"/>
            </a:xfrm>
            <a:custGeom>
              <a:avLst/>
              <a:gdLst>
                <a:gd name="T0" fmla="*/ 0 w 248"/>
                <a:gd name="T1" fmla="*/ 55 h 172"/>
                <a:gd name="T2" fmla="*/ 0 w 248"/>
                <a:gd name="T3" fmla="*/ 74 h 172"/>
                <a:gd name="T4" fmla="*/ 1 w 248"/>
                <a:gd name="T5" fmla="*/ 102 h 172"/>
                <a:gd name="T6" fmla="*/ 7 w 248"/>
                <a:gd name="T7" fmla="*/ 123 h 172"/>
                <a:gd name="T8" fmla="*/ 15 w 248"/>
                <a:gd name="T9" fmla="*/ 140 h 172"/>
                <a:gd name="T10" fmla="*/ 27 w 248"/>
                <a:gd name="T11" fmla="*/ 152 h 172"/>
                <a:gd name="T12" fmla="*/ 42 w 248"/>
                <a:gd name="T13" fmla="*/ 160 h 172"/>
                <a:gd name="T14" fmla="*/ 60 w 248"/>
                <a:gd name="T15" fmla="*/ 165 h 172"/>
                <a:gd name="T16" fmla="*/ 82 w 248"/>
                <a:gd name="T17" fmla="*/ 169 h 172"/>
                <a:gd name="T18" fmla="*/ 109 w 248"/>
                <a:gd name="T19" fmla="*/ 172 h 172"/>
                <a:gd name="T20" fmla="*/ 195 w 248"/>
                <a:gd name="T21" fmla="*/ 115 h 172"/>
                <a:gd name="T22" fmla="*/ 248 w 248"/>
                <a:gd name="T23" fmla="*/ 51 h 172"/>
                <a:gd name="T24" fmla="*/ 231 w 248"/>
                <a:gd name="T25" fmla="*/ 0 h 172"/>
                <a:gd name="T26" fmla="*/ 114 w 248"/>
                <a:gd name="T27" fmla="*/ 32 h 172"/>
                <a:gd name="T28" fmla="*/ 48 w 248"/>
                <a:gd name="T29" fmla="*/ 38 h 172"/>
                <a:gd name="T30" fmla="*/ 0 w 248"/>
                <a:gd name="T31" fmla="*/ 5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72">
                  <a:moveTo>
                    <a:pt x="0" y="55"/>
                  </a:moveTo>
                  <a:lnTo>
                    <a:pt x="0" y="74"/>
                  </a:lnTo>
                  <a:lnTo>
                    <a:pt x="1" y="102"/>
                  </a:lnTo>
                  <a:lnTo>
                    <a:pt x="7" y="123"/>
                  </a:lnTo>
                  <a:lnTo>
                    <a:pt x="15" y="140"/>
                  </a:lnTo>
                  <a:lnTo>
                    <a:pt x="27" y="152"/>
                  </a:lnTo>
                  <a:lnTo>
                    <a:pt x="42" y="160"/>
                  </a:lnTo>
                  <a:lnTo>
                    <a:pt x="60" y="165"/>
                  </a:lnTo>
                  <a:lnTo>
                    <a:pt x="82" y="169"/>
                  </a:lnTo>
                  <a:lnTo>
                    <a:pt x="109" y="172"/>
                  </a:lnTo>
                  <a:lnTo>
                    <a:pt x="195" y="115"/>
                  </a:lnTo>
                  <a:lnTo>
                    <a:pt x="248" y="51"/>
                  </a:lnTo>
                  <a:lnTo>
                    <a:pt x="231" y="0"/>
                  </a:lnTo>
                  <a:lnTo>
                    <a:pt x="114" y="32"/>
                  </a:lnTo>
                  <a:lnTo>
                    <a:pt x="48" y="38"/>
                  </a:lnTo>
                  <a:lnTo>
                    <a:pt x="0" y="55"/>
                  </a:lnTo>
                  <a:close/>
                </a:path>
              </a:pathLst>
            </a:custGeom>
            <a:solidFill>
              <a:srgbClr val="7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8" name="Freeform 40"/>
            <p:cNvSpPr>
              <a:spLocks/>
            </p:cNvSpPr>
            <p:nvPr/>
          </p:nvSpPr>
          <p:spPr bwMode="auto">
            <a:xfrm>
              <a:off x="4575" y="1716"/>
              <a:ext cx="126" cy="72"/>
            </a:xfrm>
            <a:custGeom>
              <a:avLst/>
              <a:gdLst>
                <a:gd name="T0" fmla="*/ 101 w 251"/>
                <a:gd name="T1" fmla="*/ 29 h 143"/>
                <a:gd name="T2" fmla="*/ 96 w 251"/>
                <a:gd name="T3" fmla="*/ 56 h 143"/>
                <a:gd name="T4" fmla="*/ 101 w 251"/>
                <a:gd name="T5" fmla="*/ 73 h 143"/>
                <a:gd name="T6" fmla="*/ 106 w 251"/>
                <a:gd name="T7" fmla="*/ 88 h 143"/>
                <a:gd name="T8" fmla="*/ 111 w 251"/>
                <a:gd name="T9" fmla="*/ 102 h 143"/>
                <a:gd name="T10" fmla="*/ 119 w 251"/>
                <a:gd name="T11" fmla="*/ 115 h 143"/>
                <a:gd name="T12" fmla="*/ 130 w 251"/>
                <a:gd name="T13" fmla="*/ 125 h 143"/>
                <a:gd name="T14" fmla="*/ 144 w 251"/>
                <a:gd name="T15" fmla="*/ 133 h 143"/>
                <a:gd name="T16" fmla="*/ 160 w 251"/>
                <a:gd name="T17" fmla="*/ 140 h 143"/>
                <a:gd name="T18" fmla="*/ 180 w 251"/>
                <a:gd name="T19" fmla="*/ 143 h 143"/>
                <a:gd name="T20" fmla="*/ 164 w 251"/>
                <a:gd name="T21" fmla="*/ 132 h 143"/>
                <a:gd name="T22" fmla="*/ 152 w 251"/>
                <a:gd name="T23" fmla="*/ 122 h 143"/>
                <a:gd name="T24" fmla="*/ 140 w 251"/>
                <a:gd name="T25" fmla="*/ 114 h 143"/>
                <a:gd name="T26" fmla="*/ 131 w 251"/>
                <a:gd name="T27" fmla="*/ 104 h 143"/>
                <a:gd name="T28" fmla="*/ 124 w 251"/>
                <a:gd name="T29" fmla="*/ 95 h 143"/>
                <a:gd name="T30" fmla="*/ 119 w 251"/>
                <a:gd name="T31" fmla="*/ 84 h 143"/>
                <a:gd name="T32" fmla="*/ 117 w 251"/>
                <a:gd name="T33" fmla="*/ 70 h 143"/>
                <a:gd name="T34" fmla="*/ 116 w 251"/>
                <a:gd name="T35" fmla="*/ 52 h 143"/>
                <a:gd name="T36" fmla="*/ 121 w 251"/>
                <a:gd name="T37" fmla="*/ 29 h 143"/>
                <a:gd name="T38" fmla="*/ 160 w 251"/>
                <a:gd name="T39" fmla="*/ 20 h 143"/>
                <a:gd name="T40" fmla="*/ 251 w 251"/>
                <a:gd name="T41" fmla="*/ 0 h 143"/>
                <a:gd name="T42" fmla="*/ 96 w 251"/>
                <a:gd name="T43" fmla="*/ 11 h 143"/>
                <a:gd name="T44" fmla="*/ 0 w 251"/>
                <a:gd name="T45" fmla="*/ 20 h 143"/>
                <a:gd name="T46" fmla="*/ 101 w 251"/>
                <a:gd name="T47" fmla="*/ 2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143">
                  <a:moveTo>
                    <a:pt x="101" y="29"/>
                  </a:moveTo>
                  <a:lnTo>
                    <a:pt x="96" y="56"/>
                  </a:lnTo>
                  <a:lnTo>
                    <a:pt x="101" y="73"/>
                  </a:lnTo>
                  <a:lnTo>
                    <a:pt x="106" y="88"/>
                  </a:lnTo>
                  <a:lnTo>
                    <a:pt x="111" y="102"/>
                  </a:lnTo>
                  <a:lnTo>
                    <a:pt x="119" y="115"/>
                  </a:lnTo>
                  <a:lnTo>
                    <a:pt x="130" y="125"/>
                  </a:lnTo>
                  <a:lnTo>
                    <a:pt x="144" y="133"/>
                  </a:lnTo>
                  <a:lnTo>
                    <a:pt x="160" y="140"/>
                  </a:lnTo>
                  <a:lnTo>
                    <a:pt x="180" y="143"/>
                  </a:lnTo>
                  <a:lnTo>
                    <a:pt x="164" y="132"/>
                  </a:lnTo>
                  <a:lnTo>
                    <a:pt x="152" y="122"/>
                  </a:lnTo>
                  <a:lnTo>
                    <a:pt x="140" y="114"/>
                  </a:lnTo>
                  <a:lnTo>
                    <a:pt x="131" y="104"/>
                  </a:lnTo>
                  <a:lnTo>
                    <a:pt x="124" y="95"/>
                  </a:lnTo>
                  <a:lnTo>
                    <a:pt x="119" y="84"/>
                  </a:lnTo>
                  <a:lnTo>
                    <a:pt x="117" y="70"/>
                  </a:lnTo>
                  <a:lnTo>
                    <a:pt x="116" y="52"/>
                  </a:lnTo>
                  <a:lnTo>
                    <a:pt x="121" y="29"/>
                  </a:lnTo>
                  <a:lnTo>
                    <a:pt x="160" y="20"/>
                  </a:lnTo>
                  <a:lnTo>
                    <a:pt x="251" y="0"/>
                  </a:lnTo>
                  <a:lnTo>
                    <a:pt x="96" y="11"/>
                  </a:lnTo>
                  <a:lnTo>
                    <a:pt x="0" y="20"/>
                  </a:lnTo>
                  <a:lnTo>
                    <a:pt x="101" y="29"/>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09" name="Freeform 41"/>
            <p:cNvSpPr>
              <a:spLocks/>
            </p:cNvSpPr>
            <p:nvPr/>
          </p:nvSpPr>
          <p:spPr bwMode="auto">
            <a:xfrm>
              <a:off x="4638" y="1839"/>
              <a:ext cx="87" cy="131"/>
            </a:xfrm>
            <a:custGeom>
              <a:avLst/>
              <a:gdLst>
                <a:gd name="T0" fmla="*/ 89 w 174"/>
                <a:gd name="T1" fmla="*/ 0 h 261"/>
                <a:gd name="T2" fmla="*/ 106 w 174"/>
                <a:gd name="T3" fmla="*/ 2 h 261"/>
                <a:gd name="T4" fmla="*/ 122 w 174"/>
                <a:gd name="T5" fmla="*/ 10 h 261"/>
                <a:gd name="T6" fmla="*/ 137 w 174"/>
                <a:gd name="T7" fmla="*/ 23 h 261"/>
                <a:gd name="T8" fmla="*/ 150 w 174"/>
                <a:gd name="T9" fmla="*/ 39 h 261"/>
                <a:gd name="T10" fmla="*/ 160 w 174"/>
                <a:gd name="T11" fmla="*/ 59 h 261"/>
                <a:gd name="T12" fmla="*/ 168 w 174"/>
                <a:gd name="T13" fmla="*/ 81 h 261"/>
                <a:gd name="T14" fmla="*/ 173 w 174"/>
                <a:gd name="T15" fmla="*/ 105 h 261"/>
                <a:gd name="T16" fmla="*/ 174 w 174"/>
                <a:gd name="T17" fmla="*/ 131 h 261"/>
                <a:gd name="T18" fmla="*/ 172 w 174"/>
                <a:gd name="T19" fmla="*/ 158 h 261"/>
                <a:gd name="T20" fmla="*/ 166 w 174"/>
                <a:gd name="T21" fmla="*/ 182 h 261"/>
                <a:gd name="T22" fmla="*/ 158 w 174"/>
                <a:gd name="T23" fmla="*/ 204 h 261"/>
                <a:gd name="T24" fmla="*/ 148 w 174"/>
                <a:gd name="T25" fmla="*/ 223 h 261"/>
                <a:gd name="T26" fmla="*/ 134 w 174"/>
                <a:gd name="T27" fmla="*/ 239 h 261"/>
                <a:gd name="T28" fmla="*/ 119 w 174"/>
                <a:gd name="T29" fmla="*/ 251 h 261"/>
                <a:gd name="T30" fmla="*/ 103 w 174"/>
                <a:gd name="T31" fmla="*/ 259 h 261"/>
                <a:gd name="T32" fmla="*/ 85 w 174"/>
                <a:gd name="T33" fmla="*/ 261 h 261"/>
                <a:gd name="T34" fmla="*/ 68 w 174"/>
                <a:gd name="T35" fmla="*/ 258 h 261"/>
                <a:gd name="T36" fmla="*/ 52 w 174"/>
                <a:gd name="T37" fmla="*/ 250 h 261"/>
                <a:gd name="T38" fmla="*/ 37 w 174"/>
                <a:gd name="T39" fmla="*/ 238 h 261"/>
                <a:gd name="T40" fmla="*/ 24 w 174"/>
                <a:gd name="T41" fmla="*/ 221 h 261"/>
                <a:gd name="T42" fmla="*/ 14 w 174"/>
                <a:gd name="T43" fmla="*/ 201 h 261"/>
                <a:gd name="T44" fmla="*/ 6 w 174"/>
                <a:gd name="T45" fmla="*/ 180 h 261"/>
                <a:gd name="T46" fmla="*/ 1 w 174"/>
                <a:gd name="T47" fmla="*/ 155 h 261"/>
                <a:gd name="T48" fmla="*/ 0 w 174"/>
                <a:gd name="T49" fmla="*/ 129 h 261"/>
                <a:gd name="T50" fmla="*/ 2 w 174"/>
                <a:gd name="T51" fmla="*/ 102 h 261"/>
                <a:gd name="T52" fmla="*/ 7 w 174"/>
                <a:gd name="T53" fmla="*/ 78 h 261"/>
                <a:gd name="T54" fmla="*/ 16 w 174"/>
                <a:gd name="T55" fmla="*/ 56 h 261"/>
                <a:gd name="T56" fmla="*/ 27 w 174"/>
                <a:gd name="T57" fmla="*/ 37 h 261"/>
                <a:gd name="T58" fmla="*/ 41 w 174"/>
                <a:gd name="T59" fmla="*/ 21 h 261"/>
                <a:gd name="T60" fmla="*/ 55 w 174"/>
                <a:gd name="T61" fmla="*/ 9 h 261"/>
                <a:gd name="T62" fmla="*/ 72 w 174"/>
                <a:gd name="T63" fmla="*/ 2 h 261"/>
                <a:gd name="T64" fmla="*/ 89 w 174"/>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261">
                  <a:moveTo>
                    <a:pt x="89" y="0"/>
                  </a:moveTo>
                  <a:lnTo>
                    <a:pt x="106" y="2"/>
                  </a:lnTo>
                  <a:lnTo>
                    <a:pt x="122" y="10"/>
                  </a:lnTo>
                  <a:lnTo>
                    <a:pt x="137" y="23"/>
                  </a:lnTo>
                  <a:lnTo>
                    <a:pt x="150" y="39"/>
                  </a:lnTo>
                  <a:lnTo>
                    <a:pt x="160" y="59"/>
                  </a:lnTo>
                  <a:lnTo>
                    <a:pt x="168" y="81"/>
                  </a:lnTo>
                  <a:lnTo>
                    <a:pt x="173" y="105"/>
                  </a:lnTo>
                  <a:lnTo>
                    <a:pt x="174" y="131"/>
                  </a:lnTo>
                  <a:lnTo>
                    <a:pt x="172" y="158"/>
                  </a:lnTo>
                  <a:lnTo>
                    <a:pt x="166" y="182"/>
                  </a:lnTo>
                  <a:lnTo>
                    <a:pt x="158" y="204"/>
                  </a:lnTo>
                  <a:lnTo>
                    <a:pt x="148" y="223"/>
                  </a:lnTo>
                  <a:lnTo>
                    <a:pt x="134" y="239"/>
                  </a:lnTo>
                  <a:lnTo>
                    <a:pt x="119" y="251"/>
                  </a:lnTo>
                  <a:lnTo>
                    <a:pt x="103" y="259"/>
                  </a:lnTo>
                  <a:lnTo>
                    <a:pt x="85" y="261"/>
                  </a:lnTo>
                  <a:lnTo>
                    <a:pt x="68" y="258"/>
                  </a:lnTo>
                  <a:lnTo>
                    <a:pt x="52" y="250"/>
                  </a:lnTo>
                  <a:lnTo>
                    <a:pt x="37" y="238"/>
                  </a:lnTo>
                  <a:lnTo>
                    <a:pt x="24" y="221"/>
                  </a:lnTo>
                  <a:lnTo>
                    <a:pt x="14" y="201"/>
                  </a:lnTo>
                  <a:lnTo>
                    <a:pt x="6" y="180"/>
                  </a:lnTo>
                  <a:lnTo>
                    <a:pt x="1" y="155"/>
                  </a:lnTo>
                  <a:lnTo>
                    <a:pt x="0" y="129"/>
                  </a:lnTo>
                  <a:lnTo>
                    <a:pt x="2" y="102"/>
                  </a:lnTo>
                  <a:lnTo>
                    <a:pt x="7" y="78"/>
                  </a:lnTo>
                  <a:lnTo>
                    <a:pt x="16" y="56"/>
                  </a:lnTo>
                  <a:lnTo>
                    <a:pt x="27" y="37"/>
                  </a:lnTo>
                  <a:lnTo>
                    <a:pt x="41" y="21"/>
                  </a:lnTo>
                  <a:lnTo>
                    <a:pt x="55" y="9"/>
                  </a:lnTo>
                  <a:lnTo>
                    <a:pt x="72" y="2"/>
                  </a:lnTo>
                  <a:lnTo>
                    <a:pt x="89"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0" name="Freeform 42"/>
            <p:cNvSpPr>
              <a:spLocks/>
            </p:cNvSpPr>
            <p:nvPr/>
          </p:nvSpPr>
          <p:spPr bwMode="auto">
            <a:xfrm>
              <a:off x="4553" y="1793"/>
              <a:ext cx="189" cy="204"/>
            </a:xfrm>
            <a:custGeom>
              <a:avLst/>
              <a:gdLst>
                <a:gd name="T0" fmla="*/ 130 w 377"/>
                <a:gd name="T1" fmla="*/ 0 h 407"/>
                <a:gd name="T2" fmla="*/ 277 w 377"/>
                <a:gd name="T3" fmla="*/ 14 h 407"/>
                <a:gd name="T4" fmla="*/ 298 w 377"/>
                <a:gd name="T5" fmla="*/ 25 h 407"/>
                <a:gd name="T6" fmla="*/ 316 w 377"/>
                <a:gd name="T7" fmla="*/ 38 h 407"/>
                <a:gd name="T8" fmla="*/ 332 w 377"/>
                <a:gd name="T9" fmla="*/ 54 h 407"/>
                <a:gd name="T10" fmla="*/ 344 w 377"/>
                <a:gd name="T11" fmla="*/ 70 h 407"/>
                <a:gd name="T12" fmla="*/ 356 w 377"/>
                <a:gd name="T13" fmla="*/ 90 h 407"/>
                <a:gd name="T14" fmla="*/ 364 w 377"/>
                <a:gd name="T15" fmla="*/ 109 h 407"/>
                <a:gd name="T16" fmla="*/ 371 w 377"/>
                <a:gd name="T17" fmla="*/ 131 h 407"/>
                <a:gd name="T18" fmla="*/ 375 w 377"/>
                <a:gd name="T19" fmla="*/ 154 h 407"/>
                <a:gd name="T20" fmla="*/ 377 w 377"/>
                <a:gd name="T21" fmla="*/ 182 h 407"/>
                <a:gd name="T22" fmla="*/ 377 w 377"/>
                <a:gd name="T23" fmla="*/ 207 h 407"/>
                <a:gd name="T24" fmla="*/ 375 w 377"/>
                <a:gd name="T25" fmla="*/ 232 h 407"/>
                <a:gd name="T26" fmla="*/ 372 w 377"/>
                <a:gd name="T27" fmla="*/ 255 h 407"/>
                <a:gd name="T28" fmla="*/ 367 w 377"/>
                <a:gd name="T29" fmla="*/ 277 h 407"/>
                <a:gd name="T30" fmla="*/ 362 w 377"/>
                <a:gd name="T31" fmla="*/ 298 h 407"/>
                <a:gd name="T32" fmla="*/ 354 w 377"/>
                <a:gd name="T33" fmla="*/ 318 h 407"/>
                <a:gd name="T34" fmla="*/ 343 w 377"/>
                <a:gd name="T35" fmla="*/ 335 h 407"/>
                <a:gd name="T36" fmla="*/ 332 w 377"/>
                <a:gd name="T37" fmla="*/ 351 h 407"/>
                <a:gd name="T38" fmla="*/ 318 w 377"/>
                <a:gd name="T39" fmla="*/ 365 h 407"/>
                <a:gd name="T40" fmla="*/ 303 w 377"/>
                <a:gd name="T41" fmla="*/ 377 h 407"/>
                <a:gd name="T42" fmla="*/ 287 w 377"/>
                <a:gd name="T43" fmla="*/ 388 h 407"/>
                <a:gd name="T44" fmla="*/ 267 w 377"/>
                <a:gd name="T45" fmla="*/ 396 h 407"/>
                <a:gd name="T46" fmla="*/ 248 w 377"/>
                <a:gd name="T47" fmla="*/ 402 h 407"/>
                <a:gd name="T48" fmla="*/ 224 w 377"/>
                <a:gd name="T49" fmla="*/ 406 h 407"/>
                <a:gd name="T50" fmla="*/ 200 w 377"/>
                <a:gd name="T51" fmla="*/ 407 h 407"/>
                <a:gd name="T52" fmla="*/ 45 w 377"/>
                <a:gd name="T53" fmla="*/ 376 h 407"/>
                <a:gd name="T54" fmla="*/ 30 w 377"/>
                <a:gd name="T55" fmla="*/ 354 h 407"/>
                <a:gd name="T56" fmla="*/ 17 w 377"/>
                <a:gd name="T57" fmla="*/ 333 h 407"/>
                <a:gd name="T58" fmla="*/ 9 w 377"/>
                <a:gd name="T59" fmla="*/ 311 h 407"/>
                <a:gd name="T60" fmla="*/ 4 w 377"/>
                <a:gd name="T61" fmla="*/ 289 h 407"/>
                <a:gd name="T62" fmla="*/ 1 w 377"/>
                <a:gd name="T63" fmla="*/ 266 h 407"/>
                <a:gd name="T64" fmla="*/ 0 w 377"/>
                <a:gd name="T65" fmla="*/ 242 h 407"/>
                <a:gd name="T66" fmla="*/ 0 w 377"/>
                <a:gd name="T67" fmla="*/ 216 h 407"/>
                <a:gd name="T68" fmla="*/ 0 w 377"/>
                <a:gd name="T69" fmla="*/ 190 h 407"/>
                <a:gd name="T70" fmla="*/ 9 w 377"/>
                <a:gd name="T71" fmla="*/ 159 h 407"/>
                <a:gd name="T72" fmla="*/ 18 w 377"/>
                <a:gd name="T73" fmla="*/ 129 h 407"/>
                <a:gd name="T74" fmla="*/ 29 w 377"/>
                <a:gd name="T75" fmla="*/ 102 h 407"/>
                <a:gd name="T76" fmla="*/ 41 w 377"/>
                <a:gd name="T77" fmla="*/ 77 h 407"/>
                <a:gd name="T78" fmla="*/ 57 w 377"/>
                <a:gd name="T79" fmla="*/ 55 h 407"/>
                <a:gd name="T80" fmla="*/ 77 w 377"/>
                <a:gd name="T81" fmla="*/ 34 h 407"/>
                <a:gd name="T82" fmla="*/ 101 w 377"/>
                <a:gd name="T83" fmla="*/ 16 h 407"/>
                <a:gd name="T84" fmla="*/ 130 w 377"/>
                <a:gd name="T85"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7" h="407">
                  <a:moveTo>
                    <a:pt x="130" y="0"/>
                  </a:moveTo>
                  <a:lnTo>
                    <a:pt x="277" y="14"/>
                  </a:lnTo>
                  <a:lnTo>
                    <a:pt x="298" y="25"/>
                  </a:lnTo>
                  <a:lnTo>
                    <a:pt x="316" y="38"/>
                  </a:lnTo>
                  <a:lnTo>
                    <a:pt x="332" y="54"/>
                  </a:lnTo>
                  <a:lnTo>
                    <a:pt x="344" y="70"/>
                  </a:lnTo>
                  <a:lnTo>
                    <a:pt x="356" y="90"/>
                  </a:lnTo>
                  <a:lnTo>
                    <a:pt x="364" y="109"/>
                  </a:lnTo>
                  <a:lnTo>
                    <a:pt x="371" y="131"/>
                  </a:lnTo>
                  <a:lnTo>
                    <a:pt x="375" y="154"/>
                  </a:lnTo>
                  <a:lnTo>
                    <a:pt x="377" y="182"/>
                  </a:lnTo>
                  <a:lnTo>
                    <a:pt x="377" y="207"/>
                  </a:lnTo>
                  <a:lnTo>
                    <a:pt x="375" y="232"/>
                  </a:lnTo>
                  <a:lnTo>
                    <a:pt x="372" y="255"/>
                  </a:lnTo>
                  <a:lnTo>
                    <a:pt x="367" y="277"/>
                  </a:lnTo>
                  <a:lnTo>
                    <a:pt x="362" y="298"/>
                  </a:lnTo>
                  <a:lnTo>
                    <a:pt x="354" y="318"/>
                  </a:lnTo>
                  <a:lnTo>
                    <a:pt x="343" y="335"/>
                  </a:lnTo>
                  <a:lnTo>
                    <a:pt x="332" y="351"/>
                  </a:lnTo>
                  <a:lnTo>
                    <a:pt x="318" y="365"/>
                  </a:lnTo>
                  <a:lnTo>
                    <a:pt x="303" y="377"/>
                  </a:lnTo>
                  <a:lnTo>
                    <a:pt x="287" y="388"/>
                  </a:lnTo>
                  <a:lnTo>
                    <a:pt x="267" y="396"/>
                  </a:lnTo>
                  <a:lnTo>
                    <a:pt x="248" y="402"/>
                  </a:lnTo>
                  <a:lnTo>
                    <a:pt x="224" y="406"/>
                  </a:lnTo>
                  <a:lnTo>
                    <a:pt x="200" y="407"/>
                  </a:lnTo>
                  <a:lnTo>
                    <a:pt x="45" y="376"/>
                  </a:lnTo>
                  <a:lnTo>
                    <a:pt x="30" y="354"/>
                  </a:lnTo>
                  <a:lnTo>
                    <a:pt x="17" y="333"/>
                  </a:lnTo>
                  <a:lnTo>
                    <a:pt x="9" y="311"/>
                  </a:lnTo>
                  <a:lnTo>
                    <a:pt x="4" y="289"/>
                  </a:lnTo>
                  <a:lnTo>
                    <a:pt x="1" y="266"/>
                  </a:lnTo>
                  <a:lnTo>
                    <a:pt x="0" y="242"/>
                  </a:lnTo>
                  <a:lnTo>
                    <a:pt x="0" y="216"/>
                  </a:lnTo>
                  <a:lnTo>
                    <a:pt x="0" y="190"/>
                  </a:lnTo>
                  <a:lnTo>
                    <a:pt x="9" y="159"/>
                  </a:lnTo>
                  <a:lnTo>
                    <a:pt x="18" y="129"/>
                  </a:lnTo>
                  <a:lnTo>
                    <a:pt x="29" y="102"/>
                  </a:lnTo>
                  <a:lnTo>
                    <a:pt x="41" y="77"/>
                  </a:lnTo>
                  <a:lnTo>
                    <a:pt x="57" y="55"/>
                  </a:lnTo>
                  <a:lnTo>
                    <a:pt x="77" y="34"/>
                  </a:lnTo>
                  <a:lnTo>
                    <a:pt x="101" y="16"/>
                  </a:lnTo>
                  <a:lnTo>
                    <a:pt x="130"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1" name="Freeform 43"/>
            <p:cNvSpPr>
              <a:spLocks/>
            </p:cNvSpPr>
            <p:nvPr/>
          </p:nvSpPr>
          <p:spPr bwMode="auto">
            <a:xfrm>
              <a:off x="4654" y="1849"/>
              <a:ext cx="68" cy="121"/>
            </a:xfrm>
            <a:custGeom>
              <a:avLst/>
              <a:gdLst>
                <a:gd name="T0" fmla="*/ 59 w 136"/>
                <a:gd name="T1" fmla="*/ 31 h 242"/>
                <a:gd name="T2" fmla="*/ 72 w 136"/>
                <a:gd name="T3" fmla="*/ 38 h 242"/>
                <a:gd name="T4" fmla="*/ 82 w 136"/>
                <a:gd name="T5" fmla="*/ 46 h 242"/>
                <a:gd name="T6" fmla="*/ 88 w 136"/>
                <a:gd name="T7" fmla="*/ 54 h 242"/>
                <a:gd name="T8" fmla="*/ 92 w 136"/>
                <a:gd name="T9" fmla="*/ 65 h 242"/>
                <a:gd name="T10" fmla="*/ 96 w 136"/>
                <a:gd name="T11" fmla="*/ 76 h 242"/>
                <a:gd name="T12" fmla="*/ 97 w 136"/>
                <a:gd name="T13" fmla="*/ 89 h 242"/>
                <a:gd name="T14" fmla="*/ 97 w 136"/>
                <a:gd name="T15" fmla="*/ 102 h 242"/>
                <a:gd name="T16" fmla="*/ 97 w 136"/>
                <a:gd name="T17" fmla="*/ 117 h 242"/>
                <a:gd name="T18" fmla="*/ 90 w 136"/>
                <a:gd name="T19" fmla="*/ 136 h 242"/>
                <a:gd name="T20" fmla="*/ 84 w 136"/>
                <a:gd name="T21" fmla="*/ 153 h 242"/>
                <a:gd name="T22" fmla="*/ 79 w 136"/>
                <a:gd name="T23" fmla="*/ 167 h 242"/>
                <a:gd name="T24" fmla="*/ 73 w 136"/>
                <a:gd name="T25" fmla="*/ 179 h 242"/>
                <a:gd name="T26" fmla="*/ 65 w 136"/>
                <a:gd name="T27" fmla="*/ 188 h 242"/>
                <a:gd name="T28" fmla="*/ 53 w 136"/>
                <a:gd name="T29" fmla="*/ 194 h 242"/>
                <a:gd name="T30" fmla="*/ 37 w 136"/>
                <a:gd name="T31" fmla="*/ 196 h 242"/>
                <a:gd name="T32" fmla="*/ 16 w 136"/>
                <a:gd name="T33" fmla="*/ 195 h 242"/>
                <a:gd name="T34" fmla="*/ 3 w 136"/>
                <a:gd name="T35" fmla="*/ 180 h 242"/>
                <a:gd name="T36" fmla="*/ 0 w 136"/>
                <a:gd name="T37" fmla="*/ 204 h 242"/>
                <a:gd name="T38" fmla="*/ 12 w 136"/>
                <a:gd name="T39" fmla="*/ 221 h 242"/>
                <a:gd name="T40" fmla="*/ 36 w 136"/>
                <a:gd name="T41" fmla="*/ 242 h 242"/>
                <a:gd name="T42" fmla="*/ 56 w 136"/>
                <a:gd name="T43" fmla="*/ 238 h 242"/>
                <a:gd name="T44" fmla="*/ 72 w 136"/>
                <a:gd name="T45" fmla="*/ 232 h 242"/>
                <a:gd name="T46" fmla="*/ 84 w 136"/>
                <a:gd name="T47" fmla="*/ 225 h 242"/>
                <a:gd name="T48" fmla="*/ 96 w 136"/>
                <a:gd name="T49" fmla="*/ 214 h 242"/>
                <a:gd name="T50" fmla="*/ 104 w 136"/>
                <a:gd name="T51" fmla="*/ 203 h 242"/>
                <a:gd name="T52" fmla="*/ 112 w 136"/>
                <a:gd name="T53" fmla="*/ 188 h 242"/>
                <a:gd name="T54" fmla="*/ 120 w 136"/>
                <a:gd name="T55" fmla="*/ 171 h 242"/>
                <a:gd name="T56" fmla="*/ 128 w 136"/>
                <a:gd name="T57" fmla="*/ 151 h 242"/>
                <a:gd name="T58" fmla="*/ 136 w 136"/>
                <a:gd name="T59" fmla="*/ 99 h 242"/>
                <a:gd name="T60" fmla="*/ 136 w 136"/>
                <a:gd name="T61" fmla="*/ 72 h 242"/>
                <a:gd name="T62" fmla="*/ 130 w 136"/>
                <a:gd name="T63" fmla="*/ 48 h 242"/>
                <a:gd name="T64" fmla="*/ 122 w 136"/>
                <a:gd name="T65" fmla="*/ 27 h 242"/>
                <a:gd name="T66" fmla="*/ 111 w 136"/>
                <a:gd name="T67" fmla="*/ 12 h 242"/>
                <a:gd name="T68" fmla="*/ 96 w 136"/>
                <a:gd name="T69" fmla="*/ 3 h 242"/>
                <a:gd name="T70" fmla="*/ 79 w 136"/>
                <a:gd name="T71" fmla="*/ 0 h 242"/>
                <a:gd name="T72" fmla="*/ 60 w 136"/>
                <a:gd name="T73" fmla="*/ 7 h 242"/>
                <a:gd name="T74" fmla="*/ 39 w 136"/>
                <a:gd name="T75" fmla="*/ 23 h 242"/>
                <a:gd name="T76" fmla="*/ 29 w 136"/>
                <a:gd name="T77" fmla="*/ 36 h 242"/>
                <a:gd name="T78" fmla="*/ 59 w 136"/>
                <a:gd name="T79" fmla="*/ 3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6" h="242">
                  <a:moveTo>
                    <a:pt x="59" y="31"/>
                  </a:moveTo>
                  <a:lnTo>
                    <a:pt x="72" y="38"/>
                  </a:lnTo>
                  <a:lnTo>
                    <a:pt x="82" y="46"/>
                  </a:lnTo>
                  <a:lnTo>
                    <a:pt x="88" y="54"/>
                  </a:lnTo>
                  <a:lnTo>
                    <a:pt x="92" y="65"/>
                  </a:lnTo>
                  <a:lnTo>
                    <a:pt x="96" y="76"/>
                  </a:lnTo>
                  <a:lnTo>
                    <a:pt x="97" y="89"/>
                  </a:lnTo>
                  <a:lnTo>
                    <a:pt x="97" y="102"/>
                  </a:lnTo>
                  <a:lnTo>
                    <a:pt x="97" y="117"/>
                  </a:lnTo>
                  <a:lnTo>
                    <a:pt x="90" y="136"/>
                  </a:lnTo>
                  <a:lnTo>
                    <a:pt x="84" y="153"/>
                  </a:lnTo>
                  <a:lnTo>
                    <a:pt x="79" y="167"/>
                  </a:lnTo>
                  <a:lnTo>
                    <a:pt x="73" y="179"/>
                  </a:lnTo>
                  <a:lnTo>
                    <a:pt x="65" y="188"/>
                  </a:lnTo>
                  <a:lnTo>
                    <a:pt x="53" y="194"/>
                  </a:lnTo>
                  <a:lnTo>
                    <a:pt x="37" y="196"/>
                  </a:lnTo>
                  <a:lnTo>
                    <a:pt x="16" y="195"/>
                  </a:lnTo>
                  <a:lnTo>
                    <a:pt x="3" y="180"/>
                  </a:lnTo>
                  <a:lnTo>
                    <a:pt x="0" y="204"/>
                  </a:lnTo>
                  <a:lnTo>
                    <a:pt x="12" y="221"/>
                  </a:lnTo>
                  <a:lnTo>
                    <a:pt x="36" y="242"/>
                  </a:lnTo>
                  <a:lnTo>
                    <a:pt x="56" y="238"/>
                  </a:lnTo>
                  <a:lnTo>
                    <a:pt x="72" y="232"/>
                  </a:lnTo>
                  <a:lnTo>
                    <a:pt x="84" y="225"/>
                  </a:lnTo>
                  <a:lnTo>
                    <a:pt x="96" y="214"/>
                  </a:lnTo>
                  <a:lnTo>
                    <a:pt x="104" y="203"/>
                  </a:lnTo>
                  <a:lnTo>
                    <a:pt x="112" y="188"/>
                  </a:lnTo>
                  <a:lnTo>
                    <a:pt x="120" y="171"/>
                  </a:lnTo>
                  <a:lnTo>
                    <a:pt x="128" y="151"/>
                  </a:lnTo>
                  <a:lnTo>
                    <a:pt x="136" y="99"/>
                  </a:lnTo>
                  <a:lnTo>
                    <a:pt x="136" y="72"/>
                  </a:lnTo>
                  <a:lnTo>
                    <a:pt x="130" y="48"/>
                  </a:lnTo>
                  <a:lnTo>
                    <a:pt x="122" y="27"/>
                  </a:lnTo>
                  <a:lnTo>
                    <a:pt x="111" y="12"/>
                  </a:lnTo>
                  <a:lnTo>
                    <a:pt x="96" y="3"/>
                  </a:lnTo>
                  <a:lnTo>
                    <a:pt x="79" y="0"/>
                  </a:lnTo>
                  <a:lnTo>
                    <a:pt x="60" y="7"/>
                  </a:lnTo>
                  <a:lnTo>
                    <a:pt x="39" y="23"/>
                  </a:lnTo>
                  <a:lnTo>
                    <a:pt x="29" y="36"/>
                  </a:lnTo>
                  <a:lnTo>
                    <a:pt x="59" y="31"/>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2" name="Freeform 44"/>
            <p:cNvSpPr>
              <a:spLocks/>
            </p:cNvSpPr>
            <p:nvPr/>
          </p:nvSpPr>
          <p:spPr bwMode="auto">
            <a:xfrm>
              <a:off x="4699" y="1891"/>
              <a:ext cx="23" cy="64"/>
            </a:xfrm>
            <a:custGeom>
              <a:avLst/>
              <a:gdLst>
                <a:gd name="T0" fmla="*/ 13 w 45"/>
                <a:gd name="T1" fmla="*/ 70 h 127"/>
                <a:gd name="T2" fmla="*/ 0 w 45"/>
                <a:gd name="T3" fmla="*/ 96 h 127"/>
                <a:gd name="T4" fmla="*/ 3 w 45"/>
                <a:gd name="T5" fmla="*/ 110 h 127"/>
                <a:gd name="T6" fmla="*/ 1 w 45"/>
                <a:gd name="T7" fmla="*/ 127 h 127"/>
                <a:gd name="T8" fmla="*/ 25 w 45"/>
                <a:gd name="T9" fmla="*/ 105 h 127"/>
                <a:gd name="T10" fmla="*/ 42 w 45"/>
                <a:gd name="T11" fmla="*/ 73 h 127"/>
                <a:gd name="T12" fmla="*/ 45 w 45"/>
                <a:gd name="T13" fmla="*/ 41 h 127"/>
                <a:gd name="T14" fmla="*/ 45 w 45"/>
                <a:gd name="T15" fmla="*/ 0 h 127"/>
                <a:gd name="T16" fmla="*/ 33 w 45"/>
                <a:gd name="T17" fmla="*/ 9 h 127"/>
                <a:gd name="T18" fmla="*/ 35 w 45"/>
                <a:gd name="T19" fmla="*/ 35 h 127"/>
                <a:gd name="T20" fmla="*/ 35 w 45"/>
                <a:gd name="T21" fmla="*/ 61 h 127"/>
                <a:gd name="T22" fmla="*/ 16 w 45"/>
                <a:gd name="T23" fmla="*/ 96 h 127"/>
                <a:gd name="T24" fmla="*/ 13 w 45"/>
                <a:gd name="T25" fmla="*/ 7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27">
                  <a:moveTo>
                    <a:pt x="13" y="70"/>
                  </a:moveTo>
                  <a:lnTo>
                    <a:pt x="0" y="96"/>
                  </a:lnTo>
                  <a:lnTo>
                    <a:pt x="3" y="110"/>
                  </a:lnTo>
                  <a:lnTo>
                    <a:pt x="1" y="127"/>
                  </a:lnTo>
                  <a:lnTo>
                    <a:pt x="25" y="105"/>
                  </a:lnTo>
                  <a:lnTo>
                    <a:pt x="42" y="73"/>
                  </a:lnTo>
                  <a:lnTo>
                    <a:pt x="45" y="41"/>
                  </a:lnTo>
                  <a:lnTo>
                    <a:pt x="45" y="0"/>
                  </a:lnTo>
                  <a:lnTo>
                    <a:pt x="33" y="9"/>
                  </a:lnTo>
                  <a:lnTo>
                    <a:pt x="35" y="35"/>
                  </a:lnTo>
                  <a:lnTo>
                    <a:pt x="35" y="61"/>
                  </a:lnTo>
                  <a:lnTo>
                    <a:pt x="16" y="96"/>
                  </a:lnTo>
                  <a:lnTo>
                    <a:pt x="13" y="70"/>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3" name="Freeform 45"/>
            <p:cNvSpPr>
              <a:spLocks/>
            </p:cNvSpPr>
            <p:nvPr/>
          </p:nvSpPr>
          <p:spPr bwMode="auto">
            <a:xfrm>
              <a:off x="4642" y="1843"/>
              <a:ext cx="43" cy="109"/>
            </a:xfrm>
            <a:custGeom>
              <a:avLst/>
              <a:gdLst>
                <a:gd name="T0" fmla="*/ 82 w 86"/>
                <a:gd name="T1" fmla="*/ 0 h 217"/>
                <a:gd name="T2" fmla="*/ 60 w 86"/>
                <a:gd name="T3" fmla="*/ 12 h 217"/>
                <a:gd name="T4" fmla="*/ 42 w 86"/>
                <a:gd name="T5" fmla="*/ 26 h 217"/>
                <a:gd name="T6" fmla="*/ 28 w 86"/>
                <a:gd name="T7" fmla="*/ 44 h 217"/>
                <a:gd name="T8" fmla="*/ 18 w 86"/>
                <a:gd name="T9" fmla="*/ 62 h 217"/>
                <a:gd name="T10" fmla="*/ 9 w 86"/>
                <a:gd name="T11" fmla="*/ 83 h 217"/>
                <a:gd name="T12" fmla="*/ 5 w 86"/>
                <a:gd name="T13" fmla="*/ 106 h 217"/>
                <a:gd name="T14" fmla="*/ 1 w 86"/>
                <a:gd name="T15" fmla="*/ 131 h 217"/>
                <a:gd name="T16" fmla="*/ 0 w 86"/>
                <a:gd name="T17" fmla="*/ 158 h 217"/>
                <a:gd name="T18" fmla="*/ 6 w 86"/>
                <a:gd name="T19" fmla="*/ 187 h 217"/>
                <a:gd name="T20" fmla="*/ 18 w 86"/>
                <a:gd name="T21" fmla="*/ 217 h 217"/>
                <a:gd name="T22" fmla="*/ 21 w 86"/>
                <a:gd name="T23" fmla="*/ 193 h 217"/>
                <a:gd name="T24" fmla="*/ 14 w 86"/>
                <a:gd name="T25" fmla="*/ 148 h 217"/>
                <a:gd name="T26" fmla="*/ 36 w 86"/>
                <a:gd name="T27" fmla="*/ 153 h 217"/>
                <a:gd name="T28" fmla="*/ 65 w 86"/>
                <a:gd name="T29" fmla="*/ 152 h 217"/>
                <a:gd name="T30" fmla="*/ 73 w 86"/>
                <a:gd name="T31" fmla="*/ 135 h 217"/>
                <a:gd name="T32" fmla="*/ 86 w 86"/>
                <a:gd name="T33" fmla="*/ 124 h 217"/>
                <a:gd name="T34" fmla="*/ 86 w 86"/>
                <a:gd name="T35" fmla="*/ 102 h 217"/>
                <a:gd name="T36" fmla="*/ 71 w 86"/>
                <a:gd name="T37" fmla="*/ 94 h 217"/>
                <a:gd name="T38" fmla="*/ 72 w 86"/>
                <a:gd name="T39" fmla="*/ 70 h 217"/>
                <a:gd name="T40" fmla="*/ 58 w 86"/>
                <a:gd name="T41" fmla="*/ 54 h 217"/>
                <a:gd name="T42" fmla="*/ 45 w 86"/>
                <a:gd name="T43" fmla="*/ 49 h 217"/>
                <a:gd name="T44" fmla="*/ 50 w 86"/>
                <a:gd name="T45" fmla="*/ 42 h 217"/>
                <a:gd name="T46" fmla="*/ 54 w 86"/>
                <a:gd name="T47" fmla="*/ 36 h 217"/>
                <a:gd name="T48" fmla="*/ 59 w 86"/>
                <a:gd name="T49" fmla="*/ 30 h 217"/>
                <a:gd name="T50" fmla="*/ 62 w 86"/>
                <a:gd name="T51" fmla="*/ 24 h 217"/>
                <a:gd name="T52" fmla="*/ 67 w 86"/>
                <a:gd name="T53" fmla="*/ 18 h 217"/>
                <a:gd name="T54" fmla="*/ 72 w 86"/>
                <a:gd name="T55" fmla="*/ 12 h 217"/>
                <a:gd name="T56" fmla="*/ 76 w 86"/>
                <a:gd name="T57" fmla="*/ 6 h 217"/>
                <a:gd name="T58" fmla="*/ 82 w 86"/>
                <a:gd name="T5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217">
                  <a:moveTo>
                    <a:pt x="82" y="0"/>
                  </a:moveTo>
                  <a:lnTo>
                    <a:pt x="60" y="12"/>
                  </a:lnTo>
                  <a:lnTo>
                    <a:pt x="42" y="26"/>
                  </a:lnTo>
                  <a:lnTo>
                    <a:pt x="28" y="44"/>
                  </a:lnTo>
                  <a:lnTo>
                    <a:pt x="18" y="62"/>
                  </a:lnTo>
                  <a:lnTo>
                    <a:pt x="9" y="83"/>
                  </a:lnTo>
                  <a:lnTo>
                    <a:pt x="5" y="106"/>
                  </a:lnTo>
                  <a:lnTo>
                    <a:pt x="1" y="131"/>
                  </a:lnTo>
                  <a:lnTo>
                    <a:pt x="0" y="158"/>
                  </a:lnTo>
                  <a:lnTo>
                    <a:pt x="6" y="187"/>
                  </a:lnTo>
                  <a:lnTo>
                    <a:pt x="18" y="217"/>
                  </a:lnTo>
                  <a:lnTo>
                    <a:pt x="21" y="193"/>
                  </a:lnTo>
                  <a:lnTo>
                    <a:pt x="14" y="148"/>
                  </a:lnTo>
                  <a:lnTo>
                    <a:pt x="36" y="153"/>
                  </a:lnTo>
                  <a:lnTo>
                    <a:pt x="65" y="152"/>
                  </a:lnTo>
                  <a:lnTo>
                    <a:pt x="73" y="135"/>
                  </a:lnTo>
                  <a:lnTo>
                    <a:pt x="86" y="124"/>
                  </a:lnTo>
                  <a:lnTo>
                    <a:pt x="86" y="102"/>
                  </a:lnTo>
                  <a:lnTo>
                    <a:pt x="71" y="94"/>
                  </a:lnTo>
                  <a:lnTo>
                    <a:pt x="72" y="70"/>
                  </a:lnTo>
                  <a:lnTo>
                    <a:pt x="58" y="54"/>
                  </a:lnTo>
                  <a:lnTo>
                    <a:pt x="45" y="49"/>
                  </a:lnTo>
                  <a:lnTo>
                    <a:pt x="50" y="42"/>
                  </a:lnTo>
                  <a:lnTo>
                    <a:pt x="54" y="36"/>
                  </a:lnTo>
                  <a:lnTo>
                    <a:pt x="59" y="30"/>
                  </a:lnTo>
                  <a:lnTo>
                    <a:pt x="62" y="24"/>
                  </a:lnTo>
                  <a:lnTo>
                    <a:pt x="67" y="18"/>
                  </a:lnTo>
                  <a:lnTo>
                    <a:pt x="72" y="12"/>
                  </a:lnTo>
                  <a:lnTo>
                    <a:pt x="76" y="6"/>
                  </a:lnTo>
                  <a:lnTo>
                    <a:pt x="82"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4" name="Freeform 46"/>
            <p:cNvSpPr>
              <a:spLocks/>
            </p:cNvSpPr>
            <p:nvPr/>
          </p:nvSpPr>
          <p:spPr bwMode="auto">
            <a:xfrm>
              <a:off x="4548" y="1794"/>
              <a:ext cx="142" cy="198"/>
            </a:xfrm>
            <a:custGeom>
              <a:avLst/>
              <a:gdLst>
                <a:gd name="T0" fmla="*/ 125 w 284"/>
                <a:gd name="T1" fmla="*/ 0 h 396"/>
                <a:gd name="T2" fmla="*/ 284 w 284"/>
                <a:gd name="T3" fmla="*/ 11 h 396"/>
                <a:gd name="T4" fmla="*/ 262 w 284"/>
                <a:gd name="T5" fmla="*/ 15 h 396"/>
                <a:gd name="T6" fmla="*/ 240 w 284"/>
                <a:gd name="T7" fmla="*/ 23 h 396"/>
                <a:gd name="T8" fmla="*/ 219 w 284"/>
                <a:gd name="T9" fmla="*/ 36 h 396"/>
                <a:gd name="T10" fmla="*/ 200 w 284"/>
                <a:gd name="T11" fmla="*/ 52 h 396"/>
                <a:gd name="T12" fmla="*/ 181 w 284"/>
                <a:gd name="T13" fmla="*/ 70 h 396"/>
                <a:gd name="T14" fmla="*/ 165 w 284"/>
                <a:gd name="T15" fmla="*/ 93 h 396"/>
                <a:gd name="T16" fmla="*/ 151 w 284"/>
                <a:gd name="T17" fmla="*/ 117 h 396"/>
                <a:gd name="T18" fmla="*/ 140 w 284"/>
                <a:gd name="T19" fmla="*/ 145 h 396"/>
                <a:gd name="T20" fmla="*/ 132 w 284"/>
                <a:gd name="T21" fmla="*/ 174 h 396"/>
                <a:gd name="T22" fmla="*/ 127 w 284"/>
                <a:gd name="T23" fmla="*/ 204 h 396"/>
                <a:gd name="T24" fmla="*/ 126 w 284"/>
                <a:gd name="T25" fmla="*/ 235 h 396"/>
                <a:gd name="T26" fmla="*/ 128 w 284"/>
                <a:gd name="T27" fmla="*/ 267 h 396"/>
                <a:gd name="T28" fmla="*/ 135 w 284"/>
                <a:gd name="T29" fmla="*/ 300 h 396"/>
                <a:gd name="T30" fmla="*/ 147 w 284"/>
                <a:gd name="T31" fmla="*/ 333 h 396"/>
                <a:gd name="T32" fmla="*/ 164 w 284"/>
                <a:gd name="T33" fmla="*/ 365 h 396"/>
                <a:gd name="T34" fmla="*/ 186 w 284"/>
                <a:gd name="T35" fmla="*/ 396 h 396"/>
                <a:gd name="T36" fmla="*/ 127 w 284"/>
                <a:gd name="T37" fmla="*/ 389 h 396"/>
                <a:gd name="T38" fmla="*/ 64 w 284"/>
                <a:gd name="T39" fmla="*/ 375 h 396"/>
                <a:gd name="T40" fmla="*/ 22 w 284"/>
                <a:gd name="T41" fmla="*/ 335 h 396"/>
                <a:gd name="T42" fmla="*/ 9 w 284"/>
                <a:gd name="T43" fmla="*/ 294 h 396"/>
                <a:gd name="T44" fmla="*/ 0 w 284"/>
                <a:gd name="T45" fmla="*/ 247 h 396"/>
                <a:gd name="T46" fmla="*/ 0 w 284"/>
                <a:gd name="T47" fmla="*/ 198 h 396"/>
                <a:gd name="T48" fmla="*/ 9 w 284"/>
                <a:gd name="T49" fmla="*/ 150 h 396"/>
                <a:gd name="T50" fmla="*/ 23 w 284"/>
                <a:gd name="T51" fmla="*/ 102 h 396"/>
                <a:gd name="T52" fmla="*/ 48 w 284"/>
                <a:gd name="T53" fmla="*/ 60 h 396"/>
                <a:gd name="T54" fmla="*/ 81 w 284"/>
                <a:gd name="T55" fmla="*/ 25 h 396"/>
                <a:gd name="T56" fmla="*/ 125 w 284"/>
                <a:gd name="T57"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4" h="396">
                  <a:moveTo>
                    <a:pt x="125" y="0"/>
                  </a:moveTo>
                  <a:lnTo>
                    <a:pt x="284" y="11"/>
                  </a:lnTo>
                  <a:lnTo>
                    <a:pt x="262" y="15"/>
                  </a:lnTo>
                  <a:lnTo>
                    <a:pt x="240" y="23"/>
                  </a:lnTo>
                  <a:lnTo>
                    <a:pt x="219" y="36"/>
                  </a:lnTo>
                  <a:lnTo>
                    <a:pt x="200" y="52"/>
                  </a:lnTo>
                  <a:lnTo>
                    <a:pt x="181" y="70"/>
                  </a:lnTo>
                  <a:lnTo>
                    <a:pt x="165" y="93"/>
                  </a:lnTo>
                  <a:lnTo>
                    <a:pt x="151" y="117"/>
                  </a:lnTo>
                  <a:lnTo>
                    <a:pt x="140" y="145"/>
                  </a:lnTo>
                  <a:lnTo>
                    <a:pt x="132" y="174"/>
                  </a:lnTo>
                  <a:lnTo>
                    <a:pt x="127" y="204"/>
                  </a:lnTo>
                  <a:lnTo>
                    <a:pt x="126" y="235"/>
                  </a:lnTo>
                  <a:lnTo>
                    <a:pt x="128" y="267"/>
                  </a:lnTo>
                  <a:lnTo>
                    <a:pt x="135" y="300"/>
                  </a:lnTo>
                  <a:lnTo>
                    <a:pt x="147" y="333"/>
                  </a:lnTo>
                  <a:lnTo>
                    <a:pt x="164" y="365"/>
                  </a:lnTo>
                  <a:lnTo>
                    <a:pt x="186" y="396"/>
                  </a:lnTo>
                  <a:lnTo>
                    <a:pt x="127" y="389"/>
                  </a:lnTo>
                  <a:lnTo>
                    <a:pt x="64" y="375"/>
                  </a:lnTo>
                  <a:lnTo>
                    <a:pt x="22" y="335"/>
                  </a:lnTo>
                  <a:lnTo>
                    <a:pt x="9" y="294"/>
                  </a:lnTo>
                  <a:lnTo>
                    <a:pt x="0" y="247"/>
                  </a:lnTo>
                  <a:lnTo>
                    <a:pt x="0" y="198"/>
                  </a:lnTo>
                  <a:lnTo>
                    <a:pt x="9" y="150"/>
                  </a:lnTo>
                  <a:lnTo>
                    <a:pt x="23" y="102"/>
                  </a:lnTo>
                  <a:lnTo>
                    <a:pt x="48" y="60"/>
                  </a:lnTo>
                  <a:lnTo>
                    <a:pt x="81" y="25"/>
                  </a:lnTo>
                  <a:lnTo>
                    <a:pt x="125"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5" name="Freeform 47"/>
            <p:cNvSpPr>
              <a:spLocks/>
            </p:cNvSpPr>
            <p:nvPr/>
          </p:nvSpPr>
          <p:spPr bwMode="auto">
            <a:xfrm>
              <a:off x="3726" y="1841"/>
              <a:ext cx="856" cy="248"/>
            </a:xfrm>
            <a:custGeom>
              <a:avLst/>
              <a:gdLst>
                <a:gd name="T0" fmla="*/ 212 w 1711"/>
                <a:gd name="T1" fmla="*/ 199 h 498"/>
                <a:gd name="T2" fmla="*/ 181 w 1711"/>
                <a:gd name="T3" fmla="*/ 252 h 498"/>
                <a:gd name="T4" fmla="*/ 145 w 1711"/>
                <a:gd name="T5" fmla="*/ 272 h 498"/>
                <a:gd name="T6" fmla="*/ 114 w 1711"/>
                <a:gd name="T7" fmla="*/ 289 h 498"/>
                <a:gd name="T8" fmla="*/ 87 w 1711"/>
                <a:gd name="T9" fmla="*/ 309 h 498"/>
                <a:gd name="T10" fmla="*/ 64 w 1711"/>
                <a:gd name="T11" fmla="*/ 329 h 498"/>
                <a:gd name="T12" fmla="*/ 44 w 1711"/>
                <a:gd name="T13" fmla="*/ 355 h 498"/>
                <a:gd name="T14" fmla="*/ 26 w 1711"/>
                <a:gd name="T15" fmla="*/ 386 h 498"/>
                <a:gd name="T16" fmla="*/ 11 w 1711"/>
                <a:gd name="T17" fmla="*/ 424 h 498"/>
                <a:gd name="T18" fmla="*/ 0 w 1711"/>
                <a:gd name="T19" fmla="*/ 460 h 498"/>
                <a:gd name="T20" fmla="*/ 25 w 1711"/>
                <a:gd name="T21" fmla="*/ 427 h 498"/>
                <a:gd name="T22" fmla="*/ 131 w 1711"/>
                <a:gd name="T23" fmla="*/ 493 h 498"/>
                <a:gd name="T24" fmla="*/ 201 w 1711"/>
                <a:gd name="T25" fmla="*/ 498 h 498"/>
                <a:gd name="T26" fmla="*/ 193 w 1711"/>
                <a:gd name="T27" fmla="*/ 446 h 498"/>
                <a:gd name="T28" fmla="*/ 268 w 1711"/>
                <a:gd name="T29" fmla="*/ 392 h 498"/>
                <a:gd name="T30" fmla="*/ 304 w 1711"/>
                <a:gd name="T31" fmla="*/ 367 h 498"/>
                <a:gd name="T32" fmla="*/ 339 w 1711"/>
                <a:gd name="T33" fmla="*/ 349 h 498"/>
                <a:gd name="T34" fmla="*/ 372 w 1711"/>
                <a:gd name="T35" fmla="*/ 336 h 498"/>
                <a:gd name="T36" fmla="*/ 406 w 1711"/>
                <a:gd name="T37" fmla="*/ 326 h 498"/>
                <a:gd name="T38" fmla="*/ 439 w 1711"/>
                <a:gd name="T39" fmla="*/ 319 h 498"/>
                <a:gd name="T40" fmla="*/ 476 w 1711"/>
                <a:gd name="T41" fmla="*/ 315 h 498"/>
                <a:gd name="T42" fmla="*/ 515 w 1711"/>
                <a:gd name="T43" fmla="*/ 310 h 498"/>
                <a:gd name="T44" fmla="*/ 560 w 1711"/>
                <a:gd name="T45" fmla="*/ 305 h 498"/>
                <a:gd name="T46" fmla="*/ 960 w 1711"/>
                <a:gd name="T47" fmla="*/ 228 h 498"/>
                <a:gd name="T48" fmla="*/ 1033 w 1711"/>
                <a:gd name="T49" fmla="*/ 219 h 498"/>
                <a:gd name="T50" fmla="*/ 1105 w 1711"/>
                <a:gd name="T51" fmla="*/ 209 h 498"/>
                <a:gd name="T52" fmla="*/ 1178 w 1711"/>
                <a:gd name="T53" fmla="*/ 198 h 498"/>
                <a:gd name="T54" fmla="*/ 1250 w 1711"/>
                <a:gd name="T55" fmla="*/ 186 h 498"/>
                <a:gd name="T56" fmla="*/ 1323 w 1711"/>
                <a:gd name="T57" fmla="*/ 173 h 498"/>
                <a:gd name="T58" fmla="*/ 1396 w 1711"/>
                <a:gd name="T59" fmla="*/ 159 h 498"/>
                <a:gd name="T60" fmla="*/ 1467 w 1711"/>
                <a:gd name="T61" fmla="*/ 143 h 498"/>
                <a:gd name="T62" fmla="*/ 1537 w 1711"/>
                <a:gd name="T63" fmla="*/ 126 h 498"/>
                <a:gd name="T64" fmla="*/ 1591 w 1711"/>
                <a:gd name="T65" fmla="*/ 104 h 498"/>
                <a:gd name="T66" fmla="*/ 1640 w 1711"/>
                <a:gd name="T67" fmla="*/ 80 h 498"/>
                <a:gd name="T68" fmla="*/ 1681 w 1711"/>
                <a:gd name="T69" fmla="*/ 47 h 498"/>
                <a:gd name="T70" fmla="*/ 1711 w 1711"/>
                <a:gd name="T71" fmla="*/ 0 h 498"/>
                <a:gd name="T72" fmla="*/ 1614 w 1711"/>
                <a:gd name="T73" fmla="*/ 16 h 498"/>
                <a:gd name="T74" fmla="*/ 1602 w 1711"/>
                <a:gd name="T75" fmla="*/ 38 h 498"/>
                <a:gd name="T76" fmla="*/ 1583 w 1711"/>
                <a:gd name="T77" fmla="*/ 54 h 498"/>
                <a:gd name="T78" fmla="*/ 1560 w 1711"/>
                <a:gd name="T79" fmla="*/ 68 h 498"/>
                <a:gd name="T80" fmla="*/ 1491 w 1711"/>
                <a:gd name="T81" fmla="*/ 60 h 498"/>
                <a:gd name="T82" fmla="*/ 503 w 1711"/>
                <a:gd name="T83" fmla="*/ 255 h 498"/>
                <a:gd name="T84" fmla="*/ 436 w 1711"/>
                <a:gd name="T85" fmla="*/ 242 h 498"/>
                <a:gd name="T86" fmla="*/ 393 w 1711"/>
                <a:gd name="T87" fmla="*/ 239 h 498"/>
                <a:gd name="T88" fmla="*/ 360 w 1711"/>
                <a:gd name="T89" fmla="*/ 228 h 498"/>
                <a:gd name="T90" fmla="*/ 352 w 1711"/>
                <a:gd name="T91" fmla="*/ 20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1" h="498">
                  <a:moveTo>
                    <a:pt x="363" y="186"/>
                  </a:moveTo>
                  <a:lnTo>
                    <a:pt x="212" y="199"/>
                  </a:lnTo>
                  <a:lnTo>
                    <a:pt x="202" y="242"/>
                  </a:lnTo>
                  <a:lnTo>
                    <a:pt x="181" y="252"/>
                  </a:lnTo>
                  <a:lnTo>
                    <a:pt x="163" y="263"/>
                  </a:lnTo>
                  <a:lnTo>
                    <a:pt x="145" y="272"/>
                  </a:lnTo>
                  <a:lnTo>
                    <a:pt x="129" y="281"/>
                  </a:lnTo>
                  <a:lnTo>
                    <a:pt x="114" y="289"/>
                  </a:lnTo>
                  <a:lnTo>
                    <a:pt x="99" y="298"/>
                  </a:lnTo>
                  <a:lnTo>
                    <a:pt x="87" y="309"/>
                  </a:lnTo>
                  <a:lnTo>
                    <a:pt x="75" y="319"/>
                  </a:lnTo>
                  <a:lnTo>
                    <a:pt x="64" y="329"/>
                  </a:lnTo>
                  <a:lnTo>
                    <a:pt x="53" y="342"/>
                  </a:lnTo>
                  <a:lnTo>
                    <a:pt x="44" y="355"/>
                  </a:lnTo>
                  <a:lnTo>
                    <a:pt x="35" y="370"/>
                  </a:lnTo>
                  <a:lnTo>
                    <a:pt x="26" y="386"/>
                  </a:lnTo>
                  <a:lnTo>
                    <a:pt x="19" y="403"/>
                  </a:lnTo>
                  <a:lnTo>
                    <a:pt x="11" y="424"/>
                  </a:lnTo>
                  <a:lnTo>
                    <a:pt x="4" y="446"/>
                  </a:lnTo>
                  <a:lnTo>
                    <a:pt x="0" y="460"/>
                  </a:lnTo>
                  <a:lnTo>
                    <a:pt x="16" y="463"/>
                  </a:lnTo>
                  <a:lnTo>
                    <a:pt x="25" y="427"/>
                  </a:lnTo>
                  <a:lnTo>
                    <a:pt x="142" y="452"/>
                  </a:lnTo>
                  <a:lnTo>
                    <a:pt x="131" y="493"/>
                  </a:lnTo>
                  <a:lnTo>
                    <a:pt x="147" y="498"/>
                  </a:lnTo>
                  <a:lnTo>
                    <a:pt x="201" y="498"/>
                  </a:lnTo>
                  <a:lnTo>
                    <a:pt x="237" y="490"/>
                  </a:lnTo>
                  <a:lnTo>
                    <a:pt x="193" y="446"/>
                  </a:lnTo>
                  <a:lnTo>
                    <a:pt x="196" y="430"/>
                  </a:lnTo>
                  <a:lnTo>
                    <a:pt x="268" y="392"/>
                  </a:lnTo>
                  <a:lnTo>
                    <a:pt x="286" y="379"/>
                  </a:lnTo>
                  <a:lnTo>
                    <a:pt x="304" y="367"/>
                  </a:lnTo>
                  <a:lnTo>
                    <a:pt x="322" y="358"/>
                  </a:lnTo>
                  <a:lnTo>
                    <a:pt x="339" y="349"/>
                  </a:lnTo>
                  <a:lnTo>
                    <a:pt x="355" y="342"/>
                  </a:lnTo>
                  <a:lnTo>
                    <a:pt x="372" y="336"/>
                  </a:lnTo>
                  <a:lnTo>
                    <a:pt x="389" y="331"/>
                  </a:lnTo>
                  <a:lnTo>
                    <a:pt x="406" y="326"/>
                  </a:lnTo>
                  <a:lnTo>
                    <a:pt x="422" y="323"/>
                  </a:lnTo>
                  <a:lnTo>
                    <a:pt x="439" y="319"/>
                  </a:lnTo>
                  <a:lnTo>
                    <a:pt x="458" y="317"/>
                  </a:lnTo>
                  <a:lnTo>
                    <a:pt x="476" y="315"/>
                  </a:lnTo>
                  <a:lnTo>
                    <a:pt x="496" y="312"/>
                  </a:lnTo>
                  <a:lnTo>
                    <a:pt x="515" y="310"/>
                  </a:lnTo>
                  <a:lnTo>
                    <a:pt x="537" y="308"/>
                  </a:lnTo>
                  <a:lnTo>
                    <a:pt x="560" y="305"/>
                  </a:lnTo>
                  <a:lnTo>
                    <a:pt x="627" y="293"/>
                  </a:lnTo>
                  <a:lnTo>
                    <a:pt x="960" y="228"/>
                  </a:lnTo>
                  <a:lnTo>
                    <a:pt x="996" y="224"/>
                  </a:lnTo>
                  <a:lnTo>
                    <a:pt x="1033" y="219"/>
                  </a:lnTo>
                  <a:lnTo>
                    <a:pt x="1068" y="213"/>
                  </a:lnTo>
                  <a:lnTo>
                    <a:pt x="1105" y="209"/>
                  </a:lnTo>
                  <a:lnTo>
                    <a:pt x="1142" y="203"/>
                  </a:lnTo>
                  <a:lnTo>
                    <a:pt x="1178" y="198"/>
                  </a:lnTo>
                  <a:lnTo>
                    <a:pt x="1215" y="192"/>
                  </a:lnTo>
                  <a:lnTo>
                    <a:pt x="1250" y="186"/>
                  </a:lnTo>
                  <a:lnTo>
                    <a:pt x="1287" y="180"/>
                  </a:lnTo>
                  <a:lnTo>
                    <a:pt x="1323" y="173"/>
                  </a:lnTo>
                  <a:lnTo>
                    <a:pt x="1360" y="166"/>
                  </a:lnTo>
                  <a:lnTo>
                    <a:pt x="1396" y="159"/>
                  </a:lnTo>
                  <a:lnTo>
                    <a:pt x="1431" y="151"/>
                  </a:lnTo>
                  <a:lnTo>
                    <a:pt x="1467" y="143"/>
                  </a:lnTo>
                  <a:lnTo>
                    <a:pt x="1503" y="135"/>
                  </a:lnTo>
                  <a:lnTo>
                    <a:pt x="1537" y="126"/>
                  </a:lnTo>
                  <a:lnTo>
                    <a:pt x="1565" y="114"/>
                  </a:lnTo>
                  <a:lnTo>
                    <a:pt x="1591" y="104"/>
                  </a:lnTo>
                  <a:lnTo>
                    <a:pt x="1617" y="92"/>
                  </a:lnTo>
                  <a:lnTo>
                    <a:pt x="1640" y="80"/>
                  </a:lnTo>
                  <a:lnTo>
                    <a:pt x="1662" y="66"/>
                  </a:lnTo>
                  <a:lnTo>
                    <a:pt x="1681" y="47"/>
                  </a:lnTo>
                  <a:lnTo>
                    <a:pt x="1697" y="27"/>
                  </a:lnTo>
                  <a:lnTo>
                    <a:pt x="1711" y="0"/>
                  </a:lnTo>
                  <a:lnTo>
                    <a:pt x="1620" y="1"/>
                  </a:lnTo>
                  <a:lnTo>
                    <a:pt x="1614" y="16"/>
                  </a:lnTo>
                  <a:lnTo>
                    <a:pt x="1609" y="29"/>
                  </a:lnTo>
                  <a:lnTo>
                    <a:pt x="1602" y="38"/>
                  </a:lnTo>
                  <a:lnTo>
                    <a:pt x="1594" y="47"/>
                  </a:lnTo>
                  <a:lnTo>
                    <a:pt x="1583" y="54"/>
                  </a:lnTo>
                  <a:lnTo>
                    <a:pt x="1573" y="61"/>
                  </a:lnTo>
                  <a:lnTo>
                    <a:pt x="1560" y="68"/>
                  </a:lnTo>
                  <a:lnTo>
                    <a:pt x="1547" y="76"/>
                  </a:lnTo>
                  <a:lnTo>
                    <a:pt x="1491" y="60"/>
                  </a:lnTo>
                  <a:lnTo>
                    <a:pt x="535" y="245"/>
                  </a:lnTo>
                  <a:lnTo>
                    <a:pt x="503" y="255"/>
                  </a:lnTo>
                  <a:lnTo>
                    <a:pt x="454" y="242"/>
                  </a:lnTo>
                  <a:lnTo>
                    <a:pt x="436" y="242"/>
                  </a:lnTo>
                  <a:lnTo>
                    <a:pt x="414" y="241"/>
                  </a:lnTo>
                  <a:lnTo>
                    <a:pt x="393" y="239"/>
                  </a:lnTo>
                  <a:lnTo>
                    <a:pt x="375" y="235"/>
                  </a:lnTo>
                  <a:lnTo>
                    <a:pt x="360" y="228"/>
                  </a:lnTo>
                  <a:lnTo>
                    <a:pt x="352" y="218"/>
                  </a:lnTo>
                  <a:lnTo>
                    <a:pt x="352" y="204"/>
                  </a:lnTo>
                  <a:lnTo>
                    <a:pt x="363" y="186"/>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6" name="Freeform 48"/>
            <p:cNvSpPr>
              <a:spLocks/>
            </p:cNvSpPr>
            <p:nvPr/>
          </p:nvSpPr>
          <p:spPr bwMode="auto">
            <a:xfrm>
              <a:off x="4244" y="1841"/>
              <a:ext cx="338" cy="203"/>
            </a:xfrm>
            <a:custGeom>
              <a:avLst/>
              <a:gdLst>
                <a:gd name="T0" fmla="*/ 76 w 676"/>
                <a:gd name="T1" fmla="*/ 196 h 408"/>
                <a:gd name="T2" fmla="*/ 425 w 676"/>
                <a:gd name="T3" fmla="*/ 142 h 408"/>
                <a:gd name="T4" fmla="*/ 440 w 676"/>
                <a:gd name="T5" fmla="*/ 138 h 408"/>
                <a:gd name="T6" fmla="*/ 455 w 676"/>
                <a:gd name="T7" fmla="*/ 134 h 408"/>
                <a:gd name="T8" fmla="*/ 470 w 676"/>
                <a:gd name="T9" fmla="*/ 130 h 408"/>
                <a:gd name="T10" fmla="*/ 484 w 676"/>
                <a:gd name="T11" fmla="*/ 126 h 408"/>
                <a:gd name="T12" fmla="*/ 498 w 676"/>
                <a:gd name="T13" fmla="*/ 121 h 408"/>
                <a:gd name="T14" fmla="*/ 512 w 676"/>
                <a:gd name="T15" fmla="*/ 117 h 408"/>
                <a:gd name="T16" fmla="*/ 525 w 676"/>
                <a:gd name="T17" fmla="*/ 112 h 408"/>
                <a:gd name="T18" fmla="*/ 538 w 676"/>
                <a:gd name="T19" fmla="*/ 106 h 408"/>
                <a:gd name="T20" fmla="*/ 551 w 676"/>
                <a:gd name="T21" fmla="*/ 100 h 408"/>
                <a:gd name="T22" fmla="*/ 564 w 676"/>
                <a:gd name="T23" fmla="*/ 95 h 408"/>
                <a:gd name="T24" fmla="*/ 576 w 676"/>
                <a:gd name="T25" fmla="*/ 88 h 408"/>
                <a:gd name="T26" fmla="*/ 589 w 676"/>
                <a:gd name="T27" fmla="*/ 81 h 408"/>
                <a:gd name="T28" fmla="*/ 602 w 676"/>
                <a:gd name="T29" fmla="*/ 73 h 408"/>
                <a:gd name="T30" fmla="*/ 614 w 676"/>
                <a:gd name="T31" fmla="*/ 65 h 408"/>
                <a:gd name="T32" fmla="*/ 627 w 676"/>
                <a:gd name="T33" fmla="*/ 55 h 408"/>
                <a:gd name="T34" fmla="*/ 640 w 676"/>
                <a:gd name="T35" fmla="*/ 46 h 408"/>
                <a:gd name="T36" fmla="*/ 676 w 676"/>
                <a:gd name="T37" fmla="*/ 0 h 408"/>
                <a:gd name="T38" fmla="*/ 660 w 676"/>
                <a:gd name="T39" fmla="*/ 49 h 408"/>
                <a:gd name="T40" fmla="*/ 660 w 676"/>
                <a:gd name="T41" fmla="*/ 80 h 408"/>
                <a:gd name="T42" fmla="*/ 660 w 676"/>
                <a:gd name="T43" fmla="*/ 266 h 408"/>
                <a:gd name="T44" fmla="*/ 610 w 676"/>
                <a:gd name="T45" fmla="*/ 281 h 408"/>
                <a:gd name="T46" fmla="*/ 561 w 676"/>
                <a:gd name="T47" fmla="*/ 295 h 408"/>
                <a:gd name="T48" fmla="*/ 514 w 676"/>
                <a:gd name="T49" fmla="*/ 308 h 408"/>
                <a:gd name="T50" fmla="*/ 468 w 676"/>
                <a:gd name="T51" fmla="*/ 319 h 408"/>
                <a:gd name="T52" fmla="*/ 424 w 676"/>
                <a:gd name="T53" fmla="*/ 328 h 408"/>
                <a:gd name="T54" fmla="*/ 381 w 676"/>
                <a:gd name="T55" fmla="*/ 338 h 408"/>
                <a:gd name="T56" fmla="*/ 340 w 676"/>
                <a:gd name="T57" fmla="*/ 346 h 408"/>
                <a:gd name="T58" fmla="*/ 300 w 676"/>
                <a:gd name="T59" fmla="*/ 353 h 408"/>
                <a:gd name="T60" fmla="*/ 260 w 676"/>
                <a:gd name="T61" fmla="*/ 359 h 408"/>
                <a:gd name="T62" fmla="*/ 221 w 676"/>
                <a:gd name="T63" fmla="*/ 366 h 408"/>
                <a:gd name="T64" fmla="*/ 183 w 676"/>
                <a:gd name="T65" fmla="*/ 372 h 408"/>
                <a:gd name="T66" fmla="*/ 146 w 676"/>
                <a:gd name="T67" fmla="*/ 379 h 408"/>
                <a:gd name="T68" fmla="*/ 110 w 676"/>
                <a:gd name="T69" fmla="*/ 385 h 408"/>
                <a:gd name="T70" fmla="*/ 73 w 676"/>
                <a:gd name="T71" fmla="*/ 392 h 408"/>
                <a:gd name="T72" fmla="*/ 36 w 676"/>
                <a:gd name="T73" fmla="*/ 400 h 408"/>
                <a:gd name="T74" fmla="*/ 0 w 676"/>
                <a:gd name="T75" fmla="*/ 408 h 408"/>
                <a:gd name="T76" fmla="*/ 10 w 676"/>
                <a:gd name="T77" fmla="*/ 379 h 408"/>
                <a:gd name="T78" fmla="*/ 90 w 676"/>
                <a:gd name="T79" fmla="*/ 369 h 408"/>
                <a:gd name="T80" fmla="*/ 115 w 676"/>
                <a:gd name="T81" fmla="*/ 364 h 408"/>
                <a:gd name="T82" fmla="*/ 141 w 676"/>
                <a:gd name="T83" fmla="*/ 358 h 408"/>
                <a:gd name="T84" fmla="*/ 165 w 676"/>
                <a:gd name="T85" fmla="*/ 354 h 408"/>
                <a:gd name="T86" fmla="*/ 190 w 676"/>
                <a:gd name="T87" fmla="*/ 348 h 408"/>
                <a:gd name="T88" fmla="*/ 216 w 676"/>
                <a:gd name="T89" fmla="*/ 343 h 408"/>
                <a:gd name="T90" fmla="*/ 241 w 676"/>
                <a:gd name="T91" fmla="*/ 338 h 408"/>
                <a:gd name="T92" fmla="*/ 265 w 676"/>
                <a:gd name="T93" fmla="*/ 333 h 408"/>
                <a:gd name="T94" fmla="*/ 290 w 676"/>
                <a:gd name="T95" fmla="*/ 327 h 408"/>
                <a:gd name="T96" fmla="*/ 316 w 676"/>
                <a:gd name="T97" fmla="*/ 323 h 408"/>
                <a:gd name="T98" fmla="*/ 341 w 676"/>
                <a:gd name="T99" fmla="*/ 317 h 408"/>
                <a:gd name="T100" fmla="*/ 365 w 676"/>
                <a:gd name="T101" fmla="*/ 312 h 408"/>
                <a:gd name="T102" fmla="*/ 391 w 676"/>
                <a:gd name="T103" fmla="*/ 306 h 408"/>
                <a:gd name="T104" fmla="*/ 416 w 676"/>
                <a:gd name="T105" fmla="*/ 302 h 408"/>
                <a:gd name="T106" fmla="*/ 441 w 676"/>
                <a:gd name="T107" fmla="*/ 296 h 408"/>
                <a:gd name="T108" fmla="*/ 466 w 676"/>
                <a:gd name="T109" fmla="*/ 292 h 408"/>
                <a:gd name="T110" fmla="*/ 491 w 676"/>
                <a:gd name="T111" fmla="*/ 287 h 408"/>
                <a:gd name="T112" fmla="*/ 605 w 676"/>
                <a:gd name="T113" fmla="*/ 257 h 408"/>
                <a:gd name="T114" fmla="*/ 626 w 676"/>
                <a:gd name="T115" fmla="*/ 237 h 408"/>
                <a:gd name="T116" fmla="*/ 626 w 676"/>
                <a:gd name="T117" fmla="*/ 130 h 408"/>
                <a:gd name="T118" fmla="*/ 2 w 676"/>
                <a:gd name="T119" fmla="*/ 236 h 408"/>
                <a:gd name="T120" fmla="*/ 2 w 676"/>
                <a:gd name="T121" fmla="*/ 209 h 408"/>
                <a:gd name="T122" fmla="*/ 76 w 676"/>
                <a:gd name="T123" fmla="*/ 19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6" h="408">
                  <a:moveTo>
                    <a:pt x="76" y="196"/>
                  </a:moveTo>
                  <a:lnTo>
                    <a:pt x="425" y="142"/>
                  </a:lnTo>
                  <a:lnTo>
                    <a:pt x="440" y="138"/>
                  </a:lnTo>
                  <a:lnTo>
                    <a:pt x="455" y="134"/>
                  </a:lnTo>
                  <a:lnTo>
                    <a:pt x="470" y="130"/>
                  </a:lnTo>
                  <a:lnTo>
                    <a:pt x="484" y="126"/>
                  </a:lnTo>
                  <a:lnTo>
                    <a:pt x="498" y="121"/>
                  </a:lnTo>
                  <a:lnTo>
                    <a:pt x="512" y="117"/>
                  </a:lnTo>
                  <a:lnTo>
                    <a:pt x="525" y="112"/>
                  </a:lnTo>
                  <a:lnTo>
                    <a:pt x="538" y="106"/>
                  </a:lnTo>
                  <a:lnTo>
                    <a:pt x="551" y="100"/>
                  </a:lnTo>
                  <a:lnTo>
                    <a:pt x="564" y="95"/>
                  </a:lnTo>
                  <a:lnTo>
                    <a:pt x="576" y="88"/>
                  </a:lnTo>
                  <a:lnTo>
                    <a:pt x="589" y="81"/>
                  </a:lnTo>
                  <a:lnTo>
                    <a:pt x="602" y="73"/>
                  </a:lnTo>
                  <a:lnTo>
                    <a:pt x="614" y="65"/>
                  </a:lnTo>
                  <a:lnTo>
                    <a:pt x="627" y="55"/>
                  </a:lnTo>
                  <a:lnTo>
                    <a:pt x="640" y="46"/>
                  </a:lnTo>
                  <a:lnTo>
                    <a:pt x="676" y="0"/>
                  </a:lnTo>
                  <a:lnTo>
                    <a:pt x="660" y="49"/>
                  </a:lnTo>
                  <a:lnTo>
                    <a:pt x="660" y="80"/>
                  </a:lnTo>
                  <a:lnTo>
                    <a:pt x="660" y="266"/>
                  </a:lnTo>
                  <a:lnTo>
                    <a:pt x="610" y="281"/>
                  </a:lnTo>
                  <a:lnTo>
                    <a:pt x="561" y="295"/>
                  </a:lnTo>
                  <a:lnTo>
                    <a:pt x="514" y="308"/>
                  </a:lnTo>
                  <a:lnTo>
                    <a:pt x="468" y="319"/>
                  </a:lnTo>
                  <a:lnTo>
                    <a:pt x="424" y="328"/>
                  </a:lnTo>
                  <a:lnTo>
                    <a:pt x="381" y="338"/>
                  </a:lnTo>
                  <a:lnTo>
                    <a:pt x="340" y="346"/>
                  </a:lnTo>
                  <a:lnTo>
                    <a:pt x="300" y="353"/>
                  </a:lnTo>
                  <a:lnTo>
                    <a:pt x="260" y="359"/>
                  </a:lnTo>
                  <a:lnTo>
                    <a:pt x="221" y="366"/>
                  </a:lnTo>
                  <a:lnTo>
                    <a:pt x="183" y="372"/>
                  </a:lnTo>
                  <a:lnTo>
                    <a:pt x="146" y="379"/>
                  </a:lnTo>
                  <a:lnTo>
                    <a:pt x="110" y="385"/>
                  </a:lnTo>
                  <a:lnTo>
                    <a:pt x="73" y="392"/>
                  </a:lnTo>
                  <a:lnTo>
                    <a:pt x="36" y="400"/>
                  </a:lnTo>
                  <a:lnTo>
                    <a:pt x="0" y="408"/>
                  </a:lnTo>
                  <a:lnTo>
                    <a:pt x="10" y="379"/>
                  </a:lnTo>
                  <a:lnTo>
                    <a:pt x="90" y="369"/>
                  </a:lnTo>
                  <a:lnTo>
                    <a:pt x="115" y="364"/>
                  </a:lnTo>
                  <a:lnTo>
                    <a:pt x="141" y="358"/>
                  </a:lnTo>
                  <a:lnTo>
                    <a:pt x="165" y="354"/>
                  </a:lnTo>
                  <a:lnTo>
                    <a:pt x="190" y="348"/>
                  </a:lnTo>
                  <a:lnTo>
                    <a:pt x="216" y="343"/>
                  </a:lnTo>
                  <a:lnTo>
                    <a:pt x="241" y="338"/>
                  </a:lnTo>
                  <a:lnTo>
                    <a:pt x="265" y="333"/>
                  </a:lnTo>
                  <a:lnTo>
                    <a:pt x="290" y="327"/>
                  </a:lnTo>
                  <a:lnTo>
                    <a:pt x="316" y="323"/>
                  </a:lnTo>
                  <a:lnTo>
                    <a:pt x="341" y="317"/>
                  </a:lnTo>
                  <a:lnTo>
                    <a:pt x="365" y="312"/>
                  </a:lnTo>
                  <a:lnTo>
                    <a:pt x="391" y="306"/>
                  </a:lnTo>
                  <a:lnTo>
                    <a:pt x="416" y="302"/>
                  </a:lnTo>
                  <a:lnTo>
                    <a:pt x="441" y="296"/>
                  </a:lnTo>
                  <a:lnTo>
                    <a:pt x="466" y="292"/>
                  </a:lnTo>
                  <a:lnTo>
                    <a:pt x="491" y="287"/>
                  </a:lnTo>
                  <a:lnTo>
                    <a:pt x="605" y="257"/>
                  </a:lnTo>
                  <a:lnTo>
                    <a:pt x="626" y="237"/>
                  </a:lnTo>
                  <a:lnTo>
                    <a:pt x="626" y="130"/>
                  </a:lnTo>
                  <a:lnTo>
                    <a:pt x="2" y="236"/>
                  </a:lnTo>
                  <a:lnTo>
                    <a:pt x="2" y="209"/>
                  </a:lnTo>
                  <a:lnTo>
                    <a:pt x="76" y="196"/>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7" name="Freeform 49"/>
            <p:cNvSpPr>
              <a:spLocks/>
            </p:cNvSpPr>
            <p:nvPr/>
          </p:nvSpPr>
          <p:spPr bwMode="auto">
            <a:xfrm>
              <a:off x="4177" y="1934"/>
              <a:ext cx="95" cy="144"/>
            </a:xfrm>
            <a:custGeom>
              <a:avLst/>
              <a:gdLst>
                <a:gd name="T0" fmla="*/ 97 w 192"/>
                <a:gd name="T1" fmla="*/ 0 h 287"/>
                <a:gd name="T2" fmla="*/ 116 w 192"/>
                <a:gd name="T3" fmla="*/ 3 h 287"/>
                <a:gd name="T4" fmla="*/ 134 w 192"/>
                <a:gd name="T5" fmla="*/ 11 h 287"/>
                <a:gd name="T6" fmla="*/ 150 w 192"/>
                <a:gd name="T7" fmla="*/ 24 h 287"/>
                <a:gd name="T8" fmla="*/ 164 w 192"/>
                <a:gd name="T9" fmla="*/ 42 h 287"/>
                <a:gd name="T10" fmla="*/ 175 w 192"/>
                <a:gd name="T11" fmla="*/ 63 h 287"/>
                <a:gd name="T12" fmla="*/ 185 w 192"/>
                <a:gd name="T13" fmla="*/ 87 h 287"/>
                <a:gd name="T14" fmla="*/ 189 w 192"/>
                <a:gd name="T15" fmla="*/ 115 h 287"/>
                <a:gd name="T16" fmla="*/ 192 w 192"/>
                <a:gd name="T17" fmla="*/ 144 h 287"/>
                <a:gd name="T18" fmla="*/ 189 w 192"/>
                <a:gd name="T19" fmla="*/ 173 h 287"/>
                <a:gd name="T20" fmla="*/ 183 w 192"/>
                <a:gd name="T21" fmla="*/ 199 h 287"/>
                <a:gd name="T22" fmla="*/ 174 w 192"/>
                <a:gd name="T23" fmla="*/ 223 h 287"/>
                <a:gd name="T24" fmla="*/ 162 w 192"/>
                <a:gd name="T25" fmla="*/ 244 h 287"/>
                <a:gd name="T26" fmla="*/ 148 w 192"/>
                <a:gd name="T27" fmla="*/ 262 h 287"/>
                <a:gd name="T28" fmla="*/ 132 w 192"/>
                <a:gd name="T29" fmla="*/ 275 h 287"/>
                <a:gd name="T30" fmla="*/ 113 w 192"/>
                <a:gd name="T31" fmla="*/ 283 h 287"/>
                <a:gd name="T32" fmla="*/ 94 w 192"/>
                <a:gd name="T33" fmla="*/ 287 h 287"/>
                <a:gd name="T34" fmla="*/ 75 w 192"/>
                <a:gd name="T35" fmla="*/ 283 h 287"/>
                <a:gd name="T36" fmla="*/ 57 w 192"/>
                <a:gd name="T37" fmla="*/ 275 h 287"/>
                <a:gd name="T38" fmla="*/ 41 w 192"/>
                <a:gd name="T39" fmla="*/ 261 h 287"/>
                <a:gd name="T40" fmla="*/ 27 w 192"/>
                <a:gd name="T41" fmla="*/ 243 h 287"/>
                <a:gd name="T42" fmla="*/ 15 w 192"/>
                <a:gd name="T43" fmla="*/ 222 h 287"/>
                <a:gd name="T44" fmla="*/ 7 w 192"/>
                <a:gd name="T45" fmla="*/ 198 h 287"/>
                <a:gd name="T46" fmla="*/ 1 w 192"/>
                <a:gd name="T47" fmla="*/ 170 h 287"/>
                <a:gd name="T48" fmla="*/ 0 w 192"/>
                <a:gd name="T49" fmla="*/ 141 h 287"/>
                <a:gd name="T50" fmla="*/ 3 w 192"/>
                <a:gd name="T51" fmla="*/ 113 h 287"/>
                <a:gd name="T52" fmla="*/ 8 w 192"/>
                <a:gd name="T53" fmla="*/ 86 h 287"/>
                <a:gd name="T54" fmla="*/ 16 w 192"/>
                <a:gd name="T55" fmla="*/ 62 h 287"/>
                <a:gd name="T56" fmla="*/ 29 w 192"/>
                <a:gd name="T57" fmla="*/ 41 h 287"/>
                <a:gd name="T58" fmla="*/ 43 w 192"/>
                <a:gd name="T59" fmla="*/ 24 h 287"/>
                <a:gd name="T60" fmla="*/ 59 w 192"/>
                <a:gd name="T61" fmla="*/ 10 h 287"/>
                <a:gd name="T62" fmla="*/ 77 w 192"/>
                <a:gd name="T63" fmla="*/ 2 h 287"/>
                <a:gd name="T64" fmla="*/ 97 w 192"/>
                <a:gd name="T6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287">
                  <a:moveTo>
                    <a:pt x="97" y="0"/>
                  </a:moveTo>
                  <a:lnTo>
                    <a:pt x="116" y="3"/>
                  </a:lnTo>
                  <a:lnTo>
                    <a:pt x="134" y="11"/>
                  </a:lnTo>
                  <a:lnTo>
                    <a:pt x="150" y="24"/>
                  </a:lnTo>
                  <a:lnTo>
                    <a:pt x="164" y="42"/>
                  </a:lnTo>
                  <a:lnTo>
                    <a:pt x="175" y="63"/>
                  </a:lnTo>
                  <a:lnTo>
                    <a:pt x="185" y="87"/>
                  </a:lnTo>
                  <a:lnTo>
                    <a:pt x="189" y="115"/>
                  </a:lnTo>
                  <a:lnTo>
                    <a:pt x="192" y="144"/>
                  </a:lnTo>
                  <a:lnTo>
                    <a:pt x="189" y="173"/>
                  </a:lnTo>
                  <a:lnTo>
                    <a:pt x="183" y="199"/>
                  </a:lnTo>
                  <a:lnTo>
                    <a:pt x="174" y="223"/>
                  </a:lnTo>
                  <a:lnTo>
                    <a:pt x="162" y="244"/>
                  </a:lnTo>
                  <a:lnTo>
                    <a:pt x="148" y="262"/>
                  </a:lnTo>
                  <a:lnTo>
                    <a:pt x="132" y="275"/>
                  </a:lnTo>
                  <a:lnTo>
                    <a:pt x="113" y="283"/>
                  </a:lnTo>
                  <a:lnTo>
                    <a:pt x="94" y="287"/>
                  </a:lnTo>
                  <a:lnTo>
                    <a:pt x="75" y="283"/>
                  </a:lnTo>
                  <a:lnTo>
                    <a:pt x="57" y="275"/>
                  </a:lnTo>
                  <a:lnTo>
                    <a:pt x="41" y="261"/>
                  </a:lnTo>
                  <a:lnTo>
                    <a:pt x="27" y="243"/>
                  </a:lnTo>
                  <a:lnTo>
                    <a:pt x="15" y="222"/>
                  </a:lnTo>
                  <a:lnTo>
                    <a:pt x="7" y="198"/>
                  </a:lnTo>
                  <a:lnTo>
                    <a:pt x="1" y="170"/>
                  </a:lnTo>
                  <a:lnTo>
                    <a:pt x="0" y="141"/>
                  </a:lnTo>
                  <a:lnTo>
                    <a:pt x="3" y="113"/>
                  </a:lnTo>
                  <a:lnTo>
                    <a:pt x="8" y="86"/>
                  </a:lnTo>
                  <a:lnTo>
                    <a:pt x="16" y="62"/>
                  </a:lnTo>
                  <a:lnTo>
                    <a:pt x="29" y="41"/>
                  </a:lnTo>
                  <a:lnTo>
                    <a:pt x="43" y="24"/>
                  </a:lnTo>
                  <a:lnTo>
                    <a:pt x="59" y="10"/>
                  </a:lnTo>
                  <a:lnTo>
                    <a:pt x="77" y="2"/>
                  </a:lnTo>
                  <a:lnTo>
                    <a:pt x="97"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8" name="Freeform 50"/>
            <p:cNvSpPr>
              <a:spLocks/>
            </p:cNvSpPr>
            <p:nvPr/>
          </p:nvSpPr>
          <p:spPr bwMode="auto">
            <a:xfrm>
              <a:off x="4084" y="1884"/>
              <a:ext cx="207" cy="223"/>
            </a:xfrm>
            <a:custGeom>
              <a:avLst/>
              <a:gdLst>
                <a:gd name="T0" fmla="*/ 142 w 413"/>
                <a:gd name="T1" fmla="*/ 0 h 445"/>
                <a:gd name="T2" fmla="*/ 303 w 413"/>
                <a:gd name="T3" fmla="*/ 13 h 445"/>
                <a:gd name="T4" fmla="*/ 326 w 413"/>
                <a:gd name="T5" fmla="*/ 26 h 445"/>
                <a:gd name="T6" fmla="*/ 345 w 413"/>
                <a:gd name="T7" fmla="*/ 41 h 445"/>
                <a:gd name="T8" fmla="*/ 363 w 413"/>
                <a:gd name="T9" fmla="*/ 58 h 445"/>
                <a:gd name="T10" fmla="*/ 378 w 413"/>
                <a:gd name="T11" fmla="*/ 77 h 445"/>
                <a:gd name="T12" fmla="*/ 389 w 413"/>
                <a:gd name="T13" fmla="*/ 97 h 445"/>
                <a:gd name="T14" fmla="*/ 398 w 413"/>
                <a:gd name="T15" fmla="*/ 119 h 445"/>
                <a:gd name="T16" fmla="*/ 407 w 413"/>
                <a:gd name="T17" fmla="*/ 143 h 445"/>
                <a:gd name="T18" fmla="*/ 411 w 413"/>
                <a:gd name="T19" fmla="*/ 169 h 445"/>
                <a:gd name="T20" fmla="*/ 413 w 413"/>
                <a:gd name="T21" fmla="*/ 199 h 445"/>
                <a:gd name="T22" fmla="*/ 413 w 413"/>
                <a:gd name="T23" fmla="*/ 226 h 445"/>
                <a:gd name="T24" fmla="*/ 412 w 413"/>
                <a:gd name="T25" fmla="*/ 254 h 445"/>
                <a:gd name="T26" fmla="*/ 409 w 413"/>
                <a:gd name="T27" fmla="*/ 279 h 445"/>
                <a:gd name="T28" fmla="*/ 403 w 413"/>
                <a:gd name="T29" fmla="*/ 304 h 445"/>
                <a:gd name="T30" fmla="*/ 396 w 413"/>
                <a:gd name="T31" fmla="*/ 327 h 445"/>
                <a:gd name="T32" fmla="*/ 388 w 413"/>
                <a:gd name="T33" fmla="*/ 347 h 445"/>
                <a:gd name="T34" fmla="*/ 377 w 413"/>
                <a:gd name="T35" fmla="*/ 367 h 445"/>
                <a:gd name="T36" fmla="*/ 364 w 413"/>
                <a:gd name="T37" fmla="*/ 384 h 445"/>
                <a:gd name="T38" fmla="*/ 350 w 413"/>
                <a:gd name="T39" fmla="*/ 399 h 445"/>
                <a:gd name="T40" fmla="*/ 333 w 413"/>
                <a:gd name="T41" fmla="*/ 413 h 445"/>
                <a:gd name="T42" fmla="*/ 314 w 413"/>
                <a:gd name="T43" fmla="*/ 423 h 445"/>
                <a:gd name="T44" fmla="*/ 294 w 413"/>
                <a:gd name="T45" fmla="*/ 432 h 445"/>
                <a:gd name="T46" fmla="*/ 272 w 413"/>
                <a:gd name="T47" fmla="*/ 439 h 445"/>
                <a:gd name="T48" fmla="*/ 246 w 413"/>
                <a:gd name="T49" fmla="*/ 444 h 445"/>
                <a:gd name="T50" fmla="*/ 220 w 413"/>
                <a:gd name="T51" fmla="*/ 445 h 445"/>
                <a:gd name="T52" fmla="*/ 51 w 413"/>
                <a:gd name="T53" fmla="*/ 414 h 445"/>
                <a:gd name="T54" fmla="*/ 33 w 413"/>
                <a:gd name="T55" fmla="*/ 390 h 445"/>
                <a:gd name="T56" fmla="*/ 21 w 413"/>
                <a:gd name="T57" fmla="*/ 367 h 445"/>
                <a:gd name="T58" fmla="*/ 11 w 413"/>
                <a:gd name="T59" fmla="*/ 343 h 445"/>
                <a:gd name="T60" fmla="*/ 6 w 413"/>
                <a:gd name="T61" fmla="*/ 317 h 445"/>
                <a:gd name="T62" fmla="*/ 2 w 413"/>
                <a:gd name="T63" fmla="*/ 292 h 445"/>
                <a:gd name="T64" fmla="*/ 0 w 413"/>
                <a:gd name="T65" fmla="*/ 266 h 445"/>
                <a:gd name="T66" fmla="*/ 0 w 413"/>
                <a:gd name="T67" fmla="*/ 238 h 445"/>
                <a:gd name="T68" fmla="*/ 0 w 413"/>
                <a:gd name="T69" fmla="*/ 209 h 445"/>
                <a:gd name="T70" fmla="*/ 9 w 413"/>
                <a:gd name="T71" fmla="*/ 175 h 445"/>
                <a:gd name="T72" fmla="*/ 19 w 413"/>
                <a:gd name="T73" fmla="*/ 143 h 445"/>
                <a:gd name="T74" fmla="*/ 31 w 413"/>
                <a:gd name="T75" fmla="*/ 114 h 445"/>
                <a:gd name="T76" fmla="*/ 45 w 413"/>
                <a:gd name="T77" fmla="*/ 86 h 445"/>
                <a:gd name="T78" fmla="*/ 62 w 413"/>
                <a:gd name="T79" fmla="*/ 62 h 445"/>
                <a:gd name="T80" fmla="*/ 84 w 413"/>
                <a:gd name="T81" fmla="*/ 39 h 445"/>
                <a:gd name="T82" fmla="*/ 109 w 413"/>
                <a:gd name="T83" fmla="*/ 18 h 445"/>
                <a:gd name="T84" fmla="*/ 142 w 413"/>
                <a:gd name="T85"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3" h="445">
                  <a:moveTo>
                    <a:pt x="142" y="0"/>
                  </a:moveTo>
                  <a:lnTo>
                    <a:pt x="303" y="13"/>
                  </a:lnTo>
                  <a:lnTo>
                    <a:pt x="326" y="26"/>
                  </a:lnTo>
                  <a:lnTo>
                    <a:pt x="345" y="41"/>
                  </a:lnTo>
                  <a:lnTo>
                    <a:pt x="363" y="58"/>
                  </a:lnTo>
                  <a:lnTo>
                    <a:pt x="378" y="77"/>
                  </a:lnTo>
                  <a:lnTo>
                    <a:pt x="389" y="97"/>
                  </a:lnTo>
                  <a:lnTo>
                    <a:pt x="398" y="119"/>
                  </a:lnTo>
                  <a:lnTo>
                    <a:pt x="407" y="143"/>
                  </a:lnTo>
                  <a:lnTo>
                    <a:pt x="411" y="169"/>
                  </a:lnTo>
                  <a:lnTo>
                    <a:pt x="413" y="199"/>
                  </a:lnTo>
                  <a:lnTo>
                    <a:pt x="413" y="226"/>
                  </a:lnTo>
                  <a:lnTo>
                    <a:pt x="412" y="254"/>
                  </a:lnTo>
                  <a:lnTo>
                    <a:pt x="409" y="279"/>
                  </a:lnTo>
                  <a:lnTo>
                    <a:pt x="403" y="304"/>
                  </a:lnTo>
                  <a:lnTo>
                    <a:pt x="396" y="327"/>
                  </a:lnTo>
                  <a:lnTo>
                    <a:pt x="388" y="347"/>
                  </a:lnTo>
                  <a:lnTo>
                    <a:pt x="377" y="367"/>
                  </a:lnTo>
                  <a:lnTo>
                    <a:pt x="364" y="384"/>
                  </a:lnTo>
                  <a:lnTo>
                    <a:pt x="350" y="399"/>
                  </a:lnTo>
                  <a:lnTo>
                    <a:pt x="333" y="413"/>
                  </a:lnTo>
                  <a:lnTo>
                    <a:pt x="314" y="423"/>
                  </a:lnTo>
                  <a:lnTo>
                    <a:pt x="294" y="432"/>
                  </a:lnTo>
                  <a:lnTo>
                    <a:pt x="272" y="439"/>
                  </a:lnTo>
                  <a:lnTo>
                    <a:pt x="246" y="444"/>
                  </a:lnTo>
                  <a:lnTo>
                    <a:pt x="220" y="445"/>
                  </a:lnTo>
                  <a:lnTo>
                    <a:pt x="51" y="414"/>
                  </a:lnTo>
                  <a:lnTo>
                    <a:pt x="33" y="390"/>
                  </a:lnTo>
                  <a:lnTo>
                    <a:pt x="21" y="367"/>
                  </a:lnTo>
                  <a:lnTo>
                    <a:pt x="11" y="343"/>
                  </a:lnTo>
                  <a:lnTo>
                    <a:pt x="6" y="317"/>
                  </a:lnTo>
                  <a:lnTo>
                    <a:pt x="2" y="292"/>
                  </a:lnTo>
                  <a:lnTo>
                    <a:pt x="0" y="266"/>
                  </a:lnTo>
                  <a:lnTo>
                    <a:pt x="0" y="238"/>
                  </a:lnTo>
                  <a:lnTo>
                    <a:pt x="0" y="209"/>
                  </a:lnTo>
                  <a:lnTo>
                    <a:pt x="9" y="175"/>
                  </a:lnTo>
                  <a:lnTo>
                    <a:pt x="19" y="143"/>
                  </a:lnTo>
                  <a:lnTo>
                    <a:pt x="31" y="114"/>
                  </a:lnTo>
                  <a:lnTo>
                    <a:pt x="45" y="86"/>
                  </a:lnTo>
                  <a:lnTo>
                    <a:pt x="62" y="62"/>
                  </a:lnTo>
                  <a:lnTo>
                    <a:pt x="84" y="39"/>
                  </a:lnTo>
                  <a:lnTo>
                    <a:pt x="109" y="18"/>
                  </a:lnTo>
                  <a:lnTo>
                    <a:pt x="142"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19" name="Freeform 51"/>
            <p:cNvSpPr>
              <a:spLocks/>
            </p:cNvSpPr>
            <p:nvPr/>
          </p:nvSpPr>
          <p:spPr bwMode="auto">
            <a:xfrm>
              <a:off x="4194" y="1945"/>
              <a:ext cx="74" cy="132"/>
            </a:xfrm>
            <a:custGeom>
              <a:avLst/>
              <a:gdLst>
                <a:gd name="T0" fmla="*/ 63 w 148"/>
                <a:gd name="T1" fmla="*/ 33 h 264"/>
                <a:gd name="T2" fmla="*/ 77 w 148"/>
                <a:gd name="T3" fmla="*/ 40 h 264"/>
                <a:gd name="T4" fmla="*/ 87 w 148"/>
                <a:gd name="T5" fmla="*/ 49 h 264"/>
                <a:gd name="T6" fmla="*/ 95 w 148"/>
                <a:gd name="T7" fmla="*/ 58 h 264"/>
                <a:gd name="T8" fmla="*/ 100 w 148"/>
                <a:gd name="T9" fmla="*/ 70 h 264"/>
                <a:gd name="T10" fmla="*/ 104 w 148"/>
                <a:gd name="T11" fmla="*/ 81 h 264"/>
                <a:gd name="T12" fmla="*/ 105 w 148"/>
                <a:gd name="T13" fmla="*/ 95 h 264"/>
                <a:gd name="T14" fmla="*/ 106 w 148"/>
                <a:gd name="T15" fmla="*/ 110 h 264"/>
                <a:gd name="T16" fmla="*/ 106 w 148"/>
                <a:gd name="T17" fmla="*/ 126 h 264"/>
                <a:gd name="T18" fmla="*/ 98 w 148"/>
                <a:gd name="T19" fmla="*/ 148 h 264"/>
                <a:gd name="T20" fmla="*/ 92 w 148"/>
                <a:gd name="T21" fmla="*/ 167 h 264"/>
                <a:gd name="T22" fmla="*/ 86 w 148"/>
                <a:gd name="T23" fmla="*/ 183 h 264"/>
                <a:gd name="T24" fmla="*/ 79 w 148"/>
                <a:gd name="T25" fmla="*/ 195 h 264"/>
                <a:gd name="T26" fmla="*/ 71 w 148"/>
                <a:gd name="T27" fmla="*/ 205 h 264"/>
                <a:gd name="T28" fmla="*/ 59 w 148"/>
                <a:gd name="T29" fmla="*/ 210 h 264"/>
                <a:gd name="T30" fmla="*/ 41 w 148"/>
                <a:gd name="T31" fmla="*/ 214 h 264"/>
                <a:gd name="T32" fmla="*/ 18 w 148"/>
                <a:gd name="T33" fmla="*/ 213 h 264"/>
                <a:gd name="T34" fmla="*/ 2 w 148"/>
                <a:gd name="T35" fmla="*/ 195 h 264"/>
                <a:gd name="T36" fmla="*/ 0 w 148"/>
                <a:gd name="T37" fmla="*/ 223 h 264"/>
                <a:gd name="T38" fmla="*/ 13 w 148"/>
                <a:gd name="T39" fmla="*/ 243 h 264"/>
                <a:gd name="T40" fmla="*/ 39 w 148"/>
                <a:gd name="T41" fmla="*/ 264 h 264"/>
                <a:gd name="T42" fmla="*/ 61 w 148"/>
                <a:gd name="T43" fmla="*/ 260 h 264"/>
                <a:gd name="T44" fmla="*/ 78 w 148"/>
                <a:gd name="T45" fmla="*/ 254 h 264"/>
                <a:gd name="T46" fmla="*/ 93 w 148"/>
                <a:gd name="T47" fmla="*/ 245 h 264"/>
                <a:gd name="T48" fmla="*/ 105 w 148"/>
                <a:gd name="T49" fmla="*/ 234 h 264"/>
                <a:gd name="T50" fmla="*/ 114 w 148"/>
                <a:gd name="T51" fmla="*/ 222 h 264"/>
                <a:gd name="T52" fmla="*/ 123 w 148"/>
                <a:gd name="T53" fmla="*/ 206 h 264"/>
                <a:gd name="T54" fmla="*/ 131 w 148"/>
                <a:gd name="T55" fmla="*/ 186 h 264"/>
                <a:gd name="T56" fmla="*/ 140 w 148"/>
                <a:gd name="T57" fmla="*/ 164 h 264"/>
                <a:gd name="T58" fmla="*/ 148 w 148"/>
                <a:gd name="T59" fmla="*/ 108 h 264"/>
                <a:gd name="T60" fmla="*/ 147 w 148"/>
                <a:gd name="T61" fmla="*/ 78 h 264"/>
                <a:gd name="T62" fmla="*/ 143 w 148"/>
                <a:gd name="T63" fmla="*/ 51 h 264"/>
                <a:gd name="T64" fmla="*/ 132 w 148"/>
                <a:gd name="T65" fmla="*/ 28 h 264"/>
                <a:gd name="T66" fmla="*/ 120 w 148"/>
                <a:gd name="T67" fmla="*/ 11 h 264"/>
                <a:gd name="T68" fmla="*/ 104 w 148"/>
                <a:gd name="T69" fmla="*/ 2 h 264"/>
                <a:gd name="T70" fmla="*/ 84 w 148"/>
                <a:gd name="T71" fmla="*/ 0 h 264"/>
                <a:gd name="T72" fmla="*/ 63 w 148"/>
                <a:gd name="T73" fmla="*/ 7 h 264"/>
                <a:gd name="T74" fmla="*/ 41 w 148"/>
                <a:gd name="T75" fmla="*/ 25 h 264"/>
                <a:gd name="T76" fmla="*/ 31 w 148"/>
                <a:gd name="T77" fmla="*/ 39 h 264"/>
                <a:gd name="T78" fmla="*/ 63 w 148"/>
                <a:gd name="T79" fmla="*/ 3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 h="264">
                  <a:moveTo>
                    <a:pt x="63" y="33"/>
                  </a:moveTo>
                  <a:lnTo>
                    <a:pt x="77" y="40"/>
                  </a:lnTo>
                  <a:lnTo>
                    <a:pt x="87" y="49"/>
                  </a:lnTo>
                  <a:lnTo>
                    <a:pt x="95" y="58"/>
                  </a:lnTo>
                  <a:lnTo>
                    <a:pt x="100" y="70"/>
                  </a:lnTo>
                  <a:lnTo>
                    <a:pt x="104" y="81"/>
                  </a:lnTo>
                  <a:lnTo>
                    <a:pt x="105" y="95"/>
                  </a:lnTo>
                  <a:lnTo>
                    <a:pt x="106" y="110"/>
                  </a:lnTo>
                  <a:lnTo>
                    <a:pt x="106" y="126"/>
                  </a:lnTo>
                  <a:lnTo>
                    <a:pt x="98" y="148"/>
                  </a:lnTo>
                  <a:lnTo>
                    <a:pt x="92" y="167"/>
                  </a:lnTo>
                  <a:lnTo>
                    <a:pt x="86" y="183"/>
                  </a:lnTo>
                  <a:lnTo>
                    <a:pt x="79" y="195"/>
                  </a:lnTo>
                  <a:lnTo>
                    <a:pt x="71" y="205"/>
                  </a:lnTo>
                  <a:lnTo>
                    <a:pt x="59" y="210"/>
                  </a:lnTo>
                  <a:lnTo>
                    <a:pt x="41" y="214"/>
                  </a:lnTo>
                  <a:lnTo>
                    <a:pt x="18" y="213"/>
                  </a:lnTo>
                  <a:lnTo>
                    <a:pt x="2" y="195"/>
                  </a:lnTo>
                  <a:lnTo>
                    <a:pt x="0" y="223"/>
                  </a:lnTo>
                  <a:lnTo>
                    <a:pt x="13" y="243"/>
                  </a:lnTo>
                  <a:lnTo>
                    <a:pt x="39" y="264"/>
                  </a:lnTo>
                  <a:lnTo>
                    <a:pt x="61" y="260"/>
                  </a:lnTo>
                  <a:lnTo>
                    <a:pt x="78" y="254"/>
                  </a:lnTo>
                  <a:lnTo>
                    <a:pt x="93" y="245"/>
                  </a:lnTo>
                  <a:lnTo>
                    <a:pt x="105" y="234"/>
                  </a:lnTo>
                  <a:lnTo>
                    <a:pt x="114" y="222"/>
                  </a:lnTo>
                  <a:lnTo>
                    <a:pt x="123" y="206"/>
                  </a:lnTo>
                  <a:lnTo>
                    <a:pt x="131" y="186"/>
                  </a:lnTo>
                  <a:lnTo>
                    <a:pt x="140" y="164"/>
                  </a:lnTo>
                  <a:lnTo>
                    <a:pt x="148" y="108"/>
                  </a:lnTo>
                  <a:lnTo>
                    <a:pt x="147" y="78"/>
                  </a:lnTo>
                  <a:lnTo>
                    <a:pt x="143" y="51"/>
                  </a:lnTo>
                  <a:lnTo>
                    <a:pt x="132" y="28"/>
                  </a:lnTo>
                  <a:lnTo>
                    <a:pt x="120" y="11"/>
                  </a:lnTo>
                  <a:lnTo>
                    <a:pt x="104" y="2"/>
                  </a:lnTo>
                  <a:lnTo>
                    <a:pt x="84" y="0"/>
                  </a:lnTo>
                  <a:lnTo>
                    <a:pt x="63" y="7"/>
                  </a:lnTo>
                  <a:lnTo>
                    <a:pt x="41" y="25"/>
                  </a:lnTo>
                  <a:lnTo>
                    <a:pt x="31" y="39"/>
                  </a:lnTo>
                  <a:lnTo>
                    <a:pt x="63" y="33"/>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0" name="Freeform 52"/>
            <p:cNvSpPr>
              <a:spLocks/>
            </p:cNvSpPr>
            <p:nvPr/>
          </p:nvSpPr>
          <p:spPr bwMode="auto">
            <a:xfrm>
              <a:off x="4243" y="1992"/>
              <a:ext cx="25" cy="69"/>
            </a:xfrm>
            <a:custGeom>
              <a:avLst/>
              <a:gdLst>
                <a:gd name="T0" fmla="*/ 14 w 49"/>
                <a:gd name="T1" fmla="*/ 76 h 138"/>
                <a:gd name="T2" fmla="*/ 0 w 49"/>
                <a:gd name="T3" fmla="*/ 106 h 138"/>
                <a:gd name="T4" fmla="*/ 2 w 49"/>
                <a:gd name="T5" fmla="*/ 119 h 138"/>
                <a:gd name="T6" fmla="*/ 2 w 49"/>
                <a:gd name="T7" fmla="*/ 138 h 138"/>
                <a:gd name="T8" fmla="*/ 28 w 49"/>
                <a:gd name="T9" fmla="*/ 114 h 138"/>
                <a:gd name="T10" fmla="*/ 46 w 49"/>
                <a:gd name="T11" fmla="*/ 78 h 138"/>
                <a:gd name="T12" fmla="*/ 49 w 49"/>
                <a:gd name="T13" fmla="*/ 44 h 138"/>
                <a:gd name="T14" fmla="*/ 49 w 49"/>
                <a:gd name="T15" fmla="*/ 0 h 138"/>
                <a:gd name="T16" fmla="*/ 36 w 49"/>
                <a:gd name="T17" fmla="*/ 8 h 138"/>
                <a:gd name="T18" fmla="*/ 39 w 49"/>
                <a:gd name="T19" fmla="*/ 37 h 138"/>
                <a:gd name="T20" fmla="*/ 38 w 49"/>
                <a:gd name="T21" fmla="*/ 64 h 138"/>
                <a:gd name="T22" fmla="*/ 20 w 49"/>
                <a:gd name="T23" fmla="*/ 106 h 138"/>
                <a:gd name="T24" fmla="*/ 14 w 49"/>
                <a:gd name="T25"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8">
                  <a:moveTo>
                    <a:pt x="14" y="76"/>
                  </a:moveTo>
                  <a:lnTo>
                    <a:pt x="0" y="106"/>
                  </a:lnTo>
                  <a:lnTo>
                    <a:pt x="2" y="119"/>
                  </a:lnTo>
                  <a:lnTo>
                    <a:pt x="2" y="138"/>
                  </a:lnTo>
                  <a:lnTo>
                    <a:pt x="28" y="114"/>
                  </a:lnTo>
                  <a:lnTo>
                    <a:pt x="46" y="78"/>
                  </a:lnTo>
                  <a:lnTo>
                    <a:pt x="49" y="44"/>
                  </a:lnTo>
                  <a:lnTo>
                    <a:pt x="49" y="0"/>
                  </a:lnTo>
                  <a:lnTo>
                    <a:pt x="36" y="8"/>
                  </a:lnTo>
                  <a:lnTo>
                    <a:pt x="39" y="37"/>
                  </a:lnTo>
                  <a:lnTo>
                    <a:pt x="38" y="64"/>
                  </a:lnTo>
                  <a:lnTo>
                    <a:pt x="20" y="106"/>
                  </a:lnTo>
                  <a:lnTo>
                    <a:pt x="14" y="76"/>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1" name="Freeform 53"/>
            <p:cNvSpPr>
              <a:spLocks/>
            </p:cNvSpPr>
            <p:nvPr/>
          </p:nvSpPr>
          <p:spPr bwMode="auto">
            <a:xfrm>
              <a:off x="4181" y="1938"/>
              <a:ext cx="47" cy="120"/>
            </a:xfrm>
            <a:custGeom>
              <a:avLst/>
              <a:gdLst>
                <a:gd name="T0" fmla="*/ 88 w 93"/>
                <a:gd name="T1" fmla="*/ 0 h 238"/>
                <a:gd name="T2" fmla="*/ 64 w 93"/>
                <a:gd name="T3" fmla="*/ 14 h 238"/>
                <a:gd name="T4" fmla="*/ 44 w 93"/>
                <a:gd name="T5" fmla="*/ 30 h 238"/>
                <a:gd name="T6" fmla="*/ 28 w 93"/>
                <a:gd name="T7" fmla="*/ 47 h 238"/>
                <a:gd name="T8" fmla="*/ 17 w 93"/>
                <a:gd name="T9" fmla="*/ 68 h 238"/>
                <a:gd name="T10" fmla="*/ 9 w 93"/>
                <a:gd name="T11" fmla="*/ 91 h 238"/>
                <a:gd name="T12" fmla="*/ 4 w 93"/>
                <a:gd name="T13" fmla="*/ 116 h 238"/>
                <a:gd name="T14" fmla="*/ 1 w 93"/>
                <a:gd name="T15" fmla="*/ 143 h 238"/>
                <a:gd name="T16" fmla="*/ 0 w 93"/>
                <a:gd name="T17" fmla="*/ 173 h 238"/>
                <a:gd name="T18" fmla="*/ 5 w 93"/>
                <a:gd name="T19" fmla="*/ 206 h 238"/>
                <a:gd name="T20" fmla="*/ 19 w 93"/>
                <a:gd name="T21" fmla="*/ 238 h 238"/>
                <a:gd name="T22" fmla="*/ 21 w 93"/>
                <a:gd name="T23" fmla="*/ 212 h 238"/>
                <a:gd name="T24" fmla="*/ 14 w 93"/>
                <a:gd name="T25" fmla="*/ 162 h 238"/>
                <a:gd name="T26" fmla="*/ 39 w 93"/>
                <a:gd name="T27" fmla="*/ 168 h 238"/>
                <a:gd name="T28" fmla="*/ 71 w 93"/>
                <a:gd name="T29" fmla="*/ 166 h 238"/>
                <a:gd name="T30" fmla="*/ 79 w 93"/>
                <a:gd name="T31" fmla="*/ 146 h 238"/>
                <a:gd name="T32" fmla="*/ 93 w 93"/>
                <a:gd name="T33" fmla="*/ 136 h 238"/>
                <a:gd name="T34" fmla="*/ 93 w 93"/>
                <a:gd name="T35" fmla="*/ 112 h 238"/>
                <a:gd name="T36" fmla="*/ 77 w 93"/>
                <a:gd name="T37" fmla="*/ 104 h 238"/>
                <a:gd name="T38" fmla="*/ 77 w 93"/>
                <a:gd name="T39" fmla="*/ 76 h 238"/>
                <a:gd name="T40" fmla="*/ 61 w 93"/>
                <a:gd name="T41" fmla="*/ 60 h 238"/>
                <a:gd name="T42" fmla="*/ 48 w 93"/>
                <a:gd name="T43" fmla="*/ 53 h 238"/>
                <a:gd name="T44" fmla="*/ 53 w 93"/>
                <a:gd name="T45" fmla="*/ 46 h 238"/>
                <a:gd name="T46" fmla="*/ 57 w 93"/>
                <a:gd name="T47" fmla="*/ 39 h 238"/>
                <a:gd name="T48" fmla="*/ 62 w 93"/>
                <a:gd name="T49" fmla="*/ 32 h 238"/>
                <a:gd name="T50" fmla="*/ 66 w 93"/>
                <a:gd name="T51" fmla="*/ 26 h 238"/>
                <a:gd name="T52" fmla="*/ 72 w 93"/>
                <a:gd name="T53" fmla="*/ 20 h 238"/>
                <a:gd name="T54" fmla="*/ 77 w 93"/>
                <a:gd name="T55" fmla="*/ 14 h 238"/>
                <a:gd name="T56" fmla="*/ 82 w 93"/>
                <a:gd name="T57" fmla="*/ 7 h 238"/>
                <a:gd name="T58" fmla="*/ 88 w 93"/>
                <a:gd name="T5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238">
                  <a:moveTo>
                    <a:pt x="88" y="0"/>
                  </a:moveTo>
                  <a:lnTo>
                    <a:pt x="64" y="14"/>
                  </a:lnTo>
                  <a:lnTo>
                    <a:pt x="44" y="30"/>
                  </a:lnTo>
                  <a:lnTo>
                    <a:pt x="28" y="47"/>
                  </a:lnTo>
                  <a:lnTo>
                    <a:pt x="17" y="68"/>
                  </a:lnTo>
                  <a:lnTo>
                    <a:pt x="9" y="91"/>
                  </a:lnTo>
                  <a:lnTo>
                    <a:pt x="4" y="116"/>
                  </a:lnTo>
                  <a:lnTo>
                    <a:pt x="1" y="143"/>
                  </a:lnTo>
                  <a:lnTo>
                    <a:pt x="0" y="173"/>
                  </a:lnTo>
                  <a:lnTo>
                    <a:pt x="5" y="206"/>
                  </a:lnTo>
                  <a:lnTo>
                    <a:pt x="19" y="238"/>
                  </a:lnTo>
                  <a:lnTo>
                    <a:pt x="21" y="212"/>
                  </a:lnTo>
                  <a:lnTo>
                    <a:pt x="14" y="162"/>
                  </a:lnTo>
                  <a:lnTo>
                    <a:pt x="39" y="168"/>
                  </a:lnTo>
                  <a:lnTo>
                    <a:pt x="71" y="166"/>
                  </a:lnTo>
                  <a:lnTo>
                    <a:pt x="79" y="146"/>
                  </a:lnTo>
                  <a:lnTo>
                    <a:pt x="93" y="136"/>
                  </a:lnTo>
                  <a:lnTo>
                    <a:pt x="93" y="112"/>
                  </a:lnTo>
                  <a:lnTo>
                    <a:pt x="77" y="104"/>
                  </a:lnTo>
                  <a:lnTo>
                    <a:pt x="77" y="76"/>
                  </a:lnTo>
                  <a:lnTo>
                    <a:pt x="61" y="60"/>
                  </a:lnTo>
                  <a:lnTo>
                    <a:pt x="48" y="53"/>
                  </a:lnTo>
                  <a:lnTo>
                    <a:pt x="53" y="46"/>
                  </a:lnTo>
                  <a:lnTo>
                    <a:pt x="57" y="39"/>
                  </a:lnTo>
                  <a:lnTo>
                    <a:pt x="62" y="32"/>
                  </a:lnTo>
                  <a:lnTo>
                    <a:pt x="66" y="26"/>
                  </a:lnTo>
                  <a:lnTo>
                    <a:pt x="72" y="20"/>
                  </a:lnTo>
                  <a:lnTo>
                    <a:pt x="77" y="14"/>
                  </a:lnTo>
                  <a:lnTo>
                    <a:pt x="82" y="7"/>
                  </a:lnTo>
                  <a:lnTo>
                    <a:pt x="88"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2" name="Freeform 54"/>
            <p:cNvSpPr>
              <a:spLocks/>
            </p:cNvSpPr>
            <p:nvPr/>
          </p:nvSpPr>
          <p:spPr bwMode="auto">
            <a:xfrm>
              <a:off x="4078" y="1885"/>
              <a:ext cx="155" cy="217"/>
            </a:xfrm>
            <a:custGeom>
              <a:avLst/>
              <a:gdLst>
                <a:gd name="T0" fmla="*/ 134 w 310"/>
                <a:gd name="T1" fmla="*/ 0 h 434"/>
                <a:gd name="T2" fmla="*/ 310 w 310"/>
                <a:gd name="T3" fmla="*/ 11 h 434"/>
                <a:gd name="T4" fmla="*/ 286 w 310"/>
                <a:gd name="T5" fmla="*/ 16 h 434"/>
                <a:gd name="T6" fmla="*/ 262 w 310"/>
                <a:gd name="T7" fmla="*/ 24 h 434"/>
                <a:gd name="T8" fmla="*/ 240 w 310"/>
                <a:gd name="T9" fmla="*/ 38 h 434"/>
                <a:gd name="T10" fmla="*/ 218 w 310"/>
                <a:gd name="T11" fmla="*/ 55 h 434"/>
                <a:gd name="T12" fmla="*/ 198 w 310"/>
                <a:gd name="T13" fmla="*/ 77 h 434"/>
                <a:gd name="T14" fmla="*/ 181 w 310"/>
                <a:gd name="T15" fmla="*/ 101 h 434"/>
                <a:gd name="T16" fmla="*/ 166 w 310"/>
                <a:gd name="T17" fmla="*/ 128 h 434"/>
                <a:gd name="T18" fmla="*/ 154 w 310"/>
                <a:gd name="T19" fmla="*/ 158 h 434"/>
                <a:gd name="T20" fmla="*/ 145 w 310"/>
                <a:gd name="T21" fmla="*/ 190 h 434"/>
                <a:gd name="T22" fmla="*/ 140 w 310"/>
                <a:gd name="T23" fmla="*/ 223 h 434"/>
                <a:gd name="T24" fmla="*/ 139 w 310"/>
                <a:gd name="T25" fmla="*/ 258 h 434"/>
                <a:gd name="T26" fmla="*/ 141 w 310"/>
                <a:gd name="T27" fmla="*/ 292 h 434"/>
                <a:gd name="T28" fmla="*/ 149 w 310"/>
                <a:gd name="T29" fmla="*/ 328 h 434"/>
                <a:gd name="T30" fmla="*/ 162 w 310"/>
                <a:gd name="T31" fmla="*/ 364 h 434"/>
                <a:gd name="T32" fmla="*/ 180 w 310"/>
                <a:gd name="T33" fmla="*/ 399 h 434"/>
                <a:gd name="T34" fmla="*/ 204 w 310"/>
                <a:gd name="T35" fmla="*/ 434 h 434"/>
                <a:gd name="T36" fmla="*/ 141 w 310"/>
                <a:gd name="T37" fmla="*/ 426 h 434"/>
                <a:gd name="T38" fmla="*/ 71 w 310"/>
                <a:gd name="T39" fmla="*/ 411 h 434"/>
                <a:gd name="T40" fmla="*/ 26 w 310"/>
                <a:gd name="T41" fmla="*/ 368 h 434"/>
                <a:gd name="T42" fmla="*/ 10 w 310"/>
                <a:gd name="T43" fmla="*/ 322 h 434"/>
                <a:gd name="T44" fmla="*/ 1 w 310"/>
                <a:gd name="T45" fmla="*/ 272 h 434"/>
                <a:gd name="T46" fmla="*/ 0 w 310"/>
                <a:gd name="T47" fmla="*/ 217 h 434"/>
                <a:gd name="T48" fmla="*/ 8 w 310"/>
                <a:gd name="T49" fmla="*/ 163 h 434"/>
                <a:gd name="T50" fmla="*/ 24 w 310"/>
                <a:gd name="T51" fmla="*/ 113 h 434"/>
                <a:gd name="T52" fmla="*/ 51 w 310"/>
                <a:gd name="T53" fmla="*/ 65 h 434"/>
                <a:gd name="T54" fmla="*/ 87 w 310"/>
                <a:gd name="T55" fmla="*/ 28 h 434"/>
                <a:gd name="T56" fmla="*/ 134 w 310"/>
                <a:gd name="T5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0" h="434">
                  <a:moveTo>
                    <a:pt x="134" y="0"/>
                  </a:moveTo>
                  <a:lnTo>
                    <a:pt x="310" y="11"/>
                  </a:lnTo>
                  <a:lnTo>
                    <a:pt x="286" y="16"/>
                  </a:lnTo>
                  <a:lnTo>
                    <a:pt x="262" y="24"/>
                  </a:lnTo>
                  <a:lnTo>
                    <a:pt x="240" y="38"/>
                  </a:lnTo>
                  <a:lnTo>
                    <a:pt x="218" y="55"/>
                  </a:lnTo>
                  <a:lnTo>
                    <a:pt x="198" y="77"/>
                  </a:lnTo>
                  <a:lnTo>
                    <a:pt x="181" y="101"/>
                  </a:lnTo>
                  <a:lnTo>
                    <a:pt x="166" y="128"/>
                  </a:lnTo>
                  <a:lnTo>
                    <a:pt x="154" y="158"/>
                  </a:lnTo>
                  <a:lnTo>
                    <a:pt x="145" y="190"/>
                  </a:lnTo>
                  <a:lnTo>
                    <a:pt x="140" y="223"/>
                  </a:lnTo>
                  <a:lnTo>
                    <a:pt x="139" y="258"/>
                  </a:lnTo>
                  <a:lnTo>
                    <a:pt x="141" y="292"/>
                  </a:lnTo>
                  <a:lnTo>
                    <a:pt x="149" y="328"/>
                  </a:lnTo>
                  <a:lnTo>
                    <a:pt x="162" y="364"/>
                  </a:lnTo>
                  <a:lnTo>
                    <a:pt x="180" y="399"/>
                  </a:lnTo>
                  <a:lnTo>
                    <a:pt x="204" y="434"/>
                  </a:lnTo>
                  <a:lnTo>
                    <a:pt x="141" y="426"/>
                  </a:lnTo>
                  <a:lnTo>
                    <a:pt x="71" y="411"/>
                  </a:lnTo>
                  <a:lnTo>
                    <a:pt x="26" y="368"/>
                  </a:lnTo>
                  <a:lnTo>
                    <a:pt x="10" y="322"/>
                  </a:lnTo>
                  <a:lnTo>
                    <a:pt x="1" y="272"/>
                  </a:lnTo>
                  <a:lnTo>
                    <a:pt x="0" y="217"/>
                  </a:lnTo>
                  <a:lnTo>
                    <a:pt x="8" y="163"/>
                  </a:lnTo>
                  <a:lnTo>
                    <a:pt x="24" y="113"/>
                  </a:lnTo>
                  <a:lnTo>
                    <a:pt x="51" y="65"/>
                  </a:lnTo>
                  <a:lnTo>
                    <a:pt x="87" y="28"/>
                  </a:lnTo>
                  <a:lnTo>
                    <a:pt x="134"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3" name="Freeform 55"/>
            <p:cNvSpPr>
              <a:spLocks/>
            </p:cNvSpPr>
            <p:nvPr/>
          </p:nvSpPr>
          <p:spPr bwMode="auto">
            <a:xfrm>
              <a:off x="3832" y="1990"/>
              <a:ext cx="282" cy="129"/>
            </a:xfrm>
            <a:custGeom>
              <a:avLst/>
              <a:gdLst>
                <a:gd name="T0" fmla="*/ 4 w 566"/>
                <a:gd name="T1" fmla="*/ 126 h 258"/>
                <a:gd name="T2" fmla="*/ 95 w 566"/>
                <a:gd name="T3" fmla="*/ 95 h 258"/>
                <a:gd name="T4" fmla="*/ 226 w 566"/>
                <a:gd name="T5" fmla="*/ 59 h 258"/>
                <a:gd name="T6" fmla="*/ 364 w 566"/>
                <a:gd name="T7" fmla="*/ 86 h 258"/>
                <a:gd name="T8" fmla="*/ 444 w 566"/>
                <a:gd name="T9" fmla="*/ 0 h 258"/>
                <a:gd name="T10" fmla="*/ 506 w 566"/>
                <a:gd name="T11" fmla="*/ 12 h 258"/>
                <a:gd name="T12" fmla="*/ 524 w 566"/>
                <a:gd name="T13" fmla="*/ 112 h 258"/>
                <a:gd name="T14" fmla="*/ 535 w 566"/>
                <a:gd name="T15" fmla="*/ 166 h 258"/>
                <a:gd name="T16" fmla="*/ 566 w 566"/>
                <a:gd name="T17" fmla="*/ 196 h 258"/>
                <a:gd name="T18" fmla="*/ 287 w 566"/>
                <a:gd name="T19" fmla="*/ 250 h 258"/>
                <a:gd name="T20" fmla="*/ 255 w 566"/>
                <a:gd name="T21" fmla="*/ 258 h 258"/>
                <a:gd name="T22" fmla="*/ 262 w 566"/>
                <a:gd name="T23" fmla="*/ 215 h 258"/>
                <a:gd name="T24" fmla="*/ 218 w 566"/>
                <a:gd name="T25" fmla="*/ 206 h 258"/>
                <a:gd name="T26" fmla="*/ 0 w 566"/>
                <a:gd name="T27" fmla="*/ 148 h 258"/>
                <a:gd name="T28" fmla="*/ 4 w 566"/>
                <a:gd name="T29" fmla="*/ 12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6" h="258">
                  <a:moveTo>
                    <a:pt x="4" y="126"/>
                  </a:moveTo>
                  <a:lnTo>
                    <a:pt x="95" y="95"/>
                  </a:lnTo>
                  <a:lnTo>
                    <a:pt x="226" y="59"/>
                  </a:lnTo>
                  <a:lnTo>
                    <a:pt x="364" y="86"/>
                  </a:lnTo>
                  <a:lnTo>
                    <a:pt x="444" y="0"/>
                  </a:lnTo>
                  <a:lnTo>
                    <a:pt x="506" y="12"/>
                  </a:lnTo>
                  <a:lnTo>
                    <a:pt x="524" y="112"/>
                  </a:lnTo>
                  <a:lnTo>
                    <a:pt x="535" y="166"/>
                  </a:lnTo>
                  <a:lnTo>
                    <a:pt x="566" y="196"/>
                  </a:lnTo>
                  <a:lnTo>
                    <a:pt x="287" y="250"/>
                  </a:lnTo>
                  <a:lnTo>
                    <a:pt x="255" y="258"/>
                  </a:lnTo>
                  <a:lnTo>
                    <a:pt x="262" y="215"/>
                  </a:lnTo>
                  <a:lnTo>
                    <a:pt x="218" y="206"/>
                  </a:lnTo>
                  <a:lnTo>
                    <a:pt x="0" y="148"/>
                  </a:lnTo>
                  <a:lnTo>
                    <a:pt x="4" y="126"/>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4" name="Freeform 56"/>
            <p:cNvSpPr>
              <a:spLocks/>
            </p:cNvSpPr>
            <p:nvPr/>
          </p:nvSpPr>
          <p:spPr bwMode="auto">
            <a:xfrm>
              <a:off x="3830" y="2046"/>
              <a:ext cx="142" cy="47"/>
            </a:xfrm>
            <a:custGeom>
              <a:avLst/>
              <a:gdLst>
                <a:gd name="T0" fmla="*/ 3 w 283"/>
                <a:gd name="T1" fmla="*/ 15 h 95"/>
                <a:gd name="T2" fmla="*/ 46 w 283"/>
                <a:gd name="T3" fmla="*/ 0 h 95"/>
                <a:gd name="T4" fmla="*/ 283 w 283"/>
                <a:gd name="T5" fmla="*/ 50 h 95"/>
                <a:gd name="T6" fmla="*/ 261 w 283"/>
                <a:gd name="T7" fmla="*/ 60 h 95"/>
                <a:gd name="T8" fmla="*/ 246 w 283"/>
                <a:gd name="T9" fmla="*/ 95 h 95"/>
                <a:gd name="T10" fmla="*/ 10 w 283"/>
                <a:gd name="T11" fmla="*/ 35 h 95"/>
                <a:gd name="T12" fmla="*/ 1 w 283"/>
                <a:gd name="T13" fmla="*/ 28 h 95"/>
                <a:gd name="T14" fmla="*/ 0 w 283"/>
                <a:gd name="T15" fmla="*/ 22 h 95"/>
                <a:gd name="T16" fmla="*/ 2 w 283"/>
                <a:gd name="T17" fmla="*/ 18 h 95"/>
                <a:gd name="T18" fmla="*/ 3 w 283"/>
                <a:gd name="T19"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95">
                  <a:moveTo>
                    <a:pt x="3" y="15"/>
                  </a:moveTo>
                  <a:lnTo>
                    <a:pt x="46" y="0"/>
                  </a:lnTo>
                  <a:lnTo>
                    <a:pt x="283" y="50"/>
                  </a:lnTo>
                  <a:lnTo>
                    <a:pt x="261" y="60"/>
                  </a:lnTo>
                  <a:lnTo>
                    <a:pt x="246" y="95"/>
                  </a:lnTo>
                  <a:lnTo>
                    <a:pt x="10" y="35"/>
                  </a:lnTo>
                  <a:lnTo>
                    <a:pt x="1" y="28"/>
                  </a:lnTo>
                  <a:lnTo>
                    <a:pt x="0" y="22"/>
                  </a:lnTo>
                  <a:lnTo>
                    <a:pt x="2" y="18"/>
                  </a:lnTo>
                  <a:lnTo>
                    <a:pt x="3" y="15"/>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5" name="Freeform 57"/>
            <p:cNvSpPr>
              <a:spLocks/>
            </p:cNvSpPr>
            <p:nvPr/>
          </p:nvSpPr>
          <p:spPr bwMode="auto">
            <a:xfrm>
              <a:off x="3949" y="1990"/>
              <a:ext cx="134" cy="125"/>
            </a:xfrm>
            <a:custGeom>
              <a:avLst/>
              <a:gdLst>
                <a:gd name="T0" fmla="*/ 217 w 268"/>
                <a:gd name="T1" fmla="*/ 0 h 250"/>
                <a:gd name="T2" fmla="*/ 74 w 268"/>
                <a:gd name="T3" fmla="*/ 136 h 250"/>
                <a:gd name="T4" fmla="*/ 13 w 268"/>
                <a:gd name="T5" fmla="*/ 200 h 250"/>
                <a:gd name="T6" fmla="*/ 7 w 268"/>
                <a:gd name="T7" fmla="*/ 212 h 250"/>
                <a:gd name="T8" fmla="*/ 4 w 268"/>
                <a:gd name="T9" fmla="*/ 221 h 250"/>
                <a:gd name="T10" fmla="*/ 0 w 268"/>
                <a:gd name="T11" fmla="*/ 228 h 250"/>
                <a:gd name="T12" fmla="*/ 0 w 268"/>
                <a:gd name="T13" fmla="*/ 233 h 250"/>
                <a:gd name="T14" fmla="*/ 3 w 268"/>
                <a:gd name="T15" fmla="*/ 238 h 250"/>
                <a:gd name="T16" fmla="*/ 8 w 268"/>
                <a:gd name="T17" fmla="*/ 241 h 250"/>
                <a:gd name="T18" fmla="*/ 17 w 268"/>
                <a:gd name="T19" fmla="*/ 244 h 250"/>
                <a:gd name="T20" fmla="*/ 30 w 268"/>
                <a:gd name="T21" fmla="*/ 250 h 250"/>
                <a:gd name="T22" fmla="*/ 27 w 268"/>
                <a:gd name="T23" fmla="*/ 228 h 250"/>
                <a:gd name="T24" fmla="*/ 29 w 268"/>
                <a:gd name="T25" fmla="*/ 217 h 250"/>
                <a:gd name="T26" fmla="*/ 38 w 268"/>
                <a:gd name="T27" fmla="*/ 206 h 250"/>
                <a:gd name="T28" fmla="*/ 52 w 268"/>
                <a:gd name="T29" fmla="*/ 188 h 250"/>
                <a:gd name="T30" fmla="*/ 268 w 268"/>
                <a:gd name="T31" fmla="*/ 15 h 250"/>
                <a:gd name="T32" fmla="*/ 217 w 268"/>
                <a:gd name="T3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8" h="250">
                  <a:moveTo>
                    <a:pt x="217" y="0"/>
                  </a:moveTo>
                  <a:lnTo>
                    <a:pt x="74" y="136"/>
                  </a:lnTo>
                  <a:lnTo>
                    <a:pt x="13" y="200"/>
                  </a:lnTo>
                  <a:lnTo>
                    <a:pt x="7" y="212"/>
                  </a:lnTo>
                  <a:lnTo>
                    <a:pt x="4" y="221"/>
                  </a:lnTo>
                  <a:lnTo>
                    <a:pt x="0" y="228"/>
                  </a:lnTo>
                  <a:lnTo>
                    <a:pt x="0" y="233"/>
                  </a:lnTo>
                  <a:lnTo>
                    <a:pt x="3" y="238"/>
                  </a:lnTo>
                  <a:lnTo>
                    <a:pt x="8" y="241"/>
                  </a:lnTo>
                  <a:lnTo>
                    <a:pt x="17" y="244"/>
                  </a:lnTo>
                  <a:lnTo>
                    <a:pt x="30" y="250"/>
                  </a:lnTo>
                  <a:lnTo>
                    <a:pt x="27" y="228"/>
                  </a:lnTo>
                  <a:lnTo>
                    <a:pt x="29" y="217"/>
                  </a:lnTo>
                  <a:lnTo>
                    <a:pt x="38" y="206"/>
                  </a:lnTo>
                  <a:lnTo>
                    <a:pt x="52" y="188"/>
                  </a:lnTo>
                  <a:lnTo>
                    <a:pt x="268" y="15"/>
                  </a:lnTo>
                  <a:lnTo>
                    <a:pt x="217"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6" name="Freeform 58"/>
            <p:cNvSpPr>
              <a:spLocks/>
            </p:cNvSpPr>
            <p:nvPr/>
          </p:nvSpPr>
          <p:spPr bwMode="auto">
            <a:xfrm>
              <a:off x="4307" y="1738"/>
              <a:ext cx="29" cy="24"/>
            </a:xfrm>
            <a:custGeom>
              <a:avLst/>
              <a:gdLst>
                <a:gd name="T0" fmla="*/ 29 w 57"/>
                <a:gd name="T1" fmla="*/ 0 h 49"/>
                <a:gd name="T2" fmla="*/ 7 w 57"/>
                <a:gd name="T3" fmla="*/ 11 h 49"/>
                <a:gd name="T4" fmla="*/ 3 w 57"/>
                <a:gd name="T5" fmla="*/ 22 h 49"/>
                <a:gd name="T6" fmla="*/ 1 w 57"/>
                <a:gd name="T7" fmla="*/ 33 h 49"/>
                <a:gd name="T8" fmla="*/ 0 w 57"/>
                <a:gd name="T9" fmla="*/ 41 h 49"/>
                <a:gd name="T10" fmla="*/ 0 w 57"/>
                <a:gd name="T11" fmla="*/ 43 h 49"/>
                <a:gd name="T12" fmla="*/ 57 w 57"/>
                <a:gd name="T13" fmla="*/ 49 h 49"/>
                <a:gd name="T14" fmla="*/ 54 w 57"/>
                <a:gd name="T15" fmla="*/ 22 h 49"/>
                <a:gd name="T16" fmla="*/ 29 w 57"/>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9">
                  <a:moveTo>
                    <a:pt x="29" y="0"/>
                  </a:moveTo>
                  <a:lnTo>
                    <a:pt x="7" y="11"/>
                  </a:lnTo>
                  <a:lnTo>
                    <a:pt x="3" y="22"/>
                  </a:lnTo>
                  <a:lnTo>
                    <a:pt x="1" y="33"/>
                  </a:lnTo>
                  <a:lnTo>
                    <a:pt x="0" y="41"/>
                  </a:lnTo>
                  <a:lnTo>
                    <a:pt x="0" y="43"/>
                  </a:lnTo>
                  <a:lnTo>
                    <a:pt x="57" y="49"/>
                  </a:lnTo>
                  <a:lnTo>
                    <a:pt x="54" y="22"/>
                  </a:lnTo>
                  <a:lnTo>
                    <a:pt x="29" y="0"/>
                  </a:lnTo>
                  <a:close/>
                </a:path>
              </a:pathLst>
            </a:custGeom>
            <a:solidFill>
              <a:srgbClr val="DDA8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7" name="Freeform 59"/>
            <p:cNvSpPr>
              <a:spLocks/>
            </p:cNvSpPr>
            <p:nvPr/>
          </p:nvSpPr>
          <p:spPr bwMode="auto">
            <a:xfrm>
              <a:off x="4317" y="1735"/>
              <a:ext cx="133" cy="43"/>
            </a:xfrm>
            <a:custGeom>
              <a:avLst/>
              <a:gdLst>
                <a:gd name="T0" fmla="*/ 0 w 265"/>
                <a:gd name="T1" fmla="*/ 5 h 86"/>
                <a:gd name="T2" fmla="*/ 150 w 265"/>
                <a:gd name="T3" fmla="*/ 0 h 86"/>
                <a:gd name="T4" fmla="*/ 192 w 265"/>
                <a:gd name="T5" fmla="*/ 27 h 86"/>
                <a:gd name="T6" fmla="*/ 255 w 265"/>
                <a:gd name="T7" fmla="*/ 66 h 86"/>
                <a:gd name="T8" fmla="*/ 265 w 265"/>
                <a:gd name="T9" fmla="*/ 86 h 86"/>
                <a:gd name="T10" fmla="*/ 195 w 265"/>
                <a:gd name="T11" fmla="*/ 54 h 86"/>
                <a:gd name="T12" fmla="*/ 150 w 265"/>
                <a:gd name="T13" fmla="*/ 27 h 86"/>
                <a:gd name="T14" fmla="*/ 100 w 265"/>
                <a:gd name="T15" fmla="*/ 27 h 86"/>
                <a:gd name="T16" fmla="*/ 33 w 265"/>
                <a:gd name="T17" fmla="*/ 34 h 86"/>
                <a:gd name="T18" fmla="*/ 22 w 265"/>
                <a:gd name="T19" fmla="*/ 16 h 86"/>
                <a:gd name="T20" fmla="*/ 0 w 265"/>
                <a:gd name="T21"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86">
                  <a:moveTo>
                    <a:pt x="0" y="5"/>
                  </a:moveTo>
                  <a:lnTo>
                    <a:pt x="150" y="0"/>
                  </a:lnTo>
                  <a:lnTo>
                    <a:pt x="192" y="27"/>
                  </a:lnTo>
                  <a:lnTo>
                    <a:pt x="255" y="66"/>
                  </a:lnTo>
                  <a:lnTo>
                    <a:pt x="265" y="86"/>
                  </a:lnTo>
                  <a:lnTo>
                    <a:pt x="195" y="54"/>
                  </a:lnTo>
                  <a:lnTo>
                    <a:pt x="150" y="27"/>
                  </a:lnTo>
                  <a:lnTo>
                    <a:pt x="100" y="27"/>
                  </a:lnTo>
                  <a:lnTo>
                    <a:pt x="33" y="34"/>
                  </a:lnTo>
                  <a:lnTo>
                    <a:pt x="22" y="16"/>
                  </a:lnTo>
                  <a:lnTo>
                    <a:pt x="0" y="5"/>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8" name="Freeform 60"/>
            <p:cNvSpPr>
              <a:spLocks/>
            </p:cNvSpPr>
            <p:nvPr/>
          </p:nvSpPr>
          <p:spPr bwMode="auto">
            <a:xfrm>
              <a:off x="4378" y="1825"/>
              <a:ext cx="156" cy="20"/>
            </a:xfrm>
            <a:custGeom>
              <a:avLst/>
              <a:gdLst>
                <a:gd name="T0" fmla="*/ 0 w 314"/>
                <a:gd name="T1" fmla="*/ 0 h 39"/>
                <a:gd name="T2" fmla="*/ 314 w 314"/>
                <a:gd name="T3" fmla="*/ 32 h 39"/>
                <a:gd name="T4" fmla="*/ 303 w 314"/>
                <a:gd name="T5" fmla="*/ 39 h 39"/>
                <a:gd name="T6" fmla="*/ 0 w 314"/>
                <a:gd name="T7" fmla="*/ 7 h 39"/>
                <a:gd name="T8" fmla="*/ 0 w 314"/>
                <a:gd name="T9" fmla="*/ 0 h 39"/>
              </a:gdLst>
              <a:ahLst/>
              <a:cxnLst>
                <a:cxn ang="0">
                  <a:pos x="T0" y="T1"/>
                </a:cxn>
                <a:cxn ang="0">
                  <a:pos x="T2" y="T3"/>
                </a:cxn>
                <a:cxn ang="0">
                  <a:pos x="T4" y="T5"/>
                </a:cxn>
                <a:cxn ang="0">
                  <a:pos x="T6" y="T7"/>
                </a:cxn>
                <a:cxn ang="0">
                  <a:pos x="T8" y="T9"/>
                </a:cxn>
              </a:cxnLst>
              <a:rect l="0" t="0" r="r" b="b"/>
              <a:pathLst>
                <a:path w="314" h="39">
                  <a:moveTo>
                    <a:pt x="0" y="0"/>
                  </a:moveTo>
                  <a:lnTo>
                    <a:pt x="314" y="32"/>
                  </a:lnTo>
                  <a:lnTo>
                    <a:pt x="303" y="39"/>
                  </a:lnTo>
                  <a:lnTo>
                    <a:pt x="0" y="7"/>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29" name="Freeform 61"/>
            <p:cNvSpPr>
              <a:spLocks/>
            </p:cNvSpPr>
            <p:nvPr/>
          </p:nvSpPr>
          <p:spPr bwMode="auto">
            <a:xfrm>
              <a:off x="4381" y="1838"/>
              <a:ext cx="146" cy="19"/>
            </a:xfrm>
            <a:custGeom>
              <a:avLst/>
              <a:gdLst>
                <a:gd name="T0" fmla="*/ 0 w 293"/>
                <a:gd name="T1" fmla="*/ 0 h 38"/>
                <a:gd name="T2" fmla="*/ 293 w 293"/>
                <a:gd name="T3" fmla="*/ 32 h 38"/>
                <a:gd name="T4" fmla="*/ 284 w 293"/>
                <a:gd name="T5" fmla="*/ 38 h 38"/>
                <a:gd name="T6" fmla="*/ 0 w 293"/>
                <a:gd name="T7" fmla="*/ 5 h 38"/>
                <a:gd name="T8" fmla="*/ 0 w 293"/>
                <a:gd name="T9" fmla="*/ 0 h 38"/>
              </a:gdLst>
              <a:ahLst/>
              <a:cxnLst>
                <a:cxn ang="0">
                  <a:pos x="T0" y="T1"/>
                </a:cxn>
                <a:cxn ang="0">
                  <a:pos x="T2" y="T3"/>
                </a:cxn>
                <a:cxn ang="0">
                  <a:pos x="T4" y="T5"/>
                </a:cxn>
                <a:cxn ang="0">
                  <a:pos x="T6" y="T7"/>
                </a:cxn>
                <a:cxn ang="0">
                  <a:pos x="T8" y="T9"/>
                </a:cxn>
              </a:cxnLst>
              <a:rect l="0" t="0" r="r" b="b"/>
              <a:pathLst>
                <a:path w="293" h="38">
                  <a:moveTo>
                    <a:pt x="0" y="0"/>
                  </a:moveTo>
                  <a:lnTo>
                    <a:pt x="293" y="32"/>
                  </a:lnTo>
                  <a:lnTo>
                    <a:pt x="284" y="38"/>
                  </a:lnTo>
                  <a:lnTo>
                    <a:pt x="0" y="5"/>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0" name="Freeform 62"/>
            <p:cNvSpPr>
              <a:spLocks/>
            </p:cNvSpPr>
            <p:nvPr/>
          </p:nvSpPr>
          <p:spPr bwMode="auto">
            <a:xfrm>
              <a:off x="4375" y="1793"/>
              <a:ext cx="84" cy="26"/>
            </a:xfrm>
            <a:custGeom>
              <a:avLst/>
              <a:gdLst>
                <a:gd name="T0" fmla="*/ 25 w 168"/>
                <a:gd name="T1" fmla="*/ 16 h 51"/>
                <a:gd name="T2" fmla="*/ 152 w 168"/>
                <a:gd name="T3" fmla="*/ 0 h 51"/>
                <a:gd name="T4" fmla="*/ 168 w 168"/>
                <a:gd name="T5" fmla="*/ 5 h 51"/>
                <a:gd name="T6" fmla="*/ 168 w 168"/>
                <a:gd name="T7" fmla="*/ 30 h 51"/>
                <a:gd name="T8" fmla="*/ 41 w 168"/>
                <a:gd name="T9" fmla="*/ 48 h 51"/>
                <a:gd name="T10" fmla="*/ 5 w 168"/>
                <a:gd name="T11" fmla="*/ 51 h 51"/>
                <a:gd name="T12" fmla="*/ 0 w 168"/>
                <a:gd name="T13" fmla="*/ 19 h 51"/>
                <a:gd name="T14" fmla="*/ 25 w 168"/>
                <a:gd name="T15" fmla="*/ 16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51">
                  <a:moveTo>
                    <a:pt x="25" y="16"/>
                  </a:moveTo>
                  <a:lnTo>
                    <a:pt x="152" y="0"/>
                  </a:lnTo>
                  <a:lnTo>
                    <a:pt x="168" y="5"/>
                  </a:lnTo>
                  <a:lnTo>
                    <a:pt x="168" y="30"/>
                  </a:lnTo>
                  <a:lnTo>
                    <a:pt x="41" y="48"/>
                  </a:lnTo>
                  <a:lnTo>
                    <a:pt x="5" y="51"/>
                  </a:lnTo>
                  <a:lnTo>
                    <a:pt x="0" y="19"/>
                  </a:lnTo>
                  <a:lnTo>
                    <a:pt x="25" y="16"/>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1" name="Freeform 63"/>
            <p:cNvSpPr>
              <a:spLocks/>
            </p:cNvSpPr>
            <p:nvPr/>
          </p:nvSpPr>
          <p:spPr bwMode="auto">
            <a:xfrm>
              <a:off x="4430" y="1798"/>
              <a:ext cx="101" cy="31"/>
            </a:xfrm>
            <a:custGeom>
              <a:avLst/>
              <a:gdLst>
                <a:gd name="T0" fmla="*/ 0 w 202"/>
                <a:gd name="T1" fmla="*/ 54 h 61"/>
                <a:gd name="T2" fmla="*/ 42 w 202"/>
                <a:gd name="T3" fmla="*/ 38 h 61"/>
                <a:gd name="T4" fmla="*/ 173 w 202"/>
                <a:gd name="T5" fmla="*/ 0 h 61"/>
                <a:gd name="T6" fmla="*/ 202 w 202"/>
                <a:gd name="T7" fmla="*/ 6 h 61"/>
                <a:gd name="T8" fmla="*/ 39 w 202"/>
                <a:gd name="T9" fmla="*/ 61 h 61"/>
                <a:gd name="T10" fmla="*/ 0 w 202"/>
                <a:gd name="T11" fmla="*/ 54 h 61"/>
              </a:gdLst>
              <a:ahLst/>
              <a:cxnLst>
                <a:cxn ang="0">
                  <a:pos x="T0" y="T1"/>
                </a:cxn>
                <a:cxn ang="0">
                  <a:pos x="T2" y="T3"/>
                </a:cxn>
                <a:cxn ang="0">
                  <a:pos x="T4" y="T5"/>
                </a:cxn>
                <a:cxn ang="0">
                  <a:pos x="T6" y="T7"/>
                </a:cxn>
                <a:cxn ang="0">
                  <a:pos x="T8" y="T9"/>
                </a:cxn>
                <a:cxn ang="0">
                  <a:pos x="T10" y="T11"/>
                </a:cxn>
              </a:cxnLst>
              <a:rect l="0" t="0" r="r" b="b"/>
              <a:pathLst>
                <a:path w="202" h="61">
                  <a:moveTo>
                    <a:pt x="0" y="54"/>
                  </a:moveTo>
                  <a:lnTo>
                    <a:pt x="42" y="38"/>
                  </a:lnTo>
                  <a:lnTo>
                    <a:pt x="173" y="0"/>
                  </a:lnTo>
                  <a:lnTo>
                    <a:pt x="202" y="6"/>
                  </a:lnTo>
                  <a:lnTo>
                    <a:pt x="39" y="61"/>
                  </a:lnTo>
                  <a:lnTo>
                    <a:pt x="0" y="54"/>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2" name="Freeform 64"/>
            <p:cNvSpPr>
              <a:spLocks/>
            </p:cNvSpPr>
            <p:nvPr/>
          </p:nvSpPr>
          <p:spPr bwMode="auto">
            <a:xfrm>
              <a:off x="4480" y="1795"/>
              <a:ext cx="96" cy="35"/>
            </a:xfrm>
            <a:custGeom>
              <a:avLst/>
              <a:gdLst>
                <a:gd name="T0" fmla="*/ 0 w 193"/>
                <a:gd name="T1" fmla="*/ 65 h 71"/>
                <a:gd name="T2" fmla="*/ 137 w 193"/>
                <a:gd name="T3" fmla="*/ 0 h 71"/>
                <a:gd name="T4" fmla="*/ 173 w 193"/>
                <a:gd name="T5" fmla="*/ 2 h 71"/>
                <a:gd name="T6" fmla="*/ 193 w 193"/>
                <a:gd name="T7" fmla="*/ 20 h 71"/>
                <a:gd name="T8" fmla="*/ 65 w 193"/>
                <a:gd name="T9" fmla="*/ 71 h 71"/>
                <a:gd name="T10" fmla="*/ 0 w 193"/>
                <a:gd name="T11" fmla="*/ 65 h 71"/>
              </a:gdLst>
              <a:ahLst/>
              <a:cxnLst>
                <a:cxn ang="0">
                  <a:pos x="T0" y="T1"/>
                </a:cxn>
                <a:cxn ang="0">
                  <a:pos x="T2" y="T3"/>
                </a:cxn>
                <a:cxn ang="0">
                  <a:pos x="T4" y="T5"/>
                </a:cxn>
                <a:cxn ang="0">
                  <a:pos x="T6" y="T7"/>
                </a:cxn>
                <a:cxn ang="0">
                  <a:pos x="T8" y="T9"/>
                </a:cxn>
                <a:cxn ang="0">
                  <a:pos x="T10" y="T11"/>
                </a:cxn>
              </a:cxnLst>
              <a:rect l="0" t="0" r="r" b="b"/>
              <a:pathLst>
                <a:path w="193" h="71">
                  <a:moveTo>
                    <a:pt x="0" y="65"/>
                  </a:moveTo>
                  <a:lnTo>
                    <a:pt x="137" y="0"/>
                  </a:lnTo>
                  <a:lnTo>
                    <a:pt x="173" y="2"/>
                  </a:lnTo>
                  <a:lnTo>
                    <a:pt x="193" y="20"/>
                  </a:lnTo>
                  <a:lnTo>
                    <a:pt x="65" y="71"/>
                  </a:lnTo>
                  <a:lnTo>
                    <a:pt x="0" y="65"/>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3" name="Freeform 65"/>
            <p:cNvSpPr>
              <a:spLocks/>
            </p:cNvSpPr>
            <p:nvPr/>
          </p:nvSpPr>
          <p:spPr bwMode="auto">
            <a:xfrm>
              <a:off x="4081" y="1780"/>
              <a:ext cx="129" cy="38"/>
            </a:xfrm>
            <a:custGeom>
              <a:avLst/>
              <a:gdLst>
                <a:gd name="T0" fmla="*/ 21 w 258"/>
                <a:gd name="T1" fmla="*/ 51 h 76"/>
                <a:gd name="T2" fmla="*/ 229 w 258"/>
                <a:gd name="T3" fmla="*/ 5 h 76"/>
                <a:gd name="T4" fmla="*/ 258 w 258"/>
                <a:gd name="T5" fmla="*/ 0 h 76"/>
                <a:gd name="T6" fmla="*/ 225 w 258"/>
                <a:gd name="T7" fmla="*/ 32 h 76"/>
                <a:gd name="T8" fmla="*/ 209 w 258"/>
                <a:gd name="T9" fmla="*/ 55 h 76"/>
                <a:gd name="T10" fmla="*/ 159 w 258"/>
                <a:gd name="T11" fmla="*/ 76 h 76"/>
                <a:gd name="T12" fmla="*/ 92 w 258"/>
                <a:gd name="T13" fmla="*/ 76 h 76"/>
                <a:gd name="T14" fmla="*/ 21 w 258"/>
                <a:gd name="T15" fmla="*/ 76 h 76"/>
                <a:gd name="T16" fmla="*/ 0 w 258"/>
                <a:gd name="T17" fmla="*/ 64 h 76"/>
                <a:gd name="T18" fmla="*/ 21 w 258"/>
                <a:gd name="T19" fmla="*/ 5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76">
                  <a:moveTo>
                    <a:pt x="21" y="51"/>
                  </a:moveTo>
                  <a:lnTo>
                    <a:pt x="229" y="5"/>
                  </a:lnTo>
                  <a:lnTo>
                    <a:pt x="258" y="0"/>
                  </a:lnTo>
                  <a:lnTo>
                    <a:pt x="225" y="32"/>
                  </a:lnTo>
                  <a:lnTo>
                    <a:pt x="209" y="55"/>
                  </a:lnTo>
                  <a:lnTo>
                    <a:pt x="159" y="76"/>
                  </a:lnTo>
                  <a:lnTo>
                    <a:pt x="92" y="76"/>
                  </a:lnTo>
                  <a:lnTo>
                    <a:pt x="21" y="76"/>
                  </a:lnTo>
                  <a:lnTo>
                    <a:pt x="0" y="64"/>
                  </a:lnTo>
                  <a:lnTo>
                    <a:pt x="21" y="51"/>
                  </a:lnTo>
                  <a:close/>
                </a:path>
              </a:pathLst>
            </a:custGeom>
            <a:solidFill>
              <a:srgbClr val="6633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4" name="Freeform 66"/>
            <p:cNvSpPr>
              <a:spLocks/>
            </p:cNvSpPr>
            <p:nvPr/>
          </p:nvSpPr>
          <p:spPr bwMode="auto">
            <a:xfrm>
              <a:off x="4040" y="1780"/>
              <a:ext cx="46" cy="34"/>
            </a:xfrm>
            <a:custGeom>
              <a:avLst/>
              <a:gdLst>
                <a:gd name="T0" fmla="*/ 34 w 92"/>
                <a:gd name="T1" fmla="*/ 64 h 68"/>
                <a:gd name="T2" fmla="*/ 0 w 92"/>
                <a:gd name="T3" fmla="*/ 55 h 68"/>
                <a:gd name="T4" fmla="*/ 0 w 92"/>
                <a:gd name="T5" fmla="*/ 22 h 68"/>
                <a:gd name="T6" fmla="*/ 50 w 92"/>
                <a:gd name="T7" fmla="*/ 0 h 68"/>
                <a:gd name="T8" fmla="*/ 92 w 92"/>
                <a:gd name="T9" fmla="*/ 0 h 68"/>
                <a:gd name="T10" fmla="*/ 88 w 92"/>
                <a:gd name="T11" fmla="*/ 64 h 68"/>
                <a:gd name="T12" fmla="*/ 62 w 92"/>
                <a:gd name="T13" fmla="*/ 68 h 68"/>
                <a:gd name="T14" fmla="*/ 34 w 92"/>
                <a:gd name="T15" fmla="*/ 6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68">
                  <a:moveTo>
                    <a:pt x="34" y="64"/>
                  </a:moveTo>
                  <a:lnTo>
                    <a:pt x="0" y="55"/>
                  </a:lnTo>
                  <a:lnTo>
                    <a:pt x="0" y="22"/>
                  </a:lnTo>
                  <a:lnTo>
                    <a:pt x="50" y="0"/>
                  </a:lnTo>
                  <a:lnTo>
                    <a:pt x="92" y="0"/>
                  </a:lnTo>
                  <a:lnTo>
                    <a:pt x="88" y="64"/>
                  </a:lnTo>
                  <a:lnTo>
                    <a:pt x="62" y="68"/>
                  </a:lnTo>
                  <a:lnTo>
                    <a:pt x="34" y="64"/>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5" name="Freeform 67"/>
            <p:cNvSpPr>
              <a:spLocks/>
            </p:cNvSpPr>
            <p:nvPr/>
          </p:nvSpPr>
          <p:spPr bwMode="auto">
            <a:xfrm>
              <a:off x="4173" y="1830"/>
              <a:ext cx="42" cy="30"/>
            </a:xfrm>
            <a:custGeom>
              <a:avLst/>
              <a:gdLst>
                <a:gd name="T0" fmla="*/ 0 w 84"/>
                <a:gd name="T1" fmla="*/ 9 h 59"/>
                <a:gd name="T2" fmla="*/ 0 w 84"/>
                <a:gd name="T3" fmla="*/ 59 h 59"/>
                <a:gd name="T4" fmla="*/ 46 w 84"/>
                <a:gd name="T5" fmla="*/ 51 h 59"/>
                <a:gd name="T6" fmla="*/ 84 w 84"/>
                <a:gd name="T7" fmla="*/ 29 h 59"/>
                <a:gd name="T8" fmla="*/ 67 w 84"/>
                <a:gd name="T9" fmla="*/ 5 h 59"/>
                <a:gd name="T10" fmla="*/ 38 w 84"/>
                <a:gd name="T11" fmla="*/ 0 h 59"/>
                <a:gd name="T12" fmla="*/ 0 w 84"/>
                <a:gd name="T13" fmla="*/ 9 h 59"/>
              </a:gdLst>
              <a:ahLst/>
              <a:cxnLst>
                <a:cxn ang="0">
                  <a:pos x="T0" y="T1"/>
                </a:cxn>
                <a:cxn ang="0">
                  <a:pos x="T2" y="T3"/>
                </a:cxn>
                <a:cxn ang="0">
                  <a:pos x="T4" y="T5"/>
                </a:cxn>
                <a:cxn ang="0">
                  <a:pos x="T6" y="T7"/>
                </a:cxn>
                <a:cxn ang="0">
                  <a:pos x="T8" y="T9"/>
                </a:cxn>
                <a:cxn ang="0">
                  <a:pos x="T10" y="T11"/>
                </a:cxn>
                <a:cxn ang="0">
                  <a:pos x="T12" y="T13"/>
                </a:cxn>
              </a:cxnLst>
              <a:rect l="0" t="0" r="r" b="b"/>
              <a:pathLst>
                <a:path w="84" h="59">
                  <a:moveTo>
                    <a:pt x="0" y="9"/>
                  </a:moveTo>
                  <a:lnTo>
                    <a:pt x="0" y="59"/>
                  </a:lnTo>
                  <a:lnTo>
                    <a:pt x="46" y="51"/>
                  </a:lnTo>
                  <a:lnTo>
                    <a:pt x="84" y="29"/>
                  </a:lnTo>
                  <a:lnTo>
                    <a:pt x="67" y="5"/>
                  </a:lnTo>
                  <a:lnTo>
                    <a:pt x="38" y="0"/>
                  </a:lnTo>
                  <a:lnTo>
                    <a:pt x="0" y="9"/>
                  </a:lnTo>
                  <a:close/>
                </a:path>
              </a:pathLst>
            </a:custGeom>
            <a:solidFill>
              <a:srgbClr val="9363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6" name="Freeform 68"/>
            <p:cNvSpPr>
              <a:spLocks/>
            </p:cNvSpPr>
            <p:nvPr/>
          </p:nvSpPr>
          <p:spPr bwMode="auto">
            <a:xfrm>
              <a:off x="4181" y="1799"/>
              <a:ext cx="38" cy="42"/>
            </a:xfrm>
            <a:custGeom>
              <a:avLst/>
              <a:gdLst>
                <a:gd name="T0" fmla="*/ 0 w 74"/>
                <a:gd name="T1" fmla="*/ 59 h 84"/>
                <a:gd name="T2" fmla="*/ 12 w 74"/>
                <a:gd name="T3" fmla="*/ 26 h 84"/>
                <a:gd name="T4" fmla="*/ 57 w 74"/>
                <a:gd name="T5" fmla="*/ 0 h 84"/>
                <a:gd name="T6" fmla="*/ 74 w 74"/>
                <a:gd name="T7" fmla="*/ 30 h 84"/>
                <a:gd name="T8" fmla="*/ 74 w 74"/>
                <a:gd name="T9" fmla="*/ 63 h 84"/>
                <a:gd name="T10" fmla="*/ 24 w 74"/>
                <a:gd name="T11" fmla="*/ 84 h 84"/>
                <a:gd name="T12" fmla="*/ 0 w 74"/>
                <a:gd name="T13" fmla="*/ 59 h 84"/>
              </a:gdLst>
              <a:ahLst/>
              <a:cxnLst>
                <a:cxn ang="0">
                  <a:pos x="T0" y="T1"/>
                </a:cxn>
                <a:cxn ang="0">
                  <a:pos x="T2" y="T3"/>
                </a:cxn>
                <a:cxn ang="0">
                  <a:pos x="T4" y="T5"/>
                </a:cxn>
                <a:cxn ang="0">
                  <a:pos x="T6" y="T7"/>
                </a:cxn>
                <a:cxn ang="0">
                  <a:pos x="T8" y="T9"/>
                </a:cxn>
                <a:cxn ang="0">
                  <a:pos x="T10" y="T11"/>
                </a:cxn>
                <a:cxn ang="0">
                  <a:pos x="T12" y="T13"/>
                </a:cxn>
              </a:cxnLst>
              <a:rect l="0" t="0" r="r" b="b"/>
              <a:pathLst>
                <a:path w="74" h="84">
                  <a:moveTo>
                    <a:pt x="0" y="59"/>
                  </a:moveTo>
                  <a:lnTo>
                    <a:pt x="12" y="26"/>
                  </a:lnTo>
                  <a:lnTo>
                    <a:pt x="57" y="0"/>
                  </a:lnTo>
                  <a:lnTo>
                    <a:pt x="74" y="30"/>
                  </a:lnTo>
                  <a:lnTo>
                    <a:pt x="74" y="63"/>
                  </a:lnTo>
                  <a:lnTo>
                    <a:pt x="24" y="84"/>
                  </a:lnTo>
                  <a:lnTo>
                    <a:pt x="0" y="59"/>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7" name="Freeform 69"/>
            <p:cNvSpPr>
              <a:spLocks/>
            </p:cNvSpPr>
            <p:nvPr/>
          </p:nvSpPr>
          <p:spPr bwMode="auto">
            <a:xfrm>
              <a:off x="4378" y="1932"/>
              <a:ext cx="43" cy="57"/>
            </a:xfrm>
            <a:custGeom>
              <a:avLst/>
              <a:gdLst>
                <a:gd name="T0" fmla="*/ 0 w 88"/>
                <a:gd name="T1" fmla="*/ 14 h 115"/>
                <a:gd name="T2" fmla="*/ 88 w 88"/>
                <a:gd name="T3" fmla="*/ 0 h 115"/>
                <a:gd name="T4" fmla="*/ 88 w 88"/>
                <a:gd name="T5" fmla="*/ 96 h 115"/>
                <a:gd name="T6" fmla="*/ 21 w 88"/>
                <a:gd name="T7" fmla="*/ 112 h 115"/>
                <a:gd name="T8" fmla="*/ 0 w 88"/>
                <a:gd name="T9" fmla="*/ 115 h 115"/>
                <a:gd name="T10" fmla="*/ 0 w 88"/>
                <a:gd name="T11" fmla="*/ 14 h 115"/>
              </a:gdLst>
              <a:ahLst/>
              <a:cxnLst>
                <a:cxn ang="0">
                  <a:pos x="T0" y="T1"/>
                </a:cxn>
                <a:cxn ang="0">
                  <a:pos x="T2" y="T3"/>
                </a:cxn>
                <a:cxn ang="0">
                  <a:pos x="T4" y="T5"/>
                </a:cxn>
                <a:cxn ang="0">
                  <a:pos x="T6" y="T7"/>
                </a:cxn>
                <a:cxn ang="0">
                  <a:pos x="T8" y="T9"/>
                </a:cxn>
                <a:cxn ang="0">
                  <a:pos x="T10" y="T11"/>
                </a:cxn>
              </a:cxnLst>
              <a:rect l="0" t="0" r="r" b="b"/>
              <a:pathLst>
                <a:path w="88" h="115">
                  <a:moveTo>
                    <a:pt x="0" y="14"/>
                  </a:moveTo>
                  <a:lnTo>
                    <a:pt x="88" y="0"/>
                  </a:lnTo>
                  <a:lnTo>
                    <a:pt x="88" y="96"/>
                  </a:lnTo>
                  <a:lnTo>
                    <a:pt x="21" y="112"/>
                  </a:lnTo>
                  <a:lnTo>
                    <a:pt x="0" y="115"/>
                  </a:lnTo>
                  <a:lnTo>
                    <a:pt x="0" y="14"/>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8" name="Freeform 70"/>
            <p:cNvSpPr>
              <a:spLocks/>
            </p:cNvSpPr>
            <p:nvPr/>
          </p:nvSpPr>
          <p:spPr bwMode="auto">
            <a:xfrm>
              <a:off x="4402" y="1930"/>
              <a:ext cx="26" cy="54"/>
            </a:xfrm>
            <a:custGeom>
              <a:avLst/>
              <a:gdLst>
                <a:gd name="T0" fmla="*/ 0 w 52"/>
                <a:gd name="T1" fmla="*/ 10 h 107"/>
                <a:gd name="T2" fmla="*/ 0 w 52"/>
                <a:gd name="T3" fmla="*/ 107 h 107"/>
                <a:gd name="T4" fmla="*/ 52 w 52"/>
                <a:gd name="T5" fmla="*/ 98 h 107"/>
                <a:gd name="T6" fmla="*/ 52 w 52"/>
                <a:gd name="T7" fmla="*/ 0 h 107"/>
                <a:gd name="T8" fmla="*/ 0 w 52"/>
                <a:gd name="T9" fmla="*/ 10 h 107"/>
              </a:gdLst>
              <a:ahLst/>
              <a:cxnLst>
                <a:cxn ang="0">
                  <a:pos x="T0" y="T1"/>
                </a:cxn>
                <a:cxn ang="0">
                  <a:pos x="T2" y="T3"/>
                </a:cxn>
                <a:cxn ang="0">
                  <a:pos x="T4" y="T5"/>
                </a:cxn>
                <a:cxn ang="0">
                  <a:pos x="T6" y="T7"/>
                </a:cxn>
                <a:cxn ang="0">
                  <a:pos x="T8" y="T9"/>
                </a:cxn>
              </a:cxnLst>
              <a:rect l="0" t="0" r="r" b="b"/>
              <a:pathLst>
                <a:path w="52" h="107">
                  <a:moveTo>
                    <a:pt x="0" y="10"/>
                  </a:moveTo>
                  <a:lnTo>
                    <a:pt x="0" y="107"/>
                  </a:lnTo>
                  <a:lnTo>
                    <a:pt x="52" y="98"/>
                  </a:lnTo>
                  <a:lnTo>
                    <a:pt x="52" y="0"/>
                  </a:lnTo>
                  <a:lnTo>
                    <a:pt x="0" y="10"/>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39" name="Freeform 71"/>
            <p:cNvSpPr>
              <a:spLocks/>
            </p:cNvSpPr>
            <p:nvPr/>
          </p:nvSpPr>
          <p:spPr bwMode="auto">
            <a:xfrm>
              <a:off x="4418" y="1929"/>
              <a:ext cx="23" cy="53"/>
            </a:xfrm>
            <a:custGeom>
              <a:avLst/>
              <a:gdLst>
                <a:gd name="T0" fmla="*/ 0 w 46"/>
                <a:gd name="T1" fmla="*/ 6 h 106"/>
                <a:gd name="T2" fmla="*/ 0 w 46"/>
                <a:gd name="T3" fmla="*/ 106 h 106"/>
                <a:gd name="T4" fmla="*/ 46 w 46"/>
                <a:gd name="T5" fmla="*/ 96 h 106"/>
                <a:gd name="T6" fmla="*/ 46 w 46"/>
                <a:gd name="T7" fmla="*/ 0 h 106"/>
                <a:gd name="T8" fmla="*/ 0 w 46"/>
                <a:gd name="T9" fmla="*/ 6 h 106"/>
              </a:gdLst>
              <a:ahLst/>
              <a:cxnLst>
                <a:cxn ang="0">
                  <a:pos x="T0" y="T1"/>
                </a:cxn>
                <a:cxn ang="0">
                  <a:pos x="T2" y="T3"/>
                </a:cxn>
                <a:cxn ang="0">
                  <a:pos x="T4" y="T5"/>
                </a:cxn>
                <a:cxn ang="0">
                  <a:pos x="T6" y="T7"/>
                </a:cxn>
                <a:cxn ang="0">
                  <a:pos x="T8" y="T9"/>
                </a:cxn>
              </a:cxnLst>
              <a:rect l="0" t="0" r="r" b="b"/>
              <a:pathLst>
                <a:path w="46" h="106">
                  <a:moveTo>
                    <a:pt x="0" y="6"/>
                  </a:moveTo>
                  <a:lnTo>
                    <a:pt x="0" y="106"/>
                  </a:lnTo>
                  <a:lnTo>
                    <a:pt x="46" y="96"/>
                  </a:lnTo>
                  <a:lnTo>
                    <a:pt x="46" y="0"/>
                  </a:lnTo>
                  <a:lnTo>
                    <a:pt x="0" y="6"/>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40" name="Freeform 72"/>
            <p:cNvSpPr>
              <a:spLocks/>
            </p:cNvSpPr>
            <p:nvPr/>
          </p:nvSpPr>
          <p:spPr bwMode="auto">
            <a:xfrm>
              <a:off x="4446" y="1920"/>
              <a:ext cx="24" cy="64"/>
            </a:xfrm>
            <a:custGeom>
              <a:avLst/>
              <a:gdLst>
                <a:gd name="T0" fmla="*/ 0 w 48"/>
                <a:gd name="T1" fmla="*/ 4 h 128"/>
                <a:gd name="T2" fmla="*/ 38 w 48"/>
                <a:gd name="T3" fmla="*/ 128 h 128"/>
                <a:gd name="T4" fmla="*/ 48 w 48"/>
                <a:gd name="T5" fmla="*/ 123 h 128"/>
                <a:gd name="T6" fmla="*/ 10 w 48"/>
                <a:gd name="T7" fmla="*/ 0 h 128"/>
                <a:gd name="T8" fmla="*/ 0 w 48"/>
                <a:gd name="T9" fmla="*/ 4 h 128"/>
              </a:gdLst>
              <a:ahLst/>
              <a:cxnLst>
                <a:cxn ang="0">
                  <a:pos x="T0" y="T1"/>
                </a:cxn>
                <a:cxn ang="0">
                  <a:pos x="T2" y="T3"/>
                </a:cxn>
                <a:cxn ang="0">
                  <a:pos x="T4" y="T5"/>
                </a:cxn>
                <a:cxn ang="0">
                  <a:pos x="T6" y="T7"/>
                </a:cxn>
                <a:cxn ang="0">
                  <a:pos x="T8" y="T9"/>
                </a:cxn>
              </a:cxnLst>
              <a:rect l="0" t="0" r="r" b="b"/>
              <a:pathLst>
                <a:path w="48" h="128">
                  <a:moveTo>
                    <a:pt x="0" y="4"/>
                  </a:moveTo>
                  <a:lnTo>
                    <a:pt x="38" y="128"/>
                  </a:lnTo>
                  <a:lnTo>
                    <a:pt x="48" y="123"/>
                  </a:lnTo>
                  <a:lnTo>
                    <a:pt x="10" y="0"/>
                  </a:lnTo>
                  <a:lnTo>
                    <a:pt x="0" y="4"/>
                  </a:lnTo>
                  <a:close/>
                </a:path>
              </a:pathLst>
            </a:custGeom>
            <a:solidFill>
              <a:srgbClr val="CC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41" name="Freeform 73"/>
            <p:cNvSpPr>
              <a:spLocks/>
            </p:cNvSpPr>
            <p:nvPr/>
          </p:nvSpPr>
          <p:spPr bwMode="auto">
            <a:xfrm>
              <a:off x="4048" y="1827"/>
              <a:ext cx="9" cy="13"/>
            </a:xfrm>
            <a:custGeom>
              <a:avLst/>
              <a:gdLst>
                <a:gd name="T0" fmla="*/ 19 w 19"/>
                <a:gd name="T1" fmla="*/ 0 h 26"/>
                <a:gd name="T2" fmla="*/ 0 w 19"/>
                <a:gd name="T3" fmla="*/ 26 h 26"/>
                <a:gd name="T4" fmla="*/ 19 w 19"/>
                <a:gd name="T5" fmla="*/ 26 h 26"/>
                <a:gd name="T6" fmla="*/ 19 w 19"/>
                <a:gd name="T7" fmla="*/ 0 h 26"/>
              </a:gdLst>
              <a:ahLst/>
              <a:cxnLst>
                <a:cxn ang="0">
                  <a:pos x="T0" y="T1"/>
                </a:cxn>
                <a:cxn ang="0">
                  <a:pos x="T2" y="T3"/>
                </a:cxn>
                <a:cxn ang="0">
                  <a:pos x="T4" y="T5"/>
                </a:cxn>
                <a:cxn ang="0">
                  <a:pos x="T6" y="T7"/>
                </a:cxn>
              </a:cxnLst>
              <a:rect l="0" t="0" r="r" b="b"/>
              <a:pathLst>
                <a:path w="19" h="26">
                  <a:moveTo>
                    <a:pt x="19" y="0"/>
                  </a:moveTo>
                  <a:lnTo>
                    <a:pt x="0" y="26"/>
                  </a:lnTo>
                  <a:lnTo>
                    <a:pt x="19" y="26"/>
                  </a:lnTo>
                  <a:lnTo>
                    <a:pt x="19"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42" name="Freeform 74"/>
            <p:cNvSpPr>
              <a:spLocks/>
            </p:cNvSpPr>
            <p:nvPr/>
          </p:nvSpPr>
          <p:spPr bwMode="auto">
            <a:xfrm>
              <a:off x="4067" y="1830"/>
              <a:ext cx="9" cy="13"/>
            </a:xfrm>
            <a:custGeom>
              <a:avLst/>
              <a:gdLst>
                <a:gd name="T0" fmla="*/ 19 w 19"/>
                <a:gd name="T1" fmla="*/ 0 h 27"/>
                <a:gd name="T2" fmla="*/ 0 w 19"/>
                <a:gd name="T3" fmla="*/ 27 h 27"/>
                <a:gd name="T4" fmla="*/ 19 w 19"/>
                <a:gd name="T5" fmla="*/ 27 h 27"/>
                <a:gd name="T6" fmla="*/ 19 w 19"/>
                <a:gd name="T7" fmla="*/ 0 h 27"/>
              </a:gdLst>
              <a:ahLst/>
              <a:cxnLst>
                <a:cxn ang="0">
                  <a:pos x="T0" y="T1"/>
                </a:cxn>
                <a:cxn ang="0">
                  <a:pos x="T2" y="T3"/>
                </a:cxn>
                <a:cxn ang="0">
                  <a:pos x="T4" y="T5"/>
                </a:cxn>
                <a:cxn ang="0">
                  <a:pos x="T6" y="T7"/>
                </a:cxn>
              </a:cxnLst>
              <a:rect l="0" t="0" r="r" b="b"/>
              <a:pathLst>
                <a:path w="19" h="27">
                  <a:moveTo>
                    <a:pt x="19" y="0"/>
                  </a:moveTo>
                  <a:lnTo>
                    <a:pt x="0" y="27"/>
                  </a:lnTo>
                  <a:lnTo>
                    <a:pt x="19" y="27"/>
                  </a:lnTo>
                  <a:lnTo>
                    <a:pt x="19"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43" name="Freeform 75"/>
            <p:cNvSpPr>
              <a:spLocks/>
            </p:cNvSpPr>
            <p:nvPr/>
          </p:nvSpPr>
          <p:spPr bwMode="auto">
            <a:xfrm>
              <a:off x="4091" y="1838"/>
              <a:ext cx="10" cy="13"/>
            </a:xfrm>
            <a:custGeom>
              <a:avLst/>
              <a:gdLst>
                <a:gd name="T0" fmla="*/ 18 w 18"/>
                <a:gd name="T1" fmla="*/ 0 h 27"/>
                <a:gd name="T2" fmla="*/ 0 w 18"/>
                <a:gd name="T3" fmla="*/ 27 h 27"/>
                <a:gd name="T4" fmla="*/ 18 w 18"/>
                <a:gd name="T5" fmla="*/ 27 h 27"/>
                <a:gd name="T6" fmla="*/ 18 w 18"/>
                <a:gd name="T7" fmla="*/ 0 h 27"/>
              </a:gdLst>
              <a:ahLst/>
              <a:cxnLst>
                <a:cxn ang="0">
                  <a:pos x="T0" y="T1"/>
                </a:cxn>
                <a:cxn ang="0">
                  <a:pos x="T2" y="T3"/>
                </a:cxn>
                <a:cxn ang="0">
                  <a:pos x="T4" y="T5"/>
                </a:cxn>
                <a:cxn ang="0">
                  <a:pos x="T6" y="T7"/>
                </a:cxn>
              </a:cxnLst>
              <a:rect l="0" t="0" r="r" b="b"/>
              <a:pathLst>
                <a:path w="18" h="27">
                  <a:moveTo>
                    <a:pt x="18" y="0"/>
                  </a:moveTo>
                  <a:lnTo>
                    <a:pt x="0" y="27"/>
                  </a:lnTo>
                  <a:lnTo>
                    <a:pt x="18" y="27"/>
                  </a:lnTo>
                  <a:lnTo>
                    <a:pt x="18"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44" name="Freeform 76"/>
            <p:cNvSpPr>
              <a:spLocks/>
            </p:cNvSpPr>
            <p:nvPr/>
          </p:nvSpPr>
          <p:spPr bwMode="auto">
            <a:xfrm>
              <a:off x="4337" y="1947"/>
              <a:ext cx="18" cy="47"/>
            </a:xfrm>
            <a:custGeom>
              <a:avLst/>
              <a:gdLst>
                <a:gd name="T0" fmla="*/ 11 w 36"/>
                <a:gd name="T1" fmla="*/ 4 h 93"/>
                <a:gd name="T2" fmla="*/ 0 w 36"/>
                <a:gd name="T3" fmla="*/ 20 h 93"/>
                <a:gd name="T4" fmla="*/ 0 w 36"/>
                <a:gd name="T5" fmla="*/ 39 h 93"/>
                <a:gd name="T6" fmla="*/ 10 w 36"/>
                <a:gd name="T7" fmla="*/ 35 h 93"/>
                <a:gd name="T8" fmla="*/ 10 w 36"/>
                <a:gd name="T9" fmla="*/ 93 h 93"/>
                <a:gd name="T10" fmla="*/ 36 w 36"/>
                <a:gd name="T11" fmla="*/ 89 h 93"/>
                <a:gd name="T12" fmla="*/ 36 w 36"/>
                <a:gd name="T13" fmla="*/ 0 h 93"/>
                <a:gd name="T14" fmla="*/ 11 w 36"/>
                <a:gd name="T15" fmla="*/ 4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93">
                  <a:moveTo>
                    <a:pt x="11" y="4"/>
                  </a:moveTo>
                  <a:lnTo>
                    <a:pt x="0" y="20"/>
                  </a:lnTo>
                  <a:lnTo>
                    <a:pt x="0" y="39"/>
                  </a:lnTo>
                  <a:lnTo>
                    <a:pt x="10" y="35"/>
                  </a:lnTo>
                  <a:lnTo>
                    <a:pt x="10" y="93"/>
                  </a:lnTo>
                  <a:lnTo>
                    <a:pt x="36" y="89"/>
                  </a:lnTo>
                  <a:lnTo>
                    <a:pt x="36" y="0"/>
                  </a:lnTo>
                  <a:lnTo>
                    <a:pt x="11" y="4"/>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45" name="Freeform 77"/>
            <p:cNvSpPr>
              <a:spLocks/>
            </p:cNvSpPr>
            <p:nvPr/>
          </p:nvSpPr>
          <p:spPr bwMode="auto">
            <a:xfrm>
              <a:off x="3790" y="1980"/>
              <a:ext cx="62" cy="45"/>
            </a:xfrm>
            <a:custGeom>
              <a:avLst/>
              <a:gdLst>
                <a:gd name="T0" fmla="*/ 95 w 124"/>
                <a:gd name="T1" fmla="*/ 2 h 89"/>
                <a:gd name="T2" fmla="*/ 78 w 124"/>
                <a:gd name="T3" fmla="*/ 0 h 89"/>
                <a:gd name="T4" fmla="*/ 54 w 124"/>
                <a:gd name="T5" fmla="*/ 16 h 89"/>
                <a:gd name="T6" fmla="*/ 67 w 124"/>
                <a:gd name="T7" fmla="*/ 21 h 89"/>
                <a:gd name="T8" fmla="*/ 58 w 124"/>
                <a:gd name="T9" fmla="*/ 26 h 89"/>
                <a:gd name="T10" fmla="*/ 48 w 124"/>
                <a:gd name="T11" fmla="*/ 31 h 89"/>
                <a:gd name="T12" fmla="*/ 40 w 124"/>
                <a:gd name="T13" fmla="*/ 37 h 89"/>
                <a:gd name="T14" fmla="*/ 32 w 124"/>
                <a:gd name="T15" fmla="*/ 44 h 89"/>
                <a:gd name="T16" fmla="*/ 25 w 124"/>
                <a:gd name="T17" fmla="*/ 52 h 89"/>
                <a:gd name="T18" fmla="*/ 17 w 124"/>
                <a:gd name="T19" fmla="*/ 60 h 89"/>
                <a:gd name="T20" fmla="*/ 9 w 124"/>
                <a:gd name="T21" fmla="*/ 70 h 89"/>
                <a:gd name="T22" fmla="*/ 0 w 124"/>
                <a:gd name="T23" fmla="*/ 82 h 89"/>
                <a:gd name="T24" fmla="*/ 32 w 124"/>
                <a:gd name="T25" fmla="*/ 89 h 89"/>
                <a:gd name="T26" fmla="*/ 43 w 124"/>
                <a:gd name="T27" fmla="*/ 77 h 89"/>
                <a:gd name="T28" fmla="*/ 53 w 124"/>
                <a:gd name="T29" fmla="*/ 66 h 89"/>
                <a:gd name="T30" fmla="*/ 63 w 124"/>
                <a:gd name="T31" fmla="*/ 55 h 89"/>
                <a:gd name="T32" fmla="*/ 75 w 124"/>
                <a:gd name="T33" fmla="*/ 46 h 89"/>
                <a:gd name="T34" fmla="*/ 86 w 124"/>
                <a:gd name="T35" fmla="*/ 38 h 89"/>
                <a:gd name="T36" fmla="*/ 98 w 124"/>
                <a:gd name="T37" fmla="*/ 29 h 89"/>
                <a:gd name="T38" fmla="*/ 111 w 124"/>
                <a:gd name="T39" fmla="*/ 21 h 89"/>
                <a:gd name="T40" fmla="*/ 124 w 124"/>
                <a:gd name="T41" fmla="*/ 13 h 89"/>
                <a:gd name="T42" fmla="*/ 95 w 124"/>
                <a:gd name="T43"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89">
                  <a:moveTo>
                    <a:pt x="95" y="2"/>
                  </a:moveTo>
                  <a:lnTo>
                    <a:pt x="78" y="0"/>
                  </a:lnTo>
                  <a:lnTo>
                    <a:pt x="54" y="16"/>
                  </a:lnTo>
                  <a:lnTo>
                    <a:pt x="67" y="21"/>
                  </a:lnTo>
                  <a:lnTo>
                    <a:pt x="58" y="26"/>
                  </a:lnTo>
                  <a:lnTo>
                    <a:pt x="48" y="31"/>
                  </a:lnTo>
                  <a:lnTo>
                    <a:pt x="40" y="37"/>
                  </a:lnTo>
                  <a:lnTo>
                    <a:pt x="32" y="44"/>
                  </a:lnTo>
                  <a:lnTo>
                    <a:pt x="25" y="52"/>
                  </a:lnTo>
                  <a:lnTo>
                    <a:pt x="17" y="60"/>
                  </a:lnTo>
                  <a:lnTo>
                    <a:pt x="9" y="70"/>
                  </a:lnTo>
                  <a:lnTo>
                    <a:pt x="0" y="82"/>
                  </a:lnTo>
                  <a:lnTo>
                    <a:pt x="32" y="89"/>
                  </a:lnTo>
                  <a:lnTo>
                    <a:pt x="43" y="77"/>
                  </a:lnTo>
                  <a:lnTo>
                    <a:pt x="53" y="66"/>
                  </a:lnTo>
                  <a:lnTo>
                    <a:pt x="63" y="55"/>
                  </a:lnTo>
                  <a:lnTo>
                    <a:pt x="75" y="46"/>
                  </a:lnTo>
                  <a:lnTo>
                    <a:pt x="86" y="38"/>
                  </a:lnTo>
                  <a:lnTo>
                    <a:pt x="98" y="29"/>
                  </a:lnTo>
                  <a:lnTo>
                    <a:pt x="111" y="21"/>
                  </a:lnTo>
                  <a:lnTo>
                    <a:pt x="124" y="13"/>
                  </a:lnTo>
                  <a:lnTo>
                    <a:pt x="95" y="2"/>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391329" name="Group 161"/>
          <p:cNvGrpSpPr>
            <a:grpSpLocks/>
          </p:cNvGrpSpPr>
          <p:nvPr/>
        </p:nvGrpSpPr>
        <p:grpSpPr bwMode="auto">
          <a:xfrm>
            <a:off x="8305800" y="1219200"/>
            <a:ext cx="2209800" cy="1143000"/>
            <a:chOff x="4272" y="768"/>
            <a:chExt cx="1392" cy="720"/>
          </a:xfrm>
        </p:grpSpPr>
        <p:grpSp>
          <p:nvGrpSpPr>
            <p:cNvPr id="391247" name="Group 79"/>
            <p:cNvGrpSpPr>
              <a:grpSpLocks/>
            </p:cNvGrpSpPr>
            <p:nvPr/>
          </p:nvGrpSpPr>
          <p:grpSpPr bwMode="auto">
            <a:xfrm>
              <a:off x="4272" y="768"/>
              <a:ext cx="1392" cy="720"/>
              <a:chOff x="1344" y="1680"/>
              <a:chExt cx="1151" cy="525"/>
            </a:xfrm>
          </p:grpSpPr>
          <p:sp>
            <p:nvSpPr>
              <p:cNvPr id="391248" name="AutoShape 80"/>
              <p:cNvSpPr>
                <a:spLocks noChangeAspect="1" noChangeArrowheads="1" noTextEdit="1"/>
              </p:cNvSpPr>
              <p:nvPr/>
            </p:nvSpPr>
            <p:spPr bwMode="auto">
              <a:xfrm>
                <a:off x="1344" y="1680"/>
                <a:ext cx="1151"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91249" name="Freeform 81"/>
              <p:cNvSpPr>
                <a:spLocks/>
              </p:cNvSpPr>
              <p:nvPr/>
            </p:nvSpPr>
            <p:spPr bwMode="auto">
              <a:xfrm>
                <a:off x="1356" y="1896"/>
                <a:ext cx="1123" cy="255"/>
              </a:xfrm>
              <a:custGeom>
                <a:avLst/>
                <a:gdLst>
                  <a:gd name="T0" fmla="*/ 211 w 2247"/>
                  <a:gd name="T1" fmla="*/ 274 h 510"/>
                  <a:gd name="T2" fmla="*/ 120 w 2247"/>
                  <a:gd name="T3" fmla="*/ 297 h 510"/>
                  <a:gd name="T4" fmla="*/ 0 w 2247"/>
                  <a:gd name="T5" fmla="*/ 335 h 510"/>
                  <a:gd name="T6" fmla="*/ 37 w 2247"/>
                  <a:gd name="T7" fmla="*/ 335 h 510"/>
                  <a:gd name="T8" fmla="*/ 98 w 2247"/>
                  <a:gd name="T9" fmla="*/ 335 h 510"/>
                  <a:gd name="T10" fmla="*/ 302 w 2247"/>
                  <a:gd name="T11" fmla="*/ 388 h 510"/>
                  <a:gd name="T12" fmla="*/ 203 w 2247"/>
                  <a:gd name="T13" fmla="*/ 411 h 510"/>
                  <a:gd name="T14" fmla="*/ 279 w 2247"/>
                  <a:gd name="T15" fmla="*/ 442 h 510"/>
                  <a:gd name="T16" fmla="*/ 385 w 2247"/>
                  <a:gd name="T17" fmla="*/ 457 h 510"/>
                  <a:gd name="T18" fmla="*/ 528 w 2247"/>
                  <a:gd name="T19" fmla="*/ 425 h 510"/>
                  <a:gd name="T20" fmla="*/ 717 w 2247"/>
                  <a:gd name="T21" fmla="*/ 472 h 510"/>
                  <a:gd name="T22" fmla="*/ 671 w 2247"/>
                  <a:gd name="T23" fmla="*/ 502 h 510"/>
                  <a:gd name="T24" fmla="*/ 739 w 2247"/>
                  <a:gd name="T25" fmla="*/ 510 h 510"/>
                  <a:gd name="T26" fmla="*/ 1034 w 2247"/>
                  <a:gd name="T27" fmla="*/ 442 h 510"/>
                  <a:gd name="T28" fmla="*/ 934 w 2247"/>
                  <a:gd name="T29" fmla="*/ 411 h 510"/>
                  <a:gd name="T30" fmla="*/ 1010 w 2247"/>
                  <a:gd name="T31" fmla="*/ 403 h 510"/>
                  <a:gd name="T32" fmla="*/ 1100 w 2247"/>
                  <a:gd name="T33" fmla="*/ 442 h 510"/>
                  <a:gd name="T34" fmla="*/ 1229 w 2247"/>
                  <a:gd name="T35" fmla="*/ 425 h 510"/>
                  <a:gd name="T36" fmla="*/ 1372 w 2247"/>
                  <a:gd name="T37" fmla="*/ 365 h 510"/>
                  <a:gd name="T38" fmla="*/ 1282 w 2247"/>
                  <a:gd name="T39" fmla="*/ 326 h 510"/>
                  <a:gd name="T40" fmla="*/ 1380 w 2247"/>
                  <a:gd name="T41" fmla="*/ 312 h 510"/>
                  <a:gd name="T42" fmla="*/ 1727 w 2247"/>
                  <a:gd name="T43" fmla="*/ 244 h 510"/>
                  <a:gd name="T44" fmla="*/ 1923 w 2247"/>
                  <a:gd name="T45" fmla="*/ 182 h 510"/>
                  <a:gd name="T46" fmla="*/ 2014 w 2247"/>
                  <a:gd name="T47" fmla="*/ 206 h 510"/>
                  <a:gd name="T48" fmla="*/ 2074 w 2247"/>
                  <a:gd name="T49" fmla="*/ 206 h 510"/>
                  <a:gd name="T50" fmla="*/ 2247 w 2247"/>
                  <a:gd name="T51" fmla="*/ 152 h 510"/>
                  <a:gd name="T52" fmla="*/ 1998 w 2247"/>
                  <a:gd name="T53" fmla="*/ 0 h 510"/>
                  <a:gd name="T54" fmla="*/ 1244 w 2247"/>
                  <a:gd name="T55" fmla="*/ 99 h 510"/>
                  <a:gd name="T56" fmla="*/ 219 w 2247"/>
                  <a:gd name="T57" fmla="*/ 206 h 510"/>
                  <a:gd name="T58" fmla="*/ 211 w 2247"/>
                  <a:gd name="T59" fmla="*/ 27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47" h="510">
                    <a:moveTo>
                      <a:pt x="211" y="274"/>
                    </a:moveTo>
                    <a:lnTo>
                      <a:pt x="120" y="297"/>
                    </a:lnTo>
                    <a:lnTo>
                      <a:pt x="0" y="335"/>
                    </a:lnTo>
                    <a:lnTo>
                      <a:pt x="37" y="335"/>
                    </a:lnTo>
                    <a:lnTo>
                      <a:pt x="98" y="335"/>
                    </a:lnTo>
                    <a:lnTo>
                      <a:pt x="302" y="388"/>
                    </a:lnTo>
                    <a:lnTo>
                      <a:pt x="203" y="411"/>
                    </a:lnTo>
                    <a:lnTo>
                      <a:pt x="279" y="442"/>
                    </a:lnTo>
                    <a:lnTo>
                      <a:pt x="385" y="457"/>
                    </a:lnTo>
                    <a:lnTo>
                      <a:pt x="528" y="425"/>
                    </a:lnTo>
                    <a:lnTo>
                      <a:pt x="717" y="472"/>
                    </a:lnTo>
                    <a:lnTo>
                      <a:pt x="671" y="502"/>
                    </a:lnTo>
                    <a:lnTo>
                      <a:pt x="739" y="510"/>
                    </a:lnTo>
                    <a:lnTo>
                      <a:pt x="1034" y="442"/>
                    </a:lnTo>
                    <a:lnTo>
                      <a:pt x="934" y="411"/>
                    </a:lnTo>
                    <a:lnTo>
                      <a:pt x="1010" y="403"/>
                    </a:lnTo>
                    <a:lnTo>
                      <a:pt x="1100" y="442"/>
                    </a:lnTo>
                    <a:lnTo>
                      <a:pt x="1229" y="425"/>
                    </a:lnTo>
                    <a:lnTo>
                      <a:pt x="1372" y="365"/>
                    </a:lnTo>
                    <a:lnTo>
                      <a:pt x="1282" y="326"/>
                    </a:lnTo>
                    <a:lnTo>
                      <a:pt x="1380" y="312"/>
                    </a:lnTo>
                    <a:lnTo>
                      <a:pt x="1727" y="244"/>
                    </a:lnTo>
                    <a:lnTo>
                      <a:pt x="1923" y="182"/>
                    </a:lnTo>
                    <a:lnTo>
                      <a:pt x="2014" y="206"/>
                    </a:lnTo>
                    <a:lnTo>
                      <a:pt x="2074" y="206"/>
                    </a:lnTo>
                    <a:lnTo>
                      <a:pt x="2247" y="152"/>
                    </a:lnTo>
                    <a:lnTo>
                      <a:pt x="1998" y="0"/>
                    </a:lnTo>
                    <a:lnTo>
                      <a:pt x="1244" y="99"/>
                    </a:lnTo>
                    <a:lnTo>
                      <a:pt x="219" y="206"/>
                    </a:lnTo>
                    <a:lnTo>
                      <a:pt x="211" y="274"/>
                    </a:lnTo>
                    <a:close/>
                  </a:path>
                </a:pathLst>
              </a:custGeom>
              <a:solidFill>
                <a:srgbClr val="007F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0" name="Freeform 82"/>
              <p:cNvSpPr>
                <a:spLocks/>
              </p:cNvSpPr>
              <p:nvPr/>
            </p:nvSpPr>
            <p:spPr bwMode="auto">
              <a:xfrm>
                <a:off x="1521" y="1865"/>
                <a:ext cx="87" cy="130"/>
              </a:xfrm>
              <a:custGeom>
                <a:avLst/>
                <a:gdLst>
                  <a:gd name="T0" fmla="*/ 97 w 174"/>
                  <a:gd name="T1" fmla="*/ 0 h 260"/>
                  <a:gd name="T2" fmla="*/ 114 w 174"/>
                  <a:gd name="T3" fmla="*/ 3 h 260"/>
                  <a:gd name="T4" fmla="*/ 129 w 174"/>
                  <a:gd name="T5" fmla="*/ 12 h 260"/>
                  <a:gd name="T6" fmla="*/ 143 w 174"/>
                  <a:gd name="T7" fmla="*/ 25 h 260"/>
                  <a:gd name="T8" fmla="*/ 154 w 174"/>
                  <a:gd name="T9" fmla="*/ 42 h 260"/>
                  <a:gd name="T10" fmla="*/ 163 w 174"/>
                  <a:gd name="T11" fmla="*/ 62 h 260"/>
                  <a:gd name="T12" fmla="*/ 170 w 174"/>
                  <a:gd name="T13" fmla="*/ 85 h 260"/>
                  <a:gd name="T14" fmla="*/ 174 w 174"/>
                  <a:gd name="T15" fmla="*/ 109 h 260"/>
                  <a:gd name="T16" fmla="*/ 174 w 174"/>
                  <a:gd name="T17" fmla="*/ 135 h 260"/>
                  <a:gd name="T18" fmla="*/ 170 w 174"/>
                  <a:gd name="T19" fmla="*/ 162 h 260"/>
                  <a:gd name="T20" fmla="*/ 163 w 174"/>
                  <a:gd name="T21" fmla="*/ 185 h 260"/>
                  <a:gd name="T22" fmla="*/ 154 w 174"/>
                  <a:gd name="T23" fmla="*/ 207 h 260"/>
                  <a:gd name="T24" fmla="*/ 142 w 174"/>
                  <a:gd name="T25" fmla="*/ 225 h 260"/>
                  <a:gd name="T26" fmla="*/ 128 w 174"/>
                  <a:gd name="T27" fmla="*/ 240 h 260"/>
                  <a:gd name="T28" fmla="*/ 113 w 174"/>
                  <a:gd name="T29" fmla="*/ 252 h 260"/>
                  <a:gd name="T30" fmla="*/ 95 w 174"/>
                  <a:gd name="T31" fmla="*/ 259 h 260"/>
                  <a:gd name="T32" fmla="*/ 78 w 174"/>
                  <a:gd name="T33" fmla="*/ 260 h 260"/>
                  <a:gd name="T34" fmla="*/ 61 w 174"/>
                  <a:gd name="T35" fmla="*/ 256 h 260"/>
                  <a:gd name="T36" fmla="*/ 45 w 174"/>
                  <a:gd name="T37" fmla="*/ 247 h 260"/>
                  <a:gd name="T38" fmla="*/ 31 w 174"/>
                  <a:gd name="T39" fmla="*/ 234 h 260"/>
                  <a:gd name="T40" fmla="*/ 19 w 174"/>
                  <a:gd name="T41" fmla="*/ 217 h 260"/>
                  <a:gd name="T42" fmla="*/ 10 w 174"/>
                  <a:gd name="T43" fmla="*/ 198 h 260"/>
                  <a:gd name="T44" fmla="*/ 3 w 174"/>
                  <a:gd name="T45" fmla="*/ 175 h 260"/>
                  <a:gd name="T46" fmla="*/ 0 w 174"/>
                  <a:gd name="T47" fmla="*/ 149 h 260"/>
                  <a:gd name="T48" fmla="*/ 0 w 174"/>
                  <a:gd name="T49" fmla="*/ 123 h 260"/>
                  <a:gd name="T50" fmla="*/ 3 w 174"/>
                  <a:gd name="T51" fmla="*/ 96 h 260"/>
                  <a:gd name="T52" fmla="*/ 10 w 174"/>
                  <a:gd name="T53" fmla="*/ 73 h 260"/>
                  <a:gd name="T54" fmla="*/ 21 w 174"/>
                  <a:gd name="T55" fmla="*/ 51 h 260"/>
                  <a:gd name="T56" fmla="*/ 32 w 174"/>
                  <a:gd name="T57" fmla="*/ 33 h 260"/>
                  <a:gd name="T58" fmla="*/ 46 w 174"/>
                  <a:gd name="T59" fmla="*/ 18 h 260"/>
                  <a:gd name="T60" fmla="*/ 62 w 174"/>
                  <a:gd name="T61" fmla="*/ 8 h 260"/>
                  <a:gd name="T62" fmla="*/ 79 w 174"/>
                  <a:gd name="T63" fmla="*/ 1 h 260"/>
                  <a:gd name="T64" fmla="*/ 97 w 174"/>
                  <a:gd name="T65"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260">
                    <a:moveTo>
                      <a:pt x="97" y="0"/>
                    </a:moveTo>
                    <a:lnTo>
                      <a:pt x="114" y="3"/>
                    </a:lnTo>
                    <a:lnTo>
                      <a:pt x="129" y="12"/>
                    </a:lnTo>
                    <a:lnTo>
                      <a:pt x="143" y="25"/>
                    </a:lnTo>
                    <a:lnTo>
                      <a:pt x="154" y="42"/>
                    </a:lnTo>
                    <a:lnTo>
                      <a:pt x="163" y="62"/>
                    </a:lnTo>
                    <a:lnTo>
                      <a:pt x="170" y="85"/>
                    </a:lnTo>
                    <a:lnTo>
                      <a:pt x="174" y="109"/>
                    </a:lnTo>
                    <a:lnTo>
                      <a:pt x="174" y="135"/>
                    </a:lnTo>
                    <a:lnTo>
                      <a:pt x="170" y="162"/>
                    </a:lnTo>
                    <a:lnTo>
                      <a:pt x="163" y="185"/>
                    </a:lnTo>
                    <a:lnTo>
                      <a:pt x="154" y="207"/>
                    </a:lnTo>
                    <a:lnTo>
                      <a:pt x="142" y="225"/>
                    </a:lnTo>
                    <a:lnTo>
                      <a:pt x="128" y="240"/>
                    </a:lnTo>
                    <a:lnTo>
                      <a:pt x="113" y="252"/>
                    </a:lnTo>
                    <a:lnTo>
                      <a:pt x="95" y="259"/>
                    </a:lnTo>
                    <a:lnTo>
                      <a:pt x="78" y="260"/>
                    </a:lnTo>
                    <a:lnTo>
                      <a:pt x="61" y="256"/>
                    </a:lnTo>
                    <a:lnTo>
                      <a:pt x="45" y="247"/>
                    </a:lnTo>
                    <a:lnTo>
                      <a:pt x="31" y="234"/>
                    </a:lnTo>
                    <a:lnTo>
                      <a:pt x="19" y="217"/>
                    </a:lnTo>
                    <a:lnTo>
                      <a:pt x="10" y="198"/>
                    </a:lnTo>
                    <a:lnTo>
                      <a:pt x="3" y="175"/>
                    </a:lnTo>
                    <a:lnTo>
                      <a:pt x="0" y="149"/>
                    </a:lnTo>
                    <a:lnTo>
                      <a:pt x="0" y="123"/>
                    </a:lnTo>
                    <a:lnTo>
                      <a:pt x="3" y="96"/>
                    </a:lnTo>
                    <a:lnTo>
                      <a:pt x="10" y="73"/>
                    </a:lnTo>
                    <a:lnTo>
                      <a:pt x="21" y="51"/>
                    </a:lnTo>
                    <a:lnTo>
                      <a:pt x="32" y="33"/>
                    </a:lnTo>
                    <a:lnTo>
                      <a:pt x="46" y="18"/>
                    </a:lnTo>
                    <a:lnTo>
                      <a:pt x="62" y="8"/>
                    </a:lnTo>
                    <a:lnTo>
                      <a:pt x="79" y="1"/>
                    </a:lnTo>
                    <a:lnTo>
                      <a:pt x="97"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1" name="Freeform 83"/>
              <p:cNvSpPr>
                <a:spLocks/>
              </p:cNvSpPr>
              <p:nvPr/>
            </p:nvSpPr>
            <p:spPr bwMode="auto">
              <a:xfrm>
                <a:off x="1437" y="1815"/>
                <a:ext cx="189" cy="205"/>
              </a:xfrm>
              <a:custGeom>
                <a:avLst/>
                <a:gdLst>
                  <a:gd name="T0" fmla="*/ 143 w 380"/>
                  <a:gd name="T1" fmla="*/ 0 h 411"/>
                  <a:gd name="T2" fmla="*/ 290 w 380"/>
                  <a:gd name="T3" fmla="*/ 23 h 411"/>
                  <a:gd name="T4" fmla="*/ 310 w 380"/>
                  <a:gd name="T5" fmla="*/ 36 h 411"/>
                  <a:gd name="T6" fmla="*/ 328 w 380"/>
                  <a:gd name="T7" fmla="*/ 50 h 411"/>
                  <a:gd name="T8" fmla="*/ 342 w 380"/>
                  <a:gd name="T9" fmla="*/ 66 h 411"/>
                  <a:gd name="T10" fmla="*/ 354 w 380"/>
                  <a:gd name="T11" fmla="*/ 83 h 411"/>
                  <a:gd name="T12" fmla="*/ 363 w 380"/>
                  <a:gd name="T13" fmla="*/ 103 h 411"/>
                  <a:gd name="T14" fmla="*/ 371 w 380"/>
                  <a:gd name="T15" fmla="*/ 122 h 411"/>
                  <a:gd name="T16" fmla="*/ 376 w 380"/>
                  <a:gd name="T17" fmla="*/ 145 h 411"/>
                  <a:gd name="T18" fmla="*/ 380 w 380"/>
                  <a:gd name="T19" fmla="*/ 169 h 411"/>
                  <a:gd name="T20" fmla="*/ 380 w 380"/>
                  <a:gd name="T21" fmla="*/ 196 h 411"/>
                  <a:gd name="T22" fmla="*/ 378 w 380"/>
                  <a:gd name="T23" fmla="*/ 221 h 411"/>
                  <a:gd name="T24" fmla="*/ 376 w 380"/>
                  <a:gd name="T25" fmla="*/ 247 h 411"/>
                  <a:gd name="T26" fmla="*/ 371 w 380"/>
                  <a:gd name="T27" fmla="*/ 270 h 411"/>
                  <a:gd name="T28" fmla="*/ 366 w 380"/>
                  <a:gd name="T29" fmla="*/ 292 h 411"/>
                  <a:gd name="T30" fmla="*/ 358 w 380"/>
                  <a:gd name="T31" fmla="*/ 312 h 411"/>
                  <a:gd name="T32" fmla="*/ 350 w 380"/>
                  <a:gd name="T33" fmla="*/ 331 h 411"/>
                  <a:gd name="T34" fmla="*/ 338 w 380"/>
                  <a:gd name="T35" fmla="*/ 348 h 411"/>
                  <a:gd name="T36" fmla="*/ 327 w 380"/>
                  <a:gd name="T37" fmla="*/ 363 h 411"/>
                  <a:gd name="T38" fmla="*/ 312 w 380"/>
                  <a:gd name="T39" fmla="*/ 376 h 411"/>
                  <a:gd name="T40" fmla="*/ 297 w 380"/>
                  <a:gd name="T41" fmla="*/ 387 h 411"/>
                  <a:gd name="T42" fmla="*/ 279 w 380"/>
                  <a:gd name="T43" fmla="*/ 396 h 411"/>
                  <a:gd name="T44" fmla="*/ 260 w 380"/>
                  <a:gd name="T45" fmla="*/ 403 h 411"/>
                  <a:gd name="T46" fmla="*/ 239 w 380"/>
                  <a:gd name="T47" fmla="*/ 409 h 411"/>
                  <a:gd name="T48" fmla="*/ 216 w 380"/>
                  <a:gd name="T49" fmla="*/ 411 h 411"/>
                  <a:gd name="T50" fmla="*/ 192 w 380"/>
                  <a:gd name="T51" fmla="*/ 411 h 411"/>
                  <a:gd name="T52" fmla="*/ 39 w 380"/>
                  <a:gd name="T53" fmla="*/ 372 h 411"/>
                  <a:gd name="T54" fmla="*/ 24 w 380"/>
                  <a:gd name="T55" fmla="*/ 350 h 411"/>
                  <a:gd name="T56" fmla="*/ 13 w 380"/>
                  <a:gd name="T57" fmla="*/ 327 h 411"/>
                  <a:gd name="T58" fmla="*/ 6 w 380"/>
                  <a:gd name="T59" fmla="*/ 306 h 411"/>
                  <a:gd name="T60" fmla="*/ 3 w 380"/>
                  <a:gd name="T61" fmla="*/ 282 h 411"/>
                  <a:gd name="T62" fmla="*/ 0 w 380"/>
                  <a:gd name="T63" fmla="*/ 259 h 411"/>
                  <a:gd name="T64" fmla="*/ 2 w 380"/>
                  <a:gd name="T65" fmla="*/ 235 h 411"/>
                  <a:gd name="T66" fmla="*/ 3 w 380"/>
                  <a:gd name="T67" fmla="*/ 210 h 411"/>
                  <a:gd name="T68" fmla="*/ 4 w 380"/>
                  <a:gd name="T69" fmla="*/ 183 h 411"/>
                  <a:gd name="T70" fmla="*/ 14 w 380"/>
                  <a:gd name="T71" fmla="*/ 152 h 411"/>
                  <a:gd name="T72" fmla="*/ 25 w 380"/>
                  <a:gd name="T73" fmla="*/ 124 h 411"/>
                  <a:gd name="T74" fmla="*/ 37 w 380"/>
                  <a:gd name="T75" fmla="*/ 98 h 411"/>
                  <a:gd name="T76" fmla="*/ 51 w 380"/>
                  <a:gd name="T77" fmla="*/ 74 h 411"/>
                  <a:gd name="T78" fmla="*/ 68 w 380"/>
                  <a:gd name="T79" fmla="*/ 52 h 411"/>
                  <a:gd name="T80" fmla="*/ 89 w 380"/>
                  <a:gd name="T81" fmla="*/ 33 h 411"/>
                  <a:gd name="T82" fmla="*/ 113 w 380"/>
                  <a:gd name="T83" fmla="*/ 15 h 411"/>
                  <a:gd name="T84" fmla="*/ 143 w 380"/>
                  <a:gd name="T8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0" h="411">
                    <a:moveTo>
                      <a:pt x="143" y="0"/>
                    </a:moveTo>
                    <a:lnTo>
                      <a:pt x="290" y="23"/>
                    </a:lnTo>
                    <a:lnTo>
                      <a:pt x="310" y="36"/>
                    </a:lnTo>
                    <a:lnTo>
                      <a:pt x="328" y="50"/>
                    </a:lnTo>
                    <a:lnTo>
                      <a:pt x="342" y="66"/>
                    </a:lnTo>
                    <a:lnTo>
                      <a:pt x="354" y="83"/>
                    </a:lnTo>
                    <a:lnTo>
                      <a:pt x="363" y="103"/>
                    </a:lnTo>
                    <a:lnTo>
                      <a:pt x="371" y="122"/>
                    </a:lnTo>
                    <a:lnTo>
                      <a:pt x="376" y="145"/>
                    </a:lnTo>
                    <a:lnTo>
                      <a:pt x="380" y="169"/>
                    </a:lnTo>
                    <a:lnTo>
                      <a:pt x="380" y="196"/>
                    </a:lnTo>
                    <a:lnTo>
                      <a:pt x="378" y="221"/>
                    </a:lnTo>
                    <a:lnTo>
                      <a:pt x="376" y="247"/>
                    </a:lnTo>
                    <a:lnTo>
                      <a:pt x="371" y="270"/>
                    </a:lnTo>
                    <a:lnTo>
                      <a:pt x="366" y="292"/>
                    </a:lnTo>
                    <a:lnTo>
                      <a:pt x="358" y="312"/>
                    </a:lnTo>
                    <a:lnTo>
                      <a:pt x="350" y="331"/>
                    </a:lnTo>
                    <a:lnTo>
                      <a:pt x="338" y="348"/>
                    </a:lnTo>
                    <a:lnTo>
                      <a:pt x="327" y="363"/>
                    </a:lnTo>
                    <a:lnTo>
                      <a:pt x="312" y="376"/>
                    </a:lnTo>
                    <a:lnTo>
                      <a:pt x="297" y="387"/>
                    </a:lnTo>
                    <a:lnTo>
                      <a:pt x="279" y="396"/>
                    </a:lnTo>
                    <a:lnTo>
                      <a:pt x="260" y="403"/>
                    </a:lnTo>
                    <a:lnTo>
                      <a:pt x="239" y="409"/>
                    </a:lnTo>
                    <a:lnTo>
                      <a:pt x="216" y="411"/>
                    </a:lnTo>
                    <a:lnTo>
                      <a:pt x="192" y="411"/>
                    </a:lnTo>
                    <a:lnTo>
                      <a:pt x="39" y="372"/>
                    </a:lnTo>
                    <a:lnTo>
                      <a:pt x="24" y="350"/>
                    </a:lnTo>
                    <a:lnTo>
                      <a:pt x="13" y="327"/>
                    </a:lnTo>
                    <a:lnTo>
                      <a:pt x="6" y="306"/>
                    </a:lnTo>
                    <a:lnTo>
                      <a:pt x="3" y="282"/>
                    </a:lnTo>
                    <a:lnTo>
                      <a:pt x="0" y="259"/>
                    </a:lnTo>
                    <a:lnTo>
                      <a:pt x="2" y="235"/>
                    </a:lnTo>
                    <a:lnTo>
                      <a:pt x="3" y="210"/>
                    </a:lnTo>
                    <a:lnTo>
                      <a:pt x="4" y="183"/>
                    </a:lnTo>
                    <a:lnTo>
                      <a:pt x="14" y="152"/>
                    </a:lnTo>
                    <a:lnTo>
                      <a:pt x="25" y="124"/>
                    </a:lnTo>
                    <a:lnTo>
                      <a:pt x="37" y="98"/>
                    </a:lnTo>
                    <a:lnTo>
                      <a:pt x="51" y="74"/>
                    </a:lnTo>
                    <a:lnTo>
                      <a:pt x="68" y="52"/>
                    </a:lnTo>
                    <a:lnTo>
                      <a:pt x="89" y="33"/>
                    </a:lnTo>
                    <a:lnTo>
                      <a:pt x="113" y="15"/>
                    </a:lnTo>
                    <a:lnTo>
                      <a:pt x="143"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2" name="Freeform 84"/>
              <p:cNvSpPr>
                <a:spLocks/>
              </p:cNvSpPr>
              <p:nvPr/>
            </p:nvSpPr>
            <p:spPr bwMode="auto">
              <a:xfrm>
                <a:off x="1535" y="1875"/>
                <a:ext cx="71" cy="119"/>
              </a:xfrm>
              <a:custGeom>
                <a:avLst/>
                <a:gdLst>
                  <a:gd name="T0" fmla="*/ 66 w 141"/>
                  <a:gd name="T1" fmla="*/ 30 h 238"/>
                  <a:gd name="T2" fmla="*/ 79 w 141"/>
                  <a:gd name="T3" fmla="*/ 37 h 238"/>
                  <a:gd name="T4" fmla="*/ 88 w 141"/>
                  <a:gd name="T5" fmla="*/ 46 h 238"/>
                  <a:gd name="T6" fmla="*/ 94 w 141"/>
                  <a:gd name="T7" fmla="*/ 55 h 238"/>
                  <a:gd name="T8" fmla="*/ 99 w 141"/>
                  <a:gd name="T9" fmla="*/ 66 h 238"/>
                  <a:gd name="T10" fmla="*/ 100 w 141"/>
                  <a:gd name="T11" fmla="*/ 77 h 238"/>
                  <a:gd name="T12" fmla="*/ 101 w 141"/>
                  <a:gd name="T13" fmla="*/ 89 h 238"/>
                  <a:gd name="T14" fmla="*/ 101 w 141"/>
                  <a:gd name="T15" fmla="*/ 103 h 238"/>
                  <a:gd name="T16" fmla="*/ 100 w 141"/>
                  <a:gd name="T17" fmla="*/ 116 h 238"/>
                  <a:gd name="T18" fmla="*/ 92 w 141"/>
                  <a:gd name="T19" fmla="*/ 136 h 238"/>
                  <a:gd name="T20" fmla="*/ 85 w 141"/>
                  <a:gd name="T21" fmla="*/ 153 h 238"/>
                  <a:gd name="T22" fmla="*/ 79 w 141"/>
                  <a:gd name="T23" fmla="*/ 167 h 238"/>
                  <a:gd name="T24" fmla="*/ 72 w 141"/>
                  <a:gd name="T25" fmla="*/ 177 h 238"/>
                  <a:gd name="T26" fmla="*/ 64 w 141"/>
                  <a:gd name="T27" fmla="*/ 186 h 238"/>
                  <a:gd name="T28" fmla="*/ 53 w 141"/>
                  <a:gd name="T29" fmla="*/ 191 h 238"/>
                  <a:gd name="T30" fmla="*/ 36 w 141"/>
                  <a:gd name="T31" fmla="*/ 192 h 238"/>
                  <a:gd name="T32" fmla="*/ 16 w 141"/>
                  <a:gd name="T33" fmla="*/ 190 h 238"/>
                  <a:gd name="T34" fmla="*/ 2 w 141"/>
                  <a:gd name="T35" fmla="*/ 174 h 238"/>
                  <a:gd name="T36" fmla="*/ 0 w 141"/>
                  <a:gd name="T37" fmla="*/ 199 h 238"/>
                  <a:gd name="T38" fmla="*/ 9 w 141"/>
                  <a:gd name="T39" fmla="*/ 217 h 238"/>
                  <a:gd name="T40" fmla="*/ 32 w 141"/>
                  <a:gd name="T41" fmla="*/ 238 h 238"/>
                  <a:gd name="T42" fmla="*/ 53 w 141"/>
                  <a:gd name="T43" fmla="*/ 236 h 238"/>
                  <a:gd name="T44" fmla="*/ 69 w 141"/>
                  <a:gd name="T45" fmla="*/ 232 h 238"/>
                  <a:gd name="T46" fmla="*/ 82 w 141"/>
                  <a:gd name="T47" fmla="*/ 225 h 238"/>
                  <a:gd name="T48" fmla="*/ 93 w 141"/>
                  <a:gd name="T49" fmla="*/ 215 h 238"/>
                  <a:gd name="T50" fmla="*/ 103 w 141"/>
                  <a:gd name="T51" fmla="*/ 204 h 238"/>
                  <a:gd name="T52" fmla="*/ 111 w 141"/>
                  <a:gd name="T53" fmla="*/ 190 h 238"/>
                  <a:gd name="T54" fmla="*/ 120 w 141"/>
                  <a:gd name="T55" fmla="*/ 173 h 238"/>
                  <a:gd name="T56" fmla="*/ 130 w 141"/>
                  <a:gd name="T57" fmla="*/ 153 h 238"/>
                  <a:gd name="T58" fmla="*/ 140 w 141"/>
                  <a:gd name="T59" fmla="*/ 101 h 238"/>
                  <a:gd name="T60" fmla="*/ 141 w 141"/>
                  <a:gd name="T61" fmla="*/ 74 h 238"/>
                  <a:gd name="T62" fmla="*/ 138 w 141"/>
                  <a:gd name="T63" fmla="*/ 50 h 238"/>
                  <a:gd name="T64" fmla="*/ 131 w 141"/>
                  <a:gd name="T65" fmla="*/ 29 h 238"/>
                  <a:gd name="T66" fmla="*/ 119 w 141"/>
                  <a:gd name="T67" fmla="*/ 13 h 238"/>
                  <a:gd name="T68" fmla="*/ 106 w 141"/>
                  <a:gd name="T69" fmla="*/ 2 h 238"/>
                  <a:gd name="T70" fmla="*/ 88 w 141"/>
                  <a:gd name="T71" fmla="*/ 0 h 238"/>
                  <a:gd name="T72" fmla="*/ 69 w 141"/>
                  <a:gd name="T73" fmla="*/ 6 h 238"/>
                  <a:gd name="T74" fmla="*/ 48 w 141"/>
                  <a:gd name="T75" fmla="*/ 21 h 238"/>
                  <a:gd name="T76" fmla="*/ 36 w 141"/>
                  <a:gd name="T77" fmla="*/ 32 h 238"/>
                  <a:gd name="T78" fmla="*/ 66 w 141"/>
                  <a:gd name="T79" fmla="*/ 3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238">
                    <a:moveTo>
                      <a:pt x="66" y="30"/>
                    </a:moveTo>
                    <a:lnTo>
                      <a:pt x="79" y="37"/>
                    </a:lnTo>
                    <a:lnTo>
                      <a:pt x="88" y="46"/>
                    </a:lnTo>
                    <a:lnTo>
                      <a:pt x="94" y="55"/>
                    </a:lnTo>
                    <a:lnTo>
                      <a:pt x="99" y="66"/>
                    </a:lnTo>
                    <a:lnTo>
                      <a:pt x="100" y="77"/>
                    </a:lnTo>
                    <a:lnTo>
                      <a:pt x="101" y="89"/>
                    </a:lnTo>
                    <a:lnTo>
                      <a:pt x="101" y="103"/>
                    </a:lnTo>
                    <a:lnTo>
                      <a:pt x="100" y="116"/>
                    </a:lnTo>
                    <a:lnTo>
                      <a:pt x="92" y="136"/>
                    </a:lnTo>
                    <a:lnTo>
                      <a:pt x="85" y="153"/>
                    </a:lnTo>
                    <a:lnTo>
                      <a:pt x="79" y="167"/>
                    </a:lnTo>
                    <a:lnTo>
                      <a:pt x="72" y="177"/>
                    </a:lnTo>
                    <a:lnTo>
                      <a:pt x="64" y="186"/>
                    </a:lnTo>
                    <a:lnTo>
                      <a:pt x="53" y="191"/>
                    </a:lnTo>
                    <a:lnTo>
                      <a:pt x="36" y="192"/>
                    </a:lnTo>
                    <a:lnTo>
                      <a:pt x="16" y="190"/>
                    </a:lnTo>
                    <a:lnTo>
                      <a:pt x="2" y="174"/>
                    </a:lnTo>
                    <a:lnTo>
                      <a:pt x="0" y="199"/>
                    </a:lnTo>
                    <a:lnTo>
                      <a:pt x="9" y="217"/>
                    </a:lnTo>
                    <a:lnTo>
                      <a:pt x="32" y="238"/>
                    </a:lnTo>
                    <a:lnTo>
                      <a:pt x="53" y="236"/>
                    </a:lnTo>
                    <a:lnTo>
                      <a:pt x="69" y="232"/>
                    </a:lnTo>
                    <a:lnTo>
                      <a:pt x="82" y="225"/>
                    </a:lnTo>
                    <a:lnTo>
                      <a:pt x="93" y="215"/>
                    </a:lnTo>
                    <a:lnTo>
                      <a:pt x="103" y="204"/>
                    </a:lnTo>
                    <a:lnTo>
                      <a:pt x="111" y="190"/>
                    </a:lnTo>
                    <a:lnTo>
                      <a:pt x="120" y="173"/>
                    </a:lnTo>
                    <a:lnTo>
                      <a:pt x="130" y="153"/>
                    </a:lnTo>
                    <a:lnTo>
                      <a:pt x="140" y="101"/>
                    </a:lnTo>
                    <a:lnTo>
                      <a:pt x="141" y="74"/>
                    </a:lnTo>
                    <a:lnTo>
                      <a:pt x="138" y="50"/>
                    </a:lnTo>
                    <a:lnTo>
                      <a:pt x="131" y="29"/>
                    </a:lnTo>
                    <a:lnTo>
                      <a:pt x="119" y="13"/>
                    </a:lnTo>
                    <a:lnTo>
                      <a:pt x="106" y="2"/>
                    </a:lnTo>
                    <a:lnTo>
                      <a:pt x="88" y="0"/>
                    </a:lnTo>
                    <a:lnTo>
                      <a:pt x="69" y="6"/>
                    </a:lnTo>
                    <a:lnTo>
                      <a:pt x="48" y="21"/>
                    </a:lnTo>
                    <a:lnTo>
                      <a:pt x="36" y="32"/>
                    </a:lnTo>
                    <a:lnTo>
                      <a:pt x="66" y="3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3" name="Freeform 85"/>
              <p:cNvSpPr>
                <a:spLocks/>
              </p:cNvSpPr>
              <p:nvPr/>
            </p:nvSpPr>
            <p:spPr bwMode="auto">
              <a:xfrm>
                <a:off x="1525" y="1868"/>
                <a:ext cx="45" cy="107"/>
              </a:xfrm>
              <a:custGeom>
                <a:avLst/>
                <a:gdLst>
                  <a:gd name="T0" fmla="*/ 91 w 91"/>
                  <a:gd name="T1" fmla="*/ 0 h 216"/>
                  <a:gd name="T2" fmla="*/ 68 w 91"/>
                  <a:gd name="T3" fmla="*/ 12 h 216"/>
                  <a:gd name="T4" fmla="*/ 48 w 91"/>
                  <a:gd name="T5" fmla="*/ 26 h 216"/>
                  <a:gd name="T6" fmla="*/ 33 w 91"/>
                  <a:gd name="T7" fmla="*/ 42 h 216"/>
                  <a:gd name="T8" fmla="*/ 22 w 91"/>
                  <a:gd name="T9" fmla="*/ 60 h 216"/>
                  <a:gd name="T10" fmla="*/ 14 w 91"/>
                  <a:gd name="T11" fmla="*/ 80 h 216"/>
                  <a:gd name="T12" fmla="*/ 7 w 91"/>
                  <a:gd name="T13" fmla="*/ 103 h 216"/>
                  <a:gd name="T14" fmla="*/ 2 w 91"/>
                  <a:gd name="T15" fmla="*/ 128 h 216"/>
                  <a:gd name="T16" fmla="*/ 0 w 91"/>
                  <a:gd name="T17" fmla="*/ 155 h 216"/>
                  <a:gd name="T18" fmla="*/ 3 w 91"/>
                  <a:gd name="T19" fmla="*/ 185 h 216"/>
                  <a:gd name="T20" fmla="*/ 15 w 91"/>
                  <a:gd name="T21" fmla="*/ 216 h 216"/>
                  <a:gd name="T22" fmla="*/ 18 w 91"/>
                  <a:gd name="T23" fmla="*/ 190 h 216"/>
                  <a:gd name="T24" fmla="*/ 15 w 91"/>
                  <a:gd name="T25" fmla="*/ 144 h 216"/>
                  <a:gd name="T26" fmla="*/ 35 w 91"/>
                  <a:gd name="T27" fmla="*/ 152 h 216"/>
                  <a:gd name="T28" fmla="*/ 65 w 91"/>
                  <a:gd name="T29" fmla="*/ 151 h 216"/>
                  <a:gd name="T30" fmla="*/ 75 w 91"/>
                  <a:gd name="T31" fmla="*/ 135 h 216"/>
                  <a:gd name="T32" fmla="*/ 86 w 91"/>
                  <a:gd name="T33" fmla="*/ 126 h 216"/>
                  <a:gd name="T34" fmla="*/ 88 w 91"/>
                  <a:gd name="T35" fmla="*/ 104 h 216"/>
                  <a:gd name="T36" fmla="*/ 75 w 91"/>
                  <a:gd name="T37" fmla="*/ 95 h 216"/>
                  <a:gd name="T38" fmla="*/ 76 w 91"/>
                  <a:gd name="T39" fmla="*/ 71 h 216"/>
                  <a:gd name="T40" fmla="*/ 62 w 91"/>
                  <a:gd name="T41" fmla="*/ 54 h 216"/>
                  <a:gd name="T42" fmla="*/ 50 w 91"/>
                  <a:gd name="T43" fmla="*/ 48 h 216"/>
                  <a:gd name="T44" fmla="*/ 55 w 91"/>
                  <a:gd name="T45" fmla="*/ 42 h 216"/>
                  <a:gd name="T46" fmla="*/ 60 w 91"/>
                  <a:gd name="T47" fmla="*/ 35 h 216"/>
                  <a:gd name="T48" fmla="*/ 64 w 91"/>
                  <a:gd name="T49" fmla="*/ 29 h 216"/>
                  <a:gd name="T50" fmla="*/ 69 w 91"/>
                  <a:gd name="T51" fmla="*/ 23 h 216"/>
                  <a:gd name="T52" fmla="*/ 75 w 91"/>
                  <a:gd name="T53" fmla="*/ 19 h 216"/>
                  <a:gd name="T54" fmla="*/ 79 w 91"/>
                  <a:gd name="T55" fmla="*/ 13 h 216"/>
                  <a:gd name="T56" fmla="*/ 85 w 91"/>
                  <a:gd name="T57" fmla="*/ 6 h 216"/>
                  <a:gd name="T58" fmla="*/ 91 w 91"/>
                  <a:gd name="T5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216">
                    <a:moveTo>
                      <a:pt x="91" y="0"/>
                    </a:moveTo>
                    <a:lnTo>
                      <a:pt x="68" y="12"/>
                    </a:lnTo>
                    <a:lnTo>
                      <a:pt x="48" y="26"/>
                    </a:lnTo>
                    <a:lnTo>
                      <a:pt x="33" y="42"/>
                    </a:lnTo>
                    <a:lnTo>
                      <a:pt x="22" y="60"/>
                    </a:lnTo>
                    <a:lnTo>
                      <a:pt x="14" y="80"/>
                    </a:lnTo>
                    <a:lnTo>
                      <a:pt x="7" y="103"/>
                    </a:lnTo>
                    <a:lnTo>
                      <a:pt x="2" y="128"/>
                    </a:lnTo>
                    <a:lnTo>
                      <a:pt x="0" y="155"/>
                    </a:lnTo>
                    <a:lnTo>
                      <a:pt x="3" y="185"/>
                    </a:lnTo>
                    <a:lnTo>
                      <a:pt x="15" y="216"/>
                    </a:lnTo>
                    <a:lnTo>
                      <a:pt x="18" y="190"/>
                    </a:lnTo>
                    <a:lnTo>
                      <a:pt x="15" y="144"/>
                    </a:lnTo>
                    <a:lnTo>
                      <a:pt x="35" y="152"/>
                    </a:lnTo>
                    <a:lnTo>
                      <a:pt x="65" y="151"/>
                    </a:lnTo>
                    <a:lnTo>
                      <a:pt x="75" y="135"/>
                    </a:lnTo>
                    <a:lnTo>
                      <a:pt x="86" y="126"/>
                    </a:lnTo>
                    <a:lnTo>
                      <a:pt x="88" y="104"/>
                    </a:lnTo>
                    <a:lnTo>
                      <a:pt x="75" y="95"/>
                    </a:lnTo>
                    <a:lnTo>
                      <a:pt x="76" y="71"/>
                    </a:lnTo>
                    <a:lnTo>
                      <a:pt x="62" y="54"/>
                    </a:lnTo>
                    <a:lnTo>
                      <a:pt x="50" y="48"/>
                    </a:lnTo>
                    <a:lnTo>
                      <a:pt x="55" y="42"/>
                    </a:lnTo>
                    <a:lnTo>
                      <a:pt x="60" y="35"/>
                    </a:lnTo>
                    <a:lnTo>
                      <a:pt x="64" y="29"/>
                    </a:lnTo>
                    <a:lnTo>
                      <a:pt x="69" y="23"/>
                    </a:lnTo>
                    <a:lnTo>
                      <a:pt x="75" y="19"/>
                    </a:lnTo>
                    <a:lnTo>
                      <a:pt x="79" y="13"/>
                    </a:lnTo>
                    <a:lnTo>
                      <a:pt x="85" y="6"/>
                    </a:lnTo>
                    <a:lnTo>
                      <a:pt x="91"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4" name="Freeform 86"/>
              <p:cNvSpPr>
                <a:spLocks/>
              </p:cNvSpPr>
              <p:nvPr/>
            </p:nvSpPr>
            <p:spPr bwMode="auto">
              <a:xfrm>
                <a:off x="1432" y="1815"/>
                <a:ext cx="148" cy="199"/>
              </a:xfrm>
              <a:custGeom>
                <a:avLst/>
                <a:gdLst>
                  <a:gd name="T0" fmla="*/ 135 w 295"/>
                  <a:gd name="T1" fmla="*/ 0 h 398"/>
                  <a:gd name="T2" fmla="*/ 295 w 295"/>
                  <a:gd name="T3" fmla="*/ 20 h 398"/>
                  <a:gd name="T4" fmla="*/ 273 w 295"/>
                  <a:gd name="T5" fmla="*/ 23 h 398"/>
                  <a:gd name="T6" fmla="*/ 251 w 295"/>
                  <a:gd name="T7" fmla="*/ 29 h 398"/>
                  <a:gd name="T8" fmla="*/ 230 w 295"/>
                  <a:gd name="T9" fmla="*/ 41 h 398"/>
                  <a:gd name="T10" fmla="*/ 209 w 295"/>
                  <a:gd name="T11" fmla="*/ 55 h 398"/>
                  <a:gd name="T12" fmla="*/ 190 w 295"/>
                  <a:gd name="T13" fmla="*/ 73 h 398"/>
                  <a:gd name="T14" fmla="*/ 173 w 295"/>
                  <a:gd name="T15" fmla="*/ 94 h 398"/>
                  <a:gd name="T16" fmla="*/ 157 w 295"/>
                  <a:gd name="T17" fmla="*/ 118 h 398"/>
                  <a:gd name="T18" fmla="*/ 144 w 295"/>
                  <a:gd name="T19" fmla="*/ 145 h 398"/>
                  <a:gd name="T20" fmla="*/ 135 w 295"/>
                  <a:gd name="T21" fmla="*/ 173 h 398"/>
                  <a:gd name="T22" fmla="*/ 128 w 295"/>
                  <a:gd name="T23" fmla="*/ 203 h 398"/>
                  <a:gd name="T24" fmla="*/ 125 w 295"/>
                  <a:gd name="T25" fmla="*/ 234 h 398"/>
                  <a:gd name="T26" fmla="*/ 126 w 295"/>
                  <a:gd name="T27" fmla="*/ 267 h 398"/>
                  <a:gd name="T28" fmla="*/ 132 w 295"/>
                  <a:gd name="T29" fmla="*/ 299 h 398"/>
                  <a:gd name="T30" fmla="*/ 141 w 295"/>
                  <a:gd name="T31" fmla="*/ 332 h 398"/>
                  <a:gd name="T32" fmla="*/ 156 w 295"/>
                  <a:gd name="T33" fmla="*/ 366 h 398"/>
                  <a:gd name="T34" fmla="*/ 177 w 295"/>
                  <a:gd name="T35" fmla="*/ 398 h 398"/>
                  <a:gd name="T36" fmla="*/ 118 w 295"/>
                  <a:gd name="T37" fmla="*/ 388 h 398"/>
                  <a:gd name="T38" fmla="*/ 57 w 295"/>
                  <a:gd name="T39" fmla="*/ 370 h 398"/>
                  <a:gd name="T40" fmla="*/ 16 w 295"/>
                  <a:gd name="T41" fmla="*/ 329 h 398"/>
                  <a:gd name="T42" fmla="*/ 5 w 295"/>
                  <a:gd name="T43" fmla="*/ 286 h 398"/>
                  <a:gd name="T44" fmla="*/ 0 w 295"/>
                  <a:gd name="T45" fmla="*/ 239 h 398"/>
                  <a:gd name="T46" fmla="*/ 3 w 295"/>
                  <a:gd name="T47" fmla="*/ 191 h 398"/>
                  <a:gd name="T48" fmla="*/ 12 w 295"/>
                  <a:gd name="T49" fmla="*/ 141 h 398"/>
                  <a:gd name="T50" fmla="*/ 30 w 295"/>
                  <a:gd name="T51" fmla="*/ 96 h 398"/>
                  <a:gd name="T52" fmla="*/ 57 w 295"/>
                  <a:gd name="T53" fmla="*/ 55 h 398"/>
                  <a:gd name="T54" fmla="*/ 91 w 295"/>
                  <a:gd name="T55" fmla="*/ 23 h 398"/>
                  <a:gd name="T56" fmla="*/ 135 w 295"/>
                  <a:gd name="T57"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5" h="398">
                    <a:moveTo>
                      <a:pt x="135" y="0"/>
                    </a:moveTo>
                    <a:lnTo>
                      <a:pt x="295" y="20"/>
                    </a:lnTo>
                    <a:lnTo>
                      <a:pt x="273" y="23"/>
                    </a:lnTo>
                    <a:lnTo>
                      <a:pt x="251" y="29"/>
                    </a:lnTo>
                    <a:lnTo>
                      <a:pt x="230" y="41"/>
                    </a:lnTo>
                    <a:lnTo>
                      <a:pt x="209" y="55"/>
                    </a:lnTo>
                    <a:lnTo>
                      <a:pt x="190" y="73"/>
                    </a:lnTo>
                    <a:lnTo>
                      <a:pt x="173" y="94"/>
                    </a:lnTo>
                    <a:lnTo>
                      <a:pt x="157" y="118"/>
                    </a:lnTo>
                    <a:lnTo>
                      <a:pt x="144" y="145"/>
                    </a:lnTo>
                    <a:lnTo>
                      <a:pt x="135" y="173"/>
                    </a:lnTo>
                    <a:lnTo>
                      <a:pt x="128" y="203"/>
                    </a:lnTo>
                    <a:lnTo>
                      <a:pt x="125" y="234"/>
                    </a:lnTo>
                    <a:lnTo>
                      <a:pt x="126" y="267"/>
                    </a:lnTo>
                    <a:lnTo>
                      <a:pt x="132" y="299"/>
                    </a:lnTo>
                    <a:lnTo>
                      <a:pt x="141" y="332"/>
                    </a:lnTo>
                    <a:lnTo>
                      <a:pt x="156" y="366"/>
                    </a:lnTo>
                    <a:lnTo>
                      <a:pt x="177" y="398"/>
                    </a:lnTo>
                    <a:lnTo>
                      <a:pt x="118" y="388"/>
                    </a:lnTo>
                    <a:lnTo>
                      <a:pt x="57" y="370"/>
                    </a:lnTo>
                    <a:lnTo>
                      <a:pt x="16" y="329"/>
                    </a:lnTo>
                    <a:lnTo>
                      <a:pt x="5" y="286"/>
                    </a:lnTo>
                    <a:lnTo>
                      <a:pt x="0" y="239"/>
                    </a:lnTo>
                    <a:lnTo>
                      <a:pt x="3" y="191"/>
                    </a:lnTo>
                    <a:lnTo>
                      <a:pt x="12" y="141"/>
                    </a:lnTo>
                    <a:lnTo>
                      <a:pt x="30" y="96"/>
                    </a:lnTo>
                    <a:lnTo>
                      <a:pt x="57" y="55"/>
                    </a:lnTo>
                    <a:lnTo>
                      <a:pt x="91" y="23"/>
                    </a:lnTo>
                    <a:lnTo>
                      <a:pt x="135"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5" name="Freeform 87"/>
              <p:cNvSpPr>
                <a:spLocks/>
              </p:cNvSpPr>
              <p:nvPr/>
            </p:nvSpPr>
            <p:spPr bwMode="auto">
              <a:xfrm>
                <a:off x="2332" y="1810"/>
                <a:ext cx="131" cy="111"/>
              </a:xfrm>
              <a:custGeom>
                <a:avLst/>
                <a:gdLst>
                  <a:gd name="T0" fmla="*/ 0 w 261"/>
                  <a:gd name="T1" fmla="*/ 0 h 222"/>
                  <a:gd name="T2" fmla="*/ 0 w 261"/>
                  <a:gd name="T3" fmla="*/ 161 h 222"/>
                  <a:gd name="T4" fmla="*/ 174 w 261"/>
                  <a:gd name="T5" fmla="*/ 159 h 222"/>
                  <a:gd name="T6" fmla="*/ 191 w 261"/>
                  <a:gd name="T7" fmla="*/ 222 h 222"/>
                  <a:gd name="T8" fmla="*/ 256 w 261"/>
                  <a:gd name="T9" fmla="*/ 207 h 222"/>
                  <a:gd name="T10" fmla="*/ 253 w 261"/>
                  <a:gd name="T11" fmla="*/ 152 h 222"/>
                  <a:gd name="T12" fmla="*/ 261 w 261"/>
                  <a:gd name="T13" fmla="*/ 97 h 222"/>
                  <a:gd name="T14" fmla="*/ 261 w 261"/>
                  <a:gd name="T15" fmla="*/ 44 h 222"/>
                  <a:gd name="T16" fmla="*/ 0 w 261"/>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222">
                    <a:moveTo>
                      <a:pt x="0" y="0"/>
                    </a:moveTo>
                    <a:lnTo>
                      <a:pt x="0" y="161"/>
                    </a:lnTo>
                    <a:lnTo>
                      <a:pt x="174" y="159"/>
                    </a:lnTo>
                    <a:lnTo>
                      <a:pt x="191" y="222"/>
                    </a:lnTo>
                    <a:lnTo>
                      <a:pt x="256" y="207"/>
                    </a:lnTo>
                    <a:lnTo>
                      <a:pt x="253" y="152"/>
                    </a:lnTo>
                    <a:lnTo>
                      <a:pt x="261" y="97"/>
                    </a:lnTo>
                    <a:lnTo>
                      <a:pt x="261" y="44"/>
                    </a:lnTo>
                    <a:lnTo>
                      <a:pt x="0" y="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6" name="Freeform 88"/>
              <p:cNvSpPr>
                <a:spLocks/>
              </p:cNvSpPr>
              <p:nvPr/>
            </p:nvSpPr>
            <p:spPr bwMode="auto">
              <a:xfrm>
                <a:off x="2332" y="1693"/>
                <a:ext cx="159" cy="107"/>
              </a:xfrm>
              <a:custGeom>
                <a:avLst/>
                <a:gdLst>
                  <a:gd name="T0" fmla="*/ 0 w 318"/>
                  <a:gd name="T1" fmla="*/ 183 h 214"/>
                  <a:gd name="T2" fmla="*/ 0 w 318"/>
                  <a:gd name="T3" fmla="*/ 214 h 214"/>
                  <a:gd name="T4" fmla="*/ 41 w 318"/>
                  <a:gd name="T5" fmla="*/ 128 h 214"/>
                  <a:gd name="T6" fmla="*/ 78 w 318"/>
                  <a:gd name="T7" fmla="*/ 132 h 214"/>
                  <a:gd name="T8" fmla="*/ 90 w 318"/>
                  <a:gd name="T9" fmla="*/ 150 h 214"/>
                  <a:gd name="T10" fmla="*/ 100 w 318"/>
                  <a:gd name="T11" fmla="*/ 162 h 214"/>
                  <a:gd name="T12" fmla="*/ 108 w 318"/>
                  <a:gd name="T13" fmla="*/ 170 h 214"/>
                  <a:gd name="T14" fmla="*/ 117 w 318"/>
                  <a:gd name="T15" fmla="*/ 174 h 214"/>
                  <a:gd name="T16" fmla="*/ 128 w 318"/>
                  <a:gd name="T17" fmla="*/ 178 h 214"/>
                  <a:gd name="T18" fmla="*/ 139 w 318"/>
                  <a:gd name="T19" fmla="*/ 181 h 214"/>
                  <a:gd name="T20" fmla="*/ 155 w 318"/>
                  <a:gd name="T21" fmla="*/ 186 h 214"/>
                  <a:gd name="T22" fmla="*/ 176 w 318"/>
                  <a:gd name="T23" fmla="*/ 193 h 214"/>
                  <a:gd name="T24" fmla="*/ 271 w 318"/>
                  <a:gd name="T25" fmla="*/ 122 h 214"/>
                  <a:gd name="T26" fmla="*/ 318 w 318"/>
                  <a:gd name="T27" fmla="*/ 76 h 214"/>
                  <a:gd name="T28" fmla="*/ 311 w 318"/>
                  <a:gd name="T29" fmla="*/ 30 h 214"/>
                  <a:gd name="T30" fmla="*/ 0 w 318"/>
                  <a:gd name="T31" fmla="*/ 0 h 214"/>
                  <a:gd name="T32" fmla="*/ 0 w 318"/>
                  <a:gd name="T33" fmla="*/ 126 h 214"/>
                  <a:gd name="T34" fmla="*/ 18 w 318"/>
                  <a:gd name="T35" fmla="*/ 126 h 214"/>
                  <a:gd name="T36" fmla="*/ 14 w 318"/>
                  <a:gd name="T37" fmla="*/ 150 h 214"/>
                  <a:gd name="T38" fmla="*/ 0 w 318"/>
                  <a:gd name="T39" fmla="*/ 149 h 214"/>
                  <a:gd name="T40" fmla="*/ 0 w 318"/>
                  <a:gd name="T41" fmla="*/ 164 h 214"/>
                  <a:gd name="T42" fmla="*/ 9 w 318"/>
                  <a:gd name="T43" fmla="*/ 166 h 214"/>
                  <a:gd name="T44" fmla="*/ 0 w 318"/>
                  <a:gd name="T45" fmla="*/ 183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214">
                    <a:moveTo>
                      <a:pt x="0" y="183"/>
                    </a:moveTo>
                    <a:lnTo>
                      <a:pt x="0" y="214"/>
                    </a:lnTo>
                    <a:lnTo>
                      <a:pt x="41" y="128"/>
                    </a:lnTo>
                    <a:lnTo>
                      <a:pt x="78" y="132"/>
                    </a:lnTo>
                    <a:lnTo>
                      <a:pt x="90" y="150"/>
                    </a:lnTo>
                    <a:lnTo>
                      <a:pt x="100" y="162"/>
                    </a:lnTo>
                    <a:lnTo>
                      <a:pt x="108" y="170"/>
                    </a:lnTo>
                    <a:lnTo>
                      <a:pt x="117" y="174"/>
                    </a:lnTo>
                    <a:lnTo>
                      <a:pt x="128" y="178"/>
                    </a:lnTo>
                    <a:lnTo>
                      <a:pt x="139" y="181"/>
                    </a:lnTo>
                    <a:lnTo>
                      <a:pt x="155" y="186"/>
                    </a:lnTo>
                    <a:lnTo>
                      <a:pt x="176" y="193"/>
                    </a:lnTo>
                    <a:lnTo>
                      <a:pt x="271" y="122"/>
                    </a:lnTo>
                    <a:lnTo>
                      <a:pt x="318" y="76"/>
                    </a:lnTo>
                    <a:lnTo>
                      <a:pt x="311" y="30"/>
                    </a:lnTo>
                    <a:lnTo>
                      <a:pt x="0" y="0"/>
                    </a:lnTo>
                    <a:lnTo>
                      <a:pt x="0" y="126"/>
                    </a:lnTo>
                    <a:lnTo>
                      <a:pt x="18" y="126"/>
                    </a:lnTo>
                    <a:lnTo>
                      <a:pt x="14" y="150"/>
                    </a:lnTo>
                    <a:lnTo>
                      <a:pt x="0" y="149"/>
                    </a:lnTo>
                    <a:lnTo>
                      <a:pt x="0" y="164"/>
                    </a:lnTo>
                    <a:lnTo>
                      <a:pt x="9" y="166"/>
                    </a:lnTo>
                    <a:lnTo>
                      <a:pt x="0" y="18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7" name="Freeform 89"/>
              <p:cNvSpPr>
                <a:spLocks/>
              </p:cNvSpPr>
              <p:nvPr/>
            </p:nvSpPr>
            <p:spPr bwMode="auto">
              <a:xfrm>
                <a:off x="2293" y="1689"/>
                <a:ext cx="39" cy="286"/>
              </a:xfrm>
              <a:custGeom>
                <a:avLst/>
                <a:gdLst>
                  <a:gd name="T0" fmla="*/ 77 w 77"/>
                  <a:gd name="T1" fmla="*/ 134 h 572"/>
                  <a:gd name="T2" fmla="*/ 77 w 77"/>
                  <a:gd name="T3" fmla="*/ 8 h 572"/>
                  <a:gd name="T4" fmla="*/ 0 w 77"/>
                  <a:gd name="T5" fmla="*/ 0 h 572"/>
                  <a:gd name="T6" fmla="*/ 0 w 77"/>
                  <a:gd name="T7" fmla="*/ 125 h 572"/>
                  <a:gd name="T8" fmla="*/ 61 w 77"/>
                  <a:gd name="T9" fmla="*/ 132 h 572"/>
                  <a:gd name="T10" fmla="*/ 29 w 77"/>
                  <a:gd name="T11" fmla="*/ 157 h 572"/>
                  <a:gd name="T12" fmla="*/ 0 w 77"/>
                  <a:gd name="T13" fmla="*/ 160 h 572"/>
                  <a:gd name="T14" fmla="*/ 0 w 77"/>
                  <a:gd name="T15" fmla="*/ 184 h 572"/>
                  <a:gd name="T16" fmla="*/ 26 w 77"/>
                  <a:gd name="T17" fmla="*/ 171 h 572"/>
                  <a:gd name="T18" fmla="*/ 32 w 77"/>
                  <a:gd name="T19" fmla="*/ 172 h 572"/>
                  <a:gd name="T20" fmla="*/ 44 w 77"/>
                  <a:gd name="T21" fmla="*/ 172 h 572"/>
                  <a:gd name="T22" fmla="*/ 54 w 77"/>
                  <a:gd name="T23" fmla="*/ 171 h 572"/>
                  <a:gd name="T24" fmla="*/ 60 w 77"/>
                  <a:gd name="T25" fmla="*/ 171 h 572"/>
                  <a:gd name="T26" fmla="*/ 52 w 77"/>
                  <a:gd name="T27" fmla="*/ 222 h 572"/>
                  <a:gd name="T28" fmla="*/ 37 w 77"/>
                  <a:gd name="T29" fmla="*/ 222 h 572"/>
                  <a:gd name="T30" fmla="*/ 22 w 77"/>
                  <a:gd name="T31" fmla="*/ 212 h 572"/>
                  <a:gd name="T32" fmla="*/ 0 w 77"/>
                  <a:gd name="T33" fmla="*/ 212 h 572"/>
                  <a:gd name="T34" fmla="*/ 0 w 77"/>
                  <a:gd name="T35" fmla="*/ 572 h 572"/>
                  <a:gd name="T36" fmla="*/ 44 w 77"/>
                  <a:gd name="T37" fmla="*/ 560 h 572"/>
                  <a:gd name="T38" fmla="*/ 48 w 77"/>
                  <a:gd name="T39" fmla="*/ 403 h 572"/>
                  <a:gd name="T40" fmla="*/ 77 w 77"/>
                  <a:gd name="T41" fmla="*/ 403 h 572"/>
                  <a:gd name="T42" fmla="*/ 77 w 77"/>
                  <a:gd name="T43" fmla="*/ 242 h 572"/>
                  <a:gd name="T44" fmla="*/ 69 w 77"/>
                  <a:gd name="T45" fmla="*/ 240 h 572"/>
                  <a:gd name="T46" fmla="*/ 77 w 77"/>
                  <a:gd name="T47" fmla="*/ 222 h 572"/>
                  <a:gd name="T48" fmla="*/ 77 w 77"/>
                  <a:gd name="T49" fmla="*/ 191 h 572"/>
                  <a:gd name="T50" fmla="*/ 68 w 77"/>
                  <a:gd name="T51" fmla="*/ 210 h 572"/>
                  <a:gd name="T52" fmla="*/ 72 w 77"/>
                  <a:gd name="T53" fmla="*/ 172 h 572"/>
                  <a:gd name="T54" fmla="*/ 77 w 77"/>
                  <a:gd name="T55" fmla="*/ 172 h 572"/>
                  <a:gd name="T56" fmla="*/ 77 w 77"/>
                  <a:gd name="T57" fmla="*/ 157 h 572"/>
                  <a:gd name="T58" fmla="*/ 68 w 77"/>
                  <a:gd name="T59" fmla="*/ 156 h 572"/>
                  <a:gd name="T60" fmla="*/ 70 w 77"/>
                  <a:gd name="T61" fmla="*/ 134 h 572"/>
                  <a:gd name="T62" fmla="*/ 77 w 77"/>
                  <a:gd name="T63" fmla="*/ 13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572">
                    <a:moveTo>
                      <a:pt x="77" y="134"/>
                    </a:moveTo>
                    <a:lnTo>
                      <a:pt x="77" y="8"/>
                    </a:lnTo>
                    <a:lnTo>
                      <a:pt x="0" y="0"/>
                    </a:lnTo>
                    <a:lnTo>
                      <a:pt x="0" y="125"/>
                    </a:lnTo>
                    <a:lnTo>
                      <a:pt x="61" y="132"/>
                    </a:lnTo>
                    <a:lnTo>
                      <a:pt x="29" y="157"/>
                    </a:lnTo>
                    <a:lnTo>
                      <a:pt x="0" y="160"/>
                    </a:lnTo>
                    <a:lnTo>
                      <a:pt x="0" y="184"/>
                    </a:lnTo>
                    <a:lnTo>
                      <a:pt x="26" y="171"/>
                    </a:lnTo>
                    <a:lnTo>
                      <a:pt x="32" y="172"/>
                    </a:lnTo>
                    <a:lnTo>
                      <a:pt x="44" y="172"/>
                    </a:lnTo>
                    <a:lnTo>
                      <a:pt x="54" y="171"/>
                    </a:lnTo>
                    <a:lnTo>
                      <a:pt x="60" y="171"/>
                    </a:lnTo>
                    <a:lnTo>
                      <a:pt x="52" y="222"/>
                    </a:lnTo>
                    <a:lnTo>
                      <a:pt x="37" y="222"/>
                    </a:lnTo>
                    <a:lnTo>
                      <a:pt x="22" y="212"/>
                    </a:lnTo>
                    <a:lnTo>
                      <a:pt x="0" y="212"/>
                    </a:lnTo>
                    <a:lnTo>
                      <a:pt x="0" y="572"/>
                    </a:lnTo>
                    <a:lnTo>
                      <a:pt x="44" y="560"/>
                    </a:lnTo>
                    <a:lnTo>
                      <a:pt x="48" y="403"/>
                    </a:lnTo>
                    <a:lnTo>
                      <a:pt x="77" y="403"/>
                    </a:lnTo>
                    <a:lnTo>
                      <a:pt x="77" y="242"/>
                    </a:lnTo>
                    <a:lnTo>
                      <a:pt x="69" y="240"/>
                    </a:lnTo>
                    <a:lnTo>
                      <a:pt x="77" y="222"/>
                    </a:lnTo>
                    <a:lnTo>
                      <a:pt x="77" y="191"/>
                    </a:lnTo>
                    <a:lnTo>
                      <a:pt x="68" y="210"/>
                    </a:lnTo>
                    <a:lnTo>
                      <a:pt x="72" y="172"/>
                    </a:lnTo>
                    <a:lnTo>
                      <a:pt x="77" y="172"/>
                    </a:lnTo>
                    <a:lnTo>
                      <a:pt x="77" y="157"/>
                    </a:lnTo>
                    <a:lnTo>
                      <a:pt x="68" y="156"/>
                    </a:lnTo>
                    <a:lnTo>
                      <a:pt x="70" y="134"/>
                    </a:lnTo>
                    <a:lnTo>
                      <a:pt x="77" y="13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8" name="Freeform 90"/>
              <p:cNvSpPr>
                <a:spLocks/>
              </p:cNvSpPr>
              <p:nvPr/>
            </p:nvSpPr>
            <p:spPr bwMode="auto">
              <a:xfrm>
                <a:off x="2272" y="1687"/>
                <a:ext cx="21" cy="64"/>
              </a:xfrm>
              <a:custGeom>
                <a:avLst/>
                <a:gdLst>
                  <a:gd name="T0" fmla="*/ 43 w 43"/>
                  <a:gd name="T1" fmla="*/ 128 h 128"/>
                  <a:gd name="T2" fmla="*/ 43 w 43"/>
                  <a:gd name="T3" fmla="*/ 3 h 128"/>
                  <a:gd name="T4" fmla="*/ 0 w 43"/>
                  <a:gd name="T5" fmla="*/ 0 h 128"/>
                  <a:gd name="T6" fmla="*/ 0 w 43"/>
                  <a:gd name="T7" fmla="*/ 123 h 128"/>
                  <a:gd name="T8" fmla="*/ 43 w 43"/>
                  <a:gd name="T9" fmla="*/ 128 h 128"/>
                </a:gdLst>
                <a:ahLst/>
                <a:cxnLst>
                  <a:cxn ang="0">
                    <a:pos x="T0" y="T1"/>
                  </a:cxn>
                  <a:cxn ang="0">
                    <a:pos x="T2" y="T3"/>
                  </a:cxn>
                  <a:cxn ang="0">
                    <a:pos x="T4" y="T5"/>
                  </a:cxn>
                  <a:cxn ang="0">
                    <a:pos x="T6" y="T7"/>
                  </a:cxn>
                  <a:cxn ang="0">
                    <a:pos x="T8" y="T9"/>
                  </a:cxn>
                </a:cxnLst>
                <a:rect l="0" t="0" r="r" b="b"/>
                <a:pathLst>
                  <a:path w="43" h="128">
                    <a:moveTo>
                      <a:pt x="43" y="128"/>
                    </a:moveTo>
                    <a:lnTo>
                      <a:pt x="43" y="3"/>
                    </a:lnTo>
                    <a:lnTo>
                      <a:pt x="0" y="0"/>
                    </a:lnTo>
                    <a:lnTo>
                      <a:pt x="0" y="123"/>
                    </a:lnTo>
                    <a:lnTo>
                      <a:pt x="43" y="128"/>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59" name="Freeform 91"/>
              <p:cNvSpPr>
                <a:spLocks/>
              </p:cNvSpPr>
              <p:nvPr/>
            </p:nvSpPr>
            <p:spPr bwMode="auto">
              <a:xfrm>
                <a:off x="2272" y="1769"/>
                <a:ext cx="21" cy="23"/>
              </a:xfrm>
              <a:custGeom>
                <a:avLst/>
                <a:gdLst>
                  <a:gd name="T0" fmla="*/ 43 w 43"/>
                  <a:gd name="T1" fmla="*/ 24 h 48"/>
                  <a:gd name="T2" fmla="*/ 43 w 43"/>
                  <a:gd name="T3" fmla="*/ 0 h 48"/>
                  <a:gd name="T4" fmla="*/ 0 w 43"/>
                  <a:gd name="T5" fmla="*/ 5 h 48"/>
                  <a:gd name="T6" fmla="*/ 0 w 43"/>
                  <a:gd name="T7" fmla="*/ 21 h 48"/>
                  <a:gd name="T8" fmla="*/ 42 w 43"/>
                  <a:gd name="T9" fmla="*/ 15 h 48"/>
                  <a:gd name="T10" fmla="*/ 0 w 43"/>
                  <a:gd name="T11" fmla="*/ 35 h 48"/>
                  <a:gd name="T12" fmla="*/ 0 w 43"/>
                  <a:gd name="T13" fmla="*/ 48 h 48"/>
                  <a:gd name="T14" fmla="*/ 43 w 43"/>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43" y="24"/>
                    </a:moveTo>
                    <a:lnTo>
                      <a:pt x="43" y="0"/>
                    </a:lnTo>
                    <a:lnTo>
                      <a:pt x="0" y="5"/>
                    </a:lnTo>
                    <a:lnTo>
                      <a:pt x="0" y="21"/>
                    </a:lnTo>
                    <a:lnTo>
                      <a:pt x="42" y="15"/>
                    </a:lnTo>
                    <a:lnTo>
                      <a:pt x="0" y="35"/>
                    </a:lnTo>
                    <a:lnTo>
                      <a:pt x="0" y="48"/>
                    </a:lnTo>
                    <a:lnTo>
                      <a:pt x="43" y="2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0" name="Freeform 92"/>
              <p:cNvSpPr>
                <a:spLocks/>
              </p:cNvSpPr>
              <p:nvPr/>
            </p:nvSpPr>
            <p:spPr bwMode="auto">
              <a:xfrm>
                <a:off x="2272" y="1795"/>
                <a:ext cx="21" cy="186"/>
              </a:xfrm>
              <a:custGeom>
                <a:avLst/>
                <a:gdLst>
                  <a:gd name="T0" fmla="*/ 43 w 43"/>
                  <a:gd name="T1" fmla="*/ 360 h 373"/>
                  <a:gd name="T2" fmla="*/ 43 w 43"/>
                  <a:gd name="T3" fmla="*/ 0 h 373"/>
                  <a:gd name="T4" fmla="*/ 27 w 43"/>
                  <a:gd name="T5" fmla="*/ 0 h 373"/>
                  <a:gd name="T6" fmla="*/ 12 w 43"/>
                  <a:gd name="T7" fmla="*/ 10 h 373"/>
                  <a:gd name="T8" fmla="*/ 0 w 43"/>
                  <a:gd name="T9" fmla="*/ 6 h 373"/>
                  <a:gd name="T10" fmla="*/ 0 w 43"/>
                  <a:gd name="T11" fmla="*/ 373 h 373"/>
                  <a:gd name="T12" fmla="*/ 43 w 43"/>
                  <a:gd name="T13" fmla="*/ 360 h 373"/>
                </a:gdLst>
                <a:ahLst/>
                <a:cxnLst>
                  <a:cxn ang="0">
                    <a:pos x="T0" y="T1"/>
                  </a:cxn>
                  <a:cxn ang="0">
                    <a:pos x="T2" y="T3"/>
                  </a:cxn>
                  <a:cxn ang="0">
                    <a:pos x="T4" y="T5"/>
                  </a:cxn>
                  <a:cxn ang="0">
                    <a:pos x="T6" y="T7"/>
                  </a:cxn>
                  <a:cxn ang="0">
                    <a:pos x="T8" y="T9"/>
                  </a:cxn>
                  <a:cxn ang="0">
                    <a:pos x="T10" y="T11"/>
                  </a:cxn>
                  <a:cxn ang="0">
                    <a:pos x="T12" y="T13"/>
                  </a:cxn>
                </a:cxnLst>
                <a:rect l="0" t="0" r="r" b="b"/>
                <a:pathLst>
                  <a:path w="43" h="373">
                    <a:moveTo>
                      <a:pt x="43" y="360"/>
                    </a:moveTo>
                    <a:lnTo>
                      <a:pt x="43" y="0"/>
                    </a:lnTo>
                    <a:lnTo>
                      <a:pt x="27" y="0"/>
                    </a:lnTo>
                    <a:lnTo>
                      <a:pt x="12" y="10"/>
                    </a:lnTo>
                    <a:lnTo>
                      <a:pt x="0" y="6"/>
                    </a:lnTo>
                    <a:lnTo>
                      <a:pt x="0" y="373"/>
                    </a:lnTo>
                    <a:lnTo>
                      <a:pt x="43" y="36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1" name="Freeform 93"/>
              <p:cNvSpPr>
                <a:spLocks/>
              </p:cNvSpPr>
              <p:nvPr/>
            </p:nvSpPr>
            <p:spPr bwMode="auto">
              <a:xfrm>
                <a:off x="2256" y="1685"/>
                <a:ext cx="16" cy="103"/>
              </a:xfrm>
              <a:custGeom>
                <a:avLst/>
                <a:gdLst>
                  <a:gd name="T0" fmla="*/ 32 w 32"/>
                  <a:gd name="T1" fmla="*/ 127 h 206"/>
                  <a:gd name="T2" fmla="*/ 32 w 32"/>
                  <a:gd name="T3" fmla="*/ 4 h 206"/>
                  <a:gd name="T4" fmla="*/ 0 w 32"/>
                  <a:gd name="T5" fmla="*/ 0 h 206"/>
                  <a:gd name="T6" fmla="*/ 0 w 32"/>
                  <a:gd name="T7" fmla="*/ 124 h 206"/>
                  <a:gd name="T8" fmla="*/ 14 w 32"/>
                  <a:gd name="T9" fmla="*/ 127 h 206"/>
                  <a:gd name="T10" fmla="*/ 0 w 32"/>
                  <a:gd name="T11" fmla="*/ 172 h 206"/>
                  <a:gd name="T12" fmla="*/ 0 w 32"/>
                  <a:gd name="T13" fmla="*/ 206 h 206"/>
                  <a:gd name="T14" fmla="*/ 8 w 32"/>
                  <a:gd name="T15" fmla="*/ 190 h 206"/>
                  <a:gd name="T16" fmla="*/ 32 w 32"/>
                  <a:gd name="T17" fmla="*/ 188 h 206"/>
                  <a:gd name="T18" fmla="*/ 32 w 32"/>
                  <a:gd name="T19" fmla="*/ 172 h 206"/>
                  <a:gd name="T20" fmla="*/ 14 w 32"/>
                  <a:gd name="T21" fmla="*/ 173 h 206"/>
                  <a:gd name="T22" fmla="*/ 32 w 32"/>
                  <a:gd name="T23" fmla="*/ 127 h 206"/>
                  <a:gd name="T24" fmla="*/ 32 w 32"/>
                  <a:gd name="T25" fmla="*/ 12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206">
                    <a:moveTo>
                      <a:pt x="32" y="127"/>
                    </a:moveTo>
                    <a:lnTo>
                      <a:pt x="32" y="4"/>
                    </a:lnTo>
                    <a:lnTo>
                      <a:pt x="0" y="0"/>
                    </a:lnTo>
                    <a:lnTo>
                      <a:pt x="0" y="124"/>
                    </a:lnTo>
                    <a:lnTo>
                      <a:pt x="14" y="127"/>
                    </a:lnTo>
                    <a:lnTo>
                      <a:pt x="0" y="172"/>
                    </a:lnTo>
                    <a:lnTo>
                      <a:pt x="0" y="206"/>
                    </a:lnTo>
                    <a:lnTo>
                      <a:pt x="8" y="190"/>
                    </a:lnTo>
                    <a:lnTo>
                      <a:pt x="32" y="188"/>
                    </a:lnTo>
                    <a:lnTo>
                      <a:pt x="32" y="172"/>
                    </a:lnTo>
                    <a:lnTo>
                      <a:pt x="14" y="173"/>
                    </a:lnTo>
                    <a:lnTo>
                      <a:pt x="32" y="127"/>
                    </a:lnTo>
                    <a:lnTo>
                      <a:pt x="32" y="127"/>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2" name="Freeform 94"/>
              <p:cNvSpPr>
                <a:spLocks/>
              </p:cNvSpPr>
              <p:nvPr/>
            </p:nvSpPr>
            <p:spPr bwMode="auto">
              <a:xfrm>
                <a:off x="2256" y="1786"/>
                <a:ext cx="16" cy="200"/>
              </a:xfrm>
              <a:custGeom>
                <a:avLst/>
                <a:gdLst>
                  <a:gd name="T0" fmla="*/ 32 w 32"/>
                  <a:gd name="T1" fmla="*/ 13 h 399"/>
                  <a:gd name="T2" fmla="*/ 32 w 32"/>
                  <a:gd name="T3" fmla="*/ 0 h 399"/>
                  <a:gd name="T4" fmla="*/ 0 w 32"/>
                  <a:gd name="T5" fmla="*/ 16 h 399"/>
                  <a:gd name="T6" fmla="*/ 0 w 32"/>
                  <a:gd name="T7" fmla="*/ 399 h 399"/>
                  <a:gd name="T8" fmla="*/ 32 w 32"/>
                  <a:gd name="T9" fmla="*/ 390 h 399"/>
                  <a:gd name="T10" fmla="*/ 32 w 32"/>
                  <a:gd name="T11" fmla="*/ 23 h 399"/>
                  <a:gd name="T12" fmla="*/ 21 w 32"/>
                  <a:gd name="T13" fmla="*/ 17 h 399"/>
                  <a:gd name="T14" fmla="*/ 32 w 32"/>
                  <a:gd name="T15" fmla="*/ 13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99">
                    <a:moveTo>
                      <a:pt x="32" y="13"/>
                    </a:moveTo>
                    <a:lnTo>
                      <a:pt x="32" y="0"/>
                    </a:lnTo>
                    <a:lnTo>
                      <a:pt x="0" y="16"/>
                    </a:lnTo>
                    <a:lnTo>
                      <a:pt x="0" y="399"/>
                    </a:lnTo>
                    <a:lnTo>
                      <a:pt x="32" y="390"/>
                    </a:lnTo>
                    <a:lnTo>
                      <a:pt x="32" y="23"/>
                    </a:lnTo>
                    <a:lnTo>
                      <a:pt x="21" y="17"/>
                    </a:lnTo>
                    <a:lnTo>
                      <a:pt x="32" y="1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3" name="Freeform 95"/>
              <p:cNvSpPr>
                <a:spLocks/>
              </p:cNvSpPr>
              <p:nvPr/>
            </p:nvSpPr>
            <p:spPr bwMode="auto">
              <a:xfrm>
                <a:off x="2253" y="1685"/>
                <a:ext cx="3" cy="62"/>
              </a:xfrm>
              <a:custGeom>
                <a:avLst/>
                <a:gdLst>
                  <a:gd name="T0" fmla="*/ 6 w 6"/>
                  <a:gd name="T1" fmla="*/ 125 h 125"/>
                  <a:gd name="T2" fmla="*/ 6 w 6"/>
                  <a:gd name="T3" fmla="*/ 1 h 125"/>
                  <a:gd name="T4" fmla="*/ 0 w 6"/>
                  <a:gd name="T5" fmla="*/ 0 h 125"/>
                  <a:gd name="T6" fmla="*/ 0 w 6"/>
                  <a:gd name="T7" fmla="*/ 125 h 125"/>
                  <a:gd name="T8" fmla="*/ 6 w 6"/>
                  <a:gd name="T9" fmla="*/ 125 h 125"/>
                </a:gdLst>
                <a:ahLst/>
                <a:cxnLst>
                  <a:cxn ang="0">
                    <a:pos x="T0" y="T1"/>
                  </a:cxn>
                  <a:cxn ang="0">
                    <a:pos x="T2" y="T3"/>
                  </a:cxn>
                  <a:cxn ang="0">
                    <a:pos x="T4" y="T5"/>
                  </a:cxn>
                  <a:cxn ang="0">
                    <a:pos x="T6" y="T7"/>
                  </a:cxn>
                  <a:cxn ang="0">
                    <a:pos x="T8" y="T9"/>
                  </a:cxn>
                </a:cxnLst>
                <a:rect l="0" t="0" r="r" b="b"/>
                <a:pathLst>
                  <a:path w="6" h="125">
                    <a:moveTo>
                      <a:pt x="6" y="125"/>
                    </a:moveTo>
                    <a:lnTo>
                      <a:pt x="6" y="1"/>
                    </a:lnTo>
                    <a:lnTo>
                      <a:pt x="0" y="0"/>
                    </a:lnTo>
                    <a:lnTo>
                      <a:pt x="0" y="125"/>
                    </a:lnTo>
                    <a:lnTo>
                      <a:pt x="6" y="125"/>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4" name="Freeform 96"/>
              <p:cNvSpPr>
                <a:spLocks/>
              </p:cNvSpPr>
              <p:nvPr/>
            </p:nvSpPr>
            <p:spPr bwMode="auto">
              <a:xfrm>
                <a:off x="2253" y="1771"/>
                <a:ext cx="3" cy="22"/>
              </a:xfrm>
              <a:custGeom>
                <a:avLst/>
                <a:gdLst>
                  <a:gd name="T0" fmla="*/ 6 w 6"/>
                  <a:gd name="T1" fmla="*/ 34 h 45"/>
                  <a:gd name="T2" fmla="*/ 6 w 6"/>
                  <a:gd name="T3" fmla="*/ 0 h 45"/>
                  <a:gd name="T4" fmla="*/ 4 w 6"/>
                  <a:gd name="T5" fmla="*/ 6 h 45"/>
                  <a:gd name="T6" fmla="*/ 0 w 6"/>
                  <a:gd name="T7" fmla="*/ 6 h 45"/>
                  <a:gd name="T8" fmla="*/ 0 w 6"/>
                  <a:gd name="T9" fmla="*/ 16 h 45"/>
                  <a:gd name="T10" fmla="*/ 4 w 6"/>
                  <a:gd name="T11" fmla="*/ 15 h 45"/>
                  <a:gd name="T12" fmla="*/ 0 w 6"/>
                  <a:gd name="T13" fmla="*/ 21 h 45"/>
                  <a:gd name="T14" fmla="*/ 0 w 6"/>
                  <a:gd name="T15" fmla="*/ 45 h 45"/>
                  <a:gd name="T16" fmla="*/ 6 w 6"/>
                  <a:gd name="T17"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5">
                    <a:moveTo>
                      <a:pt x="6" y="34"/>
                    </a:moveTo>
                    <a:lnTo>
                      <a:pt x="6" y="0"/>
                    </a:lnTo>
                    <a:lnTo>
                      <a:pt x="4" y="6"/>
                    </a:lnTo>
                    <a:lnTo>
                      <a:pt x="0" y="6"/>
                    </a:lnTo>
                    <a:lnTo>
                      <a:pt x="0" y="16"/>
                    </a:lnTo>
                    <a:lnTo>
                      <a:pt x="4" y="15"/>
                    </a:lnTo>
                    <a:lnTo>
                      <a:pt x="0" y="21"/>
                    </a:lnTo>
                    <a:lnTo>
                      <a:pt x="0" y="45"/>
                    </a:lnTo>
                    <a:lnTo>
                      <a:pt x="6" y="3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5" name="Freeform 97"/>
              <p:cNvSpPr>
                <a:spLocks/>
              </p:cNvSpPr>
              <p:nvPr/>
            </p:nvSpPr>
            <p:spPr bwMode="auto">
              <a:xfrm>
                <a:off x="2253" y="1794"/>
                <a:ext cx="3" cy="193"/>
              </a:xfrm>
              <a:custGeom>
                <a:avLst/>
                <a:gdLst>
                  <a:gd name="T0" fmla="*/ 6 w 6"/>
                  <a:gd name="T1" fmla="*/ 383 h 386"/>
                  <a:gd name="T2" fmla="*/ 6 w 6"/>
                  <a:gd name="T3" fmla="*/ 0 h 386"/>
                  <a:gd name="T4" fmla="*/ 0 w 6"/>
                  <a:gd name="T5" fmla="*/ 3 h 386"/>
                  <a:gd name="T6" fmla="*/ 0 w 6"/>
                  <a:gd name="T7" fmla="*/ 386 h 386"/>
                  <a:gd name="T8" fmla="*/ 6 w 6"/>
                  <a:gd name="T9" fmla="*/ 383 h 386"/>
                </a:gdLst>
                <a:ahLst/>
                <a:cxnLst>
                  <a:cxn ang="0">
                    <a:pos x="T0" y="T1"/>
                  </a:cxn>
                  <a:cxn ang="0">
                    <a:pos x="T2" y="T3"/>
                  </a:cxn>
                  <a:cxn ang="0">
                    <a:pos x="T4" y="T5"/>
                  </a:cxn>
                  <a:cxn ang="0">
                    <a:pos x="T6" y="T7"/>
                  </a:cxn>
                  <a:cxn ang="0">
                    <a:pos x="T8" y="T9"/>
                  </a:cxn>
                </a:cxnLst>
                <a:rect l="0" t="0" r="r" b="b"/>
                <a:pathLst>
                  <a:path w="6" h="386">
                    <a:moveTo>
                      <a:pt x="6" y="383"/>
                    </a:moveTo>
                    <a:lnTo>
                      <a:pt x="6" y="0"/>
                    </a:lnTo>
                    <a:lnTo>
                      <a:pt x="0" y="3"/>
                    </a:lnTo>
                    <a:lnTo>
                      <a:pt x="0" y="386"/>
                    </a:lnTo>
                    <a:lnTo>
                      <a:pt x="6" y="38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6" name="Freeform 98"/>
              <p:cNvSpPr>
                <a:spLocks/>
              </p:cNvSpPr>
              <p:nvPr/>
            </p:nvSpPr>
            <p:spPr bwMode="auto">
              <a:xfrm>
                <a:off x="2250" y="1685"/>
                <a:ext cx="3" cy="80"/>
              </a:xfrm>
              <a:custGeom>
                <a:avLst/>
                <a:gdLst>
                  <a:gd name="T0" fmla="*/ 7 w 7"/>
                  <a:gd name="T1" fmla="*/ 125 h 160"/>
                  <a:gd name="T2" fmla="*/ 7 w 7"/>
                  <a:gd name="T3" fmla="*/ 0 h 160"/>
                  <a:gd name="T4" fmla="*/ 0 w 7"/>
                  <a:gd name="T5" fmla="*/ 0 h 160"/>
                  <a:gd name="T6" fmla="*/ 0 w 7"/>
                  <a:gd name="T7" fmla="*/ 160 h 160"/>
                  <a:gd name="T8" fmla="*/ 4 w 7"/>
                  <a:gd name="T9" fmla="*/ 125 h 160"/>
                  <a:gd name="T10" fmla="*/ 7 w 7"/>
                  <a:gd name="T11" fmla="*/ 125 h 160"/>
                </a:gdLst>
                <a:ahLst/>
                <a:cxnLst>
                  <a:cxn ang="0">
                    <a:pos x="T0" y="T1"/>
                  </a:cxn>
                  <a:cxn ang="0">
                    <a:pos x="T2" y="T3"/>
                  </a:cxn>
                  <a:cxn ang="0">
                    <a:pos x="T4" y="T5"/>
                  </a:cxn>
                  <a:cxn ang="0">
                    <a:pos x="T6" y="T7"/>
                  </a:cxn>
                  <a:cxn ang="0">
                    <a:pos x="T8" y="T9"/>
                  </a:cxn>
                  <a:cxn ang="0">
                    <a:pos x="T10" y="T11"/>
                  </a:cxn>
                </a:cxnLst>
                <a:rect l="0" t="0" r="r" b="b"/>
                <a:pathLst>
                  <a:path w="7" h="160">
                    <a:moveTo>
                      <a:pt x="7" y="125"/>
                    </a:moveTo>
                    <a:lnTo>
                      <a:pt x="7" y="0"/>
                    </a:lnTo>
                    <a:lnTo>
                      <a:pt x="0" y="0"/>
                    </a:lnTo>
                    <a:lnTo>
                      <a:pt x="0" y="160"/>
                    </a:lnTo>
                    <a:lnTo>
                      <a:pt x="4" y="125"/>
                    </a:lnTo>
                    <a:lnTo>
                      <a:pt x="7" y="125"/>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7" name="Freeform 99"/>
              <p:cNvSpPr>
                <a:spLocks/>
              </p:cNvSpPr>
              <p:nvPr/>
            </p:nvSpPr>
            <p:spPr bwMode="auto">
              <a:xfrm>
                <a:off x="2250" y="1774"/>
                <a:ext cx="3" cy="7"/>
              </a:xfrm>
              <a:custGeom>
                <a:avLst/>
                <a:gdLst>
                  <a:gd name="T0" fmla="*/ 7 w 7"/>
                  <a:gd name="T1" fmla="*/ 10 h 13"/>
                  <a:gd name="T2" fmla="*/ 7 w 7"/>
                  <a:gd name="T3" fmla="*/ 0 h 13"/>
                  <a:gd name="T4" fmla="*/ 0 w 7"/>
                  <a:gd name="T5" fmla="*/ 0 h 13"/>
                  <a:gd name="T6" fmla="*/ 0 w 7"/>
                  <a:gd name="T7" fmla="*/ 13 h 13"/>
                  <a:gd name="T8" fmla="*/ 7 w 7"/>
                  <a:gd name="T9" fmla="*/ 10 h 13"/>
                </a:gdLst>
                <a:ahLst/>
                <a:cxnLst>
                  <a:cxn ang="0">
                    <a:pos x="T0" y="T1"/>
                  </a:cxn>
                  <a:cxn ang="0">
                    <a:pos x="T2" y="T3"/>
                  </a:cxn>
                  <a:cxn ang="0">
                    <a:pos x="T4" y="T5"/>
                  </a:cxn>
                  <a:cxn ang="0">
                    <a:pos x="T6" y="T7"/>
                  </a:cxn>
                  <a:cxn ang="0">
                    <a:pos x="T8" y="T9"/>
                  </a:cxn>
                </a:cxnLst>
                <a:rect l="0" t="0" r="r" b="b"/>
                <a:pathLst>
                  <a:path w="7" h="13">
                    <a:moveTo>
                      <a:pt x="7" y="10"/>
                    </a:moveTo>
                    <a:lnTo>
                      <a:pt x="7" y="0"/>
                    </a:lnTo>
                    <a:lnTo>
                      <a:pt x="0" y="0"/>
                    </a:lnTo>
                    <a:lnTo>
                      <a:pt x="0" y="13"/>
                    </a:lnTo>
                    <a:lnTo>
                      <a:pt x="7" y="1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8" name="Freeform 100"/>
              <p:cNvSpPr>
                <a:spLocks/>
              </p:cNvSpPr>
              <p:nvPr/>
            </p:nvSpPr>
            <p:spPr bwMode="auto">
              <a:xfrm>
                <a:off x="2250" y="1781"/>
                <a:ext cx="3" cy="206"/>
              </a:xfrm>
              <a:custGeom>
                <a:avLst/>
                <a:gdLst>
                  <a:gd name="T0" fmla="*/ 7 w 7"/>
                  <a:gd name="T1" fmla="*/ 24 h 412"/>
                  <a:gd name="T2" fmla="*/ 7 w 7"/>
                  <a:gd name="T3" fmla="*/ 0 h 412"/>
                  <a:gd name="T4" fmla="*/ 0 w 7"/>
                  <a:gd name="T5" fmla="*/ 13 h 412"/>
                  <a:gd name="T6" fmla="*/ 0 w 7"/>
                  <a:gd name="T7" fmla="*/ 412 h 412"/>
                  <a:gd name="T8" fmla="*/ 7 w 7"/>
                  <a:gd name="T9" fmla="*/ 411 h 412"/>
                  <a:gd name="T10" fmla="*/ 7 w 7"/>
                  <a:gd name="T11" fmla="*/ 28 h 412"/>
                  <a:gd name="T12" fmla="*/ 4 w 7"/>
                  <a:gd name="T13" fmla="*/ 28 h 412"/>
                  <a:gd name="T14" fmla="*/ 7 w 7"/>
                  <a:gd name="T15" fmla="*/ 24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12">
                    <a:moveTo>
                      <a:pt x="7" y="24"/>
                    </a:moveTo>
                    <a:lnTo>
                      <a:pt x="7" y="0"/>
                    </a:lnTo>
                    <a:lnTo>
                      <a:pt x="0" y="13"/>
                    </a:lnTo>
                    <a:lnTo>
                      <a:pt x="0" y="412"/>
                    </a:lnTo>
                    <a:lnTo>
                      <a:pt x="7" y="411"/>
                    </a:lnTo>
                    <a:lnTo>
                      <a:pt x="7" y="28"/>
                    </a:lnTo>
                    <a:lnTo>
                      <a:pt x="4" y="28"/>
                    </a:lnTo>
                    <a:lnTo>
                      <a:pt x="7" y="24"/>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69" name="Freeform 101"/>
              <p:cNvSpPr>
                <a:spLocks/>
              </p:cNvSpPr>
              <p:nvPr/>
            </p:nvSpPr>
            <p:spPr bwMode="auto">
              <a:xfrm>
                <a:off x="2155" y="1683"/>
                <a:ext cx="95" cy="325"/>
              </a:xfrm>
              <a:custGeom>
                <a:avLst/>
                <a:gdLst>
                  <a:gd name="T0" fmla="*/ 190 w 190"/>
                  <a:gd name="T1" fmla="*/ 163 h 650"/>
                  <a:gd name="T2" fmla="*/ 190 w 190"/>
                  <a:gd name="T3" fmla="*/ 3 h 650"/>
                  <a:gd name="T4" fmla="*/ 154 w 190"/>
                  <a:gd name="T5" fmla="*/ 0 h 650"/>
                  <a:gd name="T6" fmla="*/ 0 w 190"/>
                  <a:gd name="T7" fmla="*/ 41 h 650"/>
                  <a:gd name="T8" fmla="*/ 0 w 190"/>
                  <a:gd name="T9" fmla="*/ 111 h 650"/>
                  <a:gd name="T10" fmla="*/ 9 w 190"/>
                  <a:gd name="T11" fmla="*/ 117 h 650"/>
                  <a:gd name="T12" fmla="*/ 20 w 190"/>
                  <a:gd name="T13" fmla="*/ 122 h 650"/>
                  <a:gd name="T14" fmla="*/ 29 w 190"/>
                  <a:gd name="T15" fmla="*/ 126 h 650"/>
                  <a:gd name="T16" fmla="*/ 39 w 190"/>
                  <a:gd name="T17" fmla="*/ 130 h 650"/>
                  <a:gd name="T18" fmla="*/ 48 w 190"/>
                  <a:gd name="T19" fmla="*/ 133 h 650"/>
                  <a:gd name="T20" fmla="*/ 59 w 190"/>
                  <a:gd name="T21" fmla="*/ 136 h 650"/>
                  <a:gd name="T22" fmla="*/ 68 w 190"/>
                  <a:gd name="T23" fmla="*/ 138 h 650"/>
                  <a:gd name="T24" fmla="*/ 77 w 190"/>
                  <a:gd name="T25" fmla="*/ 140 h 650"/>
                  <a:gd name="T26" fmla="*/ 118 w 190"/>
                  <a:gd name="T27" fmla="*/ 123 h 650"/>
                  <a:gd name="T28" fmla="*/ 182 w 190"/>
                  <a:gd name="T29" fmla="*/ 123 h 650"/>
                  <a:gd name="T30" fmla="*/ 174 w 190"/>
                  <a:gd name="T31" fmla="*/ 163 h 650"/>
                  <a:gd name="T32" fmla="*/ 175 w 190"/>
                  <a:gd name="T33" fmla="*/ 163 h 650"/>
                  <a:gd name="T34" fmla="*/ 178 w 190"/>
                  <a:gd name="T35" fmla="*/ 182 h 650"/>
                  <a:gd name="T36" fmla="*/ 171 w 190"/>
                  <a:gd name="T37" fmla="*/ 184 h 650"/>
                  <a:gd name="T38" fmla="*/ 169 w 190"/>
                  <a:gd name="T39" fmla="*/ 193 h 650"/>
                  <a:gd name="T40" fmla="*/ 173 w 190"/>
                  <a:gd name="T41" fmla="*/ 192 h 650"/>
                  <a:gd name="T42" fmla="*/ 166 w 190"/>
                  <a:gd name="T43" fmla="*/ 225 h 650"/>
                  <a:gd name="T44" fmla="*/ 164 w 190"/>
                  <a:gd name="T45" fmla="*/ 223 h 650"/>
                  <a:gd name="T46" fmla="*/ 163 w 190"/>
                  <a:gd name="T47" fmla="*/ 231 h 650"/>
                  <a:gd name="T48" fmla="*/ 0 w 190"/>
                  <a:gd name="T49" fmla="*/ 128 h 650"/>
                  <a:gd name="T50" fmla="*/ 0 w 190"/>
                  <a:gd name="T51" fmla="*/ 164 h 650"/>
                  <a:gd name="T52" fmla="*/ 84 w 190"/>
                  <a:gd name="T53" fmla="*/ 210 h 650"/>
                  <a:gd name="T54" fmla="*/ 46 w 190"/>
                  <a:gd name="T55" fmla="*/ 206 h 650"/>
                  <a:gd name="T56" fmla="*/ 6 w 190"/>
                  <a:gd name="T57" fmla="*/ 206 h 650"/>
                  <a:gd name="T58" fmla="*/ 0 w 190"/>
                  <a:gd name="T59" fmla="*/ 198 h 650"/>
                  <a:gd name="T60" fmla="*/ 0 w 190"/>
                  <a:gd name="T61" fmla="*/ 650 h 650"/>
                  <a:gd name="T62" fmla="*/ 137 w 190"/>
                  <a:gd name="T63" fmla="*/ 626 h 650"/>
                  <a:gd name="T64" fmla="*/ 190 w 190"/>
                  <a:gd name="T65" fmla="*/ 609 h 650"/>
                  <a:gd name="T66" fmla="*/ 190 w 190"/>
                  <a:gd name="T67" fmla="*/ 210 h 650"/>
                  <a:gd name="T68" fmla="*/ 179 w 190"/>
                  <a:gd name="T69" fmla="*/ 231 h 650"/>
                  <a:gd name="T70" fmla="*/ 186 w 190"/>
                  <a:gd name="T71" fmla="*/ 197 h 650"/>
                  <a:gd name="T72" fmla="*/ 190 w 190"/>
                  <a:gd name="T73" fmla="*/ 195 h 650"/>
                  <a:gd name="T74" fmla="*/ 190 w 190"/>
                  <a:gd name="T75" fmla="*/ 182 h 650"/>
                  <a:gd name="T76" fmla="*/ 188 w 190"/>
                  <a:gd name="T77" fmla="*/ 182 h 650"/>
                  <a:gd name="T78" fmla="*/ 190 w 190"/>
                  <a:gd name="T79" fmla="*/ 163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650">
                    <a:moveTo>
                      <a:pt x="190" y="163"/>
                    </a:moveTo>
                    <a:lnTo>
                      <a:pt x="190" y="3"/>
                    </a:lnTo>
                    <a:lnTo>
                      <a:pt x="154" y="0"/>
                    </a:lnTo>
                    <a:lnTo>
                      <a:pt x="0" y="41"/>
                    </a:lnTo>
                    <a:lnTo>
                      <a:pt x="0" y="111"/>
                    </a:lnTo>
                    <a:lnTo>
                      <a:pt x="9" y="117"/>
                    </a:lnTo>
                    <a:lnTo>
                      <a:pt x="20" y="122"/>
                    </a:lnTo>
                    <a:lnTo>
                      <a:pt x="29" y="126"/>
                    </a:lnTo>
                    <a:lnTo>
                      <a:pt x="39" y="130"/>
                    </a:lnTo>
                    <a:lnTo>
                      <a:pt x="48" y="133"/>
                    </a:lnTo>
                    <a:lnTo>
                      <a:pt x="59" y="136"/>
                    </a:lnTo>
                    <a:lnTo>
                      <a:pt x="68" y="138"/>
                    </a:lnTo>
                    <a:lnTo>
                      <a:pt x="77" y="140"/>
                    </a:lnTo>
                    <a:lnTo>
                      <a:pt x="118" y="123"/>
                    </a:lnTo>
                    <a:lnTo>
                      <a:pt x="182" y="123"/>
                    </a:lnTo>
                    <a:lnTo>
                      <a:pt x="174" y="163"/>
                    </a:lnTo>
                    <a:lnTo>
                      <a:pt x="175" y="163"/>
                    </a:lnTo>
                    <a:lnTo>
                      <a:pt x="178" y="182"/>
                    </a:lnTo>
                    <a:lnTo>
                      <a:pt x="171" y="184"/>
                    </a:lnTo>
                    <a:lnTo>
                      <a:pt x="169" y="193"/>
                    </a:lnTo>
                    <a:lnTo>
                      <a:pt x="173" y="192"/>
                    </a:lnTo>
                    <a:lnTo>
                      <a:pt x="166" y="225"/>
                    </a:lnTo>
                    <a:lnTo>
                      <a:pt x="164" y="223"/>
                    </a:lnTo>
                    <a:lnTo>
                      <a:pt x="163" y="231"/>
                    </a:lnTo>
                    <a:lnTo>
                      <a:pt x="0" y="128"/>
                    </a:lnTo>
                    <a:lnTo>
                      <a:pt x="0" y="164"/>
                    </a:lnTo>
                    <a:lnTo>
                      <a:pt x="84" y="210"/>
                    </a:lnTo>
                    <a:lnTo>
                      <a:pt x="46" y="206"/>
                    </a:lnTo>
                    <a:lnTo>
                      <a:pt x="6" y="206"/>
                    </a:lnTo>
                    <a:lnTo>
                      <a:pt x="0" y="198"/>
                    </a:lnTo>
                    <a:lnTo>
                      <a:pt x="0" y="650"/>
                    </a:lnTo>
                    <a:lnTo>
                      <a:pt x="137" y="626"/>
                    </a:lnTo>
                    <a:lnTo>
                      <a:pt x="190" y="609"/>
                    </a:lnTo>
                    <a:lnTo>
                      <a:pt x="190" y="210"/>
                    </a:lnTo>
                    <a:lnTo>
                      <a:pt x="179" y="231"/>
                    </a:lnTo>
                    <a:lnTo>
                      <a:pt x="186" y="197"/>
                    </a:lnTo>
                    <a:lnTo>
                      <a:pt x="190" y="195"/>
                    </a:lnTo>
                    <a:lnTo>
                      <a:pt x="190" y="182"/>
                    </a:lnTo>
                    <a:lnTo>
                      <a:pt x="188" y="182"/>
                    </a:lnTo>
                    <a:lnTo>
                      <a:pt x="190" y="163"/>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0" name="Freeform 102"/>
              <p:cNvSpPr>
                <a:spLocks/>
              </p:cNvSpPr>
              <p:nvPr/>
            </p:nvSpPr>
            <p:spPr bwMode="auto">
              <a:xfrm>
                <a:off x="2140" y="1704"/>
                <a:ext cx="15" cy="35"/>
              </a:xfrm>
              <a:custGeom>
                <a:avLst/>
                <a:gdLst>
                  <a:gd name="T0" fmla="*/ 30 w 30"/>
                  <a:gd name="T1" fmla="*/ 70 h 70"/>
                  <a:gd name="T2" fmla="*/ 30 w 30"/>
                  <a:gd name="T3" fmla="*/ 0 h 70"/>
                  <a:gd name="T4" fmla="*/ 0 w 30"/>
                  <a:gd name="T5" fmla="*/ 8 h 70"/>
                  <a:gd name="T6" fmla="*/ 0 w 30"/>
                  <a:gd name="T7" fmla="*/ 46 h 70"/>
                  <a:gd name="T8" fmla="*/ 7 w 30"/>
                  <a:gd name="T9" fmla="*/ 53 h 70"/>
                  <a:gd name="T10" fmla="*/ 15 w 30"/>
                  <a:gd name="T11" fmla="*/ 59 h 70"/>
                  <a:gd name="T12" fmla="*/ 22 w 30"/>
                  <a:gd name="T13" fmla="*/ 65 h 70"/>
                  <a:gd name="T14" fmla="*/ 30 w 30"/>
                  <a:gd name="T15" fmla="*/ 7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0">
                    <a:moveTo>
                      <a:pt x="30" y="70"/>
                    </a:moveTo>
                    <a:lnTo>
                      <a:pt x="30" y="0"/>
                    </a:lnTo>
                    <a:lnTo>
                      <a:pt x="0" y="8"/>
                    </a:lnTo>
                    <a:lnTo>
                      <a:pt x="0" y="46"/>
                    </a:lnTo>
                    <a:lnTo>
                      <a:pt x="7" y="53"/>
                    </a:lnTo>
                    <a:lnTo>
                      <a:pt x="15" y="59"/>
                    </a:lnTo>
                    <a:lnTo>
                      <a:pt x="22" y="65"/>
                    </a:lnTo>
                    <a:lnTo>
                      <a:pt x="30" y="70"/>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1" name="Freeform 103"/>
              <p:cNvSpPr>
                <a:spLocks/>
              </p:cNvSpPr>
              <p:nvPr/>
            </p:nvSpPr>
            <p:spPr bwMode="auto">
              <a:xfrm>
                <a:off x="1401" y="1737"/>
                <a:ext cx="754" cy="376"/>
              </a:xfrm>
              <a:custGeom>
                <a:avLst/>
                <a:gdLst>
                  <a:gd name="T0" fmla="*/ 1507 w 1507"/>
                  <a:gd name="T1" fmla="*/ 20 h 752"/>
                  <a:gd name="T2" fmla="*/ 1327 w 1507"/>
                  <a:gd name="T3" fmla="*/ 0 h 752"/>
                  <a:gd name="T4" fmla="*/ 1303 w 1507"/>
                  <a:gd name="T5" fmla="*/ 45 h 752"/>
                  <a:gd name="T6" fmla="*/ 1158 w 1507"/>
                  <a:gd name="T7" fmla="*/ 40 h 752"/>
                  <a:gd name="T8" fmla="*/ 1098 w 1507"/>
                  <a:gd name="T9" fmla="*/ 90 h 752"/>
                  <a:gd name="T10" fmla="*/ 862 w 1507"/>
                  <a:gd name="T11" fmla="*/ 140 h 752"/>
                  <a:gd name="T12" fmla="*/ 842 w 1507"/>
                  <a:gd name="T13" fmla="*/ 87 h 752"/>
                  <a:gd name="T14" fmla="*/ 802 w 1507"/>
                  <a:gd name="T15" fmla="*/ 96 h 752"/>
                  <a:gd name="T16" fmla="*/ 792 w 1507"/>
                  <a:gd name="T17" fmla="*/ 158 h 752"/>
                  <a:gd name="T18" fmla="*/ 765 w 1507"/>
                  <a:gd name="T19" fmla="*/ 197 h 752"/>
                  <a:gd name="T20" fmla="*/ 736 w 1507"/>
                  <a:gd name="T21" fmla="*/ 231 h 752"/>
                  <a:gd name="T22" fmla="*/ 706 w 1507"/>
                  <a:gd name="T23" fmla="*/ 261 h 752"/>
                  <a:gd name="T24" fmla="*/ 673 w 1507"/>
                  <a:gd name="T25" fmla="*/ 290 h 752"/>
                  <a:gd name="T26" fmla="*/ 638 w 1507"/>
                  <a:gd name="T27" fmla="*/ 315 h 752"/>
                  <a:gd name="T28" fmla="*/ 601 w 1507"/>
                  <a:gd name="T29" fmla="*/ 340 h 752"/>
                  <a:gd name="T30" fmla="*/ 563 w 1507"/>
                  <a:gd name="T31" fmla="*/ 364 h 752"/>
                  <a:gd name="T32" fmla="*/ 523 w 1507"/>
                  <a:gd name="T33" fmla="*/ 387 h 752"/>
                  <a:gd name="T34" fmla="*/ 364 w 1507"/>
                  <a:gd name="T35" fmla="*/ 449 h 752"/>
                  <a:gd name="T36" fmla="*/ 322 w 1507"/>
                  <a:gd name="T37" fmla="*/ 478 h 752"/>
                  <a:gd name="T38" fmla="*/ 297 w 1507"/>
                  <a:gd name="T39" fmla="*/ 490 h 752"/>
                  <a:gd name="T40" fmla="*/ 275 w 1507"/>
                  <a:gd name="T41" fmla="*/ 499 h 752"/>
                  <a:gd name="T42" fmla="*/ 254 w 1507"/>
                  <a:gd name="T43" fmla="*/ 502 h 752"/>
                  <a:gd name="T44" fmla="*/ 230 w 1507"/>
                  <a:gd name="T45" fmla="*/ 502 h 752"/>
                  <a:gd name="T46" fmla="*/ 205 w 1507"/>
                  <a:gd name="T47" fmla="*/ 499 h 752"/>
                  <a:gd name="T48" fmla="*/ 176 w 1507"/>
                  <a:gd name="T49" fmla="*/ 492 h 752"/>
                  <a:gd name="T50" fmla="*/ 143 w 1507"/>
                  <a:gd name="T51" fmla="*/ 482 h 752"/>
                  <a:gd name="T52" fmla="*/ 124 w 1507"/>
                  <a:gd name="T53" fmla="*/ 374 h 752"/>
                  <a:gd name="T54" fmla="*/ 75 w 1507"/>
                  <a:gd name="T55" fmla="*/ 388 h 752"/>
                  <a:gd name="T56" fmla="*/ 51 w 1507"/>
                  <a:gd name="T57" fmla="*/ 435 h 752"/>
                  <a:gd name="T58" fmla="*/ 25 w 1507"/>
                  <a:gd name="T59" fmla="*/ 480 h 752"/>
                  <a:gd name="T60" fmla="*/ 5 w 1507"/>
                  <a:gd name="T61" fmla="*/ 519 h 752"/>
                  <a:gd name="T62" fmla="*/ 0 w 1507"/>
                  <a:gd name="T63" fmla="*/ 553 h 752"/>
                  <a:gd name="T64" fmla="*/ 5 w 1507"/>
                  <a:gd name="T65" fmla="*/ 562 h 752"/>
                  <a:gd name="T66" fmla="*/ 15 w 1507"/>
                  <a:gd name="T67" fmla="*/ 569 h 752"/>
                  <a:gd name="T68" fmla="*/ 31 w 1507"/>
                  <a:gd name="T69" fmla="*/ 572 h 752"/>
                  <a:gd name="T70" fmla="*/ 53 w 1507"/>
                  <a:gd name="T71" fmla="*/ 573 h 752"/>
                  <a:gd name="T72" fmla="*/ 150 w 1507"/>
                  <a:gd name="T73" fmla="*/ 638 h 752"/>
                  <a:gd name="T74" fmla="*/ 121 w 1507"/>
                  <a:gd name="T75" fmla="*/ 671 h 752"/>
                  <a:gd name="T76" fmla="*/ 271 w 1507"/>
                  <a:gd name="T77" fmla="*/ 724 h 752"/>
                  <a:gd name="T78" fmla="*/ 495 w 1507"/>
                  <a:gd name="T79" fmla="*/ 697 h 752"/>
                  <a:gd name="T80" fmla="*/ 598 w 1507"/>
                  <a:gd name="T81" fmla="*/ 730 h 752"/>
                  <a:gd name="T82" fmla="*/ 599 w 1507"/>
                  <a:gd name="T83" fmla="*/ 747 h 752"/>
                  <a:gd name="T84" fmla="*/ 603 w 1507"/>
                  <a:gd name="T85" fmla="*/ 752 h 752"/>
                  <a:gd name="T86" fmla="*/ 614 w 1507"/>
                  <a:gd name="T87" fmla="*/ 749 h 752"/>
                  <a:gd name="T88" fmla="*/ 636 w 1507"/>
                  <a:gd name="T89" fmla="*/ 747 h 752"/>
                  <a:gd name="T90" fmla="*/ 879 w 1507"/>
                  <a:gd name="T91" fmla="*/ 671 h 752"/>
                  <a:gd name="T92" fmla="*/ 1190 w 1507"/>
                  <a:gd name="T93" fmla="*/ 569 h 752"/>
                  <a:gd name="T94" fmla="*/ 1286 w 1507"/>
                  <a:gd name="T95" fmla="*/ 581 h 752"/>
                  <a:gd name="T96" fmla="*/ 1507 w 1507"/>
                  <a:gd name="T97" fmla="*/ 542 h 752"/>
                  <a:gd name="T98" fmla="*/ 1498 w 1507"/>
                  <a:gd name="T99" fmla="*/ 78 h 752"/>
                  <a:gd name="T100" fmla="*/ 1446 w 1507"/>
                  <a:gd name="T101" fmla="*/ 55 h 752"/>
                  <a:gd name="T102" fmla="*/ 1507 w 1507"/>
                  <a:gd name="T103" fmla="*/ 5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7" h="752">
                    <a:moveTo>
                      <a:pt x="1507" y="56"/>
                    </a:moveTo>
                    <a:lnTo>
                      <a:pt x="1507" y="20"/>
                    </a:lnTo>
                    <a:lnTo>
                      <a:pt x="1473" y="0"/>
                    </a:lnTo>
                    <a:lnTo>
                      <a:pt x="1327" y="0"/>
                    </a:lnTo>
                    <a:lnTo>
                      <a:pt x="1312" y="17"/>
                    </a:lnTo>
                    <a:lnTo>
                      <a:pt x="1303" y="45"/>
                    </a:lnTo>
                    <a:lnTo>
                      <a:pt x="1246" y="40"/>
                    </a:lnTo>
                    <a:lnTo>
                      <a:pt x="1158" y="40"/>
                    </a:lnTo>
                    <a:lnTo>
                      <a:pt x="1126" y="60"/>
                    </a:lnTo>
                    <a:lnTo>
                      <a:pt x="1098" y="90"/>
                    </a:lnTo>
                    <a:lnTo>
                      <a:pt x="914" y="131"/>
                    </a:lnTo>
                    <a:lnTo>
                      <a:pt x="862" y="140"/>
                    </a:lnTo>
                    <a:lnTo>
                      <a:pt x="875" y="108"/>
                    </a:lnTo>
                    <a:lnTo>
                      <a:pt x="842" y="87"/>
                    </a:lnTo>
                    <a:lnTo>
                      <a:pt x="817" y="100"/>
                    </a:lnTo>
                    <a:lnTo>
                      <a:pt x="802" y="96"/>
                    </a:lnTo>
                    <a:lnTo>
                      <a:pt x="777" y="136"/>
                    </a:lnTo>
                    <a:lnTo>
                      <a:pt x="792" y="158"/>
                    </a:lnTo>
                    <a:lnTo>
                      <a:pt x="779" y="177"/>
                    </a:lnTo>
                    <a:lnTo>
                      <a:pt x="765" y="197"/>
                    </a:lnTo>
                    <a:lnTo>
                      <a:pt x="751" y="214"/>
                    </a:lnTo>
                    <a:lnTo>
                      <a:pt x="736" y="231"/>
                    </a:lnTo>
                    <a:lnTo>
                      <a:pt x="721" y="246"/>
                    </a:lnTo>
                    <a:lnTo>
                      <a:pt x="706" y="261"/>
                    </a:lnTo>
                    <a:lnTo>
                      <a:pt x="690" y="276"/>
                    </a:lnTo>
                    <a:lnTo>
                      <a:pt x="673" y="290"/>
                    </a:lnTo>
                    <a:lnTo>
                      <a:pt x="656" y="303"/>
                    </a:lnTo>
                    <a:lnTo>
                      <a:pt x="638" y="315"/>
                    </a:lnTo>
                    <a:lnTo>
                      <a:pt x="620" y="328"/>
                    </a:lnTo>
                    <a:lnTo>
                      <a:pt x="601" y="340"/>
                    </a:lnTo>
                    <a:lnTo>
                      <a:pt x="583" y="352"/>
                    </a:lnTo>
                    <a:lnTo>
                      <a:pt x="563" y="364"/>
                    </a:lnTo>
                    <a:lnTo>
                      <a:pt x="544" y="375"/>
                    </a:lnTo>
                    <a:lnTo>
                      <a:pt x="523" y="387"/>
                    </a:lnTo>
                    <a:lnTo>
                      <a:pt x="361" y="412"/>
                    </a:lnTo>
                    <a:lnTo>
                      <a:pt x="364" y="449"/>
                    </a:lnTo>
                    <a:lnTo>
                      <a:pt x="334" y="470"/>
                    </a:lnTo>
                    <a:lnTo>
                      <a:pt x="322" y="478"/>
                    </a:lnTo>
                    <a:lnTo>
                      <a:pt x="309" y="485"/>
                    </a:lnTo>
                    <a:lnTo>
                      <a:pt x="297" y="490"/>
                    </a:lnTo>
                    <a:lnTo>
                      <a:pt x="287" y="495"/>
                    </a:lnTo>
                    <a:lnTo>
                      <a:pt x="275" y="499"/>
                    </a:lnTo>
                    <a:lnTo>
                      <a:pt x="265" y="501"/>
                    </a:lnTo>
                    <a:lnTo>
                      <a:pt x="254" y="502"/>
                    </a:lnTo>
                    <a:lnTo>
                      <a:pt x="242" y="502"/>
                    </a:lnTo>
                    <a:lnTo>
                      <a:pt x="230" y="502"/>
                    </a:lnTo>
                    <a:lnTo>
                      <a:pt x="218" y="501"/>
                    </a:lnTo>
                    <a:lnTo>
                      <a:pt x="205" y="499"/>
                    </a:lnTo>
                    <a:lnTo>
                      <a:pt x="191" y="495"/>
                    </a:lnTo>
                    <a:lnTo>
                      <a:pt x="176" y="492"/>
                    </a:lnTo>
                    <a:lnTo>
                      <a:pt x="160" y="488"/>
                    </a:lnTo>
                    <a:lnTo>
                      <a:pt x="143" y="482"/>
                    </a:lnTo>
                    <a:lnTo>
                      <a:pt x="124" y="478"/>
                    </a:lnTo>
                    <a:lnTo>
                      <a:pt x="124" y="374"/>
                    </a:lnTo>
                    <a:lnTo>
                      <a:pt x="83" y="365"/>
                    </a:lnTo>
                    <a:lnTo>
                      <a:pt x="75" y="388"/>
                    </a:lnTo>
                    <a:lnTo>
                      <a:pt x="63" y="412"/>
                    </a:lnTo>
                    <a:lnTo>
                      <a:pt x="51" y="435"/>
                    </a:lnTo>
                    <a:lnTo>
                      <a:pt x="38" y="458"/>
                    </a:lnTo>
                    <a:lnTo>
                      <a:pt x="25" y="480"/>
                    </a:lnTo>
                    <a:lnTo>
                      <a:pt x="14" y="500"/>
                    </a:lnTo>
                    <a:lnTo>
                      <a:pt x="5" y="519"/>
                    </a:lnTo>
                    <a:lnTo>
                      <a:pt x="0" y="535"/>
                    </a:lnTo>
                    <a:lnTo>
                      <a:pt x="0" y="553"/>
                    </a:lnTo>
                    <a:lnTo>
                      <a:pt x="2" y="557"/>
                    </a:lnTo>
                    <a:lnTo>
                      <a:pt x="5" y="562"/>
                    </a:lnTo>
                    <a:lnTo>
                      <a:pt x="9" y="565"/>
                    </a:lnTo>
                    <a:lnTo>
                      <a:pt x="15" y="569"/>
                    </a:lnTo>
                    <a:lnTo>
                      <a:pt x="22" y="571"/>
                    </a:lnTo>
                    <a:lnTo>
                      <a:pt x="31" y="572"/>
                    </a:lnTo>
                    <a:lnTo>
                      <a:pt x="42" y="573"/>
                    </a:lnTo>
                    <a:lnTo>
                      <a:pt x="53" y="573"/>
                    </a:lnTo>
                    <a:lnTo>
                      <a:pt x="164" y="600"/>
                    </a:lnTo>
                    <a:lnTo>
                      <a:pt x="150" y="638"/>
                    </a:lnTo>
                    <a:lnTo>
                      <a:pt x="136" y="667"/>
                    </a:lnTo>
                    <a:lnTo>
                      <a:pt x="121" y="671"/>
                    </a:lnTo>
                    <a:lnTo>
                      <a:pt x="121" y="686"/>
                    </a:lnTo>
                    <a:lnTo>
                      <a:pt x="271" y="724"/>
                    </a:lnTo>
                    <a:lnTo>
                      <a:pt x="298" y="724"/>
                    </a:lnTo>
                    <a:lnTo>
                      <a:pt x="495" y="697"/>
                    </a:lnTo>
                    <a:lnTo>
                      <a:pt x="590" y="714"/>
                    </a:lnTo>
                    <a:lnTo>
                      <a:pt x="598" y="730"/>
                    </a:lnTo>
                    <a:lnTo>
                      <a:pt x="598" y="740"/>
                    </a:lnTo>
                    <a:lnTo>
                      <a:pt x="599" y="747"/>
                    </a:lnTo>
                    <a:lnTo>
                      <a:pt x="600" y="751"/>
                    </a:lnTo>
                    <a:lnTo>
                      <a:pt x="603" y="752"/>
                    </a:lnTo>
                    <a:lnTo>
                      <a:pt x="607" y="751"/>
                    </a:lnTo>
                    <a:lnTo>
                      <a:pt x="614" y="749"/>
                    </a:lnTo>
                    <a:lnTo>
                      <a:pt x="623" y="748"/>
                    </a:lnTo>
                    <a:lnTo>
                      <a:pt x="636" y="747"/>
                    </a:lnTo>
                    <a:lnTo>
                      <a:pt x="799" y="691"/>
                    </a:lnTo>
                    <a:lnTo>
                      <a:pt x="879" y="671"/>
                    </a:lnTo>
                    <a:lnTo>
                      <a:pt x="856" y="518"/>
                    </a:lnTo>
                    <a:lnTo>
                      <a:pt x="1190" y="569"/>
                    </a:lnTo>
                    <a:lnTo>
                      <a:pt x="1233" y="586"/>
                    </a:lnTo>
                    <a:lnTo>
                      <a:pt x="1286" y="581"/>
                    </a:lnTo>
                    <a:lnTo>
                      <a:pt x="1505" y="543"/>
                    </a:lnTo>
                    <a:lnTo>
                      <a:pt x="1507" y="542"/>
                    </a:lnTo>
                    <a:lnTo>
                      <a:pt x="1507" y="90"/>
                    </a:lnTo>
                    <a:lnTo>
                      <a:pt x="1498" y="78"/>
                    </a:lnTo>
                    <a:lnTo>
                      <a:pt x="1423" y="86"/>
                    </a:lnTo>
                    <a:lnTo>
                      <a:pt x="1446" y="55"/>
                    </a:lnTo>
                    <a:lnTo>
                      <a:pt x="1497" y="51"/>
                    </a:lnTo>
                    <a:lnTo>
                      <a:pt x="1507" y="56"/>
                    </a:lnTo>
                    <a:close/>
                  </a:path>
                </a:pathLst>
              </a:custGeom>
              <a:solidFill>
                <a:srgbClr val="000F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2" name="Freeform 104"/>
              <p:cNvSpPr>
                <a:spLocks/>
              </p:cNvSpPr>
              <p:nvPr/>
            </p:nvSpPr>
            <p:spPr bwMode="auto">
              <a:xfrm>
                <a:off x="1635" y="1848"/>
                <a:ext cx="547" cy="122"/>
              </a:xfrm>
              <a:custGeom>
                <a:avLst/>
                <a:gdLst>
                  <a:gd name="T0" fmla="*/ 94 w 1092"/>
                  <a:gd name="T1" fmla="*/ 138 h 245"/>
                  <a:gd name="T2" fmla="*/ 0 w 1092"/>
                  <a:gd name="T3" fmla="*/ 193 h 245"/>
                  <a:gd name="T4" fmla="*/ 2 w 1092"/>
                  <a:gd name="T5" fmla="*/ 198 h 245"/>
                  <a:gd name="T6" fmla="*/ 3 w 1092"/>
                  <a:gd name="T7" fmla="*/ 202 h 245"/>
                  <a:gd name="T8" fmla="*/ 5 w 1092"/>
                  <a:gd name="T9" fmla="*/ 205 h 245"/>
                  <a:gd name="T10" fmla="*/ 5 w 1092"/>
                  <a:gd name="T11" fmla="*/ 208 h 245"/>
                  <a:gd name="T12" fmla="*/ 6 w 1092"/>
                  <a:gd name="T13" fmla="*/ 212 h 245"/>
                  <a:gd name="T14" fmla="*/ 8 w 1092"/>
                  <a:gd name="T15" fmla="*/ 215 h 245"/>
                  <a:gd name="T16" fmla="*/ 10 w 1092"/>
                  <a:gd name="T17" fmla="*/ 218 h 245"/>
                  <a:gd name="T18" fmla="*/ 16 w 1092"/>
                  <a:gd name="T19" fmla="*/ 221 h 245"/>
                  <a:gd name="T20" fmla="*/ 23 w 1092"/>
                  <a:gd name="T21" fmla="*/ 223 h 245"/>
                  <a:gd name="T22" fmla="*/ 32 w 1092"/>
                  <a:gd name="T23" fmla="*/ 227 h 245"/>
                  <a:gd name="T24" fmla="*/ 46 w 1092"/>
                  <a:gd name="T25" fmla="*/ 229 h 245"/>
                  <a:gd name="T26" fmla="*/ 62 w 1092"/>
                  <a:gd name="T27" fmla="*/ 233 h 245"/>
                  <a:gd name="T28" fmla="*/ 83 w 1092"/>
                  <a:gd name="T29" fmla="*/ 235 h 245"/>
                  <a:gd name="T30" fmla="*/ 108 w 1092"/>
                  <a:gd name="T31" fmla="*/ 238 h 245"/>
                  <a:gd name="T32" fmla="*/ 139 w 1092"/>
                  <a:gd name="T33" fmla="*/ 242 h 245"/>
                  <a:gd name="T34" fmla="*/ 175 w 1092"/>
                  <a:gd name="T35" fmla="*/ 245 h 245"/>
                  <a:gd name="T36" fmla="*/ 219 w 1092"/>
                  <a:gd name="T37" fmla="*/ 228 h 245"/>
                  <a:gd name="T38" fmla="*/ 418 w 1092"/>
                  <a:gd name="T39" fmla="*/ 207 h 245"/>
                  <a:gd name="T40" fmla="*/ 1092 w 1092"/>
                  <a:gd name="T41" fmla="*/ 65 h 245"/>
                  <a:gd name="T42" fmla="*/ 1074 w 1092"/>
                  <a:gd name="T43" fmla="*/ 38 h 245"/>
                  <a:gd name="T44" fmla="*/ 986 w 1092"/>
                  <a:gd name="T45" fmla="*/ 0 h 245"/>
                  <a:gd name="T46" fmla="*/ 338 w 1092"/>
                  <a:gd name="T47" fmla="*/ 121 h 245"/>
                  <a:gd name="T48" fmla="*/ 233 w 1092"/>
                  <a:gd name="T49" fmla="*/ 149 h 245"/>
                  <a:gd name="T50" fmla="*/ 189 w 1092"/>
                  <a:gd name="T51" fmla="*/ 165 h 245"/>
                  <a:gd name="T52" fmla="*/ 168 w 1092"/>
                  <a:gd name="T53" fmla="*/ 165 h 245"/>
                  <a:gd name="T54" fmla="*/ 149 w 1092"/>
                  <a:gd name="T55" fmla="*/ 166 h 245"/>
                  <a:gd name="T56" fmla="*/ 134 w 1092"/>
                  <a:gd name="T57" fmla="*/ 167 h 245"/>
                  <a:gd name="T58" fmla="*/ 121 w 1092"/>
                  <a:gd name="T59" fmla="*/ 167 h 245"/>
                  <a:gd name="T60" fmla="*/ 112 w 1092"/>
                  <a:gd name="T61" fmla="*/ 165 h 245"/>
                  <a:gd name="T62" fmla="*/ 107 w 1092"/>
                  <a:gd name="T63" fmla="*/ 158 h 245"/>
                  <a:gd name="T64" fmla="*/ 106 w 1092"/>
                  <a:gd name="T65" fmla="*/ 145 h 245"/>
                  <a:gd name="T66" fmla="*/ 109 w 1092"/>
                  <a:gd name="T67" fmla="*/ 127 h 245"/>
                  <a:gd name="T68" fmla="*/ 94 w 1092"/>
                  <a:gd name="T69" fmla="*/ 13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2" h="245">
                    <a:moveTo>
                      <a:pt x="94" y="138"/>
                    </a:moveTo>
                    <a:lnTo>
                      <a:pt x="0" y="193"/>
                    </a:lnTo>
                    <a:lnTo>
                      <a:pt x="2" y="198"/>
                    </a:lnTo>
                    <a:lnTo>
                      <a:pt x="3" y="202"/>
                    </a:lnTo>
                    <a:lnTo>
                      <a:pt x="5" y="205"/>
                    </a:lnTo>
                    <a:lnTo>
                      <a:pt x="5" y="208"/>
                    </a:lnTo>
                    <a:lnTo>
                      <a:pt x="6" y="212"/>
                    </a:lnTo>
                    <a:lnTo>
                      <a:pt x="8" y="215"/>
                    </a:lnTo>
                    <a:lnTo>
                      <a:pt x="10" y="218"/>
                    </a:lnTo>
                    <a:lnTo>
                      <a:pt x="16" y="221"/>
                    </a:lnTo>
                    <a:lnTo>
                      <a:pt x="23" y="223"/>
                    </a:lnTo>
                    <a:lnTo>
                      <a:pt x="32" y="227"/>
                    </a:lnTo>
                    <a:lnTo>
                      <a:pt x="46" y="229"/>
                    </a:lnTo>
                    <a:lnTo>
                      <a:pt x="62" y="233"/>
                    </a:lnTo>
                    <a:lnTo>
                      <a:pt x="83" y="235"/>
                    </a:lnTo>
                    <a:lnTo>
                      <a:pt x="108" y="238"/>
                    </a:lnTo>
                    <a:lnTo>
                      <a:pt x="139" y="242"/>
                    </a:lnTo>
                    <a:lnTo>
                      <a:pt x="175" y="245"/>
                    </a:lnTo>
                    <a:lnTo>
                      <a:pt x="219" y="228"/>
                    </a:lnTo>
                    <a:lnTo>
                      <a:pt x="418" y="207"/>
                    </a:lnTo>
                    <a:lnTo>
                      <a:pt x="1092" y="65"/>
                    </a:lnTo>
                    <a:lnTo>
                      <a:pt x="1074" y="38"/>
                    </a:lnTo>
                    <a:lnTo>
                      <a:pt x="986" y="0"/>
                    </a:lnTo>
                    <a:lnTo>
                      <a:pt x="338" y="121"/>
                    </a:lnTo>
                    <a:lnTo>
                      <a:pt x="233" y="149"/>
                    </a:lnTo>
                    <a:lnTo>
                      <a:pt x="189" y="165"/>
                    </a:lnTo>
                    <a:lnTo>
                      <a:pt x="168" y="165"/>
                    </a:lnTo>
                    <a:lnTo>
                      <a:pt x="149" y="166"/>
                    </a:lnTo>
                    <a:lnTo>
                      <a:pt x="134" y="167"/>
                    </a:lnTo>
                    <a:lnTo>
                      <a:pt x="121" y="167"/>
                    </a:lnTo>
                    <a:lnTo>
                      <a:pt x="112" y="165"/>
                    </a:lnTo>
                    <a:lnTo>
                      <a:pt x="107" y="158"/>
                    </a:lnTo>
                    <a:lnTo>
                      <a:pt x="106" y="145"/>
                    </a:lnTo>
                    <a:lnTo>
                      <a:pt x="109" y="127"/>
                    </a:lnTo>
                    <a:lnTo>
                      <a:pt x="94" y="138"/>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3" name="Freeform 105"/>
              <p:cNvSpPr>
                <a:spLocks/>
              </p:cNvSpPr>
              <p:nvPr/>
            </p:nvSpPr>
            <p:spPr bwMode="auto">
              <a:xfrm>
                <a:off x="1568" y="1983"/>
                <a:ext cx="246" cy="73"/>
              </a:xfrm>
              <a:custGeom>
                <a:avLst/>
                <a:gdLst>
                  <a:gd name="T0" fmla="*/ 0 w 491"/>
                  <a:gd name="T1" fmla="*/ 146 h 146"/>
                  <a:gd name="T2" fmla="*/ 84 w 491"/>
                  <a:gd name="T3" fmla="*/ 99 h 146"/>
                  <a:gd name="T4" fmla="*/ 103 w 491"/>
                  <a:gd name="T5" fmla="*/ 86 h 146"/>
                  <a:gd name="T6" fmla="*/ 120 w 491"/>
                  <a:gd name="T7" fmla="*/ 76 h 146"/>
                  <a:gd name="T8" fmla="*/ 137 w 491"/>
                  <a:gd name="T9" fmla="*/ 66 h 146"/>
                  <a:gd name="T10" fmla="*/ 155 w 491"/>
                  <a:gd name="T11" fmla="*/ 58 h 146"/>
                  <a:gd name="T12" fmla="*/ 171 w 491"/>
                  <a:gd name="T13" fmla="*/ 51 h 146"/>
                  <a:gd name="T14" fmla="*/ 188 w 491"/>
                  <a:gd name="T15" fmla="*/ 44 h 146"/>
                  <a:gd name="T16" fmla="*/ 205 w 491"/>
                  <a:gd name="T17" fmla="*/ 40 h 146"/>
                  <a:gd name="T18" fmla="*/ 223 w 491"/>
                  <a:gd name="T19" fmla="*/ 35 h 146"/>
                  <a:gd name="T20" fmla="*/ 240 w 491"/>
                  <a:gd name="T21" fmla="*/ 31 h 146"/>
                  <a:gd name="T22" fmla="*/ 257 w 491"/>
                  <a:gd name="T23" fmla="*/ 26 h 146"/>
                  <a:gd name="T24" fmla="*/ 274 w 491"/>
                  <a:gd name="T25" fmla="*/ 23 h 146"/>
                  <a:gd name="T26" fmla="*/ 293 w 491"/>
                  <a:gd name="T27" fmla="*/ 19 h 146"/>
                  <a:gd name="T28" fmla="*/ 311 w 491"/>
                  <a:gd name="T29" fmla="*/ 15 h 146"/>
                  <a:gd name="T30" fmla="*/ 331 w 491"/>
                  <a:gd name="T31" fmla="*/ 10 h 146"/>
                  <a:gd name="T32" fmla="*/ 350 w 491"/>
                  <a:gd name="T33" fmla="*/ 5 h 146"/>
                  <a:gd name="T34" fmla="*/ 371 w 491"/>
                  <a:gd name="T35" fmla="*/ 0 h 146"/>
                  <a:gd name="T36" fmla="*/ 430 w 491"/>
                  <a:gd name="T37" fmla="*/ 3 h 146"/>
                  <a:gd name="T38" fmla="*/ 491 w 491"/>
                  <a:gd name="T39" fmla="*/ 2 h 146"/>
                  <a:gd name="T40" fmla="*/ 386 w 491"/>
                  <a:gd name="T41" fmla="*/ 80 h 146"/>
                  <a:gd name="T42" fmla="*/ 310 w 491"/>
                  <a:gd name="T43" fmla="*/ 62 h 146"/>
                  <a:gd name="T44" fmla="*/ 292 w 491"/>
                  <a:gd name="T45" fmla="*/ 72 h 146"/>
                  <a:gd name="T46" fmla="*/ 310 w 491"/>
                  <a:gd name="T47" fmla="*/ 95 h 146"/>
                  <a:gd name="T48" fmla="*/ 241 w 491"/>
                  <a:gd name="T49" fmla="*/ 77 h 146"/>
                  <a:gd name="T50" fmla="*/ 194 w 491"/>
                  <a:gd name="T51" fmla="*/ 99 h 146"/>
                  <a:gd name="T52" fmla="*/ 157 w 491"/>
                  <a:gd name="T53" fmla="*/ 108 h 146"/>
                  <a:gd name="T54" fmla="*/ 81 w 491"/>
                  <a:gd name="T55" fmla="*/ 117 h 146"/>
                  <a:gd name="T56" fmla="*/ 0 w 491"/>
                  <a:gd name="T5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1" h="146">
                    <a:moveTo>
                      <a:pt x="0" y="146"/>
                    </a:moveTo>
                    <a:lnTo>
                      <a:pt x="84" y="99"/>
                    </a:lnTo>
                    <a:lnTo>
                      <a:pt x="103" y="86"/>
                    </a:lnTo>
                    <a:lnTo>
                      <a:pt x="120" y="76"/>
                    </a:lnTo>
                    <a:lnTo>
                      <a:pt x="137" y="66"/>
                    </a:lnTo>
                    <a:lnTo>
                      <a:pt x="155" y="58"/>
                    </a:lnTo>
                    <a:lnTo>
                      <a:pt x="171" y="51"/>
                    </a:lnTo>
                    <a:lnTo>
                      <a:pt x="188" y="44"/>
                    </a:lnTo>
                    <a:lnTo>
                      <a:pt x="205" y="40"/>
                    </a:lnTo>
                    <a:lnTo>
                      <a:pt x="223" y="35"/>
                    </a:lnTo>
                    <a:lnTo>
                      <a:pt x="240" y="31"/>
                    </a:lnTo>
                    <a:lnTo>
                      <a:pt x="257" y="26"/>
                    </a:lnTo>
                    <a:lnTo>
                      <a:pt x="274" y="23"/>
                    </a:lnTo>
                    <a:lnTo>
                      <a:pt x="293" y="19"/>
                    </a:lnTo>
                    <a:lnTo>
                      <a:pt x="311" y="15"/>
                    </a:lnTo>
                    <a:lnTo>
                      <a:pt x="331" y="10"/>
                    </a:lnTo>
                    <a:lnTo>
                      <a:pt x="350" y="5"/>
                    </a:lnTo>
                    <a:lnTo>
                      <a:pt x="371" y="0"/>
                    </a:lnTo>
                    <a:lnTo>
                      <a:pt x="430" y="3"/>
                    </a:lnTo>
                    <a:lnTo>
                      <a:pt x="491" y="2"/>
                    </a:lnTo>
                    <a:lnTo>
                      <a:pt x="386" y="80"/>
                    </a:lnTo>
                    <a:lnTo>
                      <a:pt x="310" y="62"/>
                    </a:lnTo>
                    <a:lnTo>
                      <a:pt x="292" y="72"/>
                    </a:lnTo>
                    <a:lnTo>
                      <a:pt x="310" y="95"/>
                    </a:lnTo>
                    <a:lnTo>
                      <a:pt x="241" y="77"/>
                    </a:lnTo>
                    <a:lnTo>
                      <a:pt x="194" y="99"/>
                    </a:lnTo>
                    <a:lnTo>
                      <a:pt x="157" y="108"/>
                    </a:lnTo>
                    <a:lnTo>
                      <a:pt x="81" y="117"/>
                    </a:lnTo>
                    <a:lnTo>
                      <a:pt x="0" y="146"/>
                    </a:lnTo>
                    <a:close/>
                  </a:path>
                </a:pathLst>
              </a:custGeom>
              <a:solidFill>
                <a:srgbClr val="9984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4" name="Freeform 106"/>
              <p:cNvSpPr>
                <a:spLocks/>
              </p:cNvSpPr>
              <p:nvPr/>
            </p:nvSpPr>
            <p:spPr bwMode="auto">
              <a:xfrm>
                <a:off x="1686" y="1786"/>
                <a:ext cx="372" cy="151"/>
              </a:xfrm>
              <a:custGeom>
                <a:avLst/>
                <a:gdLst>
                  <a:gd name="T0" fmla="*/ 220 w 745"/>
                  <a:gd name="T1" fmla="*/ 59 h 301"/>
                  <a:gd name="T2" fmla="*/ 183 w 745"/>
                  <a:gd name="T3" fmla="*/ 114 h 301"/>
                  <a:gd name="T4" fmla="*/ 165 w 745"/>
                  <a:gd name="T5" fmla="*/ 130 h 301"/>
                  <a:gd name="T6" fmla="*/ 149 w 745"/>
                  <a:gd name="T7" fmla="*/ 146 h 301"/>
                  <a:gd name="T8" fmla="*/ 133 w 745"/>
                  <a:gd name="T9" fmla="*/ 160 h 301"/>
                  <a:gd name="T10" fmla="*/ 117 w 745"/>
                  <a:gd name="T11" fmla="*/ 174 h 301"/>
                  <a:gd name="T12" fmla="*/ 99 w 745"/>
                  <a:gd name="T13" fmla="*/ 188 h 301"/>
                  <a:gd name="T14" fmla="*/ 80 w 745"/>
                  <a:gd name="T15" fmla="*/ 202 h 301"/>
                  <a:gd name="T16" fmla="*/ 59 w 745"/>
                  <a:gd name="T17" fmla="*/ 217 h 301"/>
                  <a:gd name="T18" fmla="*/ 35 w 745"/>
                  <a:gd name="T19" fmla="*/ 235 h 301"/>
                  <a:gd name="T20" fmla="*/ 6 w 745"/>
                  <a:gd name="T21" fmla="*/ 255 h 301"/>
                  <a:gd name="T22" fmla="*/ 0 w 745"/>
                  <a:gd name="T23" fmla="*/ 270 h 301"/>
                  <a:gd name="T24" fmla="*/ 0 w 745"/>
                  <a:gd name="T25" fmla="*/ 282 h 301"/>
                  <a:gd name="T26" fmla="*/ 4 w 745"/>
                  <a:gd name="T27" fmla="*/ 291 h 301"/>
                  <a:gd name="T28" fmla="*/ 12 w 745"/>
                  <a:gd name="T29" fmla="*/ 297 h 301"/>
                  <a:gd name="T30" fmla="*/ 23 w 745"/>
                  <a:gd name="T31" fmla="*/ 300 h 301"/>
                  <a:gd name="T32" fmla="*/ 37 w 745"/>
                  <a:gd name="T33" fmla="*/ 301 h 301"/>
                  <a:gd name="T34" fmla="*/ 53 w 745"/>
                  <a:gd name="T35" fmla="*/ 300 h 301"/>
                  <a:gd name="T36" fmla="*/ 71 w 745"/>
                  <a:gd name="T37" fmla="*/ 298 h 301"/>
                  <a:gd name="T38" fmla="*/ 88 w 745"/>
                  <a:gd name="T39" fmla="*/ 295 h 301"/>
                  <a:gd name="T40" fmla="*/ 106 w 745"/>
                  <a:gd name="T41" fmla="*/ 291 h 301"/>
                  <a:gd name="T42" fmla="*/ 124 w 745"/>
                  <a:gd name="T43" fmla="*/ 287 h 301"/>
                  <a:gd name="T44" fmla="*/ 141 w 745"/>
                  <a:gd name="T45" fmla="*/ 281 h 301"/>
                  <a:gd name="T46" fmla="*/ 156 w 745"/>
                  <a:gd name="T47" fmla="*/ 276 h 301"/>
                  <a:gd name="T48" fmla="*/ 168 w 745"/>
                  <a:gd name="T49" fmla="*/ 273 h 301"/>
                  <a:gd name="T50" fmla="*/ 178 w 745"/>
                  <a:gd name="T51" fmla="*/ 269 h 301"/>
                  <a:gd name="T52" fmla="*/ 183 w 745"/>
                  <a:gd name="T53" fmla="*/ 267 h 301"/>
                  <a:gd name="T54" fmla="*/ 218 w 745"/>
                  <a:gd name="T55" fmla="*/ 258 h 301"/>
                  <a:gd name="T56" fmla="*/ 253 w 745"/>
                  <a:gd name="T57" fmla="*/ 250 h 301"/>
                  <a:gd name="T58" fmla="*/ 287 w 745"/>
                  <a:gd name="T59" fmla="*/ 242 h 301"/>
                  <a:gd name="T60" fmla="*/ 323 w 745"/>
                  <a:gd name="T61" fmla="*/ 234 h 301"/>
                  <a:gd name="T62" fmla="*/ 357 w 745"/>
                  <a:gd name="T63" fmla="*/ 227 h 301"/>
                  <a:gd name="T64" fmla="*/ 392 w 745"/>
                  <a:gd name="T65" fmla="*/ 219 h 301"/>
                  <a:gd name="T66" fmla="*/ 428 w 745"/>
                  <a:gd name="T67" fmla="*/ 212 h 301"/>
                  <a:gd name="T68" fmla="*/ 462 w 745"/>
                  <a:gd name="T69" fmla="*/ 205 h 301"/>
                  <a:gd name="T70" fmla="*/ 498 w 745"/>
                  <a:gd name="T71" fmla="*/ 199 h 301"/>
                  <a:gd name="T72" fmla="*/ 533 w 745"/>
                  <a:gd name="T73" fmla="*/ 192 h 301"/>
                  <a:gd name="T74" fmla="*/ 568 w 745"/>
                  <a:gd name="T75" fmla="*/ 186 h 301"/>
                  <a:gd name="T76" fmla="*/ 604 w 745"/>
                  <a:gd name="T77" fmla="*/ 179 h 301"/>
                  <a:gd name="T78" fmla="*/ 639 w 745"/>
                  <a:gd name="T79" fmla="*/ 174 h 301"/>
                  <a:gd name="T80" fmla="*/ 674 w 745"/>
                  <a:gd name="T81" fmla="*/ 167 h 301"/>
                  <a:gd name="T82" fmla="*/ 709 w 745"/>
                  <a:gd name="T83" fmla="*/ 161 h 301"/>
                  <a:gd name="T84" fmla="*/ 745 w 745"/>
                  <a:gd name="T85" fmla="*/ 154 h 301"/>
                  <a:gd name="T86" fmla="*/ 687 w 745"/>
                  <a:gd name="T87" fmla="*/ 0 h 301"/>
                  <a:gd name="T88" fmla="*/ 668 w 745"/>
                  <a:gd name="T89" fmla="*/ 37 h 301"/>
                  <a:gd name="T90" fmla="*/ 650 w 745"/>
                  <a:gd name="T91" fmla="*/ 44 h 301"/>
                  <a:gd name="T92" fmla="*/ 630 w 745"/>
                  <a:gd name="T93" fmla="*/ 51 h 301"/>
                  <a:gd name="T94" fmla="*/ 609 w 745"/>
                  <a:gd name="T95" fmla="*/ 56 h 301"/>
                  <a:gd name="T96" fmla="*/ 586 w 745"/>
                  <a:gd name="T97" fmla="*/ 61 h 301"/>
                  <a:gd name="T98" fmla="*/ 561 w 745"/>
                  <a:gd name="T99" fmla="*/ 65 h 301"/>
                  <a:gd name="T100" fmla="*/ 537 w 745"/>
                  <a:gd name="T101" fmla="*/ 69 h 301"/>
                  <a:gd name="T102" fmla="*/ 512 w 745"/>
                  <a:gd name="T103" fmla="*/ 72 h 301"/>
                  <a:gd name="T104" fmla="*/ 485 w 745"/>
                  <a:gd name="T105" fmla="*/ 75 h 301"/>
                  <a:gd name="T106" fmla="*/ 459 w 745"/>
                  <a:gd name="T107" fmla="*/ 77 h 301"/>
                  <a:gd name="T108" fmla="*/ 433 w 745"/>
                  <a:gd name="T109" fmla="*/ 78 h 301"/>
                  <a:gd name="T110" fmla="*/ 407 w 745"/>
                  <a:gd name="T111" fmla="*/ 79 h 301"/>
                  <a:gd name="T112" fmla="*/ 382 w 745"/>
                  <a:gd name="T113" fmla="*/ 79 h 301"/>
                  <a:gd name="T114" fmla="*/ 356 w 745"/>
                  <a:gd name="T115" fmla="*/ 79 h 301"/>
                  <a:gd name="T116" fmla="*/ 332 w 745"/>
                  <a:gd name="T117" fmla="*/ 79 h 301"/>
                  <a:gd name="T118" fmla="*/ 308 w 745"/>
                  <a:gd name="T119" fmla="*/ 77 h 301"/>
                  <a:gd name="T120" fmla="*/ 286 w 745"/>
                  <a:gd name="T121" fmla="*/ 76 h 301"/>
                  <a:gd name="T122" fmla="*/ 254 w 745"/>
                  <a:gd name="T123" fmla="*/ 65 h 301"/>
                  <a:gd name="T124" fmla="*/ 220 w 745"/>
                  <a:gd name="T125" fmla="*/ 5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5" h="301">
                    <a:moveTo>
                      <a:pt x="220" y="59"/>
                    </a:moveTo>
                    <a:lnTo>
                      <a:pt x="183" y="114"/>
                    </a:lnTo>
                    <a:lnTo>
                      <a:pt x="165" y="130"/>
                    </a:lnTo>
                    <a:lnTo>
                      <a:pt x="149" y="146"/>
                    </a:lnTo>
                    <a:lnTo>
                      <a:pt x="133" y="160"/>
                    </a:lnTo>
                    <a:lnTo>
                      <a:pt x="117" y="174"/>
                    </a:lnTo>
                    <a:lnTo>
                      <a:pt x="99" y="188"/>
                    </a:lnTo>
                    <a:lnTo>
                      <a:pt x="80" y="202"/>
                    </a:lnTo>
                    <a:lnTo>
                      <a:pt x="59" y="217"/>
                    </a:lnTo>
                    <a:lnTo>
                      <a:pt x="35" y="235"/>
                    </a:lnTo>
                    <a:lnTo>
                      <a:pt x="6" y="255"/>
                    </a:lnTo>
                    <a:lnTo>
                      <a:pt x="0" y="270"/>
                    </a:lnTo>
                    <a:lnTo>
                      <a:pt x="0" y="282"/>
                    </a:lnTo>
                    <a:lnTo>
                      <a:pt x="4" y="291"/>
                    </a:lnTo>
                    <a:lnTo>
                      <a:pt x="12" y="297"/>
                    </a:lnTo>
                    <a:lnTo>
                      <a:pt x="23" y="300"/>
                    </a:lnTo>
                    <a:lnTo>
                      <a:pt x="37" y="301"/>
                    </a:lnTo>
                    <a:lnTo>
                      <a:pt x="53" y="300"/>
                    </a:lnTo>
                    <a:lnTo>
                      <a:pt x="71" y="298"/>
                    </a:lnTo>
                    <a:lnTo>
                      <a:pt x="88" y="295"/>
                    </a:lnTo>
                    <a:lnTo>
                      <a:pt x="106" y="291"/>
                    </a:lnTo>
                    <a:lnTo>
                      <a:pt x="124" y="287"/>
                    </a:lnTo>
                    <a:lnTo>
                      <a:pt x="141" y="281"/>
                    </a:lnTo>
                    <a:lnTo>
                      <a:pt x="156" y="276"/>
                    </a:lnTo>
                    <a:lnTo>
                      <a:pt x="168" y="273"/>
                    </a:lnTo>
                    <a:lnTo>
                      <a:pt x="178" y="269"/>
                    </a:lnTo>
                    <a:lnTo>
                      <a:pt x="183" y="267"/>
                    </a:lnTo>
                    <a:lnTo>
                      <a:pt x="218" y="258"/>
                    </a:lnTo>
                    <a:lnTo>
                      <a:pt x="253" y="250"/>
                    </a:lnTo>
                    <a:lnTo>
                      <a:pt x="287" y="242"/>
                    </a:lnTo>
                    <a:lnTo>
                      <a:pt x="323" y="234"/>
                    </a:lnTo>
                    <a:lnTo>
                      <a:pt x="357" y="227"/>
                    </a:lnTo>
                    <a:lnTo>
                      <a:pt x="392" y="219"/>
                    </a:lnTo>
                    <a:lnTo>
                      <a:pt x="428" y="212"/>
                    </a:lnTo>
                    <a:lnTo>
                      <a:pt x="462" y="205"/>
                    </a:lnTo>
                    <a:lnTo>
                      <a:pt x="498" y="199"/>
                    </a:lnTo>
                    <a:lnTo>
                      <a:pt x="533" y="192"/>
                    </a:lnTo>
                    <a:lnTo>
                      <a:pt x="568" y="186"/>
                    </a:lnTo>
                    <a:lnTo>
                      <a:pt x="604" y="179"/>
                    </a:lnTo>
                    <a:lnTo>
                      <a:pt x="639" y="174"/>
                    </a:lnTo>
                    <a:lnTo>
                      <a:pt x="674" y="167"/>
                    </a:lnTo>
                    <a:lnTo>
                      <a:pt x="709" y="161"/>
                    </a:lnTo>
                    <a:lnTo>
                      <a:pt x="745" y="154"/>
                    </a:lnTo>
                    <a:lnTo>
                      <a:pt x="687" y="0"/>
                    </a:lnTo>
                    <a:lnTo>
                      <a:pt x="668" y="37"/>
                    </a:lnTo>
                    <a:lnTo>
                      <a:pt x="650" y="44"/>
                    </a:lnTo>
                    <a:lnTo>
                      <a:pt x="630" y="51"/>
                    </a:lnTo>
                    <a:lnTo>
                      <a:pt x="609" y="56"/>
                    </a:lnTo>
                    <a:lnTo>
                      <a:pt x="586" y="61"/>
                    </a:lnTo>
                    <a:lnTo>
                      <a:pt x="561" y="65"/>
                    </a:lnTo>
                    <a:lnTo>
                      <a:pt x="537" y="69"/>
                    </a:lnTo>
                    <a:lnTo>
                      <a:pt x="512" y="72"/>
                    </a:lnTo>
                    <a:lnTo>
                      <a:pt x="485" y="75"/>
                    </a:lnTo>
                    <a:lnTo>
                      <a:pt x="459" y="77"/>
                    </a:lnTo>
                    <a:lnTo>
                      <a:pt x="433" y="78"/>
                    </a:lnTo>
                    <a:lnTo>
                      <a:pt x="407" y="79"/>
                    </a:lnTo>
                    <a:lnTo>
                      <a:pt x="382" y="79"/>
                    </a:lnTo>
                    <a:lnTo>
                      <a:pt x="356" y="79"/>
                    </a:lnTo>
                    <a:lnTo>
                      <a:pt x="332" y="79"/>
                    </a:lnTo>
                    <a:lnTo>
                      <a:pt x="308" y="77"/>
                    </a:lnTo>
                    <a:lnTo>
                      <a:pt x="286" y="76"/>
                    </a:lnTo>
                    <a:lnTo>
                      <a:pt x="254" y="65"/>
                    </a:lnTo>
                    <a:lnTo>
                      <a:pt x="220" y="59"/>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5" name="Freeform 107"/>
              <p:cNvSpPr>
                <a:spLocks/>
              </p:cNvSpPr>
              <p:nvPr/>
            </p:nvSpPr>
            <p:spPr bwMode="auto">
              <a:xfrm>
                <a:off x="1346" y="1922"/>
                <a:ext cx="175" cy="118"/>
              </a:xfrm>
              <a:custGeom>
                <a:avLst/>
                <a:gdLst>
                  <a:gd name="T0" fmla="*/ 217 w 350"/>
                  <a:gd name="T1" fmla="*/ 0 h 236"/>
                  <a:gd name="T2" fmla="*/ 21 w 350"/>
                  <a:gd name="T3" fmla="*/ 169 h 236"/>
                  <a:gd name="T4" fmla="*/ 0 w 350"/>
                  <a:gd name="T5" fmla="*/ 206 h 236"/>
                  <a:gd name="T6" fmla="*/ 13 w 350"/>
                  <a:gd name="T7" fmla="*/ 236 h 236"/>
                  <a:gd name="T8" fmla="*/ 54 w 350"/>
                  <a:gd name="T9" fmla="*/ 226 h 236"/>
                  <a:gd name="T10" fmla="*/ 141 w 350"/>
                  <a:gd name="T11" fmla="*/ 209 h 236"/>
                  <a:gd name="T12" fmla="*/ 189 w 350"/>
                  <a:gd name="T13" fmla="*/ 206 h 236"/>
                  <a:gd name="T14" fmla="*/ 204 w 350"/>
                  <a:gd name="T15" fmla="*/ 211 h 236"/>
                  <a:gd name="T16" fmla="*/ 216 w 350"/>
                  <a:gd name="T17" fmla="*/ 216 h 236"/>
                  <a:gd name="T18" fmla="*/ 228 w 350"/>
                  <a:gd name="T19" fmla="*/ 221 h 236"/>
                  <a:gd name="T20" fmla="*/ 238 w 350"/>
                  <a:gd name="T21" fmla="*/ 224 h 236"/>
                  <a:gd name="T22" fmla="*/ 247 w 350"/>
                  <a:gd name="T23" fmla="*/ 226 h 236"/>
                  <a:gd name="T24" fmla="*/ 254 w 350"/>
                  <a:gd name="T25" fmla="*/ 228 h 236"/>
                  <a:gd name="T26" fmla="*/ 260 w 350"/>
                  <a:gd name="T27" fmla="*/ 228 h 236"/>
                  <a:gd name="T28" fmla="*/ 265 w 350"/>
                  <a:gd name="T29" fmla="*/ 225 h 236"/>
                  <a:gd name="T30" fmla="*/ 270 w 350"/>
                  <a:gd name="T31" fmla="*/ 218 h 236"/>
                  <a:gd name="T32" fmla="*/ 275 w 350"/>
                  <a:gd name="T33" fmla="*/ 210 h 236"/>
                  <a:gd name="T34" fmla="*/ 281 w 350"/>
                  <a:gd name="T35" fmla="*/ 200 h 236"/>
                  <a:gd name="T36" fmla="*/ 286 w 350"/>
                  <a:gd name="T37" fmla="*/ 190 h 236"/>
                  <a:gd name="T38" fmla="*/ 296 w 350"/>
                  <a:gd name="T39" fmla="*/ 177 h 236"/>
                  <a:gd name="T40" fmla="*/ 308 w 350"/>
                  <a:gd name="T41" fmla="*/ 164 h 236"/>
                  <a:gd name="T42" fmla="*/ 327 w 350"/>
                  <a:gd name="T43" fmla="*/ 149 h 236"/>
                  <a:gd name="T44" fmla="*/ 350 w 350"/>
                  <a:gd name="T45" fmla="*/ 134 h 236"/>
                  <a:gd name="T46" fmla="*/ 239 w 350"/>
                  <a:gd name="T47" fmla="*/ 110 h 236"/>
                  <a:gd name="T48" fmla="*/ 236 w 350"/>
                  <a:gd name="T49" fmla="*/ 79 h 236"/>
                  <a:gd name="T50" fmla="*/ 236 w 350"/>
                  <a:gd name="T51" fmla="*/ 8 h 236"/>
                  <a:gd name="T52" fmla="*/ 217 w 350"/>
                  <a:gd name="T5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0" h="236">
                    <a:moveTo>
                      <a:pt x="217" y="0"/>
                    </a:moveTo>
                    <a:lnTo>
                      <a:pt x="21" y="169"/>
                    </a:lnTo>
                    <a:lnTo>
                      <a:pt x="0" y="206"/>
                    </a:lnTo>
                    <a:lnTo>
                      <a:pt x="13" y="236"/>
                    </a:lnTo>
                    <a:lnTo>
                      <a:pt x="54" y="226"/>
                    </a:lnTo>
                    <a:lnTo>
                      <a:pt x="141" y="209"/>
                    </a:lnTo>
                    <a:lnTo>
                      <a:pt x="189" y="206"/>
                    </a:lnTo>
                    <a:lnTo>
                      <a:pt x="204" y="211"/>
                    </a:lnTo>
                    <a:lnTo>
                      <a:pt x="216" y="216"/>
                    </a:lnTo>
                    <a:lnTo>
                      <a:pt x="228" y="221"/>
                    </a:lnTo>
                    <a:lnTo>
                      <a:pt x="238" y="224"/>
                    </a:lnTo>
                    <a:lnTo>
                      <a:pt x="247" y="226"/>
                    </a:lnTo>
                    <a:lnTo>
                      <a:pt x="254" y="228"/>
                    </a:lnTo>
                    <a:lnTo>
                      <a:pt x="260" y="228"/>
                    </a:lnTo>
                    <a:lnTo>
                      <a:pt x="265" y="225"/>
                    </a:lnTo>
                    <a:lnTo>
                      <a:pt x="270" y="218"/>
                    </a:lnTo>
                    <a:lnTo>
                      <a:pt x="275" y="210"/>
                    </a:lnTo>
                    <a:lnTo>
                      <a:pt x="281" y="200"/>
                    </a:lnTo>
                    <a:lnTo>
                      <a:pt x="286" y="190"/>
                    </a:lnTo>
                    <a:lnTo>
                      <a:pt x="296" y="177"/>
                    </a:lnTo>
                    <a:lnTo>
                      <a:pt x="308" y="164"/>
                    </a:lnTo>
                    <a:lnTo>
                      <a:pt x="327" y="149"/>
                    </a:lnTo>
                    <a:lnTo>
                      <a:pt x="350" y="134"/>
                    </a:lnTo>
                    <a:lnTo>
                      <a:pt x="239" y="110"/>
                    </a:lnTo>
                    <a:lnTo>
                      <a:pt x="236" y="79"/>
                    </a:lnTo>
                    <a:lnTo>
                      <a:pt x="236" y="8"/>
                    </a:lnTo>
                    <a:lnTo>
                      <a:pt x="217" y="0"/>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6" name="Freeform 108"/>
              <p:cNvSpPr>
                <a:spLocks/>
              </p:cNvSpPr>
              <p:nvPr/>
            </p:nvSpPr>
            <p:spPr bwMode="auto">
              <a:xfrm>
                <a:off x="1347" y="1915"/>
                <a:ext cx="114" cy="122"/>
              </a:xfrm>
              <a:custGeom>
                <a:avLst/>
                <a:gdLst>
                  <a:gd name="T0" fmla="*/ 193 w 227"/>
                  <a:gd name="T1" fmla="*/ 0 h 243"/>
                  <a:gd name="T2" fmla="*/ 227 w 227"/>
                  <a:gd name="T3" fmla="*/ 16 h 243"/>
                  <a:gd name="T4" fmla="*/ 128 w 227"/>
                  <a:gd name="T5" fmla="*/ 98 h 243"/>
                  <a:gd name="T6" fmla="*/ 62 w 227"/>
                  <a:gd name="T7" fmla="*/ 156 h 243"/>
                  <a:gd name="T8" fmla="*/ 23 w 227"/>
                  <a:gd name="T9" fmla="*/ 200 h 243"/>
                  <a:gd name="T10" fmla="*/ 22 w 227"/>
                  <a:gd name="T11" fmla="*/ 213 h 243"/>
                  <a:gd name="T12" fmla="*/ 22 w 227"/>
                  <a:gd name="T13" fmla="*/ 223 h 243"/>
                  <a:gd name="T14" fmla="*/ 23 w 227"/>
                  <a:gd name="T15" fmla="*/ 232 h 243"/>
                  <a:gd name="T16" fmla="*/ 26 w 227"/>
                  <a:gd name="T17" fmla="*/ 243 h 243"/>
                  <a:gd name="T18" fmla="*/ 8 w 227"/>
                  <a:gd name="T19" fmla="*/ 229 h 243"/>
                  <a:gd name="T20" fmla="*/ 0 w 227"/>
                  <a:gd name="T21" fmla="*/ 217 h 243"/>
                  <a:gd name="T22" fmla="*/ 1 w 227"/>
                  <a:gd name="T23" fmla="*/ 203 h 243"/>
                  <a:gd name="T24" fmla="*/ 11 w 227"/>
                  <a:gd name="T25" fmla="*/ 182 h 243"/>
                  <a:gd name="T26" fmla="*/ 193 w 227"/>
                  <a:gd name="T2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 h="243">
                    <a:moveTo>
                      <a:pt x="193" y="0"/>
                    </a:moveTo>
                    <a:lnTo>
                      <a:pt x="227" y="16"/>
                    </a:lnTo>
                    <a:lnTo>
                      <a:pt x="128" y="98"/>
                    </a:lnTo>
                    <a:lnTo>
                      <a:pt x="62" y="156"/>
                    </a:lnTo>
                    <a:lnTo>
                      <a:pt x="23" y="200"/>
                    </a:lnTo>
                    <a:lnTo>
                      <a:pt x="22" y="213"/>
                    </a:lnTo>
                    <a:lnTo>
                      <a:pt x="22" y="223"/>
                    </a:lnTo>
                    <a:lnTo>
                      <a:pt x="23" y="232"/>
                    </a:lnTo>
                    <a:lnTo>
                      <a:pt x="26" y="243"/>
                    </a:lnTo>
                    <a:lnTo>
                      <a:pt x="8" y="229"/>
                    </a:lnTo>
                    <a:lnTo>
                      <a:pt x="0" y="217"/>
                    </a:lnTo>
                    <a:lnTo>
                      <a:pt x="1" y="203"/>
                    </a:lnTo>
                    <a:lnTo>
                      <a:pt x="11" y="182"/>
                    </a:lnTo>
                    <a:lnTo>
                      <a:pt x="193" y="0"/>
                    </a:lnTo>
                    <a:close/>
                  </a:path>
                </a:pathLst>
              </a:custGeom>
              <a:solidFill>
                <a:srgbClr val="FF2D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7" name="Freeform 109"/>
              <p:cNvSpPr>
                <a:spLocks/>
              </p:cNvSpPr>
              <p:nvPr/>
            </p:nvSpPr>
            <p:spPr bwMode="auto">
              <a:xfrm>
                <a:off x="1424" y="2002"/>
                <a:ext cx="66" cy="35"/>
              </a:xfrm>
              <a:custGeom>
                <a:avLst/>
                <a:gdLst>
                  <a:gd name="T0" fmla="*/ 15 w 133"/>
                  <a:gd name="T1" fmla="*/ 0 h 69"/>
                  <a:gd name="T2" fmla="*/ 133 w 133"/>
                  <a:gd name="T3" fmla="*/ 26 h 69"/>
                  <a:gd name="T4" fmla="*/ 127 w 133"/>
                  <a:gd name="T5" fmla="*/ 38 h 69"/>
                  <a:gd name="T6" fmla="*/ 122 w 133"/>
                  <a:gd name="T7" fmla="*/ 47 h 69"/>
                  <a:gd name="T8" fmla="*/ 118 w 133"/>
                  <a:gd name="T9" fmla="*/ 57 h 69"/>
                  <a:gd name="T10" fmla="*/ 113 w 133"/>
                  <a:gd name="T11" fmla="*/ 69 h 69"/>
                  <a:gd name="T12" fmla="*/ 1 w 133"/>
                  <a:gd name="T13" fmla="*/ 46 h 69"/>
                  <a:gd name="T14" fmla="*/ 0 w 133"/>
                  <a:gd name="T15" fmla="*/ 34 h 69"/>
                  <a:gd name="T16" fmla="*/ 4 w 133"/>
                  <a:gd name="T17" fmla="*/ 23 h 69"/>
                  <a:gd name="T18" fmla="*/ 8 w 133"/>
                  <a:gd name="T19" fmla="*/ 11 h 69"/>
                  <a:gd name="T20" fmla="*/ 15 w 133"/>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69">
                    <a:moveTo>
                      <a:pt x="15" y="0"/>
                    </a:moveTo>
                    <a:lnTo>
                      <a:pt x="133" y="26"/>
                    </a:lnTo>
                    <a:lnTo>
                      <a:pt x="127" y="38"/>
                    </a:lnTo>
                    <a:lnTo>
                      <a:pt x="122" y="47"/>
                    </a:lnTo>
                    <a:lnTo>
                      <a:pt x="118" y="57"/>
                    </a:lnTo>
                    <a:lnTo>
                      <a:pt x="113" y="69"/>
                    </a:lnTo>
                    <a:lnTo>
                      <a:pt x="1" y="46"/>
                    </a:lnTo>
                    <a:lnTo>
                      <a:pt x="0" y="34"/>
                    </a:lnTo>
                    <a:lnTo>
                      <a:pt x="4" y="23"/>
                    </a:lnTo>
                    <a:lnTo>
                      <a:pt x="8" y="11"/>
                    </a:lnTo>
                    <a:lnTo>
                      <a:pt x="15"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8" name="Freeform 110"/>
              <p:cNvSpPr>
                <a:spLocks/>
              </p:cNvSpPr>
              <p:nvPr/>
            </p:nvSpPr>
            <p:spPr bwMode="auto">
              <a:xfrm>
                <a:off x="2037" y="1761"/>
                <a:ext cx="95" cy="100"/>
              </a:xfrm>
              <a:custGeom>
                <a:avLst/>
                <a:gdLst>
                  <a:gd name="T0" fmla="*/ 0 w 190"/>
                  <a:gd name="T1" fmla="*/ 49 h 201"/>
                  <a:gd name="T2" fmla="*/ 27 w 190"/>
                  <a:gd name="T3" fmla="*/ 120 h 201"/>
                  <a:gd name="T4" fmla="*/ 43 w 190"/>
                  <a:gd name="T5" fmla="*/ 121 h 201"/>
                  <a:gd name="T6" fmla="*/ 56 w 190"/>
                  <a:gd name="T7" fmla="*/ 125 h 201"/>
                  <a:gd name="T8" fmla="*/ 66 w 190"/>
                  <a:gd name="T9" fmla="*/ 130 h 201"/>
                  <a:gd name="T10" fmla="*/ 73 w 190"/>
                  <a:gd name="T11" fmla="*/ 137 h 201"/>
                  <a:gd name="T12" fmla="*/ 75 w 190"/>
                  <a:gd name="T13" fmla="*/ 146 h 201"/>
                  <a:gd name="T14" fmla="*/ 75 w 190"/>
                  <a:gd name="T15" fmla="*/ 158 h 201"/>
                  <a:gd name="T16" fmla="*/ 70 w 190"/>
                  <a:gd name="T17" fmla="*/ 172 h 201"/>
                  <a:gd name="T18" fmla="*/ 63 w 190"/>
                  <a:gd name="T19" fmla="*/ 187 h 201"/>
                  <a:gd name="T20" fmla="*/ 63 w 190"/>
                  <a:gd name="T21" fmla="*/ 201 h 201"/>
                  <a:gd name="T22" fmla="*/ 190 w 190"/>
                  <a:gd name="T23" fmla="*/ 184 h 201"/>
                  <a:gd name="T24" fmla="*/ 166 w 190"/>
                  <a:gd name="T25" fmla="*/ 152 h 201"/>
                  <a:gd name="T26" fmla="*/ 127 w 190"/>
                  <a:gd name="T27" fmla="*/ 14 h 201"/>
                  <a:gd name="T28" fmla="*/ 111 w 190"/>
                  <a:gd name="T29" fmla="*/ 2 h 201"/>
                  <a:gd name="T30" fmla="*/ 74 w 190"/>
                  <a:gd name="T31" fmla="*/ 0 h 201"/>
                  <a:gd name="T32" fmla="*/ 42 w 190"/>
                  <a:gd name="T33" fmla="*/ 2 h 201"/>
                  <a:gd name="T34" fmla="*/ 39 w 190"/>
                  <a:gd name="T35" fmla="*/ 15 h 201"/>
                  <a:gd name="T36" fmla="*/ 37 w 190"/>
                  <a:gd name="T37" fmla="*/ 24 h 201"/>
                  <a:gd name="T38" fmla="*/ 33 w 190"/>
                  <a:gd name="T39" fmla="*/ 29 h 201"/>
                  <a:gd name="T40" fmla="*/ 30 w 190"/>
                  <a:gd name="T41" fmla="*/ 32 h 201"/>
                  <a:gd name="T42" fmla="*/ 24 w 190"/>
                  <a:gd name="T43" fmla="*/ 35 h 201"/>
                  <a:gd name="T44" fmla="*/ 18 w 190"/>
                  <a:gd name="T45" fmla="*/ 37 h 201"/>
                  <a:gd name="T46" fmla="*/ 10 w 190"/>
                  <a:gd name="T47" fmla="*/ 42 h 201"/>
                  <a:gd name="T48" fmla="*/ 0 w 190"/>
                  <a:gd name="T49" fmla="*/ 4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201">
                    <a:moveTo>
                      <a:pt x="0" y="49"/>
                    </a:moveTo>
                    <a:lnTo>
                      <a:pt x="27" y="120"/>
                    </a:lnTo>
                    <a:lnTo>
                      <a:pt x="43" y="121"/>
                    </a:lnTo>
                    <a:lnTo>
                      <a:pt x="56" y="125"/>
                    </a:lnTo>
                    <a:lnTo>
                      <a:pt x="66" y="130"/>
                    </a:lnTo>
                    <a:lnTo>
                      <a:pt x="73" y="137"/>
                    </a:lnTo>
                    <a:lnTo>
                      <a:pt x="75" y="146"/>
                    </a:lnTo>
                    <a:lnTo>
                      <a:pt x="75" y="158"/>
                    </a:lnTo>
                    <a:lnTo>
                      <a:pt x="70" y="172"/>
                    </a:lnTo>
                    <a:lnTo>
                      <a:pt x="63" y="187"/>
                    </a:lnTo>
                    <a:lnTo>
                      <a:pt x="63" y="201"/>
                    </a:lnTo>
                    <a:lnTo>
                      <a:pt x="190" y="184"/>
                    </a:lnTo>
                    <a:lnTo>
                      <a:pt x="166" y="152"/>
                    </a:lnTo>
                    <a:lnTo>
                      <a:pt x="127" y="14"/>
                    </a:lnTo>
                    <a:lnTo>
                      <a:pt x="111" y="2"/>
                    </a:lnTo>
                    <a:lnTo>
                      <a:pt x="74" y="0"/>
                    </a:lnTo>
                    <a:lnTo>
                      <a:pt x="42" y="2"/>
                    </a:lnTo>
                    <a:lnTo>
                      <a:pt x="39" y="15"/>
                    </a:lnTo>
                    <a:lnTo>
                      <a:pt x="37" y="24"/>
                    </a:lnTo>
                    <a:lnTo>
                      <a:pt x="33" y="29"/>
                    </a:lnTo>
                    <a:lnTo>
                      <a:pt x="30" y="32"/>
                    </a:lnTo>
                    <a:lnTo>
                      <a:pt x="24" y="35"/>
                    </a:lnTo>
                    <a:lnTo>
                      <a:pt x="18" y="37"/>
                    </a:lnTo>
                    <a:lnTo>
                      <a:pt x="10" y="42"/>
                    </a:lnTo>
                    <a:lnTo>
                      <a:pt x="0" y="49"/>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79" name="Freeform 111"/>
              <p:cNvSpPr>
                <a:spLocks/>
              </p:cNvSpPr>
              <p:nvPr/>
            </p:nvSpPr>
            <p:spPr bwMode="auto">
              <a:xfrm>
                <a:off x="2024" y="1936"/>
                <a:ext cx="124" cy="72"/>
              </a:xfrm>
              <a:custGeom>
                <a:avLst/>
                <a:gdLst>
                  <a:gd name="T0" fmla="*/ 12 w 247"/>
                  <a:gd name="T1" fmla="*/ 35 h 143"/>
                  <a:gd name="T2" fmla="*/ 20 w 247"/>
                  <a:gd name="T3" fmla="*/ 34 h 143"/>
                  <a:gd name="T4" fmla="*/ 31 w 247"/>
                  <a:gd name="T5" fmla="*/ 31 h 143"/>
                  <a:gd name="T6" fmla="*/ 42 w 247"/>
                  <a:gd name="T7" fmla="*/ 30 h 143"/>
                  <a:gd name="T8" fmla="*/ 55 w 247"/>
                  <a:gd name="T9" fmla="*/ 28 h 143"/>
                  <a:gd name="T10" fmla="*/ 68 w 247"/>
                  <a:gd name="T11" fmla="*/ 26 h 143"/>
                  <a:gd name="T12" fmla="*/ 82 w 247"/>
                  <a:gd name="T13" fmla="*/ 23 h 143"/>
                  <a:gd name="T14" fmla="*/ 96 w 247"/>
                  <a:gd name="T15" fmla="*/ 21 h 143"/>
                  <a:gd name="T16" fmla="*/ 111 w 247"/>
                  <a:gd name="T17" fmla="*/ 19 h 143"/>
                  <a:gd name="T18" fmla="*/ 126 w 247"/>
                  <a:gd name="T19" fmla="*/ 16 h 143"/>
                  <a:gd name="T20" fmla="*/ 142 w 247"/>
                  <a:gd name="T21" fmla="*/ 13 h 143"/>
                  <a:gd name="T22" fmla="*/ 156 w 247"/>
                  <a:gd name="T23" fmla="*/ 12 h 143"/>
                  <a:gd name="T24" fmla="*/ 171 w 247"/>
                  <a:gd name="T25" fmla="*/ 10 h 143"/>
                  <a:gd name="T26" fmla="*/ 185 w 247"/>
                  <a:gd name="T27" fmla="*/ 7 h 143"/>
                  <a:gd name="T28" fmla="*/ 198 w 247"/>
                  <a:gd name="T29" fmla="*/ 5 h 143"/>
                  <a:gd name="T30" fmla="*/ 210 w 247"/>
                  <a:gd name="T31" fmla="*/ 4 h 143"/>
                  <a:gd name="T32" fmla="*/ 221 w 247"/>
                  <a:gd name="T33" fmla="*/ 3 h 143"/>
                  <a:gd name="T34" fmla="*/ 247 w 247"/>
                  <a:gd name="T35" fmla="*/ 0 h 143"/>
                  <a:gd name="T36" fmla="*/ 247 w 247"/>
                  <a:gd name="T37" fmla="*/ 36 h 143"/>
                  <a:gd name="T38" fmla="*/ 247 w 247"/>
                  <a:gd name="T39" fmla="*/ 89 h 143"/>
                  <a:gd name="T40" fmla="*/ 232 w 247"/>
                  <a:gd name="T41" fmla="*/ 95 h 143"/>
                  <a:gd name="T42" fmla="*/ 218 w 247"/>
                  <a:gd name="T43" fmla="*/ 99 h 143"/>
                  <a:gd name="T44" fmla="*/ 203 w 247"/>
                  <a:gd name="T45" fmla="*/ 104 h 143"/>
                  <a:gd name="T46" fmla="*/ 190 w 247"/>
                  <a:gd name="T47" fmla="*/ 107 h 143"/>
                  <a:gd name="T48" fmla="*/ 176 w 247"/>
                  <a:gd name="T49" fmla="*/ 111 h 143"/>
                  <a:gd name="T50" fmla="*/ 161 w 247"/>
                  <a:gd name="T51" fmla="*/ 113 h 143"/>
                  <a:gd name="T52" fmla="*/ 147 w 247"/>
                  <a:gd name="T53" fmla="*/ 117 h 143"/>
                  <a:gd name="T54" fmla="*/ 132 w 247"/>
                  <a:gd name="T55" fmla="*/ 119 h 143"/>
                  <a:gd name="T56" fmla="*/ 117 w 247"/>
                  <a:gd name="T57" fmla="*/ 121 h 143"/>
                  <a:gd name="T58" fmla="*/ 102 w 247"/>
                  <a:gd name="T59" fmla="*/ 124 h 143"/>
                  <a:gd name="T60" fmla="*/ 87 w 247"/>
                  <a:gd name="T61" fmla="*/ 126 h 143"/>
                  <a:gd name="T62" fmla="*/ 71 w 247"/>
                  <a:gd name="T63" fmla="*/ 129 h 143"/>
                  <a:gd name="T64" fmla="*/ 55 w 247"/>
                  <a:gd name="T65" fmla="*/ 132 h 143"/>
                  <a:gd name="T66" fmla="*/ 38 w 247"/>
                  <a:gd name="T67" fmla="*/ 135 h 143"/>
                  <a:gd name="T68" fmla="*/ 20 w 247"/>
                  <a:gd name="T69" fmla="*/ 138 h 143"/>
                  <a:gd name="T70" fmla="*/ 2 w 247"/>
                  <a:gd name="T71" fmla="*/ 143 h 143"/>
                  <a:gd name="T72" fmla="*/ 0 w 247"/>
                  <a:gd name="T73" fmla="*/ 124 h 143"/>
                  <a:gd name="T74" fmla="*/ 26 w 247"/>
                  <a:gd name="T75" fmla="*/ 129 h 143"/>
                  <a:gd name="T76" fmla="*/ 40 w 247"/>
                  <a:gd name="T77" fmla="*/ 118 h 143"/>
                  <a:gd name="T78" fmla="*/ 50 w 247"/>
                  <a:gd name="T79" fmla="*/ 105 h 143"/>
                  <a:gd name="T80" fmla="*/ 56 w 247"/>
                  <a:gd name="T81" fmla="*/ 92 h 143"/>
                  <a:gd name="T82" fmla="*/ 57 w 247"/>
                  <a:gd name="T83" fmla="*/ 80 h 143"/>
                  <a:gd name="T84" fmla="*/ 54 w 247"/>
                  <a:gd name="T85" fmla="*/ 68 h 143"/>
                  <a:gd name="T86" fmla="*/ 44 w 247"/>
                  <a:gd name="T87" fmla="*/ 56 h 143"/>
                  <a:gd name="T88" fmla="*/ 31 w 247"/>
                  <a:gd name="T89" fmla="*/ 45 h 143"/>
                  <a:gd name="T90" fmla="*/ 12 w 247"/>
                  <a:gd name="T91" fmla="*/ 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7" h="143">
                    <a:moveTo>
                      <a:pt x="12" y="35"/>
                    </a:moveTo>
                    <a:lnTo>
                      <a:pt x="20" y="34"/>
                    </a:lnTo>
                    <a:lnTo>
                      <a:pt x="31" y="31"/>
                    </a:lnTo>
                    <a:lnTo>
                      <a:pt x="42" y="30"/>
                    </a:lnTo>
                    <a:lnTo>
                      <a:pt x="55" y="28"/>
                    </a:lnTo>
                    <a:lnTo>
                      <a:pt x="68" y="26"/>
                    </a:lnTo>
                    <a:lnTo>
                      <a:pt x="82" y="23"/>
                    </a:lnTo>
                    <a:lnTo>
                      <a:pt x="96" y="21"/>
                    </a:lnTo>
                    <a:lnTo>
                      <a:pt x="111" y="19"/>
                    </a:lnTo>
                    <a:lnTo>
                      <a:pt x="126" y="16"/>
                    </a:lnTo>
                    <a:lnTo>
                      <a:pt x="142" y="13"/>
                    </a:lnTo>
                    <a:lnTo>
                      <a:pt x="156" y="12"/>
                    </a:lnTo>
                    <a:lnTo>
                      <a:pt x="171" y="10"/>
                    </a:lnTo>
                    <a:lnTo>
                      <a:pt x="185" y="7"/>
                    </a:lnTo>
                    <a:lnTo>
                      <a:pt x="198" y="5"/>
                    </a:lnTo>
                    <a:lnTo>
                      <a:pt x="210" y="4"/>
                    </a:lnTo>
                    <a:lnTo>
                      <a:pt x="221" y="3"/>
                    </a:lnTo>
                    <a:lnTo>
                      <a:pt x="247" y="0"/>
                    </a:lnTo>
                    <a:lnTo>
                      <a:pt x="247" y="36"/>
                    </a:lnTo>
                    <a:lnTo>
                      <a:pt x="247" y="89"/>
                    </a:lnTo>
                    <a:lnTo>
                      <a:pt x="232" y="95"/>
                    </a:lnTo>
                    <a:lnTo>
                      <a:pt x="218" y="99"/>
                    </a:lnTo>
                    <a:lnTo>
                      <a:pt x="203" y="104"/>
                    </a:lnTo>
                    <a:lnTo>
                      <a:pt x="190" y="107"/>
                    </a:lnTo>
                    <a:lnTo>
                      <a:pt x="176" y="111"/>
                    </a:lnTo>
                    <a:lnTo>
                      <a:pt x="161" y="113"/>
                    </a:lnTo>
                    <a:lnTo>
                      <a:pt x="147" y="117"/>
                    </a:lnTo>
                    <a:lnTo>
                      <a:pt x="132" y="119"/>
                    </a:lnTo>
                    <a:lnTo>
                      <a:pt x="117" y="121"/>
                    </a:lnTo>
                    <a:lnTo>
                      <a:pt x="102" y="124"/>
                    </a:lnTo>
                    <a:lnTo>
                      <a:pt x="87" y="126"/>
                    </a:lnTo>
                    <a:lnTo>
                      <a:pt x="71" y="129"/>
                    </a:lnTo>
                    <a:lnTo>
                      <a:pt x="55" y="132"/>
                    </a:lnTo>
                    <a:lnTo>
                      <a:pt x="38" y="135"/>
                    </a:lnTo>
                    <a:lnTo>
                      <a:pt x="20" y="138"/>
                    </a:lnTo>
                    <a:lnTo>
                      <a:pt x="2" y="143"/>
                    </a:lnTo>
                    <a:lnTo>
                      <a:pt x="0" y="124"/>
                    </a:lnTo>
                    <a:lnTo>
                      <a:pt x="26" y="129"/>
                    </a:lnTo>
                    <a:lnTo>
                      <a:pt x="40" y="118"/>
                    </a:lnTo>
                    <a:lnTo>
                      <a:pt x="50" y="105"/>
                    </a:lnTo>
                    <a:lnTo>
                      <a:pt x="56" y="92"/>
                    </a:lnTo>
                    <a:lnTo>
                      <a:pt x="57" y="80"/>
                    </a:lnTo>
                    <a:lnTo>
                      <a:pt x="54" y="68"/>
                    </a:lnTo>
                    <a:lnTo>
                      <a:pt x="44" y="56"/>
                    </a:lnTo>
                    <a:lnTo>
                      <a:pt x="31" y="45"/>
                    </a:lnTo>
                    <a:lnTo>
                      <a:pt x="12" y="35"/>
                    </a:lnTo>
                    <a:close/>
                  </a:path>
                </a:pathLst>
              </a:custGeom>
              <a:solidFill>
                <a:srgbClr val="D38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0" name="Freeform 112"/>
              <p:cNvSpPr>
                <a:spLocks/>
              </p:cNvSpPr>
              <p:nvPr/>
            </p:nvSpPr>
            <p:spPr bwMode="auto">
              <a:xfrm>
                <a:off x="2021" y="1967"/>
                <a:ext cx="276" cy="62"/>
              </a:xfrm>
              <a:custGeom>
                <a:avLst/>
                <a:gdLst>
                  <a:gd name="T0" fmla="*/ 14 w 552"/>
                  <a:gd name="T1" fmla="*/ 85 h 123"/>
                  <a:gd name="T2" fmla="*/ 35 w 552"/>
                  <a:gd name="T3" fmla="*/ 81 h 123"/>
                  <a:gd name="T4" fmla="*/ 56 w 552"/>
                  <a:gd name="T5" fmla="*/ 78 h 123"/>
                  <a:gd name="T6" fmla="*/ 78 w 552"/>
                  <a:gd name="T7" fmla="*/ 73 h 123"/>
                  <a:gd name="T8" fmla="*/ 100 w 552"/>
                  <a:gd name="T9" fmla="*/ 70 h 123"/>
                  <a:gd name="T10" fmla="*/ 121 w 552"/>
                  <a:gd name="T11" fmla="*/ 65 h 123"/>
                  <a:gd name="T12" fmla="*/ 143 w 552"/>
                  <a:gd name="T13" fmla="*/ 62 h 123"/>
                  <a:gd name="T14" fmla="*/ 163 w 552"/>
                  <a:gd name="T15" fmla="*/ 57 h 123"/>
                  <a:gd name="T16" fmla="*/ 185 w 552"/>
                  <a:gd name="T17" fmla="*/ 52 h 123"/>
                  <a:gd name="T18" fmla="*/ 207 w 552"/>
                  <a:gd name="T19" fmla="*/ 48 h 123"/>
                  <a:gd name="T20" fmla="*/ 228 w 552"/>
                  <a:gd name="T21" fmla="*/ 44 h 123"/>
                  <a:gd name="T22" fmla="*/ 250 w 552"/>
                  <a:gd name="T23" fmla="*/ 40 h 123"/>
                  <a:gd name="T24" fmla="*/ 271 w 552"/>
                  <a:gd name="T25" fmla="*/ 36 h 123"/>
                  <a:gd name="T26" fmla="*/ 292 w 552"/>
                  <a:gd name="T27" fmla="*/ 32 h 123"/>
                  <a:gd name="T28" fmla="*/ 314 w 552"/>
                  <a:gd name="T29" fmla="*/ 28 h 123"/>
                  <a:gd name="T30" fmla="*/ 335 w 552"/>
                  <a:gd name="T31" fmla="*/ 25 h 123"/>
                  <a:gd name="T32" fmla="*/ 357 w 552"/>
                  <a:gd name="T33" fmla="*/ 21 h 123"/>
                  <a:gd name="T34" fmla="*/ 410 w 552"/>
                  <a:gd name="T35" fmla="*/ 13 h 123"/>
                  <a:gd name="T36" fmla="*/ 552 w 552"/>
                  <a:gd name="T37" fmla="*/ 0 h 123"/>
                  <a:gd name="T38" fmla="*/ 496 w 552"/>
                  <a:gd name="T39" fmla="*/ 18 h 123"/>
                  <a:gd name="T40" fmla="*/ 420 w 552"/>
                  <a:gd name="T41" fmla="*/ 42 h 123"/>
                  <a:gd name="T42" fmla="*/ 394 w 552"/>
                  <a:gd name="T43" fmla="*/ 48 h 123"/>
                  <a:gd name="T44" fmla="*/ 368 w 552"/>
                  <a:gd name="T45" fmla="*/ 54 h 123"/>
                  <a:gd name="T46" fmla="*/ 342 w 552"/>
                  <a:gd name="T47" fmla="*/ 58 h 123"/>
                  <a:gd name="T48" fmla="*/ 315 w 552"/>
                  <a:gd name="T49" fmla="*/ 64 h 123"/>
                  <a:gd name="T50" fmla="*/ 289 w 552"/>
                  <a:gd name="T51" fmla="*/ 69 h 123"/>
                  <a:gd name="T52" fmla="*/ 264 w 552"/>
                  <a:gd name="T53" fmla="*/ 74 h 123"/>
                  <a:gd name="T54" fmla="*/ 237 w 552"/>
                  <a:gd name="T55" fmla="*/ 79 h 123"/>
                  <a:gd name="T56" fmla="*/ 211 w 552"/>
                  <a:gd name="T57" fmla="*/ 84 h 123"/>
                  <a:gd name="T58" fmla="*/ 184 w 552"/>
                  <a:gd name="T59" fmla="*/ 89 h 123"/>
                  <a:gd name="T60" fmla="*/ 158 w 552"/>
                  <a:gd name="T61" fmla="*/ 94 h 123"/>
                  <a:gd name="T62" fmla="*/ 131 w 552"/>
                  <a:gd name="T63" fmla="*/ 99 h 123"/>
                  <a:gd name="T64" fmla="*/ 105 w 552"/>
                  <a:gd name="T65" fmla="*/ 103 h 123"/>
                  <a:gd name="T66" fmla="*/ 79 w 552"/>
                  <a:gd name="T67" fmla="*/ 109 h 123"/>
                  <a:gd name="T68" fmla="*/ 53 w 552"/>
                  <a:gd name="T69" fmla="*/ 113 h 123"/>
                  <a:gd name="T70" fmla="*/ 26 w 552"/>
                  <a:gd name="T71" fmla="*/ 118 h 123"/>
                  <a:gd name="T72" fmla="*/ 0 w 552"/>
                  <a:gd name="T73" fmla="*/ 123 h 123"/>
                  <a:gd name="T74" fmla="*/ 0 w 552"/>
                  <a:gd name="T75" fmla="*/ 99 h 123"/>
                  <a:gd name="T76" fmla="*/ 14 w 552"/>
                  <a:gd name="T77" fmla="*/ 8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2" h="123">
                    <a:moveTo>
                      <a:pt x="14" y="85"/>
                    </a:moveTo>
                    <a:lnTo>
                      <a:pt x="35" y="81"/>
                    </a:lnTo>
                    <a:lnTo>
                      <a:pt x="56" y="78"/>
                    </a:lnTo>
                    <a:lnTo>
                      <a:pt x="78" y="73"/>
                    </a:lnTo>
                    <a:lnTo>
                      <a:pt x="100" y="70"/>
                    </a:lnTo>
                    <a:lnTo>
                      <a:pt x="121" y="65"/>
                    </a:lnTo>
                    <a:lnTo>
                      <a:pt x="143" y="62"/>
                    </a:lnTo>
                    <a:lnTo>
                      <a:pt x="163" y="57"/>
                    </a:lnTo>
                    <a:lnTo>
                      <a:pt x="185" y="52"/>
                    </a:lnTo>
                    <a:lnTo>
                      <a:pt x="207" y="48"/>
                    </a:lnTo>
                    <a:lnTo>
                      <a:pt x="228" y="44"/>
                    </a:lnTo>
                    <a:lnTo>
                      <a:pt x="250" y="40"/>
                    </a:lnTo>
                    <a:lnTo>
                      <a:pt x="271" y="36"/>
                    </a:lnTo>
                    <a:lnTo>
                      <a:pt x="292" y="32"/>
                    </a:lnTo>
                    <a:lnTo>
                      <a:pt x="314" y="28"/>
                    </a:lnTo>
                    <a:lnTo>
                      <a:pt x="335" y="25"/>
                    </a:lnTo>
                    <a:lnTo>
                      <a:pt x="357" y="21"/>
                    </a:lnTo>
                    <a:lnTo>
                      <a:pt x="410" y="13"/>
                    </a:lnTo>
                    <a:lnTo>
                      <a:pt x="552" y="0"/>
                    </a:lnTo>
                    <a:lnTo>
                      <a:pt x="496" y="18"/>
                    </a:lnTo>
                    <a:lnTo>
                      <a:pt x="420" y="42"/>
                    </a:lnTo>
                    <a:lnTo>
                      <a:pt x="394" y="48"/>
                    </a:lnTo>
                    <a:lnTo>
                      <a:pt x="368" y="54"/>
                    </a:lnTo>
                    <a:lnTo>
                      <a:pt x="342" y="58"/>
                    </a:lnTo>
                    <a:lnTo>
                      <a:pt x="315" y="64"/>
                    </a:lnTo>
                    <a:lnTo>
                      <a:pt x="289" y="69"/>
                    </a:lnTo>
                    <a:lnTo>
                      <a:pt x="264" y="74"/>
                    </a:lnTo>
                    <a:lnTo>
                      <a:pt x="237" y="79"/>
                    </a:lnTo>
                    <a:lnTo>
                      <a:pt x="211" y="84"/>
                    </a:lnTo>
                    <a:lnTo>
                      <a:pt x="184" y="89"/>
                    </a:lnTo>
                    <a:lnTo>
                      <a:pt x="158" y="94"/>
                    </a:lnTo>
                    <a:lnTo>
                      <a:pt x="131" y="99"/>
                    </a:lnTo>
                    <a:lnTo>
                      <a:pt x="105" y="103"/>
                    </a:lnTo>
                    <a:lnTo>
                      <a:pt x="79" y="109"/>
                    </a:lnTo>
                    <a:lnTo>
                      <a:pt x="53" y="113"/>
                    </a:lnTo>
                    <a:lnTo>
                      <a:pt x="26" y="118"/>
                    </a:lnTo>
                    <a:lnTo>
                      <a:pt x="0" y="123"/>
                    </a:lnTo>
                    <a:lnTo>
                      <a:pt x="0" y="99"/>
                    </a:lnTo>
                    <a:lnTo>
                      <a:pt x="14" y="85"/>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1" name="Freeform 113"/>
              <p:cNvSpPr>
                <a:spLocks/>
              </p:cNvSpPr>
              <p:nvPr/>
            </p:nvSpPr>
            <p:spPr bwMode="auto">
              <a:xfrm>
                <a:off x="2140" y="1689"/>
                <a:ext cx="65" cy="36"/>
              </a:xfrm>
              <a:custGeom>
                <a:avLst/>
                <a:gdLst>
                  <a:gd name="T0" fmla="*/ 121 w 130"/>
                  <a:gd name="T1" fmla="*/ 0 h 73"/>
                  <a:gd name="T2" fmla="*/ 121 w 130"/>
                  <a:gd name="T3" fmla="*/ 33 h 73"/>
                  <a:gd name="T4" fmla="*/ 130 w 130"/>
                  <a:gd name="T5" fmla="*/ 57 h 73"/>
                  <a:gd name="T6" fmla="*/ 19 w 130"/>
                  <a:gd name="T7" fmla="*/ 55 h 73"/>
                  <a:gd name="T8" fmla="*/ 19 w 130"/>
                  <a:gd name="T9" fmla="*/ 73 h 73"/>
                  <a:gd name="T10" fmla="*/ 0 w 130"/>
                  <a:gd name="T11" fmla="*/ 73 h 73"/>
                  <a:gd name="T12" fmla="*/ 0 w 130"/>
                  <a:gd name="T13" fmla="*/ 43 h 73"/>
                  <a:gd name="T14" fmla="*/ 14 w 130"/>
                  <a:gd name="T15" fmla="*/ 33 h 73"/>
                  <a:gd name="T16" fmla="*/ 121 w 130"/>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73">
                    <a:moveTo>
                      <a:pt x="121" y="0"/>
                    </a:moveTo>
                    <a:lnTo>
                      <a:pt x="121" y="33"/>
                    </a:lnTo>
                    <a:lnTo>
                      <a:pt x="130" y="57"/>
                    </a:lnTo>
                    <a:lnTo>
                      <a:pt x="19" y="55"/>
                    </a:lnTo>
                    <a:lnTo>
                      <a:pt x="19" y="73"/>
                    </a:lnTo>
                    <a:lnTo>
                      <a:pt x="0" y="73"/>
                    </a:lnTo>
                    <a:lnTo>
                      <a:pt x="0" y="43"/>
                    </a:lnTo>
                    <a:lnTo>
                      <a:pt x="14" y="33"/>
                    </a:lnTo>
                    <a:lnTo>
                      <a:pt x="121"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2" name="Freeform 114"/>
              <p:cNvSpPr>
                <a:spLocks/>
              </p:cNvSpPr>
              <p:nvPr/>
            </p:nvSpPr>
            <p:spPr bwMode="auto">
              <a:xfrm>
                <a:off x="2150" y="1711"/>
                <a:ext cx="221" cy="31"/>
              </a:xfrm>
              <a:custGeom>
                <a:avLst/>
                <a:gdLst>
                  <a:gd name="T0" fmla="*/ 0 w 442"/>
                  <a:gd name="T1" fmla="*/ 0 h 62"/>
                  <a:gd name="T2" fmla="*/ 0 w 442"/>
                  <a:gd name="T3" fmla="*/ 18 h 62"/>
                  <a:gd name="T4" fmla="*/ 442 w 442"/>
                  <a:gd name="T5" fmla="*/ 62 h 62"/>
                  <a:gd name="T6" fmla="*/ 442 w 442"/>
                  <a:gd name="T7" fmla="*/ 44 h 62"/>
                  <a:gd name="T8" fmla="*/ 0 w 442"/>
                  <a:gd name="T9" fmla="*/ 0 h 62"/>
                </a:gdLst>
                <a:ahLst/>
                <a:cxnLst>
                  <a:cxn ang="0">
                    <a:pos x="T0" y="T1"/>
                  </a:cxn>
                  <a:cxn ang="0">
                    <a:pos x="T2" y="T3"/>
                  </a:cxn>
                  <a:cxn ang="0">
                    <a:pos x="T4" y="T5"/>
                  </a:cxn>
                  <a:cxn ang="0">
                    <a:pos x="T6" y="T7"/>
                  </a:cxn>
                  <a:cxn ang="0">
                    <a:pos x="T8" y="T9"/>
                  </a:cxn>
                </a:cxnLst>
                <a:rect l="0" t="0" r="r" b="b"/>
                <a:pathLst>
                  <a:path w="442" h="62">
                    <a:moveTo>
                      <a:pt x="0" y="0"/>
                    </a:moveTo>
                    <a:lnTo>
                      <a:pt x="0" y="18"/>
                    </a:lnTo>
                    <a:lnTo>
                      <a:pt x="442" y="62"/>
                    </a:lnTo>
                    <a:lnTo>
                      <a:pt x="442" y="44"/>
                    </a:lnTo>
                    <a:lnTo>
                      <a:pt x="0"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3" name="Freeform 115"/>
              <p:cNvSpPr>
                <a:spLocks/>
              </p:cNvSpPr>
              <p:nvPr/>
            </p:nvSpPr>
            <p:spPr bwMode="auto">
              <a:xfrm>
                <a:off x="2197" y="1680"/>
                <a:ext cx="293" cy="52"/>
              </a:xfrm>
              <a:custGeom>
                <a:avLst/>
                <a:gdLst>
                  <a:gd name="T0" fmla="*/ 56 w 586"/>
                  <a:gd name="T1" fmla="*/ 0 h 105"/>
                  <a:gd name="T2" fmla="*/ 3 w 586"/>
                  <a:gd name="T3" fmla="*/ 18 h 105"/>
                  <a:gd name="T4" fmla="*/ 0 w 586"/>
                  <a:gd name="T5" fmla="*/ 46 h 105"/>
                  <a:gd name="T6" fmla="*/ 5 w 586"/>
                  <a:gd name="T7" fmla="*/ 62 h 105"/>
                  <a:gd name="T8" fmla="*/ 11 w 586"/>
                  <a:gd name="T9" fmla="*/ 73 h 105"/>
                  <a:gd name="T10" fmla="*/ 346 w 586"/>
                  <a:gd name="T11" fmla="*/ 105 h 105"/>
                  <a:gd name="T12" fmla="*/ 361 w 586"/>
                  <a:gd name="T13" fmla="*/ 91 h 105"/>
                  <a:gd name="T14" fmla="*/ 391 w 586"/>
                  <a:gd name="T15" fmla="*/ 85 h 105"/>
                  <a:gd name="T16" fmla="*/ 443 w 586"/>
                  <a:gd name="T17" fmla="*/ 84 h 105"/>
                  <a:gd name="T18" fmla="*/ 481 w 586"/>
                  <a:gd name="T19" fmla="*/ 82 h 105"/>
                  <a:gd name="T20" fmla="*/ 586 w 586"/>
                  <a:gd name="T21" fmla="*/ 47 h 105"/>
                  <a:gd name="T22" fmla="*/ 56 w 586"/>
                  <a:gd name="T2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105">
                    <a:moveTo>
                      <a:pt x="56" y="0"/>
                    </a:moveTo>
                    <a:lnTo>
                      <a:pt x="3" y="18"/>
                    </a:lnTo>
                    <a:lnTo>
                      <a:pt x="0" y="46"/>
                    </a:lnTo>
                    <a:lnTo>
                      <a:pt x="5" y="62"/>
                    </a:lnTo>
                    <a:lnTo>
                      <a:pt x="11" y="73"/>
                    </a:lnTo>
                    <a:lnTo>
                      <a:pt x="346" y="105"/>
                    </a:lnTo>
                    <a:lnTo>
                      <a:pt x="361" y="91"/>
                    </a:lnTo>
                    <a:lnTo>
                      <a:pt x="391" y="85"/>
                    </a:lnTo>
                    <a:lnTo>
                      <a:pt x="443" y="84"/>
                    </a:lnTo>
                    <a:lnTo>
                      <a:pt x="481" y="82"/>
                    </a:lnTo>
                    <a:lnTo>
                      <a:pt x="586" y="47"/>
                    </a:lnTo>
                    <a:lnTo>
                      <a:pt x="56" y="0"/>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4" name="Freeform 116"/>
              <p:cNvSpPr>
                <a:spLocks/>
              </p:cNvSpPr>
              <p:nvPr/>
            </p:nvSpPr>
            <p:spPr bwMode="auto">
              <a:xfrm>
                <a:off x="2371" y="1704"/>
                <a:ext cx="124" cy="85"/>
              </a:xfrm>
              <a:custGeom>
                <a:avLst/>
                <a:gdLst>
                  <a:gd name="T0" fmla="*/ 0 w 248"/>
                  <a:gd name="T1" fmla="*/ 55 h 172"/>
                  <a:gd name="T2" fmla="*/ 0 w 248"/>
                  <a:gd name="T3" fmla="*/ 74 h 172"/>
                  <a:gd name="T4" fmla="*/ 1 w 248"/>
                  <a:gd name="T5" fmla="*/ 102 h 172"/>
                  <a:gd name="T6" fmla="*/ 7 w 248"/>
                  <a:gd name="T7" fmla="*/ 123 h 172"/>
                  <a:gd name="T8" fmla="*/ 15 w 248"/>
                  <a:gd name="T9" fmla="*/ 140 h 172"/>
                  <a:gd name="T10" fmla="*/ 27 w 248"/>
                  <a:gd name="T11" fmla="*/ 152 h 172"/>
                  <a:gd name="T12" fmla="*/ 42 w 248"/>
                  <a:gd name="T13" fmla="*/ 160 h 172"/>
                  <a:gd name="T14" fmla="*/ 60 w 248"/>
                  <a:gd name="T15" fmla="*/ 165 h 172"/>
                  <a:gd name="T16" fmla="*/ 82 w 248"/>
                  <a:gd name="T17" fmla="*/ 169 h 172"/>
                  <a:gd name="T18" fmla="*/ 109 w 248"/>
                  <a:gd name="T19" fmla="*/ 172 h 172"/>
                  <a:gd name="T20" fmla="*/ 195 w 248"/>
                  <a:gd name="T21" fmla="*/ 115 h 172"/>
                  <a:gd name="T22" fmla="*/ 248 w 248"/>
                  <a:gd name="T23" fmla="*/ 51 h 172"/>
                  <a:gd name="T24" fmla="*/ 231 w 248"/>
                  <a:gd name="T25" fmla="*/ 0 h 172"/>
                  <a:gd name="T26" fmla="*/ 114 w 248"/>
                  <a:gd name="T27" fmla="*/ 32 h 172"/>
                  <a:gd name="T28" fmla="*/ 48 w 248"/>
                  <a:gd name="T29" fmla="*/ 38 h 172"/>
                  <a:gd name="T30" fmla="*/ 0 w 248"/>
                  <a:gd name="T31" fmla="*/ 5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8" h="172">
                    <a:moveTo>
                      <a:pt x="0" y="55"/>
                    </a:moveTo>
                    <a:lnTo>
                      <a:pt x="0" y="74"/>
                    </a:lnTo>
                    <a:lnTo>
                      <a:pt x="1" y="102"/>
                    </a:lnTo>
                    <a:lnTo>
                      <a:pt x="7" y="123"/>
                    </a:lnTo>
                    <a:lnTo>
                      <a:pt x="15" y="140"/>
                    </a:lnTo>
                    <a:lnTo>
                      <a:pt x="27" y="152"/>
                    </a:lnTo>
                    <a:lnTo>
                      <a:pt x="42" y="160"/>
                    </a:lnTo>
                    <a:lnTo>
                      <a:pt x="60" y="165"/>
                    </a:lnTo>
                    <a:lnTo>
                      <a:pt x="82" y="169"/>
                    </a:lnTo>
                    <a:lnTo>
                      <a:pt x="109" y="172"/>
                    </a:lnTo>
                    <a:lnTo>
                      <a:pt x="195" y="115"/>
                    </a:lnTo>
                    <a:lnTo>
                      <a:pt x="248" y="51"/>
                    </a:lnTo>
                    <a:lnTo>
                      <a:pt x="231" y="0"/>
                    </a:lnTo>
                    <a:lnTo>
                      <a:pt x="114" y="32"/>
                    </a:lnTo>
                    <a:lnTo>
                      <a:pt x="48" y="38"/>
                    </a:lnTo>
                    <a:lnTo>
                      <a:pt x="0" y="55"/>
                    </a:lnTo>
                    <a:close/>
                  </a:path>
                </a:pathLst>
              </a:custGeom>
              <a:solidFill>
                <a:srgbClr val="77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5" name="Freeform 117"/>
              <p:cNvSpPr>
                <a:spLocks/>
              </p:cNvSpPr>
              <p:nvPr/>
            </p:nvSpPr>
            <p:spPr bwMode="auto">
              <a:xfrm>
                <a:off x="2319" y="1716"/>
                <a:ext cx="126" cy="72"/>
              </a:xfrm>
              <a:custGeom>
                <a:avLst/>
                <a:gdLst>
                  <a:gd name="T0" fmla="*/ 101 w 251"/>
                  <a:gd name="T1" fmla="*/ 29 h 143"/>
                  <a:gd name="T2" fmla="*/ 96 w 251"/>
                  <a:gd name="T3" fmla="*/ 56 h 143"/>
                  <a:gd name="T4" fmla="*/ 101 w 251"/>
                  <a:gd name="T5" fmla="*/ 73 h 143"/>
                  <a:gd name="T6" fmla="*/ 106 w 251"/>
                  <a:gd name="T7" fmla="*/ 88 h 143"/>
                  <a:gd name="T8" fmla="*/ 111 w 251"/>
                  <a:gd name="T9" fmla="*/ 102 h 143"/>
                  <a:gd name="T10" fmla="*/ 119 w 251"/>
                  <a:gd name="T11" fmla="*/ 115 h 143"/>
                  <a:gd name="T12" fmla="*/ 130 w 251"/>
                  <a:gd name="T13" fmla="*/ 125 h 143"/>
                  <a:gd name="T14" fmla="*/ 144 w 251"/>
                  <a:gd name="T15" fmla="*/ 133 h 143"/>
                  <a:gd name="T16" fmla="*/ 160 w 251"/>
                  <a:gd name="T17" fmla="*/ 140 h 143"/>
                  <a:gd name="T18" fmla="*/ 180 w 251"/>
                  <a:gd name="T19" fmla="*/ 143 h 143"/>
                  <a:gd name="T20" fmla="*/ 164 w 251"/>
                  <a:gd name="T21" fmla="*/ 132 h 143"/>
                  <a:gd name="T22" fmla="*/ 152 w 251"/>
                  <a:gd name="T23" fmla="*/ 122 h 143"/>
                  <a:gd name="T24" fmla="*/ 140 w 251"/>
                  <a:gd name="T25" fmla="*/ 114 h 143"/>
                  <a:gd name="T26" fmla="*/ 131 w 251"/>
                  <a:gd name="T27" fmla="*/ 104 h 143"/>
                  <a:gd name="T28" fmla="*/ 124 w 251"/>
                  <a:gd name="T29" fmla="*/ 95 h 143"/>
                  <a:gd name="T30" fmla="*/ 119 w 251"/>
                  <a:gd name="T31" fmla="*/ 84 h 143"/>
                  <a:gd name="T32" fmla="*/ 117 w 251"/>
                  <a:gd name="T33" fmla="*/ 70 h 143"/>
                  <a:gd name="T34" fmla="*/ 116 w 251"/>
                  <a:gd name="T35" fmla="*/ 52 h 143"/>
                  <a:gd name="T36" fmla="*/ 121 w 251"/>
                  <a:gd name="T37" fmla="*/ 29 h 143"/>
                  <a:gd name="T38" fmla="*/ 160 w 251"/>
                  <a:gd name="T39" fmla="*/ 20 h 143"/>
                  <a:gd name="T40" fmla="*/ 251 w 251"/>
                  <a:gd name="T41" fmla="*/ 0 h 143"/>
                  <a:gd name="T42" fmla="*/ 96 w 251"/>
                  <a:gd name="T43" fmla="*/ 11 h 143"/>
                  <a:gd name="T44" fmla="*/ 0 w 251"/>
                  <a:gd name="T45" fmla="*/ 20 h 143"/>
                  <a:gd name="T46" fmla="*/ 101 w 251"/>
                  <a:gd name="T47" fmla="*/ 2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143">
                    <a:moveTo>
                      <a:pt x="101" y="29"/>
                    </a:moveTo>
                    <a:lnTo>
                      <a:pt x="96" y="56"/>
                    </a:lnTo>
                    <a:lnTo>
                      <a:pt x="101" y="73"/>
                    </a:lnTo>
                    <a:lnTo>
                      <a:pt x="106" y="88"/>
                    </a:lnTo>
                    <a:lnTo>
                      <a:pt x="111" y="102"/>
                    </a:lnTo>
                    <a:lnTo>
                      <a:pt x="119" y="115"/>
                    </a:lnTo>
                    <a:lnTo>
                      <a:pt x="130" y="125"/>
                    </a:lnTo>
                    <a:lnTo>
                      <a:pt x="144" y="133"/>
                    </a:lnTo>
                    <a:lnTo>
                      <a:pt x="160" y="140"/>
                    </a:lnTo>
                    <a:lnTo>
                      <a:pt x="180" y="143"/>
                    </a:lnTo>
                    <a:lnTo>
                      <a:pt x="164" y="132"/>
                    </a:lnTo>
                    <a:lnTo>
                      <a:pt x="152" y="122"/>
                    </a:lnTo>
                    <a:lnTo>
                      <a:pt x="140" y="114"/>
                    </a:lnTo>
                    <a:lnTo>
                      <a:pt x="131" y="104"/>
                    </a:lnTo>
                    <a:lnTo>
                      <a:pt x="124" y="95"/>
                    </a:lnTo>
                    <a:lnTo>
                      <a:pt x="119" y="84"/>
                    </a:lnTo>
                    <a:lnTo>
                      <a:pt x="117" y="70"/>
                    </a:lnTo>
                    <a:lnTo>
                      <a:pt x="116" y="52"/>
                    </a:lnTo>
                    <a:lnTo>
                      <a:pt x="121" y="29"/>
                    </a:lnTo>
                    <a:lnTo>
                      <a:pt x="160" y="20"/>
                    </a:lnTo>
                    <a:lnTo>
                      <a:pt x="251" y="0"/>
                    </a:lnTo>
                    <a:lnTo>
                      <a:pt x="96" y="11"/>
                    </a:lnTo>
                    <a:lnTo>
                      <a:pt x="0" y="20"/>
                    </a:lnTo>
                    <a:lnTo>
                      <a:pt x="101" y="29"/>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6" name="Freeform 118"/>
              <p:cNvSpPr>
                <a:spLocks/>
              </p:cNvSpPr>
              <p:nvPr/>
            </p:nvSpPr>
            <p:spPr bwMode="auto">
              <a:xfrm>
                <a:off x="2382" y="1839"/>
                <a:ext cx="87" cy="131"/>
              </a:xfrm>
              <a:custGeom>
                <a:avLst/>
                <a:gdLst>
                  <a:gd name="T0" fmla="*/ 89 w 174"/>
                  <a:gd name="T1" fmla="*/ 0 h 261"/>
                  <a:gd name="T2" fmla="*/ 106 w 174"/>
                  <a:gd name="T3" fmla="*/ 2 h 261"/>
                  <a:gd name="T4" fmla="*/ 122 w 174"/>
                  <a:gd name="T5" fmla="*/ 10 h 261"/>
                  <a:gd name="T6" fmla="*/ 137 w 174"/>
                  <a:gd name="T7" fmla="*/ 23 h 261"/>
                  <a:gd name="T8" fmla="*/ 150 w 174"/>
                  <a:gd name="T9" fmla="*/ 39 h 261"/>
                  <a:gd name="T10" fmla="*/ 160 w 174"/>
                  <a:gd name="T11" fmla="*/ 59 h 261"/>
                  <a:gd name="T12" fmla="*/ 168 w 174"/>
                  <a:gd name="T13" fmla="*/ 81 h 261"/>
                  <a:gd name="T14" fmla="*/ 173 w 174"/>
                  <a:gd name="T15" fmla="*/ 105 h 261"/>
                  <a:gd name="T16" fmla="*/ 174 w 174"/>
                  <a:gd name="T17" fmla="*/ 131 h 261"/>
                  <a:gd name="T18" fmla="*/ 172 w 174"/>
                  <a:gd name="T19" fmla="*/ 158 h 261"/>
                  <a:gd name="T20" fmla="*/ 166 w 174"/>
                  <a:gd name="T21" fmla="*/ 182 h 261"/>
                  <a:gd name="T22" fmla="*/ 158 w 174"/>
                  <a:gd name="T23" fmla="*/ 204 h 261"/>
                  <a:gd name="T24" fmla="*/ 148 w 174"/>
                  <a:gd name="T25" fmla="*/ 223 h 261"/>
                  <a:gd name="T26" fmla="*/ 134 w 174"/>
                  <a:gd name="T27" fmla="*/ 239 h 261"/>
                  <a:gd name="T28" fmla="*/ 119 w 174"/>
                  <a:gd name="T29" fmla="*/ 251 h 261"/>
                  <a:gd name="T30" fmla="*/ 103 w 174"/>
                  <a:gd name="T31" fmla="*/ 259 h 261"/>
                  <a:gd name="T32" fmla="*/ 85 w 174"/>
                  <a:gd name="T33" fmla="*/ 261 h 261"/>
                  <a:gd name="T34" fmla="*/ 68 w 174"/>
                  <a:gd name="T35" fmla="*/ 258 h 261"/>
                  <a:gd name="T36" fmla="*/ 52 w 174"/>
                  <a:gd name="T37" fmla="*/ 250 h 261"/>
                  <a:gd name="T38" fmla="*/ 37 w 174"/>
                  <a:gd name="T39" fmla="*/ 238 h 261"/>
                  <a:gd name="T40" fmla="*/ 24 w 174"/>
                  <a:gd name="T41" fmla="*/ 221 h 261"/>
                  <a:gd name="T42" fmla="*/ 14 w 174"/>
                  <a:gd name="T43" fmla="*/ 201 h 261"/>
                  <a:gd name="T44" fmla="*/ 6 w 174"/>
                  <a:gd name="T45" fmla="*/ 180 h 261"/>
                  <a:gd name="T46" fmla="*/ 1 w 174"/>
                  <a:gd name="T47" fmla="*/ 155 h 261"/>
                  <a:gd name="T48" fmla="*/ 0 w 174"/>
                  <a:gd name="T49" fmla="*/ 129 h 261"/>
                  <a:gd name="T50" fmla="*/ 2 w 174"/>
                  <a:gd name="T51" fmla="*/ 102 h 261"/>
                  <a:gd name="T52" fmla="*/ 7 w 174"/>
                  <a:gd name="T53" fmla="*/ 78 h 261"/>
                  <a:gd name="T54" fmla="*/ 16 w 174"/>
                  <a:gd name="T55" fmla="*/ 56 h 261"/>
                  <a:gd name="T56" fmla="*/ 27 w 174"/>
                  <a:gd name="T57" fmla="*/ 37 h 261"/>
                  <a:gd name="T58" fmla="*/ 41 w 174"/>
                  <a:gd name="T59" fmla="*/ 21 h 261"/>
                  <a:gd name="T60" fmla="*/ 55 w 174"/>
                  <a:gd name="T61" fmla="*/ 9 h 261"/>
                  <a:gd name="T62" fmla="*/ 72 w 174"/>
                  <a:gd name="T63" fmla="*/ 2 h 261"/>
                  <a:gd name="T64" fmla="*/ 89 w 174"/>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261">
                    <a:moveTo>
                      <a:pt x="89" y="0"/>
                    </a:moveTo>
                    <a:lnTo>
                      <a:pt x="106" y="2"/>
                    </a:lnTo>
                    <a:lnTo>
                      <a:pt x="122" y="10"/>
                    </a:lnTo>
                    <a:lnTo>
                      <a:pt x="137" y="23"/>
                    </a:lnTo>
                    <a:lnTo>
                      <a:pt x="150" y="39"/>
                    </a:lnTo>
                    <a:lnTo>
                      <a:pt x="160" y="59"/>
                    </a:lnTo>
                    <a:lnTo>
                      <a:pt x="168" y="81"/>
                    </a:lnTo>
                    <a:lnTo>
                      <a:pt x="173" y="105"/>
                    </a:lnTo>
                    <a:lnTo>
                      <a:pt x="174" y="131"/>
                    </a:lnTo>
                    <a:lnTo>
                      <a:pt x="172" y="158"/>
                    </a:lnTo>
                    <a:lnTo>
                      <a:pt x="166" y="182"/>
                    </a:lnTo>
                    <a:lnTo>
                      <a:pt x="158" y="204"/>
                    </a:lnTo>
                    <a:lnTo>
                      <a:pt x="148" y="223"/>
                    </a:lnTo>
                    <a:lnTo>
                      <a:pt x="134" y="239"/>
                    </a:lnTo>
                    <a:lnTo>
                      <a:pt x="119" y="251"/>
                    </a:lnTo>
                    <a:lnTo>
                      <a:pt x="103" y="259"/>
                    </a:lnTo>
                    <a:lnTo>
                      <a:pt x="85" y="261"/>
                    </a:lnTo>
                    <a:lnTo>
                      <a:pt x="68" y="258"/>
                    </a:lnTo>
                    <a:lnTo>
                      <a:pt x="52" y="250"/>
                    </a:lnTo>
                    <a:lnTo>
                      <a:pt x="37" y="238"/>
                    </a:lnTo>
                    <a:lnTo>
                      <a:pt x="24" y="221"/>
                    </a:lnTo>
                    <a:lnTo>
                      <a:pt x="14" y="201"/>
                    </a:lnTo>
                    <a:lnTo>
                      <a:pt x="6" y="180"/>
                    </a:lnTo>
                    <a:lnTo>
                      <a:pt x="1" y="155"/>
                    </a:lnTo>
                    <a:lnTo>
                      <a:pt x="0" y="129"/>
                    </a:lnTo>
                    <a:lnTo>
                      <a:pt x="2" y="102"/>
                    </a:lnTo>
                    <a:lnTo>
                      <a:pt x="7" y="78"/>
                    </a:lnTo>
                    <a:lnTo>
                      <a:pt x="16" y="56"/>
                    </a:lnTo>
                    <a:lnTo>
                      <a:pt x="27" y="37"/>
                    </a:lnTo>
                    <a:lnTo>
                      <a:pt x="41" y="21"/>
                    </a:lnTo>
                    <a:lnTo>
                      <a:pt x="55" y="9"/>
                    </a:lnTo>
                    <a:lnTo>
                      <a:pt x="72" y="2"/>
                    </a:lnTo>
                    <a:lnTo>
                      <a:pt x="89"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7" name="Freeform 119"/>
              <p:cNvSpPr>
                <a:spLocks/>
              </p:cNvSpPr>
              <p:nvPr/>
            </p:nvSpPr>
            <p:spPr bwMode="auto">
              <a:xfrm>
                <a:off x="2297" y="1793"/>
                <a:ext cx="189" cy="204"/>
              </a:xfrm>
              <a:custGeom>
                <a:avLst/>
                <a:gdLst>
                  <a:gd name="T0" fmla="*/ 130 w 377"/>
                  <a:gd name="T1" fmla="*/ 0 h 407"/>
                  <a:gd name="T2" fmla="*/ 277 w 377"/>
                  <a:gd name="T3" fmla="*/ 14 h 407"/>
                  <a:gd name="T4" fmla="*/ 298 w 377"/>
                  <a:gd name="T5" fmla="*/ 25 h 407"/>
                  <a:gd name="T6" fmla="*/ 316 w 377"/>
                  <a:gd name="T7" fmla="*/ 38 h 407"/>
                  <a:gd name="T8" fmla="*/ 332 w 377"/>
                  <a:gd name="T9" fmla="*/ 54 h 407"/>
                  <a:gd name="T10" fmla="*/ 344 w 377"/>
                  <a:gd name="T11" fmla="*/ 70 h 407"/>
                  <a:gd name="T12" fmla="*/ 356 w 377"/>
                  <a:gd name="T13" fmla="*/ 90 h 407"/>
                  <a:gd name="T14" fmla="*/ 364 w 377"/>
                  <a:gd name="T15" fmla="*/ 109 h 407"/>
                  <a:gd name="T16" fmla="*/ 371 w 377"/>
                  <a:gd name="T17" fmla="*/ 131 h 407"/>
                  <a:gd name="T18" fmla="*/ 375 w 377"/>
                  <a:gd name="T19" fmla="*/ 154 h 407"/>
                  <a:gd name="T20" fmla="*/ 377 w 377"/>
                  <a:gd name="T21" fmla="*/ 182 h 407"/>
                  <a:gd name="T22" fmla="*/ 377 w 377"/>
                  <a:gd name="T23" fmla="*/ 207 h 407"/>
                  <a:gd name="T24" fmla="*/ 375 w 377"/>
                  <a:gd name="T25" fmla="*/ 232 h 407"/>
                  <a:gd name="T26" fmla="*/ 372 w 377"/>
                  <a:gd name="T27" fmla="*/ 255 h 407"/>
                  <a:gd name="T28" fmla="*/ 367 w 377"/>
                  <a:gd name="T29" fmla="*/ 277 h 407"/>
                  <a:gd name="T30" fmla="*/ 362 w 377"/>
                  <a:gd name="T31" fmla="*/ 298 h 407"/>
                  <a:gd name="T32" fmla="*/ 354 w 377"/>
                  <a:gd name="T33" fmla="*/ 318 h 407"/>
                  <a:gd name="T34" fmla="*/ 343 w 377"/>
                  <a:gd name="T35" fmla="*/ 335 h 407"/>
                  <a:gd name="T36" fmla="*/ 332 w 377"/>
                  <a:gd name="T37" fmla="*/ 351 h 407"/>
                  <a:gd name="T38" fmla="*/ 318 w 377"/>
                  <a:gd name="T39" fmla="*/ 365 h 407"/>
                  <a:gd name="T40" fmla="*/ 303 w 377"/>
                  <a:gd name="T41" fmla="*/ 377 h 407"/>
                  <a:gd name="T42" fmla="*/ 287 w 377"/>
                  <a:gd name="T43" fmla="*/ 388 h 407"/>
                  <a:gd name="T44" fmla="*/ 267 w 377"/>
                  <a:gd name="T45" fmla="*/ 396 h 407"/>
                  <a:gd name="T46" fmla="*/ 248 w 377"/>
                  <a:gd name="T47" fmla="*/ 402 h 407"/>
                  <a:gd name="T48" fmla="*/ 224 w 377"/>
                  <a:gd name="T49" fmla="*/ 406 h 407"/>
                  <a:gd name="T50" fmla="*/ 200 w 377"/>
                  <a:gd name="T51" fmla="*/ 407 h 407"/>
                  <a:gd name="T52" fmla="*/ 45 w 377"/>
                  <a:gd name="T53" fmla="*/ 376 h 407"/>
                  <a:gd name="T54" fmla="*/ 30 w 377"/>
                  <a:gd name="T55" fmla="*/ 354 h 407"/>
                  <a:gd name="T56" fmla="*/ 17 w 377"/>
                  <a:gd name="T57" fmla="*/ 333 h 407"/>
                  <a:gd name="T58" fmla="*/ 9 w 377"/>
                  <a:gd name="T59" fmla="*/ 311 h 407"/>
                  <a:gd name="T60" fmla="*/ 4 w 377"/>
                  <a:gd name="T61" fmla="*/ 289 h 407"/>
                  <a:gd name="T62" fmla="*/ 1 w 377"/>
                  <a:gd name="T63" fmla="*/ 266 h 407"/>
                  <a:gd name="T64" fmla="*/ 0 w 377"/>
                  <a:gd name="T65" fmla="*/ 242 h 407"/>
                  <a:gd name="T66" fmla="*/ 0 w 377"/>
                  <a:gd name="T67" fmla="*/ 216 h 407"/>
                  <a:gd name="T68" fmla="*/ 0 w 377"/>
                  <a:gd name="T69" fmla="*/ 190 h 407"/>
                  <a:gd name="T70" fmla="*/ 9 w 377"/>
                  <a:gd name="T71" fmla="*/ 159 h 407"/>
                  <a:gd name="T72" fmla="*/ 18 w 377"/>
                  <a:gd name="T73" fmla="*/ 129 h 407"/>
                  <a:gd name="T74" fmla="*/ 29 w 377"/>
                  <a:gd name="T75" fmla="*/ 102 h 407"/>
                  <a:gd name="T76" fmla="*/ 41 w 377"/>
                  <a:gd name="T77" fmla="*/ 77 h 407"/>
                  <a:gd name="T78" fmla="*/ 57 w 377"/>
                  <a:gd name="T79" fmla="*/ 55 h 407"/>
                  <a:gd name="T80" fmla="*/ 77 w 377"/>
                  <a:gd name="T81" fmla="*/ 34 h 407"/>
                  <a:gd name="T82" fmla="*/ 101 w 377"/>
                  <a:gd name="T83" fmla="*/ 16 h 407"/>
                  <a:gd name="T84" fmla="*/ 130 w 377"/>
                  <a:gd name="T85"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7" h="407">
                    <a:moveTo>
                      <a:pt x="130" y="0"/>
                    </a:moveTo>
                    <a:lnTo>
                      <a:pt x="277" y="14"/>
                    </a:lnTo>
                    <a:lnTo>
                      <a:pt x="298" y="25"/>
                    </a:lnTo>
                    <a:lnTo>
                      <a:pt x="316" y="38"/>
                    </a:lnTo>
                    <a:lnTo>
                      <a:pt x="332" y="54"/>
                    </a:lnTo>
                    <a:lnTo>
                      <a:pt x="344" y="70"/>
                    </a:lnTo>
                    <a:lnTo>
                      <a:pt x="356" y="90"/>
                    </a:lnTo>
                    <a:lnTo>
                      <a:pt x="364" y="109"/>
                    </a:lnTo>
                    <a:lnTo>
                      <a:pt x="371" y="131"/>
                    </a:lnTo>
                    <a:lnTo>
                      <a:pt x="375" y="154"/>
                    </a:lnTo>
                    <a:lnTo>
                      <a:pt x="377" y="182"/>
                    </a:lnTo>
                    <a:lnTo>
                      <a:pt x="377" y="207"/>
                    </a:lnTo>
                    <a:lnTo>
                      <a:pt x="375" y="232"/>
                    </a:lnTo>
                    <a:lnTo>
                      <a:pt x="372" y="255"/>
                    </a:lnTo>
                    <a:lnTo>
                      <a:pt x="367" y="277"/>
                    </a:lnTo>
                    <a:lnTo>
                      <a:pt x="362" y="298"/>
                    </a:lnTo>
                    <a:lnTo>
                      <a:pt x="354" y="318"/>
                    </a:lnTo>
                    <a:lnTo>
                      <a:pt x="343" y="335"/>
                    </a:lnTo>
                    <a:lnTo>
                      <a:pt x="332" y="351"/>
                    </a:lnTo>
                    <a:lnTo>
                      <a:pt x="318" y="365"/>
                    </a:lnTo>
                    <a:lnTo>
                      <a:pt x="303" y="377"/>
                    </a:lnTo>
                    <a:lnTo>
                      <a:pt x="287" y="388"/>
                    </a:lnTo>
                    <a:lnTo>
                      <a:pt x="267" y="396"/>
                    </a:lnTo>
                    <a:lnTo>
                      <a:pt x="248" y="402"/>
                    </a:lnTo>
                    <a:lnTo>
                      <a:pt x="224" y="406"/>
                    </a:lnTo>
                    <a:lnTo>
                      <a:pt x="200" y="407"/>
                    </a:lnTo>
                    <a:lnTo>
                      <a:pt x="45" y="376"/>
                    </a:lnTo>
                    <a:lnTo>
                      <a:pt x="30" y="354"/>
                    </a:lnTo>
                    <a:lnTo>
                      <a:pt x="17" y="333"/>
                    </a:lnTo>
                    <a:lnTo>
                      <a:pt x="9" y="311"/>
                    </a:lnTo>
                    <a:lnTo>
                      <a:pt x="4" y="289"/>
                    </a:lnTo>
                    <a:lnTo>
                      <a:pt x="1" y="266"/>
                    </a:lnTo>
                    <a:lnTo>
                      <a:pt x="0" y="242"/>
                    </a:lnTo>
                    <a:lnTo>
                      <a:pt x="0" y="216"/>
                    </a:lnTo>
                    <a:lnTo>
                      <a:pt x="0" y="190"/>
                    </a:lnTo>
                    <a:lnTo>
                      <a:pt x="9" y="159"/>
                    </a:lnTo>
                    <a:lnTo>
                      <a:pt x="18" y="129"/>
                    </a:lnTo>
                    <a:lnTo>
                      <a:pt x="29" y="102"/>
                    </a:lnTo>
                    <a:lnTo>
                      <a:pt x="41" y="77"/>
                    </a:lnTo>
                    <a:lnTo>
                      <a:pt x="57" y="55"/>
                    </a:lnTo>
                    <a:lnTo>
                      <a:pt x="77" y="34"/>
                    </a:lnTo>
                    <a:lnTo>
                      <a:pt x="101" y="16"/>
                    </a:lnTo>
                    <a:lnTo>
                      <a:pt x="130"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8" name="Freeform 120"/>
              <p:cNvSpPr>
                <a:spLocks/>
              </p:cNvSpPr>
              <p:nvPr/>
            </p:nvSpPr>
            <p:spPr bwMode="auto">
              <a:xfrm>
                <a:off x="2398" y="1849"/>
                <a:ext cx="68" cy="121"/>
              </a:xfrm>
              <a:custGeom>
                <a:avLst/>
                <a:gdLst>
                  <a:gd name="T0" fmla="*/ 59 w 136"/>
                  <a:gd name="T1" fmla="*/ 31 h 242"/>
                  <a:gd name="T2" fmla="*/ 72 w 136"/>
                  <a:gd name="T3" fmla="*/ 38 h 242"/>
                  <a:gd name="T4" fmla="*/ 82 w 136"/>
                  <a:gd name="T5" fmla="*/ 46 h 242"/>
                  <a:gd name="T6" fmla="*/ 88 w 136"/>
                  <a:gd name="T7" fmla="*/ 54 h 242"/>
                  <a:gd name="T8" fmla="*/ 92 w 136"/>
                  <a:gd name="T9" fmla="*/ 65 h 242"/>
                  <a:gd name="T10" fmla="*/ 96 w 136"/>
                  <a:gd name="T11" fmla="*/ 76 h 242"/>
                  <a:gd name="T12" fmla="*/ 97 w 136"/>
                  <a:gd name="T13" fmla="*/ 89 h 242"/>
                  <a:gd name="T14" fmla="*/ 97 w 136"/>
                  <a:gd name="T15" fmla="*/ 102 h 242"/>
                  <a:gd name="T16" fmla="*/ 97 w 136"/>
                  <a:gd name="T17" fmla="*/ 117 h 242"/>
                  <a:gd name="T18" fmla="*/ 90 w 136"/>
                  <a:gd name="T19" fmla="*/ 136 h 242"/>
                  <a:gd name="T20" fmla="*/ 84 w 136"/>
                  <a:gd name="T21" fmla="*/ 153 h 242"/>
                  <a:gd name="T22" fmla="*/ 79 w 136"/>
                  <a:gd name="T23" fmla="*/ 167 h 242"/>
                  <a:gd name="T24" fmla="*/ 73 w 136"/>
                  <a:gd name="T25" fmla="*/ 179 h 242"/>
                  <a:gd name="T26" fmla="*/ 65 w 136"/>
                  <a:gd name="T27" fmla="*/ 188 h 242"/>
                  <a:gd name="T28" fmla="*/ 53 w 136"/>
                  <a:gd name="T29" fmla="*/ 194 h 242"/>
                  <a:gd name="T30" fmla="*/ 37 w 136"/>
                  <a:gd name="T31" fmla="*/ 196 h 242"/>
                  <a:gd name="T32" fmla="*/ 16 w 136"/>
                  <a:gd name="T33" fmla="*/ 195 h 242"/>
                  <a:gd name="T34" fmla="*/ 3 w 136"/>
                  <a:gd name="T35" fmla="*/ 180 h 242"/>
                  <a:gd name="T36" fmla="*/ 0 w 136"/>
                  <a:gd name="T37" fmla="*/ 204 h 242"/>
                  <a:gd name="T38" fmla="*/ 12 w 136"/>
                  <a:gd name="T39" fmla="*/ 221 h 242"/>
                  <a:gd name="T40" fmla="*/ 36 w 136"/>
                  <a:gd name="T41" fmla="*/ 242 h 242"/>
                  <a:gd name="T42" fmla="*/ 56 w 136"/>
                  <a:gd name="T43" fmla="*/ 238 h 242"/>
                  <a:gd name="T44" fmla="*/ 72 w 136"/>
                  <a:gd name="T45" fmla="*/ 232 h 242"/>
                  <a:gd name="T46" fmla="*/ 84 w 136"/>
                  <a:gd name="T47" fmla="*/ 225 h 242"/>
                  <a:gd name="T48" fmla="*/ 96 w 136"/>
                  <a:gd name="T49" fmla="*/ 214 h 242"/>
                  <a:gd name="T50" fmla="*/ 104 w 136"/>
                  <a:gd name="T51" fmla="*/ 203 h 242"/>
                  <a:gd name="T52" fmla="*/ 112 w 136"/>
                  <a:gd name="T53" fmla="*/ 188 h 242"/>
                  <a:gd name="T54" fmla="*/ 120 w 136"/>
                  <a:gd name="T55" fmla="*/ 171 h 242"/>
                  <a:gd name="T56" fmla="*/ 128 w 136"/>
                  <a:gd name="T57" fmla="*/ 151 h 242"/>
                  <a:gd name="T58" fmla="*/ 136 w 136"/>
                  <a:gd name="T59" fmla="*/ 99 h 242"/>
                  <a:gd name="T60" fmla="*/ 136 w 136"/>
                  <a:gd name="T61" fmla="*/ 72 h 242"/>
                  <a:gd name="T62" fmla="*/ 130 w 136"/>
                  <a:gd name="T63" fmla="*/ 48 h 242"/>
                  <a:gd name="T64" fmla="*/ 122 w 136"/>
                  <a:gd name="T65" fmla="*/ 27 h 242"/>
                  <a:gd name="T66" fmla="*/ 111 w 136"/>
                  <a:gd name="T67" fmla="*/ 12 h 242"/>
                  <a:gd name="T68" fmla="*/ 96 w 136"/>
                  <a:gd name="T69" fmla="*/ 3 h 242"/>
                  <a:gd name="T70" fmla="*/ 79 w 136"/>
                  <a:gd name="T71" fmla="*/ 0 h 242"/>
                  <a:gd name="T72" fmla="*/ 60 w 136"/>
                  <a:gd name="T73" fmla="*/ 7 h 242"/>
                  <a:gd name="T74" fmla="*/ 39 w 136"/>
                  <a:gd name="T75" fmla="*/ 23 h 242"/>
                  <a:gd name="T76" fmla="*/ 29 w 136"/>
                  <a:gd name="T77" fmla="*/ 36 h 242"/>
                  <a:gd name="T78" fmla="*/ 59 w 136"/>
                  <a:gd name="T79" fmla="*/ 3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6" h="242">
                    <a:moveTo>
                      <a:pt x="59" y="31"/>
                    </a:moveTo>
                    <a:lnTo>
                      <a:pt x="72" y="38"/>
                    </a:lnTo>
                    <a:lnTo>
                      <a:pt x="82" y="46"/>
                    </a:lnTo>
                    <a:lnTo>
                      <a:pt x="88" y="54"/>
                    </a:lnTo>
                    <a:lnTo>
                      <a:pt x="92" y="65"/>
                    </a:lnTo>
                    <a:lnTo>
                      <a:pt x="96" y="76"/>
                    </a:lnTo>
                    <a:lnTo>
                      <a:pt x="97" y="89"/>
                    </a:lnTo>
                    <a:lnTo>
                      <a:pt x="97" y="102"/>
                    </a:lnTo>
                    <a:lnTo>
                      <a:pt x="97" y="117"/>
                    </a:lnTo>
                    <a:lnTo>
                      <a:pt x="90" y="136"/>
                    </a:lnTo>
                    <a:lnTo>
                      <a:pt x="84" y="153"/>
                    </a:lnTo>
                    <a:lnTo>
                      <a:pt x="79" y="167"/>
                    </a:lnTo>
                    <a:lnTo>
                      <a:pt x="73" y="179"/>
                    </a:lnTo>
                    <a:lnTo>
                      <a:pt x="65" y="188"/>
                    </a:lnTo>
                    <a:lnTo>
                      <a:pt x="53" y="194"/>
                    </a:lnTo>
                    <a:lnTo>
                      <a:pt x="37" y="196"/>
                    </a:lnTo>
                    <a:lnTo>
                      <a:pt x="16" y="195"/>
                    </a:lnTo>
                    <a:lnTo>
                      <a:pt x="3" y="180"/>
                    </a:lnTo>
                    <a:lnTo>
                      <a:pt x="0" y="204"/>
                    </a:lnTo>
                    <a:lnTo>
                      <a:pt x="12" y="221"/>
                    </a:lnTo>
                    <a:lnTo>
                      <a:pt x="36" y="242"/>
                    </a:lnTo>
                    <a:lnTo>
                      <a:pt x="56" y="238"/>
                    </a:lnTo>
                    <a:lnTo>
                      <a:pt x="72" y="232"/>
                    </a:lnTo>
                    <a:lnTo>
                      <a:pt x="84" y="225"/>
                    </a:lnTo>
                    <a:lnTo>
                      <a:pt x="96" y="214"/>
                    </a:lnTo>
                    <a:lnTo>
                      <a:pt x="104" y="203"/>
                    </a:lnTo>
                    <a:lnTo>
                      <a:pt x="112" y="188"/>
                    </a:lnTo>
                    <a:lnTo>
                      <a:pt x="120" y="171"/>
                    </a:lnTo>
                    <a:lnTo>
                      <a:pt x="128" y="151"/>
                    </a:lnTo>
                    <a:lnTo>
                      <a:pt x="136" y="99"/>
                    </a:lnTo>
                    <a:lnTo>
                      <a:pt x="136" y="72"/>
                    </a:lnTo>
                    <a:lnTo>
                      <a:pt x="130" y="48"/>
                    </a:lnTo>
                    <a:lnTo>
                      <a:pt x="122" y="27"/>
                    </a:lnTo>
                    <a:lnTo>
                      <a:pt x="111" y="12"/>
                    </a:lnTo>
                    <a:lnTo>
                      <a:pt x="96" y="3"/>
                    </a:lnTo>
                    <a:lnTo>
                      <a:pt x="79" y="0"/>
                    </a:lnTo>
                    <a:lnTo>
                      <a:pt x="60" y="7"/>
                    </a:lnTo>
                    <a:lnTo>
                      <a:pt x="39" y="23"/>
                    </a:lnTo>
                    <a:lnTo>
                      <a:pt x="29" y="36"/>
                    </a:lnTo>
                    <a:lnTo>
                      <a:pt x="59" y="31"/>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89" name="Freeform 121"/>
              <p:cNvSpPr>
                <a:spLocks/>
              </p:cNvSpPr>
              <p:nvPr/>
            </p:nvSpPr>
            <p:spPr bwMode="auto">
              <a:xfrm>
                <a:off x="2443" y="1891"/>
                <a:ext cx="23" cy="64"/>
              </a:xfrm>
              <a:custGeom>
                <a:avLst/>
                <a:gdLst>
                  <a:gd name="T0" fmla="*/ 13 w 45"/>
                  <a:gd name="T1" fmla="*/ 70 h 127"/>
                  <a:gd name="T2" fmla="*/ 0 w 45"/>
                  <a:gd name="T3" fmla="*/ 96 h 127"/>
                  <a:gd name="T4" fmla="*/ 3 w 45"/>
                  <a:gd name="T5" fmla="*/ 110 h 127"/>
                  <a:gd name="T6" fmla="*/ 1 w 45"/>
                  <a:gd name="T7" fmla="*/ 127 h 127"/>
                  <a:gd name="T8" fmla="*/ 25 w 45"/>
                  <a:gd name="T9" fmla="*/ 105 h 127"/>
                  <a:gd name="T10" fmla="*/ 42 w 45"/>
                  <a:gd name="T11" fmla="*/ 73 h 127"/>
                  <a:gd name="T12" fmla="*/ 45 w 45"/>
                  <a:gd name="T13" fmla="*/ 41 h 127"/>
                  <a:gd name="T14" fmla="*/ 45 w 45"/>
                  <a:gd name="T15" fmla="*/ 0 h 127"/>
                  <a:gd name="T16" fmla="*/ 33 w 45"/>
                  <a:gd name="T17" fmla="*/ 9 h 127"/>
                  <a:gd name="T18" fmla="*/ 35 w 45"/>
                  <a:gd name="T19" fmla="*/ 35 h 127"/>
                  <a:gd name="T20" fmla="*/ 35 w 45"/>
                  <a:gd name="T21" fmla="*/ 61 h 127"/>
                  <a:gd name="T22" fmla="*/ 16 w 45"/>
                  <a:gd name="T23" fmla="*/ 96 h 127"/>
                  <a:gd name="T24" fmla="*/ 13 w 45"/>
                  <a:gd name="T25" fmla="*/ 7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27">
                    <a:moveTo>
                      <a:pt x="13" y="70"/>
                    </a:moveTo>
                    <a:lnTo>
                      <a:pt x="0" y="96"/>
                    </a:lnTo>
                    <a:lnTo>
                      <a:pt x="3" y="110"/>
                    </a:lnTo>
                    <a:lnTo>
                      <a:pt x="1" y="127"/>
                    </a:lnTo>
                    <a:lnTo>
                      <a:pt x="25" y="105"/>
                    </a:lnTo>
                    <a:lnTo>
                      <a:pt x="42" y="73"/>
                    </a:lnTo>
                    <a:lnTo>
                      <a:pt x="45" y="41"/>
                    </a:lnTo>
                    <a:lnTo>
                      <a:pt x="45" y="0"/>
                    </a:lnTo>
                    <a:lnTo>
                      <a:pt x="33" y="9"/>
                    </a:lnTo>
                    <a:lnTo>
                      <a:pt x="35" y="35"/>
                    </a:lnTo>
                    <a:lnTo>
                      <a:pt x="35" y="61"/>
                    </a:lnTo>
                    <a:lnTo>
                      <a:pt x="16" y="96"/>
                    </a:lnTo>
                    <a:lnTo>
                      <a:pt x="13" y="70"/>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0" name="Freeform 122"/>
              <p:cNvSpPr>
                <a:spLocks/>
              </p:cNvSpPr>
              <p:nvPr/>
            </p:nvSpPr>
            <p:spPr bwMode="auto">
              <a:xfrm>
                <a:off x="2386" y="1843"/>
                <a:ext cx="43" cy="109"/>
              </a:xfrm>
              <a:custGeom>
                <a:avLst/>
                <a:gdLst>
                  <a:gd name="T0" fmla="*/ 82 w 86"/>
                  <a:gd name="T1" fmla="*/ 0 h 217"/>
                  <a:gd name="T2" fmla="*/ 60 w 86"/>
                  <a:gd name="T3" fmla="*/ 12 h 217"/>
                  <a:gd name="T4" fmla="*/ 42 w 86"/>
                  <a:gd name="T5" fmla="*/ 26 h 217"/>
                  <a:gd name="T6" fmla="*/ 28 w 86"/>
                  <a:gd name="T7" fmla="*/ 44 h 217"/>
                  <a:gd name="T8" fmla="*/ 18 w 86"/>
                  <a:gd name="T9" fmla="*/ 62 h 217"/>
                  <a:gd name="T10" fmla="*/ 9 w 86"/>
                  <a:gd name="T11" fmla="*/ 83 h 217"/>
                  <a:gd name="T12" fmla="*/ 5 w 86"/>
                  <a:gd name="T13" fmla="*/ 106 h 217"/>
                  <a:gd name="T14" fmla="*/ 1 w 86"/>
                  <a:gd name="T15" fmla="*/ 131 h 217"/>
                  <a:gd name="T16" fmla="*/ 0 w 86"/>
                  <a:gd name="T17" fmla="*/ 158 h 217"/>
                  <a:gd name="T18" fmla="*/ 6 w 86"/>
                  <a:gd name="T19" fmla="*/ 187 h 217"/>
                  <a:gd name="T20" fmla="*/ 18 w 86"/>
                  <a:gd name="T21" fmla="*/ 217 h 217"/>
                  <a:gd name="T22" fmla="*/ 21 w 86"/>
                  <a:gd name="T23" fmla="*/ 193 h 217"/>
                  <a:gd name="T24" fmla="*/ 14 w 86"/>
                  <a:gd name="T25" fmla="*/ 148 h 217"/>
                  <a:gd name="T26" fmla="*/ 36 w 86"/>
                  <a:gd name="T27" fmla="*/ 153 h 217"/>
                  <a:gd name="T28" fmla="*/ 65 w 86"/>
                  <a:gd name="T29" fmla="*/ 152 h 217"/>
                  <a:gd name="T30" fmla="*/ 73 w 86"/>
                  <a:gd name="T31" fmla="*/ 135 h 217"/>
                  <a:gd name="T32" fmla="*/ 86 w 86"/>
                  <a:gd name="T33" fmla="*/ 124 h 217"/>
                  <a:gd name="T34" fmla="*/ 86 w 86"/>
                  <a:gd name="T35" fmla="*/ 102 h 217"/>
                  <a:gd name="T36" fmla="*/ 71 w 86"/>
                  <a:gd name="T37" fmla="*/ 94 h 217"/>
                  <a:gd name="T38" fmla="*/ 72 w 86"/>
                  <a:gd name="T39" fmla="*/ 70 h 217"/>
                  <a:gd name="T40" fmla="*/ 58 w 86"/>
                  <a:gd name="T41" fmla="*/ 54 h 217"/>
                  <a:gd name="T42" fmla="*/ 45 w 86"/>
                  <a:gd name="T43" fmla="*/ 49 h 217"/>
                  <a:gd name="T44" fmla="*/ 50 w 86"/>
                  <a:gd name="T45" fmla="*/ 42 h 217"/>
                  <a:gd name="T46" fmla="*/ 54 w 86"/>
                  <a:gd name="T47" fmla="*/ 36 h 217"/>
                  <a:gd name="T48" fmla="*/ 59 w 86"/>
                  <a:gd name="T49" fmla="*/ 30 h 217"/>
                  <a:gd name="T50" fmla="*/ 62 w 86"/>
                  <a:gd name="T51" fmla="*/ 24 h 217"/>
                  <a:gd name="T52" fmla="*/ 67 w 86"/>
                  <a:gd name="T53" fmla="*/ 18 h 217"/>
                  <a:gd name="T54" fmla="*/ 72 w 86"/>
                  <a:gd name="T55" fmla="*/ 12 h 217"/>
                  <a:gd name="T56" fmla="*/ 76 w 86"/>
                  <a:gd name="T57" fmla="*/ 6 h 217"/>
                  <a:gd name="T58" fmla="*/ 82 w 86"/>
                  <a:gd name="T5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217">
                    <a:moveTo>
                      <a:pt x="82" y="0"/>
                    </a:moveTo>
                    <a:lnTo>
                      <a:pt x="60" y="12"/>
                    </a:lnTo>
                    <a:lnTo>
                      <a:pt x="42" y="26"/>
                    </a:lnTo>
                    <a:lnTo>
                      <a:pt x="28" y="44"/>
                    </a:lnTo>
                    <a:lnTo>
                      <a:pt x="18" y="62"/>
                    </a:lnTo>
                    <a:lnTo>
                      <a:pt x="9" y="83"/>
                    </a:lnTo>
                    <a:lnTo>
                      <a:pt x="5" y="106"/>
                    </a:lnTo>
                    <a:lnTo>
                      <a:pt x="1" y="131"/>
                    </a:lnTo>
                    <a:lnTo>
                      <a:pt x="0" y="158"/>
                    </a:lnTo>
                    <a:lnTo>
                      <a:pt x="6" y="187"/>
                    </a:lnTo>
                    <a:lnTo>
                      <a:pt x="18" y="217"/>
                    </a:lnTo>
                    <a:lnTo>
                      <a:pt x="21" y="193"/>
                    </a:lnTo>
                    <a:lnTo>
                      <a:pt x="14" y="148"/>
                    </a:lnTo>
                    <a:lnTo>
                      <a:pt x="36" y="153"/>
                    </a:lnTo>
                    <a:lnTo>
                      <a:pt x="65" y="152"/>
                    </a:lnTo>
                    <a:lnTo>
                      <a:pt x="73" y="135"/>
                    </a:lnTo>
                    <a:lnTo>
                      <a:pt x="86" y="124"/>
                    </a:lnTo>
                    <a:lnTo>
                      <a:pt x="86" y="102"/>
                    </a:lnTo>
                    <a:lnTo>
                      <a:pt x="71" y="94"/>
                    </a:lnTo>
                    <a:lnTo>
                      <a:pt x="72" y="70"/>
                    </a:lnTo>
                    <a:lnTo>
                      <a:pt x="58" y="54"/>
                    </a:lnTo>
                    <a:lnTo>
                      <a:pt x="45" y="49"/>
                    </a:lnTo>
                    <a:lnTo>
                      <a:pt x="50" y="42"/>
                    </a:lnTo>
                    <a:lnTo>
                      <a:pt x="54" y="36"/>
                    </a:lnTo>
                    <a:lnTo>
                      <a:pt x="59" y="30"/>
                    </a:lnTo>
                    <a:lnTo>
                      <a:pt x="62" y="24"/>
                    </a:lnTo>
                    <a:lnTo>
                      <a:pt x="67" y="18"/>
                    </a:lnTo>
                    <a:lnTo>
                      <a:pt x="72" y="12"/>
                    </a:lnTo>
                    <a:lnTo>
                      <a:pt x="76" y="6"/>
                    </a:lnTo>
                    <a:lnTo>
                      <a:pt x="82"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1" name="Freeform 123"/>
              <p:cNvSpPr>
                <a:spLocks/>
              </p:cNvSpPr>
              <p:nvPr/>
            </p:nvSpPr>
            <p:spPr bwMode="auto">
              <a:xfrm>
                <a:off x="2292" y="1794"/>
                <a:ext cx="142" cy="198"/>
              </a:xfrm>
              <a:custGeom>
                <a:avLst/>
                <a:gdLst>
                  <a:gd name="T0" fmla="*/ 125 w 284"/>
                  <a:gd name="T1" fmla="*/ 0 h 396"/>
                  <a:gd name="T2" fmla="*/ 284 w 284"/>
                  <a:gd name="T3" fmla="*/ 11 h 396"/>
                  <a:gd name="T4" fmla="*/ 262 w 284"/>
                  <a:gd name="T5" fmla="*/ 15 h 396"/>
                  <a:gd name="T6" fmla="*/ 240 w 284"/>
                  <a:gd name="T7" fmla="*/ 23 h 396"/>
                  <a:gd name="T8" fmla="*/ 219 w 284"/>
                  <a:gd name="T9" fmla="*/ 36 h 396"/>
                  <a:gd name="T10" fmla="*/ 200 w 284"/>
                  <a:gd name="T11" fmla="*/ 52 h 396"/>
                  <a:gd name="T12" fmla="*/ 181 w 284"/>
                  <a:gd name="T13" fmla="*/ 70 h 396"/>
                  <a:gd name="T14" fmla="*/ 165 w 284"/>
                  <a:gd name="T15" fmla="*/ 93 h 396"/>
                  <a:gd name="T16" fmla="*/ 151 w 284"/>
                  <a:gd name="T17" fmla="*/ 117 h 396"/>
                  <a:gd name="T18" fmla="*/ 140 w 284"/>
                  <a:gd name="T19" fmla="*/ 145 h 396"/>
                  <a:gd name="T20" fmla="*/ 132 w 284"/>
                  <a:gd name="T21" fmla="*/ 174 h 396"/>
                  <a:gd name="T22" fmla="*/ 127 w 284"/>
                  <a:gd name="T23" fmla="*/ 204 h 396"/>
                  <a:gd name="T24" fmla="*/ 126 w 284"/>
                  <a:gd name="T25" fmla="*/ 235 h 396"/>
                  <a:gd name="T26" fmla="*/ 128 w 284"/>
                  <a:gd name="T27" fmla="*/ 267 h 396"/>
                  <a:gd name="T28" fmla="*/ 135 w 284"/>
                  <a:gd name="T29" fmla="*/ 300 h 396"/>
                  <a:gd name="T30" fmla="*/ 147 w 284"/>
                  <a:gd name="T31" fmla="*/ 333 h 396"/>
                  <a:gd name="T32" fmla="*/ 164 w 284"/>
                  <a:gd name="T33" fmla="*/ 365 h 396"/>
                  <a:gd name="T34" fmla="*/ 186 w 284"/>
                  <a:gd name="T35" fmla="*/ 396 h 396"/>
                  <a:gd name="T36" fmla="*/ 127 w 284"/>
                  <a:gd name="T37" fmla="*/ 389 h 396"/>
                  <a:gd name="T38" fmla="*/ 64 w 284"/>
                  <a:gd name="T39" fmla="*/ 375 h 396"/>
                  <a:gd name="T40" fmla="*/ 22 w 284"/>
                  <a:gd name="T41" fmla="*/ 335 h 396"/>
                  <a:gd name="T42" fmla="*/ 9 w 284"/>
                  <a:gd name="T43" fmla="*/ 294 h 396"/>
                  <a:gd name="T44" fmla="*/ 0 w 284"/>
                  <a:gd name="T45" fmla="*/ 247 h 396"/>
                  <a:gd name="T46" fmla="*/ 0 w 284"/>
                  <a:gd name="T47" fmla="*/ 198 h 396"/>
                  <a:gd name="T48" fmla="*/ 9 w 284"/>
                  <a:gd name="T49" fmla="*/ 150 h 396"/>
                  <a:gd name="T50" fmla="*/ 23 w 284"/>
                  <a:gd name="T51" fmla="*/ 102 h 396"/>
                  <a:gd name="T52" fmla="*/ 48 w 284"/>
                  <a:gd name="T53" fmla="*/ 60 h 396"/>
                  <a:gd name="T54" fmla="*/ 81 w 284"/>
                  <a:gd name="T55" fmla="*/ 25 h 396"/>
                  <a:gd name="T56" fmla="*/ 125 w 284"/>
                  <a:gd name="T57"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4" h="396">
                    <a:moveTo>
                      <a:pt x="125" y="0"/>
                    </a:moveTo>
                    <a:lnTo>
                      <a:pt x="284" y="11"/>
                    </a:lnTo>
                    <a:lnTo>
                      <a:pt x="262" y="15"/>
                    </a:lnTo>
                    <a:lnTo>
                      <a:pt x="240" y="23"/>
                    </a:lnTo>
                    <a:lnTo>
                      <a:pt x="219" y="36"/>
                    </a:lnTo>
                    <a:lnTo>
                      <a:pt x="200" y="52"/>
                    </a:lnTo>
                    <a:lnTo>
                      <a:pt x="181" y="70"/>
                    </a:lnTo>
                    <a:lnTo>
                      <a:pt x="165" y="93"/>
                    </a:lnTo>
                    <a:lnTo>
                      <a:pt x="151" y="117"/>
                    </a:lnTo>
                    <a:lnTo>
                      <a:pt x="140" y="145"/>
                    </a:lnTo>
                    <a:lnTo>
                      <a:pt x="132" y="174"/>
                    </a:lnTo>
                    <a:lnTo>
                      <a:pt x="127" y="204"/>
                    </a:lnTo>
                    <a:lnTo>
                      <a:pt x="126" y="235"/>
                    </a:lnTo>
                    <a:lnTo>
                      <a:pt x="128" y="267"/>
                    </a:lnTo>
                    <a:lnTo>
                      <a:pt x="135" y="300"/>
                    </a:lnTo>
                    <a:lnTo>
                      <a:pt x="147" y="333"/>
                    </a:lnTo>
                    <a:lnTo>
                      <a:pt x="164" y="365"/>
                    </a:lnTo>
                    <a:lnTo>
                      <a:pt x="186" y="396"/>
                    </a:lnTo>
                    <a:lnTo>
                      <a:pt x="127" y="389"/>
                    </a:lnTo>
                    <a:lnTo>
                      <a:pt x="64" y="375"/>
                    </a:lnTo>
                    <a:lnTo>
                      <a:pt x="22" y="335"/>
                    </a:lnTo>
                    <a:lnTo>
                      <a:pt x="9" y="294"/>
                    </a:lnTo>
                    <a:lnTo>
                      <a:pt x="0" y="247"/>
                    </a:lnTo>
                    <a:lnTo>
                      <a:pt x="0" y="198"/>
                    </a:lnTo>
                    <a:lnTo>
                      <a:pt x="9" y="150"/>
                    </a:lnTo>
                    <a:lnTo>
                      <a:pt x="23" y="102"/>
                    </a:lnTo>
                    <a:lnTo>
                      <a:pt x="48" y="60"/>
                    </a:lnTo>
                    <a:lnTo>
                      <a:pt x="81" y="25"/>
                    </a:lnTo>
                    <a:lnTo>
                      <a:pt x="125"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2" name="Freeform 124"/>
              <p:cNvSpPr>
                <a:spLocks/>
              </p:cNvSpPr>
              <p:nvPr/>
            </p:nvSpPr>
            <p:spPr bwMode="auto">
              <a:xfrm>
                <a:off x="1470" y="1841"/>
                <a:ext cx="856" cy="248"/>
              </a:xfrm>
              <a:custGeom>
                <a:avLst/>
                <a:gdLst>
                  <a:gd name="T0" fmla="*/ 212 w 1711"/>
                  <a:gd name="T1" fmla="*/ 199 h 498"/>
                  <a:gd name="T2" fmla="*/ 181 w 1711"/>
                  <a:gd name="T3" fmla="*/ 252 h 498"/>
                  <a:gd name="T4" fmla="*/ 145 w 1711"/>
                  <a:gd name="T5" fmla="*/ 272 h 498"/>
                  <a:gd name="T6" fmla="*/ 114 w 1711"/>
                  <a:gd name="T7" fmla="*/ 289 h 498"/>
                  <a:gd name="T8" fmla="*/ 87 w 1711"/>
                  <a:gd name="T9" fmla="*/ 309 h 498"/>
                  <a:gd name="T10" fmla="*/ 64 w 1711"/>
                  <a:gd name="T11" fmla="*/ 329 h 498"/>
                  <a:gd name="T12" fmla="*/ 44 w 1711"/>
                  <a:gd name="T13" fmla="*/ 355 h 498"/>
                  <a:gd name="T14" fmla="*/ 26 w 1711"/>
                  <a:gd name="T15" fmla="*/ 386 h 498"/>
                  <a:gd name="T16" fmla="*/ 11 w 1711"/>
                  <a:gd name="T17" fmla="*/ 424 h 498"/>
                  <a:gd name="T18" fmla="*/ 0 w 1711"/>
                  <a:gd name="T19" fmla="*/ 460 h 498"/>
                  <a:gd name="T20" fmla="*/ 25 w 1711"/>
                  <a:gd name="T21" fmla="*/ 427 h 498"/>
                  <a:gd name="T22" fmla="*/ 131 w 1711"/>
                  <a:gd name="T23" fmla="*/ 493 h 498"/>
                  <a:gd name="T24" fmla="*/ 201 w 1711"/>
                  <a:gd name="T25" fmla="*/ 498 h 498"/>
                  <a:gd name="T26" fmla="*/ 193 w 1711"/>
                  <a:gd name="T27" fmla="*/ 446 h 498"/>
                  <a:gd name="T28" fmla="*/ 268 w 1711"/>
                  <a:gd name="T29" fmla="*/ 392 h 498"/>
                  <a:gd name="T30" fmla="*/ 304 w 1711"/>
                  <a:gd name="T31" fmla="*/ 367 h 498"/>
                  <a:gd name="T32" fmla="*/ 339 w 1711"/>
                  <a:gd name="T33" fmla="*/ 349 h 498"/>
                  <a:gd name="T34" fmla="*/ 372 w 1711"/>
                  <a:gd name="T35" fmla="*/ 336 h 498"/>
                  <a:gd name="T36" fmla="*/ 406 w 1711"/>
                  <a:gd name="T37" fmla="*/ 326 h 498"/>
                  <a:gd name="T38" fmla="*/ 439 w 1711"/>
                  <a:gd name="T39" fmla="*/ 319 h 498"/>
                  <a:gd name="T40" fmla="*/ 476 w 1711"/>
                  <a:gd name="T41" fmla="*/ 315 h 498"/>
                  <a:gd name="T42" fmla="*/ 515 w 1711"/>
                  <a:gd name="T43" fmla="*/ 310 h 498"/>
                  <a:gd name="T44" fmla="*/ 560 w 1711"/>
                  <a:gd name="T45" fmla="*/ 305 h 498"/>
                  <a:gd name="T46" fmla="*/ 960 w 1711"/>
                  <a:gd name="T47" fmla="*/ 228 h 498"/>
                  <a:gd name="T48" fmla="*/ 1033 w 1711"/>
                  <a:gd name="T49" fmla="*/ 219 h 498"/>
                  <a:gd name="T50" fmla="*/ 1105 w 1711"/>
                  <a:gd name="T51" fmla="*/ 209 h 498"/>
                  <a:gd name="T52" fmla="*/ 1178 w 1711"/>
                  <a:gd name="T53" fmla="*/ 198 h 498"/>
                  <a:gd name="T54" fmla="*/ 1250 w 1711"/>
                  <a:gd name="T55" fmla="*/ 186 h 498"/>
                  <a:gd name="T56" fmla="*/ 1323 w 1711"/>
                  <a:gd name="T57" fmla="*/ 173 h 498"/>
                  <a:gd name="T58" fmla="*/ 1396 w 1711"/>
                  <a:gd name="T59" fmla="*/ 159 h 498"/>
                  <a:gd name="T60" fmla="*/ 1467 w 1711"/>
                  <a:gd name="T61" fmla="*/ 143 h 498"/>
                  <a:gd name="T62" fmla="*/ 1537 w 1711"/>
                  <a:gd name="T63" fmla="*/ 126 h 498"/>
                  <a:gd name="T64" fmla="*/ 1591 w 1711"/>
                  <a:gd name="T65" fmla="*/ 104 h 498"/>
                  <a:gd name="T66" fmla="*/ 1640 w 1711"/>
                  <a:gd name="T67" fmla="*/ 80 h 498"/>
                  <a:gd name="T68" fmla="*/ 1681 w 1711"/>
                  <a:gd name="T69" fmla="*/ 47 h 498"/>
                  <a:gd name="T70" fmla="*/ 1711 w 1711"/>
                  <a:gd name="T71" fmla="*/ 0 h 498"/>
                  <a:gd name="T72" fmla="*/ 1614 w 1711"/>
                  <a:gd name="T73" fmla="*/ 16 h 498"/>
                  <a:gd name="T74" fmla="*/ 1602 w 1711"/>
                  <a:gd name="T75" fmla="*/ 38 h 498"/>
                  <a:gd name="T76" fmla="*/ 1583 w 1711"/>
                  <a:gd name="T77" fmla="*/ 54 h 498"/>
                  <a:gd name="T78" fmla="*/ 1560 w 1711"/>
                  <a:gd name="T79" fmla="*/ 68 h 498"/>
                  <a:gd name="T80" fmla="*/ 1491 w 1711"/>
                  <a:gd name="T81" fmla="*/ 60 h 498"/>
                  <a:gd name="T82" fmla="*/ 503 w 1711"/>
                  <a:gd name="T83" fmla="*/ 255 h 498"/>
                  <a:gd name="T84" fmla="*/ 436 w 1711"/>
                  <a:gd name="T85" fmla="*/ 242 h 498"/>
                  <a:gd name="T86" fmla="*/ 393 w 1711"/>
                  <a:gd name="T87" fmla="*/ 239 h 498"/>
                  <a:gd name="T88" fmla="*/ 360 w 1711"/>
                  <a:gd name="T89" fmla="*/ 228 h 498"/>
                  <a:gd name="T90" fmla="*/ 352 w 1711"/>
                  <a:gd name="T91" fmla="*/ 20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1" h="498">
                    <a:moveTo>
                      <a:pt x="363" y="186"/>
                    </a:moveTo>
                    <a:lnTo>
                      <a:pt x="212" y="199"/>
                    </a:lnTo>
                    <a:lnTo>
                      <a:pt x="202" y="242"/>
                    </a:lnTo>
                    <a:lnTo>
                      <a:pt x="181" y="252"/>
                    </a:lnTo>
                    <a:lnTo>
                      <a:pt x="163" y="263"/>
                    </a:lnTo>
                    <a:lnTo>
                      <a:pt x="145" y="272"/>
                    </a:lnTo>
                    <a:lnTo>
                      <a:pt x="129" y="281"/>
                    </a:lnTo>
                    <a:lnTo>
                      <a:pt x="114" y="289"/>
                    </a:lnTo>
                    <a:lnTo>
                      <a:pt x="99" y="298"/>
                    </a:lnTo>
                    <a:lnTo>
                      <a:pt x="87" y="309"/>
                    </a:lnTo>
                    <a:lnTo>
                      <a:pt x="75" y="319"/>
                    </a:lnTo>
                    <a:lnTo>
                      <a:pt x="64" y="329"/>
                    </a:lnTo>
                    <a:lnTo>
                      <a:pt x="53" y="342"/>
                    </a:lnTo>
                    <a:lnTo>
                      <a:pt x="44" y="355"/>
                    </a:lnTo>
                    <a:lnTo>
                      <a:pt x="35" y="370"/>
                    </a:lnTo>
                    <a:lnTo>
                      <a:pt x="26" y="386"/>
                    </a:lnTo>
                    <a:lnTo>
                      <a:pt x="19" y="403"/>
                    </a:lnTo>
                    <a:lnTo>
                      <a:pt x="11" y="424"/>
                    </a:lnTo>
                    <a:lnTo>
                      <a:pt x="4" y="446"/>
                    </a:lnTo>
                    <a:lnTo>
                      <a:pt x="0" y="460"/>
                    </a:lnTo>
                    <a:lnTo>
                      <a:pt x="16" y="463"/>
                    </a:lnTo>
                    <a:lnTo>
                      <a:pt x="25" y="427"/>
                    </a:lnTo>
                    <a:lnTo>
                      <a:pt x="142" y="452"/>
                    </a:lnTo>
                    <a:lnTo>
                      <a:pt x="131" y="493"/>
                    </a:lnTo>
                    <a:lnTo>
                      <a:pt x="147" y="498"/>
                    </a:lnTo>
                    <a:lnTo>
                      <a:pt x="201" y="498"/>
                    </a:lnTo>
                    <a:lnTo>
                      <a:pt x="237" y="490"/>
                    </a:lnTo>
                    <a:lnTo>
                      <a:pt x="193" y="446"/>
                    </a:lnTo>
                    <a:lnTo>
                      <a:pt x="196" y="430"/>
                    </a:lnTo>
                    <a:lnTo>
                      <a:pt x="268" y="392"/>
                    </a:lnTo>
                    <a:lnTo>
                      <a:pt x="286" y="379"/>
                    </a:lnTo>
                    <a:lnTo>
                      <a:pt x="304" y="367"/>
                    </a:lnTo>
                    <a:lnTo>
                      <a:pt x="322" y="358"/>
                    </a:lnTo>
                    <a:lnTo>
                      <a:pt x="339" y="349"/>
                    </a:lnTo>
                    <a:lnTo>
                      <a:pt x="355" y="342"/>
                    </a:lnTo>
                    <a:lnTo>
                      <a:pt x="372" y="336"/>
                    </a:lnTo>
                    <a:lnTo>
                      <a:pt x="389" y="331"/>
                    </a:lnTo>
                    <a:lnTo>
                      <a:pt x="406" y="326"/>
                    </a:lnTo>
                    <a:lnTo>
                      <a:pt x="422" y="323"/>
                    </a:lnTo>
                    <a:lnTo>
                      <a:pt x="439" y="319"/>
                    </a:lnTo>
                    <a:lnTo>
                      <a:pt x="458" y="317"/>
                    </a:lnTo>
                    <a:lnTo>
                      <a:pt x="476" y="315"/>
                    </a:lnTo>
                    <a:lnTo>
                      <a:pt x="496" y="312"/>
                    </a:lnTo>
                    <a:lnTo>
                      <a:pt x="515" y="310"/>
                    </a:lnTo>
                    <a:lnTo>
                      <a:pt x="537" y="308"/>
                    </a:lnTo>
                    <a:lnTo>
                      <a:pt x="560" y="305"/>
                    </a:lnTo>
                    <a:lnTo>
                      <a:pt x="627" y="293"/>
                    </a:lnTo>
                    <a:lnTo>
                      <a:pt x="960" y="228"/>
                    </a:lnTo>
                    <a:lnTo>
                      <a:pt x="996" y="224"/>
                    </a:lnTo>
                    <a:lnTo>
                      <a:pt x="1033" y="219"/>
                    </a:lnTo>
                    <a:lnTo>
                      <a:pt x="1068" y="213"/>
                    </a:lnTo>
                    <a:lnTo>
                      <a:pt x="1105" y="209"/>
                    </a:lnTo>
                    <a:lnTo>
                      <a:pt x="1142" y="203"/>
                    </a:lnTo>
                    <a:lnTo>
                      <a:pt x="1178" y="198"/>
                    </a:lnTo>
                    <a:lnTo>
                      <a:pt x="1215" y="192"/>
                    </a:lnTo>
                    <a:lnTo>
                      <a:pt x="1250" y="186"/>
                    </a:lnTo>
                    <a:lnTo>
                      <a:pt x="1287" y="180"/>
                    </a:lnTo>
                    <a:lnTo>
                      <a:pt x="1323" y="173"/>
                    </a:lnTo>
                    <a:lnTo>
                      <a:pt x="1360" y="166"/>
                    </a:lnTo>
                    <a:lnTo>
                      <a:pt x="1396" y="159"/>
                    </a:lnTo>
                    <a:lnTo>
                      <a:pt x="1431" y="151"/>
                    </a:lnTo>
                    <a:lnTo>
                      <a:pt x="1467" y="143"/>
                    </a:lnTo>
                    <a:lnTo>
                      <a:pt x="1503" y="135"/>
                    </a:lnTo>
                    <a:lnTo>
                      <a:pt x="1537" y="126"/>
                    </a:lnTo>
                    <a:lnTo>
                      <a:pt x="1565" y="114"/>
                    </a:lnTo>
                    <a:lnTo>
                      <a:pt x="1591" y="104"/>
                    </a:lnTo>
                    <a:lnTo>
                      <a:pt x="1617" y="92"/>
                    </a:lnTo>
                    <a:lnTo>
                      <a:pt x="1640" y="80"/>
                    </a:lnTo>
                    <a:lnTo>
                      <a:pt x="1662" y="66"/>
                    </a:lnTo>
                    <a:lnTo>
                      <a:pt x="1681" y="47"/>
                    </a:lnTo>
                    <a:lnTo>
                      <a:pt x="1697" y="27"/>
                    </a:lnTo>
                    <a:lnTo>
                      <a:pt x="1711" y="0"/>
                    </a:lnTo>
                    <a:lnTo>
                      <a:pt x="1620" y="1"/>
                    </a:lnTo>
                    <a:lnTo>
                      <a:pt x="1614" y="16"/>
                    </a:lnTo>
                    <a:lnTo>
                      <a:pt x="1609" y="29"/>
                    </a:lnTo>
                    <a:lnTo>
                      <a:pt x="1602" y="38"/>
                    </a:lnTo>
                    <a:lnTo>
                      <a:pt x="1594" y="47"/>
                    </a:lnTo>
                    <a:lnTo>
                      <a:pt x="1583" y="54"/>
                    </a:lnTo>
                    <a:lnTo>
                      <a:pt x="1573" y="61"/>
                    </a:lnTo>
                    <a:lnTo>
                      <a:pt x="1560" y="68"/>
                    </a:lnTo>
                    <a:lnTo>
                      <a:pt x="1547" y="76"/>
                    </a:lnTo>
                    <a:lnTo>
                      <a:pt x="1491" y="60"/>
                    </a:lnTo>
                    <a:lnTo>
                      <a:pt x="535" y="245"/>
                    </a:lnTo>
                    <a:lnTo>
                      <a:pt x="503" y="255"/>
                    </a:lnTo>
                    <a:lnTo>
                      <a:pt x="454" y="242"/>
                    </a:lnTo>
                    <a:lnTo>
                      <a:pt x="436" y="242"/>
                    </a:lnTo>
                    <a:lnTo>
                      <a:pt x="414" y="241"/>
                    </a:lnTo>
                    <a:lnTo>
                      <a:pt x="393" y="239"/>
                    </a:lnTo>
                    <a:lnTo>
                      <a:pt x="375" y="235"/>
                    </a:lnTo>
                    <a:lnTo>
                      <a:pt x="360" y="228"/>
                    </a:lnTo>
                    <a:lnTo>
                      <a:pt x="352" y="218"/>
                    </a:lnTo>
                    <a:lnTo>
                      <a:pt x="352" y="204"/>
                    </a:lnTo>
                    <a:lnTo>
                      <a:pt x="363" y="186"/>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3" name="Freeform 125"/>
              <p:cNvSpPr>
                <a:spLocks/>
              </p:cNvSpPr>
              <p:nvPr/>
            </p:nvSpPr>
            <p:spPr bwMode="auto">
              <a:xfrm>
                <a:off x="1988" y="1841"/>
                <a:ext cx="338" cy="203"/>
              </a:xfrm>
              <a:custGeom>
                <a:avLst/>
                <a:gdLst>
                  <a:gd name="T0" fmla="*/ 76 w 676"/>
                  <a:gd name="T1" fmla="*/ 196 h 408"/>
                  <a:gd name="T2" fmla="*/ 425 w 676"/>
                  <a:gd name="T3" fmla="*/ 142 h 408"/>
                  <a:gd name="T4" fmla="*/ 440 w 676"/>
                  <a:gd name="T5" fmla="*/ 138 h 408"/>
                  <a:gd name="T6" fmla="*/ 455 w 676"/>
                  <a:gd name="T7" fmla="*/ 134 h 408"/>
                  <a:gd name="T8" fmla="*/ 470 w 676"/>
                  <a:gd name="T9" fmla="*/ 130 h 408"/>
                  <a:gd name="T10" fmla="*/ 484 w 676"/>
                  <a:gd name="T11" fmla="*/ 126 h 408"/>
                  <a:gd name="T12" fmla="*/ 498 w 676"/>
                  <a:gd name="T13" fmla="*/ 121 h 408"/>
                  <a:gd name="T14" fmla="*/ 512 w 676"/>
                  <a:gd name="T15" fmla="*/ 117 h 408"/>
                  <a:gd name="T16" fmla="*/ 525 w 676"/>
                  <a:gd name="T17" fmla="*/ 112 h 408"/>
                  <a:gd name="T18" fmla="*/ 538 w 676"/>
                  <a:gd name="T19" fmla="*/ 106 h 408"/>
                  <a:gd name="T20" fmla="*/ 551 w 676"/>
                  <a:gd name="T21" fmla="*/ 100 h 408"/>
                  <a:gd name="T22" fmla="*/ 564 w 676"/>
                  <a:gd name="T23" fmla="*/ 95 h 408"/>
                  <a:gd name="T24" fmla="*/ 576 w 676"/>
                  <a:gd name="T25" fmla="*/ 88 h 408"/>
                  <a:gd name="T26" fmla="*/ 589 w 676"/>
                  <a:gd name="T27" fmla="*/ 81 h 408"/>
                  <a:gd name="T28" fmla="*/ 602 w 676"/>
                  <a:gd name="T29" fmla="*/ 73 h 408"/>
                  <a:gd name="T30" fmla="*/ 614 w 676"/>
                  <a:gd name="T31" fmla="*/ 65 h 408"/>
                  <a:gd name="T32" fmla="*/ 627 w 676"/>
                  <a:gd name="T33" fmla="*/ 55 h 408"/>
                  <a:gd name="T34" fmla="*/ 640 w 676"/>
                  <a:gd name="T35" fmla="*/ 46 h 408"/>
                  <a:gd name="T36" fmla="*/ 676 w 676"/>
                  <a:gd name="T37" fmla="*/ 0 h 408"/>
                  <a:gd name="T38" fmla="*/ 660 w 676"/>
                  <a:gd name="T39" fmla="*/ 49 h 408"/>
                  <a:gd name="T40" fmla="*/ 660 w 676"/>
                  <a:gd name="T41" fmla="*/ 80 h 408"/>
                  <a:gd name="T42" fmla="*/ 660 w 676"/>
                  <a:gd name="T43" fmla="*/ 266 h 408"/>
                  <a:gd name="T44" fmla="*/ 610 w 676"/>
                  <a:gd name="T45" fmla="*/ 281 h 408"/>
                  <a:gd name="T46" fmla="*/ 561 w 676"/>
                  <a:gd name="T47" fmla="*/ 295 h 408"/>
                  <a:gd name="T48" fmla="*/ 514 w 676"/>
                  <a:gd name="T49" fmla="*/ 308 h 408"/>
                  <a:gd name="T50" fmla="*/ 468 w 676"/>
                  <a:gd name="T51" fmla="*/ 319 h 408"/>
                  <a:gd name="T52" fmla="*/ 424 w 676"/>
                  <a:gd name="T53" fmla="*/ 328 h 408"/>
                  <a:gd name="T54" fmla="*/ 381 w 676"/>
                  <a:gd name="T55" fmla="*/ 338 h 408"/>
                  <a:gd name="T56" fmla="*/ 340 w 676"/>
                  <a:gd name="T57" fmla="*/ 346 h 408"/>
                  <a:gd name="T58" fmla="*/ 300 w 676"/>
                  <a:gd name="T59" fmla="*/ 353 h 408"/>
                  <a:gd name="T60" fmla="*/ 260 w 676"/>
                  <a:gd name="T61" fmla="*/ 359 h 408"/>
                  <a:gd name="T62" fmla="*/ 221 w 676"/>
                  <a:gd name="T63" fmla="*/ 366 h 408"/>
                  <a:gd name="T64" fmla="*/ 183 w 676"/>
                  <a:gd name="T65" fmla="*/ 372 h 408"/>
                  <a:gd name="T66" fmla="*/ 146 w 676"/>
                  <a:gd name="T67" fmla="*/ 379 h 408"/>
                  <a:gd name="T68" fmla="*/ 110 w 676"/>
                  <a:gd name="T69" fmla="*/ 385 h 408"/>
                  <a:gd name="T70" fmla="*/ 73 w 676"/>
                  <a:gd name="T71" fmla="*/ 392 h 408"/>
                  <a:gd name="T72" fmla="*/ 36 w 676"/>
                  <a:gd name="T73" fmla="*/ 400 h 408"/>
                  <a:gd name="T74" fmla="*/ 0 w 676"/>
                  <a:gd name="T75" fmla="*/ 408 h 408"/>
                  <a:gd name="T76" fmla="*/ 10 w 676"/>
                  <a:gd name="T77" fmla="*/ 379 h 408"/>
                  <a:gd name="T78" fmla="*/ 90 w 676"/>
                  <a:gd name="T79" fmla="*/ 369 h 408"/>
                  <a:gd name="T80" fmla="*/ 115 w 676"/>
                  <a:gd name="T81" fmla="*/ 364 h 408"/>
                  <a:gd name="T82" fmla="*/ 141 w 676"/>
                  <a:gd name="T83" fmla="*/ 358 h 408"/>
                  <a:gd name="T84" fmla="*/ 165 w 676"/>
                  <a:gd name="T85" fmla="*/ 354 h 408"/>
                  <a:gd name="T86" fmla="*/ 190 w 676"/>
                  <a:gd name="T87" fmla="*/ 348 h 408"/>
                  <a:gd name="T88" fmla="*/ 216 w 676"/>
                  <a:gd name="T89" fmla="*/ 343 h 408"/>
                  <a:gd name="T90" fmla="*/ 241 w 676"/>
                  <a:gd name="T91" fmla="*/ 338 h 408"/>
                  <a:gd name="T92" fmla="*/ 265 w 676"/>
                  <a:gd name="T93" fmla="*/ 333 h 408"/>
                  <a:gd name="T94" fmla="*/ 290 w 676"/>
                  <a:gd name="T95" fmla="*/ 327 h 408"/>
                  <a:gd name="T96" fmla="*/ 316 w 676"/>
                  <a:gd name="T97" fmla="*/ 323 h 408"/>
                  <a:gd name="T98" fmla="*/ 341 w 676"/>
                  <a:gd name="T99" fmla="*/ 317 h 408"/>
                  <a:gd name="T100" fmla="*/ 365 w 676"/>
                  <a:gd name="T101" fmla="*/ 312 h 408"/>
                  <a:gd name="T102" fmla="*/ 391 w 676"/>
                  <a:gd name="T103" fmla="*/ 306 h 408"/>
                  <a:gd name="T104" fmla="*/ 416 w 676"/>
                  <a:gd name="T105" fmla="*/ 302 h 408"/>
                  <a:gd name="T106" fmla="*/ 441 w 676"/>
                  <a:gd name="T107" fmla="*/ 296 h 408"/>
                  <a:gd name="T108" fmla="*/ 466 w 676"/>
                  <a:gd name="T109" fmla="*/ 292 h 408"/>
                  <a:gd name="T110" fmla="*/ 491 w 676"/>
                  <a:gd name="T111" fmla="*/ 287 h 408"/>
                  <a:gd name="T112" fmla="*/ 605 w 676"/>
                  <a:gd name="T113" fmla="*/ 257 h 408"/>
                  <a:gd name="T114" fmla="*/ 626 w 676"/>
                  <a:gd name="T115" fmla="*/ 237 h 408"/>
                  <a:gd name="T116" fmla="*/ 626 w 676"/>
                  <a:gd name="T117" fmla="*/ 130 h 408"/>
                  <a:gd name="T118" fmla="*/ 2 w 676"/>
                  <a:gd name="T119" fmla="*/ 236 h 408"/>
                  <a:gd name="T120" fmla="*/ 2 w 676"/>
                  <a:gd name="T121" fmla="*/ 209 h 408"/>
                  <a:gd name="T122" fmla="*/ 76 w 676"/>
                  <a:gd name="T123" fmla="*/ 19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6" h="408">
                    <a:moveTo>
                      <a:pt x="76" y="196"/>
                    </a:moveTo>
                    <a:lnTo>
                      <a:pt x="425" y="142"/>
                    </a:lnTo>
                    <a:lnTo>
                      <a:pt x="440" y="138"/>
                    </a:lnTo>
                    <a:lnTo>
                      <a:pt x="455" y="134"/>
                    </a:lnTo>
                    <a:lnTo>
                      <a:pt x="470" y="130"/>
                    </a:lnTo>
                    <a:lnTo>
                      <a:pt x="484" y="126"/>
                    </a:lnTo>
                    <a:lnTo>
                      <a:pt x="498" y="121"/>
                    </a:lnTo>
                    <a:lnTo>
                      <a:pt x="512" y="117"/>
                    </a:lnTo>
                    <a:lnTo>
                      <a:pt x="525" y="112"/>
                    </a:lnTo>
                    <a:lnTo>
                      <a:pt x="538" y="106"/>
                    </a:lnTo>
                    <a:lnTo>
                      <a:pt x="551" y="100"/>
                    </a:lnTo>
                    <a:lnTo>
                      <a:pt x="564" y="95"/>
                    </a:lnTo>
                    <a:lnTo>
                      <a:pt x="576" y="88"/>
                    </a:lnTo>
                    <a:lnTo>
                      <a:pt x="589" y="81"/>
                    </a:lnTo>
                    <a:lnTo>
                      <a:pt x="602" y="73"/>
                    </a:lnTo>
                    <a:lnTo>
                      <a:pt x="614" y="65"/>
                    </a:lnTo>
                    <a:lnTo>
                      <a:pt x="627" y="55"/>
                    </a:lnTo>
                    <a:lnTo>
                      <a:pt x="640" y="46"/>
                    </a:lnTo>
                    <a:lnTo>
                      <a:pt x="676" y="0"/>
                    </a:lnTo>
                    <a:lnTo>
                      <a:pt x="660" y="49"/>
                    </a:lnTo>
                    <a:lnTo>
                      <a:pt x="660" y="80"/>
                    </a:lnTo>
                    <a:lnTo>
                      <a:pt x="660" y="266"/>
                    </a:lnTo>
                    <a:lnTo>
                      <a:pt x="610" y="281"/>
                    </a:lnTo>
                    <a:lnTo>
                      <a:pt x="561" y="295"/>
                    </a:lnTo>
                    <a:lnTo>
                      <a:pt x="514" y="308"/>
                    </a:lnTo>
                    <a:lnTo>
                      <a:pt x="468" y="319"/>
                    </a:lnTo>
                    <a:lnTo>
                      <a:pt x="424" y="328"/>
                    </a:lnTo>
                    <a:lnTo>
                      <a:pt x="381" y="338"/>
                    </a:lnTo>
                    <a:lnTo>
                      <a:pt x="340" y="346"/>
                    </a:lnTo>
                    <a:lnTo>
                      <a:pt x="300" y="353"/>
                    </a:lnTo>
                    <a:lnTo>
                      <a:pt x="260" y="359"/>
                    </a:lnTo>
                    <a:lnTo>
                      <a:pt x="221" y="366"/>
                    </a:lnTo>
                    <a:lnTo>
                      <a:pt x="183" y="372"/>
                    </a:lnTo>
                    <a:lnTo>
                      <a:pt x="146" y="379"/>
                    </a:lnTo>
                    <a:lnTo>
                      <a:pt x="110" y="385"/>
                    </a:lnTo>
                    <a:lnTo>
                      <a:pt x="73" y="392"/>
                    </a:lnTo>
                    <a:lnTo>
                      <a:pt x="36" y="400"/>
                    </a:lnTo>
                    <a:lnTo>
                      <a:pt x="0" y="408"/>
                    </a:lnTo>
                    <a:lnTo>
                      <a:pt x="10" y="379"/>
                    </a:lnTo>
                    <a:lnTo>
                      <a:pt x="90" y="369"/>
                    </a:lnTo>
                    <a:lnTo>
                      <a:pt x="115" y="364"/>
                    </a:lnTo>
                    <a:lnTo>
                      <a:pt x="141" y="358"/>
                    </a:lnTo>
                    <a:lnTo>
                      <a:pt x="165" y="354"/>
                    </a:lnTo>
                    <a:lnTo>
                      <a:pt x="190" y="348"/>
                    </a:lnTo>
                    <a:lnTo>
                      <a:pt x="216" y="343"/>
                    </a:lnTo>
                    <a:lnTo>
                      <a:pt x="241" y="338"/>
                    </a:lnTo>
                    <a:lnTo>
                      <a:pt x="265" y="333"/>
                    </a:lnTo>
                    <a:lnTo>
                      <a:pt x="290" y="327"/>
                    </a:lnTo>
                    <a:lnTo>
                      <a:pt x="316" y="323"/>
                    </a:lnTo>
                    <a:lnTo>
                      <a:pt x="341" y="317"/>
                    </a:lnTo>
                    <a:lnTo>
                      <a:pt x="365" y="312"/>
                    </a:lnTo>
                    <a:lnTo>
                      <a:pt x="391" y="306"/>
                    </a:lnTo>
                    <a:lnTo>
                      <a:pt x="416" y="302"/>
                    </a:lnTo>
                    <a:lnTo>
                      <a:pt x="441" y="296"/>
                    </a:lnTo>
                    <a:lnTo>
                      <a:pt x="466" y="292"/>
                    </a:lnTo>
                    <a:lnTo>
                      <a:pt x="491" y="287"/>
                    </a:lnTo>
                    <a:lnTo>
                      <a:pt x="605" y="257"/>
                    </a:lnTo>
                    <a:lnTo>
                      <a:pt x="626" y="237"/>
                    </a:lnTo>
                    <a:lnTo>
                      <a:pt x="626" y="130"/>
                    </a:lnTo>
                    <a:lnTo>
                      <a:pt x="2" y="236"/>
                    </a:lnTo>
                    <a:lnTo>
                      <a:pt x="2" y="209"/>
                    </a:lnTo>
                    <a:lnTo>
                      <a:pt x="76" y="196"/>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4" name="Freeform 126"/>
              <p:cNvSpPr>
                <a:spLocks/>
              </p:cNvSpPr>
              <p:nvPr/>
            </p:nvSpPr>
            <p:spPr bwMode="auto">
              <a:xfrm>
                <a:off x="1921" y="1934"/>
                <a:ext cx="95" cy="144"/>
              </a:xfrm>
              <a:custGeom>
                <a:avLst/>
                <a:gdLst>
                  <a:gd name="T0" fmla="*/ 97 w 192"/>
                  <a:gd name="T1" fmla="*/ 0 h 287"/>
                  <a:gd name="T2" fmla="*/ 116 w 192"/>
                  <a:gd name="T3" fmla="*/ 3 h 287"/>
                  <a:gd name="T4" fmla="*/ 134 w 192"/>
                  <a:gd name="T5" fmla="*/ 11 h 287"/>
                  <a:gd name="T6" fmla="*/ 150 w 192"/>
                  <a:gd name="T7" fmla="*/ 24 h 287"/>
                  <a:gd name="T8" fmla="*/ 164 w 192"/>
                  <a:gd name="T9" fmla="*/ 42 h 287"/>
                  <a:gd name="T10" fmla="*/ 175 w 192"/>
                  <a:gd name="T11" fmla="*/ 63 h 287"/>
                  <a:gd name="T12" fmla="*/ 185 w 192"/>
                  <a:gd name="T13" fmla="*/ 87 h 287"/>
                  <a:gd name="T14" fmla="*/ 189 w 192"/>
                  <a:gd name="T15" fmla="*/ 115 h 287"/>
                  <a:gd name="T16" fmla="*/ 192 w 192"/>
                  <a:gd name="T17" fmla="*/ 144 h 287"/>
                  <a:gd name="T18" fmla="*/ 189 w 192"/>
                  <a:gd name="T19" fmla="*/ 173 h 287"/>
                  <a:gd name="T20" fmla="*/ 183 w 192"/>
                  <a:gd name="T21" fmla="*/ 199 h 287"/>
                  <a:gd name="T22" fmla="*/ 174 w 192"/>
                  <a:gd name="T23" fmla="*/ 223 h 287"/>
                  <a:gd name="T24" fmla="*/ 162 w 192"/>
                  <a:gd name="T25" fmla="*/ 244 h 287"/>
                  <a:gd name="T26" fmla="*/ 148 w 192"/>
                  <a:gd name="T27" fmla="*/ 262 h 287"/>
                  <a:gd name="T28" fmla="*/ 132 w 192"/>
                  <a:gd name="T29" fmla="*/ 275 h 287"/>
                  <a:gd name="T30" fmla="*/ 113 w 192"/>
                  <a:gd name="T31" fmla="*/ 283 h 287"/>
                  <a:gd name="T32" fmla="*/ 94 w 192"/>
                  <a:gd name="T33" fmla="*/ 287 h 287"/>
                  <a:gd name="T34" fmla="*/ 75 w 192"/>
                  <a:gd name="T35" fmla="*/ 283 h 287"/>
                  <a:gd name="T36" fmla="*/ 57 w 192"/>
                  <a:gd name="T37" fmla="*/ 275 h 287"/>
                  <a:gd name="T38" fmla="*/ 41 w 192"/>
                  <a:gd name="T39" fmla="*/ 261 h 287"/>
                  <a:gd name="T40" fmla="*/ 27 w 192"/>
                  <a:gd name="T41" fmla="*/ 243 h 287"/>
                  <a:gd name="T42" fmla="*/ 15 w 192"/>
                  <a:gd name="T43" fmla="*/ 222 h 287"/>
                  <a:gd name="T44" fmla="*/ 7 w 192"/>
                  <a:gd name="T45" fmla="*/ 198 h 287"/>
                  <a:gd name="T46" fmla="*/ 1 w 192"/>
                  <a:gd name="T47" fmla="*/ 170 h 287"/>
                  <a:gd name="T48" fmla="*/ 0 w 192"/>
                  <a:gd name="T49" fmla="*/ 141 h 287"/>
                  <a:gd name="T50" fmla="*/ 3 w 192"/>
                  <a:gd name="T51" fmla="*/ 113 h 287"/>
                  <a:gd name="T52" fmla="*/ 8 w 192"/>
                  <a:gd name="T53" fmla="*/ 86 h 287"/>
                  <a:gd name="T54" fmla="*/ 16 w 192"/>
                  <a:gd name="T55" fmla="*/ 62 h 287"/>
                  <a:gd name="T56" fmla="*/ 29 w 192"/>
                  <a:gd name="T57" fmla="*/ 41 h 287"/>
                  <a:gd name="T58" fmla="*/ 43 w 192"/>
                  <a:gd name="T59" fmla="*/ 24 h 287"/>
                  <a:gd name="T60" fmla="*/ 59 w 192"/>
                  <a:gd name="T61" fmla="*/ 10 h 287"/>
                  <a:gd name="T62" fmla="*/ 77 w 192"/>
                  <a:gd name="T63" fmla="*/ 2 h 287"/>
                  <a:gd name="T64" fmla="*/ 97 w 192"/>
                  <a:gd name="T6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287">
                    <a:moveTo>
                      <a:pt x="97" y="0"/>
                    </a:moveTo>
                    <a:lnTo>
                      <a:pt x="116" y="3"/>
                    </a:lnTo>
                    <a:lnTo>
                      <a:pt x="134" y="11"/>
                    </a:lnTo>
                    <a:lnTo>
                      <a:pt x="150" y="24"/>
                    </a:lnTo>
                    <a:lnTo>
                      <a:pt x="164" y="42"/>
                    </a:lnTo>
                    <a:lnTo>
                      <a:pt x="175" y="63"/>
                    </a:lnTo>
                    <a:lnTo>
                      <a:pt x="185" y="87"/>
                    </a:lnTo>
                    <a:lnTo>
                      <a:pt x="189" y="115"/>
                    </a:lnTo>
                    <a:lnTo>
                      <a:pt x="192" y="144"/>
                    </a:lnTo>
                    <a:lnTo>
                      <a:pt x="189" y="173"/>
                    </a:lnTo>
                    <a:lnTo>
                      <a:pt x="183" y="199"/>
                    </a:lnTo>
                    <a:lnTo>
                      <a:pt x="174" y="223"/>
                    </a:lnTo>
                    <a:lnTo>
                      <a:pt x="162" y="244"/>
                    </a:lnTo>
                    <a:lnTo>
                      <a:pt x="148" y="262"/>
                    </a:lnTo>
                    <a:lnTo>
                      <a:pt x="132" y="275"/>
                    </a:lnTo>
                    <a:lnTo>
                      <a:pt x="113" y="283"/>
                    </a:lnTo>
                    <a:lnTo>
                      <a:pt x="94" y="287"/>
                    </a:lnTo>
                    <a:lnTo>
                      <a:pt x="75" y="283"/>
                    </a:lnTo>
                    <a:lnTo>
                      <a:pt x="57" y="275"/>
                    </a:lnTo>
                    <a:lnTo>
                      <a:pt x="41" y="261"/>
                    </a:lnTo>
                    <a:lnTo>
                      <a:pt x="27" y="243"/>
                    </a:lnTo>
                    <a:lnTo>
                      <a:pt x="15" y="222"/>
                    </a:lnTo>
                    <a:lnTo>
                      <a:pt x="7" y="198"/>
                    </a:lnTo>
                    <a:lnTo>
                      <a:pt x="1" y="170"/>
                    </a:lnTo>
                    <a:lnTo>
                      <a:pt x="0" y="141"/>
                    </a:lnTo>
                    <a:lnTo>
                      <a:pt x="3" y="113"/>
                    </a:lnTo>
                    <a:lnTo>
                      <a:pt x="8" y="86"/>
                    </a:lnTo>
                    <a:lnTo>
                      <a:pt x="16" y="62"/>
                    </a:lnTo>
                    <a:lnTo>
                      <a:pt x="29" y="41"/>
                    </a:lnTo>
                    <a:lnTo>
                      <a:pt x="43" y="24"/>
                    </a:lnTo>
                    <a:lnTo>
                      <a:pt x="59" y="10"/>
                    </a:lnTo>
                    <a:lnTo>
                      <a:pt x="77" y="2"/>
                    </a:lnTo>
                    <a:lnTo>
                      <a:pt x="97" y="0"/>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5" name="Freeform 127"/>
              <p:cNvSpPr>
                <a:spLocks/>
              </p:cNvSpPr>
              <p:nvPr/>
            </p:nvSpPr>
            <p:spPr bwMode="auto">
              <a:xfrm>
                <a:off x="1828" y="1884"/>
                <a:ext cx="207" cy="223"/>
              </a:xfrm>
              <a:custGeom>
                <a:avLst/>
                <a:gdLst>
                  <a:gd name="T0" fmla="*/ 142 w 413"/>
                  <a:gd name="T1" fmla="*/ 0 h 445"/>
                  <a:gd name="T2" fmla="*/ 303 w 413"/>
                  <a:gd name="T3" fmla="*/ 13 h 445"/>
                  <a:gd name="T4" fmla="*/ 326 w 413"/>
                  <a:gd name="T5" fmla="*/ 26 h 445"/>
                  <a:gd name="T6" fmla="*/ 345 w 413"/>
                  <a:gd name="T7" fmla="*/ 41 h 445"/>
                  <a:gd name="T8" fmla="*/ 363 w 413"/>
                  <a:gd name="T9" fmla="*/ 58 h 445"/>
                  <a:gd name="T10" fmla="*/ 378 w 413"/>
                  <a:gd name="T11" fmla="*/ 77 h 445"/>
                  <a:gd name="T12" fmla="*/ 389 w 413"/>
                  <a:gd name="T13" fmla="*/ 97 h 445"/>
                  <a:gd name="T14" fmla="*/ 398 w 413"/>
                  <a:gd name="T15" fmla="*/ 119 h 445"/>
                  <a:gd name="T16" fmla="*/ 407 w 413"/>
                  <a:gd name="T17" fmla="*/ 143 h 445"/>
                  <a:gd name="T18" fmla="*/ 411 w 413"/>
                  <a:gd name="T19" fmla="*/ 169 h 445"/>
                  <a:gd name="T20" fmla="*/ 413 w 413"/>
                  <a:gd name="T21" fmla="*/ 199 h 445"/>
                  <a:gd name="T22" fmla="*/ 413 w 413"/>
                  <a:gd name="T23" fmla="*/ 226 h 445"/>
                  <a:gd name="T24" fmla="*/ 412 w 413"/>
                  <a:gd name="T25" fmla="*/ 254 h 445"/>
                  <a:gd name="T26" fmla="*/ 409 w 413"/>
                  <a:gd name="T27" fmla="*/ 279 h 445"/>
                  <a:gd name="T28" fmla="*/ 403 w 413"/>
                  <a:gd name="T29" fmla="*/ 304 h 445"/>
                  <a:gd name="T30" fmla="*/ 396 w 413"/>
                  <a:gd name="T31" fmla="*/ 327 h 445"/>
                  <a:gd name="T32" fmla="*/ 388 w 413"/>
                  <a:gd name="T33" fmla="*/ 347 h 445"/>
                  <a:gd name="T34" fmla="*/ 377 w 413"/>
                  <a:gd name="T35" fmla="*/ 367 h 445"/>
                  <a:gd name="T36" fmla="*/ 364 w 413"/>
                  <a:gd name="T37" fmla="*/ 384 h 445"/>
                  <a:gd name="T38" fmla="*/ 350 w 413"/>
                  <a:gd name="T39" fmla="*/ 399 h 445"/>
                  <a:gd name="T40" fmla="*/ 333 w 413"/>
                  <a:gd name="T41" fmla="*/ 413 h 445"/>
                  <a:gd name="T42" fmla="*/ 314 w 413"/>
                  <a:gd name="T43" fmla="*/ 423 h 445"/>
                  <a:gd name="T44" fmla="*/ 294 w 413"/>
                  <a:gd name="T45" fmla="*/ 432 h 445"/>
                  <a:gd name="T46" fmla="*/ 272 w 413"/>
                  <a:gd name="T47" fmla="*/ 439 h 445"/>
                  <a:gd name="T48" fmla="*/ 246 w 413"/>
                  <a:gd name="T49" fmla="*/ 444 h 445"/>
                  <a:gd name="T50" fmla="*/ 220 w 413"/>
                  <a:gd name="T51" fmla="*/ 445 h 445"/>
                  <a:gd name="T52" fmla="*/ 51 w 413"/>
                  <a:gd name="T53" fmla="*/ 414 h 445"/>
                  <a:gd name="T54" fmla="*/ 33 w 413"/>
                  <a:gd name="T55" fmla="*/ 390 h 445"/>
                  <a:gd name="T56" fmla="*/ 21 w 413"/>
                  <a:gd name="T57" fmla="*/ 367 h 445"/>
                  <a:gd name="T58" fmla="*/ 11 w 413"/>
                  <a:gd name="T59" fmla="*/ 343 h 445"/>
                  <a:gd name="T60" fmla="*/ 6 w 413"/>
                  <a:gd name="T61" fmla="*/ 317 h 445"/>
                  <a:gd name="T62" fmla="*/ 2 w 413"/>
                  <a:gd name="T63" fmla="*/ 292 h 445"/>
                  <a:gd name="T64" fmla="*/ 0 w 413"/>
                  <a:gd name="T65" fmla="*/ 266 h 445"/>
                  <a:gd name="T66" fmla="*/ 0 w 413"/>
                  <a:gd name="T67" fmla="*/ 238 h 445"/>
                  <a:gd name="T68" fmla="*/ 0 w 413"/>
                  <a:gd name="T69" fmla="*/ 209 h 445"/>
                  <a:gd name="T70" fmla="*/ 9 w 413"/>
                  <a:gd name="T71" fmla="*/ 175 h 445"/>
                  <a:gd name="T72" fmla="*/ 19 w 413"/>
                  <a:gd name="T73" fmla="*/ 143 h 445"/>
                  <a:gd name="T74" fmla="*/ 31 w 413"/>
                  <a:gd name="T75" fmla="*/ 114 h 445"/>
                  <a:gd name="T76" fmla="*/ 45 w 413"/>
                  <a:gd name="T77" fmla="*/ 86 h 445"/>
                  <a:gd name="T78" fmla="*/ 62 w 413"/>
                  <a:gd name="T79" fmla="*/ 62 h 445"/>
                  <a:gd name="T80" fmla="*/ 84 w 413"/>
                  <a:gd name="T81" fmla="*/ 39 h 445"/>
                  <a:gd name="T82" fmla="*/ 109 w 413"/>
                  <a:gd name="T83" fmla="*/ 18 h 445"/>
                  <a:gd name="T84" fmla="*/ 142 w 413"/>
                  <a:gd name="T85"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3" h="445">
                    <a:moveTo>
                      <a:pt x="142" y="0"/>
                    </a:moveTo>
                    <a:lnTo>
                      <a:pt x="303" y="13"/>
                    </a:lnTo>
                    <a:lnTo>
                      <a:pt x="326" y="26"/>
                    </a:lnTo>
                    <a:lnTo>
                      <a:pt x="345" y="41"/>
                    </a:lnTo>
                    <a:lnTo>
                      <a:pt x="363" y="58"/>
                    </a:lnTo>
                    <a:lnTo>
                      <a:pt x="378" y="77"/>
                    </a:lnTo>
                    <a:lnTo>
                      <a:pt x="389" y="97"/>
                    </a:lnTo>
                    <a:lnTo>
                      <a:pt x="398" y="119"/>
                    </a:lnTo>
                    <a:lnTo>
                      <a:pt x="407" y="143"/>
                    </a:lnTo>
                    <a:lnTo>
                      <a:pt x="411" y="169"/>
                    </a:lnTo>
                    <a:lnTo>
                      <a:pt x="413" y="199"/>
                    </a:lnTo>
                    <a:lnTo>
                      <a:pt x="413" y="226"/>
                    </a:lnTo>
                    <a:lnTo>
                      <a:pt x="412" y="254"/>
                    </a:lnTo>
                    <a:lnTo>
                      <a:pt x="409" y="279"/>
                    </a:lnTo>
                    <a:lnTo>
                      <a:pt x="403" y="304"/>
                    </a:lnTo>
                    <a:lnTo>
                      <a:pt x="396" y="327"/>
                    </a:lnTo>
                    <a:lnTo>
                      <a:pt x="388" y="347"/>
                    </a:lnTo>
                    <a:lnTo>
                      <a:pt x="377" y="367"/>
                    </a:lnTo>
                    <a:lnTo>
                      <a:pt x="364" y="384"/>
                    </a:lnTo>
                    <a:lnTo>
                      <a:pt x="350" y="399"/>
                    </a:lnTo>
                    <a:lnTo>
                      <a:pt x="333" y="413"/>
                    </a:lnTo>
                    <a:lnTo>
                      <a:pt x="314" y="423"/>
                    </a:lnTo>
                    <a:lnTo>
                      <a:pt x="294" y="432"/>
                    </a:lnTo>
                    <a:lnTo>
                      <a:pt x="272" y="439"/>
                    </a:lnTo>
                    <a:lnTo>
                      <a:pt x="246" y="444"/>
                    </a:lnTo>
                    <a:lnTo>
                      <a:pt x="220" y="445"/>
                    </a:lnTo>
                    <a:lnTo>
                      <a:pt x="51" y="414"/>
                    </a:lnTo>
                    <a:lnTo>
                      <a:pt x="33" y="390"/>
                    </a:lnTo>
                    <a:lnTo>
                      <a:pt x="21" y="367"/>
                    </a:lnTo>
                    <a:lnTo>
                      <a:pt x="11" y="343"/>
                    </a:lnTo>
                    <a:lnTo>
                      <a:pt x="6" y="317"/>
                    </a:lnTo>
                    <a:lnTo>
                      <a:pt x="2" y="292"/>
                    </a:lnTo>
                    <a:lnTo>
                      <a:pt x="0" y="266"/>
                    </a:lnTo>
                    <a:lnTo>
                      <a:pt x="0" y="238"/>
                    </a:lnTo>
                    <a:lnTo>
                      <a:pt x="0" y="209"/>
                    </a:lnTo>
                    <a:lnTo>
                      <a:pt x="9" y="175"/>
                    </a:lnTo>
                    <a:lnTo>
                      <a:pt x="19" y="143"/>
                    </a:lnTo>
                    <a:lnTo>
                      <a:pt x="31" y="114"/>
                    </a:lnTo>
                    <a:lnTo>
                      <a:pt x="45" y="86"/>
                    </a:lnTo>
                    <a:lnTo>
                      <a:pt x="62" y="62"/>
                    </a:lnTo>
                    <a:lnTo>
                      <a:pt x="84" y="39"/>
                    </a:lnTo>
                    <a:lnTo>
                      <a:pt x="109" y="18"/>
                    </a:lnTo>
                    <a:lnTo>
                      <a:pt x="142" y="0"/>
                    </a:lnTo>
                    <a:close/>
                  </a:path>
                </a:pathLst>
              </a:custGeom>
              <a:solidFill>
                <a:srgbClr val="140F0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6" name="Freeform 128"/>
              <p:cNvSpPr>
                <a:spLocks/>
              </p:cNvSpPr>
              <p:nvPr/>
            </p:nvSpPr>
            <p:spPr bwMode="auto">
              <a:xfrm>
                <a:off x="1938" y="1945"/>
                <a:ext cx="74" cy="132"/>
              </a:xfrm>
              <a:custGeom>
                <a:avLst/>
                <a:gdLst>
                  <a:gd name="T0" fmla="*/ 63 w 148"/>
                  <a:gd name="T1" fmla="*/ 33 h 264"/>
                  <a:gd name="T2" fmla="*/ 77 w 148"/>
                  <a:gd name="T3" fmla="*/ 40 h 264"/>
                  <a:gd name="T4" fmla="*/ 87 w 148"/>
                  <a:gd name="T5" fmla="*/ 49 h 264"/>
                  <a:gd name="T6" fmla="*/ 95 w 148"/>
                  <a:gd name="T7" fmla="*/ 58 h 264"/>
                  <a:gd name="T8" fmla="*/ 100 w 148"/>
                  <a:gd name="T9" fmla="*/ 70 h 264"/>
                  <a:gd name="T10" fmla="*/ 104 w 148"/>
                  <a:gd name="T11" fmla="*/ 81 h 264"/>
                  <a:gd name="T12" fmla="*/ 105 w 148"/>
                  <a:gd name="T13" fmla="*/ 95 h 264"/>
                  <a:gd name="T14" fmla="*/ 106 w 148"/>
                  <a:gd name="T15" fmla="*/ 110 h 264"/>
                  <a:gd name="T16" fmla="*/ 106 w 148"/>
                  <a:gd name="T17" fmla="*/ 126 h 264"/>
                  <a:gd name="T18" fmla="*/ 98 w 148"/>
                  <a:gd name="T19" fmla="*/ 148 h 264"/>
                  <a:gd name="T20" fmla="*/ 92 w 148"/>
                  <a:gd name="T21" fmla="*/ 167 h 264"/>
                  <a:gd name="T22" fmla="*/ 86 w 148"/>
                  <a:gd name="T23" fmla="*/ 183 h 264"/>
                  <a:gd name="T24" fmla="*/ 79 w 148"/>
                  <a:gd name="T25" fmla="*/ 195 h 264"/>
                  <a:gd name="T26" fmla="*/ 71 w 148"/>
                  <a:gd name="T27" fmla="*/ 205 h 264"/>
                  <a:gd name="T28" fmla="*/ 59 w 148"/>
                  <a:gd name="T29" fmla="*/ 210 h 264"/>
                  <a:gd name="T30" fmla="*/ 41 w 148"/>
                  <a:gd name="T31" fmla="*/ 214 h 264"/>
                  <a:gd name="T32" fmla="*/ 18 w 148"/>
                  <a:gd name="T33" fmla="*/ 213 h 264"/>
                  <a:gd name="T34" fmla="*/ 2 w 148"/>
                  <a:gd name="T35" fmla="*/ 195 h 264"/>
                  <a:gd name="T36" fmla="*/ 0 w 148"/>
                  <a:gd name="T37" fmla="*/ 223 h 264"/>
                  <a:gd name="T38" fmla="*/ 13 w 148"/>
                  <a:gd name="T39" fmla="*/ 243 h 264"/>
                  <a:gd name="T40" fmla="*/ 39 w 148"/>
                  <a:gd name="T41" fmla="*/ 264 h 264"/>
                  <a:gd name="T42" fmla="*/ 61 w 148"/>
                  <a:gd name="T43" fmla="*/ 260 h 264"/>
                  <a:gd name="T44" fmla="*/ 78 w 148"/>
                  <a:gd name="T45" fmla="*/ 254 h 264"/>
                  <a:gd name="T46" fmla="*/ 93 w 148"/>
                  <a:gd name="T47" fmla="*/ 245 h 264"/>
                  <a:gd name="T48" fmla="*/ 105 w 148"/>
                  <a:gd name="T49" fmla="*/ 234 h 264"/>
                  <a:gd name="T50" fmla="*/ 114 w 148"/>
                  <a:gd name="T51" fmla="*/ 222 h 264"/>
                  <a:gd name="T52" fmla="*/ 123 w 148"/>
                  <a:gd name="T53" fmla="*/ 206 h 264"/>
                  <a:gd name="T54" fmla="*/ 131 w 148"/>
                  <a:gd name="T55" fmla="*/ 186 h 264"/>
                  <a:gd name="T56" fmla="*/ 140 w 148"/>
                  <a:gd name="T57" fmla="*/ 164 h 264"/>
                  <a:gd name="T58" fmla="*/ 148 w 148"/>
                  <a:gd name="T59" fmla="*/ 108 h 264"/>
                  <a:gd name="T60" fmla="*/ 147 w 148"/>
                  <a:gd name="T61" fmla="*/ 78 h 264"/>
                  <a:gd name="T62" fmla="*/ 143 w 148"/>
                  <a:gd name="T63" fmla="*/ 51 h 264"/>
                  <a:gd name="T64" fmla="*/ 132 w 148"/>
                  <a:gd name="T65" fmla="*/ 28 h 264"/>
                  <a:gd name="T66" fmla="*/ 120 w 148"/>
                  <a:gd name="T67" fmla="*/ 11 h 264"/>
                  <a:gd name="T68" fmla="*/ 104 w 148"/>
                  <a:gd name="T69" fmla="*/ 2 h 264"/>
                  <a:gd name="T70" fmla="*/ 84 w 148"/>
                  <a:gd name="T71" fmla="*/ 0 h 264"/>
                  <a:gd name="T72" fmla="*/ 63 w 148"/>
                  <a:gd name="T73" fmla="*/ 7 h 264"/>
                  <a:gd name="T74" fmla="*/ 41 w 148"/>
                  <a:gd name="T75" fmla="*/ 25 h 264"/>
                  <a:gd name="T76" fmla="*/ 31 w 148"/>
                  <a:gd name="T77" fmla="*/ 39 h 264"/>
                  <a:gd name="T78" fmla="*/ 63 w 148"/>
                  <a:gd name="T79" fmla="*/ 3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 h="264">
                    <a:moveTo>
                      <a:pt x="63" y="33"/>
                    </a:moveTo>
                    <a:lnTo>
                      <a:pt x="77" y="40"/>
                    </a:lnTo>
                    <a:lnTo>
                      <a:pt x="87" y="49"/>
                    </a:lnTo>
                    <a:lnTo>
                      <a:pt x="95" y="58"/>
                    </a:lnTo>
                    <a:lnTo>
                      <a:pt x="100" y="70"/>
                    </a:lnTo>
                    <a:lnTo>
                      <a:pt x="104" y="81"/>
                    </a:lnTo>
                    <a:lnTo>
                      <a:pt x="105" y="95"/>
                    </a:lnTo>
                    <a:lnTo>
                      <a:pt x="106" y="110"/>
                    </a:lnTo>
                    <a:lnTo>
                      <a:pt x="106" y="126"/>
                    </a:lnTo>
                    <a:lnTo>
                      <a:pt x="98" y="148"/>
                    </a:lnTo>
                    <a:lnTo>
                      <a:pt x="92" y="167"/>
                    </a:lnTo>
                    <a:lnTo>
                      <a:pt x="86" y="183"/>
                    </a:lnTo>
                    <a:lnTo>
                      <a:pt x="79" y="195"/>
                    </a:lnTo>
                    <a:lnTo>
                      <a:pt x="71" y="205"/>
                    </a:lnTo>
                    <a:lnTo>
                      <a:pt x="59" y="210"/>
                    </a:lnTo>
                    <a:lnTo>
                      <a:pt x="41" y="214"/>
                    </a:lnTo>
                    <a:lnTo>
                      <a:pt x="18" y="213"/>
                    </a:lnTo>
                    <a:lnTo>
                      <a:pt x="2" y="195"/>
                    </a:lnTo>
                    <a:lnTo>
                      <a:pt x="0" y="223"/>
                    </a:lnTo>
                    <a:lnTo>
                      <a:pt x="13" y="243"/>
                    </a:lnTo>
                    <a:lnTo>
                      <a:pt x="39" y="264"/>
                    </a:lnTo>
                    <a:lnTo>
                      <a:pt x="61" y="260"/>
                    </a:lnTo>
                    <a:lnTo>
                      <a:pt x="78" y="254"/>
                    </a:lnTo>
                    <a:lnTo>
                      <a:pt x="93" y="245"/>
                    </a:lnTo>
                    <a:lnTo>
                      <a:pt x="105" y="234"/>
                    </a:lnTo>
                    <a:lnTo>
                      <a:pt x="114" y="222"/>
                    </a:lnTo>
                    <a:lnTo>
                      <a:pt x="123" y="206"/>
                    </a:lnTo>
                    <a:lnTo>
                      <a:pt x="131" y="186"/>
                    </a:lnTo>
                    <a:lnTo>
                      <a:pt x="140" y="164"/>
                    </a:lnTo>
                    <a:lnTo>
                      <a:pt x="148" y="108"/>
                    </a:lnTo>
                    <a:lnTo>
                      <a:pt x="147" y="78"/>
                    </a:lnTo>
                    <a:lnTo>
                      <a:pt x="143" y="51"/>
                    </a:lnTo>
                    <a:lnTo>
                      <a:pt x="132" y="28"/>
                    </a:lnTo>
                    <a:lnTo>
                      <a:pt x="120" y="11"/>
                    </a:lnTo>
                    <a:lnTo>
                      <a:pt x="104" y="2"/>
                    </a:lnTo>
                    <a:lnTo>
                      <a:pt x="84" y="0"/>
                    </a:lnTo>
                    <a:lnTo>
                      <a:pt x="63" y="7"/>
                    </a:lnTo>
                    <a:lnTo>
                      <a:pt x="41" y="25"/>
                    </a:lnTo>
                    <a:lnTo>
                      <a:pt x="31" y="39"/>
                    </a:lnTo>
                    <a:lnTo>
                      <a:pt x="63" y="33"/>
                    </a:lnTo>
                    <a:close/>
                  </a:path>
                </a:pathLst>
              </a:custGeom>
              <a:solidFill>
                <a:srgbClr val="877F6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7" name="Freeform 129"/>
              <p:cNvSpPr>
                <a:spLocks/>
              </p:cNvSpPr>
              <p:nvPr/>
            </p:nvSpPr>
            <p:spPr bwMode="auto">
              <a:xfrm>
                <a:off x="1987" y="1992"/>
                <a:ext cx="25" cy="69"/>
              </a:xfrm>
              <a:custGeom>
                <a:avLst/>
                <a:gdLst>
                  <a:gd name="T0" fmla="*/ 14 w 49"/>
                  <a:gd name="T1" fmla="*/ 76 h 138"/>
                  <a:gd name="T2" fmla="*/ 0 w 49"/>
                  <a:gd name="T3" fmla="*/ 106 h 138"/>
                  <a:gd name="T4" fmla="*/ 2 w 49"/>
                  <a:gd name="T5" fmla="*/ 119 h 138"/>
                  <a:gd name="T6" fmla="*/ 2 w 49"/>
                  <a:gd name="T7" fmla="*/ 138 h 138"/>
                  <a:gd name="T8" fmla="*/ 28 w 49"/>
                  <a:gd name="T9" fmla="*/ 114 h 138"/>
                  <a:gd name="T10" fmla="*/ 46 w 49"/>
                  <a:gd name="T11" fmla="*/ 78 h 138"/>
                  <a:gd name="T12" fmla="*/ 49 w 49"/>
                  <a:gd name="T13" fmla="*/ 44 h 138"/>
                  <a:gd name="T14" fmla="*/ 49 w 49"/>
                  <a:gd name="T15" fmla="*/ 0 h 138"/>
                  <a:gd name="T16" fmla="*/ 36 w 49"/>
                  <a:gd name="T17" fmla="*/ 8 h 138"/>
                  <a:gd name="T18" fmla="*/ 39 w 49"/>
                  <a:gd name="T19" fmla="*/ 37 h 138"/>
                  <a:gd name="T20" fmla="*/ 38 w 49"/>
                  <a:gd name="T21" fmla="*/ 64 h 138"/>
                  <a:gd name="T22" fmla="*/ 20 w 49"/>
                  <a:gd name="T23" fmla="*/ 106 h 138"/>
                  <a:gd name="T24" fmla="*/ 14 w 49"/>
                  <a:gd name="T25"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38">
                    <a:moveTo>
                      <a:pt x="14" y="76"/>
                    </a:moveTo>
                    <a:lnTo>
                      <a:pt x="0" y="106"/>
                    </a:lnTo>
                    <a:lnTo>
                      <a:pt x="2" y="119"/>
                    </a:lnTo>
                    <a:lnTo>
                      <a:pt x="2" y="138"/>
                    </a:lnTo>
                    <a:lnTo>
                      <a:pt x="28" y="114"/>
                    </a:lnTo>
                    <a:lnTo>
                      <a:pt x="46" y="78"/>
                    </a:lnTo>
                    <a:lnTo>
                      <a:pt x="49" y="44"/>
                    </a:lnTo>
                    <a:lnTo>
                      <a:pt x="49" y="0"/>
                    </a:lnTo>
                    <a:lnTo>
                      <a:pt x="36" y="8"/>
                    </a:lnTo>
                    <a:lnTo>
                      <a:pt x="39" y="37"/>
                    </a:lnTo>
                    <a:lnTo>
                      <a:pt x="38" y="64"/>
                    </a:lnTo>
                    <a:lnTo>
                      <a:pt x="20" y="106"/>
                    </a:lnTo>
                    <a:lnTo>
                      <a:pt x="14" y="76"/>
                    </a:lnTo>
                    <a:close/>
                  </a:path>
                </a:pathLst>
              </a:custGeom>
              <a:solidFill>
                <a:srgbClr val="A0B5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8" name="Freeform 130"/>
              <p:cNvSpPr>
                <a:spLocks/>
              </p:cNvSpPr>
              <p:nvPr/>
            </p:nvSpPr>
            <p:spPr bwMode="auto">
              <a:xfrm>
                <a:off x="1925" y="1938"/>
                <a:ext cx="47" cy="120"/>
              </a:xfrm>
              <a:custGeom>
                <a:avLst/>
                <a:gdLst>
                  <a:gd name="T0" fmla="*/ 88 w 93"/>
                  <a:gd name="T1" fmla="*/ 0 h 238"/>
                  <a:gd name="T2" fmla="*/ 64 w 93"/>
                  <a:gd name="T3" fmla="*/ 14 h 238"/>
                  <a:gd name="T4" fmla="*/ 44 w 93"/>
                  <a:gd name="T5" fmla="*/ 30 h 238"/>
                  <a:gd name="T6" fmla="*/ 28 w 93"/>
                  <a:gd name="T7" fmla="*/ 47 h 238"/>
                  <a:gd name="T8" fmla="*/ 17 w 93"/>
                  <a:gd name="T9" fmla="*/ 68 h 238"/>
                  <a:gd name="T10" fmla="*/ 9 w 93"/>
                  <a:gd name="T11" fmla="*/ 91 h 238"/>
                  <a:gd name="T12" fmla="*/ 4 w 93"/>
                  <a:gd name="T13" fmla="*/ 116 h 238"/>
                  <a:gd name="T14" fmla="*/ 1 w 93"/>
                  <a:gd name="T15" fmla="*/ 143 h 238"/>
                  <a:gd name="T16" fmla="*/ 0 w 93"/>
                  <a:gd name="T17" fmla="*/ 173 h 238"/>
                  <a:gd name="T18" fmla="*/ 5 w 93"/>
                  <a:gd name="T19" fmla="*/ 206 h 238"/>
                  <a:gd name="T20" fmla="*/ 19 w 93"/>
                  <a:gd name="T21" fmla="*/ 238 h 238"/>
                  <a:gd name="T22" fmla="*/ 21 w 93"/>
                  <a:gd name="T23" fmla="*/ 212 h 238"/>
                  <a:gd name="T24" fmla="*/ 14 w 93"/>
                  <a:gd name="T25" fmla="*/ 162 h 238"/>
                  <a:gd name="T26" fmla="*/ 39 w 93"/>
                  <a:gd name="T27" fmla="*/ 168 h 238"/>
                  <a:gd name="T28" fmla="*/ 71 w 93"/>
                  <a:gd name="T29" fmla="*/ 166 h 238"/>
                  <a:gd name="T30" fmla="*/ 79 w 93"/>
                  <a:gd name="T31" fmla="*/ 146 h 238"/>
                  <a:gd name="T32" fmla="*/ 93 w 93"/>
                  <a:gd name="T33" fmla="*/ 136 h 238"/>
                  <a:gd name="T34" fmla="*/ 93 w 93"/>
                  <a:gd name="T35" fmla="*/ 112 h 238"/>
                  <a:gd name="T36" fmla="*/ 77 w 93"/>
                  <a:gd name="T37" fmla="*/ 104 h 238"/>
                  <a:gd name="T38" fmla="*/ 77 w 93"/>
                  <a:gd name="T39" fmla="*/ 76 h 238"/>
                  <a:gd name="T40" fmla="*/ 61 w 93"/>
                  <a:gd name="T41" fmla="*/ 60 h 238"/>
                  <a:gd name="T42" fmla="*/ 48 w 93"/>
                  <a:gd name="T43" fmla="*/ 53 h 238"/>
                  <a:gd name="T44" fmla="*/ 53 w 93"/>
                  <a:gd name="T45" fmla="*/ 46 h 238"/>
                  <a:gd name="T46" fmla="*/ 57 w 93"/>
                  <a:gd name="T47" fmla="*/ 39 h 238"/>
                  <a:gd name="T48" fmla="*/ 62 w 93"/>
                  <a:gd name="T49" fmla="*/ 32 h 238"/>
                  <a:gd name="T50" fmla="*/ 66 w 93"/>
                  <a:gd name="T51" fmla="*/ 26 h 238"/>
                  <a:gd name="T52" fmla="*/ 72 w 93"/>
                  <a:gd name="T53" fmla="*/ 20 h 238"/>
                  <a:gd name="T54" fmla="*/ 77 w 93"/>
                  <a:gd name="T55" fmla="*/ 14 h 238"/>
                  <a:gd name="T56" fmla="*/ 82 w 93"/>
                  <a:gd name="T57" fmla="*/ 7 h 238"/>
                  <a:gd name="T58" fmla="*/ 88 w 93"/>
                  <a:gd name="T5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238">
                    <a:moveTo>
                      <a:pt x="88" y="0"/>
                    </a:moveTo>
                    <a:lnTo>
                      <a:pt x="64" y="14"/>
                    </a:lnTo>
                    <a:lnTo>
                      <a:pt x="44" y="30"/>
                    </a:lnTo>
                    <a:lnTo>
                      <a:pt x="28" y="47"/>
                    </a:lnTo>
                    <a:lnTo>
                      <a:pt x="17" y="68"/>
                    </a:lnTo>
                    <a:lnTo>
                      <a:pt x="9" y="91"/>
                    </a:lnTo>
                    <a:lnTo>
                      <a:pt x="4" y="116"/>
                    </a:lnTo>
                    <a:lnTo>
                      <a:pt x="1" y="143"/>
                    </a:lnTo>
                    <a:lnTo>
                      <a:pt x="0" y="173"/>
                    </a:lnTo>
                    <a:lnTo>
                      <a:pt x="5" y="206"/>
                    </a:lnTo>
                    <a:lnTo>
                      <a:pt x="19" y="238"/>
                    </a:lnTo>
                    <a:lnTo>
                      <a:pt x="21" y="212"/>
                    </a:lnTo>
                    <a:lnTo>
                      <a:pt x="14" y="162"/>
                    </a:lnTo>
                    <a:lnTo>
                      <a:pt x="39" y="168"/>
                    </a:lnTo>
                    <a:lnTo>
                      <a:pt x="71" y="166"/>
                    </a:lnTo>
                    <a:lnTo>
                      <a:pt x="79" y="146"/>
                    </a:lnTo>
                    <a:lnTo>
                      <a:pt x="93" y="136"/>
                    </a:lnTo>
                    <a:lnTo>
                      <a:pt x="93" y="112"/>
                    </a:lnTo>
                    <a:lnTo>
                      <a:pt x="77" y="104"/>
                    </a:lnTo>
                    <a:lnTo>
                      <a:pt x="77" y="76"/>
                    </a:lnTo>
                    <a:lnTo>
                      <a:pt x="61" y="60"/>
                    </a:lnTo>
                    <a:lnTo>
                      <a:pt x="48" y="53"/>
                    </a:lnTo>
                    <a:lnTo>
                      <a:pt x="53" y="46"/>
                    </a:lnTo>
                    <a:lnTo>
                      <a:pt x="57" y="39"/>
                    </a:lnTo>
                    <a:lnTo>
                      <a:pt x="62" y="32"/>
                    </a:lnTo>
                    <a:lnTo>
                      <a:pt x="66" y="26"/>
                    </a:lnTo>
                    <a:lnTo>
                      <a:pt x="72" y="20"/>
                    </a:lnTo>
                    <a:lnTo>
                      <a:pt x="77" y="14"/>
                    </a:lnTo>
                    <a:lnTo>
                      <a:pt x="82" y="7"/>
                    </a:lnTo>
                    <a:lnTo>
                      <a:pt x="88" y="0"/>
                    </a:lnTo>
                    <a:close/>
                  </a:path>
                </a:pathLst>
              </a:custGeom>
              <a:solidFill>
                <a:srgbClr val="302B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299" name="Freeform 131"/>
              <p:cNvSpPr>
                <a:spLocks/>
              </p:cNvSpPr>
              <p:nvPr/>
            </p:nvSpPr>
            <p:spPr bwMode="auto">
              <a:xfrm>
                <a:off x="1822" y="1885"/>
                <a:ext cx="155" cy="217"/>
              </a:xfrm>
              <a:custGeom>
                <a:avLst/>
                <a:gdLst>
                  <a:gd name="T0" fmla="*/ 134 w 310"/>
                  <a:gd name="T1" fmla="*/ 0 h 434"/>
                  <a:gd name="T2" fmla="*/ 310 w 310"/>
                  <a:gd name="T3" fmla="*/ 11 h 434"/>
                  <a:gd name="T4" fmla="*/ 286 w 310"/>
                  <a:gd name="T5" fmla="*/ 16 h 434"/>
                  <a:gd name="T6" fmla="*/ 262 w 310"/>
                  <a:gd name="T7" fmla="*/ 24 h 434"/>
                  <a:gd name="T8" fmla="*/ 240 w 310"/>
                  <a:gd name="T9" fmla="*/ 38 h 434"/>
                  <a:gd name="T10" fmla="*/ 218 w 310"/>
                  <a:gd name="T11" fmla="*/ 55 h 434"/>
                  <a:gd name="T12" fmla="*/ 198 w 310"/>
                  <a:gd name="T13" fmla="*/ 77 h 434"/>
                  <a:gd name="T14" fmla="*/ 181 w 310"/>
                  <a:gd name="T15" fmla="*/ 101 h 434"/>
                  <a:gd name="T16" fmla="*/ 166 w 310"/>
                  <a:gd name="T17" fmla="*/ 128 h 434"/>
                  <a:gd name="T18" fmla="*/ 154 w 310"/>
                  <a:gd name="T19" fmla="*/ 158 h 434"/>
                  <a:gd name="T20" fmla="*/ 145 w 310"/>
                  <a:gd name="T21" fmla="*/ 190 h 434"/>
                  <a:gd name="T22" fmla="*/ 140 w 310"/>
                  <a:gd name="T23" fmla="*/ 223 h 434"/>
                  <a:gd name="T24" fmla="*/ 139 w 310"/>
                  <a:gd name="T25" fmla="*/ 258 h 434"/>
                  <a:gd name="T26" fmla="*/ 141 w 310"/>
                  <a:gd name="T27" fmla="*/ 292 h 434"/>
                  <a:gd name="T28" fmla="*/ 149 w 310"/>
                  <a:gd name="T29" fmla="*/ 328 h 434"/>
                  <a:gd name="T30" fmla="*/ 162 w 310"/>
                  <a:gd name="T31" fmla="*/ 364 h 434"/>
                  <a:gd name="T32" fmla="*/ 180 w 310"/>
                  <a:gd name="T33" fmla="*/ 399 h 434"/>
                  <a:gd name="T34" fmla="*/ 204 w 310"/>
                  <a:gd name="T35" fmla="*/ 434 h 434"/>
                  <a:gd name="T36" fmla="*/ 141 w 310"/>
                  <a:gd name="T37" fmla="*/ 426 h 434"/>
                  <a:gd name="T38" fmla="*/ 71 w 310"/>
                  <a:gd name="T39" fmla="*/ 411 h 434"/>
                  <a:gd name="T40" fmla="*/ 26 w 310"/>
                  <a:gd name="T41" fmla="*/ 368 h 434"/>
                  <a:gd name="T42" fmla="*/ 10 w 310"/>
                  <a:gd name="T43" fmla="*/ 322 h 434"/>
                  <a:gd name="T44" fmla="*/ 1 w 310"/>
                  <a:gd name="T45" fmla="*/ 272 h 434"/>
                  <a:gd name="T46" fmla="*/ 0 w 310"/>
                  <a:gd name="T47" fmla="*/ 217 h 434"/>
                  <a:gd name="T48" fmla="*/ 8 w 310"/>
                  <a:gd name="T49" fmla="*/ 163 h 434"/>
                  <a:gd name="T50" fmla="*/ 24 w 310"/>
                  <a:gd name="T51" fmla="*/ 113 h 434"/>
                  <a:gd name="T52" fmla="*/ 51 w 310"/>
                  <a:gd name="T53" fmla="*/ 65 h 434"/>
                  <a:gd name="T54" fmla="*/ 87 w 310"/>
                  <a:gd name="T55" fmla="*/ 28 h 434"/>
                  <a:gd name="T56" fmla="*/ 134 w 310"/>
                  <a:gd name="T5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0" h="434">
                    <a:moveTo>
                      <a:pt x="134" y="0"/>
                    </a:moveTo>
                    <a:lnTo>
                      <a:pt x="310" y="11"/>
                    </a:lnTo>
                    <a:lnTo>
                      <a:pt x="286" y="16"/>
                    </a:lnTo>
                    <a:lnTo>
                      <a:pt x="262" y="24"/>
                    </a:lnTo>
                    <a:lnTo>
                      <a:pt x="240" y="38"/>
                    </a:lnTo>
                    <a:lnTo>
                      <a:pt x="218" y="55"/>
                    </a:lnTo>
                    <a:lnTo>
                      <a:pt x="198" y="77"/>
                    </a:lnTo>
                    <a:lnTo>
                      <a:pt x="181" y="101"/>
                    </a:lnTo>
                    <a:lnTo>
                      <a:pt x="166" y="128"/>
                    </a:lnTo>
                    <a:lnTo>
                      <a:pt x="154" y="158"/>
                    </a:lnTo>
                    <a:lnTo>
                      <a:pt x="145" y="190"/>
                    </a:lnTo>
                    <a:lnTo>
                      <a:pt x="140" y="223"/>
                    </a:lnTo>
                    <a:lnTo>
                      <a:pt x="139" y="258"/>
                    </a:lnTo>
                    <a:lnTo>
                      <a:pt x="141" y="292"/>
                    </a:lnTo>
                    <a:lnTo>
                      <a:pt x="149" y="328"/>
                    </a:lnTo>
                    <a:lnTo>
                      <a:pt x="162" y="364"/>
                    </a:lnTo>
                    <a:lnTo>
                      <a:pt x="180" y="399"/>
                    </a:lnTo>
                    <a:lnTo>
                      <a:pt x="204" y="434"/>
                    </a:lnTo>
                    <a:lnTo>
                      <a:pt x="141" y="426"/>
                    </a:lnTo>
                    <a:lnTo>
                      <a:pt x="71" y="411"/>
                    </a:lnTo>
                    <a:lnTo>
                      <a:pt x="26" y="368"/>
                    </a:lnTo>
                    <a:lnTo>
                      <a:pt x="10" y="322"/>
                    </a:lnTo>
                    <a:lnTo>
                      <a:pt x="1" y="272"/>
                    </a:lnTo>
                    <a:lnTo>
                      <a:pt x="0" y="217"/>
                    </a:lnTo>
                    <a:lnTo>
                      <a:pt x="8" y="163"/>
                    </a:lnTo>
                    <a:lnTo>
                      <a:pt x="24" y="113"/>
                    </a:lnTo>
                    <a:lnTo>
                      <a:pt x="51" y="65"/>
                    </a:lnTo>
                    <a:lnTo>
                      <a:pt x="87" y="28"/>
                    </a:lnTo>
                    <a:lnTo>
                      <a:pt x="134" y="0"/>
                    </a:lnTo>
                    <a:close/>
                  </a:path>
                </a:pathLst>
              </a:custGeom>
              <a:solidFill>
                <a:srgbClr val="3326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0" name="Freeform 132"/>
              <p:cNvSpPr>
                <a:spLocks/>
              </p:cNvSpPr>
              <p:nvPr/>
            </p:nvSpPr>
            <p:spPr bwMode="auto">
              <a:xfrm>
                <a:off x="1576" y="1990"/>
                <a:ext cx="282" cy="129"/>
              </a:xfrm>
              <a:custGeom>
                <a:avLst/>
                <a:gdLst>
                  <a:gd name="T0" fmla="*/ 4 w 566"/>
                  <a:gd name="T1" fmla="*/ 126 h 258"/>
                  <a:gd name="T2" fmla="*/ 95 w 566"/>
                  <a:gd name="T3" fmla="*/ 95 h 258"/>
                  <a:gd name="T4" fmla="*/ 226 w 566"/>
                  <a:gd name="T5" fmla="*/ 59 h 258"/>
                  <a:gd name="T6" fmla="*/ 364 w 566"/>
                  <a:gd name="T7" fmla="*/ 86 h 258"/>
                  <a:gd name="T8" fmla="*/ 444 w 566"/>
                  <a:gd name="T9" fmla="*/ 0 h 258"/>
                  <a:gd name="T10" fmla="*/ 506 w 566"/>
                  <a:gd name="T11" fmla="*/ 12 h 258"/>
                  <a:gd name="T12" fmla="*/ 524 w 566"/>
                  <a:gd name="T13" fmla="*/ 112 h 258"/>
                  <a:gd name="T14" fmla="*/ 535 w 566"/>
                  <a:gd name="T15" fmla="*/ 166 h 258"/>
                  <a:gd name="T16" fmla="*/ 566 w 566"/>
                  <a:gd name="T17" fmla="*/ 196 h 258"/>
                  <a:gd name="T18" fmla="*/ 287 w 566"/>
                  <a:gd name="T19" fmla="*/ 250 h 258"/>
                  <a:gd name="T20" fmla="*/ 255 w 566"/>
                  <a:gd name="T21" fmla="*/ 258 h 258"/>
                  <a:gd name="T22" fmla="*/ 262 w 566"/>
                  <a:gd name="T23" fmla="*/ 215 h 258"/>
                  <a:gd name="T24" fmla="*/ 218 w 566"/>
                  <a:gd name="T25" fmla="*/ 206 h 258"/>
                  <a:gd name="T26" fmla="*/ 0 w 566"/>
                  <a:gd name="T27" fmla="*/ 148 h 258"/>
                  <a:gd name="T28" fmla="*/ 4 w 566"/>
                  <a:gd name="T29" fmla="*/ 12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6" h="258">
                    <a:moveTo>
                      <a:pt x="4" y="126"/>
                    </a:moveTo>
                    <a:lnTo>
                      <a:pt x="95" y="95"/>
                    </a:lnTo>
                    <a:lnTo>
                      <a:pt x="226" y="59"/>
                    </a:lnTo>
                    <a:lnTo>
                      <a:pt x="364" y="86"/>
                    </a:lnTo>
                    <a:lnTo>
                      <a:pt x="444" y="0"/>
                    </a:lnTo>
                    <a:lnTo>
                      <a:pt x="506" y="12"/>
                    </a:lnTo>
                    <a:lnTo>
                      <a:pt x="524" y="112"/>
                    </a:lnTo>
                    <a:lnTo>
                      <a:pt x="535" y="166"/>
                    </a:lnTo>
                    <a:lnTo>
                      <a:pt x="566" y="196"/>
                    </a:lnTo>
                    <a:lnTo>
                      <a:pt x="287" y="250"/>
                    </a:lnTo>
                    <a:lnTo>
                      <a:pt x="255" y="258"/>
                    </a:lnTo>
                    <a:lnTo>
                      <a:pt x="262" y="215"/>
                    </a:lnTo>
                    <a:lnTo>
                      <a:pt x="218" y="206"/>
                    </a:lnTo>
                    <a:lnTo>
                      <a:pt x="0" y="148"/>
                    </a:lnTo>
                    <a:lnTo>
                      <a:pt x="4" y="126"/>
                    </a:lnTo>
                    <a:close/>
                  </a:path>
                </a:pathLst>
              </a:custGeom>
              <a:solidFill>
                <a:srgbClr val="8E21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1" name="Freeform 133"/>
              <p:cNvSpPr>
                <a:spLocks/>
              </p:cNvSpPr>
              <p:nvPr/>
            </p:nvSpPr>
            <p:spPr bwMode="auto">
              <a:xfrm>
                <a:off x="1574" y="2046"/>
                <a:ext cx="142" cy="47"/>
              </a:xfrm>
              <a:custGeom>
                <a:avLst/>
                <a:gdLst>
                  <a:gd name="T0" fmla="*/ 3 w 283"/>
                  <a:gd name="T1" fmla="*/ 15 h 95"/>
                  <a:gd name="T2" fmla="*/ 46 w 283"/>
                  <a:gd name="T3" fmla="*/ 0 h 95"/>
                  <a:gd name="T4" fmla="*/ 283 w 283"/>
                  <a:gd name="T5" fmla="*/ 50 h 95"/>
                  <a:gd name="T6" fmla="*/ 261 w 283"/>
                  <a:gd name="T7" fmla="*/ 60 h 95"/>
                  <a:gd name="T8" fmla="*/ 246 w 283"/>
                  <a:gd name="T9" fmla="*/ 95 h 95"/>
                  <a:gd name="T10" fmla="*/ 10 w 283"/>
                  <a:gd name="T11" fmla="*/ 35 h 95"/>
                  <a:gd name="T12" fmla="*/ 1 w 283"/>
                  <a:gd name="T13" fmla="*/ 28 h 95"/>
                  <a:gd name="T14" fmla="*/ 0 w 283"/>
                  <a:gd name="T15" fmla="*/ 22 h 95"/>
                  <a:gd name="T16" fmla="*/ 2 w 283"/>
                  <a:gd name="T17" fmla="*/ 18 h 95"/>
                  <a:gd name="T18" fmla="*/ 3 w 283"/>
                  <a:gd name="T19"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95">
                    <a:moveTo>
                      <a:pt x="3" y="15"/>
                    </a:moveTo>
                    <a:lnTo>
                      <a:pt x="46" y="0"/>
                    </a:lnTo>
                    <a:lnTo>
                      <a:pt x="283" y="50"/>
                    </a:lnTo>
                    <a:lnTo>
                      <a:pt x="261" y="60"/>
                    </a:lnTo>
                    <a:lnTo>
                      <a:pt x="246" y="95"/>
                    </a:lnTo>
                    <a:lnTo>
                      <a:pt x="10" y="35"/>
                    </a:lnTo>
                    <a:lnTo>
                      <a:pt x="1" y="28"/>
                    </a:lnTo>
                    <a:lnTo>
                      <a:pt x="0" y="22"/>
                    </a:lnTo>
                    <a:lnTo>
                      <a:pt x="2" y="18"/>
                    </a:lnTo>
                    <a:lnTo>
                      <a:pt x="3" y="15"/>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2" name="Freeform 134"/>
              <p:cNvSpPr>
                <a:spLocks/>
              </p:cNvSpPr>
              <p:nvPr/>
            </p:nvSpPr>
            <p:spPr bwMode="auto">
              <a:xfrm>
                <a:off x="1693" y="1990"/>
                <a:ext cx="134" cy="125"/>
              </a:xfrm>
              <a:custGeom>
                <a:avLst/>
                <a:gdLst>
                  <a:gd name="T0" fmla="*/ 217 w 268"/>
                  <a:gd name="T1" fmla="*/ 0 h 250"/>
                  <a:gd name="T2" fmla="*/ 74 w 268"/>
                  <a:gd name="T3" fmla="*/ 136 h 250"/>
                  <a:gd name="T4" fmla="*/ 13 w 268"/>
                  <a:gd name="T5" fmla="*/ 200 h 250"/>
                  <a:gd name="T6" fmla="*/ 7 w 268"/>
                  <a:gd name="T7" fmla="*/ 212 h 250"/>
                  <a:gd name="T8" fmla="*/ 4 w 268"/>
                  <a:gd name="T9" fmla="*/ 221 h 250"/>
                  <a:gd name="T10" fmla="*/ 0 w 268"/>
                  <a:gd name="T11" fmla="*/ 228 h 250"/>
                  <a:gd name="T12" fmla="*/ 0 w 268"/>
                  <a:gd name="T13" fmla="*/ 233 h 250"/>
                  <a:gd name="T14" fmla="*/ 3 w 268"/>
                  <a:gd name="T15" fmla="*/ 238 h 250"/>
                  <a:gd name="T16" fmla="*/ 8 w 268"/>
                  <a:gd name="T17" fmla="*/ 241 h 250"/>
                  <a:gd name="T18" fmla="*/ 17 w 268"/>
                  <a:gd name="T19" fmla="*/ 244 h 250"/>
                  <a:gd name="T20" fmla="*/ 30 w 268"/>
                  <a:gd name="T21" fmla="*/ 250 h 250"/>
                  <a:gd name="T22" fmla="*/ 27 w 268"/>
                  <a:gd name="T23" fmla="*/ 228 h 250"/>
                  <a:gd name="T24" fmla="*/ 29 w 268"/>
                  <a:gd name="T25" fmla="*/ 217 h 250"/>
                  <a:gd name="T26" fmla="*/ 38 w 268"/>
                  <a:gd name="T27" fmla="*/ 206 h 250"/>
                  <a:gd name="T28" fmla="*/ 52 w 268"/>
                  <a:gd name="T29" fmla="*/ 188 h 250"/>
                  <a:gd name="T30" fmla="*/ 268 w 268"/>
                  <a:gd name="T31" fmla="*/ 15 h 250"/>
                  <a:gd name="T32" fmla="*/ 217 w 268"/>
                  <a:gd name="T3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8" h="250">
                    <a:moveTo>
                      <a:pt x="217" y="0"/>
                    </a:moveTo>
                    <a:lnTo>
                      <a:pt x="74" y="136"/>
                    </a:lnTo>
                    <a:lnTo>
                      <a:pt x="13" y="200"/>
                    </a:lnTo>
                    <a:lnTo>
                      <a:pt x="7" y="212"/>
                    </a:lnTo>
                    <a:lnTo>
                      <a:pt x="4" y="221"/>
                    </a:lnTo>
                    <a:lnTo>
                      <a:pt x="0" y="228"/>
                    </a:lnTo>
                    <a:lnTo>
                      <a:pt x="0" y="233"/>
                    </a:lnTo>
                    <a:lnTo>
                      <a:pt x="3" y="238"/>
                    </a:lnTo>
                    <a:lnTo>
                      <a:pt x="8" y="241"/>
                    </a:lnTo>
                    <a:lnTo>
                      <a:pt x="17" y="244"/>
                    </a:lnTo>
                    <a:lnTo>
                      <a:pt x="30" y="250"/>
                    </a:lnTo>
                    <a:lnTo>
                      <a:pt x="27" y="228"/>
                    </a:lnTo>
                    <a:lnTo>
                      <a:pt x="29" y="217"/>
                    </a:lnTo>
                    <a:lnTo>
                      <a:pt x="38" y="206"/>
                    </a:lnTo>
                    <a:lnTo>
                      <a:pt x="52" y="188"/>
                    </a:lnTo>
                    <a:lnTo>
                      <a:pt x="268" y="15"/>
                    </a:lnTo>
                    <a:lnTo>
                      <a:pt x="217" y="0"/>
                    </a:lnTo>
                    <a:close/>
                  </a:path>
                </a:pathLst>
              </a:custGeom>
              <a:solidFill>
                <a:srgbClr val="FF28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3" name="Freeform 135"/>
              <p:cNvSpPr>
                <a:spLocks/>
              </p:cNvSpPr>
              <p:nvPr/>
            </p:nvSpPr>
            <p:spPr bwMode="auto">
              <a:xfrm>
                <a:off x="2051" y="1738"/>
                <a:ext cx="29" cy="24"/>
              </a:xfrm>
              <a:custGeom>
                <a:avLst/>
                <a:gdLst>
                  <a:gd name="T0" fmla="*/ 29 w 57"/>
                  <a:gd name="T1" fmla="*/ 0 h 49"/>
                  <a:gd name="T2" fmla="*/ 7 w 57"/>
                  <a:gd name="T3" fmla="*/ 11 h 49"/>
                  <a:gd name="T4" fmla="*/ 3 w 57"/>
                  <a:gd name="T5" fmla="*/ 22 h 49"/>
                  <a:gd name="T6" fmla="*/ 1 w 57"/>
                  <a:gd name="T7" fmla="*/ 33 h 49"/>
                  <a:gd name="T8" fmla="*/ 0 w 57"/>
                  <a:gd name="T9" fmla="*/ 41 h 49"/>
                  <a:gd name="T10" fmla="*/ 0 w 57"/>
                  <a:gd name="T11" fmla="*/ 43 h 49"/>
                  <a:gd name="T12" fmla="*/ 57 w 57"/>
                  <a:gd name="T13" fmla="*/ 49 h 49"/>
                  <a:gd name="T14" fmla="*/ 54 w 57"/>
                  <a:gd name="T15" fmla="*/ 22 h 49"/>
                  <a:gd name="T16" fmla="*/ 29 w 57"/>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9">
                    <a:moveTo>
                      <a:pt x="29" y="0"/>
                    </a:moveTo>
                    <a:lnTo>
                      <a:pt x="7" y="11"/>
                    </a:lnTo>
                    <a:lnTo>
                      <a:pt x="3" y="22"/>
                    </a:lnTo>
                    <a:lnTo>
                      <a:pt x="1" y="33"/>
                    </a:lnTo>
                    <a:lnTo>
                      <a:pt x="0" y="41"/>
                    </a:lnTo>
                    <a:lnTo>
                      <a:pt x="0" y="43"/>
                    </a:lnTo>
                    <a:lnTo>
                      <a:pt x="57" y="49"/>
                    </a:lnTo>
                    <a:lnTo>
                      <a:pt x="54" y="22"/>
                    </a:lnTo>
                    <a:lnTo>
                      <a:pt x="29" y="0"/>
                    </a:lnTo>
                    <a:close/>
                  </a:path>
                </a:pathLst>
              </a:custGeom>
              <a:solidFill>
                <a:srgbClr val="DDA8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4" name="Freeform 136"/>
              <p:cNvSpPr>
                <a:spLocks/>
              </p:cNvSpPr>
              <p:nvPr/>
            </p:nvSpPr>
            <p:spPr bwMode="auto">
              <a:xfrm>
                <a:off x="2061" y="1735"/>
                <a:ext cx="133" cy="43"/>
              </a:xfrm>
              <a:custGeom>
                <a:avLst/>
                <a:gdLst>
                  <a:gd name="T0" fmla="*/ 0 w 265"/>
                  <a:gd name="T1" fmla="*/ 5 h 86"/>
                  <a:gd name="T2" fmla="*/ 150 w 265"/>
                  <a:gd name="T3" fmla="*/ 0 h 86"/>
                  <a:gd name="T4" fmla="*/ 192 w 265"/>
                  <a:gd name="T5" fmla="*/ 27 h 86"/>
                  <a:gd name="T6" fmla="*/ 255 w 265"/>
                  <a:gd name="T7" fmla="*/ 66 h 86"/>
                  <a:gd name="T8" fmla="*/ 265 w 265"/>
                  <a:gd name="T9" fmla="*/ 86 h 86"/>
                  <a:gd name="T10" fmla="*/ 195 w 265"/>
                  <a:gd name="T11" fmla="*/ 54 h 86"/>
                  <a:gd name="T12" fmla="*/ 150 w 265"/>
                  <a:gd name="T13" fmla="*/ 27 h 86"/>
                  <a:gd name="T14" fmla="*/ 100 w 265"/>
                  <a:gd name="T15" fmla="*/ 27 h 86"/>
                  <a:gd name="T16" fmla="*/ 33 w 265"/>
                  <a:gd name="T17" fmla="*/ 34 h 86"/>
                  <a:gd name="T18" fmla="*/ 22 w 265"/>
                  <a:gd name="T19" fmla="*/ 16 h 86"/>
                  <a:gd name="T20" fmla="*/ 0 w 265"/>
                  <a:gd name="T21"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86">
                    <a:moveTo>
                      <a:pt x="0" y="5"/>
                    </a:moveTo>
                    <a:lnTo>
                      <a:pt x="150" y="0"/>
                    </a:lnTo>
                    <a:lnTo>
                      <a:pt x="192" y="27"/>
                    </a:lnTo>
                    <a:lnTo>
                      <a:pt x="255" y="66"/>
                    </a:lnTo>
                    <a:lnTo>
                      <a:pt x="265" y="86"/>
                    </a:lnTo>
                    <a:lnTo>
                      <a:pt x="195" y="54"/>
                    </a:lnTo>
                    <a:lnTo>
                      <a:pt x="150" y="27"/>
                    </a:lnTo>
                    <a:lnTo>
                      <a:pt x="100" y="27"/>
                    </a:lnTo>
                    <a:lnTo>
                      <a:pt x="33" y="34"/>
                    </a:lnTo>
                    <a:lnTo>
                      <a:pt x="22" y="16"/>
                    </a:lnTo>
                    <a:lnTo>
                      <a:pt x="0" y="5"/>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5" name="Freeform 137"/>
              <p:cNvSpPr>
                <a:spLocks/>
              </p:cNvSpPr>
              <p:nvPr/>
            </p:nvSpPr>
            <p:spPr bwMode="auto">
              <a:xfrm>
                <a:off x="2122" y="1825"/>
                <a:ext cx="156" cy="20"/>
              </a:xfrm>
              <a:custGeom>
                <a:avLst/>
                <a:gdLst>
                  <a:gd name="T0" fmla="*/ 0 w 314"/>
                  <a:gd name="T1" fmla="*/ 0 h 39"/>
                  <a:gd name="T2" fmla="*/ 314 w 314"/>
                  <a:gd name="T3" fmla="*/ 32 h 39"/>
                  <a:gd name="T4" fmla="*/ 303 w 314"/>
                  <a:gd name="T5" fmla="*/ 39 h 39"/>
                  <a:gd name="T6" fmla="*/ 0 w 314"/>
                  <a:gd name="T7" fmla="*/ 7 h 39"/>
                  <a:gd name="T8" fmla="*/ 0 w 314"/>
                  <a:gd name="T9" fmla="*/ 0 h 39"/>
                </a:gdLst>
                <a:ahLst/>
                <a:cxnLst>
                  <a:cxn ang="0">
                    <a:pos x="T0" y="T1"/>
                  </a:cxn>
                  <a:cxn ang="0">
                    <a:pos x="T2" y="T3"/>
                  </a:cxn>
                  <a:cxn ang="0">
                    <a:pos x="T4" y="T5"/>
                  </a:cxn>
                  <a:cxn ang="0">
                    <a:pos x="T6" y="T7"/>
                  </a:cxn>
                  <a:cxn ang="0">
                    <a:pos x="T8" y="T9"/>
                  </a:cxn>
                </a:cxnLst>
                <a:rect l="0" t="0" r="r" b="b"/>
                <a:pathLst>
                  <a:path w="314" h="39">
                    <a:moveTo>
                      <a:pt x="0" y="0"/>
                    </a:moveTo>
                    <a:lnTo>
                      <a:pt x="314" y="32"/>
                    </a:lnTo>
                    <a:lnTo>
                      <a:pt x="303" y="39"/>
                    </a:lnTo>
                    <a:lnTo>
                      <a:pt x="0" y="7"/>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6" name="Freeform 138"/>
              <p:cNvSpPr>
                <a:spLocks/>
              </p:cNvSpPr>
              <p:nvPr/>
            </p:nvSpPr>
            <p:spPr bwMode="auto">
              <a:xfrm>
                <a:off x="2125" y="1838"/>
                <a:ext cx="146" cy="19"/>
              </a:xfrm>
              <a:custGeom>
                <a:avLst/>
                <a:gdLst>
                  <a:gd name="T0" fmla="*/ 0 w 293"/>
                  <a:gd name="T1" fmla="*/ 0 h 38"/>
                  <a:gd name="T2" fmla="*/ 293 w 293"/>
                  <a:gd name="T3" fmla="*/ 32 h 38"/>
                  <a:gd name="T4" fmla="*/ 284 w 293"/>
                  <a:gd name="T5" fmla="*/ 38 h 38"/>
                  <a:gd name="T6" fmla="*/ 0 w 293"/>
                  <a:gd name="T7" fmla="*/ 5 h 38"/>
                  <a:gd name="T8" fmla="*/ 0 w 293"/>
                  <a:gd name="T9" fmla="*/ 0 h 38"/>
                </a:gdLst>
                <a:ahLst/>
                <a:cxnLst>
                  <a:cxn ang="0">
                    <a:pos x="T0" y="T1"/>
                  </a:cxn>
                  <a:cxn ang="0">
                    <a:pos x="T2" y="T3"/>
                  </a:cxn>
                  <a:cxn ang="0">
                    <a:pos x="T4" y="T5"/>
                  </a:cxn>
                  <a:cxn ang="0">
                    <a:pos x="T6" y="T7"/>
                  </a:cxn>
                  <a:cxn ang="0">
                    <a:pos x="T8" y="T9"/>
                  </a:cxn>
                </a:cxnLst>
                <a:rect l="0" t="0" r="r" b="b"/>
                <a:pathLst>
                  <a:path w="293" h="38">
                    <a:moveTo>
                      <a:pt x="0" y="0"/>
                    </a:moveTo>
                    <a:lnTo>
                      <a:pt x="293" y="32"/>
                    </a:lnTo>
                    <a:lnTo>
                      <a:pt x="284" y="38"/>
                    </a:lnTo>
                    <a:lnTo>
                      <a:pt x="0" y="5"/>
                    </a:lnTo>
                    <a:lnTo>
                      <a:pt x="0" y="0"/>
                    </a:lnTo>
                    <a:close/>
                  </a:path>
                </a:pathLst>
              </a:custGeom>
              <a:solidFill>
                <a:srgbClr val="997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7" name="Freeform 139"/>
              <p:cNvSpPr>
                <a:spLocks/>
              </p:cNvSpPr>
              <p:nvPr/>
            </p:nvSpPr>
            <p:spPr bwMode="auto">
              <a:xfrm>
                <a:off x="2119" y="1793"/>
                <a:ext cx="84" cy="26"/>
              </a:xfrm>
              <a:custGeom>
                <a:avLst/>
                <a:gdLst>
                  <a:gd name="T0" fmla="*/ 25 w 168"/>
                  <a:gd name="T1" fmla="*/ 16 h 51"/>
                  <a:gd name="T2" fmla="*/ 152 w 168"/>
                  <a:gd name="T3" fmla="*/ 0 h 51"/>
                  <a:gd name="T4" fmla="*/ 168 w 168"/>
                  <a:gd name="T5" fmla="*/ 5 h 51"/>
                  <a:gd name="T6" fmla="*/ 168 w 168"/>
                  <a:gd name="T7" fmla="*/ 30 h 51"/>
                  <a:gd name="T8" fmla="*/ 41 w 168"/>
                  <a:gd name="T9" fmla="*/ 48 h 51"/>
                  <a:gd name="T10" fmla="*/ 5 w 168"/>
                  <a:gd name="T11" fmla="*/ 51 h 51"/>
                  <a:gd name="T12" fmla="*/ 0 w 168"/>
                  <a:gd name="T13" fmla="*/ 19 h 51"/>
                  <a:gd name="T14" fmla="*/ 25 w 168"/>
                  <a:gd name="T15" fmla="*/ 16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51">
                    <a:moveTo>
                      <a:pt x="25" y="16"/>
                    </a:moveTo>
                    <a:lnTo>
                      <a:pt x="152" y="0"/>
                    </a:lnTo>
                    <a:lnTo>
                      <a:pt x="168" y="5"/>
                    </a:lnTo>
                    <a:lnTo>
                      <a:pt x="168" y="30"/>
                    </a:lnTo>
                    <a:lnTo>
                      <a:pt x="41" y="48"/>
                    </a:lnTo>
                    <a:lnTo>
                      <a:pt x="5" y="51"/>
                    </a:lnTo>
                    <a:lnTo>
                      <a:pt x="0" y="19"/>
                    </a:lnTo>
                    <a:lnTo>
                      <a:pt x="25" y="16"/>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8" name="Freeform 140"/>
              <p:cNvSpPr>
                <a:spLocks/>
              </p:cNvSpPr>
              <p:nvPr/>
            </p:nvSpPr>
            <p:spPr bwMode="auto">
              <a:xfrm>
                <a:off x="2174" y="1798"/>
                <a:ext cx="101" cy="31"/>
              </a:xfrm>
              <a:custGeom>
                <a:avLst/>
                <a:gdLst>
                  <a:gd name="T0" fmla="*/ 0 w 202"/>
                  <a:gd name="T1" fmla="*/ 54 h 61"/>
                  <a:gd name="T2" fmla="*/ 42 w 202"/>
                  <a:gd name="T3" fmla="*/ 38 h 61"/>
                  <a:gd name="T4" fmla="*/ 173 w 202"/>
                  <a:gd name="T5" fmla="*/ 0 h 61"/>
                  <a:gd name="T6" fmla="*/ 202 w 202"/>
                  <a:gd name="T7" fmla="*/ 6 h 61"/>
                  <a:gd name="T8" fmla="*/ 39 w 202"/>
                  <a:gd name="T9" fmla="*/ 61 h 61"/>
                  <a:gd name="T10" fmla="*/ 0 w 202"/>
                  <a:gd name="T11" fmla="*/ 54 h 61"/>
                </a:gdLst>
                <a:ahLst/>
                <a:cxnLst>
                  <a:cxn ang="0">
                    <a:pos x="T0" y="T1"/>
                  </a:cxn>
                  <a:cxn ang="0">
                    <a:pos x="T2" y="T3"/>
                  </a:cxn>
                  <a:cxn ang="0">
                    <a:pos x="T4" y="T5"/>
                  </a:cxn>
                  <a:cxn ang="0">
                    <a:pos x="T6" y="T7"/>
                  </a:cxn>
                  <a:cxn ang="0">
                    <a:pos x="T8" y="T9"/>
                  </a:cxn>
                  <a:cxn ang="0">
                    <a:pos x="T10" y="T11"/>
                  </a:cxn>
                </a:cxnLst>
                <a:rect l="0" t="0" r="r" b="b"/>
                <a:pathLst>
                  <a:path w="202" h="61">
                    <a:moveTo>
                      <a:pt x="0" y="54"/>
                    </a:moveTo>
                    <a:lnTo>
                      <a:pt x="42" y="38"/>
                    </a:lnTo>
                    <a:lnTo>
                      <a:pt x="173" y="0"/>
                    </a:lnTo>
                    <a:lnTo>
                      <a:pt x="202" y="6"/>
                    </a:lnTo>
                    <a:lnTo>
                      <a:pt x="39" y="61"/>
                    </a:lnTo>
                    <a:lnTo>
                      <a:pt x="0" y="54"/>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09" name="Freeform 141"/>
              <p:cNvSpPr>
                <a:spLocks/>
              </p:cNvSpPr>
              <p:nvPr/>
            </p:nvSpPr>
            <p:spPr bwMode="auto">
              <a:xfrm>
                <a:off x="2224" y="1795"/>
                <a:ext cx="96" cy="35"/>
              </a:xfrm>
              <a:custGeom>
                <a:avLst/>
                <a:gdLst>
                  <a:gd name="T0" fmla="*/ 0 w 193"/>
                  <a:gd name="T1" fmla="*/ 65 h 71"/>
                  <a:gd name="T2" fmla="*/ 137 w 193"/>
                  <a:gd name="T3" fmla="*/ 0 h 71"/>
                  <a:gd name="T4" fmla="*/ 173 w 193"/>
                  <a:gd name="T5" fmla="*/ 2 h 71"/>
                  <a:gd name="T6" fmla="*/ 193 w 193"/>
                  <a:gd name="T7" fmla="*/ 20 h 71"/>
                  <a:gd name="T8" fmla="*/ 65 w 193"/>
                  <a:gd name="T9" fmla="*/ 71 h 71"/>
                  <a:gd name="T10" fmla="*/ 0 w 193"/>
                  <a:gd name="T11" fmla="*/ 65 h 71"/>
                </a:gdLst>
                <a:ahLst/>
                <a:cxnLst>
                  <a:cxn ang="0">
                    <a:pos x="T0" y="T1"/>
                  </a:cxn>
                  <a:cxn ang="0">
                    <a:pos x="T2" y="T3"/>
                  </a:cxn>
                  <a:cxn ang="0">
                    <a:pos x="T4" y="T5"/>
                  </a:cxn>
                  <a:cxn ang="0">
                    <a:pos x="T6" y="T7"/>
                  </a:cxn>
                  <a:cxn ang="0">
                    <a:pos x="T8" y="T9"/>
                  </a:cxn>
                  <a:cxn ang="0">
                    <a:pos x="T10" y="T11"/>
                  </a:cxn>
                </a:cxnLst>
                <a:rect l="0" t="0" r="r" b="b"/>
                <a:pathLst>
                  <a:path w="193" h="71">
                    <a:moveTo>
                      <a:pt x="0" y="65"/>
                    </a:moveTo>
                    <a:lnTo>
                      <a:pt x="137" y="0"/>
                    </a:lnTo>
                    <a:lnTo>
                      <a:pt x="173" y="2"/>
                    </a:lnTo>
                    <a:lnTo>
                      <a:pt x="193" y="20"/>
                    </a:lnTo>
                    <a:lnTo>
                      <a:pt x="65" y="71"/>
                    </a:lnTo>
                    <a:lnTo>
                      <a:pt x="0" y="65"/>
                    </a:lnTo>
                    <a:close/>
                  </a:path>
                </a:pathLst>
              </a:custGeom>
              <a:solidFill>
                <a:srgbClr val="5B3D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0" name="Freeform 142"/>
              <p:cNvSpPr>
                <a:spLocks/>
              </p:cNvSpPr>
              <p:nvPr/>
            </p:nvSpPr>
            <p:spPr bwMode="auto">
              <a:xfrm>
                <a:off x="1825" y="1780"/>
                <a:ext cx="129" cy="38"/>
              </a:xfrm>
              <a:custGeom>
                <a:avLst/>
                <a:gdLst>
                  <a:gd name="T0" fmla="*/ 21 w 258"/>
                  <a:gd name="T1" fmla="*/ 51 h 76"/>
                  <a:gd name="T2" fmla="*/ 229 w 258"/>
                  <a:gd name="T3" fmla="*/ 5 h 76"/>
                  <a:gd name="T4" fmla="*/ 258 w 258"/>
                  <a:gd name="T5" fmla="*/ 0 h 76"/>
                  <a:gd name="T6" fmla="*/ 225 w 258"/>
                  <a:gd name="T7" fmla="*/ 32 h 76"/>
                  <a:gd name="T8" fmla="*/ 209 w 258"/>
                  <a:gd name="T9" fmla="*/ 55 h 76"/>
                  <a:gd name="T10" fmla="*/ 159 w 258"/>
                  <a:gd name="T11" fmla="*/ 76 h 76"/>
                  <a:gd name="T12" fmla="*/ 92 w 258"/>
                  <a:gd name="T13" fmla="*/ 76 h 76"/>
                  <a:gd name="T14" fmla="*/ 21 w 258"/>
                  <a:gd name="T15" fmla="*/ 76 h 76"/>
                  <a:gd name="T16" fmla="*/ 0 w 258"/>
                  <a:gd name="T17" fmla="*/ 64 h 76"/>
                  <a:gd name="T18" fmla="*/ 21 w 258"/>
                  <a:gd name="T19" fmla="*/ 5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76">
                    <a:moveTo>
                      <a:pt x="21" y="51"/>
                    </a:moveTo>
                    <a:lnTo>
                      <a:pt x="229" y="5"/>
                    </a:lnTo>
                    <a:lnTo>
                      <a:pt x="258" y="0"/>
                    </a:lnTo>
                    <a:lnTo>
                      <a:pt x="225" y="32"/>
                    </a:lnTo>
                    <a:lnTo>
                      <a:pt x="209" y="55"/>
                    </a:lnTo>
                    <a:lnTo>
                      <a:pt x="159" y="76"/>
                    </a:lnTo>
                    <a:lnTo>
                      <a:pt x="92" y="76"/>
                    </a:lnTo>
                    <a:lnTo>
                      <a:pt x="21" y="76"/>
                    </a:lnTo>
                    <a:lnTo>
                      <a:pt x="0" y="64"/>
                    </a:lnTo>
                    <a:lnTo>
                      <a:pt x="21" y="51"/>
                    </a:lnTo>
                    <a:close/>
                  </a:path>
                </a:pathLst>
              </a:custGeom>
              <a:solidFill>
                <a:srgbClr val="6633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1" name="Freeform 143"/>
              <p:cNvSpPr>
                <a:spLocks/>
              </p:cNvSpPr>
              <p:nvPr/>
            </p:nvSpPr>
            <p:spPr bwMode="auto">
              <a:xfrm>
                <a:off x="1784" y="1780"/>
                <a:ext cx="46" cy="34"/>
              </a:xfrm>
              <a:custGeom>
                <a:avLst/>
                <a:gdLst>
                  <a:gd name="T0" fmla="*/ 34 w 92"/>
                  <a:gd name="T1" fmla="*/ 64 h 68"/>
                  <a:gd name="T2" fmla="*/ 0 w 92"/>
                  <a:gd name="T3" fmla="*/ 55 h 68"/>
                  <a:gd name="T4" fmla="*/ 0 w 92"/>
                  <a:gd name="T5" fmla="*/ 22 h 68"/>
                  <a:gd name="T6" fmla="*/ 50 w 92"/>
                  <a:gd name="T7" fmla="*/ 0 h 68"/>
                  <a:gd name="T8" fmla="*/ 92 w 92"/>
                  <a:gd name="T9" fmla="*/ 0 h 68"/>
                  <a:gd name="T10" fmla="*/ 88 w 92"/>
                  <a:gd name="T11" fmla="*/ 64 h 68"/>
                  <a:gd name="T12" fmla="*/ 62 w 92"/>
                  <a:gd name="T13" fmla="*/ 68 h 68"/>
                  <a:gd name="T14" fmla="*/ 34 w 92"/>
                  <a:gd name="T15" fmla="*/ 64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68">
                    <a:moveTo>
                      <a:pt x="34" y="64"/>
                    </a:moveTo>
                    <a:lnTo>
                      <a:pt x="0" y="55"/>
                    </a:lnTo>
                    <a:lnTo>
                      <a:pt x="0" y="22"/>
                    </a:lnTo>
                    <a:lnTo>
                      <a:pt x="50" y="0"/>
                    </a:lnTo>
                    <a:lnTo>
                      <a:pt x="92" y="0"/>
                    </a:lnTo>
                    <a:lnTo>
                      <a:pt x="88" y="64"/>
                    </a:lnTo>
                    <a:lnTo>
                      <a:pt x="62" y="68"/>
                    </a:lnTo>
                    <a:lnTo>
                      <a:pt x="34" y="64"/>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2" name="Freeform 144"/>
              <p:cNvSpPr>
                <a:spLocks/>
              </p:cNvSpPr>
              <p:nvPr/>
            </p:nvSpPr>
            <p:spPr bwMode="auto">
              <a:xfrm>
                <a:off x="1917" y="1830"/>
                <a:ext cx="42" cy="30"/>
              </a:xfrm>
              <a:custGeom>
                <a:avLst/>
                <a:gdLst>
                  <a:gd name="T0" fmla="*/ 0 w 84"/>
                  <a:gd name="T1" fmla="*/ 9 h 59"/>
                  <a:gd name="T2" fmla="*/ 0 w 84"/>
                  <a:gd name="T3" fmla="*/ 59 h 59"/>
                  <a:gd name="T4" fmla="*/ 46 w 84"/>
                  <a:gd name="T5" fmla="*/ 51 h 59"/>
                  <a:gd name="T6" fmla="*/ 84 w 84"/>
                  <a:gd name="T7" fmla="*/ 29 h 59"/>
                  <a:gd name="T8" fmla="*/ 67 w 84"/>
                  <a:gd name="T9" fmla="*/ 5 h 59"/>
                  <a:gd name="T10" fmla="*/ 38 w 84"/>
                  <a:gd name="T11" fmla="*/ 0 h 59"/>
                  <a:gd name="T12" fmla="*/ 0 w 84"/>
                  <a:gd name="T13" fmla="*/ 9 h 59"/>
                </a:gdLst>
                <a:ahLst/>
                <a:cxnLst>
                  <a:cxn ang="0">
                    <a:pos x="T0" y="T1"/>
                  </a:cxn>
                  <a:cxn ang="0">
                    <a:pos x="T2" y="T3"/>
                  </a:cxn>
                  <a:cxn ang="0">
                    <a:pos x="T4" y="T5"/>
                  </a:cxn>
                  <a:cxn ang="0">
                    <a:pos x="T6" y="T7"/>
                  </a:cxn>
                  <a:cxn ang="0">
                    <a:pos x="T8" y="T9"/>
                  </a:cxn>
                  <a:cxn ang="0">
                    <a:pos x="T10" y="T11"/>
                  </a:cxn>
                  <a:cxn ang="0">
                    <a:pos x="T12" y="T13"/>
                  </a:cxn>
                </a:cxnLst>
                <a:rect l="0" t="0" r="r" b="b"/>
                <a:pathLst>
                  <a:path w="84" h="59">
                    <a:moveTo>
                      <a:pt x="0" y="9"/>
                    </a:moveTo>
                    <a:lnTo>
                      <a:pt x="0" y="59"/>
                    </a:lnTo>
                    <a:lnTo>
                      <a:pt x="46" y="51"/>
                    </a:lnTo>
                    <a:lnTo>
                      <a:pt x="84" y="29"/>
                    </a:lnTo>
                    <a:lnTo>
                      <a:pt x="67" y="5"/>
                    </a:lnTo>
                    <a:lnTo>
                      <a:pt x="38" y="0"/>
                    </a:lnTo>
                    <a:lnTo>
                      <a:pt x="0" y="9"/>
                    </a:lnTo>
                    <a:close/>
                  </a:path>
                </a:pathLst>
              </a:custGeom>
              <a:solidFill>
                <a:srgbClr val="9363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3" name="Freeform 145"/>
              <p:cNvSpPr>
                <a:spLocks/>
              </p:cNvSpPr>
              <p:nvPr/>
            </p:nvSpPr>
            <p:spPr bwMode="auto">
              <a:xfrm>
                <a:off x="1925" y="1799"/>
                <a:ext cx="38" cy="42"/>
              </a:xfrm>
              <a:custGeom>
                <a:avLst/>
                <a:gdLst>
                  <a:gd name="T0" fmla="*/ 0 w 74"/>
                  <a:gd name="T1" fmla="*/ 59 h 84"/>
                  <a:gd name="T2" fmla="*/ 12 w 74"/>
                  <a:gd name="T3" fmla="*/ 26 h 84"/>
                  <a:gd name="T4" fmla="*/ 57 w 74"/>
                  <a:gd name="T5" fmla="*/ 0 h 84"/>
                  <a:gd name="T6" fmla="*/ 74 w 74"/>
                  <a:gd name="T7" fmla="*/ 30 h 84"/>
                  <a:gd name="T8" fmla="*/ 74 w 74"/>
                  <a:gd name="T9" fmla="*/ 63 h 84"/>
                  <a:gd name="T10" fmla="*/ 24 w 74"/>
                  <a:gd name="T11" fmla="*/ 84 h 84"/>
                  <a:gd name="T12" fmla="*/ 0 w 74"/>
                  <a:gd name="T13" fmla="*/ 59 h 84"/>
                </a:gdLst>
                <a:ahLst/>
                <a:cxnLst>
                  <a:cxn ang="0">
                    <a:pos x="T0" y="T1"/>
                  </a:cxn>
                  <a:cxn ang="0">
                    <a:pos x="T2" y="T3"/>
                  </a:cxn>
                  <a:cxn ang="0">
                    <a:pos x="T4" y="T5"/>
                  </a:cxn>
                  <a:cxn ang="0">
                    <a:pos x="T6" y="T7"/>
                  </a:cxn>
                  <a:cxn ang="0">
                    <a:pos x="T8" y="T9"/>
                  </a:cxn>
                  <a:cxn ang="0">
                    <a:pos x="T10" y="T11"/>
                  </a:cxn>
                  <a:cxn ang="0">
                    <a:pos x="T12" y="T13"/>
                  </a:cxn>
                </a:cxnLst>
                <a:rect l="0" t="0" r="r" b="b"/>
                <a:pathLst>
                  <a:path w="74" h="84">
                    <a:moveTo>
                      <a:pt x="0" y="59"/>
                    </a:moveTo>
                    <a:lnTo>
                      <a:pt x="12" y="26"/>
                    </a:lnTo>
                    <a:lnTo>
                      <a:pt x="57" y="0"/>
                    </a:lnTo>
                    <a:lnTo>
                      <a:pt x="74" y="30"/>
                    </a:lnTo>
                    <a:lnTo>
                      <a:pt x="74" y="63"/>
                    </a:lnTo>
                    <a:lnTo>
                      <a:pt x="24" y="84"/>
                    </a:lnTo>
                    <a:lnTo>
                      <a:pt x="0" y="59"/>
                    </a:lnTo>
                    <a:close/>
                  </a:path>
                </a:pathLst>
              </a:custGeom>
              <a:solidFill>
                <a:srgbClr val="FFD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4" name="Freeform 146"/>
              <p:cNvSpPr>
                <a:spLocks/>
              </p:cNvSpPr>
              <p:nvPr/>
            </p:nvSpPr>
            <p:spPr bwMode="auto">
              <a:xfrm>
                <a:off x="2122" y="1932"/>
                <a:ext cx="43" cy="57"/>
              </a:xfrm>
              <a:custGeom>
                <a:avLst/>
                <a:gdLst>
                  <a:gd name="T0" fmla="*/ 0 w 88"/>
                  <a:gd name="T1" fmla="*/ 14 h 115"/>
                  <a:gd name="T2" fmla="*/ 88 w 88"/>
                  <a:gd name="T3" fmla="*/ 0 h 115"/>
                  <a:gd name="T4" fmla="*/ 88 w 88"/>
                  <a:gd name="T5" fmla="*/ 96 h 115"/>
                  <a:gd name="T6" fmla="*/ 21 w 88"/>
                  <a:gd name="T7" fmla="*/ 112 h 115"/>
                  <a:gd name="T8" fmla="*/ 0 w 88"/>
                  <a:gd name="T9" fmla="*/ 115 h 115"/>
                  <a:gd name="T10" fmla="*/ 0 w 88"/>
                  <a:gd name="T11" fmla="*/ 14 h 115"/>
                </a:gdLst>
                <a:ahLst/>
                <a:cxnLst>
                  <a:cxn ang="0">
                    <a:pos x="T0" y="T1"/>
                  </a:cxn>
                  <a:cxn ang="0">
                    <a:pos x="T2" y="T3"/>
                  </a:cxn>
                  <a:cxn ang="0">
                    <a:pos x="T4" y="T5"/>
                  </a:cxn>
                  <a:cxn ang="0">
                    <a:pos x="T6" y="T7"/>
                  </a:cxn>
                  <a:cxn ang="0">
                    <a:pos x="T8" y="T9"/>
                  </a:cxn>
                  <a:cxn ang="0">
                    <a:pos x="T10" y="T11"/>
                  </a:cxn>
                </a:cxnLst>
                <a:rect l="0" t="0" r="r" b="b"/>
                <a:pathLst>
                  <a:path w="88" h="115">
                    <a:moveTo>
                      <a:pt x="0" y="14"/>
                    </a:moveTo>
                    <a:lnTo>
                      <a:pt x="88" y="0"/>
                    </a:lnTo>
                    <a:lnTo>
                      <a:pt x="88" y="96"/>
                    </a:lnTo>
                    <a:lnTo>
                      <a:pt x="21" y="112"/>
                    </a:lnTo>
                    <a:lnTo>
                      <a:pt x="0" y="115"/>
                    </a:lnTo>
                    <a:lnTo>
                      <a:pt x="0" y="14"/>
                    </a:lnTo>
                    <a:close/>
                  </a:path>
                </a:pathLst>
              </a:custGeom>
              <a:solidFill>
                <a:srgbClr val="B766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5" name="Freeform 147"/>
              <p:cNvSpPr>
                <a:spLocks/>
              </p:cNvSpPr>
              <p:nvPr/>
            </p:nvSpPr>
            <p:spPr bwMode="auto">
              <a:xfrm>
                <a:off x="2146" y="1930"/>
                <a:ext cx="26" cy="54"/>
              </a:xfrm>
              <a:custGeom>
                <a:avLst/>
                <a:gdLst>
                  <a:gd name="T0" fmla="*/ 0 w 52"/>
                  <a:gd name="T1" fmla="*/ 10 h 107"/>
                  <a:gd name="T2" fmla="*/ 0 w 52"/>
                  <a:gd name="T3" fmla="*/ 107 h 107"/>
                  <a:gd name="T4" fmla="*/ 52 w 52"/>
                  <a:gd name="T5" fmla="*/ 98 h 107"/>
                  <a:gd name="T6" fmla="*/ 52 w 52"/>
                  <a:gd name="T7" fmla="*/ 0 h 107"/>
                  <a:gd name="T8" fmla="*/ 0 w 52"/>
                  <a:gd name="T9" fmla="*/ 10 h 107"/>
                </a:gdLst>
                <a:ahLst/>
                <a:cxnLst>
                  <a:cxn ang="0">
                    <a:pos x="T0" y="T1"/>
                  </a:cxn>
                  <a:cxn ang="0">
                    <a:pos x="T2" y="T3"/>
                  </a:cxn>
                  <a:cxn ang="0">
                    <a:pos x="T4" y="T5"/>
                  </a:cxn>
                  <a:cxn ang="0">
                    <a:pos x="T6" y="T7"/>
                  </a:cxn>
                  <a:cxn ang="0">
                    <a:pos x="T8" y="T9"/>
                  </a:cxn>
                </a:cxnLst>
                <a:rect l="0" t="0" r="r" b="b"/>
                <a:pathLst>
                  <a:path w="52" h="107">
                    <a:moveTo>
                      <a:pt x="0" y="10"/>
                    </a:moveTo>
                    <a:lnTo>
                      <a:pt x="0" y="107"/>
                    </a:lnTo>
                    <a:lnTo>
                      <a:pt x="52" y="98"/>
                    </a:lnTo>
                    <a:lnTo>
                      <a:pt x="52" y="0"/>
                    </a:lnTo>
                    <a:lnTo>
                      <a:pt x="0" y="10"/>
                    </a:lnTo>
                    <a:close/>
                  </a:path>
                </a:pathLst>
              </a:custGeom>
              <a:solidFill>
                <a:srgbClr val="9942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6" name="Freeform 148"/>
              <p:cNvSpPr>
                <a:spLocks/>
              </p:cNvSpPr>
              <p:nvPr/>
            </p:nvSpPr>
            <p:spPr bwMode="auto">
              <a:xfrm>
                <a:off x="2162" y="1929"/>
                <a:ext cx="23" cy="53"/>
              </a:xfrm>
              <a:custGeom>
                <a:avLst/>
                <a:gdLst>
                  <a:gd name="T0" fmla="*/ 0 w 46"/>
                  <a:gd name="T1" fmla="*/ 6 h 106"/>
                  <a:gd name="T2" fmla="*/ 0 w 46"/>
                  <a:gd name="T3" fmla="*/ 106 h 106"/>
                  <a:gd name="T4" fmla="*/ 46 w 46"/>
                  <a:gd name="T5" fmla="*/ 96 h 106"/>
                  <a:gd name="T6" fmla="*/ 46 w 46"/>
                  <a:gd name="T7" fmla="*/ 0 h 106"/>
                  <a:gd name="T8" fmla="*/ 0 w 46"/>
                  <a:gd name="T9" fmla="*/ 6 h 106"/>
                </a:gdLst>
                <a:ahLst/>
                <a:cxnLst>
                  <a:cxn ang="0">
                    <a:pos x="T0" y="T1"/>
                  </a:cxn>
                  <a:cxn ang="0">
                    <a:pos x="T2" y="T3"/>
                  </a:cxn>
                  <a:cxn ang="0">
                    <a:pos x="T4" y="T5"/>
                  </a:cxn>
                  <a:cxn ang="0">
                    <a:pos x="T6" y="T7"/>
                  </a:cxn>
                  <a:cxn ang="0">
                    <a:pos x="T8" y="T9"/>
                  </a:cxn>
                </a:cxnLst>
                <a:rect l="0" t="0" r="r" b="b"/>
                <a:pathLst>
                  <a:path w="46" h="106">
                    <a:moveTo>
                      <a:pt x="0" y="6"/>
                    </a:moveTo>
                    <a:lnTo>
                      <a:pt x="0" y="106"/>
                    </a:lnTo>
                    <a:lnTo>
                      <a:pt x="46" y="96"/>
                    </a:lnTo>
                    <a:lnTo>
                      <a:pt x="46" y="0"/>
                    </a:lnTo>
                    <a:lnTo>
                      <a:pt x="0" y="6"/>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7" name="Freeform 149"/>
              <p:cNvSpPr>
                <a:spLocks/>
              </p:cNvSpPr>
              <p:nvPr/>
            </p:nvSpPr>
            <p:spPr bwMode="auto">
              <a:xfrm>
                <a:off x="2190" y="1920"/>
                <a:ext cx="24" cy="64"/>
              </a:xfrm>
              <a:custGeom>
                <a:avLst/>
                <a:gdLst>
                  <a:gd name="T0" fmla="*/ 0 w 48"/>
                  <a:gd name="T1" fmla="*/ 4 h 128"/>
                  <a:gd name="T2" fmla="*/ 38 w 48"/>
                  <a:gd name="T3" fmla="*/ 128 h 128"/>
                  <a:gd name="T4" fmla="*/ 48 w 48"/>
                  <a:gd name="T5" fmla="*/ 123 h 128"/>
                  <a:gd name="T6" fmla="*/ 10 w 48"/>
                  <a:gd name="T7" fmla="*/ 0 h 128"/>
                  <a:gd name="T8" fmla="*/ 0 w 48"/>
                  <a:gd name="T9" fmla="*/ 4 h 128"/>
                </a:gdLst>
                <a:ahLst/>
                <a:cxnLst>
                  <a:cxn ang="0">
                    <a:pos x="T0" y="T1"/>
                  </a:cxn>
                  <a:cxn ang="0">
                    <a:pos x="T2" y="T3"/>
                  </a:cxn>
                  <a:cxn ang="0">
                    <a:pos x="T4" y="T5"/>
                  </a:cxn>
                  <a:cxn ang="0">
                    <a:pos x="T6" y="T7"/>
                  </a:cxn>
                  <a:cxn ang="0">
                    <a:pos x="T8" y="T9"/>
                  </a:cxn>
                </a:cxnLst>
                <a:rect l="0" t="0" r="r" b="b"/>
                <a:pathLst>
                  <a:path w="48" h="128">
                    <a:moveTo>
                      <a:pt x="0" y="4"/>
                    </a:moveTo>
                    <a:lnTo>
                      <a:pt x="38" y="128"/>
                    </a:lnTo>
                    <a:lnTo>
                      <a:pt x="48" y="123"/>
                    </a:lnTo>
                    <a:lnTo>
                      <a:pt x="10" y="0"/>
                    </a:lnTo>
                    <a:lnTo>
                      <a:pt x="0" y="4"/>
                    </a:lnTo>
                    <a:close/>
                  </a:path>
                </a:pathLst>
              </a:custGeom>
              <a:solidFill>
                <a:srgbClr val="CC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8" name="Freeform 150"/>
              <p:cNvSpPr>
                <a:spLocks/>
              </p:cNvSpPr>
              <p:nvPr/>
            </p:nvSpPr>
            <p:spPr bwMode="auto">
              <a:xfrm>
                <a:off x="1792" y="1827"/>
                <a:ext cx="9" cy="13"/>
              </a:xfrm>
              <a:custGeom>
                <a:avLst/>
                <a:gdLst>
                  <a:gd name="T0" fmla="*/ 19 w 19"/>
                  <a:gd name="T1" fmla="*/ 0 h 26"/>
                  <a:gd name="T2" fmla="*/ 0 w 19"/>
                  <a:gd name="T3" fmla="*/ 26 h 26"/>
                  <a:gd name="T4" fmla="*/ 19 w 19"/>
                  <a:gd name="T5" fmla="*/ 26 h 26"/>
                  <a:gd name="T6" fmla="*/ 19 w 19"/>
                  <a:gd name="T7" fmla="*/ 0 h 26"/>
                </a:gdLst>
                <a:ahLst/>
                <a:cxnLst>
                  <a:cxn ang="0">
                    <a:pos x="T0" y="T1"/>
                  </a:cxn>
                  <a:cxn ang="0">
                    <a:pos x="T2" y="T3"/>
                  </a:cxn>
                  <a:cxn ang="0">
                    <a:pos x="T4" y="T5"/>
                  </a:cxn>
                  <a:cxn ang="0">
                    <a:pos x="T6" y="T7"/>
                  </a:cxn>
                </a:cxnLst>
                <a:rect l="0" t="0" r="r" b="b"/>
                <a:pathLst>
                  <a:path w="19" h="26">
                    <a:moveTo>
                      <a:pt x="19" y="0"/>
                    </a:moveTo>
                    <a:lnTo>
                      <a:pt x="0" y="26"/>
                    </a:lnTo>
                    <a:lnTo>
                      <a:pt x="19" y="26"/>
                    </a:lnTo>
                    <a:lnTo>
                      <a:pt x="19"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19" name="Freeform 151"/>
              <p:cNvSpPr>
                <a:spLocks/>
              </p:cNvSpPr>
              <p:nvPr/>
            </p:nvSpPr>
            <p:spPr bwMode="auto">
              <a:xfrm>
                <a:off x="1811" y="1830"/>
                <a:ext cx="9" cy="13"/>
              </a:xfrm>
              <a:custGeom>
                <a:avLst/>
                <a:gdLst>
                  <a:gd name="T0" fmla="*/ 19 w 19"/>
                  <a:gd name="T1" fmla="*/ 0 h 27"/>
                  <a:gd name="T2" fmla="*/ 0 w 19"/>
                  <a:gd name="T3" fmla="*/ 27 h 27"/>
                  <a:gd name="T4" fmla="*/ 19 w 19"/>
                  <a:gd name="T5" fmla="*/ 27 h 27"/>
                  <a:gd name="T6" fmla="*/ 19 w 19"/>
                  <a:gd name="T7" fmla="*/ 0 h 27"/>
                </a:gdLst>
                <a:ahLst/>
                <a:cxnLst>
                  <a:cxn ang="0">
                    <a:pos x="T0" y="T1"/>
                  </a:cxn>
                  <a:cxn ang="0">
                    <a:pos x="T2" y="T3"/>
                  </a:cxn>
                  <a:cxn ang="0">
                    <a:pos x="T4" y="T5"/>
                  </a:cxn>
                  <a:cxn ang="0">
                    <a:pos x="T6" y="T7"/>
                  </a:cxn>
                </a:cxnLst>
                <a:rect l="0" t="0" r="r" b="b"/>
                <a:pathLst>
                  <a:path w="19" h="27">
                    <a:moveTo>
                      <a:pt x="19" y="0"/>
                    </a:moveTo>
                    <a:lnTo>
                      <a:pt x="0" y="27"/>
                    </a:lnTo>
                    <a:lnTo>
                      <a:pt x="19" y="27"/>
                    </a:lnTo>
                    <a:lnTo>
                      <a:pt x="19"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20" name="Freeform 152"/>
              <p:cNvSpPr>
                <a:spLocks/>
              </p:cNvSpPr>
              <p:nvPr/>
            </p:nvSpPr>
            <p:spPr bwMode="auto">
              <a:xfrm>
                <a:off x="1835" y="1838"/>
                <a:ext cx="10" cy="13"/>
              </a:xfrm>
              <a:custGeom>
                <a:avLst/>
                <a:gdLst>
                  <a:gd name="T0" fmla="*/ 18 w 18"/>
                  <a:gd name="T1" fmla="*/ 0 h 27"/>
                  <a:gd name="T2" fmla="*/ 0 w 18"/>
                  <a:gd name="T3" fmla="*/ 27 h 27"/>
                  <a:gd name="T4" fmla="*/ 18 w 18"/>
                  <a:gd name="T5" fmla="*/ 27 h 27"/>
                  <a:gd name="T6" fmla="*/ 18 w 18"/>
                  <a:gd name="T7" fmla="*/ 0 h 27"/>
                </a:gdLst>
                <a:ahLst/>
                <a:cxnLst>
                  <a:cxn ang="0">
                    <a:pos x="T0" y="T1"/>
                  </a:cxn>
                  <a:cxn ang="0">
                    <a:pos x="T2" y="T3"/>
                  </a:cxn>
                  <a:cxn ang="0">
                    <a:pos x="T4" y="T5"/>
                  </a:cxn>
                  <a:cxn ang="0">
                    <a:pos x="T6" y="T7"/>
                  </a:cxn>
                </a:cxnLst>
                <a:rect l="0" t="0" r="r" b="b"/>
                <a:pathLst>
                  <a:path w="18" h="27">
                    <a:moveTo>
                      <a:pt x="18" y="0"/>
                    </a:moveTo>
                    <a:lnTo>
                      <a:pt x="0" y="27"/>
                    </a:lnTo>
                    <a:lnTo>
                      <a:pt x="18" y="27"/>
                    </a:lnTo>
                    <a:lnTo>
                      <a:pt x="18" y="0"/>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21" name="Freeform 153"/>
              <p:cNvSpPr>
                <a:spLocks/>
              </p:cNvSpPr>
              <p:nvPr/>
            </p:nvSpPr>
            <p:spPr bwMode="auto">
              <a:xfrm>
                <a:off x="2081" y="1947"/>
                <a:ext cx="18" cy="47"/>
              </a:xfrm>
              <a:custGeom>
                <a:avLst/>
                <a:gdLst>
                  <a:gd name="T0" fmla="*/ 11 w 36"/>
                  <a:gd name="T1" fmla="*/ 4 h 93"/>
                  <a:gd name="T2" fmla="*/ 0 w 36"/>
                  <a:gd name="T3" fmla="*/ 20 h 93"/>
                  <a:gd name="T4" fmla="*/ 0 w 36"/>
                  <a:gd name="T5" fmla="*/ 39 h 93"/>
                  <a:gd name="T6" fmla="*/ 10 w 36"/>
                  <a:gd name="T7" fmla="*/ 35 h 93"/>
                  <a:gd name="T8" fmla="*/ 10 w 36"/>
                  <a:gd name="T9" fmla="*/ 93 h 93"/>
                  <a:gd name="T10" fmla="*/ 36 w 36"/>
                  <a:gd name="T11" fmla="*/ 89 h 93"/>
                  <a:gd name="T12" fmla="*/ 36 w 36"/>
                  <a:gd name="T13" fmla="*/ 0 h 93"/>
                  <a:gd name="T14" fmla="*/ 11 w 36"/>
                  <a:gd name="T15" fmla="*/ 4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93">
                    <a:moveTo>
                      <a:pt x="11" y="4"/>
                    </a:moveTo>
                    <a:lnTo>
                      <a:pt x="0" y="20"/>
                    </a:lnTo>
                    <a:lnTo>
                      <a:pt x="0" y="39"/>
                    </a:lnTo>
                    <a:lnTo>
                      <a:pt x="10" y="35"/>
                    </a:lnTo>
                    <a:lnTo>
                      <a:pt x="10" y="93"/>
                    </a:lnTo>
                    <a:lnTo>
                      <a:pt x="36" y="89"/>
                    </a:lnTo>
                    <a:lnTo>
                      <a:pt x="36" y="0"/>
                    </a:lnTo>
                    <a:lnTo>
                      <a:pt x="11" y="4"/>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91322" name="Freeform 154"/>
              <p:cNvSpPr>
                <a:spLocks/>
              </p:cNvSpPr>
              <p:nvPr/>
            </p:nvSpPr>
            <p:spPr bwMode="auto">
              <a:xfrm>
                <a:off x="1534" y="1980"/>
                <a:ext cx="62" cy="45"/>
              </a:xfrm>
              <a:custGeom>
                <a:avLst/>
                <a:gdLst>
                  <a:gd name="T0" fmla="*/ 95 w 124"/>
                  <a:gd name="T1" fmla="*/ 2 h 89"/>
                  <a:gd name="T2" fmla="*/ 78 w 124"/>
                  <a:gd name="T3" fmla="*/ 0 h 89"/>
                  <a:gd name="T4" fmla="*/ 54 w 124"/>
                  <a:gd name="T5" fmla="*/ 16 h 89"/>
                  <a:gd name="T6" fmla="*/ 67 w 124"/>
                  <a:gd name="T7" fmla="*/ 21 h 89"/>
                  <a:gd name="T8" fmla="*/ 58 w 124"/>
                  <a:gd name="T9" fmla="*/ 26 h 89"/>
                  <a:gd name="T10" fmla="*/ 48 w 124"/>
                  <a:gd name="T11" fmla="*/ 31 h 89"/>
                  <a:gd name="T12" fmla="*/ 40 w 124"/>
                  <a:gd name="T13" fmla="*/ 37 h 89"/>
                  <a:gd name="T14" fmla="*/ 32 w 124"/>
                  <a:gd name="T15" fmla="*/ 44 h 89"/>
                  <a:gd name="T16" fmla="*/ 25 w 124"/>
                  <a:gd name="T17" fmla="*/ 52 h 89"/>
                  <a:gd name="T18" fmla="*/ 17 w 124"/>
                  <a:gd name="T19" fmla="*/ 60 h 89"/>
                  <a:gd name="T20" fmla="*/ 9 w 124"/>
                  <a:gd name="T21" fmla="*/ 70 h 89"/>
                  <a:gd name="T22" fmla="*/ 0 w 124"/>
                  <a:gd name="T23" fmla="*/ 82 h 89"/>
                  <a:gd name="T24" fmla="*/ 32 w 124"/>
                  <a:gd name="T25" fmla="*/ 89 h 89"/>
                  <a:gd name="T26" fmla="*/ 43 w 124"/>
                  <a:gd name="T27" fmla="*/ 77 h 89"/>
                  <a:gd name="T28" fmla="*/ 53 w 124"/>
                  <a:gd name="T29" fmla="*/ 66 h 89"/>
                  <a:gd name="T30" fmla="*/ 63 w 124"/>
                  <a:gd name="T31" fmla="*/ 55 h 89"/>
                  <a:gd name="T32" fmla="*/ 75 w 124"/>
                  <a:gd name="T33" fmla="*/ 46 h 89"/>
                  <a:gd name="T34" fmla="*/ 86 w 124"/>
                  <a:gd name="T35" fmla="*/ 38 h 89"/>
                  <a:gd name="T36" fmla="*/ 98 w 124"/>
                  <a:gd name="T37" fmla="*/ 29 h 89"/>
                  <a:gd name="T38" fmla="*/ 111 w 124"/>
                  <a:gd name="T39" fmla="*/ 21 h 89"/>
                  <a:gd name="T40" fmla="*/ 124 w 124"/>
                  <a:gd name="T41" fmla="*/ 13 h 89"/>
                  <a:gd name="T42" fmla="*/ 95 w 124"/>
                  <a:gd name="T43"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 h="89">
                    <a:moveTo>
                      <a:pt x="95" y="2"/>
                    </a:moveTo>
                    <a:lnTo>
                      <a:pt x="78" y="0"/>
                    </a:lnTo>
                    <a:lnTo>
                      <a:pt x="54" y="16"/>
                    </a:lnTo>
                    <a:lnTo>
                      <a:pt x="67" y="21"/>
                    </a:lnTo>
                    <a:lnTo>
                      <a:pt x="58" y="26"/>
                    </a:lnTo>
                    <a:lnTo>
                      <a:pt x="48" y="31"/>
                    </a:lnTo>
                    <a:lnTo>
                      <a:pt x="40" y="37"/>
                    </a:lnTo>
                    <a:lnTo>
                      <a:pt x="32" y="44"/>
                    </a:lnTo>
                    <a:lnTo>
                      <a:pt x="25" y="52"/>
                    </a:lnTo>
                    <a:lnTo>
                      <a:pt x="17" y="60"/>
                    </a:lnTo>
                    <a:lnTo>
                      <a:pt x="9" y="70"/>
                    </a:lnTo>
                    <a:lnTo>
                      <a:pt x="0" y="82"/>
                    </a:lnTo>
                    <a:lnTo>
                      <a:pt x="32" y="89"/>
                    </a:lnTo>
                    <a:lnTo>
                      <a:pt x="43" y="77"/>
                    </a:lnTo>
                    <a:lnTo>
                      <a:pt x="53" y="66"/>
                    </a:lnTo>
                    <a:lnTo>
                      <a:pt x="63" y="55"/>
                    </a:lnTo>
                    <a:lnTo>
                      <a:pt x="75" y="46"/>
                    </a:lnTo>
                    <a:lnTo>
                      <a:pt x="86" y="38"/>
                    </a:lnTo>
                    <a:lnTo>
                      <a:pt x="98" y="29"/>
                    </a:lnTo>
                    <a:lnTo>
                      <a:pt x="111" y="21"/>
                    </a:lnTo>
                    <a:lnTo>
                      <a:pt x="124" y="13"/>
                    </a:lnTo>
                    <a:lnTo>
                      <a:pt x="95" y="2"/>
                    </a:lnTo>
                    <a:close/>
                  </a:path>
                </a:pathLst>
              </a:custGeom>
              <a:solidFill>
                <a:srgbClr val="420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391323" name="Oval 155"/>
            <p:cNvSpPr>
              <a:spLocks noChangeArrowheads="1"/>
            </p:cNvSpPr>
            <p:nvPr/>
          </p:nvSpPr>
          <p:spPr bwMode="auto">
            <a:xfrm>
              <a:off x="4656" y="1248"/>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1324" name="Oval 156"/>
            <p:cNvSpPr>
              <a:spLocks noChangeArrowheads="1"/>
            </p:cNvSpPr>
            <p:nvPr/>
          </p:nvSpPr>
          <p:spPr bwMode="auto">
            <a:xfrm>
              <a:off x="4398" y="1182"/>
              <a:ext cx="48" cy="4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91325" name="Group 157"/>
          <p:cNvGrpSpPr>
            <a:grpSpLocks/>
          </p:cNvGrpSpPr>
          <p:nvPr/>
        </p:nvGrpSpPr>
        <p:grpSpPr bwMode="auto">
          <a:xfrm>
            <a:off x="4495800" y="1752601"/>
            <a:ext cx="3613150" cy="898525"/>
            <a:chOff x="1935" y="119"/>
            <a:chExt cx="2276" cy="566"/>
          </a:xfrm>
        </p:grpSpPr>
        <p:sp>
          <p:nvSpPr>
            <p:cNvPr id="391326" name="Text Box 158"/>
            <p:cNvSpPr txBox="1">
              <a:spLocks noChangeArrowheads="1"/>
            </p:cNvSpPr>
            <p:nvPr/>
          </p:nvSpPr>
          <p:spPr bwMode="auto">
            <a:xfrm>
              <a:off x="1935" y="119"/>
              <a:ext cx="2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FF6600"/>
                  </a:solidFill>
                  <a:latin typeface="Arial" charset="0"/>
                </a:rPr>
                <a:t>Car is flashing the lights to pass the message to the other car</a:t>
              </a:r>
            </a:p>
          </p:txBody>
        </p:sp>
        <p:sp>
          <p:nvSpPr>
            <p:cNvPr id="391327" name="Line 159"/>
            <p:cNvSpPr>
              <a:spLocks noChangeShapeType="1"/>
            </p:cNvSpPr>
            <p:nvPr/>
          </p:nvSpPr>
          <p:spPr bwMode="auto">
            <a:xfrm>
              <a:off x="3136" y="603"/>
              <a:ext cx="128" cy="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91328" name="Text Box 160"/>
          <p:cNvSpPr txBox="1">
            <a:spLocks noChangeArrowheads="1"/>
          </p:cNvSpPr>
          <p:nvPr/>
        </p:nvSpPr>
        <p:spPr bwMode="auto">
          <a:xfrm>
            <a:off x="228599" y="252978"/>
            <a:ext cx="10048933"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200" b="1" dirty="0">
                <a:solidFill>
                  <a:srgbClr val="000000"/>
                </a:solidFill>
              </a:rPr>
              <a:t> The Foundation of Object Orientation (Contd.)</a:t>
            </a:r>
          </a:p>
        </p:txBody>
      </p:sp>
    </p:spTree>
    <p:extLst>
      <p:ext uri="{BB962C8B-B14F-4D97-AF65-F5344CB8AC3E}">
        <p14:creationId xmlns:p14="http://schemas.microsoft.com/office/powerpoint/2010/main" val="378384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3.33333E-6 3.00578E-6 L 0.30416 0.3274 " pathEditMode="relative" rAng="0" ptsTypes="AA">
                                      <p:cBhvr>
                                        <p:cTn id="6" dur="2000" fill="hold"/>
                                        <p:tgtEl>
                                          <p:spTgt spid="391170"/>
                                        </p:tgtEl>
                                        <p:attrNameLst>
                                          <p:attrName>ppt_x</p:attrName>
                                          <p:attrName>ppt_y</p:attrName>
                                        </p:attrNameLst>
                                      </p:cBhvr>
                                      <p:rCtr x="15208" y="1637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391325"/>
                                        </p:tgtEl>
                                        <p:attrNameLst>
                                          <p:attrName>style.visibility</p:attrName>
                                        </p:attrNameLst>
                                      </p:cBhvr>
                                      <p:to>
                                        <p:strVal val="visible"/>
                                      </p:to>
                                    </p:set>
                                    <p:animEffect transition="in" filter="checkerboard(across)">
                                      <p:cBhvr>
                                        <p:cTn id="11" dur="500"/>
                                        <p:tgtEl>
                                          <p:spTgt spid="391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622300" y="562990"/>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 Just a minute </a:t>
            </a:r>
          </a:p>
        </p:txBody>
      </p:sp>
      <p:sp>
        <p:nvSpPr>
          <p:cNvPr id="6" name="Content Placeholder 5"/>
          <p:cNvSpPr>
            <a:spLocks noGrp="1"/>
          </p:cNvSpPr>
          <p:nvPr>
            <p:ph idx="1"/>
          </p:nvPr>
        </p:nvSpPr>
        <p:spPr>
          <a:xfrm>
            <a:off x="408683" y="1576515"/>
            <a:ext cx="11616540" cy="4789779"/>
          </a:xfrm>
        </p:spPr>
        <p:txBody>
          <a:bodyPr>
            <a:normAutofit lnSpcReduction="10000"/>
          </a:bodyPr>
          <a:lstStyle/>
          <a:p>
            <a:pPr>
              <a:buFont typeface="Arial" panose="020B0604020202020204" pitchFamily="34" charset="0"/>
              <a:buChar char="•"/>
            </a:pPr>
            <a:r>
              <a:rPr lang="en-US" sz="2400" dirty="0">
                <a:solidFill>
                  <a:srgbClr val="000000"/>
                </a:solidFill>
              </a:rPr>
              <a:t>Identify the possible states of the following objects:</a:t>
            </a:r>
          </a:p>
          <a:p>
            <a:pPr marL="800100" lvl="1" indent="-342900">
              <a:buFont typeface="Arial" panose="020B0604020202020204" pitchFamily="34" charset="0"/>
              <a:buChar char="•"/>
            </a:pPr>
            <a:r>
              <a:rPr lang="en-US" sz="2400" dirty="0">
                <a:solidFill>
                  <a:srgbClr val="000000"/>
                </a:solidFill>
              </a:rPr>
              <a:t>A cell phone</a:t>
            </a:r>
          </a:p>
          <a:p>
            <a:pPr marL="800100" lvl="1" indent="-342900">
              <a:buFont typeface="Arial" panose="020B0604020202020204" pitchFamily="34" charset="0"/>
              <a:buChar char="•"/>
            </a:pPr>
            <a:r>
              <a:rPr lang="en-US" sz="2400" dirty="0">
                <a:solidFill>
                  <a:srgbClr val="000000"/>
                </a:solidFill>
              </a:rPr>
              <a:t>A stereo</a:t>
            </a:r>
          </a:p>
          <a:p>
            <a:pPr marL="800100" lvl="1" indent="-342900">
              <a:buFont typeface="Arial" panose="020B0604020202020204" pitchFamily="34" charset="0"/>
              <a:buChar char="•"/>
            </a:pPr>
            <a:endParaRPr lang="en-US" sz="2400" dirty="0">
              <a:solidFill>
                <a:srgbClr val="000000"/>
              </a:solidFill>
            </a:endParaRPr>
          </a:p>
          <a:p>
            <a:pPr marL="609036" lvl="1" indent="0">
              <a:buNone/>
            </a:pPr>
            <a:endParaRPr lang="en-US" sz="2400" dirty="0">
              <a:solidFill>
                <a:srgbClr val="000000"/>
              </a:solidFill>
              <a:latin typeface="Arial" charset="0"/>
              <a:cs typeface="Times New Roman" pitchFamily="18" charset="0"/>
            </a:endParaRPr>
          </a:p>
          <a:p>
            <a:pPr marL="609036" lvl="1" indent="0">
              <a:buNone/>
            </a:pPr>
            <a:endParaRPr lang="en-US" sz="2400" dirty="0">
              <a:solidFill>
                <a:srgbClr val="000000"/>
              </a:solidFill>
              <a:latin typeface="Arial" charset="0"/>
              <a:cs typeface="Times New Roman" pitchFamily="18" charset="0"/>
            </a:endParaRPr>
          </a:p>
          <a:p>
            <a:pPr marL="609036" lvl="1" indent="0">
              <a:buNone/>
            </a:pPr>
            <a:endParaRPr lang="en-US" sz="2400" dirty="0">
              <a:solidFill>
                <a:srgbClr val="000000"/>
              </a:solidFill>
              <a:latin typeface="Arial" charset="0"/>
              <a:cs typeface="Times New Roman" pitchFamily="18" charset="0"/>
            </a:endParaRPr>
          </a:p>
          <a:p>
            <a:pPr marL="609036" lvl="1" indent="0">
              <a:buNone/>
            </a:pPr>
            <a:endParaRPr lang="en-US" sz="2400" dirty="0">
              <a:solidFill>
                <a:srgbClr val="000000"/>
              </a:solidFill>
              <a:latin typeface="Arial" charset="0"/>
              <a:cs typeface="Times New Roman" pitchFamily="18" charset="0"/>
            </a:endParaRPr>
          </a:p>
          <a:p>
            <a:pPr marL="609036" lvl="1" indent="0">
              <a:buNone/>
            </a:pPr>
            <a:r>
              <a:rPr lang="en-US" sz="2400" dirty="0">
                <a:solidFill>
                  <a:srgbClr val="000000"/>
                </a:solidFill>
                <a:latin typeface="Arial" charset="0"/>
                <a:cs typeface="Times New Roman" pitchFamily="18" charset="0"/>
              </a:rPr>
              <a:t>Solution:</a:t>
            </a:r>
          </a:p>
          <a:p>
            <a:pPr lvl="1">
              <a:buFont typeface="Arial" panose="020B0604020202020204" pitchFamily="34" charset="0"/>
              <a:buChar char="•"/>
            </a:pPr>
            <a:r>
              <a:rPr lang="en-US" sz="2400" dirty="0">
                <a:solidFill>
                  <a:srgbClr val="000000"/>
                </a:solidFill>
                <a:latin typeface="Arial" charset="0"/>
                <a:cs typeface="Times New Roman" pitchFamily="18" charset="0"/>
              </a:rPr>
              <a:t>States of a cell phone: Off, Ring, Vibrate, and Call</a:t>
            </a:r>
          </a:p>
          <a:p>
            <a:pPr lvl="1">
              <a:buFont typeface="Arial" panose="020B0604020202020204" pitchFamily="34" charset="0"/>
              <a:buChar char="•"/>
            </a:pPr>
            <a:r>
              <a:rPr lang="en-US" sz="2400" dirty="0">
                <a:solidFill>
                  <a:srgbClr val="000000"/>
                </a:solidFill>
                <a:latin typeface="Arial" charset="0"/>
                <a:cs typeface="Times New Roman" pitchFamily="18" charset="0"/>
              </a:rPr>
              <a:t>States of a stereo: Play, Pause, Rewind, and Forward</a:t>
            </a:r>
          </a:p>
          <a:p>
            <a:pPr marL="800100" lvl="1" indent="-342900">
              <a:buFontTx/>
              <a:buAutoNum type="arabicPeriod"/>
            </a:pPr>
            <a:endParaRPr lang="en-US" sz="2400" dirty="0"/>
          </a:p>
          <a:p>
            <a:endParaRPr lang="en-IN" sz="2400" dirty="0"/>
          </a:p>
        </p:txBody>
      </p:sp>
    </p:spTree>
    <p:extLst>
      <p:ext uri="{BB962C8B-B14F-4D97-AF65-F5344CB8AC3E}">
        <p14:creationId xmlns:p14="http://schemas.microsoft.com/office/powerpoint/2010/main" val="10978069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idx="1"/>
          </p:nvPr>
        </p:nvSpPr>
        <p:spPr bwMode="auto">
          <a:xfrm>
            <a:off x="360217" y="1163782"/>
            <a:ext cx="11042073" cy="5417127"/>
          </a:xfrm>
          <a:solidFill>
            <a:srgbClr val="FFFFFF"/>
          </a:solidFill>
          <a:ln w="9525">
            <a:solidFill>
              <a:srgbClr val="000000"/>
            </a:solidFill>
            <a:miter lim="800000"/>
            <a:headEnd/>
            <a:tailEnd/>
          </a:ln>
          <a:extLst/>
        </p:spPr>
        <p:txBody>
          <a:bodyPr vert="horz" wrap="square" lIns="91440" tIns="45720" rIns="91440" bIns="45720" numCol="1" rtlCol="0" anchor="t" anchorCtr="0" compatLnSpc="1">
            <a:prstTxWarp prst="textNoShape">
              <a:avLst/>
            </a:prstTxWarp>
            <a:normAutofit/>
          </a:bodyPr>
          <a:lstStyle/>
          <a:p>
            <a:pPr>
              <a:buNone/>
            </a:pPr>
            <a:r>
              <a:rPr lang="en-US" sz="2400" dirty="0">
                <a:solidFill>
                  <a:srgbClr val="000000"/>
                </a:solidFill>
                <a:latin typeface="Arial" charset="0"/>
                <a:cs typeface="Times New Roman" pitchFamily="18" charset="0"/>
              </a:rPr>
              <a:t>A C# program can be written by using an editor like Notepad. Consider the following code, which declares a class Car and also creates an object MyCar of the same class:</a:t>
            </a:r>
          </a:p>
          <a:p>
            <a:pPr>
              <a:buNone/>
            </a:pPr>
            <a:endParaRPr lang="en-US" sz="2400" dirty="0">
              <a:solidFill>
                <a:srgbClr val="FF0000"/>
              </a:solidFill>
              <a:latin typeface="Arial" charset="0"/>
              <a:cs typeface="Times New Roman" pitchFamily="18" charset="0"/>
            </a:endParaRPr>
          </a:p>
          <a:p>
            <a:pPr marL="457200" lvl="1" indent="0">
              <a:buNone/>
            </a:pPr>
            <a:r>
              <a:rPr lang="en-US" sz="1800" dirty="0">
                <a:solidFill>
                  <a:srgbClr val="FF0000"/>
                </a:solidFill>
                <a:latin typeface="Courier New" pitchFamily="49" charset="0"/>
                <a:cs typeface="Times New Roman" pitchFamily="18" charset="0"/>
              </a:rPr>
              <a:t>using System;</a:t>
            </a:r>
          </a:p>
          <a:p>
            <a:pPr marL="685800" lvl="2" indent="0">
              <a:buNone/>
            </a:pPr>
            <a:r>
              <a:rPr lang="en-US" sz="1800" dirty="0">
                <a:solidFill>
                  <a:srgbClr val="0E4EFF"/>
                </a:solidFill>
                <a:latin typeface="Courier New" pitchFamily="49" charset="0"/>
                <a:cs typeface="Times New Roman" pitchFamily="18" charset="0"/>
              </a:rPr>
              <a:t>class Car</a:t>
            </a:r>
          </a:p>
          <a:p>
            <a:pPr marL="685800" lvl="2" indent="0">
              <a:buNone/>
            </a:pPr>
            <a:r>
              <a:rPr lang="en-US" sz="1800" dirty="0">
                <a:solidFill>
                  <a:srgbClr val="0E4EFF"/>
                </a:solidFill>
                <a:latin typeface="Courier New" pitchFamily="49" charset="0"/>
                <a:cs typeface="Times New Roman" pitchFamily="18" charset="0"/>
              </a:rPr>
              <a:t>{</a:t>
            </a:r>
          </a:p>
          <a:p>
            <a:pPr marL="914400" lvl="3" indent="0">
              <a:buNone/>
            </a:pPr>
            <a:r>
              <a:rPr lang="en-US" sz="1800" dirty="0">
                <a:solidFill>
                  <a:srgbClr val="00B050"/>
                </a:solidFill>
                <a:latin typeface="Courier New" pitchFamily="49" charset="0"/>
                <a:cs typeface="Times New Roman" pitchFamily="18" charset="0"/>
              </a:rPr>
              <a:t>//Member variables</a:t>
            </a:r>
          </a:p>
          <a:p>
            <a:pPr marL="914400" lvl="3" indent="0">
              <a:buNone/>
            </a:pPr>
            <a:r>
              <a:rPr lang="en-US" sz="1800" dirty="0">
                <a:solidFill>
                  <a:srgbClr val="000061"/>
                </a:solidFill>
                <a:latin typeface="Courier New" pitchFamily="49" charset="0"/>
                <a:cs typeface="Times New Roman" pitchFamily="18" charset="0"/>
              </a:rPr>
              <a:t>string Engine;</a:t>
            </a:r>
          </a:p>
          <a:p>
            <a:pPr marL="914400" lvl="3" indent="0">
              <a:buNone/>
            </a:pPr>
            <a:r>
              <a:rPr lang="en-US" sz="1800" dirty="0" err="1">
                <a:solidFill>
                  <a:srgbClr val="000061"/>
                </a:solidFill>
                <a:latin typeface="Courier New" pitchFamily="49" charset="0"/>
                <a:cs typeface="Times New Roman" pitchFamily="18" charset="0"/>
              </a:rPr>
              <a:t>int</a:t>
            </a:r>
            <a:r>
              <a:rPr lang="en-US" sz="1800" dirty="0">
                <a:solidFill>
                  <a:srgbClr val="000061"/>
                </a:solidFill>
                <a:latin typeface="Courier New" pitchFamily="49" charset="0"/>
                <a:cs typeface="Times New Roman" pitchFamily="18" charset="0"/>
              </a:rPr>
              <a:t> NoOfWheels;</a:t>
            </a:r>
          </a:p>
          <a:p>
            <a:pPr marL="914400" lvl="3" indent="0">
              <a:buNone/>
            </a:pPr>
            <a:r>
              <a:rPr lang="en-US" sz="1800" dirty="0">
                <a:solidFill>
                  <a:srgbClr val="00B050"/>
                </a:solidFill>
                <a:latin typeface="Courier New" pitchFamily="49" charset="0"/>
                <a:cs typeface="Times New Roman" pitchFamily="18" charset="0"/>
              </a:rPr>
              <a:t>//Member functions</a:t>
            </a:r>
            <a:r>
              <a:rPr lang="en-US" sz="1800" dirty="0">
                <a:solidFill>
                  <a:srgbClr val="0E4EFF"/>
                </a:solidFill>
                <a:latin typeface="Courier New" pitchFamily="49" charset="0"/>
                <a:cs typeface="Times New Roman" pitchFamily="18" charset="0"/>
              </a:rPr>
              <a:t>	</a:t>
            </a:r>
          </a:p>
          <a:p>
            <a:pPr marL="914400" lvl="3" indent="0">
              <a:buNone/>
            </a:pPr>
            <a:r>
              <a:rPr lang="en-US" sz="1800" dirty="0">
                <a:solidFill>
                  <a:srgbClr val="F71777"/>
                </a:solidFill>
                <a:latin typeface="Courier New" pitchFamily="49" charset="0"/>
                <a:cs typeface="Times New Roman" pitchFamily="18" charset="0"/>
              </a:rPr>
              <a:t> void </a:t>
            </a:r>
            <a:r>
              <a:rPr lang="en-US" sz="1800" dirty="0" err="1">
                <a:solidFill>
                  <a:srgbClr val="F71777"/>
                </a:solidFill>
                <a:latin typeface="Courier New" pitchFamily="49" charset="0"/>
                <a:cs typeface="Times New Roman" pitchFamily="18" charset="0"/>
              </a:rPr>
              <a:t>AcceptDetails</a:t>
            </a:r>
            <a:r>
              <a:rPr lang="en-US" sz="1800" dirty="0">
                <a:solidFill>
                  <a:srgbClr val="F71777"/>
                </a:solidFill>
                <a:latin typeface="Courier New" pitchFamily="49" charset="0"/>
                <a:cs typeface="Times New Roman" pitchFamily="18" charset="0"/>
              </a:rPr>
              <a:t>(){}</a:t>
            </a:r>
          </a:p>
          <a:p>
            <a:pPr marL="914400" lvl="3" indent="0">
              <a:buNone/>
            </a:pPr>
            <a:r>
              <a:rPr lang="en-US" sz="1800" dirty="0">
                <a:solidFill>
                  <a:srgbClr val="F71777"/>
                </a:solidFill>
                <a:latin typeface="Courier New" pitchFamily="49" charset="0"/>
                <a:cs typeface="Times New Roman" pitchFamily="18" charset="0"/>
              </a:rPr>
              <a:t>}</a:t>
            </a:r>
          </a:p>
        </p:txBody>
      </p:sp>
      <p:sp>
        <p:nvSpPr>
          <p:cNvPr id="307203" name="Text Box 3"/>
          <p:cNvSpPr txBox="1">
            <a:spLocks noChangeArrowheads="1"/>
          </p:cNvSpPr>
          <p:nvPr/>
        </p:nvSpPr>
        <p:spPr bwMode="auto">
          <a:xfrm>
            <a:off x="96982" y="369314"/>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3200" b="1" dirty="0">
                <a:solidFill>
                  <a:srgbClr val="000000"/>
                </a:solidFill>
              </a:rPr>
              <a:t> </a:t>
            </a:r>
            <a:r>
              <a:rPr lang="en-US" sz="3200" b="1" dirty="0">
                <a:solidFill>
                  <a:srgbClr val="000000"/>
                </a:solidFill>
              </a:rPr>
              <a:t>Creating a Sample C# Program </a:t>
            </a:r>
          </a:p>
        </p:txBody>
      </p:sp>
      <p:sp>
        <p:nvSpPr>
          <p:cNvPr id="307206" name="Text Box 6"/>
          <p:cNvSpPr txBox="1">
            <a:spLocks noChangeArrowheads="1"/>
          </p:cNvSpPr>
          <p:nvPr/>
        </p:nvSpPr>
        <p:spPr bwMode="auto">
          <a:xfrm>
            <a:off x="6705600" y="2620964"/>
            <a:ext cx="3581400" cy="290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66738" algn="l"/>
                <a:tab pos="914400" algn="l"/>
              </a:tabLst>
              <a:defRPr sz="2400">
                <a:solidFill>
                  <a:schemeClr val="tx1"/>
                </a:solidFill>
                <a:latin typeface="Times New Roman" pitchFamily="18" charset="0"/>
              </a:defRPr>
            </a:lvl1pPr>
            <a:lvl2pPr>
              <a:tabLst>
                <a:tab pos="566738" algn="l"/>
                <a:tab pos="914400" algn="l"/>
              </a:tabLst>
              <a:defRPr sz="2400">
                <a:solidFill>
                  <a:schemeClr val="tx1"/>
                </a:solidFill>
                <a:latin typeface="Times New Roman" pitchFamily="18" charset="0"/>
              </a:defRPr>
            </a:lvl2pPr>
            <a:lvl3pPr>
              <a:tabLst>
                <a:tab pos="566738" algn="l"/>
                <a:tab pos="914400" algn="l"/>
              </a:tabLst>
              <a:defRPr sz="2400">
                <a:solidFill>
                  <a:schemeClr val="tx1"/>
                </a:solidFill>
                <a:latin typeface="Times New Roman" pitchFamily="18" charset="0"/>
              </a:defRPr>
            </a:lvl3pPr>
            <a:lvl4pPr>
              <a:tabLst>
                <a:tab pos="566738" algn="l"/>
                <a:tab pos="914400" algn="l"/>
              </a:tabLst>
              <a:defRPr sz="2400">
                <a:solidFill>
                  <a:schemeClr val="tx1"/>
                </a:solidFill>
                <a:latin typeface="Times New Roman" pitchFamily="18" charset="0"/>
              </a:defRPr>
            </a:lvl4pPr>
            <a:lvl5pPr>
              <a:tabLst>
                <a:tab pos="566738" algn="l"/>
                <a:tab pos="914400" algn="l"/>
              </a:tabLst>
              <a:defRPr sz="2400">
                <a:solidFill>
                  <a:schemeClr val="tx1"/>
                </a:solidFill>
                <a:latin typeface="Times New Roman" pitchFamily="18" charset="0"/>
              </a:defRPr>
            </a:lvl5pPr>
            <a:lvl6pPr fontAlgn="base">
              <a:spcBef>
                <a:spcPct val="0"/>
              </a:spcBef>
              <a:spcAft>
                <a:spcPct val="0"/>
              </a:spcAft>
              <a:tabLst>
                <a:tab pos="566738" algn="l"/>
                <a:tab pos="914400" algn="l"/>
              </a:tabLst>
              <a:defRPr sz="2400">
                <a:solidFill>
                  <a:schemeClr val="tx1"/>
                </a:solidFill>
                <a:latin typeface="Times New Roman" pitchFamily="18" charset="0"/>
              </a:defRPr>
            </a:lvl6pPr>
            <a:lvl7pPr fontAlgn="base">
              <a:spcBef>
                <a:spcPct val="0"/>
              </a:spcBef>
              <a:spcAft>
                <a:spcPct val="0"/>
              </a:spcAft>
              <a:tabLst>
                <a:tab pos="566738" algn="l"/>
                <a:tab pos="914400" algn="l"/>
              </a:tabLst>
              <a:defRPr sz="2400">
                <a:solidFill>
                  <a:schemeClr val="tx1"/>
                </a:solidFill>
                <a:latin typeface="Times New Roman" pitchFamily="18" charset="0"/>
              </a:defRPr>
            </a:lvl7pPr>
            <a:lvl8pPr fontAlgn="base">
              <a:spcBef>
                <a:spcPct val="0"/>
              </a:spcBef>
              <a:spcAft>
                <a:spcPct val="0"/>
              </a:spcAft>
              <a:tabLst>
                <a:tab pos="566738" algn="l"/>
                <a:tab pos="914400" algn="l"/>
              </a:tabLst>
              <a:defRPr sz="2400">
                <a:solidFill>
                  <a:schemeClr val="tx1"/>
                </a:solidFill>
                <a:latin typeface="Times New Roman" pitchFamily="18" charset="0"/>
              </a:defRPr>
            </a:lvl8pPr>
            <a:lvl9pPr fontAlgn="base">
              <a:spcBef>
                <a:spcPct val="0"/>
              </a:spcBef>
              <a:spcAft>
                <a:spcPct val="0"/>
              </a:spcAft>
              <a:tabLst>
                <a:tab pos="566738" algn="l"/>
                <a:tab pos="914400" algn="l"/>
              </a:tabLst>
              <a:defRPr sz="2400">
                <a:solidFill>
                  <a:schemeClr val="tx1"/>
                </a:solidFill>
                <a:latin typeface="Times New Roman" pitchFamily="18" charset="0"/>
              </a:defRPr>
            </a:lvl9pPr>
          </a:lstStyle>
          <a:p>
            <a:pPr>
              <a:spcBef>
                <a:spcPct val="50000"/>
              </a:spcBef>
            </a:pPr>
            <a:r>
              <a:rPr lang="en-US" sz="1600" dirty="0">
                <a:solidFill>
                  <a:srgbClr val="FF3300"/>
                </a:solidFill>
                <a:latin typeface="Arial" charset="0"/>
              </a:rPr>
              <a:t>The using keyword is used to include the namespaces in the program.</a:t>
            </a:r>
          </a:p>
          <a:p>
            <a:pPr>
              <a:spcBef>
                <a:spcPct val="50000"/>
              </a:spcBef>
            </a:pPr>
            <a:r>
              <a:rPr lang="en-US" sz="1600" dirty="0">
                <a:solidFill>
                  <a:srgbClr val="008000"/>
                </a:solidFill>
                <a:latin typeface="Arial" charset="0"/>
              </a:rPr>
              <a:t>Comments are used to explain the code and are represented by // symbols.</a:t>
            </a:r>
          </a:p>
          <a:p>
            <a:pPr>
              <a:spcBef>
                <a:spcPct val="50000"/>
              </a:spcBef>
            </a:pPr>
            <a:r>
              <a:rPr lang="en-US" sz="1600" dirty="0">
                <a:latin typeface="Arial" charset="0"/>
              </a:rPr>
              <a:t>Member variables are used to store the data for a class.</a:t>
            </a:r>
          </a:p>
          <a:p>
            <a:pPr>
              <a:spcBef>
                <a:spcPct val="50000"/>
              </a:spcBef>
            </a:pPr>
            <a:r>
              <a:rPr lang="en-US" sz="1600" dirty="0">
                <a:solidFill>
                  <a:srgbClr val="FF00FF"/>
                </a:solidFill>
                <a:latin typeface="Arial" charset="0"/>
              </a:rPr>
              <a:t>Member functions are declared inside the class that are used to perform a specific task.</a:t>
            </a:r>
          </a:p>
        </p:txBody>
      </p:sp>
    </p:spTree>
    <p:extLst>
      <p:ext uri="{BB962C8B-B14F-4D97-AF65-F5344CB8AC3E}">
        <p14:creationId xmlns:p14="http://schemas.microsoft.com/office/powerpoint/2010/main" val="227273908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06">
                                            <p:txEl>
                                              <p:pRg st="0" end="0"/>
                                            </p:txEl>
                                          </p:spTgt>
                                        </p:tgtEl>
                                        <p:attrNameLst>
                                          <p:attrName>style.visibility</p:attrName>
                                        </p:attrNameLst>
                                      </p:cBhvr>
                                      <p:to>
                                        <p:strVal val="visible"/>
                                      </p:to>
                                    </p:set>
                                    <p:animEffect transition="in" filter="blinds(horizontal)">
                                      <p:cBhvr>
                                        <p:cTn id="7" dur="500"/>
                                        <p:tgtEl>
                                          <p:spTgt spid="3072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06">
                                            <p:txEl>
                                              <p:pRg st="1" end="1"/>
                                            </p:txEl>
                                          </p:spTgt>
                                        </p:tgtEl>
                                        <p:attrNameLst>
                                          <p:attrName>style.visibility</p:attrName>
                                        </p:attrNameLst>
                                      </p:cBhvr>
                                      <p:to>
                                        <p:strVal val="visible"/>
                                      </p:to>
                                    </p:set>
                                    <p:animEffect transition="in" filter="blinds(horizontal)">
                                      <p:cBhvr>
                                        <p:cTn id="12" dur="500"/>
                                        <p:tgtEl>
                                          <p:spTgt spid="3072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06">
                                            <p:txEl>
                                              <p:pRg st="2" end="2"/>
                                            </p:txEl>
                                          </p:spTgt>
                                        </p:tgtEl>
                                        <p:attrNameLst>
                                          <p:attrName>style.visibility</p:attrName>
                                        </p:attrNameLst>
                                      </p:cBhvr>
                                      <p:to>
                                        <p:strVal val="visible"/>
                                      </p:to>
                                    </p:set>
                                    <p:animEffect transition="in" filter="blinds(horizontal)">
                                      <p:cBhvr>
                                        <p:cTn id="17" dur="500"/>
                                        <p:tgtEl>
                                          <p:spTgt spid="3072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206">
                                            <p:txEl>
                                              <p:pRg st="3" end="3"/>
                                            </p:txEl>
                                          </p:spTgt>
                                        </p:tgtEl>
                                        <p:attrNameLst>
                                          <p:attrName>style.visibility</p:attrName>
                                        </p:attrNameLst>
                                      </p:cBhvr>
                                      <p:to>
                                        <p:strVal val="visible"/>
                                      </p:to>
                                    </p:set>
                                    <p:animEffect transition="in" filter="blinds(horizontal)">
                                      <p:cBhvr>
                                        <p:cTn id="22" dur="500"/>
                                        <p:tgtEl>
                                          <p:spTgt spid="3072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idx="1"/>
          </p:nvPr>
        </p:nvSpPr>
        <p:spPr bwMode="auto">
          <a:xfrm>
            <a:off x="955965" y="1640177"/>
            <a:ext cx="9490364" cy="4400405"/>
          </a:xfrm>
          <a:solidFill>
            <a:srgbClr val="FFFFFF"/>
          </a:solidFill>
          <a:ln w="9525">
            <a:solidFill>
              <a:srgbClr val="000000"/>
            </a:solidFill>
            <a:miter lim="800000"/>
            <a:headEnd/>
            <a:tailEnd/>
          </a:ln>
          <a:extLst/>
        </p:spPr>
        <p:txBody>
          <a:bodyPr vert="horz" wrap="square" lIns="91440" tIns="45720" rIns="91440" bIns="45720" numCol="1" rtlCol="0" anchor="t" anchorCtr="0" compatLnSpc="1">
            <a:prstTxWarp prst="textNoShape">
              <a:avLst/>
            </a:prstTxWarp>
            <a:noAutofit/>
          </a:bodyPr>
          <a:lstStyle/>
          <a:p>
            <a:pPr marL="914400" lvl="3" indent="0">
              <a:buNone/>
            </a:pPr>
            <a:r>
              <a:rPr lang="en-US" sz="1800" dirty="0">
                <a:solidFill>
                  <a:srgbClr val="0070C0"/>
                </a:solidFill>
                <a:latin typeface="+mn-lt"/>
                <a:cs typeface="Times New Roman" pitchFamily="18" charset="0"/>
              </a:rPr>
              <a:t>{</a:t>
            </a:r>
          </a:p>
          <a:p>
            <a:pPr marL="1143000" lvl="4" indent="0">
              <a:buNone/>
            </a:pPr>
            <a:r>
              <a:rPr lang="en-US" sz="1800" dirty="0">
                <a:solidFill>
                  <a:srgbClr val="0070C0"/>
                </a:solidFill>
                <a:latin typeface="+mn-lt"/>
                <a:cs typeface="Times New Roman" pitchFamily="18" charset="0"/>
              </a:rPr>
              <a:t>Console.WriteLine("Enter the Engine Model");</a:t>
            </a:r>
          </a:p>
          <a:p>
            <a:pPr marL="1143000" lvl="4" indent="0">
              <a:buNone/>
            </a:pPr>
            <a:r>
              <a:rPr lang="en-US" sz="1800" dirty="0">
                <a:solidFill>
                  <a:srgbClr val="0070C0"/>
                </a:solidFill>
                <a:latin typeface="+mn-lt"/>
                <a:cs typeface="Times New Roman" pitchFamily="18" charset="0"/>
              </a:rPr>
              <a:t>Engine = Console.ReadLine();</a:t>
            </a:r>
          </a:p>
          <a:p>
            <a:pPr marL="1143000" lvl="4" indent="0">
              <a:buNone/>
            </a:pPr>
            <a:r>
              <a:rPr lang="en-US" sz="1800" dirty="0">
                <a:solidFill>
                  <a:srgbClr val="0070C0"/>
                </a:solidFill>
                <a:latin typeface="+mn-lt"/>
                <a:cs typeface="Times New Roman" pitchFamily="18" charset="0"/>
              </a:rPr>
              <a:t>Console.WriteLine("Enter the number of Wheels");</a:t>
            </a:r>
          </a:p>
          <a:p>
            <a:pPr marL="1143000" lvl="4" indent="0">
              <a:buNone/>
            </a:pPr>
            <a:r>
              <a:rPr lang="en-US" sz="1800" dirty="0">
                <a:solidFill>
                  <a:srgbClr val="0070C0"/>
                </a:solidFill>
                <a:latin typeface="+mn-lt"/>
                <a:cs typeface="Times New Roman" pitchFamily="18" charset="0"/>
              </a:rPr>
              <a:t>NoOfWheels = Convert.ToInt32(Console.ReadLine());</a:t>
            </a:r>
          </a:p>
          <a:p>
            <a:pPr marL="914400" lvl="3" indent="0">
              <a:buNone/>
            </a:pPr>
            <a:r>
              <a:rPr lang="en-US" sz="1800" dirty="0">
                <a:solidFill>
                  <a:srgbClr val="0070C0"/>
                </a:solidFill>
                <a:latin typeface="+mn-lt"/>
                <a:cs typeface="Times New Roman" pitchFamily="18" charset="0"/>
              </a:rPr>
              <a:t>}</a:t>
            </a:r>
          </a:p>
          <a:p>
            <a:pPr marL="914400" lvl="3" indent="0">
              <a:buNone/>
            </a:pPr>
            <a:r>
              <a:rPr lang="en-US" sz="1800" dirty="0">
                <a:solidFill>
                  <a:srgbClr val="0070C0"/>
                </a:solidFill>
                <a:latin typeface="+mn-lt"/>
                <a:cs typeface="Times New Roman" pitchFamily="18" charset="0"/>
              </a:rPr>
              <a:t>public void DisplayDetails()</a:t>
            </a:r>
          </a:p>
          <a:p>
            <a:pPr marL="914400" lvl="3" indent="0">
              <a:buNone/>
            </a:pPr>
            <a:r>
              <a:rPr lang="en-US" sz="1800" dirty="0">
                <a:solidFill>
                  <a:srgbClr val="0070C0"/>
                </a:solidFill>
                <a:latin typeface="+mn-lt"/>
                <a:cs typeface="Times New Roman" pitchFamily="18" charset="0"/>
              </a:rPr>
              <a:t>{</a:t>
            </a:r>
          </a:p>
          <a:p>
            <a:pPr marL="1143000" lvl="4" indent="0">
              <a:buNone/>
            </a:pPr>
            <a:r>
              <a:rPr lang="en-US" sz="1800" dirty="0">
                <a:solidFill>
                  <a:srgbClr val="0070C0"/>
                </a:solidFill>
                <a:latin typeface="+mn-lt"/>
                <a:cs typeface="Times New Roman" pitchFamily="18" charset="0"/>
              </a:rPr>
              <a:t>Console.WriteLine("The Engine Model is:{0}", Engine);</a:t>
            </a:r>
          </a:p>
          <a:p>
            <a:pPr marL="1143000" lvl="4" indent="0">
              <a:buNone/>
            </a:pPr>
            <a:r>
              <a:rPr lang="en-US" sz="1800" dirty="0">
                <a:solidFill>
                  <a:srgbClr val="0070C0"/>
                </a:solidFill>
                <a:latin typeface="+mn-lt"/>
                <a:cs typeface="Times New Roman" pitchFamily="18" charset="0"/>
              </a:rPr>
              <a:t>Console.WriteLine("The number of wheels are:{0}", NoOfWheels);</a:t>
            </a:r>
          </a:p>
          <a:p>
            <a:pPr marL="914400" lvl="3" indent="0">
              <a:buNone/>
            </a:pPr>
            <a:r>
              <a:rPr lang="en-US" sz="1800" dirty="0">
                <a:solidFill>
                  <a:srgbClr val="0070C0"/>
                </a:solidFill>
                <a:latin typeface="+mn-lt"/>
                <a:cs typeface="Times New Roman" pitchFamily="18" charset="0"/>
              </a:rPr>
              <a:t>}</a:t>
            </a:r>
          </a:p>
          <a:p>
            <a:pPr marL="685800" lvl="2" indent="0">
              <a:buNone/>
            </a:pPr>
            <a:r>
              <a:rPr lang="en-US" sz="1800" dirty="0">
                <a:solidFill>
                  <a:srgbClr val="0070C0"/>
                </a:solidFill>
                <a:latin typeface="+mn-lt"/>
                <a:cs typeface="Times New Roman" pitchFamily="18" charset="0"/>
              </a:rPr>
              <a:t>}</a:t>
            </a:r>
          </a:p>
        </p:txBody>
      </p:sp>
      <p:sp>
        <p:nvSpPr>
          <p:cNvPr id="309251" name="Text Box 3"/>
          <p:cNvSpPr txBox="1">
            <a:spLocks noChangeArrowheads="1"/>
          </p:cNvSpPr>
          <p:nvPr/>
        </p:nvSpPr>
        <p:spPr bwMode="auto">
          <a:xfrm>
            <a:off x="374072" y="226291"/>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3200" b="1" dirty="0">
                <a:solidFill>
                  <a:srgbClr val="000000"/>
                </a:solidFill>
              </a:rPr>
              <a:t> </a:t>
            </a:r>
            <a:r>
              <a:rPr lang="en-US" sz="3200" b="1" dirty="0">
                <a:solidFill>
                  <a:srgbClr val="000000"/>
                </a:solidFill>
              </a:rPr>
              <a:t>Creating a Sample C# Program (Contd.)</a:t>
            </a:r>
          </a:p>
        </p:txBody>
      </p:sp>
    </p:spTree>
    <p:extLst>
      <p:ext uri="{BB962C8B-B14F-4D97-AF65-F5344CB8AC3E}">
        <p14:creationId xmlns:p14="http://schemas.microsoft.com/office/powerpoint/2010/main" val="4142695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idx="1"/>
          </p:nvPr>
        </p:nvSpPr>
        <p:spPr bwMode="auto">
          <a:xfrm>
            <a:off x="678873" y="1598613"/>
            <a:ext cx="9684327" cy="3901642"/>
          </a:xfrm>
          <a:solidFill>
            <a:srgbClr val="FFFFFF"/>
          </a:solidFill>
          <a:ln w="9525">
            <a:solidFill>
              <a:srgbClr val="000000"/>
            </a:solidFill>
            <a:miter lim="800000"/>
            <a:headEnd/>
            <a:tailEnd/>
          </a:ln>
          <a:extLst/>
        </p:spPr>
        <p:txBody>
          <a:bodyPr vert="horz" wrap="square" lIns="91440" tIns="45720" rIns="91440" bIns="45720" numCol="1" rtlCol="0" anchor="t" anchorCtr="0" compatLnSpc="1">
            <a:prstTxWarp prst="textNoShape">
              <a:avLst/>
            </a:prstTxWarp>
            <a:normAutofit/>
          </a:bodyPr>
          <a:lstStyle/>
          <a:p>
            <a:pPr marL="685800" lvl="2" indent="0">
              <a:buNone/>
            </a:pPr>
            <a:r>
              <a:rPr lang="en-US" sz="1800" dirty="0">
                <a:solidFill>
                  <a:srgbClr val="0070C0"/>
                </a:solidFill>
                <a:latin typeface="Courier New" pitchFamily="49" charset="0"/>
                <a:cs typeface="Times New Roman" pitchFamily="18" charset="0"/>
              </a:rPr>
              <a:t>//Class used to instantiate the Car class</a:t>
            </a:r>
          </a:p>
          <a:p>
            <a:pPr marL="685800" lvl="2" indent="0">
              <a:buNone/>
            </a:pPr>
            <a:r>
              <a:rPr lang="en-US" sz="1800" dirty="0">
                <a:solidFill>
                  <a:srgbClr val="0070C0"/>
                </a:solidFill>
                <a:latin typeface="Courier New" pitchFamily="49" charset="0"/>
                <a:cs typeface="Times New Roman" pitchFamily="18" charset="0"/>
              </a:rPr>
              <a:t>class ExecuteClass</a:t>
            </a:r>
          </a:p>
          <a:p>
            <a:pPr marL="685800" lvl="2" indent="0">
              <a:buNone/>
            </a:pPr>
            <a:r>
              <a:rPr lang="en-US" sz="1800" dirty="0">
                <a:solidFill>
                  <a:srgbClr val="0070C0"/>
                </a:solidFill>
                <a:latin typeface="Courier New" pitchFamily="49" charset="0"/>
                <a:cs typeface="Times New Roman" pitchFamily="18" charset="0"/>
              </a:rPr>
              <a:t>{</a:t>
            </a:r>
          </a:p>
          <a:p>
            <a:pPr marL="914400" lvl="3" indent="0">
              <a:buNone/>
            </a:pPr>
            <a:r>
              <a:rPr lang="en-US" sz="1800" dirty="0">
                <a:solidFill>
                  <a:srgbClr val="0070C0"/>
                </a:solidFill>
                <a:latin typeface="Courier New" pitchFamily="49" charset="0"/>
                <a:cs typeface="Times New Roman" pitchFamily="18" charset="0"/>
              </a:rPr>
              <a:t>public static void Main(string[] args)</a:t>
            </a:r>
          </a:p>
          <a:p>
            <a:pPr marL="914400" lvl="3" indent="0">
              <a:buNone/>
            </a:pPr>
            <a:r>
              <a:rPr lang="en-US" sz="1800" dirty="0">
                <a:solidFill>
                  <a:srgbClr val="0070C0"/>
                </a:solidFill>
                <a:latin typeface="Courier New" pitchFamily="49" charset="0"/>
                <a:cs typeface="Times New Roman" pitchFamily="18" charset="0"/>
              </a:rPr>
              <a:t>{</a:t>
            </a:r>
          </a:p>
          <a:p>
            <a:pPr marL="1143000" lvl="4" indent="0">
              <a:buNone/>
            </a:pPr>
            <a:r>
              <a:rPr lang="en-US" sz="1800" dirty="0">
                <a:solidFill>
                  <a:srgbClr val="0070C0"/>
                </a:solidFill>
                <a:latin typeface="Courier New" pitchFamily="49" charset="0"/>
                <a:cs typeface="Times New Roman" pitchFamily="18" charset="0"/>
              </a:rPr>
              <a:t>Car MyCar = new Car();</a:t>
            </a:r>
          </a:p>
          <a:p>
            <a:pPr marL="1143000" lvl="4" indent="0">
              <a:buNone/>
            </a:pPr>
            <a:r>
              <a:rPr lang="en-US" sz="1800" dirty="0">
                <a:solidFill>
                  <a:srgbClr val="0070C0"/>
                </a:solidFill>
                <a:latin typeface="Courier New" pitchFamily="49" charset="0"/>
                <a:cs typeface="Times New Roman" pitchFamily="18" charset="0"/>
              </a:rPr>
              <a:t>MyCar.AcceptDetails();</a:t>
            </a:r>
          </a:p>
          <a:p>
            <a:pPr marL="1143000" lvl="4" indent="0">
              <a:buNone/>
            </a:pPr>
            <a:r>
              <a:rPr lang="en-US" sz="1800" dirty="0">
                <a:solidFill>
                  <a:srgbClr val="0070C0"/>
                </a:solidFill>
                <a:latin typeface="Courier New" pitchFamily="49" charset="0"/>
                <a:cs typeface="Times New Roman" pitchFamily="18" charset="0"/>
              </a:rPr>
              <a:t>MyCar.DisplayDetails();</a:t>
            </a:r>
          </a:p>
          <a:p>
            <a:pPr marL="914400" lvl="3" indent="0">
              <a:buNone/>
            </a:pPr>
            <a:r>
              <a:rPr lang="en-US" sz="1800" dirty="0">
                <a:solidFill>
                  <a:srgbClr val="0070C0"/>
                </a:solidFill>
                <a:latin typeface="Courier New" pitchFamily="49" charset="0"/>
                <a:cs typeface="Times New Roman" pitchFamily="18" charset="0"/>
              </a:rPr>
              <a:t>}</a:t>
            </a:r>
          </a:p>
          <a:p>
            <a:pPr marL="685800" lvl="2" indent="0">
              <a:buNone/>
            </a:pPr>
            <a:r>
              <a:rPr lang="en-US" sz="1800" dirty="0">
                <a:solidFill>
                  <a:srgbClr val="0070C0"/>
                </a:solidFill>
                <a:latin typeface="Courier New" pitchFamily="49" charset="0"/>
                <a:cs typeface="Times New Roman" pitchFamily="18" charset="0"/>
              </a:rPr>
              <a:t>}</a:t>
            </a:r>
          </a:p>
        </p:txBody>
      </p:sp>
      <p:sp>
        <p:nvSpPr>
          <p:cNvPr id="410627" name="Text Box 3"/>
          <p:cNvSpPr txBox="1">
            <a:spLocks noChangeArrowheads="1"/>
          </p:cNvSpPr>
          <p:nvPr/>
        </p:nvSpPr>
        <p:spPr bwMode="auto">
          <a:xfrm>
            <a:off x="678873" y="291166"/>
            <a:ext cx="87630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3200" b="1" dirty="0">
                <a:solidFill>
                  <a:srgbClr val="000000"/>
                </a:solidFill>
              </a:rPr>
              <a:t> </a:t>
            </a:r>
            <a:r>
              <a:rPr lang="en-US" sz="3200" b="1" dirty="0">
                <a:solidFill>
                  <a:srgbClr val="000000"/>
                </a:solidFill>
              </a:rPr>
              <a:t>Creating a Sample C# Program (Contd.)</a:t>
            </a:r>
          </a:p>
        </p:txBody>
      </p:sp>
      <p:sp>
        <p:nvSpPr>
          <p:cNvPr id="410628" name="Text Box 4"/>
          <p:cNvSpPr txBox="1">
            <a:spLocks noChangeArrowheads="1"/>
          </p:cNvSpPr>
          <p:nvPr/>
        </p:nvSpPr>
        <p:spPr bwMode="auto">
          <a:xfrm>
            <a:off x="6527800" y="1905001"/>
            <a:ext cx="4076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66738" algn="l"/>
                <a:tab pos="914400" algn="l"/>
              </a:tabLst>
              <a:defRPr sz="2400">
                <a:solidFill>
                  <a:schemeClr val="tx1"/>
                </a:solidFill>
                <a:latin typeface="Times New Roman" pitchFamily="18" charset="0"/>
              </a:defRPr>
            </a:lvl1pPr>
            <a:lvl2pPr>
              <a:tabLst>
                <a:tab pos="566738" algn="l"/>
                <a:tab pos="914400" algn="l"/>
              </a:tabLst>
              <a:defRPr sz="2400">
                <a:solidFill>
                  <a:schemeClr val="tx1"/>
                </a:solidFill>
                <a:latin typeface="Times New Roman" pitchFamily="18" charset="0"/>
              </a:defRPr>
            </a:lvl2pPr>
            <a:lvl3pPr>
              <a:tabLst>
                <a:tab pos="566738" algn="l"/>
                <a:tab pos="914400" algn="l"/>
              </a:tabLst>
              <a:defRPr sz="2400">
                <a:solidFill>
                  <a:schemeClr val="tx1"/>
                </a:solidFill>
                <a:latin typeface="Times New Roman" pitchFamily="18" charset="0"/>
              </a:defRPr>
            </a:lvl3pPr>
            <a:lvl4pPr>
              <a:tabLst>
                <a:tab pos="566738" algn="l"/>
                <a:tab pos="914400" algn="l"/>
              </a:tabLst>
              <a:defRPr sz="2400">
                <a:solidFill>
                  <a:schemeClr val="tx1"/>
                </a:solidFill>
                <a:latin typeface="Times New Roman" pitchFamily="18" charset="0"/>
              </a:defRPr>
            </a:lvl4pPr>
            <a:lvl5pPr>
              <a:tabLst>
                <a:tab pos="566738" algn="l"/>
                <a:tab pos="914400" algn="l"/>
              </a:tabLst>
              <a:defRPr sz="2400">
                <a:solidFill>
                  <a:schemeClr val="tx1"/>
                </a:solidFill>
                <a:latin typeface="Times New Roman" pitchFamily="18" charset="0"/>
              </a:defRPr>
            </a:lvl5pPr>
            <a:lvl6pPr fontAlgn="base">
              <a:spcBef>
                <a:spcPct val="0"/>
              </a:spcBef>
              <a:spcAft>
                <a:spcPct val="0"/>
              </a:spcAft>
              <a:tabLst>
                <a:tab pos="566738" algn="l"/>
                <a:tab pos="914400" algn="l"/>
              </a:tabLst>
              <a:defRPr sz="2400">
                <a:solidFill>
                  <a:schemeClr val="tx1"/>
                </a:solidFill>
                <a:latin typeface="Times New Roman" pitchFamily="18" charset="0"/>
              </a:defRPr>
            </a:lvl6pPr>
            <a:lvl7pPr fontAlgn="base">
              <a:spcBef>
                <a:spcPct val="0"/>
              </a:spcBef>
              <a:spcAft>
                <a:spcPct val="0"/>
              </a:spcAft>
              <a:tabLst>
                <a:tab pos="566738" algn="l"/>
                <a:tab pos="914400" algn="l"/>
              </a:tabLst>
              <a:defRPr sz="2400">
                <a:solidFill>
                  <a:schemeClr val="tx1"/>
                </a:solidFill>
                <a:latin typeface="Times New Roman" pitchFamily="18" charset="0"/>
              </a:defRPr>
            </a:lvl7pPr>
            <a:lvl8pPr fontAlgn="base">
              <a:spcBef>
                <a:spcPct val="0"/>
              </a:spcBef>
              <a:spcAft>
                <a:spcPct val="0"/>
              </a:spcAft>
              <a:tabLst>
                <a:tab pos="566738" algn="l"/>
                <a:tab pos="914400" algn="l"/>
              </a:tabLst>
              <a:defRPr sz="2400">
                <a:solidFill>
                  <a:schemeClr val="tx1"/>
                </a:solidFill>
                <a:latin typeface="Times New Roman" pitchFamily="18" charset="0"/>
              </a:defRPr>
            </a:lvl8pPr>
            <a:lvl9pPr fontAlgn="base">
              <a:spcBef>
                <a:spcPct val="0"/>
              </a:spcBef>
              <a:spcAft>
                <a:spcPct val="0"/>
              </a:spcAft>
              <a:tabLst>
                <a:tab pos="566738" algn="l"/>
                <a:tab pos="914400" algn="l"/>
              </a:tabLst>
              <a:defRPr sz="2400">
                <a:solidFill>
                  <a:schemeClr val="tx1"/>
                </a:solidFill>
                <a:latin typeface="Times New Roman" pitchFamily="18" charset="0"/>
              </a:defRPr>
            </a:lvl9pPr>
          </a:lstStyle>
          <a:p>
            <a:pPr>
              <a:spcBef>
                <a:spcPct val="50000"/>
              </a:spcBef>
            </a:pPr>
            <a:r>
              <a:rPr lang="en-US" sz="1600">
                <a:solidFill>
                  <a:srgbClr val="CC3300"/>
                </a:solidFill>
                <a:latin typeface="Arial" charset="0"/>
              </a:rPr>
              <a:t>The Execute class is used as a class from where the Car class can be instantiated.</a:t>
            </a:r>
          </a:p>
        </p:txBody>
      </p:sp>
    </p:spTree>
    <p:extLst>
      <p:ext uri="{BB962C8B-B14F-4D97-AF65-F5344CB8AC3E}">
        <p14:creationId xmlns:p14="http://schemas.microsoft.com/office/powerpoint/2010/main" val="288116850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Agenda </a:t>
            </a:r>
            <a:endParaRPr lang="en-IN" dirty="0">
              <a:solidFill>
                <a:srgbClr val="00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rgbClr val="000000"/>
                </a:solidFill>
              </a:rPr>
              <a:t>OOPS</a:t>
            </a:r>
          </a:p>
          <a:p>
            <a:pPr>
              <a:buFont typeface="Wingdings" panose="05000000000000000000" pitchFamily="2" charset="2"/>
              <a:buChar char="Ø"/>
            </a:pPr>
            <a:endParaRPr lang="en-US" dirty="0">
              <a:solidFill>
                <a:srgbClr val="000000"/>
              </a:solidFill>
            </a:endParaRPr>
          </a:p>
          <a:p>
            <a:pPr>
              <a:buFont typeface="Wingdings" panose="05000000000000000000" pitchFamily="2" charset="2"/>
              <a:buChar char="Ø"/>
            </a:pPr>
            <a:r>
              <a:rPr lang="en-US" dirty="0">
                <a:solidFill>
                  <a:srgbClr val="000000"/>
                </a:solidFill>
              </a:rPr>
              <a:t>Partial and sealed classes</a:t>
            </a:r>
          </a:p>
          <a:p>
            <a:pPr>
              <a:buFont typeface="Wingdings" panose="05000000000000000000" pitchFamily="2" charset="2"/>
              <a:buChar char="Ø"/>
            </a:pPr>
            <a:endParaRPr lang="en-US" dirty="0">
              <a:solidFill>
                <a:srgbClr val="000000"/>
              </a:solidFill>
            </a:endParaRPr>
          </a:p>
          <a:p>
            <a:pPr>
              <a:buFont typeface="Wingdings" panose="05000000000000000000" pitchFamily="2" charset="2"/>
              <a:buChar char="Ø"/>
            </a:pPr>
            <a:r>
              <a:rPr lang="en-US" dirty="0">
                <a:solidFill>
                  <a:srgbClr val="000000"/>
                </a:solidFill>
              </a:rPr>
              <a:t>Access modifiers</a:t>
            </a:r>
          </a:p>
          <a:p>
            <a:pPr>
              <a:buFont typeface="Wingdings" panose="05000000000000000000" pitchFamily="2" charset="2"/>
              <a:buChar char="Ø"/>
            </a:pPr>
            <a:endParaRPr lang="en-US" dirty="0">
              <a:solidFill>
                <a:srgbClr val="000000"/>
              </a:solidFill>
            </a:endParaRPr>
          </a:p>
          <a:p>
            <a:pPr>
              <a:buFont typeface="Wingdings" panose="05000000000000000000" pitchFamily="2" charset="2"/>
              <a:buChar char="Ø"/>
            </a:pPr>
            <a:r>
              <a:rPr lang="en-US" dirty="0">
                <a:solidFill>
                  <a:srgbClr val="000000"/>
                </a:solidFill>
              </a:rPr>
              <a:t>Inheritance </a:t>
            </a:r>
          </a:p>
          <a:p>
            <a:pPr>
              <a:buFont typeface="Wingdings" panose="05000000000000000000" pitchFamily="2" charset="2"/>
              <a:buChar char="Ø"/>
            </a:pPr>
            <a:endParaRPr lang="en-US" dirty="0">
              <a:solidFill>
                <a:srgbClr val="000000"/>
              </a:solidFill>
            </a:endParaRPr>
          </a:p>
          <a:p>
            <a:pPr>
              <a:buFont typeface="Wingdings" panose="05000000000000000000" pitchFamily="2" charset="2"/>
              <a:buChar char="Ø"/>
            </a:pPr>
            <a:r>
              <a:rPr lang="en-US" dirty="0">
                <a:solidFill>
                  <a:srgbClr val="000000"/>
                </a:solidFill>
              </a:rPr>
              <a:t>Constructors </a:t>
            </a:r>
          </a:p>
          <a:p>
            <a:pPr>
              <a:buFont typeface="Wingdings" panose="05000000000000000000" pitchFamily="2" charset="2"/>
              <a:buChar char="Ø"/>
            </a:pPr>
            <a:endParaRPr lang="en-US" dirty="0">
              <a:solidFill>
                <a:srgbClr val="000000"/>
              </a:solidFill>
            </a:endParaRPr>
          </a:p>
        </p:txBody>
      </p:sp>
    </p:spTree>
    <p:extLst>
      <p:ext uri="{BB962C8B-B14F-4D97-AF65-F5344CB8AC3E}">
        <p14:creationId xmlns:p14="http://schemas.microsoft.com/office/powerpoint/2010/main" val="372139419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306388" y="309418"/>
            <a:ext cx="54864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Assignment – Classes</a:t>
            </a:r>
          </a:p>
        </p:txBody>
      </p:sp>
      <p:sp>
        <p:nvSpPr>
          <p:cNvPr id="3" name="Content Placeholder 2"/>
          <p:cNvSpPr>
            <a:spLocks noGrp="1"/>
          </p:cNvSpPr>
          <p:nvPr>
            <p:ph idx="1"/>
          </p:nvPr>
        </p:nvSpPr>
        <p:spPr/>
        <p:txBody>
          <a:bodyPr/>
          <a:lstStyle/>
          <a:p>
            <a:pPr marL="609036" lvl="1" indent="0">
              <a:buNone/>
            </a:pPr>
            <a:endParaRPr lang="en-US" sz="2400" dirty="0">
              <a:solidFill>
                <a:srgbClr val="000000"/>
              </a:solidFill>
              <a:latin typeface="Arial" charset="0"/>
              <a:cs typeface="Times New Roman" pitchFamily="18" charset="0"/>
            </a:endParaRPr>
          </a:p>
          <a:p>
            <a:pPr marL="609036" lvl="1" indent="0">
              <a:buNone/>
            </a:pPr>
            <a:r>
              <a:rPr lang="en-US" sz="2400" dirty="0">
                <a:solidFill>
                  <a:srgbClr val="000000"/>
                </a:solidFill>
                <a:latin typeface="Arial" charset="0"/>
                <a:cs typeface="Times New Roman" pitchFamily="18" charset="0"/>
              </a:rPr>
              <a:t>As a member of a team that is developing toys for JoyToys, Inc., you have been assigned the task of creating a bike module that accepts and displays bike details. Declare the Bike class and its member functions. The member function that accepts bike details should display the message “Accepting Bike Details”. Similarly, the member function to display bike details on the screen should display the message “Displaying Bike Details”.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1782465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Partial Classes	</a:t>
            </a:r>
            <a:endParaRPr lang="en-IN" dirty="0">
              <a:solidFill>
                <a:srgbClr val="000000"/>
              </a:solidFill>
            </a:endParaRPr>
          </a:p>
        </p:txBody>
      </p:sp>
      <p:sp>
        <p:nvSpPr>
          <p:cNvPr id="3" name="Content Placeholder 2"/>
          <p:cNvSpPr>
            <a:spLocks noGrp="1"/>
          </p:cNvSpPr>
          <p:nvPr>
            <p:ph idx="1"/>
          </p:nvPr>
        </p:nvSpPr>
        <p:spPr>
          <a:xfrm>
            <a:off x="430209" y="1035171"/>
            <a:ext cx="11351966" cy="5439010"/>
          </a:xfrm>
        </p:spPr>
        <p:txBody>
          <a:bodyPr/>
          <a:lstStyle/>
          <a:p>
            <a:r>
              <a:rPr lang="en-US" dirty="0">
                <a:solidFill>
                  <a:srgbClr val="000000"/>
                </a:solidFill>
              </a:rPr>
              <a:t>Special ability to implement the functionality of a single class into multiple files </a:t>
            </a:r>
          </a:p>
          <a:p>
            <a:endParaRPr lang="en-US" dirty="0">
              <a:solidFill>
                <a:srgbClr val="000000"/>
              </a:solidFill>
            </a:endParaRPr>
          </a:p>
          <a:p>
            <a:r>
              <a:rPr lang="en-US" dirty="0">
                <a:solidFill>
                  <a:srgbClr val="000000"/>
                </a:solidFill>
              </a:rPr>
              <a:t>All these files are combined into a single class file when the application is compiled.</a:t>
            </a:r>
          </a:p>
          <a:p>
            <a:endParaRPr lang="en-US" dirty="0">
              <a:solidFill>
                <a:srgbClr val="000000"/>
              </a:solidFill>
            </a:endParaRPr>
          </a:p>
          <a:p>
            <a:r>
              <a:rPr lang="en-US" dirty="0">
                <a:solidFill>
                  <a:srgbClr val="000000"/>
                </a:solidFill>
              </a:rPr>
              <a:t>Created using the partial keyword</a:t>
            </a:r>
            <a:endParaRPr lang="en-US" b="1" u="sng" dirty="0">
              <a:solidFill>
                <a:srgbClr val="000000"/>
              </a:solidFill>
            </a:endParaRPr>
          </a:p>
          <a:p>
            <a:pPr marL="0" indent="0">
              <a:buNone/>
            </a:pPr>
            <a:endParaRPr lang="en-IN" dirty="0">
              <a:solidFill>
                <a:srgbClr val="000000"/>
              </a:solidFill>
            </a:endParaRPr>
          </a:p>
        </p:txBody>
      </p:sp>
      <p:sp>
        <p:nvSpPr>
          <p:cNvPr id="5" name="Oval 4"/>
          <p:cNvSpPr/>
          <p:nvPr/>
        </p:nvSpPr>
        <p:spPr bwMode="auto">
          <a:xfrm>
            <a:off x="1932317" y="3974955"/>
            <a:ext cx="2449902" cy="724618"/>
          </a:xfrm>
          <a:prstGeom prst="ellipse">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Person1.cs</a:t>
            </a:r>
            <a:endParaRPr kumimoji="0" lang="en-IN"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6" name="Oval 5"/>
          <p:cNvSpPr/>
          <p:nvPr/>
        </p:nvSpPr>
        <p:spPr bwMode="auto">
          <a:xfrm>
            <a:off x="1854679" y="6109936"/>
            <a:ext cx="2605177" cy="636170"/>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Person2.cs</a:t>
            </a:r>
            <a:endParaRPr kumimoji="0" lang="en-IN"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7" name="Oval 6"/>
          <p:cNvSpPr/>
          <p:nvPr/>
        </p:nvSpPr>
        <p:spPr bwMode="auto">
          <a:xfrm>
            <a:off x="8334229" y="4337264"/>
            <a:ext cx="2830973" cy="1624996"/>
          </a:xfrm>
          <a:prstGeom prst="ellipse">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ＭＳ Ｐゴシック"/>
                <a:cs typeface="ＭＳ Ｐゴシック"/>
              </a:rPr>
              <a:t>Compiled to one single class</a:t>
            </a:r>
            <a:endParaRPr kumimoji="0" lang="en-IN" sz="2400" b="0" i="0" u="none" strike="noStrike" cap="none" normalizeH="0" baseline="0" dirty="0">
              <a:ln>
                <a:noFill/>
              </a:ln>
              <a:solidFill>
                <a:schemeClr val="tx1"/>
              </a:solidFill>
              <a:effectLst/>
              <a:latin typeface="Arial" pitchFamily="34" charset="0"/>
              <a:ea typeface="ＭＳ Ｐゴシック"/>
              <a:cs typeface="ＭＳ Ｐゴシック"/>
            </a:endParaRPr>
          </a:p>
        </p:txBody>
      </p:sp>
      <p:sp>
        <p:nvSpPr>
          <p:cNvPr id="8" name="Plus 7"/>
          <p:cNvSpPr/>
          <p:nvPr/>
        </p:nvSpPr>
        <p:spPr bwMode="auto">
          <a:xfrm>
            <a:off x="2782016" y="5083392"/>
            <a:ext cx="646983" cy="642725"/>
          </a:xfrm>
          <a:prstGeom prst="mathPlu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 name="Right Arrow 8"/>
          <p:cNvSpPr/>
          <p:nvPr/>
        </p:nvSpPr>
        <p:spPr bwMode="auto">
          <a:xfrm>
            <a:off x="4382219" y="4951562"/>
            <a:ext cx="2294626" cy="799125"/>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4058373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75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ircle(in)">
                                      <p:cBhvr>
                                        <p:cTn id="26" dur="75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290">
                                          <p:stCondLst>
                                            <p:cond delay="0"/>
                                          </p:stCondLst>
                                        </p:cTn>
                                        <p:tgtEl>
                                          <p:spTgt spid="7"/>
                                        </p:tgtEl>
                                      </p:cBhvr>
                                    </p:animEffect>
                                    <p:anim calcmode="lin" valueType="num">
                                      <p:cBhvr>
                                        <p:cTn id="32"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37" dur="13">
                                          <p:stCondLst>
                                            <p:cond delay="325"/>
                                          </p:stCondLst>
                                        </p:cTn>
                                        <p:tgtEl>
                                          <p:spTgt spid="7"/>
                                        </p:tgtEl>
                                      </p:cBhvr>
                                      <p:to x="100000" y="60000"/>
                                    </p:animScale>
                                    <p:animScale>
                                      <p:cBhvr>
                                        <p:cTn id="38" dur="83" decel="50000">
                                          <p:stCondLst>
                                            <p:cond delay="338"/>
                                          </p:stCondLst>
                                        </p:cTn>
                                        <p:tgtEl>
                                          <p:spTgt spid="7"/>
                                        </p:tgtEl>
                                      </p:cBhvr>
                                      <p:to x="100000" y="100000"/>
                                    </p:animScale>
                                    <p:animScale>
                                      <p:cBhvr>
                                        <p:cTn id="39" dur="13">
                                          <p:stCondLst>
                                            <p:cond delay="656"/>
                                          </p:stCondLst>
                                        </p:cTn>
                                        <p:tgtEl>
                                          <p:spTgt spid="7"/>
                                        </p:tgtEl>
                                      </p:cBhvr>
                                      <p:to x="100000" y="80000"/>
                                    </p:animScale>
                                    <p:animScale>
                                      <p:cBhvr>
                                        <p:cTn id="40" dur="83" decel="50000">
                                          <p:stCondLst>
                                            <p:cond delay="669"/>
                                          </p:stCondLst>
                                        </p:cTn>
                                        <p:tgtEl>
                                          <p:spTgt spid="7"/>
                                        </p:tgtEl>
                                      </p:cBhvr>
                                      <p:to x="100000" y="100000"/>
                                    </p:animScale>
                                    <p:animScale>
                                      <p:cBhvr>
                                        <p:cTn id="41" dur="13">
                                          <p:stCondLst>
                                            <p:cond delay="821"/>
                                          </p:stCondLst>
                                        </p:cTn>
                                        <p:tgtEl>
                                          <p:spTgt spid="7"/>
                                        </p:tgtEl>
                                      </p:cBhvr>
                                      <p:to x="100000" y="90000"/>
                                    </p:animScale>
                                    <p:animScale>
                                      <p:cBhvr>
                                        <p:cTn id="42" dur="83" decel="50000">
                                          <p:stCondLst>
                                            <p:cond delay="834"/>
                                          </p:stCondLst>
                                        </p:cTn>
                                        <p:tgtEl>
                                          <p:spTgt spid="7"/>
                                        </p:tgtEl>
                                      </p:cBhvr>
                                      <p:to x="100000" y="100000"/>
                                    </p:animScale>
                                    <p:animScale>
                                      <p:cBhvr>
                                        <p:cTn id="43" dur="13">
                                          <p:stCondLst>
                                            <p:cond delay="904"/>
                                          </p:stCondLst>
                                        </p:cTn>
                                        <p:tgtEl>
                                          <p:spTgt spid="7"/>
                                        </p:tgtEl>
                                      </p:cBhvr>
                                      <p:to x="100000" y="95000"/>
                                    </p:animScale>
                                    <p:animScale>
                                      <p:cBhvr>
                                        <p:cTn id="44" dur="83" decel="50000">
                                          <p:stCondLst>
                                            <p:cond delay="917"/>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84" y="596975"/>
            <a:ext cx="8839200" cy="609599"/>
          </a:xfrm>
        </p:spPr>
        <p:txBody>
          <a:bodyPr>
            <a:normAutofit fontScale="90000"/>
          </a:bodyPr>
          <a:lstStyle/>
          <a:p>
            <a:r>
              <a:rPr lang="en-US" sz="3600" dirty="0">
                <a:solidFill>
                  <a:srgbClr val="000000"/>
                </a:solidFill>
              </a:rPr>
              <a:t>Advantages</a:t>
            </a:r>
            <a:br>
              <a:rPr lang="en-US" dirty="0">
                <a:solidFill>
                  <a:srgbClr val="000000"/>
                </a:solidFill>
              </a:rPr>
            </a:br>
            <a:endParaRPr lang="en-IN" dirty="0">
              <a:solidFill>
                <a:srgbClr val="000000"/>
              </a:solidFill>
            </a:endParaRPr>
          </a:p>
        </p:txBody>
      </p:sp>
      <p:sp>
        <p:nvSpPr>
          <p:cNvPr id="3" name="Content Placeholder 2"/>
          <p:cNvSpPr>
            <a:spLocks noGrp="1"/>
          </p:cNvSpPr>
          <p:nvPr>
            <p:ph idx="1"/>
          </p:nvPr>
        </p:nvSpPr>
        <p:spPr>
          <a:xfrm>
            <a:off x="408684" y="1206574"/>
            <a:ext cx="11373491" cy="4897665"/>
          </a:xfrm>
        </p:spPr>
        <p:txBody>
          <a:bodyPr/>
          <a:lstStyle/>
          <a:p>
            <a:endParaRPr lang="en-US" b="1" u="sng" dirty="0">
              <a:solidFill>
                <a:srgbClr val="000000"/>
              </a:solidFill>
            </a:endParaRPr>
          </a:p>
          <a:p>
            <a:r>
              <a:rPr lang="en-US" dirty="0">
                <a:solidFill>
                  <a:srgbClr val="000000"/>
                </a:solidFill>
              </a:rPr>
              <a:t>Multiple developers can work simultaneously with a single class in </a:t>
            </a:r>
            <a:r>
              <a:rPr lang="en-US" dirty="0" err="1">
                <a:solidFill>
                  <a:srgbClr val="000000"/>
                </a:solidFill>
              </a:rPr>
              <a:t>seperate</a:t>
            </a:r>
            <a:r>
              <a:rPr lang="en-US" dirty="0">
                <a:solidFill>
                  <a:srgbClr val="000000"/>
                </a:solidFill>
              </a:rPr>
              <a:t> files.</a:t>
            </a:r>
          </a:p>
          <a:p>
            <a:endParaRPr lang="en-US" dirty="0">
              <a:solidFill>
                <a:srgbClr val="000000"/>
              </a:solidFill>
            </a:endParaRPr>
          </a:p>
          <a:p>
            <a:r>
              <a:rPr lang="en-US" dirty="0">
                <a:solidFill>
                  <a:srgbClr val="000000"/>
                </a:solidFill>
              </a:rPr>
              <a:t>Separate UI design code and business logic code</a:t>
            </a:r>
          </a:p>
          <a:p>
            <a:endParaRPr lang="en-US" dirty="0">
              <a:solidFill>
                <a:srgbClr val="000000"/>
              </a:solidFill>
            </a:endParaRPr>
          </a:p>
          <a:p>
            <a:r>
              <a:rPr lang="en-US" dirty="0">
                <a:solidFill>
                  <a:srgbClr val="000000"/>
                </a:solidFill>
              </a:rPr>
              <a:t>Better maintenance of large classes by compacted them.</a:t>
            </a:r>
          </a:p>
          <a:p>
            <a:endParaRPr lang="en-US" dirty="0">
              <a:solidFill>
                <a:srgbClr val="000000"/>
              </a:solidFill>
            </a:endParaRPr>
          </a:p>
          <a:p>
            <a:r>
              <a:rPr lang="en-US" dirty="0">
                <a:solidFill>
                  <a:srgbClr val="000000"/>
                </a:solidFill>
              </a:rPr>
              <a:t>Usage in LINQ to SQL or entity framework</a:t>
            </a:r>
            <a:endParaRPr lang="en-IN" dirty="0">
              <a:solidFill>
                <a:srgbClr val="000000"/>
              </a:solidFill>
            </a:endParaRPr>
          </a:p>
        </p:txBody>
      </p:sp>
    </p:spTree>
    <p:extLst>
      <p:ext uri="{BB962C8B-B14F-4D97-AF65-F5344CB8AC3E}">
        <p14:creationId xmlns:p14="http://schemas.microsoft.com/office/powerpoint/2010/main" val="37940269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Object class</a:t>
            </a:r>
            <a:endParaRPr lang="en-IN" dirty="0">
              <a:solidFill>
                <a:srgbClr val="0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7324527"/>
              </p:ext>
            </p:extLst>
          </p:nvPr>
        </p:nvGraphicFramePr>
        <p:xfrm>
          <a:off x="430209" y="1258706"/>
          <a:ext cx="11025666" cy="4124178"/>
        </p:xfrm>
        <a:graphic>
          <a:graphicData uri="http://schemas.openxmlformats.org/drawingml/2006/table">
            <a:tbl>
              <a:tblPr firstRow="1" bandRow="1">
                <a:tableStyleId>{21E4AEA4-8DFA-4A89-87EB-49C32662AFE0}</a:tableStyleId>
              </a:tblPr>
              <a:tblGrid>
                <a:gridCol w="5512833">
                  <a:extLst>
                    <a:ext uri="{9D8B030D-6E8A-4147-A177-3AD203B41FA5}">
                      <a16:colId xmlns:a16="http://schemas.microsoft.com/office/drawing/2014/main" val="2454622185"/>
                    </a:ext>
                  </a:extLst>
                </a:gridCol>
                <a:gridCol w="5512833">
                  <a:extLst>
                    <a:ext uri="{9D8B030D-6E8A-4147-A177-3AD203B41FA5}">
                      <a16:colId xmlns:a16="http://schemas.microsoft.com/office/drawing/2014/main" val="1070498633"/>
                    </a:ext>
                  </a:extLst>
                </a:gridCol>
              </a:tblGrid>
              <a:tr h="687363">
                <a:tc>
                  <a:txBody>
                    <a:bodyPr/>
                    <a:lstStyle/>
                    <a:p>
                      <a:r>
                        <a:rPr lang="en-US" sz="1800" dirty="0"/>
                        <a:t>Method</a:t>
                      </a:r>
                      <a:endParaRPr lang="en-IN" sz="1800" dirty="0"/>
                    </a:p>
                  </a:txBody>
                  <a:tcPr/>
                </a:tc>
                <a:tc>
                  <a:txBody>
                    <a:bodyPr/>
                    <a:lstStyle/>
                    <a:p>
                      <a:r>
                        <a:rPr lang="en-US" sz="1800" dirty="0"/>
                        <a:t>Description</a:t>
                      </a:r>
                      <a:endParaRPr lang="en-IN" sz="1800" dirty="0"/>
                    </a:p>
                  </a:txBody>
                  <a:tcPr/>
                </a:tc>
                <a:extLst>
                  <a:ext uri="{0D108BD9-81ED-4DB2-BD59-A6C34878D82A}">
                    <a16:rowId xmlns:a16="http://schemas.microsoft.com/office/drawing/2014/main" val="2488990625"/>
                  </a:ext>
                </a:extLst>
              </a:tr>
              <a:tr h="687363">
                <a:tc>
                  <a:txBody>
                    <a:bodyPr/>
                    <a:lstStyle/>
                    <a:p>
                      <a:r>
                        <a:rPr lang="en-US" sz="1800" dirty="0"/>
                        <a:t>GetType</a:t>
                      </a:r>
                      <a:endParaRPr lang="en-IN" sz="1800" dirty="0"/>
                    </a:p>
                  </a:txBody>
                  <a:tcPr/>
                </a:tc>
                <a:tc>
                  <a:txBody>
                    <a:bodyPr/>
                    <a:lstStyle/>
                    <a:p>
                      <a:r>
                        <a:rPr lang="en-US" sz="1800" dirty="0"/>
                        <a:t>Returns type of the object</a:t>
                      </a:r>
                      <a:endParaRPr lang="en-IN" sz="1800" dirty="0"/>
                    </a:p>
                  </a:txBody>
                  <a:tcPr/>
                </a:tc>
                <a:extLst>
                  <a:ext uri="{0D108BD9-81ED-4DB2-BD59-A6C34878D82A}">
                    <a16:rowId xmlns:a16="http://schemas.microsoft.com/office/drawing/2014/main" val="2986725586"/>
                  </a:ext>
                </a:extLst>
              </a:tr>
              <a:tr h="687363">
                <a:tc>
                  <a:txBody>
                    <a:bodyPr/>
                    <a:lstStyle/>
                    <a:p>
                      <a:r>
                        <a:rPr lang="en-US" sz="1800" dirty="0"/>
                        <a:t>Equals</a:t>
                      </a:r>
                      <a:endParaRPr lang="en-IN" sz="1800" dirty="0"/>
                    </a:p>
                  </a:txBody>
                  <a:tcPr/>
                </a:tc>
                <a:tc>
                  <a:txBody>
                    <a:bodyPr/>
                    <a:lstStyle/>
                    <a:p>
                      <a:r>
                        <a:rPr lang="en-US" sz="1800" dirty="0"/>
                        <a:t>Compares two object instances , returns true if they are equal otherwise false</a:t>
                      </a:r>
                      <a:endParaRPr lang="en-IN" sz="1800" dirty="0"/>
                    </a:p>
                  </a:txBody>
                  <a:tcPr/>
                </a:tc>
                <a:extLst>
                  <a:ext uri="{0D108BD9-81ED-4DB2-BD59-A6C34878D82A}">
                    <a16:rowId xmlns:a16="http://schemas.microsoft.com/office/drawing/2014/main" val="2580814035"/>
                  </a:ext>
                </a:extLst>
              </a:tr>
              <a:tr h="687363">
                <a:tc>
                  <a:txBody>
                    <a:bodyPr/>
                    <a:lstStyle/>
                    <a:p>
                      <a:r>
                        <a:rPr lang="en-US" sz="1800" dirty="0"/>
                        <a:t>RefereceEquals</a:t>
                      </a:r>
                      <a:endParaRPr lang="en-IN" sz="1800" dirty="0"/>
                    </a:p>
                  </a:txBody>
                  <a:tcPr/>
                </a:tc>
                <a:tc>
                  <a:txBody>
                    <a:bodyPr/>
                    <a:lstStyle/>
                    <a:p>
                      <a:r>
                        <a:rPr lang="en-US" sz="1800" dirty="0"/>
                        <a:t>Compares</a:t>
                      </a:r>
                      <a:r>
                        <a:rPr lang="en-US" sz="1800" baseline="0" dirty="0"/>
                        <a:t> two object instances, returns true if both are same instances otherwise false</a:t>
                      </a:r>
                      <a:endParaRPr lang="en-IN" sz="1800" dirty="0"/>
                    </a:p>
                  </a:txBody>
                  <a:tcPr/>
                </a:tc>
                <a:extLst>
                  <a:ext uri="{0D108BD9-81ED-4DB2-BD59-A6C34878D82A}">
                    <a16:rowId xmlns:a16="http://schemas.microsoft.com/office/drawing/2014/main" val="1310875689"/>
                  </a:ext>
                </a:extLst>
              </a:tr>
              <a:tr h="687363">
                <a:tc>
                  <a:txBody>
                    <a:bodyPr/>
                    <a:lstStyle/>
                    <a:p>
                      <a:r>
                        <a:rPr lang="en-US" sz="1800" dirty="0"/>
                        <a:t>getToString</a:t>
                      </a:r>
                      <a:endParaRPr lang="en-IN" sz="1800" dirty="0"/>
                    </a:p>
                  </a:txBody>
                  <a:tcPr/>
                </a:tc>
                <a:tc>
                  <a:txBody>
                    <a:bodyPr/>
                    <a:lstStyle/>
                    <a:p>
                      <a:r>
                        <a:rPr lang="en-US" sz="1800" dirty="0"/>
                        <a:t>Converts an instance to a string type</a:t>
                      </a:r>
                      <a:endParaRPr lang="en-IN" sz="1800" dirty="0"/>
                    </a:p>
                  </a:txBody>
                  <a:tcPr/>
                </a:tc>
                <a:extLst>
                  <a:ext uri="{0D108BD9-81ED-4DB2-BD59-A6C34878D82A}">
                    <a16:rowId xmlns:a16="http://schemas.microsoft.com/office/drawing/2014/main" val="2328091919"/>
                  </a:ext>
                </a:extLst>
              </a:tr>
              <a:tr h="687363">
                <a:tc>
                  <a:txBody>
                    <a:bodyPr/>
                    <a:lstStyle/>
                    <a:p>
                      <a:r>
                        <a:rPr lang="en-US" sz="1800" dirty="0"/>
                        <a:t>GetHashCode</a:t>
                      </a:r>
                      <a:endParaRPr lang="en-IN" sz="1800" dirty="0"/>
                    </a:p>
                  </a:txBody>
                  <a:tcPr/>
                </a:tc>
                <a:tc>
                  <a:txBody>
                    <a:bodyPr/>
                    <a:lstStyle/>
                    <a:p>
                      <a:r>
                        <a:rPr lang="en-US" sz="1800" dirty="0"/>
                        <a:t>Returns hashcode for an object</a:t>
                      </a:r>
                      <a:endParaRPr lang="en-IN" sz="1800" dirty="0"/>
                    </a:p>
                  </a:txBody>
                  <a:tcPr/>
                </a:tc>
                <a:extLst>
                  <a:ext uri="{0D108BD9-81ED-4DB2-BD59-A6C34878D82A}">
                    <a16:rowId xmlns:a16="http://schemas.microsoft.com/office/drawing/2014/main" val="1260710103"/>
                  </a:ext>
                </a:extLst>
              </a:tr>
            </a:tbl>
          </a:graphicData>
        </a:graphic>
      </p:graphicFrame>
    </p:spTree>
    <p:extLst>
      <p:ext uri="{BB962C8B-B14F-4D97-AF65-F5344CB8AC3E}">
        <p14:creationId xmlns:p14="http://schemas.microsoft.com/office/powerpoint/2010/main" val="38322957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08" y="217412"/>
            <a:ext cx="10025007" cy="1162813"/>
          </a:xfrm>
        </p:spPr>
        <p:txBody>
          <a:bodyPr>
            <a:normAutofit/>
          </a:bodyPr>
          <a:lstStyle/>
          <a:p>
            <a:r>
              <a:rPr lang="en-US" dirty="0">
                <a:solidFill>
                  <a:srgbClr val="000000"/>
                </a:solidFill>
              </a:rPr>
              <a:t>Assignment : Partial classes</a:t>
            </a:r>
            <a:endParaRPr lang="en-IN" dirty="0">
              <a:solidFill>
                <a:srgbClr val="000000"/>
              </a:solidFill>
            </a:endParaRPr>
          </a:p>
        </p:txBody>
      </p:sp>
      <p:sp>
        <p:nvSpPr>
          <p:cNvPr id="3" name="Content Placeholder 2"/>
          <p:cNvSpPr>
            <a:spLocks noGrp="1"/>
          </p:cNvSpPr>
          <p:nvPr>
            <p:ph idx="1"/>
          </p:nvPr>
        </p:nvSpPr>
        <p:spPr/>
        <p:txBody>
          <a:bodyPr/>
          <a:lstStyle/>
          <a:p>
            <a:pPr marL="0" indent="0">
              <a:buNone/>
            </a:pPr>
            <a:r>
              <a:rPr lang="en-US" dirty="0">
                <a:solidFill>
                  <a:srgbClr val="000000"/>
                </a:solidFill>
              </a:rPr>
              <a:t>Assume your working for vehicle insurance company , your associates are working in different locations . How will you make them to develop one single class that can compute the insurance for two wheeler s and four wheelers.</a:t>
            </a:r>
          </a:p>
        </p:txBody>
      </p:sp>
    </p:spTree>
    <p:extLst>
      <p:ext uri="{BB962C8B-B14F-4D97-AF65-F5344CB8AC3E}">
        <p14:creationId xmlns:p14="http://schemas.microsoft.com/office/powerpoint/2010/main" val="2530351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Inheritance 	</a:t>
            </a:r>
            <a:endParaRPr lang="en-IN" dirty="0">
              <a:solidFill>
                <a:srgbClr val="000000"/>
              </a:solidFill>
            </a:endParaRPr>
          </a:p>
        </p:txBody>
      </p:sp>
      <p:sp>
        <p:nvSpPr>
          <p:cNvPr id="3" name="Content Placeholder 2"/>
          <p:cNvSpPr>
            <a:spLocks noGrp="1"/>
          </p:cNvSpPr>
          <p:nvPr>
            <p:ph idx="1"/>
          </p:nvPr>
        </p:nvSpPr>
        <p:spPr>
          <a:xfrm>
            <a:off x="430209" y="1026695"/>
            <a:ext cx="11351966" cy="5447486"/>
          </a:xfrm>
        </p:spPr>
        <p:txBody>
          <a:bodyPr/>
          <a:lstStyle/>
          <a:p>
            <a:r>
              <a:rPr lang="en-US" dirty="0">
                <a:solidFill>
                  <a:srgbClr val="000000"/>
                </a:solidFill>
              </a:rPr>
              <a:t>Syntax for inheritance in C#</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r>
              <a:rPr lang="en-US" dirty="0">
                <a:solidFill>
                  <a:srgbClr val="000000"/>
                </a:solidFill>
              </a:rPr>
              <a:t>In C# you should declare the method as virtual in order to override</a:t>
            </a:r>
          </a:p>
          <a:p>
            <a:endParaRPr lang="en-IN" dirty="0">
              <a:solidFill>
                <a:srgbClr val="000000"/>
              </a:solidFill>
            </a:endParaRPr>
          </a:p>
        </p:txBody>
      </p:sp>
      <p:sp>
        <p:nvSpPr>
          <p:cNvPr id="4" name="Rectangle 3"/>
          <p:cNvSpPr/>
          <p:nvPr/>
        </p:nvSpPr>
        <p:spPr bwMode="auto">
          <a:xfrm>
            <a:off x="910073" y="1620254"/>
            <a:ext cx="2414115" cy="26790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0" fontAlgn="base">
              <a:spcBef>
                <a:spcPct val="20000"/>
              </a:spcBef>
              <a:spcAft>
                <a:spcPct val="0"/>
              </a:spcAft>
              <a:buClr>
                <a:srgbClr val="4D4D4D"/>
              </a:buClr>
              <a:buFontTx/>
              <a:buNone/>
            </a:pPr>
            <a:r>
              <a:rPr lang="en-US" dirty="0">
                <a:solidFill>
                  <a:srgbClr val="0070C0"/>
                </a:solidFill>
                <a:cs typeface="Times New Roman" pitchFamily="18" charset="0"/>
              </a:rPr>
              <a:t>Class A</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Public void F(){</a:t>
            </a:r>
            <a:br>
              <a:rPr lang="en-US" dirty="0">
                <a:solidFill>
                  <a:srgbClr val="0070C0"/>
                </a:solidFill>
                <a:cs typeface="Times New Roman" pitchFamily="18" charset="0"/>
              </a:rPr>
            </a:br>
            <a:endParaRPr lang="en-US" dirty="0">
              <a:solidFill>
                <a:srgbClr val="0070C0"/>
              </a:solidFill>
              <a:cs typeface="Times New Roman" pitchFamily="18" charset="0"/>
            </a:endParaRPr>
          </a:p>
          <a:p>
            <a:pPr indent="0" fontAlgn="base">
              <a:spcBef>
                <a:spcPct val="20000"/>
              </a:spcBef>
              <a:spcAft>
                <a:spcPct val="0"/>
              </a:spcAft>
              <a:buClr>
                <a:srgbClr val="4D4D4D"/>
              </a:buClr>
              <a:buFontTx/>
              <a:buNone/>
            </a:pPr>
            <a:r>
              <a:rPr lang="en-US" dirty="0">
                <a:solidFill>
                  <a:srgbClr val="0070C0"/>
                </a:solidFill>
                <a:cs typeface="Times New Roman" pitchFamily="18" charset="0"/>
              </a:rPr>
              <a:t>//code</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p>
        </p:txBody>
      </p:sp>
      <p:sp>
        <p:nvSpPr>
          <p:cNvPr id="6" name="Rectangle 5"/>
          <p:cNvSpPr/>
          <p:nvPr/>
        </p:nvSpPr>
        <p:spPr bwMode="auto">
          <a:xfrm>
            <a:off x="3902463" y="1620254"/>
            <a:ext cx="2470485" cy="26790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0" fontAlgn="base">
              <a:spcBef>
                <a:spcPct val="20000"/>
              </a:spcBef>
              <a:spcAft>
                <a:spcPct val="0"/>
              </a:spcAft>
              <a:buClr>
                <a:srgbClr val="4D4D4D"/>
              </a:buClr>
              <a:buFontTx/>
              <a:buNone/>
            </a:pPr>
            <a:r>
              <a:rPr lang="en-US" dirty="0">
                <a:solidFill>
                  <a:srgbClr val="0070C0"/>
                </a:solidFill>
                <a:cs typeface="Times New Roman" pitchFamily="18" charset="0"/>
              </a:rPr>
              <a:t>Class B:A</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Public void G(){</a:t>
            </a:r>
            <a:br>
              <a:rPr lang="en-US" dirty="0">
                <a:solidFill>
                  <a:srgbClr val="0070C0"/>
                </a:solidFill>
                <a:cs typeface="Times New Roman" pitchFamily="18" charset="0"/>
              </a:rPr>
            </a:br>
            <a:r>
              <a:rPr lang="en-US" dirty="0">
                <a:solidFill>
                  <a:srgbClr val="0070C0"/>
                </a:solidFill>
                <a:cs typeface="Times New Roman" pitchFamily="18" charset="0"/>
              </a:rPr>
              <a:t>//code</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endParaRPr lang="en-IN" dirty="0">
              <a:solidFill>
                <a:srgbClr val="0070C0"/>
              </a:solidFill>
              <a:cs typeface="Times New Roman" pitchFamily="18" charset="0"/>
            </a:endParaRPr>
          </a:p>
        </p:txBody>
      </p:sp>
      <p:sp>
        <p:nvSpPr>
          <p:cNvPr id="7" name="Rectangle 6"/>
          <p:cNvSpPr/>
          <p:nvPr/>
        </p:nvSpPr>
        <p:spPr bwMode="auto">
          <a:xfrm>
            <a:off x="7529498" y="1620254"/>
            <a:ext cx="3096127" cy="26790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0" fontAlgn="base">
              <a:spcBef>
                <a:spcPct val="20000"/>
              </a:spcBef>
              <a:spcAft>
                <a:spcPct val="0"/>
              </a:spcAft>
              <a:buClr>
                <a:srgbClr val="4D4D4D"/>
              </a:buClr>
              <a:buFontTx/>
              <a:buNone/>
            </a:pPr>
            <a:r>
              <a:rPr lang="en-US" dirty="0">
                <a:solidFill>
                  <a:srgbClr val="0070C0"/>
                </a:solidFill>
                <a:cs typeface="Times New Roman" pitchFamily="18" charset="0"/>
              </a:rPr>
              <a:t>Class test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br>
              <a:rPr lang="en-US" dirty="0">
                <a:solidFill>
                  <a:srgbClr val="0070C0"/>
                </a:solidFill>
                <a:cs typeface="Times New Roman" pitchFamily="18" charset="0"/>
              </a:rPr>
            </a:br>
            <a:r>
              <a:rPr lang="en-US" dirty="0">
                <a:solidFill>
                  <a:srgbClr val="0070C0"/>
                </a:solidFill>
                <a:cs typeface="Times New Roman" pitchFamily="18" charset="0"/>
              </a:rPr>
              <a:t>static void main(){</a:t>
            </a:r>
          </a:p>
          <a:p>
            <a:pPr indent="0" fontAlgn="base">
              <a:spcBef>
                <a:spcPct val="20000"/>
              </a:spcBef>
              <a:spcAft>
                <a:spcPct val="0"/>
              </a:spcAft>
              <a:buClr>
                <a:srgbClr val="4D4D4D"/>
              </a:buClr>
              <a:buFontTx/>
              <a:buNone/>
            </a:pPr>
            <a:r>
              <a:rPr lang="en-US" dirty="0">
                <a:solidFill>
                  <a:srgbClr val="0070C0"/>
                </a:solidFill>
                <a:cs typeface="Times New Roman" pitchFamily="18" charset="0"/>
              </a:rPr>
              <a:t>B b=new B();</a:t>
            </a:r>
          </a:p>
          <a:p>
            <a:pPr indent="0" fontAlgn="base">
              <a:spcBef>
                <a:spcPct val="20000"/>
              </a:spcBef>
              <a:spcAft>
                <a:spcPct val="0"/>
              </a:spcAft>
              <a:buClr>
                <a:srgbClr val="4D4D4D"/>
              </a:buClr>
              <a:buFontTx/>
              <a:buNone/>
            </a:pPr>
            <a:r>
              <a:rPr lang="en-US" dirty="0" err="1">
                <a:solidFill>
                  <a:srgbClr val="0070C0"/>
                </a:solidFill>
                <a:cs typeface="Times New Roman" pitchFamily="18" charset="0"/>
              </a:rPr>
              <a:t>b.F</a:t>
            </a: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err="1">
                <a:solidFill>
                  <a:srgbClr val="0070C0"/>
                </a:solidFill>
                <a:cs typeface="Times New Roman" pitchFamily="18" charset="0"/>
              </a:rPr>
              <a:t>b.G</a:t>
            </a: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endParaRPr lang="en-IN" dirty="0">
              <a:solidFill>
                <a:srgbClr val="0070C0"/>
              </a:solidFill>
              <a:cs typeface="Times New Roman" pitchFamily="18" charset="0"/>
            </a:endParaRPr>
          </a:p>
        </p:txBody>
      </p:sp>
    </p:spTree>
    <p:extLst>
      <p:ext uri="{BB962C8B-B14F-4D97-AF65-F5344CB8AC3E}">
        <p14:creationId xmlns:p14="http://schemas.microsoft.com/office/powerpoint/2010/main" val="41773515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Contd..</a:t>
            </a:r>
            <a:endParaRPr lang="en-IN" dirty="0">
              <a:solidFill>
                <a:srgbClr val="000000"/>
              </a:solidFill>
            </a:endParaRPr>
          </a:p>
        </p:txBody>
      </p:sp>
      <p:sp>
        <p:nvSpPr>
          <p:cNvPr id="3" name="Content Placeholder 2"/>
          <p:cNvSpPr>
            <a:spLocks noGrp="1"/>
          </p:cNvSpPr>
          <p:nvPr>
            <p:ph idx="1"/>
          </p:nvPr>
        </p:nvSpPr>
        <p:spPr/>
        <p:txBody>
          <a:bodyPr/>
          <a:lstStyle/>
          <a:p>
            <a:endParaRPr lang="en-IN" dirty="0"/>
          </a:p>
        </p:txBody>
      </p:sp>
      <p:sp>
        <p:nvSpPr>
          <p:cNvPr id="4" name="Rectangle 3"/>
          <p:cNvSpPr/>
          <p:nvPr/>
        </p:nvSpPr>
        <p:spPr bwMode="auto">
          <a:xfrm>
            <a:off x="408684" y="1576515"/>
            <a:ext cx="3416968" cy="21175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0" fontAlgn="base">
              <a:spcBef>
                <a:spcPct val="20000"/>
              </a:spcBef>
              <a:spcAft>
                <a:spcPct val="0"/>
              </a:spcAft>
              <a:buClr>
                <a:srgbClr val="4D4D4D"/>
              </a:buClr>
              <a:buFontTx/>
              <a:buNone/>
            </a:pPr>
            <a:r>
              <a:rPr lang="en-US" dirty="0">
                <a:solidFill>
                  <a:srgbClr val="0070C0"/>
                </a:solidFill>
                <a:cs typeface="Times New Roman" pitchFamily="18" charset="0"/>
              </a:rPr>
              <a:t>Class A</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Public virtual void F(){</a:t>
            </a:r>
            <a:br>
              <a:rPr lang="en-US" dirty="0">
                <a:solidFill>
                  <a:srgbClr val="0070C0"/>
                </a:solidFill>
                <a:cs typeface="Times New Roman" pitchFamily="18" charset="0"/>
              </a:rPr>
            </a:br>
            <a:r>
              <a:rPr lang="en-US" dirty="0">
                <a:solidFill>
                  <a:srgbClr val="0070C0"/>
                </a:solidFill>
                <a:cs typeface="Times New Roman" pitchFamily="18" charset="0"/>
              </a:rPr>
              <a:t>//code</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endParaRPr lang="en-IN" dirty="0">
              <a:solidFill>
                <a:srgbClr val="0070C0"/>
              </a:solidFill>
              <a:cs typeface="Times New Roman" pitchFamily="18" charset="0"/>
            </a:endParaRPr>
          </a:p>
        </p:txBody>
      </p:sp>
      <p:sp>
        <p:nvSpPr>
          <p:cNvPr id="5" name="Rectangle 4"/>
          <p:cNvSpPr/>
          <p:nvPr/>
        </p:nvSpPr>
        <p:spPr bwMode="auto">
          <a:xfrm>
            <a:off x="4010527" y="1576515"/>
            <a:ext cx="3801978" cy="228963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0" fontAlgn="base">
              <a:spcBef>
                <a:spcPct val="20000"/>
              </a:spcBef>
              <a:spcAft>
                <a:spcPct val="0"/>
              </a:spcAft>
              <a:buClr>
                <a:srgbClr val="4D4D4D"/>
              </a:buClr>
              <a:buFontTx/>
              <a:buNone/>
            </a:pPr>
            <a:r>
              <a:rPr lang="en-US" dirty="0">
                <a:solidFill>
                  <a:srgbClr val="0070C0"/>
                </a:solidFill>
                <a:cs typeface="Times New Roman" pitchFamily="18" charset="0"/>
              </a:rPr>
              <a:t>Class B:A</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p>
          <a:p>
            <a:pPr indent="0" fontAlgn="base">
              <a:spcBef>
                <a:spcPct val="20000"/>
              </a:spcBef>
              <a:spcAft>
                <a:spcPct val="0"/>
              </a:spcAft>
              <a:buClr>
                <a:srgbClr val="4D4D4D"/>
              </a:buClr>
              <a:buFontTx/>
              <a:buNone/>
            </a:pPr>
            <a:r>
              <a:rPr lang="en-US" dirty="0">
                <a:solidFill>
                  <a:srgbClr val="0070C0"/>
                </a:solidFill>
                <a:cs typeface="Times New Roman" pitchFamily="18" charset="0"/>
              </a:rPr>
              <a:t>Public override void F(){</a:t>
            </a:r>
          </a:p>
          <a:p>
            <a:pPr indent="0" fontAlgn="base">
              <a:spcBef>
                <a:spcPct val="20000"/>
              </a:spcBef>
              <a:spcAft>
                <a:spcPct val="0"/>
              </a:spcAft>
              <a:buClr>
                <a:srgbClr val="4D4D4D"/>
              </a:buClr>
              <a:buFontTx/>
              <a:buNone/>
            </a:pPr>
            <a:r>
              <a:rPr lang="en-US" dirty="0">
                <a:solidFill>
                  <a:srgbClr val="0070C0"/>
                </a:solidFill>
                <a:cs typeface="Times New Roman" pitchFamily="18" charset="0"/>
              </a:rPr>
              <a:t>//code</a:t>
            </a:r>
          </a:p>
          <a:p>
            <a:pPr indent="0" fontAlgn="base">
              <a:spcBef>
                <a:spcPct val="20000"/>
              </a:spcBef>
              <a:spcAft>
                <a:spcPct val="0"/>
              </a:spcAft>
              <a:buClr>
                <a:srgbClr val="4D4D4D"/>
              </a:buClr>
              <a:buFontTx/>
              <a:buNone/>
            </a:pPr>
            <a:r>
              <a:rPr lang="en-US" dirty="0">
                <a:solidFill>
                  <a:srgbClr val="0070C0"/>
                </a:solidFill>
                <a:cs typeface="Times New Roman" pitchFamily="18" charset="0"/>
              </a:rPr>
              <a:t>}}</a:t>
            </a:r>
            <a:endParaRPr lang="en-IN" dirty="0">
              <a:solidFill>
                <a:srgbClr val="0070C0"/>
              </a:solidFill>
              <a:cs typeface="Times New Roman" pitchFamily="18" charset="0"/>
            </a:endParaRPr>
          </a:p>
        </p:txBody>
      </p:sp>
      <p:sp>
        <p:nvSpPr>
          <p:cNvPr id="6" name="Rectangle 5"/>
          <p:cNvSpPr/>
          <p:nvPr/>
        </p:nvSpPr>
        <p:spPr bwMode="auto">
          <a:xfrm>
            <a:off x="7997380" y="1576515"/>
            <a:ext cx="3681273" cy="339653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4D4D4D"/>
              </a:buClr>
            </a:pPr>
            <a:r>
              <a:rPr lang="en-IN" dirty="0">
                <a:solidFill>
                  <a:srgbClr val="0070C0"/>
                </a:solidFill>
                <a:cs typeface="Times New Roman" pitchFamily="18" charset="0"/>
              </a:rPr>
              <a:t>Class test</a:t>
            </a:r>
          </a:p>
          <a:p>
            <a:pPr fontAlgn="base">
              <a:spcBef>
                <a:spcPct val="20000"/>
              </a:spcBef>
              <a:spcAft>
                <a:spcPct val="0"/>
              </a:spcAft>
              <a:buClr>
                <a:srgbClr val="4D4D4D"/>
              </a:buClr>
            </a:pPr>
            <a:r>
              <a:rPr lang="en-IN" dirty="0">
                <a:solidFill>
                  <a:srgbClr val="0070C0"/>
                </a:solidFill>
                <a:cs typeface="Times New Roman" pitchFamily="18" charset="0"/>
              </a:rPr>
              <a:t>{</a:t>
            </a:r>
            <a:br>
              <a:rPr lang="en-IN" dirty="0">
                <a:solidFill>
                  <a:srgbClr val="0070C0"/>
                </a:solidFill>
                <a:cs typeface="Times New Roman" pitchFamily="18" charset="0"/>
              </a:rPr>
            </a:br>
            <a:r>
              <a:rPr lang="en-IN" dirty="0">
                <a:solidFill>
                  <a:srgbClr val="0070C0"/>
                </a:solidFill>
                <a:cs typeface="Times New Roman" pitchFamily="18" charset="0"/>
              </a:rPr>
              <a:t>static void main(){</a:t>
            </a:r>
          </a:p>
          <a:p>
            <a:pPr fontAlgn="base">
              <a:spcBef>
                <a:spcPct val="20000"/>
              </a:spcBef>
              <a:spcAft>
                <a:spcPct val="0"/>
              </a:spcAft>
              <a:buClr>
                <a:srgbClr val="4D4D4D"/>
              </a:buClr>
            </a:pPr>
            <a:r>
              <a:rPr lang="en-IN" dirty="0">
                <a:solidFill>
                  <a:srgbClr val="0070C0"/>
                </a:solidFill>
                <a:cs typeface="Times New Roman" pitchFamily="18" charset="0"/>
              </a:rPr>
              <a:t>B b=new B();</a:t>
            </a:r>
          </a:p>
          <a:p>
            <a:pPr fontAlgn="base">
              <a:spcBef>
                <a:spcPct val="20000"/>
              </a:spcBef>
              <a:spcAft>
                <a:spcPct val="0"/>
              </a:spcAft>
              <a:buClr>
                <a:srgbClr val="4D4D4D"/>
              </a:buClr>
            </a:pPr>
            <a:r>
              <a:rPr lang="en-IN" dirty="0" err="1">
                <a:solidFill>
                  <a:srgbClr val="0070C0"/>
                </a:solidFill>
                <a:cs typeface="Times New Roman" pitchFamily="18" charset="0"/>
              </a:rPr>
              <a:t>b.F</a:t>
            </a:r>
            <a:r>
              <a:rPr lang="en-IN" dirty="0">
                <a:solidFill>
                  <a:srgbClr val="0070C0"/>
                </a:solidFill>
                <a:cs typeface="Times New Roman" pitchFamily="18" charset="0"/>
              </a:rPr>
              <a:t>();</a:t>
            </a:r>
          </a:p>
          <a:p>
            <a:pPr fontAlgn="base">
              <a:spcBef>
                <a:spcPct val="20000"/>
              </a:spcBef>
              <a:spcAft>
                <a:spcPct val="0"/>
              </a:spcAft>
              <a:buClr>
                <a:srgbClr val="4D4D4D"/>
              </a:buClr>
            </a:pPr>
            <a:endParaRPr lang="en-US" dirty="0">
              <a:solidFill>
                <a:srgbClr val="0070C0"/>
              </a:solidFill>
              <a:cs typeface="Times New Roman" pitchFamily="18" charset="0"/>
            </a:endParaRPr>
          </a:p>
          <a:p>
            <a:pPr fontAlgn="base">
              <a:spcBef>
                <a:spcPct val="20000"/>
              </a:spcBef>
              <a:spcAft>
                <a:spcPct val="0"/>
              </a:spcAft>
              <a:buClr>
                <a:srgbClr val="4D4D4D"/>
              </a:buClr>
            </a:pPr>
            <a:r>
              <a:rPr lang="en-US" dirty="0">
                <a:solidFill>
                  <a:srgbClr val="0070C0"/>
                </a:solidFill>
                <a:cs typeface="Times New Roman" pitchFamily="18" charset="0"/>
              </a:rPr>
              <a:t>A a=new A():</a:t>
            </a:r>
            <a:br>
              <a:rPr lang="en-US" dirty="0">
                <a:solidFill>
                  <a:srgbClr val="0070C0"/>
                </a:solidFill>
                <a:cs typeface="Times New Roman" pitchFamily="18" charset="0"/>
              </a:rPr>
            </a:br>
            <a:r>
              <a:rPr lang="en-US" dirty="0" err="1">
                <a:solidFill>
                  <a:srgbClr val="0070C0"/>
                </a:solidFill>
                <a:cs typeface="Times New Roman" pitchFamily="18" charset="0"/>
              </a:rPr>
              <a:t>a.F</a:t>
            </a:r>
            <a:r>
              <a:rPr lang="en-US" dirty="0">
                <a:solidFill>
                  <a:srgbClr val="0070C0"/>
                </a:solidFill>
                <a:cs typeface="Times New Roman" pitchFamily="18" charset="0"/>
              </a:rPr>
              <a:t>():</a:t>
            </a:r>
            <a:endParaRPr lang="en-IN"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a:t>
            </a:r>
          </a:p>
        </p:txBody>
      </p:sp>
    </p:spTree>
    <p:extLst>
      <p:ext uri="{BB962C8B-B14F-4D97-AF65-F5344CB8AC3E}">
        <p14:creationId xmlns:p14="http://schemas.microsoft.com/office/powerpoint/2010/main" val="63275571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Hiding methods</a:t>
            </a:r>
            <a:endParaRPr lang="en-IN" dirty="0">
              <a:solidFill>
                <a:srgbClr val="000000"/>
              </a:solidFill>
            </a:endParaRPr>
          </a:p>
        </p:txBody>
      </p:sp>
      <p:sp>
        <p:nvSpPr>
          <p:cNvPr id="3" name="Content Placeholder 2"/>
          <p:cNvSpPr>
            <a:spLocks noGrp="1"/>
          </p:cNvSpPr>
          <p:nvPr>
            <p:ph idx="1"/>
          </p:nvPr>
        </p:nvSpPr>
        <p:spPr>
          <a:xfrm>
            <a:off x="430209" y="994611"/>
            <a:ext cx="11351966" cy="5479569"/>
          </a:xfrm>
        </p:spPr>
        <p:txBody>
          <a:bodyPr/>
          <a:lstStyle/>
          <a:p>
            <a:r>
              <a:rPr lang="en-US" dirty="0">
                <a:solidFill>
                  <a:srgbClr val="000000"/>
                </a:solidFill>
              </a:rPr>
              <a:t>In method hiding you can hide the implementation of the methods of a base class from the derived class</a:t>
            </a:r>
          </a:p>
          <a:p>
            <a:endParaRPr lang="en-US" dirty="0">
              <a:solidFill>
                <a:srgbClr val="000000"/>
              </a:solidFill>
            </a:endParaRPr>
          </a:p>
          <a:p>
            <a:r>
              <a:rPr lang="en-US" dirty="0">
                <a:solidFill>
                  <a:srgbClr val="000000"/>
                </a:solidFill>
              </a:rPr>
              <a:t>This is done with the help of the new keyword.</a:t>
            </a:r>
          </a:p>
          <a:p>
            <a:endParaRPr lang="en-US" dirty="0">
              <a:solidFill>
                <a:srgbClr val="000000"/>
              </a:solidFill>
            </a:endParaRPr>
          </a:p>
          <a:p>
            <a:r>
              <a:rPr lang="en-US" dirty="0">
                <a:solidFill>
                  <a:srgbClr val="000000"/>
                </a:solidFill>
              </a:rPr>
              <a:t>In method hiding you can redefine the method of the base class in the derived class</a:t>
            </a:r>
            <a:endParaRPr lang="en-IN" dirty="0">
              <a:solidFill>
                <a:srgbClr val="000000"/>
              </a:solidFill>
            </a:endParaRPr>
          </a:p>
        </p:txBody>
      </p:sp>
    </p:spTree>
    <p:extLst>
      <p:ext uri="{BB962C8B-B14F-4D97-AF65-F5344CB8AC3E}">
        <p14:creationId xmlns:p14="http://schemas.microsoft.com/office/powerpoint/2010/main" val="19430897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817418" y="417903"/>
            <a:ext cx="7391400"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solidFill>
                  <a:srgbClr val="000000"/>
                </a:solidFill>
              </a:rPr>
              <a:t>Using Virtual Functions </a:t>
            </a:r>
          </a:p>
        </p:txBody>
      </p:sp>
      <p:sp>
        <p:nvSpPr>
          <p:cNvPr id="335875" name="Rectangle 3"/>
          <p:cNvSpPr>
            <a:spLocks noGrp="1" noChangeArrowheads="1"/>
          </p:cNvSpPr>
          <p:nvPr>
            <p:ph sz="quarter" idx="1"/>
          </p:nvPr>
        </p:nvSpPr>
        <p:spPr bwMode="auto">
          <a:xfrm>
            <a:off x="258792" y="1581360"/>
            <a:ext cx="10104408" cy="40603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sz="2400" dirty="0">
                <a:solidFill>
                  <a:srgbClr val="000000"/>
                </a:solidFill>
                <a:latin typeface="Arial" charset="0"/>
                <a:cs typeface="Times New Roman" pitchFamily="18" charset="0"/>
              </a:rPr>
              <a:t>When you have a function defined in a class which you want to allow to be implemented by the inherited classes, you can use virtual function.</a:t>
            </a:r>
          </a:p>
          <a:p>
            <a:endParaRPr lang="en-US" sz="2400" dirty="0">
              <a:solidFill>
                <a:srgbClr val="000000"/>
              </a:solidFill>
              <a:latin typeface="Arial" charset="0"/>
              <a:cs typeface="Times New Roman" pitchFamily="18" charset="0"/>
            </a:endParaRPr>
          </a:p>
          <a:p>
            <a:r>
              <a:rPr lang="en-US" sz="2400" dirty="0">
                <a:solidFill>
                  <a:srgbClr val="000000"/>
                </a:solidFill>
                <a:latin typeface="Arial" charset="0"/>
                <a:cs typeface="Times New Roman" pitchFamily="18" charset="0"/>
              </a:rPr>
              <a:t>The virtual function could be implemented by the inherited classes in their own way and the call to the method is decided at the run time.</a:t>
            </a:r>
          </a:p>
        </p:txBody>
      </p:sp>
    </p:spTree>
    <p:extLst>
      <p:ext uri="{BB962C8B-B14F-4D97-AF65-F5344CB8AC3E}">
        <p14:creationId xmlns:p14="http://schemas.microsoft.com/office/powerpoint/2010/main" val="148834376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0000"/>
                </a:solidFill>
              </a:rPr>
              <a:t>Contd</a:t>
            </a:r>
            <a:r>
              <a:rPr lang="en-US" dirty="0">
                <a:solidFill>
                  <a:srgbClr val="000000"/>
                </a:solidFill>
              </a:rPr>
              <a:t>…</a:t>
            </a:r>
            <a:endParaRPr lang="en-IN" dirty="0">
              <a:solidFill>
                <a:srgbClr val="000000"/>
              </a:solidFill>
            </a:endParaRPr>
          </a:p>
        </p:txBody>
      </p:sp>
      <p:sp>
        <p:nvSpPr>
          <p:cNvPr id="3" name="Content Placeholder 2"/>
          <p:cNvSpPr>
            <a:spLocks noGrp="1"/>
          </p:cNvSpPr>
          <p:nvPr>
            <p:ph idx="1"/>
          </p:nvPr>
        </p:nvSpPr>
        <p:spPr/>
        <p:txBody>
          <a:bodyPr/>
          <a:lstStyle/>
          <a:p>
            <a:endParaRPr lang="en-IN" dirty="0"/>
          </a:p>
        </p:txBody>
      </p:sp>
      <p:sp>
        <p:nvSpPr>
          <p:cNvPr id="4" name="Rectangle 3"/>
          <p:cNvSpPr/>
          <p:nvPr/>
        </p:nvSpPr>
        <p:spPr bwMode="auto">
          <a:xfrm>
            <a:off x="689810" y="954505"/>
            <a:ext cx="4539916" cy="570296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4D4D4D"/>
              </a:buClr>
            </a:pPr>
            <a:r>
              <a:rPr lang="en-IN" dirty="0">
                <a:solidFill>
                  <a:srgbClr val="0070C0"/>
                </a:solidFill>
                <a:cs typeface="Times New Roman" pitchFamily="18" charset="0"/>
              </a:rPr>
              <a:t>class Hello </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r>
              <a:rPr lang="en-IN" dirty="0">
                <a:solidFill>
                  <a:srgbClr val="0070C0"/>
                </a:solidFill>
                <a:cs typeface="Times New Roman" pitchFamily="18" charset="0"/>
              </a:rPr>
              <a:t>	public void </a:t>
            </a:r>
            <a:r>
              <a:rPr lang="en-IN" dirty="0" err="1">
                <a:solidFill>
                  <a:srgbClr val="0070C0"/>
                </a:solidFill>
                <a:cs typeface="Times New Roman" pitchFamily="18" charset="0"/>
              </a:rPr>
              <a:t>sayHello</a:t>
            </a:r>
            <a:r>
              <a:rPr lang="en-IN" dirty="0">
                <a:solidFill>
                  <a:srgbClr val="0070C0"/>
                </a:solidFill>
                <a:cs typeface="Times New Roman" pitchFamily="18" charset="0"/>
              </a:rPr>
              <a:t>()</a:t>
            </a:r>
          </a:p>
          <a:p>
            <a:pPr fontAlgn="base">
              <a:spcBef>
                <a:spcPct val="20000"/>
              </a:spcBef>
              <a:spcAft>
                <a:spcPct val="0"/>
              </a:spcAft>
              <a:buClr>
                <a:srgbClr val="4D4D4D"/>
              </a:buClr>
            </a:pPr>
            <a:r>
              <a:rPr lang="en-IN" dirty="0">
                <a:solidFill>
                  <a:srgbClr val="0070C0"/>
                </a:solidFill>
                <a:cs typeface="Times New Roman" pitchFamily="18" charset="0"/>
              </a:rPr>
              <a:t>	{</a:t>
            </a:r>
          </a:p>
          <a:p>
            <a:pPr fontAlgn="base">
              <a:spcBef>
                <a:spcPct val="20000"/>
              </a:spcBef>
              <a:spcAft>
                <a:spcPct val="0"/>
              </a:spcAft>
              <a:buClr>
                <a:srgbClr val="4D4D4D"/>
              </a:buClr>
            </a:pPr>
            <a:r>
              <a:rPr lang="en-IN" dirty="0">
                <a:solidFill>
                  <a:srgbClr val="0070C0"/>
                </a:solidFill>
                <a:cs typeface="Times New Roman" pitchFamily="18" charset="0"/>
              </a:rPr>
              <a:t>             </a:t>
            </a:r>
            <a:r>
              <a:rPr lang="en-IN" dirty="0" err="1">
                <a:solidFill>
                  <a:srgbClr val="0070C0"/>
                </a:solidFill>
                <a:cs typeface="Times New Roman" pitchFamily="18" charset="0"/>
              </a:rPr>
              <a:t>console.writeline</a:t>
            </a:r>
            <a:r>
              <a:rPr lang="en-IN" dirty="0">
                <a:solidFill>
                  <a:srgbClr val="0070C0"/>
                </a:solidFill>
                <a:cs typeface="Times New Roman" pitchFamily="18" charset="0"/>
              </a:rPr>
              <a:t>("hello");</a:t>
            </a:r>
          </a:p>
          <a:p>
            <a:pPr fontAlgn="base">
              <a:spcBef>
                <a:spcPct val="20000"/>
              </a:spcBef>
              <a:spcAft>
                <a:spcPct val="0"/>
              </a:spcAft>
              <a:buClr>
                <a:srgbClr val="4D4D4D"/>
              </a:buClr>
            </a:pPr>
            <a:r>
              <a:rPr lang="en-IN" dirty="0">
                <a:solidFill>
                  <a:srgbClr val="0070C0"/>
                </a:solidFill>
                <a:cs typeface="Times New Roman" pitchFamily="18" charset="0"/>
              </a:rPr>
              <a:t>	}</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endParaRPr lang="en-IN"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class </a:t>
            </a:r>
            <a:r>
              <a:rPr lang="en-IN" dirty="0" err="1">
                <a:solidFill>
                  <a:srgbClr val="0070C0"/>
                </a:solidFill>
                <a:cs typeface="Times New Roman" pitchFamily="18" charset="0"/>
              </a:rPr>
              <a:t>FrenchHello:Hello</a:t>
            </a:r>
            <a:endParaRPr lang="en-IN"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	public void </a:t>
            </a:r>
            <a:r>
              <a:rPr lang="en-IN" dirty="0" err="1">
                <a:solidFill>
                  <a:srgbClr val="0070C0"/>
                </a:solidFill>
                <a:cs typeface="Times New Roman" pitchFamily="18" charset="0"/>
              </a:rPr>
              <a:t>sayHello</a:t>
            </a:r>
            <a:r>
              <a:rPr lang="en-IN" dirty="0">
                <a:solidFill>
                  <a:srgbClr val="0070C0"/>
                </a:solidFill>
                <a:cs typeface="Times New Roman" pitchFamily="18" charset="0"/>
              </a:rPr>
              <a:t>()</a:t>
            </a:r>
          </a:p>
          <a:p>
            <a:pPr fontAlgn="base">
              <a:spcBef>
                <a:spcPct val="20000"/>
              </a:spcBef>
              <a:spcAft>
                <a:spcPct val="0"/>
              </a:spcAft>
              <a:buClr>
                <a:srgbClr val="4D4D4D"/>
              </a:buClr>
            </a:pPr>
            <a:r>
              <a:rPr lang="en-IN" dirty="0">
                <a:solidFill>
                  <a:srgbClr val="0070C0"/>
                </a:solidFill>
                <a:cs typeface="Times New Roman" pitchFamily="18" charset="0"/>
              </a:rPr>
              <a:t>	{</a:t>
            </a:r>
          </a:p>
          <a:p>
            <a:pPr fontAlgn="base">
              <a:spcBef>
                <a:spcPct val="20000"/>
              </a:spcBef>
              <a:spcAft>
                <a:spcPct val="0"/>
              </a:spcAft>
              <a:buClr>
                <a:srgbClr val="4D4D4D"/>
              </a:buClr>
            </a:pPr>
            <a:r>
              <a:rPr lang="en-IN" dirty="0">
                <a:solidFill>
                  <a:srgbClr val="0070C0"/>
                </a:solidFill>
                <a:cs typeface="Times New Roman" pitchFamily="18" charset="0"/>
              </a:rPr>
              <a:t>	</a:t>
            </a:r>
            <a:r>
              <a:rPr lang="en-IN" dirty="0" err="1">
                <a:solidFill>
                  <a:srgbClr val="0070C0"/>
                </a:solidFill>
                <a:cs typeface="Times New Roman" pitchFamily="18" charset="0"/>
              </a:rPr>
              <a:t>console.writeline</a:t>
            </a:r>
            <a:r>
              <a:rPr lang="en-IN" dirty="0">
                <a:solidFill>
                  <a:srgbClr val="0070C0"/>
                </a:solidFill>
                <a:cs typeface="Times New Roman" pitchFamily="18" charset="0"/>
              </a:rPr>
              <a:t>("bonjour");</a:t>
            </a:r>
          </a:p>
          <a:p>
            <a:pPr fontAlgn="base">
              <a:spcBef>
                <a:spcPct val="20000"/>
              </a:spcBef>
              <a:spcAft>
                <a:spcPct val="0"/>
              </a:spcAft>
              <a:buClr>
                <a:srgbClr val="4D4D4D"/>
              </a:buClr>
            </a:pPr>
            <a:r>
              <a:rPr lang="en-IN" dirty="0">
                <a:solidFill>
                  <a:srgbClr val="0070C0"/>
                </a:solidFill>
                <a:cs typeface="Times New Roman" pitchFamily="18" charset="0"/>
              </a:rPr>
              <a:t>	}</a:t>
            </a:r>
          </a:p>
          <a:p>
            <a:pPr fontAlgn="base">
              <a:spcBef>
                <a:spcPct val="20000"/>
              </a:spcBef>
              <a:spcAft>
                <a:spcPct val="0"/>
              </a:spcAft>
              <a:buClr>
                <a:srgbClr val="4D4D4D"/>
              </a:buClr>
            </a:pPr>
            <a:r>
              <a:rPr lang="en-IN" dirty="0">
                <a:solidFill>
                  <a:srgbClr val="0070C0"/>
                </a:solidFill>
                <a:cs typeface="Times New Roman" pitchFamily="18" charset="0"/>
              </a:rPr>
              <a:t>}</a:t>
            </a:r>
          </a:p>
          <a:p>
            <a:pPr eaLnBrk="0" fontAlgn="base" hangingPunct="0">
              <a:spcBef>
                <a:spcPct val="0"/>
              </a:spcBef>
              <a:spcAft>
                <a:spcPct val="0"/>
              </a:spcAft>
            </a:pPr>
            <a:endParaRPr lang="en-IN" dirty="0">
              <a:latin typeface="Arial" pitchFamily="34" charset="0"/>
            </a:endParaRPr>
          </a:p>
          <a:p>
            <a:pPr eaLnBrk="0" fontAlgn="base" hangingPunct="0">
              <a:spcBef>
                <a:spcPct val="0"/>
              </a:spcBef>
              <a:spcAft>
                <a:spcPct val="0"/>
              </a:spcAft>
            </a:pPr>
            <a:r>
              <a:rPr lang="en-IN" b="1" dirty="0">
                <a:solidFill>
                  <a:srgbClr val="FF0000"/>
                </a:solidFill>
                <a:latin typeface="Arial" pitchFamily="34" charset="0"/>
              </a:rPr>
              <a:t>WARNING : </a:t>
            </a:r>
            <a:r>
              <a:rPr lang="en-IN" b="1" dirty="0" err="1">
                <a:solidFill>
                  <a:srgbClr val="FF0000"/>
                </a:solidFill>
                <a:latin typeface="Arial" pitchFamily="34" charset="0"/>
              </a:rPr>
              <a:t>FrenchHello.sayHello</a:t>
            </a:r>
            <a:r>
              <a:rPr lang="en-IN" b="1" dirty="0">
                <a:solidFill>
                  <a:srgbClr val="FF0000"/>
                </a:solidFill>
                <a:latin typeface="Arial" pitchFamily="34" charset="0"/>
              </a:rPr>
              <a:t> hides</a:t>
            </a:r>
          </a:p>
          <a:p>
            <a:pPr eaLnBrk="0" fontAlgn="base" hangingPunct="0">
              <a:spcBef>
                <a:spcPct val="0"/>
              </a:spcBef>
              <a:spcAft>
                <a:spcPct val="0"/>
              </a:spcAft>
            </a:pPr>
            <a:r>
              <a:rPr lang="en-IN" b="1" dirty="0">
                <a:solidFill>
                  <a:srgbClr val="FF0000"/>
                </a:solidFill>
                <a:latin typeface="Arial" pitchFamily="34" charset="0"/>
              </a:rPr>
              <a:t>inherited member </a:t>
            </a:r>
            <a:r>
              <a:rPr lang="en-IN" b="1" dirty="0" err="1">
                <a:solidFill>
                  <a:srgbClr val="FF0000"/>
                </a:solidFill>
                <a:latin typeface="Arial" pitchFamily="34" charset="0"/>
              </a:rPr>
              <a:t>Hello.sayHello</a:t>
            </a:r>
            <a:endParaRPr kumimoji="0" lang="en-IN" b="1" i="0" u="none" strike="noStrike" cap="none" normalizeH="0" baseline="0" dirty="0">
              <a:ln>
                <a:noFill/>
              </a:ln>
              <a:solidFill>
                <a:srgbClr val="FF0000"/>
              </a:solidFill>
              <a:effectLst/>
              <a:latin typeface="Arial" pitchFamily="34" charset="0"/>
              <a:ea typeface="ＭＳ Ｐゴシック"/>
              <a:cs typeface="ＭＳ Ｐゴシック"/>
            </a:endParaRPr>
          </a:p>
        </p:txBody>
      </p:sp>
      <p:sp>
        <p:nvSpPr>
          <p:cNvPr id="5" name="Rectangle 4"/>
          <p:cNvSpPr/>
          <p:nvPr/>
        </p:nvSpPr>
        <p:spPr bwMode="auto">
          <a:xfrm>
            <a:off x="6801853" y="954505"/>
            <a:ext cx="4636168" cy="570296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4D4D4D"/>
              </a:buClr>
            </a:pPr>
            <a:r>
              <a:rPr lang="en-IN" dirty="0">
                <a:solidFill>
                  <a:srgbClr val="0070C0"/>
                </a:solidFill>
                <a:cs typeface="Times New Roman" pitchFamily="18" charset="0"/>
              </a:rPr>
              <a:t>class Hello </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r>
              <a:rPr lang="en-IN" dirty="0">
                <a:solidFill>
                  <a:srgbClr val="0070C0"/>
                </a:solidFill>
                <a:cs typeface="Times New Roman" pitchFamily="18" charset="0"/>
              </a:rPr>
              <a:t>	public void </a:t>
            </a:r>
            <a:r>
              <a:rPr lang="en-IN" dirty="0" err="1">
                <a:solidFill>
                  <a:srgbClr val="0070C0"/>
                </a:solidFill>
                <a:cs typeface="Times New Roman" pitchFamily="18" charset="0"/>
              </a:rPr>
              <a:t>sayHello</a:t>
            </a:r>
            <a:r>
              <a:rPr lang="en-IN" dirty="0">
                <a:solidFill>
                  <a:srgbClr val="0070C0"/>
                </a:solidFill>
                <a:cs typeface="Times New Roman" pitchFamily="18" charset="0"/>
              </a:rPr>
              <a:t>()</a:t>
            </a:r>
          </a:p>
          <a:p>
            <a:pPr fontAlgn="base">
              <a:spcBef>
                <a:spcPct val="20000"/>
              </a:spcBef>
              <a:spcAft>
                <a:spcPct val="0"/>
              </a:spcAft>
              <a:buClr>
                <a:srgbClr val="4D4D4D"/>
              </a:buClr>
            </a:pPr>
            <a:r>
              <a:rPr lang="en-IN" dirty="0">
                <a:solidFill>
                  <a:srgbClr val="0070C0"/>
                </a:solidFill>
                <a:cs typeface="Times New Roman" pitchFamily="18" charset="0"/>
              </a:rPr>
              <a:t>	{</a:t>
            </a:r>
          </a:p>
          <a:p>
            <a:pPr fontAlgn="base">
              <a:spcBef>
                <a:spcPct val="20000"/>
              </a:spcBef>
              <a:spcAft>
                <a:spcPct val="0"/>
              </a:spcAft>
              <a:buClr>
                <a:srgbClr val="4D4D4D"/>
              </a:buClr>
            </a:pPr>
            <a:r>
              <a:rPr lang="en-IN" dirty="0">
                <a:solidFill>
                  <a:srgbClr val="0070C0"/>
                </a:solidFill>
                <a:cs typeface="Times New Roman" pitchFamily="18" charset="0"/>
              </a:rPr>
              <a:t>	</a:t>
            </a:r>
            <a:r>
              <a:rPr lang="en-IN" dirty="0" err="1">
                <a:solidFill>
                  <a:srgbClr val="0070C0"/>
                </a:solidFill>
                <a:cs typeface="Times New Roman" pitchFamily="18" charset="0"/>
              </a:rPr>
              <a:t>console.writeline</a:t>
            </a:r>
            <a:r>
              <a:rPr lang="en-IN" dirty="0">
                <a:solidFill>
                  <a:srgbClr val="0070C0"/>
                </a:solidFill>
                <a:cs typeface="Times New Roman" pitchFamily="18" charset="0"/>
              </a:rPr>
              <a:t>("hello");</a:t>
            </a:r>
          </a:p>
          <a:p>
            <a:pPr fontAlgn="base">
              <a:spcBef>
                <a:spcPct val="20000"/>
              </a:spcBef>
              <a:spcAft>
                <a:spcPct val="0"/>
              </a:spcAft>
              <a:buClr>
                <a:srgbClr val="4D4D4D"/>
              </a:buClr>
            </a:pPr>
            <a:r>
              <a:rPr lang="en-IN" dirty="0">
                <a:solidFill>
                  <a:srgbClr val="0070C0"/>
                </a:solidFill>
                <a:cs typeface="Times New Roman" pitchFamily="18" charset="0"/>
              </a:rPr>
              <a:t>	}</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endParaRPr lang="en-IN"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class </a:t>
            </a:r>
            <a:r>
              <a:rPr lang="en-IN" dirty="0" err="1">
                <a:solidFill>
                  <a:srgbClr val="0070C0"/>
                </a:solidFill>
                <a:cs typeface="Times New Roman" pitchFamily="18" charset="0"/>
              </a:rPr>
              <a:t>FrenchHello:Hello</a:t>
            </a:r>
            <a:endParaRPr lang="en-IN"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	public new void </a:t>
            </a:r>
            <a:r>
              <a:rPr lang="en-IN" dirty="0" err="1">
                <a:solidFill>
                  <a:srgbClr val="0070C0"/>
                </a:solidFill>
                <a:cs typeface="Times New Roman" pitchFamily="18" charset="0"/>
              </a:rPr>
              <a:t>sayHello</a:t>
            </a:r>
            <a:r>
              <a:rPr lang="en-IN" dirty="0">
                <a:solidFill>
                  <a:srgbClr val="0070C0"/>
                </a:solidFill>
                <a:cs typeface="Times New Roman" pitchFamily="18" charset="0"/>
              </a:rPr>
              <a:t>()</a:t>
            </a:r>
          </a:p>
          <a:p>
            <a:pPr fontAlgn="base">
              <a:spcBef>
                <a:spcPct val="20000"/>
              </a:spcBef>
              <a:spcAft>
                <a:spcPct val="0"/>
              </a:spcAft>
              <a:buClr>
                <a:srgbClr val="4D4D4D"/>
              </a:buClr>
            </a:pPr>
            <a:r>
              <a:rPr lang="en-IN" dirty="0">
                <a:solidFill>
                  <a:srgbClr val="0070C0"/>
                </a:solidFill>
                <a:cs typeface="Times New Roman" pitchFamily="18" charset="0"/>
              </a:rPr>
              <a:t>	{</a:t>
            </a:r>
          </a:p>
          <a:p>
            <a:pPr fontAlgn="base">
              <a:spcBef>
                <a:spcPct val="20000"/>
              </a:spcBef>
              <a:spcAft>
                <a:spcPct val="0"/>
              </a:spcAft>
              <a:buClr>
                <a:srgbClr val="4D4D4D"/>
              </a:buClr>
            </a:pPr>
            <a:r>
              <a:rPr lang="en-IN" dirty="0">
                <a:solidFill>
                  <a:srgbClr val="0070C0"/>
                </a:solidFill>
                <a:cs typeface="Times New Roman" pitchFamily="18" charset="0"/>
              </a:rPr>
              <a:t>	</a:t>
            </a:r>
            <a:r>
              <a:rPr lang="en-IN" dirty="0" err="1">
                <a:solidFill>
                  <a:srgbClr val="0070C0"/>
                </a:solidFill>
                <a:cs typeface="Times New Roman" pitchFamily="18" charset="0"/>
              </a:rPr>
              <a:t>console.writeline</a:t>
            </a:r>
            <a:r>
              <a:rPr lang="en-IN" dirty="0">
                <a:solidFill>
                  <a:srgbClr val="0070C0"/>
                </a:solidFill>
                <a:cs typeface="Times New Roman" pitchFamily="18" charset="0"/>
              </a:rPr>
              <a:t>("bonjour");</a:t>
            </a:r>
          </a:p>
          <a:p>
            <a:pPr fontAlgn="base">
              <a:spcBef>
                <a:spcPct val="20000"/>
              </a:spcBef>
              <a:spcAft>
                <a:spcPct val="0"/>
              </a:spcAft>
              <a:buClr>
                <a:srgbClr val="4D4D4D"/>
              </a:buClr>
            </a:pPr>
            <a:r>
              <a:rPr lang="en-IN" dirty="0">
                <a:solidFill>
                  <a:srgbClr val="0070C0"/>
                </a:solidFill>
                <a:cs typeface="Times New Roman" pitchFamily="18" charset="0"/>
              </a:rPr>
              <a:t>	}</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endParaRPr lang="en-IN" dirty="0">
              <a:solidFill>
                <a:srgbClr val="0070C0"/>
              </a:solidFill>
              <a:cs typeface="Times New Roman" pitchFamily="18" charset="0"/>
            </a:endParaRPr>
          </a:p>
        </p:txBody>
      </p:sp>
    </p:spTree>
    <p:extLst>
      <p:ext uri="{BB962C8B-B14F-4D97-AF65-F5344CB8AC3E}">
        <p14:creationId xmlns:p14="http://schemas.microsoft.com/office/powerpoint/2010/main" val="30903400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What is C#?	</a:t>
            </a:r>
            <a:endParaRPr lang="en-IN" dirty="0">
              <a:solidFill>
                <a:srgbClr val="000000"/>
              </a:solidFill>
            </a:endParaRPr>
          </a:p>
        </p:txBody>
      </p:sp>
      <p:sp>
        <p:nvSpPr>
          <p:cNvPr id="3" name="Content Placeholder 2"/>
          <p:cNvSpPr>
            <a:spLocks noGrp="1"/>
          </p:cNvSpPr>
          <p:nvPr>
            <p:ph idx="1"/>
          </p:nvPr>
        </p:nvSpPr>
        <p:spPr>
          <a:xfrm>
            <a:off x="332510" y="827013"/>
            <a:ext cx="11449666" cy="5647168"/>
          </a:xfrm>
        </p:spPr>
        <p:txBody>
          <a:bodyPr>
            <a:normAutofit/>
          </a:bodyPr>
          <a:lstStyle/>
          <a:p>
            <a:r>
              <a:rPr lang="en-US" sz="2400" dirty="0">
                <a:solidFill>
                  <a:srgbClr val="000000"/>
                </a:solidFill>
                <a:latin typeface="Arial" charset="0"/>
                <a:cs typeface="Times New Roman" pitchFamily="18" charset="0"/>
              </a:rPr>
              <a:t>C# is MICROSOFT’S premier language for .NET development</a:t>
            </a:r>
          </a:p>
          <a:p>
            <a:r>
              <a:rPr lang="en-US" sz="2400" dirty="0">
                <a:solidFill>
                  <a:srgbClr val="000000"/>
                </a:solidFill>
                <a:latin typeface="Arial" charset="0"/>
                <a:cs typeface="Times New Roman" pitchFamily="18" charset="0"/>
              </a:rPr>
              <a:t>It leverages time tested features with cutting edge innovations and provides a highly usable ,efficient way to write program for the modern enterprise computing network.</a:t>
            </a:r>
          </a:p>
          <a:p>
            <a:endParaRPr lang="en-US" sz="2400" dirty="0">
              <a:solidFill>
                <a:srgbClr val="000000"/>
              </a:solidFill>
              <a:latin typeface="Arial" charset="0"/>
              <a:cs typeface="Times New Roman" pitchFamily="18" charset="0"/>
            </a:endParaRPr>
          </a:p>
          <a:p>
            <a:pPr marL="0" indent="0">
              <a:buNone/>
            </a:pPr>
            <a:r>
              <a:rPr lang="en-US" sz="2400" b="1" dirty="0">
                <a:solidFill>
                  <a:srgbClr val="000000"/>
                </a:solidFill>
                <a:latin typeface="Arial" charset="0"/>
                <a:cs typeface="Times New Roman" pitchFamily="18" charset="0"/>
              </a:rPr>
              <a:t>REQUIREMENTS TO DEVELOP</a:t>
            </a:r>
          </a:p>
          <a:p>
            <a:pPr marL="0" indent="0">
              <a:buNone/>
            </a:pPr>
            <a:r>
              <a:rPr lang="en-US" sz="2400" dirty="0">
                <a:solidFill>
                  <a:srgbClr val="000000"/>
                </a:solidFill>
                <a:latin typeface="Arial" charset="0"/>
                <a:cs typeface="Times New Roman" pitchFamily="18" charset="0"/>
              </a:rPr>
              <a:t>	Visual studio 2017</a:t>
            </a:r>
          </a:p>
          <a:p>
            <a:pPr marL="0" indent="0">
              <a:buNone/>
            </a:pPr>
            <a:r>
              <a:rPr lang="en-US" sz="2400" dirty="0">
                <a:solidFill>
                  <a:srgbClr val="000000"/>
                </a:solidFill>
                <a:latin typeface="Arial" charset="0"/>
                <a:cs typeface="Times New Roman" pitchFamily="18" charset="0"/>
              </a:rPr>
              <a:t>	</a:t>
            </a:r>
            <a:r>
              <a:rPr lang="en-US" sz="2400" dirty="0" err="1">
                <a:solidFill>
                  <a:srgbClr val="000000"/>
                </a:solidFill>
                <a:latin typeface="Arial" charset="0"/>
                <a:cs typeface="Times New Roman" pitchFamily="18" charset="0"/>
              </a:rPr>
              <a:t>.net</a:t>
            </a:r>
            <a:r>
              <a:rPr lang="en-US" sz="2400" dirty="0">
                <a:solidFill>
                  <a:srgbClr val="000000"/>
                </a:solidFill>
                <a:latin typeface="Arial" charset="0"/>
                <a:cs typeface="Times New Roman" pitchFamily="18" charset="0"/>
              </a:rPr>
              <a:t> framework 4.6 or greater</a:t>
            </a:r>
          </a:p>
          <a:p>
            <a:endParaRPr lang="en-US" sz="2400" dirty="0">
              <a:solidFill>
                <a:srgbClr val="000000"/>
              </a:solidFill>
              <a:latin typeface="Arial" charset="0"/>
              <a:cs typeface="Times New Roman" pitchFamily="18" charset="0"/>
            </a:endParaRPr>
          </a:p>
          <a:p>
            <a:pPr marL="0" indent="0">
              <a:buNone/>
            </a:pPr>
            <a:r>
              <a:rPr lang="en-US" sz="2400" b="1" dirty="0">
                <a:solidFill>
                  <a:srgbClr val="000000"/>
                </a:solidFill>
                <a:latin typeface="Arial" charset="0"/>
                <a:cs typeface="Times New Roman" pitchFamily="18" charset="0"/>
              </a:rPr>
              <a:t>TYPES OF APPLICATION</a:t>
            </a:r>
          </a:p>
          <a:p>
            <a:pPr marL="0" indent="0">
              <a:buNone/>
            </a:pPr>
            <a:r>
              <a:rPr lang="en-US" sz="2400" dirty="0">
                <a:solidFill>
                  <a:srgbClr val="000000"/>
                </a:solidFill>
                <a:latin typeface="Arial" charset="0"/>
                <a:cs typeface="Times New Roman" pitchFamily="18" charset="0"/>
              </a:rPr>
              <a:t>	Desktop</a:t>
            </a:r>
          </a:p>
          <a:p>
            <a:pPr marL="0" indent="0">
              <a:buNone/>
            </a:pPr>
            <a:r>
              <a:rPr lang="en-US" sz="2400" dirty="0">
                <a:solidFill>
                  <a:srgbClr val="000000"/>
                </a:solidFill>
                <a:latin typeface="Arial" charset="0"/>
                <a:cs typeface="Times New Roman" pitchFamily="18" charset="0"/>
              </a:rPr>
              <a:t>	Web application	</a:t>
            </a:r>
          </a:p>
          <a:p>
            <a:endParaRPr lang="en-IN" sz="2400"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178893867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Sealed classes	</a:t>
            </a:r>
            <a:endParaRPr lang="en-IN" dirty="0">
              <a:solidFill>
                <a:srgbClr val="000000"/>
              </a:solidFill>
            </a:endParaRPr>
          </a:p>
        </p:txBody>
      </p:sp>
      <p:sp>
        <p:nvSpPr>
          <p:cNvPr id="3" name="Content Placeholder 2"/>
          <p:cNvSpPr>
            <a:spLocks noGrp="1"/>
          </p:cNvSpPr>
          <p:nvPr>
            <p:ph idx="1"/>
          </p:nvPr>
        </p:nvSpPr>
        <p:spPr>
          <a:xfrm>
            <a:off x="430209" y="1010653"/>
            <a:ext cx="11351966" cy="5463527"/>
          </a:xfrm>
        </p:spPr>
        <p:txBody>
          <a:bodyPr/>
          <a:lstStyle/>
          <a:p>
            <a:r>
              <a:rPr lang="en-US" dirty="0">
                <a:solidFill>
                  <a:srgbClr val="000000"/>
                </a:solidFill>
              </a:rPr>
              <a:t>C# allows classes and methods to be declared as sealed, this mean that you can never derive from it</a:t>
            </a:r>
          </a:p>
          <a:p>
            <a:endParaRPr lang="en-US" dirty="0">
              <a:solidFill>
                <a:srgbClr val="000000"/>
              </a:solidFill>
            </a:endParaRPr>
          </a:p>
          <a:p>
            <a:r>
              <a:rPr lang="en-US" dirty="0">
                <a:solidFill>
                  <a:srgbClr val="000000"/>
                </a:solidFill>
              </a:rPr>
              <a:t>Are typically used when creating a framework of classes to be used by other unknown developers.</a:t>
            </a:r>
          </a:p>
          <a:p>
            <a:endParaRPr lang="en-US" dirty="0">
              <a:solidFill>
                <a:srgbClr val="000000"/>
              </a:solidFill>
            </a:endParaRPr>
          </a:p>
          <a:p>
            <a:r>
              <a:rPr lang="en-US" dirty="0">
                <a:solidFill>
                  <a:srgbClr val="000000"/>
                </a:solidFill>
              </a:rPr>
              <a:t>Cannot be used as base or abstract classes</a:t>
            </a:r>
          </a:p>
          <a:p>
            <a:endParaRPr lang="en-US" dirty="0">
              <a:solidFill>
                <a:srgbClr val="000000"/>
              </a:solidFill>
            </a:endParaRPr>
          </a:p>
          <a:p>
            <a:r>
              <a:rPr lang="en-US" dirty="0">
                <a:solidFill>
                  <a:srgbClr val="000000"/>
                </a:solidFill>
              </a:rPr>
              <a:t>If you want to declare a method as sealed it must be declared virtual in the base class.</a:t>
            </a:r>
            <a:endParaRPr lang="en-IN" dirty="0">
              <a:solidFill>
                <a:srgbClr val="000000"/>
              </a:solidFill>
            </a:endParaRPr>
          </a:p>
        </p:txBody>
      </p:sp>
    </p:spTree>
    <p:extLst>
      <p:ext uri="{BB962C8B-B14F-4D97-AF65-F5344CB8AC3E}">
        <p14:creationId xmlns:p14="http://schemas.microsoft.com/office/powerpoint/2010/main" val="27877762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Contd..</a:t>
            </a:r>
            <a:endParaRPr lang="en-IN" dirty="0">
              <a:solidFill>
                <a:srgbClr val="000000"/>
              </a:solidFill>
            </a:endParaRPr>
          </a:p>
        </p:txBody>
      </p:sp>
      <p:sp>
        <p:nvSpPr>
          <p:cNvPr id="3" name="Content Placeholder 2"/>
          <p:cNvSpPr>
            <a:spLocks noGrp="1"/>
          </p:cNvSpPr>
          <p:nvPr>
            <p:ph idx="1"/>
          </p:nvPr>
        </p:nvSpPr>
        <p:spPr/>
        <p:txBody>
          <a:bodyPr/>
          <a:lstStyle/>
          <a:p>
            <a:endParaRPr lang="en-IN" dirty="0"/>
          </a:p>
        </p:txBody>
      </p:sp>
      <p:sp>
        <p:nvSpPr>
          <p:cNvPr id="4" name="Rectangle 3"/>
          <p:cNvSpPr/>
          <p:nvPr/>
        </p:nvSpPr>
        <p:spPr bwMode="auto">
          <a:xfrm>
            <a:off x="882317" y="1716505"/>
            <a:ext cx="2149642" cy="299987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4D4D4D"/>
              </a:buClr>
            </a:pPr>
            <a:r>
              <a:rPr lang="en-IN" dirty="0">
                <a:solidFill>
                  <a:srgbClr val="0070C0"/>
                </a:solidFill>
                <a:cs typeface="Times New Roman" pitchFamily="18" charset="0"/>
              </a:rPr>
              <a:t>sealed class A</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endParaRPr lang="en-IN"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endParaRPr lang="en-IN"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Class B:A</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endParaRPr lang="en-IN"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a:t>
            </a:r>
          </a:p>
        </p:txBody>
      </p:sp>
      <p:cxnSp>
        <p:nvCxnSpPr>
          <p:cNvPr id="6" name="Straight Arrow Connector 5"/>
          <p:cNvCxnSpPr/>
          <p:nvPr/>
        </p:nvCxnSpPr>
        <p:spPr bwMode="auto">
          <a:xfrm>
            <a:off x="10178715" y="3216441"/>
            <a:ext cx="32084" cy="117107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
        <p:nvSpPr>
          <p:cNvPr id="8" name="Oval 7"/>
          <p:cNvSpPr/>
          <p:nvPr/>
        </p:nvSpPr>
        <p:spPr bwMode="auto">
          <a:xfrm>
            <a:off x="882316" y="5213684"/>
            <a:ext cx="2630905" cy="1042737"/>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0" fontAlgn="base">
              <a:spcBef>
                <a:spcPct val="20000"/>
              </a:spcBef>
              <a:spcAft>
                <a:spcPct val="0"/>
              </a:spcAft>
              <a:buClr>
                <a:srgbClr val="4D4D4D"/>
              </a:buClr>
              <a:buFontTx/>
              <a:buNone/>
            </a:pPr>
            <a:r>
              <a:rPr lang="en-US" dirty="0">
                <a:solidFill>
                  <a:srgbClr val="FF0000"/>
                </a:solidFill>
                <a:cs typeface="Times New Roman" pitchFamily="18" charset="0"/>
              </a:rPr>
              <a:t>You cant extend A Class as it is sealed</a:t>
            </a:r>
            <a:endParaRPr lang="en-IN" dirty="0">
              <a:solidFill>
                <a:srgbClr val="FF0000"/>
              </a:solidFill>
              <a:cs typeface="Times New Roman" pitchFamily="18" charset="0"/>
            </a:endParaRPr>
          </a:p>
        </p:txBody>
      </p:sp>
      <p:sp>
        <p:nvSpPr>
          <p:cNvPr id="9" name="Rectangle 8"/>
          <p:cNvSpPr/>
          <p:nvPr/>
        </p:nvSpPr>
        <p:spPr bwMode="auto">
          <a:xfrm>
            <a:off x="3778307" y="1716504"/>
            <a:ext cx="4483377" cy="299987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4D4D4D"/>
              </a:buClr>
            </a:pPr>
            <a:r>
              <a:rPr lang="en-IN" dirty="0">
                <a:solidFill>
                  <a:srgbClr val="0070C0"/>
                </a:solidFill>
                <a:cs typeface="Times New Roman" pitchFamily="18" charset="0"/>
              </a:rPr>
              <a:t>class A</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r>
              <a:rPr lang="en-IN" dirty="0">
                <a:solidFill>
                  <a:srgbClr val="0070C0"/>
                </a:solidFill>
                <a:cs typeface="Times New Roman" pitchFamily="18" charset="0"/>
              </a:rPr>
              <a:t>public virtual void X(){}</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endParaRPr lang="en-US"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Class B:A</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r>
              <a:rPr lang="en-IN" dirty="0">
                <a:solidFill>
                  <a:srgbClr val="0070C0"/>
                </a:solidFill>
                <a:cs typeface="Times New Roman" pitchFamily="18" charset="0"/>
              </a:rPr>
              <a:t>sealed public override void X(){}</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endParaRPr lang="en-IN" dirty="0">
              <a:solidFill>
                <a:srgbClr val="0070C0"/>
              </a:solidFill>
              <a:cs typeface="Times New Roman" pitchFamily="18" charset="0"/>
            </a:endParaRPr>
          </a:p>
          <a:p>
            <a:pPr fontAlgn="base">
              <a:spcBef>
                <a:spcPct val="20000"/>
              </a:spcBef>
              <a:spcAft>
                <a:spcPct val="0"/>
              </a:spcAft>
              <a:buClr>
                <a:srgbClr val="4D4D4D"/>
              </a:buClr>
            </a:pPr>
            <a:endParaRPr lang="en-IN" dirty="0">
              <a:solidFill>
                <a:srgbClr val="0070C0"/>
              </a:solidFill>
              <a:cs typeface="Times New Roman" pitchFamily="18" charset="0"/>
            </a:endParaRPr>
          </a:p>
        </p:txBody>
      </p:sp>
      <p:sp>
        <p:nvSpPr>
          <p:cNvPr id="10" name="Rectangle 9"/>
          <p:cNvSpPr/>
          <p:nvPr/>
        </p:nvSpPr>
        <p:spPr bwMode="auto">
          <a:xfrm>
            <a:off x="8710863" y="1716505"/>
            <a:ext cx="2935705" cy="299987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20000"/>
              </a:spcBef>
              <a:spcAft>
                <a:spcPct val="0"/>
              </a:spcAft>
              <a:buClr>
                <a:srgbClr val="4D4D4D"/>
              </a:buClr>
            </a:pPr>
            <a:endParaRPr lang="en-IN" dirty="0">
              <a:solidFill>
                <a:srgbClr val="0070C0"/>
              </a:solidFill>
              <a:cs typeface="Times New Roman" pitchFamily="18" charset="0"/>
            </a:endParaRPr>
          </a:p>
          <a:p>
            <a:pPr fontAlgn="base">
              <a:spcBef>
                <a:spcPct val="20000"/>
              </a:spcBef>
              <a:spcAft>
                <a:spcPct val="0"/>
              </a:spcAft>
              <a:buClr>
                <a:srgbClr val="4D4D4D"/>
              </a:buClr>
            </a:pPr>
            <a:r>
              <a:rPr lang="en-IN" dirty="0">
                <a:solidFill>
                  <a:srgbClr val="0070C0"/>
                </a:solidFill>
                <a:cs typeface="Times New Roman" pitchFamily="18" charset="0"/>
              </a:rPr>
              <a:t>Class C:A</a:t>
            </a:r>
          </a:p>
          <a:p>
            <a:pPr fontAlgn="base">
              <a:spcBef>
                <a:spcPct val="20000"/>
              </a:spcBef>
              <a:spcAft>
                <a:spcPct val="0"/>
              </a:spcAft>
              <a:buClr>
                <a:srgbClr val="4D4D4D"/>
              </a:buClr>
            </a:pPr>
            <a:r>
              <a:rPr lang="en-IN" dirty="0">
                <a:solidFill>
                  <a:srgbClr val="0070C0"/>
                </a:solidFill>
                <a:cs typeface="Times New Roman" pitchFamily="18" charset="0"/>
              </a:rPr>
              <a:t>{</a:t>
            </a:r>
          </a:p>
          <a:p>
            <a:pPr fontAlgn="base">
              <a:spcBef>
                <a:spcPct val="20000"/>
              </a:spcBef>
              <a:spcAft>
                <a:spcPct val="0"/>
              </a:spcAft>
              <a:buClr>
                <a:srgbClr val="4D4D4D"/>
              </a:buClr>
            </a:pPr>
            <a:r>
              <a:rPr lang="en-IN" dirty="0">
                <a:solidFill>
                  <a:srgbClr val="0070C0"/>
                </a:solidFill>
                <a:cs typeface="Times New Roman" pitchFamily="18" charset="0"/>
              </a:rPr>
              <a:t>public override void X(){}</a:t>
            </a:r>
          </a:p>
          <a:p>
            <a:pPr fontAlgn="base">
              <a:spcBef>
                <a:spcPct val="20000"/>
              </a:spcBef>
              <a:spcAft>
                <a:spcPct val="0"/>
              </a:spcAft>
              <a:buClr>
                <a:srgbClr val="4D4D4D"/>
              </a:buClr>
            </a:pPr>
            <a:r>
              <a:rPr lang="en-IN" dirty="0">
                <a:solidFill>
                  <a:srgbClr val="0070C0"/>
                </a:solidFill>
                <a:cs typeface="Times New Roman" pitchFamily="18" charset="0"/>
              </a:rPr>
              <a:t>		</a:t>
            </a:r>
          </a:p>
          <a:p>
            <a:pPr fontAlgn="base">
              <a:spcBef>
                <a:spcPct val="20000"/>
              </a:spcBef>
              <a:spcAft>
                <a:spcPct val="0"/>
              </a:spcAft>
              <a:buClr>
                <a:srgbClr val="4D4D4D"/>
              </a:buClr>
            </a:pPr>
            <a:r>
              <a:rPr lang="en-IN" dirty="0">
                <a:solidFill>
                  <a:srgbClr val="0070C0"/>
                </a:solidFill>
                <a:cs typeface="Times New Roman" pitchFamily="18" charset="0"/>
              </a:rPr>
              <a:t>}</a:t>
            </a:r>
          </a:p>
        </p:txBody>
      </p:sp>
      <p:cxnSp>
        <p:nvCxnSpPr>
          <p:cNvPr id="11" name="Straight Arrow Connector 10"/>
          <p:cNvCxnSpPr/>
          <p:nvPr/>
        </p:nvCxnSpPr>
        <p:spPr bwMode="auto">
          <a:xfrm>
            <a:off x="1307432" y="4195011"/>
            <a:ext cx="32084" cy="1171073"/>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13" name="Straight Arrow Connector 12"/>
          <p:cNvCxnSpPr/>
          <p:nvPr/>
        </p:nvCxnSpPr>
        <p:spPr bwMode="auto">
          <a:xfrm>
            <a:off x="10210799" y="3080084"/>
            <a:ext cx="0" cy="2133600"/>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
        <p:nvSpPr>
          <p:cNvPr id="14" name="Oval 13"/>
          <p:cNvSpPr/>
          <p:nvPr/>
        </p:nvSpPr>
        <p:spPr bwMode="auto">
          <a:xfrm>
            <a:off x="7808686" y="5277259"/>
            <a:ext cx="4252685" cy="1196921"/>
          </a:xfrm>
          <a:prstGeom prst="ellipse">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0" fontAlgn="base">
              <a:spcBef>
                <a:spcPct val="20000"/>
              </a:spcBef>
              <a:spcAft>
                <a:spcPct val="0"/>
              </a:spcAft>
              <a:buClr>
                <a:srgbClr val="4D4D4D"/>
              </a:buClr>
              <a:buFontTx/>
              <a:buNone/>
            </a:pPr>
            <a:r>
              <a:rPr lang="en-US" dirty="0">
                <a:solidFill>
                  <a:srgbClr val="FF0000"/>
                </a:solidFill>
                <a:cs typeface="Times New Roman" pitchFamily="18" charset="0"/>
              </a:rPr>
              <a:t>You cant override x() because the method is sealed</a:t>
            </a:r>
            <a:endParaRPr lang="en-IN" dirty="0">
              <a:solidFill>
                <a:srgbClr val="FF0000"/>
              </a:solidFill>
              <a:cs typeface="Times New Roman" pitchFamily="18" charset="0"/>
            </a:endParaRPr>
          </a:p>
        </p:txBody>
      </p:sp>
    </p:spTree>
    <p:extLst>
      <p:ext uri="{BB962C8B-B14F-4D97-AF65-F5344CB8AC3E}">
        <p14:creationId xmlns:p14="http://schemas.microsoft.com/office/powerpoint/2010/main" val="134713385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ASSIGNMENT - INHERITANCE</a:t>
            </a:r>
            <a:endParaRPr lang="en-IN" dirty="0">
              <a:solidFill>
                <a:srgbClr val="000000"/>
              </a:solidFill>
            </a:endParaRPr>
          </a:p>
        </p:txBody>
      </p:sp>
      <p:sp>
        <p:nvSpPr>
          <p:cNvPr id="3" name="Content Placeholder 2"/>
          <p:cNvSpPr>
            <a:spLocks noGrp="1"/>
          </p:cNvSpPr>
          <p:nvPr>
            <p:ph idx="1"/>
          </p:nvPr>
        </p:nvSpPr>
        <p:spPr/>
        <p:txBody>
          <a:bodyPr/>
          <a:lstStyle/>
          <a:p>
            <a:pPr marL="0" indent="0">
              <a:buNone/>
            </a:pPr>
            <a:r>
              <a:rPr lang="en-US" dirty="0">
                <a:solidFill>
                  <a:srgbClr val="000000"/>
                </a:solidFill>
              </a:rPr>
              <a:t>Create classes employee and manager. An employee will have attributes such as id , name , salary, </a:t>
            </a:r>
            <a:r>
              <a:rPr lang="en-US" dirty="0" err="1">
                <a:solidFill>
                  <a:srgbClr val="000000"/>
                </a:solidFill>
              </a:rPr>
              <a:t>dob</a:t>
            </a:r>
            <a:r>
              <a:rPr lang="en-US" dirty="0">
                <a:solidFill>
                  <a:srgbClr val="000000"/>
                </a:solidFill>
              </a:rPr>
              <a:t>. A manager extends from an employee he will have additionally properties such as onsite allowance and bonus. Compute the salary of an employee and manager. </a:t>
            </a:r>
            <a:endParaRPr lang="en-IN" dirty="0">
              <a:solidFill>
                <a:srgbClr val="000000"/>
              </a:solidFill>
            </a:endParaRPr>
          </a:p>
        </p:txBody>
      </p:sp>
    </p:spTree>
    <p:extLst>
      <p:ext uri="{BB962C8B-B14F-4D97-AF65-F5344CB8AC3E}">
        <p14:creationId xmlns:p14="http://schemas.microsoft.com/office/powerpoint/2010/main" val="41280457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CONSTRUCTORS</a:t>
            </a:r>
            <a:endParaRPr lang="en-IN" dirty="0">
              <a:solidFill>
                <a:srgbClr val="000000"/>
              </a:solidFill>
            </a:endParaRPr>
          </a:p>
        </p:txBody>
      </p:sp>
      <p:sp>
        <p:nvSpPr>
          <p:cNvPr id="3" name="Content Placeholder 2"/>
          <p:cNvSpPr>
            <a:spLocks noGrp="1"/>
          </p:cNvSpPr>
          <p:nvPr>
            <p:ph idx="1"/>
          </p:nvPr>
        </p:nvSpPr>
        <p:spPr/>
        <p:txBody>
          <a:bodyPr/>
          <a:lstStyle/>
          <a:p>
            <a:r>
              <a:rPr lang="en-US" dirty="0">
                <a:solidFill>
                  <a:srgbClr val="000000"/>
                </a:solidFill>
              </a:rPr>
              <a:t>A constructor has the same name has that of the class</a:t>
            </a:r>
          </a:p>
          <a:p>
            <a:endParaRPr lang="en-US" dirty="0">
              <a:solidFill>
                <a:srgbClr val="000000"/>
              </a:solidFill>
            </a:endParaRPr>
          </a:p>
          <a:p>
            <a:r>
              <a:rPr lang="en-US" dirty="0">
                <a:solidFill>
                  <a:srgbClr val="000000"/>
                </a:solidFill>
              </a:rPr>
              <a:t>A default constructor is created automatically if your class doesn’t have one</a:t>
            </a:r>
          </a:p>
          <a:p>
            <a:endParaRPr lang="en-US" dirty="0">
              <a:solidFill>
                <a:srgbClr val="000000"/>
              </a:solidFill>
            </a:endParaRPr>
          </a:p>
          <a:p>
            <a:r>
              <a:rPr lang="en-US" dirty="0">
                <a:solidFill>
                  <a:srgbClr val="000000"/>
                </a:solidFill>
              </a:rPr>
              <a:t>A constructor can be declared as private constructor, and it is not possible for other classes to derive from this class – SINGLETON PATTERN</a:t>
            </a:r>
          </a:p>
          <a:p>
            <a:endParaRPr lang="en-US" dirty="0">
              <a:solidFill>
                <a:srgbClr val="000000"/>
              </a:solidFill>
            </a:endParaRPr>
          </a:p>
          <a:p>
            <a:r>
              <a:rPr lang="en-US" dirty="0">
                <a:solidFill>
                  <a:srgbClr val="000000"/>
                </a:solidFill>
              </a:rPr>
              <a:t>A static constructor  initializes static fields or data of the class and is executed only once.</a:t>
            </a:r>
            <a:endParaRPr lang="en-IN" dirty="0">
              <a:solidFill>
                <a:srgbClr val="000000"/>
              </a:solidFill>
            </a:endParaRPr>
          </a:p>
        </p:txBody>
      </p:sp>
    </p:spTree>
    <p:extLst>
      <p:ext uri="{BB962C8B-B14F-4D97-AF65-F5344CB8AC3E}">
        <p14:creationId xmlns:p14="http://schemas.microsoft.com/office/powerpoint/2010/main" val="385571227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INHERITANCE IN CONSTRUCTORS</a:t>
            </a:r>
            <a:endParaRPr lang="en-IN" dirty="0">
              <a:solidFill>
                <a:srgbClr val="000000"/>
              </a:solidFill>
            </a:endParaRPr>
          </a:p>
        </p:txBody>
      </p:sp>
      <p:sp>
        <p:nvSpPr>
          <p:cNvPr id="6" name="Content Placeholder 5"/>
          <p:cNvSpPr>
            <a:spLocks noGrp="1"/>
          </p:cNvSpPr>
          <p:nvPr>
            <p:ph idx="1"/>
          </p:nvPr>
        </p:nvSpPr>
        <p:spPr>
          <a:xfrm>
            <a:off x="430209" y="4279825"/>
            <a:ext cx="11351966" cy="2194355"/>
          </a:xfrm>
        </p:spPr>
        <p:txBody>
          <a:bodyPr/>
          <a:lstStyle/>
          <a:p>
            <a:r>
              <a:rPr lang="en-US" dirty="0">
                <a:solidFill>
                  <a:srgbClr val="000000"/>
                </a:solidFill>
              </a:rPr>
              <a:t>only the default constructor of the base class will be called automatically</a:t>
            </a:r>
          </a:p>
          <a:p>
            <a:endParaRPr lang="en-US" dirty="0">
              <a:solidFill>
                <a:srgbClr val="000000"/>
              </a:solidFill>
            </a:endParaRPr>
          </a:p>
          <a:p>
            <a:r>
              <a:rPr lang="en-US" dirty="0">
                <a:solidFill>
                  <a:srgbClr val="000000"/>
                </a:solidFill>
              </a:rPr>
              <a:t>If you want to call the parameterized constructor use the base keyword.</a:t>
            </a:r>
            <a:endParaRPr lang="en-IN" dirty="0">
              <a:solidFill>
                <a:srgbClr val="000000"/>
              </a:solidFill>
            </a:endParaRPr>
          </a:p>
        </p:txBody>
      </p:sp>
      <p:sp>
        <p:nvSpPr>
          <p:cNvPr id="4" name="Rectangle 3"/>
          <p:cNvSpPr/>
          <p:nvPr/>
        </p:nvSpPr>
        <p:spPr bwMode="auto">
          <a:xfrm>
            <a:off x="793630" y="1173192"/>
            <a:ext cx="5313872" cy="276045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IN" dirty="0">
                <a:solidFill>
                  <a:schemeClr val="tx1">
                    <a:lumMod val="75000"/>
                    <a:lumOff val="25000"/>
                  </a:schemeClr>
                </a:solidFill>
                <a:latin typeface="Arial" pitchFamily="34" charset="0"/>
              </a:rPr>
              <a:t>class Person</a:t>
            </a:r>
          </a:p>
          <a:p>
            <a:pPr eaLnBrk="0" fontAlgn="base" hangingPunct="0">
              <a:spcBef>
                <a:spcPct val="0"/>
              </a:spcBef>
              <a:spcAft>
                <a:spcPct val="0"/>
              </a:spcAft>
            </a:pPr>
            <a:r>
              <a:rPr lang="en-IN" dirty="0">
                <a:solidFill>
                  <a:schemeClr val="tx1">
                    <a:lumMod val="75000"/>
                    <a:lumOff val="25000"/>
                  </a:schemeClr>
                </a:solidFill>
                <a:latin typeface="Arial" pitchFamily="34" charset="0"/>
              </a:rPr>
              <a:t>{	protected string name;</a:t>
            </a:r>
          </a:p>
          <a:p>
            <a:pPr eaLnBrk="0" fontAlgn="base" hangingPunct="0">
              <a:spcBef>
                <a:spcPct val="0"/>
              </a:spcBef>
              <a:spcAft>
                <a:spcPct val="0"/>
              </a:spcAft>
            </a:pPr>
            <a:r>
              <a:rPr lang="en-IN" dirty="0">
                <a:solidFill>
                  <a:schemeClr val="tx1">
                    <a:lumMod val="75000"/>
                    <a:lumOff val="25000"/>
                  </a:schemeClr>
                </a:solidFill>
                <a:latin typeface="Arial" pitchFamily="34" charset="0"/>
              </a:rPr>
              <a:t>	public Person(){</a:t>
            </a:r>
          </a:p>
          <a:p>
            <a:pPr eaLnBrk="0" fontAlgn="base" hangingPunct="0">
              <a:spcBef>
                <a:spcPct val="0"/>
              </a:spcBef>
              <a:spcAft>
                <a:spcPct val="0"/>
              </a:spcAft>
            </a:pPr>
            <a:r>
              <a:rPr lang="en-IN" dirty="0">
                <a:solidFill>
                  <a:schemeClr val="tx1">
                    <a:lumMod val="75000"/>
                    <a:lumOff val="25000"/>
                  </a:schemeClr>
                </a:solidFill>
                <a:latin typeface="Arial" pitchFamily="34" charset="0"/>
              </a:rPr>
              <a:t>	name=null;</a:t>
            </a:r>
          </a:p>
          <a:p>
            <a:pPr eaLnBrk="0" fontAlgn="base" hangingPunct="0">
              <a:spcBef>
                <a:spcPct val="0"/>
              </a:spcBef>
              <a:spcAft>
                <a:spcPct val="0"/>
              </a:spcAft>
            </a:pPr>
            <a:r>
              <a:rPr lang="en-IN" dirty="0">
                <a:solidFill>
                  <a:schemeClr val="tx1">
                    <a:lumMod val="75000"/>
                    <a:lumOff val="25000"/>
                  </a:schemeClr>
                </a:solidFill>
                <a:latin typeface="Arial" pitchFamily="34" charset="0"/>
              </a:rPr>
              <a:t>	}</a:t>
            </a:r>
          </a:p>
          <a:p>
            <a:pPr eaLnBrk="0" fontAlgn="base" hangingPunct="0">
              <a:spcBef>
                <a:spcPct val="0"/>
              </a:spcBef>
              <a:spcAft>
                <a:spcPct val="0"/>
              </a:spcAft>
            </a:pPr>
            <a:r>
              <a:rPr lang="en-IN" dirty="0">
                <a:solidFill>
                  <a:schemeClr val="tx1">
                    <a:lumMod val="75000"/>
                    <a:lumOff val="25000"/>
                  </a:schemeClr>
                </a:solidFill>
                <a:latin typeface="Arial" pitchFamily="34" charset="0"/>
              </a:rPr>
              <a:t>	public Person(string n)</a:t>
            </a:r>
          </a:p>
          <a:p>
            <a:pPr eaLnBrk="0" fontAlgn="base" hangingPunct="0">
              <a:spcBef>
                <a:spcPct val="0"/>
              </a:spcBef>
              <a:spcAft>
                <a:spcPct val="0"/>
              </a:spcAft>
            </a:pPr>
            <a:r>
              <a:rPr lang="en-IN" dirty="0">
                <a:solidFill>
                  <a:schemeClr val="tx1">
                    <a:lumMod val="75000"/>
                    <a:lumOff val="25000"/>
                  </a:schemeClr>
                </a:solidFill>
                <a:latin typeface="Arial" pitchFamily="34" charset="0"/>
              </a:rPr>
              <a:t>	{</a:t>
            </a:r>
          </a:p>
          <a:p>
            <a:pPr eaLnBrk="0" fontAlgn="base" hangingPunct="0">
              <a:spcBef>
                <a:spcPct val="0"/>
              </a:spcBef>
              <a:spcAft>
                <a:spcPct val="0"/>
              </a:spcAft>
            </a:pPr>
            <a:r>
              <a:rPr lang="en-IN" dirty="0">
                <a:solidFill>
                  <a:schemeClr val="tx1">
                    <a:lumMod val="75000"/>
                    <a:lumOff val="25000"/>
                  </a:schemeClr>
                </a:solidFill>
                <a:latin typeface="Arial" pitchFamily="34" charset="0"/>
              </a:rPr>
              <a:t>	this.name=n;</a:t>
            </a:r>
          </a:p>
          <a:p>
            <a:pPr eaLnBrk="0" fontAlgn="base" hangingPunct="0">
              <a:spcBef>
                <a:spcPct val="0"/>
              </a:spcBef>
              <a:spcAft>
                <a:spcPct val="0"/>
              </a:spcAft>
            </a:pPr>
            <a:r>
              <a:rPr lang="en-IN" dirty="0">
                <a:solidFill>
                  <a:schemeClr val="tx1">
                    <a:lumMod val="75000"/>
                    <a:lumOff val="25000"/>
                  </a:schemeClr>
                </a:solidFill>
                <a:latin typeface="Arial" pitchFamily="34" charset="0"/>
              </a:rPr>
              <a:t>	}}</a:t>
            </a:r>
          </a:p>
          <a:p>
            <a:pPr eaLnBrk="0" fontAlgn="base" hangingPunct="0">
              <a:spcBef>
                <a:spcPct val="0"/>
              </a:spcBef>
              <a:spcAft>
                <a:spcPct val="0"/>
              </a:spcAft>
            </a:pPr>
            <a:r>
              <a:rPr lang="en-IN" dirty="0">
                <a:solidFill>
                  <a:schemeClr val="tx1">
                    <a:lumMod val="75000"/>
                    <a:lumOff val="25000"/>
                  </a:schemeClr>
                </a:solidFill>
                <a:latin typeface="Arial" pitchFamily="34" charset="0"/>
              </a:rPr>
              <a:t>	</a:t>
            </a:r>
            <a:endParaRPr kumimoji="0" lang="en-IN" b="0" i="0" u="none" strike="noStrike" cap="none" normalizeH="0" baseline="0" dirty="0">
              <a:ln>
                <a:noFill/>
              </a:ln>
              <a:solidFill>
                <a:schemeClr val="tx1">
                  <a:lumMod val="75000"/>
                  <a:lumOff val="25000"/>
                </a:schemeClr>
              </a:solidFill>
              <a:effectLst/>
              <a:latin typeface="Arial" pitchFamily="34" charset="0"/>
              <a:ea typeface="ＭＳ Ｐゴシック"/>
              <a:cs typeface="ＭＳ Ｐゴシック"/>
            </a:endParaRPr>
          </a:p>
        </p:txBody>
      </p:sp>
      <p:sp>
        <p:nvSpPr>
          <p:cNvPr id="5" name="Rectangle 4"/>
          <p:cNvSpPr/>
          <p:nvPr/>
        </p:nvSpPr>
        <p:spPr bwMode="auto">
          <a:xfrm>
            <a:off x="6676845" y="1173192"/>
            <a:ext cx="4520242" cy="276045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dirty="0">
              <a:solidFill>
                <a:schemeClr val="tx1">
                  <a:lumMod val="75000"/>
                  <a:lumOff val="25000"/>
                </a:schemeClr>
              </a:solidFill>
              <a:latin typeface="Arial" pitchFamily="34" charset="0"/>
            </a:endParaRPr>
          </a:p>
          <a:p>
            <a:pPr eaLnBrk="0" fontAlgn="base" hangingPunct="0">
              <a:spcBef>
                <a:spcPct val="0"/>
              </a:spcBef>
              <a:spcAft>
                <a:spcPct val="0"/>
              </a:spcAft>
            </a:pPr>
            <a:r>
              <a:rPr lang="en-IN" dirty="0">
                <a:solidFill>
                  <a:schemeClr val="tx1">
                    <a:lumMod val="75000"/>
                    <a:lumOff val="25000"/>
                  </a:schemeClr>
                </a:solidFill>
                <a:latin typeface="Arial" pitchFamily="34" charset="0"/>
              </a:rPr>
              <a:t>class </a:t>
            </a:r>
            <a:r>
              <a:rPr lang="en-IN" dirty="0" err="1">
                <a:solidFill>
                  <a:schemeClr val="tx1">
                    <a:lumMod val="75000"/>
                    <a:lumOff val="25000"/>
                  </a:schemeClr>
                </a:solidFill>
                <a:latin typeface="Arial" pitchFamily="34" charset="0"/>
              </a:rPr>
              <a:t>Employee:Person</a:t>
            </a:r>
            <a:endParaRPr lang="en-IN" dirty="0">
              <a:solidFill>
                <a:schemeClr val="tx1">
                  <a:lumMod val="75000"/>
                  <a:lumOff val="25000"/>
                </a:schemeClr>
              </a:solidFill>
              <a:latin typeface="Arial" pitchFamily="34" charset="0"/>
            </a:endParaRPr>
          </a:p>
          <a:p>
            <a:pPr eaLnBrk="0" fontAlgn="base" hangingPunct="0">
              <a:spcBef>
                <a:spcPct val="0"/>
              </a:spcBef>
              <a:spcAft>
                <a:spcPct val="0"/>
              </a:spcAft>
            </a:pPr>
            <a:r>
              <a:rPr lang="en-IN" dirty="0">
                <a:solidFill>
                  <a:schemeClr val="tx1">
                    <a:lumMod val="75000"/>
                    <a:lumOff val="25000"/>
                  </a:schemeClr>
                </a:solidFill>
                <a:latin typeface="Arial" pitchFamily="34" charset="0"/>
              </a:rPr>
              <a:t>{</a:t>
            </a:r>
          </a:p>
          <a:p>
            <a:pPr eaLnBrk="0" fontAlgn="base" hangingPunct="0">
              <a:spcBef>
                <a:spcPct val="0"/>
              </a:spcBef>
              <a:spcAft>
                <a:spcPct val="0"/>
              </a:spcAft>
            </a:pPr>
            <a:r>
              <a:rPr lang="en-IN" dirty="0">
                <a:solidFill>
                  <a:schemeClr val="tx1">
                    <a:lumMod val="75000"/>
                    <a:lumOff val="25000"/>
                  </a:schemeClr>
                </a:solidFill>
                <a:latin typeface="Arial" pitchFamily="34" charset="0"/>
              </a:rPr>
              <a:t>	protect </a:t>
            </a:r>
            <a:r>
              <a:rPr lang="en-IN" dirty="0" err="1">
                <a:solidFill>
                  <a:schemeClr val="tx1">
                    <a:lumMod val="75000"/>
                    <a:lumOff val="25000"/>
                  </a:schemeClr>
                </a:solidFill>
                <a:latin typeface="Arial" pitchFamily="34" charset="0"/>
              </a:rPr>
              <a:t>int</a:t>
            </a:r>
            <a:r>
              <a:rPr lang="en-IN" dirty="0">
                <a:solidFill>
                  <a:schemeClr val="tx1">
                    <a:lumMod val="75000"/>
                    <a:lumOff val="25000"/>
                  </a:schemeClr>
                </a:solidFill>
                <a:latin typeface="Arial" pitchFamily="34" charset="0"/>
              </a:rPr>
              <a:t> </a:t>
            </a:r>
            <a:r>
              <a:rPr lang="en-IN" dirty="0" err="1">
                <a:solidFill>
                  <a:schemeClr val="tx1">
                    <a:lumMod val="75000"/>
                    <a:lumOff val="25000"/>
                  </a:schemeClr>
                </a:solidFill>
                <a:latin typeface="Arial" pitchFamily="34" charset="0"/>
              </a:rPr>
              <a:t>empid</a:t>
            </a:r>
            <a:endParaRPr lang="en-IN" dirty="0">
              <a:solidFill>
                <a:schemeClr val="tx1">
                  <a:lumMod val="75000"/>
                  <a:lumOff val="25000"/>
                </a:schemeClr>
              </a:solidFill>
              <a:latin typeface="Arial" pitchFamily="34" charset="0"/>
            </a:endParaRPr>
          </a:p>
          <a:p>
            <a:pPr eaLnBrk="0" fontAlgn="base" hangingPunct="0">
              <a:spcBef>
                <a:spcPct val="0"/>
              </a:spcBef>
              <a:spcAft>
                <a:spcPct val="0"/>
              </a:spcAft>
            </a:pPr>
            <a:r>
              <a:rPr lang="en-IN" dirty="0">
                <a:solidFill>
                  <a:schemeClr val="tx1">
                    <a:lumMod val="75000"/>
                    <a:lumOff val="25000"/>
                  </a:schemeClr>
                </a:solidFill>
                <a:latin typeface="Arial" pitchFamily="34" charset="0"/>
              </a:rPr>
              <a:t>	</a:t>
            </a:r>
          </a:p>
          <a:p>
            <a:pPr eaLnBrk="0" fontAlgn="base" hangingPunct="0">
              <a:spcBef>
                <a:spcPct val="0"/>
              </a:spcBef>
              <a:spcAft>
                <a:spcPct val="0"/>
              </a:spcAft>
            </a:pPr>
            <a:r>
              <a:rPr lang="en-IN" dirty="0">
                <a:solidFill>
                  <a:schemeClr val="tx1">
                    <a:lumMod val="75000"/>
                    <a:lumOff val="25000"/>
                  </a:schemeClr>
                </a:solidFill>
                <a:latin typeface="Arial" pitchFamily="34" charset="0"/>
              </a:rPr>
              <a:t>	public Employee(string </a:t>
            </a:r>
            <a:r>
              <a:rPr lang="en-IN" dirty="0" err="1">
                <a:solidFill>
                  <a:schemeClr val="tx1">
                    <a:lumMod val="75000"/>
                    <a:lumOff val="25000"/>
                  </a:schemeClr>
                </a:solidFill>
                <a:latin typeface="Arial" pitchFamily="34" charset="0"/>
              </a:rPr>
              <a:t>name,int</a:t>
            </a:r>
            <a:r>
              <a:rPr lang="en-IN" dirty="0">
                <a:solidFill>
                  <a:schemeClr val="tx1">
                    <a:lumMod val="75000"/>
                    <a:lumOff val="25000"/>
                  </a:schemeClr>
                </a:solidFill>
                <a:latin typeface="Arial" pitchFamily="34" charset="0"/>
              </a:rPr>
              <a:t> </a:t>
            </a:r>
            <a:r>
              <a:rPr lang="en-IN" dirty="0" err="1">
                <a:solidFill>
                  <a:schemeClr val="tx1">
                    <a:lumMod val="75000"/>
                    <a:lumOff val="25000"/>
                  </a:schemeClr>
                </a:solidFill>
                <a:latin typeface="Arial" pitchFamily="34" charset="0"/>
              </a:rPr>
              <a:t>empid</a:t>
            </a:r>
            <a:r>
              <a:rPr lang="en-IN" dirty="0">
                <a:solidFill>
                  <a:schemeClr val="tx1">
                    <a:lumMod val="75000"/>
                    <a:lumOff val="25000"/>
                  </a:schemeClr>
                </a:solidFill>
                <a:latin typeface="Arial" pitchFamily="34" charset="0"/>
              </a:rPr>
              <a:t>):base(name){</a:t>
            </a:r>
          </a:p>
          <a:p>
            <a:pPr eaLnBrk="0" fontAlgn="base" hangingPunct="0">
              <a:spcBef>
                <a:spcPct val="0"/>
              </a:spcBef>
              <a:spcAft>
                <a:spcPct val="0"/>
              </a:spcAft>
            </a:pPr>
            <a:r>
              <a:rPr lang="en-IN" dirty="0">
                <a:solidFill>
                  <a:schemeClr val="tx1">
                    <a:lumMod val="75000"/>
                    <a:lumOff val="25000"/>
                  </a:schemeClr>
                </a:solidFill>
                <a:latin typeface="Arial" pitchFamily="34" charset="0"/>
              </a:rPr>
              <a:t>	</a:t>
            </a:r>
            <a:r>
              <a:rPr lang="en-IN" dirty="0" err="1">
                <a:solidFill>
                  <a:schemeClr val="tx1">
                    <a:lumMod val="75000"/>
                    <a:lumOff val="25000"/>
                  </a:schemeClr>
                </a:solidFill>
                <a:latin typeface="Arial" pitchFamily="34" charset="0"/>
              </a:rPr>
              <a:t>this.empid</a:t>
            </a:r>
            <a:r>
              <a:rPr lang="en-IN" dirty="0">
                <a:solidFill>
                  <a:schemeClr val="tx1">
                    <a:lumMod val="75000"/>
                    <a:lumOff val="25000"/>
                  </a:schemeClr>
                </a:solidFill>
                <a:latin typeface="Arial" pitchFamily="34" charset="0"/>
              </a:rPr>
              <a:t>=</a:t>
            </a:r>
            <a:r>
              <a:rPr lang="en-IN" dirty="0" err="1">
                <a:solidFill>
                  <a:schemeClr val="tx1">
                    <a:lumMod val="75000"/>
                    <a:lumOff val="25000"/>
                  </a:schemeClr>
                </a:solidFill>
                <a:latin typeface="Arial" pitchFamily="34" charset="0"/>
              </a:rPr>
              <a:t>empid</a:t>
            </a:r>
            <a:endParaRPr lang="en-IN" dirty="0">
              <a:solidFill>
                <a:schemeClr val="tx1">
                  <a:lumMod val="75000"/>
                  <a:lumOff val="25000"/>
                </a:schemeClr>
              </a:solidFill>
              <a:latin typeface="Arial" pitchFamily="34" charset="0"/>
            </a:endParaRPr>
          </a:p>
          <a:p>
            <a:pPr eaLnBrk="0" fontAlgn="base" hangingPunct="0">
              <a:spcBef>
                <a:spcPct val="0"/>
              </a:spcBef>
              <a:spcAft>
                <a:spcPct val="0"/>
              </a:spcAft>
            </a:pPr>
            <a:r>
              <a:rPr lang="en-IN" dirty="0">
                <a:solidFill>
                  <a:schemeClr val="tx1">
                    <a:lumMod val="75000"/>
                    <a:lumOff val="25000"/>
                  </a:schemeClr>
                </a:solidFill>
                <a:latin typeface="Arial" pitchFamily="34" charset="0"/>
              </a:rPr>
              <a:t>	}</a:t>
            </a:r>
          </a:p>
          <a:p>
            <a:pPr eaLnBrk="0" fontAlgn="base" hangingPunct="0">
              <a:spcBef>
                <a:spcPct val="0"/>
              </a:spcBef>
              <a:spcAft>
                <a:spcPct val="0"/>
              </a:spcAft>
            </a:pPr>
            <a:r>
              <a:rPr lang="en-IN" dirty="0">
                <a:solidFill>
                  <a:schemeClr val="tx1">
                    <a:lumMod val="75000"/>
                    <a:lumOff val="25000"/>
                  </a:schemeClr>
                </a:solidFill>
                <a:latin typeface="Arial" pitchFamily="34" charset="0"/>
              </a:rPr>
              <a:t>}</a:t>
            </a:r>
            <a:endParaRPr kumimoji="0" lang="en-IN" b="0" i="0" u="none" strike="noStrike" cap="none" normalizeH="0" baseline="0" dirty="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52809201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THE C# FAMILY TREE</a:t>
            </a:r>
            <a:endParaRPr lang="en-IN" dirty="0">
              <a:solidFill>
                <a:srgbClr val="000000"/>
              </a:solidFill>
            </a:endParaRPr>
          </a:p>
        </p:txBody>
      </p:sp>
      <p:pic>
        <p:nvPicPr>
          <p:cNvPr id="7" name="Content Placeholder 6"/>
          <p:cNvPicPr>
            <a:picLocks noGrp="1" noChangeAspect="1"/>
          </p:cNvPicPr>
          <p:nvPr>
            <p:ph idx="1"/>
          </p:nvPr>
        </p:nvPicPr>
        <p:blipFill>
          <a:blip r:embed="rId2"/>
          <a:stretch>
            <a:fillRect/>
          </a:stretch>
        </p:blipFill>
        <p:spPr>
          <a:xfrm>
            <a:off x="4693928" y="2929994"/>
            <a:ext cx="1457070" cy="816935"/>
          </a:xfrm>
          <a:prstGeom prst="rect">
            <a:avLst/>
          </a:prstGeom>
        </p:spPr>
      </p:pic>
      <p:sp>
        <p:nvSpPr>
          <p:cNvPr id="4" name="Rectangle 3"/>
          <p:cNvSpPr/>
          <p:nvPr/>
        </p:nvSpPr>
        <p:spPr bwMode="auto">
          <a:xfrm>
            <a:off x="4688592" y="1014170"/>
            <a:ext cx="1440873" cy="8035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0" fontAlgn="base">
              <a:spcBef>
                <a:spcPct val="20000"/>
              </a:spcBef>
              <a:spcAft>
                <a:spcPct val="0"/>
              </a:spcAft>
              <a:buClr>
                <a:srgbClr val="4D4D4D"/>
              </a:buClr>
              <a:buFontTx/>
              <a:buNone/>
            </a:pPr>
            <a:endParaRPr lang="en-US" dirty="0">
              <a:solidFill>
                <a:srgbClr val="0070C0"/>
              </a:solidFill>
              <a:cs typeface="Times New Roman" pitchFamily="18" charset="0"/>
            </a:endParaRPr>
          </a:p>
          <a:p>
            <a:pPr indent="0" fontAlgn="base">
              <a:spcBef>
                <a:spcPct val="20000"/>
              </a:spcBef>
              <a:spcAft>
                <a:spcPct val="0"/>
              </a:spcAft>
              <a:buClr>
                <a:srgbClr val="4D4D4D"/>
              </a:buClr>
              <a:buFontTx/>
              <a:buNone/>
            </a:pPr>
            <a:r>
              <a:rPr lang="en-US" dirty="0">
                <a:solidFill>
                  <a:srgbClr val="0070C0"/>
                </a:solidFill>
                <a:cs typeface="Times New Roman" pitchFamily="18" charset="0"/>
              </a:rPr>
              <a:t>       C</a:t>
            </a:r>
            <a:endParaRPr lang="en-IN" dirty="0">
              <a:solidFill>
                <a:srgbClr val="0070C0"/>
              </a:solidFill>
              <a:cs typeface="Times New Roman" pitchFamily="18" charset="0"/>
            </a:endParaRPr>
          </a:p>
        </p:txBody>
      </p:sp>
      <p:pic>
        <p:nvPicPr>
          <p:cNvPr id="8" name="Picture 7"/>
          <p:cNvPicPr>
            <a:picLocks noChangeAspect="1"/>
          </p:cNvPicPr>
          <p:nvPr/>
        </p:nvPicPr>
        <p:blipFill>
          <a:blip r:embed="rId2"/>
          <a:stretch>
            <a:fillRect/>
          </a:stretch>
        </p:blipFill>
        <p:spPr>
          <a:xfrm>
            <a:off x="6943270" y="4770274"/>
            <a:ext cx="1559957" cy="816935"/>
          </a:xfrm>
          <a:prstGeom prst="rect">
            <a:avLst/>
          </a:prstGeom>
        </p:spPr>
      </p:pic>
      <p:pic>
        <p:nvPicPr>
          <p:cNvPr id="9" name="Picture 8"/>
          <p:cNvPicPr>
            <a:picLocks noChangeAspect="1"/>
          </p:cNvPicPr>
          <p:nvPr/>
        </p:nvPicPr>
        <p:blipFill>
          <a:blip r:embed="rId2"/>
          <a:stretch>
            <a:fillRect/>
          </a:stretch>
        </p:blipFill>
        <p:spPr>
          <a:xfrm>
            <a:off x="3007329" y="4761819"/>
            <a:ext cx="1457070" cy="816935"/>
          </a:xfrm>
          <a:prstGeom prst="rect">
            <a:avLst/>
          </a:prstGeom>
        </p:spPr>
      </p:pic>
      <p:cxnSp>
        <p:nvCxnSpPr>
          <p:cNvPr id="15" name="Straight Arrow Connector 14"/>
          <p:cNvCxnSpPr>
            <a:stCxn id="4" idx="2"/>
          </p:cNvCxnSpPr>
          <p:nvPr/>
        </p:nvCxnSpPr>
        <p:spPr bwMode="auto">
          <a:xfrm flipH="1">
            <a:off x="5409028" y="1817733"/>
            <a:ext cx="1" cy="1095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H="1">
            <a:off x="3636364" y="3746928"/>
            <a:ext cx="1656071" cy="9907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a:off x="5448300" y="3746927"/>
            <a:ext cx="1911927" cy="9907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p:cNvSpPr txBox="1"/>
          <p:nvPr/>
        </p:nvSpPr>
        <p:spPr>
          <a:xfrm>
            <a:off x="5119255" y="3153795"/>
            <a:ext cx="658090" cy="369332"/>
          </a:xfrm>
          <a:prstGeom prst="rect">
            <a:avLst/>
          </a:prstGeom>
          <a:noFill/>
        </p:spPr>
        <p:txBody>
          <a:bodyPr wrap="square" rtlCol="0">
            <a:spAutoFit/>
          </a:bodyPr>
          <a:lstStyle/>
          <a:p>
            <a:pPr fontAlgn="base">
              <a:spcBef>
                <a:spcPct val="20000"/>
              </a:spcBef>
              <a:spcAft>
                <a:spcPct val="0"/>
              </a:spcAft>
              <a:buClr>
                <a:srgbClr val="4D4D4D"/>
              </a:buClr>
            </a:pPr>
            <a:r>
              <a:rPr lang="en-US" dirty="0">
                <a:solidFill>
                  <a:srgbClr val="0070C0"/>
                </a:solidFill>
                <a:cs typeface="Times New Roman" pitchFamily="18" charset="0"/>
              </a:rPr>
              <a:t>C++</a:t>
            </a:r>
            <a:endParaRPr lang="en-IN" dirty="0">
              <a:solidFill>
                <a:srgbClr val="0070C0"/>
              </a:solidFill>
              <a:cs typeface="Times New Roman" pitchFamily="18" charset="0"/>
            </a:endParaRPr>
          </a:p>
        </p:txBody>
      </p:sp>
      <p:sp>
        <p:nvSpPr>
          <p:cNvPr id="23" name="TextBox 22"/>
          <p:cNvSpPr txBox="1"/>
          <p:nvPr/>
        </p:nvSpPr>
        <p:spPr>
          <a:xfrm>
            <a:off x="3200152" y="4809410"/>
            <a:ext cx="969819" cy="369332"/>
          </a:xfrm>
          <a:prstGeom prst="rect">
            <a:avLst/>
          </a:prstGeom>
          <a:noFill/>
        </p:spPr>
        <p:txBody>
          <a:bodyPr wrap="square" rtlCol="0">
            <a:spAutoFit/>
          </a:bodyPr>
          <a:lstStyle/>
          <a:p>
            <a:pPr fontAlgn="base">
              <a:spcBef>
                <a:spcPct val="20000"/>
              </a:spcBef>
              <a:spcAft>
                <a:spcPct val="0"/>
              </a:spcAft>
              <a:buClr>
                <a:srgbClr val="4D4D4D"/>
              </a:buClr>
            </a:pPr>
            <a:r>
              <a:rPr lang="en-US" dirty="0">
                <a:solidFill>
                  <a:srgbClr val="0070C0"/>
                </a:solidFill>
                <a:cs typeface="Times New Roman" pitchFamily="18" charset="0"/>
              </a:rPr>
              <a:t>Java</a:t>
            </a:r>
            <a:endParaRPr lang="en-IN" dirty="0">
              <a:solidFill>
                <a:srgbClr val="0070C0"/>
              </a:solidFill>
              <a:cs typeface="Times New Roman" pitchFamily="18" charset="0"/>
            </a:endParaRPr>
          </a:p>
        </p:txBody>
      </p:sp>
      <p:sp>
        <p:nvSpPr>
          <p:cNvPr id="24" name="TextBox 23"/>
          <p:cNvSpPr txBox="1"/>
          <p:nvPr/>
        </p:nvSpPr>
        <p:spPr>
          <a:xfrm>
            <a:off x="7519060" y="4985620"/>
            <a:ext cx="872837" cy="369332"/>
          </a:xfrm>
          <a:prstGeom prst="rect">
            <a:avLst/>
          </a:prstGeom>
          <a:noFill/>
        </p:spPr>
        <p:txBody>
          <a:bodyPr wrap="square" rtlCol="0">
            <a:spAutoFit/>
          </a:bodyPr>
          <a:lstStyle/>
          <a:p>
            <a:pPr fontAlgn="base">
              <a:spcBef>
                <a:spcPct val="20000"/>
              </a:spcBef>
              <a:spcAft>
                <a:spcPct val="0"/>
              </a:spcAft>
              <a:buClr>
                <a:srgbClr val="4D4D4D"/>
              </a:buClr>
            </a:pPr>
            <a:r>
              <a:rPr lang="en-US" dirty="0">
                <a:solidFill>
                  <a:srgbClr val="0070C0"/>
                </a:solidFill>
                <a:cs typeface="Times New Roman" pitchFamily="18" charset="0"/>
              </a:rPr>
              <a:t>C#</a:t>
            </a:r>
            <a:endParaRPr lang="en-IN" dirty="0">
              <a:solidFill>
                <a:srgbClr val="0070C0"/>
              </a:solidFill>
              <a:cs typeface="Times New Roman" pitchFamily="18" charset="0"/>
            </a:endParaRPr>
          </a:p>
        </p:txBody>
      </p:sp>
    </p:spTree>
    <p:extLst>
      <p:ext uri="{BB962C8B-B14F-4D97-AF65-F5344CB8AC3E}">
        <p14:creationId xmlns:p14="http://schemas.microsoft.com/office/powerpoint/2010/main" val="937642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VERSIONS</a:t>
            </a:r>
            <a:endParaRPr lang="en-IN" dirty="0">
              <a:solidFill>
                <a:srgbClr val="0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5990594"/>
              </p:ext>
            </p:extLst>
          </p:nvPr>
        </p:nvGraphicFramePr>
        <p:xfrm>
          <a:off x="430209" y="1450465"/>
          <a:ext cx="11304592" cy="4271832"/>
        </p:xfrm>
        <a:graphic>
          <a:graphicData uri="http://schemas.openxmlformats.org/drawingml/2006/table">
            <a:tbl>
              <a:tblPr firstRow="1" bandRow="1">
                <a:tableStyleId>{00A15C55-8517-42AA-B614-E9B94910E393}</a:tableStyleId>
              </a:tblPr>
              <a:tblGrid>
                <a:gridCol w="2368410">
                  <a:extLst>
                    <a:ext uri="{9D8B030D-6E8A-4147-A177-3AD203B41FA5}">
                      <a16:colId xmlns:a16="http://schemas.microsoft.com/office/drawing/2014/main" val="2427676188"/>
                    </a:ext>
                  </a:extLst>
                </a:gridCol>
                <a:gridCol w="5167985">
                  <a:extLst>
                    <a:ext uri="{9D8B030D-6E8A-4147-A177-3AD203B41FA5}">
                      <a16:colId xmlns:a16="http://schemas.microsoft.com/office/drawing/2014/main" val="1004193534"/>
                    </a:ext>
                  </a:extLst>
                </a:gridCol>
                <a:gridCol w="3768197">
                  <a:extLst>
                    <a:ext uri="{9D8B030D-6E8A-4147-A177-3AD203B41FA5}">
                      <a16:colId xmlns:a16="http://schemas.microsoft.com/office/drawing/2014/main" val="115410677"/>
                    </a:ext>
                  </a:extLst>
                </a:gridCol>
              </a:tblGrid>
              <a:tr h="602607">
                <a:tc>
                  <a:txBody>
                    <a:bodyPr/>
                    <a:lstStyle/>
                    <a:p>
                      <a:r>
                        <a:rPr lang="en-US" dirty="0"/>
                        <a:t>C# VERSION</a:t>
                      </a:r>
                      <a:endParaRPr lang="en-IN" dirty="0"/>
                    </a:p>
                  </a:txBody>
                  <a:tcPr/>
                </a:tc>
                <a:tc>
                  <a:txBody>
                    <a:bodyPr/>
                    <a:lstStyle/>
                    <a:p>
                      <a:r>
                        <a:rPr lang="en-US" dirty="0"/>
                        <a:t>.NET FRAMEWORK</a:t>
                      </a:r>
                      <a:endParaRPr lang="en-IN" dirty="0"/>
                    </a:p>
                  </a:txBody>
                  <a:tcPr/>
                </a:tc>
                <a:tc>
                  <a:txBody>
                    <a:bodyPr/>
                    <a:lstStyle/>
                    <a:p>
                      <a:r>
                        <a:rPr lang="en-US" dirty="0"/>
                        <a:t>IDE</a:t>
                      </a:r>
                      <a:endParaRPr lang="en-IN" dirty="0"/>
                    </a:p>
                  </a:txBody>
                  <a:tcPr/>
                </a:tc>
                <a:extLst>
                  <a:ext uri="{0D108BD9-81ED-4DB2-BD59-A6C34878D82A}">
                    <a16:rowId xmlns:a16="http://schemas.microsoft.com/office/drawing/2014/main" val="2007203900"/>
                  </a:ext>
                </a:extLst>
              </a:tr>
              <a:tr h="421375">
                <a:tc>
                  <a:txBody>
                    <a:bodyPr/>
                    <a:lstStyle/>
                    <a:p>
                      <a:r>
                        <a:rPr lang="en-US" dirty="0"/>
                        <a:t>1.0</a:t>
                      </a:r>
                      <a:endParaRPr lang="en-IN" dirty="0"/>
                    </a:p>
                  </a:txBody>
                  <a:tcPr/>
                </a:tc>
                <a:tc>
                  <a:txBody>
                    <a:bodyPr/>
                    <a:lstStyle/>
                    <a:p>
                      <a:r>
                        <a:rPr lang="en-US" dirty="0"/>
                        <a:t>1.0</a:t>
                      </a:r>
                      <a:endParaRPr lang="en-IN" dirty="0"/>
                    </a:p>
                  </a:txBody>
                  <a:tcPr/>
                </a:tc>
                <a:tc>
                  <a:txBody>
                    <a:bodyPr/>
                    <a:lstStyle/>
                    <a:p>
                      <a:r>
                        <a:rPr lang="en-US" dirty="0"/>
                        <a:t>VS .NET 2003</a:t>
                      </a:r>
                      <a:endParaRPr lang="en-IN" dirty="0"/>
                    </a:p>
                  </a:txBody>
                  <a:tcPr/>
                </a:tc>
                <a:extLst>
                  <a:ext uri="{0D108BD9-81ED-4DB2-BD59-A6C34878D82A}">
                    <a16:rowId xmlns:a16="http://schemas.microsoft.com/office/drawing/2014/main" val="3658755962"/>
                  </a:ext>
                </a:extLst>
              </a:tr>
              <a:tr h="421375">
                <a:tc>
                  <a:txBody>
                    <a:bodyPr/>
                    <a:lstStyle/>
                    <a:p>
                      <a:r>
                        <a:rPr lang="en-US" baseline="0" dirty="0"/>
                        <a:t>2.0</a:t>
                      </a:r>
                      <a:endParaRPr lang="en-IN" dirty="0"/>
                    </a:p>
                  </a:txBody>
                  <a:tcPr/>
                </a:tc>
                <a:tc>
                  <a:txBody>
                    <a:bodyPr/>
                    <a:lstStyle/>
                    <a:p>
                      <a:r>
                        <a:rPr lang="en-US" dirty="0"/>
                        <a:t>1.1</a:t>
                      </a:r>
                      <a:endParaRPr lang="en-IN" dirty="0"/>
                    </a:p>
                  </a:txBody>
                  <a:tcPr/>
                </a:tc>
                <a:tc>
                  <a:txBody>
                    <a:bodyPr/>
                    <a:lstStyle/>
                    <a:p>
                      <a:r>
                        <a:rPr lang="en-US" dirty="0"/>
                        <a:t>VS 2005</a:t>
                      </a:r>
                      <a:endParaRPr lang="en-IN" dirty="0"/>
                    </a:p>
                  </a:txBody>
                  <a:tcPr/>
                </a:tc>
                <a:extLst>
                  <a:ext uri="{0D108BD9-81ED-4DB2-BD59-A6C34878D82A}">
                    <a16:rowId xmlns:a16="http://schemas.microsoft.com/office/drawing/2014/main" val="3218698669"/>
                  </a:ext>
                </a:extLst>
              </a:tr>
              <a:tr h="471044">
                <a:tc>
                  <a:txBody>
                    <a:bodyPr/>
                    <a:lstStyle/>
                    <a:p>
                      <a:r>
                        <a:rPr lang="en-US" baseline="0" dirty="0"/>
                        <a:t>3.0</a:t>
                      </a:r>
                      <a:endParaRPr lang="en-IN" dirty="0"/>
                    </a:p>
                  </a:txBody>
                  <a:tcPr/>
                </a:tc>
                <a:tc>
                  <a:txBody>
                    <a:bodyPr/>
                    <a:lstStyle/>
                    <a:p>
                      <a:r>
                        <a:rPr lang="en-US" dirty="0"/>
                        <a:t>2.0 – 3.5</a:t>
                      </a:r>
                      <a:endParaRPr lang="en-IN" dirty="0"/>
                    </a:p>
                  </a:txBody>
                  <a:tcPr/>
                </a:tc>
                <a:tc>
                  <a:txBody>
                    <a:bodyPr/>
                    <a:lstStyle/>
                    <a:p>
                      <a:r>
                        <a:rPr lang="en-US" dirty="0"/>
                        <a:t>VS 2008,VS 2010</a:t>
                      </a:r>
                      <a:endParaRPr lang="en-IN" dirty="0"/>
                    </a:p>
                  </a:txBody>
                  <a:tcPr/>
                </a:tc>
                <a:extLst>
                  <a:ext uri="{0D108BD9-81ED-4DB2-BD59-A6C34878D82A}">
                    <a16:rowId xmlns:a16="http://schemas.microsoft.com/office/drawing/2014/main" val="810967741"/>
                  </a:ext>
                </a:extLst>
              </a:tr>
              <a:tr h="421375">
                <a:tc>
                  <a:txBody>
                    <a:bodyPr/>
                    <a:lstStyle/>
                    <a:p>
                      <a:r>
                        <a:rPr lang="en-US" baseline="0" dirty="0"/>
                        <a:t>4.0</a:t>
                      </a:r>
                      <a:endParaRPr lang="en-IN" dirty="0"/>
                    </a:p>
                  </a:txBody>
                  <a:tcPr/>
                </a:tc>
                <a:tc>
                  <a:txBody>
                    <a:bodyPr/>
                    <a:lstStyle/>
                    <a:p>
                      <a:r>
                        <a:rPr lang="en-US" dirty="0"/>
                        <a:t> 4.0</a:t>
                      </a:r>
                      <a:endParaRPr lang="en-IN" dirty="0"/>
                    </a:p>
                  </a:txBody>
                  <a:tcPr/>
                </a:tc>
                <a:tc>
                  <a:txBody>
                    <a:bodyPr/>
                    <a:lstStyle/>
                    <a:p>
                      <a:r>
                        <a:rPr lang="en-US" dirty="0"/>
                        <a:t>VS 2010</a:t>
                      </a:r>
                      <a:endParaRPr lang="en-IN" dirty="0"/>
                    </a:p>
                  </a:txBody>
                  <a:tcPr/>
                </a:tc>
                <a:extLst>
                  <a:ext uri="{0D108BD9-81ED-4DB2-BD59-A6C34878D82A}">
                    <a16:rowId xmlns:a16="http://schemas.microsoft.com/office/drawing/2014/main" val="3347426464"/>
                  </a:ext>
                </a:extLst>
              </a:tr>
              <a:tr h="421375">
                <a:tc>
                  <a:txBody>
                    <a:bodyPr/>
                    <a:lstStyle/>
                    <a:p>
                      <a:r>
                        <a:rPr lang="en-US" baseline="0" dirty="0"/>
                        <a:t>5.0</a:t>
                      </a:r>
                      <a:endParaRPr lang="en-IN" dirty="0"/>
                    </a:p>
                  </a:txBody>
                  <a:tcPr/>
                </a:tc>
                <a:tc>
                  <a:txBody>
                    <a:bodyPr/>
                    <a:lstStyle/>
                    <a:p>
                      <a:r>
                        <a:rPr lang="en-US" dirty="0"/>
                        <a:t> 4.5</a:t>
                      </a:r>
                      <a:endParaRPr lang="en-IN" dirty="0"/>
                    </a:p>
                  </a:txBody>
                  <a:tcPr/>
                </a:tc>
                <a:tc>
                  <a:txBody>
                    <a:bodyPr/>
                    <a:lstStyle/>
                    <a:p>
                      <a:r>
                        <a:rPr lang="en-US" dirty="0"/>
                        <a:t>VS 2012</a:t>
                      </a:r>
                      <a:endParaRPr lang="en-IN" dirty="0"/>
                    </a:p>
                  </a:txBody>
                  <a:tcPr/>
                </a:tc>
                <a:extLst>
                  <a:ext uri="{0D108BD9-81ED-4DB2-BD59-A6C34878D82A}">
                    <a16:rowId xmlns:a16="http://schemas.microsoft.com/office/drawing/2014/main" val="4070943139"/>
                  </a:ext>
                </a:extLst>
              </a:tr>
              <a:tr h="421375">
                <a:tc>
                  <a:txBody>
                    <a:bodyPr/>
                    <a:lstStyle/>
                    <a:p>
                      <a:r>
                        <a:rPr lang="en-US" dirty="0"/>
                        <a:t>6.0</a:t>
                      </a:r>
                      <a:endParaRPr lang="en-IN" dirty="0"/>
                    </a:p>
                  </a:txBody>
                  <a:tcPr/>
                </a:tc>
                <a:tc>
                  <a:txBody>
                    <a:bodyPr/>
                    <a:lstStyle/>
                    <a:p>
                      <a:r>
                        <a:rPr lang="en-US" baseline="0" dirty="0"/>
                        <a:t> 4.6</a:t>
                      </a:r>
                      <a:endParaRPr lang="en-IN" dirty="0"/>
                    </a:p>
                  </a:txBody>
                  <a:tcPr/>
                </a:tc>
                <a:tc>
                  <a:txBody>
                    <a:bodyPr/>
                    <a:lstStyle/>
                    <a:p>
                      <a:r>
                        <a:rPr lang="en-US" dirty="0"/>
                        <a:t>VS 2015</a:t>
                      </a:r>
                      <a:endParaRPr lang="en-IN" dirty="0"/>
                    </a:p>
                  </a:txBody>
                  <a:tcPr/>
                </a:tc>
                <a:extLst>
                  <a:ext uri="{0D108BD9-81ED-4DB2-BD59-A6C34878D82A}">
                    <a16:rowId xmlns:a16="http://schemas.microsoft.com/office/drawing/2014/main" val="3275016567"/>
                  </a:ext>
                </a:extLst>
              </a:tr>
              <a:tr h="421375">
                <a:tc>
                  <a:txBody>
                    <a:bodyPr/>
                    <a:lstStyle/>
                    <a:p>
                      <a:r>
                        <a:rPr lang="en-US" dirty="0"/>
                        <a:t>7.0</a:t>
                      </a:r>
                      <a:endParaRPr lang="en-IN" dirty="0"/>
                    </a:p>
                  </a:txBody>
                  <a:tcPr/>
                </a:tc>
                <a:tc>
                  <a:txBody>
                    <a:bodyPr/>
                    <a:lstStyle/>
                    <a:p>
                      <a:r>
                        <a:rPr lang="en-US" dirty="0"/>
                        <a:t>.NET core 2.0</a:t>
                      </a:r>
                      <a:endParaRPr lang="en-IN" dirty="0"/>
                    </a:p>
                  </a:txBody>
                  <a:tcPr/>
                </a:tc>
                <a:tc>
                  <a:txBody>
                    <a:bodyPr/>
                    <a:lstStyle/>
                    <a:p>
                      <a:r>
                        <a:rPr lang="en-US" dirty="0"/>
                        <a:t>VS 2017</a:t>
                      </a:r>
                      <a:endParaRPr lang="en-IN" dirty="0"/>
                    </a:p>
                  </a:txBody>
                  <a:tcPr/>
                </a:tc>
                <a:extLst>
                  <a:ext uri="{0D108BD9-81ED-4DB2-BD59-A6C34878D82A}">
                    <a16:rowId xmlns:a16="http://schemas.microsoft.com/office/drawing/2014/main" val="3632297127"/>
                  </a:ext>
                </a:extLst>
              </a:tr>
              <a:tr h="421375">
                <a:tc>
                  <a:txBody>
                    <a:bodyPr/>
                    <a:lstStyle/>
                    <a:p>
                      <a:r>
                        <a:rPr lang="en-US" dirty="0"/>
                        <a:t>8.0</a:t>
                      </a:r>
                      <a:endParaRPr lang="en-IN" dirty="0"/>
                    </a:p>
                  </a:txBody>
                  <a:tcPr/>
                </a:tc>
                <a:tc>
                  <a:txBody>
                    <a:bodyPr/>
                    <a:lstStyle/>
                    <a:p>
                      <a:r>
                        <a:rPr lang="en-US" dirty="0"/>
                        <a:t>.NET</a:t>
                      </a:r>
                      <a:r>
                        <a:rPr lang="en-US" baseline="0" dirty="0"/>
                        <a:t> core 3.0</a:t>
                      </a:r>
                      <a:endParaRPr lang="en-IN" dirty="0"/>
                    </a:p>
                  </a:txBody>
                  <a:tcPr/>
                </a:tc>
                <a:tc>
                  <a:txBody>
                    <a:bodyPr/>
                    <a:lstStyle/>
                    <a:p>
                      <a:r>
                        <a:rPr lang="en-US" dirty="0"/>
                        <a:t>VS 2019</a:t>
                      </a:r>
                      <a:endParaRPr lang="en-IN" dirty="0"/>
                    </a:p>
                  </a:txBody>
                  <a:tcPr/>
                </a:tc>
                <a:extLst>
                  <a:ext uri="{0D108BD9-81ED-4DB2-BD59-A6C34878D82A}">
                    <a16:rowId xmlns:a16="http://schemas.microsoft.com/office/drawing/2014/main" val="2286403111"/>
                  </a:ext>
                </a:extLst>
              </a:tr>
            </a:tbl>
          </a:graphicData>
        </a:graphic>
      </p:graphicFrame>
    </p:spTree>
    <p:extLst>
      <p:ext uri="{BB962C8B-B14F-4D97-AF65-F5344CB8AC3E}">
        <p14:creationId xmlns:p14="http://schemas.microsoft.com/office/powerpoint/2010/main" val="362485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SAMPLE PROGRAM</a:t>
            </a:r>
            <a:endParaRPr lang="en-IN" dirty="0">
              <a:solidFill>
                <a:srgbClr val="000000"/>
              </a:solidFill>
            </a:endParaRPr>
          </a:p>
        </p:txBody>
      </p:sp>
      <p:sp>
        <p:nvSpPr>
          <p:cNvPr id="4" name="Rectangle 3"/>
          <p:cNvSpPr/>
          <p:nvPr/>
        </p:nvSpPr>
        <p:spPr bwMode="auto">
          <a:xfrm>
            <a:off x="2078182" y="2175164"/>
            <a:ext cx="7481454" cy="36991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using System;</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class Hello</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static void Main()</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Console.Writeln(“hello world”);</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a:p>
            <a:pPr marL="0" marR="0" defTabSz="914400" fontAlgn="base" latinLnBrk="0">
              <a:lnSpc>
                <a:spcPct val="100000"/>
              </a:lnSpc>
              <a:spcBef>
                <a:spcPct val="20000"/>
              </a:spcBef>
              <a:spcAft>
                <a:spcPct val="0"/>
              </a:spcAft>
              <a:buClr>
                <a:srgbClr val="4D4D4D"/>
              </a:buClr>
              <a:buSzTx/>
              <a:tabLst/>
            </a:pPr>
            <a:r>
              <a:rPr lang="en-US" dirty="0">
                <a:solidFill>
                  <a:srgbClr val="0070C0"/>
                </a:solidFill>
                <a:cs typeface="Times New Roman" pitchFamily="18" charset="0"/>
              </a:rPr>
              <a:t>	}</a:t>
            </a:r>
          </a:p>
        </p:txBody>
      </p:sp>
    </p:spTree>
    <p:extLst>
      <p:ext uri="{BB962C8B-B14F-4D97-AF65-F5344CB8AC3E}">
        <p14:creationId xmlns:p14="http://schemas.microsoft.com/office/powerpoint/2010/main" val="41714121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JAVA VS C#</a:t>
            </a:r>
            <a:endParaRPr lang="en-IN" dirty="0">
              <a:solidFill>
                <a:srgbClr val="0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0448435"/>
              </p:ext>
            </p:extLst>
          </p:nvPr>
        </p:nvGraphicFramePr>
        <p:xfrm>
          <a:off x="430209" y="953036"/>
          <a:ext cx="11352216" cy="5745686"/>
        </p:xfrm>
        <a:graphic>
          <a:graphicData uri="http://schemas.openxmlformats.org/drawingml/2006/table">
            <a:tbl>
              <a:tblPr firstRow="1" bandRow="1">
                <a:tableStyleId>{00A15C55-8517-42AA-B614-E9B94910E393}</a:tableStyleId>
              </a:tblPr>
              <a:tblGrid>
                <a:gridCol w="3784072">
                  <a:extLst>
                    <a:ext uri="{9D8B030D-6E8A-4147-A177-3AD203B41FA5}">
                      <a16:colId xmlns:a16="http://schemas.microsoft.com/office/drawing/2014/main" val="2028225316"/>
                    </a:ext>
                  </a:extLst>
                </a:gridCol>
                <a:gridCol w="3784072">
                  <a:extLst>
                    <a:ext uri="{9D8B030D-6E8A-4147-A177-3AD203B41FA5}">
                      <a16:colId xmlns:a16="http://schemas.microsoft.com/office/drawing/2014/main" val="3812302977"/>
                    </a:ext>
                  </a:extLst>
                </a:gridCol>
                <a:gridCol w="3784072">
                  <a:extLst>
                    <a:ext uri="{9D8B030D-6E8A-4147-A177-3AD203B41FA5}">
                      <a16:colId xmlns:a16="http://schemas.microsoft.com/office/drawing/2014/main" val="1516742621"/>
                    </a:ext>
                  </a:extLst>
                </a:gridCol>
              </a:tblGrid>
              <a:tr h="507158">
                <a:tc>
                  <a:txBody>
                    <a:bodyPr/>
                    <a:lstStyle/>
                    <a:p>
                      <a:r>
                        <a:rPr lang="en-US" sz="1800" dirty="0"/>
                        <a:t>DIFF</a:t>
                      </a:r>
                      <a:endParaRPr lang="en-IN" sz="1800" dirty="0"/>
                    </a:p>
                  </a:txBody>
                  <a:tcPr/>
                </a:tc>
                <a:tc>
                  <a:txBody>
                    <a:bodyPr/>
                    <a:lstStyle/>
                    <a:p>
                      <a:r>
                        <a:rPr lang="en-US" sz="1800" dirty="0"/>
                        <a:t>JAVA</a:t>
                      </a:r>
                      <a:endParaRPr lang="en-IN" sz="1800" dirty="0"/>
                    </a:p>
                  </a:txBody>
                  <a:tcPr/>
                </a:tc>
                <a:tc>
                  <a:txBody>
                    <a:bodyPr/>
                    <a:lstStyle/>
                    <a:p>
                      <a:r>
                        <a:rPr lang="en-US" sz="1800" dirty="0"/>
                        <a:t>C#</a:t>
                      </a:r>
                      <a:endParaRPr lang="en-IN" sz="1800" dirty="0"/>
                    </a:p>
                  </a:txBody>
                  <a:tcPr/>
                </a:tc>
                <a:extLst>
                  <a:ext uri="{0D108BD9-81ED-4DB2-BD59-A6C34878D82A}">
                    <a16:rowId xmlns:a16="http://schemas.microsoft.com/office/drawing/2014/main" val="150749183"/>
                  </a:ext>
                </a:extLst>
              </a:tr>
              <a:tr h="507158">
                <a:tc>
                  <a:txBody>
                    <a:bodyPr/>
                    <a:lstStyle/>
                    <a:p>
                      <a:r>
                        <a:rPr lang="en-US" sz="1800" dirty="0"/>
                        <a:t>Platform</a:t>
                      </a:r>
                      <a:endParaRPr lang="en-IN" sz="1800" dirty="0"/>
                    </a:p>
                  </a:txBody>
                  <a:tcPr/>
                </a:tc>
                <a:tc>
                  <a:txBody>
                    <a:bodyPr/>
                    <a:lstStyle/>
                    <a:p>
                      <a:r>
                        <a:rPr lang="en-US" sz="1800" dirty="0"/>
                        <a:t>Platform</a:t>
                      </a:r>
                      <a:r>
                        <a:rPr lang="en-US" sz="1800" baseline="0" dirty="0"/>
                        <a:t> independent</a:t>
                      </a:r>
                      <a:endParaRPr lang="en-IN" sz="1800" dirty="0"/>
                    </a:p>
                  </a:txBody>
                  <a:tcPr/>
                </a:tc>
                <a:tc>
                  <a:txBody>
                    <a:bodyPr/>
                    <a:lstStyle/>
                    <a:p>
                      <a:r>
                        <a:rPr lang="en-US" sz="1800" dirty="0"/>
                        <a:t>Platform</a:t>
                      </a:r>
                      <a:r>
                        <a:rPr lang="en-US" sz="1800" baseline="0" dirty="0"/>
                        <a:t> dependent</a:t>
                      </a:r>
                      <a:endParaRPr lang="en-IN" sz="1800" dirty="0"/>
                    </a:p>
                  </a:txBody>
                  <a:tcPr/>
                </a:tc>
                <a:extLst>
                  <a:ext uri="{0D108BD9-81ED-4DB2-BD59-A6C34878D82A}">
                    <a16:rowId xmlns:a16="http://schemas.microsoft.com/office/drawing/2014/main" val="1501921982"/>
                  </a:ext>
                </a:extLst>
              </a:tr>
              <a:tr h="2398586">
                <a:tc>
                  <a:txBody>
                    <a:bodyPr/>
                    <a:lstStyle/>
                    <a:p>
                      <a:r>
                        <a:rPr lang="en-US" sz="1800" dirty="0"/>
                        <a:t>Technicality</a:t>
                      </a:r>
                      <a:endParaRPr lang="en-IN" sz="1800" dirty="0"/>
                    </a:p>
                  </a:txBody>
                  <a:tcPr/>
                </a:tc>
                <a:tc>
                  <a:txBody>
                    <a:bodyPr/>
                    <a:lstStyle/>
                    <a:p>
                      <a:pPr marL="342900" indent="-342900">
                        <a:buFont typeface="Arial" panose="020B0604020202020204" pitchFamily="34" charset="0"/>
                        <a:buChar char="•"/>
                      </a:pPr>
                      <a:r>
                        <a:rPr lang="en-US" sz="1800" dirty="0"/>
                        <a:t>Doesn't support pointers for developer</a:t>
                      </a:r>
                    </a:p>
                    <a:p>
                      <a:pPr marL="342900" indent="-342900">
                        <a:buFont typeface="Arial" panose="020B0604020202020204" pitchFamily="34" charset="0"/>
                        <a:buChar char="•"/>
                      </a:pPr>
                      <a:r>
                        <a:rPr lang="en-US" sz="1800" dirty="0"/>
                        <a:t>Doesn’t have operator</a:t>
                      </a:r>
                    </a:p>
                    <a:p>
                      <a:pPr marL="0" indent="0">
                        <a:buFont typeface="Arial" panose="020B0604020202020204" pitchFamily="34" charset="0"/>
                        <a:buNone/>
                      </a:pPr>
                      <a:r>
                        <a:rPr lang="en-US" sz="1800" dirty="0"/>
                        <a:t>Overloading apart</a:t>
                      </a:r>
                      <a:r>
                        <a:rPr lang="en-US" sz="1800" baseline="0" dirty="0"/>
                        <a:t> from internal (+)</a:t>
                      </a:r>
                    </a:p>
                    <a:p>
                      <a:pPr marL="342900" indent="-342900">
                        <a:buFont typeface="Arial" panose="020B0604020202020204" pitchFamily="34" charset="0"/>
                        <a:buChar char="•"/>
                      </a:pPr>
                      <a:r>
                        <a:rPr lang="en-US" sz="1800" baseline="0" dirty="0"/>
                        <a:t>Doesn’t have structure</a:t>
                      </a:r>
                    </a:p>
                    <a:p>
                      <a:pPr marL="342900" indent="-342900">
                        <a:buFont typeface="Arial" panose="020B0604020202020204" pitchFamily="34" charset="0"/>
                        <a:buChar char="•"/>
                      </a:pPr>
                      <a:endParaRPr lang="en-IN" sz="1800" dirty="0"/>
                    </a:p>
                  </a:txBody>
                  <a:tcPr/>
                </a:tc>
                <a:tc>
                  <a:txBody>
                    <a:bodyPr/>
                    <a:lstStyle/>
                    <a:p>
                      <a:pPr marL="342900" indent="-342900">
                        <a:buFont typeface="Arial" panose="020B0604020202020204" pitchFamily="34" charset="0"/>
                        <a:buChar char="•"/>
                      </a:pPr>
                      <a:r>
                        <a:rPr lang="en-US" sz="1800" dirty="0"/>
                        <a:t>supports</a:t>
                      </a:r>
                      <a:r>
                        <a:rPr lang="en-US" sz="1800" baseline="0" dirty="0"/>
                        <a:t> pointer</a:t>
                      </a:r>
                    </a:p>
                    <a:p>
                      <a:pPr marL="342900" indent="-342900">
                        <a:buFont typeface="Arial" panose="020B0604020202020204" pitchFamily="34" charset="0"/>
                        <a:buChar char="•"/>
                      </a:pPr>
                      <a:r>
                        <a:rPr lang="en-US" sz="1800" baseline="0" dirty="0"/>
                        <a:t>It supports operator overloading</a:t>
                      </a:r>
                    </a:p>
                    <a:p>
                      <a:pPr marL="342900" indent="-342900">
                        <a:buFont typeface="Arial" panose="020B0604020202020204" pitchFamily="34" charset="0"/>
                        <a:buChar char="•"/>
                      </a:pPr>
                      <a:r>
                        <a:rPr lang="en-US" sz="1800" baseline="0" dirty="0"/>
                        <a:t>Does support structure</a:t>
                      </a:r>
                      <a:endParaRPr lang="en-IN" sz="1800" dirty="0"/>
                    </a:p>
                  </a:txBody>
                  <a:tcPr/>
                </a:tc>
                <a:extLst>
                  <a:ext uri="{0D108BD9-81ED-4DB2-BD59-A6C34878D82A}">
                    <a16:rowId xmlns:a16="http://schemas.microsoft.com/office/drawing/2014/main" val="2632260759"/>
                  </a:ext>
                </a:extLst>
              </a:tr>
              <a:tr h="912813">
                <a:tc>
                  <a:txBody>
                    <a:bodyPr/>
                    <a:lstStyle/>
                    <a:p>
                      <a:r>
                        <a:rPr lang="en-US" sz="1800" dirty="0"/>
                        <a:t>Ecosystem</a:t>
                      </a:r>
                      <a:endParaRPr lang="en-IN" sz="1800" dirty="0"/>
                    </a:p>
                  </a:txBody>
                  <a:tcPr/>
                </a:tc>
                <a:tc>
                  <a:txBody>
                    <a:bodyPr/>
                    <a:lstStyle/>
                    <a:p>
                      <a:r>
                        <a:rPr lang="en-US" sz="1800" dirty="0"/>
                        <a:t>Has</a:t>
                      </a:r>
                      <a:r>
                        <a:rPr lang="en-US" sz="1800" baseline="0" dirty="0"/>
                        <a:t> a huge open source ecosystem</a:t>
                      </a:r>
                      <a:endParaRPr lang="en-IN" sz="1800" dirty="0"/>
                    </a:p>
                  </a:txBody>
                  <a:tcPr/>
                </a:tc>
                <a:tc>
                  <a:txBody>
                    <a:bodyPr/>
                    <a:lstStyle/>
                    <a:p>
                      <a:r>
                        <a:rPr lang="en-US" sz="1800" dirty="0"/>
                        <a:t>Used to develop for Microsoft platforms</a:t>
                      </a:r>
                      <a:endParaRPr lang="en-IN" sz="1800" dirty="0"/>
                    </a:p>
                  </a:txBody>
                  <a:tcPr/>
                </a:tc>
                <a:extLst>
                  <a:ext uri="{0D108BD9-81ED-4DB2-BD59-A6C34878D82A}">
                    <a16:rowId xmlns:a16="http://schemas.microsoft.com/office/drawing/2014/main" val="2020866677"/>
                  </a:ext>
                </a:extLst>
              </a:tr>
              <a:tr h="912813">
                <a:tc>
                  <a:txBody>
                    <a:bodyPr/>
                    <a:lstStyle/>
                    <a:p>
                      <a:r>
                        <a:rPr lang="en-US" sz="1800" dirty="0"/>
                        <a:t>ORM</a:t>
                      </a:r>
                      <a:endParaRPr lang="en-IN" sz="1800" dirty="0"/>
                    </a:p>
                  </a:txBody>
                  <a:tcPr/>
                </a:tc>
                <a:tc>
                  <a:txBody>
                    <a:bodyPr/>
                    <a:lstStyle/>
                    <a:p>
                      <a:r>
                        <a:rPr lang="en-US" sz="1800" dirty="0"/>
                        <a:t>Java has more ORM</a:t>
                      </a:r>
                      <a:r>
                        <a:rPr lang="en-US" sz="1800" baseline="0" dirty="0"/>
                        <a:t> support</a:t>
                      </a:r>
                      <a:endParaRPr lang="en-IN" sz="1800" dirty="0"/>
                    </a:p>
                  </a:txBody>
                  <a:tcPr/>
                </a:tc>
                <a:tc>
                  <a:txBody>
                    <a:bodyPr/>
                    <a:lstStyle/>
                    <a:p>
                      <a:r>
                        <a:rPr lang="en-US" sz="1800" dirty="0"/>
                        <a:t>C#</a:t>
                      </a:r>
                      <a:r>
                        <a:rPr lang="en-US" sz="1800" baseline="0" dirty="0"/>
                        <a:t> has LINQ </a:t>
                      </a:r>
                      <a:endParaRPr lang="en-IN" sz="1800" dirty="0"/>
                    </a:p>
                  </a:txBody>
                  <a:tcPr/>
                </a:tc>
                <a:extLst>
                  <a:ext uri="{0D108BD9-81ED-4DB2-BD59-A6C34878D82A}">
                    <a16:rowId xmlns:a16="http://schemas.microsoft.com/office/drawing/2014/main" val="2446682976"/>
                  </a:ext>
                </a:extLst>
              </a:tr>
              <a:tr h="507158">
                <a:tc>
                  <a:txBody>
                    <a:bodyPr/>
                    <a:lstStyle/>
                    <a:p>
                      <a:r>
                        <a:rPr lang="en-US" sz="1800" dirty="0"/>
                        <a:t>Pure</a:t>
                      </a:r>
                      <a:r>
                        <a:rPr lang="en-US" sz="1800" baseline="0" dirty="0"/>
                        <a:t> OOP</a:t>
                      </a:r>
                      <a:endParaRPr lang="en-IN" sz="1800" dirty="0"/>
                    </a:p>
                  </a:txBody>
                  <a:tcPr/>
                </a:tc>
                <a:tc>
                  <a:txBody>
                    <a:bodyPr/>
                    <a:lstStyle/>
                    <a:p>
                      <a:r>
                        <a:rPr lang="en-US" sz="1800" dirty="0"/>
                        <a:t>Partly</a:t>
                      </a:r>
                      <a:r>
                        <a:rPr lang="en-US" sz="1800" baseline="0" dirty="0"/>
                        <a:t> OOP language</a:t>
                      </a:r>
                      <a:endParaRPr lang="en-IN" sz="1800" dirty="0"/>
                    </a:p>
                  </a:txBody>
                  <a:tcPr/>
                </a:tc>
                <a:tc>
                  <a:txBody>
                    <a:bodyPr/>
                    <a:lstStyle/>
                    <a:p>
                      <a:r>
                        <a:rPr lang="en-US" sz="1800" dirty="0"/>
                        <a:t>Complete OOP language</a:t>
                      </a:r>
                      <a:endParaRPr lang="en-IN" sz="1800" dirty="0"/>
                    </a:p>
                  </a:txBody>
                  <a:tcPr/>
                </a:tc>
                <a:extLst>
                  <a:ext uri="{0D108BD9-81ED-4DB2-BD59-A6C34878D82A}">
                    <a16:rowId xmlns:a16="http://schemas.microsoft.com/office/drawing/2014/main" val="4164311292"/>
                  </a:ext>
                </a:extLst>
              </a:tr>
            </a:tbl>
          </a:graphicData>
        </a:graphic>
      </p:graphicFrame>
    </p:spTree>
    <p:extLst>
      <p:ext uri="{BB962C8B-B14F-4D97-AF65-F5344CB8AC3E}">
        <p14:creationId xmlns:p14="http://schemas.microsoft.com/office/powerpoint/2010/main" val="38438119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CONTD…	</a:t>
            </a:r>
            <a:endParaRPr lang="en-IN" dirty="0">
              <a:solidFill>
                <a:srgbClr val="0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9928148"/>
              </p:ext>
            </p:extLst>
          </p:nvPr>
        </p:nvGraphicFramePr>
        <p:xfrm>
          <a:off x="407988" y="1576388"/>
          <a:ext cx="11374437" cy="3850640"/>
        </p:xfrm>
        <a:graphic>
          <a:graphicData uri="http://schemas.openxmlformats.org/drawingml/2006/table">
            <a:tbl>
              <a:tblPr firstRow="1" bandRow="1">
                <a:tableStyleId>{00A15C55-8517-42AA-B614-E9B94910E393}</a:tableStyleId>
              </a:tblPr>
              <a:tblGrid>
                <a:gridCol w="3791479">
                  <a:extLst>
                    <a:ext uri="{9D8B030D-6E8A-4147-A177-3AD203B41FA5}">
                      <a16:colId xmlns:a16="http://schemas.microsoft.com/office/drawing/2014/main" val="266051409"/>
                    </a:ext>
                  </a:extLst>
                </a:gridCol>
                <a:gridCol w="3791479">
                  <a:extLst>
                    <a:ext uri="{9D8B030D-6E8A-4147-A177-3AD203B41FA5}">
                      <a16:colId xmlns:a16="http://schemas.microsoft.com/office/drawing/2014/main" val="1826698509"/>
                    </a:ext>
                  </a:extLst>
                </a:gridCol>
                <a:gridCol w="3791479">
                  <a:extLst>
                    <a:ext uri="{9D8B030D-6E8A-4147-A177-3AD203B41FA5}">
                      <a16:colId xmlns:a16="http://schemas.microsoft.com/office/drawing/2014/main" val="3124172946"/>
                    </a:ext>
                  </a:extLst>
                </a:gridCol>
              </a:tblGrid>
              <a:tr h="370840">
                <a:tc>
                  <a:txBody>
                    <a:bodyPr/>
                    <a:lstStyle/>
                    <a:p>
                      <a:r>
                        <a:rPr lang="en-US" sz="1800" dirty="0"/>
                        <a:t>Diff</a:t>
                      </a:r>
                      <a:endParaRPr lang="en-IN" sz="1800" dirty="0"/>
                    </a:p>
                  </a:txBody>
                  <a:tcPr/>
                </a:tc>
                <a:tc>
                  <a:txBody>
                    <a:bodyPr/>
                    <a:lstStyle/>
                    <a:p>
                      <a:r>
                        <a:rPr lang="en-US" sz="1800" dirty="0"/>
                        <a:t>Java</a:t>
                      </a:r>
                      <a:endParaRPr lang="en-IN" sz="1800" dirty="0"/>
                    </a:p>
                  </a:txBody>
                  <a:tcPr/>
                </a:tc>
                <a:tc>
                  <a:txBody>
                    <a:bodyPr/>
                    <a:lstStyle/>
                    <a:p>
                      <a:r>
                        <a:rPr lang="en-US" sz="1800" dirty="0"/>
                        <a:t>C#</a:t>
                      </a:r>
                      <a:endParaRPr lang="en-IN" sz="1800" dirty="0"/>
                    </a:p>
                  </a:txBody>
                  <a:tcPr/>
                </a:tc>
                <a:extLst>
                  <a:ext uri="{0D108BD9-81ED-4DB2-BD59-A6C34878D82A}">
                    <a16:rowId xmlns:a16="http://schemas.microsoft.com/office/drawing/2014/main" val="2562401313"/>
                  </a:ext>
                </a:extLst>
              </a:tr>
              <a:tr h="370840">
                <a:tc>
                  <a:txBody>
                    <a:bodyPr/>
                    <a:lstStyle/>
                    <a:p>
                      <a:r>
                        <a:rPr lang="en-US" sz="1800" dirty="0"/>
                        <a:t>Generics</a:t>
                      </a:r>
                      <a:endParaRPr lang="en-IN" sz="1800" dirty="0"/>
                    </a:p>
                  </a:txBody>
                  <a:tcPr/>
                </a:tc>
                <a:tc>
                  <a:txBody>
                    <a:bodyPr/>
                    <a:lstStyle/>
                    <a:p>
                      <a:r>
                        <a:rPr lang="en-US" sz="1800" dirty="0"/>
                        <a:t>Implemented</a:t>
                      </a:r>
                      <a:r>
                        <a:rPr lang="en-US" sz="1800" baseline="0" dirty="0"/>
                        <a:t> using erasures and casts</a:t>
                      </a:r>
                      <a:endParaRPr lang="en-IN" sz="1800" dirty="0"/>
                    </a:p>
                  </a:txBody>
                  <a:tcPr/>
                </a:tc>
                <a:tc>
                  <a:txBody>
                    <a:bodyPr/>
                    <a:lstStyle/>
                    <a:p>
                      <a:r>
                        <a:rPr lang="en-US" sz="1800" dirty="0"/>
                        <a:t>Integrated into the cli and allows type</a:t>
                      </a:r>
                      <a:r>
                        <a:rPr lang="en-US" sz="1800" baseline="0" dirty="0"/>
                        <a:t> info to be available during runtime</a:t>
                      </a:r>
                      <a:endParaRPr lang="en-IN" sz="1800" dirty="0"/>
                    </a:p>
                  </a:txBody>
                  <a:tcPr/>
                </a:tc>
                <a:extLst>
                  <a:ext uri="{0D108BD9-81ED-4DB2-BD59-A6C34878D82A}">
                    <a16:rowId xmlns:a16="http://schemas.microsoft.com/office/drawing/2014/main" val="2991575011"/>
                  </a:ext>
                </a:extLst>
              </a:tr>
              <a:tr h="370840">
                <a:tc>
                  <a:txBody>
                    <a:bodyPr/>
                    <a:lstStyle/>
                    <a:p>
                      <a:r>
                        <a:rPr lang="en-US" sz="1800" dirty="0"/>
                        <a:t>Delegates</a:t>
                      </a:r>
                      <a:endParaRPr lang="en-IN" sz="1800" dirty="0"/>
                    </a:p>
                  </a:txBody>
                  <a:tcPr/>
                </a:tc>
                <a:tc>
                  <a:txBody>
                    <a:bodyPr/>
                    <a:lstStyle/>
                    <a:p>
                      <a:r>
                        <a:rPr lang="en-US" sz="1800" dirty="0"/>
                        <a:t>Requires use of interface to achieve similar functionality</a:t>
                      </a:r>
                      <a:endParaRPr lang="en-IN" sz="1800" dirty="0"/>
                    </a:p>
                  </a:txBody>
                  <a:tcPr/>
                </a:tc>
                <a:tc>
                  <a:txBody>
                    <a:bodyPr/>
                    <a:lstStyle/>
                    <a:p>
                      <a:r>
                        <a:rPr lang="en-US" sz="1800" dirty="0"/>
                        <a:t>Which serves</a:t>
                      </a:r>
                      <a:r>
                        <a:rPr lang="en-US" sz="1800" baseline="0" dirty="0"/>
                        <a:t> as methods that can be called without knowledge of target object</a:t>
                      </a:r>
                      <a:endParaRPr lang="en-IN" sz="1800" dirty="0"/>
                    </a:p>
                  </a:txBody>
                  <a:tcPr/>
                </a:tc>
                <a:extLst>
                  <a:ext uri="{0D108BD9-81ED-4DB2-BD59-A6C34878D82A}">
                    <a16:rowId xmlns:a16="http://schemas.microsoft.com/office/drawing/2014/main" val="2129878809"/>
                  </a:ext>
                </a:extLst>
              </a:tr>
              <a:tr h="370840">
                <a:tc>
                  <a:txBody>
                    <a:bodyPr/>
                    <a:lstStyle/>
                    <a:p>
                      <a:r>
                        <a:rPr lang="en-US" sz="1800" dirty="0"/>
                        <a:t>Checked exceptions</a:t>
                      </a:r>
                      <a:endParaRPr lang="en-IN" sz="1800" dirty="0"/>
                    </a:p>
                  </a:txBody>
                  <a:tcPr/>
                </a:tc>
                <a:tc>
                  <a:txBody>
                    <a:bodyPr/>
                    <a:lstStyle/>
                    <a:p>
                      <a:r>
                        <a:rPr lang="en-US" sz="1800" dirty="0"/>
                        <a:t>Checked</a:t>
                      </a:r>
                      <a:r>
                        <a:rPr lang="en-US" sz="1800" baseline="0" dirty="0"/>
                        <a:t> and unchecked</a:t>
                      </a:r>
                      <a:endParaRPr lang="en-IN" sz="1800" dirty="0"/>
                    </a:p>
                  </a:txBody>
                  <a:tcPr/>
                </a:tc>
                <a:tc>
                  <a:txBody>
                    <a:bodyPr/>
                    <a:lstStyle/>
                    <a:p>
                      <a:r>
                        <a:rPr lang="en-US" sz="1800" dirty="0"/>
                        <a:t>Unchecked</a:t>
                      </a:r>
                      <a:endParaRPr lang="en-IN" sz="1800" dirty="0"/>
                    </a:p>
                  </a:txBody>
                  <a:tcPr/>
                </a:tc>
                <a:extLst>
                  <a:ext uri="{0D108BD9-81ED-4DB2-BD59-A6C34878D82A}">
                    <a16:rowId xmlns:a16="http://schemas.microsoft.com/office/drawing/2014/main" val="1011839249"/>
                  </a:ext>
                </a:extLst>
              </a:tr>
              <a:tr h="370840">
                <a:tc>
                  <a:txBody>
                    <a:bodyPr/>
                    <a:lstStyle/>
                    <a:p>
                      <a:r>
                        <a:rPr lang="en-US" sz="1800" dirty="0"/>
                        <a:t>Polymorphism</a:t>
                      </a:r>
                      <a:endParaRPr lang="en-IN" sz="1800" dirty="0"/>
                    </a:p>
                  </a:txBody>
                  <a:tcPr/>
                </a:tc>
                <a:tc>
                  <a:txBody>
                    <a:bodyPr/>
                    <a:lstStyle/>
                    <a:p>
                      <a:r>
                        <a:rPr lang="en-US" sz="1800" dirty="0"/>
                        <a:t>Polymorphism by default</a:t>
                      </a:r>
                      <a:endParaRPr lang="en-IN" sz="1800" dirty="0"/>
                    </a:p>
                  </a:txBody>
                  <a:tcPr/>
                </a:tc>
                <a:tc>
                  <a:txBody>
                    <a:bodyPr/>
                    <a:lstStyle/>
                    <a:p>
                      <a:r>
                        <a:rPr lang="en-US" sz="1800" dirty="0"/>
                        <a:t>Virtual keyword in base and override</a:t>
                      </a:r>
                      <a:r>
                        <a:rPr lang="en-US" sz="1800" baseline="0" dirty="0"/>
                        <a:t> in derived</a:t>
                      </a:r>
                      <a:endParaRPr lang="en-IN" sz="1800" dirty="0"/>
                    </a:p>
                  </a:txBody>
                  <a:tcPr/>
                </a:tc>
                <a:extLst>
                  <a:ext uri="{0D108BD9-81ED-4DB2-BD59-A6C34878D82A}">
                    <a16:rowId xmlns:a16="http://schemas.microsoft.com/office/drawing/2014/main" val="3225922673"/>
                  </a:ext>
                </a:extLst>
              </a:tr>
              <a:tr h="370840">
                <a:tc>
                  <a:txBody>
                    <a:bodyPr/>
                    <a:lstStyle/>
                    <a:p>
                      <a:r>
                        <a:rPr lang="en-US" sz="1800" dirty="0"/>
                        <a:t>When to use</a:t>
                      </a:r>
                      <a:endParaRPr lang="en-IN" sz="1800" dirty="0"/>
                    </a:p>
                  </a:txBody>
                  <a:tcPr/>
                </a:tc>
                <a:tc>
                  <a:txBody>
                    <a:bodyPr/>
                    <a:lstStyle/>
                    <a:p>
                      <a:r>
                        <a:rPr lang="en-US" sz="1800" dirty="0"/>
                        <a:t>On unix,linux</a:t>
                      </a:r>
                      <a:r>
                        <a:rPr lang="en-US" sz="1800" baseline="0" dirty="0"/>
                        <a:t> or other platforms outside of the Microsoft platform</a:t>
                      </a:r>
                      <a:endParaRPr lang="en-IN" sz="1800" dirty="0"/>
                    </a:p>
                  </a:txBody>
                  <a:tcPr/>
                </a:tc>
                <a:tc>
                  <a:txBody>
                    <a:bodyPr/>
                    <a:lstStyle/>
                    <a:p>
                      <a:r>
                        <a:rPr lang="en-US" sz="1800" dirty="0"/>
                        <a:t>On the .NET</a:t>
                      </a:r>
                      <a:r>
                        <a:rPr lang="en-US" sz="1800" baseline="0" dirty="0"/>
                        <a:t> FW , mono and portable .NET</a:t>
                      </a:r>
                      <a:endParaRPr lang="en-IN" sz="1800" dirty="0"/>
                    </a:p>
                  </a:txBody>
                  <a:tcPr/>
                </a:tc>
                <a:extLst>
                  <a:ext uri="{0D108BD9-81ED-4DB2-BD59-A6C34878D82A}">
                    <a16:rowId xmlns:a16="http://schemas.microsoft.com/office/drawing/2014/main" val="4151254918"/>
                  </a:ext>
                </a:extLst>
              </a:tr>
            </a:tbl>
          </a:graphicData>
        </a:graphic>
      </p:graphicFrame>
    </p:spTree>
    <p:extLst>
      <p:ext uri="{BB962C8B-B14F-4D97-AF65-F5344CB8AC3E}">
        <p14:creationId xmlns:p14="http://schemas.microsoft.com/office/powerpoint/2010/main" val="10814303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89" y="208968"/>
            <a:ext cx="8839200" cy="609599"/>
          </a:xfrm>
        </p:spPr>
        <p:txBody>
          <a:bodyPr/>
          <a:lstStyle/>
          <a:p>
            <a:r>
              <a:rPr lang="en-US" dirty="0">
                <a:solidFill>
                  <a:srgbClr val="000000"/>
                </a:solidFill>
              </a:rPr>
              <a:t>FUNDAMENTALS</a:t>
            </a:r>
            <a:endParaRPr lang="en-IN" dirty="0">
              <a:solidFill>
                <a:srgbClr val="000000"/>
              </a:solidFill>
            </a:endParaRPr>
          </a:p>
        </p:txBody>
      </p:sp>
      <p:sp>
        <p:nvSpPr>
          <p:cNvPr id="3" name="Content Placeholder 2"/>
          <p:cNvSpPr>
            <a:spLocks noGrp="1"/>
          </p:cNvSpPr>
          <p:nvPr>
            <p:ph idx="1"/>
          </p:nvPr>
        </p:nvSpPr>
        <p:spPr>
          <a:xfrm>
            <a:off x="334852" y="953037"/>
            <a:ext cx="11447324" cy="5521143"/>
          </a:xfrm>
        </p:spPr>
        <p:txBody>
          <a:bodyPr/>
          <a:lstStyle/>
          <a:p>
            <a:pPr marL="0" indent="0">
              <a:buNone/>
            </a:pPr>
            <a:r>
              <a:rPr lang="en-US" b="1" dirty="0">
                <a:solidFill>
                  <a:srgbClr val="000000"/>
                </a:solidFill>
              </a:rPr>
              <a:t>Data types </a:t>
            </a:r>
          </a:p>
          <a:p>
            <a:pPr marL="0" indent="0">
              <a:buNone/>
            </a:pPr>
            <a:r>
              <a:rPr lang="en-US" dirty="0">
                <a:solidFill>
                  <a:srgbClr val="000000"/>
                </a:solidFill>
              </a:rPr>
              <a:t>Bool,byte, char ,decimal,double ,float,int ,long ,object,short,string</a:t>
            </a:r>
          </a:p>
          <a:p>
            <a:pPr marL="0" indent="0">
              <a:buNone/>
            </a:pPr>
            <a:endParaRPr lang="en-US" dirty="0">
              <a:solidFill>
                <a:srgbClr val="000000"/>
              </a:solidFill>
            </a:endParaRPr>
          </a:p>
          <a:p>
            <a:pPr marL="0" indent="0">
              <a:buNone/>
            </a:pPr>
            <a:r>
              <a:rPr lang="en-US" b="1" dirty="0">
                <a:solidFill>
                  <a:srgbClr val="000000"/>
                </a:solidFill>
              </a:rPr>
              <a:t>Type conversion methods</a:t>
            </a:r>
          </a:p>
          <a:p>
            <a:pPr marL="0" indent="0">
              <a:buNone/>
            </a:pPr>
            <a:r>
              <a:rPr lang="en-US" dirty="0">
                <a:solidFill>
                  <a:srgbClr val="000000"/>
                </a:solidFill>
              </a:rPr>
              <a:t>ToBoolean,ToByte,ToChar,ToDateTime,ToDecimal,ToDouble,ToInt16</a:t>
            </a:r>
          </a:p>
          <a:p>
            <a:pPr marL="0" indent="0">
              <a:buNone/>
            </a:pPr>
            <a:endParaRPr lang="en-US" dirty="0">
              <a:solidFill>
                <a:srgbClr val="000000"/>
              </a:solidFill>
            </a:endParaRPr>
          </a:p>
          <a:p>
            <a:pPr marL="0" indent="0">
              <a:buNone/>
            </a:pPr>
            <a:r>
              <a:rPr lang="en-US" b="1" dirty="0">
                <a:solidFill>
                  <a:srgbClr val="000000"/>
                </a:solidFill>
              </a:rPr>
              <a:t>Operators</a:t>
            </a:r>
          </a:p>
          <a:p>
            <a:pPr marL="0" indent="0">
              <a:buNone/>
            </a:pPr>
            <a:r>
              <a:rPr lang="en-US" dirty="0">
                <a:solidFill>
                  <a:srgbClr val="000000"/>
                </a:solidFill>
              </a:rPr>
              <a:t>Assignment,comparison,arithmetic ,logical &amp; bitwise operator</a:t>
            </a:r>
          </a:p>
          <a:p>
            <a:pPr marL="0" indent="0">
              <a:buNone/>
            </a:pPr>
            <a:endParaRPr lang="en-US" dirty="0">
              <a:solidFill>
                <a:srgbClr val="000000"/>
              </a:solidFill>
            </a:endParaRPr>
          </a:p>
          <a:p>
            <a:pPr marL="0" indent="0">
              <a:buNone/>
            </a:pPr>
            <a:r>
              <a:rPr lang="en-US" dirty="0">
                <a:solidFill>
                  <a:srgbClr val="000000"/>
                </a:solidFill>
              </a:rPr>
              <a:t>Other operators </a:t>
            </a:r>
          </a:p>
          <a:p>
            <a:pPr marL="0" indent="0">
              <a:buNone/>
            </a:pPr>
            <a:r>
              <a:rPr lang="en-US" dirty="0">
                <a:solidFill>
                  <a:srgbClr val="000000"/>
                </a:solidFill>
              </a:rPr>
              <a:t>Sizeof() , typeof() , &amp; , * , ?: , is , as</a:t>
            </a:r>
            <a:endParaRPr lang="en-IN" dirty="0">
              <a:solidFill>
                <a:srgbClr val="000000"/>
              </a:solidFill>
            </a:endParaRPr>
          </a:p>
        </p:txBody>
      </p:sp>
    </p:spTree>
    <p:extLst>
      <p:ext uri="{BB962C8B-B14F-4D97-AF65-F5344CB8AC3E}">
        <p14:creationId xmlns:p14="http://schemas.microsoft.com/office/powerpoint/2010/main" val="558417948"/>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2427474e-60f8-4f75-abfc-98841d67cf98" ContentTypeId="0x01" PreviousValue="false"/>
</file>

<file path=customXml/item3.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BD0FF-5483-4EFC-8EE7-BEC0DD1B1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f541c1-93d0-4555-909e-9278fdf60e09"/>
    <ds:schemaRef ds:uri="b18187cb-8916-4058-bf8c-5a14975cbd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190A85-5A21-4935-AC40-EF8744EDA6B7}">
  <ds:schemaRefs>
    <ds:schemaRef ds:uri="Microsoft.SharePoint.Taxonomy.ContentTypeSync"/>
  </ds:schemaRefs>
</ds:datastoreItem>
</file>

<file path=customXml/itemProps3.xml><?xml version="1.0" encoding="utf-8"?>
<ds:datastoreItem xmlns:ds="http://schemas.openxmlformats.org/officeDocument/2006/customXml" ds:itemID="{1590D1E7-2A80-490F-937A-F1E57FE1C728}">
  <ds:schemaRefs>
    <ds:schemaRef ds:uri="http://schemas.microsoft.com/office/2006/metadata/properties"/>
    <ds:schemaRef ds:uri="http://schemas.microsoft.com/office/infopath/2007/PartnerControls"/>
    <ds:schemaRef ds:uri="b18187cb-8916-4058-bf8c-5a14975cbd53"/>
    <ds:schemaRef ds:uri="83f541c1-93d0-4555-909e-9278fdf60e09"/>
  </ds:schemaRefs>
</ds:datastoreItem>
</file>

<file path=customXml/itemProps4.xml><?xml version="1.0" encoding="utf-8"?>
<ds:datastoreItem xmlns:ds="http://schemas.openxmlformats.org/officeDocument/2006/customXml" ds:itemID="{EFE2F61D-0844-4312-8295-BA9460D20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Q3 2014 Board Meeting v4 November 2 2014</Template>
  <TotalTime>7269</TotalTime>
  <Words>1643</Words>
  <Application>Microsoft Office PowerPoint</Application>
  <PresentationFormat>Widescreen</PresentationFormat>
  <Paragraphs>452</Paragraphs>
  <Slides>35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Brush Script Std</vt:lpstr>
      <vt:lpstr>Calibri</vt:lpstr>
      <vt:lpstr>Courier New</vt:lpstr>
      <vt:lpstr>Helvetica Condensed</vt:lpstr>
      <vt:lpstr>HelveticaNeue Condensed</vt:lpstr>
      <vt:lpstr>Times</vt:lpstr>
      <vt:lpstr>Wingdings</vt:lpstr>
      <vt:lpstr>Blank Presentation</vt:lpstr>
      <vt:lpstr>Programming in C# - Day 1</vt:lpstr>
      <vt:lpstr>Agenda </vt:lpstr>
      <vt:lpstr>What is C#? </vt:lpstr>
      <vt:lpstr>THE C# FAMILY TREE</vt:lpstr>
      <vt:lpstr>VERSIONS</vt:lpstr>
      <vt:lpstr>SAMPLE PROGRAM</vt:lpstr>
      <vt:lpstr>JAVA VS C#</vt:lpstr>
      <vt:lpstr>CONTD… </vt:lpstr>
      <vt:lpstr>FUNDAMENTALS</vt:lpstr>
      <vt:lpstr>ACCESS MODIFIERS</vt:lpstr>
      <vt:lpstr>Naming conventions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Partial Classes </vt:lpstr>
      <vt:lpstr>Advantages </vt:lpstr>
      <vt:lpstr>Object class</vt:lpstr>
      <vt:lpstr>Assignment : Partial classes</vt:lpstr>
      <vt:lpstr>Inheritance  </vt:lpstr>
      <vt:lpstr>Contd..</vt:lpstr>
      <vt:lpstr>Hiding methods</vt:lpstr>
      <vt:lpstr>PowerPoint Presentation</vt:lpstr>
      <vt:lpstr>Contd…</vt:lpstr>
      <vt:lpstr>Sealed classes </vt:lpstr>
      <vt:lpstr>Contd..</vt:lpstr>
      <vt:lpstr>ASSIGNMENT - INHERITANCE</vt:lpstr>
      <vt:lpstr>CONSTRUCTORS</vt:lpstr>
      <vt:lpstr>INHERITANCE IN CONSTRUCTORS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Narmadha</dc:creator>
  <cp:lastModifiedBy>DELL</cp:lastModifiedBy>
  <cp:revision>669</cp:revision>
  <dcterms:created xsi:type="dcterms:W3CDTF">2014-11-02T05:32:32Z</dcterms:created>
  <dcterms:modified xsi:type="dcterms:W3CDTF">2022-06-30T16:08:03Z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y fmtid="{D5CDD505-2E9C-101B-9397-08002B2CF9AE}" pid="3" name="Order">
    <vt:r8>317300</vt:r8>
  </property>
</Properties>
</file>