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slides/slide40.xml" ContentType="application/vnd.openxmlformats-officedocument.presentationml.slide+xml"/>
  <Override PartName="/ppt/slides/slide41.xml" ContentType="application/vnd.openxmlformats-officedocument.presentationml.slide+xml"/>
  <Override PartName="/ppt/presentation.xml" ContentType="application/vnd.openxmlformats-officedocument.presentationml.presentation.main+xml"/>
  <Override PartName="/ppt/slides/slide39.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7.xml" ContentType="application/vnd.openxmlformats-officedocument.presentationml.slide+xml"/>
  <Override PartName="/ppt/slides/slide26.xml" ContentType="application/vnd.openxmlformats-officedocument.presentationml.slide+xml"/>
  <Override PartName="/ppt/slides/slide38.xml" ContentType="application/vnd.openxmlformats-officedocument.presentationml.slide+xml"/>
  <Override PartName="/ppt/notesSlides/notesSlide4.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21.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19.xml" ContentType="application/vnd.openxmlformats-officedocument.presentationml.slideLayout+xml"/>
  <Override PartName="/ppt/slideLayouts/slideLayout6.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8.xml" ContentType="application/vnd.openxmlformats-officedocument.presentationml.slideLayout+xml"/>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17.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46"/>
  </p:notesMasterIdLst>
  <p:handoutMasterIdLst>
    <p:handoutMasterId r:id="rId47"/>
  </p:handoutMasterIdLst>
  <p:sldIdLst>
    <p:sldId id="256" r:id="rId5"/>
    <p:sldId id="678" r:id="rId6"/>
    <p:sldId id="674" r:id="rId7"/>
    <p:sldId id="675" r:id="rId8"/>
    <p:sldId id="676" r:id="rId9"/>
    <p:sldId id="677" r:id="rId10"/>
    <p:sldId id="686" r:id="rId11"/>
    <p:sldId id="687" r:id="rId12"/>
    <p:sldId id="682" r:id="rId13"/>
    <p:sldId id="684" r:id="rId14"/>
    <p:sldId id="689" r:id="rId15"/>
    <p:sldId id="685" r:id="rId16"/>
    <p:sldId id="690" r:id="rId17"/>
    <p:sldId id="691" r:id="rId18"/>
    <p:sldId id="692" r:id="rId19"/>
    <p:sldId id="632" r:id="rId20"/>
    <p:sldId id="634" r:id="rId21"/>
    <p:sldId id="636" r:id="rId22"/>
    <p:sldId id="635" r:id="rId23"/>
    <p:sldId id="679" r:id="rId24"/>
    <p:sldId id="681" r:id="rId25"/>
    <p:sldId id="680" r:id="rId26"/>
    <p:sldId id="383" r:id="rId27"/>
    <p:sldId id="640" r:id="rId28"/>
    <p:sldId id="641" r:id="rId29"/>
    <p:sldId id="642" r:id="rId30"/>
    <p:sldId id="448" r:id="rId31"/>
    <p:sldId id="449" r:id="rId32"/>
    <p:sldId id="450" r:id="rId33"/>
    <p:sldId id="643" r:id="rId34"/>
    <p:sldId id="688" r:id="rId35"/>
    <p:sldId id="645" r:id="rId36"/>
    <p:sldId id="646" r:id="rId37"/>
    <p:sldId id="663" r:id="rId38"/>
    <p:sldId id="650" r:id="rId39"/>
    <p:sldId id="656" r:id="rId40"/>
    <p:sldId id="657" r:id="rId41"/>
    <p:sldId id="659" r:id="rId42"/>
    <p:sldId id="662" r:id="rId43"/>
    <p:sldId id="661" r:id="rId44"/>
    <p:sldId id="26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F2139"/>
    <a:srgbClr val="000061"/>
    <a:srgbClr val="F71777"/>
    <a:srgbClr val="B40028"/>
    <a:srgbClr val="FF0000"/>
    <a:srgbClr val="FFB006"/>
    <a:srgbClr val="F39220"/>
    <a:srgbClr val="0E4E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26" autoAdjust="0"/>
    <p:restoredTop sz="94667" autoAdjust="0"/>
  </p:normalViewPr>
  <p:slideViewPr>
    <p:cSldViewPr snapToGrid="0">
      <p:cViewPr varScale="1">
        <p:scale>
          <a:sx n="69" d="100"/>
          <a:sy n="69" d="100"/>
        </p:scale>
        <p:origin x="474" y="48"/>
      </p:cViewPr>
      <p:guideLst>
        <p:guide orient="horz" pos="2160"/>
        <p:guide pos="3840"/>
      </p:guideLst>
    </p:cSldViewPr>
  </p:slideViewPr>
  <p:notesTextViewPr>
    <p:cViewPr>
      <p:scale>
        <a:sx n="66" d="100"/>
        <a:sy n="66" d="100"/>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ustomXml" Target="../customXml/item4.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1/1/2014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1/1/2014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8D516E68-2BAC-486B-B6C0-D4C1B20814B4}" type="slidenum">
              <a:rPr lang="en-US"/>
              <a:pPr/>
              <a:t>24</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pPr marL="228600" indent="-228600"/>
            <a:endParaRPr lang="en-US" dirty="0"/>
          </a:p>
        </p:txBody>
      </p:sp>
    </p:spTree>
    <p:extLst>
      <p:ext uri="{BB962C8B-B14F-4D97-AF65-F5344CB8AC3E}">
        <p14:creationId xmlns:p14="http://schemas.microsoft.com/office/powerpoint/2010/main" val="1771021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CDE904EF-B6CE-40B0-8CF8-6A813DC5A8F1}" type="slidenum">
              <a:rPr lang="en-US"/>
              <a:pPr/>
              <a:t>25</a:t>
            </a:fld>
            <a:endParaRPr lang="en-US"/>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pPr marL="228600" indent="-228600"/>
            <a:endParaRPr lang="en-US" dirty="0"/>
          </a:p>
        </p:txBody>
      </p:sp>
    </p:spTree>
    <p:extLst>
      <p:ext uri="{BB962C8B-B14F-4D97-AF65-F5344CB8AC3E}">
        <p14:creationId xmlns:p14="http://schemas.microsoft.com/office/powerpoint/2010/main" val="2683118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77E794A6-E4BC-41AC-91BB-A6A4963318C8}" type="slidenum">
              <a:rPr lang="en-US"/>
              <a:pPr/>
              <a:t>26</a:t>
            </a:fld>
            <a:endParaRPr lang="en-US"/>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pPr marL="228600" indent="-228600"/>
            <a:endParaRPr lang="en-US" dirty="0"/>
          </a:p>
        </p:txBody>
      </p:sp>
    </p:spTree>
    <p:extLst>
      <p:ext uri="{BB962C8B-B14F-4D97-AF65-F5344CB8AC3E}">
        <p14:creationId xmlns:p14="http://schemas.microsoft.com/office/powerpoint/2010/main" val="1782087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30EC8299-9C9C-4403-829B-4D5837EE0772}" type="slidenum">
              <a:rPr lang="en-US"/>
              <a:pPr/>
              <a:t>27</a:t>
            </a:fld>
            <a:endParaRPr lang="en-US"/>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pPr marL="228600" indent="-228600"/>
            <a:endParaRPr lang="en-US" dirty="0"/>
          </a:p>
        </p:txBody>
      </p:sp>
    </p:spTree>
    <p:extLst>
      <p:ext uri="{BB962C8B-B14F-4D97-AF65-F5344CB8AC3E}">
        <p14:creationId xmlns:p14="http://schemas.microsoft.com/office/powerpoint/2010/main" val="1875705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83C9A8E9-C78A-4F3B-A9EE-BE9402EF2F48}" type="slidenum">
              <a:rPr lang="en-US"/>
              <a:pPr/>
              <a:t>28</a:t>
            </a:fld>
            <a:endParaRPr lang="en-US"/>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p:txBody>
          <a:bodyPr/>
          <a:lstStyle/>
          <a:p>
            <a:pPr marL="228600" indent="-228600"/>
            <a:endParaRPr lang="en-US" dirty="0"/>
          </a:p>
        </p:txBody>
      </p:sp>
    </p:spTree>
    <p:extLst>
      <p:ext uri="{BB962C8B-B14F-4D97-AF65-F5344CB8AC3E}">
        <p14:creationId xmlns:p14="http://schemas.microsoft.com/office/powerpoint/2010/main" val="2498469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E59F9C1D-61CB-4761-8150-4A81FFE02EAE}" type="slidenum">
              <a:rPr lang="en-US"/>
              <a:pPr/>
              <a:t>29</a:t>
            </a:fld>
            <a:endParaRPr lang="en-US"/>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extLst>
      <p:ext uri="{BB962C8B-B14F-4D97-AF65-F5344CB8AC3E}">
        <p14:creationId xmlns:p14="http://schemas.microsoft.com/office/powerpoint/2010/main" val="1719158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E583A91B-C289-4DA5-B565-FAE9A826DD74}" type="slidenum">
              <a:rPr lang="en-US"/>
              <a:pPr/>
              <a:t>32</a:t>
            </a:fld>
            <a:endParaRPr lang="en-US"/>
          </a:p>
        </p:txBody>
      </p:sp>
      <p:sp>
        <p:nvSpPr>
          <p:cNvPr id="379906" name="Rectangle 2"/>
          <p:cNvSpPr>
            <a:spLocks noGrp="1" noRot="1" noChangeAspect="1" noChangeArrowheads="1" noTextEdit="1"/>
          </p:cNvSpPr>
          <p:nvPr>
            <p:ph type="sldImg"/>
          </p:nvPr>
        </p:nvSpPr>
        <p:spPr>
          <a:ln/>
        </p:spPr>
      </p:sp>
      <p:sp>
        <p:nvSpPr>
          <p:cNvPr id="3799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81004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5DE93A12-CA8C-4B83-92B9-28A9288D5C29}" type="slidenum">
              <a:rPr lang="en-US"/>
              <a:pPr/>
              <a:t>33</a:t>
            </a:fld>
            <a:endParaRPr lang="en-US"/>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r>
              <a:rPr lang="en-US" dirty="0" smtClean="0"/>
              <a:t>Why are checked</a:t>
            </a:r>
            <a:r>
              <a:rPr lang="en-US" baseline="0" dirty="0" smtClean="0"/>
              <a:t> exceptions not supported in </a:t>
            </a:r>
            <a:r>
              <a:rPr lang="en-US" baseline="0" dirty="0" err="1" smtClean="0"/>
              <a:t>c#</a:t>
            </a:r>
            <a:endParaRPr lang="en-US" baseline="0" dirty="0" smtClean="0"/>
          </a:p>
          <a:p>
            <a:endParaRPr lang="en-US" baseline="0" dirty="0" smtClean="0"/>
          </a:p>
          <a:p>
            <a:r>
              <a:rPr lang="en-US" baseline="0" dirty="0" smtClean="0"/>
              <a:t>Because the response to checked exceptions is almost always  </a:t>
            </a:r>
          </a:p>
          <a:p>
            <a:endParaRPr lang="en-US" baseline="0" dirty="0" smtClean="0"/>
          </a:p>
          <a:p>
            <a:r>
              <a:rPr lang="en-US" baseline="0" dirty="0" smtClean="0"/>
              <a:t>Log .</a:t>
            </a:r>
            <a:r>
              <a:rPr lang="en-US" baseline="0" dirty="0" err="1" smtClean="0"/>
              <a:t>erro</a:t>
            </a:r>
            <a:endParaRPr lang="en-US" baseline="0" dirty="0" smtClean="0"/>
          </a:p>
          <a:p>
            <a:endParaRPr lang="en-US" baseline="0" dirty="0" smtClean="0"/>
          </a:p>
          <a:p>
            <a:r>
              <a:rPr lang="en-US" baseline="0" dirty="0" smtClean="0"/>
              <a:t>If you actually know that there is something you can do if a particular exception is thrown then you can catch it and then handle it  but other wise it s jus reincarnation to appease the compiler</a:t>
            </a:r>
            <a:endParaRPr lang="en-US" dirty="0"/>
          </a:p>
        </p:txBody>
      </p:sp>
    </p:spTree>
    <p:extLst>
      <p:ext uri="{BB962C8B-B14F-4D97-AF65-F5344CB8AC3E}">
        <p14:creationId xmlns:p14="http://schemas.microsoft.com/office/powerpoint/2010/main" val="317700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EEDB6F91-913B-4E28-8A2A-FF6E4038425C}" type="slidenum">
              <a:rPr lang="en-US"/>
              <a:pPr/>
              <a:t>35</a:t>
            </a:fld>
            <a:endParaRPr lang="en-US"/>
          </a:p>
        </p:txBody>
      </p:sp>
      <p:sp>
        <p:nvSpPr>
          <p:cNvPr id="441346" name="Rectangle 2"/>
          <p:cNvSpPr>
            <a:spLocks noGrp="1" noRot="1" noChangeAspect="1" noChangeArrowheads="1" noTextEdit="1"/>
          </p:cNvSpPr>
          <p:nvPr>
            <p:ph type="sldImg"/>
          </p:nvPr>
        </p:nvSpPr>
        <p:spPr>
          <a:ln/>
        </p:spPr>
      </p:sp>
      <p:sp>
        <p:nvSpPr>
          <p:cNvPr id="441347" name="Rectangle 3"/>
          <p:cNvSpPr>
            <a:spLocks noGrp="1" noChangeArrowheads="1"/>
          </p:cNvSpPr>
          <p:nvPr>
            <p:ph type="body" idx="1"/>
          </p:nvPr>
        </p:nvSpPr>
        <p:spPr/>
        <p:txBody>
          <a:bodyPr/>
          <a:lstStyle/>
          <a:p>
            <a:r>
              <a:rPr lang="en-US"/>
              <a:t> Students know what is the structure of Flat dimension. You can initiate the session by asking the following questions:</a:t>
            </a:r>
          </a:p>
          <a:p>
            <a:r>
              <a:rPr lang="en-US"/>
              <a:t>1. What are flat dimension tables? </a:t>
            </a:r>
          </a:p>
          <a:p>
            <a:r>
              <a:rPr lang="en-US"/>
              <a:t>2. What is the structure of flat dimension?</a:t>
            </a:r>
          </a:p>
          <a:p>
            <a:r>
              <a:rPr lang="en-US"/>
              <a:t>3. Given examples of a flat dimension?</a:t>
            </a:r>
          </a:p>
          <a:p>
            <a:r>
              <a:rPr lang="en-US"/>
              <a:t>Next, tell the strategy to load the data into the flat dimension table. You can explain the loading strategy with the help of the example given in SG.</a:t>
            </a:r>
          </a:p>
          <a:p>
            <a:r>
              <a:rPr lang="en-US"/>
              <a:t>Continue this session by asking the following questions:</a:t>
            </a:r>
          </a:p>
          <a:p>
            <a:r>
              <a:rPr lang="en-US"/>
              <a:t>4. What are large flat dimension tables?</a:t>
            </a:r>
          </a:p>
          <a:p>
            <a:r>
              <a:rPr lang="en-US"/>
              <a:t>5. Give examples of large flat dimensions?</a:t>
            </a:r>
          </a:p>
          <a:p>
            <a:r>
              <a:rPr lang="en-US"/>
              <a:t>Then, explain the strategy to load data into the large flat dimension table.</a:t>
            </a:r>
          </a:p>
          <a:p>
            <a:r>
              <a:rPr lang="en-US"/>
              <a:t>Before explaining the strategy to load data into the small dimension table ask the following questions and the tell the strategy to load the data into the dimension table.</a:t>
            </a:r>
          </a:p>
          <a:p>
            <a:r>
              <a:rPr lang="en-US"/>
              <a:t>6. What are small flat dimension tables?</a:t>
            </a:r>
          </a:p>
          <a:p>
            <a:r>
              <a:rPr lang="en-US"/>
              <a:t>7. Give examples of small flat dimension tables.</a:t>
            </a:r>
          </a:p>
          <a:p>
            <a:endParaRPr lang="en-US"/>
          </a:p>
          <a:p>
            <a:r>
              <a:rPr lang="en-US"/>
              <a:t>With the help of these questions, students will be able to recall about flat dimensions, they have learnt in Module I. </a:t>
            </a:r>
          </a:p>
          <a:p>
            <a:endParaRPr lang="en-US"/>
          </a:p>
          <a:p>
            <a:endParaRPr lang="en-US"/>
          </a:p>
          <a:p>
            <a:r>
              <a:rPr lang="en-US"/>
              <a:t>Explain this topic with the help of an example given in SG. </a:t>
            </a:r>
          </a:p>
        </p:txBody>
      </p:sp>
    </p:spTree>
    <p:extLst>
      <p:ext uri="{BB962C8B-B14F-4D97-AF65-F5344CB8AC3E}">
        <p14:creationId xmlns:p14="http://schemas.microsoft.com/office/powerpoint/2010/main" val="2382367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E182C6EB-8285-49DE-94E0-DEC358FA83CA}" type="slidenum">
              <a:rPr lang="en-US"/>
              <a:pPr/>
              <a:t>36</a:t>
            </a:fld>
            <a:endParaRPr lang="en-US"/>
          </a:p>
        </p:txBody>
      </p:sp>
      <p:sp>
        <p:nvSpPr>
          <p:cNvPr id="474114" name="Rectangle 2"/>
          <p:cNvSpPr>
            <a:spLocks noGrp="1" noRot="1" noChangeAspect="1" noChangeArrowheads="1" noTextEdit="1"/>
          </p:cNvSpPr>
          <p:nvPr>
            <p:ph type="sldImg"/>
          </p:nvPr>
        </p:nvSpPr>
        <p:spPr>
          <a:ln/>
        </p:spPr>
      </p:sp>
      <p:sp>
        <p:nvSpPr>
          <p:cNvPr id="474115" name="Rectangle 3"/>
          <p:cNvSpPr>
            <a:spLocks noGrp="1" noChangeArrowheads="1"/>
          </p:cNvSpPr>
          <p:nvPr>
            <p:ph type="body" idx="1"/>
          </p:nvPr>
        </p:nvSpPr>
        <p:spPr/>
        <p:txBody>
          <a:bodyPr/>
          <a:lstStyle/>
          <a:p>
            <a:pPr marL="228600" indent="-228600"/>
            <a:endParaRPr lang="en-US" dirty="0"/>
          </a:p>
        </p:txBody>
      </p:sp>
    </p:spTree>
    <p:extLst>
      <p:ext uri="{BB962C8B-B14F-4D97-AF65-F5344CB8AC3E}">
        <p14:creationId xmlns:p14="http://schemas.microsoft.com/office/powerpoint/2010/main" val="277864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032B06D6-C35B-4B4B-BF56-267B5B523F9A}" type="slidenum">
              <a:rPr lang="en-US"/>
              <a:pPr/>
              <a:t>3</a:t>
            </a:fld>
            <a:endParaRPr lang="en-US"/>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pPr marL="228600" indent="-228600"/>
            <a:endParaRPr lang="en-US" dirty="0"/>
          </a:p>
        </p:txBody>
      </p:sp>
    </p:spTree>
    <p:extLst>
      <p:ext uri="{BB962C8B-B14F-4D97-AF65-F5344CB8AC3E}">
        <p14:creationId xmlns:p14="http://schemas.microsoft.com/office/powerpoint/2010/main" val="662115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68A6046B-D9BF-4088-ABCB-FF03417B1599}" type="slidenum">
              <a:rPr lang="en-US"/>
              <a:pPr/>
              <a:t>37</a:t>
            </a:fld>
            <a:endParaRPr lang="en-US"/>
          </a:p>
        </p:txBody>
      </p:sp>
      <p:sp>
        <p:nvSpPr>
          <p:cNvPr id="476162" name="Rectangle 2"/>
          <p:cNvSpPr>
            <a:spLocks noGrp="1" noRot="1" noChangeAspect="1" noChangeArrowheads="1" noTextEdit="1"/>
          </p:cNvSpPr>
          <p:nvPr>
            <p:ph type="sldImg"/>
          </p:nvPr>
        </p:nvSpPr>
        <p:spPr>
          <a:ln/>
        </p:spPr>
      </p:sp>
      <p:sp>
        <p:nvSpPr>
          <p:cNvPr id="476163" name="Rectangle 3"/>
          <p:cNvSpPr>
            <a:spLocks noGrp="1" noChangeArrowheads="1"/>
          </p:cNvSpPr>
          <p:nvPr>
            <p:ph type="body" idx="1"/>
          </p:nvPr>
        </p:nvSpPr>
        <p:spPr/>
        <p:txBody>
          <a:bodyPr/>
          <a:lstStyle/>
          <a:p>
            <a:pPr marL="228600" indent="-228600"/>
            <a:r>
              <a:rPr lang="en-US"/>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a:r>
              <a:rPr lang="en-US"/>
              <a:t>Students already know about different types of dimension tables. Therefore, you can start the session by recapitulating the concepts. Initiate the class by asking the following questions:</a:t>
            </a:r>
          </a:p>
          <a:p>
            <a:pPr marL="228600" indent="-228600"/>
            <a:r>
              <a:rPr lang="en-US"/>
              <a:t>1. What are the different types of dimensions?</a:t>
            </a:r>
          </a:p>
          <a:p>
            <a:pPr marL="228600" indent="-228600"/>
            <a:r>
              <a:rPr lang="en-US"/>
              <a:t>2. Define flat dimension.</a:t>
            </a:r>
          </a:p>
          <a:p>
            <a:pPr marL="228600" indent="-228600"/>
            <a:r>
              <a:rPr lang="en-US"/>
              <a:t>3. What are conformed dimension?</a:t>
            </a:r>
          </a:p>
          <a:p>
            <a:pPr marL="228600" indent="-228600"/>
            <a:r>
              <a:rPr lang="en-US"/>
              <a:t>4. Define large dimension.</a:t>
            </a:r>
          </a:p>
          <a:p>
            <a:pPr marL="228600" indent="-228600"/>
            <a:r>
              <a:rPr lang="en-US"/>
              <a:t>5. Define small dimension.</a:t>
            </a:r>
          </a:p>
          <a:p>
            <a:pPr marL="228600" indent="-228600"/>
            <a:r>
              <a:rPr lang="en-US"/>
              <a:t>6. What is the importance of surrogate key in a dimension table? </a:t>
            </a:r>
          </a:p>
          <a:p>
            <a:pPr marL="228600" indent="-228600"/>
            <a:r>
              <a:rPr lang="en-US"/>
              <a:t>Students will learn the loading and update strategies theoretically in this session. The demonstration to load and update the data in the dimension table will be covered in next session.</a:t>
            </a:r>
          </a:p>
        </p:txBody>
      </p:sp>
    </p:spTree>
    <p:extLst>
      <p:ext uri="{BB962C8B-B14F-4D97-AF65-F5344CB8AC3E}">
        <p14:creationId xmlns:p14="http://schemas.microsoft.com/office/powerpoint/2010/main" val="199850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E67C66F1-61AB-439C-BA4C-F8660FF48971}" type="slidenum">
              <a:rPr lang="en-US"/>
              <a:pPr/>
              <a:t>38</a:t>
            </a:fld>
            <a:endParaRPr lang="en-US"/>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p:txBody>
          <a:bodyPr/>
          <a:lstStyle/>
          <a:p>
            <a:pPr marL="228600" indent="-228600"/>
            <a:endParaRPr lang="en-US" dirty="0"/>
          </a:p>
        </p:txBody>
      </p:sp>
    </p:spTree>
    <p:extLst>
      <p:ext uri="{BB962C8B-B14F-4D97-AF65-F5344CB8AC3E}">
        <p14:creationId xmlns:p14="http://schemas.microsoft.com/office/powerpoint/2010/main" val="125438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22487371-A64B-4331-A84B-039232C182F5}" type="slidenum">
              <a:rPr lang="en-US"/>
              <a:pPr/>
              <a:t>4</a:t>
            </a:fld>
            <a:endParaRPr lang="en-US"/>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pPr marL="228600" indent="-228600"/>
            <a:endParaRPr lang="en-US" dirty="0"/>
          </a:p>
        </p:txBody>
      </p:sp>
    </p:spTree>
    <p:extLst>
      <p:ext uri="{BB962C8B-B14F-4D97-AF65-F5344CB8AC3E}">
        <p14:creationId xmlns:p14="http://schemas.microsoft.com/office/powerpoint/2010/main" val="1584488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Anonymous types are class type directly derived from </a:t>
            </a:r>
            <a:r>
              <a:rPr lang="en-US" dirty="0" err="1" smtClean="0"/>
              <a:t>system.object</a:t>
            </a:r>
            <a:r>
              <a:rPr lang="en-US" baseline="0" dirty="0" smtClean="0"/>
              <a:t> so they are reference types.</a:t>
            </a:r>
          </a:p>
          <a:p>
            <a:r>
              <a:rPr lang="en-US" baseline="0" dirty="0" smtClean="0"/>
              <a:t> if two or more anonymous types have same properties in same order in a same assembly then compiler treats them as same type.</a:t>
            </a:r>
          </a:p>
          <a:p>
            <a:r>
              <a:rPr lang="en-US" baseline="0" dirty="0" smtClean="0"/>
              <a:t>All </a:t>
            </a:r>
            <a:r>
              <a:rPr lang="en-US" baseline="0" dirty="0" err="1" smtClean="0"/>
              <a:t>properites</a:t>
            </a:r>
            <a:r>
              <a:rPr lang="en-US" baseline="0" dirty="0" smtClean="0"/>
              <a:t> of anonymous types are read only.</a:t>
            </a:r>
          </a:p>
          <a:p>
            <a:endParaRPr lang="en-US" baseline="0" dirty="0" smtClean="0"/>
          </a:p>
          <a:p>
            <a:r>
              <a:rPr lang="en-US" baseline="0" dirty="0" smtClean="0"/>
              <a:t>Anonymous types are different from dynamic types.</a:t>
            </a:r>
            <a:endParaRPr lang="en-IN" dirty="0"/>
          </a:p>
        </p:txBody>
      </p:sp>
      <p:sp>
        <p:nvSpPr>
          <p:cNvPr id="4" name="Slide Number Placeholder 3"/>
          <p:cNvSpPr>
            <a:spLocks noGrp="1"/>
          </p:cNvSpPr>
          <p:nvPr>
            <p:ph type="sldNum" sz="quarter" idx="10"/>
          </p:nvPr>
        </p:nvSpPr>
        <p:spPr/>
        <p:txBody>
          <a:bodyPr/>
          <a:lstStyle/>
          <a:p>
            <a:fld id="{3AA22F9C-AE55-4436-AB15-B0A9204A92F8}" type="slidenum">
              <a:rPr lang="en-US" smtClean="0"/>
              <a:t>5</a:t>
            </a:fld>
            <a:endParaRPr lang="en-US"/>
          </a:p>
        </p:txBody>
      </p:sp>
    </p:spTree>
    <p:extLst>
      <p:ext uri="{BB962C8B-B14F-4D97-AF65-F5344CB8AC3E}">
        <p14:creationId xmlns:p14="http://schemas.microsoft.com/office/powerpoint/2010/main" val="835404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AA22F9C-AE55-4436-AB15-B0A9204A92F8}" type="slidenum">
              <a:rPr lang="en-US" smtClean="0"/>
              <a:t>7</a:t>
            </a:fld>
            <a:endParaRPr lang="en-US"/>
          </a:p>
        </p:txBody>
      </p:sp>
    </p:spTree>
    <p:extLst>
      <p:ext uri="{BB962C8B-B14F-4D97-AF65-F5344CB8AC3E}">
        <p14:creationId xmlns:p14="http://schemas.microsoft.com/office/powerpoint/2010/main" val="1465144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Advantages</a:t>
            </a:r>
          </a:p>
          <a:p>
            <a:r>
              <a:rPr lang="en-US" dirty="0" smtClean="0"/>
              <a:t>The main advantage of </a:t>
            </a:r>
            <a:r>
              <a:rPr lang="en-US" dirty="0" err="1" smtClean="0"/>
              <a:t>ethe</a:t>
            </a:r>
            <a:r>
              <a:rPr lang="en-US" baseline="0" dirty="0" smtClean="0"/>
              <a:t> extension method is to add new methods in the existing class without  using inheritance</a:t>
            </a:r>
          </a:p>
          <a:p>
            <a:endParaRPr lang="en-US" baseline="0" dirty="0" smtClean="0"/>
          </a:p>
          <a:p>
            <a:r>
              <a:rPr lang="en-US" baseline="0" dirty="0" smtClean="0"/>
              <a:t>You can add new methods in the </a:t>
            </a:r>
            <a:r>
              <a:rPr lang="en-US" baseline="0" dirty="0" err="1" smtClean="0"/>
              <a:t>exisint</a:t>
            </a:r>
            <a:r>
              <a:rPr lang="en-US" baseline="0" dirty="0" smtClean="0"/>
              <a:t> </a:t>
            </a:r>
            <a:r>
              <a:rPr lang="en-US" baseline="0" dirty="0" err="1" smtClean="0"/>
              <a:t>gclass</a:t>
            </a:r>
            <a:r>
              <a:rPr lang="en-US" baseline="0" dirty="0" smtClean="0"/>
              <a:t> without </a:t>
            </a:r>
            <a:r>
              <a:rPr lang="en-US" baseline="0" dirty="0" err="1" smtClean="0"/>
              <a:t>modifhing</a:t>
            </a:r>
            <a:r>
              <a:rPr lang="en-US" baseline="0" dirty="0" smtClean="0"/>
              <a:t> the source code of the existing class</a:t>
            </a:r>
          </a:p>
          <a:p>
            <a:r>
              <a:rPr lang="en-US" baseline="0" dirty="0" smtClean="0"/>
              <a:t>It can also with </a:t>
            </a:r>
            <a:r>
              <a:rPr lang="en-US" baseline="0" dirty="0" err="1" smtClean="0"/>
              <a:t>with</a:t>
            </a:r>
            <a:r>
              <a:rPr lang="en-US" baseline="0" dirty="0" smtClean="0"/>
              <a:t> sealed classes</a:t>
            </a:r>
          </a:p>
          <a:p>
            <a:endParaRPr lang="en-US" baseline="0" dirty="0" smtClean="0"/>
          </a:p>
          <a:p>
            <a:endParaRPr lang="en-US" baseline="0" dirty="0" smtClean="0"/>
          </a:p>
          <a:p>
            <a:r>
              <a:rPr lang="en-US" baseline="0" dirty="0" smtClean="0"/>
              <a:t>Discussion</a:t>
            </a:r>
          </a:p>
          <a:p>
            <a:endParaRPr lang="en-US" baseline="0" dirty="0" smtClean="0"/>
          </a:p>
          <a:p>
            <a:r>
              <a:rPr lang="en-US" baseline="0" dirty="0" err="1" smtClean="0"/>
              <a:t>Gfgs</a:t>
            </a:r>
            <a:r>
              <a:rPr lang="en-US" baseline="0" dirty="0" smtClean="0"/>
              <a:t> refer</a:t>
            </a:r>
          </a:p>
          <a:p>
            <a:endParaRPr lang="en-US" baseline="0" dirty="0" smtClean="0"/>
          </a:p>
          <a:p>
            <a:endParaRPr lang="en-IN" dirty="0"/>
          </a:p>
        </p:txBody>
      </p:sp>
      <p:sp>
        <p:nvSpPr>
          <p:cNvPr id="4" name="Slide Number Placeholder 3"/>
          <p:cNvSpPr>
            <a:spLocks noGrp="1"/>
          </p:cNvSpPr>
          <p:nvPr>
            <p:ph type="sldNum" sz="quarter" idx="10"/>
          </p:nvPr>
        </p:nvSpPr>
        <p:spPr/>
        <p:txBody>
          <a:bodyPr/>
          <a:lstStyle/>
          <a:p>
            <a:fld id="{3AA22F9C-AE55-4436-AB15-B0A9204A92F8}" type="slidenum">
              <a:rPr lang="en-US" smtClean="0"/>
              <a:t>8</a:t>
            </a:fld>
            <a:endParaRPr lang="en-US"/>
          </a:p>
        </p:txBody>
      </p:sp>
    </p:spTree>
    <p:extLst>
      <p:ext uri="{BB962C8B-B14F-4D97-AF65-F5344CB8AC3E}">
        <p14:creationId xmlns:p14="http://schemas.microsoft.com/office/powerpoint/2010/main" val="1705908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384A6040-39AB-4BD0-89EB-C191D010EDC4}" type="slidenum">
              <a:rPr lang="en-US"/>
              <a:pPr/>
              <a:t>16</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19257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E751A93A-51E3-405B-BFC3-9C12D05FA564}" type="slidenum">
              <a:rPr lang="en-US"/>
              <a:pPr/>
              <a:t>18</a:t>
            </a:fld>
            <a:endParaRPr lang="en-US"/>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pPr marL="228600" indent="-228600"/>
            <a:endParaRPr lang="en-US" dirty="0"/>
          </a:p>
        </p:txBody>
      </p:sp>
    </p:spTree>
    <p:extLst>
      <p:ext uri="{BB962C8B-B14F-4D97-AF65-F5344CB8AC3E}">
        <p14:creationId xmlns:p14="http://schemas.microsoft.com/office/powerpoint/2010/main" val="201519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EAA7F259-0042-4EDB-8DEA-4F753A1ECBAE}" type="slidenum">
              <a:rPr lang="en-US"/>
              <a:pPr/>
              <a:t>23</a:t>
            </a:fld>
            <a:endParaRPr 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585599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smtClean="0"/>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smtClean="0">
                <a:solidFill>
                  <a:schemeClr val="bg1"/>
                </a:solidFill>
              </a:rPr>
              <a:t>Innovative Services</a:t>
            </a:r>
            <a:endParaRPr lang="en-US" sz="2000" i="1" dirty="0">
              <a:solidFill>
                <a:schemeClr val="bg1"/>
              </a:solidFill>
            </a:endParaRP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smtClean="0">
                <a:solidFill>
                  <a:schemeClr val="bg1"/>
                </a:solidFill>
                <a:latin typeface="+mn-lt"/>
                <a:ea typeface="+mn-ea"/>
                <a:cs typeface="+mn-cs"/>
              </a:rPr>
              <a:t>Passionate Employees</a:t>
            </a:r>
            <a:endParaRPr lang="en-US" sz="2000" i="1" kern="1200" dirty="0">
              <a:solidFill>
                <a:schemeClr val="bg1"/>
              </a:solidFill>
              <a:latin typeface="+mn-lt"/>
              <a:ea typeface="+mn-ea"/>
              <a:cs typeface="+mn-cs"/>
            </a:endParaRP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smtClean="0">
                <a:solidFill>
                  <a:schemeClr val="bg1"/>
                </a:solidFill>
              </a:rPr>
              <a:t>Delighted Customers</a:t>
            </a:r>
            <a:endParaRPr lang="en-US" sz="2000" i="1" dirty="0">
              <a:solidFill>
                <a:schemeClr val="bg1"/>
              </a:solidFill>
            </a:endParaRP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smtClean="0">
                <a:solidFill>
                  <a:schemeClr val="bg1"/>
                </a:solidFill>
                <a:latin typeface="Brush Script Std" panose="03060802040607070404" pitchFamily="66" charset="0"/>
              </a:rPr>
              <a:t>Thank you</a:t>
            </a:r>
            <a:endParaRPr lang="en-US" sz="6600" b="0" dirty="0">
              <a:solidFill>
                <a:schemeClr val="bg1"/>
              </a:solidFill>
              <a:latin typeface="Brush Script Std" panose="03060802040607070404" pitchFamily="66" charset="0"/>
            </a:endParaRP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smtClean="0">
                <a:solidFill>
                  <a:schemeClr val="bg1"/>
                </a:solidFill>
                <a:latin typeface="Calibri" panose="020F0502020204030204" pitchFamily="34" charset="0"/>
              </a:rPr>
              <a:t>www.hexaware.com</a:t>
            </a:r>
            <a:endParaRPr lang="en-US" sz="2400" b="0" dirty="0">
              <a:solidFill>
                <a:schemeClr val="bg1"/>
              </a:solidFill>
              <a:latin typeface="Calibri" panose="020F0502020204030204" pitchFamily="34" charset="0"/>
            </a:endParaRP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smtClean="0">
                <a:solidFill>
                  <a:sysClr val="windowText" lastClr="000000"/>
                </a:solidFill>
                <a:latin typeface="+mn-lt"/>
                <a:ea typeface="+mn-ea"/>
                <a:cs typeface="+mn-cs"/>
              </a:rPr>
              <a:t>www.hexaware.com  | </a:t>
            </a:r>
            <a:r>
              <a:rPr lang="en-US" sz="999" dirty="0" smtClean="0">
                <a:solidFill>
                  <a:sysClr val="windowText" lastClr="000000"/>
                </a:solidFill>
              </a:rPr>
              <a:t>© </a:t>
            </a:r>
            <a:r>
              <a:rPr lang="en-US" sz="999" dirty="0">
                <a:solidFill>
                  <a:sysClr val="windowText" lastClr="000000"/>
                </a:solidFill>
              </a:rPr>
              <a:t>Hexaware Technologies. All rights reserved</a:t>
            </a:r>
            <a:r>
              <a:rPr lang="en-US" sz="999" dirty="0" smtClean="0">
                <a:solidFill>
                  <a:sysClr val="windowText" lastClr="000000"/>
                </a:solidFill>
              </a:rPr>
              <a:t>. </a:t>
            </a:r>
            <a:endParaRPr lang="en-US" sz="999" dirty="0">
              <a:solidFill>
                <a:sysClr val="windowText" lastClr="000000"/>
              </a:solidFill>
            </a:endParaRP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in C# - Day 2</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Nested  classes</a:t>
            </a:r>
            <a:endParaRPr lang="en-IN" dirty="0">
              <a:solidFill>
                <a:srgbClr val="000000"/>
              </a:solidFill>
            </a:endParaRPr>
          </a:p>
        </p:txBody>
      </p:sp>
      <p:sp>
        <p:nvSpPr>
          <p:cNvPr id="3" name="Content Placeholder 2"/>
          <p:cNvSpPr>
            <a:spLocks noGrp="1"/>
          </p:cNvSpPr>
          <p:nvPr>
            <p:ph idx="1"/>
          </p:nvPr>
        </p:nvSpPr>
        <p:spPr>
          <a:xfrm>
            <a:off x="539646" y="827013"/>
            <a:ext cx="11242529" cy="5647168"/>
          </a:xfrm>
        </p:spPr>
        <p:txBody>
          <a:bodyPr>
            <a:normAutofit lnSpcReduction="10000"/>
          </a:bodyPr>
          <a:lstStyle/>
          <a:p>
            <a:r>
              <a:rPr lang="en-US" dirty="0" smtClean="0">
                <a:solidFill>
                  <a:srgbClr val="000000"/>
                </a:solidFill>
              </a:rPr>
              <a:t>In </a:t>
            </a:r>
            <a:r>
              <a:rPr lang="en-US" dirty="0" err="1" smtClean="0">
                <a:solidFill>
                  <a:srgbClr val="000000"/>
                </a:solidFill>
              </a:rPr>
              <a:t>c#</a:t>
            </a:r>
            <a:r>
              <a:rPr lang="en-US" dirty="0" smtClean="0">
                <a:solidFill>
                  <a:srgbClr val="000000"/>
                </a:solidFill>
              </a:rPr>
              <a:t> a user can create a class within another class.</a:t>
            </a:r>
          </a:p>
          <a:p>
            <a:endParaRPr lang="en-US" dirty="0">
              <a:solidFill>
                <a:srgbClr val="000000"/>
              </a:solidFill>
            </a:endParaRPr>
          </a:p>
          <a:p>
            <a:r>
              <a:rPr lang="en-US" dirty="0" smtClean="0">
                <a:solidFill>
                  <a:srgbClr val="000000"/>
                </a:solidFill>
              </a:rPr>
              <a:t>This features enables the user to logically group classes that only used in on place – thus increases encapsulation and create more readable and maintainable code.</a:t>
            </a:r>
          </a:p>
          <a:p>
            <a:endParaRPr lang="en-US" dirty="0">
              <a:solidFill>
                <a:srgbClr val="000000"/>
              </a:solidFill>
            </a:endParaRPr>
          </a:p>
          <a:p>
            <a:r>
              <a:rPr lang="en-US" dirty="0" smtClean="0">
                <a:solidFill>
                  <a:srgbClr val="000000"/>
                </a:solidFill>
              </a:rPr>
              <a:t>A nested class can be declared as private public protected internal protected internal </a:t>
            </a:r>
          </a:p>
          <a:p>
            <a:endParaRPr lang="en-US" dirty="0">
              <a:solidFill>
                <a:srgbClr val="000000"/>
              </a:solidFill>
            </a:endParaRPr>
          </a:p>
          <a:p>
            <a:r>
              <a:rPr lang="en-US" dirty="0" smtClean="0">
                <a:solidFill>
                  <a:srgbClr val="000000"/>
                </a:solidFill>
              </a:rPr>
              <a:t>Outer class is not allowed to access inner class members directly</a:t>
            </a:r>
          </a:p>
          <a:p>
            <a:endParaRPr lang="en-US" dirty="0">
              <a:solidFill>
                <a:srgbClr val="000000"/>
              </a:solidFill>
            </a:endParaRPr>
          </a:p>
          <a:p>
            <a:r>
              <a:rPr lang="en-US" dirty="0" smtClean="0">
                <a:solidFill>
                  <a:srgbClr val="000000"/>
                </a:solidFill>
              </a:rPr>
              <a:t>You are allowed to create objects of inner class in outer class</a:t>
            </a:r>
          </a:p>
          <a:p>
            <a:endParaRPr lang="en-US" dirty="0">
              <a:solidFill>
                <a:srgbClr val="000000"/>
              </a:solidFill>
            </a:endParaRPr>
          </a:p>
          <a:p>
            <a:r>
              <a:rPr lang="en-US" dirty="0" smtClean="0">
                <a:solidFill>
                  <a:srgbClr val="000000"/>
                </a:solidFill>
              </a:rPr>
              <a:t>Inner class can access static members of outer class</a:t>
            </a:r>
            <a:endParaRPr lang="en-US" dirty="0">
              <a:solidFill>
                <a:srgbClr val="000000"/>
              </a:solidFill>
            </a:endParaRPr>
          </a:p>
          <a:p>
            <a:endParaRPr lang="en-IN" dirty="0">
              <a:solidFill>
                <a:srgbClr val="000000"/>
              </a:solidFill>
            </a:endParaRPr>
          </a:p>
        </p:txBody>
      </p:sp>
    </p:spTree>
    <p:extLst>
      <p:ext uri="{BB962C8B-B14F-4D97-AF65-F5344CB8AC3E}">
        <p14:creationId xmlns:p14="http://schemas.microsoft.com/office/powerpoint/2010/main" val="8365501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0000"/>
                </a:solidFill>
              </a:rPr>
              <a:t>Contd</a:t>
            </a:r>
            <a:r>
              <a:rPr lang="en-US" dirty="0" smtClean="0">
                <a:solidFill>
                  <a:srgbClr val="000000"/>
                </a:solidFill>
              </a:rPr>
              <a:t>…</a:t>
            </a:r>
            <a:endParaRPr lang="en-IN" dirty="0">
              <a:solidFill>
                <a:srgbClr val="000000"/>
              </a:solidFill>
            </a:endParaRPr>
          </a:p>
        </p:txBody>
      </p:sp>
      <p:sp>
        <p:nvSpPr>
          <p:cNvPr id="4" name="Rounded Rectangle 3"/>
          <p:cNvSpPr/>
          <p:nvPr/>
        </p:nvSpPr>
        <p:spPr bwMode="auto">
          <a:xfrm>
            <a:off x="2383436" y="2083633"/>
            <a:ext cx="7914807" cy="400237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IN" dirty="0" smtClean="0">
                <a:solidFill>
                  <a:srgbClr val="0070C0"/>
                </a:solidFill>
                <a:latin typeface="Arial" pitchFamily="34" charset="0"/>
              </a:rPr>
              <a:t>public </a:t>
            </a:r>
            <a:r>
              <a:rPr lang="en-IN" dirty="0">
                <a:solidFill>
                  <a:srgbClr val="0070C0"/>
                </a:solidFill>
                <a:latin typeface="Arial" pitchFamily="34" charset="0"/>
              </a:rPr>
              <a:t>class Container</a:t>
            </a:r>
          </a:p>
          <a:p>
            <a:pPr eaLnBrk="0" fontAlgn="base" hangingPunct="0">
              <a:spcBef>
                <a:spcPct val="0"/>
              </a:spcBef>
              <a:spcAft>
                <a:spcPct val="0"/>
              </a:spcAft>
            </a:pPr>
            <a:r>
              <a:rPr lang="en-IN" dirty="0">
                <a:solidFill>
                  <a:srgbClr val="0070C0"/>
                </a:solidFill>
                <a:latin typeface="Arial" pitchFamily="34" charset="0"/>
              </a:rPr>
              <a:t>{</a:t>
            </a:r>
          </a:p>
          <a:p>
            <a:pPr eaLnBrk="0" fontAlgn="base" hangingPunct="0">
              <a:spcBef>
                <a:spcPct val="0"/>
              </a:spcBef>
              <a:spcAft>
                <a:spcPct val="0"/>
              </a:spcAft>
            </a:pPr>
            <a:r>
              <a:rPr lang="en-IN" dirty="0">
                <a:solidFill>
                  <a:srgbClr val="0070C0"/>
                </a:solidFill>
                <a:latin typeface="Arial" pitchFamily="34" charset="0"/>
              </a:rPr>
              <a:t>	public class Nested</a:t>
            </a:r>
          </a:p>
          <a:p>
            <a:pPr eaLnBrk="0" fontAlgn="base" hangingPunct="0">
              <a:spcBef>
                <a:spcPct val="0"/>
              </a:spcBef>
              <a:spcAft>
                <a:spcPct val="0"/>
              </a:spcAft>
            </a:pPr>
            <a:r>
              <a:rPr lang="en-IN" dirty="0">
                <a:solidFill>
                  <a:srgbClr val="0070C0"/>
                </a:solidFill>
                <a:latin typeface="Arial" pitchFamily="34" charset="0"/>
              </a:rPr>
              <a:t>	{</a:t>
            </a:r>
          </a:p>
          <a:p>
            <a:pPr eaLnBrk="0" fontAlgn="base" hangingPunct="0">
              <a:spcBef>
                <a:spcPct val="0"/>
              </a:spcBef>
              <a:spcAft>
                <a:spcPct val="0"/>
              </a:spcAft>
            </a:pPr>
            <a:r>
              <a:rPr lang="en-IN" dirty="0">
                <a:solidFill>
                  <a:srgbClr val="0070C0"/>
                </a:solidFill>
                <a:latin typeface="Arial" pitchFamily="34" charset="0"/>
              </a:rPr>
              <a:t>		private Container parent;</a:t>
            </a:r>
          </a:p>
          <a:p>
            <a:pPr eaLnBrk="0" fontAlgn="base" hangingPunct="0">
              <a:spcBef>
                <a:spcPct val="0"/>
              </a:spcBef>
              <a:spcAft>
                <a:spcPct val="0"/>
              </a:spcAft>
            </a:pPr>
            <a:r>
              <a:rPr lang="en-IN" dirty="0">
                <a:solidFill>
                  <a:srgbClr val="0070C0"/>
                </a:solidFill>
                <a:latin typeface="Arial" pitchFamily="34" charset="0"/>
              </a:rPr>
              <a:t>		public Nested(){}</a:t>
            </a:r>
          </a:p>
          <a:p>
            <a:pPr eaLnBrk="0" fontAlgn="base" hangingPunct="0">
              <a:spcBef>
                <a:spcPct val="0"/>
              </a:spcBef>
              <a:spcAft>
                <a:spcPct val="0"/>
              </a:spcAft>
            </a:pPr>
            <a:endParaRPr lang="en-IN" dirty="0">
              <a:solidFill>
                <a:srgbClr val="0070C0"/>
              </a:solidFill>
              <a:latin typeface="Arial" pitchFamily="34" charset="0"/>
            </a:endParaRPr>
          </a:p>
          <a:p>
            <a:pPr eaLnBrk="0" fontAlgn="base" hangingPunct="0">
              <a:spcBef>
                <a:spcPct val="0"/>
              </a:spcBef>
              <a:spcAft>
                <a:spcPct val="0"/>
              </a:spcAft>
            </a:pPr>
            <a:r>
              <a:rPr lang="en-IN" dirty="0">
                <a:solidFill>
                  <a:srgbClr val="0070C0"/>
                </a:solidFill>
                <a:latin typeface="Arial" pitchFamily="34" charset="0"/>
              </a:rPr>
              <a:t>		public Nested(Container parent)</a:t>
            </a:r>
          </a:p>
          <a:p>
            <a:pPr eaLnBrk="0" fontAlgn="base" hangingPunct="0">
              <a:spcBef>
                <a:spcPct val="0"/>
              </a:spcBef>
              <a:spcAft>
                <a:spcPct val="0"/>
              </a:spcAft>
            </a:pPr>
            <a:r>
              <a:rPr lang="en-IN" dirty="0">
                <a:solidFill>
                  <a:srgbClr val="0070C0"/>
                </a:solidFill>
                <a:latin typeface="Arial" pitchFamily="34" charset="0"/>
              </a:rPr>
              <a:t>		{</a:t>
            </a:r>
          </a:p>
          <a:p>
            <a:pPr eaLnBrk="0" fontAlgn="base" hangingPunct="0">
              <a:spcBef>
                <a:spcPct val="0"/>
              </a:spcBef>
              <a:spcAft>
                <a:spcPct val="0"/>
              </a:spcAft>
            </a:pPr>
            <a:r>
              <a:rPr lang="en-IN" dirty="0">
                <a:solidFill>
                  <a:srgbClr val="0070C0"/>
                </a:solidFill>
                <a:latin typeface="Arial" pitchFamily="34" charset="0"/>
              </a:rPr>
              <a:t>		</a:t>
            </a:r>
            <a:r>
              <a:rPr lang="en-IN" dirty="0" err="1">
                <a:solidFill>
                  <a:srgbClr val="0070C0"/>
                </a:solidFill>
                <a:latin typeface="Arial" pitchFamily="34" charset="0"/>
              </a:rPr>
              <a:t>this.parent</a:t>
            </a:r>
            <a:r>
              <a:rPr lang="en-IN" dirty="0">
                <a:solidFill>
                  <a:srgbClr val="0070C0"/>
                </a:solidFill>
                <a:latin typeface="Arial" pitchFamily="34" charset="0"/>
              </a:rPr>
              <a:t>=parent;</a:t>
            </a:r>
          </a:p>
          <a:p>
            <a:pPr eaLnBrk="0" fontAlgn="base" hangingPunct="0">
              <a:spcBef>
                <a:spcPct val="0"/>
              </a:spcBef>
              <a:spcAft>
                <a:spcPct val="0"/>
              </a:spcAft>
            </a:pPr>
            <a:r>
              <a:rPr lang="en-IN" dirty="0">
                <a:solidFill>
                  <a:srgbClr val="0070C0"/>
                </a:solidFill>
                <a:latin typeface="Arial" pitchFamily="34" charset="0"/>
              </a:rPr>
              <a:t>		}</a:t>
            </a:r>
          </a:p>
          <a:p>
            <a:pPr eaLnBrk="0" fontAlgn="base" hangingPunct="0">
              <a:spcBef>
                <a:spcPct val="0"/>
              </a:spcBef>
              <a:spcAft>
                <a:spcPct val="0"/>
              </a:spcAft>
            </a:pPr>
            <a:r>
              <a:rPr lang="en-IN" dirty="0">
                <a:solidFill>
                  <a:srgbClr val="0070C0"/>
                </a:solidFill>
                <a:latin typeface="Arial" pitchFamily="34" charset="0"/>
              </a:rPr>
              <a:t>	}</a:t>
            </a:r>
          </a:p>
          <a:p>
            <a:pPr eaLnBrk="0" fontAlgn="base" hangingPunct="0">
              <a:spcBef>
                <a:spcPct val="0"/>
              </a:spcBef>
              <a:spcAft>
                <a:spcPct val="0"/>
              </a:spcAft>
            </a:pPr>
            <a:r>
              <a:rPr lang="en-IN" dirty="0">
                <a:solidFill>
                  <a:srgbClr val="0070C0"/>
                </a:solidFill>
                <a:latin typeface="Arial" pitchFamily="34" charset="0"/>
              </a:rPr>
              <a:t>}</a:t>
            </a:r>
            <a:endParaRPr kumimoji="0" lang="en-IN" b="0" i="0" u="none" strike="noStrike" cap="none" normalizeH="0" baseline="0" dirty="0" smtClean="0">
              <a:ln>
                <a:noFill/>
              </a:ln>
              <a:solidFill>
                <a:srgbClr val="0070C0"/>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73705148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Attributes usage</a:t>
            </a:r>
            <a:endParaRPr lang="en-IN" dirty="0">
              <a:solidFill>
                <a:srgbClr val="000000"/>
              </a:solidFill>
            </a:endParaRPr>
          </a:p>
        </p:txBody>
      </p:sp>
      <p:sp>
        <p:nvSpPr>
          <p:cNvPr id="3" name="Content Placeholder 2"/>
          <p:cNvSpPr>
            <a:spLocks noGrp="1"/>
          </p:cNvSpPr>
          <p:nvPr>
            <p:ph idx="1"/>
          </p:nvPr>
        </p:nvSpPr>
        <p:spPr>
          <a:xfrm>
            <a:off x="430209" y="959371"/>
            <a:ext cx="11351966" cy="5514810"/>
          </a:xfrm>
        </p:spPr>
        <p:txBody>
          <a:bodyPr/>
          <a:lstStyle/>
          <a:p>
            <a:r>
              <a:rPr lang="en-US" dirty="0" smtClean="0">
                <a:solidFill>
                  <a:srgbClr val="000000"/>
                </a:solidFill>
              </a:rPr>
              <a:t>Attributes are used  in C# to convey declarative information or meta data.</a:t>
            </a:r>
          </a:p>
          <a:p>
            <a:endParaRPr lang="en-US" dirty="0">
              <a:solidFill>
                <a:srgbClr val="000000"/>
              </a:solidFill>
            </a:endParaRPr>
          </a:p>
          <a:p>
            <a:r>
              <a:rPr lang="en-US" dirty="0" smtClean="0">
                <a:solidFill>
                  <a:srgbClr val="000000"/>
                </a:solidFill>
              </a:rPr>
              <a:t>Meta data such as assemblies, properties, types and methods.</a:t>
            </a:r>
          </a:p>
          <a:p>
            <a:endParaRPr lang="en-US" dirty="0">
              <a:solidFill>
                <a:srgbClr val="000000"/>
              </a:solidFill>
            </a:endParaRPr>
          </a:p>
          <a:p>
            <a:r>
              <a:rPr lang="en-US" dirty="0" smtClean="0">
                <a:solidFill>
                  <a:srgbClr val="000000"/>
                </a:solidFill>
              </a:rPr>
              <a:t>Attributes are added to the code by the [] on top of the required code element</a:t>
            </a:r>
          </a:p>
          <a:p>
            <a:endParaRPr lang="en-US" dirty="0">
              <a:solidFill>
                <a:srgbClr val="000000"/>
              </a:solidFill>
            </a:endParaRPr>
          </a:p>
          <a:p>
            <a:r>
              <a:rPr lang="en-US" dirty="0" smtClean="0">
                <a:solidFill>
                  <a:srgbClr val="000000"/>
                </a:solidFill>
              </a:rPr>
              <a:t>Types of attributes</a:t>
            </a:r>
          </a:p>
          <a:p>
            <a:pPr lvl="2"/>
            <a:r>
              <a:rPr lang="en-US" dirty="0" smtClean="0">
                <a:solidFill>
                  <a:srgbClr val="000000"/>
                </a:solidFill>
              </a:rPr>
              <a:t>Predefined</a:t>
            </a:r>
          </a:p>
          <a:p>
            <a:pPr lvl="2"/>
            <a:r>
              <a:rPr lang="en-US" dirty="0" smtClean="0">
                <a:solidFill>
                  <a:srgbClr val="000000"/>
                </a:solidFill>
              </a:rPr>
              <a:t>Custom	</a:t>
            </a:r>
            <a:endParaRPr lang="en-IN" dirty="0">
              <a:solidFill>
                <a:srgbClr val="000000"/>
              </a:solidFill>
            </a:endParaRPr>
          </a:p>
        </p:txBody>
      </p:sp>
    </p:spTree>
    <p:extLst>
      <p:ext uri="{BB962C8B-B14F-4D97-AF65-F5344CB8AC3E}">
        <p14:creationId xmlns:p14="http://schemas.microsoft.com/office/powerpoint/2010/main" val="158961473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Contd..</a:t>
            </a:r>
            <a:endParaRPr lang="en-IN" dirty="0">
              <a:solidFill>
                <a:srgbClr val="000000"/>
              </a:solidFill>
            </a:endParaRPr>
          </a:p>
        </p:txBody>
      </p:sp>
      <p:sp>
        <p:nvSpPr>
          <p:cNvPr id="3" name="Content Placeholder 2"/>
          <p:cNvSpPr>
            <a:spLocks noGrp="1"/>
          </p:cNvSpPr>
          <p:nvPr>
            <p:ph idx="1"/>
          </p:nvPr>
        </p:nvSpPr>
        <p:spPr/>
        <p:txBody>
          <a:bodyPr/>
          <a:lstStyle/>
          <a:p>
            <a:r>
              <a:rPr lang="en-US" dirty="0" smtClean="0">
                <a:solidFill>
                  <a:srgbClr val="000000"/>
                </a:solidFill>
              </a:rPr>
              <a:t>Attributes can have arguments just like methods, properties</a:t>
            </a:r>
          </a:p>
          <a:p>
            <a:endParaRPr lang="en-US" dirty="0">
              <a:solidFill>
                <a:srgbClr val="000000"/>
              </a:solidFill>
            </a:endParaRPr>
          </a:p>
          <a:p>
            <a:r>
              <a:rPr lang="en-US" dirty="0" err="1" smtClean="0">
                <a:solidFill>
                  <a:srgbClr val="000000"/>
                </a:solidFill>
              </a:rPr>
              <a:t>Attribues</a:t>
            </a:r>
            <a:r>
              <a:rPr lang="en-US" dirty="0" smtClean="0">
                <a:solidFill>
                  <a:srgbClr val="000000"/>
                </a:solidFill>
              </a:rPr>
              <a:t> can have zero or more parameters</a:t>
            </a:r>
          </a:p>
          <a:p>
            <a:endParaRPr lang="en-US" dirty="0">
              <a:solidFill>
                <a:srgbClr val="000000"/>
              </a:solidFill>
            </a:endParaRPr>
          </a:p>
          <a:p>
            <a:r>
              <a:rPr lang="en-US" dirty="0" smtClean="0">
                <a:solidFill>
                  <a:srgbClr val="000000"/>
                </a:solidFill>
              </a:rPr>
              <a:t>Reflection can be used to obtain the meta data of the program by </a:t>
            </a:r>
            <a:r>
              <a:rPr lang="en-US" dirty="0" err="1" smtClean="0">
                <a:solidFill>
                  <a:srgbClr val="000000"/>
                </a:solidFill>
              </a:rPr>
              <a:t>accessingthe</a:t>
            </a:r>
            <a:r>
              <a:rPr lang="en-US" dirty="0" smtClean="0">
                <a:solidFill>
                  <a:srgbClr val="000000"/>
                </a:solidFill>
              </a:rPr>
              <a:t> attributes at run time</a:t>
            </a:r>
          </a:p>
          <a:p>
            <a:endParaRPr lang="en-US" dirty="0">
              <a:solidFill>
                <a:srgbClr val="000000"/>
              </a:solidFill>
            </a:endParaRPr>
          </a:p>
          <a:p>
            <a:r>
              <a:rPr lang="en-US" dirty="0" smtClean="0">
                <a:solidFill>
                  <a:srgbClr val="000000"/>
                </a:solidFill>
              </a:rPr>
              <a:t>Attributes are generally derived from </a:t>
            </a:r>
            <a:r>
              <a:rPr lang="en-US" b="1" dirty="0" err="1" smtClean="0">
                <a:solidFill>
                  <a:srgbClr val="000000"/>
                </a:solidFill>
              </a:rPr>
              <a:t>System.Attribute</a:t>
            </a:r>
            <a:r>
              <a:rPr lang="en-US" dirty="0" smtClean="0">
                <a:solidFill>
                  <a:srgbClr val="000000"/>
                </a:solidFill>
              </a:rPr>
              <a:t> class</a:t>
            </a:r>
            <a:endParaRPr lang="en-IN" dirty="0">
              <a:solidFill>
                <a:srgbClr val="000000"/>
              </a:solidFill>
            </a:endParaRPr>
          </a:p>
        </p:txBody>
      </p:sp>
    </p:spTree>
    <p:extLst>
      <p:ext uri="{BB962C8B-B14F-4D97-AF65-F5344CB8AC3E}">
        <p14:creationId xmlns:p14="http://schemas.microsoft.com/office/powerpoint/2010/main" val="31137748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Predefined attributes</a:t>
            </a:r>
            <a:endParaRPr lang="en-IN" dirty="0">
              <a:solidFill>
                <a:srgbClr val="000000"/>
              </a:solidFill>
            </a:endParaRPr>
          </a:p>
        </p:txBody>
      </p:sp>
      <p:sp>
        <p:nvSpPr>
          <p:cNvPr id="3" name="Content Placeholder 2"/>
          <p:cNvSpPr>
            <a:spLocks noGrp="1"/>
          </p:cNvSpPr>
          <p:nvPr>
            <p:ph idx="1"/>
          </p:nvPr>
        </p:nvSpPr>
        <p:spPr>
          <a:xfrm>
            <a:off x="430209" y="827013"/>
            <a:ext cx="11351966" cy="5647168"/>
          </a:xfrm>
        </p:spPr>
        <p:txBody>
          <a:bodyPr/>
          <a:lstStyle/>
          <a:p>
            <a:r>
              <a:rPr lang="en-US" dirty="0" smtClean="0">
                <a:solidFill>
                  <a:srgbClr val="000000"/>
                </a:solidFill>
              </a:rPr>
              <a:t>Predefined attributes are those attributes that are a part of the .NET framework class library and are supported by the compiler</a:t>
            </a:r>
          </a:p>
          <a:p>
            <a:endParaRPr lang="en-US" dirty="0">
              <a:solidFill>
                <a:srgbClr val="000000"/>
              </a:solidFill>
            </a:endParaRPr>
          </a:p>
          <a:p>
            <a:r>
              <a:rPr lang="en-US" dirty="0" smtClean="0">
                <a:solidFill>
                  <a:srgbClr val="000000"/>
                </a:solidFill>
              </a:rPr>
              <a:t>Examples : AttributeUsageAttribute</a:t>
            </a:r>
          </a:p>
          <a:p>
            <a:pPr lvl="3"/>
            <a:r>
              <a:rPr lang="en-US" dirty="0" smtClean="0">
                <a:solidFill>
                  <a:srgbClr val="000000"/>
                </a:solidFill>
              </a:rPr>
              <a:t>CLSCompliantAttribute</a:t>
            </a:r>
          </a:p>
          <a:p>
            <a:pPr lvl="3"/>
            <a:r>
              <a:rPr lang="en-US" dirty="0" smtClean="0">
                <a:solidFill>
                  <a:srgbClr val="000000"/>
                </a:solidFill>
              </a:rPr>
              <a:t>ContextStaticAttribute</a:t>
            </a:r>
          </a:p>
          <a:p>
            <a:pPr lvl="3"/>
            <a:r>
              <a:rPr lang="en-US" dirty="0" smtClean="0">
                <a:solidFill>
                  <a:srgbClr val="000000"/>
                </a:solidFill>
              </a:rPr>
              <a:t>FlagAttribute</a:t>
            </a:r>
            <a:endParaRPr lang="en-IN" dirty="0">
              <a:solidFill>
                <a:srgbClr val="000000"/>
              </a:solidFill>
            </a:endParaRPr>
          </a:p>
        </p:txBody>
      </p:sp>
      <p:sp>
        <p:nvSpPr>
          <p:cNvPr id="4" name="Rectangle 3"/>
          <p:cNvSpPr/>
          <p:nvPr/>
        </p:nvSpPr>
        <p:spPr bwMode="auto">
          <a:xfrm>
            <a:off x="2458387" y="4227226"/>
            <a:ext cx="7135317" cy="1828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IN" dirty="0">
                <a:solidFill>
                  <a:srgbClr val="0070C0"/>
                </a:solidFill>
                <a:latin typeface="Arial" pitchFamily="34" charset="0"/>
              </a:rPr>
              <a:t>class Sample{</a:t>
            </a:r>
          </a:p>
          <a:p>
            <a:pPr eaLnBrk="0" fontAlgn="base" hangingPunct="0">
              <a:spcBef>
                <a:spcPct val="0"/>
              </a:spcBef>
              <a:spcAft>
                <a:spcPct val="0"/>
              </a:spcAft>
            </a:pPr>
            <a:r>
              <a:rPr lang="en-IN" dirty="0">
                <a:solidFill>
                  <a:srgbClr val="0070C0"/>
                </a:solidFill>
                <a:latin typeface="Arial" pitchFamily="34" charset="0"/>
              </a:rPr>
              <a:t>	[Obsolete("method is </a:t>
            </a:r>
            <a:r>
              <a:rPr lang="en-IN" dirty="0" err="1">
                <a:solidFill>
                  <a:srgbClr val="0070C0"/>
                </a:solidFill>
                <a:latin typeface="Arial" pitchFamily="34" charset="0"/>
              </a:rPr>
              <a:t>obsolete',true</a:t>
            </a:r>
            <a:r>
              <a:rPr lang="en-IN" dirty="0">
                <a:solidFill>
                  <a:srgbClr val="0070C0"/>
                </a:solidFill>
                <a:latin typeface="Arial" pitchFamily="34" charset="0"/>
              </a:rPr>
              <a:t>)} static  void method</a:t>
            </a:r>
            <a:r>
              <a:rPr lang="en-IN" dirty="0" smtClean="0">
                <a:solidFill>
                  <a:srgbClr val="0070C0"/>
                </a:solidFill>
                <a:latin typeface="Arial" pitchFamily="34" charset="0"/>
              </a:rPr>
              <a:t>()</a:t>
            </a:r>
          </a:p>
          <a:p>
            <a:pPr eaLnBrk="0" fontAlgn="base" hangingPunct="0">
              <a:spcBef>
                <a:spcPct val="0"/>
              </a:spcBef>
              <a:spcAft>
                <a:spcPct val="0"/>
              </a:spcAft>
            </a:pPr>
            <a:r>
              <a:rPr lang="en-IN" dirty="0">
                <a:solidFill>
                  <a:srgbClr val="0070C0"/>
                </a:solidFill>
                <a:latin typeface="Arial" pitchFamily="34" charset="0"/>
              </a:rPr>
              <a:t>	</a:t>
            </a:r>
            <a:r>
              <a:rPr lang="en-IN" dirty="0" smtClean="0">
                <a:solidFill>
                  <a:srgbClr val="0070C0"/>
                </a:solidFill>
                <a:latin typeface="Arial" pitchFamily="34" charset="0"/>
              </a:rPr>
              <a:t>{</a:t>
            </a:r>
            <a:endParaRPr lang="en-IN" dirty="0">
              <a:solidFill>
                <a:srgbClr val="0070C0"/>
              </a:solidFill>
              <a:latin typeface="Arial" pitchFamily="34" charset="0"/>
            </a:endParaRPr>
          </a:p>
          <a:p>
            <a:pPr eaLnBrk="0" fontAlgn="base" hangingPunct="0">
              <a:spcBef>
                <a:spcPct val="0"/>
              </a:spcBef>
              <a:spcAft>
                <a:spcPct val="0"/>
              </a:spcAft>
            </a:pPr>
            <a:r>
              <a:rPr lang="en-IN" dirty="0">
                <a:solidFill>
                  <a:srgbClr val="0070C0"/>
                </a:solidFill>
                <a:latin typeface="Arial" pitchFamily="34" charset="0"/>
              </a:rPr>
              <a:t>	C.W.L("obsolete method");</a:t>
            </a:r>
          </a:p>
          <a:p>
            <a:pPr eaLnBrk="0" fontAlgn="base" hangingPunct="0">
              <a:spcBef>
                <a:spcPct val="0"/>
              </a:spcBef>
              <a:spcAft>
                <a:spcPct val="0"/>
              </a:spcAft>
            </a:pPr>
            <a:r>
              <a:rPr lang="en-IN" dirty="0">
                <a:solidFill>
                  <a:srgbClr val="0070C0"/>
                </a:solidFill>
                <a:latin typeface="Arial" pitchFamily="34" charset="0"/>
              </a:rPr>
              <a:t>	}</a:t>
            </a:r>
          </a:p>
          <a:p>
            <a:pPr eaLnBrk="0" fontAlgn="base" hangingPunct="0">
              <a:spcBef>
                <a:spcPct val="0"/>
              </a:spcBef>
              <a:spcAft>
                <a:spcPct val="0"/>
              </a:spcAft>
            </a:pPr>
            <a:r>
              <a:rPr lang="en-IN" dirty="0">
                <a:solidFill>
                  <a:srgbClr val="0070C0"/>
                </a:solidFill>
                <a:latin typeface="Arial" pitchFamily="34" charset="0"/>
              </a:rPr>
              <a:t>}</a:t>
            </a:r>
            <a:endParaRPr kumimoji="0" lang="en-IN" b="0" i="0" u="none" strike="noStrike" cap="none" normalizeH="0" baseline="0" dirty="0" smtClean="0">
              <a:ln>
                <a:noFill/>
              </a:ln>
              <a:solidFill>
                <a:srgbClr val="0070C0"/>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5491100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Custom attribute</a:t>
            </a:r>
            <a:endParaRPr lang="en-IN" dirty="0">
              <a:solidFill>
                <a:srgbClr val="000000"/>
              </a:solidFill>
            </a:endParaRPr>
          </a:p>
        </p:txBody>
      </p:sp>
      <p:sp>
        <p:nvSpPr>
          <p:cNvPr id="3" name="Content Placeholder 2"/>
          <p:cNvSpPr>
            <a:spLocks noGrp="1"/>
          </p:cNvSpPr>
          <p:nvPr>
            <p:ph idx="1"/>
          </p:nvPr>
        </p:nvSpPr>
        <p:spPr>
          <a:xfrm>
            <a:off x="299804" y="1049311"/>
            <a:ext cx="11482372" cy="5424869"/>
          </a:xfrm>
        </p:spPr>
        <p:txBody>
          <a:bodyPr/>
          <a:lstStyle/>
          <a:p>
            <a:pPr marL="0" indent="0">
              <a:buNone/>
            </a:pPr>
            <a:r>
              <a:rPr lang="en-US" dirty="0" smtClean="0">
                <a:solidFill>
                  <a:srgbClr val="000000"/>
                </a:solidFill>
              </a:rPr>
              <a:t>Steps for creating custom attribute</a:t>
            </a:r>
          </a:p>
          <a:p>
            <a:pPr marL="0" indent="0">
              <a:buNone/>
            </a:pPr>
            <a:endParaRPr lang="en-US" dirty="0">
              <a:solidFill>
                <a:srgbClr val="000000"/>
              </a:solidFill>
            </a:endParaRPr>
          </a:p>
          <a:p>
            <a:r>
              <a:rPr lang="en-US" dirty="0" smtClean="0">
                <a:solidFill>
                  <a:srgbClr val="000000"/>
                </a:solidFill>
              </a:rPr>
              <a:t>Define a </a:t>
            </a:r>
            <a:r>
              <a:rPr lang="en-US" dirty="0" err="1" smtClean="0">
                <a:solidFill>
                  <a:srgbClr val="000000"/>
                </a:solidFill>
              </a:rPr>
              <a:t>custome</a:t>
            </a:r>
            <a:r>
              <a:rPr lang="en-US" dirty="0" smtClean="0">
                <a:solidFill>
                  <a:srgbClr val="000000"/>
                </a:solidFill>
              </a:rPr>
              <a:t> attribute class that is derived from </a:t>
            </a:r>
            <a:r>
              <a:rPr lang="en-US" dirty="0" err="1" smtClean="0">
                <a:solidFill>
                  <a:srgbClr val="000000"/>
                </a:solidFill>
              </a:rPr>
              <a:t>System.Attribute</a:t>
            </a:r>
            <a:r>
              <a:rPr lang="en-US" dirty="0" smtClean="0">
                <a:solidFill>
                  <a:srgbClr val="000000"/>
                </a:solidFill>
              </a:rPr>
              <a:t> class</a:t>
            </a:r>
          </a:p>
          <a:p>
            <a:endParaRPr lang="en-US" dirty="0">
              <a:solidFill>
                <a:srgbClr val="000000"/>
              </a:solidFill>
            </a:endParaRPr>
          </a:p>
          <a:p>
            <a:r>
              <a:rPr lang="en-US" dirty="0" smtClean="0">
                <a:solidFill>
                  <a:srgbClr val="000000"/>
                </a:solidFill>
              </a:rPr>
              <a:t>The </a:t>
            </a:r>
            <a:r>
              <a:rPr lang="en-US" dirty="0" err="1" smtClean="0">
                <a:solidFill>
                  <a:srgbClr val="000000"/>
                </a:solidFill>
              </a:rPr>
              <a:t>custome</a:t>
            </a:r>
            <a:r>
              <a:rPr lang="en-US" dirty="0" smtClean="0">
                <a:solidFill>
                  <a:srgbClr val="000000"/>
                </a:solidFill>
              </a:rPr>
              <a:t> attribute class name should have the suffix Attribute</a:t>
            </a:r>
          </a:p>
          <a:p>
            <a:endParaRPr lang="en-US" dirty="0">
              <a:solidFill>
                <a:srgbClr val="000000"/>
              </a:solidFill>
            </a:endParaRPr>
          </a:p>
          <a:p>
            <a:r>
              <a:rPr lang="en-US" dirty="0" smtClean="0">
                <a:solidFill>
                  <a:srgbClr val="000000"/>
                </a:solidFill>
              </a:rPr>
              <a:t>Use the attribute </a:t>
            </a:r>
            <a:r>
              <a:rPr lang="en-US" dirty="0" err="1" smtClean="0">
                <a:solidFill>
                  <a:srgbClr val="000000"/>
                </a:solidFill>
              </a:rPr>
              <a:t>AttributeUsage</a:t>
            </a:r>
            <a:r>
              <a:rPr lang="en-US" dirty="0" smtClean="0">
                <a:solidFill>
                  <a:srgbClr val="000000"/>
                </a:solidFill>
              </a:rPr>
              <a:t> to specify the </a:t>
            </a:r>
            <a:r>
              <a:rPr lang="en-US" dirty="0" err="1" smtClean="0">
                <a:solidFill>
                  <a:srgbClr val="000000"/>
                </a:solidFill>
              </a:rPr>
              <a:t>suage</a:t>
            </a:r>
            <a:r>
              <a:rPr lang="en-US" dirty="0" smtClean="0">
                <a:solidFill>
                  <a:srgbClr val="000000"/>
                </a:solidFill>
              </a:rPr>
              <a:t> of the </a:t>
            </a:r>
            <a:r>
              <a:rPr lang="en-US" dirty="0" err="1" smtClean="0">
                <a:solidFill>
                  <a:srgbClr val="000000"/>
                </a:solidFill>
              </a:rPr>
              <a:t>custome</a:t>
            </a:r>
            <a:r>
              <a:rPr lang="en-US" dirty="0" smtClean="0">
                <a:solidFill>
                  <a:srgbClr val="000000"/>
                </a:solidFill>
              </a:rPr>
              <a:t> attribute class created</a:t>
            </a:r>
          </a:p>
          <a:p>
            <a:endParaRPr lang="en-US" dirty="0">
              <a:solidFill>
                <a:srgbClr val="000000"/>
              </a:solidFill>
            </a:endParaRPr>
          </a:p>
          <a:p>
            <a:r>
              <a:rPr lang="en-US" dirty="0" smtClean="0">
                <a:solidFill>
                  <a:srgbClr val="000000"/>
                </a:solidFill>
              </a:rPr>
              <a:t>Create the constructor and the accessible properties of the </a:t>
            </a:r>
            <a:r>
              <a:rPr lang="en-US" dirty="0" err="1" smtClean="0">
                <a:solidFill>
                  <a:srgbClr val="000000"/>
                </a:solidFill>
              </a:rPr>
              <a:t>custome</a:t>
            </a:r>
            <a:r>
              <a:rPr lang="en-US" dirty="0" smtClean="0">
                <a:solidFill>
                  <a:srgbClr val="000000"/>
                </a:solidFill>
              </a:rPr>
              <a:t> attribute class</a:t>
            </a:r>
            <a:endParaRPr lang="en-IN" dirty="0">
              <a:solidFill>
                <a:srgbClr val="000000"/>
              </a:solidFill>
            </a:endParaRPr>
          </a:p>
        </p:txBody>
      </p:sp>
    </p:spTree>
    <p:extLst>
      <p:ext uri="{BB962C8B-B14F-4D97-AF65-F5344CB8AC3E}">
        <p14:creationId xmlns:p14="http://schemas.microsoft.com/office/powerpoint/2010/main" val="167217292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idx="1"/>
          </p:nvPr>
        </p:nvSpPr>
        <p:spPr bwMode="auto">
          <a:xfrm>
            <a:off x="340445" y="1344503"/>
            <a:ext cx="11373491" cy="48976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marL="456777" lvl="1" indent="-456777">
              <a:buFont typeface="Times" pitchFamily="18" charset="0"/>
              <a:buChar char="•"/>
            </a:pPr>
            <a:r>
              <a:rPr lang="en-US" sz="2400" dirty="0">
                <a:solidFill>
                  <a:srgbClr val="000000"/>
                </a:solidFill>
                <a:latin typeface="Arial" charset="0"/>
                <a:cs typeface="Times New Roman" pitchFamily="18" charset="0"/>
              </a:rPr>
              <a:t>Encapsulation involves packaging one or more components together.</a:t>
            </a:r>
          </a:p>
          <a:p>
            <a:pPr marL="456777" lvl="1" indent="-456777">
              <a:buFont typeface="Times" pitchFamily="18" charset="0"/>
              <a:buChar char="•"/>
            </a:pPr>
            <a:endParaRPr lang="en-US" sz="2400" dirty="0">
              <a:solidFill>
                <a:srgbClr val="000000"/>
              </a:solidFill>
              <a:latin typeface="Arial" charset="0"/>
              <a:cs typeface="Times New Roman" pitchFamily="18" charset="0"/>
            </a:endParaRPr>
          </a:p>
          <a:p>
            <a:pPr marL="456777" lvl="1" indent="-456777">
              <a:buFont typeface="Times" pitchFamily="18" charset="0"/>
              <a:buChar char="•"/>
            </a:pPr>
            <a:r>
              <a:rPr lang="en-US" sz="2400" dirty="0">
                <a:solidFill>
                  <a:srgbClr val="000000"/>
                </a:solidFill>
                <a:latin typeface="Arial" charset="0"/>
                <a:cs typeface="Times New Roman" pitchFamily="18" charset="0"/>
              </a:rPr>
              <a:t>Encapsulation can be achieved by the following mechanisms</a:t>
            </a:r>
          </a:p>
          <a:p>
            <a:pPr marL="456777" lvl="1" indent="-456777">
              <a:buFont typeface="Times" pitchFamily="18" charset="0"/>
              <a:buChar char="•"/>
            </a:pPr>
            <a:endParaRPr lang="en-US" sz="2400" dirty="0">
              <a:solidFill>
                <a:srgbClr val="000000"/>
              </a:solidFill>
              <a:latin typeface="Arial" charset="0"/>
              <a:cs typeface="Times New Roman" pitchFamily="18" charset="0"/>
            </a:endParaRPr>
          </a:p>
          <a:p>
            <a:pPr marL="0" lvl="2" indent="0">
              <a:buNone/>
            </a:pPr>
            <a:r>
              <a:rPr lang="en-US" sz="2400" dirty="0" smtClean="0">
                <a:solidFill>
                  <a:srgbClr val="000000"/>
                </a:solidFill>
                <a:latin typeface="Arial" charset="0"/>
                <a:cs typeface="Times New Roman" pitchFamily="18" charset="0"/>
              </a:rPr>
              <a:t>	Access </a:t>
            </a:r>
            <a:r>
              <a:rPr lang="en-US" sz="2400" dirty="0">
                <a:solidFill>
                  <a:srgbClr val="000000"/>
                </a:solidFill>
                <a:latin typeface="Arial" charset="0"/>
                <a:cs typeface="Times New Roman" pitchFamily="18" charset="0"/>
              </a:rPr>
              <a:t>specifiers (public, private ,protected, internal and protected internal)</a:t>
            </a:r>
          </a:p>
          <a:p>
            <a:pPr marL="0" lvl="1" indent="0">
              <a:buNone/>
            </a:pPr>
            <a:r>
              <a:rPr lang="en-US" sz="2400" dirty="0" smtClean="0">
                <a:solidFill>
                  <a:srgbClr val="000000"/>
                </a:solidFill>
                <a:latin typeface="Arial" charset="0"/>
                <a:cs typeface="Times New Roman" pitchFamily="18" charset="0"/>
              </a:rPr>
              <a:t>	Properties</a:t>
            </a:r>
            <a:r>
              <a:rPr lang="en-US" sz="2400" dirty="0">
                <a:solidFill>
                  <a:srgbClr val="000000"/>
                </a:solidFill>
                <a:latin typeface="Arial" charset="0"/>
                <a:cs typeface="Times New Roman" pitchFamily="18" charset="0"/>
              </a:rPr>
              <a:t>	</a:t>
            </a:r>
          </a:p>
          <a:p>
            <a:pPr marL="456777" lvl="1" indent="-456777">
              <a:buFont typeface="Times" pitchFamily="18" charset="0"/>
              <a:buChar char="•"/>
            </a:pPr>
            <a:endParaRPr lang="en-US" sz="2400" dirty="0">
              <a:solidFill>
                <a:srgbClr val="000000"/>
              </a:solidFill>
              <a:latin typeface="Arial" charset="0"/>
              <a:cs typeface="Times New Roman" pitchFamily="18" charset="0"/>
            </a:endParaRPr>
          </a:p>
          <a:p>
            <a:pPr marL="456777" lvl="1" indent="-456777">
              <a:buFont typeface="Times" pitchFamily="18" charset="0"/>
              <a:buChar char="•"/>
            </a:pPr>
            <a:endParaRPr lang="en-US" sz="2400" dirty="0">
              <a:solidFill>
                <a:srgbClr val="000000"/>
              </a:solidFill>
              <a:latin typeface="Arial" charset="0"/>
              <a:cs typeface="Times New Roman" pitchFamily="18" charset="0"/>
            </a:endParaRPr>
          </a:p>
          <a:p>
            <a:pPr marL="456777" lvl="1" indent="-456777">
              <a:buFont typeface="Times" pitchFamily="18" charset="0"/>
              <a:buChar char="•"/>
            </a:pPr>
            <a:endParaRPr lang="en-US" sz="2400" dirty="0">
              <a:solidFill>
                <a:srgbClr val="000000"/>
              </a:solidFill>
              <a:latin typeface="Arial" charset="0"/>
              <a:cs typeface="Times New Roman" pitchFamily="18" charset="0"/>
            </a:endParaRPr>
          </a:p>
          <a:p>
            <a:pPr marL="456777" lvl="1" indent="-456777">
              <a:buFont typeface="Times" pitchFamily="18" charset="0"/>
              <a:buChar char="•"/>
            </a:pPr>
            <a:endParaRPr lang="en-US" sz="2400" dirty="0">
              <a:solidFill>
                <a:srgbClr val="000000"/>
              </a:solidFill>
              <a:latin typeface="Arial" charset="0"/>
              <a:cs typeface="Times New Roman" pitchFamily="18" charset="0"/>
            </a:endParaRPr>
          </a:p>
        </p:txBody>
      </p:sp>
      <p:sp>
        <p:nvSpPr>
          <p:cNvPr id="203779" name="Text Box 3"/>
          <p:cNvSpPr txBox="1">
            <a:spLocks noChangeArrowheads="1"/>
          </p:cNvSpPr>
          <p:nvPr/>
        </p:nvSpPr>
        <p:spPr bwMode="auto">
          <a:xfrm>
            <a:off x="558524" y="163429"/>
            <a:ext cx="8763000"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a:solidFill>
                  <a:srgbClr val="000000"/>
                </a:solidFill>
              </a:rPr>
              <a:t>Defining </a:t>
            </a:r>
            <a:r>
              <a:rPr lang="en-US" sz="3200" b="1" dirty="0" smtClean="0">
                <a:solidFill>
                  <a:srgbClr val="000000"/>
                </a:solidFill>
              </a:rPr>
              <a:t>Encapsulation </a:t>
            </a:r>
            <a:endParaRPr lang="en-US" sz="3200" b="1" dirty="0">
              <a:solidFill>
                <a:srgbClr val="000000"/>
              </a:solidFill>
            </a:endParaRPr>
          </a:p>
        </p:txBody>
      </p:sp>
    </p:spTree>
    <p:extLst>
      <p:ext uri="{BB962C8B-B14F-4D97-AF65-F5344CB8AC3E}">
        <p14:creationId xmlns:p14="http://schemas.microsoft.com/office/powerpoint/2010/main" val="174977026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kern="1200" dirty="0">
                <a:solidFill>
                  <a:srgbClr val="000000"/>
                </a:solidFill>
                <a:latin typeface="+mn-lt"/>
                <a:ea typeface="+mn-ea"/>
                <a:cs typeface="+mn-cs"/>
              </a:rPr>
              <a:t>Properties</a:t>
            </a:r>
          </a:p>
        </p:txBody>
      </p:sp>
      <p:sp>
        <p:nvSpPr>
          <p:cNvPr id="3" name="Content Placeholder 2"/>
          <p:cNvSpPr>
            <a:spLocks noGrp="1"/>
          </p:cNvSpPr>
          <p:nvPr>
            <p:ph idx="1"/>
          </p:nvPr>
        </p:nvSpPr>
        <p:spPr/>
        <p:txBody>
          <a:bodyPr>
            <a:normAutofit/>
          </a:bodyPr>
          <a:lstStyle/>
          <a:p>
            <a:r>
              <a:rPr lang="en-IN" sz="2400" dirty="0">
                <a:solidFill>
                  <a:srgbClr val="000000"/>
                </a:solidFill>
                <a:latin typeface="Arial" charset="0"/>
                <a:cs typeface="Times New Roman" pitchFamily="18" charset="0"/>
              </a:rPr>
              <a:t>A property is a member that provides a flexible mechanism to read, write, or compute the value of a private field. </a:t>
            </a:r>
            <a:endParaRPr lang="en-IN" sz="2400" dirty="0" smtClean="0">
              <a:solidFill>
                <a:srgbClr val="000000"/>
              </a:solidFill>
              <a:latin typeface="Arial" charset="0"/>
              <a:cs typeface="Times New Roman" pitchFamily="18" charset="0"/>
            </a:endParaRPr>
          </a:p>
          <a:p>
            <a:endParaRPr lang="en-IN" sz="2400" dirty="0" smtClean="0">
              <a:solidFill>
                <a:srgbClr val="000000"/>
              </a:solidFill>
              <a:latin typeface="Arial" charset="0"/>
              <a:cs typeface="Times New Roman" pitchFamily="18" charset="0"/>
            </a:endParaRPr>
          </a:p>
          <a:p>
            <a:r>
              <a:rPr lang="en-IN" sz="2400" dirty="0" smtClean="0">
                <a:solidFill>
                  <a:srgbClr val="000000"/>
                </a:solidFill>
                <a:latin typeface="Arial" charset="0"/>
                <a:cs typeface="Times New Roman" pitchFamily="18" charset="0"/>
              </a:rPr>
              <a:t>Properties </a:t>
            </a:r>
            <a:r>
              <a:rPr lang="en-IN" sz="2400" dirty="0">
                <a:solidFill>
                  <a:srgbClr val="000000"/>
                </a:solidFill>
                <a:latin typeface="Arial" charset="0"/>
                <a:cs typeface="Times New Roman" pitchFamily="18" charset="0"/>
              </a:rPr>
              <a:t>can be used as if they are public data members, but they are actually special methods called </a:t>
            </a:r>
            <a:r>
              <a:rPr lang="en-IN" sz="2400" dirty="0" smtClean="0">
                <a:solidFill>
                  <a:srgbClr val="000000"/>
                </a:solidFill>
                <a:latin typeface="Arial" charset="0"/>
                <a:cs typeface="Times New Roman" pitchFamily="18" charset="0"/>
              </a:rPr>
              <a:t>accessors</a:t>
            </a:r>
            <a:r>
              <a:rPr lang="en-IN" sz="2400" dirty="0">
                <a:solidFill>
                  <a:srgbClr val="000000"/>
                </a:solidFill>
                <a:latin typeface="Arial" charset="0"/>
                <a:cs typeface="Times New Roman" pitchFamily="18" charset="0"/>
              </a:rPr>
              <a:t> </a:t>
            </a:r>
            <a:r>
              <a:rPr lang="en-IN" sz="2400" dirty="0" smtClean="0">
                <a:solidFill>
                  <a:srgbClr val="000000"/>
                </a:solidFill>
                <a:latin typeface="Arial" charset="0"/>
                <a:cs typeface="Times New Roman" pitchFamily="18" charset="0"/>
              </a:rPr>
              <a:t>&amp; </a:t>
            </a:r>
            <a:r>
              <a:rPr lang="en-IN" sz="2400" dirty="0" err="1" smtClean="0">
                <a:solidFill>
                  <a:srgbClr val="000000"/>
                </a:solidFill>
                <a:latin typeface="Arial" charset="0"/>
                <a:cs typeface="Times New Roman" pitchFamily="18" charset="0"/>
              </a:rPr>
              <a:t>mutators</a:t>
            </a:r>
            <a:endParaRPr lang="en-IN" sz="2400" dirty="0" smtClean="0">
              <a:solidFill>
                <a:srgbClr val="000000"/>
              </a:solidFill>
              <a:latin typeface="Arial" charset="0"/>
              <a:cs typeface="Times New Roman" pitchFamily="18" charset="0"/>
            </a:endParaRPr>
          </a:p>
          <a:p>
            <a:endParaRPr lang="en-IN" sz="2400" dirty="0">
              <a:solidFill>
                <a:srgbClr val="000000"/>
              </a:solidFill>
              <a:latin typeface="Arial" charset="0"/>
              <a:cs typeface="Times New Roman" pitchFamily="18" charset="0"/>
            </a:endParaRPr>
          </a:p>
          <a:p>
            <a:r>
              <a:rPr lang="en-IN" sz="2400" dirty="0">
                <a:solidFill>
                  <a:srgbClr val="000000"/>
                </a:solidFill>
                <a:latin typeface="Arial" charset="0"/>
                <a:cs typeface="Times New Roman" pitchFamily="18" charset="0"/>
              </a:rPr>
              <a:t>This enables data to be accessed easily and still helps promote the safety and flexibility of methods</a:t>
            </a:r>
            <a:r>
              <a:rPr lang="en-IN" sz="2400" dirty="0" smtClean="0">
                <a:solidFill>
                  <a:srgbClr val="000000"/>
                </a:solidFill>
                <a:latin typeface="Arial" charset="0"/>
                <a:cs typeface="Times New Roman" pitchFamily="18" charset="0"/>
              </a:rPr>
              <a:t>.</a:t>
            </a:r>
          </a:p>
          <a:p>
            <a:endParaRPr lang="en-US" sz="2400" dirty="0">
              <a:solidFill>
                <a:srgbClr val="000000"/>
              </a:solidFill>
              <a:latin typeface="Arial" charset="0"/>
              <a:cs typeface="Times New Roman" pitchFamily="18" charset="0"/>
            </a:endParaRPr>
          </a:p>
          <a:p>
            <a:r>
              <a:rPr lang="en-IN" sz="2400" dirty="0">
                <a:solidFill>
                  <a:srgbClr val="000000"/>
                </a:solidFill>
                <a:latin typeface="Arial" charset="0"/>
                <a:cs typeface="Times New Roman" pitchFamily="18" charset="0"/>
              </a:rPr>
              <a:t>For simple properties that require no custom </a:t>
            </a:r>
            <a:r>
              <a:rPr lang="en-IN" sz="2400" dirty="0" err="1">
                <a:solidFill>
                  <a:srgbClr val="000000"/>
                </a:solidFill>
                <a:latin typeface="Arial" charset="0"/>
                <a:cs typeface="Times New Roman" pitchFamily="18" charset="0"/>
              </a:rPr>
              <a:t>accessor</a:t>
            </a:r>
            <a:r>
              <a:rPr lang="en-IN" sz="2400" dirty="0">
                <a:solidFill>
                  <a:srgbClr val="000000"/>
                </a:solidFill>
                <a:latin typeface="Arial" charset="0"/>
                <a:cs typeface="Times New Roman" pitchFamily="18" charset="0"/>
              </a:rPr>
              <a:t> code, consider the option of using auto-implemented properties. </a:t>
            </a:r>
          </a:p>
          <a:p>
            <a:endParaRPr lang="en-IN" sz="2400" dirty="0">
              <a:solidFill>
                <a:srgbClr val="000000"/>
              </a:solidFill>
              <a:latin typeface="Arial" charset="0"/>
              <a:cs typeface="Times New Roman" pitchFamily="18" charset="0"/>
            </a:endParaRPr>
          </a:p>
        </p:txBody>
      </p:sp>
    </p:spTree>
    <p:extLst>
      <p:ext uri="{BB962C8B-B14F-4D97-AF65-F5344CB8AC3E}">
        <p14:creationId xmlns:p14="http://schemas.microsoft.com/office/powerpoint/2010/main" val="219265231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idx="1"/>
          </p:nvPr>
        </p:nvSpPr>
        <p:spPr bwMode="auto">
          <a:xfrm>
            <a:off x="955965" y="1640177"/>
            <a:ext cx="9490364" cy="4400405"/>
          </a:xfrm>
          <a:solidFill>
            <a:srgbClr val="FFFFFF"/>
          </a:solidFill>
          <a:ln w="9525">
            <a:solidFill>
              <a:srgbClr val="000000"/>
            </a:solidFill>
            <a:miter lim="800000"/>
            <a:headEnd/>
            <a:tailEnd/>
          </a:ln>
          <a:extLst/>
        </p:spPr>
        <p:txBody>
          <a:bodyPr vert="horz" wrap="square" lIns="91440" tIns="45720" rIns="91440" bIns="45720" numCol="1" rtlCol="0" anchor="t" anchorCtr="0" compatLnSpc="1">
            <a:prstTxWarp prst="textNoShape">
              <a:avLst/>
            </a:prstTxWarp>
            <a:noAutofit/>
          </a:bodyPr>
          <a:lstStyle/>
          <a:p>
            <a:pPr marL="914400" lvl="3" indent="0">
              <a:buNone/>
            </a:pPr>
            <a:r>
              <a:rPr lang="en-US" sz="1800" dirty="0" smtClean="0">
                <a:solidFill>
                  <a:srgbClr val="0070C0"/>
                </a:solidFill>
                <a:latin typeface="+mn-lt"/>
                <a:cs typeface="Times New Roman" pitchFamily="18" charset="0"/>
              </a:rPr>
              <a:t>Public </a:t>
            </a:r>
            <a:r>
              <a:rPr lang="en-US" sz="1800" dirty="0" err="1" smtClean="0">
                <a:solidFill>
                  <a:srgbClr val="0070C0"/>
                </a:solidFill>
                <a:latin typeface="+mn-lt"/>
                <a:cs typeface="Times New Roman" pitchFamily="18" charset="0"/>
              </a:rPr>
              <a:t>int</a:t>
            </a:r>
            <a:r>
              <a:rPr lang="en-US" sz="1800" dirty="0" smtClean="0">
                <a:solidFill>
                  <a:srgbClr val="0070C0"/>
                </a:solidFill>
                <a:latin typeface="+mn-lt"/>
                <a:cs typeface="Times New Roman" pitchFamily="18" charset="0"/>
              </a:rPr>
              <a:t> Age{</a:t>
            </a:r>
          </a:p>
          <a:p>
            <a:pPr marL="914400" lvl="3" indent="0">
              <a:buNone/>
            </a:pPr>
            <a:r>
              <a:rPr lang="en-US" sz="1800" dirty="0">
                <a:solidFill>
                  <a:srgbClr val="0070C0"/>
                </a:solidFill>
                <a:latin typeface="+mn-lt"/>
                <a:cs typeface="Times New Roman" pitchFamily="18" charset="0"/>
              </a:rPr>
              <a:t>	</a:t>
            </a:r>
            <a:r>
              <a:rPr lang="en-US" sz="1800" dirty="0" smtClean="0">
                <a:solidFill>
                  <a:srgbClr val="0070C0"/>
                </a:solidFill>
                <a:latin typeface="+mn-lt"/>
                <a:cs typeface="Times New Roman" pitchFamily="18" charset="0"/>
              </a:rPr>
              <a:t>get</a:t>
            </a:r>
          </a:p>
          <a:p>
            <a:pPr marL="914400" lvl="3" indent="0">
              <a:buNone/>
            </a:pPr>
            <a:r>
              <a:rPr lang="en-US" sz="1800" dirty="0">
                <a:solidFill>
                  <a:srgbClr val="0070C0"/>
                </a:solidFill>
                <a:latin typeface="+mn-lt"/>
                <a:cs typeface="Times New Roman" pitchFamily="18" charset="0"/>
              </a:rPr>
              <a:t>	</a:t>
            </a:r>
            <a:r>
              <a:rPr lang="en-US" sz="1800" dirty="0" smtClean="0">
                <a:solidFill>
                  <a:srgbClr val="0070C0"/>
                </a:solidFill>
                <a:latin typeface="+mn-lt"/>
                <a:cs typeface="Times New Roman" pitchFamily="18" charset="0"/>
              </a:rPr>
              <a:t>	{ return </a:t>
            </a:r>
            <a:r>
              <a:rPr lang="en-US" sz="1800" dirty="0" err="1" smtClean="0">
                <a:solidFill>
                  <a:srgbClr val="0070C0"/>
                </a:solidFill>
                <a:latin typeface="+mn-lt"/>
                <a:cs typeface="Times New Roman" pitchFamily="18" charset="0"/>
              </a:rPr>
              <a:t>this.age</a:t>
            </a:r>
            <a:r>
              <a:rPr lang="en-US" sz="1800" dirty="0" smtClean="0">
                <a:solidFill>
                  <a:srgbClr val="0070C0"/>
                </a:solidFill>
                <a:latin typeface="+mn-lt"/>
                <a:cs typeface="Times New Roman" pitchFamily="18" charset="0"/>
              </a:rPr>
              <a:t>;}</a:t>
            </a:r>
          </a:p>
          <a:p>
            <a:pPr marL="914400" lvl="3" indent="0">
              <a:buNone/>
            </a:pPr>
            <a:r>
              <a:rPr lang="en-US" sz="1800" dirty="0">
                <a:solidFill>
                  <a:srgbClr val="0070C0"/>
                </a:solidFill>
                <a:latin typeface="+mn-lt"/>
                <a:cs typeface="Times New Roman" pitchFamily="18" charset="0"/>
              </a:rPr>
              <a:t>	</a:t>
            </a:r>
            <a:r>
              <a:rPr lang="en-US" sz="1800" dirty="0" smtClean="0">
                <a:solidFill>
                  <a:srgbClr val="0070C0"/>
                </a:solidFill>
                <a:latin typeface="+mn-lt"/>
                <a:cs typeface="Times New Roman" pitchFamily="18" charset="0"/>
              </a:rPr>
              <a:t>		</a:t>
            </a:r>
          </a:p>
          <a:p>
            <a:pPr marL="914400" lvl="3" indent="0">
              <a:buNone/>
            </a:pPr>
            <a:r>
              <a:rPr lang="en-US" sz="1800" dirty="0">
                <a:solidFill>
                  <a:srgbClr val="0070C0"/>
                </a:solidFill>
                <a:latin typeface="+mn-lt"/>
                <a:cs typeface="Times New Roman" pitchFamily="18" charset="0"/>
              </a:rPr>
              <a:t>	</a:t>
            </a:r>
            <a:r>
              <a:rPr lang="en-US" sz="1800" dirty="0" smtClean="0">
                <a:solidFill>
                  <a:srgbClr val="0070C0"/>
                </a:solidFill>
                <a:latin typeface="+mn-lt"/>
                <a:cs typeface="Times New Roman" pitchFamily="18" charset="0"/>
              </a:rPr>
              <a:t>set 	</a:t>
            </a:r>
          </a:p>
          <a:p>
            <a:pPr marL="914400" lvl="3" indent="0">
              <a:buNone/>
            </a:pPr>
            <a:r>
              <a:rPr lang="en-US" sz="1800" dirty="0">
                <a:solidFill>
                  <a:srgbClr val="0070C0"/>
                </a:solidFill>
                <a:latin typeface="+mn-lt"/>
                <a:cs typeface="Times New Roman" pitchFamily="18" charset="0"/>
              </a:rPr>
              <a:t>	</a:t>
            </a:r>
            <a:r>
              <a:rPr lang="en-US" sz="1800" dirty="0" smtClean="0">
                <a:solidFill>
                  <a:srgbClr val="0070C0"/>
                </a:solidFill>
                <a:latin typeface="+mn-lt"/>
                <a:cs typeface="Times New Roman" pitchFamily="18" charset="0"/>
              </a:rPr>
              <a:t>	{ if(</a:t>
            </a:r>
            <a:r>
              <a:rPr lang="en-US" sz="1800" dirty="0" err="1" smtClean="0">
                <a:solidFill>
                  <a:srgbClr val="0070C0"/>
                </a:solidFill>
                <a:latin typeface="+mn-lt"/>
                <a:cs typeface="Times New Roman" pitchFamily="18" charset="0"/>
              </a:rPr>
              <a:t>this.age</a:t>
            </a:r>
            <a:r>
              <a:rPr lang="en-US" sz="1800" dirty="0" smtClean="0">
                <a:solidFill>
                  <a:srgbClr val="0070C0"/>
                </a:solidFill>
                <a:latin typeface="+mn-lt"/>
                <a:cs typeface="Times New Roman" pitchFamily="18" charset="0"/>
              </a:rPr>
              <a:t>&gt;=65)</a:t>
            </a:r>
          </a:p>
          <a:p>
            <a:pPr marL="914400" lvl="3" indent="0">
              <a:buNone/>
            </a:pPr>
            <a:r>
              <a:rPr lang="en-US" sz="1800" dirty="0">
                <a:solidFill>
                  <a:srgbClr val="0070C0"/>
                </a:solidFill>
                <a:latin typeface="+mn-lt"/>
                <a:cs typeface="Times New Roman" pitchFamily="18" charset="0"/>
              </a:rPr>
              <a:t>	</a:t>
            </a:r>
            <a:r>
              <a:rPr lang="en-US" sz="1800" dirty="0" smtClean="0">
                <a:solidFill>
                  <a:srgbClr val="0070C0"/>
                </a:solidFill>
                <a:latin typeface="+mn-lt"/>
                <a:cs typeface="Times New Roman" pitchFamily="18" charset="0"/>
              </a:rPr>
              <a:t>	{ </a:t>
            </a:r>
            <a:r>
              <a:rPr lang="en-US" sz="1800" dirty="0" err="1" smtClean="0">
                <a:solidFill>
                  <a:srgbClr val="0070C0"/>
                </a:solidFill>
                <a:latin typeface="+mn-lt"/>
                <a:cs typeface="Times New Roman" pitchFamily="18" charset="0"/>
              </a:rPr>
              <a:t>this.retired</a:t>
            </a:r>
            <a:r>
              <a:rPr lang="en-US" sz="1800" dirty="0" smtClean="0">
                <a:solidFill>
                  <a:srgbClr val="0070C0"/>
                </a:solidFill>
                <a:latin typeface="+mn-lt"/>
                <a:cs typeface="Times New Roman" pitchFamily="18" charset="0"/>
              </a:rPr>
              <a:t>=true;</a:t>
            </a:r>
          </a:p>
          <a:p>
            <a:pPr marL="914400" lvl="3" indent="0">
              <a:buNone/>
            </a:pPr>
            <a:r>
              <a:rPr lang="en-US" sz="1800" dirty="0">
                <a:solidFill>
                  <a:srgbClr val="0070C0"/>
                </a:solidFill>
                <a:latin typeface="+mn-lt"/>
                <a:cs typeface="Times New Roman" pitchFamily="18" charset="0"/>
              </a:rPr>
              <a:t>	</a:t>
            </a:r>
            <a:r>
              <a:rPr lang="en-US" sz="1800" dirty="0" smtClean="0">
                <a:solidFill>
                  <a:srgbClr val="0070C0"/>
                </a:solidFill>
                <a:latin typeface="+mn-lt"/>
                <a:cs typeface="Times New Roman" pitchFamily="18" charset="0"/>
              </a:rPr>
              <a:t>	</a:t>
            </a:r>
            <a:r>
              <a:rPr lang="en-US" sz="1800" dirty="0" err="1" smtClean="0">
                <a:solidFill>
                  <a:srgbClr val="0070C0"/>
                </a:solidFill>
                <a:latin typeface="+mn-lt"/>
                <a:cs typeface="Times New Roman" pitchFamily="18" charset="0"/>
              </a:rPr>
              <a:t>this.age</a:t>
            </a:r>
            <a:r>
              <a:rPr lang="en-US" sz="1800" dirty="0" smtClean="0">
                <a:solidFill>
                  <a:srgbClr val="0070C0"/>
                </a:solidFill>
                <a:latin typeface="+mn-lt"/>
                <a:cs typeface="Times New Roman" pitchFamily="18" charset="0"/>
              </a:rPr>
              <a:t>=value;</a:t>
            </a:r>
          </a:p>
          <a:p>
            <a:pPr marL="914400" lvl="3" indent="0">
              <a:buNone/>
            </a:pPr>
            <a:r>
              <a:rPr lang="en-US" sz="1800" dirty="0">
                <a:solidFill>
                  <a:srgbClr val="0070C0"/>
                </a:solidFill>
                <a:latin typeface="+mn-lt"/>
                <a:cs typeface="Times New Roman" pitchFamily="18" charset="0"/>
              </a:rPr>
              <a:t>	</a:t>
            </a:r>
            <a:r>
              <a:rPr lang="en-US" sz="1800" dirty="0" smtClean="0">
                <a:solidFill>
                  <a:srgbClr val="0070C0"/>
                </a:solidFill>
                <a:latin typeface="+mn-lt"/>
                <a:cs typeface="Times New Roman" pitchFamily="18" charset="0"/>
              </a:rPr>
              <a:t>	}</a:t>
            </a:r>
          </a:p>
          <a:p>
            <a:pPr marL="914400" lvl="3" indent="0">
              <a:buNone/>
            </a:pPr>
            <a:r>
              <a:rPr lang="en-US" sz="1800" dirty="0">
                <a:solidFill>
                  <a:srgbClr val="0070C0"/>
                </a:solidFill>
                <a:latin typeface="+mn-lt"/>
                <a:cs typeface="Times New Roman" pitchFamily="18" charset="0"/>
              </a:rPr>
              <a:t>	</a:t>
            </a:r>
            <a:r>
              <a:rPr lang="en-US" sz="1800" dirty="0" smtClean="0">
                <a:solidFill>
                  <a:srgbClr val="0070C0"/>
                </a:solidFill>
                <a:latin typeface="+mn-lt"/>
                <a:cs typeface="Times New Roman" pitchFamily="18" charset="0"/>
              </a:rPr>
              <a:t>	}</a:t>
            </a:r>
          </a:p>
          <a:p>
            <a:pPr marL="914400" lvl="3" indent="0">
              <a:buNone/>
            </a:pPr>
            <a:r>
              <a:rPr lang="en-US" sz="1800" dirty="0" smtClean="0">
                <a:solidFill>
                  <a:srgbClr val="0070C0"/>
                </a:solidFill>
                <a:latin typeface="+mn-lt"/>
                <a:cs typeface="Times New Roman" pitchFamily="18" charset="0"/>
              </a:rPr>
              <a:t>	       }</a:t>
            </a:r>
            <a:endParaRPr lang="en-US" sz="1800" dirty="0">
              <a:solidFill>
                <a:srgbClr val="0070C0"/>
              </a:solidFill>
              <a:latin typeface="+mn-lt"/>
              <a:cs typeface="Times New Roman" pitchFamily="18" charset="0"/>
            </a:endParaRPr>
          </a:p>
        </p:txBody>
      </p:sp>
      <p:sp>
        <p:nvSpPr>
          <p:cNvPr id="309251" name="Text Box 3"/>
          <p:cNvSpPr txBox="1">
            <a:spLocks noChangeArrowheads="1"/>
          </p:cNvSpPr>
          <p:nvPr/>
        </p:nvSpPr>
        <p:spPr bwMode="auto">
          <a:xfrm>
            <a:off x="374072" y="226291"/>
            <a:ext cx="8763000"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smtClean="0">
                <a:solidFill>
                  <a:srgbClr val="000000"/>
                </a:solidFill>
              </a:rPr>
              <a:t>Demo	</a:t>
            </a:r>
            <a:endParaRPr lang="en-US" sz="3200" b="1" dirty="0">
              <a:solidFill>
                <a:srgbClr val="000000"/>
              </a:solidFill>
            </a:endParaRPr>
          </a:p>
        </p:txBody>
      </p:sp>
    </p:spTree>
    <p:extLst>
      <p:ext uri="{BB962C8B-B14F-4D97-AF65-F5344CB8AC3E}">
        <p14:creationId xmlns:p14="http://schemas.microsoft.com/office/powerpoint/2010/main" val="130997110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kern="1200" dirty="0" smtClean="0">
                <a:solidFill>
                  <a:srgbClr val="000000"/>
                </a:solidFill>
                <a:latin typeface="+mn-lt"/>
                <a:ea typeface="+mn-ea"/>
                <a:cs typeface="+mn-cs"/>
              </a:rPr>
              <a:t>Assignment - Properties</a:t>
            </a:r>
            <a:endParaRPr lang="en-IN" sz="3200" kern="1200" dirty="0">
              <a:solidFill>
                <a:srgbClr val="000000"/>
              </a:solidFill>
              <a:latin typeface="+mn-lt"/>
              <a:ea typeface="+mn-ea"/>
              <a:cs typeface="+mn-cs"/>
            </a:endParaRPr>
          </a:p>
        </p:txBody>
      </p:sp>
      <p:sp>
        <p:nvSpPr>
          <p:cNvPr id="3" name="Content Placeholder 2"/>
          <p:cNvSpPr>
            <a:spLocks noGrp="1"/>
          </p:cNvSpPr>
          <p:nvPr>
            <p:ph idx="1"/>
          </p:nvPr>
        </p:nvSpPr>
        <p:spPr/>
        <p:txBody>
          <a:bodyPr>
            <a:normAutofit/>
          </a:bodyPr>
          <a:lstStyle/>
          <a:p>
            <a:r>
              <a:rPr lang="en-IN" sz="2400" dirty="0" smtClean="0">
                <a:solidFill>
                  <a:srgbClr val="000000"/>
                </a:solidFill>
                <a:latin typeface="Arial" charset="0"/>
                <a:cs typeface="Times New Roman" pitchFamily="18" charset="0"/>
              </a:rPr>
              <a:t>Create a TimePeriod</a:t>
            </a:r>
            <a:r>
              <a:rPr lang="en-IN" sz="2400" dirty="0">
                <a:solidFill>
                  <a:srgbClr val="000000"/>
                </a:solidFill>
                <a:latin typeface="Arial" charset="0"/>
                <a:cs typeface="Times New Roman" pitchFamily="18" charset="0"/>
              </a:rPr>
              <a:t> class </a:t>
            </a:r>
            <a:r>
              <a:rPr lang="en-IN" sz="2400" dirty="0" smtClean="0">
                <a:solidFill>
                  <a:srgbClr val="000000"/>
                </a:solidFill>
                <a:latin typeface="Arial" charset="0"/>
                <a:cs typeface="Times New Roman" pitchFamily="18" charset="0"/>
              </a:rPr>
              <a:t>that stores </a:t>
            </a:r>
            <a:r>
              <a:rPr lang="en-IN" sz="2400" dirty="0">
                <a:solidFill>
                  <a:srgbClr val="000000"/>
                </a:solidFill>
                <a:latin typeface="Arial" charset="0"/>
                <a:cs typeface="Times New Roman" pitchFamily="18" charset="0"/>
              </a:rPr>
              <a:t>a time period. Internally the class stores the time in seconds, but a property named Hours enables a client to specify a time in hours. The accessors for the Hours property perform the conversion between hours and seconds</a:t>
            </a:r>
            <a:r>
              <a:rPr lang="en-IN" sz="2400" dirty="0" smtClean="0">
                <a:solidFill>
                  <a:srgbClr val="000000"/>
                </a:solidFill>
                <a:latin typeface="Arial" charset="0"/>
                <a:cs typeface="Times New Roman" pitchFamily="18" charset="0"/>
              </a:rPr>
              <a:t>.</a:t>
            </a:r>
          </a:p>
          <a:p>
            <a:endParaRPr lang="en-US" sz="2400" dirty="0">
              <a:solidFill>
                <a:srgbClr val="000000"/>
              </a:solidFill>
              <a:latin typeface="Arial" charset="0"/>
              <a:cs typeface="Times New Roman" pitchFamily="18" charset="0"/>
            </a:endParaRPr>
          </a:p>
          <a:p>
            <a:r>
              <a:rPr lang="en-US" sz="2400" dirty="0" smtClean="0">
                <a:solidFill>
                  <a:srgbClr val="000000"/>
                </a:solidFill>
                <a:latin typeface="Arial" charset="0"/>
                <a:cs typeface="Times New Roman" pitchFamily="18" charset="0"/>
              </a:rPr>
              <a:t>Explain the </a:t>
            </a:r>
            <a:r>
              <a:rPr lang="en-US" sz="2400" dirty="0">
                <a:solidFill>
                  <a:srgbClr val="000000"/>
                </a:solidFill>
                <a:latin typeface="Arial" charset="0"/>
                <a:cs typeface="Times New Roman" pitchFamily="18" charset="0"/>
              </a:rPr>
              <a:t>C</a:t>
            </a:r>
            <a:r>
              <a:rPr lang="en-US" sz="2400" dirty="0" smtClean="0">
                <a:solidFill>
                  <a:srgbClr val="000000"/>
                </a:solidFill>
                <a:latin typeface="Arial" charset="0"/>
                <a:cs typeface="Times New Roman" pitchFamily="18" charset="0"/>
              </a:rPr>
              <a:t># access specifiers scope in detail</a:t>
            </a:r>
            <a:endParaRPr lang="en-IN" sz="2400" dirty="0">
              <a:solidFill>
                <a:srgbClr val="000000"/>
              </a:solidFill>
              <a:latin typeface="Arial" charset="0"/>
              <a:cs typeface="Times New Roman" pitchFamily="18" charset="0"/>
            </a:endParaRPr>
          </a:p>
          <a:p>
            <a:endParaRPr lang="en-IN" sz="2400" dirty="0">
              <a:solidFill>
                <a:srgbClr val="000000"/>
              </a:solidFill>
              <a:latin typeface="Arial" charset="0"/>
              <a:cs typeface="Times New Roman" pitchFamily="18" charset="0"/>
            </a:endParaRPr>
          </a:p>
          <a:p>
            <a:endParaRPr lang="en-IN" sz="2400" dirty="0">
              <a:solidFill>
                <a:srgbClr val="000000"/>
              </a:solidFill>
              <a:latin typeface="Arial" charset="0"/>
              <a:cs typeface="Times New Roman" pitchFamily="18" charset="0"/>
            </a:endParaRPr>
          </a:p>
        </p:txBody>
      </p:sp>
    </p:spTree>
    <p:extLst>
      <p:ext uri="{BB962C8B-B14F-4D97-AF65-F5344CB8AC3E}">
        <p14:creationId xmlns:p14="http://schemas.microsoft.com/office/powerpoint/2010/main" val="31265711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Agenda </a:t>
            </a:r>
            <a:endParaRPr lang="en-IN" dirty="0">
              <a:solidFill>
                <a:srgbClr val="0000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solidFill>
                  <a:srgbClr val="000000"/>
                </a:solidFill>
              </a:rPr>
              <a:t>Static members</a:t>
            </a:r>
          </a:p>
          <a:p>
            <a:pPr>
              <a:buFont typeface="Wingdings" panose="05000000000000000000" pitchFamily="2" charset="2"/>
              <a:buChar char="Ø"/>
            </a:pPr>
            <a:r>
              <a:rPr lang="en-US" dirty="0" smtClean="0">
                <a:solidFill>
                  <a:srgbClr val="000000"/>
                </a:solidFill>
              </a:rPr>
              <a:t>Anonymous types</a:t>
            </a:r>
          </a:p>
          <a:p>
            <a:pPr>
              <a:buFont typeface="Wingdings" panose="05000000000000000000" pitchFamily="2" charset="2"/>
              <a:buChar char="Ø"/>
            </a:pPr>
            <a:r>
              <a:rPr lang="en-US" dirty="0" smtClean="0">
                <a:solidFill>
                  <a:srgbClr val="000000"/>
                </a:solidFill>
              </a:rPr>
              <a:t>Abstraction</a:t>
            </a:r>
          </a:p>
          <a:p>
            <a:pPr>
              <a:buFont typeface="Wingdings" panose="05000000000000000000" pitchFamily="2" charset="2"/>
              <a:buChar char="Ø"/>
            </a:pPr>
            <a:r>
              <a:rPr lang="en-US" dirty="0" smtClean="0">
                <a:solidFill>
                  <a:srgbClr val="000000"/>
                </a:solidFill>
              </a:rPr>
              <a:t>Encapsulation</a:t>
            </a:r>
          </a:p>
          <a:p>
            <a:pPr>
              <a:buFont typeface="Wingdings" panose="05000000000000000000" pitchFamily="2" charset="2"/>
              <a:buChar char="Ø"/>
            </a:pPr>
            <a:r>
              <a:rPr lang="en-US" dirty="0" smtClean="0">
                <a:solidFill>
                  <a:srgbClr val="000000"/>
                </a:solidFill>
              </a:rPr>
              <a:t>Polymorphism</a:t>
            </a:r>
          </a:p>
          <a:p>
            <a:pPr>
              <a:buFont typeface="Wingdings" panose="05000000000000000000" pitchFamily="2" charset="2"/>
              <a:buChar char="Ø"/>
            </a:pPr>
            <a:r>
              <a:rPr lang="en-US" smtClean="0">
                <a:solidFill>
                  <a:srgbClr val="000000"/>
                </a:solidFill>
              </a:rPr>
              <a:t>Nested </a:t>
            </a:r>
            <a:r>
              <a:rPr lang="en-US" smtClean="0">
                <a:solidFill>
                  <a:srgbClr val="000000"/>
                </a:solidFill>
              </a:rPr>
              <a:t>classes</a:t>
            </a:r>
            <a:endParaRPr lang="en-US" dirty="0" smtClean="0">
              <a:solidFill>
                <a:srgbClr val="000000"/>
              </a:solidFill>
            </a:endParaRPr>
          </a:p>
          <a:p>
            <a:pPr>
              <a:buFont typeface="Wingdings" panose="05000000000000000000" pitchFamily="2" charset="2"/>
              <a:buChar char="Ø"/>
            </a:pPr>
            <a:r>
              <a:rPr lang="en-US" dirty="0" smtClean="0">
                <a:solidFill>
                  <a:srgbClr val="000000"/>
                </a:solidFill>
              </a:rPr>
              <a:t>Exception handling</a:t>
            </a:r>
          </a:p>
          <a:p>
            <a:pPr marL="0" indent="0">
              <a:buNone/>
            </a:pPr>
            <a:endParaRPr lang="en-IN" dirty="0">
              <a:solidFill>
                <a:srgbClr val="000000"/>
              </a:solidFill>
            </a:endParaRPr>
          </a:p>
        </p:txBody>
      </p:sp>
    </p:spTree>
    <p:extLst>
      <p:ext uri="{BB962C8B-B14F-4D97-AF65-F5344CB8AC3E}">
        <p14:creationId xmlns:p14="http://schemas.microsoft.com/office/powerpoint/2010/main" val="412381996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Indexers</a:t>
            </a:r>
            <a:endParaRPr lang="en-IN" dirty="0">
              <a:solidFill>
                <a:srgbClr val="000000"/>
              </a:solidFill>
            </a:endParaRPr>
          </a:p>
        </p:txBody>
      </p:sp>
      <p:sp>
        <p:nvSpPr>
          <p:cNvPr id="3" name="Content Placeholder 2"/>
          <p:cNvSpPr>
            <a:spLocks noGrp="1"/>
          </p:cNvSpPr>
          <p:nvPr>
            <p:ph idx="1"/>
          </p:nvPr>
        </p:nvSpPr>
        <p:spPr>
          <a:xfrm>
            <a:off x="430209" y="997527"/>
            <a:ext cx="11351966" cy="5476653"/>
          </a:xfrm>
        </p:spPr>
        <p:txBody>
          <a:bodyPr/>
          <a:lstStyle/>
          <a:p>
            <a:r>
              <a:rPr lang="en-US" dirty="0" smtClean="0">
                <a:solidFill>
                  <a:srgbClr val="000000"/>
                </a:solidFill>
              </a:rPr>
              <a:t>An indexer allows an instance of a class or struct to be indexed as an array.</a:t>
            </a:r>
          </a:p>
          <a:p>
            <a:endParaRPr lang="en-US" dirty="0">
              <a:solidFill>
                <a:srgbClr val="000000"/>
              </a:solidFill>
            </a:endParaRPr>
          </a:p>
          <a:p>
            <a:r>
              <a:rPr lang="en-US" dirty="0" smtClean="0">
                <a:solidFill>
                  <a:srgbClr val="000000"/>
                </a:solidFill>
              </a:rPr>
              <a:t>The class will behave like a virtual array.</a:t>
            </a:r>
          </a:p>
          <a:p>
            <a:endParaRPr lang="en-US" dirty="0">
              <a:solidFill>
                <a:srgbClr val="000000"/>
              </a:solidFill>
            </a:endParaRPr>
          </a:p>
          <a:p>
            <a:r>
              <a:rPr lang="en-US" dirty="0" smtClean="0">
                <a:solidFill>
                  <a:srgbClr val="000000"/>
                </a:solidFill>
              </a:rPr>
              <a:t>[] array access operator is used.</a:t>
            </a:r>
          </a:p>
          <a:p>
            <a:endParaRPr lang="en-US" dirty="0">
              <a:solidFill>
                <a:srgbClr val="000000"/>
              </a:solidFill>
            </a:endParaRPr>
          </a:p>
          <a:p>
            <a:r>
              <a:rPr lang="en-US" dirty="0" smtClean="0">
                <a:solidFill>
                  <a:srgbClr val="000000"/>
                </a:solidFill>
              </a:rPr>
              <a:t>Indexers are similar to properties the main difference is that the accessor will have parameter list unlike properties.</a:t>
            </a:r>
          </a:p>
          <a:p>
            <a:endParaRPr lang="en-US" dirty="0">
              <a:solidFill>
                <a:srgbClr val="000000"/>
              </a:solidFill>
            </a:endParaRPr>
          </a:p>
          <a:p>
            <a:endParaRPr lang="en-IN" dirty="0">
              <a:solidFill>
                <a:srgbClr val="000000"/>
              </a:solidFill>
            </a:endParaRPr>
          </a:p>
        </p:txBody>
      </p:sp>
    </p:spTree>
    <p:extLst>
      <p:ext uri="{BB962C8B-B14F-4D97-AF65-F5344CB8AC3E}">
        <p14:creationId xmlns:p14="http://schemas.microsoft.com/office/powerpoint/2010/main" val="31765646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0000"/>
                </a:solidFill>
              </a:rPr>
              <a:t>Contd</a:t>
            </a:r>
            <a:r>
              <a:rPr lang="en-US" dirty="0" smtClean="0">
                <a:solidFill>
                  <a:srgbClr val="000000"/>
                </a:solidFill>
              </a:rPr>
              <a:t>…</a:t>
            </a:r>
            <a:endParaRPr lang="en-IN" dirty="0">
              <a:solidFill>
                <a:srgbClr val="000000"/>
              </a:solidFill>
            </a:endParaRPr>
          </a:p>
        </p:txBody>
      </p:sp>
      <p:sp>
        <p:nvSpPr>
          <p:cNvPr id="4" name="Rectangle 3"/>
          <p:cNvSpPr/>
          <p:nvPr/>
        </p:nvSpPr>
        <p:spPr bwMode="auto">
          <a:xfrm>
            <a:off x="2023672" y="1873770"/>
            <a:ext cx="7245737" cy="2743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IN" dirty="0">
                <a:solidFill>
                  <a:schemeClr val="tx1">
                    <a:lumMod val="50000"/>
                    <a:lumOff val="50000"/>
                  </a:schemeClr>
                </a:solidFill>
                <a:latin typeface="Arial" pitchFamily="34" charset="0"/>
              </a:rPr>
              <a:t>[access modifier] [return type] this [</a:t>
            </a:r>
            <a:r>
              <a:rPr lang="en-IN" dirty="0" err="1">
                <a:solidFill>
                  <a:schemeClr val="tx1">
                    <a:lumMod val="50000"/>
                    <a:lumOff val="50000"/>
                  </a:schemeClr>
                </a:solidFill>
                <a:latin typeface="Arial" pitchFamily="34" charset="0"/>
              </a:rPr>
              <a:t>arguement</a:t>
            </a:r>
            <a:r>
              <a:rPr lang="en-IN" dirty="0">
                <a:solidFill>
                  <a:schemeClr val="tx1">
                    <a:lumMod val="50000"/>
                    <a:lumOff val="50000"/>
                  </a:schemeClr>
                </a:solidFill>
                <a:latin typeface="Arial" pitchFamily="34" charset="0"/>
              </a:rPr>
              <a:t>_}</a:t>
            </a:r>
          </a:p>
          <a:p>
            <a:pPr eaLnBrk="0" fontAlgn="base" hangingPunct="0">
              <a:spcBef>
                <a:spcPct val="0"/>
              </a:spcBef>
              <a:spcAft>
                <a:spcPct val="0"/>
              </a:spcAft>
            </a:pPr>
            <a:r>
              <a:rPr lang="en-IN" dirty="0">
                <a:solidFill>
                  <a:schemeClr val="tx1">
                    <a:lumMod val="50000"/>
                    <a:lumOff val="50000"/>
                  </a:schemeClr>
                </a:solidFill>
                <a:latin typeface="Arial" pitchFamily="34" charset="0"/>
              </a:rPr>
              <a:t>{</a:t>
            </a:r>
          </a:p>
          <a:p>
            <a:pPr eaLnBrk="0" fontAlgn="base" hangingPunct="0">
              <a:spcBef>
                <a:spcPct val="0"/>
              </a:spcBef>
              <a:spcAft>
                <a:spcPct val="0"/>
              </a:spcAft>
            </a:pPr>
            <a:r>
              <a:rPr lang="en-IN" dirty="0">
                <a:solidFill>
                  <a:schemeClr val="tx1">
                    <a:lumMod val="50000"/>
                    <a:lumOff val="50000"/>
                  </a:schemeClr>
                </a:solidFill>
                <a:latin typeface="Arial" pitchFamily="34" charset="0"/>
              </a:rPr>
              <a:t>get</a:t>
            </a:r>
          </a:p>
          <a:p>
            <a:pPr eaLnBrk="0" fontAlgn="base" hangingPunct="0">
              <a:spcBef>
                <a:spcPct val="0"/>
              </a:spcBef>
              <a:spcAft>
                <a:spcPct val="0"/>
              </a:spcAft>
            </a:pPr>
            <a:r>
              <a:rPr lang="en-IN" dirty="0">
                <a:solidFill>
                  <a:schemeClr val="tx1">
                    <a:lumMod val="50000"/>
                    <a:lumOff val="50000"/>
                  </a:schemeClr>
                </a:solidFill>
                <a:latin typeface="Arial" pitchFamily="34" charset="0"/>
              </a:rPr>
              <a:t>{</a:t>
            </a:r>
          </a:p>
          <a:p>
            <a:pPr eaLnBrk="0" fontAlgn="base" hangingPunct="0">
              <a:spcBef>
                <a:spcPct val="0"/>
              </a:spcBef>
              <a:spcAft>
                <a:spcPct val="0"/>
              </a:spcAft>
            </a:pPr>
            <a:r>
              <a:rPr lang="en-IN" dirty="0">
                <a:solidFill>
                  <a:schemeClr val="tx1">
                    <a:lumMod val="50000"/>
                    <a:lumOff val="50000"/>
                  </a:schemeClr>
                </a:solidFill>
                <a:latin typeface="Arial" pitchFamily="34" charset="0"/>
              </a:rPr>
              <a:t>//get block code</a:t>
            </a:r>
          </a:p>
          <a:p>
            <a:pPr eaLnBrk="0" fontAlgn="base" hangingPunct="0">
              <a:spcBef>
                <a:spcPct val="0"/>
              </a:spcBef>
              <a:spcAft>
                <a:spcPct val="0"/>
              </a:spcAft>
            </a:pPr>
            <a:r>
              <a:rPr lang="en-IN" dirty="0">
                <a:solidFill>
                  <a:schemeClr val="tx1">
                    <a:lumMod val="50000"/>
                    <a:lumOff val="50000"/>
                  </a:schemeClr>
                </a:solidFill>
                <a:latin typeface="Arial" pitchFamily="34" charset="0"/>
              </a:rPr>
              <a:t>}</a:t>
            </a:r>
          </a:p>
          <a:p>
            <a:pPr eaLnBrk="0" fontAlgn="base" hangingPunct="0">
              <a:spcBef>
                <a:spcPct val="0"/>
              </a:spcBef>
              <a:spcAft>
                <a:spcPct val="0"/>
              </a:spcAft>
            </a:pPr>
            <a:r>
              <a:rPr lang="en-IN" dirty="0">
                <a:solidFill>
                  <a:schemeClr val="tx1">
                    <a:lumMod val="50000"/>
                    <a:lumOff val="50000"/>
                  </a:schemeClr>
                </a:solidFill>
                <a:latin typeface="Arial" pitchFamily="34" charset="0"/>
              </a:rPr>
              <a:t>set{</a:t>
            </a:r>
          </a:p>
          <a:p>
            <a:pPr eaLnBrk="0" fontAlgn="base" hangingPunct="0">
              <a:spcBef>
                <a:spcPct val="0"/>
              </a:spcBef>
              <a:spcAft>
                <a:spcPct val="0"/>
              </a:spcAft>
            </a:pPr>
            <a:r>
              <a:rPr lang="en-IN" dirty="0">
                <a:solidFill>
                  <a:schemeClr val="tx1">
                    <a:lumMod val="50000"/>
                    <a:lumOff val="50000"/>
                  </a:schemeClr>
                </a:solidFill>
                <a:latin typeface="Arial" pitchFamily="34" charset="0"/>
              </a:rPr>
              <a:t>//set block code</a:t>
            </a:r>
          </a:p>
          <a:p>
            <a:pPr eaLnBrk="0" fontAlgn="base" hangingPunct="0">
              <a:spcBef>
                <a:spcPct val="0"/>
              </a:spcBef>
              <a:spcAft>
                <a:spcPct val="0"/>
              </a:spcAft>
            </a:pPr>
            <a:r>
              <a:rPr lang="en-IN" dirty="0">
                <a:solidFill>
                  <a:schemeClr val="tx1">
                    <a:lumMod val="50000"/>
                    <a:lumOff val="50000"/>
                  </a:schemeClr>
                </a:solidFill>
                <a:latin typeface="Arial" pitchFamily="34" charset="0"/>
              </a:rPr>
              <a:t>}</a:t>
            </a:r>
          </a:p>
          <a:p>
            <a:pPr eaLnBrk="0" fontAlgn="base" hangingPunct="0">
              <a:spcBef>
                <a:spcPct val="0"/>
              </a:spcBef>
              <a:spcAft>
                <a:spcPct val="0"/>
              </a:spcAft>
            </a:pPr>
            <a:r>
              <a:rPr lang="en-IN" dirty="0">
                <a:solidFill>
                  <a:schemeClr val="tx1">
                    <a:lumMod val="50000"/>
                    <a:lumOff val="50000"/>
                  </a:schemeClr>
                </a:solidFill>
                <a:latin typeface="Arial" pitchFamily="34" charset="0"/>
              </a:rPr>
              <a:t>}</a:t>
            </a:r>
            <a:endParaRPr kumimoji="0" lang="en-IN" b="0" i="0" u="none" strike="noStrike" cap="none" normalizeH="0" baseline="0" dirty="0" smtClean="0">
              <a:ln>
                <a:noFill/>
              </a:ln>
              <a:solidFill>
                <a:schemeClr val="tx1">
                  <a:lumMod val="50000"/>
                  <a:lumOff val="50000"/>
                </a:schemeClr>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58875536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Indexers vs Properties </a:t>
            </a:r>
            <a:endParaRPr lang="en-IN" dirty="0">
              <a:solidFill>
                <a:srgbClr val="0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7190448"/>
              </p:ext>
            </p:extLst>
          </p:nvPr>
        </p:nvGraphicFramePr>
        <p:xfrm>
          <a:off x="430208" y="1576389"/>
          <a:ext cx="11352218" cy="4311792"/>
        </p:xfrm>
        <a:graphic>
          <a:graphicData uri="http://schemas.openxmlformats.org/drawingml/2006/table">
            <a:tbl>
              <a:tblPr firstRow="1" bandRow="1">
                <a:tableStyleId>{21E4AEA4-8DFA-4A89-87EB-49C32662AFE0}</a:tableStyleId>
              </a:tblPr>
              <a:tblGrid>
                <a:gridCol w="5676109">
                  <a:extLst>
                    <a:ext uri="{9D8B030D-6E8A-4147-A177-3AD203B41FA5}">
                      <a16:colId xmlns:a16="http://schemas.microsoft.com/office/drawing/2014/main" val="3816894603"/>
                    </a:ext>
                  </a:extLst>
                </a:gridCol>
                <a:gridCol w="5676109">
                  <a:extLst>
                    <a:ext uri="{9D8B030D-6E8A-4147-A177-3AD203B41FA5}">
                      <a16:colId xmlns:a16="http://schemas.microsoft.com/office/drawing/2014/main" val="1507615129"/>
                    </a:ext>
                  </a:extLst>
                </a:gridCol>
              </a:tblGrid>
              <a:tr h="408009">
                <a:tc>
                  <a:txBody>
                    <a:bodyPr/>
                    <a:lstStyle/>
                    <a:p>
                      <a:r>
                        <a:rPr lang="en-US" sz="1800" dirty="0" smtClean="0"/>
                        <a:t>Indexers</a:t>
                      </a:r>
                      <a:endParaRPr lang="en-IN" sz="1800" dirty="0"/>
                    </a:p>
                  </a:txBody>
                  <a:tcPr/>
                </a:tc>
                <a:tc>
                  <a:txBody>
                    <a:bodyPr/>
                    <a:lstStyle/>
                    <a:p>
                      <a:r>
                        <a:rPr lang="en-US" sz="1800" dirty="0" smtClean="0"/>
                        <a:t>Properties</a:t>
                      </a:r>
                      <a:endParaRPr lang="en-IN" sz="1800" dirty="0"/>
                    </a:p>
                  </a:txBody>
                  <a:tcPr/>
                </a:tc>
                <a:extLst>
                  <a:ext uri="{0D108BD9-81ED-4DB2-BD59-A6C34878D82A}">
                    <a16:rowId xmlns:a16="http://schemas.microsoft.com/office/drawing/2014/main" val="4065369791"/>
                  </a:ext>
                </a:extLst>
              </a:tr>
              <a:tr h="408009">
                <a:tc>
                  <a:txBody>
                    <a:bodyPr/>
                    <a:lstStyle/>
                    <a:p>
                      <a:r>
                        <a:rPr lang="en-US" sz="1800" dirty="0" smtClean="0"/>
                        <a:t>Indexers are created with this keyword</a:t>
                      </a:r>
                      <a:endParaRPr lang="en-IN" sz="1800" dirty="0"/>
                    </a:p>
                  </a:txBody>
                  <a:tcPr/>
                </a:tc>
                <a:tc>
                  <a:txBody>
                    <a:bodyPr/>
                    <a:lstStyle/>
                    <a:p>
                      <a:r>
                        <a:rPr lang="en-US" sz="1800" dirty="0" smtClean="0"/>
                        <a:t>Properties don’t</a:t>
                      </a:r>
                      <a:r>
                        <a:rPr lang="en-US" sz="1800" baseline="0" dirty="0" smtClean="0"/>
                        <a:t> require this keyword</a:t>
                      </a:r>
                      <a:endParaRPr lang="en-IN" sz="1800" dirty="0"/>
                    </a:p>
                  </a:txBody>
                  <a:tcPr/>
                </a:tc>
                <a:extLst>
                  <a:ext uri="{0D108BD9-81ED-4DB2-BD59-A6C34878D82A}">
                    <a16:rowId xmlns:a16="http://schemas.microsoft.com/office/drawing/2014/main" val="1981260904"/>
                  </a:ext>
                </a:extLst>
              </a:tr>
              <a:tr h="408009">
                <a:tc>
                  <a:txBody>
                    <a:bodyPr/>
                    <a:lstStyle/>
                    <a:p>
                      <a:r>
                        <a:rPr lang="en-US" sz="1800" dirty="0" smtClean="0"/>
                        <a:t>Indexers are identified by signature</a:t>
                      </a:r>
                      <a:endParaRPr lang="en-IN" sz="1800" dirty="0"/>
                    </a:p>
                  </a:txBody>
                  <a:tcPr/>
                </a:tc>
                <a:tc>
                  <a:txBody>
                    <a:bodyPr/>
                    <a:lstStyle/>
                    <a:p>
                      <a:r>
                        <a:rPr lang="en-US" sz="1800" dirty="0" smtClean="0"/>
                        <a:t>Properties are identified</a:t>
                      </a:r>
                      <a:r>
                        <a:rPr lang="en-US" sz="1800" baseline="0" dirty="0" smtClean="0"/>
                        <a:t> by their names</a:t>
                      </a:r>
                      <a:endParaRPr lang="en-IN" sz="1800" dirty="0"/>
                    </a:p>
                  </a:txBody>
                  <a:tcPr/>
                </a:tc>
                <a:extLst>
                  <a:ext uri="{0D108BD9-81ED-4DB2-BD59-A6C34878D82A}">
                    <a16:rowId xmlns:a16="http://schemas.microsoft.com/office/drawing/2014/main" val="699512029"/>
                  </a:ext>
                </a:extLst>
              </a:tr>
              <a:tr h="408009">
                <a:tc>
                  <a:txBody>
                    <a:bodyPr/>
                    <a:lstStyle/>
                    <a:p>
                      <a:r>
                        <a:rPr lang="en-US" sz="1800" dirty="0" smtClean="0"/>
                        <a:t>Indexers are accessed using indexes</a:t>
                      </a:r>
                      <a:endParaRPr lang="en-IN" sz="1800" dirty="0"/>
                    </a:p>
                  </a:txBody>
                  <a:tcPr/>
                </a:tc>
                <a:tc>
                  <a:txBody>
                    <a:bodyPr/>
                    <a:lstStyle/>
                    <a:p>
                      <a:r>
                        <a:rPr lang="en-US" sz="1800" dirty="0" smtClean="0"/>
                        <a:t>Properties are accessed but their names</a:t>
                      </a:r>
                      <a:endParaRPr lang="en-IN" sz="1800" dirty="0"/>
                    </a:p>
                  </a:txBody>
                  <a:tcPr/>
                </a:tc>
                <a:extLst>
                  <a:ext uri="{0D108BD9-81ED-4DB2-BD59-A6C34878D82A}">
                    <a16:rowId xmlns:a16="http://schemas.microsoft.com/office/drawing/2014/main" val="4286753977"/>
                  </a:ext>
                </a:extLst>
              </a:tr>
              <a:tr h="1060710">
                <a:tc>
                  <a:txBody>
                    <a:bodyPr/>
                    <a:lstStyle/>
                    <a:p>
                      <a:r>
                        <a:rPr lang="en-US" sz="1800" dirty="0" smtClean="0"/>
                        <a:t>Indexers are instance member so cant be static </a:t>
                      </a:r>
                      <a:endParaRPr lang="en-IN" sz="1800" dirty="0"/>
                    </a:p>
                  </a:txBody>
                  <a:tcPr/>
                </a:tc>
                <a:tc>
                  <a:txBody>
                    <a:bodyPr/>
                    <a:lstStyle/>
                    <a:p>
                      <a:r>
                        <a:rPr lang="en-US" sz="1800" dirty="0" smtClean="0"/>
                        <a:t>Properties can be static as well as instance variables</a:t>
                      </a:r>
                    </a:p>
                    <a:p>
                      <a:endParaRPr lang="en-IN" sz="1800" dirty="0"/>
                    </a:p>
                  </a:txBody>
                  <a:tcPr/>
                </a:tc>
                <a:extLst>
                  <a:ext uri="{0D108BD9-81ED-4DB2-BD59-A6C34878D82A}">
                    <a16:rowId xmlns:a16="http://schemas.microsoft.com/office/drawing/2014/main" val="2546831546"/>
                  </a:ext>
                </a:extLst>
              </a:tr>
              <a:tr h="704646">
                <a:tc>
                  <a:txBody>
                    <a:bodyPr/>
                    <a:lstStyle/>
                    <a:p>
                      <a:r>
                        <a:rPr lang="en-US" sz="1800" dirty="0" smtClean="0"/>
                        <a:t>A get accessor</a:t>
                      </a:r>
                      <a:r>
                        <a:rPr lang="en-US" sz="1800" baseline="0" dirty="0" smtClean="0"/>
                        <a:t> of an indexer has the same formal parameter list as the indexer</a:t>
                      </a:r>
                      <a:endParaRPr lang="en-IN" sz="1800" dirty="0"/>
                    </a:p>
                  </a:txBody>
                  <a:tcPr/>
                </a:tc>
                <a:tc>
                  <a:txBody>
                    <a:bodyPr/>
                    <a:lstStyle/>
                    <a:p>
                      <a:r>
                        <a:rPr lang="en-US" sz="1800" dirty="0" smtClean="0"/>
                        <a:t>A get accessor of a property has no parameters</a:t>
                      </a:r>
                      <a:endParaRPr lang="en-IN" sz="1800" dirty="0"/>
                    </a:p>
                  </a:txBody>
                  <a:tcPr/>
                </a:tc>
                <a:extLst>
                  <a:ext uri="{0D108BD9-81ED-4DB2-BD59-A6C34878D82A}">
                    <a16:rowId xmlns:a16="http://schemas.microsoft.com/office/drawing/2014/main" val="1368582124"/>
                  </a:ext>
                </a:extLst>
              </a:tr>
              <a:tr h="704646">
                <a:tc>
                  <a:txBody>
                    <a:bodyPr/>
                    <a:lstStyle/>
                    <a:p>
                      <a:r>
                        <a:rPr lang="en-US" sz="1800" dirty="0" smtClean="0"/>
                        <a:t>A set</a:t>
                      </a:r>
                      <a:r>
                        <a:rPr lang="en-US" sz="1800" baseline="0" dirty="0" smtClean="0"/>
                        <a:t> accessor of an indexer has the same formal parameter list as the indexer in addition to the value parameter</a:t>
                      </a:r>
                      <a:endParaRPr lang="en-IN" sz="1800" dirty="0"/>
                    </a:p>
                  </a:txBody>
                  <a:tcPr/>
                </a:tc>
                <a:tc>
                  <a:txBody>
                    <a:bodyPr/>
                    <a:lstStyle/>
                    <a:p>
                      <a:r>
                        <a:rPr lang="en-US" sz="1800" dirty="0" smtClean="0"/>
                        <a:t>A set accessor of a property contains the implicit value parameter</a:t>
                      </a:r>
                      <a:endParaRPr lang="en-IN" sz="1800" dirty="0"/>
                    </a:p>
                  </a:txBody>
                  <a:tcPr/>
                </a:tc>
                <a:extLst>
                  <a:ext uri="{0D108BD9-81ED-4DB2-BD59-A6C34878D82A}">
                    <a16:rowId xmlns:a16="http://schemas.microsoft.com/office/drawing/2014/main" val="1433758505"/>
                  </a:ext>
                </a:extLst>
              </a:tr>
            </a:tbl>
          </a:graphicData>
        </a:graphic>
      </p:graphicFrame>
    </p:spTree>
    <p:extLst>
      <p:ext uri="{BB962C8B-B14F-4D97-AF65-F5344CB8AC3E}">
        <p14:creationId xmlns:p14="http://schemas.microsoft.com/office/powerpoint/2010/main" val="156116523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sz="quarter" idx="1"/>
          </p:nvPr>
        </p:nvSpPr>
        <p:spPr bwMode="auto">
          <a:xfrm>
            <a:off x="387927" y="1598613"/>
            <a:ext cx="9975273" cy="36661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sz="2400" dirty="0">
                <a:solidFill>
                  <a:srgbClr val="000000"/>
                </a:solidFill>
                <a:latin typeface="Arial" charset="0"/>
                <a:cs typeface="Times New Roman" pitchFamily="18" charset="0"/>
              </a:rPr>
              <a:t>Abstraction involves extracting only the relevant information.</a:t>
            </a:r>
          </a:p>
          <a:p>
            <a:endParaRPr lang="en-US" sz="2400" dirty="0">
              <a:solidFill>
                <a:srgbClr val="000000"/>
              </a:solidFill>
              <a:latin typeface="Arial" charset="0"/>
              <a:cs typeface="Times New Roman" pitchFamily="18" charset="0"/>
            </a:endParaRPr>
          </a:p>
          <a:p>
            <a:r>
              <a:rPr lang="en-US" sz="2400" dirty="0">
                <a:solidFill>
                  <a:srgbClr val="000000"/>
                </a:solidFill>
                <a:latin typeface="Arial" charset="0"/>
                <a:cs typeface="Times New Roman" pitchFamily="18" charset="0"/>
              </a:rPr>
              <a:t> Abstraction can be achieved by the following mechanisms</a:t>
            </a:r>
          </a:p>
          <a:p>
            <a:pPr marL="0" lvl="1" indent="0">
              <a:buNone/>
            </a:pPr>
            <a:r>
              <a:rPr lang="en-US" sz="2400" dirty="0" smtClean="0">
                <a:solidFill>
                  <a:srgbClr val="000000"/>
                </a:solidFill>
                <a:latin typeface="Arial" charset="0"/>
                <a:cs typeface="Times New Roman" pitchFamily="18" charset="0"/>
              </a:rPr>
              <a:t>	100</a:t>
            </a:r>
            <a:r>
              <a:rPr lang="en-US" sz="2400" dirty="0">
                <a:solidFill>
                  <a:srgbClr val="000000"/>
                </a:solidFill>
                <a:latin typeface="Arial" charset="0"/>
                <a:cs typeface="Times New Roman" pitchFamily="18" charset="0"/>
              </a:rPr>
              <a:t>% abstraction  - Interface</a:t>
            </a:r>
          </a:p>
          <a:p>
            <a:pPr marL="0" lvl="1" indent="0">
              <a:buNone/>
            </a:pPr>
            <a:r>
              <a:rPr lang="en-US" sz="2400" dirty="0" smtClean="0">
                <a:solidFill>
                  <a:srgbClr val="000000"/>
                </a:solidFill>
                <a:latin typeface="Arial" charset="0"/>
                <a:cs typeface="Times New Roman" pitchFamily="18" charset="0"/>
              </a:rPr>
              <a:t>	Partial </a:t>
            </a:r>
            <a:r>
              <a:rPr lang="en-US" sz="2400" dirty="0">
                <a:solidFill>
                  <a:srgbClr val="000000"/>
                </a:solidFill>
                <a:latin typeface="Arial" charset="0"/>
                <a:cs typeface="Times New Roman" pitchFamily="18" charset="0"/>
              </a:rPr>
              <a:t>abstraction – Abstract classes</a:t>
            </a:r>
          </a:p>
          <a:p>
            <a:endParaRPr lang="en-US" sz="2400" dirty="0">
              <a:solidFill>
                <a:srgbClr val="000000"/>
              </a:solidFill>
              <a:latin typeface="Arial" charset="0"/>
              <a:cs typeface="Times New Roman" pitchFamily="18" charset="0"/>
            </a:endParaRPr>
          </a:p>
        </p:txBody>
      </p:sp>
      <p:sp>
        <p:nvSpPr>
          <p:cNvPr id="201731" name="Text Box 3"/>
          <p:cNvSpPr txBox="1">
            <a:spLocks noChangeArrowheads="1"/>
          </p:cNvSpPr>
          <p:nvPr/>
        </p:nvSpPr>
        <p:spPr bwMode="auto">
          <a:xfrm>
            <a:off x="387927" y="489529"/>
            <a:ext cx="8763000"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a:solidFill>
                  <a:srgbClr val="000000"/>
                </a:solidFill>
              </a:rPr>
              <a:t>Introducing </a:t>
            </a:r>
            <a:r>
              <a:rPr lang="en-US" sz="3200" b="1" dirty="0" smtClean="0">
                <a:solidFill>
                  <a:srgbClr val="000000"/>
                </a:solidFill>
              </a:rPr>
              <a:t>Abstraction</a:t>
            </a:r>
            <a:endParaRPr lang="en-US" sz="3200" b="1" dirty="0">
              <a:solidFill>
                <a:srgbClr val="000000"/>
              </a:solidFill>
            </a:endParaRPr>
          </a:p>
        </p:txBody>
      </p:sp>
    </p:spTree>
    <p:extLst>
      <p:ext uri="{BB962C8B-B14F-4D97-AF65-F5344CB8AC3E}">
        <p14:creationId xmlns:p14="http://schemas.microsoft.com/office/powerpoint/2010/main" val="23950373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sz="quarter" idx="1"/>
          </p:nvPr>
        </p:nvSpPr>
        <p:spPr bwMode="auto">
          <a:xfrm>
            <a:off x="395785" y="1473958"/>
            <a:ext cx="11477767" cy="48176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buFont typeface="Arial" panose="020B0604020202020204" pitchFamily="34" charset="0"/>
              <a:buChar char="•"/>
            </a:pPr>
            <a:r>
              <a:rPr lang="en-US" sz="2400" dirty="0" smtClean="0">
                <a:solidFill>
                  <a:srgbClr val="000000"/>
                </a:solidFill>
                <a:latin typeface="Arial" charset="0"/>
                <a:cs typeface="Times New Roman" pitchFamily="18" charset="0"/>
              </a:rPr>
              <a:t>It can have abstract and non abstract methods</a:t>
            </a:r>
          </a:p>
          <a:p>
            <a:pPr>
              <a:buFont typeface="Arial" panose="020B0604020202020204" pitchFamily="34" charset="0"/>
              <a:buChar char="•"/>
            </a:pPr>
            <a:endParaRPr lang="en-US" sz="2400" dirty="0" smtClean="0">
              <a:solidFill>
                <a:srgbClr val="000000"/>
              </a:solidFill>
              <a:latin typeface="Arial" charset="0"/>
              <a:cs typeface="Times New Roman" pitchFamily="18" charset="0"/>
            </a:endParaRPr>
          </a:p>
          <a:p>
            <a:pPr>
              <a:buFont typeface="Arial" panose="020B0604020202020204" pitchFamily="34" charset="0"/>
              <a:buChar char="•"/>
            </a:pPr>
            <a:r>
              <a:rPr lang="en-US" sz="2400" dirty="0" smtClean="0">
                <a:solidFill>
                  <a:srgbClr val="000000"/>
                </a:solidFill>
                <a:latin typeface="Arial" charset="0"/>
                <a:cs typeface="Times New Roman" pitchFamily="18" charset="0"/>
              </a:rPr>
              <a:t>Its implementation must be provided by the derived class</a:t>
            </a:r>
          </a:p>
          <a:p>
            <a:pPr>
              <a:buFont typeface="Arial" panose="020B0604020202020204" pitchFamily="34" charset="0"/>
              <a:buChar char="•"/>
            </a:pPr>
            <a:endParaRPr lang="en-US" sz="2400" dirty="0">
              <a:solidFill>
                <a:srgbClr val="000000"/>
              </a:solidFill>
              <a:latin typeface="Arial" charset="0"/>
              <a:cs typeface="Times New Roman" pitchFamily="18" charset="0"/>
            </a:endParaRPr>
          </a:p>
          <a:p>
            <a:pPr marL="0" indent="0">
              <a:buNone/>
            </a:pPr>
            <a:r>
              <a:rPr lang="en-US" sz="2400" dirty="0" smtClean="0">
                <a:solidFill>
                  <a:srgbClr val="000000"/>
                </a:solidFill>
                <a:latin typeface="Arial" charset="0"/>
                <a:cs typeface="Times New Roman" pitchFamily="18" charset="0"/>
              </a:rPr>
              <a:t>There </a:t>
            </a:r>
            <a:r>
              <a:rPr lang="en-US" sz="2400" dirty="0">
                <a:solidFill>
                  <a:srgbClr val="000000"/>
                </a:solidFill>
                <a:latin typeface="Arial" charset="0"/>
                <a:cs typeface="Times New Roman" pitchFamily="18" charset="0"/>
              </a:rPr>
              <a:t>are certain rules governing the use of an abstraction class</a:t>
            </a:r>
            <a:r>
              <a:rPr lang="en-US" sz="2400" dirty="0" smtClean="0">
                <a:solidFill>
                  <a:srgbClr val="000000"/>
                </a:solidFill>
                <a:latin typeface="Arial" charset="0"/>
                <a:cs typeface="Times New Roman" pitchFamily="18" charset="0"/>
              </a:rPr>
              <a:t>:</a:t>
            </a:r>
          </a:p>
          <a:p>
            <a:pPr marL="0" indent="0">
              <a:buNone/>
            </a:pPr>
            <a:endParaRPr lang="en-US" sz="2400" dirty="0">
              <a:solidFill>
                <a:srgbClr val="000000"/>
              </a:solidFill>
              <a:latin typeface="Arial" charset="0"/>
              <a:cs typeface="Times New Roman" pitchFamily="18" charset="0"/>
            </a:endParaRPr>
          </a:p>
          <a:p>
            <a:pPr marL="0" lvl="1" indent="0">
              <a:buNone/>
            </a:pPr>
            <a:r>
              <a:rPr lang="en-US" sz="2400" dirty="0" smtClean="0">
                <a:solidFill>
                  <a:srgbClr val="000000"/>
                </a:solidFill>
                <a:latin typeface="Arial" charset="0"/>
                <a:cs typeface="Times New Roman" pitchFamily="18" charset="0"/>
              </a:rPr>
              <a:t>	Cannot </a:t>
            </a:r>
            <a:r>
              <a:rPr lang="en-US" sz="2400" dirty="0">
                <a:solidFill>
                  <a:srgbClr val="000000"/>
                </a:solidFill>
                <a:latin typeface="Arial" charset="0"/>
                <a:cs typeface="Times New Roman" pitchFamily="18" charset="0"/>
              </a:rPr>
              <a:t>create an instance of an abstract class.</a:t>
            </a:r>
          </a:p>
          <a:p>
            <a:pPr marL="0" lvl="1" indent="0">
              <a:buNone/>
            </a:pPr>
            <a:r>
              <a:rPr lang="en-US" sz="2400" dirty="0" smtClean="0">
                <a:solidFill>
                  <a:srgbClr val="000000"/>
                </a:solidFill>
                <a:latin typeface="Arial" charset="0"/>
                <a:cs typeface="Times New Roman" pitchFamily="18" charset="0"/>
              </a:rPr>
              <a:t>	Cannot </a:t>
            </a:r>
            <a:r>
              <a:rPr lang="en-US" sz="2400" dirty="0">
                <a:solidFill>
                  <a:srgbClr val="000000"/>
                </a:solidFill>
                <a:latin typeface="Arial" charset="0"/>
                <a:cs typeface="Times New Roman" pitchFamily="18" charset="0"/>
              </a:rPr>
              <a:t>declare an abstract method outside an abstract class.</a:t>
            </a:r>
          </a:p>
          <a:p>
            <a:pPr marL="0" lvl="1" indent="0">
              <a:buNone/>
            </a:pPr>
            <a:r>
              <a:rPr lang="en-US" sz="2400" dirty="0" smtClean="0">
                <a:solidFill>
                  <a:srgbClr val="000000"/>
                </a:solidFill>
                <a:latin typeface="Arial" charset="0"/>
                <a:cs typeface="Times New Roman" pitchFamily="18" charset="0"/>
              </a:rPr>
              <a:t>	Cannot </a:t>
            </a:r>
            <a:r>
              <a:rPr lang="en-US" sz="2400" dirty="0">
                <a:solidFill>
                  <a:srgbClr val="000000"/>
                </a:solidFill>
                <a:latin typeface="Arial" charset="0"/>
                <a:cs typeface="Times New Roman" pitchFamily="18" charset="0"/>
              </a:rPr>
              <a:t>be declared sealed.</a:t>
            </a:r>
          </a:p>
        </p:txBody>
      </p:sp>
      <p:sp>
        <p:nvSpPr>
          <p:cNvPr id="207875" name="Text Box 3"/>
          <p:cNvSpPr txBox="1">
            <a:spLocks noChangeArrowheads="1"/>
          </p:cNvSpPr>
          <p:nvPr/>
        </p:nvSpPr>
        <p:spPr bwMode="auto">
          <a:xfrm>
            <a:off x="516341" y="301768"/>
            <a:ext cx="8763000"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a:solidFill>
                  <a:srgbClr val="000000"/>
                </a:solidFill>
              </a:rPr>
              <a:t>Using Abstract Classes </a:t>
            </a:r>
          </a:p>
        </p:txBody>
      </p:sp>
    </p:spTree>
    <p:extLst>
      <p:ext uri="{BB962C8B-B14F-4D97-AF65-F5344CB8AC3E}">
        <p14:creationId xmlns:p14="http://schemas.microsoft.com/office/powerpoint/2010/main" val="90855912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Text Box 2"/>
          <p:cNvSpPr txBox="1">
            <a:spLocks noChangeArrowheads="1"/>
          </p:cNvSpPr>
          <p:nvPr/>
        </p:nvSpPr>
        <p:spPr bwMode="auto">
          <a:xfrm>
            <a:off x="360218" y="254001"/>
            <a:ext cx="7391400"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a:solidFill>
                  <a:srgbClr val="000000"/>
                </a:solidFill>
              </a:rPr>
              <a:t>Using Abstract Methods </a:t>
            </a:r>
          </a:p>
        </p:txBody>
      </p:sp>
      <p:sp>
        <p:nvSpPr>
          <p:cNvPr id="309251" name="Rectangle 3"/>
          <p:cNvSpPr>
            <a:spLocks noGrp="1" noChangeArrowheads="1"/>
          </p:cNvSpPr>
          <p:nvPr>
            <p:ph sz="quarter" idx="1"/>
          </p:nvPr>
        </p:nvSpPr>
        <p:spPr bwMode="auto">
          <a:xfrm>
            <a:off x="360217" y="1023582"/>
            <a:ext cx="11103902" cy="544545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buFont typeface="Arial" panose="020B0604020202020204" pitchFamily="34" charset="0"/>
              <a:buChar char="•"/>
            </a:pPr>
            <a:r>
              <a:rPr lang="en-US" sz="2400" dirty="0">
                <a:solidFill>
                  <a:srgbClr val="000000"/>
                </a:solidFill>
                <a:latin typeface="Arial" charset="0"/>
                <a:cs typeface="Times New Roman" pitchFamily="18" charset="0"/>
              </a:rPr>
              <a:t>Abstract methods are methods without any body</a:t>
            </a:r>
            <a:r>
              <a:rPr lang="en-US" sz="2400" dirty="0" smtClean="0">
                <a:solidFill>
                  <a:srgbClr val="000000"/>
                </a:solidFill>
                <a:latin typeface="Arial" charset="0"/>
                <a:cs typeface="Times New Roman" pitchFamily="18" charset="0"/>
              </a:rPr>
              <a:t>.</a:t>
            </a:r>
          </a:p>
          <a:p>
            <a:pPr>
              <a:buFont typeface="Arial" panose="020B0604020202020204" pitchFamily="34" charset="0"/>
              <a:buChar char="•"/>
            </a:pPr>
            <a:endParaRPr lang="en-US" sz="2400" dirty="0">
              <a:solidFill>
                <a:srgbClr val="000000"/>
              </a:solidFill>
              <a:latin typeface="Arial" charset="0"/>
              <a:cs typeface="Times New Roman" pitchFamily="18" charset="0"/>
            </a:endParaRPr>
          </a:p>
          <a:p>
            <a:pPr>
              <a:buFont typeface="Arial" panose="020B0604020202020204" pitchFamily="34" charset="0"/>
              <a:buChar char="•"/>
            </a:pPr>
            <a:r>
              <a:rPr lang="en-US" sz="2400" dirty="0">
                <a:solidFill>
                  <a:srgbClr val="000000"/>
                </a:solidFill>
                <a:latin typeface="Arial" charset="0"/>
                <a:cs typeface="Times New Roman" pitchFamily="18" charset="0"/>
              </a:rPr>
              <a:t>The implementation of an abstract method is done by the derived class</a:t>
            </a:r>
            <a:r>
              <a:rPr lang="en-US" sz="2400" dirty="0" smtClean="0">
                <a:solidFill>
                  <a:srgbClr val="000000"/>
                </a:solidFill>
                <a:latin typeface="Arial" charset="0"/>
                <a:cs typeface="Times New Roman" pitchFamily="18" charset="0"/>
              </a:rPr>
              <a:t>.</a:t>
            </a:r>
          </a:p>
          <a:p>
            <a:pPr>
              <a:buFont typeface="Arial" panose="020B0604020202020204" pitchFamily="34" charset="0"/>
              <a:buChar char="•"/>
            </a:pPr>
            <a:endParaRPr lang="en-US" sz="2400" dirty="0">
              <a:solidFill>
                <a:srgbClr val="000000"/>
              </a:solidFill>
              <a:latin typeface="Arial" charset="0"/>
              <a:cs typeface="Times New Roman" pitchFamily="18" charset="0"/>
            </a:endParaRPr>
          </a:p>
          <a:p>
            <a:pPr>
              <a:buFont typeface="Arial" panose="020B0604020202020204" pitchFamily="34" charset="0"/>
              <a:buChar char="•"/>
            </a:pPr>
            <a:r>
              <a:rPr lang="en-US" sz="2400" dirty="0">
                <a:solidFill>
                  <a:srgbClr val="000000"/>
                </a:solidFill>
                <a:latin typeface="Arial" charset="0"/>
                <a:cs typeface="Times New Roman" pitchFamily="18" charset="0"/>
              </a:rPr>
              <a:t>When a derived class inherits the abstract method form the abstract class, it must override the abstract methods. This requirement is enforced at compile time, and is also called dynamic polymorphism</a:t>
            </a:r>
            <a:r>
              <a:rPr lang="en-US" sz="2400" dirty="0" smtClean="0">
                <a:solidFill>
                  <a:srgbClr val="000000"/>
                </a:solidFill>
                <a:latin typeface="Arial" charset="0"/>
                <a:cs typeface="Times New Roman" pitchFamily="18" charset="0"/>
              </a:rPr>
              <a:t>.</a:t>
            </a:r>
          </a:p>
          <a:p>
            <a:pPr>
              <a:buFont typeface="Arial" panose="020B0604020202020204" pitchFamily="34" charset="0"/>
              <a:buChar char="•"/>
            </a:pPr>
            <a:endParaRPr lang="en-US" sz="2400" dirty="0">
              <a:solidFill>
                <a:srgbClr val="000000"/>
              </a:solidFill>
              <a:latin typeface="Arial" charset="0"/>
              <a:cs typeface="Times New Roman" pitchFamily="18" charset="0"/>
            </a:endParaRPr>
          </a:p>
          <a:p>
            <a:pPr marL="0" indent="0">
              <a:buNone/>
            </a:pPr>
            <a:r>
              <a:rPr lang="en-US" sz="2400" dirty="0">
                <a:solidFill>
                  <a:srgbClr val="000000"/>
                </a:solidFill>
                <a:latin typeface="Arial" charset="0"/>
                <a:cs typeface="Times New Roman" pitchFamily="18" charset="0"/>
              </a:rPr>
              <a:t>The syntax for using the abstract method is as follows:</a:t>
            </a:r>
          </a:p>
          <a:p>
            <a:pPr marL="457200" lvl="1" indent="-457200">
              <a:buFont typeface="Arial" panose="020B0604020202020204" pitchFamily="34" charset="0"/>
              <a:buChar char="•"/>
            </a:pPr>
            <a:r>
              <a:rPr lang="en-US" sz="2400" dirty="0">
                <a:solidFill>
                  <a:srgbClr val="000000"/>
                </a:solidFill>
                <a:latin typeface="Arial" charset="0"/>
                <a:cs typeface="Times New Roman" pitchFamily="18" charset="0"/>
              </a:rPr>
              <a:t>[access-modifiers] abstract return-type method name (parameters]);</a:t>
            </a:r>
          </a:p>
          <a:p>
            <a:pPr>
              <a:buFont typeface="Arial" panose="020B0604020202020204" pitchFamily="34" charset="0"/>
              <a:buChar char="•"/>
            </a:pPr>
            <a:r>
              <a:rPr lang="en-US" sz="2400" dirty="0">
                <a:solidFill>
                  <a:srgbClr val="000000"/>
                </a:solidFill>
                <a:latin typeface="Arial" charset="0"/>
                <a:cs typeface="Times New Roman" pitchFamily="18" charset="0"/>
              </a:rPr>
              <a:t>The abstract method is declared by adding the abstract modifier to the method.</a:t>
            </a:r>
          </a:p>
        </p:txBody>
      </p:sp>
    </p:spTree>
    <p:extLst>
      <p:ext uri="{BB962C8B-B14F-4D97-AF65-F5344CB8AC3E}">
        <p14:creationId xmlns:p14="http://schemas.microsoft.com/office/powerpoint/2010/main" val="254997526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sz="quarter" idx="1"/>
          </p:nvPr>
        </p:nvSpPr>
        <p:spPr bwMode="auto">
          <a:xfrm>
            <a:off x="259307" y="1598613"/>
            <a:ext cx="10105481" cy="27277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lvl="1" indent="0">
              <a:buNone/>
            </a:pPr>
            <a:r>
              <a:rPr lang="en-US" sz="2400" dirty="0" smtClean="0">
                <a:solidFill>
                  <a:srgbClr val="000000"/>
                </a:solidFill>
                <a:latin typeface="Arial" charset="0"/>
                <a:cs typeface="Times New Roman" pitchFamily="18" charset="0"/>
              </a:rPr>
              <a:t>Furniture </a:t>
            </a:r>
            <a:r>
              <a:rPr lang="en-US" sz="2400" dirty="0">
                <a:solidFill>
                  <a:srgbClr val="000000"/>
                </a:solidFill>
                <a:latin typeface="Arial" charset="0"/>
                <a:cs typeface="Times New Roman" pitchFamily="18" charset="0"/>
              </a:rPr>
              <a:t>and Fittings Company (FFC) manufactures domestic furniture. Customers provide their specifications to the company for the furniture they want. To cope with the received customer’s orders, FFC decides to computerize the </a:t>
            </a:r>
            <a:r>
              <a:rPr lang="en-US" sz="2400" dirty="0" smtClean="0">
                <a:solidFill>
                  <a:srgbClr val="000000"/>
                </a:solidFill>
                <a:latin typeface="Arial" charset="0"/>
                <a:cs typeface="Times New Roman" pitchFamily="18" charset="0"/>
              </a:rPr>
              <a:t>order-processing </a:t>
            </a:r>
            <a:r>
              <a:rPr lang="en-US" sz="2400" dirty="0">
                <a:solidFill>
                  <a:srgbClr val="000000"/>
                </a:solidFill>
                <a:latin typeface="Arial" charset="0"/>
                <a:cs typeface="Times New Roman" pitchFamily="18" charset="0"/>
              </a:rPr>
              <a:t>system. The system should accept the values of furniture items, such as a bookshelf and a chair. You need to develop the hierarchy of these items.</a:t>
            </a:r>
          </a:p>
        </p:txBody>
      </p:sp>
      <p:sp>
        <p:nvSpPr>
          <p:cNvPr id="372739" name="Text Box 3"/>
          <p:cNvSpPr txBox="1">
            <a:spLocks noChangeArrowheads="1"/>
          </p:cNvSpPr>
          <p:nvPr/>
        </p:nvSpPr>
        <p:spPr bwMode="auto">
          <a:xfrm>
            <a:off x="623455" y="521395"/>
            <a:ext cx="7848600"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smtClean="0">
                <a:solidFill>
                  <a:srgbClr val="000000"/>
                </a:solidFill>
              </a:rPr>
              <a:t>Assignment – Abstract classes</a:t>
            </a:r>
            <a:endParaRPr lang="en-US" sz="3200" b="1" dirty="0">
              <a:solidFill>
                <a:srgbClr val="000000"/>
              </a:solidFill>
            </a:endParaRPr>
          </a:p>
        </p:txBody>
      </p:sp>
    </p:spTree>
    <p:extLst>
      <p:ext uri="{BB962C8B-B14F-4D97-AF65-F5344CB8AC3E}">
        <p14:creationId xmlns:p14="http://schemas.microsoft.com/office/powerpoint/2010/main" val="172358896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Text Box 2"/>
          <p:cNvSpPr txBox="1">
            <a:spLocks noChangeArrowheads="1"/>
          </p:cNvSpPr>
          <p:nvPr/>
        </p:nvSpPr>
        <p:spPr bwMode="auto">
          <a:xfrm>
            <a:off x="803564" y="281710"/>
            <a:ext cx="7391400"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a:solidFill>
                  <a:srgbClr val="000000"/>
                </a:solidFill>
              </a:rPr>
              <a:t>Using Interfaces </a:t>
            </a:r>
          </a:p>
        </p:txBody>
      </p:sp>
      <p:sp>
        <p:nvSpPr>
          <p:cNvPr id="362499" name="Rectangle 3"/>
          <p:cNvSpPr>
            <a:spLocks noGrp="1" noChangeArrowheads="1"/>
          </p:cNvSpPr>
          <p:nvPr>
            <p:ph sz="quarter" idx="1"/>
          </p:nvPr>
        </p:nvSpPr>
        <p:spPr bwMode="auto">
          <a:xfrm>
            <a:off x="387927" y="1080655"/>
            <a:ext cx="11526982" cy="554181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US" sz="2400" dirty="0">
                <a:solidFill>
                  <a:srgbClr val="000000"/>
                </a:solidFill>
                <a:latin typeface="Arial" charset="0"/>
                <a:cs typeface="Times New Roman" pitchFamily="18" charset="0"/>
              </a:rPr>
              <a:t>Interfaces define properties, methods, and events, which are known as the members of the interface</a:t>
            </a:r>
            <a:r>
              <a:rPr lang="en-US" sz="2400" dirty="0" smtClean="0">
                <a:solidFill>
                  <a:srgbClr val="000000"/>
                </a:solidFill>
                <a:latin typeface="Arial" charset="0"/>
                <a:cs typeface="Times New Roman" pitchFamily="18" charset="0"/>
              </a:rPr>
              <a:t>.</a:t>
            </a:r>
          </a:p>
          <a:p>
            <a:endParaRPr lang="en-US" sz="2400" dirty="0">
              <a:solidFill>
                <a:srgbClr val="000000"/>
              </a:solidFill>
              <a:latin typeface="Arial" charset="0"/>
              <a:cs typeface="Times New Roman" pitchFamily="18" charset="0"/>
            </a:endParaRPr>
          </a:p>
          <a:p>
            <a:r>
              <a:rPr lang="en-US" sz="2400" dirty="0" smtClean="0">
                <a:solidFill>
                  <a:srgbClr val="000000"/>
                </a:solidFill>
                <a:latin typeface="Arial" charset="0"/>
                <a:cs typeface="Times New Roman" pitchFamily="18" charset="0"/>
              </a:rPr>
              <a:t>Interfaces </a:t>
            </a:r>
            <a:r>
              <a:rPr lang="en-US" sz="2400" dirty="0">
                <a:solidFill>
                  <a:srgbClr val="000000"/>
                </a:solidFill>
                <a:latin typeface="Arial" charset="0"/>
                <a:cs typeface="Times New Roman" pitchFamily="18" charset="0"/>
              </a:rPr>
              <a:t>are fully supported by C#. </a:t>
            </a:r>
            <a:endParaRPr lang="en-US" sz="2400" dirty="0" smtClean="0">
              <a:solidFill>
                <a:srgbClr val="000000"/>
              </a:solidFill>
              <a:latin typeface="Arial" charset="0"/>
              <a:cs typeface="Times New Roman" pitchFamily="18" charset="0"/>
            </a:endParaRPr>
          </a:p>
          <a:p>
            <a:endParaRPr lang="en-US" sz="2400" dirty="0">
              <a:solidFill>
                <a:srgbClr val="000000"/>
              </a:solidFill>
              <a:latin typeface="Arial" charset="0"/>
              <a:cs typeface="Times New Roman" pitchFamily="18" charset="0"/>
            </a:endParaRPr>
          </a:p>
          <a:p>
            <a:r>
              <a:rPr lang="en-US" sz="2400" dirty="0">
                <a:solidFill>
                  <a:srgbClr val="000000"/>
                </a:solidFill>
                <a:latin typeface="Arial" charset="0"/>
                <a:cs typeface="Times New Roman" pitchFamily="18" charset="0"/>
              </a:rPr>
              <a:t>Interfaces are used when a standard structure of methods is to be followed by the classes, and where classes will implement the functionality. </a:t>
            </a:r>
            <a:endParaRPr lang="en-US" sz="2400" dirty="0" smtClean="0">
              <a:solidFill>
                <a:srgbClr val="000000"/>
              </a:solidFill>
              <a:latin typeface="Arial" charset="0"/>
              <a:cs typeface="Times New Roman" pitchFamily="18" charset="0"/>
            </a:endParaRPr>
          </a:p>
          <a:p>
            <a:endParaRPr lang="en-US" sz="2400" dirty="0">
              <a:solidFill>
                <a:srgbClr val="000000"/>
              </a:solidFill>
              <a:latin typeface="Arial" charset="0"/>
              <a:cs typeface="Times New Roman" pitchFamily="18" charset="0"/>
            </a:endParaRPr>
          </a:p>
          <a:p>
            <a:r>
              <a:rPr lang="en-US" sz="2400" dirty="0">
                <a:solidFill>
                  <a:srgbClr val="000000"/>
                </a:solidFill>
                <a:latin typeface="Arial" charset="0"/>
                <a:cs typeface="Times New Roman" pitchFamily="18" charset="0"/>
              </a:rPr>
              <a:t>Interfaces separate the definition of objects from their implementation so that the objects can evolve without the risk of introducing incompatibility in existing applications.</a:t>
            </a:r>
          </a:p>
        </p:txBody>
      </p:sp>
    </p:spTree>
    <p:extLst>
      <p:ext uri="{BB962C8B-B14F-4D97-AF65-F5344CB8AC3E}">
        <p14:creationId xmlns:p14="http://schemas.microsoft.com/office/powerpoint/2010/main" val="41818851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Text Box 2"/>
          <p:cNvSpPr txBox="1">
            <a:spLocks noChangeArrowheads="1"/>
          </p:cNvSpPr>
          <p:nvPr/>
        </p:nvSpPr>
        <p:spPr bwMode="auto">
          <a:xfrm>
            <a:off x="429491" y="337128"/>
            <a:ext cx="7391400"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a:solidFill>
                  <a:srgbClr val="000000"/>
                </a:solidFill>
              </a:rPr>
              <a:t>Working with Interfaces </a:t>
            </a:r>
          </a:p>
        </p:txBody>
      </p:sp>
      <p:sp>
        <p:nvSpPr>
          <p:cNvPr id="364547" name="Rectangle 3"/>
          <p:cNvSpPr>
            <a:spLocks noGrp="1" noChangeArrowheads="1"/>
          </p:cNvSpPr>
          <p:nvPr>
            <p:ph sz="quarter" idx="1"/>
          </p:nvPr>
        </p:nvSpPr>
        <p:spPr bwMode="auto">
          <a:xfrm>
            <a:off x="429491" y="1127558"/>
            <a:ext cx="10127673" cy="474676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a:bodyPr>
          <a:lstStyle/>
          <a:p>
            <a:r>
              <a:rPr lang="en-US" sz="2400" dirty="0">
                <a:solidFill>
                  <a:srgbClr val="000000"/>
                </a:solidFill>
                <a:latin typeface="Arial" charset="0"/>
                <a:cs typeface="Times New Roman" pitchFamily="18" charset="0"/>
              </a:rPr>
              <a:t>Working with interfaces includes interface declaration and implementation of interface by the classes</a:t>
            </a:r>
            <a:r>
              <a:rPr lang="en-US" sz="2400" dirty="0" smtClean="0">
                <a:solidFill>
                  <a:srgbClr val="000000"/>
                </a:solidFill>
                <a:latin typeface="Arial" charset="0"/>
                <a:cs typeface="Times New Roman" pitchFamily="18" charset="0"/>
              </a:rPr>
              <a:t>.</a:t>
            </a:r>
          </a:p>
          <a:p>
            <a:endParaRPr lang="en-US" sz="2400" dirty="0">
              <a:solidFill>
                <a:srgbClr val="000000"/>
              </a:solidFill>
              <a:latin typeface="Arial" charset="0"/>
              <a:cs typeface="Times New Roman" pitchFamily="18" charset="0"/>
            </a:endParaRPr>
          </a:p>
          <a:p>
            <a:r>
              <a:rPr lang="en-US" sz="2400" dirty="0">
                <a:solidFill>
                  <a:srgbClr val="000000"/>
                </a:solidFill>
                <a:latin typeface="Arial" charset="0"/>
                <a:cs typeface="Times New Roman" pitchFamily="18" charset="0"/>
              </a:rPr>
              <a:t>You can declare interfaces using the interface keyword. </a:t>
            </a:r>
            <a:endParaRPr lang="en-US" sz="2400" dirty="0" smtClean="0">
              <a:solidFill>
                <a:srgbClr val="000000"/>
              </a:solidFill>
              <a:latin typeface="Arial" charset="0"/>
              <a:cs typeface="Times New Roman" pitchFamily="18" charset="0"/>
            </a:endParaRPr>
          </a:p>
          <a:p>
            <a:endParaRPr lang="en-US" sz="2400" dirty="0">
              <a:solidFill>
                <a:srgbClr val="000000"/>
              </a:solidFill>
              <a:latin typeface="Arial" charset="0"/>
              <a:cs typeface="Times New Roman" pitchFamily="18" charset="0"/>
            </a:endParaRPr>
          </a:p>
          <a:p>
            <a:r>
              <a:rPr lang="en-US" sz="2400" dirty="0">
                <a:solidFill>
                  <a:srgbClr val="000000"/>
                </a:solidFill>
                <a:latin typeface="Arial" charset="0"/>
                <a:cs typeface="Times New Roman" pitchFamily="18" charset="0"/>
              </a:rPr>
              <a:t>Interface statements are public, by default</a:t>
            </a:r>
            <a:r>
              <a:rPr lang="en-US" sz="2400" dirty="0" smtClean="0">
                <a:solidFill>
                  <a:srgbClr val="000000"/>
                </a:solidFill>
                <a:latin typeface="Arial" charset="0"/>
                <a:cs typeface="Times New Roman" pitchFamily="18" charset="0"/>
              </a:rPr>
              <a:t>.</a:t>
            </a:r>
          </a:p>
          <a:p>
            <a:endParaRPr lang="en-US" sz="2400" dirty="0">
              <a:solidFill>
                <a:srgbClr val="000000"/>
              </a:solidFill>
              <a:latin typeface="Arial" charset="0"/>
              <a:cs typeface="Times New Roman" pitchFamily="18" charset="0"/>
            </a:endParaRPr>
          </a:p>
          <a:p>
            <a:r>
              <a:rPr lang="en-US" sz="2400" dirty="0">
                <a:solidFill>
                  <a:srgbClr val="000000"/>
                </a:solidFill>
                <a:latin typeface="Arial" charset="0"/>
                <a:cs typeface="Times New Roman" pitchFamily="18" charset="0"/>
              </a:rPr>
              <a:t>You can declare only methods, functions, and properties in interfaces. You cannot declare a variable in interfaces</a:t>
            </a:r>
            <a:r>
              <a:rPr lang="en-US" sz="2400" dirty="0" smtClean="0">
                <a:solidFill>
                  <a:srgbClr val="000000"/>
                </a:solidFill>
                <a:latin typeface="Arial" charset="0"/>
                <a:cs typeface="Times New Roman" pitchFamily="18" charset="0"/>
              </a:rPr>
              <a:t>.</a:t>
            </a:r>
          </a:p>
          <a:p>
            <a:endParaRPr lang="en-US" sz="2400" dirty="0">
              <a:solidFill>
                <a:srgbClr val="000000"/>
              </a:solidFill>
              <a:latin typeface="Arial" charset="0"/>
              <a:cs typeface="Times New Roman" pitchFamily="18" charset="0"/>
            </a:endParaRPr>
          </a:p>
          <a:p>
            <a:r>
              <a:rPr lang="en-US" sz="2400" dirty="0">
                <a:solidFill>
                  <a:srgbClr val="000000"/>
                </a:solidFill>
                <a:latin typeface="Arial" charset="0"/>
                <a:cs typeface="Times New Roman" pitchFamily="18" charset="0"/>
              </a:rPr>
              <a:t>Interfaces declare methods, which are implemented by classes. A class can inherit from single class but can implement form multiple interfaces.</a:t>
            </a:r>
          </a:p>
        </p:txBody>
      </p:sp>
    </p:spTree>
    <p:extLst>
      <p:ext uri="{BB962C8B-B14F-4D97-AF65-F5344CB8AC3E}">
        <p14:creationId xmlns:p14="http://schemas.microsoft.com/office/powerpoint/2010/main" val="41614111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Text Box 2"/>
          <p:cNvSpPr txBox="1">
            <a:spLocks noChangeArrowheads="1"/>
          </p:cNvSpPr>
          <p:nvPr/>
        </p:nvSpPr>
        <p:spPr bwMode="auto">
          <a:xfrm>
            <a:off x="623455" y="489530"/>
            <a:ext cx="7391400"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a:solidFill>
                  <a:srgbClr val="000000"/>
                </a:solidFill>
              </a:rPr>
              <a:t>Inheriting Interfaces </a:t>
            </a:r>
          </a:p>
        </p:txBody>
      </p:sp>
      <p:sp>
        <p:nvSpPr>
          <p:cNvPr id="408579" name="Rectangle 3"/>
          <p:cNvSpPr>
            <a:spLocks noGrp="1" noChangeArrowheads="1"/>
          </p:cNvSpPr>
          <p:nvPr>
            <p:ph sz="quarter" idx="1"/>
          </p:nvPr>
        </p:nvSpPr>
        <p:spPr bwMode="auto">
          <a:xfrm>
            <a:off x="235527" y="1598613"/>
            <a:ext cx="10127673" cy="31812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sz="2400" dirty="0">
                <a:solidFill>
                  <a:srgbClr val="000000"/>
                </a:solidFill>
                <a:latin typeface="Arial" charset="0"/>
                <a:cs typeface="Times New Roman" pitchFamily="18" charset="0"/>
              </a:rPr>
              <a:t>A class or a structure that implements interfaces also implements the base interfaces of the inherited interface</a:t>
            </a:r>
            <a:r>
              <a:rPr lang="en-US" sz="2400" dirty="0" smtClean="0">
                <a:solidFill>
                  <a:srgbClr val="000000"/>
                </a:solidFill>
                <a:latin typeface="Arial" charset="0"/>
                <a:cs typeface="Times New Roman" pitchFamily="18" charset="0"/>
              </a:rPr>
              <a:t>.</a:t>
            </a:r>
          </a:p>
          <a:p>
            <a:endParaRPr lang="en-US" sz="2400" dirty="0">
              <a:solidFill>
                <a:srgbClr val="000000"/>
              </a:solidFill>
              <a:latin typeface="Arial" charset="0"/>
              <a:cs typeface="Times New Roman" pitchFamily="18" charset="0"/>
            </a:endParaRPr>
          </a:p>
        </p:txBody>
      </p:sp>
      <p:sp>
        <p:nvSpPr>
          <p:cNvPr id="2" name="Oval 1"/>
          <p:cNvSpPr/>
          <p:nvPr/>
        </p:nvSpPr>
        <p:spPr bwMode="auto">
          <a:xfrm>
            <a:off x="3761508" y="2737355"/>
            <a:ext cx="3075709" cy="762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pitchFamily="34" charset="0"/>
                <a:ea typeface="ＭＳ Ｐゴシック"/>
                <a:cs typeface="ＭＳ Ｐゴシック"/>
              </a:rPr>
              <a:t>IBankServices</a:t>
            </a:r>
            <a:endParaRPr kumimoji="0" lang="en-IN" sz="2400"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3" name="Oval 2"/>
          <p:cNvSpPr/>
          <p:nvPr/>
        </p:nvSpPr>
        <p:spPr bwMode="auto">
          <a:xfrm>
            <a:off x="4225636" y="4142509"/>
            <a:ext cx="1911928" cy="81741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  Bank</a:t>
            </a:r>
            <a:endParaRPr kumimoji="0" lang="en-IN" sz="2400"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4" name="Oval 3"/>
          <p:cNvSpPr/>
          <p:nvPr/>
        </p:nvSpPr>
        <p:spPr bwMode="auto">
          <a:xfrm>
            <a:off x="2743200" y="5874327"/>
            <a:ext cx="1717964" cy="6096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ICICI</a:t>
            </a:r>
            <a:endParaRPr kumimoji="0" lang="en-IN" sz="2400"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
        <p:nvSpPr>
          <p:cNvPr id="5" name="Oval 4"/>
          <p:cNvSpPr/>
          <p:nvPr/>
        </p:nvSpPr>
        <p:spPr bwMode="auto">
          <a:xfrm>
            <a:off x="6386945" y="5763491"/>
            <a:ext cx="1801091" cy="540327"/>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HDFC</a:t>
            </a:r>
            <a:endParaRPr kumimoji="0" lang="en-IN" sz="2400"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cxnSp>
        <p:nvCxnSpPr>
          <p:cNvPr id="7" name="Straight Arrow Connector 6"/>
          <p:cNvCxnSpPr>
            <a:endCxn id="3" idx="0"/>
          </p:cNvCxnSpPr>
          <p:nvPr/>
        </p:nvCxnSpPr>
        <p:spPr bwMode="auto">
          <a:xfrm>
            <a:off x="5181600" y="3499355"/>
            <a:ext cx="0" cy="64315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Straight Arrow Connector 8"/>
          <p:cNvCxnSpPr>
            <a:stCxn id="3" idx="4"/>
          </p:cNvCxnSpPr>
          <p:nvPr/>
        </p:nvCxnSpPr>
        <p:spPr bwMode="auto">
          <a:xfrm flipH="1">
            <a:off x="3761508" y="4959927"/>
            <a:ext cx="1420092" cy="85898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5299362" y="4987636"/>
            <a:ext cx="1808019" cy="77585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TextBox 13"/>
          <p:cNvSpPr txBox="1"/>
          <p:nvPr/>
        </p:nvSpPr>
        <p:spPr>
          <a:xfrm>
            <a:off x="5992089" y="3692766"/>
            <a:ext cx="1392384" cy="646331"/>
          </a:xfrm>
          <a:prstGeom prst="rect">
            <a:avLst/>
          </a:prstGeom>
          <a:noFill/>
        </p:spPr>
        <p:txBody>
          <a:bodyPr wrap="square" rtlCol="0">
            <a:spAutoFit/>
          </a:bodyPr>
          <a:lstStyle/>
          <a:p>
            <a:r>
              <a:rPr lang="en-US" dirty="0" smtClean="0"/>
              <a:t>Implements	</a:t>
            </a:r>
            <a:endParaRPr lang="en-IN" dirty="0"/>
          </a:p>
        </p:txBody>
      </p:sp>
      <p:sp>
        <p:nvSpPr>
          <p:cNvPr id="15" name="TextBox 14"/>
          <p:cNvSpPr txBox="1"/>
          <p:nvPr/>
        </p:nvSpPr>
        <p:spPr>
          <a:xfrm>
            <a:off x="6601692" y="4987636"/>
            <a:ext cx="955964" cy="369332"/>
          </a:xfrm>
          <a:prstGeom prst="rect">
            <a:avLst/>
          </a:prstGeom>
          <a:noFill/>
        </p:spPr>
        <p:txBody>
          <a:bodyPr wrap="square" rtlCol="0">
            <a:spAutoFit/>
          </a:bodyPr>
          <a:lstStyle/>
          <a:p>
            <a:r>
              <a:rPr lang="en-US" dirty="0" smtClean="0"/>
              <a:t>inherits</a:t>
            </a:r>
            <a:endParaRPr lang="en-IN" dirty="0"/>
          </a:p>
        </p:txBody>
      </p:sp>
      <p:sp>
        <p:nvSpPr>
          <p:cNvPr id="18" name="TextBox 17"/>
          <p:cNvSpPr txBox="1"/>
          <p:nvPr/>
        </p:nvSpPr>
        <p:spPr>
          <a:xfrm>
            <a:off x="2985655" y="5086988"/>
            <a:ext cx="955964" cy="369332"/>
          </a:xfrm>
          <a:prstGeom prst="rect">
            <a:avLst/>
          </a:prstGeom>
          <a:noFill/>
        </p:spPr>
        <p:txBody>
          <a:bodyPr wrap="square" rtlCol="0">
            <a:spAutoFit/>
          </a:bodyPr>
          <a:lstStyle/>
          <a:p>
            <a:r>
              <a:rPr lang="en-US" dirty="0" smtClean="0"/>
              <a:t>inherits</a:t>
            </a:r>
            <a:endParaRPr lang="en-IN" dirty="0"/>
          </a:p>
        </p:txBody>
      </p:sp>
    </p:spTree>
    <p:extLst>
      <p:ext uri="{BB962C8B-B14F-4D97-AF65-F5344CB8AC3E}">
        <p14:creationId xmlns:p14="http://schemas.microsoft.com/office/powerpoint/2010/main" val="14831438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Text Box 2"/>
          <p:cNvSpPr txBox="1">
            <a:spLocks noChangeArrowheads="1"/>
          </p:cNvSpPr>
          <p:nvPr/>
        </p:nvSpPr>
        <p:spPr bwMode="auto">
          <a:xfrm>
            <a:off x="639170" y="315416"/>
            <a:ext cx="6648734"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3200" b="1" dirty="0">
                <a:solidFill>
                  <a:srgbClr val="000000"/>
                </a:solidFill>
              </a:rPr>
              <a:t> Static Variables </a:t>
            </a:r>
            <a:r>
              <a:rPr lang="en-US" sz="3200" b="1" dirty="0" smtClean="0">
                <a:solidFill>
                  <a:srgbClr val="000000"/>
                </a:solidFill>
              </a:rPr>
              <a:t> &amp; functions</a:t>
            </a:r>
            <a:endParaRPr lang="en-US" sz="3200" b="1" dirty="0">
              <a:solidFill>
                <a:srgbClr val="000000"/>
              </a:solidFill>
            </a:endParaRPr>
          </a:p>
        </p:txBody>
      </p:sp>
      <p:sp>
        <p:nvSpPr>
          <p:cNvPr id="2" name="Rectangle 1"/>
          <p:cNvSpPr/>
          <p:nvPr/>
        </p:nvSpPr>
        <p:spPr>
          <a:xfrm>
            <a:off x="639170" y="1187355"/>
            <a:ext cx="9719481" cy="4893647"/>
          </a:xfrm>
          <a:prstGeom prst="rect">
            <a:avLst/>
          </a:prstGeom>
        </p:spPr>
        <p:txBody>
          <a:bodyPr wrap="square">
            <a:spAutoFit/>
          </a:bodyPr>
          <a:lstStyle/>
          <a:p>
            <a:pPr>
              <a:buFontTx/>
              <a:buChar char="•"/>
            </a:pPr>
            <a:r>
              <a:rPr lang="en-US" sz="2400" dirty="0">
                <a:solidFill>
                  <a:srgbClr val="000000"/>
                </a:solidFill>
              </a:rPr>
              <a:t>The keyword 'static' means that only one instance of a given variable exists for a class</a:t>
            </a:r>
            <a:r>
              <a:rPr lang="en-US" sz="2400" dirty="0" smtClean="0">
                <a:solidFill>
                  <a:srgbClr val="000000"/>
                </a:solidFill>
              </a:rPr>
              <a:t>.</a:t>
            </a:r>
          </a:p>
          <a:p>
            <a:endParaRPr lang="en-US" sz="2400" dirty="0">
              <a:solidFill>
                <a:srgbClr val="000000"/>
              </a:solidFill>
            </a:endParaRPr>
          </a:p>
          <a:p>
            <a:pPr>
              <a:buFontTx/>
              <a:buChar char="•"/>
            </a:pPr>
            <a:r>
              <a:rPr lang="en-US" sz="2400" dirty="0">
                <a:solidFill>
                  <a:srgbClr val="000000"/>
                </a:solidFill>
              </a:rPr>
              <a:t>Static variables can be initialized outside the member function or class definition</a:t>
            </a:r>
            <a:r>
              <a:rPr lang="en-US" sz="2400" dirty="0" smtClean="0">
                <a:solidFill>
                  <a:srgbClr val="000000"/>
                </a:solidFill>
              </a:rPr>
              <a:t>.</a:t>
            </a:r>
          </a:p>
          <a:p>
            <a:pPr>
              <a:buFontTx/>
              <a:buChar char="•"/>
            </a:pPr>
            <a:endParaRPr lang="en-US" sz="2400" dirty="0" smtClean="0">
              <a:solidFill>
                <a:srgbClr val="000000"/>
              </a:solidFill>
            </a:endParaRPr>
          </a:p>
          <a:p>
            <a:pPr indent="-342900">
              <a:buFontTx/>
              <a:buChar char="•"/>
            </a:pPr>
            <a:r>
              <a:rPr lang="en-US" sz="2400" dirty="0">
                <a:solidFill>
                  <a:srgbClr val="000000"/>
                </a:solidFill>
              </a:rPr>
              <a:t>Static functions can access only static variables</a:t>
            </a:r>
            <a:r>
              <a:rPr lang="en-US" sz="2400" dirty="0" smtClean="0">
                <a:solidFill>
                  <a:srgbClr val="000000"/>
                </a:solidFill>
              </a:rPr>
              <a:t>.</a:t>
            </a:r>
          </a:p>
          <a:p>
            <a:pPr indent="-342900">
              <a:buFontTx/>
              <a:buChar char="•"/>
            </a:pPr>
            <a:endParaRPr lang="en-US" sz="2400" dirty="0">
              <a:solidFill>
                <a:srgbClr val="000000"/>
              </a:solidFill>
            </a:endParaRPr>
          </a:p>
          <a:p>
            <a:pPr indent="-342900">
              <a:buFontTx/>
              <a:buChar char="•"/>
            </a:pPr>
            <a:r>
              <a:rPr lang="en-US" sz="2400" dirty="0">
                <a:solidFill>
                  <a:srgbClr val="000000"/>
                </a:solidFill>
              </a:rPr>
              <a:t>Static functions exist even before the object is created.</a:t>
            </a:r>
          </a:p>
          <a:p>
            <a:pPr>
              <a:buFontTx/>
              <a:buChar char="•"/>
            </a:pPr>
            <a:endParaRPr lang="en-US" sz="2400" dirty="0" smtClean="0">
              <a:solidFill>
                <a:srgbClr val="000000"/>
              </a:solidFill>
            </a:endParaRPr>
          </a:p>
          <a:p>
            <a:pPr>
              <a:buFontTx/>
              <a:buChar char="•"/>
            </a:pPr>
            <a:r>
              <a:rPr lang="en-US" sz="2400" dirty="0" smtClean="0">
                <a:solidFill>
                  <a:srgbClr val="000000"/>
                </a:solidFill>
              </a:rPr>
              <a:t>To </a:t>
            </a:r>
            <a:r>
              <a:rPr lang="en-US" sz="2400" dirty="0">
                <a:solidFill>
                  <a:srgbClr val="000000"/>
                </a:solidFill>
              </a:rPr>
              <a:t>manipulate and use the values of static variables, you can define a function as static function.</a:t>
            </a:r>
          </a:p>
          <a:p>
            <a:pPr>
              <a:buFontTx/>
              <a:buChar char="•"/>
            </a:pPr>
            <a:endParaRPr lang="en-US" sz="2400" dirty="0">
              <a:solidFill>
                <a:srgbClr val="000000"/>
              </a:solidFill>
            </a:endParaRPr>
          </a:p>
        </p:txBody>
      </p:sp>
    </p:spTree>
    <p:extLst>
      <p:ext uri="{BB962C8B-B14F-4D97-AF65-F5344CB8AC3E}">
        <p14:creationId xmlns:p14="http://schemas.microsoft.com/office/powerpoint/2010/main" val="337564256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ct val="20000"/>
              </a:spcBef>
              <a:buClr>
                <a:srgbClr val="4D4D4D"/>
              </a:buClr>
            </a:pPr>
            <a:r>
              <a:rPr lang="en-US" sz="3200" dirty="0">
                <a:solidFill>
                  <a:srgbClr val="000000"/>
                </a:solidFill>
                <a:latin typeface="Arial" charset="0"/>
                <a:ea typeface="+mn-ea"/>
                <a:cs typeface="Times New Roman" pitchFamily="18" charset="0"/>
              </a:rPr>
              <a:t>Assignment </a:t>
            </a:r>
            <a:r>
              <a:rPr lang="en-US" sz="3200">
                <a:solidFill>
                  <a:srgbClr val="000000"/>
                </a:solidFill>
                <a:latin typeface="Arial" charset="0"/>
                <a:ea typeface="+mn-ea"/>
                <a:cs typeface="Times New Roman" pitchFamily="18" charset="0"/>
              </a:rPr>
              <a:t>– </a:t>
            </a:r>
            <a:r>
              <a:rPr lang="en-US" sz="3200" smtClean="0">
                <a:solidFill>
                  <a:srgbClr val="000000"/>
                </a:solidFill>
                <a:latin typeface="Arial" charset="0"/>
                <a:ea typeface="+mn-ea"/>
                <a:cs typeface="Times New Roman" pitchFamily="18" charset="0"/>
              </a:rPr>
              <a:t>Abstraction</a:t>
            </a:r>
            <a:r>
              <a:rPr lang="en-US" sz="3200" dirty="0">
                <a:solidFill>
                  <a:srgbClr val="000000"/>
                </a:solidFill>
                <a:latin typeface="Arial" charset="0"/>
                <a:ea typeface="+mn-ea"/>
                <a:cs typeface="Times New Roman" pitchFamily="18" charset="0"/>
              </a:rPr>
              <a:t>	</a:t>
            </a:r>
            <a:endParaRPr lang="en-IN" sz="3200" dirty="0">
              <a:solidFill>
                <a:srgbClr val="000000"/>
              </a:solidFill>
              <a:latin typeface="Arial" charset="0"/>
              <a:ea typeface="+mn-ea"/>
              <a:cs typeface="Times New Roman" pitchFamily="18" charset="0"/>
            </a:endParaRPr>
          </a:p>
        </p:txBody>
      </p:sp>
      <p:sp>
        <p:nvSpPr>
          <p:cNvPr id="3" name="Content Placeholder 2"/>
          <p:cNvSpPr>
            <a:spLocks noGrp="1"/>
          </p:cNvSpPr>
          <p:nvPr>
            <p:ph idx="1"/>
          </p:nvPr>
        </p:nvSpPr>
        <p:spPr/>
        <p:txBody>
          <a:bodyPr>
            <a:normAutofit/>
          </a:bodyPr>
          <a:lstStyle/>
          <a:p>
            <a:r>
              <a:rPr lang="en-US" sz="2400" dirty="0">
                <a:solidFill>
                  <a:srgbClr val="000000"/>
                </a:solidFill>
                <a:latin typeface="Arial" charset="0"/>
                <a:cs typeface="Times New Roman" pitchFamily="18" charset="0"/>
              </a:rPr>
              <a:t>Suppose C is a class that implements interfaces A &amp; B. Which of the following will throw an error?</a:t>
            </a:r>
          </a:p>
          <a:p>
            <a:pPr marL="2283886" lvl="4" indent="0">
              <a:buNone/>
            </a:pPr>
            <a:r>
              <a:rPr lang="en-US" sz="2133" dirty="0">
                <a:solidFill>
                  <a:srgbClr val="000000"/>
                </a:solidFill>
                <a:latin typeface="Arial" charset="0"/>
                <a:cs typeface="Times New Roman" pitchFamily="18" charset="0"/>
              </a:rPr>
              <a:t>A a= C;</a:t>
            </a:r>
          </a:p>
          <a:p>
            <a:pPr marL="2283886" lvl="4" indent="0">
              <a:buNone/>
            </a:pPr>
            <a:r>
              <a:rPr lang="en-US" sz="2133" dirty="0">
                <a:solidFill>
                  <a:srgbClr val="000000"/>
                </a:solidFill>
                <a:latin typeface="Arial" charset="0"/>
                <a:cs typeface="Times New Roman" pitchFamily="18" charset="0"/>
              </a:rPr>
              <a:t>B b=(B)a</a:t>
            </a:r>
          </a:p>
          <a:p>
            <a:pPr marL="2283886" lvl="4" indent="0">
              <a:buNone/>
            </a:pPr>
            <a:r>
              <a:rPr lang="en-US" sz="2133" dirty="0">
                <a:solidFill>
                  <a:srgbClr val="000000"/>
                </a:solidFill>
                <a:latin typeface="Arial" charset="0"/>
                <a:cs typeface="Times New Roman" pitchFamily="18" charset="0"/>
              </a:rPr>
              <a:t>C d=(C) a</a:t>
            </a:r>
          </a:p>
          <a:p>
            <a:endParaRPr lang="en-US" sz="2400" dirty="0">
              <a:solidFill>
                <a:srgbClr val="000000"/>
              </a:solidFill>
              <a:latin typeface="Arial" charset="0"/>
              <a:cs typeface="Times New Roman" pitchFamily="18" charset="0"/>
            </a:endParaRPr>
          </a:p>
          <a:p>
            <a:r>
              <a:rPr lang="en-US" sz="2400" dirty="0">
                <a:solidFill>
                  <a:srgbClr val="000000"/>
                </a:solidFill>
                <a:latin typeface="Arial" charset="0"/>
                <a:cs typeface="Times New Roman" pitchFamily="18" charset="0"/>
              </a:rPr>
              <a:t>You are working in the accounts department of xyz company.  You need to compute the price of commodities with respect to their retail and stock price. Design  a solution for this requirement.</a:t>
            </a:r>
          </a:p>
          <a:p>
            <a:endParaRPr lang="en-US" sz="2400" dirty="0">
              <a:solidFill>
                <a:srgbClr val="000000"/>
              </a:solidFill>
              <a:latin typeface="Arial" charset="0"/>
              <a:cs typeface="Times New Roman" pitchFamily="18" charset="0"/>
            </a:endParaRPr>
          </a:p>
          <a:p>
            <a:endParaRPr lang="en-US" sz="2400" dirty="0">
              <a:solidFill>
                <a:srgbClr val="000000"/>
              </a:solidFill>
              <a:latin typeface="Arial" charset="0"/>
              <a:cs typeface="Times New Roman" pitchFamily="18" charset="0"/>
            </a:endParaRPr>
          </a:p>
          <a:p>
            <a:endParaRPr lang="en-US" sz="2400" dirty="0">
              <a:solidFill>
                <a:srgbClr val="000000"/>
              </a:solidFill>
              <a:latin typeface="Arial" charset="0"/>
              <a:cs typeface="Times New Roman" pitchFamily="18" charset="0"/>
            </a:endParaRPr>
          </a:p>
          <a:p>
            <a:endParaRPr lang="en-US" sz="2400" dirty="0">
              <a:solidFill>
                <a:srgbClr val="000000"/>
              </a:solidFill>
              <a:latin typeface="Arial" charset="0"/>
              <a:cs typeface="Times New Roman" pitchFamily="18" charset="0"/>
            </a:endParaRPr>
          </a:p>
        </p:txBody>
      </p:sp>
    </p:spTree>
    <p:extLst>
      <p:ext uri="{BB962C8B-B14F-4D97-AF65-F5344CB8AC3E}">
        <p14:creationId xmlns:p14="http://schemas.microsoft.com/office/powerpoint/2010/main" val="127030499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Polymorphism	</a:t>
            </a:r>
            <a:endParaRPr lang="en-IN" dirty="0">
              <a:solidFill>
                <a:srgbClr val="000000"/>
              </a:solidFill>
            </a:endParaRPr>
          </a:p>
        </p:txBody>
      </p:sp>
      <p:sp>
        <p:nvSpPr>
          <p:cNvPr id="3" name="Content Placeholder 2"/>
          <p:cNvSpPr>
            <a:spLocks noGrp="1"/>
          </p:cNvSpPr>
          <p:nvPr>
            <p:ph idx="1"/>
          </p:nvPr>
        </p:nvSpPr>
        <p:spPr>
          <a:xfrm>
            <a:off x="299802" y="1109271"/>
            <a:ext cx="11482373" cy="5364909"/>
          </a:xfrm>
        </p:spPr>
        <p:txBody>
          <a:bodyPr/>
          <a:lstStyle/>
          <a:p>
            <a:r>
              <a:rPr lang="en-US" dirty="0" smtClean="0">
                <a:solidFill>
                  <a:srgbClr val="000000"/>
                </a:solidFill>
              </a:rPr>
              <a:t>In C#  compile time polymorphism mean defining multiple methods with the same name but with different parameters.</a:t>
            </a:r>
          </a:p>
          <a:p>
            <a:endParaRPr lang="en-US" dirty="0">
              <a:solidFill>
                <a:srgbClr val="000000"/>
              </a:solidFill>
            </a:endParaRPr>
          </a:p>
          <a:p>
            <a:r>
              <a:rPr lang="en-US" dirty="0" smtClean="0">
                <a:solidFill>
                  <a:srgbClr val="000000"/>
                </a:solidFill>
              </a:rPr>
              <a:t>By using compile time polymorphism we can perform different tasks with the same method name by passing different parameters</a:t>
            </a:r>
          </a:p>
          <a:p>
            <a:endParaRPr lang="en-US" dirty="0">
              <a:solidFill>
                <a:srgbClr val="000000"/>
              </a:solidFill>
            </a:endParaRPr>
          </a:p>
          <a:p>
            <a:r>
              <a:rPr lang="en-US" dirty="0" smtClean="0">
                <a:solidFill>
                  <a:srgbClr val="000000"/>
                </a:solidFill>
              </a:rPr>
              <a:t>In C# the run time polymorphism means overriding a base class method in the derived class by creating a similar function </a:t>
            </a:r>
          </a:p>
          <a:p>
            <a:endParaRPr lang="en-US" dirty="0">
              <a:solidFill>
                <a:srgbClr val="000000"/>
              </a:solidFill>
            </a:endParaRPr>
          </a:p>
          <a:p>
            <a:r>
              <a:rPr lang="en-US" dirty="0" smtClean="0">
                <a:solidFill>
                  <a:srgbClr val="000000"/>
                </a:solidFill>
              </a:rPr>
              <a:t>This can be achieved by using </a:t>
            </a:r>
            <a:r>
              <a:rPr lang="en-US" b="1" dirty="0" smtClean="0">
                <a:solidFill>
                  <a:srgbClr val="000000"/>
                </a:solidFill>
              </a:rPr>
              <a:t>virtual </a:t>
            </a:r>
            <a:r>
              <a:rPr lang="en-US" dirty="0" smtClean="0">
                <a:solidFill>
                  <a:srgbClr val="000000"/>
                </a:solidFill>
              </a:rPr>
              <a:t>&amp; </a:t>
            </a:r>
            <a:r>
              <a:rPr lang="en-US" b="1" dirty="0" smtClean="0">
                <a:solidFill>
                  <a:srgbClr val="000000"/>
                </a:solidFill>
              </a:rPr>
              <a:t>override</a:t>
            </a:r>
            <a:r>
              <a:rPr lang="en-US" dirty="0" smtClean="0">
                <a:solidFill>
                  <a:srgbClr val="000000"/>
                </a:solidFill>
              </a:rPr>
              <a:t> keywords</a:t>
            </a:r>
            <a:endParaRPr lang="en-IN" dirty="0">
              <a:solidFill>
                <a:srgbClr val="000000"/>
              </a:solidFill>
            </a:endParaRPr>
          </a:p>
        </p:txBody>
      </p:sp>
    </p:spTree>
    <p:extLst>
      <p:ext uri="{BB962C8B-B14F-4D97-AF65-F5344CB8AC3E}">
        <p14:creationId xmlns:p14="http://schemas.microsoft.com/office/powerpoint/2010/main" val="280747464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sz="quarter" idx="1"/>
          </p:nvPr>
        </p:nvSpPr>
        <p:spPr bwMode="auto">
          <a:xfrm>
            <a:off x="457200" y="1598613"/>
            <a:ext cx="9906000" cy="3652260"/>
          </a:xfrm>
          <a:noFill/>
          <a:ln/>
          <a:extLst/>
        </p:spPr>
        <p:txBody>
          <a:bodyPr vert="horz" wrap="square" lIns="91440" tIns="45720" rIns="91440" bIns="45720" numCol="1" rtlCol="0" anchor="t" anchorCtr="0" compatLnSpc="1">
            <a:prstTxWarp prst="textNoShape">
              <a:avLst/>
            </a:prstTxWarp>
            <a:normAutofit/>
          </a:bodyPr>
          <a:lstStyle/>
          <a:p>
            <a:r>
              <a:rPr lang="en-US" sz="2400" dirty="0">
                <a:solidFill>
                  <a:srgbClr val="000000"/>
                </a:solidFill>
                <a:latin typeface="Arial" charset="0"/>
                <a:cs typeface="Times New Roman" pitchFamily="18" charset="0"/>
              </a:rPr>
              <a:t>An exception is an erroneous situation that occurs during program execution. </a:t>
            </a:r>
            <a:endParaRPr lang="en-US" sz="2400" dirty="0" smtClean="0">
              <a:solidFill>
                <a:srgbClr val="000000"/>
              </a:solidFill>
              <a:latin typeface="Arial" charset="0"/>
              <a:cs typeface="Times New Roman" pitchFamily="18" charset="0"/>
            </a:endParaRPr>
          </a:p>
          <a:p>
            <a:endParaRPr lang="en-US" sz="2400" dirty="0">
              <a:solidFill>
                <a:srgbClr val="000000"/>
              </a:solidFill>
              <a:latin typeface="Arial" charset="0"/>
              <a:cs typeface="Times New Roman" pitchFamily="18" charset="0"/>
            </a:endParaRPr>
          </a:p>
          <a:p>
            <a:r>
              <a:rPr lang="en-US" sz="2400" dirty="0">
                <a:solidFill>
                  <a:srgbClr val="000000"/>
                </a:solidFill>
                <a:latin typeface="Arial" charset="0"/>
                <a:cs typeface="Times New Roman" pitchFamily="18" charset="0"/>
              </a:rPr>
              <a:t>When an exception occurs in an application, the system throws an error. </a:t>
            </a:r>
            <a:endParaRPr lang="en-US" sz="2400" dirty="0" smtClean="0">
              <a:solidFill>
                <a:srgbClr val="000000"/>
              </a:solidFill>
              <a:latin typeface="Arial" charset="0"/>
              <a:cs typeface="Times New Roman" pitchFamily="18" charset="0"/>
            </a:endParaRPr>
          </a:p>
          <a:p>
            <a:endParaRPr lang="en-US" sz="2400" dirty="0">
              <a:solidFill>
                <a:srgbClr val="000000"/>
              </a:solidFill>
              <a:latin typeface="Arial" charset="0"/>
              <a:cs typeface="Times New Roman" pitchFamily="18" charset="0"/>
            </a:endParaRPr>
          </a:p>
          <a:p>
            <a:r>
              <a:rPr lang="en-US" sz="2400" dirty="0">
                <a:solidFill>
                  <a:srgbClr val="000000"/>
                </a:solidFill>
                <a:latin typeface="Arial" charset="0"/>
                <a:cs typeface="Times New Roman" pitchFamily="18" charset="0"/>
              </a:rPr>
              <a:t>The error is handled through the process of exception handling.</a:t>
            </a:r>
          </a:p>
        </p:txBody>
      </p:sp>
      <p:sp>
        <p:nvSpPr>
          <p:cNvPr id="378883" name="Text Box 3"/>
          <p:cNvSpPr txBox="1">
            <a:spLocks noChangeArrowheads="1"/>
          </p:cNvSpPr>
          <p:nvPr/>
        </p:nvSpPr>
        <p:spPr bwMode="auto">
          <a:xfrm>
            <a:off x="457200" y="434109"/>
            <a:ext cx="8763000"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smtClean="0">
                <a:solidFill>
                  <a:srgbClr val="000000"/>
                </a:solidFill>
              </a:rPr>
              <a:t>Exceptions </a:t>
            </a:r>
            <a:endParaRPr lang="en-US" sz="3200" b="1" dirty="0">
              <a:solidFill>
                <a:srgbClr val="000000"/>
              </a:solidFill>
            </a:endParaRPr>
          </a:p>
        </p:txBody>
      </p:sp>
    </p:spTree>
    <p:extLst>
      <p:ext uri="{BB962C8B-B14F-4D97-AF65-F5344CB8AC3E}">
        <p14:creationId xmlns:p14="http://schemas.microsoft.com/office/powerpoint/2010/main" val="90257664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3" name="Text Box 3"/>
          <p:cNvSpPr txBox="1">
            <a:spLocks noChangeArrowheads="1"/>
          </p:cNvSpPr>
          <p:nvPr/>
        </p:nvSpPr>
        <p:spPr bwMode="auto">
          <a:xfrm>
            <a:off x="638897" y="477262"/>
            <a:ext cx="8763000"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smtClean="0">
                <a:solidFill>
                  <a:srgbClr val="000000"/>
                </a:solidFill>
              </a:rPr>
              <a:t>Exception handling </a:t>
            </a:r>
            <a:endParaRPr lang="en-US" sz="3200" b="1" dirty="0">
              <a:solidFill>
                <a:srgbClr val="000000"/>
              </a:solidFill>
            </a:endParaRPr>
          </a:p>
        </p:txBody>
      </p:sp>
      <p:sp>
        <p:nvSpPr>
          <p:cNvPr id="2" name="Content Placeholder 1"/>
          <p:cNvSpPr>
            <a:spLocks noGrp="1"/>
          </p:cNvSpPr>
          <p:nvPr>
            <p:ph idx="1"/>
          </p:nvPr>
        </p:nvSpPr>
        <p:spPr/>
        <p:txBody>
          <a:bodyPr>
            <a:normAutofit/>
          </a:bodyPr>
          <a:lstStyle/>
          <a:p>
            <a:r>
              <a:rPr lang="en-US" sz="2400" dirty="0">
                <a:solidFill>
                  <a:srgbClr val="000000"/>
                </a:solidFill>
                <a:latin typeface="Arial" charset="0"/>
                <a:cs typeface="Times New Roman" pitchFamily="18" charset="0"/>
              </a:rPr>
              <a:t>Unlike java , C# supports only unchecked exceptions</a:t>
            </a:r>
          </a:p>
          <a:p>
            <a:endParaRPr lang="en-US" sz="2400" dirty="0">
              <a:solidFill>
                <a:srgbClr val="000000"/>
              </a:solidFill>
              <a:latin typeface="Arial" charset="0"/>
              <a:cs typeface="Times New Roman" pitchFamily="18" charset="0"/>
            </a:endParaRPr>
          </a:p>
          <a:p>
            <a:r>
              <a:rPr lang="en-US" sz="2400" dirty="0">
                <a:solidFill>
                  <a:srgbClr val="000000"/>
                </a:solidFill>
                <a:latin typeface="Arial" charset="0"/>
                <a:cs typeface="Times New Roman" pitchFamily="18" charset="0"/>
              </a:rPr>
              <a:t>The .NET framework provides built in classes for common exceptions</a:t>
            </a:r>
          </a:p>
          <a:p>
            <a:endParaRPr lang="en-US" sz="2400" dirty="0">
              <a:solidFill>
                <a:srgbClr val="000000"/>
              </a:solidFill>
              <a:latin typeface="Arial" charset="0"/>
              <a:cs typeface="Times New Roman" pitchFamily="18" charset="0"/>
            </a:endParaRPr>
          </a:p>
          <a:p>
            <a:r>
              <a:rPr lang="en-US" sz="2400" dirty="0">
                <a:solidFill>
                  <a:srgbClr val="000000"/>
                </a:solidFill>
                <a:latin typeface="Arial" charset="0"/>
                <a:cs typeface="Times New Roman" pitchFamily="18" charset="0"/>
              </a:rPr>
              <a:t>Exceptions are enclosed in try catch and finally block</a:t>
            </a:r>
          </a:p>
          <a:p>
            <a:endParaRPr lang="en-US" sz="2400" dirty="0">
              <a:solidFill>
                <a:srgbClr val="000000"/>
              </a:solidFill>
              <a:latin typeface="Arial" charset="0"/>
              <a:cs typeface="Times New Roman" pitchFamily="18" charset="0"/>
            </a:endParaRPr>
          </a:p>
          <a:p>
            <a:r>
              <a:rPr lang="en-US" sz="2400" dirty="0">
                <a:solidFill>
                  <a:srgbClr val="000000"/>
                </a:solidFill>
                <a:latin typeface="Arial" charset="0"/>
                <a:cs typeface="Times New Roman" pitchFamily="18" charset="0"/>
              </a:rPr>
              <a:t>In </a:t>
            </a:r>
            <a:r>
              <a:rPr lang="en-US" sz="2400" dirty="0" err="1">
                <a:solidFill>
                  <a:srgbClr val="000000"/>
                </a:solidFill>
                <a:latin typeface="Arial" charset="0"/>
                <a:cs typeface="Times New Roman" pitchFamily="18" charset="0"/>
              </a:rPr>
              <a:t>c#</a:t>
            </a:r>
            <a:r>
              <a:rPr lang="en-US" sz="2400" dirty="0">
                <a:solidFill>
                  <a:srgbClr val="000000"/>
                </a:solidFill>
                <a:latin typeface="Arial" charset="0"/>
                <a:cs typeface="Times New Roman" pitchFamily="18" charset="0"/>
              </a:rPr>
              <a:t> the catch and finally block are optional.</a:t>
            </a:r>
          </a:p>
          <a:p>
            <a:endParaRPr lang="en-US" sz="2400" dirty="0">
              <a:solidFill>
                <a:srgbClr val="000000"/>
              </a:solidFill>
              <a:latin typeface="Arial" charset="0"/>
              <a:cs typeface="Times New Roman" pitchFamily="18" charset="0"/>
            </a:endParaRPr>
          </a:p>
          <a:p>
            <a:r>
              <a:rPr lang="en-US" sz="2400" dirty="0">
                <a:solidFill>
                  <a:srgbClr val="000000"/>
                </a:solidFill>
                <a:latin typeface="Arial" charset="0"/>
                <a:cs typeface="Times New Roman" pitchFamily="18" charset="0"/>
              </a:rPr>
              <a:t>In C# exceptions are nothing but objects of type Exception</a:t>
            </a:r>
          </a:p>
          <a:p>
            <a:endParaRPr lang="en-US" sz="2400" dirty="0">
              <a:solidFill>
                <a:srgbClr val="000000"/>
              </a:solidFill>
              <a:latin typeface="Arial" charset="0"/>
              <a:cs typeface="Times New Roman" pitchFamily="18" charset="0"/>
            </a:endParaRPr>
          </a:p>
          <a:p>
            <a:r>
              <a:rPr lang="en-US" sz="2400" dirty="0">
                <a:solidFill>
                  <a:srgbClr val="000000"/>
                </a:solidFill>
                <a:latin typeface="Arial" charset="0"/>
                <a:cs typeface="Times New Roman" pitchFamily="18" charset="0"/>
              </a:rPr>
              <a:t>C# does not support throws keyword</a:t>
            </a:r>
          </a:p>
          <a:p>
            <a:endParaRPr lang="en-IN" sz="2400" dirty="0">
              <a:solidFill>
                <a:srgbClr val="000000"/>
              </a:solidFill>
              <a:latin typeface="Arial" charset="0"/>
              <a:cs typeface="Times New Roman" pitchFamily="18" charset="0"/>
            </a:endParaRPr>
          </a:p>
        </p:txBody>
      </p:sp>
    </p:spTree>
    <p:extLst>
      <p:ext uri="{BB962C8B-B14F-4D97-AF65-F5344CB8AC3E}">
        <p14:creationId xmlns:p14="http://schemas.microsoft.com/office/powerpoint/2010/main" val="183099504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Unchecked Exceptions</a:t>
            </a:r>
            <a:endParaRPr lang="en-IN" dirty="0">
              <a:solidFill>
                <a:srgbClr val="000000"/>
              </a:solidFill>
            </a:endParaRPr>
          </a:p>
        </p:txBody>
      </p:sp>
      <p:sp>
        <p:nvSpPr>
          <p:cNvPr id="3" name="Content Placeholder 2"/>
          <p:cNvSpPr>
            <a:spLocks noGrp="1"/>
          </p:cNvSpPr>
          <p:nvPr>
            <p:ph idx="1"/>
          </p:nvPr>
        </p:nvSpPr>
        <p:spPr/>
        <p:txBody>
          <a:bodyPr>
            <a:normAutofit/>
          </a:bodyPr>
          <a:lstStyle/>
          <a:p>
            <a:r>
              <a:rPr lang="en-US" sz="2400" dirty="0">
                <a:solidFill>
                  <a:srgbClr val="000000"/>
                </a:solidFill>
                <a:latin typeface="Arial" charset="0"/>
                <a:cs typeface="Times New Roman" pitchFamily="18" charset="0"/>
              </a:rPr>
              <a:t>The exceptions that are not checked during compile time</a:t>
            </a:r>
          </a:p>
          <a:p>
            <a:endParaRPr lang="en-US" sz="2400" dirty="0">
              <a:solidFill>
                <a:srgbClr val="000000"/>
              </a:solidFill>
              <a:latin typeface="Arial" charset="0"/>
              <a:cs typeface="Times New Roman" pitchFamily="18" charset="0"/>
            </a:endParaRPr>
          </a:p>
          <a:p>
            <a:r>
              <a:rPr lang="en-US" sz="2400" dirty="0">
                <a:solidFill>
                  <a:srgbClr val="000000"/>
                </a:solidFill>
                <a:latin typeface="Arial" charset="0"/>
                <a:cs typeface="Times New Roman" pitchFamily="18" charset="0"/>
              </a:rPr>
              <a:t>Errors that occur during the execution of the program , will stop the program execution abruptly, hence it has to be handled.</a:t>
            </a:r>
          </a:p>
          <a:p>
            <a:endParaRPr lang="en-US" sz="2400" dirty="0">
              <a:solidFill>
                <a:srgbClr val="000000"/>
              </a:solidFill>
              <a:latin typeface="Arial" charset="0"/>
              <a:cs typeface="Times New Roman" pitchFamily="18" charset="0"/>
            </a:endParaRPr>
          </a:p>
          <a:p>
            <a:r>
              <a:rPr lang="en-US" sz="2400" dirty="0">
                <a:solidFill>
                  <a:srgbClr val="000000"/>
                </a:solidFill>
                <a:latin typeface="Arial" charset="0"/>
                <a:cs typeface="Times New Roman" pitchFamily="18" charset="0"/>
              </a:rPr>
              <a:t>The exceptions are fired due to some abnormal developers logical error.</a:t>
            </a:r>
            <a:endParaRPr lang="en-IN" sz="2400" dirty="0">
              <a:solidFill>
                <a:srgbClr val="000000"/>
              </a:solidFill>
              <a:latin typeface="Arial" charset="0"/>
              <a:cs typeface="Times New Roman" pitchFamily="18" charset="0"/>
            </a:endParaRPr>
          </a:p>
        </p:txBody>
      </p:sp>
    </p:spTree>
    <p:extLst>
      <p:ext uri="{BB962C8B-B14F-4D97-AF65-F5344CB8AC3E}">
        <p14:creationId xmlns:p14="http://schemas.microsoft.com/office/powerpoint/2010/main" val="132780488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sz="quarter" idx="1"/>
          </p:nvPr>
        </p:nvSpPr>
        <p:spPr bwMode="auto">
          <a:xfrm>
            <a:off x="581891" y="969287"/>
            <a:ext cx="9712036" cy="3776951"/>
          </a:xfrm>
          <a:noFill/>
          <a:ln/>
          <a:extLst/>
        </p:spPr>
        <p:txBody>
          <a:bodyPr vert="horz" wrap="square" lIns="91440" tIns="45720" rIns="91440" bIns="45720" numCol="1" rtlCol="0" anchor="t" anchorCtr="0" compatLnSpc="1">
            <a:prstTxWarp prst="textNoShape">
              <a:avLst/>
            </a:prstTxWarp>
            <a:normAutofit/>
          </a:bodyPr>
          <a:lstStyle/>
          <a:p>
            <a:pPr>
              <a:buFont typeface="Arial" panose="020B0604020202020204" pitchFamily="34" charset="0"/>
              <a:buChar char="•"/>
            </a:pPr>
            <a:r>
              <a:rPr lang="en-US" sz="2400" dirty="0" smtClean="0">
                <a:solidFill>
                  <a:srgbClr val="000000"/>
                </a:solidFill>
                <a:latin typeface="Arial" charset="0"/>
                <a:cs typeface="Times New Roman" pitchFamily="18" charset="0"/>
              </a:rPr>
              <a:t>There are many exception classes which are directly or indirectly derived from the </a:t>
            </a:r>
            <a:r>
              <a:rPr lang="en-US" sz="2400" dirty="0" err="1" smtClean="0">
                <a:solidFill>
                  <a:srgbClr val="000000"/>
                </a:solidFill>
                <a:latin typeface="Arial" charset="0"/>
                <a:cs typeface="Times New Roman" pitchFamily="18" charset="0"/>
              </a:rPr>
              <a:t>System.Exception</a:t>
            </a:r>
            <a:r>
              <a:rPr lang="en-US" sz="2400" dirty="0" smtClean="0">
                <a:solidFill>
                  <a:srgbClr val="000000"/>
                </a:solidFill>
                <a:latin typeface="Arial" charset="0"/>
                <a:cs typeface="Times New Roman" pitchFamily="18" charset="0"/>
              </a:rPr>
              <a:t> class.  Some of these classes are:</a:t>
            </a:r>
          </a:p>
          <a:p>
            <a:pPr>
              <a:buFont typeface="Arial" panose="020B0604020202020204" pitchFamily="34" charset="0"/>
              <a:buChar char="•"/>
            </a:pPr>
            <a:endParaRPr lang="en-US" sz="2400" dirty="0" smtClean="0">
              <a:solidFill>
                <a:srgbClr val="000000"/>
              </a:solidFill>
              <a:latin typeface="Arial" charset="0"/>
              <a:cs typeface="Times New Roman" pitchFamily="18" charset="0"/>
            </a:endParaRPr>
          </a:p>
        </p:txBody>
      </p:sp>
      <p:sp>
        <p:nvSpPr>
          <p:cNvPr id="440323" name="Text Box 3"/>
          <p:cNvSpPr txBox="1">
            <a:spLocks noChangeArrowheads="1"/>
          </p:cNvSpPr>
          <p:nvPr/>
        </p:nvSpPr>
        <p:spPr bwMode="auto">
          <a:xfrm>
            <a:off x="581891" y="195051"/>
            <a:ext cx="8763000"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a:solidFill>
                  <a:srgbClr val="000000"/>
                </a:solidFill>
              </a:rPr>
              <a:t>Exception Classes</a:t>
            </a:r>
          </a:p>
        </p:txBody>
      </p:sp>
      <p:graphicFrame>
        <p:nvGraphicFramePr>
          <p:cNvPr id="11" name="Group 38"/>
          <p:cNvGraphicFramePr>
            <a:graphicFrameLocks/>
          </p:cNvGraphicFramePr>
          <p:nvPr>
            <p:extLst>
              <p:ext uri="{D42A27DB-BD31-4B8C-83A1-F6EECF244321}">
                <p14:modId xmlns:p14="http://schemas.microsoft.com/office/powerpoint/2010/main" val="1092562927"/>
              </p:ext>
            </p:extLst>
          </p:nvPr>
        </p:nvGraphicFramePr>
        <p:xfrm>
          <a:off x="1514476" y="2322830"/>
          <a:ext cx="8958262" cy="4292699"/>
        </p:xfrm>
        <a:graphic>
          <a:graphicData uri="http://schemas.openxmlformats.org/drawingml/2006/table">
            <a:tbl>
              <a:tblPr/>
              <a:tblGrid>
                <a:gridCol w="3515452">
                  <a:extLst>
                    <a:ext uri="{9D8B030D-6E8A-4147-A177-3AD203B41FA5}">
                      <a16:colId xmlns:a16="http://schemas.microsoft.com/office/drawing/2014/main" val="20000"/>
                    </a:ext>
                  </a:extLst>
                </a:gridCol>
                <a:gridCol w="5442810">
                  <a:extLst>
                    <a:ext uri="{9D8B030D-6E8A-4147-A177-3AD203B41FA5}">
                      <a16:colId xmlns:a16="http://schemas.microsoft.com/office/drawing/2014/main" val="20001"/>
                    </a:ext>
                  </a:extLst>
                </a:gridCol>
              </a:tblGrid>
              <a:tr h="33697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dirty="0" smtClean="0">
                          <a:ln>
                            <a:noFill/>
                          </a:ln>
                          <a:solidFill>
                            <a:srgbClr val="000000"/>
                          </a:solidFill>
                          <a:effectLst/>
                          <a:latin typeface="Arial" charset="0"/>
                          <a:cs typeface="Times New Roman" pitchFamily="18" charset="0"/>
                        </a:rPr>
                        <a:t>Exception Classes</a:t>
                      </a:r>
                      <a:endParaRPr kumimoji="0" lang="fr-FR" sz="1800" b="1"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smtClean="0">
                          <a:ln>
                            <a:noFill/>
                          </a:ln>
                          <a:solidFill>
                            <a:srgbClr val="000000"/>
                          </a:solidFill>
                          <a:effectLst/>
                          <a:latin typeface="Arial" charset="0"/>
                          <a:cs typeface="Times New Roman" pitchFamily="18" charset="0"/>
                        </a:rPr>
                        <a:t>Description</a:t>
                      </a:r>
                      <a:endParaRPr kumimoji="0" lang="fr-FR" sz="1800" b="1" i="0" u="none" strike="noStrike" cap="none" normalizeH="0" baseline="0" smtClean="0">
                        <a:ln>
                          <a:noFill/>
                        </a:ln>
                        <a:solidFill>
                          <a:srgbClr val="000000"/>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97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dirty="0" smtClean="0">
                          <a:ln>
                            <a:noFill/>
                          </a:ln>
                          <a:solidFill>
                            <a:srgbClr val="000000"/>
                          </a:solidFill>
                          <a:effectLst/>
                          <a:latin typeface="Arial" charset="0"/>
                          <a:cs typeface="Times New Roman" pitchFamily="18" charset="0"/>
                        </a:rPr>
                        <a:t>System.IO.IOException</a:t>
                      </a:r>
                      <a:endParaRPr kumimoji="0" lang="fr-FR" sz="1800" b="0"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dirty="0" smtClean="0">
                          <a:ln>
                            <a:noFill/>
                          </a:ln>
                          <a:solidFill>
                            <a:srgbClr val="000000"/>
                          </a:solidFill>
                          <a:effectLst/>
                          <a:latin typeface="Arial" charset="0"/>
                          <a:cs typeface="Times New Roman" pitchFamily="18" charset="0"/>
                        </a:rPr>
                        <a:t>Handles I/O errors</a:t>
                      </a:r>
                      <a:endParaRPr kumimoji="0" lang="fr-FR" sz="1800" b="0"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4244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dirty="0" smtClean="0">
                          <a:ln>
                            <a:noFill/>
                          </a:ln>
                          <a:solidFill>
                            <a:srgbClr val="000000"/>
                          </a:solidFill>
                          <a:effectLst/>
                          <a:latin typeface="Arial" charset="0"/>
                          <a:cs typeface="Times New Roman" pitchFamily="18" charset="0"/>
                        </a:rPr>
                        <a:t>System.IndexOutOfRangeException</a:t>
                      </a:r>
                      <a:endParaRPr kumimoji="0" lang="fr-FR" sz="1800" b="0"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dirty="0" smtClean="0">
                          <a:ln>
                            <a:noFill/>
                          </a:ln>
                          <a:solidFill>
                            <a:srgbClr val="000000"/>
                          </a:solidFill>
                          <a:effectLst/>
                          <a:latin typeface="Arial" charset="0"/>
                          <a:cs typeface="Times New Roman" pitchFamily="18" charset="0"/>
                        </a:rPr>
                        <a:t>Handles errors generated </a:t>
                      </a:r>
                      <a:r>
                        <a:rPr kumimoji="0" lang="fr-FR" sz="1800" b="0" i="0" u="none" strike="noStrike" cap="none" normalizeH="0" baseline="0" dirty="0" err="1" smtClean="0">
                          <a:ln>
                            <a:noFill/>
                          </a:ln>
                          <a:solidFill>
                            <a:srgbClr val="000000"/>
                          </a:solidFill>
                          <a:effectLst/>
                          <a:latin typeface="Arial" charset="0"/>
                          <a:cs typeface="Times New Roman" pitchFamily="18" charset="0"/>
                        </a:rPr>
                        <a:t>when</a:t>
                      </a:r>
                      <a:r>
                        <a:rPr kumimoji="0" lang="fr-FR" sz="1800" b="0" i="0" u="none" strike="noStrike" cap="none" normalizeH="0" baseline="0" dirty="0" smtClean="0">
                          <a:ln>
                            <a:noFill/>
                          </a:ln>
                          <a:solidFill>
                            <a:srgbClr val="000000"/>
                          </a:solidFill>
                          <a:effectLst/>
                          <a:latin typeface="Arial" charset="0"/>
                          <a:cs typeface="Times New Roman" pitchFamily="18" charset="0"/>
                        </a:rPr>
                        <a:t> a </a:t>
                      </a:r>
                      <a:r>
                        <a:rPr kumimoji="0" lang="fr-FR" sz="1800" b="0" i="0" u="none" strike="noStrike" cap="none" normalizeH="0" baseline="0" dirty="0" err="1" smtClean="0">
                          <a:ln>
                            <a:noFill/>
                          </a:ln>
                          <a:solidFill>
                            <a:srgbClr val="000000"/>
                          </a:solidFill>
                          <a:effectLst/>
                          <a:latin typeface="Arial" charset="0"/>
                          <a:cs typeface="Times New Roman" pitchFamily="18" charset="0"/>
                        </a:rPr>
                        <a:t>method</a:t>
                      </a:r>
                      <a:r>
                        <a:rPr kumimoji="0" lang="fr-FR" sz="1800" b="0" i="0" u="none" strike="noStrike" cap="none" normalizeH="0" baseline="0" dirty="0" smtClean="0">
                          <a:ln>
                            <a:noFill/>
                          </a:ln>
                          <a:solidFill>
                            <a:srgbClr val="000000"/>
                          </a:solidFill>
                          <a:effectLst/>
                          <a:latin typeface="Arial" charset="0"/>
                          <a:cs typeface="Times New Roman" pitchFamily="18" charset="0"/>
                        </a:rPr>
                        <a:t> </a:t>
                      </a:r>
                      <a:r>
                        <a:rPr kumimoji="0" lang="fr-FR" sz="1800" b="0" i="0" u="none" strike="noStrike" cap="none" normalizeH="0" baseline="0" dirty="0" err="1" smtClean="0">
                          <a:ln>
                            <a:noFill/>
                          </a:ln>
                          <a:solidFill>
                            <a:srgbClr val="000000"/>
                          </a:solidFill>
                          <a:effectLst/>
                          <a:latin typeface="Arial" charset="0"/>
                          <a:cs typeface="Times New Roman" pitchFamily="18" charset="0"/>
                        </a:rPr>
                        <a:t>refers</a:t>
                      </a:r>
                      <a:r>
                        <a:rPr kumimoji="0" lang="fr-FR" sz="1800" b="0" i="0" u="none" strike="noStrike" cap="none" normalizeH="0" baseline="0" dirty="0" smtClean="0">
                          <a:ln>
                            <a:noFill/>
                          </a:ln>
                          <a:solidFill>
                            <a:srgbClr val="000000"/>
                          </a:solidFill>
                          <a:effectLst/>
                          <a:latin typeface="Arial" charset="0"/>
                          <a:cs typeface="Times New Roman" pitchFamily="18" charset="0"/>
                        </a:rPr>
                        <a:t> to an </a:t>
                      </a:r>
                      <a:r>
                        <a:rPr kumimoji="0" lang="fr-FR" sz="1800" b="0" i="0" u="none" strike="noStrike" cap="none" normalizeH="0" baseline="0" dirty="0" err="1" smtClean="0">
                          <a:ln>
                            <a:noFill/>
                          </a:ln>
                          <a:solidFill>
                            <a:srgbClr val="000000"/>
                          </a:solidFill>
                          <a:effectLst/>
                          <a:latin typeface="Arial" charset="0"/>
                          <a:cs typeface="Times New Roman" pitchFamily="18" charset="0"/>
                        </a:rPr>
                        <a:t>array</a:t>
                      </a:r>
                      <a:r>
                        <a:rPr kumimoji="0" lang="fr-FR" sz="1800" b="0" i="0" u="none" strike="noStrike" cap="none" normalizeH="0" baseline="0" dirty="0" smtClean="0">
                          <a:ln>
                            <a:noFill/>
                          </a:ln>
                          <a:solidFill>
                            <a:srgbClr val="000000"/>
                          </a:solidFill>
                          <a:effectLst/>
                          <a:latin typeface="Arial" charset="0"/>
                          <a:cs typeface="Times New Roman" pitchFamily="18" charset="0"/>
                        </a:rPr>
                        <a:t> </a:t>
                      </a:r>
                      <a:r>
                        <a:rPr kumimoji="0" lang="fr-FR" sz="1800" b="0" i="0" u="none" strike="noStrike" cap="none" normalizeH="0" baseline="0" dirty="0" err="1" smtClean="0">
                          <a:ln>
                            <a:noFill/>
                          </a:ln>
                          <a:solidFill>
                            <a:srgbClr val="000000"/>
                          </a:solidFill>
                          <a:effectLst/>
                          <a:latin typeface="Arial" charset="0"/>
                          <a:cs typeface="Times New Roman" pitchFamily="18" charset="0"/>
                        </a:rPr>
                        <a:t>element</a:t>
                      </a:r>
                      <a:r>
                        <a:rPr kumimoji="0" lang="fr-FR" sz="1800" b="0" i="0" u="none" strike="noStrike" cap="none" normalizeH="0" baseline="0" dirty="0" smtClean="0">
                          <a:ln>
                            <a:noFill/>
                          </a:ln>
                          <a:solidFill>
                            <a:srgbClr val="000000"/>
                          </a:solidFill>
                          <a:effectLst/>
                          <a:latin typeface="Arial" charset="0"/>
                          <a:cs typeface="Times New Roman" pitchFamily="18" charset="0"/>
                        </a:rPr>
                        <a:t>, </a:t>
                      </a:r>
                      <a:r>
                        <a:rPr kumimoji="0" lang="fr-FR" sz="1800" b="0" i="0" u="none" strike="noStrike" cap="none" normalizeH="0" baseline="0" dirty="0" err="1" smtClean="0">
                          <a:ln>
                            <a:noFill/>
                          </a:ln>
                          <a:solidFill>
                            <a:srgbClr val="000000"/>
                          </a:solidFill>
                          <a:effectLst/>
                          <a:latin typeface="Arial" charset="0"/>
                          <a:cs typeface="Times New Roman" pitchFamily="18" charset="0"/>
                        </a:rPr>
                        <a:t>which</a:t>
                      </a:r>
                      <a:r>
                        <a:rPr kumimoji="0" lang="fr-FR" sz="1800" b="0" i="0" u="none" strike="noStrike" cap="none" normalizeH="0" baseline="0" dirty="0" smtClean="0">
                          <a:ln>
                            <a:noFill/>
                          </a:ln>
                          <a:solidFill>
                            <a:srgbClr val="000000"/>
                          </a:solidFill>
                          <a:effectLst/>
                          <a:latin typeface="Arial" charset="0"/>
                          <a:cs typeface="Times New Roman" pitchFamily="18" charset="0"/>
                        </a:rPr>
                        <a:t> </a:t>
                      </a:r>
                      <a:r>
                        <a:rPr kumimoji="0" lang="fr-FR" sz="1800" b="0" i="0" u="none" strike="noStrike" cap="none" normalizeH="0" baseline="0" dirty="0" err="1" smtClean="0">
                          <a:ln>
                            <a:noFill/>
                          </a:ln>
                          <a:solidFill>
                            <a:srgbClr val="000000"/>
                          </a:solidFill>
                          <a:effectLst/>
                          <a:latin typeface="Arial" charset="0"/>
                          <a:cs typeface="Times New Roman" pitchFamily="18" charset="0"/>
                        </a:rPr>
                        <a:t>is</a:t>
                      </a:r>
                      <a:r>
                        <a:rPr kumimoji="0" lang="fr-FR" sz="1800" b="0" i="0" u="none" strike="noStrike" cap="none" normalizeH="0" baseline="0" dirty="0" smtClean="0">
                          <a:ln>
                            <a:noFill/>
                          </a:ln>
                          <a:solidFill>
                            <a:srgbClr val="000000"/>
                          </a:solidFill>
                          <a:effectLst/>
                          <a:latin typeface="Arial" charset="0"/>
                          <a:cs typeface="Times New Roman" pitchFamily="18" charset="0"/>
                        </a:rPr>
                        <a:t> out of </a:t>
                      </a:r>
                      <a:r>
                        <a:rPr kumimoji="0" lang="fr-FR" sz="1800" b="0" i="0" u="none" strike="noStrike" cap="none" normalizeH="0" baseline="0" dirty="0" err="1" smtClean="0">
                          <a:ln>
                            <a:noFill/>
                          </a:ln>
                          <a:solidFill>
                            <a:srgbClr val="000000"/>
                          </a:solidFill>
                          <a:effectLst/>
                          <a:latin typeface="Arial" charset="0"/>
                          <a:cs typeface="Times New Roman" pitchFamily="18" charset="0"/>
                        </a:rPr>
                        <a:t>its</a:t>
                      </a:r>
                      <a:r>
                        <a:rPr kumimoji="0" lang="fr-FR" sz="1800" b="0" i="0" u="none" strike="noStrike" cap="none" normalizeH="0" baseline="0" dirty="0" smtClean="0">
                          <a:ln>
                            <a:noFill/>
                          </a:ln>
                          <a:solidFill>
                            <a:srgbClr val="000000"/>
                          </a:solidFill>
                          <a:effectLst/>
                          <a:latin typeface="Arial" charset="0"/>
                          <a:cs typeface="Times New Roman" pitchFamily="18" charset="0"/>
                        </a:rPr>
                        <a:t> </a:t>
                      </a:r>
                      <a:r>
                        <a:rPr kumimoji="0" lang="fr-FR" sz="1800" b="0" i="0" u="none" strike="noStrike" cap="none" normalizeH="0" baseline="0" dirty="0" err="1" smtClean="0">
                          <a:ln>
                            <a:noFill/>
                          </a:ln>
                          <a:solidFill>
                            <a:srgbClr val="000000"/>
                          </a:solidFill>
                          <a:effectLst/>
                          <a:latin typeface="Arial" charset="0"/>
                          <a:cs typeface="Times New Roman" pitchFamily="18" charset="0"/>
                        </a:rPr>
                        <a:t>bound</a:t>
                      </a:r>
                      <a:endParaRPr kumimoji="0" lang="fr-FR" sz="1800" b="0"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4244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smtClean="0">
                          <a:ln>
                            <a:noFill/>
                          </a:ln>
                          <a:solidFill>
                            <a:srgbClr val="000000"/>
                          </a:solidFill>
                          <a:effectLst/>
                          <a:latin typeface="Arial" charset="0"/>
                          <a:cs typeface="Times New Roman" pitchFamily="18" charset="0"/>
                        </a:rPr>
                        <a:t>System.NullReferenceException</a:t>
                      </a:r>
                      <a:endParaRPr kumimoji="0" lang="fr-FR"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dirty="0" smtClean="0">
                          <a:ln>
                            <a:noFill/>
                          </a:ln>
                          <a:solidFill>
                            <a:srgbClr val="000000"/>
                          </a:solidFill>
                          <a:effectLst/>
                          <a:latin typeface="Arial" charset="0"/>
                          <a:cs typeface="Times New Roman" pitchFamily="18" charset="0"/>
                        </a:rPr>
                        <a:t>Handles errors generated during the process of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dirty="0" smtClean="0">
                          <a:ln>
                            <a:noFill/>
                          </a:ln>
                          <a:solidFill>
                            <a:srgbClr val="000000"/>
                          </a:solidFill>
                          <a:effectLst/>
                          <a:latin typeface="Arial" charset="0"/>
                          <a:cs typeface="Times New Roman" pitchFamily="18" charset="0"/>
                        </a:rPr>
                        <a:t>dereferencing a null object</a:t>
                      </a:r>
                      <a:endParaRPr kumimoji="0" lang="fr-FR" sz="1800" b="0"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681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dirty="0" smtClean="0">
                          <a:ln>
                            <a:noFill/>
                          </a:ln>
                          <a:solidFill>
                            <a:srgbClr val="000000"/>
                          </a:solidFill>
                          <a:effectLst/>
                          <a:latin typeface="Arial" charset="0"/>
                          <a:cs typeface="Times New Roman" pitchFamily="18" charset="0"/>
                        </a:rPr>
                        <a:t>System.DivideByZeroException </a:t>
                      </a:r>
                      <a:endParaRPr kumimoji="0" lang="en-US" sz="1800" b="0" i="0" u="none" strike="noStrike" cap="none" normalizeH="0" baseline="0" dirty="0" smtClean="0">
                        <a:ln>
                          <a:noFill/>
                        </a:ln>
                        <a:solidFill>
                          <a:srgbClr val="000000"/>
                        </a:solidFill>
                        <a:effectLst/>
                        <a:latin typeface="Arial" charset="0"/>
                        <a:cs typeface="Times New Roman" pitchFamily="18"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dirty="0" smtClean="0">
                          <a:ln>
                            <a:noFill/>
                          </a:ln>
                          <a:solidFill>
                            <a:srgbClr val="000000"/>
                          </a:solidFill>
                          <a:effectLst/>
                          <a:latin typeface="Arial" charset="0"/>
                          <a:cs typeface="Times New Roman" pitchFamily="18" charset="0"/>
                        </a:rPr>
                        <a:t>Handles errors generated during the process of </a:t>
                      </a:r>
                      <a:r>
                        <a:rPr kumimoji="0" lang="fr-FR" sz="1800" b="0" i="0" u="none" strike="noStrike" cap="none" normalizeH="0" baseline="0" dirty="0" err="1" smtClean="0">
                          <a:ln>
                            <a:noFill/>
                          </a:ln>
                          <a:solidFill>
                            <a:srgbClr val="000000"/>
                          </a:solidFill>
                          <a:effectLst/>
                          <a:latin typeface="Arial" charset="0"/>
                          <a:cs typeface="Times New Roman" pitchFamily="18" charset="0"/>
                        </a:rPr>
                        <a:t>dividing</a:t>
                      </a:r>
                      <a:r>
                        <a:rPr kumimoji="0" lang="fr-FR" sz="1800" b="0" i="0" u="none" strike="noStrike" cap="none" normalizeH="0" baseline="0" dirty="0" smtClean="0">
                          <a:ln>
                            <a:noFill/>
                          </a:ln>
                          <a:solidFill>
                            <a:srgbClr val="000000"/>
                          </a:solidFill>
                          <a:effectLst/>
                          <a:latin typeface="Arial" charset="0"/>
                          <a:cs typeface="Times New Roman" pitchFamily="18" charset="0"/>
                        </a:rPr>
                        <a:t> the </a:t>
                      </a:r>
                      <a:r>
                        <a:rPr kumimoji="0" lang="fr-FR" sz="1800" b="0" i="0" u="none" strike="noStrike" cap="none" normalizeH="0" baseline="0" dirty="0" err="1" smtClean="0">
                          <a:ln>
                            <a:noFill/>
                          </a:ln>
                          <a:solidFill>
                            <a:srgbClr val="000000"/>
                          </a:solidFill>
                          <a:effectLst/>
                          <a:latin typeface="Arial" charset="0"/>
                          <a:cs typeface="Times New Roman" pitchFamily="18" charset="0"/>
                        </a:rPr>
                        <a:t>dividend</a:t>
                      </a:r>
                      <a:r>
                        <a:rPr kumimoji="0" lang="fr-FR" sz="1800" b="0" i="0" u="none" strike="noStrike" cap="none" normalizeH="0" baseline="0" dirty="0" smtClean="0">
                          <a:ln>
                            <a:noFill/>
                          </a:ln>
                          <a:solidFill>
                            <a:srgbClr val="000000"/>
                          </a:solidFill>
                          <a:effectLst/>
                          <a:latin typeface="Arial" charset="0"/>
                          <a:cs typeface="Times New Roman" pitchFamily="18" charset="0"/>
                        </a:rPr>
                        <a:t> </a:t>
                      </a:r>
                      <a:r>
                        <a:rPr kumimoji="0" lang="fr-FR" sz="1800" b="0" i="0" u="none" strike="noStrike" cap="none" normalizeH="0" baseline="0" dirty="0" err="1" smtClean="0">
                          <a:ln>
                            <a:noFill/>
                          </a:ln>
                          <a:solidFill>
                            <a:srgbClr val="000000"/>
                          </a:solidFill>
                          <a:effectLst/>
                          <a:latin typeface="Arial" charset="0"/>
                          <a:cs typeface="Times New Roman" pitchFamily="18" charset="0"/>
                        </a:rPr>
                        <a:t>with</a:t>
                      </a:r>
                      <a:r>
                        <a:rPr kumimoji="0" lang="fr-FR" sz="1800" b="0" i="0" u="none" strike="noStrike" cap="none" normalizeH="0" baseline="0" dirty="0" smtClean="0">
                          <a:ln>
                            <a:noFill/>
                          </a:ln>
                          <a:solidFill>
                            <a:srgbClr val="000000"/>
                          </a:solidFill>
                          <a:effectLst/>
                          <a:latin typeface="Arial" charset="0"/>
                          <a:cs typeface="Times New Roman" pitchFamily="18" charset="0"/>
                        </a:rPr>
                        <a:t> </a:t>
                      </a:r>
                      <a:r>
                        <a:rPr kumimoji="0" lang="fr-FR" sz="1800" b="0" i="0" u="none" strike="noStrike" cap="none" normalizeH="0" baseline="0" dirty="0" err="1" smtClean="0">
                          <a:ln>
                            <a:noFill/>
                          </a:ln>
                          <a:solidFill>
                            <a:srgbClr val="000000"/>
                          </a:solidFill>
                          <a:effectLst/>
                          <a:latin typeface="Arial" charset="0"/>
                          <a:cs typeface="Times New Roman" pitchFamily="18" charset="0"/>
                        </a:rPr>
                        <a:t>zero</a:t>
                      </a:r>
                      <a:endParaRPr kumimoji="0" lang="fr-FR" sz="1800" b="0"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977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smtClean="0">
                          <a:ln>
                            <a:noFill/>
                          </a:ln>
                          <a:solidFill>
                            <a:srgbClr val="000000"/>
                          </a:solidFill>
                          <a:effectLst/>
                          <a:latin typeface="Arial" charset="0"/>
                          <a:cs typeface="Times New Roman" pitchFamily="18" charset="0"/>
                        </a:rPr>
                        <a:t>System.InvalidCastException </a:t>
                      </a:r>
                      <a:endParaRPr kumimoji="0" lang="en-US" sz="1800" b="0" i="0" u="none" strike="noStrike" cap="none" normalizeH="0" baseline="0" smtClean="0">
                        <a:ln>
                          <a:noFill/>
                        </a:ln>
                        <a:solidFill>
                          <a:srgbClr val="000000"/>
                        </a:solidFill>
                        <a:effectLst/>
                        <a:latin typeface="Arial" charset="0"/>
                        <a:cs typeface="Times New Roman" pitchFamily="18"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dirty="0" smtClean="0">
                          <a:ln>
                            <a:noFill/>
                          </a:ln>
                          <a:solidFill>
                            <a:srgbClr val="000000"/>
                          </a:solidFill>
                          <a:effectLst/>
                          <a:latin typeface="Arial" charset="0"/>
                          <a:cs typeface="Times New Roman" pitchFamily="18" charset="0"/>
                        </a:rPr>
                        <a:t>Handles errors generated during </a:t>
                      </a:r>
                      <a:r>
                        <a:rPr kumimoji="0" lang="fr-FR" sz="1800" b="0" i="0" u="none" strike="noStrike" cap="none" normalizeH="0" baseline="0" dirty="0" err="1" smtClean="0">
                          <a:ln>
                            <a:noFill/>
                          </a:ln>
                          <a:solidFill>
                            <a:srgbClr val="000000"/>
                          </a:solidFill>
                          <a:effectLst/>
                          <a:latin typeface="Arial" charset="0"/>
                          <a:cs typeface="Times New Roman" pitchFamily="18" charset="0"/>
                        </a:rPr>
                        <a:t>typecasting</a:t>
                      </a:r>
                      <a:endParaRPr kumimoji="0" lang="fr-FR" sz="1800" b="0"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971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smtClean="0">
                          <a:ln>
                            <a:noFill/>
                          </a:ln>
                          <a:solidFill>
                            <a:srgbClr val="000000"/>
                          </a:solidFill>
                          <a:effectLst/>
                          <a:latin typeface="Arial" charset="0"/>
                          <a:cs typeface="Times New Roman" pitchFamily="18" charset="0"/>
                        </a:rPr>
                        <a:t>System.OutOfMemoryException </a:t>
                      </a:r>
                      <a:endParaRPr kumimoji="0" lang="en-US" sz="1800" b="0" i="0" u="none" strike="noStrike" cap="none" normalizeH="0" baseline="0" smtClean="0">
                        <a:ln>
                          <a:noFill/>
                        </a:ln>
                        <a:solidFill>
                          <a:srgbClr val="000000"/>
                        </a:solidFill>
                        <a:effectLst/>
                        <a:latin typeface="Arial" charset="0"/>
                        <a:cs typeface="Times New Roman" pitchFamily="18"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dirty="0" smtClean="0">
                          <a:ln>
                            <a:noFill/>
                          </a:ln>
                          <a:solidFill>
                            <a:srgbClr val="000000"/>
                          </a:solidFill>
                          <a:effectLst/>
                          <a:latin typeface="Arial" charset="0"/>
                          <a:cs typeface="Times New Roman" pitchFamily="18" charset="0"/>
                        </a:rPr>
                        <a:t>Handles memory allocation to the application errors</a:t>
                      </a:r>
                      <a:endParaRPr kumimoji="0" lang="fr-FR" sz="1800" b="0"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96840440"/>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Text Box 2"/>
          <p:cNvSpPr txBox="1">
            <a:spLocks noChangeArrowheads="1"/>
          </p:cNvSpPr>
          <p:nvPr/>
        </p:nvSpPr>
        <p:spPr bwMode="auto">
          <a:xfrm>
            <a:off x="581891" y="447964"/>
            <a:ext cx="7391400"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smtClean="0">
                <a:solidFill>
                  <a:srgbClr val="000000"/>
                </a:solidFill>
              </a:rPr>
              <a:t>Contd..</a:t>
            </a:r>
            <a:endParaRPr lang="en-US" sz="3200" b="1" dirty="0">
              <a:solidFill>
                <a:srgbClr val="000000"/>
              </a:solidFill>
            </a:endParaRPr>
          </a:p>
        </p:txBody>
      </p:sp>
      <p:sp>
        <p:nvSpPr>
          <p:cNvPr id="473091" name="Rectangle 3"/>
          <p:cNvSpPr>
            <a:spLocks noGrp="1" noChangeArrowheads="1"/>
          </p:cNvSpPr>
          <p:nvPr>
            <p:ph sz="quarter" idx="1"/>
          </p:nvPr>
        </p:nvSpPr>
        <p:spPr bwMode="auto">
          <a:xfrm>
            <a:off x="581891" y="1598614"/>
            <a:ext cx="9781309" cy="4622077"/>
          </a:xfrm>
          <a:solidFill>
            <a:srgbClr val="FFFFFF"/>
          </a:solidFill>
          <a:ln w="9525">
            <a:solidFill>
              <a:srgbClr val="000000"/>
            </a:solidFill>
            <a:miter lim="800000"/>
            <a:headEnd/>
            <a:tailEnd/>
          </a:ln>
          <a:extLst/>
        </p:spPr>
        <p:txBody>
          <a:bodyPr vert="horz" wrap="square" lIns="91440" tIns="45720" rIns="91440" bIns="45720" numCol="1" rtlCol="0" anchor="t" anchorCtr="0" compatLnSpc="1">
            <a:prstTxWarp prst="textNoShape">
              <a:avLst/>
            </a:prstTxWarp>
            <a:noAutofit/>
          </a:bodyPr>
          <a:lstStyle/>
          <a:p>
            <a:pPr lvl="2">
              <a:buFontTx/>
              <a:buNone/>
            </a:pPr>
            <a:r>
              <a:rPr lang="en-US" sz="1800" dirty="0" smtClean="0">
                <a:solidFill>
                  <a:schemeClr val="tx1">
                    <a:lumMod val="75000"/>
                    <a:lumOff val="25000"/>
                  </a:schemeClr>
                </a:solidFill>
                <a:latin typeface="+mn-lt"/>
                <a:cs typeface="Times New Roman" pitchFamily="18" charset="0"/>
              </a:rPr>
              <a:t>try</a:t>
            </a:r>
            <a:endParaRPr lang="en-US" sz="1800" dirty="0">
              <a:solidFill>
                <a:schemeClr val="tx1">
                  <a:lumMod val="75000"/>
                  <a:lumOff val="25000"/>
                </a:schemeClr>
              </a:solidFill>
              <a:latin typeface="+mn-lt"/>
              <a:cs typeface="Times New Roman" pitchFamily="18" charset="0"/>
            </a:endParaRPr>
          </a:p>
          <a:p>
            <a:pPr lvl="2">
              <a:buFontTx/>
              <a:buNone/>
            </a:pPr>
            <a:r>
              <a:rPr lang="en-US" sz="1800" dirty="0">
                <a:solidFill>
                  <a:schemeClr val="tx1">
                    <a:lumMod val="75000"/>
                    <a:lumOff val="25000"/>
                  </a:schemeClr>
                </a:solidFill>
                <a:latin typeface="+mn-lt"/>
                <a:cs typeface="Times New Roman" pitchFamily="18" charset="0"/>
              </a:rPr>
              <a:t>{</a:t>
            </a:r>
          </a:p>
          <a:p>
            <a:pPr lvl="2">
              <a:buFontTx/>
              <a:buNone/>
            </a:pPr>
            <a:r>
              <a:rPr lang="en-US" sz="1800" dirty="0">
                <a:solidFill>
                  <a:schemeClr val="tx1">
                    <a:lumMod val="75000"/>
                    <a:lumOff val="25000"/>
                  </a:schemeClr>
                </a:solidFill>
                <a:latin typeface="+mn-lt"/>
                <a:cs typeface="Times New Roman" pitchFamily="18" charset="0"/>
              </a:rPr>
              <a:t>   //statements that may cause an exception</a:t>
            </a:r>
          </a:p>
          <a:p>
            <a:pPr lvl="2">
              <a:buFontTx/>
              <a:buNone/>
            </a:pPr>
            <a:r>
              <a:rPr lang="en-US" sz="1800" dirty="0">
                <a:solidFill>
                  <a:schemeClr val="tx1">
                    <a:lumMod val="75000"/>
                    <a:lumOff val="25000"/>
                  </a:schemeClr>
                </a:solidFill>
                <a:latin typeface="+mn-lt"/>
                <a:cs typeface="Times New Roman" pitchFamily="18" charset="0"/>
              </a:rPr>
              <a:t>}</a:t>
            </a:r>
          </a:p>
          <a:p>
            <a:pPr lvl="2">
              <a:buFontTx/>
              <a:buNone/>
            </a:pPr>
            <a:r>
              <a:rPr lang="en-US" sz="1800" dirty="0">
                <a:solidFill>
                  <a:schemeClr val="tx1">
                    <a:lumMod val="75000"/>
                    <a:lumOff val="25000"/>
                  </a:schemeClr>
                </a:solidFill>
                <a:latin typeface="+mn-lt"/>
                <a:cs typeface="Times New Roman" pitchFamily="18" charset="0"/>
              </a:rPr>
              <a:t>catch (…)</a:t>
            </a:r>
          </a:p>
          <a:p>
            <a:pPr lvl="2">
              <a:buFontTx/>
              <a:buNone/>
            </a:pPr>
            <a:r>
              <a:rPr lang="en-US" sz="1800" dirty="0">
                <a:solidFill>
                  <a:schemeClr val="tx1">
                    <a:lumMod val="75000"/>
                    <a:lumOff val="25000"/>
                  </a:schemeClr>
                </a:solidFill>
                <a:latin typeface="+mn-lt"/>
                <a:cs typeface="Times New Roman" pitchFamily="18" charset="0"/>
              </a:rPr>
              <a:t>{</a:t>
            </a:r>
          </a:p>
          <a:p>
            <a:pPr lvl="2">
              <a:buFontTx/>
              <a:buNone/>
            </a:pPr>
            <a:r>
              <a:rPr lang="en-US" sz="1800" dirty="0">
                <a:solidFill>
                  <a:schemeClr val="tx1">
                    <a:lumMod val="75000"/>
                    <a:lumOff val="25000"/>
                  </a:schemeClr>
                </a:solidFill>
                <a:latin typeface="+mn-lt"/>
                <a:cs typeface="Times New Roman" pitchFamily="18" charset="0"/>
              </a:rPr>
              <a:t>	//error handling code</a:t>
            </a:r>
          </a:p>
          <a:p>
            <a:pPr lvl="2">
              <a:buFontTx/>
              <a:buNone/>
            </a:pPr>
            <a:r>
              <a:rPr lang="en-US" sz="1800" dirty="0">
                <a:solidFill>
                  <a:schemeClr val="tx1">
                    <a:lumMod val="75000"/>
                    <a:lumOff val="25000"/>
                  </a:schemeClr>
                </a:solidFill>
                <a:latin typeface="+mn-lt"/>
                <a:cs typeface="Times New Roman" pitchFamily="18" charset="0"/>
              </a:rPr>
              <a:t>}</a:t>
            </a:r>
          </a:p>
          <a:p>
            <a:pPr lvl="2">
              <a:buFontTx/>
              <a:buNone/>
            </a:pPr>
            <a:r>
              <a:rPr lang="en-GB" sz="1800" dirty="0">
                <a:solidFill>
                  <a:schemeClr val="tx1">
                    <a:lumMod val="75000"/>
                    <a:lumOff val="25000"/>
                  </a:schemeClr>
                </a:solidFill>
                <a:latin typeface="+mn-lt"/>
                <a:cs typeface="Times New Roman" pitchFamily="18" charset="0"/>
              </a:rPr>
              <a:t>finally</a:t>
            </a:r>
          </a:p>
          <a:p>
            <a:pPr lvl="2">
              <a:buFontTx/>
              <a:buNone/>
            </a:pPr>
            <a:r>
              <a:rPr lang="en-GB" sz="1800" dirty="0">
                <a:solidFill>
                  <a:schemeClr val="tx1">
                    <a:lumMod val="75000"/>
                    <a:lumOff val="25000"/>
                  </a:schemeClr>
                </a:solidFill>
                <a:latin typeface="+mn-lt"/>
                <a:cs typeface="Times New Roman" pitchFamily="18" charset="0"/>
              </a:rPr>
              <a:t>{</a:t>
            </a:r>
          </a:p>
          <a:p>
            <a:pPr lvl="2">
              <a:buFontTx/>
              <a:buNone/>
            </a:pPr>
            <a:r>
              <a:rPr lang="en-GB" sz="1800" dirty="0">
                <a:solidFill>
                  <a:schemeClr val="tx1">
                    <a:lumMod val="75000"/>
                    <a:lumOff val="25000"/>
                  </a:schemeClr>
                </a:solidFill>
                <a:latin typeface="+mn-lt"/>
                <a:cs typeface="Times New Roman" pitchFamily="18" charset="0"/>
              </a:rPr>
              <a:t>	//statements to be executed</a:t>
            </a:r>
          </a:p>
          <a:p>
            <a:pPr lvl="2">
              <a:buFontTx/>
              <a:buNone/>
            </a:pPr>
            <a:r>
              <a:rPr lang="en-GB" sz="1800" dirty="0">
                <a:solidFill>
                  <a:schemeClr val="tx1">
                    <a:lumMod val="75000"/>
                    <a:lumOff val="25000"/>
                  </a:schemeClr>
                </a:solidFill>
                <a:latin typeface="+mn-lt"/>
                <a:cs typeface="Times New Roman" pitchFamily="18" charset="0"/>
              </a:rPr>
              <a:t>}</a:t>
            </a:r>
            <a:endParaRPr lang="en-US" sz="1800" dirty="0">
              <a:solidFill>
                <a:schemeClr val="tx1">
                  <a:lumMod val="75000"/>
                  <a:lumOff val="25000"/>
                </a:schemeClr>
              </a:solidFill>
              <a:latin typeface="+mn-lt"/>
              <a:cs typeface="Times New Roman" pitchFamily="18" charset="0"/>
            </a:endParaRPr>
          </a:p>
        </p:txBody>
      </p:sp>
    </p:spTree>
    <p:extLst>
      <p:ext uri="{BB962C8B-B14F-4D97-AF65-F5344CB8AC3E}">
        <p14:creationId xmlns:p14="http://schemas.microsoft.com/office/powerpoint/2010/main" val="397068376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sz="quarter" idx="1"/>
          </p:nvPr>
        </p:nvSpPr>
        <p:spPr bwMode="auto">
          <a:xfrm>
            <a:off x="568036" y="1598613"/>
            <a:ext cx="9796752" cy="38185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lvl="1" indent="0">
              <a:buNone/>
            </a:pPr>
            <a:r>
              <a:rPr lang="en-US" sz="2400" dirty="0" smtClean="0">
                <a:solidFill>
                  <a:srgbClr val="000000"/>
                </a:solidFill>
                <a:latin typeface="Arial" charset="0"/>
                <a:cs typeface="Times New Roman" pitchFamily="18" charset="0"/>
              </a:rPr>
              <a:t>David </a:t>
            </a:r>
            <a:r>
              <a:rPr lang="en-US" sz="2400" dirty="0">
                <a:solidFill>
                  <a:srgbClr val="000000"/>
                </a:solidFill>
                <a:latin typeface="Arial" charset="0"/>
                <a:cs typeface="Times New Roman" pitchFamily="18" charset="0"/>
              </a:rPr>
              <a:t>is working on a project where he is calculating the sum of values in an integer array. David needs to handle the exceptions, which can occur while he is working with the arrays. If any exceptional condition is reached when David is executing the application, the application needs to display an exception message.</a:t>
            </a:r>
          </a:p>
          <a:p>
            <a:pPr marL="456777" lvl="1" indent="-456777">
              <a:buFont typeface="Times" pitchFamily="18" charset="0"/>
              <a:buNone/>
            </a:pPr>
            <a:r>
              <a:rPr lang="en-IN" sz="2400" dirty="0">
                <a:solidFill>
                  <a:srgbClr val="000000"/>
                </a:solidFill>
                <a:latin typeface="Arial" charset="0"/>
                <a:cs typeface="Times New Roman" pitchFamily="18" charset="0"/>
              </a:rPr>
              <a:t>	Help David to handle the exceptions.</a:t>
            </a:r>
            <a:endParaRPr lang="en-US" sz="2400" dirty="0">
              <a:solidFill>
                <a:srgbClr val="000000"/>
              </a:solidFill>
              <a:latin typeface="Arial" charset="0"/>
              <a:cs typeface="Times New Roman" pitchFamily="18" charset="0"/>
            </a:endParaRPr>
          </a:p>
        </p:txBody>
      </p:sp>
      <p:sp>
        <p:nvSpPr>
          <p:cNvPr id="475139" name="Text Box 3"/>
          <p:cNvSpPr txBox="1">
            <a:spLocks noChangeArrowheads="1"/>
          </p:cNvSpPr>
          <p:nvPr/>
        </p:nvSpPr>
        <p:spPr bwMode="auto">
          <a:xfrm>
            <a:off x="568036" y="337129"/>
            <a:ext cx="7848600"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smtClean="0">
                <a:solidFill>
                  <a:srgbClr val="000000"/>
                </a:solidFill>
              </a:rPr>
              <a:t>Assignment – Exception Handling</a:t>
            </a:r>
            <a:endParaRPr lang="en-US" sz="3200" b="1" dirty="0">
              <a:solidFill>
                <a:srgbClr val="000000"/>
              </a:solidFill>
            </a:endParaRPr>
          </a:p>
        </p:txBody>
      </p:sp>
    </p:spTree>
    <p:extLst>
      <p:ext uri="{BB962C8B-B14F-4D97-AF65-F5344CB8AC3E}">
        <p14:creationId xmlns:p14="http://schemas.microsoft.com/office/powerpoint/2010/main" val="412251277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Text Box 2"/>
          <p:cNvSpPr txBox="1">
            <a:spLocks noChangeArrowheads="1"/>
          </p:cNvSpPr>
          <p:nvPr/>
        </p:nvSpPr>
        <p:spPr bwMode="auto">
          <a:xfrm>
            <a:off x="581891" y="170874"/>
            <a:ext cx="7391400"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smtClean="0">
                <a:solidFill>
                  <a:srgbClr val="000000"/>
                </a:solidFill>
              </a:rPr>
              <a:t>User-Defined </a:t>
            </a:r>
            <a:r>
              <a:rPr lang="en-US" sz="3200" b="1" dirty="0">
                <a:solidFill>
                  <a:srgbClr val="000000"/>
                </a:solidFill>
              </a:rPr>
              <a:t>Exceptions</a:t>
            </a:r>
          </a:p>
        </p:txBody>
      </p:sp>
      <p:sp>
        <p:nvSpPr>
          <p:cNvPr id="477187" name="Rectangle 3"/>
          <p:cNvSpPr>
            <a:spLocks noGrp="1" noChangeArrowheads="1"/>
          </p:cNvSpPr>
          <p:nvPr>
            <p:ph sz="quarter" idx="1"/>
          </p:nvPr>
        </p:nvSpPr>
        <p:spPr bwMode="auto">
          <a:xfrm>
            <a:off x="286603" y="1378424"/>
            <a:ext cx="11204812" cy="4326340"/>
          </a:xfrm>
          <a:noFill/>
          <a:ln/>
          <a:extLst/>
        </p:spPr>
        <p:txBody>
          <a:bodyPr vert="horz" wrap="square" lIns="91440" tIns="45720" rIns="91440" bIns="45720" numCol="1" rtlCol="0" anchor="t" anchorCtr="0" compatLnSpc="1">
            <a:prstTxWarp prst="textNoShape">
              <a:avLst/>
            </a:prstTxWarp>
            <a:normAutofit/>
          </a:bodyPr>
          <a:lstStyle/>
          <a:p>
            <a:r>
              <a:rPr lang="en-US" sz="2400" dirty="0">
                <a:solidFill>
                  <a:srgbClr val="000000"/>
                </a:solidFill>
                <a:latin typeface="Arial" charset="0"/>
                <a:cs typeface="Times New Roman" pitchFamily="18" charset="0"/>
              </a:rPr>
              <a:t>In C#, you can </a:t>
            </a:r>
            <a:r>
              <a:rPr lang="en-US" sz="2400" dirty="0" smtClean="0">
                <a:solidFill>
                  <a:srgbClr val="000000"/>
                </a:solidFill>
                <a:latin typeface="Arial" charset="0"/>
                <a:cs typeface="Times New Roman" pitchFamily="18" charset="0"/>
              </a:rPr>
              <a:t>create </a:t>
            </a:r>
            <a:r>
              <a:rPr lang="en-US" sz="2400" dirty="0">
                <a:solidFill>
                  <a:srgbClr val="000000"/>
                </a:solidFill>
                <a:latin typeface="Arial" charset="0"/>
                <a:cs typeface="Times New Roman" pitchFamily="18" charset="0"/>
              </a:rPr>
              <a:t>your own exception class. Such kinds of exceptions are known as user-defined </a:t>
            </a:r>
            <a:r>
              <a:rPr lang="en-US" sz="2400" dirty="0" smtClean="0">
                <a:solidFill>
                  <a:srgbClr val="000000"/>
                </a:solidFill>
                <a:latin typeface="Arial" charset="0"/>
                <a:cs typeface="Times New Roman" pitchFamily="18" charset="0"/>
              </a:rPr>
              <a:t>exceptions or application exception.</a:t>
            </a:r>
          </a:p>
          <a:p>
            <a:endParaRPr lang="en-US" sz="2400" dirty="0">
              <a:solidFill>
                <a:srgbClr val="000000"/>
              </a:solidFill>
              <a:latin typeface="Arial" charset="0"/>
              <a:cs typeface="Times New Roman" pitchFamily="18" charset="0"/>
            </a:endParaRPr>
          </a:p>
          <a:p>
            <a:r>
              <a:rPr lang="en-US" sz="2400" dirty="0">
                <a:solidFill>
                  <a:srgbClr val="000000"/>
                </a:solidFill>
                <a:latin typeface="Arial" charset="0"/>
                <a:cs typeface="Times New Roman" pitchFamily="18" charset="0"/>
              </a:rPr>
              <a:t>The Exception class is the base class for all the exceptions in C#.</a:t>
            </a:r>
            <a:r>
              <a:rPr lang="en-IN" sz="2400" dirty="0">
                <a:solidFill>
                  <a:srgbClr val="000000"/>
                </a:solidFill>
                <a:latin typeface="Arial" charset="0"/>
                <a:cs typeface="Times New Roman" pitchFamily="18" charset="0"/>
              </a:rPr>
              <a:t> </a:t>
            </a:r>
            <a:endParaRPr lang="en-IN" sz="2400" dirty="0" smtClean="0">
              <a:solidFill>
                <a:srgbClr val="000000"/>
              </a:solidFill>
              <a:latin typeface="Arial" charset="0"/>
              <a:cs typeface="Times New Roman" pitchFamily="18" charset="0"/>
            </a:endParaRPr>
          </a:p>
          <a:p>
            <a:endParaRPr lang="en-US" sz="2400" dirty="0">
              <a:solidFill>
                <a:srgbClr val="000000"/>
              </a:solidFill>
              <a:latin typeface="Arial" charset="0"/>
              <a:cs typeface="Times New Roman" pitchFamily="18" charset="0"/>
            </a:endParaRPr>
          </a:p>
          <a:p>
            <a:r>
              <a:rPr lang="en-US" sz="2400" dirty="0" smtClean="0">
                <a:solidFill>
                  <a:srgbClr val="000000"/>
                </a:solidFill>
                <a:latin typeface="Arial" charset="0"/>
                <a:cs typeface="Times New Roman" pitchFamily="18" charset="0"/>
              </a:rPr>
              <a:t>The user defined exceptions classes must inherit from either Exception class or one of its standard derived classes</a:t>
            </a:r>
          </a:p>
          <a:p>
            <a:endParaRPr lang="en-US" sz="2400" dirty="0" smtClean="0">
              <a:solidFill>
                <a:srgbClr val="000000"/>
              </a:solidFill>
              <a:latin typeface="Arial" charset="0"/>
              <a:cs typeface="Times New Roman" pitchFamily="18" charset="0"/>
            </a:endParaRPr>
          </a:p>
          <a:p>
            <a:endParaRPr lang="en-US" sz="2400" dirty="0">
              <a:solidFill>
                <a:srgbClr val="000000"/>
              </a:solidFill>
              <a:latin typeface="Arial" charset="0"/>
              <a:cs typeface="Times New Roman" pitchFamily="18" charset="0"/>
            </a:endParaRPr>
          </a:p>
          <a:p>
            <a:pPr marL="456777" lvl="2" indent="-456777">
              <a:lnSpc>
                <a:spcPct val="90000"/>
              </a:lnSpc>
              <a:buFont typeface="Times" pitchFamily="18" charset="0"/>
              <a:buNone/>
            </a:pPr>
            <a:r>
              <a:rPr lang="en-GB" sz="2400" dirty="0">
                <a:solidFill>
                  <a:srgbClr val="000000"/>
                </a:solidFill>
                <a:latin typeface="Arial" charset="0"/>
                <a:cs typeface="Times New Roman" pitchFamily="18" charset="0"/>
              </a:rPr>
              <a:t> </a:t>
            </a:r>
            <a:endParaRPr lang="en-US" sz="2400" dirty="0">
              <a:solidFill>
                <a:srgbClr val="000000"/>
              </a:solidFill>
              <a:latin typeface="Arial" charset="0"/>
              <a:cs typeface="Times New Roman" pitchFamily="18" charset="0"/>
            </a:endParaRPr>
          </a:p>
        </p:txBody>
      </p:sp>
    </p:spTree>
    <p:extLst>
      <p:ext uri="{BB962C8B-B14F-4D97-AF65-F5344CB8AC3E}">
        <p14:creationId xmlns:p14="http://schemas.microsoft.com/office/powerpoint/2010/main" val="262824027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Steps to create a user defined exception</a:t>
            </a:r>
            <a:endParaRPr lang="en-IN" dirty="0">
              <a:solidFill>
                <a:srgbClr val="000000"/>
              </a:solidFill>
            </a:endParaRPr>
          </a:p>
        </p:txBody>
      </p:sp>
      <p:sp>
        <p:nvSpPr>
          <p:cNvPr id="3" name="Content Placeholder 2"/>
          <p:cNvSpPr>
            <a:spLocks noGrp="1"/>
          </p:cNvSpPr>
          <p:nvPr>
            <p:ph idx="1"/>
          </p:nvPr>
        </p:nvSpPr>
        <p:spPr>
          <a:xfrm>
            <a:off x="408684" y="1590163"/>
            <a:ext cx="11373491" cy="4897665"/>
          </a:xfrm>
        </p:spPr>
        <p:txBody>
          <a:bodyPr/>
          <a:lstStyle/>
          <a:p>
            <a:pPr marL="0" indent="0">
              <a:buNone/>
            </a:pPr>
            <a:r>
              <a:rPr lang="en-US" sz="2400" dirty="0" smtClean="0">
                <a:solidFill>
                  <a:schemeClr val="bg2">
                    <a:lumMod val="50000"/>
                  </a:schemeClr>
                </a:solidFill>
              </a:rPr>
              <a:t>      Inherit </a:t>
            </a:r>
            <a:r>
              <a:rPr lang="en-US" sz="2400" dirty="0">
                <a:solidFill>
                  <a:schemeClr val="bg2">
                    <a:lumMod val="50000"/>
                  </a:schemeClr>
                </a:solidFill>
              </a:rPr>
              <a:t>a class from the exception class</a:t>
            </a:r>
          </a:p>
          <a:p>
            <a:pPr marL="0" indent="0">
              <a:buNone/>
            </a:pPr>
            <a:r>
              <a:rPr lang="en-US" dirty="0" smtClean="0"/>
              <a:t>	</a:t>
            </a:r>
            <a:r>
              <a:rPr lang="en-US" sz="1800" dirty="0" smtClean="0">
                <a:solidFill>
                  <a:schemeClr val="tx1">
                    <a:lumMod val="50000"/>
                    <a:lumOff val="50000"/>
                  </a:schemeClr>
                </a:solidFill>
              </a:rPr>
              <a:t>Public class </a:t>
            </a:r>
            <a:r>
              <a:rPr lang="en-US" sz="1800" dirty="0" err="1" smtClean="0">
                <a:solidFill>
                  <a:schemeClr val="tx1">
                    <a:lumMod val="50000"/>
                    <a:lumOff val="50000"/>
                  </a:schemeClr>
                </a:solidFill>
              </a:rPr>
              <a:t>CustomerNotFoundException:Exception</a:t>
            </a:r>
            <a:endParaRPr lang="en-US" sz="1800" dirty="0" smtClean="0">
              <a:solidFill>
                <a:schemeClr val="tx1">
                  <a:lumMod val="50000"/>
                  <a:lumOff val="50000"/>
                </a:schemeClr>
              </a:solidFill>
            </a:endParaRPr>
          </a:p>
          <a:p>
            <a:pPr marL="0" indent="0">
              <a:buNone/>
            </a:pPr>
            <a:endParaRPr lang="en-US" sz="1800" dirty="0">
              <a:solidFill>
                <a:schemeClr val="tx1">
                  <a:lumMod val="50000"/>
                  <a:lumOff val="50000"/>
                </a:schemeClr>
              </a:solidFill>
            </a:endParaRPr>
          </a:p>
          <a:p>
            <a:pPr marL="0" indent="0">
              <a:buNone/>
            </a:pPr>
            <a:r>
              <a:rPr lang="en-US" sz="2400" dirty="0">
                <a:solidFill>
                  <a:schemeClr val="bg2">
                    <a:lumMod val="50000"/>
                  </a:schemeClr>
                </a:solidFill>
              </a:rPr>
              <a:t> </a:t>
            </a:r>
            <a:r>
              <a:rPr lang="en-US" sz="2400" dirty="0" smtClean="0">
                <a:solidFill>
                  <a:schemeClr val="bg2">
                    <a:lumMod val="50000"/>
                  </a:schemeClr>
                </a:solidFill>
              </a:rPr>
              <a:t>      Override the string message from the exception class</a:t>
            </a:r>
          </a:p>
          <a:p>
            <a:pPr marL="609036" lvl="1" indent="0">
              <a:buNone/>
            </a:pPr>
            <a:r>
              <a:rPr lang="en-US" sz="1800" dirty="0">
                <a:solidFill>
                  <a:schemeClr val="tx1">
                    <a:lumMod val="50000"/>
                    <a:lumOff val="50000"/>
                  </a:schemeClr>
                </a:solidFill>
              </a:rPr>
              <a:t>     public override string Message</a:t>
            </a:r>
          </a:p>
          <a:p>
            <a:pPr marL="609036" lvl="1" indent="0">
              <a:buNone/>
            </a:pPr>
            <a:r>
              <a:rPr lang="en-US" sz="1800" dirty="0" smtClean="0">
                <a:solidFill>
                  <a:schemeClr val="tx1">
                    <a:lumMod val="50000"/>
                    <a:lumOff val="50000"/>
                  </a:schemeClr>
                </a:solidFill>
              </a:rPr>
              <a:t>	{</a:t>
            </a:r>
            <a:endParaRPr lang="en-US" sz="1800" dirty="0">
              <a:solidFill>
                <a:schemeClr val="tx1">
                  <a:lumMod val="50000"/>
                  <a:lumOff val="50000"/>
                </a:schemeClr>
              </a:solidFill>
            </a:endParaRPr>
          </a:p>
          <a:p>
            <a:pPr marL="609036" lvl="1" indent="0">
              <a:buNone/>
            </a:pPr>
            <a:r>
              <a:rPr lang="en-US" sz="1800" dirty="0" smtClean="0">
                <a:solidFill>
                  <a:schemeClr val="tx1">
                    <a:lumMod val="50000"/>
                    <a:lumOff val="50000"/>
                  </a:schemeClr>
                </a:solidFill>
              </a:rPr>
              <a:t>	get{ Return </a:t>
            </a:r>
            <a:r>
              <a:rPr lang="en-US" sz="1800" dirty="0">
                <a:solidFill>
                  <a:schemeClr val="tx1">
                    <a:lumMod val="50000"/>
                    <a:lumOff val="50000"/>
                  </a:schemeClr>
                </a:solidFill>
              </a:rPr>
              <a:t>“customer not found</a:t>
            </a:r>
            <a:r>
              <a:rPr lang="en-US" sz="1800" dirty="0" smtClean="0">
                <a:solidFill>
                  <a:schemeClr val="tx1">
                    <a:lumMod val="50000"/>
                    <a:lumOff val="50000"/>
                  </a:schemeClr>
                </a:solidFill>
              </a:rPr>
              <a:t>” }</a:t>
            </a:r>
            <a:endParaRPr lang="en-US" sz="1800" dirty="0">
              <a:solidFill>
                <a:schemeClr val="tx1">
                  <a:lumMod val="50000"/>
                  <a:lumOff val="50000"/>
                </a:schemeClr>
              </a:solidFill>
            </a:endParaRPr>
          </a:p>
          <a:p>
            <a:pPr marL="609036" lvl="1" indent="0">
              <a:buNone/>
            </a:pPr>
            <a:r>
              <a:rPr lang="en-US" sz="1800" dirty="0" smtClean="0">
                <a:solidFill>
                  <a:schemeClr val="tx1">
                    <a:lumMod val="50000"/>
                    <a:lumOff val="50000"/>
                  </a:schemeClr>
                </a:solidFill>
              </a:rPr>
              <a:t>      }</a:t>
            </a:r>
          </a:p>
          <a:p>
            <a:pPr marL="609036" lvl="1" indent="0">
              <a:buNone/>
            </a:pPr>
            <a:endParaRPr lang="en-US" sz="1800" dirty="0" smtClean="0">
              <a:solidFill>
                <a:schemeClr val="tx1">
                  <a:lumMod val="50000"/>
                  <a:lumOff val="50000"/>
                </a:schemeClr>
              </a:solidFill>
            </a:endParaRPr>
          </a:p>
          <a:p>
            <a:pPr marL="609036" lvl="1" indent="0">
              <a:buNone/>
            </a:pPr>
            <a:r>
              <a:rPr lang="en-US" sz="2400" dirty="0">
                <a:solidFill>
                  <a:schemeClr val="bg2">
                    <a:lumMod val="50000"/>
                  </a:schemeClr>
                </a:solidFill>
              </a:rPr>
              <a:t>Raise the exception </a:t>
            </a:r>
          </a:p>
          <a:p>
            <a:pPr lvl="1">
              <a:buFont typeface="Arial" panose="020B0604020202020204" pitchFamily="34" charset="0"/>
              <a:buChar char="•"/>
            </a:pPr>
            <a:endParaRPr lang="en-US" sz="1800" dirty="0">
              <a:solidFill>
                <a:schemeClr val="tx1">
                  <a:lumMod val="50000"/>
                  <a:lumOff val="50000"/>
                </a:schemeClr>
              </a:solidFill>
            </a:endParaRPr>
          </a:p>
          <a:p>
            <a:pPr marL="609036" lvl="1" indent="0">
              <a:buNone/>
            </a:pPr>
            <a:r>
              <a:rPr lang="en-US" sz="1800" dirty="0" smtClean="0">
                <a:solidFill>
                  <a:schemeClr val="tx1">
                    <a:lumMod val="50000"/>
                    <a:lumOff val="50000"/>
                  </a:schemeClr>
                </a:solidFill>
              </a:rPr>
              <a:t>Throw new </a:t>
            </a:r>
            <a:r>
              <a:rPr lang="en-US" sz="1800" dirty="0" err="1" smtClean="0">
                <a:solidFill>
                  <a:schemeClr val="tx1">
                    <a:lumMod val="50000"/>
                    <a:lumOff val="50000"/>
                  </a:schemeClr>
                </a:solidFill>
              </a:rPr>
              <a:t>CustomerNotFoundException</a:t>
            </a:r>
            <a:r>
              <a:rPr lang="en-US" sz="1800" dirty="0" smtClean="0">
                <a:solidFill>
                  <a:schemeClr val="tx1">
                    <a:lumMod val="50000"/>
                    <a:lumOff val="50000"/>
                  </a:schemeClr>
                </a:solidFill>
              </a:rPr>
              <a:t>():</a:t>
            </a:r>
            <a:endParaRPr lang="en-US" sz="1800" dirty="0">
              <a:solidFill>
                <a:schemeClr val="bg2">
                  <a:lumMod val="50000"/>
                </a:schemeClr>
              </a:solidFill>
            </a:endParaRPr>
          </a:p>
          <a:p>
            <a:pPr marL="609036" lvl="1" indent="0">
              <a:buNone/>
            </a:pPr>
            <a:endParaRPr lang="en-US" sz="1800" dirty="0" smtClean="0">
              <a:solidFill>
                <a:schemeClr val="tx1">
                  <a:lumMod val="50000"/>
                  <a:lumOff val="50000"/>
                </a:schemeClr>
              </a:solidFill>
            </a:endParaRPr>
          </a:p>
          <a:p>
            <a:pPr marL="609036" lvl="1" indent="0">
              <a:buNone/>
            </a:pPr>
            <a:endParaRPr lang="en-US" sz="1800" dirty="0">
              <a:solidFill>
                <a:schemeClr val="tx1">
                  <a:lumMod val="50000"/>
                  <a:lumOff val="50000"/>
                </a:schemeClr>
              </a:solidFill>
            </a:endParaRPr>
          </a:p>
          <a:p>
            <a:pPr marL="609036" lvl="1" indent="0">
              <a:buNone/>
            </a:pPr>
            <a:endParaRPr lang="en-US" sz="1800" dirty="0" smtClean="0">
              <a:solidFill>
                <a:schemeClr val="tx1">
                  <a:lumMod val="50000"/>
                  <a:lumOff val="50000"/>
                </a:schemeClr>
              </a:solidFill>
            </a:endParaRPr>
          </a:p>
          <a:p>
            <a:pPr marL="609036" lvl="1" indent="0">
              <a:buNone/>
            </a:pP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3319679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Text Box 2"/>
          <p:cNvSpPr txBox="1">
            <a:spLocks noChangeArrowheads="1"/>
          </p:cNvSpPr>
          <p:nvPr/>
        </p:nvSpPr>
        <p:spPr bwMode="auto">
          <a:xfrm>
            <a:off x="360218" y="193964"/>
            <a:ext cx="10307782"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3200" b="1" dirty="0">
                <a:solidFill>
                  <a:srgbClr val="000000"/>
                </a:solidFill>
              </a:rPr>
              <a:t> </a:t>
            </a:r>
            <a:r>
              <a:rPr lang="en-US" sz="3200" b="1" dirty="0" smtClean="0">
                <a:solidFill>
                  <a:srgbClr val="000000"/>
                </a:solidFill>
              </a:rPr>
              <a:t>Assignment – Static </a:t>
            </a:r>
            <a:endParaRPr lang="en-US" sz="3200" b="1" dirty="0">
              <a:solidFill>
                <a:srgbClr val="000000"/>
              </a:solidFill>
            </a:endParaRPr>
          </a:p>
        </p:txBody>
      </p:sp>
      <p:sp>
        <p:nvSpPr>
          <p:cNvPr id="524291" name="Rectangle 3"/>
          <p:cNvSpPr>
            <a:spLocks noGrp="1" noChangeArrowheads="1"/>
          </p:cNvSpPr>
          <p:nvPr>
            <p:ph sz="quarter" idx="1"/>
          </p:nvPr>
        </p:nvSpPr>
        <p:spPr bwMode="auto">
          <a:xfrm>
            <a:off x="0" y="1598613"/>
            <a:ext cx="10363200" cy="3638405"/>
          </a:xfrm>
          <a:noFill/>
          <a:ln/>
          <a:extLst/>
        </p:spPr>
        <p:txBody>
          <a:bodyPr vert="horz" wrap="square" lIns="91440" tIns="45720" rIns="91440" bIns="45720" numCol="1" rtlCol="0" anchor="t" anchorCtr="0" compatLnSpc="1">
            <a:prstTxWarp prst="textNoShape">
              <a:avLst/>
            </a:prstTxWarp>
            <a:normAutofit/>
          </a:bodyPr>
          <a:lstStyle/>
          <a:p>
            <a:pPr marL="0" lvl="1" indent="0">
              <a:buNone/>
            </a:pPr>
            <a:r>
              <a:rPr lang="en-US" sz="2398" dirty="0" smtClean="0">
                <a:solidFill>
                  <a:srgbClr val="000000"/>
                </a:solidFill>
              </a:rPr>
              <a:t> John </a:t>
            </a:r>
            <a:r>
              <a:rPr lang="en-US" sz="2398" dirty="0">
                <a:solidFill>
                  <a:srgbClr val="000000"/>
                </a:solidFill>
              </a:rPr>
              <a:t>a software developer in Zed </a:t>
            </a:r>
            <a:r>
              <a:rPr lang="en-US" sz="2398" dirty="0" smtClean="0">
                <a:solidFill>
                  <a:srgbClr val="000000"/>
                </a:solidFill>
              </a:rPr>
              <a:t>Axis </a:t>
            </a:r>
            <a:r>
              <a:rPr lang="en-US" sz="2398" dirty="0">
                <a:solidFill>
                  <a:srgbClr val="000000"/>
                </a:solidFill>
              </a:rPr>
              <a:t>Technology needs to check how many times a function is called. For the same, he has been asked to create the function called “CountFunction”. Help John to create this function.</a:t>
            </a:r>
            <a:r>
              <a:rPr lang="en-IN" sz="2398" dirty="0">
                <a:solidFill>
                  <a:srgbClr val="000000"/>
                </a:solidFill>
              </a:rPr>
              <a:t> </a:t>
            </a:r>
            <a:endParaRPr lang="en-US" sz="2398" dirty="0">
              <a:solidFill>
                <a:srgbClr val="000000"/>
              </a:solidFill>
            </a:endParaRPr>
          </a:p>
        </p:txBody>
      </p:sp>
    </p:spTree>
    <p:extLst>
      <p:ext uri="{BB962C8B-B14F-4D97-AF65-F5344CB8AC3E}">
        <p14:creationId xmlns:p14="http://schemas.microsoft.com/office/powerpoint/2010/main" val="2110247546"/>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Assignment – User defined exception </a:t>
            </a:r>
            <a:endParaRPr lang="en-IN" dirty="0">
              <a:solidFill>
                <a:srgbClr val="000000"/>
              </a:solidFill>
            </a:endParaRPr>
          </a:p>
        </p:txBody>
      </p:sp>
      <p:sp>
        <p:nvSpPr>
          <p:cNvPr id="3" name="Content Placeholder 2"/>
          <p:cNvSpPr>
            <a:spLocks noGrp="1"/>
          </p:cNvSpPr>
          <p:nvPr>
            <p:ph idx="1"/>
          </p:nvPr>
        </p:nvSpPr>
        <p:spPr/>
        <p:txBody>
          <a:bodyPr>
            <a:normAutofit/>
          </a:bodyPr>
          <a:lstStyle/>
          <a:p>
            <a:r>
              <a:rPr lang="en-US" sz="2400" dirty="0">
                <a:solidFill>
                  <a:srgbClr val="000000"/>
                </a:solidFill>
                <a:latin typeface="Arial" charset="0"/>
                <a:cs typeface="Times New Roman" pitchFamily="18" charset="0"/>
              </a:rPr>
              <a:t>Your working for ICICI bank as a developer. Your working on the fund transfer module. You need to handle the situation when the customer wishes to transfer more money than he has in his/her account.</a:t>
            </a:r>
          </a:p>
          <a:p>
            <a:endParaRPr lang="en-IN" sz="2400" dirty="0">
              <a:solidFill>
                <a:srgbClr val="000000"/>
              </a:solidFill>
              <a:latin typeface="Arial" charset="0"/>
              <a:cs typeface="Times New Roman" pitchFamily="18" charset="0"/>
            </a:endParaRPr>
          </a:p>
        </p:txBody>
      </p:sp>
    </p:spTree>
    <p:extLst>
      <p:ext uri="{BB962C8B-B14F-4D97-AF65-F5344CB8AC3E}">
        <p14:creationId xmlns:p14="http://schemas.microsoft.com/office/powerpoint/2010/main" val="426296562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Anonymous types	</a:t>
            </a:r>
            <a:endParaRPr lang="en-IN" dirty="0">
              <a:solidFill>
                <a:srgbClr val="000000"/>
              </a:solidFill>
            </a:endParaRPr>
          </a:p>
        </p:txBody>
      </p:sp>
      <p:sp>
        <p:nvSpPr>
          <p:cNvPr id="3" name="Content Placeholder 2"/>
          <p:cNvSpPr>
            <a:spLocks noGrp="1"/>
          </p:cNvSpPr>
          <p:nvPr>
            <p:ph idx="1"/>
          </p:nvPr>
        </p:nvSpPr>
        <p:spPr>
          <a:xfrm>
            <a:off x="430209" y="915778"/>
            <a:ext cx="11351966" cy="5942222"/>
          </a:xfrm>
        </p:spPr>
        <p:txBody>
          <a:bodyPr/>
          <a:lstStyle/>
          <a:p>
            <a:r>
              <a:rPr lang="en-US" dirty="0" smtClean="0">
                <a:solidFill>
                  <a:srgbClr val="000000"/>
                </a:solidFill>
              </a:rPr>
              <a:t>C# allows </a:t>
            </a:r>
            <a:r>
              <a:rPr lang="en-US" dirty="0">
                <a:solidFill>
                  <a:srgbClr val="000000"/>
                </a:solidFill>
              </a:rPr>
              <a:t>y</a:t>
            </a:r>
            <a:r>
              <a:rPr lang="en-US" dirty="0" smtClean="0">
                <a:solidFill>
                  <a:srgbClr val="000000"/>
                </a:solidFill>
              </a:rPr>
              <a:t>ou to create an object with the new keyword without defining its class or type.</a:t>
            </a:r>
          </a:p>
          <a:p>
            <a:endParaRPr lang="en-US" dirty="0" smtClean="0">
              <a:solidFill>
                <a:srgbClr val="000000"/>
              </a:solidFill>
            </a:endParaRPr>
          </a:p>
          <a:p>
            <a:r>
              <a:rPr lang="en-US" dirty="0" smtClean="0">
                <a:solidFill>
                  <a:srgbClr val="000000"/>
                </a:solidFill>
              </a:rPr>
              <a:t>The implicit typed variable – var is used to hold the reference of anonymous types</a:t>
            </a:r>
          </a:p>
          <a:p>
            <a:endParaRPr lang="en-US" dirty="0">
              <a:solidFill>
                <a:srgbClr val="000000"/>
              </a:solidFill>
            </a:endParaRPr>
          </a:p>
          <a:p>
            <a:r>
              <a:rPr lang="en-US" dirty="0" smtClean="0">
                <a:solidFill>
                  <a:srgbClr val="000000"/>
                </a:solidFill>
              </a:rPr>
              <a:t>The type of the type is decided by the compiler</a:t>
            </a:r>
          </a:p>
          <a:p>
            <a:endParaRPr lang="en-US" dirty="0">
              <a:solidFill>
                <a:srgbClr val="000000"/>
              </a:solidFill>
            </a:endParaRPr>
          </a:p>
          <a:p>
            <a:r>
              <a:rPr lang="en-US" dirty="0" smtClean="0">
                <a:solidFill>
                  <a:srgbClr val="000000"/>
                </a:solidFill>
              </a:rPr>
              <a:t>Predominantly used in LINQ and lambda expressions</a:t>
            </a:r>
          </a:p>
          <a:p>
            <a:endParaRPr lang="en-US" dirty="0">
              <a:solidFill>
                <a:srgbClr val="000000"/>
              </a:solidFill>
            </a:endParaRPr>
          </a:p>
          <a:p>
            <a:endParaRPr lang="en-US" dirty="0" smtClean="0">
              <a:solidFill>
                <a:srgbClr val="000000"/>
              </a:solidFill>
            </a:endParaRPr>
          </a:p>
          <a:p>
            <a:endParaRPr lang="en-US" dirty="0" smtClean="0">
              <a:solidFill>
                <a:srgbClr val="000000"/>
              </a:solidFill>
            </a:endParaRPr>
          </a:p>
          <a:p>
            <a:endParaRPr lang="en-US" dirty="0">
              <a:solidFill>
                <a:srgbClr val="000000"/>
              </a:solidFill>
            </a:endParaRPr>
          </a:p>
          <a:p>
            <a:endParaRPr lang="en-IN" dirty="0">
              <a:solidFill>
                <a:srgbClr val="000000"/>
              </a:solidFill>
            </a:endParaRPr>
          </a:p>
        </p:txBody>
      </p:sp>
      <p:sp>
        <p:nvSpPr>
          <p:cNvPr id="4" name="Rectangle 3"/>
          <p:cNvSpPr/>
          <p:nvPr/>
        </p:nvSpPr>
        <p:spPr bwMode="auto">
          <a:xfrm>
            <a:off x="1451937" y="4695187"/>
            <a:ext cx="9392525" cy="216281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Var anonymousData = new {</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FirstName =‘Steve’,</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SecondName=‘Jobs’</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a:t>
            </a:r>
          </a:p>
          <a:p>
            <a:pPr marL="0" marR="0" defTabSz="914400" fontAlgn="base" latinLnBrk="0">
              <a:lnSpc>
                <a:spcPct val="100000"/>
              </a:lnSpc>
              <a:spcBef>
                <a:spcPct val="20000"/>
              </a:spcBef>
              <a:spcAft>
                <a:spcPct val="0"/>
              </a:spcAft>
              <a:buClr>
                <a:srgbClr val="4D4D4D"/>
              </a:buClr>
              <a:buSzTx/>
              <a:tabLst/>
            </a:pPr>
            <a:endParaRPr lang="en-US" dirty="0">
              <a:solidFill>
                <a:srgbClr val="0070C0"/>
              </a:solidFill>
              <a:cs typeface="Times New Roman" pitchFamily="18" charset="0"/>
            </a:endParaRP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Console.Writeline(“firstname :”+anonymousData.FirstName</a:t>
            </a:r>
            <a:r>
              <a:rPr lang="en-US" dirty="0" smtClean="0">
                <a:solidFill>
                  <a:srgbClr val="0070C0"/>
                </a:solidFill>
                <a:cs typeface="Times New Roman" pitchFamily="18" charset="0"/>
              </a:rPr>
              <a:t>);</a:t>
            </a:r>
            <a:endParaRPr lang="en-IN" dirty="0">
              <a:solidFill>
                <a:srgbClr val="0070C0"/>
              </a:solidFill>
              <a:cs typeface="Times New Roman" pitchFamily="18" charset="0"/>
            </a:endParaRPr>
          </a:p>
        </p:txBody>
      </p:sp>
    </p:spTree>
    <p:extLst>
      <p:ext uri="{BB962C8B-B14F-4D97-AF65-F5344CB8AC3E}">
        <p14:creationId xmlns:p14="http://schemas.microsoft.com/office/powerpoint/2010/main" val="79610021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Assignment – Anonymous &amp; dynamic type</a:t>
            </a:r>
            <a:endParaRPr lang="en-IN" dirty="0">
              <a:solidFill>
                <a:srgbClr val="000000"/>
              </a:solidFill>
            </a:endParaRPr>
          </a:p>
        </p:txBody>
      </p:sp>
      <p:sp>
        <p:nvSpPr>
          <p:cNvPr id="3" name="Content Placeholder 2"/>
          <p:cNvSpPr>
            <a:spLocks noGrp="1"/>
          </p:cNvSpPr>
          <p:nvPr>
            <p:ph idx="1"/>
          </p:nvPr>
        </p:nvSpPr>
        <p:spPr/>
        <p:txBody>
          <a:bodyPr/>
          <a:lstStyle/>
          <a:p>
            <a:r>
              <a:rPr lang="en-US" dirty="0" smtClean="0">
                <a:solidFill>
                  <a:srgbClr val="000000"/>
                </a:solidFill>
              </a:rPr>
              <a:t>Illustrate the difference between anonymous type and dynamic type  with an example</a:t>
            </a:r>
          </a:p>
          <a:p>
            <a:endParaRPr lang="en-US" dirty="0">
              <a:solidFill>
                <a:srgbClr val="000000"/>
              </a:solidFill>
            </a:endParaRPr>
          </a:p>
          <a:p>
            <a:r>
              <a:rPr lang="en-US" dirty="0" smtClean="0">
                <a:solidFill>
                  <a:srgbClr val="000000"/>
                </a:solidFill>
              </a:rPr>
              <a:t>Daniel is working for a telecommunication company , he would like to collect the feed back from his customers on the quality of their companies service, he has not decided the parameters that contribute to the feedback . Which type of variable should he create. Illustrate with an example.</a:t>
            </a:r>
          </a:p>
          <a:p>
            <a:endParaRPr lang="en-US" dirty="0">
              <a:solidFill>
                <a:srgbClr val="000000"/>
              </a:solidFill>
            </a:endParaRPr>
          </a:p>
          <a:p>
            <a:endParaRPr lang="en-IN" dirty="0">
              <a:solidFill>
                <a:srgbClr val="000000"/>
              </a:solidFill>
            </a:endParaRPr>
          </a:p>
        </p:txBody>
      </p:sp>
    </p:spTree>
    <p:extLst>
      <p:ext uri="{BB962C8B-B14F-4D97-AF65-F5344CB8AC3E}">
        <p14:creationId xmlns:p14="http://schemas.microsoft.com/office/powerpoint/2010/main" val="141041087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Extension methods </a:t>
            </a:r>
            <a:endParaRPr lang="en-IN" dirty="0">
              <a:solidFill>
                <a:srgbClr val="000000"/>
              </a:solidFill>
            </a:endParaRPr>
          </a:p>
        </p:txBody>
      </p:sp>
      <p:sp>
        <p:nvSpPr>
          <p:cNvPr id="3" name="Content Placeholder 2"/>
          <p:cNvSpPr>
            <a:spLocks noGrp="1"/>
          </p:cNvSpPr>
          <p:nvPr>
            <p:ph idx="1"/>
          </p:nvPr>
        </p:nvSpPr>
        <p:spPr>
          <a:xfrm>
            <a:off x="430209" y="1052423"/>
            <a:ext cx="11351966" cy="5421757"/>
          </a:xfrm>
        </p:spPr>
        <p:txBody>
          <a:bodyPr>
            <a:normAutofit lnSpcReduction="10000"/>
          </a:bodyPr>
          <a:lstStyle/>
          <a:p>
            <a:r>
              <a:rPr lang="en-US" dirty="0" smtClean="0">
                <a:solidFill>
                  <a:srgbClr val="000000"/>
                </a:solidFill>
              </a:rPr>
              <a:t>In C#  the extension method allows you to add new methods in the existing class or structure without modifying the source code .</a:t>
            </a:r>
          </a:p>
          <a:p>
            <a:endParaRPr lang="en-US" dirty="0" smtClean="0">
              <a:solidFill>
                <a:srgbClr val="000000"/>
              </a:solidFill>
            </a:endParaRPr>
          </a:p>
          <a:p>
            <a:endParaRPr lang="en-US" dirty="0">
              <a:solidFill>
                <a:srgbClr val="000000"/>
              </a:solidFill>
            </a:endParaRPr>
          </a:p>
          <a:p>
            <a:endParaRPr lang="en-US" dirty="0" smtClean="0">
              <a:solidFill>
                <a:srgbClr val="000000"/>
              </a:solidFill>
            </a:endParaRPr>
          </a:p>
          <a:p>
            <a:endParaRPr lang="en-US" dirty="0">
              <a:solidFill>
                <a:srgbClr val="000000"/>
              </a:solidFill>
            </a:endParaRPr>
          </a:p>
          <a:p>
            <a:pPr marL="0" indent="0">
              <a:buNone/>
            </a:pPr>
            <a:endParaRPr lang="en-US" dirty="0" smtClean="0">
              <a:solidFill>
                <a:srgbClr val="000000"/>
              </a:solidFill>
            </a:endParaRPr>
          </a:p>
          <a:p>
            <a:pPr marL="0" indent="0">
              <a:buNone/>
            </a:pPr>
            <a:endParaRPr lang="en-US" dirty="0">
              <a:solidFill>
                <a:srgbClr val="000000"/>
              </a:solidFill>
            </a:endParaRPr>
          </a:p>
          <a:p>
            <a:pPr marL="0" indent="0">
              <a:buNone/>
            </a:pPr>
            <a:endParaRPr lang="en-US" dirty="0" smtClean="0">
              <a:solidFill>
                <a:srgbClr val="000000"/>
              </a:solidFill>
            </a:endParaRPr>
          </a:p>
          <a:p>
            <a:pPr marL="0" indent="0">
              <a:buNone/>
            </a:pPr>
            <a:endParaRPr lang="en-US" dirty="0">
              <a:solidFill>
                <a:srgbClr val="000000"/>
              </a:solidFill>
            </a:endParaRPr>
          </a:p>
          <a:p>
            <a:pPr marL="0" indent="0">
              <a:buNone/>
            </a:pPr>
            <a:endParaRPr lang="en-US" dirty="0" smtClean="0">
              <a:solidFill>
                <a:srgbClr val="000000"/>
              </a:solidFill>
            </a:endParaRPr>
          </a:p>
          <a:p>
            <a:pPr marL="0" indent="0">
              <a:buNone/>
            </a:pPr>
            <a:endParaRPr lang="en-US" dirty="0" smtClean="0">
              <a:solidFill>
                <a:srgbClr val="000000"/>
              </a:solidFill>
            </a:endParaRPr>
          </a:p>
          <a:p>
            <a:r>
              <a:rPr lang="en-US" dirty="0">
                <a:solidFill>
                  <a:srgbClr val="000000"/>
                </a:solidFill>
              </a:rPr>
              <a:t>Existing class can use the static class methods.</a:t>
            </a:r>
          </a:p>
          <a:p>
            <a:endParaRPr lang="en-IN" dirty="0">
              <a:solidFill>
                <a:srgbClr val="000000"/>
              </a:solidFill>
            </a:endParaRPr>
          </a:p>
        </p:txBody>
      </p:sp>
      <p:sp>
        <p:nvSpPr>
          <p:cNvPr id="4" name="Rectangle 3"/>
          <p:cNvSpPr/>
          <p:nvPr/>
        </p:nvSpPr>
        <p:spPr bwMode="auto">
          <a:xfrm>
            <a:off x="3416060" y="2432649"/>
            <a:ext cx="4520242" cy="10006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defTabSz="914400" fontAlgn="base" latinLnBrk="0">
              <a:lnSpc>
                <a:spcPct val="100000"/>
              </a:lnSpc>
              <a:spcBef>
                <a:spcPct val="20000"/>
              </a:spcBef>
              <a:spcAft>
                <a:spcPct val="0"/>
              </a:spcAft>
              <a:buClr>
                <a:srgbClr val="4D4D4D"/>
              </a:buClr>
              <a:buSzTx/>
              <a:tabLst/>
            </a:pPr>
            <a:endParaRPr lang="en-US" dirty="0">
              <a:solidFill>
                <a:srgbClr val="0070C0"/>
              </a:solidFill>
              <a:cs typeface="Times New Roman" pitchFamily="18" charset="0"/>
            </a:endParaRP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M1() ,M2(),M3()</a:t>
            </a:r>
            <a:endParaRPr lang="en-IN" dirty="0">
              <a:solidFill>
                <a:srgbClr val="0070C0"/>
              </a:solidFill>
              <a:cs typeface="Times New Roman" pitchFamily="18" charset="0"/>
            </a:endParaRPr>
          </a:p>
        </p:txBody>
      </p:sp>
      <p:sp>
        <p:nvSpPr>
          <p:cNvPr id="5" name="Rectangle 4"/>
          <p:cNvSpPr/>
          <p:nvPr/>
        </p:nvSpPr>
        <p:spPr bwMode="auto">
          <a:xfrm>
            <a:off x="4299284" y="4349897"/>
            <a:ext cx="2363638" cy="120769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defTabSz="914400" fontAlgn="base" latinLnBrk="0">
              <a:lnSpc>
                <a:spcPct val="100000"/>
              </a:lnSpc>
              <a:spcBef>
                <a:spcPct val="20000"/>
              </a:spcBef>
              <a:spcAft>
                <a:spcPct val="0"/>
              </a:spcAft>
              <a:buClr>
                <a:srgbClr val="4D4D4D"/>
              </a:buClr>
              <a:buSzTx/>
              <a:tabLst/>
            </a:pPr>
            <a:endParaRPr lang="en-US" dirty="0">
              <a:solidFill>
                <a:srgbClr val="0070C0"/>
              </a:solidFill>
              <a:cs typeface="Times New Roman" pitchFamily="18" charset="0"/>
            </a:endParaRP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M4(),M5()</a:t>
            </a:r>
            <a:endParaRPr lang="en-IN" dirty="0">
              <a:solidFill>
                <a:srgbClr val="0070C0"/>
              </a:solidFill>
              <a:cs typeface="Times New Roman" pitchFamily="18" charset="0"/>
            </a:endParaRPr>
          </a:p>
        </p:txBody>
      </p:sp>
      <p:cxnSp>
        <p:nvCxnSpPr>
          <p:cNvPr id="7" name="Straight Connector 6"/>
          <p:cNvCxnSpPr>
            <a:stCxn id="5" idx="3"/>
          </p:cNvCxnSpPr>
          <p:nvPr/>
        </p:nvCxnSpPr>
        <p:spPr bwMode="auto">
          <a:xfrm>
            <a:off x="6662922" y="4953746"/>
            <a:ext cx="2846717" cy="345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flipV="1">
            <a:off x="9509639" y="2725948"/>
            <a:ext cx="50851" cy="226230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Arrow Connector 10"/>
          <p:cNvCxnSpPr/>
          <p:nvPr/>
        </p:nvCxnSpPr>
        <p:spPr bwMode="auto">
          <a:xfrm flipH="1" flipV="1">
            <a:off x="7936303" y="2725947"/>
            <a:ext cx="1598761"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Rectangle 11"/>
          <p:cNvSpPr/>
          <p:nvPr/>
        </p:nvSpPr>
        <p:spPr bwMode="auto">
          <a:xfrm>
            <a:off x="4299284" y="2069216"/>
            <a:ext cx="2688112" cy="2408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Existing class	</a:t>
            </a:r>
            <a:endParaRPr lang="en-IN" dirty="0">
              <a:solidFill>
                <a:srgbClr val="0070C0"/>
              </a:solidFill>
              <a:cs typeface="Times New Roman" pitchFamily="18" charset="0"/>
            </a:endParaRPr>
          </a:p>
        </p:txBody>
      </p:sp>
      <p:sp>
        <p:nvSpPr>
          <p:cNvPr id="13" name="Rectangle 12"/>
          <p:cNvSpPr/>
          <p:nvPr/>
        </p:nvSpPr>
        <p:spPr bwMode="auto">
          <a:xfrm>
            <a:off x="4728940" y="3981880"/>
            <a:ext cx="1828800" cy="24063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Static class</a:t>
            </a:r>
            <a:endParaRPr lang="en-IN" dirty="0">
              <a:solidFill>
                <a:srgbClr val="0070C0"/>
              </a:solidFill>
              <a:cs typeface="Times New Roman" pitchFamily="18" charset="0"/>
            </a:endParaRPr>
          </a:p>
        </p:txBody>
      </p:sp>
    </p:spTree>
    <p:extLst>
      <p:ext uri="{BB962C8B-B14F-4D97-AF65-F5344CB8AC3E}">
        <p14:creationId xmlns:p14="http://schemas.microsoft.com/office/powerpoint/2010/main" val="237027774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Contd..</a:t>
            </a:r>
            <a:endParaRPr lang="en-IN" dirty="0">
              <a:solidFill>
                <a:srgbClr val="000000"/>
              </a:solidFill>
            </a:endParaRPr>
          </a:p>
        </p:txBody>
      </p:sp>
      <p:sp>
        <p:nvSpPr>
          <p:cNvPr id="3" name="Content Placeholder 2"/>
          <p:cNvSpPr>
            <a:spLocks noGrp="1"/>
          </p:cNvSpPr>
          <p:nvPr>
            <p:ph idx="1"/>
          </p:nvPr>
        </p:nvSpPr>
        <p:spPr/>
        <p:txBody>
          <a:bodyPr/>
          <a:lstStyle/>
          <a:p>
            <a:endParaRPr lang="en-IN" dirty="0"/>
          </a:p>
        </p:txBody>
      </p:sp>
      <p:sp>
        <p:nvSpPr>
          <p:cNvPr id="4" name="Rectangle 3"/>
          <p:cNvSpPr/>
          <p:nvPr/>
        </p:nvSpPr>
        <p:spPr bwMode="auto">
          <a:xfrm>
            <a:off x="673768" y="1187116"/>
            <a:ext cx="5037221" cy="56708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Public class </a:t>
            </a:r>
            <a:r>
              <a:rPr lang="en-US" dirty="0" err="1">
                <a:solidFill>
                  <a:srgbClr val="0070C0"/>
                </a:solidFill>
                <a:cs typeface="Times New Roman" pitchFamily="18" charset="0"/>
              </a:rPr>
              <a:t>SampleClass</a:t>
            </a:r>
            <a:endParaRPr lang="en-US" dirty="0">
              <a:solidFill>
                <a:srgbClr val="0070C0"/>
              </a:solidFill>
              <a:cs typeface="Times New Roman" pitchFamily="18" charset="0"/>
            </a:endParaRP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public string Display()</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a:t>
            </a:r>
            <a:br>
              <a:rPr lang="en-US" dirty="0">
                <a:solidFill>
                  <a:srgbClr val="0070C0"/>
                </a:solidFill>
                <a:cs typeface="Times New Roman" pitchFamily="18" charset="0"/>
              </a:rPr>
            </a:br>
            <a:r>
              <a:rPr lang="en-US" dirty="0">
                <a:solidFill>
                  <a:srgbClr val="0070C0"/>
                </a:solidFill>
                <a:cs typeface="Times New Roman" pitchFamily="18" charset="0"/>
              </a:rPr>
              <a:t>	</a:t>
            </a:r>
            <a:r>
              <a:rPr lang="en-US" dirty="0" err="1">
                <a:solidFill>
                  <a:srgbClr val="0070C0"/>
                </a:solidFill>
                <a:cs typeface="Times New Roman" pitchFamily="18" charset="0"/>
              </a:rPr>
              <a:t>console.writeline</a:t>
            </a:r>
            <a:r>
              <a:rPr lang="en-US" dirty="0">
                <a:solidFill>
                  <a:srgbClr val="0070C0"/>
                </a:solidFill>
                <a:cs typeface="Times New Roman" pitchFamily="18" charset="0"/>
              </a:rPr>
              <a:t>(“in display method”):</a:t>
            </a:r>
            <a:br>
              <a:rPr lang="en-US" dirty="0">
                <a:solidFill>
                  <a:srgbClr val="0070C0"/>
                </a:solidFill>
                <a:cs typeface="Times New Roman" pitchFamily="18" charset="0"/>
              </a:rPr>
            </a:br>
            <a:r>
              <a:rPr lang="en-US" dirty="0">
                <a:solidFill>
                  <a:srgbClr val="0070C0"/>
                </a:solidFill>
                <a:cs typeface="Times New Roman" pitchFamily="18" charset="0"/>
              </a:rPr>
              <a:t>	}</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public </a:t>
            </a:r>
            <a:r>
              <a:rPr lang="en-US" dirty="0" err="1">
                <a:solidFill>
                  <a:srgbClr val="0070C0"/>
                </a:solidFill>
                <a:cs typeface="Times New Roman" pitchFamily="18" charset="0"/>
              </a:rPr>
              <a:t>stirng</a:t>
            </a:r>
            <a:r>
              <a:rPr lang="en-US" dirty="0">
                <a:solidFill>
                  <a:srgbClr val="0070C0"/>
                </a:solidFill>
                <a:cs typeface="Times New Roman" pitchFamily="18" charset="0"/>
              </a:rPr>
              <a:t> Print()</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a:t>
            </a:r>
            <a:r>
              <a:rPr lang="en-US" dirty="0" err="1">
                <a:solidFill>
                  <a:srgbClr val="0070C0"/>
                </a:solidFill>
                <a:cs typeface="Times New Roman" pitchFamily="18" charset="0"/>
              </a:rPr>
              <a:t>console.writeline</a:t>
            </a:r>
            <a:r>
              <a:rPr lang="en-US" dirty="0">
                <a:solidFill>
                  <a:srgbClr val="0070C0"/>
                </a:solidFill>
                <a:cs typeface="Times New Roman" pitchFamily="18" charset="0"/>
              </a:rPr>
              <a:t>(“in print”);</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a:t>
            </a:r>
          </a:p>
          <a:p>
            <a:pPr marL="0" marR="0" defTabSz="914400" fontAlgn="base" latinLnBrk="0">
              <a:lnSpc>
                <a:spcPct val="100000"/>
              </a:lnSpc>
              <a:spcBef>
                <a:spcPct val="20000"/>
              </a:spcBef>
              <a:spcAft>
                <a:spcPct val="0"/>
              </a:spcAft>
              <a:buClr>
                <a:srgbClr val="4D4D4D"/>
              </a:buClr>
              <a:buSzTx/>
              <a:tabLst/>
            </a:pPr>
            <a:endParaRPr lang="en-US" dirty="0">
              <a:solidFill>
                <a:srgbClr val="0070C0"/>
              </a:solidFill>
              <a:cs typeface="Times New Roman" pitchFamily="18" charset="0"/>
            </a:endParaRP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Public static class </a:t>
            </a:r>
            <a:r>
              <a:rPr lang="en-US" dirty="0" err="1">
                <a:solidFill>
                  <a:srgbClr val="0070C0"/>
                </a:solidFill>
                <a:cs typeface="Times New Roman" pitchFamily="18" charset="0"/>
              </a:rPr>
              <a:t>ExtSampleclass</a:t>
            </a:r>
            <a:endParaRPr lang="en-US" dirty="0">
              <a:solidFill>
                <a:srgbClr val="0070C0"/>
              </a:solidFill>
              <a:cs typeface="Times New Roman" pitchFamily="18" charset="0"/>
            </a:endParaRP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a:t>
            </a:r>
          </a:p>
          <a:p>
            <a:pPr marL="0" marR="0" defTabSz="914400" fontAlgn="base" latinLnBrk="0">
              <a:lnSpc>
                <a:spcPct val="100000"/>
              </a:lnSpc>
              <a:spcBef>
                <a:spcPct val="20000"/>
              </a:spcBef>
              <a:spcAft>
                <a:spcPct val="0"/>
              </a:spcAft>
              <a:buClr>
                <a:srgbClr val="4D4D4D"/>
              </a:buClr>
              <a:buSzTx/>
              <a:tabLst/>
            </a:pPr>
            <a:r>
              <a:rPr lang="en-US" dirty="0" smtClean="0">
                <a:solidFill>
                  <a:srgbClr val="0070C0"/>
                </a:solidFill>
                <a:cs typeface="Times New Roman" pitchFamily="18" charset="0"/>
              </a:rPr>
              <a:t>public </a:t>
            </a:r>
            <a:r>
              <a:rPr lang="en-US" dirty="0">
                <a:solidFill>
                  <a:srgbClr val="0070C0"/>
                </a:solidFill>
                <a:cs typeface="Times New Roman" pitchFamily="18" charset="0"/>
              </a:rPr>
              <a:t>static void </a:t>
            </a:r>
            <a:r>
              <a:rPr lang="en-US" dirty="0" err="1">
                <a:solidFill>
                  <a:srgbClr val="0070C0"/>
                </a:solidFill>
                <a:cs typeface="Times New Roman" pitchFamily="18" charset="0"/>
              </a:rPr>
              <a:t>NewMethod</a:t>
            </a:r>
            <a:r>
              <a:rPr lang="en-US" dirty="0">
                <a:solidFill>
                  <a:srgbClr val="0070C0"/>
                </a:solidFill>
                <a:cs typeface="Times New Roman" pitchFamily="18" charset="0"/>
              </a:rPr>
              <a:t>(this </a:t>
            </a:r>
            <a:r>
              <a:rPr lang="en-US" dirty="0" err="1">
                <a:solidFill>
                  <a:srgbClr val="0070C0"/>
                </a:solidFill>
                <a:cs typeface="Times New Roman" pitchFamily="18" charset="0"/>
              </a:rPr>
              <a:t>SampleClass</a:t>
            </a:r>
            <a:r>
              <a:rPr lang="en-US" dirty="0">
                <a:solidFill>
                  <a:srgbClr val="0070C0"/>
                </a:solidFill>
                <a:cs typeface="Times New Roman" pitchFamily="18" charset="0"/>
              </a:rPr>
              <a:t> </a:t>
            </a:r>
            <a:r>
              <a:rPr lang="en-US" dirty="0" err="1">
                <a:solidFill>
                  <a:srgbClr val="0070C0"/>
                </a:solidFill>
                <a:cs typeface="Times New Roman" pitchFamily="18" charset="0"/>
              </a:rPr>
              <a:t>ob</a:t>
            </a:r>
            <a:r>
              <a:rPr lang="en-US" dirty="0">
                <a:solidFill>
                  <a:srgbClr val="0070C0"/>
                </a:solidFill>
                <a:cs typeface="Times New Roman" pitchFamily="18" charset="0"/>
              </a:rPr>
              <a:t>)</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a:t>
            </a:r>
            <a:endParaRPr lang="en-IN" dirty="0">
              <a:solidFill>
                <a:srgbClr val="0070C0"/>
              </a:solidFill>
              <a:cs typeface="Times New Roman" pitchFamily="18" charset="0"/>
            </a:endParaRPr>
          </a:p>
        </p:txBody>
      </p:sp>
      <p:sp>
        <p:nvSpPr>
          <p:cNvPr id="5" name="Rectangle 4"/>
          <p:cNvSpPr/>
          <p:nvPr/>
        </p:nvSpPr>
        <p:spPr bwMode="auto">
          <a:xfrm>
            <a:off x="6320590" y="1187116"/>
            <a:ext cx="5461586" cy="56708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defTabSz="914400" fontAlgn="base" latinLnBrk="0">
              <a:lnSpc>
                <a:spcPct val="100000"/>
              </a:lnSpc>
              <a:spcBef>
                <a:spcPct val="20000"/>
              </a:spcBef>
              <a:spcAft>
                <a:spcPct val="0"/>
              </a:spcAft>
              <a:buClr>
                <a:srgbClr val="4D4D4D"/>
              </a:buClr>
              <a:buSzTx/>
              <a:tabLst/>
            </a:pPr>
            <a:endParaRPr lang="en-US" dirty="0" smtClean="0">
              <a:solidFill>
                <a:srgbClr val="0070C0"/>
              </a:solidFill>
              <a:cs typeface="Times New Roman" pitchFamily="18" charset="0"/>
            </a:endParaRPr>
          </a:p>
          <a:p>
            <a:pPr fontAlgn="base">
              <a:spcBef>
                <a:spcPct val="20000"/>
              </a:spcBef>
              <a:spcAft>
                <a:spcPct val="0"/>
              </a:spcAft>
              <a:buClr>
                <a:srgbClr val="4D4D4D"/>
              </a:buClr>
            </a:pPr>
            <a:r>
              <a:rPr lang="en-US" dirty="0">
                <a:solidFill>
                  <a:srgbClr val="0070C0"/>
                </a:solidFill>
                <a:cs typeface="Times New Roman" pitchFamily="18" charset="0"/>
              </a:rPr>
              <a:t>{</a:t>
            </a:r>
          </a:p>
          <a:p>
            <a:pPr fontAlgn="base">
              <a:spcBef>
                <a:spcPct val="20000"/>
              </a:spcBef>
              <a:spcAft>
                <a:spcPct val="0"/>
              </a:spcAft>
              <a:buClr>
                <a:srgbClr val="4D4D4D"/>
              </a:buClr>
            </a:pPr>
            <a:r>
              <a:rPr lang="en-US" dirty="0">
                <a:solidFill>
                  <a:srgbClr val="0070C0"/>
                </a:solidFill>
                <a:cs typeface="Times New Roman" pitchFamily="18" charset="0"/>
              </a:rPr>
              <a:t>	</a:t>
            </a:r>
            <a:r>
              <a:rPr lang="en-US" dirty="0" err="1">
                <a:solidFill>
                  <a:srgbClr val="0070C0"/>
                </a:solidFill>
                <a:cs typeface="Times New Roman" pitchFamily="18" charset="0"/>
              </a:rPr>
              <a:t>console.writelin</a:t>
            </a:r>
            <a:r>
              <a:rPr lang="en-US" dirty="0">
                <a:solidFill>
                  <a:srgbClr val="0070C0"/>
                </a:solidFill>
                <a:cs typeface="Times New Roman" pitchFamily="18" charset="0"/>
              </a:rPr>
              <a:t>(“hello I am in extension”):</a:t>
            </a:r>
          </a:p>
          <a:p>
            <a:pPr fontAlgn="base">
              <a:spcBef>
                <a:spcPct val="20000"/>
              </a:spcBef>
              <a:spcAft>
                <a:spcPct val="0"/>
              </a:spcAft>
              <a:buClr>
                <a:srgbClr val="4D4D4D"/>
              </a:buClr>
            </a:pPr>
            <a:r>
              <a:rPr lang="en-US" dirty="0">
                <a:solidFill>
                  <a:srgbClr val="0070C0"/>
                </a:solidFill>
                <a:cs typeface="Times New Roman" pitchFamily="18" charset="0"/>
              </a:rPr>
              <a:t>	}</a:t>
            </a:r>
          </a:p>
          <a:p>
            <a:pPr fontAlgn="base">
              <a:spcBef>
                <a:spcPct val="20000"/>
              </a:spcBef>
              <a:spcAft>
                <a:spcPct val="0"/>
              </a:spcAft>
              <a:buClr>
                <a:srgbClr val="4D4D4D"/>
              </a:buClr>
            </a:pPr>
            <a:r>
              <a:rPr lang="en-US" dirty="0">
                <a:solidFill>
                  <a:srgbClr val="0070C0"/>
                </a:solidFill>
                <a:cs typeface="Times New Roman" pitchFamily="18" charset="0"/>
              </a:rPr>
              <a:t>}</a:t>
            </a:r>
            <a:endParaRPr lang="en-IN" dirty="0">
              <a:solidFill>
                <a:srgbClr val="0070C0"/>
              </a:solidFill>
              <a:cs typeface="Times New Roman" pitchFamily="18" charset="0"/>
            </a:endParaRPr>
          </a:p>
          <a:p>
            <a:pPr marL="0" marR="0" defTabSz="914400" fontAlgn="base" latinLnBrk="0">
              <a:lnSpc>
                <a:spcPct val="100000"/>
              </a:lnSpc>
              <a:spcBef>
                <a:spcPct val="20000"/>
              </a:spcBef>
              <a:spcAft>
                <a:spcPct val="0"/>
              </a:spcAft>
              <a:buClr>
                <a:srgbClr val="4D4D4D"/>
              </a:buClr>
              <a:buSzTx/>
              <a:tabLst/>
            </a:pPr>
            <a:endParaRPr lang="en-US" dirty="0">
              <a:solidFill>
                <a:srgbClr val="0070C0"/>
              </a:solidFill>
              <a:cs typeface="Times New Roman" pitchFamily="18" charset="0"/>
            </a:endParaRPr>
          </a:p>
          <a:p>
            <a:pPr marL="0" marR="0" defTabSz="914400" fontAlgn="base" latinLnBrk="0">
              <a:lnSpc>
                <a:spcPct val="100000"/>
              </a:lnSpc>
              <a:spcBef>
                <a:spcPct val="20000"/>
              </a:spcBef>
              <a:spcAft>
                <a:spcPct val="0"/>
              </a:spcAft>
              <a:buClr>
                <a:srgbClr val="4D4D4D"/>
              </a:buClr>
              <a:buSzTx/>
              <a:tabLst/>
            </a:pPr>
            <a:endParaRPr lang="en-US" dirty="0" smtClean="0">
              <a:solidFill>
                <a:srgbClr val="0070C0"/>
              </a:solidFill>
              <a:cs typeface="Times New Roman" pitchFamily="18" charset="0"/>
            </a:endParaRPr>
          </a:p>
          <a:p>
            <a:pPr marL="0" marR="0" defTabSz="914400" fontAlgn="base" latinLnBrk="0">
              <a:lnSpc>
                <a:spcPct val="100000"/>
              </a:lnSpc>
              <a:spcBef>
                <a:spcPct val="20000"/>
              </a:spcBef>
              <a:spcAft>
                <a:spcPct val="0"/>
              </a:spcAft>
              <a:buClr>
                <a:srgbClr val="4D4D4D"/>
              </a:buClr>
              <a:buSzTx/>
              <a:tabLst/>
            </a:pPr>
            <a:r>
              <a:rPr lang="en-US" dirty="0" smtClean="0">
                <a:solidFill>
                  <a:srgbClr val="0070C0"/>
                </a:solidFill>
                <a:cs typeface="Times New Roman" pitchFamily="18" charset="0"/>
              </a:rPr>
              <a:t>Class </a:t>
            </a:r>
            <a:r>
              <a:rPr lang="en-US" dirty="0">
                <a:solidFill>
                  <a:srgbClr val="0070C0"/>
                </a:solidFill>
                <a:cs typeface="Times New Roman" pitchFamily="18" charset="0"/>
              </a:rPr>
              <a:t>program</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static void main(string [] args)</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a:t>
            </a:r>
            <a:r>
              <a:rPr lang="en-US" dirty="0" err="1">
                <a:solidFill>
                  <a:srgbClr val="0070C0"/>
                </a:solidFill>
                <a:cs typeface="Times New Roman" pitchFamily="18" charset="0"/>
              </a:rPr>
              <a:t>SampleClass</a:t>
            </a:r>
            <a:r>
              <a:rPr lang="en-US" dirty="0">
                <a:solidFill>
                  <a:srgbClr val="0070C0"/>
                </a:solidFill>
                <a:cs typeface="Times New Roman" pitchFamily="18" charset="0"/>
              </a:rPr>
              <a:t> </a:t>
            </a:r>
            <a:r>
              <a:rPr lang="en-US" dirty="0" err="1">
                <a:solidFill>
                  <a:srgbClr val="0070C0"/>
                </a:solidFill>
                <a:cs typeface="Times New Roman" pitchFamily="18" charset="0"/>
              </a:rPr>
              <a:t>sc</a:t>
            </a:r>
            <a:r>
              <a:rPr lang="en-US" dirty="0">
                <a:solidFill>
                  <a:srgbClr val="0070C0"/>
                </a:solidFill>
                <a:cs typeface="Times New Roman" pitchFamily="18" charset="0"/>
              </a:rPr>
              <a:t>=new </a:t>
            </a:r>
            <a:r>
              <a:rPr lang="en-US" dirty="0" err="1">
                <a:solidFill>
                  <a:srgbClr val="0070C0"/>
                </a:solidFill>
                <a:cs typeface="Times New Roman" pitchFamily="18" charset="0"/>
              </a:rPr>
              <a:t>SampleClass</a:t>
            </a:r>
            <a:r>
              <a:rPr lang="en-US" dirty="0">
                <a:solidFill>
                  <a:srgbClr val="0070C0"/>
                </a:solidFill>
                <a:cs typeface="Times New Roman" pitchFamily="18" charset="0"/>
              </a:rPr>
              <a:t>():</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a:t>
            </a:r>
            <a:r>
              <a:rPr lang="en-US" dirty="0" err="1">
                <a:solidFill>
                  <a:srgbClr val="0070C0"/>
                </a:solidFill>
                <a:cs typeface="Times New Roman" pitchFamily="18" charset="0"/>
              </a:rPr>
              <a:t>sc.Display</a:t>
            </a:r>
            <a:r>
              <a:rPr lang="en-US" dirty="0">
                <a:solidFill>
                  <a:srgbClr val="0070C0"/>
                </a:solidFill>
                <a:cs typeface="Times New Roman" pitchFamily="18" charset="0"/>
              </a:rPr>
              <a:t>():</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a:t>
            </a:r>
            <a:r>
              <a:rPr lang="en-US" dirty="0" err="1">
                <a:solidFill>
                  <a:srgbClr val="0070C0"/>
                </a:solidFill>
                <a:cs typeface="Times New Roman" pitchFamily="18" charset="0"/>
              </a:rPr>
              <a:t>sc.Print</a:t>
            </a:r>
            <a:r>
              <a:rPr lang="en-US" dirty="0">
                <a:solidFill>
                  <a:srgbClr val="0070C0"/>
                </a:solidFill>
                <a:cs typeface="Times New Roman" pitchFamily="18" charset="0"/>
              </a:rPr>
              <a:t>();</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a:t>
            </a:r>
            <a:r>
              <a:rPr lang="en-US" dirty="0" err="1">
                <a:solidFill>
                  <a:srgbClr val="0070C0"/>
                </a:solidFill>
                <a:cs typeface="Times New Roman" pitchFamily="18" charset="0"/>
              </a:rPr>
              <a:t>sc.NewMethod</a:t>
            </a:r>
            <a:r>
              <a:rPr lang="en-US" dirty="0">
                <a:solidFill>
                  <a:srgbClr val="0070C0"/>
                </a:solidFill>
                <a:cs typeface="Times New Roman" pitchFamily="18" charset="0"/>
              </a:rPr>
              <a:t>();</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a:t>
            </a:r>
            <a:endParaRPr lang="en-IN" dirty="0">
              <a:solidFill>
                <a:srgbClr val="0070C0"/>
              </a:solidFill>
              <a:cs typeface="Times New Roman" pitchFamily="18" charset="0"/>
            </a:endParaRPr>
          </a:p>
        </p:txBody>
      </p:sp>
    </p:spTree>
    <p:extLst>
      <p:ext uri="{BB962C8B-B14F-4D97-AF65-F5344CB8AC3E}">
        <p14:creationId xmlns:p14="http://schemas.microsoft.com/office/powerpoint/2010/main" val="628353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Assignment -Extension methods</a:t>
            </a:r>
            <a:endParaRPr lang="en-IN" dirty="0">
              <a:solidFill>
                <a:srgbClr val="000000"/>
              </a:solidFill>
            </a:endParaRPr>
          </a:p>
        </p:txBody>
      </p:sp>
      <p:sp>
        <p:nvSpPr>
          <p:cNvPr id="3" name="Content Placeholder 2"/>
          <p:cNvSpPr>
            <a:spLocks noGrp="1"/>
          </p:cNvSpPr>
          <p:nvPr>
            <p:ph idx="1"/>
          </p:nvPr>
        </p:nvSpPr>
        <p:spPr/>
        <p:txBody>
          <a:bodyPr/>
          <a:lstStyle/>
          <a:p>
            <a:r>
              <a:rPr lang="en-US" dirty="0">
                <a:solidFill>
                  <a:srgbClr val="000000"/>
                </a:solidFill>
              </a:rPr>
              <a:t>Patrick works for a online shopping company , he wants to validate the customers email id and phone no , using string builder and extension method concepts develop a code to test the correctness of email id and phone no using regular expressions.</a:t>
            </a:r>
          </a:p>
          <a:p>
            <a:endParaRPr lang="en-US" dirty="0">
              <a:solidFill>
                <a:srgbClr val="000000"/>
              </a:solidFill>
            </a:endParaRPr>
          </a:p>
        </p:txBody>
      </p:sp>
    </p:spTree>
    <p:extLst>
      <p:ext uri="{BB962C8B-B14F-4D97-AF65-F5344CB8AC3E}">
        <p14:creationId xmlns:p14="http://schemas.microsoft.com/office/powerpoint/2010/main" val="1834887695"/>
      </p:ext>
    </p:extLst>
  </p:cSld>
  <p:clrMapOvr>
    <a:masterClrMapping/>
  </p:clrMapOvr>
  <p:transition>
    <p:fade/>
  </p:transition>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2427474e-60f8-4f75-abfc-98841d67cf98" ContentTypeId="0x01" PreviousValue="false"/>
</file>

<file path=customXml/item2.xml><?xml version="1.0" encoding="utf-8"?>
<p:properties xmlns:p="http://schemas.microsoft.com/office/2006/metadata/properties" xmlns:xsi="http://www.w3.org/2001/XMLSchema-instance" xmlns:pc="http://schemas.microsoft.com/office/infopath/2007/PartnerControls">
  <documentManagement>
    <TaxCatchAll xmlns="b18187cb-8916-4058-bf8c-5a14975cbd53"/>
    <Document_x0020_Status xmlns="83f541c1-93d0-4555-909e-9278fdf60e09">New</Document_x0020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65031A67AD61C42943EAA7E3CD69BB5" ma:contentTypeVersion="27" ma:contentTypeDescription="Create a new document." ma:contentTypeScope="" ma:versionID="0049ff18c62cc56b8344e730804c165f">
  <xsd:schema xmlns:xsd="http://www.w3.org/2001/XMLSchema" xmlns:xs="http://www.w3.org/2001/XMLSchema" xmlns:p="http://schemas.microsoft.com/office/2006/metadata/properties" xmlns:ns3="83f541c1-93d0-4555-909e-9278fdf60e09" xmlns:ns4="b18187cb-8916-4058-bf8c-5a14975cbd53" targetNamespace="http://schemas.microsoft.com/office/2006/metadata/properties" ma:root="true" ma:fieldsID="effc5c766fea21256dc953216e535961" ns3:_="" ns4:_="">
    <xsd:import namespace="83f541c1-93d0-4555-909e-9278fdf60e09"/>
    <xsd:import namespace="b18187cb-8916-4058-bf8c-5a14975cbd53"/>
    <xsd:element name="properties">
      <xsd:complexType>
        <xsd:sequence>
          <xsd:element name="documentManagement">
            <xsd:complexType>
              <xsd:all>
                <xsd:element ref="ns3:Document_x0020_Status"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f541c1-93d0-4555-909e-9278fdf60e09" elementFormDefault="qualified">
    <xsd:import namespace="http://schemas.microsoft.com/office/2006/documentManagement/types"/>
    <xsd:import namespace="http://schemas.microsoft.com/office/infopath/2007/PartnerControls"/>
    <xsd:element name="Document_x0020_Status" ma:index="9" nillable="true" ma:displayName="Document Status" ma:default="New" ma:format="Dropdown" ma:internalName="Document_x0020_Status">
      <xsd:simpleType>
        <xsd:restriction base="dms:Choice">
          <xsd:enumeration value="New"/>
          <xsd:enumeration value="Approved"/>
          <xsd:enumeration value="Due for Revision"/>
          <xsd:enumeration value="Revised"/>
        </xsd:restriction>
      </xsd:simpleType>
    </xsd:element>
  </xsd:schema>
  <xsd:schema xmlns:xsd="http://www.w3.org/2001/XMLSchema" xmlns:xs="http://www.w3.org/2001/XMLSchema" xmlns:dms="http://schemas.microsoft.com/office/2006/documentManagement/types" xmlns:pc="http://schemas.microsoft.com/office/infopath/2007/PartnerControls" targetNamespace="b18187cb-8916-4058-bf8c-5a14975cbd5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23eb8f7-4ab3-4572-aed0-ecdb357c8046}" ma:internalName="TaxCatchAll" ma:showField="CatchAllData" ma:web="bfceae84-e637-4bce-973f-0a9a0545e2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CD1988-5A8A-4384-9518-D51C5B911CF5}"/>
</file>

<file path=customXml/itemProps2.xml><?xml version="1.0" encoding="utf-8"?>
<ds:datastoreItem xmlns:ds="http://schemas.openxmlformats.org/officeDocument/2006/customXml" ds:itemID="{1590D1E7-2A80-490F-937A-F1E57FE1C728}"/>
</file>

<file path=customXml/itemProps3.xml><?xml version="1.0" encoding="utf-8"?>
<ds:datastoreItem xmlns:ds="http://schemas.openxmlformats.org/officeDocument/2006/customXml" ds:itemID="{855D37A4-E9BF-472F-81DD-3054852C7129}"/>
</file>

<file path=customXml/itemProps4.xml><?xml version="1.0" encoding="utf-8"?>
<ds:datastoreItem xmlns:ds="http://schemas.openxmlformats.org/officeDocument/2006/customXml" ds:itemID="{EFE2F61D-0844-4312-8295-BA9460D20164}"/>
</file>

<file path=docProps/app.xml><?xml version="1.0" encoding="utf-8"?>
<Properties xmlns="http://schemas.openxmlformats.org/officeDocument/2006/extended-properties" xmlns:vt="http://schemas.openxmlformats.org/officeDocument/2006/docPropsVTypes">
  <Template>Q3 2014 Board Meeting v4 November 2 2014</Template>
  <TotalTime>6605</TotalTime>
  <Words>2532</Words>
  <Application>Microsoft Office PowerPoint</Application>
  <PresentationFormat>Widescreen</PresentationFormat>
  <Paragraphs>458</Paragraphs>
  <Slides>41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ＭＳ Ｐゴシック</vt:lpstr>
      <vt:lpstr>Arial</vt:lpstr>
      <vt:lpstr>Brush Script Std</vt:lpstr>
      <vt:lpstr>Calibri</vt:lpstr>
      <vt:lpstr>Helvetica Condensed</vt:lpstr>
      <vt:lpstr>HelveticaNeue Condensed</vt:lpstr>
      <vt:lpstr>Times</vt:lpstr>
      <vt:lpstr>Times New Roman</vt:lpstr>
      <vt:lpstr>Wingdings</vt:lpstr>
      <vt:lpstr>Blank Presentation</vt:lpstr>
      <vt:lpstr>Programming in C# - Day 2</vt:lpstr>
      <vt:lpstr>Agenda </vt:lpstr>
      <vt:lpstr>PowerPoint Presentation</vt:lpstr>
      <vt:lpstr>PowerPoint Presentation</vt:lpstr>
      <vt:lpstr>Anonymous types </vt:lpstr>
      <vt:lpstr>Assignment – Anonymous &amp; dynamic type</vt:lpstr>
      <vt:lpstr>Extension methods </vt:lpstr>
      <vt:lpstr>Contd..</vt:lpstr>
      <vt:lpstr>Assignment -Extension methods</vt:lpstr>
      <vt:lpstr>Nested  classes</vt:lpstr>
      <vt:lpstr>Contd…</vt:lpstr>
      <vt:lpstr>Attributes usage</vt:lpstr>
      <vt:lpstr>Contd..</vt:lpstr>
      <vt:lpstr>Predefined attributes</vt:lpstr>
      <vt:lpstr>Custom attribute</vt:lpstr>
      <vt:lpstr>PowerPoint Presentation</vt:lpstr>
      <vt:lpstr>Properties</vt:lpstr>
      <vt:lpstr>PowerPoint Presentation</vt:lpstr>
      <vt:lpstr>Assignment - Properties</vt:lpstr>
      <vt:lpstr>Indexers</vt:lpstr>
      <vt:lpstr>Contd…</vt:lpstr>
      <vt:lpstr>Indexers vs Properties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Assignment – Abstraction </vt:lpstr>
      <vt:lpstr>Polymorphism </vt:lpstr>
      <vt:lpstr>PowerPoint Presentation</vt:lpstr>
      <vt:lpstr>PowerPoint Presentation</vt:lpstr>
      <vt:lpstr>Unchecked Exceptions</vt:lpstr>
      <vt:lpstr>PowerPoint Presentation</vt:lpstr>
      <vt:lpstr>PowerPoint Presentation</vt:lpstr>
      <vt:lpstr>PowerPoint Presentation</vt:lpstr>
      <vt:lpstr>PowerPoint Presentation</vt:lpstr>
      <vt:lpstr>Steps to create a user defined exception</vt:lpstr>
      <vt:lpstr>Assignment – User defined exception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Narmadha</dc:creator>
  <cp:lastModifiedBy>vinoth</cp:lastModifiedBy>
  <cp:revision>669</cp:revision>
  <dcterms:created xsi:type="dcterms:W3CDTF">2014-11-02T05:32:32Z</dcterms:created>
  <dcterms:modified xsi:type="dcterms:W3CDTF">2013-12-31T18:34:17Z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0x010100B65031A67AD61C42943EAA7E3CD69BB5</vt:lpwstr>
  </property>
  <property fmtid="{D5CDD505-2E9C-101B-9397-08002B2CF9AE}" pid="3" name="Order">
    <vt:r8>317300</vt:r8>
  </property>
</Properties>
</file>