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entation.xml" ContentType="application/vnd.openxmlformats-officedocument.presentationml.presentation.main+xml"/>
  <Override PartName="/ppt/slides/slide4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30.xml" ContentType="application/vnd.openxmlformats-officedocument.presentationml.slide+xml"/>
  <Override PartName="/ppt/slides/slide45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53"/>
  </p:notesMasterIdLst>
  <p:handoutMasterIdLst>
    <p:handoutMasterId r:id="rId54"/>
  </p:handoutMasterIdLst>
  <p:sldIdLst>
    <p:sldId id="256" r:id="rId5"/>
    <p:sldId id="644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5" r:id="rId23"/>
    <p:sldId id="646" r:id="rId24"/>
    <p:sldId id="665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83" r:id="rId33"/>
    <p:sldId id="647" r:id="rId34"/>
    <p:sldId id="648" r:id="rId35"/>
    <p:sldId id="649" r:id="rId36"/>
    <p:sldId id="650" r:id="rId37"/>
    <p:sldId id="651" r:id="rId38"/>
    <p:sldId id="652" r:id="rId39"/>
    <p:sldId id="654" r:id="rId40"/>
    <p:sldId id="653" r:id="rId41"/>
    <p:sldId id="655" r:id="rId42"/>
    <p:sldId id="657" r:id="rId43"/>
    <p:sldId id="656" r:id="rId44"/>
    <p:sldId id="658" r:id="rId45"/>
    <p:sldId id="659" r:id="rId46"/>
    <p:sldId id="660" r:id="rId47"/>
    <p:sldId id="661" r:id="rId48"/>
    <p:sldId id="663" r:id="rId49"/>
    <p:sldId id="664" r:id="rId50"/>
    <p:sldId id="662" r:id="rId51"/>
    <p:sldId id="26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4EFF"/>
    <a:srgbClr val="000061"/>
    <a:srgbClr val="F71777"/>
    <a:srgbClr val="FFFFFF"/>
    <a:srgbClr val="FFB006"/>
    <a:srgbClr val="FB0A1A"/>
    <a:srgbClr val="F39220"/>
    <a:srgbClr val="B4002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474" y="48"/>
      </p:cViewPr>
      <p:guideLst>
        <p:guide orient="horz" pos="2160"/>
        <p:guide pos="384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ustomXml" Target="../customXml/item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34FB9-27EC-4023-9296-5C5CA6342A8B}" type="slidenum">
              <a:rPr lang="en-US"/>
              <a:pPr/>
              <a:t>29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Student already have learnt about SCDs in Module I. Therefore, you can start this topic by asking the following questions to students: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What are type 1 SCDs?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Given an example to explain type 1 SCDs.</a:t>
            </a:r>
          </a:p>
          <a:p>
            <a:pPr marL="228600" indent="-228600"/>
            <a:r>
              <a:rPr lang="en-US"/>
              <a:t>This will recapitulate what they have learnt about type 1 SCD in Module 1. </a:t>
            </a:r>
          </a:p>
          <a:p>
            <a:pPr marL="228600" indent="-228600"/>
            <a:r>
              <a:rPr lang="en-US"/>
              <a:t>Now explain the strategy to load the data into these dimension tables with help of the given diagram. Relate this diagram to the example given in SG.</a:t>
            </a:r>
          </a:p>
        </p:txBody>
      </p:sp>
    </p:spTree>
    <p:extLst>
      <p:ext uri="{BB962C8B-B14F-4D97-AF65-F5344CB8AC3E}">
        <p14:creationId xmlns:p14="http://schemas.microsoft.com/office/powerpoint/2010/main" val="218234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word lambda is taken </a:t>
            </a:r>
            <a:r>
              <a:rPr lang="en-US" dirty="0" err="1" smtClean="0"/>
              <a:t>frm</a:t>
            </a:r>
            <a:r>
              <a:rPr lang="en-US" dirty="0" smtClean="0"/>
              <a:t> the lambda </a:t>
            </a:r>
            <a:r>
              <a:rPr lang="en-US" dirty="0" err="1" smtClean="0"/>
              <a:t>calculas</a:t>
            </a:r>
            <a:r>
              <a:rPr lang="en-US" dirty="0" smtClean="0"/>
              <a:t> where everything is expressed in terms of </a:t>
            </a:r>
            <a:r>
              <a:rPr lang="en-US" dirty="0" err="1" smtClean="0"/>
              <a:t>funcitons.a</a:t>
            </a:r>
            <a:r>
              <a:rPr lang="en-US" baseline="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347D6-4A7F-490A-BC04-3293DCF64EC2}" type="slidenum">
              <a:rPr lang="en-US"/>
              <a:pPr/>
              <a:t>22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Students know what is the structure of Flat dimension. You can initiate the session by asking the following questions:</a:t>
            </a:r>
          </a:p>
          <a:p>
            <a:r>
              <a:rPr lang="en-US"/>
              <a:t>1. What are flat dimension tables? </a:t>
            </a:r>
          </a:p>
          <a:p>
            <a:r>
              <a:rPr lang="en-US"/>
              <a:t>2. What is the structure of flat dimension?</a:t>
            </a:r>
          </a:p>
          <a:p>
            <a:r>
              <a:rPr lang="en-US"/>
              <a:t>3. Given examples of a flat dimension?</a:t>
            </a:r>
          </a:p>
          <a:p>
            <a:r>
              <a:rPr lang="en-US"/>
              <a:t>Next, tell the strategy to load the data into the flat dimension table. You can explain the loading strategy with the help of the example given in SG.</a:t>
            </a:r>
          </a:p>
          <a:p>
            <a:r>
              <a:rPr lang="en-US"/>
              <a:t>Continue this session by asking the following questions:</a:t>
            </a:r>
          </a:p>
          <a:p>
            <a:r>
              <a:rPr lang="en-US"/>
              <a:t>4. What are large flat dimension tables?</a:t>
            </a:r>
          </a:p>
          <a:p>
            <a:r>
              <a:rPr lang="en-US"/>
              <a:t>5. Give examples of large flat dimensions?</a:t>
            </a:r>
          </a:p>
          <a:p>
            <a:r>
              <a:rPr lang="en-US"/>
              <a:t>Then, explain the strategy to load data into the large flat dimension table.</a:t>
            </a:r>
          </a:p>
          <a:p>
            <a:r>
              <a:rPr lang="en-US"/>
              <a:t>Before explaining the strategy to load data into the small dimension table ask the following questions and the tell the strategy to load the data into the dimension table.</a:t>
            </a:r>
          </a:p>
          <a:p>
            <a:r>
              <a:rPr lang="en-US"/>
              <a:t>6. What are small flat dimension tables?</a:t>
            </a:r>
          </a:p>
          <a:p>
            <a:r>
              <a:rPr lang="en-US"/>
              <a:t>7. Give examples of small flat dimension tables.</a:t>
            </a:r>
          </a:p>
          <a:p>
            <a:endParaRPr lang="en-US"/>
          </a:p>
          <a:p>
            <a:r>
              <a:rPr lang="en-US"/>
              <a:t>With the help of these questions, students will be able to recall about flat dimensions, they have learnt in Module I.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Explain this topic with the help of an example given in SG. </a:t>
            </a:r>
          </a:p>
        </p:txBody>
      </p:sp>
    </p:spTree>
    <p:extLst>
      <p:ext uri="{BB962C8B-B14F-4D97-AF65-F5344CB8AC3E}">
        <p14:creationId xmlns:p14="http://schemas.microsoft.com/office/powerpoint/2010/main" val="357091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698BE-9771-43AB-AFC3-FB4413B3F27F}" type="slidenum">
              <a:rPr lang="en-US"/>
              <a:pPr/>
              <a:t>23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Students know what is the structure of Flat dimension. You can initiate the session by asking the following questions:</a:t>
            </a:r>
          </a:p>
          <a:p>
            <a:r>
              <a:rPr lang="en-US"/>
              <a:t>1. What are flat dimension tables? </a:t>
            </a:r>
          </a:p>
          <a:p>
            <a:r>
              <a:rPr lang="en-US"/>
              <a:t>2. What is the structure of flat dimension?</a:t>
            </a:r>
          </a:p>
          <a:p>
            <a:r>
              <a:rPr lang="en-US"/>
              <a:t>3. Given examples of a flat dimension?</a:t>
            </a:r>
          </a:p>
          <a:p>
            <a:r>
              <a:rPr lang="en-US"/>
              <a:t>Next, tell the strategy to load the data into the flat dimension table. You can explain the loading strategy with the help of the example given in SG.</a:t>
            </a:r>
          </a:p>
          <a:p>
            <a:r>
              <a:rPr lang="en-US"/>
              <a:t>Continue this session by asking the following questions:</a:t>
            </a:r>
          </a:p>
          <a:p>
            <a:r>
              <a:rPr lang="en-US"/>
              <a:t>4. What are large flat dimension tables?</a:t>
            </a:r>
          </a:p>
          <a:p>
            <a:r>
              <a:rPr lang="en-US"/>
              <a:t>5. Give examples of large flat dimensions?</a:t>
            </a:r>
          </a:p>
          <a:p>
            <a:r>
              <a:rPr lang="en-US"/>
              <a:t>Then, explain the strategy to load data into the large flat dimension table.</a:t>
            </a:r>
          </a:p>
          <a:p>
            <a:r>
              <a:rPr lang="en-US"/>
              <a:t>Before explaining the strategy to load data into the small dimension table ask the following questions and the tell the strategy to load the data into the dimension table.</a:t>
            </a:r>
          </a:p>
          <a:p>
            <a:r>
              <a:rPr lang="en-US"/>
              <a:t>6. What are small flat dimension tables?</a:t>
            </a:r>
          </a:p>
          <a:p>
            <a:r>
              <a:rPr lang="en-US"/>
              <a:t>7. Give examples of small flat dimension tables.</a:t>
            </a:r>
          </a:p>
          <a:p>
            <a:endParaRPr lang="en-US"/>
          </a:p>
          <a:p>
            <a:r>
              <a:rPr lang="en-US"/>
              <a:t>With the help of these questions, students will be able to recall about flat dimensions, they have learnt in Module I.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Explain this topic with the help of an example given in SG. </a:t>
            </a:r>
          </a:p>
        </p:txBody>
      </p:sp>
    </p:spTree>
    <p:extLst>
      <p:ext uri="{BB962C8B-B14F-4D97-AF65-F5344CB8AC3E}">
        <p14:creationId xmlns:p14="http://schemas.microsoft.com/office/powerpoint/2010/main" val="202785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44375-C570-4FC5-AA96-5772268DA89E}" type="slidenum">
              <a:rPr lang="en-US"/>
              <a:pPr/>
              <a:t>24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Students know what is the structure of Flat dimension. You can initiate the session by asking the following questions:</a:t>
            </a:r>
          </a:p>
          <a:p>
            <a:r>
              <a:rPr lang="en-US"/>
              <a:t>1. What are flat dimension tables? </a:t>
            </a:r>
          </a:p>
          <a:p>
            <a:r>
              <a:rPr lang="en-US"/>
              <a:t>2. What is the structure of flat dimension?</a:t>
            </a:r>
          </a:p>
          <a:p>
            <a:r>
              <a:rPr lang="en-US"/>
              <a:t>3. Given examples of a flat dimension?</a:t>
            </a:r>
          </a:p>
          <a:p>
            <a:r>
              <a:rPr lang="en-US"/>
              <a:t>Next, tell the strategy to load the data into the flat dimension table. You can explain the loading strategy with the help of the example given in SG.</a:t>
            </a:r>
          </a:p>
          <a:p>
            <a:r>
              <a:rPr lang="en-US"/>
              <a:t>Continue this session by asking the following questions:</a:t>
            </a:r>
          </a:p>
          <a:p>
            <a:r>
              <a:rPr lang="en-US"/>
              <a:t>4. What are large flat dimension tables?</a:t>
            </a:r>
          </a:p>
          <a:p>
            <a:r>
              <a:rPr lang="en-US"/>
              <a:t>5. Give examples of large flat dimensions?</a:t>
            </a:r>
          </a:p>
          <a:p>
            <a:r>
              <a:rPr lang="en-US"/>
              <a:t>Then, explain the strategy to load data into the large flat dimension table.</a:t>
            </a:r>
          </a:p>
          <a:p>
            <a:r>
              <a:rPr lang="en-US"/>
              <a:t>Before explaining the strategy to load data into the small dimension table ask the following questions and the tell the strategy to load the data into the dimension table.</a:t>
            </a:r>
          </a:p>
          <a:p>
            <a:r>
              <a:rPr lang="en-US"/>
              <a:t>6. What are small flat dimension tables?</a:t>
            </a:r>
          </a:p>
          <a:p>
            <a:r>
              <a:rPr lang="en-US"/>
              <a:t>7. Give examples of small flat dimension tables.</a:t>
            </a:r>
          </a:p>
          <a:p>
            <a:endParaRPr lang="en-US"/>
          </a:p>
          <a:p>
            <a:r>
              <a:rPr lang="en-US"/>
              <a:t>With the help of these questions, students will be able to recall about flat dimensions, they have learnt in Module I.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Explain this topic with the help of an example given in SG. </a:t>
            </a:r>
          </a:p>
        </p:txBody>
      </p:sp>
    </p:spTree>
    <p:extLst>
      <p:ext uri="{BB962C8B-B14F-4D97-AF65-F5344CB8AC3E}">
        <p14:creationId xmlns:p14="http://schemas.microsoft.com/office/powerpoint/2010/main" val="120004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0585D-0E17-494B-BFD6-DA66B27EACDC}" type="slidenum">
              <a:rPr lang="en-US"/>
              <a:pPr/>
              <a:t>25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Students know what is the structure of Flat dimension. You can initiate the session by asking the following questions:</a:t>
            </a:r>
          </a:p>
          <a:p>
            <a:r>
              <a:rPr lang="en-US"/>
              <a:t>1. What are flat dimension tables? </a:t>
            </a:r>
          </a:p>
          <a:p>
            <a:r>
              <a:rPr lang="en-US"/>
              <a:t>2. What is the structure of flat dimension?</a:t>
            </a:r>
          </a:p>
          <a:p>
            <a:r>
              <a:rPr lang="en-US"/>
              <a:t>3. Given examples of a flat dimension?</a:t>
            </a:r>
          </a:p>
          <a:p>
            <a:r>
              <a:rPr lang="en-US"/>
              <a:t>Next, tell the strategy to load the data into the flat dimension table. You can explain the loading strategy with the help of the example given in SG.</a:t>
            </a:r>
          </a:p>
          <a:p>
            <a:r>
              <a:rPr lang="en-US"/>
              <a:t>Continue this session by asking the following questions:</a:t>
            </a:r>
          </a:p>
          <a:p>
            <a:r>
              <a:rPr lang="en-US"/>
              <a:t>4. What are large flat dimension tables?</a:t>
            </a:r>
          </a:p>
          <a:p>
            <a:r>
              <a:rPr lang="en-US"/>
              <a:t>5. Give examples of large flat dimensions?</a:t>
            </a:r>
          </a:p>
          <a:p>
            <a:r>
              <a:rPr lang="en-US"/>
              <a:t>Then, explain the strategy to load data into the large flat dimension table.</a:t>
            </a:r>
          </a:p>
          <a:p>
            <a:r>
              <a:rPr lang="en-US"/>
              <a:t>Before explaining the strategy to load data into the small dimension table ask the following questions and the tell the strategy to load the data into the dimension table.</a:t>
            </a:r>
          </a:p>
          <a:p>
            <a:r>
              <a:rPr lang="en-US"/>
              <a:t>6. What are small flat dimension tables?</a:t>
            </a:r>
          </a:p>
          <a:p>
            <a:r>
              <a:rPr lang="en-US"/>
              <a:t>7. Give examples of small flat dimension tables.</a:t>
            </a:r>
          </a:p>
          <a:p>
            <a:endParaRPr lang="en-US"/>
          </a:p>
          <a:p>
            <a:r>
              <a:rPr lang="en-US"/>
              <a:t>With the help of these questions, students will be able to recall about flat dimensions, they have learnt in Module I.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Explain this topic with the help of an example given in SG. </a:t>
            </a:r>
          </a:p>
        </p:txBody>
      </p:sp>
    </p:spTree>
    <p:extLst>
      <p:ext uri="{BB962C8B-B14F-4D97-AF65-F5344CB8AC3E}">
        <p14:creationId xmlns:p14="http://schemas.microsoft.com/office/powerpoint/2010/main" val="144090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AEB4B-68CF-4DC5-B7C1-4DDE047447FA}" type="slidenum">
              <a:rPr lang="en-US"/>
              <a:pPr/>
              <a:t>26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Students know what is the structure of Flat dimension. You can initiate the session by asking the following questions:</a:t>
            </a:r>
          </a:p>
          <a:p>
            <a:r>
              <a:rPr lang="en-US"/>
              <a:t>1. What are flat dimension tables? </a:t>
            </a:r>
          </a:p>
          <a:p>
            <a:r>
              <a:rPr lang="en-US"/>
              <a:t>2. What is the structure of flat dimension?</a:t>
            </a:r>
          </a:p>
          <a:p>
            <a:r>
              <a:rPr lang="en-US"/>
              <a:t>3. Given examples of a flat dimension?</a:t>
            </a:r>
          </a:p>
          <a:p>
            <a:r>
              <a:rPr lang="en-US"/>
              <a:t>Next, tell the strategy to load the data into the flat dimension table. You can explain the loading strategy with the help of the example given in SG.</a:t>
            </a:r>
          </a:p>
          <a:p>
            <a:r>
              <a:rPr lang="en-US"/>
              <a:t>Continue this session by asking the following questions:</a:t>
            </a:r>
          </a:p>
          <a:p>
            <a:r>
              <a:rPr lang="en-US"/>
              <a:t>4. What are large flat dimension tables?</a:t>
            </a:r>
          </a:p>
          <a:p>
            <a:r>
              <a:rPr lang="en-US"/>
              <a:t>5. Give examples of large flat dimensions?</a:t>
            </a:r>
          </a:p>
          <a:p>
            <a:r>
              <a:rPr lang="en-US"/>
              <a:t>Then, explain the strategy to load data into the large flat dimension table.</a:t>
            </a:r>
          </a:p>
          <a:p>
            <a:r>
              <a:rPr lang="en-US"/>
              <a:t>Before explaining the strategy to load data into the small dimension table ask the following questions and the tell the strategy to load the data into the dimension table.</a:t>
            </a:r>
          </a:p>
          <a:p>
            <a:r>
              <a:rPr lang="en-US"/>
              <a:t>6. What are small flat dimension tables?</a:t>
            </a:r>
          </a:p>
          <a:p>
            <a:r>
              <a:rPr lang="en-US"/>
              <a:t>7. Give examples of small flat dimension tables.</a:t>
            </a:r>
          </a:p>
          <a:p>
            <a:endParaRPr lang="en-US"/>
          </a:p>
          <a:p>
            <a:r>
              <a:rPr lang="en-US"/>
              <a:t>With the help of these questions, students will be able to recall about flat dimensions, they have learnt in Module I.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Explain this topic with the help of an example given in SG. </a:t>
            </a:r>
          </a:p>
        </p:txBody>
      </p:sp>
    </p:spTree>
    <p:extLst>
      <p:ext uri="{BB962C8B-B14F-4D97-AF65-F5344CB8AC3E}">
        <p14:creationId xmlns:p14="http://schemas.microsoft.com/office/powerpoint/2010/main" val="69482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56CAA-7FF2-43BB-BE70-2F0C97745327}" type="slidenum">
              <a:rPr lang="en-US"/>
              <a:pPr/>
              <a:t>27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Students know what is the structure of Flat dimension. You can initiate the session by asking the following questions:</a:t>
            </a:r>
          </a:p>
          <a:p>
            <a:r>
              <a:rPr lang="en-US"/>
              <a:t>1. What are flat dimension tables? </a:t>
            </a:r>
          </a:p>
          <a:p>
            <a:r>
              <a:rPr lang="en-US"/>
              <a:t>2. What is the structure of flat dimension?</a:t>
            </a:r>
          </a:p>
          <a:p>
            <a:r>
              <a:rPr lang="en-US"/>
              <a:t>3. Given examples of a flat dimension?</a:t>
            </a:r>
          </a:p>
          <a:p>
            <a:r>
              <a:rPr lang="en-US"/>
              <a:t>Next, tell the strategy to load the data into the flat dimension table. You can explain the loading strategy with the help of the example given in SG.</a:t>
            </a:r>
          </a:p>
          <a:p>
            <a:r>
              <a:rPr lang="en-US"/>
              <a:t>Continue this session by asking the following questions:</a:t>
            </a:r>
          </a:p>
          <a:p>
            <a:r>
              <a:rPr lang="en-US"/>
              <a:t>4. What are large flat dimension tables?</a:t>
            </a:r>
          </a:p>
          <a:p>
            <a:r>
              <a:rPr lang="en-US"/>
              <a:t>5. Give examples of large flat dimensions?</a:t>
            </a:r>
          </a:p>
          <a:p>
            <a:r>
              <a:rPr lang="en-US"/>
              <a:t>Then, explain the strategy to load data into the large flat dimension table.</a:t>
            </a:r>
          </a:p>
          <a:p>
            <a:r>
              <a:rPr lang="en-US"/>
              <a:t>Before explaining the strategy to load data into the small dimension table ask the following questions and the tell the strategy to load the data into the dimension table.</a:t>
            </a:r>
          </a:p>
          <a:p>
            <a:r>
              <a:rPr lang="en-US"/>
              <a:t>6. What are small flat dimension tables?</a:t>
            </a:r>
          </a:p>
          <a:p>
            <a:r>
              <a:rPr lang="en-US"/>
              <a:t>7. Give examples of small flat dimension tables.</a:t>
            </a:r>
          </a:p>
          <a:p>
            <a:endParaRPr lang="en-US"/>
          </a:p>
          <a:p>
            <a:r>
              <a:rPr lang="en-US"/>
              <a:t>With the help of these questions, students will be able to recall about flat dimensions, they have learnt in Module I.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Explain this topic with the help of an example given in SG. </a:t>
            </a:r>
          </a:p>
        </p:txBody>
      </p:sp>
    </p:spTree>
    <p:extLst>
      <p:ext uri="{BB962C8B-B14F-4D97-AF65-F5344CB8AC3E}">
        <p14:creationId xmlns:p14="http://schemas.microsoft.com/office/powerpoint/2010/main" val="211126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2A6C4-0838-4BC1-8140-30011BC66420}" type="slidenum">
              <a:rPr lang="en-US"/>
              <a:pPr/>
              <a:t>28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Student already have learnt about type 2 SCDs in Module I. Therefore, you can start this topic by asking the following questions to students: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What are type 2 SCDs?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Given an example to explain type 2 SCDs.</a:t>
            </a:r>
          </a:p>
          <a:p>
            <a:pPr marL="228600" indent="-228600"/>
            <a:r>
              <a:rPr lang="en-US"/>
              <a:t>This will recapitulate what they have learnt about type 2 SCD in Module 1. </a:t>
            </a:r>
          </a:p>
          <a:p>
            <a:pPr marL="228600" indent="-228600"/>
            <a:r>
              <a:rPr lang="en-US"/>
              <a:t>Now explain the strategy to update the data into these dimension tables with help the example given in SG.</a:t>
            </a:r>
          </a:p>
          <a:p>
            <a:pPr marL="228600" indent="-228600"/>
            <a:r>
              <a:rPr lang="en-US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C</a:t>
            </a:r>
            <a:r>
              <a:rPr lang="en-US" dirty="0" smtClean="0"/>
              <a:t># - 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Collection Hierarchy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339988" y="997428"/>
            <a:ext cx="2033517" cy="44923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   IEnumerable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39988" y="2477460"/>
            <a:ext cx="2033517" cy="470455"/>
          </a:xfrm>
          <a:prstGeom prst="roundRect">
            <a:avLst/>
          </a:prstGeom>
          <a:solidFill>
            <a:srgbClr val="FFB006"/>
          </a:solidFill>
          <a:ln w="9525" cap="flat" cmpd="sng" algn="ctr">
            <a:solidFill>
              <a:srgbClr val="F3922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ICollection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331" y="833654"/>
            <a:ext cx="2142698" cy="77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IEnumerator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866029" y="1222044"/>
            <a:ext cx="14739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H="1" flipV="1">
            <a:off x="5356746" y="1446663"/>
            <a:ext cx="1" cy="1030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887104" y="3916907"/>
            <a:ext cx="1787857" cy="723332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   </a:t>
            </a:r>
            <a:r>
              <a:rPr lang="en-US" dirty="0" err="1" smtClean="0">
                <a:latin typeface="Arial" pitchFamily="34" charset="0"/>
                <a:ea typeface="ＭＳ Ｐゴシック"/>
                <a:cs typeface="ＭＳ Ｐゴシック"/>
              </a:rPr>
              <a:t>IDictionary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780430" y="3916907"/>
            <a:ext cx="1828800" cy="832514"/>
          </a:xfrm>
          <a:prstGeom prst="roundRect">
            <a:avLst/>
          </a:prstGeom>
          <a:solidFill>
            <a:srgbClr val="B4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IList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17" name="Elbow Connector 16"/>
          <p:cNvCxnSpPr>
            <a:stCxn id="13" idx="0"/>
          </p:cNvCxnSpPr>
          <p:nvPr/>
        </p:nvCxnSpPr>
        <p:spPr bwMode="auto">
          <a:xfrm rot="5400000" flipH="1" flipV="1">
            <a:off x="2458400" y="2035320"/>
            <a:ext cx="1204220" cy="255895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4849809" y="2912007"/>
            <a:ext cx="0" cy="10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25510" y="5303548"/>
            <a:ext cx="1315415" cy="469095"/>
          </a:xfrm>
          <a:prstGeom prst="roundRect">
            <a:avLst/>
          </a:prstGeom>
          <a:solidFill>
            <a:srgbClr val="F71777"/>
          </a:solidFill>
          <a:ln w="9525" cap="flat" cmpd="sng" algn="ctr">
            <a:solidFill>
              <a:srgbClr val="3F213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Hashtable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509886" y="5303548"/>
            <a:ext cx="1451788" cy="469095"/>
          </a:xfrm>
          <a:prstGeom prst="roundRect">
            <a:avLst/>
          </a:prstGeom>
          <a:solidFill>
            <a:srgbClr val="00006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SortedList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3780430" y="5370746"/>
            <a:ext cx="1473959" cy="51420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ArrayList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766347" y="5314299"/>
            <a:ext cx="1572142" cy="46909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BitArray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8175010" y="5338029"/>
            <a:ext cx="1773388" cy="445365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     Queue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353097" y="5338030"/>
            <a:ext cx="1123099" cy="43461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Stack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1078173" y="4640239"/>
            <a:ext cx="27296" cy="724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2047164" y="4640239"/>
            <a:ext cx="13648" cy="724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4457300" y="4749421"/>
            <a:ext cx="0" cy="554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Connector 40"/>
          <p:cNvCxnSpPr>
            <a:stCxn id="23" idx="0"/>
          </p:cNvCxnSpPr>
          <p:nvPr/>
        </p:nvCxnSpPr>
        <p:spPr bwMode="auto">
          <a:xfrm flipH="1" flipV="1">
            <a:off x="6537278" y="4394579"/>
            <a:ext cx="15140" cy="919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5609230" y="4394579"/>
            <a:ext cx="982639" cy="1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Elbow Connector 44"/>
          <p:cNvCxnSpPr>
            <a:endCxn id="7" idx="3"/>
          </p:cNvCxnSpPr>
          <p:nvPr/>
        </p:nvCxnSpPr>
        <p:spPr bwMode="auto">
          <a:xfrm rot="10800000">
            <a:off x="6373505" y="2712689"/>
            <a:ext cx="2688608" cy="260161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Elbow Connector 46"/>
          <p:cNvCxnSpPr>
            <a:stCxn id="26" idx="0"/>
          </p:cNvCxnSpPr>
          <p:nvPr/>
        </p:nvCxnSpPr>
        <p:spPr bwMode="auto">
          <a:xfrm rot="16200000" flipV="1">
            <a:off x="7264775" y="1688158"/>
            <a:ext cx="2758603" cy="454114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80102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Contd</a:t>
            </a:r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There are some predefined classes in .NET class library which have implemented the concept of collection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ArrayList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HashTable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Queue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Stack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SortedList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marL="1218072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 custom collection class can be created by implementing </a:t>
            </a:r>
            <a:r>
              <a:rPr lang="en-US" dirty="0" err="1" smtClean="0">
                <a:solidFill>
                  <a:srgbClr val="000000"/>
                </a:solidFill>
              </a:rPr>
              <a:t>Icollection</a:t>
            </a:r>
            <a:r>
              <a:rPr lang="en-US" dirty="0" smtClean="0">
                <a:solidFill>
                  <a:srgbClr val="000000"/>
                </a:solidFill>
              </a:rPr>
              <a:t> interface</a:t>
            </a:r>
          </a:p>
          <a:p>
            <a:pPr marL="1218072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218072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08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Limitation of Collection class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0209" y="1105460"/>
            <a:ext cx="11241128" cy="5445465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Arraylist 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is a highly convenient collection class that can be used without modification to store any reference or value type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But this convenience comes at a cost. Any reference or value type that is added to an </a:t>
            </a:r>
            <a:r>
              <a:rPr lang="en-IN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Arraylist 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is 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implicitly 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up cast 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 </a:t>
            </a:r>
            <a:r>
              <a:rPr lang="en-IN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Object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If the items are value types, they must be boxed when they are added to the list, and unboxed when they are 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retrieved, which leads to performance decline.</a:t>
            </a:r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19116" y="2047163"/>
            <a:ext cx="8857397" cy="20335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System.Collections.ArrayList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list1 = new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System.Collections.ArrayList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(); list1.Add(3);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list1.Add(105);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System.Collections.ArrayList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list2 = new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System.Collections.ArrayList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(); list2.Add("It is raining in Redmond.");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list2.Add("It is snowing in the mountains.");</a:t>
            </a:r>
          </a:p>
        </p:txBody>
      </p:sp>
    </p:spTree>
    <p:extLst>
      <p:ext uri="{BB962C8B-B14F-4D97-AF65-F5344CB8AC3E}">
        <p14:creationId xmlns:p14="http://schemas.microsoft.com/office/powerpoint/2010/main" val="1602173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Contd..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9502" y="1112491"/>
            <a:ext cx="11373491" cy="4897665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other limitation is lack of compile-time type checking; because 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an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Arraylist 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casts 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everything to </a:t>
            </a:r>
            <a:r>
              <a:rPr lang="en-IN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Object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, 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there is no way at compile-time to prevent client code from doing something such as this:</a:t>
            </a: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197290" y="2770495"/>
            <a:ext cx="6946710" cy="35251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System.Collections.ArrayList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list = new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System.Collections.ArrayList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// Add an integer to the list.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list.Add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(3);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// Add a string to the list. This will compile, but may cause an error later.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list.Add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("It is raining in Redmond.");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int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t = 0;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// This causes an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InvalidCastException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to be returned. 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foreach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(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int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x in list)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t += 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88376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Need </a:t>
            </a:r>
            <a:r>
              <a:rPr lang="en-US" dirty="0" smtClean="0">
                <a:solidFill>
                  <a:srgbClr val="000000"/>
                </a:solidFill>
              </a:rPr>
              <a:t>for </a:t>
            </a:r>
            <a:r>
              <a:rPr lang="en-US" dirty="0">
                <a:solidFill>
                  <a:srgbClr val="000000"/>
                </a:solidFill>
              </a:rPr>
              <a:t>Generics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What </a:t>
            </a:r>
            <a:r>
              <a:rPr lang="en-IN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Arraylist 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and other similar classes really need is a way for client code to specify, on a per-instance basis, the particular data type that they intend to use.</a:t>
            </a: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That would eliminate the need for the 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up cast 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 T:System.Object and would also make it possible for the compiler to do type checking. </a:t>
            </a:r>
            <a:endParaRPr lang="en-IN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In other 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words,</a:t>
            </a:r>
            <a:r>
              <a:rPr lang="en-IN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Arraylist 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needs 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 type parameter. That is exactly what generics provide. </a:t>
            </a:r>
            <a:endParaRPr lang="en-IN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In the </a:t>
            </a:r>
            <a:r>
              <a:rPr lang="en-IN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generic</a:t>
            </a:r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collection, in the N:System.Collections.Generic namespace, the same operation of adding items to the collection resembles this:</a:t>
            </a: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86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Contd</a:t>
            </a:r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45779" y="1972300"/>
            <a:ext cx="6523630" cy="22585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// The .NET Framework 2.0 way to create a list</a:t>
            </a:r>
          </a:p>
          <a:p>
            <a:r>
              <a:rPr lang="en-IN" dirty="0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 List&lt;</a:t>
            </a:r>
            <a:r>
              <a:rPr lang="en-IN" dirty="0" err="1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int</a:t>
            </a:r>
            <a:r>
              <a:rPr lang="en-IN" dirty="0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&gt; list1 = new List&lt;</a:t>
            </a:r>
            <a:r>
              <a:rPr lang="en-IN" dirty="0" err="1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int</a:t>
            </a:r>
            <a:r>
              <a:rPr lang="en-IN" dirty="0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&gt;(); </a:t>
            </a:r>
          </a:p>
          <a:p>
            <a:r>
              <a:rPr lang="en-IN" dirty="0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// No boxing, no casting: </a:t>
            </a:r>
          </a:p>
          <a:p>
            <a:r>
              <a:rPr lang="en-IN" dirty="0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list1.Add(3); </a:t>
            </a:r>
          </a:p>
          <a:p>
            <a:r>
              <a:rPr lang="en-IN" dirty="0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// Compile-time error:  </a:t>
            </a:r>
          </a:p>
          <a:p>
            <a:r>
              <a:rPr lang="en-IN" dirty="0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// list1.Add("It is raining in Redmond.");</a:t>
            </a:r>
          </a:p>
        </p:txBody>
      </p:sp>
    </p:spTree>
    <p:extLst>
      <p:ext uri="{BB962C8B-B14F-4D97-AF65-F5344CB8AC3E}">
        <p14:creationId xmlns:p14="http://schemas.microsoft.com/office/powerpoint/2010/main" val="1634414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ArrayList &lt;T&gt;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45910" y="1201004"/>
            <a:ext cx="4435523" cy="18287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00B0F0"/>
                </a:solidFill>
                <a:latin typeface="Arial" pitchFamily="34" charset="0"/>
              </a:rPr>
              <a:t>Bank.cs</a:t>
            </a:r>
            <a:endParaRPr lang="en-US" b="1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dirty="0" smtClean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class 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Bank{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 smtClean="0">
                <a:solidFill>
                  <a:srgbClr val="00B0F0"/>
                </a:solidFill>
                <a:latin typeface="Arial" pitchFamily="34" charset="0"/>
              </a:rPr>
              <a:t>int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bankid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string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bankname</a:t>
            </a: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ArrayList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&lt;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&gt; accounts;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}</a:t>
            </a: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622877" y="1201002"/>
            <a:ext cx="5213445" cy="57593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 err="1" smtClean="0">
                <a:solidFill>
                  <a:srgbClr val="00B0F0"/>
                </a:solidFill>
                <a:latin typeface="Arial" pitchFamily="34" charset="0"/>
              </a:rPr>
              <a:t>Program.cs</a:t>
            </a:r>
            <a:endParaRPr lang="en-US" b="1" u="sng" dirty="0" smtClean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u="sng" dirty="0" smtClean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 smtClean="0">
                <a:solidFill>
                  <a:srgbClr val="00B0F0"/>
                </a:solidFill>
                <a:latin typeface="Arial" pitchFamily="34" charset="0"/>
              </a:rPr>
              <a:t>ArrayList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&lt;</a:t>
            </a:r>
            <a:r>
              <a:rPr lang="en-IN" dirty="0" err="1" smtClean="0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&gt;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bankaccounts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=new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ArrayList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&lt;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&gt;();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bobj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=new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(1,'DAVID',5000);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bobj1=new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(2,'Philip',6000);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bobj2=new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(3,'Max',7000);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bankaccounts.Add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bobj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bankaccounts.Add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(bobj1);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bankaccounts.Add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(bobj2);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foreach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(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b in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bankaccounts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//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manipulate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}</a:t>
            </a:r>
            <a:endParaRPr lang="en-IN" dirty="0">
              <a:solidFill>
                <a:srgbClr val="00B0F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059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Map – Dictionary&lt;T,Q&gt;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30209" y="1119117"/>
            <a:ext cx="3534770" cy="251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Bank.cs</a:t>
            </a:r>
            <a:endParaRPr lang="en-IN" b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class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int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bankid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string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bankname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Dictionary&lt;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int,BankAccount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&gt; accounts;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}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31558" y="1119117"/>
            <a:ext cx="6291618" cy="49746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Program.cs</a:t>
            </a:r>
            <a:endParaRPr lang="en-IN" b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Dictionary&lt;</a:t>
            </a:r>
            <a:r>
              <a:rPr lang="en-IN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int,BankAccount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&gt;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bankaccounts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 =new Dictionary&lt;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int,BankAccount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&gt;();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bobj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=new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(1,'DAVID',5000);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 bobj1=new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(2,'Philip',6000);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 bobj2=new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(3,'Max',7000);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bankaccounts.Add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(1,bobj);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bankaccounts.Add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(2,bobj1);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bankaccounts.Add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(3,bobj2);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foreach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(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KeyValuePain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&lt;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int,BankAccount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&gt; b in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bankaccounts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C.W.L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("{0} AND {1}",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b.Key,b.Value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</a:rPr>
              <a:t>}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34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Assignment - Collections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01003"/>
            <a:ext cx="11351966" cy="52731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You are developing an application that includes a class called Order. The application will store a  collection of Order objects. The collection must meet the following 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Use strongly typed members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Process order objects in first in  first out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Store values for each order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Use zero based indices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601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IEnumerable 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There are two type of </a:t>
            </a:r>
            <a:r>
              <a:rPr lang="en-US" dirty="0" smtClean="0">
                <a:solidFill>
                  <a:srgbClr val="000000"/>
                </a:solidFill>
              </a:rPr>
              <a:t>IEnumerable </a:t>
            </a:r>
            <a:r>
              <a:rPr lang="en-US" dirty="0" smtClean="0">
                <a:solidFill>
                  <a:srgbClr val="000000"/>
                </a:solidFill>
              </a:rPr>
              <a:t>interface : generic and non generic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IEnumerable </a:t>
            </a:r>
            <a:r>
              <a:rPr lang="en-US" dirty="0" smtClean="0">
                <a:solidFill>
                  <a:srgbClr val="000000"/>
                </a:solidFill>
              </a:rPr>
              <a:t>interface is </a:t>
            </a:r>
            <a:r>
              <a:rPr lang="en-US" dirty="0" smtClean="0">
                <a:solidFill>
                  <a:srgbClr val="000000"/>
                </a:solidFill>
              </a:rPr>
              <a:t>located in the System.Collections namespace and contains only a single method </a:t>
            </a:r>
            <a:r>
              <a:rPr lang="en-US" dirty="0" smtClean="0">
                <a:solidFill>
                  <a:srgbClr val="000000"/>
                </a:solidFill>
              </a:rPr>
              <a:t>GetEnumerator()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IEnumerable </a:t>
            </a:r>
            <a:r>
              <a:rPr lang="en-US" dirty="0" smtClean="0">
                <a:solidFill>
                  <a:srgbClr val="000000"/>
                </a:solidFill>
              </a:rPr>
              <a:t>interface is located in the System.Collections.Generics namespace.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11382" y="4856619"/>
            <a:ext cx="4336473" cy="13854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public interface </a:t>
            </a:r>
            <a:r>
              <a:rPr lang="en-IN" dirty="0" err="1">
                <a:solidFill>
                  <a:srgbClr val="0E4EFF"/>
                </a:solidFill>
                <a:latin typeface="Arial" pitchFamily="34" charset="0"/>
              </a:rPr>
              <a:t>IEnumerable</a:t>
            </a:r>
            <a:endParaRPr lang="en-IN" dirty="0">
              <a:solidFill>
                <a:srgbClr val="0E4EFF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	</a:t>
            </a:r>
            <a:r>
              <a:rPr lang="en-IN" dirty="0" err="1">
                <a:solidFill>
                  <a:srgbClr val="0E4EFF"/>
                </a:solidFill>
                <a:latin typeface="Arial" pitchFamily="34" charset="0"/>
              </a:rPr>
              <a:t>IEnumerator</a:t>
            </a: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 </a:t>
            </a:r>
            <a:r>
              <a:rPr lang="en-IN" dirty="0" err="1">
                <a:solidFill>
                  <a:srgbClr val="0E4EFF"/>
                </a:solidFill>
                <a:latin typeface="Arial" pitchFamily="34" charset="0"/>
              </a:rPr>
              <a:t>GetEnumerator</a:t>
            </a: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():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}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rgbClr val="0E4EFF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71855" y="4856619"/>
            <a:ext cx="4336473" cy="13854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public interface </a:t>
            </a:r>
            <a:r>
              <a:rPr lang="en-IN" dirty="0" err="1" smtClean="0">
                <a:solidFill>
                  <a:srgbClr val="0E4EFF"/>
                </a:solidFill>
                <a:latin typeface="Arial" pitchFamily="34" charset="0"/>
              </a:rPr>
              <a:t>Ienumerable</a:t>
            </a:r>
            <a:r>
              <a:rPr lang="en-IN" dirty="0" smtClean="0">
                <a:solidFill>
                  <a:srgbClr val="0E4EFF"/>
                </a:solidFill>
                <a:latin typeface="Arial" pitchFamily="34" charset="0"/>
              </a:rPr>
              <a:t>&lt;T&gt;:</a:t>
            </a:r>
            <a:r>
              <a:rPr lang="en-IN" dirty="0" err="1" smtClean="0">
                <a:solidFill>
                  <a:srgbClr val="0E4EFF"/>
                </a:solidFill>
                <a:latin typeface="Arial" pitchFamily="34" charset="0"/>
              </a:rPr>
              <a:t>IEnumerable</a:t>
            </a:r>
            <a:endParaRPr lang="en-IN" dirty="0">
              <a:solidFill>
                <a:srgbClr val="0E4EFF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 smtClean="0">
                <a:solidFill>
                  <a:srgbClr val="0E4EFF"/>
                </a:solidFill>
                <a:latin typeface="Arial" pitchFamily="34" charset="0"/>
              </a:rPr>
              <a:t>IEnumerator</a:t>
            </a:r>
            <a:r>
              <a:rPr lang="en-IN" dirty="0" smtClean="0">
                <a:solidFill>
                  <a:srgbClr val="0E4EFF"/>
                </a:solidFill>
                <a:latin typeface="Arial" pitchFamily="34" charset="0"/>
              </a:rPr>
              <a:t>&lt;T&gt; </a:t>
            </a:r>
            <a:r>
              <a:rPr lang="en-IN" dirty="0" err="1">
                <a:solidFill>
                  <a:srgbClr val="0E4EFF"/>
                </a:solidFill>
                <a:latin typeface="Arial" pitchFamily="34" charset="0"/>
              </a:rPr>
              <a:t>GetEnumerator</a:t>
            </a: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():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E4EFF"/>
                </a:solidFill>
                <a:latin typeface="Arial" pitchFamily="34" charset="0"/>
              </a:rPr>
              <a:t>}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rgbClr val="0E4EFF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360191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Agenda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Collections and </a:t>
            </a:r>
            <a:r>
              <a:rPr lang="en-US" dirty="0" smtClean="0">
                <a:solidFill>
                  <a:srgbClr val="000000"/>
                </a:solidFill>
              </a:rPr>
              <a:t>generics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I/O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Dynamic link libraries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Assemblies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New </a:t>
            </a:r>
            <a:r>
              <a:rPr lang="en-US" dirty="0" smtClean="0">
                <a:solidFill>
                  <a:srgbClr val="000000"/>
                </a:solidFill>
              </a:rPr>
              <a:t>features in C#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57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IEnumerator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IEnumerator </a:t>
            </a:r>
            <a:r>
              <a:rPr lang="en-US" dirty="0" smtClean="0">
                <a:solidFill>
                  <a:srgbClr val="000000"/>
                </a:solidFill>
              </a:rPr>
              <a:t>retains its cursors current state unlike </a:t>
            </a:r>
            <a:r>
              <a:rPr lang="en-US" dirty="0" smtClean="0">
                <a:solidFill>
                  <a:srgbClr val="000000"/>
                </a:solidFill>
              </a:rPr>
              <a:t>IEnumerable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defines two methods reset() and movenext()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is used to by the </a:t>
            </a:r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statement to iterate through the collection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608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handling refers to creating a file,  reading from the file, writing to the file, appending the file etc.</a:t>
            </a:r>
          </a:p>
          <a:p>
            <a:endParaRPr lang="en-US" dirty="0"/>
          </a:p>
          <a:p>
            <a:r>
              <a:rPr lang="en-US" dirty="0" smtClean="0"/>
              <a:t>The file becomes streams when we open the file for reading and writing </a:t>
            </a:r>
          </a:p>
          <a:p>
            <a:endParaRPr lang="en-US" dirty="0"/>
          </a:p>
          <a:p>
            <a:r>
              <a:rPr lang="en-US" dirty="0" smtClean="0"/>
              <a:t>A stream is a sequence of bytes which is used for communication</a:t>
            </a:r>
          </a:p>
          <a:p>
            <a:endParaRPr lang="en-US" dirty="0"/>
          </a:p>
          <a:p>
            <a:r>
              <a:rPr lang="en-US" dirty="0" smtClean="0"/>
              <a:t>Input stream and output stream are used for read and write operations</a:t>
            </a:r>
          </a:p>
          <a:p>
            <a:endParaRPr lang="en-US" dirty="0"/>
          </a:p>
          <a:p>
            <a:r>
              <a:rPr lang="en-US" dirty="0" smtClean="0"/>
              <a:t>In C# System.IO namespace contains classes which handle input and output streams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0571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74073" y="1598613"/>
            <a:ext cx="9989127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 open an existing file or to create a new file, you need to create an object of type FileStream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Consider the following syntax for creating the object of type FileStream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651164" y="586510"/>
            <a:ext cx="876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</a:rPr>
              <a:t>FileStream Class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122218" y="4045528"/>
            <a:ext cx="10238509" cy="1219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Times New Roman" pitchFamily="18" charset="0"/>
              </a:rPr>
              <a:t>FileStream &lt;object name&gt;=new FileStream(&lt;file Name&gt;,&lt;FileMode Enumerator&gt;,&lt;File Access Enumerator&gt;,&lt;FileShare Enumerator&gt;);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28073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219200"/>
            <a:ext cx="10626436" cy="5417127"/>
          </a:xfrm>
          <a:noFill/>
          <a:ln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FileMode enumerator defines various methods for opening files. </a:t>
            </a:r>
            <a:endParaRPr lang="en-US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FileMode enumerator parameter is specified in many constructors for the FileStream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parameters to FileMode checks whether a file is overwritten, created, or opened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FileAccess enumerator indicates whether you want to read data from the file, write to the file, or perform both the operations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members of the FileAccess enumerator are Read,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ReadWrite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, and Write.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360217" y="198582"/>
            <a:ext cx="876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</a:rPr>
              <a:t>FileStream Class (Contd.) </a:t>
            </a:r>
          </a:p>
        </p:txBody>
      </p:sp>
    </p:spTree>
    <p:extLst>
      <p:ext uri="{BB962C8B-B14F-4D97-AF65-F5344CB8AC3E}">
        <p14:creationId xmlns:p14="http://schemas.microsoft.com/office/powerpoint/2010/main" val="3644941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762000" y="1598613"/>
            <a:ext cx="11222182" cy="4206442"/>
          </a:xfrm>
          <a:noFill/>
          <a:ln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FileShare enumerator contains constants for controlling the kind of access that the other FileStream constructors can have to the same file. </a:t>
            </a:r>
            <a:endParaRPr lang="en-US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 typical use of this enumeration is to define whether two different applications can simultaneously read from the same file.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762000" y="655783"/>
            <a:ext cx="876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</a:rPr>
              <a:t>FileStream Class (Contd.)</a:t>
            </a:r>
          </a:p>
        </p:txBody>
      </p:sp>
    </p:spTree>
    <p:extLst>
      <p:ext uri="{BB962C8B-B14F-4D97-AF65-F5344CB8AC3E}">
        <p14:creationId xmlns:p14="http://schemas.microsoft.com/office/powerpoint/2010/main" val="2294178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92727" y="1598613"/>
            <a:ext cx="10986655" cy="4497387"/>
          </a:xfrm>
          <a:noFill/>
          <a:ln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Stream class is used to read from and to write data in the text files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It is an abstract class, which supports reading and writing bytes into it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If data of a file is only text, then you can use the StreamReader class and the StreamWriter class to accomplish the reading and writing tasks, respectively.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512618" y="406401"/>
            <a:ext cx="876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0000"/>
                </a:solidFill>
              </a:rPr>
              <a:t>Reading </a:t>
            </a:r>
            <a:r>
              <a:rPr lang="en-US" sz="3200" b="1" dirty="0">
                <a:solidFill>
                  <a:srgbClr val="000000"/>
                </a:solidFill>
              </a:rPr>
              <a:t>and Writing in the Text Files </a:t>
            </a:r>
          </a:p>
        </p:txBody>
      </p:sp>
    </p:spTree>
    <p:extLst>
      <p:ext uri="{BB962C8B-B14F-4D97-AF65-F5344CB8AC3E}">
        <p14:creationId xmlns:p14="http://schemas.microsoft.com/office/powerpoint/2010/main" val="2619458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46364" y="1598613"/>
            <a:ext cx="10016836" cy="3679969"/>
          </a:xfrm>
          <a:noFill/>
          <a:ln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StreamReader class is inherited from the abstract class TextReader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TextReader class represents a reader which can read a series of characters.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471055" y="600364"/>
            <a:ext cx="876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</a:rPr>
              <a:t>StreamReader Class </a:t>
            </a:r>
          </a:p>
        </p:txBody>
      </p:sp>
    </p:spTree>
    <p:extLst>
      <p:ext uri="{BB962C8B-B14F-4D97-AF65-F5344CB8AC3E}">
        <p14:creationId xmlns:p14="http://schemas.microsoft.com/office/powerpoint/2010/main" val="41469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8787" y="1428896"/>
            <a:ext cx="8061757" cy="1047605"/>
          </a:xfrm>
          <a:noFill/>
          <a:ln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following table describes some of the commonly used methods of the StreamReader class.</a:t>
            </a:r>
          </a:p>
        </p:txBody>
      </p:sp>
      <p:graphicFrame>
        <p:nvGraphicFramePr>
          <p:cNvPr id="460850" name="Group 5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163782" y="2476501"/>
          <a:ext cx="8475518" cy="3927122"/>
        </p:xfrm>
        <a:graphic>
          <a:graphicData uri="http://schemas.openxmlformats.org/drawingml/2006/table">
            <a:tbl>
              <a:tblPr/>
              <a:tblGrid>
                <a:gridCol w="163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224"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729"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Close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Closes the object of StreamReader class and the underlying stream, and releases any system resources associated with the reader   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93"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Peek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Returns the next available character but does not consume it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393"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Read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Reads the next character or the next set of characters from the 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393"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ReadLine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Reads a line of characters from the current stream and returns data as a string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393"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Seek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6777" marR="0" lvl="0" indent="-456777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Allows the read/write position to be moved to any position within the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458787" y="612706"/>
            <a:ext cx="876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</a:rPr>
              <a:t>StreamReader Class (Contd.)</a:t>
            </a:r>
          </a:p>
        </p:txBody>
      </p:sp>
    </p:spTree>
    <p:extLst>
      <p:ext uri="{BB962C8B-B14F-4D97-AF65-F5344CB8AC3E}">
        <p14:creationId xmlns:p14="http://schemas.microsoft.com/office/powerpoint/2010/main" val="30124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94856" y="909638"/>
            <a:ext cx="10370126" cy="2803380"/>
          </a:xfrm>
          <a:noFill/>
          <a:ln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StreamWriter class is inherited from the abstract class TextWriter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TextWriter class represents a writer, which can write a series of characters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following table describes some of the commonly used methods of the StreamWriter class.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914401" y="237331"/>
            <a:ext cx="876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</a:rPr>
              <a:t>StreamWriter Class </a:t>
            </a:r>
          </a:p>
        </p:txBody>
      </p:sp>
      <p:graphicFrame>
        <p:nvGraphicFramePr>
          <p:cNvPr id="433177" name="Group 25"/>
          <p:cNvGraphicFramePr>
            <a:graphicFrameLocks noGrp="1"/>
          </p:cNvGraphicFramePr>
          <p:nvPr>
            <p:extLst/>
          </p:nvPr>
        </p:nvGraphicFramePr>
        <p:xfrm>
          <a:off x="2438400" y="3824288"/>
          <a:ext cx="7239001" cy="2838488"/>
        </p:xfrm>
        <a:graphic>
          <a:graphicData uri="http://schemas.openxmlformats.org/drawingml/2006/table">
            <a:tbl>
              <a:tblPr/>
              <a:tblGrid>
                <a:gridCol w="13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Close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Closes the current StreamWriter object and the underlying stream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Flush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Clears all buffers for the current writer and causes any buffered data to be written to the underlying stream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Write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Writes to the stream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WriteLine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Writes data specified by the overloaded parameters, followed by end of line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743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374073" y="564214"/>
            <a:ext cx="7391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</a:rPr>
              <a:t>FileInfo Class (Contd.)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10836" y="1598613"/>
            <a:ext cx="10252364" cy="4123314"/>
          </a:xfrm>
          <a:noFill/>
          <a:ln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Times" pitchFamily="18" charset="0"/>
              <a:buBlip>
                <a:blip r:embed="rId3"/>
              </a:buBlip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The following table describes some of the commonly used methods of the FileInfo class.</a:t>
            </a:r>
          </a:p>
        </p:txBody>
      </p:sp>
      <p:graphicFrame>
        <p:nvGraphicFramePr>
          <p:cNvPr id="419877" name="Group 37"/>
          <p:cNvGraphicFramePr>
            <a:graphicFrameLocks noGrp="1"/>
          </p:cNvGraphicFramePr>
          <p:nvPr>
            <p:extLst/>
          </p:nvPr>
        </p:nvGraphicFramePr>
        <p:xfrm>
          <a:off x="1565563" y="3082636"/>
          <a:ext cx="7945582" cy="2639291"/>
        </p:xfrm>
        <a:graphic>
          <a:graphicData uri="http://schemas.openxmlformats.org/drawingml/2006/table">
            <a:tbl>
              <a:tblPr/>
              <a:tblGrid>
                <a:gridCol w="180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Method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Creates a file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AppendText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Appends a text to the file represented by the FileInfo object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Delete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Deletes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Open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Opens file</a:t>
                      </a: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OpenRead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Opens a file in read-only mode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25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09" y="103113"/>
            <a:ext cx="8839200" cy="60959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Generics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09" y="990786"/>
            <a:ext cx="11351966" cy="56471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Generics introduce to the .NET framework the concept of type parameters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It IS possible to design classes and methods that defer the specification of one or more types until the class or method is declared and instantiated by client class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System.Collections.Generics is the namespace that provides the generic classes.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It allows you to create type safe classes without compromising type safety ,performance, productivity and code bloat</a:t>
            </a:r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74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DLL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827013"/>
            <a:ext cx="11351966" cy="56471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dynamic link library is a module that contains functions and data that can be used by another application or dll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 dll can define two kinds of function – exported and internal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exported functions are intended to be called by other modules and where they are defined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internal dll can be called from only where they are defined.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Dll provide a way to </a:t>
            </a:r>
            <a:r>
              <a:rPr lang="en-US" dirty="0" smtClean="0">
                <a:solidFill>
                  <a:srgbClr val="000000"/>
                </a:solidFill>
              </a:rPr>
              <a:t>modularize </a:t>
            </a:r>
            <a:r>
              <a:rPr lang="en-US" dirty="0" smtClean="0">
                <a:solidFill>
                  <a:srgbClr val="000000"/>
                </a:solidFill>
              </a:rPr>
              <a:t>applications so that their functionality can be updated and reused more easily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923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Steps To Create A Dll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Open vs and create a class library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Change the class name to calculator.cs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Write methods for addition and subtraction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Build the solution , if the build was successful you can find the dll file in the below location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/bin/debug/Calculator.dll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Create a forms application and reference the above dll</a:t>
            </a:r>
          </a:p>
        </p:txBody>
      </p:sp>
    </p:spTree>
    <p:extLst>
      <p:ext uri="{BB962C8B-B14F-4D97-AF65-F5344CB8AC3E}">
        <p14:creationId xmlns:p14="http://schemas.microsoft.com/office/powerpoint/2010/main" val="6964854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Assignment –Dynamic Link  library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Create a dll file to compute the income tax . Create a windows form application and make use of the already created dll file.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610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Assemblies 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942109"/>
            <a:ext cx="11351966" cy="553207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Dll is the precompiled chunk of .NET which  can be run by the CLR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They form the fundamental unit of deployment version control, </a:t>
            </a:r>
            <a:r>
              <a:rPr lang="en-US" dirty="0" err="1" smtClean="0">
                <a:solidFill>
                  <a:srgbClr val="000000"/>
                </a:solidFill>
              </a:rPr>
              <a:t>reuse,activation</a:t>
            </a:r>
            <a:r>
              <a:rPr lang="en-US" dirty="0" smtClean="0">
                <a:solidFill>
                  <a:srgbClr val="000000"/>
                </a:solidFill>
              </a:rPr>
              <a:t> scoping and security permission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Files with extension .EXE/.DLL occupy the assembly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Assemblies also includes metadata(manifest and IL)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Assemblies can be classified as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Private</a:t>
            </a:r>
            <a:endParaRPr lang="en-IN" dirty="0" smtClean="0">
              <a:solidFill>
                <a:srgbClr val="000000"/>
              </a:solidFill>
            </a:endParaRP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public </a:t>
            </a:r>
          </a:p>
        </p:txBody>
      </p:sp>
    </p:spTree>
    <p:extLst>
      <p:ext uri="{BB962C8B-B14F-4D97-AF65-F5344CB8AC3E}">
        <p14:creationId xmlns:p14="http://schemas.microsoft.com/office/powerpoint/2010/main" val="269754972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4239489" y="1247140"/>
            <a:ext cx="2964875" cy="5678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ASSEMBLY</a:t>
            </a:r>
            <a:endParaRPr kumimoji="0" lang="en-IN" sz="20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689272" y="2553342"/>
            <a:ext cx="1219201" cy="60754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.EXE</a:t>
            </a:r>
            <a:endParaRPr kumimoji="0" lang="en-IN" sz="20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605373" y="2553343"/>
            <a:ext cx="1107645" cy="60754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.DLL</a:t>
            </a:r>
            <a:endParaRPr kumimoji="0" lang="en-IN" sz="20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366655" y="1939636"/>
            <a:ext cx="1357745" cy="613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608618" y="1925782"/>
            <a:ext cx="1274618" cy="627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17418" y="3879273"/>
            <a:ext cx="390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Compilation of class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Supportive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use any main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not execute dll file, only compile it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536873" y="3851564"/>
            <a:ext cx="313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Compilation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application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main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execute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91317"/>
            <a:ext cx="12192000" cy="114194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Contd..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234912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Types of assembly 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68037" y="1870364"/>
            <a:ext cx="4765963" cy="34082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72835" y="3325091"/>
            <a:ext cx="678873" cy="5818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dll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784764" y="2355273"/>
            <a:ext cx="1260763" cy="4017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App1 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84763" y="3408218"/>
            <a:ext cx="1260763" cy="4017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App2 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60964" y="4461164"/>
            <a:ext cx="1260763" cy="4017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App3 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10" name="Straight Arrow Connector 9"/>
          <p:cNvCxnSpPr>
            <a:stCxn id="5" idx="7"/>
            <a:endCxn id="6" idx="2"/>
          </p:cNvCxnSpPr>
          <p:nvPr/>
        </p:nvCxnSpPr>
        <p:spPr bwMode="auto">
          <a:xfrm flipV="1">
            <a:off x="1452289" y="2556164"/>
            <a:ext cx="1332475" cy="854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551708" y="3609109"/>
            <a:ext cx="1197200" cy="22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399307" y="3900056"/>
            <a:ext cx="1438438" cy="756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567055" y="1905000"/>
            <a:ext cx="4765963" cy="34082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031206" y="3034145"/>
            <a:ext cx="678873" cy="5818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dll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8218651" y="2983235"/>
            <a:ext cx="1354840" cy="59123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gac</a:t>
            </a:r>
            <a:endParaRPr kumimoji="0" lang="en-I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9891029" y="2105890"/>
            <a:ext cx="1260763" cy="4017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App1 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891031" y="3124199"/>
            <a:ext cx="1260763" cy="4017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App1 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9891030" y="4544289"/>
            <a:ext cx="1260763" cy="4017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App1 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26" name="Straight Arrow Connector 25"/>
          <p:cNvCxnSpPr>
            <a:endCxn id="22" idx="3"/>
          </p:cNvCxnSpPr>
          <p:nvPr/>
        </p:nvCxnSpPr>
        <p:spPr bwMode="auto">
          <a:xfrm flipV="1">
            <a:off x="9573491" y="2448832"/>
            <a:ext cx="502172" cy="675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21" idx="3"/>
            <a:endCxn id="23" idx="2"/>
          </p:cNvCxnSpPr>
          <p:nvPr/>
        </p:nvCxnSpPr>
        <p:spPr bwMode="auto">
          <a:xfrm>
            <a:off x="9573491" y="3278854"/>
            <a:ext cx="317540" cy="46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endCxn id="24" idx="1"/>
          </p:cNvCxnSpPr>
          <p:nvPr/>
        </p:nvCxnSpPr>
        <p:spPr bwMode="auto">
          <a:xfrm>
            <a:off x="9573491" y="3574473"/>
            <a:ext cx="502173" cy="1028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20" idx="6"/>
            <a:endCxn id="21" idx="1"/>
          </p:cNvCxnSpPr>
          <p:nvPr/>
        </p:nvCxnSpPr>
        <p:spPr bwMode="auto">
          <a:xfrm flipV="1">
            <a:off x="7710079" y="3278854"/>
            <a:ext cx="508572" cy="46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212271" y="1191491"/>
            <a:ext cx="301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Private</a:t>
            </a:r>
            <a:endParaRPr lang="en-IN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10079" y="1191491"/>
            <a:ext cx="21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Shared</a:t>
            </a:r>
            <a:endParaRPr lang="en-IN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72835" y="5500255"/>
            <a:ext cx="379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will be in each app bin folder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567055" y="5744874"/>
            <a:ext cx="3796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will be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C:\windows\Assembly</a:t>
            </a:r>
          </a:p>
        </p:txBody>
      </p:sp>
    </p:spTree>
    <p:extLst>
      <p:ext uri="{BB962C8B-B14F-4D97-AF65-F5344CB8AC3E}">
        <p14:creationId xmlns:p14="http://schemas.microsoft.com/office/powerpoint/2010/main" val="297873547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Strong  naming in assembly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 strong name consists of the assembly s </a:t>
            </a:r>
            <a:r>
              <a:rPr lang="en-US" dirty="0" err="1" smtClean="0">
                <a:solidFill>
                  <a:srgbClr val="000000"/>
                </a:solidFill>
              </a:rPr>
              <a:t>identiy</a:t>
            </a:r>
            <a:r>
              <a:rPr lang="en-US" dirty="0" smtClean="0">
                <a:solidFill>
                  <a:srgbClr val="000000"/>
                </a:solidFill>
              </a:rPr>
              <a:t> its simple text </a:t>
            </a:r>
            <a:r>
              <a:rPr lang="en-US" dirty="0" err="1" smtClean="0">
                <a:solidFill>
                  <a:srgbClr val="000000"/>
                </a:solidFill>
              </a:rPr>
              <a:t>name,version</a:t>
            </a:r>
            <a:r>
              <a:rPr lang="en-US" dirty="0" smtClean="0">
                <a:solidFill>
                  <a:srgbClr val="000000"/>
                </a:solidFill>
              </a:rPr>
              <a:t> number and culture information plus a public key and a digital signature.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DEMO on generating a strong name and private key.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3566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GAC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GAC contains strong named assemblies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Assemblies in GAC can be shared by all application running on that </a:t>
            </a:r>
            <a:r>
              <a:rPr lang="en-US" dirty="0" err="1" smtClean="0">
                <a:solidFill>
                  <a:srgbClr val="000000"/>
                </a:solidFill>
              </a:rPr>
              <a:t>maching</a:t>
            </a:r>
            <a:r>
              <a:rPr lang="en-US" dirty="0" smtClean="0">
                <a:solidFill>
                  <a:srgbClr val="000000"/>
                </a:solidFill>
              </a:rPr>
              <a:t> without having the copy of the assembly locally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is recommended to keep the assembly in private, and share only when needed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Not the recommended approach if you need to </a:t>
            </a:r>
            <a:r>
              <a:rPr lang="en-US" dirty="0" err="1" smtClean="0">
                <a:solidFill>
                  <a:srgbClr val="000000"/>
                </a:solidFill>
              </a:rPr>
              <a:t>deply</a:t>
            </a:r>
            <a:r>
              <a:rPr lang="en-US" dirty="0" smtClean="0">
                <a:solidFill>
                  <a:srgbClr val="000000"/>
                </a:solidFill>
              </a:rPr>
              <a:t> in another machine using </a:t>
            </a:r>
            <a:r>
              <a:rPr lang="en-US" dirty="0" err="1" smtClean="0">
                <a:solidFill>
                  <a:srgbClr val="000000"/>
                </a:solidFill>
              </a:rPr>
              <a:t>Xcopy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0006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Dynamic type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20" y="827012"/>
            <a:ext cx="11501956" cy="56471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Introduced from C# 4.0 onwards.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is used to avoid the compile time type checking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compiler gets the type at the run type.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Dynamic types behaves like object type.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 GetType() to get the type during runtime.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Intellisense</a:t>
            </a:r>
            <a:r>
              <a:rPr lang="en-US" dirty="0" smtClean="0">
                <a:solidFill>
                  <a:srgbClr val="000000"/>
                </a:solidFill>
              </a:rPr>
              <a:t> does not 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430593" y="3149151"/>
            <a:ext cx="3200400" cy="5014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Dynamic value=123;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1134940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2593" y="2398590"/>
            <a:ext cx="609600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dynamic d="hello";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C.W.L(</a:t>
            </a:r>
            <a:r>
              <a:rPr lang="en-IN" dirty="0" err="1">
                <a:solidFill>
                  <a:srgbClr val="0070C0"/>
                </a:solidFill>
              </a:rPr>
              <a:t>d.GetType</a:t>
            </a:r>
            <a:r>
              <a:rPr lang="en-IN" dirty="0">
                <a:solidFill>
                  <a:srgbClr val="0070C0"/>
                </a:solidFill>
              </a:rPr>
              <a:t>()):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d=100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C.W.L(</a:t>
            </a:r>
            <a:r>
              <a:rPr lang="en-IN" dirty="0" err="1">
                <a:solidFill>
                  <a:srgbClr val="0070C0"/>
                </a:solidFill>
              </a:rPr>
              <a:t>d.GetType</a:t>
            </a:r>
            <a:r>
              <a:rPr lang="en-IN" dirty="0">
                <a:solidFill>
                  <a:srgbClr val="0070C0"/>
                </a:solidFill>
              </a:rPr>
              <a:t>());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963" y="252348"/>
            <a:ext cx="12192000" cy="114194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Contd..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511405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Advantages of Generics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203700" y="1023106"/>
            <a:ext cx="2438400" cy="990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Type safety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84200" y="2743200"/>
            <a:ext cx="2438400" cy="990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Derivation constraints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203700" y="4622800"/>
            <a:ext cx="2438400" cy="990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Reusabilty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912100" y="2819400"/>
            <a:ext cx="2438400" cy="990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Default constructor constraints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03700" y="2819400"/>
            <a:ext cx="2654300" cy="10922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GENERICS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 bwMode="auto">
          <a:xfrm>
            <a:off x="5422900" y="2013706"/>
            <a:ext cx="0" cy="805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endCxn id="6" idx="0"/>
          </p:cNvCxnSpPr>
          <p:nvPr/>
        </p:nvCxnSpPr>
        <p:spPr bwMode="auto">
          <a:xfrm>
            <a:off x="5422900" y="3911600"/>
            <a:ext cx="0" cy="71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3"/>
            <a:endCxn id="8" idx="2"/>
          </p:cNvCxnSpPr>
          <p:nvPr/>
        </p:nvCxnSpPr>
        <p:spPr bwMode="auto">
          <a:xfrm>
            <a:off x="3022600" y="3238500"/>
            <a:ext cx="1181100" cy="127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794500" y="3365500"/>
            <a:ext cx="1181100" cy="127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293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Contd..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150375"/>
            <a:ext cx="11351966" cy="532380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You can also pass a dynamic type parameter in the method so that the method can accept any type of parameter at run time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compiler will throw an exception at runtime if the methods and properties are not compatible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Can apply different types to a variable declared as dynamic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9494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Auto implemented properties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 properties with no implementation inside Get or Set are called as Auto implemented properties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When you create auto implemented properties , compiler creates the private field in the background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55818" y="2576945"/>
            <a:ext cx="3837709" cy="1496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public </a:t>
            </a:r>
            <a:r>
              <a:rPr lang="en-IN" dirty="0" err="1">
                <a:solidFill>
                  <a:srgbClr val="0070C0"/>
                </a:solidFill>
                <a:latin typeface="Arial" pitchFamily="34" charset="0"/>
              </a:rPr>
              <a:t>int</a:t>
            </a: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IN" dirty="0" err="1">
                <a:solidFill>
                  <a:srgbClr val="0070C0"/>
                </a:solidFill>
                <a:latin typeface="Arial" pitchFamily="34" charset="0"/>
              </a:rPr>
              <a:t>StudentId</a:t>
            </a:r>
            <a:endParaRPr lang="en-IN" dirty="0">
              <a:solidFill>
                <a:srgbClr val="0070C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	get;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	set;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}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8639077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Optional parameters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Optional arguments enable us to omit arguments for some parameters.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Any call must provide arguments for all required parameters but can omit arguments for optional parameters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parameter that has been omitted has a default value.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Optional parameters are defined at the end of parameter list </a:t>
            </a:r>
            <a:r>
              <a:rPr lang="en-US" dirty="0" err="1" smtClean="0">
                <a:solidFill>
                  <a:srgbClr val="000000"/>
                </a:solidFill>
              </a:rPr>
              <a:t>afer</a:t>
            </a:r>
            <a:r>
              <a:rPr lang="en-US" dirty="0" smtClean="0">
                <a:solidFill>
                  <a:srgbClr val="000000"/>
                </a:solidFill>
              </a:rPr>
              <a:t> any required parameters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6880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Contd..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4578927"/>
            <a:ext cx="11445291" cy="189525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If you provide the width parameter with a value then it will override the default value.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90723" y="2387311"/>
            <a:ext cx="7578436" cy="13023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private static string </a:t>
            </a:r>
            <a:r>
              <a:rPr lang="en-IN" dirty="0" err="1">
                <a:solidFill>
                  <a:srgbClr val="0070C0"/>
                </a:solidFill>
                <a:latin typeface="Arial" pitchFamily="34" charset="0"/>
              </a:rPr>
              <a:t>callingMethod</a:t>
            </a: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(string </a:t>
            </a:r>
            <a:r>
              <a:rPr lang="en-IN" dirty="0" err="1">
                <a:solidFill>
                  <a:srgbClr val="0070C0"/>
                </a:solidFill>
                <a:latin typeface="Arial" pitchFamily="34" charset="0"/>
              </a:rPr>
              <a:t>msg,int</a:t>
            </a: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IN" dirty="0" err="1" smtClean="0">
                <a:solidFill>
                  <a:srgbClr val="0070C0"/>
                </a:solidFill>
                <a:latin typeface="Arial" pitchFamily="34" charset="0"/>
              </a:rPr>
              <a:t>height,int</a:t>
            </a:r>
            <a:r>
              <a:rPr lang="en-IN" dirty="0" smtClean="0">
                <a:solidFill>
                  <a:srgbClr val="0070C0"/>
                </a:solidFill>
                <a:latin typeface="Arial" pitchFamily="34" charset="0"/>
              </a:rPr>
              <a:t> width=10</a:t>
            </a: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	return </a:t>
            </a:r>
            <a:r>
              <a:rPr lang="en-IN" dirty="0" err="1">
                <a:solidFill>
                  <a:srgbClr val="0070C0"/>
                </a:solidFill>
                <a:latin typeface="Arial" pitchFamily="34" charset="0"/>
              </a:rPr>
              <a:t>msg</a:t>
            </a: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 + (height width).</a:t>
            </a:r>
            <a:r>
              <a:rPr lang="en-IN" dirty="0" err="1">
                <a:solidFill>
                  <a:srgbClr val="0070C0"/>
                </a:solidFill>
                <a:latin typeface="Arial" pitchFamily="34" charset="0"/>
              </a:rPr>
              <a:t>ToString</a:t>
            </a: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70C0"/>
                </a:solidFill>
                <a:latin typeface="Arial" pitchFamily="34" charset="0"/>
              </a:rPr>
              <a:t>}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Oval Callout 4"/>
          <p:cNvSpPr/>
          <p:nvPr/>
        </p:nvSpPr>
        <p:spPr bwMode="auto">
          <a:xfrm>
            <a:off x="5425241" y="1320768"/>
            <a:ext cx="1912498" cy="791067"/>
          </a:xfrm>
          <a:prstGeom prst="wedgeEllipseCallo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Required parameter</a:t>
            </a: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Line Callout 2 5"/>
          <p:cNvSpPr/>
          <p:nvPr/>
        </p:nvSpPr>
        <p:spPr bwMode="auto">
          <a:xfrm>
            <a:off x="9094328" y="1659586"/>
            <a:ext cx="1914724" cy="551583"/>
          </a:xfrm>
          <a:prstGeom prst="borderCallout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Optional parameter</a:t>
            </a: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55426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Named parameters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10832"/>
            <a:ext cx="11351966" cy="564716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Named arguments enable us to specify an argument for a particular parameter by associating with the name rather than its position.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frees us from the need to remember the position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parameter for each argument can be mentioned by argument name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142698" y="4558351"/>
            <a:ext cx="5786651" cy="14193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private static string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myMethod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return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callingMethod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(width:6,height:8,msg:"area");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}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082673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Anonymous method’s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An anonymous method is a method which doesn’t contain any name.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is useful to create an inline method.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is a block of code that is used as a parameter for the delegate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scope of the parameters of an anonymous method is the anonymous method block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Can use generic parameter types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7695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Lambda expression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Anonymous method is a little hard to write and manage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Hence lambda expressions were introduced in the latter C# release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provides a simple more concise functional syntax to write anonymous methods.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 lambda expression is written as </a:t>
            </a:r>
            <a:r>
              <a:rPr lang="en-US" dirty="0" err="1" smtClean="0">
                <a:solidFill>
                  <a:srgbClr val="000000"/>
                </a:solidFill>
              </a:rPr>
              <a:t>aparmeter</a:t>
            </a:r>
            <a:r>
              <a:rPr lang="en-US" dirty="0" smtClean="0">
                <a:solidFill>
                  <a:srgbClr val="000000"/>
                </a:solidFill>
              </a:rPr>
              <a:t> list, followed by the +&gt; symbol followed by an expressions block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Expression lambda</a:t>
            </a:r>
            <a:endParaRPr lang="en-IN" dirty="0" smtClean="0">
              <a:solidFill>
                <a:srgbClr val="000000"/>
              </a:solidFill>
            </a:endParaRP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Statement lambda</a:t>
            </a:r>
          </a:p>
        </p:txBody>
      </p:sp>
    </p:spTree>
    <p:extLst>
      <p:ext uri="{BB962C8B-B14F-4D97-AF65-F5344CB8AC3E}">
        <p14:creationId xmlns:p14="http://schemas.microsoft.com/office/powerpoint/2010/main" val="23029524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Contd..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4" y="1037231"/>
            <a:ext cx="11495572" cy="54369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Expression lambda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It has only one expression, with no curly brace or return statement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Statement lambda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It is a collection of statements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75963" y="2251880"/>
            <a:ext cx="4151499" cy="504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res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list.Find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(n =&gt; n==3)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75962" y="4525680"/>
            <a:ext cx="4409055" cy="21587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List&lt;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lst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list.FindAll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(n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=&gt;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     {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	if(n&lt;=5)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{  return true;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	else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return false;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    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5803164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rgbClr val="4D4D4D"/>
              </a:buClr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rPr>
              <a:t>Features 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rPr>
              <a:t>of Generics </a:t>
            </a:r>
            <a:endParaRPr lang="en-IN" sz="3200" dirty="0">
              <a:solidFill>
                <a:srgbClr val="00000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003301"/>
            <a:ext cx="11351966" cy="5470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Default values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is  not possible to assign default values to generic type, you can use default keyword to assign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Constraints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if u need to invoke some methods from the generic type you have to add constraints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Inheritance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generic class can implement generic interface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provide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 type argument when deriving from generic base class</a:t>
            </a: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rgbClr val="4D4D4D"/>
              </a:buClr>
            </a:pPr>
            <a:r>
              <a:rPr lang="en-US" sz="3200" dirty="0">
                <a:solidFill>
                  <a:srgbClr val="000000"/>
                </a:solidFill>
                <a:latin typeface="Arial" charset="0"/>
                <a:ea typeface="+mn-ea"/>
                <a:cs typeface="Times New Roman" pitchFamily="18" charset="0"/>
              </a:rPr>
              <a:t>Generic Class</a:t>
            </a:r>
            <a:endParaRPr lang="en-IN" sz="3200" dirty="0">
              <a:solidFill>
                <a:srgbClr val="00000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2135" y="1018650"/>
            <a:ext cx="3784600" cy="3657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public class Printer&lt;T&gt;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private T 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public T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get{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 	return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this.data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}</a:t>
            </a: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 smtClean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set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	</a:t>
            </a:r>
            <a:r>
              <a:rPr lang="en-IN" dirty="0" err="1" smtClean="0">
                <a:solidFill>
                  <a:srgbClr val="00B0F0"/>
                </a:solidFill>
                <a:latin typeface="Arial" pitchFamily="34" charset="0"/>
              </a:rPr>
              <a:t>this.data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=value;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}}}</a:t>
            </a: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80736" y="1018650"/>
            <a:ext cx="6194175" cy="3657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class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TestPrinter</a:t>
            </a: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static void Main(String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args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[])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Printer&lt;string&gt; name = new 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Printer&lt;Printer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&gt;();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name.value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="welcome to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hexaware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";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Printer&lt;float&gt; version =new Printer&lt;float&gt;():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version.value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=5.0F;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	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C.W.L(</a:t>
            </a:r>
            <a:r>
              <a:rPr lang="en-IN" dirty="0" err="1" smtClean="0">
                <a:solidFill>
                  <a:srgbClr val="00B0F0"/>
                </a:solidFill>
                <a:latin typeface="Arial" pitchFamily="34" charset="0"/>
              </a:rPr>
              <a:t>name.value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); C.W.L(</a:t>
            </a:r>
            <a:r>
              <a:rPr lang="en-IN" dirty="0" err="1" smtClean="0">
                <a:solidFill>
                  <a:srgbClr val="00B0F0"/>
                </a:solidFill>
                <a:latin typeface="Arial" pitchFamily="34" charset="0"/>
              </a:rPr>
              <a:t>version.value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 flipV="1">
            <a:off x="3153486" y="1340503"/>
            <a:ext cx="4254500" cy="127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 flipV="1">
            <a:off x="3001086" y="1340503"/>
            <a:ext cx="4406900" cy="2081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30209" y="4868079"/>
            <a:ext cx="11761791" cy="19899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Useful for  encapsulating operations that are not specific to a particular datatype.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Used in collection framework</a:t>
            </a:r>
          </a:p>
          <a:p>
            <a:r>
              <a:rPr lang="en-IN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By creating a generic class, you can create a collection that is type-safe at compile-time.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41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Generic Methods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717800" y="1117600"/>
            <a:ext cx="5168900" cy="431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private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void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GenShowValue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&lt;T&gt;(T val)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1295400" y="1498600"/>
            <a:ext cx="2895600" cy="73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73050" y="2140634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Name of the method followed by &lt;&gt; brackets</a:t>
            </a:r>
            <a:endParaRPr lang="en-IN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829300" y="1460500"/>
            <a:ext cx="50800" cy="100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90950" y="2616200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92D050"/>
                </a:solidFill>
              </a:rPr>
              <a:t> is placeholder for type{ </a:t>
            </a:r>
            <a:r>
              <a:rPr lang="en-US" dirty="0" err="1" smtClean="0">
                <a:solidFill>
                  <a:srgbClr val="92D050"/>
                </a:solidFill>
              </a:rPr>
              <a:t>int</a:t>
            </a:r>
            <a:r>
              <a:rPr lang="en-US" dirty="0" smtClean="0">
                <a:solidFill>
                  <a:srgbClr val="92D050"/>
                </a:solidFill>
              </a:rPr>
              <a:t> string </a:t>
            </a:r>
            <a:r>
              <a:rPr lang="en-US" dirty="0" err="1" smtClean="0">
                <a:solidFill>
                  <a:srgbClr val="92D050"/>
                </a:solidFill>
              </a:rPr>
              <a:t>etc</a:t>
            </a:r>
            <a:r>
              <a:rPr lang="en-US" dirty="0">
                <a:solidFill>
                  <a:srgbClr val="92D050"/>
                </a:solidFill>
              </a:rPr>
              <a:t>}</a:t>
            </a:r>
            <a:endParaRPr lang="en-IN" dirty="0">
              <a:solidFill>
                <a:srgbClr val="92D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527800" y="1343367"/>
            <a:ext cx="1885950" cy="1120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835900" y="2412999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Parameter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type must match with the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011985" y="3530599"/>
            <a:ext cx="5270500" cy="71257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GenShowValue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&lt;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int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&gt;(10):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GenShowValue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&lt;string&gt;(‘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primier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’):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30209" y="4986803"/>
            <a:ext cx="11351966" cy="148737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Generic method constraints : where T</a:t>
            </a:r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9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Generic Interfaces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786" y="4080681"/>
            <a:ext cx="11659345" cy="21426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It is often useful for generic collection classes or for the generic classes that represent items in the collection</a:t>
            </a:r>
          </a:p>
          <a:p>
            <a:endParaRPr lang="en-US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We use generic interfaces to avoid boxing and unboxing operations on value types.</a:t>
            </a:r>
            <a:endParaRPr lang="en-IN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3899" y="1091821"/>
            <a:ext cx="3466532" cy="25657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interface IBook&lt;T&gt;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void add(T book);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void delete():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T get();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}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44454" y="1091821"/>
            <a:ext cx="3493827" cy="25657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class Book&lt;T&gt;:IBook&lt;T&gt;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T book;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public void add(T book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{</a:t>
            </a: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 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     </a:t>
            </a:r>
            <a:r>
              <a:rPr lang="en-IN" dirty="0" err="1" smtClean="0">
                <a:solidFill>
                  <a:srgbClr val="00B0F0"/>
                </a:solidFill>
                <a:latin typeface="Arial" pitchFamily="34" charset="0"/>
              </a:rPr>
              <a:t>this.book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=book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public 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void delete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{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202304" y="1091821"/>
            <a:ext cx="3493827" cy="25657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err="1" smtClean="0">
                <a:solidFill>
                  <a:srgbClr val="00B0F0"/>
                </a:solidFill>
                <a:latin typeface="Arial" pitchFamily="34" charset="0"/>
              </a:rPr>
              <a:t>this.book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=default(T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public T get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{</a:t>
            </a:r>
            <a:endParaRPr lang="en-IN" dirty="0">
              <a:solidFill>
                <a:srgbClr val="00B0F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       return </a:t>
            </a:r>
            <a:r>
              <a:rPr lang="en-IN" dirty="0" err="1">
                <a:solidFill>
                  <a:srgbClr val="00B0F0"/>
                </a:solidFill>
                <a:latin typeface="Arial" pitchFamily="34" charset="0"/>
              </a:rPr>
              <a:t>this.book</a:t>
            </a:r>
            <a:r>
              <a:rPr lang="en-IN" dirty="0">
                <a:solidFill>
                  <a:srgbClr val="00B0F0"/>
                </a:solidFill>
                <a:latin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B0F0"/>
                </a:solidFill>
                <a:latin typeface="Arial" pitchFamily="34" charset="0"/>
              </a:rPr>
              <a:t>}}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8007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4"/>
            <a:ext cx="8839200" cy="42403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Collections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307" y="928047"/>
            <a:ext cx="11522868" cy="55461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 .NET framework provides specialized classes for data storage and retrieval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These classes provide support for stacks , </a:t>
            </a:r>
            <a:r>
              <a:rPr lang="en-US" dirty="0" smtClean="0">
                <a:solidFill>
                  <a:srgbClr val="000000"/>
                </a:solidFill>
              </a:rPr>
              <a:t>queues </a:t>
            </a:r>
            <a:r>
              <a:rPr lang="en-US" dirty="0" smtClean="0">
                <a:solidFill>
                  <a:srgbClr val="000000"/>
                </a:solidFill>
              </a:rPr>
              <a:t>lists and hash tables.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Most collections classes implement the same interfaces, and these interfaces may be inherited to create new collection classes that fit more specialized data storage needs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Collection classes are defined as part of </a:t>
            </a:r>
            <a:r>
              <a:rPr lang="en-US" b="1" dirty="0" smtClean="0">
                <a:solidFill>
                  <a:srgbClr val="000000"/>
                </a:solidFill>
              </a:rPr>
              <a:t>System. Collections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</a:t>
            </a:r>
            <a:r>
              <a:rPr lang="en-US" b="1" dirty="0" smtClean="0">
                <a:solidFill>
                  <a:srgbClr val="000000"/>
                </a:solidFill>
              </a:rPr>
              <a:t> System.Collections.Generics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Using generic collection classes provides increased type safety and in some cases can provide better performances especially when storing value types.</a:t>
            </a:r>
            <a:endParaRPr lang="en-I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94B08-A7C6-4ADE-9FF5-A82E6186F87D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1590D1E7-2A80-490F-937A-F1E57FE1C728}"/>
</file>

<file path=customXml/itemProps4.xml><?xml version="1.0" encoding="utf-8"?>
<ds:datastoreItem xmlns:ds="http://schemas.openxmlformats.org/officeDocument/2006/customXml" ds:itemID="{B55F5A06-DD2C-4F23-8C5F-456071B9F5E7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6086</TotalTime>
  <Words>3748</Words>
  <Application>Microsoft Office PowerPoint</Application>
  <PresentationFormat>Widescreen</PresentationFormat>
  <Paragraphs>646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ＭＳ Ｐゴシック</vt:lpstr>
      <vt:lpstr>Arial</vt:lpstr>
      <vt:lpstr>Arial Unicode MS</vt:lpstr>
      <vt:lpstr>Brush Script Std</vt:lpstr>
      <vt:lpstr>Calibri</vt:lpstr>
      <vt:lpstr>Helvetica Condensed</vt:lpstr>
      <vt:lpstr>HelveticaNeue Condensed</vt:lpstr>
      <vt:lpstr>Times</vt:lpstr>
      <vt:lpstr>Times New Roman</vt:lpstr>
      <vt:lpstr>Wingdings</vt:lpstr>
      <vt:lpstr>Blank Presentation</vt:lpstr>
      <vt:lpstr>Programming in C# - Day 3</vt:lpstr>
      <vt:lpstr>Agenda</vt:lpstr>
      <vt:lpstr>Generics</vt:lpstr>
      <vt:lpstr>Advantages of Generics</vt:lpstr>
      <vt:lpstr>Features of Generics </vt:lpstr>
      <vt:lpstr>Generic Class</vt:lpstr>
      <vt:lpstr>Generic Methods</vt:lpstr>
      <vt:lpstr>Generic Interfaces</vt:lpstr>
      <vt:lpstr>Collections</vt:lpstr>
      <vt:lpstr>Collection Hierarchy</vt:lpstr>
      <vt:lpstr>Contd…</vt:lpstr>
      <vt:lpstr>Limitation of Collection class</vt:lpstr>
      <vt:lpstr>Contd..</vt:lpstr>
      <vt:lpstr>Need for Generics</vt:lpstr>
      <vt:lpstr>Contd…</vt:lpstr>
      <vt:lpstr>ArrayList &lt;T&gt;</vt:lpstr>
      <vt:lpstr>Map – Dictionary&lt;T,Q&gt;</vt:lpstr>
      <vt:lpstr>Assignment - Collections</vt:lpstr>
      <vt:lpstr>IEnumerable </vt:lpstr>
      <vt:lpstr>IEnumerator</vt:lpstr>
      <vt:lpstr>File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DLL</vt:lpstr>
      <vt:lpstr>Steps To Create A Dll</vt:lpstr>
      <vt:lpstr>Assignment –Dynamic Link  library</vt:lpstr>
      <vt:lpstr>Assemblies </vt:lpstr>
      <vt:lpstr>Contd..</vt:lpstr>
      <vt:lpstr>Types of assembly </vt:lpstr>
      <vt:lpstr>Strong  naming in assembly</vt:lpstr>
      <vt:lpstr>GAC</vt:lpstr>
      <vt:lpstr>Dynamic type</vt:lpstr>
      <vt:lpstr>Contd..</vt:lpstr>
      <vt:lpstr>Contd..</vt:lpstr>
      <vt:lpstr>Auto implemented properties</vt:lpstr>
      <vt:lpstr>Optional parameters</vt:lpstr>
      <vt:lpstr>Contd..</vt:lpstr>
      <vt:lpstr>Named parameters</vt:lpstr>
      <vt:lpstr>Anonymous method’s</vt:lpstr>
      <vt:lpstr>Lambda expression</vt:lpstr>
      <vt:lpstr>Contd..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narmadha</dc:creator>
  <cp:lastModifiedBy>vinoth</cp:lastModifiedBy>
  <cp:revision>649</cp:revision>
  <dcterms:created xsi:type="dcterms:W3CDTF">2014-11-02T05:32:32Z</dcterms:created>
  <dcterms:modified xsi:type="dcterms:W3CDTF">2013-12-31T21:58:12Z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  <property fmtid="{D5CDD505-2E9C-101B-9397-08002B2CF9AE}" pid="3" name="Order">
    <vt:r8>317300</vt:r8>
  </property>
</Properties>
</file>