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
  </p:sldMasterIdLst>
  <p:notesMasterIdLst>
    <p:notesMasterId r:id="rId115"/>
  </p:notesMasterIdLst>
  <p:handoutMasterIdLst>
    <p:handoutMasterId r:id="rId116"/>
  </p:handoutMasterIdLst>
  <p:sldIdLst>
    <p:sldId id="256" r:id="rId6"/>
    <p:sldId id="25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58" r:id="rId27"/>
    <p:sldId id="289" r:id="rId28"/>
    <p:sldId id="260" r:id="rId29"/>
    <p:sldId id="261" r:id="rId30"/>
    <p:sldId id="262" r:id="rId31"/>
    <p:sldId id="263" r:id="rId32"/>
    <p:sldId id="264" r:id="rId33"/>
    <p:sldId id="266" r:id="rId34"/>
    <p:sldId id="267" r:id="rId35"/>
    <p:sldId id="290" r:id="rId36"/>
    <p:sldId id="291" r:id="rId37"/>
    <p:sldId id="292" r:id="rId38"/>
    <p:sldId id="293" r:id="rId39"/>
    <p:sldId id="294" r:id="rId40"/>
    <p:sldId id="295" r:id="rId41"/>
    <p:sldId id="296" r:id="rId42"/>
    <p:sldId id="297" r:id="rId43"/>
    <p:sldId id="265" r:id="rId44"/>
    <p:sldId id="298" r:id="rId45"/>
    <p:sldId id="299" r:id="rId46"/>
    <p:sldId id="300" r:id="rId47"/>
    <p:sldId id="269"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268"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06"/>
    <a:srgbClr val="0E4EFF"/>
    <a:srgbClr val="FB0A1A"/>
    <a:srgbClr val="F39220"/>
    <a:srgbClr val="B40028"/>
    <a:srgbClr val="FF0000"/>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presProps" Target="presProps.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viewProps" Target="view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notesMaster" Target="notesMasters/notes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864AEC87-3B64-4DA6-983C-23EC00D8E1FE}" type="slidenum">
              <a:rPr lang="en-US" sz="1200"/>
              <a:pPr algn="r" eaLnBrk="1" hangingPunct="1"/>
              <a:t>11</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AA0AABF6-6CE8-4B5B-91A2-99B9CFA57082}" type="slidenum">
              <a:rPr lang="en-US" sz="1200" smtClean="0"/>
              <a:pPr eaLnBrk="1" hangingPunct="1">
                <a:defRPr/>
              </a:pPr>
              <a:t>104</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FA17103E-1C6A-48B1-BF6F-58534B59EAD9}" type="slidenum">
              <a:rPr lang="en-US" sz="1200" smtClean="0"/>
              <a:pPr eaLnBrk="1" hangingPunct="1">
                <a:defRPr/>
              </a:pPr>
              <a:t>105</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F5710AEA-E0EE-4C09-B9F4-FD2128A27DD1}" type="slidenum">
              <a:rPr lang="en-US" sz="1200" smtClean="0"/>
              <a:pPr eaLnBrk="1" hangingPunct="1">
                <a:defRPr/>
              </a:pPr>
              <a:t>106</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B111881C-A93C-4071-A5B3-707628EAC824}" type="slidenum">
              <a:rPr lang="en-US" sz="1200" smtClean="0"/>
              <a:pPr eaLnBrk="1" hangingPunct="1">
                <a:defRPr/>
              </a:pPr>
              <a:t>107</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86568784-E482-4304-AECD-DE569AA1508C}" type="slidenum">
              <a:rPr lang="en-US" sz="1200" smtClean="0"/>
              <a:pPr eaLnBrk="1" hangingPunct="1">
                <a:defRPr/>
              </a:pPr>
              <a:t>108</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CA5CDF2C-7FDB-4C2F-8D9A-D1F719D99D9D}" type="slidenum">
              <a:rPr lang="en-US" sz="1200"/>
              <a:pPr algn="r" eaLnBrk="1" hangingPunct="1"/>
              <a:t>12</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04F44B71-102B-4177-BF30-55919C2C4068}" type="slidenum">
              <a:rPr lang="en-US" sz="1200"/>
              <a:pPr algn="r" eaLnBrk="1" hangingPunct="1"/>
              <a:t>13</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84E985A8-A06C-42E3-9DF0-865142A5F856}" type="slidenum">
              <a:rPr lang="en-US" smtClean="0"/>
              <a:pPr>
                <a:defRPr/>
              </a:pPr>
              <a:t>14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You can summarize the session by running through the summary given in SG. </a:t>
            </a:r>
          </a:p>
          <a:p>
            <a:pPr eaLnBrk="1" hangingPunct="1"/>
            <a:r>
              <a:rPr lang="en-US">
                <a:latin typeface="Times New Roman" charset="0"/>
              </a:rPr>
              <a:t>In addition, you can also ask students summarize what they have learnt in this session.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0A48F433-0D16-4F37-BE30-729D5D373A9B}" type="slidenum">
              <a:rPr lang="en-US" smtClean="0"/>
              <a:pPr>
                <a:defRPr/>
              </a:pPr>
              <a:t>15</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You can summarize the session by running through the summary given in SG. </a:t>
            </a:r>
          </a:p>
          <a:p>
            <a:pPr eaLnBrk="1" hangingPunct="1"/>
            <a:r>
              <a:rPr lang="en-US">
                <a:latin typeface="Times New Roman" charset="0"/>
              </a:rPr>
              <a:t>In addition, you can also ask students summarize what they have learnt in this session.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47506F73-D093-44F9-8419-6F07EDBAD883}" type="slidenum">
              <a:rPr lang="en-US" smtClean="0"/>
              <a:pPr>
                <a:defRPr/>
              </a:pPr>
              <a:t>16</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You can summarize the session by running through the summary given in SG. </a:t>
            </a:r>
          </a:p>
          <a:p>
            <a:pPr eaLnBrk="1" hangingPunct="1"/>
            <a:r>
              <a:rPr lang="en-US">
                <a:latin typeface="Times New Roman" charset="0"/>
              </a:rPr>
              <a:t>In addition, you can also ask students summarize what they have learnt in this session.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B4AF6B4F-00CB-43B8-A53B-52089B6C53DC}" type="slidenum">
              <a:rPr lang="en-US" smtClean="0"/>
              <a:pPr>
                <a:defRPr/>
              </a:pPr>
              <a:t>17</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You can summarize the session by running through the summary given in SG. </a:t>
            </a:r>
          </a:p>
          <a:p>
            <a:pPr eaLnBrk="1" hangingPunct="1"/>
            <a:r>
              <a:rPr lang="en-US">
                <a:latin typeface="Times New Roman" charset="0"/>
              </a:rPr>
              <a:t>In addition, you can also ask students summarize what they have learnt in this session.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ECEB475C-E747-4625-B827-AEAB0C20A6E2}" type="slidenum">
              <a:rPr lang="en-US"/>
              <a:pPr>
                <a:defRPr/>
              </a:pPr>
              <a:t>18</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023C5A75-FC12-4C04-BB2F-696AE82E2B35}" type="slidenum">
              <a:rPr lang="en-US"/>
              <a:pPr>
                <a:defRPr/>
              </a:pPr>
              <a:t>19</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solidFill>
                  <a:schemeClr val="accent2"/>
                </a:solidFill>
                <a:latin typeface="Arial" charset="0"/>
                <a:cs typeface="Times New Roman" charset="0"/>
              </a:rPr>
              <a:t>Emphasize on the fact that </a:t>
            </a:r>
            <a:r>
              <a:rPr lang="en-US">
                <a:latin typeface="Times New Roman" charset="0"/>
              </a:rPr>
              <a:t>most </a:t>
            </a:r>
            <a:r>
              <a:rPr lang="en-US">
                <a:solidFill>
                  <a:schemeClr val="accent2"/>
                </a:solidFill>
                <a:latin typeface="Arial" charset="0"/>
                <a:cs typeface="Times New Roman" charset="0"/>
              </a:rPr>
              <a:t>DBMS </a:t>
            </a:r>
            <a:r>
              <a:rPr lang="en-US">
                <a:latin typeface="Times New Roman" charset="0"/>
              </a:rPr>
              <a:t>have created customized versions of the SQL language. For example, Transact-SQL (T-SQL) is a scripting language used on the SQL Server for programming. Alternatively, PL-SQL is used for programming in Oracle. T-SQL confirms to the ANSI SQL-92 standard published by ANSI and ISO in the year 1992.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65B94E08-6625-459F-A0F6-9D02CF4107A5}" type="slidenum">
              <a:rPr lang="en-US"/>
              <a:pPr>
                <a:defRPr/>
              </a:pPr>
              <a:t>20</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solidFill>
                  <a:schemeClr val="accent2"/>
                </a:solidFill>
                <a:latin typeface="Arial" charset="0"/>
                <a:cs typeface="Times New Roman" charset="0"/>
              </a:rPr>
              <a:t>Emphasize on the fact that </a:t>
            </a:r>
            <a:r>
              <a:rPr lang="en-US">
                <a:latin typeface="Times New Roman" charset="0"/>
              </a:rPr>
              <a:t>most </a:t>
            </a:r>
            <a:r>
              <a:rPr lang="en-US">
                <a:solidFill>
                  <a:schemeClr val="accent2"/>
                </a:solidFill>
                <a:latin typeface="Arial" charset="0"/>
                <a:cs typeface="Times New Roman" charset="0"/>
              </a:rPr>
              <a:t>DBMS </a:t>
            </a:r>
            <a:r>
              <a:rPr lang="en-US">
                <a:latin typeface="Times New Roman" charset="0"/>
              </a:rPr>
              <a:t>have created customized versions of the SQL language. For example, Transact-SQL (T-SQL) is a scripting language used on the SQL Server for programming. Alternatively, PL-SQL is used for programming in Oracle. T-SQL confirms to the ANSI SQL-92 standard published by ANSI and ISO in the year 1992.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C14689B4-77A1-4F41-AB9F-75E48FD7C0DA}" type="slidenum">
              <a:rPr lang="en-US" sz="1200"/>
              <a:pPr algn="r" eaLnBrk="1" hangingPunct="1"/>
              <a:t>2</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11F6A154-2225-45E3-8F92-7BFAEE4367D4}" type="slidenum">
              <a:rPr lang="en-US"/>
              <a:pPr>
                <a:defRPr/>
              </a:pPr>
              <a:t>21</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B17D0A41-A9F6-4FE0-B9D8-331DE9E7C600}" type="slidenum">
              <a:rPr lang="en-US" sz="1200"/>
              <a:pPr algn="r" eaLnBrk="1" hangingPunct="1"/>
              <a:t>22</a:t>
            </a:fld>
            <a:endParaRPr 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74CDF587-D354-413C-BB60-6ED881B027A5}" type="slidenum">
              <a:rPr lang="en-US" smtClean="0"/>
              <a:pPr>
                <a:defRPr/>
              </a:pPr>
              <a:t>23</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3887B648-C61E-49FF-BC0C-B5B9806B8EBD}" type="slidenum">
              <a:rPr lang="en-US" smtClean="0"/>
              <a:pPr>
                <a:defRPr/>
              </a:pPr>
              <a:t>24</a:t>
            </a:fld>
            <a:endParaRPr lang="en-US"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FB499CCE-F1F5-4A86-9190-D4583C5FC8A8}" type="slidenum">
              <a:rPr lang="en-US" smtClean="0"/>
              <a:pPr>
                <a:defRPr/>
              </a:pPr>
              <a:t>25</a:t>
            </a:fld>
            <a:endParaRPr lang="en-US"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530F90A5-2B6C-47E5-9EF1-BBC5CB5B9649}" type="slidenum">
              <a:rPr lang="en-US" smtClean="0"/>
              <a:pPr>
                <a:defRPr/>
              </a:pPr>
              <a:t>26</a:t>
            </a:fld>
            <a:endParaRPr lang="en-US"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4C45ED2F-7B54-4773-AD1B-391EBC0C556D}" type="slidenum">
              <a:rPr lang="en-US" smtClean="0"/>
              <a:pPr>
                <a:defRPr/>
              </a:pPr>
              <a:t>27</a:t>
            </a:fld>
            <a:endParaRPr 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A40F3F9A-8688-4FBD-82EC-1915FEC7390E}" type="slidenum">
              <a:rPr lang="en-US"/>
              <a:pPr>
                <a:defRPr/>
              </a:pPr>
              <a:t>28</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63E2C18F-2250-476C-A377-4901EFB1101F}" type="slidenum">
              <a:rPr lang="en-US" sz="1200"/>
              <a:pPr algn="r" eaLnBrk="1" hangingPunct="1"/>
              <a:t>29</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FE4C9904-2419-4D94-87DD-D81851CBF4E0}" type="slidenum">
              <a:rPr lang="en-US" smtClean="0"/>
              <a:pPr>
                <a:defRPr/>
              </a:pPr>
              <a:t>30</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You can summarize the session by running through the summary given in SG. </a:t>
            </a:r>
          </a:p>
          <a:p>
            <a:pPr eaLnBrk="1" hangingPunct="1"/>
            <a:r>
              <a:rPr lang="en-US">
                <a:latin typeface="Times New Roman" charset="0"/>
              </a:rPr>
              <a:t>In addition, you can also ask students summarize what they have learnt in this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AED59BFE-1D36-4DF8-94DE-67F9B942AFEB}" type="slidenum">
              <a:rPr lang="en-US"/>
              <a:pPr>
                <a:defRPr/>
              </a:pPr>
              <a:t>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solidFill>
                  <a:schemeClr val="accent2"/>
                </a:solidFill>
                <a:latin typeface="Arial" charset="0"/>
                <a:cs typeface="Times New Roman" charset="0"/>
              </a:rPr>
              <a:t>Explain the components of SQL Server as follows:</a:t>
            </a:r>
          </a:p>
          <a:p>
            <a:pPr lvl="1"/>
            <a:r>
              <a:rPr lang="en-IN">
                <a:solidFill>
                  <a:schemeClr val="accent2"/>
                </a:solidFill>
                <a:latin typeface="Arial" charset="0"/>
                <a:cs typeface="Times New Roman" charset="0"/>
              </a:rPr>
              <a:t>Database Engine: Provides support to store, query, process, and secure data on the database server</a:t>
            </a:r>
          </a:p>
          <a:p>
            <a:pPr lvl="1"/>
            <a:r>
              <a:rPr lang="en-IN">
                <a:solidFill>
                  <a:schemeClr val="accent2"/>
                </a:solidFill>
                <a:latin typeface="Arial" charset="0"/>
                <a:cs typeface="Times New Roman" charset="0"/>
              </a:rPr>
              <a:t>Integration Services: Allow you to gather and integrate data from various disparate data sources available in an organization</a:t>
            </a:r>
          </a:p>
          <a:p>
            <a:pPr lvl="1"/>
            <a:r>
              <a:rPr lang="en-IN">
                <a:solidFill>
                  <a:schemeClr val="accent2"/>
                </a:solidFill>
                <a:latin typeface="Arial" charset="0"/>
                <a:cs typeface="Times New Roman" charset="0"/>
              </a:rPr>
              <a:t>Analysis Services: Help in data analysis in a business intelligence application</a:t>
            </a:r>
          </a:p>
          <a:p>
            <a:pPr lvl="1"/>
            <a:r>
              <a:rPr lang="en-IN">
                <a:solidFill>
                  <a:schemeClr val="accent2"/>
                </a:solidFill>
                <a:latin typeface="Arial" charset="0"/>
                <a:cs typeface="Times New Roman" charset="0"/>
              </a:rPr>
              <a:t>Reporting Services: Provide support to generate comprehensive reports on data in database engine or in data warehouse</a:t>
            </a:r>
            <a:endParaRPr lang="en-US">
              <a:solidFill>
                <a:schemeClr val="accent2"/>
              </a:solidFill>
              <a:latin typeface="Arial" charset="0"/>
              <a:cs typeface="Times New Roman" charset="0"/>
            </a:endParaRPr>
          </a:p>
          <a:p>
            <a:endParaRPr 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A592FEC0-36CA-47BC-9DBF-69423444561A}" type="slidenum">
              <a:rPr lang="en-US" smtClean="0"/>
              <a:pPr>
                <a:defRPr/>
              </a:pPr>
              <a:t>31</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You can summarize the session by running through the summary given in SG. </a:t>
            </a:r>
          </a:p>
          <a:p>
            <a:pPr eaLnBrk="1" hangingPunct="1"/>
            <a:r>
              <a:rPr lang="en-US">
                <a:latin typeface="Times New Roman" charset="0"/>
              </a:rPr>
              <a:t>In addition, you can also ask students summarize what they have learnt in this session.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D7D3FEEB-9422-448C-AC3D-BD10DBCBE1B3}" type="slidenum">
              <a:rPr lang="en-US" smtClean="0"/>
              <a:pPr>
                <a:defRPr/>
              </a:pPr>
              <a:t>32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72653717-7B8B-44DC-91F6-BAA0960156ED}" type="slidenum">
              <a:rPr lang="en-US" smtClean="0"/>
              <a:pPr>
                <a:defRPr/>
              </a:pPr>
              <a:t>33</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FF8F92BA-3775-4B3F-B357-51F7B4748852}" type="slidenum">
              <a:rPr lang="en-US" smtClean="0"/>
              <a:pPr>
                <a:defRPr/>
              </a:pPr>
              <a:t>34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96190A25-5E75-499E-9C7D-5191532764C9}" type="slidenum">
              <a:rPr lang="en-US" smtClean="0"/>
              <a:pPr>
                <a:defRPr/>
              </a:pPr>
              <a:t>35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442E860B-4FF2-4B00-BD6D-509A5F12690D}" type="slidenum">
              <a:rPr lang="en-US" smtClean="0"/>
              <a:pPr>
                <a:defRPr/>
              </a:pPr>
              <a:t>36</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B6EBA645-2328-4BA7-B2C3-BAE370AEEA19}" type="slidenum">
              <a:rPr lang="en-US" smtClean="0"/>
              <a:pPr>
                <a:defRPr/>
              </a:pPr>
              <a:t>37</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ADCC951D-EB2A-4779-ACD1-166DC55DBE66}" type="slidenum">
              <a:rPr lang="en-US" smtClean="0"/>
              <a:pPr>
                <a:defRPr/>
              </a:pPr>
              <a:t>38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8ABDF242-6A9E-447B-9265-5A445671008F}" type="slidenum">
              <a:rPr lang="en-US" smtClean="0"/>
              <a:pPr>
                <a:defRPr/>
              </a:pPr>
              <a:t>39</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830BDD11-A854-48B0-8D66-AE24E2581407}" type="slidenum">
              <a:rPr lang="en-US" smtClean="0"/>
              <a:pPr>
                <a:defRPr/>
              </a:pPr>
              <a:t>40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35CE5EA3-1B53-48C3-9113-77935C986ED9}" type="slidenum">
              <a:rPr lang="en-US" sz="1200"/>
              <a:pPr algn="r" eaLnBrk="1" hangingPunct="1"/>
              <a:t>5</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C06CE388-1957-4E13-9CEE-9688BF183471}" type="slidenum">
              <a:rPr lang="en-US" smtClean="0"/>
              <a:pPr>
                <a:defRPr/>
              </a:pPr>
              <a:t>41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5EED0C25-CFFF-460C-B005-E96C3EB4494E}" type="slidenum">
              <a:rPr lang="en-US" smtClean="0"/>
              <a:pPr>
                <a:defRPr/>
              </a:pPr>
              <a:t>42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0B7DBEFF-F36D-40E3-A5CB-B1803ADEC3F7}" type="slidenum">
              <a:rPr lang="en-US" smtClean="0"/>
              <a:pPr>
                <a:defRPr/>
              </a:pPr>
              <a:t>43</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98267E80-0B98-4E94-8DB6-A5A29DF00A12}" type="slidenum">
              <a:rPr lang="en-US" smtClean="0"/>
              <a:pPr>
                <a:defRPr/>
              </a:pPr>
              <a:t>44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CEF4DAF4-EBC8-45EA-A84E-13BAD66A0636}" type="slidenum">
              <a:rPr lang="en-US" smtClean="0"/>
              <a:pPr>
                <a:defRPr/>
              </a:pPr>
              <a:t>45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B59BDBEE-CC5A-4303-87CF-A7399F8F7B2B}" type="slidenum">
              <a:rPr lang="en-US" smtClean="0"/>
              <a:pPr>
                <a:defRPr/>
              </a:pPr>
              <a:t>46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245FA73A-505C-4834-AABF-DE41C659CCE0}" type="slidenum">
              <a:rPr lang="en-US" smtClean="0"/>
              <a:pPr>
                <a:defRPr/>
              </a:pPr>
              <a:t>47</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CA31E9D7-1EEF-423A-9909-0FC9961410C6}" type="slidenum">
              <a:rPr lang="en-US" smtClean="0"/>
              <a:pPr>
                <a:defRPr/>
              </a:pPr>
              <a:t>48</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2413E35C-323F-430D-A74C-A25B0CAEEC48}" type="slidenum">
              <a:rPr lang="en-US"/>
              <a:pPr>
                <a:defRPr/>
              </a:pPr>
              <a:t>49</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2366E230-441E-47D4-82C2-D59383E5A81A}" type="slidenum">
              <a:rPr lang="en-US"/>
              <a:pPr>
                <a:defRPr/>
              </a:pPr>
              <a:t>50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b="1"/>
              <a:t>Example: (IN)</a:t>
            </a:r>
            <a:endParaRPr lang="en-IN"/>
          </a:p>
          <a:p>
            <a:r>
              <a:rPr lang="en-US"/>
              <a:t>SELECT EmployeeID,Title, LoginID FROM HumanResources.Employee WHERE Title IN ('Recruiter', 'Stocker')</a:t>
            </a:r>
          </a:p>
          <a:p>
            <a:r>
              <a:rPr lang="en-US" b="1"/>
              <a:t>Example: (NOT IN)</a:t>
            </a:r>
            <a:endParaRPr lang="en-US"/>
          </a:p>
          <a:p>
            <a:r>
              <a:rPr lang="en-US"/>
              <a:t>SELECT EmployeeID,Title, LoginID FROM HumanResources.Employee WHERE Title NOT IN ('Recruiter', 'Stocker')</a:t>
            </a:r>
            <a:endParaRPr lang="en-US" b="1"/>
          </a:p>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CFE350FB-ED77-4CD4-BD6B-789730377D49}" type="slidenum">
              <a:rPr lang="en-US" sz="1200"/>
              <a:pPr algn="r" eaLnBrk="1" hangingPunct="1"/>
              <a:t>6</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9DE0663D-091A-4805-8CC4-902F92BCFFDF}" type="slidenum">
              <a:rPr lang="en-US"/>
              <a:pPr>
                <a:defRPr/>
              </a:pPr>
              <a:t>51</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b="1"/>
              <a:t>Example: (IN)</a:t>
            </a:r>
            <a:endParaRPr lang="en-IN"/>
          </a:p>
          <a:p>
            <a:r>
              <a:rPr lang="en-US"/>
              <a:t>SELECT EmployeeID,Title, LoginID FROM HumanResources.Employee WHERE Title IN ('Recruiter', 'Stocker')</a:t>
            </a:r>
          </a:p>
          <a:p>
            <a:r>
              <a:rPr lang="en-US" b="1"/>
              <a:t>Example: (NOT IN)</a:t>
            </a:r>
            <a:endParaRPr lang="en-US"/>
          </a:p>
          <a:p>
            <a:r>
              <a:rPr lang="en-US"/>
              <a:t>SELECT EmployeeID,Title, LoginID FROM HumanResources.Employee WHERE Title NOT IN ('Recruiter', 'Stocker')</a:t>
            </a:r>
            <a:endParaRPr lang="en-US" b="1"/>
          </a:p>
          <a:p>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87912A95-C99E-4525-BEBC-9E379B4B87FC}" type="slidenum">
              <a:rPr lang="en-US"/>
              <a:pPr>
                <a:defRPr/>
              </a:pPr>
              <a:t>52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b="1"/>
              <a:t>Example: (IN)</a:t>
            </a:r>
            <a:endParaRPr lang="en-IN"/>
          </a:p>
          <a:p>
            <a:r>
              <a:rPr lang="en-US"/>
              <a:t>SELECT EmployeeID,Title, LoginID FROM HumanResources.Employee WHERE Title IN ('Recruiter', 'Stocker')</a:t>
            </a:r>
          </a:p>
          <a:p>
            <a:r>
              <a:rPr lang="en-US" b="1"/>
              <a:t>Example: (NOT IN)</a:t>
            </a:r>
            <a:endParaRPr lang="en-US"/>
          </a:p>
          <a:p>
            <a:r>
              <a:rPr lang="en-US"/>
              <a:t>SELECT EmployeeID,Title, LoginID FROM HumanResources.Employee WHERE Title NOT IN ('Recruiter', 'Stocker')</a:t>
            </a:r>
            <a:endParaRPr lang="en-US" b="1"/>
          </a:p>
          <a:p>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D9CD18AE-A858-4E58-87EF-89A360564D5D}" type="slidenum">
              <a:rPr lang="en-US"/>
              <a:pPr>
                <a:defRPr/>
              </a:pPr>
              <a:t>53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students that when the ORDER BY clause is used, only the output of the SELECT statement is sorted. Stress on that the physical data in the table remains as it is, only the output is sorted. In addition, mention that the default sort order is ASC.</a:t>
            </a:r>
          </a:p>
          <a:p>
            <a:endParaRPr lang="en-US" b="1"/>
          </a:p>
          <a:p>
            <a:r>
              <a:rPr lang="en-US" b="1"/>
              <a:t>Additional Inputs</a:t>
            </a:r>
          </a:p>
          <a:p>
            <a:r>
              <a:rPr lang="en-US"/>
              <a:t>Image, text, and ntext columns cannot be used in an ORDER BY clause.</a:t>
            </a:r>
          </a:p>
          <a:p>
            <a:endParaRPr lang="en-US" b="1"/>
          </a:p>
          <a:p>
            <a:r>
              <a:rPr lang="en-US" b="1"/>
              <a:t>Example: (ASC)</a:t>
            </a:r>
            <a:endParaRPr lang="en-US"/>
          </a:p>
          <a:p>
            <a:r>
              <a:rPr lang="en-US"/>
              <a:t>SELECT DepartmentID, Name FROM HumanResources.Department ORDER BY Name ASC</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4D4B2DF4-9143-4BD5-A43B-3E6163832F54}" type="slidenum">
              <a:rPr lang="en-US"/>
              <a:pPr>
                <a:defRPr/>
              </a:pPr>
              <a:t>54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students that when the ORDER BY clause is used, only the output of the SELECT statement is sorted. Stress on that the physical data in the table remains as it is, only the output is sorted. In addition, mention that the default sort order is ASC.</a:t>
            </a:r>
          </a:p>
          <a:p>
            <a:endParaRPr lang="en-US" b="1"/>
          </a:p>
          <a:p>
            <a:r>
              <a:rPr lang="en-US" b="1"/>
              <a:t>Additional Inputs</a:t>
            </a:r>
          </a:p>
          <a:p>
            <a:r>
              <a:rPr lang="en-US"/>
              <a:t>Image, text, and ntext columns cannot be used in an ORDER BY clause.</a:t>
            </a:r>
          </a:p>
          <a:p>
            <a:endParaRPr lang="en-US" b="1"/>
          </a:p>
          <a:p>
            <a:r>
              <a:rPr lang="en-US" b="1"/>
              <a:t>Example: (ASC)</a:t>
            </a:r>
            <a:endParaRPr lang="en-US"/>
          </a:p>
          <a:p>
            <a:r>
              <a:rPr lang="en-US"/>
              <a:t>SELECT DepartmentID, Name FROM HumanResources.Department ORDER BY Name ASC</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A6F1B4D6-3B82-49BE-AA51-DAB76F39A482}" type="slidenum">
              <a:rPr lang="en-US"/>
              <a:pPr>
                <a:defRPr/>
              </a:pPr>
              <a:t>55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Stress that the TOP keyword is used to retrieve the top few records, as they exist in the table. If you require the top few records with respect to a sort order of a particular column, then you need to include the ORDER BY keywords in the SELECT statement.</a:t>
            </a:r>
          </a:p>
          <a:p>
            <a:r>
              <a:rPr lang="en-US" b="1"/>
              <a:t>Additional Input</a:t>
            </a:r>
          </a:p>
          <a:p>
            <a:r>
              <a:rPr lang="en-US"/>
              <a:t>Unlike previous versions of Microsoft SQL Server, now TOP keyword can also be used with DML statements, such as UPDATE or DELETE. </a:t>
            </a:r>
          </a:p>
          <a:p>
            <a:r>
              <a:rPr lang="en-US" b="1"/>
              <a:t>Example:</a:t>
            </a:r>
            <a:endParaRPr lang="en-US"/>
          </a:p>
          <a:p>
            <a:r>
              <a:rPr lang="en-US"/>
              <a:t>SELECT TOP 3 * FROM HumanResources.Employee WHERE HireDate &gt;= '1/1/98' AND HireDate &lt;= '12/31/98' ORDER BY SickLeaveHours ASC</a:t>
            </a:r>
            <a:endParaRPr lang="en-US" b="1"/>
          </a:p>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C5EA317E-F985-4683-BB02-0934E479DEB1}" type="slidenum">
              <a:rPr lang="en-US"/>
              <a:pPr>
                <a:defRPr/>
              </a:pPr>
              <a:t>56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students that when you use more than one column with the DISTINT clause, SQL Server displays you the unique matches of these columns. </a:t>
            </a:r>
          </a:p>
          <a:p>
            <a:r>
              <a:rPr lang="en-US" b="1"/>
              <a:t>Additional Inputs</a:t>
            </a:r>
          </a:p>
          <a:p>
            <a:r>
              <a:rPr lang="en-US"/>
              <a:t>When using DISTINCT, only the name of a column can be used, an arithmetic expression gives an error.</a:t>
            </a:r>
          </a:p>
          <a:p>
            <a:endParaRPr lang="en-US"/>
          </a:p>
          <a:p>
            <a:endParaRPr lang="en-US"/>
          </a:p>
          <a:p>
            <a:r>
              <a:rPr lang="en-US" b="1"/>
              <a:t>Example:</a:t>
            </a:r>
            <a:endParaRPr lang="en-US"/>
          </a:p>
          <a:p>
            <a:r>
              <a:rPr lang="en-US"/>
              <a:t>SELECT DISTINCT Title FROM HumanResources.Employee WHERE Title LIKE 'PR%'</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3A9743B7-5369-4A15-923D-4CDFF9BA21A6}" type="slidenum">
              <a:rPr lang="en-US" smtClean="0"/>
              <a:pPr>
                <a:defRPr/>
              </a:pPr>
              <a:t>57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D23E0F20-C007-4F09-8AA6-3B144BC2190F}" type="slidenum">
              <a:rPr lang="en-US" smtClean="0"/>
              <a:pPr>
                <a:defRPr/>
              </a:pPr>
              <a:t>58</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975FB2DC-5933-425B-ADAF-C0F020D61BFB}" type="slidenum">
              <a:rPr lang="en-US" smtClean="0"/>
              <a:pPr>
                <a:defRPr/>
              </a:pPr>
              <a:t>59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customization with the help of examples. The date in the database is stored in the mm\dd\yy format. If you want to display only the month of the date values stored in the database, you need to customize the date values. Similarly, to display total cost of the order, you need to perform calculation on the rate and quantity purchased for the product. </a:t>
            </a:r>
          </a:p>
        </p:txBody>
      </p:sp>
      <p:sp>
        <p:nvSpPr>
          <p:cNvPr id="4" name="Slide Number Placeholder 3"/>
          <p:cNvSpPr>
            <a:spLocks noGrp="1"/>
          </p:cNvSpPr>
          <p:nvPr>
            <p:ph type="sldNum" sz="quarter" idx="5"/>
          </p:nvPr>
        </p:nvSpPr>
        <p:spPr/>
        <p:txBody>
          <a:bodyPr/>
          <a:lstStyle/>
          <a:p>
            <a:pPr>
              <a:defRPr/>
            </a:pPr>
            <a:fld id="{B8EA3A14-7D75-4D2B-85F5-B2E6422343C6}" type="slidenum">
              <a:rPr lang="en-US" smtClean="0"/>
              <a:pPr>
                <a:defRPr/>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533BCA57-EE4A-4BAB-9057-48AA871F9712}" type="slidenum">
              <a:rPr lang="en-US" sz="1200"/>
              <a:pPr algn="r" eaLnBrk="1" hangingPunct="1"/>
              <a:t>7</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8EDD00A7-DF9B-407B-8911-FAB12866AAC4}" type="slidenum">
              <a:rPr lang="en-US" sz="1200"/>
              <a:pPr algn="r" eaLnBrk="1" hangingPunct="1"/>
              <a:t>62</a:t>
            </a:fld>
            <a:endParaRPr 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Introduce the various built-in functions used in SQL Server 2005 for customizing the result set.</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36F4C5D9-A927-4CFB-9232-5DBB304F3D73}" type="slidenum">
              <a:rPr lang="en-US" smtClean="0"/>
              <a:pPr>
                <a:defRPr/>
              </a:pPr>
              <a:t>63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Discuss the syntax of using string functions.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9AC88FF1-97BD-4E9E-9EAE-64B11E962116}" type="slidenum">
              <a:rPr lang="en-US" smtClean="0"/>
              <a:pPr>
                <a:defRPr/>
              </a:pPr>
              <a:t>64</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Briefly explain some of the string functions to make students understand about their usage. The slide lists only the frequently used string functions. You can also discuss other string functions given in SG.</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0A541716-483E-4DCA-8B2D-AFD521A451A9}" type="slidenum">
              <a:rPr lang="en-US" smtClean="0"/>
              <a:pPr>
                <a:defRPr/>
              </a:pPr>
              <a:t>65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Demonstrate the example given in the slide. You can also demonstrate the usage of the upper() function as given in an example in SG. In addition, demonstrate the additional example given in the Input doc for this session.</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C77C0A28-06D2-4F74-BF25-3B85D95871E8}" type="slidenum">
              <a:rPr lang="en-US" smtClean="0"/>
              <a:pPr>
                <a:defRPr/>
              </a:pPr>
              <a:t>66</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Explain the purpose of using date functions. Then, describe some of the date functions provided by SQL Server 2005. While explaining the datename function, first describe the usage of the convert function. The slide lists only the frequently used date functions. You can also discuss other date functions given in SG.</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4C5BB24D-1FC6-4BF1-83B5-CD26C50DEED3}" type="slidenum">
              <a:rPr lang="en-US" smtClean="0"/>
              <a:pPr>
                <a:defRPr/>
              </a:pPr>
              <a:t>67</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Demonstrate the example given in the slide. You can use the following query to display the same result as given in the slide:</a:t>
            </a:r>
          </a:p>
          <a:p>
            <a:pPr eaLnBrk="1" hangingPunct="1"/>
            <a:endParaRPr lang="en-US"/>
          </a:p>
          <a:p>
            <a:r>
              <a:rPr lang="en-US"/>
              <a:t>SELECT EmployeeID,datename(mm, hiredate)+ ', ' + datename(yyyy, hiredate)) as 'Joining'</a:t>
            </a:r>
          </a:p>
          <a:p>
            <a:r>
              <a:rPr lang="en-US"/>
              <a:t>FROM HumanResources.Employee</a:t>
            </a:r>
          </a:p>
          <a:p>
            <a:pPr eaLnBrk="1" hangingPunct="1"/>
            <a:endParaRPr lang="en-US"/>
          </a:p>
          <a:p>
            <a:pPr eaLnBrk="1" hangingPunct="1"/>
            <a:r>
              <a:rPr lang="en-US"/>
              <a:t>Explain that datename function returns value in the form of characters and datepart returns value in the form of integer. However, the concatenation operator (+) concatenates character values only. Therefore, if you use datepart function, you need to convert the value to character format before concatenation. However, if you use datename function, you do not need to use the convert function.</a:t>
            </a:r>
          </a:p>
          <a:p>
            <a:pPr eaLnBrk="1" hangingPunct="1"/>
            <a:endParaRPr lang="en-US"/>
          </a:p>
          <a:p>
            <a:pPr eaLnBrk="1" hangingPunct="1"/>
            <a:r>
              <a:rPr lang="en-US"/>
              <a:t>Demonstrate the additional example given in the Input doc for this session.</a:t>
            </a:r>
          </a:p>
          <a:p>
            <a:pPr eaLnBrk="1" hangingPunct="1"/>
            <a:endParaRPr lang="en-US"/>
          </a:p>
          <a:p>
            <a:pPr eaLnBrk="1" hangingPunct="1"/>
            <a:r>
              <a:rPr lang="en-US"/>
              <a:t>You can also demonstrate other examples given under the topic “Using Date Functions” in SG.</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8E7BB4D0-B619-4B5E-BB19-09D448146A2D}" type="slidenum">
              <a:rPr lang="en-US" smtClean="0"/>
              <a:pPr>
                <a:defRPr/>
              </a:pPr>
              <a:t>68</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Explain the purpose of using mathematical functions. Then, describe some of the math functions provided by SQL Server 2005. The slide lists only the frequently used math functions. You can also discuss other math functions given in SG.</a:t>
            </a:r>
          </a:p>
          <a:p>
            <a:pPr marL="228600" indent="-228600"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E6E21B7E-1FA1-495E-A43A-01DBC3C9897F}" type="slidenum">
              <a:rPr lang="en-US" smtClean="0"/>
              <a:pPr>
                <a:defRPr/>
              </a:pPr>
              <a:t>69</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Explain the usage of the round() function as provided in the table given in the slide.</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B2CC0F0F-CD61-4A94-9844-1F6FFA5A593D}" type="slidenum">
              <a:rPr lang="en-US" smtClean="0"/>
              <a:pPr>
                <a:defRPr/>
              </a:pPr>
              <a:t>70</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Demonstrate the example given in the slide.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0F421A38-21D2-4C8A-8F19-4EF002B7FAD6}" type="slidenum">
              <a:rPr lang="en-US" smtClean="0"/>
              <a:pPr>
                <a:defRPr/>
              </a:pPr>
              <a:t>71</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Reiterate the concepts taught earlier by asking the given question.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0AE9F6E9-4045-4700-B7AB-EFF67FEEF581}" type="slidenum">
              <a:rPr lang="en-US" sz="1200"/>
              <a:pPr algn="r" eaLnBrk="1" hangingPunct="1"/>
              <a:t>8</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93F02105-239A-4FC0-9DAB-BE13506E2446}" type="slidenum">
              <a:rPr lang="en-US" smtClean="0"/>
              <a:pPr>
                <a:defRPr/>
              </a:pPr>
              <a:t>72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Reiterate the concepts taught earlier by asking the given question.</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AEBF1A72-FB3D-4135-B960-E710FF64ABED}" type="slidenum">
              <a:rPr lang="en-US" sz="1200"/>
              <a:pPr algn="r" eaLnBrk="1" hangingPunct="1"/>
              <a:t>74</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7859A38F-E6EB-45CF-9C3D-A7745726D115}" type="slidenum">
              <a:rPr lang="en-US" sz="1200"/>
              <a:pPr algn="r" eaLnBrk="1" hangingPunct="1"/>
              <a:t>75</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E5B99948-F45B-4E95-B4C4-DADE875E8BDB}" type="slidenum">
              <a:rPr lang="en-US" sz="1200"/>
              <a:pPr algn="r" eaLnBrk="1" hangingPunct="1"/>
              <a:t>76</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C84888FA-C638-42E1-B596-05A75668DAB2}" type="slidenum">
              <a:rPr lang="en-US" sz="1200"/>
              <a:pPr algn="r" eaLnBrk="1" hangingPunct="1"/>
              <a:t>77</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7CBAF67F-CC2A-48BB-9C59-034F1A71A8A7}" type="slidenum">
              <a:rPr lang="en-US" sz="1200"/>
              <a:pPr algn="r" eaLnBrk="1" hangingPunct="1"/>
              <a:t>78</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DF4DE6AD-EAEF-4A6B-B06E-AAA24A6A11C4}" type="slidenum">
              <a:rPr lang="en-US" smtClean="0"/>
              <a:pPr>
                <a:defRPr/>
              </a:pPr>
              <a:t>79</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57324DFA-7FE0-4BB2-9985-9926DF091358}" type="slidenum">
              <a:rPr lang="en-US" smtClean="0"/>
              <a:pPr>
                <a:defRPr/>
              </a:pPr>
              <a:t>80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F322445C-5918-4734-BFAD-C0BFDC3FF004}" type="slidenum">
              <a:rPr lang="en-US" smtClean="0"/>
              <a:pPr>
                <a:defRPr/>
              </a:pPr>
              <a:t>81</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AC8B57AF-2F74-498D-9E71-9859E54C1350}" type="slidenum">
              <a:rPr lang="en-US" smtClean="0"/>
              <a:pPr>
                <a:defRPr/>
              </a:pPr>
              <a:t>82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3FCC7F1A-1E98-41C8-B670-CC5ECED62C8D}" type="slidenum">
              <a:rPr lang="en-US" sz="1200"/>
              <a:pPr algn="r" eaLnBrk="1" hangingPunct="1"/>
              <a:t>9</a:t>
            </a:fld>
            <a:endParaRPr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52CAE1D0-8FFD-470A-820D-1EA2F1E4067F}" type="slidenum">
              <a:rPr lang="en-US" smtClean="0"/>
              <a:pPr>
                <a:defRPr/>
              </a:pPr>
              <a:t>83</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B5AFA270-C0E6-4AD2-B266-2C32A30E7D3D}" type="slidenum">
              <a:rPr lang="en-US" smtClean="0"/>
              <a:pPr>
                <a:defRPr/>
              </a:pPr>
              <a:t>84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22CBDA32-AD7E-49EB-973C-723AF22C37C6}" type="slidenum">
              <a:rPr lang="en-US" smtClean="0"/>
              <a:pPr>
                <a:defRPr/>
              </a:pPr>
              <a:t>85</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928D9649-B2BA-44B4-B33C-F56A186F39BB}" type="slidenum">
              <a:rPr lang="en-US" smtClean="0"/>
              <a:pPr>
                <a:defRPr/>
              </a:pPr>
              <a:t>86</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78FE30E3-4C42-4D2D-98FB-301812F7D16E}" type="slidenum">
              <a:rPr lang="en-US" sz="1200"/>
              <a:pPr algn="r" eaLnBrk="1" hangingPunct="1"/>
              <a:t>88</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CEFDF85F-060D-46F2-8ACF-B0C577622F5F}" type="slidenum">
              <a:rPr lang="en-US" sz="1200"/>
              <a:pPr algn="r" eaLnBrk="1" hangingPunct="1"/>
              <a:t>89</a:t>
            </a:fld>
            <a:endParaRPr 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C7C329B0-1EAB-4048-9F4B-478ADD485079}" type="slidenum">
              <a:rPr lang="en-US" sz="1200"/>
              <a:pPr algn="r" eaLnBrk="1" hangingPunct="1"/>
              <a:t>90</a:t>
            </a:fld>
            <a:endParaRPr 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0D059F30-B7D0-4D3C-BDF7-06F95883EBD7}" type="slidenum">
              <a:rPr lang="en-US" sz="1200"/>
              <a:pPr algn="r" eaLnBrk="1" hangingPunct="1"/>
              <a:t>91</a:t>
            </a:fld>
            <a:endParaRPr 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F0AEF9A3-4FBC-452F-ADD7-33D52F657ECB}" type="slidenum">
              <a:rPr lang="en-US" sz="1200"/>
              <a:pPr algn="r" eaLnBrk="1" hangingPunct="1"/>
              <a:t>92</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3A620940-6F97-475F-AC7A-E9474E1DB0E7}" type="slidenum">
              <a:rPr lang="en-US" sz="1200"/>
              <a:pPr algn="r" eaLnBrk="1" hangingPunct="1"/>
              <a:t>93</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EDE26FB8-A81D-4554-901F-9D31281164B8}" type="slidenum">
              <a:rPr lang="en-US" sz="1200"/>
              <a:pPr algn="r" eaLnBrk="1" hangingPunct="1"/>
              <a:t>10</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a:latin typeface="Times New Roman" charset="0"/>
              </a:rPr>
              <a:t>What are type 2 SCDs?</a:t>
            </a:r>
          </a:p>
          <a:p>
            <a:pPr marL="228600" indent="-228600" eaLnBrk="1" hangingPunct="1">
              <a:buFontTx/>
              <a:buAutoNum type="arabicPeriod"/>
            </a:pPr>
            <a:r>
              <a:rPr lang="en-US">
                <a:latin typeface="Times New Roman" charset="0"/>
              </a:rPr>
              <a:t>Given an example to explain type 2 SCDs.</a:t>
            </a:r>
          </a:p>
          <a:p>
            <a:pPr marL="228600" indent="-228600" eaLnBrk="1" hangingPunct="1"/>
            <a:r>
              <a:rPr lang="en-US">
                <a:latin typeface="Times New Roman" charset="0"/>
              </a:rPr>
              <a:t>This will recapitulate what they have learnt about type 2 SCD in Module 1. </a:t>
            </a:r>
          </a:p>
          <a:p>
            <a:pPr marL="228600" indent="-228600" eaLnBrk="1" hangingPunct="1"/>
            <a:r>
              <a:rPr lang="en-US">
                <a:latin typeface="Times New Roman" charset="0"/>
              </a:rPr>
              <a:t>Now explain the strategy to update the data into these dimension tables with help the example given in SG.</a:t>
            </a:r>
          </a:p>
          <a:p>
            <a:pPr marL="228600" indent="-228600" eaLnBrk="1" hangingPunct="1"/>
            <a:r>
              <a:rPr lang="en-US">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a:latin typeface="Times New Roman"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E25B95D0-20B5-4A55-9A91-1104243B3829}" type="slidenum">
              <a:rPr lang="en-US" sz="1200"/>
              <a:pPr algn="r" eaLnBrk="1" hangingPunct="1"/>
              <a:t>94</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74AA2BBC-B37F-4544-B33C-34464E5FD993}" type="slidenum">
              <a:rPr lang="en-US" sz="1200"/>
              <a:pPr algn="r" eaLnBrk="1" hangingPunct="1"/>
              <a:t>95</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B2193D31-9161-4685-98C2-76861EC854AB}" type="slidenum">
              <a:rPr lang="en-US" sz="1200"/>
              <a:pPr algn="r" eaLnBrk="1" hangingPunct="1"/>
              <a:t>96</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38F6ACBF-EBFF-443A-8751-661227B35A9F}" type="slidenum">
              <a:rPr lang="en-US" sz="1200"/>
              <a:pPr algn="r" eaLnBrk="1" hangingPunct="1"/>
              <a:t>97</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D37D8562-790C-4646-B1AF-B1D8FBA57A6B}" type="slidenum">
              <a:rPr lang="en-US" sz="1200"/>
              <a:pPr algn="r" eaLnBrk="1" hangingPunct="1"/>
              <a:t>98</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r" eaLnBrk="1" hangingPunct="1"/>
            <a:fld id="{4D1B11C2-F35B-4FF9-9AC4-27F55B60370C}" type="slidenum">
              <a:rPr lang="en-US" sz="1200"/>
              <a:pPr algn="r" eaLnBrk="1" hangingPunct="1"/>
              <a:t>99</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C2F7330B-3454-414C-BC15-8D83E96E1379}" type="slidenum">
              <a:rPr lang="en-US" sz="1200" smtClean="0"/>
              <a:pPr eaLnBrk="1" hangingPunct="1">
                <a:defRPr/>
              </a:pPr>
              <a:t>100</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0DAAE337-43F9-4D1C-A49D-E1CA44BDF6B6}" type="slidenum">
              <a:rPr lang="en-US" sz="1200" smtClean="0"/>
              <a:pPr eaLnBrk="1" hangingPunct="1">
                <a:defRPr/>
              </a:pPr>
              <a:t>101</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C3E83C2C-10D3-444B-B7D2-35592FD78D35}" type="slidenum">
              <a:rPr lang="en-US" sz="1200" smtClean="0"/>
              <a:pPr eaLnBrk="1" hangingPunct="1">
                <a:defRPr/>
              </a:pPr>
              <a:t>102</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defRPr/>
            </a:pPr>
            <a:fld id="{9774462E-B232-4AD2-946D-D00CD7C91571}" type="slidenum">
              <a:rPr lang="en-US" sz="1200" smtClean="0"/>
              <a:pPr eaLnBrk="1" hangingPunct="1">
                <a:defRPr/>
              </a:pPr>
              <a:t>103</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62483-7BEA-492B-A92D-18B6378F23B4}"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9F7397-5DC5-4197-BF40-5120FA6F81E5}" type="slidenum">
              <a:rPr lang="en-IN" smtClean="0"/>
              <a:t>‹#›</a:t>
            </a:fld>
            <a:endParaRPr lang="en-IN"/>
          </a:p>
        </p:txBody>
      </p:sp>
    </p:spTree>
    <p:extLst>
      <p:ext uri="{BB962C8B-B14F-4D97-AF65-F5344CB8AC3E}">
        <p14:creationId xmlns:p14="http://schemas.microsoft.com/office/powerpoint/2010/main" val="84259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6" r:id="rId22"/>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8.jpeg"/></Relationships>
</file>

<file path=ppt/slides/_rels/slide6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5.xml"/><Relationship Id="rId1" Type="http://schemas.openxmlformats.org/officeDocument/2006/relationships/slideLayout" Target="../slideLayouts/slideLayout22.xml"/><Relationship Id="rId5" Type="http://schemas.openxmlformats.org/officeDocument/2006/relationships/image" Target="../media/image25.png"/><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4.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6.xml"/><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7.xml"/><Relationship Id="rId1" Type="http://schemas.openxmlformats.org/officeDocument/2006/relationships/slideLayout" Target="../slideLayouts/slideLayout22.xml"/></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22.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9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0.xml"/><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1.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2.xml"/><Relationship Id="rId1" Type="http://schemas.openxmlformats.org/officeDocument/2006/relationships/slideLayout" Target="../slideLayouts/slideLayout22.xml"/><Relationship Id="rId5" Type="http://schemas.openxmlformats.org/officeDocument/2006/relationships/image" Target="../media/image28.png"/><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3.xml"/><Relationship Id="rId1" Type="http://schemas.openxmlformats.org/officeDocument/2006/relationships/slideLayout" Target="../slideLayouts/slideLayout22.xml"/></Relationships>
</file>

<file path=ppt/slides/_rels/slide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4.xml"/><Relationship Id="rId1" Type="http://schemas.openxmlformats.org/officeDocument/2006/relationships/slideLayout" Target="../slideLayouts/slideLayout22.xml"/><Relationship Id="rId5" Type="http://schemas.openxmlformats.org/officeDocument/2006/relationships/image" Target="../media/image29.png"/><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5.xml"/><Relationship Id="rId1" Type="http://schemas.openxmlformats.org/officeDocument/2006/relationships/slideLayout" Target="../slideLayouts/slideLayout2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 Day 1</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bwMode="auto">
          <a:xfrm>
            <a:off x="3354388" y="1600200"/>
            <a:ext cx="7313612" cy="4648200"/>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Analysis services:</a:t>
            </a:r>
          </a:p>
          <a:p>
            <a:pPr lvl="1">
              <a:buFontTx/>
              <a:buBlip>
                <a:blip r:embed="rId4"/>
              </a:buBlip>
              <a:defRPr/>
            </a:pPr>
            <a:r>
              <a:rPr lang="en-US" sz="1800" kern="1200" dirty="0">
                <a:solidFill>
                  <a:schemeClr val="accent2"/>
                </a:solidFill>
                <a:latin typeface="Arial" charset="0"/>
                <a:cs typeface="Times New Roman" pitchFamily="18" charset="0"/>
              </a:rPr>
              <a:t>These services help in data analysis in a BI application.</a:t>
            </a:r>
          </a:p>
          <a:p>
            <a:pPr lvl="1">
              <a:buFontTx/>
              <a:buBlip>
                <a:blip r:embed="rId4"/>
              </a:buBlip>
              <a:defRPr/>
            </a:pPr>
            <a:r>
              <a:rPr lang="en-US" sz="1800" kern="1200" dirty="0">
                <a:solidFill>
                  <a:schemeClr val="accent2"/>
                </a:solidFill>
                <a:latin typeface="Arial" charset="0"/>
                <a:cs typeface="Times New Roman" pitchFamily="18" charset="0"/>
              </a:rPr>
              <a:t>Microsoft SQL Server Analysis Services (SSAS):</a:t>
            </a:r>
          </a:p>
          <a:p>
            <a:pPr lvl="2">
              <a:buFontTx/>
              <a:buBlip>
                <a:blip r:embed="rId4"/>
              </a:buBlip>
              <a:defRPr/>
            </a:pPr>
            <a:r>
              <a:rPr lang="en-US" sz="1600" kern="1200" dirty="0">
                <a:solidFill>
                  <a:schemeClr val="accent2"/>
                </a:solidFill>
                <a:latin typeface="Arial" charset="0"/>
                <a:cs typeface="Times New Roman" pitchFamily="18" charset="0"/>
              </a:rPr>
              <a:t>Provides Online Analytical Processing (OLAP) for BI applications.</a:t>
            </a:r>
          </a:p>
          <a:p>
            <a:pPr eaLnBrk="1" hangingPunct="1">
              <a:buFontTx/>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p:txBody>
      </p:sp>
      <p:sp>
        <p:nvSpPr>
          <p:cNvPr id="2150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SQL Server Components (Contd.) </a:t>
            </a:r>
          </a:p>
        </p:txBody>
      </p:sp>
    </p:spTree>
    <p:extLst>
      <p:ext uri="{BB962C8B-B14F-4D97-AF65-F5344CB8AC3E}">
        <p14:creationId xmlns:p14="http://schemas.microsoft.com/office/powerpoint/2010/main" val="38073753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For example:</a:t>
            </a:r>
          </a:p>
          <a:p>
            <a:pPr lvl="2">
              <a:buFontTx/>
              <a:buNone/>
              <a:defRPr/>
            </a:pPr>
            <a:r>
              <a:rPr lang="en-IN" sz="600" dirty="0">
                <a:solidFill>
                  <a:schemeClr val="accent2"/>
                </a:solidFill>
                <a:latin typeface="Courier New" pitchFamily="49" charset="0"/>
                <a:cs typeface="Courier New" pitchFamily="49" charset="0"/>
              </a:rPr>
              <a:t>	</a:t>
            </a:r>
            <a:r>
              <a:rPr lang="en-IN" sz="1600" dirty="0">
                <a:solidFill>
                  <a:schemeClr val="accent2"/>
                </a:solidFill>
                <a:latin typeface="Courier New" pitchFamily="49" charset="0"/>
                <a:cs typeface="Courier New" pitchFamily="49" charset="0"/>
              </a:rPr>
              <a:t>SELECT Title, 		 	        'Total VacationHours' = VacationHours,     'Total </a:t>
            </a:r>
            <a:r>
              <a:rPr lang="en-IN" sz="1600" dirty="0" err="1">
                <a:solidFill>
                  <a:schemeClr val="accent2"/>
                </a:solidFill>
                <a:latin typeface="Courier New" pitchFamily="49" charset="0"/>
                <a:cs typeface="Courier New" pitchFamily="49" charset="0"/>
              </a:rPr>
              <a:t>SickLeaveHours</a:t>
            </a:r>
            <a:r>
              <a:rPr lang="en-IN" sz="1600" dirty="0">
                <a:solidFill>
                  <a:schemeClr val="accent2"/>
                </a:solidFill>
                <a:latin typeface="Courier New" pitchFamily="49" charset="0"/>
                <a:cs typeface="Courier New" pitchFamily="49" charset="0"/>
              </a:rPr>
              <a:t>' = </a:t>
            </a:r>
            <a:r>
              <a:rPr lang="en-IN" sz="1600" dirty="0" err="1">
                <a:solidFill>
                  <a:schemeClr val="accent2"/>
                </a:solidFill>
                <a:latin typeface="Courier New" pitchFamily="49" charset="0"/>
                <a:cs typeface="Courier New" pitchFamily="49" charset="0"/>
              </a:rPr>
              <a:t>SickLeaveHours</a:t>
            </a:r>
            <a:r>
              <a:rPr lang="en-IN" sz="1600" dirty="0">
                <a:solidFill>
                  <a:schemeClr val="accent2"/>
                </a:solidFill>
                <a:latin typeface="Courier New" pitchFamily="49" charset="0"/>
                <a:cs typeface="Courier New" pitchFamily="49" charset="0"/>
              </a:rPr>
              <a:t> 	  FROM HumanResources.Employee 	         WHERE Title IN ('Recruiter', 'Stocker') 	 ORDER BY Title, VacationHours, </a:t>
            </a:r>
            <a:r>
              <a:rPr lang="en-IN" sz="1600" dirty="0" err="1">
                <a:solidFill>
                  <a:schemeClr val="accent2"/>
                </a:solidFill>
                <a:latin typeface="Courier New" pitchFamily="49" charset="0"/>
                <a:cs typeface="Courier New" pitchFamily="49" charset="0"/>
              </a:rPr>
              <a:t>SickLeaveHours</a:t>
            </a:r>
            <a:r>
              <a:rPr lang="en-IN" sz="1600" dirty="0">
                <a:solidFill>
                  <a:schemeClr val="accent2"/>
                </a:solidFill>
                <a:latin typeface="Courier New" pitchFamily="49" charset="0"/>
                <a:cs typeface="Courier New" pitchFamily="49" charset="0"/>
              </a:rPr>
              <a:t/>
            </a:r>
            <a:br>
              <a:rPr lang="en-IN" sz="1600" dirty="0">
                <a:solidFill>
                  <a:schemeClr val="accent2"/>
                </a:solidFill>
                <a:latin typeface="Courier New" pitchFamily="49" charset="0"/>
                <a:cs typeface="Courier New" pitchFamily="49" charset="0"/>
              </a:rPr>
            </a:br>
            <a:r>
              <a:rPr lang="en-IN" sz="1600" dirty="0">
                <a:solidFill>
                  <a:schemeClr val="accent2"/>
                </a:solidFill>
                <a:latin typeface="Courier New" pitchFamily="49" charset="0"/>
                <a:cs typeface="Courier New" pitchFamily="49" charset="0"/>
              </a:rPr>
              <a:t>COMPUTE SUM(VacationHours), SUM(</a:t>
            </a:r>
            <a:r>
              <a:rPr lang="en-IN" sz="1600" dirty="0" err="1">
                <a:solidFill>
                  <a:schemeClr val="accent2"/>
                </a:solidFill>
                <a:latin typeface="Courier New" pitchFamily="49" charset="0"/>
                <a:cs typeface="Courier New" pitchFamily="49" charset="0"/>
              </a:rPr>
              <a:t>SickLeaveHours</a:t>
            </a:r>
            <a:endParaRPr lang="en-US" sz="1600" dirty="0">
              <a:solidFill>
                <a:schemeClr val="accent2"/>
              </a:solidFill>
              <a:latin typeface="Courier New" pitchFamily="49" charset="0"/>
              <a:cs typeface="Courier New" pitchFamily="49" charset="0"/>
            </a:endParaRPr>
          </a:p>
        </p:txBody>
      </p:sp>
      <p:sp>
        <p:nvSpPr>
          <p:cNvPr id="18435"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Grouping Data (Contd.)</a:t>
            </a:r>
          </a:p>
        </p:txBody>
      </p:sp>
    </p:spTree>
    <p:extLst>
      <p:ext uri="{BB962C8B-B14F-4D97-AF65-F5344CB8AC3E}">
        <p14:creationId xmlns:p14="http://schemas.microsoft.com/office/powerpoint/2010/main" val="231083670"/>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The following figure displays the output of the preceding query.</a:t>
            </a:r>
          </a:p>
        </p:txBody>
      </p:sp>
      <p:sp>
        <p:nvSpPr>
          <p:cNvPr id="19459"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Grouping Data (Contd.)</a:t>
            </a:r>
          </a:p>
        </p:txBody>
      </p:sp>
      <p:pic>
        <p:nvPicPr>
          <p:cNvPr id="19460" name="Picture 5"/>
          <p:cNvPicPr>
            <a:picLocks noChangeAspect="1" noChangeArrowheads="1"/>
          </p:cNvPicPr>
          <p:nvPr/>
        </p:nvPicPr>
        <p:blipFill>
          <a:blip r:embed="rId4">
            <a:extLst>
              <a:ext uri="{28A0092B-C50C-407E-A947-70E740481C1C}">
                <a14:useLocalDpi xmlns:a14="http://schemas.microsoft.com/office/drawing/2010/main" val="0"/>
              </a:ext>
            </a:extLst>
          </a:blip>
          <a:srcRect r="31238" b="14207"/>
          <a:stretch>
            <a:fillRect/>
          </a:stretch>
        </p:blipFill>
        <p:spPr bwMode="auto">
          <a:xfrm>
            <a:off x="4114800" y="2209800"/>
            <a:ext cx="5416550"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359142"/>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The PIVOT clause:</a:t>
            </a:r>
          </a:p>
          <a:p>
            <a:pPr lvl="1" eaLnBrk="1" hangingPunct="1">
              <a:buFontTx/>
              <a:buBlip>
                <a:blip r:embed="rId4"/>
              </a:buBlip>
              <a:defRPr/>
            </a:pPr>
            <a:r>
              <a:rPr lang="en-US" sz="1800" kern="1200" dirty="0">
                <a:solidFill>
                  <a:schemeClr val="accent2"/>
                </a:solidFill>
                <a:latin typeface="Arial" charset="0"/>
                <a:cs typeface="Times New Roman" pitchFamily="18" charset="0"/>
              </a:rPr>
              <a:t>Is used to transform a set of columns into values.</a:t>
            </a:r>
          </a:p>
          <a:p>
            <a:pPr lvl="1" eaLnBrk="1" hangingPunct="1">
              <a:buFontTx/>
              <a:buBlip>
                <a:blip r:embed="rId4"/>
              </a:buBlip>
              <a:defRPr/>
            </a:pPr>
            <a:r>
              <a:rPr lang="en-US" sz="1800" kern="1200" dirty="0">
                <a:solidFill>
                  <a:schemeClr val="accent2"/>
                </a:solidFill>
                <a:latin typeface="Arial" charset="0"/>
                <a:cs typeface="Times New Roman" pitchFamily="18" charset="0"/>
              </a:rPr>
              <a:t>Rotates a table-valued expression by turning the unique values from one column in the expression into multiple columns in the output.</a:t>
            </a:r>
          </a:p>
          <a:p>
            <a:pPr lvl="1" eaLnBrk="1" hangingPunct="1">
              <a:buFontTx/>
              <a:buBlip>
                <a:blip r:embed="rId4"/>
              </a:buBlip>
              <a:defRPr/>
            </a:pPr>
            <a:r>
              <a:rPr lang="en-US" sz="1800" kern="1200" dirty="0">
                <a:solidFill>
                  <a:schemeClr val="accent2"/>
                </a:solidFill>
                <a:latin typeface="Arial" charset="0"/>
                <a:cs typeface="Times New Roman" pitchFamily="18" charset="0"/>
              </a:rPr>
              <a:t>Syntax:</a:t>
            </a:r>
          </a:p>
          <a:p>
            <a:pPr lvl="2">
              <a:buFontTx/>
              <a:buNone/>
              <a:defRPr/>
            </a:pPr>
            <a:r>
              <a:rPr lang="en-IN" sz="1000" dirty="0">
                <a:solidFill>
                  <a:schemeClr val="accent2"/>
                </a:solidFill>
                <a:latin typeface="Courier New" pitchFamily="49" charset="0"/>
                <a:cs typeface="Courier New" pitchFamily="49" charset="0"/>
              </a:rPr>
              <a:t>	</a:t>
            </a:r>
            <a:r>
              <a:rPr lang="en-IN" sz="1600" dirty="0">
                <a:solidFill>
                  <a:schemeClr val="accent2"/>
                </a:solidFill>
                <a:latin typeface="Courier New" pitchFamily="49" charset="0"/>
                <a:cs typeface="Courier New" pitchFamily="49" charset="0"/>
              </a:rPr>
              <a:t>SELECT * from </a:t>
            </a:r>
            <a:r>
              <a:rPr lang="en-IN" sz="1600" dirty="0" err="1">
                <a:solidFill>
                  <a:schemeClr val="accent2"/>
                </a:solidFill>
                <a:latin typeface="Courier New" pitchFamily="49" charset="0"/>
                <a:cs typeface="Courier New" pitchFamily="49" charset="0"/>
              </a:rPr>
              <a:t>table_name</a:t>
            </a:r>
            <a:endParaRPr lang="en-US" sz="1600" dirty="0">
              <a:solidFill>
                <a:schemeClr val="accent2"/>
              </a:solidFill>
              <a:latin typeface="Courier New" pitchFamily="49" charset="0"/>
              <a:cs typeface="Courier New" pitchFamily="49" charset="0"/>
            </a:endParaRPr>
          </a:p>
          <a:p>
            <a:pPr lvl="2">
              <a:buFontTx/>
              <a:buNone/>
              <a:defRPr/>
            </a:pPr>
            <a:r>
              <a:rPr lang="en-IN" sz="1600" dirty="0">
                <a:solidFill>
                  <a:schemeClr val="accent2"/>
                </a:solidFill>
                <a:latin typeface="Courier New" pitchFamily="49" charset="0"/>
                <a:cs typeface="Courier New" pitchFamily="49" charset="0"/>
              </a:rPr>
              <a:t>	PIVOT (</a:t>
            </a:r>
            <a:r>
              <a:rPr lang="en-IN" sz="1600" dirty="0" err="1">
                <a:solidFill>
                  <a:schemeClr val="accent2"/>
                </a:solidFill>
                <a:latin typeface="Courier New" pitchFamily="49" charset="0"/>
                <a:cs typeface="Courier New" pitchFamily="49" charset="0"/>
              </a:rPr>
              <a:t>aggregation_function</a:t>
            </a:r>
            <a:r>
              <a:rPr lang="en-IN" sz="1600" dirty="0">
                <a:solidFill>
                  <a:schemeClr val="accent2"/>
                </a:solidFill>
                <a:latin typeface="Courier New" pitchFamily="49" charset="0"/>
                <a:cs typeface="Courier New" pitchFamily="49" charset="0"/>
              </a:rPr>
              <a:t> (</a:t>
            </a:r>
            <a:r>
              <a:rPr lang="en-IN" sz="1600" dirty="0" err="1">
                <a:solidFill>
                  <a:schemeClr val="accent2"/>
                </a:solidFill>
                <a:latin typeface="Courier New" pitchFamily="49" charset="0"/>
                <a:cs typeface="Courier New" pitchFamily="49" charset="0"/>
              </a:rPr>
              <a:t>value_columhe</a:t>
            </a:r>
            <a:r>
              <a:rPr lang="en-IN" sz="1600" dirty="0">
                <a:solidFill>
                  <a:schemeClr val="accent2"/>
                </a:solidFill>
                <a:latin typeface="Courier New" pitchFamily="49" charset="0"/>
                <a:cs typeface="Courier New" pitchFamily="49" charset="0"/>
              </a:rPr>
              <a:t>)</a:t>
            </a:r>
            <a:endParaRPr lang="en-US" sz="1600" dirty="0">
              <a:solidFill>
                <a:schemeClr val="accent2"/>
              </a:solidFill>
              <a:latin typeface="Courier New" pitchFamily="49" charset="0"/>
              <a:cs typeface="Courier New" pitchFamily="49" charset="0"/>
            </a:endParaRPr>
          </a:p>
          <a:p>
            <a:pPr lvl="2">
              <a:buFontTx/>
              <a:buNone/>
              <a:defRPr/>
            </a:pPr>
            <a:r>
              <a:rPr lang="en-IN" sz="1600" dirty="0">
                <a:solidFill>
                  <a:schemeClr val="accent2"/>
                </a:solidFill>
                <a:latin typeface="Courier New" pitchFamily="49" charset="0"/>
                <a:cs typeface="Courier New" pitchFamily="49" charset="0"/>
              </a:rPr>
              <a:t>	FOR </a:t>
            </a:r>
            <a:r>
              <a:rPr lang="en-IN" sz="1600" dirty="0" err="1">
                <a:solidFill>
                  <a:schemeClr val="accent2"/>
                </a:solidFill>
                <a:latin typeface="Courier New" pitchFamily="49" charset="0"/>
                <a:cs typeface="Courier New" pitchFamily="49" charset="0"/>
              </a:rPr>
              <a:t>pivot_column</a:t>
            </a:r>
            <a:endParaRPr lang="en-US" sz="1600" dirty="0">
              <a:solidFill>
                <a:schemeClr val="accent2"/>
              </a:solidFill>
              <a:latin typeface="Courier New" pitchFamily="49" charset="0"/>
              <a:cs typeface="Courier New" pitchFamily="49" charset="0"/>
            </a:endParaRPr>
          </a:p>
          <a:p>
            <a:pPr lvl="2">
              <a:buFontTx/>
              <a:buNone/>
              <a:defRPr/>
            </a:pPr>
            <a:r>
              <a:rPr lang="en-IN" sz="1600" dirty="0">
                <a:solidFill>
                  <a:schemeClr val="accent2"/>
                </a:solidFill>
                <a:latin typeface="Courier New" pitchFamily="49" charset="0"/>
                <a:cs typeface="Courier New" pitchFamily="49" charset="0"/>
              </a:rPr>
              <a:t>	IN (</a:t>
            </a:r>
            <a:r>
              <a:rPr lang="en-IN" sz="1600" dirty="0" err="1">
                <a:solidFill>
                  <a:schemeClr val="accent2"/>
                </a:solidFill>
                <a:latin typeface="Courier New" pitchFamily="49" charset="0"/>
                <a:cs typeface="Courier New" pitchFamily="49" charset="0"/>
              </a:rPr>
              <a:t>column_list</a:t>
            </a:r>
            <a:r>
              <a:rPr lang="en-IN" sz="1600" dirty="0">
                <a:solidFill>
                  <a:schemeClr val="accent2"/>
                </a:solidFill>
                <a:latin typeface="Courier New" pitchFamily="49" charset="0"/>
                <a:cs typeface="Courier New" pitchFamily="49" charset="0"/>
              </a:rPr>
              <a:t>)</a:t>
            </a:r>
            <a:endParaRPr lang="en-US" sz="1600" dirty="0">
              <a:solidFill>
                <a:schemeClr val="accent2"/>
              </a:solidFill>
              <a:latin typeface="Courier New" pitchFamily="49" charset="0"/>
              <a:cs typeface="Courier New" pitchFamily="49" charset="0"/>
            </a:endParaRPr>
          </a:p>
          <a:p>
            <a:pPr lvl="2">
              <a:buFontTx/>
              <a:buNone/>
              <a:defRPr/>
            </a:pPr>
            <a:r>
              <a:rPr lang="en-US" sz="1600" dirty="0">
                <a:solidFill>
                  <a:schemeClr val="accent2"/>
                </a:solidFill>
                <a:latin typeface="Courier New" pitchFamily="49" charset="0"/>
                <a:cs typeface="Courier New" pitchFamily="49" charset="0"/>
              </a:rPr>
              <a:t>	</a:t>
            </a:r>
            <a:r>
              <a:rPr lang="en-IN" sz="1600" dirty="0">
                <a:solidFill>
                  <a:schemeClr val="accent2"/>
                </a:solidFill>
                <a:latin typeface="Courier New" pitchFamily="49" charset="0"/>
                <a:cs typeface="Courier New" pitchFamily="49" charset="0"/>
              </a:rPr>
              <a:t>) </a:t>
            </a:r>
            <a:r>
              <a:rPr lang="en-IN" sz="1600" dirty="0" err="1">
                <a:solidFill>
                  <a:schemeClr val="accent2"/>
                </a:solidFill>
                <a:latin typeface="Courier New" pitchFamily="49" charset="0"/>
                <a:cs typeface="Courier New" pitchFamily="49" charset="0"/>
              </a:rPr>
              <a:t>table_alias</a:t>
            </a:r>
            <a:endParaRPr lang="en-US" sz="1600" dirty="0">
              <a:solidFill>
                <a:schemeClr val="accent2"/>
              </a:solidFill>
              <a:latin typeface="Courier New" pitchFamily="49" charset="0"/>
              <a:cs typeface="Courier New" pitchFamily="49" charset="0"/>
            </a:endParaRPr>
          </a:p>
          <a:p>
            <a:pPr lvl="1" eaLnBrk="1" hangingPunct="1">
              <a:buFontTx/>
              <a:buBlip>
                <a:blip r:embed="rId4"/>
              </a:buBlip>
              <a:defRPr/>
            </a:pPr>
            <a:endParaRPr lang="en-US" sz="1800" kern="1200" dirty="0">
              <a:solidFill>
                <a:schemeClr val="accent2"/>
              </a:solidFill>
              <a:latin typeface="Arial" charset="0"/>
              <a:cs typeface="Times New Roman" pitchFamily="18" charset="0"/>
            </a:endParaRPr>
          </a:p>
        </p:txBody>
      </p:sp>
      <p:sp>
        <p:nvSpPr>
          <p:cNvPr id="20483"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Grouping Data (Contd.)</a:t>
            </a:r>
          </a:p>
        </p:txBody>
      </p:sp>
    </p:spTree>
    <p:extLst>
      <p:ext uri="{BB962C8B-B14F-4D97-AF65-F5344CB8AC3E}">
        <p14:creationId xmlns:p14="http://schemas.microsoft.com/office/powerpoint/2010/main" val="2168364931"/>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For example:</a:t>
            </a:r>
          </a:p>
          <a:p>
            <a:pPr lvl="2">
              <a:buFontTx/>
              <a:buNone/>
              <a:defRPr/>
            </a:pPr>
            <a:r>
              <a:rPr lang="en-US" sz="1000" dirty="0">
                <a:solidFill>
                  <a:srgbClr val="000099"/>
                </a:solidFill>
                <a:latin typeface="Courier New" pitchFamily="49" charset="0"/>
                <a:cs typeface="Courier New" pitchFamily="49" charset="0"/>
              </a:rPr>
              <a:t>	</a:t>
            </a:r>
            <a:r>
              <a:rPr lang="en-US" sz="1600" dirty="0">
                <a:solidFill>
                  <a:srgbClr val="000099"/>
                </a:solidFill>
                <a:latin typeface="Courier New" pitchFamily="49" charset="0"/>
                <a:cs typeface="Courier New" pitchFamily="49" charset="0"/>
              </a:rPr>
              <a:t>SELECT </a:t>
            </a:r>
            <a:r>
              <a:rPr lang="en-US" sz="1600" dirty="0" err="1">
                <a:solidFill>
                  <a:srgbClr val="000099"/>
                </a:solidFill>
                <a:latin typeface="Courier New" pitchFamily="49" charset="0"/>
                <a:cs typeface="Courier New" pitchFamily="49" charset="0"/>
              </a:rPr>
              <a:t>VendorID</a:t>
            </a:r>
            <a:r>
              <a:rPr lang="en-US" sz="1600" dirty="0">
                <a:solidFill>
                  <a:srgbClr val="000099"/>
                </a:solidFill>
                <a:latin typeface="Courier New" pitchFamily="49" charset="0"/>
                <a:cs typeface="Courier New" pitchFamily="49" charset="0"/>
              </a:rPr>
              <a:t>, [164] AS Emp1, [198] AS Emp2, [223] AS Emp3, [231] AS Emp4, [233] AS Emp5</a:t>
            </a:r>
          </a:p>
          <a:p>
            <a:pPr lvl="2">
              <a:buFontTx/>
              <a:buNone/>
              <a:defRPr/>
            </a:pPr>
            <a:r>
              <a:rPr lang="en-IN" sz="1600" dirty="0">
                <a:solidFill>
                  <a:srgbClr val="000099"/>
                </a:solidFill>
                <a:latin typeface="Courier New" pitchFamily="49" charset="0"/>
                <a:cs typeface="Courier New" pitchFamily="49" charset="0"/>
              </a:rPr>
              <a:t>	FROM </a:t>
            </a:r>
            <a:endParaRPr lang="en-US" sz="1600" dirty="0">
              <a:solidFill>
                <a:srgbClr val="000099"/>
              </a:solidFill>
              <a:latin typeface="Courier New" pitchFamily="49" charset="0"/>
              <a:cs typeface="Courier New" pitchFamily="49" charset="0"/>
            </a:endParaRPr>
          </a:p>
          <a:p>
            <a:pPr lvl="2">
              <a:buFontTx/>
              <a:buNone/>
              <a:defRPr/>
            </a:pPr>
            <a:r>
              <a:rPr lang="en-IN" sz="1600" dirty="0">
                <a:solidFill>
                  <a:srgbClr val="000099"/>
                </a:solidFill>
                <a:latin typeface="Courier New" pitchFamily="49" charset="0"/>
                <a:cs typeface="Courier New" pitchFamily="49" charset="0"/>
              </a:rPr>
              <a:t>	(SELECT </a:t>
            </a:r>
            <a:r>
              <a:rPr lang="en-IN" sz="1600" dirty="0" err="1">
                <a:solidFill>
                  <a:srgbClr val="000099"/>
                </a:solidFill>
                <a:latin typeface="Courier New" pitchFamily="49" charset="0"/>
                <a:cs typeface="Courier New" pitchFamily="49" charset="0"/>
              </a:rPr>
              <a:t>PurchaseOrderID</a:t>
            </a:r>
            <a:r>
              <a:rPr lang="en-IN" sz="1600" dirty="0">
                <a:solidFill>
                  <a:srgbClr val="000099"/>
                </a:solidFill>
                <a:latin typeface="Courier New" pitchFamily="49" charset="0"/>
                <a:cs typeface="Courier New" pitchFamily="49" charset="0"/>
              </a:rPr>
              <a:t>, </a:t>
            </a:r>
            <a:r>
              <a:rPr lang="en-IN" sz="1600" dirty="0" err="1">
                <a:solidFill>
                  <a:srgbClr val="000099"/>
                </a:solidFill>
                <a:latin typeface="Courier New" pitchFamily="49" charset="0"/>
                <a:cs typeface="Courier New" pitchFamily="49" charset="0"/>
              </a:rPr>
              <a:t>EmployeeID</a:t>
            </a:r>
            <a:r>
              <a:rPr lang="en-IN" sz="1600" dirty="0">
                <a:solidFill>
                  <a:srgbClr val="000099"/>
                </a:solidFill>
                <a:latin typeface="Courier New" pitchFamily="49" charset="0"/>
                <a:cs typeface="Courier New" pitchFamily="49" charset="0"/>
              </a:rPr>
              <a:t>, </a:t>
            </a:r>
            <a:r>
              <a:rPr lang="en-IN" sz="1600" dirty="0" err="1">
                <a:solidFill>
                  <a:srgbClr val="000099"/>
                </a:solidFill>
                <a:latin typeface="Courier New" pitchFamily="49" charset="0"/>
                <a:cs typeface="Courier New" pitchFamily="49" charset="0"/>
              </a:rPr>
              <a:t>VendorID</a:t>
            </a:r>
            <a:endParaRPr lang="en-US" sz="1600" dirty="0">
              <a:solidFill>
                <a:srgbClr val="000099"/>
              </a:solidFill>
              <a:latin typeface="Courier New" pitchFamily="49" charset="0"/>
              <a:cs typeface="Courier New" pitchFamily="49" charset="0"/>
            </a:endParaRPr>
          </a:p>
          <a:p>
            <a:pPr lvl="2">
              <a:buFontTx/>
              <a:buNone/>
              <a:defRPr/>
            </a:pPr>
            <a:r>
              <a:rPr lang="en-IN" sz="1600" dirty="0">
                <a:solidFill>
                  <a:srgbClr val="000099"/>
                </a:solidFill>
                <a:latin typeface="Courier New" pitchFamily="49" charset="0"/>
                <a:cs typeface="Courier New" pitchFamily="49" charset="0"/>
              </a:rPr>
              <a:t>	FROM </a:t>
            </a:r>
            <a:r>
              <a:rPr lang="en-IN" sz="1600" dirty="0" err="1">
                <a:solidFill>
                  <a:srgbClr val="000099"/>
                </a:solidFill>
                <a:latin typeface="Courier New" pitchFamily="49" charset="0"/>
                <a:cs typeface="Courier New" pitchFamily="49" charset="0"/>
              </a:rPr>
              <a:t>Purchasing.PurchaseOrderHeader</a:t>
            </a:r>
            <a:r>
              <a:rPr lang="en-IN" sz="1600" dirty="0">
                <a:solidFill>
                  <a:srgbClr val="000099"/>
                </a:solidFill>
                <a:latin typeface="Courier New" pitchFamily="49" charset="0"/>
                <a:cs typeface="Courier New" pitchFamily="49" charset="0"/>
              </a:rPr>
              <a:t>) p</a:t>
            </a:r>
            <a:endParaRPr lang="en-US" sz="1600" dirty="0">
              <a:solidFill>
                <a:srgbClr val="000099"/>
              </a:solidFill>
              <a:latin typeface="Courier New" pitchFamily="49" charset="0"/>
              <a:cs typeface="Courier New" pitchFamily="49" charset="0"/>
            </a:endParaRPr>
          </a:p>
          <a:p>
            <a:pPr lvl="2">
              <a:buFontTx/>
              <a:buNone/>
              <a:defRPr/>
            </a:pPr>
            <a:r>
              <a:rPr lang="en-IN" sz="1600" dirty="0">
                <a:solidFill>
                  <a:srgbClr val="000099"/>
                </a:solidFill>
                <a:latin typeface="Courier New" pitchFamily="49" charset="0"/>
                <a:cs typeface="Courier New" pitchFamily="49" charset="0"/>
              </a:rPr>
              <a:t>	PIVOT</a:t>
            </a:r>
            <a:endParaRPr lang="en-US" sz="1600" dirty="0">
              <a:solidFill>
                <a:srgbClr val="000099"/>
              </a:solidFill>
              <a:latin typeface="Courier New" pitchFamily="49" charset="0"/>
              <a:cs typeface="Courier New" pitchFamily="49" charset="0"/>
            </a:endParaRPr>
          </a:p>
          <a:p>
            <a:pPr lvl="2">
              <a:buFontTx/>
              <a:buNone/>
              <a:defRPr/>
            </a:pPr>
            <a:r>
              <a:rPr lang="en-IN" sz="1600" dirty="0">
                <a:solidFill>
                  <a:srgbClr val="000099"/>
                </a:solidFill>
                <a:latin typeface="Courier New" pitchFamily="49" charset="0"/>
                <a:cs typeface="Courier New" pitchFamily="49" charset="0"/>
              </a:rPr>
              <a:t>	(</a:t>
            </a:r>
            <a:endParaRPr lang="en-US" sz="1600" dirty="0">
              <a:solidFill>
                <a:srgbClr val="000099"/>
              </a:solidFill>
              <a:latin typeface="Courier New" pitchFamily="49" charset="0"/>
              <a:cs typeface="Courier New" pitchFamily="49" charset="0"/>
            </a:endParaRPr>
          </a:p>
          <a:p>
            <a:pPr lvl="2">
              <a:buFontTx/>
              <a:buNone/>
              <a:defRPr/>
            </a:pPr>
            <a:r>
              <a:rPr lang="en-IN" sz="1600" dirty="0">
                <a:solidFill>
                  <a:srgbClr val="000099"/>
                </a:solidFill>
                <a:latin typeface="Courier New" pitchFamily="49" charset="0"/>
                <a:cs typeface="Courier New" pitchFamily="49" charset="0"/>
              </a:rPr>
              <a:t>	COUNT (</a:t>
            </a:r>
            <a:r>
              <a:rPr lang="en-IN" sz="1600" dirty="0" err="1">
                <a:solidFill>
                  <a:srgbClr val="000099"/>
                </a:solidFill>
                <a:latin typeface="Courier New" pitchFamily="49" charset="0"/>
                <a:cs typeface="Courier New" pitchFamily="49" charset="0"/>
              </a:rPr>
              <a:t>PurchaseOrderID</a:t>
            </a:r>
            <a:r>
              <a:rPr lang="en-IN" sz="1600" dirty="0">
                <a:solidFill>
                  <a:srgbClr val="000099"/>
                </a:solidFill>
                <a:latin typeface="Courier New" pitchFamily="49" charset="0"/>
                <a:cs typeface="Courier New" pitchFamily="49" charset="0"/>
              </a:rPr>
              <a:t>)</a:t>
            </a:r>
            <a:endParaRPr lang="en-US" sz="1600" dirty="0">
              <a:solidFill>
                <a:srgbClr val="000099"/>
              </a:solidFill>
              <a:latin typeface="Courier New" pitchFamily="49" charset="0"/>
              <a:cs typeface="Courier New" pitchFamily="49" charset="0"/>
            </a:endParaRPr>
          </a:p>
          <a:p>
            <a:pPr lvl="2">
              <a:buFontTx/>
              <a:buNone/>
              <a:defRPr/>
            </a:pPr>
            <a:r>
              <a:rPr lang="en-IN" sz="1600" dirty="0">
                <a:solidFill>
                  <a:srgbClr val="000099"/>
                </a:solidFill>
                <a:latin typeface="Courier New" pitchFamily="49" charset="0"/>
                <a:cs typeface="Courier New" pitchFamily="49" charset="0"/>
              </a:rPr>
              <a:t>	FOR </a:t>
            </a:r>
            <a:r>
              <a:rPr lang="en-IN" sz="1600" dirty="0" err="1">
                <a:solidFill>
                  <a:srgbClr val="000099"/>
                </a:solidFill>
                <a:latin typeface="Courier New" pitchFamily="49" charset="0"/>
                <a:cs typeface="Courier New" pitchFamily="49" charset="0"/>
              </a:rPr>
              <a:t>EmployeeID</a:t>
            </a:r>
            <a:r>
              <a:rPr lang="en-IN" sz="1600" dirty="0">
                <a:solidFill>
                  <a:srgbClr val="000099"/>
                </a:solidFill>
                <a:latin typeface="Courier New" pitchFamily="49" charset="0"/>
                <a:cs typeface="Courier New" pitchFamily="49" charset="0"/>
              </a:rPr>
              <a:t> IN</a:t>
            </a:r>
            <a:endParaRPr lang="en-US" sz="1600" dirty="0">
              <a:solidFill>
                <a:srgbClr val="000099"/>
              </a:solidFill>
              <a:latin typeface="Courier New" pitchFamily="49" charset="0"/>
              <a:cs typeface="Courier New" pitchFamily="49" charset="0"/>
            </a:endParaRPr>
          </a:p>
          <a:p>
            <a:pPr lvl="2">
              <a:buFontTx/>
              <a:buNone/>
              <a:defRPr/>
            </a:pPr>
            <a:r>
              <a:rPr lang="en-IN" sz="1600" dirty="0">
                <a:solidFill>
                  <a:srgbClr val="000099"/>
                </a:solidFill>
                <a:latin typeface="Courier New" pitchFamily="49" charset="0"/>
                <a:cs typeface="Courier New" pitchFamily="49" charset="0"/>
              </a:rPr>
              <a:t>	( [164], [198], [223], [231], [233] )</a:t>
            </a:r>
            <a:endParaRPr lang="en-US" sz="1600" dirty="0">
              <a:solidFill>
                <a:srgbClr val="000099"/>
              </a:solidFill>
              <a:latin typeface="Courier New" pitchFamily="49" charset="0"/>
              <a:cs typeface="Courier New" pitchFamily="49" charset="0"/>
            </a:endParaRPr>
          </a:p>
          <a:p>
            <a:pPr lvl="2">
              <a:buFontTx/>
              <a:buNone/>
              <a:defRPr/>
            </a:pPr>
            <a:r>
              <a:rPr lang="en-IN" sz="1600" dirty="0">
                <a:solidFill>
                  <a:srgbClr val="000099"/>
                </a:solidFill>
                <a:latin typeface="Courier New" pitchFamily="49" charset="0"/>
                <a:cs typeface="Courier New" pitchFamily="49" charset="0"/>
              </a:rPr>
              <a:t>	) AS </a:t>
            </a:r>
            <a:r>
              <a:rPr lang="en-IN" sz="1600" dirty="0" err="1">
                <a:solidFill>
                  <a:srgbClr val="000099"/>
                </a:solidFill>
                <a:latin typeface="Courier New" pitchFamily="49" charset="0"/>
                <a:cs typeface="Courier New" pitchFamily="49" charset="0"/>
              </a:rPr>
              <a:t>pvt</a:t>
            </a:r>
            <a:endParaRPr lang="en-US" sz="1600" dirty="0">
              <a:solidFill>
                <a:srgbClr val="000099"/>
              </a:solidFill>
              <a:latin typeface="Courier New" pitchFamily="49" charset="0"/>
              <a:cs typeface="Courier New" pitchFamily="49" charset="0"/>
            </a:endParaRPr>
          </a:p>
          <a:p>
            <a:pPr lvl="2">
              <a:buFontTx/>
              <a:buNone/>
              <a:defRPr/>
            </a:pPr>
            <a:r>
              <a:rPr lang="en-IN" sz="1600" dirty="0">
                <a:solidFill>
                  <a:srgbClr val="000099"/>
                </a:solidFill>
                <a:latin typeface="Courier New" pitchFamily="49" charset="0"/>
                <a:cs typeface="Courier New" pitchFamily="49" charset="0"/>
              </a:rPr>
              <a:t>	ORDER BY </a:t>
            </a:r>
            <a:r>
              <a:rPr lang="en-IN" sz="1600" dirty="0" err="1">
                <a:solidFill>
                  <a:srgbClr val="000099"/>
                </a:solidFill>
                <a:latin typeface="Courier New" pitchFamily="49" charset="0"/>
                <a:cs typeface="Courier New" pitchFamily="49" charset="0"/>
              </a:rPr>
              <a:t>VendorID</a:t>
            </a:r>
            <a:endParaRPr lang="en-US" sz="1600" dirty="0">
              <a:solidFill>
                <a:srgbClr val="000099"/>
              </a:solidFill>
              <a:latin typeface="Courier New" pitchFamily="49" charset="0"/>
              <a:cs typeface="Courier New" pitchFamily="49" charset="0"/>
            </a:endParaRPr>
          </a:p>
          <a:p>
            <a:pPr marL="342900" lvl="1" indent="-342900">
              <a:buBlip>
                <a:blip r:embed="rId4"/>
              </a:buBlip>
              <a:defRPr/>
            </a:pPr>
            <a:endParaRPr lang="en-US" sz="2000" dirty="0">
              <a:solidFill>
                <a:srgbClr val="000099"/>
              </a:solidFill>
              <a:latin typeface="Arial" charset="0"/>
              <a:cs typeface="Times New Roman" pitchFamily="18" charset="0"/>
            </a:endParaRPr>
          </a:p>
        </p:txBody>
      </p:sp>
      <p:sp>
        <p:nvSpPr>
          <p:cNvPr id="21507"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Grouping Data (Contd.)</a:t>
            </a:r>
          </a:p>
        </p:txBody>
      </p:sp>
    </p:spTree>
    <p:extLst>
      <p:ext uri="{BB962C8B-B14F-4D97-AF65-F5344CB8AC3E}">
        <p14:creationId xmlns:p14="http://schemas.microsoft.com/office/powerpoint/2010/main" val="1689889004"/>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The following figure displays the output of the preceding query</a:t>
            </a:r>
            <a:r>
              <a:rPr lang="en-IN" sz="1800" kern="1200" dirty="0">
                <a:solidFill>
                  <a:schemeClr val="accent2"/>
                </a:solidFill>
                <a:latin typeface="Arial" charset="0"/>
                <a:cs typeface="Times New Roman" pitchFamily="18" charset="0"/>
              </a:rPr>
              <a:t>.</a:t>
            </a:r>
            <a:endParaRPr lang="en-US" sz="1800" kern="1200" dirty="0">
              <a:solidFill>
                <a:schemeClr val="accent2"/>
              </a:solidFill>
              <a:latin typeface="Arial" charset="0"/>
              <a:cs typeface="Times New Roman" pitchFamily="18" charset="0"/>
            </a:endParaRPr>
          </a:p>
          <a:p>
            <a:pPr lvl="1" eaLnBrk="1" hangingPunct="1">
              <a:buFontTx/>
              <a:buBlip>
                <a:blip r:embed="rId3"/>
              </a:buBlip>
              <a:defRPr/>
            </a:pPr>
            <a:endParaRPr lang="en-US" sz="1800" kern="1200" dirty="0">
              <a:solidFill>
                <a:schemeClr val="accent2"/>
              </a:solidFill>
              <a:latin typeface="Arial" charset="0"/>
              <a:cs typeface="Times New Roman" pitchFamily="18" charset="0"/>
            </a:endParaRPr>
          </a:p>
        </p:txBody>
      </p:sp>
      <p:sp>
        <p:nvSpPr>
          <p:cNvPr id="22531"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Grouping Data (Contd.)</a:t>
            </a:r>
          </a:p>
        </p:txBody>
      </p:sp>
      <p:sp>
        <p:nvSpPr>
          <p:cNvPr id="6" name="TextBox 5"/>
          <p:cNvSpPr txBox="1">
            <a:spLocks noChangeArrowheads="1"/>
          </p:cNvSpPr>
          <p:nvPr/>
        </p:nvSpPr>
        <p:spPr bwMode="auto">
          <a:xfrm>
            <a:off x="3124200" y="2501900"/>
            <a:ext cx="1828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Displays the number of purchase orders placed by certain employees, laid down with the vendors.</a:t>
            </a:r>
          </a:p>
        </p:txBody>
      </p:sp>
      <p:pic>
        <p:nvPicPr>
          <p:cNvPr id="225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209800"/>
            <a:ext cx="4743450" cy="1885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5624514" y="2209800"/>
            <a:ext cx="1462087" cy="1905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61597292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0"/>
            <a:ext cx="7313613" cy="23622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When grouping data, which of the following clauses helps eliminate the groups that do not match the specified condition?</a:t>
            </a:r>
          </a:p>
          <a:p>
            <a:pPr marL="800100" lvl="1" indent="-342900">
              <a:buFont typeface="+mj-lt"/>
              <a:buAutoNum type="arabicPeriod"/>
              <a:defRPr/>
            </a:pPr>
            <a:r>
              <a:rPr lang="en-US" sz="1800" kern="1200" dirty="0">
                <a:solidFill>
                  <a:schemeClr val="accent2"/>
                </a:solidFill>
                <a:latin typeface="Arial" charset="0"/>
                <a:cs typeface="Times New Roman" pitchFamily="18" charset="0"/>
              </a:rPr>
              <a:t>NOT IN</a:t>
            </a:r>
          </a:p>
          <a:p>
            <a:pPr marL="800100" lvl="1" indent="-342900">
              <a:buFont typeface="+mj-lt"/>
              <a:buAutoNum type="arabicPeriod"/>
              <a:defRPr/>
            </a:pPr>
            <a:r>
              <a:rPr lang="en-US" sz="1800" kern="1200" dirty="0">
                <a:solidFill>
                  <a:schemeClr val="accent2"/>
                </a:solidFill>
                <a:latin typeface="Arial" charset="0"/>
                <a:cs typeface="Times New Roman" pitchFamily="18" charset="0"/>
              </a:rPr>
              <a:t>HAVING</a:t>
            </a:r>
          </a:p>
          <a:p>
            <a:pPr marL="800100" lvl="1" indent="-342900">
              <a:buFont typeface="+mj-lt"/>
              <a:buAutoNum type="arabicPeriod"/>
              <a:defRPr/>
            </a:pPr>
            <a:r>
              <a:rPr lang="en-US" sz="1800" kern="1200" dirty="0">
                <a:solidFill>
                  <a:schemeClr val="accent2"/>
                </a:solidFill>
                <a:latin typeface="Arial" charset="0"/>
                <a:cs typeface="Times New Roman" pitchFamily="18" charset="0"/>
              </a:rPr>
              <a:t>WHERE</a:t>
            </a:r>
          </a:p>
          <a:p>
            <a:pPr marL="800100" lvl="1" indent="-342900">
              <a:buFont typeface="+mj-lt"/>
              <a:buAutoNum type="arabicPeriod"/>
              <a:defRPr/>
            </a:pPr>
            <a:r>
              <a:rPr lang="en-US" sz="1800" kern="1200" dirty="0">
                <a:solidFill>
                  <a:schemeClr val="accent2"/>
                </a:solidFill>
                <a:latin typeface="Arial" charset="0"/>
                <a:cs typeface="Times New Roman" pitchFamily="18" charset="0"/>
              </a:rPr>
              <a:t>COMPUTE</a:t>
            </a: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p:txBody>
      </p:sp>
      <p:sp>
        <p:nvSpPr>
          <p:cNvPr id="23555"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Just a minute</a:t>
            </a:r>
          </a:p>
        </p:txBody>
      </p:sp>
      <p:sp>
        <p:nvSpPr>
          <p:cNvPr id="5" name="Rectangle 2"/>
          <p:cNvSpPr txBox="1">
            <a:spLocks noChangeArrowheads="1"/>
          </p:cNvSpPr>
          <p:nvPr/>
        </p:nvSpPr>
        <p:spPr bwMode="auto">
          <a:xfrm>
            <a:off x="3049588" y="4572000"/>
            <a:ext cx="7313612" cy="990600"/>
          </a:xfrm>
          <a:prstGeom prst="rect">
            <a:avLst/>
          </a:prstGeom>
          <a:solidFill>
            <a:srgbClr val="FFFFFF"/>
          </a:solidFill>
          <a:ln>
            <a:miter lim="800000"/>
            <a:headEnd/>
            <a:tailEnd/>
          </a:ln>
        </p:spPr>
        <p:txBody>
          <a:bodyPr/>
          <a:lstStyle/>
          <a:p>
            <a:pPr marL="342900" lvl="1" indent="-342900">
              <a:spcBef>
                <a:spcPct val="20000"/>
              </a:spcBef>
              <a:buBlip>
                <a:blip r:embed="rId3"/>
              </a:buBlip>
              <a:defRPr/>
            </a:pPr>
            <a:r>
              <a:rPr lang="en-US" kern="0" dirty="0">
                <a:solidFill>
                  <a:schemeClr val="accent2"/>
                </a:solidFill>
                <a:latin typeface="Arial" charset="0"/>
                <a:cs typeface="Times New Roman" pitchFamily="18" charset="0"/>
              </a:rPr>
              <a:t>Solution:</a:t>
            </a:r>
          </a:p>
          <a:p>
            <a:pPr marL="742950" lvl="1" indent="-285750" eaLnBrk="0" hangingPunct="0">
              <a:spcBef>
                <a:spcPct val="20000"/>
              </a:spcBef>
              <a:defRPr/>
            </a:pPr>
            <a:r>
              <a:rPr lang="en-US" dirty="0">
                <a:solidFill>
                  <a:schemeClr val="accent2"/>
                </a:solidFill>
                <a:latin typeface="Arial" charset="0"/>
                <a:cs typeface="Times New Roman" pitchFamily="18" charset="0"/>
              </a:rPr>
              <a:t>2.	 HAVING</a:t>
            </a:r>
          </a:p>
          <a:p>
            <a:pPr marL="342900" lvl="1" indent="-342900">
              <a:spcBef>
                <a:spcPct val="20000"/>
              </a:spcBef>
              <a:buBlip>
                <a:blip r:embed="rId3"/>
              </a:buBlip>
              <a:defRPr/>
            </a:pPr>
            <a:endParaRPr lang="en-US" kern="0" dirty="0">
              <a:solidFill>
                <a:schemeClr val="accent2"/>
              </a:solidFill>
              <a:latin typeface="Arial" charset="0"/>
              <a:cs typeface="Times New Roman" pitchFamily="18" charset="0"/>
            </a:endParaRPr>
          </a:p>
          <a:p>
            <a:pPr marL="342900" lvl="1" indent="-342900">
              <a:spcBef>
                <a:spcPct val="20000"/>
              </a:spcBef>
              <a:buBlip>
                <a:blip r:embed="rId3"/>
              </a:buBlip>
              <a:defRPr/>
            </a:pPr>
            <a:endParaRPr lang="en-US" kern="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289324106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bwMode="auto">
          <a:xfrm>
            <a:off x="3048001" y="1600200"/>
            <a:ext cx="7313613" cy="2362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pPr>
            <a:r>
              <a:rPr lang="en-US" sz="2000">
                <a:solidFill>
                  <a:schemeClr val="accent2"/>
                </a:solidFill>
                <a:cs typeface="Times New Roman" pitchFamily="18" charset="0"/>
              </a:rPr>
              <a:t>Match the column A with column B.</a:t>
            </a:r>
          </a:p>
          <a:p>
            <a:pPr marL="342900" lvl="1" indent="-342900">
              <a:buBlip>
                <a:blip r:embed="rId3"/>
              </a:buBlip>
            </a:pPr>
            <a:endParaRPr lang="en-US" sz="2000">
              <a:solidFill>
                <a:schemeClr val="accent2"/>
              </a:solidFill>
              <a:cs typeface="Times New Roman" pitchFamily="18" charset="0"/>
            </a:endParaRPr>
          </a:p>
          <a:p>
            <a:pPr marL="342900" lvl="1" indent="-342900">
              <a:buBlip>
                <a:blip r:embed="rId3"/>
              </a:buBlip>
            </a:pPr>
            <a:endParaRPr lang="en-US" sz="2000">
              <a:solidFill>
                <a:schemeClr val="accent2"/>
              </a:solidFill>
              <a:cs typeface="Times New Roman" pitchFamily="18" charset="0"/>
            </a:endParaRPr>
          </a:p>
        </p:txBody>
      </p:sp>
      <p:sp>
        <p:nvSpPr>
          <p:cNvPr id="24579"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Just a minute </a:t>
            </a:r>
          </a:p>
        </p:txBody>
      </p:sp>
      <p:sp>
        <p:nvSpPr>
          <p:cNvPr id="5" name="Rectangle 2"/>
          <p:cNvSpPr txBox="1">
            <a:spLocks noChangeArrowheads="1"/>
          </p:cNvSpPr>
          <p:nvPr/>
        </p:nvSpPr>
        <p:spPr bwMode="auto">
          <a:xfrm>
            <a:off x="3124201" y="4038600"/>
            <a:ext cx="7313613" cy="2362200"/>
          </a:xfrm>
          <a:prstGeom prst="rect">
            <a:avLst/>
          </a:prstGeom>
          <a:solidFill>
            <a:srgbClr val="FFFFFF"/>
          </a:solidFill>
          <a:ln>
            <a:miter lim="800000"/>
            <a:headEnd/>
            <a:tailEnd/>
          </a:ln>
        </p:spPr>
        <p:txBody>
          <a:bodyPr/>
          <a:lstStyle/>
          <a:p>
            <a:pPr marL="342900" lvl="1" indent="-342900">
              <a:spcBef>
                <a:spcPct val="20000"/>
              </a:spcBef>
              <a:buBlip>
                <a:blip r:embed="rId3"/>
              </a:buBlip>
              <a:defRPr/>
            </a:pPr>
            <a:r>
              <a:rPr lang="en-US" kern="0" dirty="0">
                <a:solidFill>
                  <a:schemeClr val="accent2"/>
                </a:solidFill>
                <a:latin typeface="Arial" charset="0"/>
                <a:cs typeface="Times New Roman" pitchFamily="18" charset="0"/>
              </a:rPr>
              <a:t>Solution:</a:t>
            </a:r>
          </a:p>
          <a:p>
            <a:pPr marL="742950" lvl="1" indent="-285750" eaLnBrk="0" hangingPunct="0">
              <a:spcBef>
                <a:spcPct val="20000"/>
              </a:spcBef>
              <a:buBlip>
                <a:blip r:embed="rId4"/>
              </a:buBlip>
              <a:defRPr/>
            </a:pPr>
            <a:endParaRPr lang="en-US" dirty="0">
              <a:solidFill>
                <a:schemeClr val="accent2"/>
              </a:solidFill>
              <a:latin typeface="Arial" charset="0"/>
              <a:cs typeface="Times New Roman" pitchFamily="18" charset="0"/>
            </a:endParaRPr>
          </a:p>
          <a:p>
            <a:pPr marL="342900" lvl="1" indent="-342900">
              <a:spcBef>
                <a:spcPct val="20000"/>
              </a:spcBef>
              <a:buBlip>
                <a:blip r:embed="rId3"/>
              </a:buBlip>
              <a:defRPr/>
            </a:pPr>
            <a:endParaRPr lang="en-US" kern="0" dirty="0">
              <a:solidFill>
                <a:schemeClr val="accent2"/>
              </a:solidFill>
              <a:latin typeface="Arial" charset="0"/>
              <a:cs typeface="Times New Roman" pitchFamily="18" charset="0"/>
            </a:endParaRPr>
          </a:p>
          <a:p>
            <a:pPr marL="342900" lvl="1" indent="-342900">
              <a:spcBef>
                <a:spcPct val="20000"/>
              </a:spcBef>
              <a:buBlip>
                <a:blip r:embed="rId3"/>
              </a:buBlip>
              <a:defRPr/>
            </a:pPr>
            <a:endParaRPr lang="en-US" kern="0" dirty="0">
              <a:solidFill>
                <a:schemeClr val="accent2"/>
              </a:solidFill>
              <a:latin typeface="Arial" charset="0"/>
              <a:cs typeface="Times New Roman" pitchFamily="18" charset="0"/>
            </a:endParaRPr>
          </a:p>
        </p:txBody>
      </p:sp>
      <p:graphicFrame>
        <p:nvGraphicFramePr>
          <p:cNvPr id="7" name="Group 441"/>
          <p:cNvGraphicFramePr>
            <a:graphicFrameLocks noGrp="1"/>
          </p:cNvGraphicFramePr>
          <p:nvPr/>
        </p:nvGraphicFramePr>
        <p:xfrm>
          <a:off x="4114800" y="4572001"/>
          <a:ext cx="5562600" cy="1700213"/>
        </p:xfrm>
        <a:graphic>
          <a:graphicData uri="http://schemas.openxmlformats.org/drawingml/2006/table">
            <a:tbl>
              <a:tblPr/>
              <a:tblGrid>
                <a:gridCol w="2472266">
                  <a:extLst>
                    <a:ext uri="{9D8B030D-6E8A-4147-A177-3AD203B41FA5}">
                      <a16:colId xmlns:a16="http://schemas.microsoft.com/office/drawing/2014/main" val="20000"/>
                    </a:ext>
                  </a:extLst>
                </a:gridCol>
                <a:gridCol w="3090334">
                  <a:extLst>
                    <a:ext uri="{9D8B030D-6E8A-4147-A177-3AD203B41FA5}">
                      <a16:colId xmlns:a16="http://schemas.microsoft.com/office/drawing/2014/main" val="20001"/>
                    </a:ext>
                  </a:extLst>
                </a:gridCol>
              </a:tblGrid>
              <a:tr h="4025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Column A</a:t>
                      </a:r>
                    </a:p>
                  </a:txBody>
                  <a:tcPr marT="45741" marB="4574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Column B</a:t>
                      </a:r>
                    </a:p>
                  </a:txBody>
                  <a:tcPr marT="45741" marB="45741"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1" u="none" strike="noStrike" kern="1200" cap="none" normalizeH="0" baseline="0" dirty="0">
                          <a:ln>
                            <a:noFill/>
                          </a:ln>
                          <a:solidFill>
                            <a:schemeClr val="accent2"/>
                          </a:solidFill>
                          <a:effectLst/>
                          <a:latin typeface="Arial" pitchFamily="34" charset="0"/>
                          <a:ea typeface="+mn-ea"/>
                          <a:cs typeface="Arial" pitchFamily="34" charset="0"/>
                        </a:rPr>
                        <a:t>COMPUTE</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Generates summary rows by using aggregate functions in the query results.</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1" u="none" strike="noStrike" kern="1200" cap="none" normalizeH="0" baseline="0" dirty="0">
                          <a:ln>
                            <a:noFill/>
                          </a:ln>
                          <a:solidFill>
                            <a:schemeClr val="accent2"/>
                          </a:solidFill>
                          <a:effectLst/>
                          <a:latin typeface="Arial" pitchFamily="34" charset="0"/>
                          <a:ea typeface="+mn-ea"/>
                          <a:cs typeface="Arial" pitchFamily="34" charset="0"/>
                        </a:rPr>
                        <a:t>PIVOT</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Transforms a set of columns into values.</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1" u="none" strike="noStrike" kern="1200" cap="none" normalizeH="0" baseline="0" dirty="0" err="1">
                          <a:ln>
                            <a:noFill/>
                          </a:ln>
                          <a:solidFill>
                            <a:schemeClr val="accent2"/>
                          </a:solidFill>
                          <a:effectLst/>
                          <a:latin typeface="Arial" pitchFamily="34" charset="0"/>
                          <a:ea typeface="+mn-ea"/>
                          <a:cs typeface="Arial" pitchFamily="34" charset="0"/>
                        </a:rPr>
                        <a:t>Str</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Converts numeric data to character data.</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9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1" u="none" strike="noStrike" kern="1200" cap="none" normalizeH="0" baseline="0" dirty="0" err="1">
                          <a:ln>
                            <a:noFill/>
                          </a:ln>
                          <a:solidFill>
                            <a:schemeClr val="accent2"/>
                          </a:solidFill>
                          <a:effectLst/>
                          <a:latin typeface="Arial" pitchFamily="34" charset="0"/>
                          <a:ea typeface="+mn-ea"/>
                          <a:cs typeface="Arial" pitchFamily="34" charset="0"/>
                        </a:rPr>
                        <a:t>Ltrim</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Removes leading blanks from the character expression.</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8" name="Group 441"/>
          <p:cNvGraphicFramePr>
            <a:graphicFrameLocks noGrp="1"/>
          </p:cNvGraphicFramePr>
          <p:nvPr/>
        </p:nvGraphicFramePr>
        <p:xfrm>
          <a:off x="4114800" y="2209800"/>
          <a:ext cx="5562600" cy="1566932"/>
        </p:xfrm>
        <a:graphic>
          <a:graphicData uri="http://schemas.openxmlformats.org/drawingml/2006/table">
            <a:tbl>
              <a:tblPr/>
              <a:tblGrid>
                <a:gridCol w="2472266">
                  <a:extLst>
                    <a:ext uri="{9D8B030D-6E8A-4147-A177-3AD203B41FA5}">
                      <a16:colId xmlns:a16="http://schemas.microsoft.com/office/drawing/2014/main" val="20000"/>
                    </a:ext>
                  </a:extLst>
                </a:gridCol>
                <a:gridCol w="3090334">
                  <a:extLst>
                    <a:ext uri="{9D8B030D-6E8A-4147-A177-3AD203B41FA5}">
                      <a16:colId xmlns:a16="http://schemas.microsoft.com/office/drawing/2014/main" val="20001"/>
                    </a:ext>
                  </a:extLst>
                </a:gridCol>
              </a:tblGrid>
              <a:tr h="3250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Column A</a:t>
                      </a:r>
                    </a:p>
                  </a:txBody>
                  <a:tcPr marT="45687" marB="4568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Column B</a:t>
                      </a:r>
                    </a:p>
                  </a:txBody>
                  <a:tcPr marT="45687" marB="4568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4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COMPUTE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Transforms a set of columns into values.</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PIVOT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Removes leading blanks from the character expression.</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Str</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Generates summary rows by using aggregate functions in the query results.</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18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Ltrim</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Converts numeric data to character data.</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304050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bwMode="auto">
          <a:xfrm>
            <a:off x="2971801" y="1600200"/>
            <a:ext cx="7313613" cy="2971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lnSpcReduction="10000"/>
          </a:bodyPr>
          <a:lstStyle/>
          <a:p>
            <a:pPr>
              <a:buFontTx/>
              <a:buBlip>
                <a:blip r:embed="rId3"/>
              </a:buBlip>
              <a:defRPr/>
            </a:pPr>
            <a:r>
              <a:rPr lang="en-US" sz="2000" kern="1200" dirty="0">
                <a:solidFill>
                  <a:schemeClr val="accent2"/>
                </a:solidFill>
                <a:latin typeface="Arial" charset="0"/>
                <a:cs typeface="Times New Roman" pitchFamily="18" charset="0"/>
              </a:rPr>
              <a:t>Problem Statement:</a:t>
            </a:r>
          </a:p>
          <a:p>
            <a:pPr lvl="1">
              <a:buFontTx/>
              <a:buBlip>
                <a:blip r:embed="rId4"/>
              </a:buBlip>
              <a:defRPr/>
            </a:pPr>
            <a:r>
              <a:rPr lang="en-US" sz="1800" kern="1200" dirty="0">
                <a:solidFill>
                  <a:schemeClr val="accent2"/>
                </a:solidFill>
                <a:latin typeface="Arial" charset="0"/>
                <a:cs typeface="Times New Roman" pitchFamily="18" charset="0"/>
              </a:rPr>
              <a:t>You are a database developer at </a:t>
            </a:r>
            <a:r>
              <a:rPr lang="en-US" sz="1800" kern="1200" dirty="0" err="1">
                <a:solidFill>
                  <a:schemeClr val="accent2"/>
                </a:solidFill>
                <a:latin typeface="Arial" charset="0"/>
                <a:cs typeface="Times New Roman" pitchFamily="18" charset="0"/>
              </a:rPr>
              <a:t>AdventureWorks</a:t>
            </a:r>
            <a:r>
              <a:rPr lang="en-US" sz="1800" kern="1200" dirty="0">
                <a:solidFill>
                  <a:schemeClr val="accent2"/>
                </a:solidFill>
                <a:latin typeface="Arial" charset="0"/>
                <a:cs typeface="Times New Roman" pitchFamily="18" charset="0"/>
              </a:rPr>
              <a:t>, Inc. The management wants to view the average quantity ordered for each product group. The data should be displayed in the descending order of </a:t>
            </a:r>
            <a:r>
              <a:rPr lang="en-US" sz="1800" kern="1200" dirty="0" err="1">
                <a:solidFill>
                  <a:schemeClr val="accent2"/>
                </a:solidFill>
                <a:latin typeface="Arial" charset="0"/>
                <a:cs typeface="Times New Roman" pitchFamily="18" charset="0"/>
              </a:rPr>
              <a:t>ProductID</a:t>
            </a:r>
            <a:r>
              <a:rPr lang="en-US" sz="1800" kern="1200" dirty="0">
                <a:solidFill>
                  <a:schemeClr val="accent2"/>
                </a:solidFill>
                <a:latin typeface="Arial" charset="0"/>
                <a:cs typeface="Times New Roman" pitchFamily="18" charset="0"/>
              </a:rPr>
              <a:t>.</a:t>
            </a:r>
          </a:p>
          <a:p>
            <a:pPr lvl="1">
              <a:buFontTx/>
              <a:buBlip>
                <a:blip r:embed="rId4"/>
              </a:buBlip>
              <a:defRPr/>
            </a:pPr>
            <a:r>
              <a:rPr lang="en-US" sz="1800" kern="1200" dirty="0">
                <a:solidFill>
                  <a:schemeClr val="accent2"/>
                </a:solidFill>
                <a:latin typeface="Arial" charset="0"/>
                <a:cs typeface="Times New Roman" pitchFamily="18" charset="0"/>
              </a:rPr>
              <a:t>The sales details are stored in the </a:t>
            </a:r>
            <a:r>
              <a:rPr lang="en-US" sz="1800" kern="1200" dirty="0" err="1">
                <a:solidFill>
                  <a:schemeClr val="accent2"/>
                </a:solidFill>
                <a:latin typeface="Arial" charset="0"/>
                <a:cs typeface="Times New Roman" pitchFamily="18" charset="0"/>
              </a:rPr>
              <a:t>SalesOrderHeader</a:t>
            </a:r>
            <a:r>
              <a:rPr lang="en-US" sz="1800" kern="1200" dirty="0">
                <a:solidFill>
                  <a:schemeClr val="accent2"/>
                </a:solidFill>
                <a:latin typeface="Arial" charset="0"/>
                <a:cs typeface="Times New Roman" pitchFamily="18" charset="0"/>
              </a:rPr>
              <a:t> and </a:t>
            </a:r>
            <a:r>
              <a:rPr lang="en-US" sz="1800" kern="1200" dirty="0" err="1">
                <a:solidFill>
                  <a:schemeClr val="accent2"/>
                </a:solidFill>
                <a:latin typeface="Arial" charset="0"/>
                <a:cs typeface="Times New Roman" pitchFamily="18" charset="0"/>
              </a:rPr>
              <a:t>SalesOrderDetails</a:t>
            </a:r>
            <a:r>
              <a:rPr lang="en-US" sz="1800" kern="1200" dirty="0">
                <a:solidFill>
                  <a:schemeClr val="accent2"/>
                </a:solidFill>
                <a:latin typeface="Arial" charset="0"/>
                <a:cs typeface="Times New Roman" pitchFamily="18" charset="0"/>
              </a:rPr>
              <a:t> tables in the </a:t>
            </a:r>
            <a:r>
              <a:rPr lang="en-US" sz="1800" kern="1200" dirty="0" err="1">
                <a:solidFill>
                  <a:schemeClr val="accent2"/>
                </a:solidFill>
                <a:latin typeface="Arial" charset="0"/>
                <a:cs typeface="Times New Roman" pitchFamily="18" charset="0"/>
              </a:rPr>
              <a:t>AdventureWorks</a:t>
            </a:r>
            <a:r>
              <a:rPr lang="en-US" sz="1800" kern="1200" dirty="0">
                <a:solidFill>
                  <a:schemeClr val="accent2"/>
                </a:solidFill>
                <a:latin typeface="Arial" charset="0"/>
                <a:cs typeface="Times New Roman" pitchFamily="18" charset="0"/>
              </a:rPr>
              <a:t> database. How will you generate this report?</a:t>
            </a:r>
          </a:p>
          <a:p>
            <a:pPr>
              <a:buFontTx/>
              <a:buNone/>
              <a:defRPr/>
            </a:pPr>
            <a:r>
              <a:rPr lang="en-US" sz="2000" kern="1200" dirty="0">
                <a:solidFill>
                  <a:schemeClr val="accent2"/>
                </a:solidFill>
                <a:latin typeface="Arial" charset="0"/>
                <a:cs typeface="Times New Roman" pitchFamily="18" charset="0"/>
              </a:rPr>
              <a:t/>
            </a:r>
            <a:br>
              <a:rPr lang="en-US" sz="2000" kern="1200" dirty="0">
                <a:solidFill>
                  <a:schemeClr val="accent2"/>
                </a:solidFill>
                <a:latin typeface="Arial" charset="0"/>
                <a:cs typeface="Times New Roman" pitchFamily="18" charset="0"/>
              </a:rPr>
            </a:br>
            <a:endParaRPr lang="en-US" sz="1600" dirty="0">
              <a:solidFill>
                <a:schemeClr val="accent2"/>
              </a:solidFill>
              <a:latin typeface="Arial" charset="0"/>
              <a:cs typeface="Times New Roman" pitchFamily="18" charset="0"/>
            </a:endParaRPr>
          </a:p>
        </p:txBody>
      </p:sp>
      <p:sp>
        <p:nvSpPr>
          <p:cNvPr id="25603"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Demo: </a:t>
            </a:r>
            <a:r>
              <a:rPr lang="en-IN" b="1">
                <a:solidFill>
                  <a:srgbClr val="FF0000"/>
                </a:solidFill>
                <a:latin typeface="Tahoma" pitchFamily="34" charset="0"/>
                <a:cs typeface="Times New Roman" pitchFamily="18" charset="0"/>
              </a:rPr>
              <a:t>Summarizing and Grouping Data</a:t>
            </a:r>
            <a:endParaRPr lang="en-US" b="1">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905198109"/>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bwMode="auto">
          <a:xfrm>
            <a:off x="2971801" y="1600200"/>
            <a:ext cx="7313613" cy="1828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fontScale="55000" lnSpcReduction="20000"/>
          </a:bodyPr>
          <a:lstStyle/>
          <a:p>
            <a:pPr>
              <a:buFontTx/>
              <a:buBlip>
                <a:blip r:embed="rId3"/>
              </a:buBlip>
              <a:defRPr/>
            </a:pPr>
            <a:r>
              <a:rPr lang="en-US" sz="2000" kern="1200" dirty="0">
                <a:solidFill>
                  <a:schemeClr val="accent2"/>
                </a:solidFill>
                <a:latin typeface="Arial" charset="0"/>
                <a:cs typeface="Times New Roman" pitchFamily="18" charset="0"/>
              </a:rPr>
              <a:t>Solution:</a:t>
            </a:r>
          </a:p>
          <a:p>
            <a:pPr lvl="1">
              <a:buFontTx/>
              <a:buBlip>
                <a:blip r:embed="rId4"/>
              </a:buBlip>
              <a:defRPr/>
            </a:pPr>
            <a:r>
              <a:rPr lang="en-US" sz="1800" kern="1200" dirty="0">
                <a:solidFill>
                  <a:schemeClr val="accent2"/>
                </a:solidFill>
                <a:latin typeface="Arial" charset="0"/>
                <a:cs typeface="Times New Roman" pitchFamily="18" charset="0"/>
              </a:rPr>
              <a:t>To solve the preceding problem, you need to perform the following tasks:</a:t>
            </a:r>
          </a:p>
          <a:p>
            <a:pPr marL="1257300" lvl="2" indent="-342900">
              <a:buFont typeface="+mj-lt"/>
              <a:buAutoNum type="arabicPeriod"/>
              <a:defRPr/>
            </a:pPr>
            <a:r>
              <a:rPr lang="en-US" sz="1600" kern="1200" dirty="0">
                <a:solidFill>
                  <a:schemeClr val="accent2"/>
                </a:solidFill>
                <a:latin typeface="Arial" charset="0"/>
                <a:cs typeface="Times New Roman" pitchFamily="18" charset="0"/>
              </a:rPr>
              <a:t>Create a query. </a:t>
            </a:r>
          </a:p>
          <a:p>
            <a:pPr marL="1257300" lvl="2" indent="-342900">
              <a:buFont typeface="+mj-lt"/>
              <a:buAutoNum type="arabicPeriod"/>
              <a:defRPr/>
            </a:pPr>
            <a:r>
              <a:rPr lang="en-US" sz="1600" kern="1200" dirty="0">
                <a:solidFill>
                  <a:schemeClr val="accent2"/>
                </a:solidFill>
                <a:latin typeface="Arial" charset="0"/>
                <a:cs typeface="Times New Roman" pitchFamily="18" charset="0"/>
              </a:rPr>
              <a:t>Execute the query to verify the result.</a:t>
            </a:r>
          </a:p>
          <a:p>
            <a:pPr>
              <a:buFontTx/>
              <a:buBlip>
                <a:blip r:embed="rId3"/>
              </a:buBlip>
              <a:defRPr/>
            </a:pPr>
            <a:endParaRPr lang="en-US" sz="2000" kern="1200" dirty="0">
              <a:solidFill>
                <a:schemeClr val="accent2"/>
              </a:solidFill>
              <a:latin typeface="Arial" charset="0"/>
              <a:cs typeface="Times New Roman" pitchFamily="18" charset="0"/>
            </a:endParaRPr>
          </a:p>
          <a:p>
            <a:pPr>
              <a:buFontTx/>
              <a:buNone/>
              <a:defRPr/>
            </a:pPr>
            <a:r>
              <a:rPr lang="en-US" sz="2000" kern="1200" dirty="0">
                <a:solidFill>
                  <a:schemeClr val="accent2"/>
                </a:solidFill>
                <a:latin typeface="Arial" charset="0"/>
                <a:cs typeface="Times New Roman" pitchFamily="18" charset="0"/>
              </a:rPr>
              <a:t/>
            </a:r>
            <a:br>
              <a:rPr lang="en-US" sz="2000" kern="1200" dirty="0">
                <a:solidFill>
                  <a:schemeClr val="accent2"/>
                </a:solidFill>
                <a:latin typeface="Arial" charset="0"/>
                <a:cs typeface="Times New Roman" pitchFamily="18" charset="0"/>
              </a:rPr>
            </a:br>
            <a:endParaRPr lang="en-US" sz="2000" kern="1200" dirty="0">
              <a:solidFill>
                <a:schemeClr val="accent2"/>
              </a:solidFill>
              <a:latin typeface="Arial" charset="0"/>
              <a:cs typeface="Times New Roman" pitchFamily="18" charset="0"/>
            </a:endParaRPr>
          </a:p>
          <a:p>
            <a:pPr marL="342900" lvl="2" indent="-342900">
              <a:buNone/>
              <a:defRPr/>
            </a:pPr>
            <a:r>
              <a:rPr lang="en-US" sz="2000" kern="1200" dirty="0">
                <a:solidFill>
                  <a:schemeClr val="accent2"/>
                </a:solidFill>
                <a:latin typeface="Arial" charset="0"/>
                <a:cs typeface="Times New Roman" pitchFamily="18" charset="0"/>
              </a:rPr>
              <a:t>	</a:t>
            </a:r>
          </a:p>
          <a:p>
            <a:pPr marL="342900" lvl="2" indent="-342900">
              <a:buNone/>
              <a:defRPr/>
            </a:pPr>
            <a:endParaRPr lang="en-US" sz="2000" kern="1200" dirty="0">
              <a:solidFill>
                <a:schemeClr val="accent2"/>
              </a:solidFill>
              <a:latin typeface="Arial" charset="0"/>
              <a:cs typeface="Times New Roman" pitchFamily="18" charset="0"/>
            </a:endParaRPr>
          </a:p>
          <a:p>
            <a:pPr marL="342900" lvl="2" indent="-342900">
              <a:buNone/>
              <a:defRPr/>
            </a:pPr>
            <a:r>
              <a:rPr lang="en-US" sz="2000" kern="1200" dirty="0">
                <a:solidFill>
                  <a:schemeClr val="accent2"/>
                </a:solidFill>
                <a:latin typeface="Arial" charset="0"/>
                <a:cs typeface="Times New Roman" pitchFamily="18" charset="0"/>
              </a:rPr>
              <a:t>	</a:t>
            </a:r>
          </a:p>
          <a:p>
            <a:pPr marL="342900" lvl="2" indent="-342900">
              <a:buNone/>
              <a:defRPr/>
            </a:pPr>
            <a:r>
              <a:rPr lang="en-US" sz="2000" kern="1200" dirty="0">
                <a:solidFill>
                  <a:schemeClr val="accent2"/>
                </a:solidFill>
                <a:latin typeface="Arial" charset="0"/>
                <a:cs typeface="Times New Roman" pitchFamily="18" charset="0"/>
              </a:rPr>
              <a:t>	</a:t>
            </a:r>
          </a:p>
          <a:p>
            <a:pPr lvl="2" eaLnBrk="1" hangingPunct="1">
              <a:buFontTx/>
              <a:buBlip>
                <a:blip r:embed="rId4"/>
              </a:buBlip>
              <a:defRPr/>
            </a:pPr>
            <a:endParaRPr lang="en-US" sz="1600" dirty="0">
              <a:solidFill>
                <a:schemeClr val="accent2"/>
              </a:solidFill>
              <a:latin typeface="Arial" charset="0"/>
              <a:cs typeface="Times New Roman" pitchFamily="18" charset="0"/>
            </a:endParaRPr>
          </a:p>
        </p:txBody>
      </p:sp>
      <p:sp>
        <p:nvSpPr>
          <p:cNvPr id="26627"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Demo: </a:t>
            </a:r>
            <a:r>
              <a:rPr lang="en-IN" b="1" dirty="0">
                <a:solidFill>
                  <a:srgbClr val="FF0000"/>
                </a:solidFill>
                <a:latin typeface="Tahoma" pitchFamily="34" charset="0"/>
                <a:cs typeface="Times New Roman" pitchFamily="18" charset="0"/>
              </a:rPr>
              <a:t>Summarizing and Grouping Data (Contd.)</a:t>
            </a:r>
            <a:endParaRPr lang="en-US"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1345114522"/>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bwMode="auto">
          <a:xfrm>
            <a:off x="3354388" y="1600200"/>
            <a:ext cx="7313612" cy="4038600"/>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Reporting services:</a:t>
            </a:r>
          </a:p>
          <a:p>
            <a:pPr lvl="1">
              <a:buFontTx/>
              <a:buBlip>
                <a:blip r:embed="rId4"/>
              </a:buBlip>
              <a:defRPr/>
            </a:pPr>
            <a:r>
              <a:rPr lang="en-US" sz="1800" kern="1200" dirty="0">
                <a:solidFill>
                  <a:schemeClr val="accent2"/>
                </a:solidFill>
                <a:latin typeface="Arial" charset="0"/>
                <a:cs typeface="Times New Roman" pitchFamily="18" charset="0"/>
              </a:rPr>
              <a:t>These services provide support to generate complete reports on data in the database engine or in the data warehouse. </a:t>
            </a:r>
          </a:p>
          <a:p>
            <a:pPr lvl="1">
              <a:buFontTx/>
              <a:buBlip>
                <a:blip r:embed="rId4"/>
              </a:buBlip>
              <a:defRPr/>
            </a:pPr>
            <a:r>
              <a:rPr lang="en-US" sz="1800" kern="1200" dirty="0">
                <a:solidFill>
                  <a:schemeClr val="accent2"/>
                </a:solidFill>
                <a:latin typeface="Arial" charset="0"/>
                <a:cs typeface="Times New Roman" pitchFamily="18" charset="0"/>
              </a:rPr>
              <a:t>These services provide secure and restricted access to these reports. </a:t>
            </a:r>
          </a:p>
          <a:p>
            <a:pPr lvl="1">
              <a:buFontTx/>
              <a:buBlip>
                <a:blip r:embed="rId4"/>
              </a:buBlip>
              <a:defRPr/>
            </a:pPr>
            <a:r>
              <a:rPr lang="en-US" sz="1800" kern="1200" dirty="0">
                <a:solidFill>
                  <a:schemeClr val="accent2"/>
                </a:solidFill>
                <a:latin typeface="Arial" charset="0"/>
                <a:cs typeface="Times New Roman" pitchFamily="18" charset="0"/>
              </a:rPr>
              <a:t>Microsoft SQL Server Reporting Services (SSRS):</a:t>
            </a:r>
          </a:p>
          <a:p>
            <a:pPr lvl="2">
              <a:buFontTx/>
              <a:buBlip>
                <a:blip r:embed="rId4"/>
              </a:buBlip>
              <a:defRPr/>
            </a:pPr>
            <a:r>
              <a:rPr lang="en-US" sz="1600" kern="1200" dirty="0">
                <a:solidFill>
                  <a:schemeClr val="accent2"/>
                </a:solidFill>
                <a:latin typeface="Arial" charset="0"/>
                <a:cs typeface="Times New Roman" pitchFamily="18" charset="0"/>
              </a:rPr>
              <a:t>Helps in creating Web-based reports that is based on the content stored in a variety of data sources.</a:t>
            </a:r>
          </a:p>
        </p:txBody>
      </p:sp>
      <p:sp>
        <p:nvSpPr>
          <p:cNvPr id="2253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spTree>
    <p:extLst>
      <p:ext uri="{BB962C8B-B14F-4D97-AF65-F5344CB8AC3E}">
        <p14:creationId xmlns:p14="http://schemas.microsoft.com/office/powerpoint/2010/main" val="56500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4294967295"/>
          </p:nvPr>
        </p:nvSpPr>
        <p:spPr bwMode="auto">
          <a:xfrm>
            <a:off x="3354388" y="1600200"/>
            <a:ext cx="7313612" cy="22098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Blip>
                <a:blip r:embed="rId3"/>
              </a:buBlip>
            </a:pPr>
            <a:r>
              <a:rPr lang="en-US" sz="2000">
                <a:solidFill>
                  <a:schemeClr val="accent2"/>
                </a:solidFill>
                <a:latin typeface="Arial" charset="0"/>
                <a:cs typeface="Times New Roman" charset="0"/>
              </a:rPr>
              <a:t>The following figure shows the usage of the various SQL Server core components in a BI application.</a:t>
            </a:r>
          </a:p>
        </p:txBody>
      </p:sp>
      <p:sp>
        <p:nvSpPr>
          <p:cNvPr id="2355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pic>
        <p:nvPicPr>
          <p:cNvPr id="23556" name="Picture 2" descr="E:\Divya\Diagrams for slides\reporting servic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814" y="2362201"/>
            <a:ext cx="3024187" cy="410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176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None/>
              <a:defRPr/>
            </a:pPr>
            <a:r>
              <a:rPr lang="en-US" sz="1800" kern="1200" dirty="0">
                <a:solidFill>
                  <a:schemeClr val="accent2"/>
                </a:solidFill>
                <a:latin typeface="Arial" charset="0"/>
                <a:cs typeface="Times New Roman" pitchFamily="18" charset="0"/>
              </a:rPr>
              <a:t> </a:t>
            </a:r>
          </a:p>
        </p:txBody>
      </p:sp>
      <p:sp>
        <p:nvSpPr>
          <p:cNvPr id="2457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SQL Server Integration with the .NET Framework</a:t>
            </a:r>
          </a:p>
        </p:txBody>
      </p:sp>
      <p:pic>
        <p:nvPicPr>
          <p:cNvPr id="24580"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200400"/>
            <a:ext cx="2209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6096000" y="2185989"/>
            <a:ext cx="4191000" cy="1290637"/>
          </a:xfrm>
          <a:prstGeom prst="wedgeRectCallout">
            <a:avLst>
              <a:gd name="adj1" fmla="val -64632"/>
              <a:gd name="adj2" fmla="val 79641"/>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24582" name="TextBox 5"/>
          <p:cNvSpPr txBox="1">
            <a:spLocks noChangeArrowheads="1"/>
          </p:cNvSpPr>
          <p:nvPr/>
        </p:nvSpPr>
        <p:spPr bwMode="auto">
          <a:xfrm>
            <a:off x="6019800" y="2416176"/>
            <a:ext cx="434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ctr" eaLnBrk="1" hangingPunct="1"/>
            <a:r>
              <a:rPr lang="en-US">
                <a:solidFill>
                  <a:srgbClr val="C00000"/>
                </a:solidFill>
                <a:latin typeface="Arial" charset="0"/>
              </a:rPr>
              <a:t>Microsoft SQL Server is integrated with the .NET Framework.</a:t>
            </a:r>
          </a:p>
        </p:txBody>
      </p:sp>
    </p:spTree>
    <p:extLst>
      <p:ext uri="{BB962C8B-B14F-4D97-AF65-F5344CB8AC3E}">
        <p14:creationId xmlns:p14="http://schemas.microsoft.com/office/powerpoint/2010/main" val="991082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0"/>
            <a:ext cx="7313613" cy="68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lnSpcReduction="10000"/>
          </a:bodyPr>
          <a:lstStyle/>
          <a:p>
            <a:pPr marL="342900" lvl="1" indent="-342900">
              <a:buBlip>
                <a:blip r:embed="rId3"/>
              </a:buBlip>
              <a:defRPr/>
            </a:pPr>
            <a:r>
              <a:rPr lang="en-US" sz="2000" dirty="0">
                <a:solidFill>
                  <a:schemeClr val="accent2"/>
                </a:solidFill>
                <a:latin typeface="Arial" charset="0"/>
                <a:cs typeface="Times New Roman" pitchFamily="18" charset="0"/>
              </a:rPr>
              <a:t>The following figure shows the integration of SQL Server with the .NET Framework.</a:t>
            </a:r>
          </a:p>
          <a:p>
            <a:pPr marL="342900" lvl="1" indent="-342900">
              <a:buBlip>
                <a:blip r:embed="rId3"/>
              </a:buBlip>
              <a:defRPr/>
            </a:pPr>
            <a:endParaRPr lang="en-US" sz="2000" dirty="0">
              <a:solidFill>
                <a:schemeClr val="accent2"/>
              </a:solidFill>
              <a:latin typeface="Arial" charset="0"/>
              <a:cs typeface="Times New Roman" pitchFamily="18" charset="0"/>
            </a:endParaRPr>
          </a:p>
          <a:p>
            <a:pPr lvl="1" eaLnBrk="1" hangingPunct="1">
              <a:buFontTx/>
              <a:buBlip>
                <a:blip r:embed="rId4"/>
              </a:buBlip>
              <a:defRPr/>
            </a:pPr>
            <a:endParaRPr lang="en-US" sz="18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25603" name="Text Box 3"/>
          <p:cNvSpPr txBox="1">
            <a:spLocks noChangeArrowheads="1"/>
          </p:cNvSpPr>
          <p:nvPr/>
        </p:nvSpPr>
        <p:spPr bwMode="auto">
          <a:xfrm>
            <a:off x="1676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SQL Server Integration with the .NET Framework (Contd.)</a:t>
            </a:r>
          </a:p>
        </p:txBody>
      </p:sp>
      <p:grpSp>
        <p:nvGrpSpPr>
          <p:cNvPr id="25604" name="Group 4"/>
          <p:cNvGrpSpPr>
            <a:grpSpLocks/>
          </p:cNvGrpSpPr>
          <p:nvPr/>
        </p:nvGrpSpPr>
        <p:grpSpPr bwMode="auto">
          <a:xfrm>
            <a:off x="3657600" y="2667000"/>
            <a:ext cx="5943600" cy="2819400"/>
            <a:chOff x="2209800" y="2667000"/>
            <a:chExt cx="5943600" cy="2819400"/>
          </a:xfrm>
        </p:grpSpPr>
        <p:sp>
          <p:nvSpPr>
            <p:cNvPr id="25606" name="Rectangle 3"/>
            <p:cNvSpPr>
              <a:spLocks noChangeArrowheads="1"/>
            </p:cNvSpPr>
            <p:nvPr/>
          </p:nvSpPr>
          <p:spPr bwMode="auto">
            <a:xfrm>
              <a:off x="2209800" y="2667000"/>
              <a:ext cx="5943600" cy="2819400"/>
            </a:xfrm>
            <a:prstGeom prst="rect">
              <a:avLst/>
            </a:prstGeom>
            <a:solidFill>
              <a:srgbClr val="9DDAFF"/>
            </a:solidFill>
            <a:ln w="28575">
              <a:solidFill>
                <a:srgbClr val="0068A8"/>
              </a:solidFill>
              <a:miter lim="800000"/>
              <a:headEnd/>
              <a:tailEnd/>
            </a:ln>
          </p:spPr>
          <p:txBody>
            <a:bodyPr wrap="none" anchor="ctr"/>
            <a:lstStyle/>
            <a:p>
              <a:endParaRPr lang="en-US"/>
            </a:p>
          </p:txBody>
        </p:sp>
        <p:grpSp>
          <p:nvGrpSpPr>
            <p:cNvPr id="25607" name="Group 6"/>
            <p:cNvGrpSpPr>
              <a:grpSpLocks/>
            </p:cNvGrpSpPr>
            <p:nvPr/>
          </p:nvGrpSpPr>
          <p:grpSpPr bwMode="auto">
            <a:xfrm>
              <a:off x="2314575" y="4916488"/>
              <a:ext cx="5791200" cy="493712"/>
              <a:chOff x="1380" y="1768"/>
              <a:chExt cx="3648" cy="311"/>
            </a:xfrm>
          </p:grpSpPr>
          <p:sp>
            <p:nvSpPr>
              <p:cNvPr id="25625" name="Rectangle 7"/>
              <p:cNvSpPr>
                <a:spLocks noChangeArrowheads="1"/>
              </p:cNvSpPr>
              <p:nvPr/>
            </p:nvSpPr>
            <p:spPr bwMode="auto">
              <a:xfrm>
                <a:off x="1380" y="1768"/>
                <a:ext cx="3648" cy="311"/>
              </a:xfrm>
              <a:prstGeom prst="rect">
                <a:avLst/>
              </a:prstGeom>
              <a:solidFill>
                <a:srgbClr val="BDFFEE"/>
              </a:solidFill>
              <a:ln w="9525">
                <a:solidFill>
                  <a:srgbClr val="039FFF"/>
                </a:solidFill>
                <a:miter lim="800000"/>
                <a:headEnd/>
                <a:tailEnd/>
              </a:ln>
            </p:spPr>
            <p:txBody>
              <a:bodyPr wrap="none" anchor="ctr"/>
              <a:lstStyle/>
              <a:p>
                <a:endParaRPr lang="en-US"/>
              </a:p>
            </p:txBody>
          </p:sp>
          <p:sp>
            <p:nvSpPr>
              <p:cNvPr id="25626" name="Text Box 8"/>
              <p:cNvSpPr txBox="1">
                <a:spLocks noChangeArrowheads="1"/>
              </p:cNvSpPr>
              <p:nvPr/>
            </p:nvSpPr>
            <p:spPr bwMode="auto">
              <a:xfrm>
                <a:off x="1826" y="1771"/>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3B790D"/>
                    </a:solidFill>
                    <a:latin typeface="Verdana" pitchFamily="34" charset="0"/>
                  </a:rPr>
                  <a:t>Reporting Services</a:t>
                </a:r>
                <a:endParaRPr lang="en-IN" sz="1800" b="1">
                  <a:solidFill>
                    <a:srgbClr val="3B790D"/>
                  </a:solidFill>
                  <a:latin typeface="Verdana" pitchFamily="34" charset="0"/>
                </a:endParaRPr>
              </a:p>
            </p:txBody>
          </p:sp>
        </p:grpSp>
        <p:grpSp>
          <p:nvGrpSpPr>
            <p:cNvPr id="25608" name="Group 9"/>
            <p:cNvGrpSpPr>
              <a:grpSpLocks/>
            </p:cNvGrpSpPr>
            <p:nvPr/>
          </p:nvGrpSpPr>
          <p:grpSpPr bwMode="auto">
            <a:xfrm>
              <a:off x="2314575" y="4459288"/>
              <a:ext cx="5791200" cy="493712"/>
              <a:chOff x="1380" y="2080"/>
              <a:chExt cx="3648" cy="311"/>
            </a:xfrm>
          </p:grpSpPr>
          <p:sp>
            <p:nvSpPr>
              <p:cNvPr id="25623" name="Rectangle 10"/>
              <p:cNvSpPr>
                <a:spLocks noChangeArrowheads="1"/>
              </p:cNvSpPr>
              <p:nvPr/>
            </p:nvSpPr>
            <p:spPr bwMode="auto">
              <a:xfrm>
                <a:off x="1380" y="2080"/>
                <a:ext cx="3648" cy="311"/>
              </a:xfrm>
              <a:prstGeom prst="rect">
                <a:avLst/>
              </a:prstGeom>
              <a:solidFill>
                <a:srgbClr val="FFFFC1"/>
              </a:solidFill>
              <a:ln w="9525">
                <a:solidFill>
                  <a:srgbClr val="039FFF"/>
                </a:solidFill>
                <a:miter lim="800000"/>
                <a:headEnd/>
                <a:tailEnd/>
              </a:ln>
            </p:spPr>
            <p:txBody>
              <a:bodyPr wrap="none" anchor="ctr"/>
              <a:lstStyle/>
              <a:p>
                <a:endParaRPr lang="en-US"/>
              </a:p>
            </p:txBody>
          </p:sp>
          <p:sp>
            <p:nvSpPr>
              <p:cNvPr id="25624" name="Text Box 11"/>
              <p:cNvSpPr txBox="1">
                <a:spLocks noChangeArrowheads="1"/>
              </p:cNvSpPr>
              <p:nvPr/>
            </p:nvSpPr>
            <p:spPr bwMode="auto">
              <a:xfrm>
                <a:off x="1826" y="2098"/>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B47800"/>
                    </a:solidFill>
                    <a:latin typeface="Verdana" pitchFamily="34" charset="0"/>
                  </a:rPr>
                  <a:t>Analysis Services</a:t>
                </a:r>
                <a:endParaRPr lang="en-IN" sz="1800" b="1">
                  <a:solidFill>
                    <a:srgbClr val="B47800"/>
                  </a:solidFill>
                  <a:latin typeface="Verdana" pitchFamily="34" charset="0"/>
                </a:endParaRPr>
              </a:p>
            </p:txBody>
          </p:sp>
        </p:grpSp>
        <p:grpSp>
          <p:nvGrpSpPr>
            <p:cNvPr id="25609" name="Group 12"/>
            <p:cNvGrpSpPr>
              <a:grpSpLocks/>
            </p:cNvGrpSpPr>
            <p:nvPr/>
          </p:nvGrpSpPr>
          <p:grpSpPr bwMode="auto">
            <a:xfrm>
              <a:off x="2314575" y="3962400"/>
              <a:ext cx="5791200" cy="493713"/>
              <a:chOff x="1380" y="2386"/>
              <a:chExt cx="3648" cy="311"/>
            </a:xfrm>
          </p:grpSpPr>
          <p:sp>
            <p:nvSpPr>
              <p:cNvPr id="25621" name="Rectangle 13"/>
              <p:cNvSpPr>
                <a:spLocks noChangeArrowheads="1"/>
              </p:cNvSpPr>
              <p:nvPr/>
            </p:nvSpPr>
            <p:spPr bwMode="auto">
              <a:xfrm>
                <a:off x="1380" y="2386"/>
                <a:ext cx="3648" cy="311"/>
              </a:xfrm>
              <a:prstGeom prst="rect">
                <a:avLst/>
              </a:prstGeom>
              <a:solidFill>
                <a:srgbClr val="FFEFEF"/>
              </a:solidFill>
              <a:ln w="9525">
                <a:solidFill>
                  <a:srgbClr val="039FFF"/>
                </a:solidFill>
                <a:miter lim="800000"/>
                <a:headEnd/>
                <a:tailEnd/>
              </a:ln>
            </p:spPr>
            <p:txBody>
              <a:bodyPr wrap="none" anchor="ctr"/>
              <a:lstStyle/>
              <a:p>
                <a:endParaRPr lang="en-US"/>
              </a:p>
            </p:txBody>
          </p:sp>
          <p:sp>
            <p:nvSpPr>
              <p:cNvPr id="25622" name="Text Box 14"/>
              <p:cNvSpPr txBox="1">
                <a:spLocks noChangeArrowheads="1"/>
              </p:cNvSpPr>
              <p:nvPr/>
            </p:nvSpPr>
            <p:spPr bwMode="auto">
              <a:xfrm>
                <a:off x="1826" y="2434"/>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A80000"/>
                    </a:solidFill>
                    <a:latin typeface="Verdana" pitchFamily="34" charset="0"/>
                  </a:rPr>
                  <a:t>Integration Services</a:t>
                </a:r>
                <a:endParaRPr lang="en-IN" sz="1800" b="1">
                  <a:solidFill>
                    <a:srgbClr val="A80000"/>
                  </a:solidFill>
                  <a:latin typeface="Verdana" pitchFamily="34" charset="0"/>
                </a:endParaRPr>
              </a:p>
            </p:txBody>
          </p:sp>
        </p:grpSp>
        <p:grpSp>
          <p:nvGrpSpPr>
            <p:cNvPr id="25610" name="Group 15"/>
            <p:cNvGrpSpPr>
              <a:grpSpLocks/>
            </p:cNvGrpSpPr>
            <p:nvPr/>
          </p:nvGrpSpPr>
          <p:grpSpPr bwMode="auto">
            <a:xfrm>
              <a:off x="2209800" y="2790825"/>
              <a:ext cx="5905500" cy="1171575"/>
              <a:chOff x="1314" y="2698"/>
              <a:chExt cx="3720" cy="738"/>
            </a:xfrm>
          </p:grpSpPr>
          <p:sp>
            <p:nvSpPr>
              <p:cNvPr id="25611" name="Rectangle 16"/>
              <p:cNvSpPr>
                <a:spLocks noChangeArrowheads="1"/>
              </p:cNvSpPr>
              <p:nvPr/>
            </p:nvSpPr>
            <p:spPr bwMode="auto">
              <a:xfrm>
                <a:off x="1380" y="2698"/>
                <a:ext cx="3648" cy="738"/>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25612" name="Rectangle 17"/>
              <p:cNvSpPr>
                <a:spLocks noChangeArrowheads="1"/>
              </p:cNvSpPr>
              <p:nvPr/>
            </p:nvSpPr>
            <p:spPr bwMode="auto">
              <a:xfrm>
                <a:off x="2340"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25613" name="Text Box 18"/>
              <p:cNvSpPr txBox="1">
                <a:spLocks noChangeArrowheads="1"/>
              </p:cNvSpPr>
              <p:nvPr/>
            </p:nvSpPr>
            <p:spPr bwMode="auto">
              <a:xfrm>
                <a:off x="2066" y="3064"/>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Replication </a:t>
                </a:r>
                <a:endParaRPr lang="en-IN" sz="1600">
                  <a:solidFill>
                    <a:srgbClr val="0000AC"/>
                  </a:solidFill>
                  <a:latin typeface="Verdana" pitchFamily="34" charset="0"/>
                </a:endParaRPr>
              </a:p>
            </p:txBody>
          </p:sp>
          <p:sp>
            <p:nvSpPr>
              <p:cNvPr id="25614" name="Rectangle 19"/>
              <p:cNvSpPr>
                <a:spLocks noChangeArrowheads="1"/>
              </p:cNvSpPr>
              <p:nvPr/>
            </p:nvSpPr>
            <p:spPr bwMode="auto">
              <a:xfrm>
                <a:off x="1428" y="2960"/>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25615" name="Text Box 20"/>
              <p:cNvSpPr txBox="1">
                <a:spLocks noChangeArrowheads="1"/>
              </p:cNvSpPr>
              <p:nvPr/>
            </p:nvSpPr>
            <p:spPr bwMode="auto">
              <a:xfrm>
                <a:off x="1314" y="2986"/>
                <a:ext cx="93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eaLnBrk="1" hangingPunct="1">
                  <a:spcBef>
                    <a:spcPct val="50000"/>
                  </a:spcBef>
                </a:pPr>
                <a:r>
                  <a:rPr lang="en-US" sz="1600">
                    <a:solidFill>
                      <a:srgbClr val="0000AC"/>
                    </a:solidFill>
                    <a:latin typeface="Verdana" pitchFamily="34" charset="0"/>
                  </a:rPr>
                  <a:t>Service Broker</a:t>
                </a:r>
              </a:p>
            </p:txBody>
          </p:sp>
          <p:sp>
            <p:nvSpPr>
              <p:cNvPr id="25616" name="Rectangle 21"/>
              <p:cNvSpPr>
                <a:spLocks noChangeArrowheads="1"/>
              </p:cNvSpPr>
              <p:nvPr/>
            </p:nvSpPr>
            <p:spPr bwMode="auto">
              <a:xfrm>
                <a:off x="3234"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25617" name="Text Box 22"/>
              <p:cNvSpPr txBox="1">
                <a:spLocks noChangeArrowheads="1"/>
              </p:cNvSpPr>
              <p:nvPr/>
            </p:nvSpPr>
            <p:spPr bwMode="auto">
              <a:xfrm>
                <a:off x="2994" y="3004"/>
                <a:ext cx="105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Full-Text Search</a:t>
                </a:r>
                <a:endParaRPr lang="en-IN" sz="1600">
                  <a:solidFill>
                    <a:srgbClr val="0000AC"/>
                  </a:solidFill>
                  <a:latin typeface="Verdana" pitchFamily="34" charset="0"/>
                </a:endParaRPr>
              </a:p>
            </p:txBody>
          </p:sp>
          <p:sp>
            <p:nvSpPr>
              <p:cNvPr id="25618" name="Rectangle 23"/>
              <p:cNvSpPr>
                <a:spLocks noChangeArrowheads="1"/>
              </p:cNvSpPr>
              <p:nvPr/>
            </p:nvSpPr>
            <p:spPr bwMode="auto">
              <a:xfrm>
                <a:off x="4122"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25619" name="Text Box 24"/>
              <p:cNvSpPr txBox="1">
                <a:spLocks noChangeArrowheads="1"/>
              </p:cNvSpPr>
              <p:nvPr/>
            </p:nvSpPr>
            <p:spPr bwMode="auto">
              <a:xfrm>
                <a:off x="3810" y="3004"/>
                <a:ext cx="12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Notification Services</a:t>
                </a:r>
                <a:endParaRPr lang="en-IN" sz="1600">
                  <a:solidFill>
                    <a:srgbClr val="0000AC"/>
                  </a:solidFill>
                  <a:latin typeface="Verdana" pitchFamily="34" charset="0"/>
                </a:endParaRPr>
              </a:p>
            </p:txBody>
          </p:sp>
          <p:sp>
            <p:nvSpPr>
              <p:cNvPr id="25620" name="Text Box 25"/>
              <p:cNvSpPr txBox="1">
                <a:spLocks noChangeArrowheads="1"/>
              </p:cNvSpPr>
              <p:nvPr/>
            </p:nvSpPr>
            <p:spPr bwMode="auto">
              <a:xfrm>
                <a:off x="1832" y="2716"/>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0000AC"/>
                    </a:solidFill>
                    <a:latin typeface="Verdana" pitchFamily="34" charset="0"/>
                  </a:rPr>
                  <a:t>Database Engine</a:t>
                </a:r>
                <a:endParaRPr lang="en-IN" sz="1800" b="1">
                  <a:solidFill>
                    <a:srgbClr val="0000AC"/>
                  </a:solidFill>
                  <a:latin typeface="Verdana" pitchFamily="34" charset="0"/>
                </a:endParaRPr>
              </a:p>
            </p:txBody>
          </p:sp>
        </p:grpSp>
      </p:grpSp>
      <p:sp>
        <p:nvSpPr>
          <p:cNvPr id="27" name="Rectangle 26"/>
          <p:cNvSpPr/>
          <p:nvPr/>
        </p:nvSpPr>
        <p:spPr>
          <a:xfrm>
            <a:off x="9601200" y="2667000"/>
            <a:ext cx="533400" cy="2819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a:defRPr/>
            </a:pPr>
            <a:r>
              <a:rPr lang="en-US" b="1" dirty="0">
                <a:solidFill>
                  <a:srgbClr val="0070C0"/>
                </a:solidFill>
                <a:latin typeface="Courier New" pitchFamily="49" charset="0"/>
                <a:cs typeface="Courier New" pitchFamily="49" charset="0"/>
              </a:rPr>
              <a:t>.NET Framework</a:t>
            </a:r>
          </a:p>
        </p:txBody>
      </p:sp>
    </p:spTree>
    <p:extLst>
      <p:ext uri="{BB962C8B-B14F-4D97-AF65-F5344CB8AC3E}">
        <p14:creationId xmlns:p14="http://schemas.microsoft.com/office/powerpoint/2010/main" val="24410894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0"/>
            <a:ext cx="7313613" cy="42672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The .NET Framework:</a:t>
            </a:r>
          </a:p>
          <a:p>
            <a:pPr lvl="1">
              <a:buFontTx/>
              <a:buBlip>
                <a:blip r:embed="rId4"/>
              </a:buBlip>
              <a:defRPr/>
            </a:pPr>
            <a:r>
              <a:rPr lang="en-US" sz="1800" kern="1200" dirty="0">
                <a:solidFill>
                  <a:schemeClr val="accent2"/>
                </a:solidFill>
                <a:latin typeface="Arial" charset="0"/>
                <a:cs typeface="Times New Roman" pitchFamily="18" charset="0"/>
              </a:rPr>
              <a:t>Is an environment used to build, deploy, and run business applications. </a:t>
            </a:r>
          </a:p>
          <a:p>
            <a:pPr lvl="1">
              <a:buFontTx/>
              <a:buBlip>
                <a:blip r:embed="rId4"/>
              </a:buBlip>
              <a:defRPr/>
            </a:pPr>
            <a:r>
              <a:rPr lang="en-US" sz="1800" kern="1200" dirty="0">
                <a:solidFill>
                  <a:schemeClr val="accent2"/>
                </a:solidFill>
                <a:latin typeface="Arial" charset="0"/>
                <a:cs typeface="Times New Roman" pitchFamily="18" charset="0"/>
              </a:rPr>
              <a:t>Has its own collection of services and classes. </a:t>
            </a:r>
          </a:p>
          <a:p>
            <a:pPr lvl="1">
              <a:buFontTx/>
              <a:buBlip>
                <a:blip r:embed="rId4"/>
              </a:buBlip>
              <a:defRPr/>
            </a:pPr>
            <a:r>
              <a:rPr lang="en-US" sz="1800" kern="1200" dirty="0">
                <a:solidFill>
                  <a:schemeClr val="accent2"/>
                </a:solidFill>
                <a:latin typeface="Arial" charset="0"/>
                <a:cs typeface="Times New Roman" pitchFamily="18" charset="0"/>
              </a:rPr>
              <a:t>Consists of the following components:</a:t>
            </a:r>
          </a:p>
          <a:p>
            <a:pPr lvl="2">
              <a:buFontTx/>
              <a:buBlip>
                <a:blip r:embed="rId4"/>
              </a:buBlip>
              <a:defRPr/>
            </a:pPr>
            <a:r>
              <a:rPr lang="en-US" sz="1600" kern="1200" dirty="0">
                <a:solidFill>
                  <a:schemeClr val="accent2"/>
                </a:solidFill>
                <a:latin typeface="Arial" charset="0"/>
                <a:cs typeface="Times New Roman" pitchFamily="18" charset="0"/>
              </a:rPr>
              <a:t>Development tools and languages</a:t>
            </a:r>
          </a:p>
          <a:p>
            <a:pPr lvl="2">
              <a:buFontTx/>
              <a:buBlip>
                <a:blip r:embed="rId4"/>
              </a:buBlip>
              <a:defRPr/>
            </a:pPr>
            <a:r>
              <a:rPr lang="en-US" sz="1600" kern="1200" dirty="0">
                <a:solidFill>
                  <a:schemeClr val="accent2"/>
                </a:solidFill>
                <a:latin typeface="Arial" charset="0"/>
                <a:cs typeface="Times New Roman" pitchFamily="18" charset="0"/>
              </a:rPr>
              <a:t>Base class library </a:t>
            </a:r>
          </a:p>
          <a:p>
            <a:pPr lvl="2">
              <a:buFontTx/>
              <a:buBlip>
                <a:blip r:embed="rId4"/>
              </a:buBlip>
              <a:defRPr/>
            </a:pPr>
            <a:r>
              <a:rPr lang="en-US" sz="1600" kern="1200" dirty="0">
                <a:solidFill>
                  <a:schemeClr val="accent2"/>
                </a:solidFill>
                <a:latin typeface="Arial" charset="0"/>
                <a:cs typeface="Times New Roman" pitchFamily="18" charset="0"/>
              </a:rPr>
              <a:t>Common Language Runtime (CLR)</a:t>
            </a:r>
          </a:p>
          <a:p>
            <a:pPr lvl="1">
              <a:buFontTx/>
              <a:buNone/>
              <a:defRPr/>
            </a:pPr>
            <a:endParaRPr lang="en-US" sz="1800" kern="1200" dirty="0">
              <a:solidFill>
                <a:schemeClr val="accent2"/>
              </a:solidFill>
              <a:latin typeface="Arial" charset="0"/>
              <a:cs typeface="Times New Roman" pitchFamily="18" charset="0"/>
            </a:endParaRPr>
          </a:p>
          <a:p>
            <a:pPr marL="342900" lvl="1" indent="-342900">
              <a:buBlip>
                <a:blip r:embed="rId3"/>
              </a:buBlip>
              <a:defRPr/>
            </a:pPr>
            <a:endParaRPr lang="en-US" sz="1800" kern="1200" dirty="0">
              <a:solidFill>
                <a:schemeClr val="accent2"/>
              </a:solidFill>
              <a:latin typeface="Arial" charset="0"/>
              <a:cs typeface="Times New Roman" pitchFamily="18" charset="0"/>
            </a:endParaRPr>
          </a:p>
          <a:p>
            <a:pPr lvl="1">
              <a:buFontTx/>
              <a:buBlip>
                <a:blip r:embed="rId4"/>
              </a:buBlip>
              <a:defRPr/>
            </a:pPr>
            <a:endParaRPr lang="en-US" sz="1800" kern="12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lvl="1" eaLnBrk="1" hangingPunct="1">
              <a:buFontTx/>
              <a:buBlip>
                <a:blip r:embed="rId4"/>
              </a:buBlip>
              <a:defRPr/>
            </a:pPr>
            <a:endParaRPr lang="en-US" sz="18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26627" name="Text Box 3"/>
          <p:cNvSpPr txBox="1">
            <a:spLocks noChangeArrowheads="1"/>
          </p:cNvSpPr>
          <p:nvPr/>
        </p:nvSpPr>
        <p:spPr bwMode="auto">
          <a:xfrm>
            <a:off x="1676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SQL Server Integration with the .NET Framework (Contd.)</a:t>
            </a:r>
          </a:p>
        </p:txBody>
      </p:sp>
    </p:spTree>
    <p:extLst>
      <p:ext uri="{BB962C8B-B14F-4D97-AF65-F5344CB8AC3E}">
        <p14:creationId xmlns:p14="http://schemas.microsoft.com/office/powerpoint/2010/main" val="3537506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0"/>
            <a:ext cx="7313613" cy="42672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a:buFontTx/>
              <a:buBlip>
                <a:blip r:embed="rId3"/>
              </a:buBlip>
              <a:defRPr/>
            </a:pPr>
            <a:r>
              <a:rPr lang="en-US" sz="1800" kern="1200" dirty="0">
                <a:solidFill>
                  <a:schemeClr val="accent2"/>
                </a:solidFill>
                <a:latin typeface="Arial" charset="0"/>
                <a:cs typeface="Times New Roman" pitchFamily="18" charset="0"/>
              </a:rPr>
              <a:t>Development tools and languages:</a:t>
            </a:r>
          </a:p>
          <a:p>
            <a:pPr lvl="2">
              <a:buFontTx/>
              <a:buBlip>
                <a:blip r:embed="rId3"/>
              </a:buBlip>
              <a:defRPr/>
            </a:pPr>
            <a:r>
              <a:rPr lang="en-US" sz="1600" kern="1200" dirty="0">
                <a:solidFill>
                  <a:schemeClr val="accent2"/>
                </a:solidFill>
                <a:latin typeface="Arial" charset="0"/>
                <a:cs typeface="Times New Roman" pitchFamily="18" charset="0"/>
              </a:rPr>
              <a:t>Are used to create the interface for the Windows forms, Web forms, and console applications.</a:t>
            </a:r>
          </a:p>
          <a:p>
            <a:pPr lvl="1">
              <a:buFontTx/>
              <a:buBlip>
                <a:blip r:embed="rId3"/>
              </a:buBlip>
              <a:defRPr/>
            </a:pPr>
            <a:r>
              <a:rPr lang="en-US" sz="1800" kern="1200" dirty="0">
                <a:solidFill>
                  <a:schemeClr val="accent2"/>
                </a:solidFill>
                <a:latin typeface="Arial" charset="0"/>
                <a:cs typeface="Times New Roman" pitchFamily="18" charset="0"/>
              </a:rPr>
              <a:t>Base class library: </a:t>
            </a:r>
          </a:p>
          <a:p>
            <a:pPr lvl="2">
              <a:buFontTx/>
              <a:buBlip>
                <a:blip r:embed="rId3"/>
              </a:buBlip>
              <a:defRPr/>
            </a:pPr>
            <a:r>
              <a:rPr lang="en-US" sz="1600" kern="1200" dirty="0">
                <a:solidFill>
                  <a:schemeClr val="accent2"/>
                </a:solidFill>
                <a:latin typeface="Arial" charset="0"/>
                <a:cs typeface="Times New Roman" pitchFamily="18" charset="0"/>
              </a:rPr>
              <a:t>Provides classes that can be used in the code to accomplish a range of common programming tasks, such as:</a:t>
            </a:r>
          </a:p>
          <a:p>
            <a:pPr lvl="3">
              <a:buFontTx/>
              <a:buBlip>
                <a:blip r:embed="rId3"/>
              </a:buBlip>
              <a:defRPr/>
            </a:pPr>
            <a:r>
              <a:rPr lang="en-US" sz="1400" kern="1200" dirty="0">
                <a:solidFill>
                  <a:schemeClr val="accent2"/>
                </a:solidFill>
                <a:latin typeface="Arial" charset="0"/>
                <a:cs typeface="Times New Roman" pitchFamily="18" charset="0"/>
              </a:rPr>
              <a:t>String management</a:t>
            </a:r>
          </a:p>
          <a:p>
            <a:pPr lvl="3">
              <a:buFontTx/>
              <a:buBlip>
                <a:blip r:embed="rId3"/>
              </a:buBlip>
              <a:defRPr/>
            </a:pPr>
            <a:r>
              <a:rPr lang="en-US" sz="1400" kern="1200" dirty="0">
                <a:solidFill>
                  <a:schemeClr val="accent2"/>
                </a:solidFill>
                <a:latin typeface="Arial" charset="0"/>
                <a:cs typeface="Times New Roman" pitchFamily="18" charset="0"/>
              </a:rPr>
              <a:t>Data collection</a:t>
            </a:r>
          </a:p>
          <a:p>
            <a:pPr lvl="3">
              <a:buFontTx/>
              <a:buBlip>
                <a:blip r:embed="rId3"/>
              </a:buBlip>
              <a:defRPr/>
            </a:pPr>
            <a:r>
              <a:rPr lang="en-US" sz="1400" kern="1200" dirty="0">
                <a:solidFill>
                  <a:schemeClr val="accent2"/>
                </a:solidFill>
                <a:latin typeface="Arial" charset="0"/>
                <a:cs typeface="Times New Roman" pitchFamily="18" charset="0"/>
              </a:rPr>
              <a:t>Database connectivity</a:t>
            </a:r>
          </a:p>
          <a:p>
            <a:pPr lvl="3">
              <a:buFontTx/>
              <a:buBlip>
                <a:blip r:embed="rId3"/>
              </a:buBlip>
              <a:defRPr/>
            </a:pPr>
            <a:r>
              <a:rPr lang="en-US" sz="1400" kern="1200" dirty="0">
                <a:solidFill>
                  <a:schemeClr val="accent2"/>
                </a:solidFill>
                <a:latin typeface="Arial" charset="0"/>
                <a:cs typeface="Times New Roman" pitchFamily="18" charset="0"/>
              </a:rPr>
              <a:t>File access</a:t>
            </a:r>
          </a:p>
          <a:p>
            <a:pPr lvl="1">
              <a:buFontTx/>
              <a:buBlip>
                <a:blip r:embed="rId3"/>
              </a:buBlip>
              <a:defRPr/>
            </a:pPr>
            <a:endParaRPr lang="en-US" sz="1800" kern="1200" dirty="0">
              <a:solidFill>
                <a:schemeClr val="accent2"/>
              </a:solidFill>
              <a:latin typeface="Arial" charset="0"/>
              <a:cs typeface="Times New Roman" pitchFamily="18" charset="0"/>
            </a:endParaRPr>
          </a:p>
          <a:p>
            <a:pPr marL="342900" lvl="1" indent="-342900">
              <a:buBlip>
                <a:blip r:embed="rId4"/>
              </a:buBlip>
              <a:defRPr/>
            </a:pPr>
            <a:endParaRPr lang="en-US" sz="2000" dirty="0">
              <a:solidFill>
                <a:schemeClr val="accent2"/>
              </a:solidFill>
              <a:latin typeface="Arial" charset="0"/>
              <a:cs typeface="Times New Roman" pitchFamily="18" charset="0"/>
            </a:endParaRPr>
          </a:p>
          <a:p>
            <a:pPr marL="342900" lvl="1" indent="-342900">
              <a:buBlip>
                <a:blip r:embed="rId4"/>
              </a:buBlip>
              <a:defRPr/>
            </a:pPr>
            <a:endParaRPr lang="en-US" sz="2000" dirty="0">
              <a:solidFill>
                <a:schemeClr val="accent2"/>
              </a:solidFill>
              <a:latin typeface="Arial" charset="0"/>
              <a:cs typeface="Times New Roman" pitchFamily="18" charset="0"/>
            </a:endParaRPr>
          </a:p>
          <a:p>
            <a:pPr lvl="1" eaLnBrk="1" hangingPunct="1">
              <a:buFontTx/>
              <a:buBlip>
                <a:blip r:embed="rId3"/>
              </a:buBlip>
              <a:defRPr/>
            </a:pPr>
            <a:endParaRPr lang="en-US" sz="18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27651" name="Text Box 3"/>
          <p:cNvSpPr txBox="1">
            <a:spLocks noChangeArrowheads="1"/>
          </p:cNvSpPr>
          <p:nvPr/>
        </p:nvSpPr>
        <p:spPr bwMode="auto">
          <a:xfrm>
            <a:off x="1676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a:solidFill>
                  <a:srgbClr val="FF0000"/>
                </a:solidFill>
                <a:latin typeface="Tahoma" pitchFamily="34" charset="0"/>
                <a:cs typeface="Times New Roman" charset="0"/>
              </a:rPr>
              <a:t>SQL Server Integration with the .NET Framework (Contd.)</a:t>
            </a:r>
          </a:p>
        </p:txBody>
      </p:sp>
    </p:spTree>
    <p:extLst>
      <p:ext uri="{BB962C8B-B14F-4D97-AF65-F5344CB8AC3E}">
        <p14:creationId xmlns:p14="http://schemas.microsoft.com/office/powerpoint/2010/main" val="920727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0"/>
            <a:ext cx="7313613" cy="42672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a:buFontTx/>
              <a:buBlip>
                <a:blip r:embed="rId3"/>
              </a:buBlip>
              <a:defRPr/>
            </a:pPr>
            <a:r>
              <a:rPr lang="en-US" sz="1800" kern="1200" dirty="0">
                <a:solidFill>
                  <a:schemeClr val="accent2"/>
                </a:solidFill>
                <a:latin typeface="Arial" charset="0"/>
                <a:cs typeface="Times New Roman" pitchFamily="18" charset="0"/>
              </a:rPr>
              <a:t>CLR: </a:t>
            </a:r>
          </a:p>
          <a:p>
            <a:pPr lvl="2">
              <a:buFontTx/>
              <a:buBlip>
                <a:blip r:embed="rId3"/>
              </a:buBlip>
              <a:defRPr/>
            </a:pPr>
            <a:r>
              <a:rPr lang="en-US" sz="1600" kern="1200" dirty="0">
                <a:solidFill>
                  <a:schemeClr val="accent2"/>
                </a:solidFill>
                <a:latin typeface="Arial" charset="0"/>
                <a:cs typeface="Times New Roman" pitchFamily="18" charset="0"/>
              </a:rPr>
              <a:t>Provides an environment for the application to run.</a:t>
            </a:r>
          </a:p>
          <a:p>
            <a:pPr lvl="2">
              <a:buFontTx/>
              <a:buBlip>
                <a:blip r:embed="rId3"/>
              </a:buBlip>
              <a:defRPr/>
            </a:pPr>
            <a:r>
              <a:rPr lang="en-US" sz="1600" kern="1200" dirty="0">
                <a:solidFill>
                  <a:schemeClr val="accent2"/>
                </a:solidFill>
                <a:latin typeface="Arial" charset="0"/>
                <a:cs typeface="Times New Roman" pitchFamily="18" charset="0"/>
              </a:rPr>
              <a:t>Provides the following features:</a:t>
            </a:r>
          </a:p>
          <a:p>
            <a:pPr lvl="3">
              <a:buFontTx/>
              <a:buBlip>
                <a:blip r:embed="rId3"/>
              </a:buBlip>
              <a:defRPr/>
            </a:pPr>
            <a:r>
              <a:rPr lang="en-US" sz="1400" kern="1200" dirty="0">
                <a:solidFill>
                  <a:schemeClr val="accent2"/>
                </a:solidFill>
                <a:latin typeface="Arial" charset="0"/>
                <a:cs typeface="Times New Roman" pitchFamily="18" charset="0"/>
              </a:rPr>
              <a:t>Automatic memory management</a:t>
            </a:r>
          </a:p>
          <a:p>
            <a:pPr lvl="3">
              <a:buFontTx/>
              <a:buBlip>
                <a:blip r:embed="rId3"/>
              </a:buBlip>
              <a:defRPr/>
            </a:pPr>
            <a:r>
              <a:rPr lang="en-US" sz="1400" kern="1200" dirty="0">
                <a:solidFill>
                  <a:schemeClr val="accent2"/>
                </a:solidFill>
                <a:latin typeface="Arial" charset="0"/>
                <a:cs typeface="Times New Roman" pitchFamily="18" charset="0"/>
              </a:rPr>
              <a:t>Standard type system</a:t>
            </a:r>
          </a:p>
          <a:p>
            <a:pPr lvl="3">
              <a:buFontTx/>
              <a:buBlip>
                <a:blip r:embed="rId3"/>
              </a:buBlip>
              <a:defRPr/>
            </a:pPr>
            <a:r>
              <a:rPr lang="en-US" sz="1400" kern="1200" dirty="0">
                <a:solidFill>
                  <a:schemeClr val="accent2"/>
                </a:solidFill>
                <a:latin typeface="Arial" charset="0"/>
                <a:cs typeface="Times New Roman" pitchFamily="18" charset="0"/>
              </a:rPr>
              <a:t>Language interoperability</a:t>
            </a:r>
          </a:p>
          <a:p>
            <a:pPr lvl="3">
              <a:buFontTx/>
              <a:buBlip>
                <a:blip r:embed="rId3"/>
              </a:buBlip>
              <a:defRPr/>
            </a:pPr>
            <a:r>
              <a:rPr lang="en-US" sz="1400" kern="1200" dirty="0">
                <a:solidFill>
                  <a:schemeClr val="accent2"/>
                </a:solidFill>
                <a:latin typeface="Arial" charset="0"/>
                <a:cs typeface="Times New Roman" pitchFamily="18" charset="0"/>
              </a:rPr>
              <a:t>Platform independence</a:t>
            </a:r>
          </a:p>
          <a:p>
            <a:pPr lvl="3">
              <a:buFontTx/>
              <a:buBlip>
                <a:blip r:embed="rId3"/>
              </a:buBlip>
              <a:defRPr/>
            </a:pPr>
            <a:r>
              <a:rPr lang="en-US" sz="1400" kern="1200" dirty="0">
                <a:solidFill>
                  <a:schemeClr val="accent2"/>
                </a:solidFill>
                <a:latin typeface="Arial" charset="0"/>
                <a:cs typeface="Times New Roman" pitchFamily="18" charset="0"/>
              </a:rPr>
              <a:t>Security management</a:t>
            </a:r>
          </a:p>
          <a:p>
            <a:pPr lvl="1">
              <a:buFontTx/>
              <a:buBlip>
                <a:blip r:embed="rId3"/>
              </a:buBlip>
              <a:defRPr/>
            </a:pPr>
            <a:endParaRPr lang="en-US" sz="1800" kern="1200" dirty="0">
              <a:solidFill>
                <a:schemeClr val="accent2"/>
              </a:solidFill>
              <a:latin typeface="Arial" charset="0"/>
              <a:cs typeface="Times New Roman" pitchFamily="18" charset="0"/>
            </a:endParaRPr>
          </a:p>
          <a:p>
            <a:pPr lvl="1">
              <a:buFontTx/>
              <a:buBlip>
                <a:blip r:embed="rId3"/>
              </a:buBlip>
              <a:defRPr/>
            </a:pPr>
            <a:endParaRPr lang="en-US" sz="1800" kern="1200" dirty="0">
              <a:solidFill>
                <a:schemeClr val="accent2"/>
              </a:solidFill>
              <a:latin typeface="Arial" charset="0"/>
              <a:cs typeface="Times New Roman" pitchFamily="18" charset="0"/>
            </a:endParaRPr>
          </a:p>
          <a:p>
            <a:pPr lvl="1">
              <a:buFontTx/>
              <a:buBlip>
                <a:blip r:embed="rId3"/>
              </a:buBlip>
              <a:defRPr/>
            </a:pPr>
            <a:endParaRPr lang="en-US" sz="1800" kern="1200" dirty="0">
              <a:solidFill>
                <a:schemeClr val="accent2"/>
              </a:solidFill>
              <a:latin typeface="Arial" charset="0"/>
              <a:cs typeface="Times New Roman" pitchFamily="18" charset="0"/>
            </a:endParaRPr>
          </a:p>
          <a:p>
            <a:pPr lvl="1">
              <a:buFontTx/>
              <a:buBlip>
                <a:blip r:embed="rId3"/>
              </a:buBlip>
              <a:defRPr/>
            </a:pPr>
            <a:endParaRPr lang="en-US" sz="1800" kern="1200" dirty="0">
              <a:solidFill>
                <a:schemeClr val="accent2"/>
              </a:solidFill>
              <a:latin typeface="Arial" charset="0"/>
              <a:cs typeface="Times New Roman" pitchFamily="18" charset="0"/>
            </a:endParaRPr>
          </a:p>
          <a:p>
            <a:pPr marL="342900" lvl="1" indent="-342900">
              <a:buBlip>
                <a:blip r:embed="rId4"/>
              </a:buBlip>
              <a:defRPr/>
            </a:pPr>
            <a:endParaRPr lang="en-US" sz="2000" dirty="0">
              <a:solidFill>
                <a:schemeClr val="accent2"/>
              </a:solidFill>
              <a:latin typeface="Arial" charset="0"/>
              <a:cs typeface="Times New Roman" pitchFamily="18" charset="0"/>
            </a:endParaRPr>
          </a:p>
          <a:p>
            <a:pPr marL="342900" lvl="1" indent="-342900">
              <a:buBlip>
                <a:blip r:embed="rId4"/>
              </a:buBlip>
              <a:defRPr/>
            </a:pPr>
            <a:endParaRPr lang="en-US" sz="2000" dirty="0">
              <a:solidFill>
                <a:schemeClr val="accent2"/>
              </a:solidFill>
              <a:latin typeface="Arial" charset="0"/>
              <a:cs typeface="Times New Roman" pitchFamily="18" charset="0"/>
            </a:endParaRPr>
          </a:p>
          <a:p>
            <a:pPr lvl="1" eaLnBrk="1" hangingPunct="1">
              <a:buFontTx/>
              <a:buBlip>
                <a:blip r:embed="rId3"/>
              </a:buBlip>
              <a:defRPr/>
            </a:pPr>
            <a:endParaRPr lang="en-US" sz="18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28675" name="Text Box 3"/>
          <p:cNvSpPr txBox="1">
            <a:spLocks noChangeArrowheads="1"/>
          </p:cNvSpPr>
          <p:nvPr/>
        </p:nvSpPr>
        <p:spPr bwMode="auto">
          <a:xfrm>
            <a:off x="1676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SQL Server Integration with the .NET Framework (Contd.)</a:t>
            </a:r>
          </a:p>
        </p:txBody>
      </p:sp>
    </p:spTree>
    <p:extLst>
      <p:ext uri="{BB962C8B-B14F-4D97-AF65-F5344CB8AC3E}">
        <p14:creationId xmlns:p14="http://schemas.microsoft.com/office/powerpoint/2010/main" val="42585737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bwMode="auto">
          <a:xfrm>
            <a:off x="3049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Blip>
                <a:blip r:embed="rId3"/>
              </a:buBlip>
            </a:pPr>
            <a:r>
              <a:rPr lang="en-IN" sz="2000">
                <a:solidFill>
                  <a:schemeClr val="accent2"/>
                </a:solidFill>
                <a:latin typeface="Arial" charset="0"/>
                <a:cs typeface="Times New Roman" charset="0"/>
              </a:rPr>
              <a:t>SQL Server provides the following features:</a:t>
            </a:r>
            <a:endParaRPr lang="en-US" sz="2000">
              <a:solidFill>
                <a:schemeClr val="accent2"/>
              </a:solidFill>
              <a:latin typeface="Arial" charset="0"/>
              <a:cs typeface="Times New Roman" charset="0"/>
            </a:endParaRPr>
          </a:p>
          <a:p>
            <a:pPr lvl="1">
              <a:buFontTx/>
              <a:buBlip>
                <a:blip r:embed="rId4"/>
              </a:buBlip>
            </a:pPr>
            <a:r>
              <a:rPr lang="en-IN" sz="1800">
                <a:solidFill>
                  <a:schemeClr val="accent2"/>
                </a:solidFill>
                <a:latin typeface="Arial" charset="0"/>
                <a:cs typeface="Times New Roman" charset="0"/>
              </a:rPr>
              <a:t>Built-in support for Extensible Markup Language (XML) data</a:t>
            </a:r>
          </a:p>
          <a:p>
            <a:pPr lvl="1">
              <a:buFontTx/>
              <a:buBlip>
                <a:blip r:embed="rId4"/>
              </a:buBlip>
            </a:pPr>
            <a:r>
              <a:rPr lang="en-US" sz="1800">
                <a:solidFill>
                  <a:schemeClr val="accent2"/>
                </a:solidFill>
                <a:latin typeface="Arial" charset="0"/>
                <a:cs typeface="Times New Roman" charset="0"/>
              </a:rPr>
              <a:t>CLR integration</a:t>
            </a:r>
          </a:p>
          <a:p>
            <a:pPr lvl="1">
              <a:buFontTx/>
              <a:buBlip>
                <a:blip r:embed="rId4"/>
              </a:buBlip>
            </a:pPr>
            <a:r>
              <a:rPr lang="en-US" sz="1800">
                <a:solidFill>
                  <a:schemeClr val="accent2"/>
                </a:solidFill>
                <a:latin typeface="Arial" charset="0"/>
                <a:cs typeface="Times New Roman" charset="0"/>
              </a:rPr>
              <a:t>Scalability</a:t>
            </a:r>
          </a:p>
          <a:p>
            <a:pPr lvl="1">
              <a:buFontTx/>
              <a:buBlip>
                <a:blip r:embed="rId4"/>
              </a:buBlip>
            </a:pPr>
            <a:r>
              <a:rPr lang="en-US" sz="1800">
                <a:solidFill>
                  <a:schemeClr val="accent2"/>
                </a:solidFill>
                <a:latin typeface="Arial" charset="0"/>
                <a:cs typeface="Times New Roman" charset="0"/>
              </a:rPr>
              <a:t>Service-oriented architecture</a:t>
            </a:r>
          </a:p>
          <a:p>
            <a:pPr lvl="1">
              <a:buFontTx/>
              <a:buBlip>
                <a:blip r:embed="rId4"/>
              </a:buBlip>
            </a:pPr>
            <a:r>
              <a:rPr lang="en-US" sz="1800">
                <a:solidFill>
                  <a:schemeClr val="accent2"/>
                </a:solidFill>
                <a:latin typeface="Arial" charset="0"/>
                <a:cs typeface="Times New Roman" charset="0"/>
              </a:rPr>
              <a:t>Support for Web services</a:t>
            </a:r>
          </a:p>
          <a:p>
            <a:pPr lvl="1">
              <a:buFontTx/>
              <a:buBlip>
                <a:blip r:embed="rId4"/>
              </a:buBlip>
            </a:pPr>
            <a:r>
              <a:rPr lang="en-US" sz="1800">
                <a:solidFill>
                  <a:schemeClr val="accent2"/>
                </a:solidFill>
                <a:latin typeface="Arial" charset="0"/>
                <a:cs typeface="Times New Roman" charset="0"/>
              </a:rPr>
              <a:t>High level of security</a:t>
            </a:r>
          </a:p>
          <a:p>
            <a:pPr lvl="1">
              <a:buFontTx/>
              <a:buBlip>
                <a:blip r:embed="rId4"/>
              </a:buBlip>
            </a:pPr>
            <a:r>
              <a:rPr lang="en-US" sz="1800">
                <a:solidFill>
                  <a:schemeClr val="accent2"/>
                </a:solidFill>
                <a:latin typeface="Arial" charset="0"/>
                <a:cs typeface="Times New Roman" charset="0"/>
              </a:rPr>
              <a:t>High availability</a:t>
            </a:r>
          </a:p>
          <a:p>
            <a:pPr lvl="1">
              <a:buFontTx/>
              <a:buBlip>
                <a:blip r:embed="rId4"/>
              </a:buBlip>
            </a:pPr>
            <a:r>
              <a:rPr lang="en-IN" sz="1800">
                <a:solidFill>
                  <a:schemeClr val="accent2"/>
                </a:solidFill>
                <a:latin typeface="Arial" charset="0"/>
                <a:cs typeface="Times New Roman" charset="0"/>
              </a:rPr>
              <a:t>Support for data migration and analysis</a:t>
            </a:r>
          </a:p>
          <a:p>
            <a:pPr lvl="1">
              <a:buFontTx/>
              <a:buBlip>
                <a:blip r:embed="rId4"/>
              </a:buBlip>
            </a:pPr>
            <a:r>
              <a:rPr lang="en-US" sz="1800">
                <a:solidFill>
                  <a:schemeClr val="accent2"/>
                </a:solidFill>
                <a:latin typeface="Arial" charset="0"/>
                <a:cs typeface="Times New Roman" charset="0"/>
              </a:rPr>
              <a:t>Intellisense</a:t>
            </a:r>
          </a:p>
          <a:p>
            <a:pPr lvl="1">
              <a:buFontTx/>
              <a:buBlip>
                <a:blip r:embed="rId4"/>
              </a:buBlip>
            </a:pPr>
            <a:r>
              <a:rPr lang="en-US" sz="1800">
                <a:solidFill>
                  <a:schemeClr val="accent2"/>
                </a:solidFill>
                <a:latin typeface="Arial" charset="0"/>
                <a:cs typeface="Times New Roman" charset="0"/>
              </a:rPr>
              <a:t>Policy-based management</a:t>
            </a:r>
          </a:p>
          <a:p>
            <a:pPr lvl="1">
              <a:buFontTx/>
              <a:buBlip>
                <a:blip r:embed="rId4"/>
              </a:buBlip>
            </a:pPr>
            <a:r>
              <a:rPr lang="en-US" sz="1800">
                <a:solidFill>
                  <a:schemeClr val="accent2"/>
                </a:solidFill>
                <a:latin typeface="Arial" charset="0"/>
                <a:cs typeface="Times New Roman" charset="0"/>
              </a:rPr>
              <a:t>Resource governor</a:t>
            </a:r>
          </a:p>
          <a:p>
            <a:pPr lvl="1">
              <a:buFontTx/>
              <a:buNone/>
            </a:pPr>
            <a:endParaRPr lang="en-US" sz="1800">
              <a:solidFill>
                <a:schemeClr val="accent2"/>
              </a:solidFill>
              <a:latin typeface="Arial" charset="0"/>
              <a:cs typeface="Times New Roman" charset="0"/>
            </a:endParaRPr>
          </a:p>
        </p:txBody>
      </p:sp>
      <p:sp>
        <p:nvSpPr>
          <p:cNvPr id="2969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Features of SQL Server</a:t>
            </a:r>
          </a:p>
        </p:txBody>
      </p:sp>
    </p:spTree>
    <p:extLst>
      <p:ext uri="{BB962C8B-B14F-4D97-AF65-F5344CB8AC3E}">
        <p14:creationId xmlns:p14="http://schemas.microsoft.com/office/powerpoint/2010/main" val="7192747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bwMode="auto">
          <a:xfrm>
            <a:off x="3049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Blip>
                <a:blip r:embed="rId3"/>
              </a:buBlip>
            </a:pPr>
            <a:r>
              <a:rPr lang="en-IN" sz="2000">
                <a:solidFill>
                  <a:schemeClr val="accent2"/>
                </a:solidFill>
                <a:latin typeface="Arial" charset="0"/>
                <a:cs typeface="Times New Roman" charset="0"/>
              </a:rPr>
              <a:t>Is the core language used to </a:t>
            </a:r>
            <a:r>
              <a:rPr lang="en-US" sz="2000">
                <a:solidFill>
                  <a:schemeClr val="accent2"/>
                </a:solidFill>
                <a:latin typeface="Arial" charset="0"/>
                <a:cs typeface="Times New Roman" charset="0"/>
              </a:rPr>
              <a:t>store, access, and modify data.</a:t>
            </a:r>
          </a:p>
          <a:p>
            <a:pPr>
              <a:buFontTx/>
              <a:buBlip>
                <a:blip r:embed="rId3"/>
              </a:buBlip>
            </a:pPr>
            <a:r>
              <a:rPr lang="en-US" sz="2000">
                <a:solidFill>
                  <a:schemeClr val="accent2"/>
                </a:solidFill>
                <a:latin typeface="Arial" charset="0"/>
                <a:cs typeface="Times New Roman" charset="0"/>
              </a:rPr>
              <a:t>Can be categorized as:</a:t>
            </a:r>
          </a:p>
          <a:p>
            <a:pPr lvl="1">
              <a:buFontTx/>
              <a:buBlip>
                <a:blip r:embed="rId4"/>
              </a:buBlip>
            </a:pPr>
            <a:r>
              <a:rPr lang="en-US" sz="1800">
                <a:solidFill>
                  <a:schemeClr val="accent2"/>
                </a:solidFill>
                <a:latin typeface="Arial" charset="0"/>
                <a:cs typeface="Times New Roman" charset="0"/>
              </a:rPr>
              <a:t>Data Definition Language (DDL):</a:t>
            </a:r>
          </a:p>
          <a:p>
            <a:pPr lvl="2">
              <a:buFontTx/>
              <a:buBlip>
                <a:blip r:embed="rId4"/>
              </a:buBlip>
            </a:pPr>
            <a:r>
              <a:rPr lang="en-US" sz="1600">
                <a:solidFill>
                  <a:schemeClr val="accent2"/>
                </a:solidFill>
                <a:latin typeface="Arial" charset="0"/>
                <a:cs typeface="Times New Roman" charset="0"/>
              </a:rPr>
              <a:t>Is used to define the database, data types, structures, and constraints on the data.</a:t>
            </a:r>
          </a:p>
          <a:p>
            <a:pPr lvl="1">
              <a:buFontTx/>
              <a:buBlip>
                <a:blip r:embed="rId4"/>
              </a:buBlip>
            </a:pPr>
            <a:r>
              <a:rPr lang="en-US" sz="1800">
                <a:solidFill>
                  <a:schemeClr val="accent2"/>
                </a:solidFill>
                <a:latin typeface="Arial" charset="0"/>
                <a:cs typeface="Times New Roman" charset="0"/>
              </a:rPr>
              <a:t>Data Manipulation Language (DML):</a:t>
            </a:r>
          </a:p>
          <a:p>
            <a:pPr lvl="2">
              <a:buFontTx/>
              <a:buBlip>
                <a:blip r:embed="rId4"/>
              </a:buBlip>
            </a:pPr>
            <a:r>
              <a:rPr lang="en-US" sz="1600">
                <a:solidFill>
                  <a:schemeClr val="accent2"/>
                </a:solidFill>
                <a:latin typeface="Arial" charset="0"/>
                <a:cs typeface="Times New Roman" charset="0"/>
              </a:rPr>
              <a:t>Is used to manipulate the data in the database objects.</a:t>
            </a:r>
          </a:p>
          <a:p>
            <a:pPr lvl="1">
              <a:buFontTx/>
              <a:buBlip>
                <a:blip r:embed="rId4"/>
              </a:buBlip>
            </a:pPr>
            <a:r>
              <a:rPr lang="en-US" sz="1800">
                <a:solidFill>
                  <a:schemeClr val="accent2"/>
                </a:solidFill>
                <a:latin typeface="Arial" charset="0"/>
                <a:cs typeface="Times New Roman" charset="0"/>
              </a:rPr>
              <a:t>Data Control Language (DCL):</a:t>
            </a:r>
          </a:p>
          <a:p>
            <a:pPr lvl="2">
              <a:buFontTx/>
              <a:buBlip>
                <a:blip r:embed="rId4"/>
              </a:buBlip>
            </a:pPr>
            <a:r>
              <a:rPr lang="en-US" sz="1600">
                <a:solidFill>
                  <a:schemeClr val="accent2"/>
                </a:solidFill>
                <a:latin typeface="Arial" charset="0"/>
                <a:cs typeface="Times New Roman" charset="0"/>
              </a:rPr>
              <a:t>Is used to control the data access in the database.</a:t>
            </a:r>
          </a:p>
          <a:p>
            <a:pPr lvl="1">
              <a:buFontTx/>
              <a:buBlip>
                <a:blip r:embed="rId4"/>
              </a:buBlip>
            </a:pPr>
            <a:r>
              <a:rPr lang="en-US" sz="1800">
                <a:solidFill>
                  <a:schemeClr val="accent2"/>
                </a:solidFill>
                <a:latin typeface="Arial" charset="0"/>
                <a:cs typeface="Times New Roman" charset="0"/>
              </a:rPr>
              <a:t>Data Query Language (DQL):</a:t>
            </a:r>
          </a:p>
          <a:p>
            <a:pPr lvl="2">
              <a:buFontTx/>
              <a:buBlip>
                <a:blip r:embed="rId4"/>
              </a:buBlip>
            </a:pPr>
            <a:r>
              <a:rPr lang="en-US" sz="1600">
                <a:solidFill>
                  <a:schemeClr val="accent2"/>
                </a:solidFill>
                <a:latin typeface="Arial" charset="0"/>
                <a:cs typeface="Times New Roman" charset="0"/>
              </a:rPr>
              <a:t>Is used to query data from the database objects.</a:t>
            </a:r>
          </a:p>
        </p:txBody>
      </p:sp>
      <p:sp>
        <p:nvSpPr>
          <p:cNvPr id="3072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SQL</a:t>
            </a:r>
          </a:p>
        </p:txBody>
      </p:sp>
    </p:spTree>
    <p:extLst>
      <p:ext uri="{BB962C8B-B14F-4D97-AF65-F5344CB8AC3E}">
        <p14:creationId xmlns:p14="http://schemas.microsoft.com/office/powerpoint/2010/main" val="3495025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SQL Server:</a:t>
            </a:r>
          </a:p>
          <a:p>
            <a:pPr lvl="1" eaLnBrk="1" hangingPunct="1">
              <a:buFontTx/>
              <a:buBlip>
                <a:blip r:embed="rId4"/>
              </a:buBlip>
              <a:defRPr/>
            </a:pPr>
            <a:r>
              <a:rPr lang="en-US" sz="1800" kern="1200" dirty="0">
                <a:solidFill>
                  <a:schemeClr val="accent2"/>
                </a:solidFill>
                <a:latin typeface="Arial" charset="0"/>
                <a:cs typeface="Times New Roman" pitchFamily="18" charset="0"/>
              </a:rPr>
              <a:t>Is a data engine introduced by Microsoft.</a:t>
            </a:r>
          </a:p>
          <a:p>
            <a:pPr lvl="1" eaLnBrk="1" hangingPunct="1">
              <a:buFontTx/>
              <a:buBlip>
                <a:blip r:embed="rId4"/>
              </a:buBlip>
              <a:defRPr/>
            </a:pPr>
            <a:r>
              <a:rPr lang="en-US" sz="1800" kern="1200" dirty="0">
                <a:solidFill>
                  <a:schemeClr val="accent2"/>
                </a:solidFill>
                <a:latin typeface="Arial" charset="0"/>
                <a:cs typeface="Times New Roman" pitchFamily="18" charset="0"/>
              </a:rPr>
              <a:t>Provides an environment used to create databases. </a:t>
            </a:r>
          </a:p>
          <a:p>
            <a:pPr lvl="1" eaLnBrk="1" hangingPunct="1">
              <a:buFontTx/>
              <a:buBlip>
                <a:blip r:embed="rId4"/>
              </a:buBlip>
              <a:defRPr/>
            </a:pPr>
            <a:r>
              <a:rPr lang="en-US" sz="1800" kern="1200" dirty="0">
                <a:solidFill>
                  <a:schemeClr val="accent2"/>
                </a:solidFill>
                <a:latin typeface="Arial" charset="0"/>
                <a:cs typeface="Times New Roman" pitchFamily="18" charset="0"/>
              </a:rPr>
              <a:t>Allows secure and efficient storage and management of data.</a:t>
            </a:r>
          </a:p>
          <a:p>
            <a:pPr lvl="1" eaLnBrk="1" hangingPunct="1">
              <a:buFontTx/>
              <a:buBlip>
                <a:blip r:embed="rId4"/>
              </a:buBlip>
              <a:defRPr/>
            </a:pPr>
            <a:r>
              <a:rPr lang="en-US" sz="1800" kern="1200" dirty="0">
                <a:solidFill>
                  <a:schemeClr val="accent2"/>
                </a:solidFill>
                <a:latin typeface="Arial" charset="0"/>
                <a:cs typeface="Times New Roman" pitchFamily="18" charset="0"/>
              </a:rPr>
              <a:t>Provides other components and services that support the business intelligence platform to generate reports and help in data analysis. </a:t>
            </a:r>
          </a:p>
        </p:txBody>
      </p:sp>
      <p:sp>
        <p:nvSpPr>
          <p:cNvPr id="409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Introduction to SQL Server</a:t>
            </a:r>
          </a:p>
        </p:txBody>
      </p:sp>
    </p:spTree>
    <p:extLst>
      <p:ext uri="{BB962C8B-B14F-4D97-AF65-F5344CB8AC3E}">
        <p14:creationId xmlns:p14="http://schemas.microsoft.com/office/powerpoint/2010/main" val="553320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bwMode="auto">
          <a:xfrm>
            <a:off x="3049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buFontTx/>
              <a:buBlip>
                <a:blip r:embed="rId3"/>
              </a:buBlip>
            </a:pPr>
            <a:r>
              <a:rPr lang="en-US" sz="1800">
                <a:solidFill>
                  <a:schemeClr val="accent2"/>
                </a:solidFill>
                <a:latin typeface="Arial" charset="0"/>
                <a:cs typeface="Times New Roman" charset="0"/>
              </a:rPr>
              <a:t>Some of the DDL statements are:</a:t>
            </a:r>
          </a:p>
          <a:p>
            <a:pPr lvl="2">
              <a:buFontTx/>
              <a:buBlip>
                <a:blip r:embed="rId3"/>
              </a:buBlip>
            </a:pPr>
            <a:r>
              <a:rPr lang="en-US" sz="1600">
                <a:solidFill>
                  <a:schemeClr val="accent2"/>
                </a:solidFill>
                <a:latin typeface="Arial" charset="0"/>
                <a:cs typeface="Times New Roman" charset="0"/>
              </a:rPr>
              <a:t>CREATE</a:t>
            </a:r>
          </a:p>
          <a:p>
            <a:pPr lvl="2">
              <a:buFontTx/>
              <a:buBlip>
                <a:blip r:embed="rId3"/>
              </a:buBlip>
            </a:pPr>
            <a:r>
              <a:rPr lang="en-US" sz="1600">
                <a:solidFill>
                  <a:schemeClr val="accent2"/>
                </a:solidFill>
                <a:latin typeface="Arial" charset="0"/>
                <a:cs typeface="Times New Roman" charset="0"/>
              </a:rPr>
              <a:t>ALTER</a:t>
            </a:r>
          </a:p>
          <a:p>
            <a:pPr lvl="2">
              <a:buFontTx/>
              <a:buBlip>
                <a:blip r:embed="rId3"/>
              </a:buBlip>
            </a:pPr>
            <a:r>
              <a:rPr lang="en-US" sz="1600">
                <a:solidFill>
                  <a:schemeClr val="accent2"/>
                </a:solidFill>
                <a:latin typeface="Arial" charset="0"/>
                <a:cs typeface="Times New Roman" charset="0"/>
              </a:rPr>
              <a:t>DROP</a:t>
            </a:r>
          </a:p>
          <a:p>
            <a:pPr lvl="1">
              <a:buFontTx/>
              <a:buBlip>
                <a:blip r:embed="rId3"/>
              </a:buBlip>
            </a:pPr>
            <a:r>
              <a:rPr lang="en-US" sz="1800">
                <a:solidFill>
                  <a:schemeClr val="accent2"/>
                </a:solidFill>
                <a:latin typeface="Arial" charset="0"/>
                <a:cs typeface="Times New Roman" charset="0"/>
              </a:rPr>
              <a:t>Some of the DML statements are:</a:t>
            </a:r>
          </a:p>
          <a:p>
            <a:pPr lvl="2">
              <a:buFontTx/>
              <a:buBlip>
                <a:blip r:embed="rId3"/>
              </a:buBlip>
            </a:pPr>
            <a:r>
              <a:rPr lang="en-US" sz="1600">
                <a:solidFill>
                  <a:schemeClr val="accent2"/>
                </a:solidFill>
                <a:latin typeface="Arial" charset="0"/>
                <a:cs typeface="Times New Roman" charset="0"/>
              </a:rPr>
              <a:t>INSERT</a:t>
            </a:r>
          </a:p>
          <a:p>
            <a:pPr lvl="2">
              <a:buFontTx/>
              <a:buBlip>
                <a:blip r:embed="rId3"/>
              </a:buBlip>
            </a:pPr>
            <a:r>
              <a:rPr lang="en-US" sz="1600">
                <a:solidFill>
                  <a:schemeClr val="accent2"/>
                </a:solidFill>
                <a:latin typeface="Arial" charset="0"/>
                <a:cs typeface="Times New Roman" charset="0"/>
              </a:rPr>
              <a:t>UPDATE</a:t>
            </a:r>
          </a:p>
          <a:p>
            <a:pPr lvl="2">
              <a:buFontTx/>
              <a:buBlip>
                <a:blip r:embed="rId3"/>
              </a:buBlip>
            </a:pPr>
            <a:r>
              <a:rPr lang="en-US" sz="1600">
                <a:solidFill>
                  <a:schemeClr val="accent2"/>
                </a:solidFill>
                <a:latin typeface="Arial" charset="0"/>
                <a:cs typeface="Times New Roman" charset="0"/>
              </a:rPr>
              <a:t>DELETE</a:t>
            </a:r>
          </a:p>
          <a:p>
            <a:pPr lvl="1">
              <a:buFontTx/>
              <a:buBlip>
                <a:blip r:embed="rId3"/>
              </a:buBlip>
            </a:pPr>
            <a:r>
              <a:rPr lang="en-US" sz="1800">
                <a:solidFill>
                  <a:schemeClr val="accent2"/>
                </a:solidFill>
                <a:latin typeface="Arial" charset="0"/>
                <a:cs typeface="Times New Roman" charset="0"/>
              </a:rPr>
              <a:t>Some of the DCL statements are:</a:t>
            </a:r>
          </a:p>
          <a:p>
            <a:pPr lvl="2">
              <a:buFontTx/>
              <a:buBlip>
                <a:blip r:embed="rId3"/>
              </a:buBlip>
            </a:pPr>
            <a:r>
              <a:rPr lang="en-US" sz="1600">
                <a:solidFill>
                  <a:schemeClr val="accent2"/>
                </a:solidFill>
                <a:latin typeface="Arial" charset="0"/>
                <a:cs typeface="Times New Roman" charset="0"/>
              </a:rPr>
              <a:t>GRANT</a:t>
            </a:r>
          </a:p>
          <a:p>
            <a:pPr lvl="2">
              <a:buFontTx/>
              <a:buBlip>
                <a:blip r:embed="rId3"/>
              </a:buBlip>
            </a:pPr>
            <a:r>
              <a:rPr lang="en-US" sz="1600">
                <a:solidFill>
                  <a:schemeClr val="accent2"/>
                </a:solidFill>
                <a:latin typeface="Arial" charset="0"/>
                <a:cs typeface="Times New Roman" charset="0"/>
              </a:rPr>
              <a:t>REVOKE</a:t>
            </a:r>
          </a:p>
          <a:p>
            <a:pPr lvl="1">
              <a:buFontTx/>
              <a:buNone/>
            </a:pPr>
            <a:endParaRPr lang="en-US" sz="1800">
              <a:solidFill>
                <a:schemeClr val="accent2"/>
              </a:solidFill>
              <a:latin typeface="Arial" charset="0"/>
              <a:cs typeface="Times New Roman" charset="0"/>
            </a:endParaRPr>
          </a:p>
        </p:txBody>
      </p:sp>
      <p:sp>
        <p:nvSpPr>
          <p:cNvPr id="3174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(Contd.)</a:t>
            </a:r>
          </a:p>
        </p:txBody>
      </p:sp>
    </p:spTree>
    <p:extLst>
      <p:ext uri="{BB962C8B-B14F-4D97-AF65-F5344CB8AC3E}">
        <p14:creationId xmlns:p14="http://schemas.microsoft.com/office/powerpoint/2010/main" val="26355030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Just a minute </a:t>
            </a:r>
          </a:p>
        </p:txBody>
      </p:sp>
      <p:sp>
        <p:nvSpPr>
          <p:cNvPr id="32771" name="Rectangle 3"/>
          <p:cNvSpPr>
            <a:spLocks noGrp="1" noChangeArrowheads="1"/>
          </p:cNvSpPr>
          <p:nvPr>
            <p:ph idx="1"/>
          </p:nvPr>
        </p:nvSpPr>
        <p:spPr bwMode="auto">
          <a:xfrm>
            <a:off x="3049588" y="1598614"/>
            <a:ext cx="7313612" cy="28971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347663" indent="-347663">
              <a:buBlip>
                <a:blip r:embed="rId3"/>
              </a:buBlip>
            </a:pPr>
            <a:r>
              <a:rPr lang="en-IN" sz="2000">
                <a:solidFill>
                  <a:schemeClr val="accent2"/>
                </a:solidFill>
                <a:latin typeface="Arial" charset="0"/>
                <a:cs typeface="Times New Roman" charset="0"/>
              </a:rPr>
              <a:t>Which of the following features of SQL Server allows the developers to implement their programming logic in any language supported by the .NET Framework? </a:t>
            </a:r>
          </a:p>
          <a:p>
            <a:pPr marL="798513" lvl="1" indent="-333375">
              <a:buFontTx/>
              <a:buAutoNum type="arabicPeriod"/>
            </a:pPr>
            <a:r>
              <a:rPr lang="en-IN" sz="1800">
                <a:solidFill>
                  <a:schemeClr val="accent2"/>
                </a:solidFill>
                <a:latin typeface="Arial" charset="0"/>
                <a:cs typeface="Times New Roman" charset="0"/>
              </a:rPr>
              <a:t>Support for data migration</a:t>
            </a:r>
          </a:p>
          <a:p>
            <a:pPr marL="798513" lvl="1" indent="-333375">
              <a:buFontTx/>
              <a:buAutoNum type="arabicPeriod"/>
            </a:pPr>
            <a:r>
              <a:rPr lang="en-IN" sz="1800">
                <a:solidFill>
                  <a:schemeClr val="accent2"/>
                </a:solidFill>
                <a:latin typeface="Arial" charset="0"/>
                <a:cs typeface="Times New Roman" charset="0"/>
              </a:rPr>
              <a:t>High availability</a:t>
            </a:r>
          </a:p>
          <a:p>
            <a:pPr marL="798513" lvl="1" indent="-333375">
              <a:buFontTx/>
              <a:buAutoNum type="arabicPeriod"/>
            </a:pPr>
            <a:r>
              <a:rPr lang="en-IN" sz="1800">
                <a:solidFill>
                  <a:schemeClr val="accent2"/>
                </a:solidFill>
                <a:latin typeface="Arial" charset="0"/>
                <a:cs typeface="Times New Roman" charset="0"/>
              </a:rPr>
              <a:t>CLR integration</a:t>
            </a:r>
          </a:p>
          <a:p>
            <a:pPr marL="798513" lvl="1" indent="-333375">
              <a:buFontTx/>
              <a:buAutoNum type="arabicPeriod"/>
            </a:pPr>
            <a:r>
              <a:rPr lang="en-IN" sz="1800">
                <a:solidFill>
                  <a:schemeClr val="accent2"/>
                </a:solidFill>
                <a:latin typeface="Arial" charset="0"/>
                <a:cs typeface="Times New Roman" charset="0"/>
              </a:rPr>
              <a:t>Scalability</a:t>
            </a:r>
          </a:p>
        </p:txBody>
      </p:sp>
      <p:sp>
        <p:nvSpPr>
          <p:cNvPr id="481284" name="Rectangle 4"/>
          <p:cNvSpPr>
            <a:spLocks noChangeArrowheads="1"/>
          </p:cNvSpPr>
          <p:nvPr/>
        </p:nvSpPr>
        <p:spPr bwMode="auto">
          <a:xfrm>
            <a:off x="3049588" y="4724400"/>
            <a:ext cx="6627812"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Blip>
                <a:blip r:embed="rId3"/>
              </a:buBlip>
            </a:pPr>
            <a:r>
              <a:rPr lang="en-US">
                <a:solidFill>
                  <a:schemeClr val="accent2"/>
                </a:solidFill>
                <a:latin typeface="Arial" charset="0"/>
                <a:cs typeface="Times New Roman" charset="0"/>
              </a:rPr>
              <a:t>Answer:</a:t>
            </a:r>
          </a:p>
          <a:p>
            <a:pPr marL="749300" lvl="1" indent="-284163">
              <a:spcBef>
                <a:spcPct val="20000"/>
              </a:spcBef>
            </a:pPr>
            <a:r>
              <a:rPr lang="en-US">
                <a:solidFill>
                  <a:schemeClr val="accent2"/>
                </a:solidFill>
                <a:latin typeface="Arial" charset="0"/>
                <a:cs typeface="Times New Roman" charset="0"/>
              </a:rPr>
              <a:t>3.  CLR integration</a:t>
            </a:r>
          </a:p>
        </p:txBody>
      </p:sp>
    </p:spTree>
    <p:extLst>
      <p:ext uri="{BB962C8B-B14F-4D97-AF65-F5344CB8AC3E}">
        <p14:creationId xmlns:p14="http://schemas.microsoft.com/office/powerpoint/2010/main" val="10916115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None/>
              <a:defRPr/>
            </a:pPr>
            <a:r>
              <a:rPr lang="en-US" sz="1800" kern="1200" dirty="0">
                <a:solidFill>
                  <a:schemeClr val="accent2"/>
                </a:solidFill>
                <a:latin typeface="Arial" charset="0"/>
                <a:cs typeface="Times New Roman" pitchFamily="18" charset="0"/>
              </a:rPr>
              <a:t> </a:t>
            </a:r>
          </a:p>
        </p:txBody>
      </p:sp>
      <p:sp>
        <p:nvSpPr>
          <p:cNvPr id="307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Identifying SQL Server Tools </a:t>
            </a:r>
          </a:p>
        </p:txBody>
      </p:sp>
      <p:pic>
        <p:nvPicPr>
          <p:cNvPr id="3076"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2895600"/>
            <a:ext cx="22748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5791200" y="1828800"/>
            <a:ext cx="4572000" cy="1371600"/>
          </a:xfrm>
          <a:prstGeom prst="wedgeRectCallout">
            <a:avLst>
              <a:gd name="adj1" fmla="val -64632"/>
              <a:gd name="adj2" fmla="val 79641"/>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dirty="0">
              <a:solidFill>
                <a:schemeClr val="lt1"/>
              </a:solidFill>
            </a:endParaRPr>
          </a:p>
        </p:txBody>
      </p:sp>
      <p:sp>
        <p:nvSpPr>
          <p:cNvPr id="3078" name="TextBox 5"/>
          <p:cNvSpPr txBox="1">
            <a:spLocks noChangeArrowheads="1"/>
          </p:cNvSpPr>
          <p:nvPr/>
        </p:nvSpPr>
        <p:spPr bwMode="auto">
          <a:xfrm>
            <a:off x="5741988" y="1849439"/>
            <a:ext cx="4648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ctr" eaLnBrk="1" hangingPunct="1"/>
            <a:r>
              <a:rPr lang="en-US">
                <a:solidFill>
                  <a:srgbClr val="C20000"/>
                </a:solidFill>
                <a:latin typeface="Arial" charset="0"/>
              </a:rPr>
              <a:t>Before you start working on SQL Server, it is important to identify the various tools and their features provided by SQL Server. </a:t>
            </a:r>
          </a:p>
        </p:txBody>
      </p:sp>
    </p:spTree>
    <p:extLst>
      <p:ext uri="{BB962C8B-B14F-4D97-AF65-F5344CB8AC3E}">
        <p14:creationId xmlns:p14="http://schemas.microsoft.com/office/powerpoint/2010/main" val="4271960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Management Studio</a:t>
            </a:r>
          </a:p>
        </p:txBody>
      </p:sp>
      <p:sp>
        <p:nvSpPr>
          <p:cNvPr id="4099" name="Rectangle 2"/>
          <p:cNvSpPr txBox="1">
            <a:spLocks noChangeArrowheads="1"/>
          </p:cNvSpPr>
          <p:nvPr/>
        </p:nvSpPr>
        <p:spPr bwMode="auto">
          <a:xfrm>
            <a:off x="3048000" y="1600200"/>
            <a:ext cx="7391400" cy="1981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charset="0"/>
                <a:cs typeface="Arial" charset="0"/>
              </a:defRPr>
            </a:lvl1pPr>
            <a:lvl2pPr marL="342900" indent="-34290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spcBef>
                <a:spcPct val="20000"/>
              </a:spcBef>
              <a:buFontTx/>
              <a:buBlip>
                <a:blip r:embed="rId3"/>
              </a:buBlip>
            </a:pPr>
            <a:r>
              <a:rPr lang="en-US">
                <a:solidFill>
                  <a:schemeClr val="accent2"/>
                </a:solidFill>
                <a:latin typeface="Arial" charset="0"/>
                <a:cs typeface="Times New Roman" charset="0"/>
              </a:rPr>
              <a:t>Is a powerful tool associated with SQL Server. </a:t>
            </a:r>
          </a:p>
          <a:p>
            <a:pPr lvl="1">
              <a:spcBef>
                <a:spcPct val="20000"/>
              </a:spcBef>
              <a:buFontTx/>
              <a:buBlip>
                <a:blip r:embed="rId3"/>
              </a:buBlip>
            </a:pPr>
            <a:r>
              <a:rPr lang="en-US">
                <a:solidFill>
                  <a:schemeClr val="accent2"/>
                </a:solidFill>
                <a:latin typeface="Arial" charset="0"/>
                <a:cs typeface="Times New Roman" charset="0"/>
              </a:rPr>
              <a:t>Provides a simple and integrated environment for developing and managing the SQL Server database objects.</a:t>
            </a:r>
          </a:p>
          <a:p>
            <a:pPr lvl="1">
              <a:spcBef>
                <a:spcPct val="20000"/>
              </a:spcBef>
              <a:buFontTx/>
              <a:buBlip>
                <a:blip r:embed="rId3"/>
              </a:buBlip>
            </a:pPr>
            <a:endParaRPr lang="en-US">
              <a:solidFill>
                <a:schemeClr val="accent2"/>
              </a:solidFill>
              <a:latin typeface="Arial" charset="0"/>
              <a:cs typeface="Times New Roman" charset="0"/>
            </a:endParaRPr>
          </a:p>
          <a:p>
            <a:pPr lvl="1">
              <a:spcBef>
                <a:spcPct val="20000"/>
              </a:spcBef>
              <a:buFontTx/>
              <a:buBlip>
                <a:blip r:embed="rId3"/>
              </a:buBlip>
            </a:pPr>
            <a:endParaRPr lang="en-US">
              <a:solidFill>
                <a:schemeClr val="accent2"/>
              </a:solidFill>
              <a:latin typeface="Arial" charset="0"/>
              <a:cs typeface="Times New Roman" charset="0"/>
            </a:endParaRPr>
          </a:p>
        </p:txBody>
      </p:sp>
    </p:spTree>
    <p:extLst>
      <p:ext uri="{BB962C8B-B14F-4D97-AF65-F5344CB8AC3E}">
        <p14:creationId xmlns:p14="http://schemas.microsoft.com/office/powerpoint/2010/main" val="172255769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Management Studio (Contd.)</a:t>
            </a:r>
          </a:p>
        </p:txBody>
      </p:sp>
      <p:sp>
        <p:nvSpPr>
          <p:cNvPr id="9219" name="Rectangle 2"/>
          <p:cNvSpPr txBox="1">
            <a:spLocks noChangeArrowheads="1"/>
          </p:cNvSpPr>
          <p:nvPr/>
        </p:nvSpPr>
        <p:spPr bwMode="auto">
          <a:xfrm>
            <a:off x="3048000" y="1600200"/>
            <a:ext cx="7391400" cy="762000"/>
          </a:xfrm>
          <a:prstGeom prst="rect">
            <a:avLst/>
          </a:prstGeom>
          <a:solidFill>
            <a:srgbClr val="FFFFFF"/>
          </a:solidFill>
          <a:ln w="9525">
            <a:noFill/>
            <a:miter lim="800000"/>
            <a:headEnd/>
            <a:tailEnd/>
          </a:ln>
        </p:spPr>
        <p:txBody>
          <a:bodyPr/>
          <a:lstStyle/>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The following figure shows the SQL Server Management Studio interface.</a:t>
            </a:r>
          </a:p>
          <a:p>
            <a:pPr marL="742950" lvl="1" indent="-285750" eaLnBrk="0" hangingPunct="0">
              <a:spcBef>
                <a:spcPct val="20000"/>
              </a:spcBef>
              <a:buBlip>
                <a:blip r:embed="rId4"/>
              </a:buBlip>
              <a:defRPr/>
            </a:pPr>
            <a:endParaRPr lang="en-US" dirty="0">
              <a:solidFill>
                <a:schemeClr val="accent2"/>
              </a:solidFill>
              <a:latin typeface="Arial" charset="0"/>
              <a:cs typeface="Times New Roman" pitchFamily="18" charset="0"/>
            </a:endParaRP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p:txBody>
      </p:sp>
      <p:cxnSp>
        <p:nvCxnSpPr>
          <p:cNvPr id="6" name="Straight Arrow Connector 5"/>
          <p:cNvCxnSpPr/>
          <p:nvPr/>
        </p:nvCxnSpPr>
        <p:spPr>
          <a:xfrm>
            <a:off x="4029075" y="3033714"/>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029075" y="410845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29075" y="5167314"/>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9212263" y="3033714"/>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8" name="TextBox 15"/>
          <p:cNvSpPr txBox="1">
            <a:spLocks noChangeArrowheads="1"/>
          </p:cNvSpPr>
          <p:nvPr/>
        </p:nvSpPr>
        <p:spPr bwMode="auto">
          <a:xfrm>
            <a:off x="2379663" y="2881313"/>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endParaRPr lang="en-US"/>
          </a:p>
        </p:txBody>
      </p:sp>
      <p:sp>
        <p:nvSpPr>
          <p:cNvPr id="9228" name="TextBox 16"/>
          <p:cNvSpPr txBox="1">
            <a:spLocks noChangeArrowheads="1"/>
          </p:cNvSpPr>
          <p:nvPr/>
        </p:nvSpPr>
        <p:spPr bwMode="auto">
          <a:xfrm>
            <a:off x="3038475" y="2881314"/>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20000"/>
                </a:solidFill>
                <a:latin typeface="Arial" charset="0"/>
              </a:rPr>
              <a:t>Registered Servers</a:t>
            </a:r>
          </a:p>
        </p:txBody>
      </p:sp>
      <p:sp>
        <p:nvSpPr>
          <p:cNvPr id="9229" name="TextBox 17"/>
          <p:cNvSpPr txBox="1">
            <a:spLocks noChangeArrowheads="1"/>
          </p:cNvSpPr>
          <p:nvPr/>
        </p:nvSpPr>
        <p:spPr bwMode="auto">
          <a:xfrm>
            <a:off x="3190876" y="3881439"/>
            <a:ext cx="9382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20000"/>
                </a:solidFill>
                <a:latin typeface="Arial" charset="0"/>
              </a:rPr>
              <a:t>Object Explorer</a:t>
            </a:r>
          </a:p>
        </p:txBody>
      </p:sp>
      <p:sp>
        <p:nvSpPr>
          <p:cNvPr id="9230" name="TextBox 18"/>
          <p:cNvSpPr txBox="1">
            <a:spLocks noChangeArrowheads="1"/>
          </p:cNvSpPr>
          <p:nvPr/>
        </p:nvSpPr>
        <p:spPr bwMode="auto">
          <a:xfrm>
            <a:off x="3141664" y="4924426"/>
            <a:ext cx="1076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20000"/>
                </a:solidFill>
                <a:latin typeface="Arial" charset="0"/>
              </a:rPr>
              <a:t>Dynamic Help</a:t>
            </a:r>
          </a:p>
        </p:txBody>
      </p:sp>
      <p:sp>
        <p:nvSpPr>
          <p:cNvPr id="9231" name="TextBox 19"/>
          <p:cNvSpPr txBox="1">
            <a:spLocks noChangeArrowheads="1"/>
          </p:cNvSpPr>
          <p:nvPr/>
        </p:nvSpPr>
        <p:spPr bwMode="auto">
          <a:xfrm>
            <a:off x="9617075" y="2728914"/>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20000"/>
                </a:solidFill>
                <a:latin typeface="Arial" charset="0"/>
              </a:rPr>
              <a:t>Solution Explorer</a:t>
            </a:r>
          </a:p>
        </p:txBody>
      </p:sp>
      <p:sp>
        <p:nvSpPr>
          <p:cNvPr id="9232" name="TextBox 20"/>
          <p:cNvSpPr txBox="1">
            <a:spLocks noChangeArrowheads="1"/>
          </p:cNvSpPr>
          <p:nvPr/>
        </p:nvSpPr>
        <p:spPr bwMode="auto">
          <a:xfrm>
            <a:off x="9642475" y="3490914"/>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20000"/>
                </a:solidFill>
                <a:latin typeface="Arial" charset="0"/>
              </a:rPr>
              <a:t>Query Editor</a:t>
            </a:r>
          </a:p>
        </p:txBody>
      </p:sp>
      <p:sp>
        <p:nvSpPr>
          <p:cNvPr id="9233" name="TextBox 21"/>
          <p:cNvSpPr txBox="1">
            <a:spLocks noChangeArrowheads="1"/>
          </p:cNvSpPr>
          <p:nvPr/>
        </p:nvSpPr>
        <p:spPr bwMode="auto">
          <a:xfrm>
            <a:off x="9636125" y="4232275"/>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20000"/>
                </a:solidFill>
                <a:latin typeface="Arial" charset="0"/>
              </a:rPr>
              <a:t>Template Explorer</a:t>
            </a:r>
          </a:p>
        </p:txBody>
      </p:sp>
      <p:pic>
        <p:nvPicPr>
          <p:cNvPr id="513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7076" y="2347913"/>
            <a:ext cx="4670425"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p:cNvCxnSpPr/>
          <p:nvPr/>
        </p:nvCxnSpPr>
        <p:spPr>
          <a:xfrm rot="10800000" flipV="1">
            <a:off x="9234488" y="4454525"/>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7813676" y="3719514"/>
            <a:ext cx="185261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7"/>
          <p:cNvSpPr txBox="1">
            <a:spLocks noChangeArrowheads="1"/>
          </p:cNvSpPr>
          <p:nvPr/>
        </p:nvSpPr>
        <p:spPr bwMode="auto">
          <a:xfrm>
            <a:off x="3109913" y="6034089"/>
            <a:ext cx="716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ctr" eaLnBrk="1" hangingPunct="1"/>
            <a:r>
              <a:rPr lang="en-US" sz="1800" b="1">
                <a:solidFill>
                  <a:srgbClr val="800000"/>
                </a:solidFill>
                <a:latin typeface="Arial" charset="0"/>
              </a:rPr>
              <a:t>Let us see how to open SQL Server Management Studio. </a:t>
            </a:r>
          </a:p>
        </p:txBody>
      </p:sp>
    </p:spTree>
    <p:extLst>
      <p:ext uri="{BB962C8B-B14F-4D97-AF65-F5344CB8AC3E}">
        <p14:creationId xmlns:p14="http://schemas.microsoft.com/office/powerpoint/2010/main" val="264206442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31"/>
                                        </p:tgtEl>
                                        <p:attrNameLst>
                                          <p:attrName>style.visibility</p:attrName>
                                        </p:attrNameLst>
                                      </p:cBhvr>
                                      <p:to>
                                        <p:strVal val="visible"/>
                                      </p:to>
                                    </p:set>
                                    <p:animEffect transition="in" filter="checkerboard(across)">
                                      <p:cBhvr>
                                        <p:cTn id="7" dur="500"/>
                                        <p:tgtEl>
                                          <p:spTgt spid="9231"/>
                                        </p:tgtEl>
                                      </p:cBhvr>
                                    </p:animEffec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heckerboard(across)">
                                      <p:cBhvr>
                                        <p:cTn id="15" dur="500"/>
                                        <p:tgtEl>
                                          <p:spTgt spid="1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232"/>
                                        </p:tgtEl>
                                        <p:attrNameLst>
                                          <p:attrName>style.visibility</p:attrName>
                                        </p:attrNameLst>
                                      </p:cBhvr>
                                      <p:to>
                                        <p:strVal val="visible"/>
                                      </p:to>
                                    </p:set>
                                    <p:animEffect transition="in" filter="checkerboard(across)">
                                      <p:cBhvr>
                                        <p:cTn id="18" dur="500"/>
                                        <p:tgtEl>
                                          <p:spTgt spid="92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9233"/>
                                        </p:tgtEl>
                                        <p:attrNameLst>
                                          <p:attrName>style.visibility</p:attrName>
                                        </p:attrNameLst>
                                      </p:cBhvr>
                                      <p:to>
                                        <p:strVal val="visible"/>
                                      </p:to>
                                    </p:set>
                                    <p:animEffect transition="in" filter="checkerboard(across)">
                                      <p:cBhvr>
                                        <p:cTn id="23" dur="500"/>
                                        <p:tgtEl>
                                          <p:spTgt spid="9233"/>
                                        </p:tgtEl>
                                      </p:cBhvr>
                                    </p:animEffect>
                                  </p:childTnLst>
                                </p:cTn>
                              </p:par>
                              <p:par>
                                <p:cTn id="24" presetID="5"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checkerboard(across)">
                                      <p:cBhvr>
                                        <p:cTn id="26" dur="50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9228"/>
                                        </p:tgtEl>
                                        <p:attrNameLst>
                                          <p:attrName>style.visibility</p:attrName>
                                        </p:attrNameLst>
                                      </p:cBhvr>
                                      <p:to>
                                        <p:strVal val="visible"/>
                                      </p:to>
                                    </p:set>
                                    <p:animEffect transition="in" filter="checkerboard(across)">
                                      <p:cBhvr>
                                        <p:cTn id="31" dur="500"/>
                                        <p:tgtEl>
                                          <p:spTgt spid="9228"/>
                                        </p:tgtEl>
                                      </p:cBhvr>
                                    </p:animEffect>
                                  </p:childTnLst>
                                </p:cTn>
                              </p:par>
                              <p:par>
                                <p:cTn id="32" presetID="5" presetClass="entr" presetSubtype="1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checkerboard(across)">
                                      <p:cBhvr>
                                        <p:cTn id="34" dur="500"/>
                                        <p:tgtEl>
                                          <p:spTgt spid="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checkerboard(across)">
                                      <p:cBhvr>
                                        <p:cTn id="39" dur="500"/>
                                        <p:tgtEl>
                                          <p:spTgt spid="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9229"/>
                                        </p:tgtEl>
                                        <p:attrNameLst>
                                          <p:attrName>style.visibility</p:attrName>
                                        </p:attrNameLst>
                                      </p:cBhvr>
                                      <p:to>
                                        <p:strVal val="visible"/>
                                      </p:to>
                                    </p:set>
                                    <p:animEffect transition="in" filter="checkerboard(across)">
                                      <p:cBhvr>
                                        <p:cTn id="42" dur="500"/>
                                        <p:tgtEl>
                                          <p:spTgt spid="92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checkerboard(across)">
                                      <p:cBhvr>
                                        <p:cTn id="47" dur="500"/>
                                        <p:tgtEl>
                                          <p:spTgt spid="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9230"/>
                                        </p:tgtEl>
                                        <p:attrNameLst>
                                          <p:attrName>style.visibility</p:attrName>
                                        </p:attrNameLst>
                                      </p:cBhvr>
                                      <p:to>
                                        <p:strVal val="visible"/>
                                      </p:to>
                                    </p:set>
                                    <p:animEffect transition="in" filter="checkerboard(across)">
                                      <p:cBhvr>
                                        <p:cTn id="50" dur="500"/>
                                        <p:tgtEl>
                                          <p:spTgt spid="923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p:bldP spid="9229" grpId="0"/>
      <p:bldP spid="9230" grpId="0"/>
      <p:bldP spid="9231" grpId="0"/>
      <p:bldP spid="9232" grpId="0"/>
      <p:bldP spid="9233"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SQL Server Business Intelligence Development Studio</a:t>
            </a:r>
          </a:p>
        </p:txBody>
      </p:sp>
      <p:sp>
        <p:nvSpPr>
          <p:cNvPr id="9219" name="Rectangle 2"/>
          <p:cNvSpPr txBox="1">
            <a:spLocks noChangeArrowheads="1"/>
          </p:cNvSpPr>
          <p:nvPr/>
        </p:nvSpPr>
        <p:spPr bwMode="auto">
          <a:xfrm>
            <a:off x="3048000" y="1600200"/>
            <a:ext cx="7391400" cy="4876800"/>
          </a:xfrm>
          <a:prstGeom prst="rect">
            <a:avLst/>
          </a:prstGeom>
          <a:solidFill>
            <a:srgbClr val="FFFFFF"/>
          </a:solidFill>
          <a:ln w="9525">
            <a:noFill/>
            <a:miter lim="800000"/>
            <a:headEnd/>
            <a:tailEnd/>
          </a:ln>
        </p:spPr>
        <p:txBody>
          <a:bodyPr/>
          <a:lstStyle/>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Is a tool that provides an environment to develop business intelligence solutions. </a:t>
            </a:r>
          </a:p>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Contains templates, tools, and wizards to work with objects that you can use to create business intelligence solutions.</a:t>
            </a:r>
          </a:p>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Helps build the following types of solutions:</a:t>
            </a:r>
          </a:p>
          <a:p>
            <a:pPr marL="742950" lvl="1" indent="-285750" eaLnBrk="0" hangingPunct="0">
              <a:spcBef>
                <a:spcPct val="20000"/>
              </a:spcBef>
              <a:buBlip>
                <a:blip r:embed="rId4"/>
              </a:buBlip>
              <a:defRPr/>
            </a:pPr>
            <a:r>
              <a:rPr lang="en-US" dirty="0">
                <a:solidFill>
                  <a:schemeClr val="accent2"/>
                </a:solidFill>
                <a:latin typeface="Arial" charset="0"/>
                <a:cs typeface="Times New Roman" pitchFamily="18" charset="0"/>
              </a:rPr>
              <a:t>Data integration</a:t>
            </a:r>
          </a:p>
          <a:p>
            <a:pPr marL="742950" lvl="1" indent="-285750" eaLnBrk="0" hangingPunct="0">
              <a:spcBef>
                <a:spcPct val="20000"/>
              </a:spcBef>
              <a:buBlip>
                <a:blip r:embed="rId4"/>
              </a:buBlip>
              <a:defRPr/>
            </a:pPr>
            <a:r>
              <a:rPr lang="en-US" dirty="0">
                <a:solidFill>
                  <a:schemeClr val="accent2"/>
                </a:solidFill>
                <a:latin typeface="Arial" charset="0"/>
                <a:cs typeface="Times New Roman" pitchFamily="18" charset="0"/>
              </a:rPr>
              <a:t>Data analysis</a:t>
            </a:r>
          </a:p>
          <a:p>
            <a:pPr marL="742950" lvl="1" indent="-285750" eaLnBrk="0" hangingPunct="0">
              <a:spcBef>
                <a:spcPct val="20000"/>
              </a:spcBef>
              <a:buBlip>
                <a:blip r:embed="rId4"/>
              </a:buBlip>
              <a:defRPr/>
            </a:pPr>
            <a:r>
              <a:rPr lang="en-US" dirty="0">
                <a:solidFill>
                  <a:schemeClr val="accent2"/>
                </a:solidFill>
                <a:latin typeface="Arial" charset="0"/>
                <a:cs typeface="Times New Roman" pitchFamily="18" charset="0"/>
              </a:rPr>
              <a:t>Data reporting</a:t>
            </a: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a:p>
            <a:pPr marL="742950" lvl="1" indent="-285750" eaLnBrk="0" hangingPunct="0">
              <a:spcBef>
                <a:spcPct val="20000"/>
              </a:spcBef>
              <a:buBlip>
                <a:blip r:embed="rId4"/>
              </a:buBlip>
              <a:defRPr/>
            </a:pPr>
            <a:endParaRPr lang="en-US" dirty="0">
              <a:solidFill>
                <a:schemeClr val="accent2"/>
              </a:solidFill>
              <a:latin typeface="Arial" charset="0"/>
              <a:cs typeface="Times New Roman" pitchFamily="18" charset="0"/>
            </a:endParaRP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32249796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Database Engine Tuning Advisor</a:t>
            </a:r>
          </a:p>
        </p:txBody>
      </p:sp>
      <p:sp>
        <p:nvSpPr>
          <p:cNvPr id="9219" name="Rectangle 2"/>
          <p:cNvSpPr txBox="1">
            <a:spLocks noChangeArrowheads="1"/>
          </p:cNvSpPr>
          <p:nvPr/>
        </p:nvSpPr>
        <p:spPr bwMode="auto">
          <a:xfrm>
            <a:off x="3048000" y="1600200"/>
            <a:ext cx="7391400" cy="3962400"/>
          </a:xfrm>
          <a:prstGeom prst="rect">
            <a:avLst/>
          </a:prstGeom>
          <a:solidFill>
            <a:srgbClr val="FFFFFF"/>
          </a:solidFill>
          <a:ln w="9525">
            <a:noFill/>
            <a:miter lim="800000"/>
            <a:headEnd/>
            <a:tailEnd/>
          </a:ln>
        </p:spPr>
        <p:txBody>
          <a:bodyPr/>
          <a:lstStyle/>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Helps database administrators to analyze and tune the performance of the server. </a:t>
            </a:r>
          </a:p>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Provides recommendations to add, remove, or modify database objects, such as indexes or indexed views to improve performance.</a:t>
            </a: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a:p>
            <a:pPr marL="742950" lvl="1" indent="-285750" eaLnBrk="0" hangingPunct="0">
              <a:spcBef>
                <a:spcPct val="20000"/>
              </a:spcBef>
              <a:buBlip>
                <a:blip r:embed="rId4"/>
              </a:buBlip>
              <a:defRPr/>
            </a:pPr>
            <a:endParaRPr lang="en-US" dirty="0">
              <a:solidFill>
                <a:schemeClr val="accent2"/>
              </a:solidFill>
              <a:latin typeface="Arial" charset="0"/>
              <a:cs typeface="Times New Roman" pitchFamily="18" charset="0"/>
            </a:endParaRP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5088014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Configuration Manager</a:t>
            </a:r>
          </a:p>
        </p:txBody>
      </p:sp>
      <p:sp>
        <p:nvSpPr>
          <p:cNvPr id="9219" name="Rectangle 2"/>
          <p:cNvSpPr txBox="1">
            <a:spLocks noChangeArrowheads="1"/>
          </p:cNvSpPr>
          <p:nvPr/>
        </p:nvSpPr>
        <p:spPr bwMode="auto">
          <a:xfrm>
            <a:off x="3048000" y="1600200"/>
            <a:ext cx="7391400" cy="1981200"/>
          </a:xfrm>
          <a:prstGeom prst="rect">
            <a:avLst/>
          </a:prstGeom>
          <a:solidFill>
            <a:srgbClr val="FFFFFF"/>
          </a:solidFill>
          <a:ln w="9525">
            <a:noFill/>
            <a:miter lim="800000"/>
            <a:headEnd/>
            <a:tailEnd/>
          </a:ln>
        </p:spPr>
        <p:txBody>
          <a:bodyPr/>
          <a:lstStyle/>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Helps the database administrators to manage the services associated with SQL Server. </a:t>
            </a:r>
          </a:p>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Allows you to manage the network connectivity configuration from the SQL Server client computers.</a:t>
            </a:r>
          </a:p>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 Allows you to specify the protocols through which the client computers can connect to the server.</a:t>
            </a:r>
          </a:p>
          <a:p>
            <a:pPr marL="742950" lvl="1" indent="-285750" eaLnBrk="0" hangingPunct="0">
              <a:spcBef>
                <a:spcPct val="20000"/>
              </a:spcBef>
              <a:buBlip>
                <a:blip r:embed="rId4"/>
              </a:buBlip>
              <a:defRPr/>
            </a:pPr>
            <a:endParaRPr lang="en-US" dirty="0">
              <a:solidFill>
                <a:schemeClr val="accent2"/>
              </a:solidFill>
              <a:latin typeface="Arial" charset="0"/>
              <a:cs typeface="Times New Roman" pitchFamily="18" charset="0"/>
            </a:endParaRP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19684728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Profiler </a:t>
            </a:r>
          </a:p>
        </p:txBody>
      </p:sp>
      <p:sp>
        <p:nvSpPr>
          <p:cNvPr id="11267" name="Rectangle 3"/>
          <p:cNvSpPr>
            <a:spLocks noGrp="1" noChangeArrowheads="1"/>
          </p:cNvSpPr>
          <p:nvPr>
            <p:ph idx="1"/>
          </p:nvPr>
        </p:nvSpPr>
        <p:spPr bwMode="auto">
          <a:xfrm>
            <a:off x="3048001" y="1600200"/>
            <a:ext cx="7313613" cy="2897188"/>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kern="1200" dirty="0">
                <a:solidFill>
                  <a:schemeClr val="accent2"/>
                </a:solidFill>
                <a:latin typeface="Arial" charset="0"/>
                <a:cs typeface="Times New Roman" pitchFamily="18" charset="0"/>
              </a:rPr>
              <a:t>Helps in monitoring the events, such as login connections, execution of DML statements, stored procedures, batches, and security permission checks that are generated within an instance of a database engine. </a:t>
            </a:r>
          </a:p>
          <a:p>
            <a:pPr marL="342900" lvl="1" indent="-342900">
              <a:buBlip>
                <a:blip r:embed="rId3"/>
              </a:buBlip>
              <a:defRPr/>
            </a:pPr>
            <a:r>
              <a:rPr lang="en-US" sz="2000" kern="1200" dirty="0">
                <a:solidFill>
                  <a:schemeClr val="accent2"/>
                </a:solidFill>
                <a:latin typeface="Arial" charset="0"/>
                <a:cs typeface="Times New Roman" pitchFamily="18" charset="0"/>
              </a:rPr>
              <a:t>Provides an in depth view of the query submission, access of the database against the queries, and return of results after processing of queries. </a:t>
            </a:r>
            <a:endParaRPr lang="en-IN" sz="2000" kern="120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41021082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None/>
              <a:defRPr/>
            </a:pPr>
            <a:r>
              <a:rPr lang="en-US" sz="1800" kern="1200" dirty="0">
                <a:solidFill>
                  <a:schemeClr val="accent2"/>
                </a:solidFill>
                <a:latin typeface="Arial" charset="0"/>
                <a:cs typeface="Times New Roman" pitchFamily="18" charset="0"/>
              </a:rPr>
              <a:t> </a:t>
            </a:r>
          </a:p>
        </p:txBody>
      </p:sp>
      <p:sp>
        <p:nvSpPr>
          <p:cNvPr id="1126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a:solidFill>
                  <a:srgbClr val="FF0000"/>
                </a:solidFill>
                <a:latin typeface="Tahoma" pitchFamily="34" charset="0"/>
                <a:cs typeface="Times New Roman" charset="0"/>
              </a:rPr>
              <a:t>Retrieving Data</a:t>
            </a:r>
          </a:p>
        </p:txBody>
      </p:sp>
      <p:pic>
        <p:nvPicPr>
          <p:cNvPr id="11268"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3200400"/>
            <a:ext cx="20462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6053138" y="2366964"/>
            <a:ext cx="4081462" cy="1062037"/>
          </a:xfrm>
          <a:prstGeom prst="wedgeRectCallout">
            <a:avLst>
              <a:gd name="adj1" fmla="val -64632"/>
              <a:gd name="adj2" fmla="val 79641"/>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dirty="0">
              <a:solidFill>
                <a:schemeClr val="lt1"/>
              </a:solidFill>
            </a:endParaRPr>
          </a:p>
        </p:txBody>
      </p:sp>
      <p:sp>
        <p:nvSpPr>
          <p:cNvPr id="11270" name="TextBox 5"/>
          <p:cNvSpPr txBox="1">
            <a:spLocks noChangeArrowheads="1"/>
          </p:cNvSpPr>
          <p:nvPr/>
        </p:nvSpPr>
        <p:spPr bwMode="auto">
          <a:xfrm>
            <a:off x="6019800" y="2389188"/>
            <a:ext cx="4191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ctr" eaLnBrk="1" hangingPunct="1"/>
            <a:r>
              <a:rPr lang="en-US">
                <a:solidFill>
                  <a:srgbClr val="C20000"/>
                </a:solidFill>
                <a:latin typeface="Arial" charset="0"/>
              </a:rPr>
              <a:t>To retrieve data, you first need to understand the various data types used in SQL Server. </a:t>
            </a:r>
          </a:p>
        </p:txBody>
      </p:sp>
    </p:spTree>
    <p:extLst>
      <p:ext uri="{BB962C8B-B14F-4D97-AF65-F5344CB8AC3E}">
        <p14:creationId xmlns:p14="http://schemas.microsoft.com/office/powerpoint/2010/main" val="399902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CCM01238.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2971800"/>
            <a:ext cx="11874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loud Callout 4"/>
          <p:cNvSpPr/>
          <p:nvPr/>
        </p:nvSpPr>
        <p:spPr bwMode="auto">
          <a:xfrm>
            <a:off x="5867400" y="2057400"/>
            <a:ext cx="36576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0" name="TextBox 5"/>
          <p:cNvSpPr txBox="1">
            <a:spLocks noChangeArrowheads="1"/>
          </p:cNvSpPr>
          <p:nvPr/>
        </p:nvSpPr>
        <p:spPr bwMode="auto">
          <a:xfrm>
            <a:off x="6069013" y="2301875"/>
            <a:ext cx="3048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ctr" eaLnBrk="1" hangingPunct="1"/>
            <a:r>
              <a:rPr lang="en-US">
                <a:solidFill>
                  <a:srgbClr val="C00000"/>
                </a:solidFill>
                <a:latin typeface="Arial" charset="0"/>
              </a:rPr>
              <a:t>What are the components of SQL Server?</a:t>
            </a:r>
          </a:p>
        </p:txBody>
      </p:sp>
      <p:sp>
        <p:nvSpPr>
          <p:cNvPr id="14341"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SQL Server Components </a:t>
            </a:r>
          </a:p>
        </p:txBody>
      </p:sp>
    </p:spTree>
    <p:extLst>
      <p:ext uri="{BB962C8B-B14F-4D97-AF65-F5344CB8AC3E}">
        <p14:creationId xmlns:p14="http://schemas.microsoft.com/office/powerpoint/2010/main" val="2764835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0"/>
            <a:ext cx="7313613" cy="48006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Data types:</a:t>
            </a:r>
          </a:p>
          <a:p>
            <a:pPr lvl="1" eaLnBrk="1" hangingPunct="1">
              <a:buFontTx/>
              <a:buBlip>
                <a:blip r:embed="rId4"/>
              </a:buBlip>
              <a:defRPr/>
            </a:pPr>
            <a:r>
              <a:rPr lang="en-US" sz="1800" kern="1200" dirty="0">
                <a:solidFill>
                  <a:schemeClr val="accent2"/>
                </a:solidFill>
                <a:latin typeface="Arial" charset="0"/>
                <a:cs typeface="Times New Roman" pitchFamily="18" charset="0"/>
              </a:rPr>
              <a:t>Specify the type of data that an object can contain.</a:t>
            </a:r>
            <a:endParaRPr lang="en-US" sz="2000" kern="1200" dirty="0">
              <a:solidFill>
                <a:schemeClr val="accent2"/>
              </a:solidFill>
              <a:latin typeface="Arial" charset="0"/>
              <a:cs typeface="Times New Roman" pitchFamily="18" charset="0"/>
            </a:endParaRPr>
          </a:p>
          <a:p>
            <a:pPr lvl="1" eaLnBrk="1" hangingPunct="1">
              <a:buFontTx/>
              <a:buBlip>
                <a:blip r:embed="rId4"/>
              </a:buBlip>
              <a:defRPr/>
            </a:pPr>
            <a:r>
              <a:rPr lang="en-US" sz="1800" kern="1200" dirty="0">
                <a:solidFill>
                  <a:schemeClr val="accent2"/>
                </a:solidFill>
                <a:latin typeface="Arial" charset="0"/>
                <a:cs typeface="Times New Roman" pitchFamily="18" charset="0"/>
              </a:rPr>
              <a:t>Can be associated with each column, local variable, or an expression defined in the database.</a:t>
            </a:r>
          </a:p>
          <a:p>
            <a:pPr marL="342900" lvl="1" indent="-342900">
              <a:buBlip>
                <a:blip r:embed="rId3"/>
              </a:buBlip>
              <a:defRPr/>
            </a:pPr>
            <a:r>
              <a:rPr lang="en-US" sz="2000" dirty="0">
                <a:solidFill>
                  <a:schemeClr val="accent2"/>
                </a:solidFill>
                <a:latin typeface="Arial" charset="0"/>
                <a:cs typeface="Times New Roman" pitchFamily="18" charset="0"/>
              </a:rPr>
              <a:t>You can store the following types of data in a database: </a:t>
            </a:r>
          </a:p>
          <a:p>
            <a:pPr lvl="1" eaLnBrk="1" hangingPunct="1">
              <a:buFontTx/>
              <a:buBlip>
                <a:blip r:embed="rId4"/>
              </a:buBlip>
              <a:defRPr/>
            </a:pPr>
            <a:r>
              <a:rPr lang="en-US" sz="1800" kern="1200" dirty="0">
                <a:solidFill>
                  <a:schemeClr val="accent2"/>
                </a:solidFill>
                <a:latin typeface="Arial" charset="0"/>
                <a:cs typeface="Times New Roman" pitchFamily="18" charset="0"/>
              </a:rPr>
              <a:t>Structured data</a:t>
            </a:r>
          </a:p>
          <a:p>
            <a:pPr lvl="1" eaLnBrk="1" hangingPunct="1">
              <a:buFontTx/>
              <a:buBlip>
                <a:blip r:embed="rId4"/>
              </a:buBlip>
              <a:defRPr/>
            </a:pPr>
            <a:r>
              <a:rPr lang="en-US" sz="1800" kern="1200" dirty="0">
                <a:solidFill>
                  <a:schemeClr val="accent2"/>
                </a:solidFill>
                <a:latin typeface="Arial" charset="0"/>
                <a:cs typeface="Times New Roman" pitchFamily="18" charset="0"/>
              </a:rPr>
              <a:t>Semi-structured data</a:t>
            </a:r>
          </a:p>
          <a:p>
            <a:pPr lvl="1" eaLnBrk="1" hangingPunct="1">
              <a:buFontTx/>
              <a:buBlip>
                <a:blip r:embed="rId4"/>
              </a:buBlip>
              <a:defRPr/>
            </a:pPr>
            <a:r>
              <a:rPr lang="en-US" sz="1800" kern="1200" dirty="0">
                <a:solidFill>
                  <a:schemeClr val="accent2"/>
                </a:solidFill>
                <a:latin typeface="Arial" charset="0"/>
                <a:cs typeface="Times New Roman" pitchFamily="18" charset="0"/>
              </a:rPr>
              <a:t>Unstructured data</a:t>
            </a: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lvl="1" eaLnBrk="1" hangingPunct="1">
              <a:buFontTx/>
              <a:buBlip>
                <a:blip r:embed="rId4"/>
              </a:buBlip>
              <a:defRPr/>
            </a:pPr>
            <a:endParaRPr lang="en-US" sz="18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12291" name="Text Box 3"/>
          <p:cNvSpPr txBox="1">
            <a:spLocks noChangeArrowheads="1"/>
          </p:cNvSpPr>
          <p:nvPr/>
        </p:nvSpPr>
        <p:spPr bwMode="auto">
          <a:xfrm>
            <a:off x="1676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Identifying Data Types</a:t>
            </a:r>
          </a:p>
        </p:txBody>
      </p:sp>
    </p:spTree>
    <p:extLst>
      <p:ext uri="{BB962C8B-B14F-4D97-AF65-F5344CB8AC3E}">
        <p14:creationId xmlns:p14="http://schemas.microsoft.com/office/powerpoint/2010/main" val="7747809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0"/>
            <a:ext cx="7313613" cy="3810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fontScale="77500" lnSpcReduction="20000"/>
          </a:bodyPr>
          <a:lstStyle/>
          <a:p>
            <a:pPr marL="342900" lvl="1" indent="-342900">
              <a:buBlip>
                <a:blip r:embed="rId3"/>
              </a:buBlip>
              <a:defRPr/>
            </a:pPr>
            <a:r>
              <a:rPr lang="en-US" sz="2000" dirty="0">
                <a:solidFill>
                  <a:schemeClr val="accent2"/>
                </a:solidFill>
                <a:latin typeface="Arial" charset="0"/>
                <a:cs typeface="Times New Roman" pitchFamily="18" charset="0"/>
              </a:rPr>
              <a:t>The following table lists some of the data types supported by SQL Server.</a:t>
            </a: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lvl="1" eaLnBrk="1" hangingPunct="1">
              <a:buFontTx/>
              <a:buBlip>
                <a:blip r:embed="rId4"/>
              </a:buBlip>
              <a:defRPr/>
            </a:pPr>
            <a:endParaRPr lang="en-US" sz="18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13315" name="Text Box 3"/>
          <p:cNvSpPr txBox="1">
            <a:spLocks noChangeArrowheads="1"/>
          </p:cNvSpPr>
          <p:nvPr/>
        </p:nvSpPr>
        <p:spPr bwMode="auto">
          <a:xfrm>
            <a:off x="1676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Identifying Data Types (Contd.)</a:t>
            </a:r>
          </a:p>
        </p:txBody>
      </p:sp>
      <p:graphicFrame>
        <p:nvGraphicFramePr>
          <p:cNvPr id="4" name="Group 441"/>
          <p:cNvGraphicFramePr>
            <a:graphicFrameLocks noGrp="1"/>
          </p:cNvGraphicFramePr>
          <p:nvPr/>
        </p:nvGraphicFramePr>
        <p:xfrm>
          <a:off x="3505200" y="2362200"/>
          <a:ext cx="6781800" cy="4059242"/>
        </p:xfrm>
        <a:graphic>
          <a:graphicData uri="http://schemas.openxmlformats.org/drawingml/2006/table">
            <a:tbl>
              <a:tblPr/>
              <a:tblGrid>
                <a:gridCol w="990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4571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Data type</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Range</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Used to store</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Storage (Bytes)</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256">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int</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IN" sz="1200" b="0" i="1" u="none" strike="noStrike" kern="1200" cap="none" normalizeH="0" baseline="0" dirty="0">
                          <a:ln>
                            <a:noFill/>
                          </a:ln>
                          <a:solidFill>
                            <a:schemeClr val="accent2"/>
                          </a:solidFill>
                          <a:effectLst/>
                          <a:latin typeface="Arial" pitchFamily="34" charset="0"/>
                          <a:ea typeface="+mn-ea"/>
                          <a:cs typeface="Arial" pitchFamily="34" charset="0"/>
                        </a:rPr>
                        <a:t>2^31 (</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IN" sz="1200" b="0" i="1" u="none" strike="noStrike" kern="1200" cap="none" normalizeH="0" baseline="0" dirty="0">
                          <a:ln>
                            <a:noFill/>
                          </a:ln>
                          <a:solidFill>
                            <a:schemeClr val="accent2"/>
                          </a:solidFill>
                          <a:effectLst/>
                          <a:latin typeface="Arial" pitchFamily="34" charset="0"/>
                          <a:ea typeface="+mn-ea"/>
                          <a:cs typeface="Arial" pitchFamily="34" charset="0"/>
                        </a:rPr>
                        <a:t>2,147,483,648) to 2^31</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IN" sz="1200" b="0" i="1" u="none" strike="noStrike" kern="1200" cap="none" normalizeH="0" baseline="0" dirty="0">
                          <a:ln>
                            <a:noFill/>
                          </a:ln>
                          <a:solidFill>
                            <a:schemeClr val="accent2"/>
                          </a:solidFill>
                          <a:effectLst/>
                          <a:latin typeface="Arial" pitchFamily="34" charset="0"/>
                          <a:ea typeface="+mn-ea"/>
                          <a:cs typeface="Arial" pitchFamily="34" charset="0"/>
                        </a:rPr>
                        <a:t>1 (2,147,483,647)</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Integer data (whole numbers)</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4</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2986">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float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pt-BR"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it-IT" sz="1200" b="0" i="1" u="none" strike="noStrike" kern="1200" cap="none" normalizeH="0" baseline="0" dirty="0">
                          <a:ln>
                            <a:noFill/>
                          </a:ln>
                          <a:solidFill>
                            <a:schemeClr val="accent2"/>
                          </a:solidFill>
                          <a:effectLst/>
                          <a:latin typeface="Arial" pitchFamily="34" charset="0"/>
                          <a:ea typeface="+mn-ea"/>
                          <a:cs typeface="Arial" pitchFamily="34" charset="0"/>
                        </a:rPr>
                        <a:t>1.79E+308 to </a:t>
                      </a:r>
                      <a:r>
                        <a:rPr kumimoji="0" lang="pt-BR"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it-IT" sz="1200" b="0" i="1" u="none" strike="noStrike" kern="1200" cap="none" normalizeH="0" baseline="0" dirty="0">
                          <a:ln>
                            <a:noFill/>
                          </a:ln>
                          <a:solidFill>
                            <a:schemeClr val="accent2"/>
                          </a:solidFill>
                          <a:effectLst/>
                          <a:latin typeface="Arial" pitchFamily="34" charset="0"/>
                          <a:ea typeface="+mn-ea"/>
                          <a:cs typeface="Arial" pitchFamily="34" charset="0"/>
                        </a:rPr>
                        <a:t>2.23E</a:t>
                      </a:r>
                      <a:r>
                        <a:rPr kumimoji="0" lang="pt-BR"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it-IT" sz="1200" b="0" i="1" u="none" strike="noStrike" kern="1200" cap="none" normalizeH="0" baseline="0" dirty="0">
                          <a:ln>
                            <a:noFill/>
                          </a:ln>
                          <a:solidFill>
                            <a:schemeClr val="accent2"/>
                          </a:solidFill>
                          <a:effectLst/>
                          <a:latin typeface="Arial" pitchFamily="34" charset="0"/>
                          <a:ea typeface="+mn-ea"/>
                          <a:cs typeface="Arial" pitchFamily="34" charset="0"/>
                        </a:rPr>
                        <a:t>308, 0 and 2.23E</a:t>
                      </a:r>
                      <a:r>
                        <a:rPr kumimoji="0" lang="pt-BR"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it-IT" sz="1200" b="0" i="1" u="none" strike="noStrike" kern="1200" cap="none" normalizeH="0" baseline="0" dirty="0">
                          <a:ln>
                            <a:noFill/>
                          </a:ln>
                          <a:solidFill>
                            <a:schemeClr val="accent2"/>
                          </a:solidFill>
                          <a:effectLst/>
                          <a:latin typeface="Arial" pitchFamily="34" charset="0"/>
                          <a:ea typeface="+mn-ea"/>
                          <a:cs typeface="Arial" pitchFamily="34" charset="0"/>
                        </a:rPr>
                        <a:t>308 to 1.79E+308</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Floating precision data</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4 to 8</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256">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money</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IN" sz="1200" b="0" i="1" u="none" strike="noStrike" kern="1200" cap="none" normalizeH="0" baseline="0" dirty="0">
                          <a:ln>
                            <a:noFill/>
                          </a:ln>
                          <a:solidFill>
                            <a:schemeClr val="accent2"/>
                          </a:solidFill>
                          <a:effectLst/>
                          <a:latin typeface="Arial" pitchFamily="34" charset="0"/>
                          <a:ea typeface="+mn-ea"/>
                          <a:cs typeface="Arial" pitchFamily="34" charset="0"/>
                        </a:rPr>
                        <a:t>922,337,203,685,477.5808 to 922,337,203,685,477.5807</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Monetary data</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8</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256">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char(n)</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n characters, where n can be 1 to 8000</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Fixed length character data</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n</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256">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varchar</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(n)</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n characters, where n can be 1 to 8000</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Variable length character data</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n+2</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256">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xml</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IN" sz="1200" b="0" i="1" u="none" strike="noStrike" kern="1200" cap="none" normalizeH="0" baseline="0" dirty="0">
                          <a:ln>
                            <a:noFill/>
                          </a:ln>
                          <a:solidFill>
                            <a:schemeClr val="accent2"/>
                          </a:solidFill>
                          <a:effectLst/>
                          <a:latin typeface="Arial" pitchFamily="34" charset="0"/>
                          <a:ea typeface="+mn-ea"/>
                          <a:cs typeface="Arial" pitchFamily="34" charset="0"/>
                        </a:rPr>
                        <a:t>xml instances and xml type variables</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IN" sz="1200" b="0" i="1" u="none" strike="noStrike" kern="1200" cap="none" normalizeH="0" baseline="0" dirty="0">
                          <a:ln>
                            <a:noFill/>
                          </a:ln>
                          <a:solidFill>
                            <a:schemeClr val="accent2"/>
                          </a:solidFill>
                          <a:effectLst/>
                          <a:latin typeface="Arial" pitchFamily="34" charset="0"/>
                          <a:ea typeface="+mn-ea"/>
                          <a:cs typeface="Arial" pitchFamily="34" charset="0"/>
                        </a:rPr>
                        <a:t>Store and return xml values</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Variable size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256">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Geometry</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Two-dimensional data</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Geometrical shapes, such as points, lines, and polygon</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Variable size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31519">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geography</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Ellipsoidal data </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Geographical data, such as the latitude and longitude coordinates that represent points, lines, and polygons on the earth’s surface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Variable size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657975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0"/>
            <a:ext cx="7313613" cy="47244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The SELECT statement is used for accessing and retrieving data from a database. </a:t>
            </a:r>
          </a:p>
          <a:p>
            <a:pPr marL="342900" lvl="1" indent="-342900">
              <a:buBlip>
                <a:blip r:embed="rId3"/>
              </a:buBlip>
              <a:defRPr/>
            </a:pPr>
            <a:r>
              <a:rPr lang="en-US" sz="2000" dirty="0">
                <a:solidFill>
                  <a:schemeClr val="accent2"/>
                </a:solidFill>
                <a:latin typeface="Arial" charset="0"/>
                <a:cs typeface="Times New Roman" pitchFamily="18" charset="0"/>
              </a:rPr>
              <a:t>Syntax:</a:t>
            </a:r>
          </a:p>
          <a:p>
            <a:pPr lvl="1" eaLnBrk="1" hangingPunct="1">
              <a:buFontTx/>
              <a:buNone/>
              <a:defRPr/>
            </a:pPr>
            <a:r>
              <a:rPr lang="en-US" sz="1800" kern="1200" dirty="0">
                <a:solidFill>
                  <a:schemeClr val="accent2"/>
                </a:solidFill>
                <a:latin typeface="Arial" charset="0"/>
                <a:cs typeface="Times New Roman" pitchFamily="18" charset="0"/>
              </a:rPr>
              <a:t>		 </a:t>
            </a:r>
            <a:r>
              <a:rPr lang="en-US" sz="1600" kern="1200" dirty="0">
                <a:solidFill>
                  <a:schemeClr val="accent2"/>
                </a:solidFill>
                <a:latin typeface="Courier New" pitchFamily="49" charset="0"/>
                <a:cs typeface="Courier New" pitchFamily="49" charset="0"/>
              </a:rPr>
              <a:t>SELECT [ALL | DISTINCT] </a:t>
            </a:r>
            <a:r>
              <a:rPr lang="en-US" sz="1600" kern="1200" dirty="0" err="1">
                <a:solidFill>
                  <a:schemeClr val="accent2"/>
                </a:solidFill>
                <a:latin typeface="Courier New" pitchFamily="49" charset="0"/>
                <a:cs typeface="Courier New" pitchFamily="49" charset="0"/>
              </a:rPr>
              <a:t>select_column_list</a:t>
            </a:r>
            <a:r>
              <a:rPr lang="en-US" sz="1600" kern="1200" dirty="0">
                <a:solidFill>
                  <a:schemeClr val="accent2"/>
                </a:solidFill>
                <a:latin typeface="Courier New" pitchFamily="49" charset="0"/>
                <a:cs typeface="Courier New" pitchFamily="49" charset="0"/>
              </a:rPr>
              <a:t> </a:t>
            </a:r>
            <a:br>
              <a:rPr lang="en-US" sz="1600" kern="1200" dirty="0">
                <a:solidFill>
                  <a:schemeClr val="accent2"/>
                </a:solidFill>
                <a:latin typeface="Courier New" pitchFamily="49" charset="0"/>
                <a:cs typeface="Courier New" pitchFamily="49" charset="0"/>
              </a:rPr>
            </a:br>
            <a:r>
              <a:rPr lang="en-US" sz="1600" kern="1200" dirty="0">
                <a:solidFill>
                  <a:schemeClr val="accent2"/>
                </a:solidFill>
                <a:latin typeface="Courier New" pitchFamily="49" charset="0"/>
                <a:cs typeface="Courier New" pitchFamily="49" charset="0"/>
              </a:rPr>
              <a:t>	[INTO [</a:t>
            </a:r>
            <a:r>
              <a:rPr lang="en-US" sz="1600" kern="1200" dirty="0" err="1">
                <a:solidFill>
                  <a:schemeClr val="accent2"/>
                </a:solidFill>
                <a:latin typeface="Courier New" pitchFamily="49" charset="0"/>
                <a:cs typeface="Courier New" pitchFamily="49" charset="0"/>
              </a:rPr>
              <a:t>new_table_name</a:t>
            </a:r>
            <a:r>
              <a:rPr lang="en-US" sz="1600" kern="1200" dirty="0">
                <a:solidFill>
                  <a:schemeClr val="accent2"/>
                </a:solidFill>
                <a:latin typeface="Courier New" pitchFamily="49" charset="0"/>
                <a:cs typeface="Courier New" pitchFamily="49" charset="0"/>
              </a:rPr>
              <a:t>]] </a:t>
            </a:r>
            <a:br>
              <a:rPr lang="en-US" sz="1600" kern="1200" dirty="0">
                <a:solidFill>
                  <a:schemeClr val="accent2"/>
                </a:solidFill>
                <a:latin typeface="Courier New" pitchFamily="49" charset="0"/>
                <a:cs typeface="Courier New" pitchFamily="49" charset="0"/>
              </a:rPr>
            </a:br>
            <a:r>
              <a:rPr lang="en-US" sz="1600" kern="1200" dirty="0">
                <a:solidFill>
                  <a:schemeClr val="accent2"/>
                </a:solidFill>
                <a:latin typeface="Courier New" pitchFamily="49" charset="0"/>
                <a:cs typeface="Courier New" pitchFamily="49" charset="0"/>
              </a:rPr>
              <a:t>	[FROM {</a:t>
            </a:r>
            <a:r>
              <a:rPr lang="en-US" sz="1600" kern="1200" dirty="0" err="1">
                <a:solidFill>
                  <a:schemeClr val="accent2"/>
                </a:solidFill>
                <a:latin typeface="Courier New" pitchFamily="49" charset="0"/>
                <a:cs typeface="Courier New" pitchFamily="49" charset="0"/>
              </a:rPr>
              <a:t>table_name</a:t>
            </a:r>
            <a:r>
              <a:rPr lang="en-US" sz="1600" kern="1200" dirty="0">
                <a:solidFill>
                  <a:schemeClr val="accent2"/>
                </a:solidFill>
                <a:latin typeface="Courier New" pitchFamily="49" charset="0"/>
                <a:cs typeface="Courier New" pitchFamily="49" charset="0"/>
              </a:rPr>
              <a:t> | </a:t>
            </a:r>
            <a:r>
              <a:rPr lang="en-US" sz="1600" kern="1200" dirty="0" err="1">
                <a:solidFill>
                  <a:schemeClr val="accent2"/>
                </a:solidFill>
                <a:latin typeface="Courier New" pitchFamily="49" charset="0"/>
                <a:cs typeface="Courier New" pitchFamily="49" charset="0"/>
              </a:rPr>
              <a:t>view_name</a:t>
            </a:r>
            <a:r>
              <a:rPr lang="en-US" sz="1600" kern="1200" dirty="0">
                <a:solidFill>
                  <a:schemeClr val="accent2"/>
                </a:solidFill>
                <a:latin typeface="Courier New" pitchFamily="49" charset="0"/>
                <a:cs typeface="Courier New" pitchFamily="49" charset="0"/>
              </a:rPr>
              <a:t>} </a:t>
            </a:r>
            <a:br>
              <a:rPr lang="en-US" sz="1600" kern="1200" dirty="0">
                <a:solidFill>
                  <a:schemeClr val="accent2"/>
                </a:solidFill>
                <a:latin typeface="Courier New" pitchFamily="49" charset="0"/>
                <a:cs typeface="Courier New" pitchFamily="49" charset="0"/>
              </a:rPr>
            </a:br>
            <a:r>
              <a:rPr lang="en-US" sz="1600" kern="1200" dirty="0">
                <a:solidFill>
                  <a:schemeClr val="accent2"/>
                </a:solidFill>
                <a:latin typeface="Courier New" pitchFamily="49" charset="0"/>
                <a:cs typeface="Courier New" pitchFamily="49" charset="0"/>
              </a:rPr>
              <a:t>	[WHERE </a:t>
            </a:r>
            <a:r>
              <a:rPr lang="en-US" sz="1600" kern="1200" dirty="0" err="1">
                <a:solidFill>
                  <a:schemeClr val="accent2"/>
                </a:solidFill>
                <a:latin typeface="Courier New" pitchFamily="49" charset="0"/>
                <a:cs typeface="Courier New" pitchFamily="49" charset="0"/>
              </a:rPr>
              <a:t>search_condition</a:t>
            </a:r>
            <a:r>
              <a:rPr lang="en-US" sz="1600" kern="1200" dirty="0">
                <a:solidFill>
                  <a:schemeClr val="accent2"/>
                </a:solidFill>
                <a:latin typeface="Courier New" pitchFamily="49" charset="0"/>
                <a:cs typeface="Courier New" pitchFamily="49" charset="0"/>
              </a:rPr>
              <a:t>] </a:t>
            </a:r>
          </a:p>
          <a:p>
            <a:pPr lvl="1" eaLnBrk="1" hangingPunct="1">
              <a:buFontTx/>
              <a:buBlip>
                <a:blip r:embed="rId4"/>
              </a:buBlip>
              <a:defRPr/>
            </a:pPr>
            <a:endParaRPr lang="en-US" sz="1800" kern="12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lvl="1" eaLnBrk="1" hangingPunct="1">
              <a:buFontTx/>
              <a:buBlip>
                <a:blip r:embed="rId4"/>
              </a:buBlip>
              <a:defRPr/>
            </a:pPr>
            <a:endParaRPr lang="en-US" sz="18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3075" name="Text Box 3"/>
          <p:cNvSpPr txBox="1">
            <a:spLocks noChangeArrowheads="1"/>
          </p:cNvSpPr>
          <p:nvPr/>
        </p:nvSpPr>
        <p:spPr bwMode="auto">
          <a:xfrm>
            <a:off x="1676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Retrieving Specific Attributes</a:t>
            </a:r>
          </a:p>
        </p:txBody>
      </p:sp>
    </p:spTree>
    <p:extLst>
      <p:ext uri="{BB962C8B-B14F-4D97-AF65-F5344CB8AC3E}">
        <p14:creationId xmlns:p14="http://schemas.microsoft.com/office/powerpoint/2010/main" val="8004879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Retrieving Specific Attributes (Contd.)</a:t>
            </a:r>
          </a:p>
        </p:txBody>
      </p:sp>
      <p:sp>
        <p:nvSpPr>
          <p:cNvPr id="4099" name="Rectangle 2"/>
          <p:cNvSpPr txBox="1">
            <a:spLocks noChangeArrowheads="1"/>
          </p:cNvSpPr>
          <p:nvPr/>
        </p:nvSpPr>
        <p:spPr bwMode="auto">
          <a:xfrm>
            <a:off x="3048000" y="1600200"/>
            <a:ext cx="7391400" cy="1828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800100" indent="-34290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To display all the details of employees, you can use the following query:</a:t>
            </a:r>
          </a:p>
          <a:p>
            <a:pPr lvl="1" eaLnBrk="1" hangingPunct="1">
              <a:spcBef>
                <a:spcPct val="20000"/>
              </a:spcBef>
            </a:pPr>
            <a:r>
              <a:rPr lang="en-IN">
                <a:solidFill>
                  <a:schemeClr val="accent2"/>
                </a:solidFill>
                <a:latin typeface="Arial" pitchFamily="34" charset="0"/>
                <a:cs typeface="Times New Roman" pitchFamily="18" charset="0"/>
              </a:rPr>
              <a:t>	</a:t>
            </a:r>
            <a:r>
              <a:rPr lang="en-IN" sz="1600">
                <a:solidFill>
                  <a:schemeClr val="accent2"/>
                </a:solidFill>
                <a:latin typeface="Courier New" pitchFamily="49" charset="0"/>
                <a:cs typeface="Courier New" pitchFamily="49" charset="0"/>
              </a:rPr>
              <a:t>SELECT * FROM HumanResources.Employee</a:t>
            </a: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5" name="Down Arrow 4"/>
          <p:cNvSpPr/>
          <p:nvPr/>
        </p:nvSpPr>
        <p:spPr>
          <a:xfrm flipH="1">
            <a:off x="6324600" y="2895600"/>
            <a:ext cx="762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6553200" y="2971801"/>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a:t>
            </a:r>
          </a:p>
        </p:txBody>
      </p:sp>
      <p:pic>
        <p:nvPicPr>
          <p:cNvPr id="410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581401"/>
            <a:ext cx="6191250" cy="2276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39719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4102"/>
                                        </p:tgtEl>
                                        <p:attrNameLst>
                                          <p:attrName>style.visibility</p:attrName>
                                        </p:attrNameLst>
                                      </p:cBhvr>
                                      <p:to>
                                        <p:strVal val="visible"/>
                                      </p:to>
                                    </p:set>
                                    <p:animEffect transition="in" filter="checkerboard(across)">
                                      <p:cBhvr>
                                        <p:cTn id="14"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p:txBody>
      </p:sp>
      <p:sp>
        <p:nvSpPr>
          <p:cNvPr id="9219" name="Rectangle 2"/>
          <p:cNvSpPr txBox="1">
            <a:spLocks noChangeArrowheads="1"/>
          </p:cNvSpPr>
          <p:nvPr/>
        </p:nvSpPr>
        <p:spPr bwMode="auto">
          <a:xfrm>
            <a:off x="3048000" y="1600200"/>
            <a:ext cx="7391400" cy="2057400"/>
          </a:xfrm>
          <a:prstGeom prst="rect">
            <a:avLst/>
          </a:prstGeom>
          <a:solidFill>
            <a:srgbClr val="FFFFFF"/>
          </a:solidFill>
          <a:ln w="9525">
            <a:noFill/>
            <a:miter lim="800000"/>
            <a:headEnd/>
            <a:tailEnd/>
          </a:ln>
        </p:spPr>
        <p:txBody>
          <a:bodyPr/>
          <a:lstStyle/>
          <a:p>
            <a:pPr marL="342900" indent="-342900">
              <a:spcBef>
                <a:spcPct val="20000"/>
              </a:spcBef>
              <a:buBlip>
                <a:blip r:embed="rId3"/>
              </a:buBlip>
              <a:defRPr/>
            </a:pPr>
            <a:r>
              <a:rPr lang="en-US" dirty="0">
                <a:solidFill>
                  <a:schemeClr val="accent2"/>
                </a:solidFill>
                <a:latin typeface="Arial" pitchFamily="34" charset="0"/>
                <a:cs typeface="Times New Roman" pitchFamily="18" charset="0"/>
              </a:rPr>
              <a:t>To view specific details, you can specify the column names in the SELECT statement, as shown in the following query:</a:t>
            </a:r>
          </a:p>
          <a:p>
            <a:pPr marL="800100" lvl="1" indent="-342900">
              <a:spcBef>
                <a:spcPct val="20000"/>
              </a:spcBef>
              <a:defRPr/>
            </a:pPr>
            <a:r>
              <a:rPr lang="en-IN" dirty="0">
                <a:solidFill>
                  <a:schemeClr val="accent2"/>
                </a:solidFill>
                <a:latin typeface="Arial" pitchFamily="34" charset="0"/>
                <a:cs typeface="Times New Roman" pitchFamily="18" charset="0"/>
              </a:rPr>
              <a:t>	</a:t>
            </a:r>
            <a:r>
              <a:rPr lang="en-IN" sz="1600" dirty="0">
                <a:solidFill>
                  <a:schemeClr val="accent2"/>
                </a:solidFill>
                <a:latin typeface="Courier New" pitchFamily="49" charset="0"/>
                <a:cs typeface="Courier New" pitchFamily="49" charset="0"/>
              </a:rPr>
              <a:t>SELECT </a:t>
            </a:r>
            <a:r>
              <a:rPr lang="en-IN" sz="1600" dirty="0" err="1">
                <a:solidFill>
                  <a:schemeClr val="accent2"/>
                </a:solidFill>
                <a:latin typeface="Courier New" pitchFamily="49" charset="0"/>
                <a:cs typeface="Courier New" pitchFamily="49" charset="0"/>
              </a:rPr>
              <a:t>EmployeeID</a:t>
            </a:r>
            <a:r>
              <a:rPr lang="en-IN" sz="1600" dirty="0">
                <a:solidFill>
                  <a:schemeClr val="accent2"/>
                </a:solidFill>
                <a:latin typeface="Courier New" pitchFamily="49" charset="0"/>
                <a:cs typeface="Courier New" pitchFamily="49" charset="0"/>
              </a:rPr>
              <a:t>, </a:t>
            </a:r>
            <a:r>
              <a:rPr lang="en-IN" sz="1600" dirty="0" err="1">
                <a:solidFill>
                  <a:schemeClr val="accent2"/>
                </a:solidFill>
                <a:latin typeface="Courier New" pitchFamily="49" charset="0"/>
                <a:cs typeface="Courier New" pitchFamily="49" charset="0"/>
              </a:rPr>
              <a:t>ContactID</a:t>
            </a:r>
            <a:r>
              <a:rPr lang="en-IN" sz="1600" dirty="0">
                <a:solidFill>
                  <a:schemeClr val="accent2"/>
                </a:solidFill>
                <a:latin typeface="Courier New" pitchFamily="49" charset="0"/>
                <a:cs typeface="Courier New" pitchFamily="49" charset="0"/>
              </a:rPr>
              <a:t>, </a:t>
            </a:r>
            <a:r>
              <a:rPr lang="en-IN" sz="1600" dirty="0" err="1">
                <a:solidFill>
                  <a:schemeClr val="accent2"/>
                </a:solidFill>
                <a:latin typeface="Courier New" pitchFamily="49" charset="0"/>
                <a:cs typeface="Courier New" pitchFamily="49" charset="0"/>
              </a:rPr>
              <a:t>LoginID</a:t>
            </a:r>
            <a:r>
              <a:rPr lang="en-IN" sz="1600" dirty="0">
                <a:solidFill>
                  <a:schemeClr val="accent2"/>
                </a:solidFill>
                <a:latin typeface="Courier New" pitchFamily="49" charset="0"/>
                <a:cs typeface="Courier New" pitchFamily="49" charset="0"/>
              </a:rPr>
              <a:t>, Title </a:t>
            </a:r>
          </a:p>
          <a:p>
            <a:pPr marL="800100" lvl="1" indent="-342900">
              <a:spcBef>
                <a:spcPct val="20000"/>
              </a:spcBef>
              <a:defRPr/>
            </a:pPr>
            <a:r>
              <a:rPr lang="en-IN" sz="1600" dirty="0">
                <a:solidFill>
                  <a:schemeClr val="accent2"/>
                </a:solidFill>
                <a:latin typeface="Courier New" pitchFamily="49" charset="0"/>
                <a:cs typeface="Courier New" pitchFamily="49" charset="0"/>
              </a:rPr>
              <a:t>	FROM </a:t>
            </a:r>
            <a:r>
              <a:rPr lang="en-IN" sz="1600" dirty="0" err="1">
                <a:solidFill>
                  <a:schemeClr val="accent2"/>
                </a:solidFill>
                <a:latin typeface="Courier New" pitchFamily="49" charset="0"/>
                <a:cs typeface="Courier New" pitchFamily="49" charset="0"/>
              </a:rPr>
              <a:t>HumanResources.Employee</a:t>
            </a:r>
            <a:endParaRPr lang="en-US" sz="1600" dirty="0">
              <a:solidFill>
                <a:schemeClr val="accent2"/>
              </a:solidFill>
              <a:latin typeface="Courier New" pitchFamily="49" charset="0"/>
              <a:cs typeface="Courier New" pitchFamily="49" charset="0"/>
            </a:endParaRPr>
          </a:p>
          <a:p>
            <a:pPr marL="342900" indent="-342900">
              <a:spcBef>
                <a:spcPct val="20000"/>
              </a:spcBef>
              <a:buBlip>
                <a:blip r:embed="rId3"/>
              </a:buBlip>
              <a:defRPr/>
            </a:pPr>
            <a:endParaRPr lang="en-US" dirty="0">
              <a:solidFill>
                <a:schemeClr val="accent2"/>
              </a:solidFill>
              <a:latin typeface="Arial" pitchFamily="34" charset="0"/>
              <a:cs typeface="Times New Roman" pitchFamily="18" charset="0"/>
            </a:endParaRPr>
          </a:p>
          <a:p>
            <a:pPr marL="342900" lvl="1" indent="-342900" eaLnBrk="0" hangingPunct="0">
              <a:spcBef>
                <a:spcPct val="20000"/>
              </a:spcBef>
              <a:defRPr/>
            </a:pPr>
            <a:endParaRPr lang="en-US" dirty="0">
              <a:solidFill>
                <a:schemeClr val="accent2"/>
              </a:solidFill>
              <a:latin typeface="Arial" pitchFamily="34" charset="0"/>
              <a:cs typeface="Times New Roman" pitchFamily="18" charset="0"/>
            </a:endParaRPr>
          </a:p>
          <a:p>
            <a:pPr marL="342900" indent="-342900">
              <a:spcBef>
                <a:spcPct val="20000"/>
              </a:spcBef>
              <a:defRPr/>
            </a:pPr>
            <a:endParaRPr lang="en-US" dirty="0">
              <a:solidFill>
                <a:schemeClr val="accent2"/>
              </a:solidFill>
              <a:latin typeface="Arial" pitchFamily="34" charset="0"/>
              <a:cs typeface="Times New Roman" pitchFamily="18" charset="0"/>
            </a:endParaRPr>
          </a:p>
        </p:txBody>
      </p:sp>
      <p:sp>
        <p:nvSpPr>
          <p:cNvPr id="5" name="Down Arrow 4"/>
          <p:cNvSpPr/>
          <p:nvPr/>
        </p:nvSpPr>
        <p:spPr>
          <a:xfrm flipH="1">
            <a:off x="6643688" y="3124200"/>
            <a:ext cx="762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6934200" y="3200401"/>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512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1" y="3886200"/>
            <a:ext cx="4562475"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2717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5126"/>
                                        </p:tgtEl>
                                        <p:attrNameLst>
                                          <p:attrName>style.visibility</p:attrName>
                                        </p:attrNameLst>
                                      </p:cBhvr>
                                      <p:to>
                                        <p:strVal val="visible"/>
                                      </p:to>
                                    </p:set>
                                    <p:animEffect transition="in" filter="checkerboard(across)">
                                      <p:cBhvr>
                                        <p:cTn id="14"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6147" name="Rectangle 2"/>
          <p:cNvSpPr txBox="1">
            <a:spLocks noChangeArrowheads="1"/>
          </p:cNvSpPr>
          <p:nvPr/>
        </p:nvSpPr>
        <p:spPr bwMode="auto">
          <a:xfrm>
            <a:off x="3048000" y="1600200"/>
            <a:ext cx="7391400" cy="2667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Customizing the display:</a:t>
            </a:r>
          </a:p>
          <a:p>
            <a:pPr lvl="1" eaLnBrk="1" hangingPunct="1">
              <a:spcBef>
                <a:spcPct val="20000"/>
              </a:spcBef>
              <a:buFontTx/>
              <a:buBlip>
                <a:blip r:embed="rId4"/>
              </a:buBlip>
            </a:pPr>
            <a:r>
              <a:rPr lang="en-US" sz="1800">
                <a:solidFill>
                  <a:schemeClr val="accent2"/>
                </a:solidFill>
                <a:latin typeface="Arial" pitchFamily="34" charset="0"/>
                <a:cs typeface="Times New Roman" pitchFamily="18" charset="0"/>
              </a:rPr>
              <a:t>Consider the following example that displays the Department ID and Department Names from the Department table of the AdventureWorks database. </a:t>
            </a:r>
          </a:p>
          <a:p>
            <a:pPr lvl="1" eaLnBrk="1" hangingPunct="1">
              <a:spcBef>
                <a:spcPct val="20000"/>
              </a:spcBef>
              <a:buFontTx/>
              <a:buBlip>
                <a:blip r:embed="rId4"/>
              </a:buBlip>
            </a:pPr>
            <a:r>
              <a:rPr lang="en-US" sz="1800">
                <a:solidFill>
                  <a:schemeClr val="accent2"/>
                </a:solidFill>
                <a:latin typeface="Arial" pitchFamily="34" charset="0"/>
                <a:cs typeface="Times New Roman" pitchFamily="18" charset="0"/>
              </a:rPr>
              <a:t>The report should contain column headings different from those given in the table, as shown in the following figure.</a:t>
            </a:r>
          </a:p>
        </p:txBody>
      </p:sp>
      <p:graphicFrame>
        <p:nvGraphicFramePr>
          <p:cNvPr id="5" name="Table 4"/>
          <p:cNvGraphicFramePr>
            <a:graphicFrameLocks noGrp="1"/>
          </p:cNvGraphicFramePr>
          <p:nvPr/>
        </p:nvGraphicFramePr>
        <p:xfrm>
          <a:off x="4572000" y="3962400"/>
          <a:ext cx="4343400" cy="762000"/>
        </p:xfrm>
        <a:graphic>
          <a:graphicData uri="http://schemas.openxmlformats.org/drawingml/2006/table">
            <a:tbl>
              <a:tblPr/>
              <a:tblGrid>
                <a:gridCol w="2562225">
                  <a:extLst>
                    <a:ext uri="{9D8B030D-6E8A-4147-A177-3AD203B41FA5}">
                      <a16:colId xmlns:a16="http://schemas.microsoft.com/office/drawing/2014/main" val="20000"/>
                    </a:ext>
                  </a:extLst>
                </a:gridCol>
                <a:gridCol w="1781175">
                  <a:extLst>
                    <a:ext uri="{9D8B030D-6E8A-4147-A177-3AD203B41FA5}">
                      <a16:colId xmlns:a16="http://schemas.microsoft.com/office/drawing/2014/main" val="20001"/>
                    </a:ext>
                  </a:extLst>
                </a:gridCol>
              </a:tblGrid>
              <a:tr h="3810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600" b="1" i="1" u="none" strike="noStrike" cap="none" normalizeH="0" baseline="0">
                          <a:ln>
                            <a:noFill/>
                          </a:ln>
                          <a:solidFill>
                            <a:schemeClr val="tx1"/>
                          </a:solidFill>
                          <a:effectLst/>
                          <a:latin typeface="Times New Roman" pitchFamily="18" charset="0"/>
                          <a:cs typeface="Times New Roman" pitchFamily="18" charset="0"/>
                        </a:rPr>
                        <a:t>Department Number</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600" b="1" i="1" u="none" strike="noStrike" cap="none" normalizeH="0" baseline="0">
                          <a:ln>
                            <a:noFill/>
                          </a:ln>
                          <a:solidFill>
                            <a:schemeClr val="tx1"/>
                          </a:solidFill>
                          <a:effectLst/>
                          <a:latin typeface="Times New Roman" pitchFamily="18" charset="0"/>
                          <a:cs typeface="Times New Roman" pitchFamily="18" charset="0"/>
                        </a:rPr>
                        <a:t>Department Name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endParaRPr kumimoji="0" lang="fr-FR" sz="1000" b="0" i="1"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endParaRPr kumimoji="0" lang="fr-FR" sz="1000" b="0" i="1"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345895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a:solidFill>
                <a:srgbClr val="FF0000"/>
              </a:solidFill>
              <a:latin typeface="Tahoma" pitchFamily="34" charset="0"/>
              <a:cs typeface="Times New Roman" pitchFamily="18" charset="0"/>
            </a:endParaRPr>
          </a:p>
        </p:txBody>
      </p:sp>
      <p:sp>
        <p:nvSpPr>
          <p:cNvPr id="11267" name="Rectangle 2"/>
          <p:cNvSpPr txBox="1">
            <a:spLocks noChangeArrowheads="1"/>
          </p:cNvSpPr>
          <p:nvPr/>
        </p:nvSpPr>
        <p:spPr bwMode="auto">
          <a:xfrm>
            <a:off x="3048000" y="1600200"/>
            <a:ext cx="7391400" cy="4267200"/>
          </a:xfrm>
          <a:prstGeom prst="rect">
            <a:avLst/>
          </a:prstGeom>
          <a:solidFill>
            <a:srgbClr val="FFFFFF"/>
          </a:solidFill>
          <a:ln w="9525">
            <a:noFill/>
            <a:miter lim="800000"/>
            <a:headEnd/>
            <a:tailEnd/>
          </a:ln>
        </p:spPr>
        <p:txBody>
          <a:bodyPr/>
          <a:lstStyle/>
          <a:p>
            <a:pPr marL="742950" lvl="1" indent="-285750">
              <a:spcBef>
                <a:spcPct val="20000"/>
              </a:spcBef>
              <a:buBlip>
                <a:blip r:embed="rId3"/>
              </a:buBlip>
              <a:defRPr/>
            </a:pPr>
            <a:r>
              <a:rPr lang="en-US" dirty="0">
                <a:solidFill>
                  <a:schemeClr val="accent2"/>
                </a:solidFill>
                <a:latin typeface="Arial" charset="0"/>
                <a:cs typeface="Times New Roman" pitchFamily="18" charset="0"/>
              </a:rPr>
              <a:t>You can write the query in the following ways:</a:t>
            </a:r>
          </a:p>
          <a:p>
            <a:pPr marL="1257300" lvl="2" indent="-342900">
              <a:spcBef>
                <a:spcPct val="20000"/>
              </a:spcBef>
              <a:defRPr/>
            </a:pPr>
            <a:r>
              <a:rPr lang="en-US" sz="1600" dirty="0">
                <a:solidFill>
                  <a:schemeClr val="accent2"/>
                </a:solidFill>
                <a:latin typeface="Arial" pitchFamily="34" charset="0"/>
                <a:cs typeface="Times New Roman" pitchFamily="18" charset="0"/>
              </a:rPr>
              <a:t>	</a:t>
            </a:r>
            <a:r>
              <a:rPr lang="en-US" sz="1600" dirty="0">
                <a:solidFill>
                  <a:schemeClr val="accent2"/>
                </a:solidFill>
                <a:latin typeface="Courier New" pitchFamily="49" charset="0"/>
                <a:cs typeface="Courier New" pitchFamily="49" charset="0"/>
              </a:rPr>
              <a:t>SELECT 'Department Number'= </a:t>
            </a:r>
            <a:r>
              <a:rPr lang="en-US" sz="1600" dirty="0" err="1">
                <a:solidFill>
                  <a:schemeClr val="accent2"/>
                </a:solidFill>
                <a:latin typeface="Courier New" pitchFamily="49" charset="0"/>
                <a:cs typeface="Courier New" pitchFamily="49" charset="0"/>
              </a:rPr>
              <a:t>DepartmentID</a:t>
            </a:r>
            <a:r>
              <a:rPr lang="en-US" sz="1600" dirty="0">
                <a:solidFill>
                  <a:schemeClr val="accent2"/>
                </a:solidFill>
                <a:latin typeface="Courier New" pitchFamily="49" charset="0"/>
                <a:cs typeface="Courier New" pitchFamily="49" charset="0"/>
              </a:rPr>
              <a:t>,       'Department Name'= Name 			   FROM </a:t>
            </a:r>
            <a:r>
              <a:rPr lang="en-US" sz="1600" dirty="0" err="1">
                <a:solidFill>
                  <a:schemeClr val="accent2"/>
                </a:solidFill>
                <a:latin typeface="Courier New" pitchFamily="49" charset="0"/>
                <a:cs typeface="Courier New" pitchFamily="49" charset="0"/>
              </a:rPr>
              <a:t>HumanResources.Department</a:t>
            </a:r>
            <a:r>
              <a:rPr lang="en-US" sz="1600" dirty="0">
                <a:solidFill>
                  <a:schemeClr val="accent2"/>
                </a:solidFill>
                <a:latin typeface="Courier New" pitchFamily="49" charset="0"/>
                <a:cs typeface="Courier New" pitchFamily="49" charset="0"/>
              </a:rPr>
              <a:t> </a:t>
            </a:r>
          </a:p>
          <a:p>
            <a:pPr marL="800100" lvl="1" indent="-342900">
              <a:spcBef>
                <a:spcPct val="20000"/>
              </a:spcBef>
              <a:defRPr/>
            </a:pPr>
            <a:endParaRPr lang="en-US" sz="1600" dirty="0">
              <a:solidFill>
                <a:schemeClr val="accent2"/>
              </a:solidFill>
              <a:latin typeface="Courier New" pitchFamily="49" charset="0"/>
              <a:cs typeface="Courier New" pitchFamily="49" charset="0"/>
            </a:endParaRPr>
          </a:p>
          <a:p>
            <a:pPr marL="800100" lvl="1" indent="-342900">
              <a:spcBef>
                <a:spcPct val="20000"/>
              </a:spcBef>
              <a:defRPr/>
            </a:pPr>
            <a:endParaRPr lang="en-US" sz="1600" dirty="0">
              <a:solidFill>
                <a:schemeClr val="accent2"/>
              </a:solidFill>
              <a:latin typeface="Courier New" pitchFamily="49" charset="0"/>
              <a:cs typeface="Courier New" pitchFamily="49" charset="0"/>
            </a:endParaRPr>
          </a:p>
          <a:p>
            <a:pPr marL="1257300" lvl="2" indent="-342900">
              <a:spcBef>
                <a:spcPct val="20000"/>
              </a:spcBef>
              <a:defRPr/>
            </a:pPr>
            <a:r>
              <a:rPr lang="en-US" sz="1600" dirty="0">
                <a:solidFill>
                  <a:schemeClr val="accent2"/>
                </a:solidFill>
                <a:latin typeface="Courier New" pitchFamily="49" charset="0"/>
                <a:cs typeface="Courier New" pitchFamily="49" charset="0"/>
              </a:rPr>
              <a:t>	SELECT </a:t>
            </a:r>
            <a:r>
              <a:rPr lang="en-US" sz="1600" dirty="0" err="1">
                <a:solidFill>
                  <a:schemeClr val="accent2"/>
                </a:solidFill>
                <a:latin typeface="Courier New" pitchFamily="49" charset="0"/>
                <a:cs typeface="Courier New" pitchFamily="49" charset="0"/>
              </a:rPr>
              <a:t>DepartmentID</a:t>
            </a:r>
            <a:r>
              <a:rPr lang="en-US" sz="1600" dirty="0">
                <a:solidFill>
                  <a:schemeClr val="accent2"/>
                </a:solidFill>
                <a:latin typeface="Courier New" pitchFamily="49" charset="0"/>
                <a:cs typeface="Courier New" pitchFamily="49" charset="0"/>
              </a:rPr>
              <a:t> 'Department Number', Name 'Department Name' FROM </a:t>
            </a:r>
            <a:r>
              <a:rPr lang="en-US" sz="1600" dirty="0" err="1">
                <a:solidFill>
                  <a:schemeClr val="accent2"/>
                </a:solidFill>
                <a:latin typeface="Courier New" pitchFamily="49" charset="0"/>
                <a:cs typeface="Courier New" pitchFamily="49" charset="0"/>
              </a:rPr>
              <a:t>HumanResources.Department</a:t>
            </a:r>
            <a:endParaRPr lang="en-US" sz="1600" dirty="0">
              <a:solidFill>
                <a:schemeClr val="accent2"/>
              </a:solidFill>
              <a:latin typeface="Courier New" pitchFamily="49" charset="0"/>
              <a:cs typeface="Courier New" pitchFamily="49" charset="0"/>
            </a:endParaRPr>
          </a:p>
          <a:p>
            <a:pPr marL="800100" lvl="1" indent="-342900">
              <a:spcBef>
                <a:spcPct val="20000"/>
              </a:spcBef>
              <a:defRPr/>
            </a:pPr>
            <a:endParaRPr lang="en-US" sz="1600" dirty="0">
              <a:solidFill>
                <a:schemeClr val="accent2"/>
              </a:solidFill>
              <a:latin typeface="Courier New" pitchFamily="49" charset="0"/>
              <a:cs typeface="Courier New" pitchFamily="49" charset="0"/>
            </a:endParaRPr>
          </a:p>
          <a:p>
            <a:pPr marL="800100" lvl="1" indent="-342900">
              <a:spcBef>
                <a:spcPct val="20000"/>
              </a:spcBef>
              <a:defRPr/>
            </a:pPr>
            <a:endParaRPr lang="en-US" sz="1600" dirty="0">
              <a:solidFill>
                <a:schemeClr val="accent2"/>
              </a:solidFill>
              <a:latin typeface="Courier New" pitchFamily="49" charset="0"/>
              <a:cs typeface="Courier New" pitchFamily="49" charset="0"/>
            </a:endParaRPr>
          </a:p>
          <a:p>
            <a:pPr marL="1257300" lvl="2" indent="-342900">
              <a:spcBef>
                <a:spcPct val="20000"/>
              </a:spcBef>
              <a:defRPr/>
            </a:pPr>
            <a:r>
              <a:rPr lang="en-US" sz="1600" dirty="0">
                <a:solidFill>
                  <a:schemeClr val="accent2"/>
                </a:solidFill>
                <a:latin typeface="Courier New" pitchFamily="49" charset="0"/>
                <a:cs typeface="Courier New" pitchFamily="49" charset="0"/>
              </a:rPr>
              <a:t>	SELECT </a:t>
            </a:r>
            <a:r>
              <a:rPr lang="en-US" sz="1600" dirty="0" err="1">
                <a:solidFill>
                  <a:schemeClr val="accent2"/>
                </a:solidFill>
                <a:latin typeface="Courier New" pitchFamily="49" charset="0"/>
                <a:cs typeface="Courier New" pitchFamily="49" charset="0"/>
              </a:rPr>
              <a:t>DepartmentID</a:t>
            </a:r>
            <a:r>
              <a:rPr lang="en-US" sz="1600" dirty="0">
                <a:solidFill>
                  <a:schemeClr val="accent2"/>
                </a:solidFill>
                <a:latin typeface="Courier New" pitchFamily="49" charset="0"/>
                <a:cs typeface="Courier New" pitchFamily="49" charset="0"/>
              </a:rPr>
              <a:t> AS 'Department Number', Name AS 'Department Name' 			   FROM </a:t>
            </a:r>
            <a:r>
              <a:rPr lang="en-US" sz="1600" dirty="0" err="1">
                <a:solidFill>
                  <a:schemeClr val="accent2"/>
                </a:solidFill>
                <a:latin typeface="Courier New" pitchFamily="49" charset="0"/>
                <a:cs typeface="Courier New" pitchFamily="49" charset="0"/>
              </a:rPr>
              <a:t>HumanResources.Department</a:t>
            </a:r>
            <a:endParaRPr lang="en-US" sz="1600" dirty="0">
              <a:solidFill>
                <a:schemeClr val="accent2"/>
              </a:solidFill>
              <a:latin typeface="Courier New" pitchFamily="49" charset="0"/>
              <a:cs typeface="Courier New" pitchFamily="49" charset="0"/>
            </a:endParaRPr>
          </a:p>
          <a:p>
            <a:pPr marL="742950" lvl="1" indent="-285750">
              <a:spcBef>
                <a:spcPct val="20000"/>
              </a:spcBef>
              <a:defRPr/>
            </a:pPr>
            <a:r>
              <a:rPr lang="en-US" dirty="0">
                <a:solidFill>
                  <a:schemeClr val="accent2"/>
                </a:solidFill>
                <a:latin typeface="Arial" pitchFamily="34" charset="0"/>
                <a:cs typeface="Times New Roman" pitchFamily="18" charset="0"/>
              </a:rPr>
              <a:t> </a:t>
            </a:r>
          </a:p>
        </p:txBody>
      </p:sp>
      <p:sp>
        <p:nvSpPr>
          <p:cNvPr id="7172" name="TextBox 5"/>
          <p:cNvSpPr txBox="1">
            <a:spLocks noChangeArrowheads="1"/>
          </p:cNvSpPr>
          <p:nvPr/>
        </p:nvSpPr>
        <p:spPr bwMode="auto">
          <a:xfrm>
            <a:off x="6400800" y="2892426"/>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OR</a:t>
            </a:r>
          </a:p>
        </p:txBody>
      </p:sp>
      <p:sp>
        <p:nvSpPr>
          <p:cNvPr id="7173" name="TextBox 6"/>
          <p:cNvSpPr txBox="1">
            <a:spLocks noChangeArrowheads="1"/>
          </p:cNvSpPr>
          <p:nvPr/>
        </p:nvSpPr>
        <p:spPr bwMode="auto">
          <a:xfrm>
            <a:off x="6400800" y="3962401"/>
            <a:ext cx="60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OR</a:t>
            </a:r>
          </a:p>
        </p:txBody>
      </p:sp>
    </p:spTree>
    <p:extLst>
      <p:ext uri="{BB962C8B-B14F-4D97-AF65-F5344CB8AC3E}">
        <p14:creationId xmlns:p14="http://schemas.microsoft.com/office/powerpoint/2010/main" val="79741104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8195" name="Rectangle 2"/>
          <p:cNvSpPr txBox="1">
            <a:spLocks noChangeArrowheads="1"/>
          </p:cNvSpPr>
          <p:nvPr/>
        </p:nvSpPr>
        <p:spPr bwMode="auto">
          <a:xfrm>
            <a:off x="3048000" y="1600200"/>
            <a:ext cx="7391400" cy="76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The SQL Server will display the same output for all the preceding queries, as shown in the following figure.</a:t>
            </a:r>
          </a:p>
          <a:p>
            <a:pPr eaLnBrk="1" hangingPunct="1">
              <a:spcBef>
                <a:spcPct val="20000"/>
              </a:spcBef>
            </a:pPr>
            <a:r>
              <a:rPr lang="en-US">
                <a:solidFill>
                  <a:schemeClr val="accent2"/>
                </a:solidFill>
                <a:latin typeface="Arial" pitchFamily="34" charset="0"/>
                <a:cs typeface="Times New Roman" pitchFamily="18" charset="0"/>
              </a:rPr>
              <a:t> </a:t>
            </a:r>
          </a:p>
        </p:txBody>
      </p:sp>
      <p:pic>
        <p:nvPicPr>
          <p:cNvPr id="819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438400"/>
            <a:ext cx="478155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51541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9219" name="Rectangle 2"/>
          <p:cNvSpPr txBox="1">
            <a:spLocks noChangeArrowheads="1"/>
          </p:cNvSpPr>
          <p:nvPr/>
        </p:nvSpPr>
        <p:spPr bwMode="auto">
          <a:xfrm>
            <a:off x="3048000" y="1600200"/>
            <a:ext cx="7391400" cy="1447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714500" indent="-3429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Literals are string values that are enclosed in single quotes and added to the SELECT statement.</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The following SQL query retrieves the employee ID and their titles from the Employee table along with a literal ‘Designation’:</a:t>
            </a:r>
          </a:p>
          <a:p>
            <a:pPr lvl="3" eaLnBrk="1" hangingPunct="1">
              <a:spcBef>
                <a:spcPct val="20000"/>
              </a:spcBef>
            </a:pPr>
            <a:r>
              <a:rPr lang="en-US" sz="1600">
                <a:solidFill>
                  <a:schemeClr val="accent2"/>
                </a:solidFill>
                <a:latin typeface="Courier New" pitchFamily="49" charset="0"/>
                <a:cs typeface="Courier New" pitchFamily="49" charset="0"/>
              </a:rPr>
              <a:t>SELECT EmployeeID, 'Designation: ', Title</a:t>
            </a:r>
          </a:p>
          <a:p>
            <a:pPr lvl="3" eaLnBrk="1" hangingPunct="1">
              <a:spcBef>
                <a:spcPct val="20000"/>
              </a:spcBef>
            </a:pPr>
            <a:r>
              <a:rPr lang="en-US" sz="1600">
                <a:solidFill>
                  <a:schemeClr val="accent2"/>
                </a:solidFill>
                <a:latin typeface="Courier New" pitchFamily="49" charset="0"/>
                <a:cs typeface="Courier New" pitchFamily="49" charset="0"/>
              </a:rPr>
              <a:t>FROM HumanResources.Employee</a:t>
            </a: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5" name="Down Arrow 4"/>
          <p:cNvSpPr/>
          <p:nvPr/>
        </p:nvSpPr>
        <p:spPr>
          <a:xfrm flipH="1">
            <a:off x="6858000" y="3581400"/>
            <a:ext cx="76200" cy="3048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7086600" y="3565526"/>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9222" name="Picture 7"/>
          <p:cNvPicPr>
            <a:picLocks noChangeAspect="1" noChangeArrowheads="1"/>
          </p:cNvPicPr>
          <p:nvPr/>
        </p:nvPicPr>
        <p:blipFill>
          <a:blip r:embed="rId5">
            <a:extLst>
              <a:ext uri="{28A0092B-C50C-407E-A947-70E740481C1C}">
                <a14:useLocalDpi xmlns:a14="http://schemas.microsoft.com/office/drawing/2010/main" val="0"/>
              </a:ext>
            </a:extLst>
          </a:blip>
          <a:srcRect r="49265"/>
          <a:stretch>
            <a:fillRect/>
          </a:stretch>
        </p:blipFill>
        <p:spPr bwMode="auto">
          <a:xfrm>
            <a:off x="4876800" y="4038600"/>
            <a:ext cx="39624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94223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9222"/>
                                        </p:tgtEl>
                                        <p:attrNameLst>
                                          <p:attrName>style.visibility</p:attrName>
                                        </p:attrNameLst>
                                      </p:cBhvr>
                                      <p:to>
                                        <p:strVal val="visible"/>
                                      </p:to>
                                    </p:set>
                                    <p:animEffect transition="in" filter="checkerboard(across)">
                                      <p:cBhvr>
                                        <p:cTn id="14"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10243" name="Rectangle 2"/>
          <p:cNvSpPr txBox="1">
            <a:spLocks noChangeArrowheads="1"/>
          </p:cNvSpPr>
          <p:nvPr/>
        </p:nvSpPr>
        <p:spPr bwMode="auto">
          <a:xfrm>
            <a:off x="3048000" y="1600200"/>
            <a:ext cx="7391400" cy="472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200150" indent="-28575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Concatenating the text values in the output:</a:t>
            </a:r>
          </a:p>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The concatenation operator is used to concatenate string expressions and is represented by the + sign. </a:t>
            </a:r>
          </a:p>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To concatenate two strings, you can use the following query:</a:t>
            </a:r>
          </a:p>
          <a:p>
            <a:pPr eaLnBrk="1" hangingPunct="1">
              <a:spcBef>
                <a:spcPct val="20000"/>
              </a:spcBef>
            </a:pPr>
            <a:r>
              <a:rPr lang="en-IN" sz="1800">
                <a:solidFill>
                  <a:schemeClr val="accent2"/>
                </a:solidFill>
                <a:latin typeface="Courier New" pitchFamily="49" charset="0"/>
                <a:cs typeface="Courier New" pitchFamily="49" charset="0"/>
              </a:rPr>
              <a:t>			</a:t>
            </a:r>
            <a:r>
              <a:rPr lang="en-IN" sz="1600">
                <a:solidFill>
                  <a:schemeClr val="accent2"/>
                </a:solidFill>
                <a:latin typeface="Courier New" pitchFamily="49" charset="0"/>
                <a:cs typeface="Courier New" pitchFamily="49" charset="0"/>
              </a:rPr>
              <a:t>SELECT 'snow' + 'ball'</a:t>
            </a:r>
            <a:endParaRPr lang="en-US" sz="1600">
              <a:solidFill>
                <a:schemeClr val="accent2"/>
              </a:solidFill>
              <a:latin typeface="Courier New" pitchFamily="49" charset="0"/>
              <a:cs typeface="Courier New" pitchFamily="49"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5" name="Right Arrow 4"/>
          <p:cNvSpPr/>
          <p:nvPr/>
        </p:nvSpPr>
        <p:spPr>
          <a:xfrm rot="5400000">
            <a:off x="6149182" y="3429794"/>
            <a:ext cx="549275" cy="4603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a:t>
            </a:r>
          </a:p>
        </p:txBody>
      </p:sp>
      <p:sp>
        <p:nvSpPr>
          <p:cNvPr id="6" name="TextBox 5"/>
          <p:cNvSpPr txBox="1">
            <a:spLocks noChangeArrowheads="1"/>
          </p:cNvSpPr>
          <p:nvPr/>
        </p:nvSpPr>
        <p:spPr bwMode="auto">
          <a:xfrm>
            <a:off x="5984875" y="38862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snowball</a:t>
            </a:r>
          </a:p>
        </p:txBody>
      </p:sp>
      <p:sp>
        <p:nvSpPr>
          <p:cNvPr id="7" name="TextBox 6"/>
          <p:cNvSpPr txBox="1">
            <a:spLocks noChangeArrowheads="1"/>
          </p:cNvSpPr>
          <p:nvPr/>
        </p:nvSpPr>
        <p:spPr bwMode="auto">
          <a:xfrm>
            <a:off x="6629400" y="3281364"/>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spTree>
    <p:extLst>
      <p:ext uri="{BB962C8B-B14F-4D97-AF65-F5344CB8AC3E}">
        <p14:creationId xmlns:p14="http://schemas.microsoft.com/office/powerpoint/2010/main" val="426831207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par>
                          <p:cTn id="11" fill="hold" nodeType="afterGroup">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733800" y="2667000"/>
            <a:ext cx="5943600" cy="2819400"/>
          </a:xfrm>
          <a:prstGeom prst="rect">
            <a:avLst/>
          </a:prstGeom>
          <a:solidFill>
            <a:srgbClr val="9DDAFF"/>
          </a:solidFill>
          <a:ln w="28575">
            <a:solidFill>
              <a:srgbClr val="0068A8"/>
            </a:solidFill>
            <a:miter lim="800000"/>
            <a:headEnd/>
            <a:tailEnd/>
          </a:ln>
        </p:spPr>
        <p:txBody>
          <a:bodyPr wrap="none" anchor="ctr"/>
          <a:lstStyle/>
          <a:p>
            <a:endParaRPr lang="en-US"/>
          </a:p>
        </p:txBody>
      </p:sp>
      <p:sp>
        <p:nvSpPr>
          <p:cNvPr id="15363" name="Text Box 26"/>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SQL Server Components (Contd.)</a:t>
            </a:r>
          </a:p>
        </p:txBody>
      </p:sp>
      <p:grpSp>
        <p:nvGrpSpPr>
          <p:cNvPr id="2" name="Group 6"/>
          <p:cNvGrpSpPr>
            <a:grpSpLocks/>
          </p:cNvGrpSpPr>
          <p:nvPr/>
        </p:nvGrpSpPr>
        <p:grpSpPr bwMode="auto">
          <a:xfrm>
            <a:off x="3838575" y="4916488"/>
            <a:ext cx="5791200" cy="493712"/>
            <a:chOff x="1380" y="1768"/>
            <a:chExt cx="3648" cy="311"/>
          </a:xfrm>
        </p:grpSpPr>
        <p:sp>
          <p:nvSpPr>
            <p:cNvPr id="15383" name="Rectangle 7"/>
            <p:cNvSpPr>
              <a:spLocks noChangeArrowheads="1"/>
            </p:cNvSpPr>
            <p:nvPr/>
          </p:nvSpPr>
          <p:spPr bwMode="auto">
            <a:xfrm>
              <a:off x="1380" y="1768"/>
              <a:ext cx="3648" cy="311"/>
            </a:xfrm>
            <a:prstGeom prst="rect">
              <a:avLst/>
            </a:prstGeom>
            <a:solidFill>
              <a:srgbClr val="BDFFEE"/>
            </a:solidFill>
            <a:ln w="9525">
              <a:solidFill>
                <a:srgbClr val="039FFF"/>
              </a:solidFill>
              <a:miter lim="800000"/>
              <a:headEnd/>
              <a:tailEnd/>
            </a:ln>
          </p:spPr>
          <p:txBody>
            <a:bodyPr wrap="none" anchor="ctr"/>
            <a:lstStyle/>
            <a:p>
              <a:endParaRPr lang="en-US"/>
            </a:p>
          </p:txBody>
        </p:sp>
        <p:sp>
          <p:nvSpPr>
            <p:cNvPr id="15384" name="Text Box 8"/>
            <p:cNvSpPr txBox="1">
              <a:spLocks noChangeArrowheads="1"/>
            </p:cNvSpPr>
            <p:nvPr/>
          </p:nvSpPr>
          <p:spPr bwMode="auto">
            <a:xfrm>
              <a:off x="1826" y="1771"/>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3B790D"/>
                  </a:solidFill>
                  <a:latin typeface="Verdana" pitchFamily="34" charset="0"/>
                </a:rPr>
                <a:t>Reporting Services</a:t>
              </a:r>
              <a:endParaRPr lang="en-IN" sz="1800" b="1">
                <a:solidFill>
                  <a:srgbClr val="3B790D"/>
                </a:solidFill>
                <a:latin typeface="Verdana" pitchFamily="34" charset="0"/>
              </a:endParaRPr>
            </a:p>
          </p:txBody>
        </p:sp>
      </p:grpSp>
      <p:grpSp>
        <p:nvGrpSpPr>
          <p:cNvPr id="3" name="Group 9"/>
          <p:cNvGrpSpPr>
            <a:grpSpLocks/>
          </p:cNvGrpSpPr>
          <p:nvPr/>
        </p:nvGrpSpPr>
        <p:grpSpPr bwMode="auto">
          <a:xfrm>
            <a:off x="3838575" y="4459288"/>
            <a:ext cx="5791200" cy="493712"/>
            <a:chOff x="1380" y="2080"/>
            <a:chExt cx="3648" cy="311"/>
          </a:xfrm>
        </p:grpSpPr>
        <p:sp>
          <p:nvSpPr>
            <p:cNvPr id="15381" name="Rectangle 10"/>
            <p:cNvSpPr>
              <a:spLocks noChangeArrowheads="1"/>
            </p:cNvSpPr>
            <p:nvPr/>
          </p:nvSpPr>
          <p:spPr bwMode="auto">
            <a:xfrm>
              <a:off x="1380" y="2080"/>
              <a:ext cx="3648" cy="311"/>
            </a:xfrm>
            <a:prstGeom prst="rect">
              <a:avLst/>
            </a:prstGeom>
            <a:solidFill>
              <a:srgbClr val="FFFFC1"/>
            </a:solidFill>
            <a:ln w="9525">
              <a:solidFill>
                <a:srgbClr val="039FFF"/>
              </a:solidFill>
              <a:miter lim="800000"/>
              <a:headEnd/>
              <a:tailEnd/>
            </a:ln>
          </p:spPr>
          <p:txBody>
            <a:bodyPr wrap="none" anchor="ctr"/>
            <a:lstStyle/>
            <a:p>
              <a:endParaRPr lang="en-US"/>
            </a:p>
          </p:txBody>
        </p:sp>
        <p:sp>
          <p:nvSpPr>
            <p:cNvPr id="15382" name="Text Box 11"/>
            <p:cNvSpPr txBox="1">
              <a:spLocks noChangeArrowheads="1"/>
            </p:cNvSpPr>
            <p:nvPr/>
          </p:nvSpPr>
          <p:spPr bwMode="auto">
            <a:xfrm>
              <a:off x="1826" y="2098"/>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B47800"/>
                  </a:solidFill>
                  <a:latin typeface="Verdana" pitchFamily="34" charset="0"/>
                </a:rPr>
                <a:t>Analysis Services</a:t>
              </a:r>
              <a:endParaRPr lang="en-IN" sz="1800" b="1">
                <a:solidFill>
                  <a:srgbClr val="B47800"/>
                </a:solidFill>
                <a:latin typeface="Verdana" pitchFamily="34" charset="0"/>
              </a:endParaRPr>
            </a:p>
          </p:txBody>
        </p:sp>
      </p:grpSp>
      <p:grpSp>
        <p:nvGrpSpPr>
          <p:cNvPr id="4" name="Group 12"/>
          <p:cNvGrpSpPr>
            <a:grpSpLocks/>
          </p:cNvGrpSpPr>
          <p:nvPr/>
        </p:nvGrpSpPr>
        <p:grpSpPr bwMode="auto">
          <a:xfrm>
            <a:off x="3838575" y="3962401"/>
            <a:ext cx="5791200" cy="493713"/>
            <a:chOff x="1380" y="2386"/>
            <a:chExt cx="3648" cy="311"/>
          </a:xfrm>
        </p:grpSpPr>
        <p:sp>
          <p:nvSpPr>
            <p:cNvPr id="15379" name="Rectangle 13"/>
            <p:cNvSpPr>
              <a:spLocks noChangeArrowheads="1"/>
            </p:cNvSpPr>
            <p:nvPr/>
          </p:nvSpPr>
          <p:spPr bwMode="auto">
            <a:xfrm>
              <a:off x="1380" y="2386"/>
              <a:ext cx="3648" cy="311"/>
            </a:xfrm>
            <a:prstGeom prst="rect">
              <a:avLst/>
            </a:prstGeom>
            <a:solidFill>
              <a:srgbClr val="FFEFEF"/>
            </a:solidFill>
            <a:ln w="9525">
              <a:solidFill>
                <a:srgbClr val="039FFF"/>
              </a:solidFill>
              <a:miter lim="800000"/>
              <a:headEnd/>
              <a:tailEnd/>
            </a:ln>
          </p:spPr>
          <p:txBody>
            <a:bodyPr wrap="none" anchor="ctr"/>
            <a:lstStyle/>
            <a:p>
              <a:endParaRPr lang="en-US"/>
            </a:p>
          </p:txBody>
        </p:sp>
        <p:sp>
          <p:nvSpPr>
            <p:cNvPr id="15380" name="Text Box 14"/>
            <p:cNvSpPr txBox="1">
              <a:spLocks noChangeArrowheads="1"/>
            </p:cNvSpPr>
            <p:nvPr/>
          </p:nvSpPr>
          <p:spPr bwMode="auto">
            <a:xfrm>
              <a:off x="1826" y="2434"/>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A80000"/>
                  </a:solidFill>
                  <a:latin typeface="Verdana" pitchFamily="34" charset="0"/>
                </a:rPr>
                <a:t>Integration Services</a:t>
              </a:r>
              <a:endParaRPr lang="en-IN" sz="1800" b="1">
                <a:solidFill>
                  <a:srgbClr val="A80000"/>
                </a:solidFill>
                <a:latin typeface="Verdana" pitchFamily="34" charset="0"/>
              </a:endParaRPr>
            </a:p>
          </p:txBody>
        </p:sp>
      </p:grpSp>
      <p:grpSp>
        <p:nvGrpSpPr>
          <p:cNvPr id="15367" name="Group 15"/>
          <p:cNvGrpSpPr>
            <a:grpSpLocks/>
          </p:cNvGrpSpPr>
          <p:nvPr/>
        </p:nvGrpSpPr>
        <p:grpSpPr bwMode="auto">
          <a:xfrm>
            <a:off x="3733800" y="2790826"/>
            <a:ext cx="5905500" cy="1171575"/>
            <a:chOff x="1314" y="2698"/>
            <a:chExt cx="3720" cy="738"/>
          </a:xfrm>
        </p:grpSpPr>
        <p:sp>
          <p:nvSpPr>
            <p:cNvPr id="15369" name="Rectangle 16"/>
            <p:cNvSpPr>
              <a:spLocks noChangeArrowheads="1"/>
            </p:cNvSpPr>
            <p:nvPr/>
          </p:nvSpPr>
          <p:spPr bwMode="auto">
            <a:xfrm>
              <a:off x="1380" y="2698"/>
              <a:ext cx="3648" cy="738"/>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5370" name="Rectangle 17"/>
            <p:cNvSpPr>
              <a:spLocks noChangeArrowheads="1"/>
            </p:cNvSpPr>
            <p:nvPr/>
          </p:nvSpPr>
          <p:spPr bwMode="auto">
            <a:xfrm>
              <a:off x="2340"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5371" name="Text Box 18"/>
            <p:cNvSpPr txBox="1">
              <a:spLocks noChangeArrowheads="1"/>
            </p:cNvSpPr>
            <p:nvPr/>
          </p:nvSpPr>
          <p:spPr bwMode="auto">
            <a:xfrm>
              <a:off x="2066" y="3064"/>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Replication </a:t>
              </a:r>
              <a:endParaRPr lang="en-IN" sz="1600">
                <a:solidFill>
                  <a:srgbClr val="0000AC"/>
                </a:solidFill>
                <a:latin typeface="Verdana" pitchFamily="34" charset="0"/>
              </a:endParaRPr>
            </a:p>
          </p:txBody>
        </p:sp>
        <p:sp>
          <p:nvSpPr>
            <p:cNvPr id="15372" name="Rectangle 19"/>
            <p:cNvSpPr>
              <a:spLocks noChangeArrowheads="1"/>
            </p:cNvSpPr>
            <p:nvPr/>
          </p:nvSpPr>
          <p:spPr bwMode="auto">
            <a:xfrm>
              <a:off x="1428" y="2960"/>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5373" name="Text Box 20"/>
            <p:cNvSpPr txBox="1">
              <a:spLocks noChangeArrowheads="1"/>
            </p:cNvSpPr>
            <p:nvPr/>
          </p:nvSpPr>
          <p:spPr bwMode="auto">
            <a:xfrm>
              <a:off x="1314" y="2986"/>
              <a:ext cx="93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eaLnBrk="1" hangingPunct="1">
                <a:spcBef>
                  <a:spcPct val="50000"/>
                </a:spcBef>
              </a:pPr>
              <a:r>
                <a:rPr lang="en-US" sz="1600">
                  <a:solidFill>
                    <a:srgbClr val="0000AC"/>
                  </a:solidFill>
                  <a:latin typeface="Verdana" pitchFamily="34" charset="0"/>
                </a:rPr>
                <a:t>Service Broker</a:t>
              </a:r>
            </a:p>
          </p:txBody>
        </p:sp>
        <p:sp>
          <p:nvSpPr>
            <p:cNvPr id="15374" name="Rectangle 21"/>
            <p:cNvSpPr>
              <a:spLocks noChangeArrowheads="1"/>
            </p:cNvSpPr>
            <p:nvPr/>
          </p:nvSpPr>
          <p:spPr bwMode="auto">
            <a:xfrm>
              <a:off x="3234"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5375" name="Text Box 22"/>
            <p:cNvSpPr txBox="1">
              <a:spLocks noChangeArrowheads="1"/>
            </p:cNvSpPr>
            <p:nvPr/>
          </p:nvSpPr>
          <p:spPr bwMode="auto">
            <a:xfrm>
              <a:off x="2994" y="3004"/>
              <a:ext cx="105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Full-Text Search</a:t>
              </a:r>
              <a:endParaRPr lang="en-IN" sz="1600">
                <a:solidFill>
                  <a:srgbClr val="0000AC"/>
                </a:solidFill>
                <a:latin typeface="Verdana" pitchFamily="34" charset="0"/>
              </a:endParaRPr>
            </a:p>
          </p:txBody>
        </p:sp>
        <p:sp>
          <p:nvSpPr>
            <p:cNvPr id="15376" name="Rectangle 23"/>
            <p:cNvSpPr>
              <a:spLocks noChangeArrowheads="1"/>
            </p:cNvSpPr>
            <p:nvPr/>
          </p:nvSpPr>
          <p:spPr bwMode="auto">
            <a:xfrm>
              <a:off x="4122"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5377" name="Text Box 24"/>
            <p:cNvSpPr txBox="1">
              <a:spLocks noChangeArrowheads="1"/>
            </p:cNvSpPr>
            <p:nvPr/>
          </p:nvSpPr>
          <p:spPr bwMode="auto">
            <a:xfrm>
              <a:off x="3810" y="3004"/>
              <a:ext cx="12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Notification Services</a:t>
              </a:r>
              <a:endParaRPr lang="en-IN" sz="1600">
                <a:solidFill>
                  <a:srgbClr val="0000AC"/>
                </a:solidFill>
                <a:latin typeface="Verdana" pitchFamily="34" charset="0"/>
              </a:endParaRPr>
            </a:p>
          </p:txBody>
        </p:sp>
        <p:sp>
          <p:nvSpPr>
            <p:cNvPr id="15378" name="Text Box 25"/>
            <p:cNvSpPr txBox="1">
              <a:spLocks noChangeArrowheads="1"/>
            </p:cNvSpPr>
            <p:nvPr/>
          </p:nvSpPr>
          <p:spPr bwMode="auto">
            <a:xfrm>
              <a:off x="1832" y="2716"/>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0000AC"/>
                  </a:solidFill>
                  <a:latin typeface="Verdana" pitchFamily="34" charset="0"/>
                </a:rPr>
                <a:t>Database Engine</a:t>
              </a:r>
              <a:endParaRPr lang="en-IN" sz="1800" b="1">
                <a:solidFill>
                  <a:srgbClr val="0000AC"/>
                </a:solidFill>
                <a:latin typeface="Verdana" pitchFamily="34" charset="0"/>
              </a:endParaRPr>
            </a:p>
          </p:txBody>
        </p:sp>
      </p:grpSp>
      <p:sp>
        <p:nvSpPr>
          <p:cNvPr id="15368" name="Rectangle 31"/>
          <p:cNvSpPr>
            <a:spLocks noChangeArrowheads="1"/>
          </p:cNvSpPr>
          <p:nvPr/>
        </p:nvSpPr>
        <p:spPr bwMode="auto">
          <a:xfrm>
            <a:off x="3049588" y="1598614"/>
            <a:ext cx="6780212"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Blip>
                <a:blip r:embed="rId3"/>
              </a:buBlip>
            </a:pPr>
            <a:r>
              <a:rPr lang="en-US">
                <a:solidFill>
                  <a:schemeClr val="accent2"/>
                </a:solidFill>
                <a:latin typeface="Arial" charset="0"/>
                <a:cs typeface="Times New Roman" charset="0"/>
              </a:rPr>
              <a:t>The following figure displays the components of SQL Server</a:t>
            </a:r>
            <a:r>
              <a:rPr lang="en-IN">
                <a:solidFill>
                  <a:schemeClr val="accent2"/>
                </a:solidFill>
                <a:latin typeface="Arial" charset="0"/>
                <a:cs typeface="Times New Roman" charset="0"/>
              </a:rPr>
              <a:t>.</a:t>
            </a:r>
          </a:p>
        </p:txBody>
      </p:sp>
    </p:spTree>
    <p:extLst>
      <p:ext uri="{BB962C8B-B14F-4D97-AF65-F5344CB8AC3E}">
        <p14:creationId xmlns:p14="http://schemas.microsoft.com/office/powerpoint/2010/main" val="3995281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11267" name="Rectangle 2"/>
          <p:cNvSpPr txBox="1">
            <a:spLocks noChangeArrowheads="1"/>
          </p:cNvSpPr>
          <p:nvPr/>
        </p:nvSpPr>
        <p:spPr bwMode="auto">
          <a:xfrm>
            <a:off x="3048000" y="1600200"/>
            <a:ext cx="7391400" cy="1905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200150" indent="-285750" eaLnBrk="0" hangingPunct="0">
              <a:defRPr sz="2000">
                <a:solidFill>
                  <a:schemeClr val="tx1"/>
                </a:solidFill>
                <a:latin typeface="Times New Roman" pitchFamily="18" charset="0"/>
                <a:cs typeface="Arial" pitchFamily="34" charset="0"/>
              </a:defRPr>
            </a:lvl3pPr>
            <a:lvl4pPr marL="1714500" indent="-3429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The following SQL query concatenates the data of the Name and GroupName columns of the Department table into a single column:</a:t>
            </a:r>
          </a:p>
          <a:p>
            <a:pPr lvl="3" eaLnBrk="1" hangingPunct="1">
              <a:spcBef>
                <a:spcPct val="20000"/>
              </a:spcBef>
            </a:pPr>
            <a:r>
              <a:rPr lang="en-US">
                <a:solidFill>
                  <a:schemeClr val="accent2"/>
                </a:solidFill>
                <a:latin typeface="Arial" pitchFamily="34" charset="0"/>
                <a:cs typeface="Times New Roman" pitchFamily="18" charset="0"/>
              </a:rPr>
              <a:t>	</a:t>
            </a:r>
            <a:r>
              <a:rPr lang="en-IN" sz="1600">
                <a:solidFill>
                  <a:schemeClr val="accent2"/>
                </a:solidFill>
                <a:latin typeface="Courier New" pitchFamily="49" charset="0"/>
                <a:cs typeface="Courier New" pitchFamily="49" charset="0"/>
              </a:rPr>
              <a:t>SELECT Name + ' department comes under ‘ + GroupName + ' group' AS Department FROM HumanResources.Department</a:t>
            </a:r>
            <a:r>
              <a:rPr lang="en-US" sz="1600">
                <a:solidFill>
                  <a:schemeClr val="accent2"/>
                </a:solidFill>
                <a:latin typeface="Courier New" pitchFamily="49" charset="0"/>
                <a:cs typeface="Courier New" pitchFamily="49" charset="0"/>
              </a:rPr>
              <a:t>  </a:t>
            </a:r>
          </a:p>
          <a:p>
            <a:pPr eaLnBrk="1" hangingPunct="1">
              <a:spcBef>
                <a:spcPct val="20000"/>
              </a:spcBef>
              <a:buFontTx/>
              <a:buBlip>
                <a:blip r:embed="rId4"/>
              </a:buBlip>
            </a:pPr>
            <a:endParaRPr lang="en-US" sz="1800">
              <a:solidFill>
                <a:schemeClr val="accent2"/>
              </a:solidFill>
              <a:latin typeface="Courier New" pitchFamily="49" charset="0"/>
              <a:cs typeface="Courier New" pitchFamily="49"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5" name="Right Arrow 4"/>
          <p:cNvSpPr/>
          <p:nvPr/>
        </p:nvSpPr>
        <p:spPr>
          <a:xfrm rot="5400000">
            <a:off x="6804819" y="3634581"/>
            <a:ext cx="609600" cy="4603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a:t>
            </a:r>
          </a:p>
        </p:txBody>
      </p:sp>
      <p:sp>
        <p:nvSpPr>
          <p:cNvPr id="6" name="TextBox 5"/>
          <p:cNvSpPr txBox="1">
            <a:spLocks noChangeArrowheads="1"/>
          </p:cNvSpPr>
          <p:nvPr/>
        </p:nvSpPr>
        <p:spPr bwMode="auto">
          <a:xfrm>
            <a:off x="7315200" y="3471864"/>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1127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1" y="4038600"/>
            <a:ext cx="47720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95932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11270"/>
                                        </p:tgtEl>
                                        <p:attrNameLst>
                                          <p:attrName>style.visibility</p:attrName>
                                        </p:attrNameLst>
                                      </p:cBhvr>
                                      <p:to>
                                        <p:strVal val="visible"/>
                                      </p:to>
                                    </p:set>
                                    <p:animEffect transition="in" filter="checkerboard(across)">
                                      <p:cBhvr>
                                        <p:cTn id="14"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12291" name="Rectangle 2"/>
          <p:cNvSpPr txBox="1">
            <a:spLocks noChangeArrowheads="1"/>
          </p:cNvSpPr>
          <p:nvPr/>
        </p:nvSpPr>
        <p:spPr bwMode="auto">
          <a:xfrm>
            <a:off x="3048000" y="1600200"/>
            <a:ext cx="7391400" cy="411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200150" indent="-285750" eaLnBrk="0" hangingPunct="0">
              <a:defRPr sz="2000">
                <a:solidFill>
                  <a:schemeClr val="tx1"/>
                </a:solidFill>
                <a:latin typeface="Times New Roman" pitchFamily="18" charset="0"/>
                <a:cs typeface="Arial" pitchFamily="34" charset="0"/>
              </a:defRPr>
            </a:lvl3pPr>
            <a:lvl4pPr marL="1657350" indent="-28575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Calculating column values:</a:t>
            </a:r>
          </a:p>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Arithmetic operators are used to perform mathematical operations, such as addition, subtraction, division, and multiplication, on numeric columns or on numeric constants.</a:t>
            </a:r>
          </a:p>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SQL Server supports the following arithmetic operations:</a:t>
            </a:r>
          </a:p>
          <a:p>
            <a:pPr lvl="3" eaLnBrk="1" hangingPunct="1">
              <a:spcBef>
                <a:spcPct val="20000"/>
              </a:spcBef>
              <a:buFontTx/>
              <a:buBlip>
                <a:blip r:embed="rId3"/>
              </a:buBlip>
            </a:pPr>
            <a:r>
              <a:rPr lang="en-US" sz="1400">
                <a:solidFill>
                  <a:schemeClr val="accent2"/>
                </a:solidFill>
                <a:latin typeface="Arial" pitchFamily="34" charset="0"/>
                <a:cs typeface="Times New Roman" pitchFamily="18" charset="0"/>
              </a:rPr>
              <a:t>+ (for addition)</a:t>
            </a:r>
          </a:p>
          <a:p>
            <a:pPr lvl="3" eaLnBrk="1" hangingPunct="1">
              <a:spcBef>
                <a:spcPct val="20000"/>
              </a:spcBef>
              <a:buFontTx/>
              <a:buBlip>
                <a:blip r:embed="rId3"/>
              </a:buBlip>
            </a:pPr>
            <a:r>
              <a:rPr lang="en-US" sz="1400">
                <a:solidFill>
                  <a:schemeClr val="accent2"/>
                </a:solidFill>
                <a:latin typeface="Arial" pitchFamily="34" charset="0"/>
                <a:cs typeface="Times New Roman" pitchFamily="18" charset="0"/>
              </a:rPr>
              <a:t>- (for subtraction)</a:t>
            </a:r>
          </a:p>
          <a:p>
            <a:pPr lvl="3" eaLnBrk="1" hangingPunct="1">
              <a:spcBef>
                <a:spcPct val="20000"/>
              </a:spcBef>
              <a:buFontTx/>
              <a:buBlip>
                <a:blip r:embed="rId3"/>
              </a:buBlip>
            </a:pPr>
            <a:r>
              <a:rPr lang="en-US" sz="1400">
                <a:solidFill>
                  <a:schemeClr val="accent2"/>
                </a:solidFill>
                <a:latin typeface="Arial" pitchFamily="34" charset="0"/>
                <a:cs typeface="Times New Roman" pitchFamily="18" charset="0"/>
              </a:rPr>
              <a:t>/ (for division)</a:t>
            </a:r>
          </a:p>
          <a:p>
            <a:pPr lvl="3" eaLnBrk="1" hangingPunct="1">
              <a:spcBef>
                <a:spcPct val="20000"/>
              </a:spcBef>
              <a:buFontTx/>
              <a:buBlip>
                <a:blip r:embed="rId3"/>
              </a:buBlip>
            </a:pPr>
            <a:r>
              <a:rPr lang="en-US" sz="1400">
                <a:solidFill>
                  <a:schemeClr val="accent2"/>
                </a:solidFill>
                <a:latin typeface="Arial" pitchFamily="34" charset="0"/>
                <a:cs typeface="Times New Roman" pitchFamily="18" charset="0"/>
              </a:rPr>
              <a:t>* (for multiplication)</a:t>
            </a:r>
          </a:p>
          <a:p>
            <a:pPr lvl="3" eaLnBrk="1" hangingPunct="1">
              <a:spcBef>
                <a:spcPct val="20000"/>
              </a:spcBef>
              <a:buFontTx/>
              <a:buBlip>
                <a:blip r:embed="rId3"/>
              </a:buBlip>
            </a:pPr>
            <a:r>
              <a:rPr lang="en-US" sz="1400">
                <a:solidFill>
                  <a:schemeClr val="accent2"/>
                </a:solidFill>
                <a:latin typeface="Arial" pitchFamily="34" charset="0"/>
                <a:cs typeface="Times New Roman" pitchFamily="18" charset="0"/>
              </a:rPr>
              <a:t>% (for modulo) </a:t>
            </a: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endParaRPr lang="en-US" sz="1800">
              <a:solidFill>
                <a:schemeClr val="accent2"/>
              </a:solidFill>
              <a:latin typeface="Courier New" pitchFamily="49" charset="0"/>
              <a:cs typeface="Courier New" pitchFamily="49"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Tree>
    <p:extLst>
      <p:ext uri="{BB962C8B-B14F-4D97-AF65-F5344CB8AC3E}">
        <p14:creationId xmlns:p14="http://schemas.microsoft.com/office/powerpoint/2010/main" val="232863199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Specific Attributes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13315" name="Rectangle 2"/>
          <p:cNvSpPr txBox="1">
            <a:spLocks noChangeArrowheads="1"/>
          </p:cNvSpPr>
          <p:nvPr/>
        </p:nvSpPr>
        <p:spPr bwMode="auto">
          <a:xfrm>
            <a:off x="3048000" y="1600200"/>
            <a:ext cx="7391400" cy="1905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200150" indent="-28575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eaLnBrk="0" hangingPunct="0">
              <a:defRPr sz="2000">
                <a:solidFill>
                  <a:schemeClr val="tx1"/>
                </a:solidFill>
                <a:latin typeface="Times New Roman" pitchFamily="18" charset="0"/>
                <a:cs typeface="Arial" pitchFamily="34" charset="0"/>
              </a:defRPr>
            </a:lvl5pPr>
            <a:lvl6pPr eaLnBrk="0" fontAlgn="base" hangingPunct="0">
              <a:spcBef>
                <a:spcPct val="0"/>
              </a:spcBef>
              <a:spcAft>
                <a:spcPct val="0"/>
              </a:spcAft>
              <a:defRPr sz="2000">
                <a:solidFill>
                  <a:schemeClr val="tx1"/>
                </a:solidFill>
                <a:latin typeface="Times New Roman" pitchFamily="18" charset="0"/>
                <a:cs typeface="Arial" pitchFamily="34" charset="0"/>
              </a:defRPr>
            </a:lvl6pPr>
            <a:lvl7pPr eaLnBrk="0" fontAlgn="base" hangingPunct="0">
              <a:spcBef>
                <a:spcPct val="0"/>
              </a:spcBef>
              <a:spcAft>
                <a:spcPct val="0"/>
              </a:spcAft>
              <a:defRPr sz="2000">
                <a:solidFill>
                  <a:schemeClr val="tx1"/>
                </a:solidFill>
                <a:latin typeface="Times New Roman" pitchFamily="18" charset="0"/>
                <a:cs typeface="Arial" pitchFamily="34" charset="0"/>
              </a:defRPr>
            </a:lvl7pPr>
            <a:lvl8pPr eaLnBrk="0" fontAlgn="base" hangingPunct="0">
              <a:spcBef>
                <a:spcPct val="0"/>
              </a:spcBef>
              <a:spcAft>
                <a:spcPct val="0"/>
              </a:spcAft>
              <a:defRPr sz="2000">
                <a:solidFill>
                  <a:schemeClr val="tx1"/>
                </a:solidFill>
                <a:latin typeface="Times New Roman" pitchFamily="18" charset="0"/>
                <a:cs typeface="Arial" pitchFamily="34" charset="0"/>
              </a:defRPr>
            </a:lvl8pPr>
            <a:lvl9pPr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2" eaLnBrk="1" hangingPunct="1">
              <a:spcBef>
                <a:spcPct val="20000"/>
              </a:spcBef>
              <a:buFontTx/>
              <a:buBlip>
                <a:blip r:embed="rId3"/>
              </a:buBlip>
            </a:pPr>
            <a:r>
              <a:rPr lang="en-US" sz="1600">
                <a:solidFill>
                  <a:schemeClr val="accent2"/>
                </a:solidFill>
                <a:latin typeface="Arial" pitchFamily="34" charset="0"/>
                <a:cs typeface="Times New Roman" pitchFamily="18" charset="0"/>
              </a:rPr>
              <a:t>The following SQL query retrieves the per day rate of the employees from the EmployeePayHistory table: </a:t>
            </a:r>
            <a:br>
              <a:rPr lang="en-US" sz="1600">
                <a:solidFill>
                  <a:schemeClr val="accent2"/>
                </a:solidFill>
                <a:latin typeface="Arial" pitchFamily="34" charset="0"/>
                <a:cs typeface="Times New Roman" pitchFamily="18" charset="0"/>
              </a:rPr>
            </a:br>
            <a:r>
              <a:rPr lang="en-US">
                <a:solidFill>
                  <a:schemeClr val="accent2"/>
                </a:solidFill>
                <a:latin typeface="Arial" pitchFamily="34" charset="0"/>
                <a:cs typeface="Times New Roman" pitchFamily="18" charset="0"/>
              </a:rPr>
              <a:t>	</a:t>
            </a:r>
            <a:r>
              <a:rPr lang="en-IN" sz="1600">
                <a:solidFill>
                  <a:schemeClr val="accent2"/>
                </a:solidFill>
                <a:latin typeface="Courier New" pitchFamily="49" charset="0"/>
                <a:cs typeface="Courier New" pitchFamily="49" charset="0"/>
              </a:rPr>
              <a:t>SELECT EmployeeID, Rate, </a:t>
            </a:r>
          </a:p>
          <a:p>
            <a:pPr lvl="4" eaLnBrk="1" hangingPunct="1"/>
            <a:r>
              <a:rPr lang="en-IN" sz="1600">
                <a:solidFill>
                  <a:schemeClr val="accent2"/>
                </a:solidFill>
                <a:latin typeface="Courier New" pitchFamily="49" charset="0"/>
                <a:cs typeface="Courier New" pitchFamily="49" charset="0"/>
              </a:rPr>
              <a:t>Per_Day_Rate = 8 * Rate </a:t>
            </a:r>
          </a:p>
          <a:p>
            <a:pPr lvl="4" eaLnBrk="1" hangingPunct="1"/>
            <a:r>
              <a:rPr lang="en-IN" sz="1600">
                <a:solidFill>
                  <a:schemeClr val="accent2"/>
                </a:solidFill>
                <a:latin typeface="Courier New" pitchFamily="49" charset="0"/>
                <a:cs typeface="Courier New" pitchFamily="49" charset="0"/>
              </a:rPr>
              <a:t>FROM HumanResources.EmployeePayHistory</a:t>
            </a:r>
            <a:endParaRPr lang="en-US" sz="1600">
              <a:solidFill>
                <a:schemeClr val="accent2"/>
              </a:solidFill>
              <a:latin typeface="Courier New" pitchFamily="49" charset="0"/>
              <a:cs typeface="Courier New" pitchFamily="49"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endParaRPr lang="en-US" sz="1800">
              <a:solidFill>
                <a:schemeClr val="accent2"/>
              </a:solidFill>
              <a:latin typeface="Courier New" pitchFamily="49" charset="0"/>
              <a:cs typeface="Courier New" pitchFamily="49" charset="0"/>
            </a:endParaRPr>
          </a:p>
          <a:p>
            <a:pPr eaLnBrk="1" hangingPunct="1">
              <a:spcBef>
                <a:spcPct val="20000"/>
              </a:spcBef>
              <a:buFontTx/>
              <a:buBlip>
                <a:blip r:embed="rId4"/>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4" name="TextBox 3"/>
          <p:cNvSpPr txBox="1">
            <a:spLocks noChangeArrowheads="1"/>
          </p:cNvSpPr>
          <p:nvPr/>
        </p:nvSpPr>
        <p:spPr bwMode="auto">
          <a:xfrm>
            <a:off x="4876800" y="3276600"/>
            <a:ext cx="3733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Rate is multiplied by 8, assuming that an employee works for eight hours in a day.</a:t>
            </a:r>
          </a:p>
        </p:txBody>
      </p:sp>
    </p:spTree>
    <p:extLst>
      <p:ext uri="{BB962C8B-B14F-4D97-AF65-F5344CB8AC3E}">
        <p14:creationId xmlns:p14="http://schemas.microsoft.com/office/powerpoint/2010/main" val="354936100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Selected Rows</a:t>
            </a:r>
          </a:p>
        </p:txBody>
      </p:sp>
      <p:sp>
        <p:nvSpPr>
          <p:cNvPr id="14339" name="Rectangle 2"/>
          <p:cNvSpPr txBox="1">
            <a:spLocks noChangeArrowheads="1"/>
          </p:cNvSpPr>
          <p:nvPr/>
        </p:nvSpPr>
        <p:spPr bwMode="auto">
          <a:xfrm>
            <a:off x="3048000" y="1600200"/>
            <a:ext cx="7391400" cy="1905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800100" indent="-34290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Selected rows can be retrieved using the WHERE clause in the SELECT statement.</a:t>
            </a:r>
          </a:p>
          <a:p>
            <a:pPr eaLnBrk="1" hangingPunct="1">
              <a:spcBef>
                <a:spcPct val="20000"/>
              </a:spcBef>
              <a:buFontTx/>
              <a:buBlip>
                <a:blip r:embed="rId3"/>
              </a:buBlip>
            </a:pPr>
            <a:r>
              <a:rPr lang="en-US">
                <a:solidFill>
                  <a:schemeClr val="accent2"/>
                </a:solidFill>
                <a:latin typeface="Arial" pitchFamily="34" charset="0"/>
                <a:cs typeface="Times New Roman" pitchFamily="18" charset="0"/>
              </a:rPr>
              <a:t>The following SQL query retrieves the department details from the Department table, where the group name is Research and Development:</a:t>
            </a:r>
          </a:p>
          <a:p>
            <a:pPr lvl="1" eaLnBrk="1" hangingPunct="1">
              <a:spcBef>
                <a:spcPct val="20000"/>
              </a:spcBef>
            </a:pPr>
            <a:r>
              <a:rPr lang="en-US">
                <a:solidFill>
                  <a:schemeClr val="accent2"/>
                </a:solidFill>
                <a:latin typeface="Arial" pitchFamily="34" charset="0"/>
                <a:cs typeface="Times New Roman" pitchFamily="18" charset="0"/>
              </a:rPr>
              <a:t>	</a:t>
            </a:r>
            <a:r>
              <a:rPr lang="en-US" sz="1600">
                <a:solidFill>
                  <a:schemeClr val="accent2"/>
                </a:solidFill>
                <a:latin typeface="Courier New" pitchFamily="49" charset="0"/>
                <a:cs typeface="Courier New" pitchFamily="49" charset="0"/>
              </a:rPr>
              <a:t>SELECT * FROM HumanResources.Department </a:t>
            </a:r>
          </a:p>
          <a:p>
            <a:pPr lvl="1" eaLnBrk="1" hangingPunct="1">
              <a:spcBef>
                <a:spcPct val="20000"/>
              </a:spcBef>
            </a:pPr>
            <a:r>
              <a:rPr lang="en-US" sz="1600">
                <a:solidFill>
                  <a:schemeClr val="accent2"/>
                </a:solidFill>
                <a:latin typeface="Courier New" pitchFamily="49" charset="0"/>
                <a:cs typeface="Courier New" pitchFamily="49" charset="0"/>
              </a:rPr>
              <a:t>	WHERE GroupName = 'Research and Development'</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sz="1800">
              <a:solidFill>
                <a:schemeClr val="accent2"/>
              </a:solidFill>
              <a:latin typeface="Courier New" pitchFamily="49" charset="0"/>
              <a:cs typeface="Courier New" pitchFamily="49"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5" name="Down Arrow 4"/>
          <p:cNvSpPr/>
          <p:nvPr/>
        </p:nvSpPr>
        <p:spPr>
          <a:xfrm flipH="1">
            <a:off x="6477000" y="3962400"/>
            <a:ext cx="76200" cy="3048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6865938" y="3944939"/>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r="12659" b="62263"/>
          <a:stretch>
            <a:fillRect/>
          </a:stretch>
        </p:blipFill>
        <p:spPr bwMode="auto">
          <a:xfrm>
            <a:off x="3902075" y="4495800"/>
            <a:ext cx="5257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68250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14342"/>
                                        </p:tgtEl>
                                        <p:attrNameLst>
                                          <p:attrName>style.visibility</p:attrName>
                                        </p:attrNameLst>
                                      </p:cBhvr>
                                      <p:to>
                                        <p:strVal val="visible"/>
                                      </p:to>
                                    </p:set>
                                    <p:animEffect transition="in" filter="checkerboard(across)">
                                      <p:cBhvr>
                                        <p:cTn id="14"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Selected Rows (Contd.)</a:t>
            </a:r>
          </a:p>
        </p:txBody>
      </p:sp>
      <p:sp>
        <p:nvSpPr>
          <p:cNvPr id="12291" name="Rectangle 2"/>
          <p:cNvSpPr txBox="1">
            <a:spLocks noChangeArrowheads="1"/>
          </p:cNvSpPr>
          <p:nvPr/>
        </p:nvSpPr>
        <p:spPr bwMode="auto">
          <a:xfrm>
            <a:off x="3048000" y="1600200"/>
            <a:ext cx="7391400" cy="3581400"/>
          </a:xfrm>
          <a:prstGeom prst="rect">
            <a:avLst/>
          </a:prstGeom>
          <a:solidFill>
            <a:srgbClr val="FFFFFF"/>
          </a:solidFill>
          <a:ln w="9525">
            <a:noFill/>
            <a:miter lim="800000"/>
            <a:headEnd/>
            <a:tailEnd/>
          </a:ln>
        </p:spPr>
        <p:txBody>
          <a:bodyPr/>
          <a:lstStyle/>
          <a:p>
            <a:pPr marL="342900" indent="-342900">
              <a:spcBef>
                <a:spcPct val="20000"/>
              </a:spcBef>
              <a:buBlip>
                <a:blip r:embed="rId3"/>
              </a:buBlip>
              <a:defRPr/>
            </a:pPr>
            <a:r>
              <a:rPr lang="en-US" dirty="0">
                <a:solidFill>
                  <a:schemeClr val="accent2"/>
                </a:solidFill>
                <a:latin typeface="Arial" charset="0"/>
                <a:cs typeface="Times New Roman" pitchFamily="18" charset="0"/>
              </a:rPr>
              <a:t>Comparison operators:</a:t>
            </a:r>
          </a:p>
          <a:p>
            <a:pPr marL="742950" lvl="1" indent="-285750">
              <a:spcBef>
                <a:spcPct val="20000"/>
              </a:spcBef>
              <a:buBlip>
                <a:blip r:embed="rId4"/>
              </a:buBlip>
              <a:defRPr/>
            </a:pPr>
            <a:r>
              <a:rPr lang="en-US" dirty="0">
                <a:solidFill>
                  <a:schemeClr val="accent2"/>
                </a:solidFill>
                <a:latin typeface="Arial" charset="0"/>
                <a:cs typeface="Times New Roman" pitchFamily="18" charset="0"/>
              </a:rPr>
              <a:t>Test for similarity between two expressions. </a:t>
            </a:r>
          </a:p>
          <a:p>
            <a:pPr marL="742950" lvl="1" indent="-285750">
              <a:spcBef>
                <a:spcPct val="20000"/>
              </a:spcBef>
              <a:buBlip>
                <a:blip r:embed="rId4"/>
              </a:buBlip>
              <a:defRPr/>
            </a:pPr>
            <a:r>
              <a:rPr lang="en-US" dirty="0">
                <a:solidFill>
                  <a:schemeClr val="accent2"/>
                </a:solidFill>
                <a:latin typeface="Arial" charset="0"/>
                <a:cs typeface="Times New Roman" pitchFamily="18" charset="0"/>
              </a:rPr>
              <a:t>Allow row retrieval from a table based on the condition specified in the WHERE clause. </a:t>
            </a:r>
          </a:p>
          <a:p>
            <a:pPr marL="742950" lvl="1" indent="-285750">
              <a:spcBef>
                <a:spcPct val="20000"/>
              </a:spcBef>
              <a:buBlip>
                <a:blip r:embed="rId4"/>
              </a:buBlip>
              <a:defRPr/>
            </a:pPr>
            <a:r>
              <a:rPr lang="en-US" dirty="0">
                <a:solidFill>
                  <a:schemeClr val="accent2"/>
                </a:solidFill>
                <a:latin typeface="Arial" charset="0"/>
                <a:cs typeface="Times New Roman" pitchFamily="18" charset="0"/>
              </a:rPr>
              <a:t>Cannot be used on text, </a:t>
            </a:r>
            <a:r>
              <a:rPr lang="en-US" dirty="0" err="1">
                <a:solidFill>
                  <a:schemeClr val="accent2"/>
                </a:solidFill>
                <a:latin typeface="Arial" charset="0"/>
                <a:cs typeface="Times New Roman" pitchFamily="18" charset="0"/>
              </a:rPr>
              <a:t>ntext</a:t>
            </a:r>
            <a:r>
              <a:rPr lang="en-US" dirty="0">
                <a:solidFill>
                  <a:schemeClr val="accent2"/>
                </a:solidFill>
                <a:latin typeface="Arial" charset="0"/>
                <a:cs typeface="Times New Roman" pitchFamily="18" charset="0"/>
              </a:rPr>
              <a:t>, or image data type expressions.</a:t>
            </a:r>
          </a:p>
          <a:p>
            <a:pPr marL="342900" lvl="1" indent="-342900">
              <a:spcBef>
                <a:spcPct val="20000"/>
              </a:spcBef>
              <a:buBlip>
                <a:blip r:embed="rId3"/>
              </a:buBlip>
              <a:defRPr/>
            </a:pPr>
            <a:r>
              <a:rPr lang="en-US" dirty="0">
                <a:solidFill>
                  <a:schemeClr val="accent2"/>
                </a:solidFill>
                <a:latin typeface="Arial" charset="0"/>
                <a:cs typeface="Times New Roman" pitchFamily="18" charset="0"/>
              </a:rPr>
              <a:t>Syntax:</a:t>
            </a:r>
          </a:p>
          <a:p>
            <a:pPr marL="742950" lvl="1" indent="-285750">
              <a:spcBef>
                <a:spcPct val="20000"/>
              </a:spcBef>
              <a:defRPr/>
            </a:pPr>
            <a:r>
              <a:rPr lang="en-IN" sz="1600" dirty="0">
                <a:solidFill>
                  <a:schemeClr val="accent2"/>
                </a:solidFill>
                <a:latin typeface="Courier New" pitchFamily="49" charset="0"/>
                <a:cs typeface="Courier New" pitchFamily="49" charset="0"/>
              </a:rPr>
              <a:t>	SELECT </a:t>
            </a:r>
            <a:r>
              <a:rPr lang="en-IN" sz="1600" dirty="0" err="1">
                <a:solidFill>
                  <a:schemeClr val="accent2"/>
                </a:solidFill>
                <a:latin typeface="Courier New" pitchFamily="49" charset="0"/>
                <a:cs typeface="Courier New" pitchFamily="49" charset="0"/>
              </a:rPr>
              <a:t>column_list</a:t>
            </a:r>
            <a:endParaRPr lang="en-US" sz="1600" dirty="0">
              <a:solidFill>
                <a:schemeClr val="accent2"/>
              </a:solidFill>
              <a:latin typeface="Courier New" pitchFamily="49" charset="0"/>
              <a:cs typeface="Courier New" pitchFamily="49" charset="0"/>
            </a:endParaRPr>
          </a:p>
          <a:p>
            <a:pPr marL="742950" lvl="1" indent="-285750">
              <a:spcBef>
                <a:spcPct val="20000"/>
              </a:spcBef>
              <a:defRPr/>
            </a:pPr>
            <a:r>
              <a:rPr lang="en-US" sz="1600" dirty="0">
                <a:solidFill>
                  <a:schemeClr val="accent2"/>
                </a:solidFill>
                <a:latin typeface="Courier New" pitchFamily="49" charset="0"/>
                <a:cs typeface="Courier New" pitchFamily="49" charset="0"/>
              </a:rPr>
              <a:t>	</a:t>
            </a:r>
            <a:r>
              <a:rPr lang="en-IN" sz="1600" dirty="0">
                <a:solidFill>
                  <a:schemeClr val="accent2"/>
                </a:solidFill>
                <a:latin typeface="Courier New" pitchFamily="49" charset="0"/>
                <a:cs typeface="Courier New" pitchFamily="49" charset="0"/>
              </a:rPr>
              <a:t>FROM </a:t>
            </a:r>
            <a:r>
              <a:rPr lang="en-IN" sz="1600" dirty="0" err="1">
                <a:solidFill>
                  <a:schemeClr val="accent2"/>
                </a:solidFill>
                <a:latin typeface="Courier New" pitchFamily="49" charset="0"/>
                <a:cs typeface="Courier New" pitchFamily="49" charset="0"/>
              </a:rPr>
              <a:t>table_name</a:t>
            </a:r>
            <a:endParaRPr lang="en-IN" sz="1600" dirty="0">
              <a:solidFill>
                <a:schemeClr val="accent2"/>
              </a:solidFill>
              <a:latin typeface="Courier New" pitchFamily="49" charset="0"/>
              <a:cs typeface="Courier New" pitchFamily="49" charset="0"/>
            </a:endParaRPr>
          </a:p>
          <a:p>
            <a:pPr marL="742950" lvl="1" indent="-285750">
              <a:spcBef>
                <a:spcPct val="20000"/>
              </a:spcBef>
              <a:defRPr/>
            </a:pPr>
            <a:r>
              <a:rPr lang="en-IN" sz="1600" dirty="0">
                <a:solidFill>
                  <a:schemeClr val="accent2"/>
                </a:solidFill>
                <a:latin typeface="Courier New" pitchFamily="49" charset="0"/>
                <a:cs typeface="Courier New" pitchFamily="49" charset="0"/>
              </a:rPr>
              <a:t>	WHERE  expression1 </a:t>
            </a:r>
            <a:r>
              <a:rPr lang="en-IN" sz="1600" dirty="0" err="1">
                <a:solidFill>
                  <a:schemeClr val="accent2"/>
                </a:solidFill>
                <a:latin typeface="Courier New" pitchFamily="49" charset="0"/>
                <a:cs typeface="Courier New" pitchFamily="49" charset="0"/>
              </a:rPr>
              <a:t>comparison_operator</a:t>
            </a:r>
            <a:r>
              <a:rPr lang="en-IN" sz="1600" dirty="0">
                <a:solidFill>
                  <a:schemeClr val="accent2"/>
                </a:solidFill>
                <a:latin typeface="Courier New" pitchFamily="49" charset="0"/>
                <a:cs typeface="Courier New" pitchFamily="49" charset="0"/>
              </a:rPr>
              <a:t> expression2</a:t>
            </a:r>
            <a:endParaRPr lang="en-US" sz="1600" dirty="0">
              <a:solidFill>
                <a:schemeClr val="accent2"/>
              </a:solidFill>
              <a:latin typeface="Courier New" pitchFamily="49" charset="0"/>
              <a:cs typeface="Courier New" pitchFamily="49" charset="0"/>
            </a:endParaRPr>
          </a:p>
          <a:p>
            <a:pPr marL="342900" indent="-342900">
              <a:spcBef>
                <a:spcPct val="20000"/>
              </a:spcBef>
              <a:buBlip>
                <a:blip r:embed="rId3"/>
              </a:buBlip>
              <a:defRPr/>
            </a:pPr>
            <a:endParaRPr lang="en-US" dirty="0">
              <a:solidFill>
                <a:schemeClr val="accent2"/>
              </a:solidFill>
              <a:latin typeface="Arial" charset="0"/>
              <a:cs typeface="Times New Roman" pitchFamily="18" charset="0"/>
            </a:endParaRPr>
          </a:p>
          <a:p>
            <a:pPr marL="342900" indent="-342900">
              <a:spcBef>
                <a:spcPct val="20000"/>
              </a:spcBef>
              <a:buBlip>
                <a:blip r:embed="rId3"/>
              </a:buBlip>
              <a:defRPr/>
            </a:pPr>
            <a:endParaRPr lang="en-US" dirty="0">
              <a:solidFill>
                <a:schemeClr val="accent2"/>
              </a:solidFill>
              <a:latin typeface="Arial" charset="0"/>
              <a:cs typeface="Times New Roman" pitchFamily="18" charset="0"/>
            </a:endParaRPr>
          </a:p>
          <a:p>
            <a:pPr marL="342900" indent="-342900">
              <a:spcBef>
                <a:spcPct val="20000"/>
              </a:spcBef>
              <a:buBlip>
                <a:blip r:embed="rId3"/>
              </a:buBlip>
              <a:defRPr/>
            </a:pPr>
            <a:endParaRPr lang="en-US" dirty="0">
              <a:solidFill>
                <a:schemeClr val="accent2"/>
              </a:solidFill>
              <a:latin typeface="Courier New" pitchFamily="49" charset="0"/>
              <a:cs typeface="Courier New" pitchFamily="49" charset="0"/>
            </a:endParaRPr>
          </a:p>
          <a:p>
            <a:pPr marL="342900" indent="-342900">
              <a:spcBef>
                <a:spcPct val="20000"/>
              </a:spcBef>
              <a:buBlip>
                <a:blip r:embed="rId3"/>
              </a:buBlip>
              <a:defRPr/>
            </a:pPr>
            <a:endParaRPr lang="en-US" dirty="0">
              <a:solidFill>
                <a:schemeClr val="accent2"/>
              </a:solidFill>
              <a:latin typeface="Arial" charset="0"/>
              <a:cs typeface="Times New Roman" pitchFamily="18" charset="0"/>
            </a:endParaRPr>
          </a:p>
          <a:p>
            <a:pPr marL="342900" indent="-342900">
              <a:spcBef>
                <a:spcPct val="20000"/>
              </a:spcBef>
              <a:defRPr/>
            </a:pPr>
            <a:r>
              <a:rPr lang="en-US" dirty="0">
                <a:solidFill>
                  <a:schemeClr val="accent2"/>
                </a:solidFill>
                <a:latin typeface="Arial" charset="0"/>
                <a:cs typeface="Times New Roman" pitchFamily="18" charset="0"/>
              </a:rPr>
              <a:t> </a:t>
            </a:r>
          </a:p>
        </p:txBody>
      </p:sp>
    </p:spTree>
    <p:extLst>
      <p:ext uri="{BB962C8B-B14F-4D97-AF65-F5344CB8AC3E}">
        <p14:creationId xmlns:p14="http://schemas.microsoft.com/office/powerpoint/2010/main" val="301974436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Selected Rows (Contd.)</a:t>
            </a:r>
          </a:p>
        </p:txBody>
      </p:sp>
      <p:sp>
        <p:nvSpPr>
          <p:cNvPr id="16387" name="Rectangle 2"/>
          <p:cNvSpPr txBox="1">
            <a:spLocks noChangeArrowheads="1"/>
          </p:cNvSpPr>
          <p:nvPr/>
        </p:nvSpPr>
        <p:spPr bwMode="auto">
          <a:xfrm>
            <a:off x="3048000" y="1600200"/>
            <a:ext cx="73914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800100" indent="-34290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The following SQL query retrieves records from the Employee table where the vacation hour is less than 5:</a:t>
            </a:r>
          </a:p>
          <a:p>
            <a:pPr lvl="1" eaLnBrk="1" hangingPunct="1">
              <a:spcBef>
                <a:spcPct val="20000"/>
              </a:spcBef>
            </a:pPr>
            <a:r>
              <a:rPr lang="en-IN">
                <a:solidFill>
                  <a:schemeClr val="accent2"/>
                </a:solidFill>
                <a:latin typeface="Arial" pitchFamily="34" charset="0"/>
                <a:cs typeface="Times New Roman" pitchFamily="18" charset="0"/>
              </a:rPr>
              <a:t>	</a:t>
            </a:r>
            <a:r>
              <a:rPr lang="en-IN" sz="1600">
                <a:solidFill>
                  <a:schemeClr val="accent2"/>
                </a:solidFill>
                <a:latin typeface="Courier New" pitchFamily="49" charset="0"/>
                <a:cs typeface="Courier New" pitchFamily="49" charset="0"/>
              </a:rPr>
              <a:t>SELECT EmployeeID, NationalIDNumber, Title, VacationHours FROM HumanResources.Employee      WHERE VacationHours &lt; 5</a:t>
            </a:r>
            <a:endParaRPr lang="en-US" sz="1600">
              <a:solidFill>
                <a:schemeClr val="accent2"/>
              </a:solidFill>
              <a:latin typeface="Courier New" pitchFamily="49" charset="0"/>
              <a:cs typeface="Courier New" pitchFamily="49" charset="0"/>
            </a:endParaRPr>
          </a:p>
          <a:p>
            <a:pPr lvl="1" eaLnBrk="1" hangingPunct="1">
              <a:spcBef>
                <a:spcPct val="20000"/>
              </a:spcBef>
            </a:pPr>
            <a:r>
              <a:rPr lang="en-US" sz="1600">
                <a:solidFill>
                  <a:schemeClr val="accent2"/>
                </a:solidFill>
                <a:latin typeface="Arial" pitchFamily="34" charset="0"/>
                <a:cs typeface="Times New Roman" pitchFamily="18" charset="0"/>
              </a:rPr>
              <a:t> </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sz="1800">
              <a:solidFill>
                <a:schemeClr val="accent2"/>
              </a:solidFill>
              <a:latin typeface="Courier New" pitchFamily="49" charset="0"/>
              <a:cs typeface="Courier New" pitchFamily="49"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pPr>
            <a:r>
              <a:rPr lang="en-US">
                <a:solidFill>
                  <a:schemeClr val="accent2"/>
                </a:solidFill>
                <a:latin typeface="Arial" pitchFamily="34" charset="0"/>
                <a:cs typeface="Times New Roman" pitchFamily="18" charset="0"/>
              </a:rPr>
              <a:t> </a:t>
            </a:r>
          </a:p>
        </p:txBody>
      </p:sp>
      <p:sp>
        <p:nvSpPr>
          <p:cNvPr id="5" name="Down Arrow 4"/>
          <p:cNvSpPr/>
          <p:nvPr/>
        </p:nvSpPr>
        <p:spPr>
          <a:xfrm flipH="1">
            <a:off x="6545264" y="3175000"/>
            <a:ext cx="84137" cy="4826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6934200" y="3273426"/>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16390" name="Picture 7"/>
          <p:cNvPicPr>
            <a:picLocks noChangeAspect="1" noChangeArrowheads="1"/>
          </p:cNvPicPr>
          <p:nvPr/>
        </p:nvPicPr>
        <p:blipFill>
          <a:blip r:embed="rId4">
            <a:extLst>
              <a:ext uri="{28A0092B-C50C-407E-A947-70E740481C1C}">
                <a14:useLocalDpi xmlns:a14="http://schemas.microsoft.com/office/drawing/2010/main" val="0"/>
              </a:ext>
            </a:extLst>
          </a:blip>
          <a:srcRect r="37775"/>
          <a:stretch>
            <a:fillRect/>
          </a:stretch>
        </p:blipFill>
        <p:spPr bwMode="auto">
          <a:xfrm>
            <a:off x="4648200" y="3962400"/>
            <a:ext cx="3810000" cy="206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45514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16390"/>
                                        </p:tgtEl>
                                        <p:attrNameLst>
                                          <p:attrName>style.visibility</p:attrName>
                                        </p:attrNameLst>
                                      </p:cBhvr>
                                      <p:to>
                                        <p:strVal val="visible"/>
                                      </p:to>
                                    </p:set>
                                    <p:animEffect transition="in" filter="checkerboard(across)">
                                      <p:cBhvr>
                                        <p:cTn id="14"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Retrieving Selected Rows (Contd.)</a:t>
            </a:r>
          </a:p>
          <a:p>
            <a:pPr eaLnBrk="1" hangingPunct="1">
              <a:spcBef>
                <a:spcPct val="50000"/>
              </a:spcBef>
            </a:pPr>
            <a:endParaRPr lang="en-US" b="1">
              <a:solidFill>
                <a:srgbClr val="FF0000"/>
              </a:solidFill>
              <a:latin typeface="Tahoma" pitchFamily="34" charset="0"/>
              <a:cs typeface="Times New Roman" pitchFamily="18" charset="0"/>
            </a:endParaRPr>
          </a:p>
        </p:txBody>
      </p:sp>
      <p:sp>
        <p:nvSpPr>
          <p:cNvPr id="35843" name="Rectangle 2"/>
          <p:cNvSpPr txBox="1">
            <a:spLocks noChangeArrowheads="1"/>
          </p:cNvSpPr>
          <p:nvPr/>
        </p:nvSpPr>
        <p:spPr bwMode="auto">
          <a:xfrm>
            <a:off x="3048000" y="1600200"/>
            <a:ext cx="7391400" cy="4343400"/>
          </a:xfrm>
          <a:prstGeom prst="rect">
            <a:avLst/>
          </a:prstGeom>
          <a:solidFill>
            <a:srgbClr val="FFFFFF"/>
          </a:solidFill>
          <a:ln w="9525">
            <a:noFill/>
            <a:miter lim="800000"/>
            <a:headEnd/>
            <a:tailEnd/>
          </a:ln>
        </p:spPr>
        <p:txBody>
          <a:bodyPr/>
          <a:lstStyle/>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Logical operators:</a:t>
            </a:r>
          </a:p>
          <a:p>
            <a:pPr marL="742950" lvl="1" indent="-285750" eaLnBrk="0" hangingPunct="0">
              <a:spcBef>
                <a:spcPct val="20000"/>
              </a:spcBef>
              <a:buBlip>
                <a:blip r:embed="rId4"/>
              </a:buBlip>
              <a:defRPr/>
            </a:pPr>
            <a:r>
              <a:rPr lang="en-US" dirty="0">
                <a:solidFill>
                  <a:schemeClr val="accent2"/>
                </a:solidFill>
                <a:latin typeface="Arial" charset="0"/>
                <a:cs typeface="Times New Roman" pitchFamily="18" charset="0"/>
              </a:rPr>
              <a:t>Are used in the SELECT statement to retrieve records based on one or more conditions.</a:t>
            </a:r>
          </a:p>
          <a:p>
            <a:pPr marL="742950" lvl="1" indent="-285750" eaLnBrk="0" hangingPunct="0">
              <a:spcBef>
                <a:spcPct val="20000"/>
              </a:spcBef>
              <a:buBlip>
                <a:blip r:embed="rId4"/>
              </a:buBlip>
              <a:defRPr/>
            </a:pPr>
            <a:r>
              <a:rPr lang="en-US" dirty="0">
                <a:solidFill>
                  <a:schemeClr val="accent2"/>
                </a:solidFill>
                <a:latin typeface="Arial" charset="0"/>
                <a:cs typeface="Times New Roman" pitchFamily="18" charset="0"/>
              </a:rPr>
              <a:t>Are of the following types:</a:t>
            </a:r>
          </a:p>
          <a:p>
            <a:pPr marL="1200150" lvl="2" indent="-285750">
              <a:spcBef>
                <a:spcPct val="20000"/>
              </a:spcBef>
              <a:buBlip>
                <a:blip r:embed="rId4"/>
              </a:buBlip>
              <a:defRPr/>
            </a:pPr>
            <a:r>
              <a:rPr lang="en-US" sz="1600" dirty="0">
                <a:solidFill>
                  <a:schemeClr val="accent2"/>
                </a:solidFill>
                <a:latin typeface="Arial" charset="0"/>
                <a:cs typeface="Times New Roman" pitchFamily="18" charset="0"/>
              </a:rPr>
              <a:t>OR</a:t>
            </a:r>
          </a:p>
          <a:p>
            <a:pPr marL="1200150" lvl="2" indent="-285750">
              <a:spcBef>
                <a:spcPct val="20000"/>
              </a:spcBef>
              <a:buBlip>
                <a:blip r:embed="rId4"/>
              </a:buBlip>
              <a:defRPr/>
            </a:pPr>
            <a:r>
              <a:rPr lang="en-US" sz="1600" dirty="0">
                <a:solidFill>
                  <a:schemeClr val="accent2"/>
                </a:solidFill>
                <a:latin typeface="Arial" charset="0"/>
                <a:cs typeface="Times New Roman" pitchFamily="18" charset="0"/>
              </a:rPr>
              <a:t>AND</a:t>
            </a:r>
          </a:p>
          <a:p>
            <a:pPr marL="1200150" lvl="2" indent="-285750">
              <a:spcBef>
                <a:spcPct val="20000"/>
              </a:spcBef>
              <a:buBlip>
                <a:blip r:embed="rId4"/>
              </a:buBlip>
              <a:defRPr/>
            </a:pPr>
            <a:r>
              <a:rPr lang="en-US" sz="1600" dirty="0">
                <a:solidFill>
                  <a:schemeClr val="accent2"/>
                </a:solidFill>
                <a:latin typeface="Arial" charset="0"/>
                <a:cs typeface="Times New Roman" pitchFamily="18" charset="0"/>
              </a:rPr>
              <a:t>NOT</a:t>
            </a:r>
            <a:endParaRPr lang="en-US" dirty="0">
              <a:solidFill>
                <a:schemeClr val="accent2"/>
              </a:solidFill>
              <a:latin typeface="Arial" charset="0"/>
              <a:cs typeface="Times New Roman" pitchFamily="18" charset="0"/>
            </a:endParaRPr>
          </a:p>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Syntax:</a:t>
            </a:r>
          </a:p>
          <a:p>
            <a:pPr marL="800100" lvl="2" indent="-342900" eaLnBrk="0" hangingPunct="0">
              <a:spcBef>
                <a:spcPct val="20000"/>
              </a:spcBef>
              <a:defRPr/>
            </a:pPr>
            <a:r>
              <a:rPr lang="en-US" sz="1600" dirty="0">
                <a:solidFill>
                  <a:schemeClr val="accent2"/>
                </a:solidFill>
                <a:latin typeface="Arial" charset="0"/>
                <a:cs typeface="Times New Roman" pitchFamily="18" charset="0"/>
              </a:rPr>
              <a:t>	</a:t>
            </a:r>
            <a:r>
              <a:rPr lang="en-IN" sz="1600" dirty="0">
                <a:solidFill>
                  <a:schemeClr val="accent2"/>
                </a:solidFill>
                <a:latin typeface="Courier New" pitchFamily="49" charset="0"/>
                <a:cs typeface="Courier New" pitchFamily="49" charset="0"/>
              </a:rPr>
              <a:t>SELECT </a:t>
            </a:r>
            <a:r>
              <a:rPr lang="en-IN" sz="1600" dirty="0" err="1">
                <a:solidFill>
                  <a:schemeClr val="accent2"/>
                </a:solidFill>
                <a:latin typeface="Courier New" pitchFamily="49" charset="0"/>
                <a:cs typeface="Courier New" pitchFamily="49" charset="0"/>
              </a:rPr>
              <a:t>column_list</a:t>
            </a:r>
            <a:r>
              <a:rPr lang="en-IN" sz="1600" dirty="0">
                <a:solidFill>
                  <a:schemeClr val="accent2"/>
                </a:solidFill>
                <a:latin typeface="Courier New" pitchFamily="49" charset="0"/>
                <a:cs typeface="Courier New" pitchFamily="49" charset="0"/>
              </a:rPr>
              <a:t> </a:t>
            </a:r>
          </a:p>
          <a:p>
            <a:pPr marL="800100" lvl="2" indent="-342900" eaLnBrk="0" hangingPunct="0">
              <a:spcBef>
                <a:spcPct val="20000"/>
              </a:spcBef>
              <a:defRPr/>
            </a:pPr>
            <a:r>
              <a:rPr lang="en-IN" sz="1600" dirty="0">
                <a:solidFill>
                  <a:schemeClr val="accent2"/>
                </a:solidFill>
                <a:latin typeface="Courier New" pitchFamily="49" charset="0"/>
                <a:cs typeface="Courier New" pitchFamily="49" charset="0"/>
              </a:rPr>
              <a:t>	FROM </a:t>
            </a:r>
            <a:r>
              <a:rPr lang="en-IN" sz="1600" dirty="0" err="1">
                <a:solidFill>
                  <a:schemeClr val="accent2"/>
                </a:solidFill>
                <a:latin typeface="Courier New" pitchFamily="49" charset="0"/>
                <a:cs typeface="Courier New" pitchFamily="49" charset="0"/>
              </a:rPr>
              <a:t>table_name</a:t>
            </a:r>
            <a:endParaRPr lang="en-IN" sz="1600" dirty="0">
              <a:solidFill>
                <a:schemeClr val="accent2"/>
              </a:solidFill>
              <a:latin typeface="Courier New" pitchFamily="49" charset="0"/>
              <a:cs typeface="Courier New" pitchFamily="49" charset="0"/>
            </a:endParaRPr>
          </a:p>
          <a:p>
            <a:pPr marL="800100" lvl="2" indent="-342900" eaLnBrk="0" hangingPunct="0">
              <a:spcBef>
                <a:spcPct val="20000"/>
              </a:spcBef>
              <a:defRPr/>
            </a:pPr>
            <a:r>
              <a:rPr lang="en-IN" sz="1600" dirty="0">
                <a:solidFill>
                  <a:schemeClr val="accent2"/>
                </a:solidFill>
                <a:latin typeface="Courier New" pitchFamily="49" charset="0"/>
                <a:cs typeface="Courier New" pitchFamily="49" charset="0"/>
              </a:rPr>
              <a:t>	WHERE conditional_expression1 {AND/OR} [NOT] </a:t>
            </a:r>
          </a:p>
          <a:p>
            <a:pPr marL="800100" lvl="2" indent="-342900" eaLnBrk="0" hangingPunct="0">
              <a:spcBef>
                <a:spcPct val="20000"/>
              </a:spcBef>
              <a:defRPr/>
            </a:pPr>
            <a:r>
              <a:rPr lang="en-IN" sz="1600" dirty="0">
                <a:solidFill>
                  <a:schemeClr val="accent2"/>
                </a:solidFill>
                <a:latin typeface="Courier New" pitchFamily="49" charset="0"/>
                <a:cs typeface="Courier New" pitchFamily="49" charset="0"/>
              </a:rPr>
              <a:t>	conditional_expression2</a:t>
            </a:r>
            <a:endParaRPr lang="en-US"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4496159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Selected Rows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9219" name="Rectangle 2"/>
          <p:cNvSpPr txBox="1">
            <a:spLocks noChangeArrowheads="1"/>
          </p:cNvSpPr>
          <p:nvPr/>
        </p:nvSpPr>
        <p:spPr bwMode="auto">
          <a:xfrm>
            <a:off x="3048000" y="1600200"/>
            <a:ext cx="7391400" cy="4800600"/>
          </a:xfrm>
          <a:prstGeom prst="rect">
            <a:avLst/>
          </a:prstGeom>
          <a:solidFill>
            <a:srgbClr val="FFFFFF"/>
          </a:solidFill>
          <a:ln w="9525">
            <a:noFill/>
            <a:miter lim="800000"/>
            <a:headEnd/>
            <a:tailEnd/>
          </a:ln>
        </p:spPr>
        <p:txBody>
          <a:bodyPr/>
          <a:lstStyle/>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For example:</a:t>
            </a:r>
          </a:p>
          <a:p>
            <a:pPr marL="742950" lvl="1" indent="-285750">
              <a:spcBef>
                <a:spcPct val="20000"/>
              </a:spcBef>
              <a:defRPr/>
            </a:pPr>
            <a:r>
              <a:rPr lang="en-US" sz="1600" dirty="0">
                <a:solidFill>
                  <a:schemeClr val="accent2"/>
                </a:solidFill>
                <a:latin typeface="Courier New" pitchFamily="49" charset="0"/>
                <a:cs typeface="Courier New" pitchFamily="49" charset="0"/>
              </a:rPr>
              <a:t>	SELECT * FROM </a:t>
            </a:r>
            <a:r>
              <a:rPr lang="en-US" sz="1600" dirty="0" err="1">
                <a:solidFill>
                  <a:schemeClr val="accent2"/>
                </a:solidFill>
                <a:latin typeface="Courier New" pitchFamily="49" charset="0"/>
                <a:cs typeface="Courier New" pitchFamily="49" charset="0"/>
              </a:rPr>
              <a:t>HumanResources.Department</a:t>
            </a:r>
            <a:r>
              <a:rPr lang="en-US" sz="1600" dirty="0">
                <a:solidFill>
                  <a:schemeClr val="accent2"/>
                </a:solidFill>
                <a:latin typeface="Courier New" pitchFamily="49" charset="0"/>
                <a:cs typeface="Courier New" pitchFamily="49" charset="0"/>
              </a:rPr>
              <a:t> </a:t>
            </a:r>
          </a:p>
          <a:p>
            <a:pPr marL="742950" lvl="1" indent="-285750">
              <a:spcBef>
                <a:spcPct val="20000"/>
              </a:spcBef>
              <a:defRPr/>
            </a:pPr>
            <a:r>
              <a:rPr lang="en-US" sz="1600" dirty="0">
                <a:solidFill>
                  <a:schemeClr val="accent2"/>
                </a:solidFill>
                <a:latin typeface="Courier New" pitchFamily="49" charset="0"/>
                <a:cs typeface="Courier New" pitchFamily="49" charset="0"/>
              </a:rPr>
              <a:t>	WHERE </a:t>
            </a:r>
            <a:r>
              <a:rPr lang="en-US" sz="1600" dirty="0" err="1">
                <a:solidFill>
                  <a:schemeClr val="accent2"/>
                </a:solidFill>
                <a:latin typeface="Courier New" pitchFamily="49" charset="0"/>
                <a:cs typeface="Courier New" pitchFamily="49" charset="0"/>
              </a:rPr>
              <a:t>GroupName</a:t>
            </a:r>
            <a:r>
              <a:rPr lang="en-US" sz="1600" dirty="0">
                <a:solidFill>
                  <a:schemeClr val="accent2"/>
                </a:solidFill>
                <a:latin typeface="Courier New" pitchFamily="49" charset="0"/>
                <a:cs typeface="Courier New" pitchFamily="49" charset="0"/>
              </a:rPr>
              <a:t> = 'Manufacturing' </a:t>
            </a:r>
          </a:p>
          <a:p>
            <a:pPr marL="742950" lvl="1" indent="-285750">
              <a:spcBef>
                <a:spcPct val="20000"/>
              </a:spcBef>
              <a:defRPr/>
            </a:pPr>
            <a:r>
              <a:rPr lang="en-US" sz="1600" dirty="0">
                <a:solidFill>
                  <a:schemeClr val="accent2"/>
                </a:solidFill>
                <a:latin typeface="Courier New" pitchFamily="49" charset="0"/>
                <a:cs typeface="Courier New" pitchFamily="49" charset="0"/>
              </a:rPr>
              <a:t>	OR </a:t>
            </a:r>
            <a:r>
              <a:rPr lang="en-US" sz="1600" dirty="0" err="1">
                <a:solidFill>
                  <a:schemeClr val="accent2"/>
                </a:solidFill>
                <a:latin typeface="Courier New" pitchFamily="49" charset="0"/>
                <a:cs typeface="Courier New" pitchFamily="49" charset="0"/>
              </a:rPr>
              <a:t>GroupName</a:t>
            </a:r>
            <a:r>
              <a:rPr lang="en-US" sz="1600" dirty="0">
                <a:solidFill>
                  <a:schemeClr val="accent2"/>
                </a:solidFill>
                <a:latin typeface="Courier New" pitchFamily="49" charset="0"/>
                <a:cs typeface="Courier New" pitchFamily="49" charset="0"/>
              </a:rPr>
              <a:t> = </a:t>
            </a:r>
            <a:r>
              <a:rPr lang="en-US" sz="1600" dirty="0">
                <a:solidFill>
                  <a:schemeClr val="accent2"/>
                </a:solidFill>
                <a:latin typeface="Arial" charset="0"/>
                <a:cs typeface="Times New Roman" pitchFamily="18" charset="0"/>
              </a:rPr>
              <a:t>' </a:t>
            </a:r>
            <a:r>
              <a:rPr lang="en-US" sz="1600" dirty="0">
                <a:solidFill>
                  <a:schemeClr val="accent2"/>
                </a:solidFill>
                <a:latin typeface="Courier New" pitchFamily="49" charset="0"/>
                <a:cs typeface="Courier New" pitchFamily="49" charset="0"/>
              </a:rPr>
              <a:t>Quality Assurance</a:t>
            </a:r>
            <a:r>
              <a:rPr lang="en-US" sz="1600" dirty="0">
                <a:solidFill>
                  <a:schemeClr val="accent2"/>
                </a:solidFill>
                <a:latin typeface="Arial" charset="0"/>
                <a:cs typeface="Times New Roman" pitchFamily="18" charset="0"/>
              </a:rPr>
              <a:t>'</a:t>
            </a:r>
            <a:endParaRPr lang="en-US" dirty="0">
              <a:solidFill>
                <a:schemeClr val="accent2"/>
              </a:solidFill>
              <a:latin typeface="Arial" charset="0"/>
              <a:cs typeface="Times New Roman" pitchFamily="18" charset="0"/>
            </a:endParaRPr>
          </a:p>
          <a:p>
            <a:pPr marL="800100" lvl="2" indent="-342900" eaLnBrk="0" hangingPunct="0">
              <a:spcBef>
                <a:spcPct val="20000"/>
              </a:spcBef>
              <a:defRPr/>
            </a:pPr>
            <a:endParaRPr lang="en-US" dirty="0">
              <a:cs typeface="Arial" charset="0"/>
            </a:endParaRPr>
          </a:p>
          <a:p>
            <a:pPr marL="800100" lvl="2" indent="-342900" eaLnBrk="0" hangingPunct="0">
              <a:spcBef>
                <a:spcPct val="20000"/>
              </a:spcBef>
              <a:defRPr/>
            </a:pPr>
            <a:endParaRPr lang="en-US" dirty="0">
              <a:solidFill>
                <a:schemeClr val="accent2"/>
              </a:solidFill>
              <a:latin typeface="Courier New" pitchFamily="49" charset="0"/>
              <a:cs typeface="Courier New" pitchFamily="49" charset="0"/>
            </a:endParaRP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p:txBody>
      </p:sp>
      <p:sp>
        <p:nvSpPr>
          <p:cNvPr id="4" name="TextBox 3"/>
          <p:cNvSpPr txBox="1">
            <a:spLocks noChangeArrowheads="1"/>
          </p:cNvSpPr>
          <p:nvPr/>
        </p:nvSpPr>
        <p:spPr bwMode="auto">
          <a:xfrm>
            <a:off x="3787775" y="3167064"/>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records from the Department table when the GroupName is either Manufacturing or Quality Assurance.</a:t>
            </a:r>
          </a:p>
        </p:txBody>
      </p:sp>
    </p:spTree>
    <p:extLst>
      <p:ext uri="{BB962C8B-B14F-4D97-AF65-F5344CB8AC3E}">
        <p14:creationId xmlns:p14="http://schemas.microsoft.com/office/powerpoint/2010/main" val="190391433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Retrieving Selected Rows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9219" name="Rectangle 2"/>
          <p:cNvSpPr txBox="1">
            <a:spLocks noChangeArrowheads="1"/>
          </p:cNvSpPr>
          <p:nvPr/>
        </p:nvSpPr>
        <p:spPr bwMode="auto">
          <a:xfrm>
            <a:off x="3048000" y="1600200"/>
            <a:ext cx="7391400" cy="4800600"/>
          </a:xfrm>
          <a:prstGeom prst="rect">
            <a:avLst/>
          </a:prstGeom>
          <a:solidFill>
            <a:srgbClr val="FFFFFF"/>
          </a:solidFill>
          <a:ln w="9525">
            <a:noFill/>
            <a:miter lim="800000"/>
            <a:headEnd/>
            <a:tailEnd/>
          </a:ln>
        </p:spPr>
        <p:txBody>
          <a:bodyPr/>
          <a:lstStyle/>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Range operator:</a:t>
            </a:r>
          </a:p>
          <a:p>
            <a:pPr marL="742950" lvl="1" indent="-285750" eaLnBrk="0" hangingPunct="0">
              <a:spcBef>
                <a:spcPct val="20000"/>
              </a:spcBef>
              <a:buBlip>
                <a:blip r:embed="rId4"/>
              </a:buBlip>
              <a:defRPr/>
            </a:pPr>
            <a:r>
              <a:rPr lang="en-US" dirty="0">
                <a:solidFill>
                  <a:schemeClr val="accent2"/>
                </a:solidFill>
                <a:latin typeface="Arial" charset="0"/>
                <a:cs typeface="Times New Roman" pitchFamily="18" charset="0"/>
              </a:rPr>
              <a:t>Retrieves data based on a range. </a:t>
            </a:r>
          </a:p>
          <a:p>
            <a:pPr marL="742950" lvl="1" indent="-285750" eaLnBrk="0" hangingPunct="0">
              <a:spcBef>
                <a:spcPct val="20000"/>
              </a:spcBef>
              <a:buBlip>
                <a:blip r:embed="rId4"/>
              </a:buBlip>
              <a:defRPr/>
            </a:pPr>
            <a:r>
              <a:rPr lang="en-US" dirty="0">
                <a:solidFill>
                  <a:schemeClr val="accent2"/>
                </a:solidFill>
                <a:latin typeface="Arial" charset="0"/>
                <a:cs typeface="Times New Roman" pitchFamily="18" charset="0"/>
              </a:rPr>
              <a:t>Are of the following types:</a:t>
            </a:r>
          </a:p>
          <a:p>
            <a:pPr marL="1200150" lvl="2" indent="-285750">
              <a:spcBef>
                <a:spcPct val="20000"/>
              </a:spcBef>
              <a:buBlip>
                <a:blip r:embed="rId4"/>
              </a:buBlip>
              <a:defRPr/>
            </a:pPr>
            <a:r>
              <a:rPr lang="en-US" sz="1400" dirty="0">
                <a:solidFill>
                  <a:schemeClr val="accent2"/>
                </a:solidFill>
                <a:latin typeface="Arial" charset="0"/>
                <a:cs typeface="Times New Roman" pitchFamily="18" charset="0"/>
              </a:rPr>
              <a:t>BETWEEN</a:t>
            </a:r>
          </a:p>
          <a:p>
            <a:pPr marL="1200150" lvl="2" indent="-285750">
              <a:spcBef>
                <a:spcPct val="20000"/>
              </a:spcBef>
              <a:buBlip>
                <a:blip r:embed="rId4"/>
              </a:buBlip>
              <a:defRPr/>
            </a:pPr>
            <a:r>
              <a:rPr lang="en-US" sz="1400" dirty="0">
                <a:solidFill>
                  <a:schemeClr val="accent2"/>
                </a:solidFill>
                <a:latin typeface="Arial" charset="0"/>
                <a:cs typeface="Times New Roman" pitchFamily="18" charset="0"/>
              </a:rPr>
              <a:t>NOT BETWEEN</a:t>
            </a:r>
            <a:endParaRPr lang="en-US" dirty="0">
              <a:solidFill>
                <a:schemeClr val="accent2"/>
              </a:solidFill>
              <a:latin typeface="Arial" charset="0"/>
              <a:cs typeface="Times New Roman" pitchFamily="18" charset="0"/>
            </a:endParaRPr>
          </a:p>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Syntax: </a:t>
            </a:r>
          </a:p>
          <a:p>
            <a:pPr lvl="2">
              <a:defRPr/>
            </a:pPr>
            <a:r>
              <a:rPr lang="en-IN" sz="1600" dirty="0">
                <a:solidFill>
                  <a:schemeClr val="accent2"/>
                </a:solidFill>
                <a:latin typeface="Courier New" pitchFamily="49" charset="0"/>
                <a:cs typeface="Courier New" pitchFamily="49" charset="0"/>
              </a:rPr>
              <a:t>SELECT </a:t>
            </a:r>
            <a:r>
              <a:rPr lang="en-IN" sz="1600" dirty="0" err="1">
                <a:solidFill>
                  <a:schemeClr val="accent2"/>
                </a:solidFill>
                <a:latin typeface="Courier New" pitchFamily="49" charset="0"/>
                <a:cs typeface="Courier New" pitchFamily="49" charset="0"/>
              </a:rPr>
              <a:t>column_list</a:t>
            </a:r>
            <a:endParaRPr lang="en-US" sz="1600" dirty="0">
              <a:solidFill>
                <a:schemeClr val="accent2"/>
              </a:solidFill>
              <a:latin typeface="Courier New" pitchFamily="49" charset="0"/>
              <a:cs typeface="Courier New" pitchFamily="49" charset="0"/>
            </a:endParaRPr>
          </a:p>
          <a:p>
            <a:pPr lvl="2">
              <a:defRPr/>
            </a:pPr>
            <a:r>
              <a:rPr lang="en-IN" sz="1600" dirty="0">
                <a:solidFill>
                  <a:schemeClr val="accent2"/>
                </a:solidFill>
                <a:latin typeface="Courier New" pitchFamily="49" charset="0"/>
                <a:cs typeface="Courier New" pitchFamily="49" charset="0"/>
              </a:rPr>
              <a:t>FROM </a:t>
            </a:r>
            <a:r>
              <a:rPr lang="en-IN" sz="1600" dirty="0" err="1">
                <a:solidFill>
                  <a:schemeClr val="accent2"/>
                </a:solidFill>
                <a:latin typeface="Courier New" pitchFamily="49" charset="0"/>
                <a:cs typeface="Courier New" pitchFamily="49" charset="0"/>
              </a:rPr>
              <a:t>table_name</a:t>
            </a:r>
            <a:endParaRPr lang="en-US" sz="1600" dirty="0">
              <a:solidFill>
                <a:schemeClr val="accent2"/>
              </a:solidFill>
              <a:latin typeface="Courier New" pitchFamily="49" charset="0"/>
              <a:cs typeface="Courier New" pitchFamily="49" charset="0"/>
            </a:endParaRPr>
          </a:p>
          <a:p>
            <a:pPr lvl="2">
              <a:defRPr/>
            </a:pPr>
            <a:r>
              <a:rPr lang="en-IN" sz="1600" dirty="0">
                <a:solidFill>
                  <a:schemeClr val="accent2"/>
                </a:solidFill>
                <a:latin typeface="Courier New" pitchFamily="49" charset="0"/>
                <a:cs typeface="Courier New" pitchFamily="49" charset="0"/>
              </a:rPr>
              <a:t>WHERE expression1 </a:t>
            </a:r>
            <a:r>
              <a:rPr lang="en-IN" sz="1600" dirty="0" err="1">
                <a:solidFill>
                  <a:schemeClr val="accent2"/>
                </a:solidFill>
                <a:latin typeface="Courier New" pitchFamily="49" charset="0"/>
                <a:cs typeface="Courier New" pitchFamily="49" charset="0"/>
              </a:rPr>
              <a:t>range_operator</a:t>
            </a:r>
            <a:r>
              <a:rPr lang="en-IN" sz="1600" dirty="0">
                <a:solidFill>
                  <a:schemeClr val="accent2"/>
                </a:solidFill>
                <a:latin typeface="Courier New" pitchFamily="49" charset="0"/>
                <a:cs typeface="Courier New" pitchFamily="49" charset="0"/>
              </a:rPr>
              <a:t> expression2 AND expression3</a:t>
            </a:r>
            <a:endParaRPr lang="en-US" dirty="0">
              <a:solidFill>
                <a:schemeClr val="accent2"/>
              </a:solidFill>
              <a:latin typeface="Courier New" pitchFamily="49" charset="0"/>
              <a:cs typeface="Courier New" pitchFamily="49" charset="0"/>
            </a:endParaRPr>
          </a:p>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For example:</a:t>
            </a:r>
          </a:p>
          <a:p>
            <a:pPr marL="742950" lvl="1" indent="-285750">
              <a:spcBef>
                <a:spcPct val="20000"/>
              </a:spcBef>
              <a:defRPr/>
            </a:pPr>
            <a:r>
              <a:rPr lang="en-US" sz="1400" dirty="0">
                <a:solidFill>
                  <a:schemeClr val="accent2"/>
                </a:solidFill>
                <a:latin typeface="Arial" charset="0"/>
                <a:cs typeface="Times New Roman" pitchFamily="18" charset="0"/>
              </a:rPr>
              <a:t>		</a:t>
            </a: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EmployeeID</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VacationHours</a:t>
            </a:r>
            <a:r>
              <a:rPr lang="en-US" sz="1600" dirty="0">
                <a:solidFill>
                  <a:schemeClr val="accent2"/>
                </a:solidFill>
                <a:latin typeface="Courier New" pitchFamily="49" charset="0"/>
                <a:cs typeface="Courier New" pitchFamily="49" charset="0"/>
              </a:rPr>
              <a:t>                	FROM </a:t>
            </a:r>
            <a:r>
              <a:rPr lang="en-US" sz="1600" dirty="0" err="1">
                <a:solidFill>
                  <a:schemeClr val="accent2"/>
                </a:solidFill>
                <a:latin typeface="Courier New" pitchFamily="49" charset="0"/>
                <a:cs typeface="Courier New" pitchFamily="49" charset="0"/>
              </a:rPr>
              <a:t>HumanResources.Employee</a:t>
            </a:r>
            <a:r>
              <a:rPr lang="en-US" sz="1600" dirty="0">
                <a:solidFill>
                  <a:schemeClr val="accent2"/>
                </a:solidFill>
                <a:latin typeface="Courier New" pitchFamily="49" charset="0"/>
                <a:cs typeface="Courier New" pitchFamily="49" charset="0"/>
              </a:rPr>
              <a:t>                         	WHERE </a:t>
            </a:r>
            <a:r>
              <a:rPr lang="en-US" sz="1600" dirty="0" err="1">
                <a:solidFill>
                  <a:schemeClr val="accent2"/>
                </a:solidFill>
                <a:latin typeface="Courier New" pitchFamily="49" charset="0"/>
                <a:cs typeface="Courier New" pitchFamily="49" charset="0"/>
              </a:rPr>
              <a:t>VacationHours</a:t>
            </a:r>
            <a:r>
              <a:rPr lang="en-US" sz="1600" dirty="0">
                <a:solidFill>
                  <a:schemeClr val="accent2"/>
                </a:solidFill>
                <a:latin typeface="Courier New" pitchFamily="49" charset="0"/>
                <a:cs typeface="Courier New" pitchFamily="49" charset="0"/>
              </a:rPr>
              <a:t> BETWEEN 20 AND 50</a:t>
            </a:r>
          </a:p>
          <a:p>
            <a:pPr marL="1200150" lvl="2" indent="-285750">
              <a:spcBef>
                <a:spcPct val="20000"/>
              </a:spcBef>
              <a:buBlip>
                <a:blip r:embed="rId4"/>
              </a:buBlip>
              <a:defRPr/>
            </a:pPr>
            <a:endParaRPr lang="en-US" sz="1400" dirty="0">
              <a:solidFill>
                <a:schemeClr val="accent2"/>
              </a:solidFill>
              <a:latin typeface="Arial" charset="0"/>
              <a:cs typeface="Times New Roman" pitchFamily="18" charset="0"/>
            </a:endParaRP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p:txBody>
      </p:sp>
      <p:sp>
        <p:nvSpPr>
          <p:cNvPr id="4" name="TextBox 3"/>
          <p:cNvSpPr txBox="1">
            <a:spLocks noChangeArrowheads="1"/>
          </p:cNvSpPr>
          <p:nvPr/>
        </p:nvSpPr>
        <p:spPr bwMode="auto">
          <a:xfrm>
            <a:off x="3962400" y="5791201"/>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records of employees whose vacation hours are not between 40 and 50.</a:t>
            </a:r>
          </a:p>
        </p:txBody>
      </p:sp>
    </p:spTree>
    <p:extLst>
      <p:ext uri="{BB962C8B-B14F-4D97-AF65-F5344CB8AC3E}">
        <p14:creationId xmlns:p14="http://schemas.microsoft.com/office/powerpoint/2010/main" val="2904164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676400" y="7143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Just a minute </a:t>
            </a:r>
          </a:p>
        </p:txBody>
      </p:sp>
      <p:sp>
        <p:nvSpPr>
          <p:cNvPr id="20483" name="Rectangle 3"/>
          <p:cNvSpPr>
            <a:spLocks noChangeArrowheads="1"/>
          </p:cNvSpPr>
          <p:nvPr/>
        </p:nvSpPr>
        <p:spPr bwMode="auto">
          <a:xfrm>
            <a:off x="3049588" y="1600200"/>
            <a:ext cx="7313612" cy="2744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Blip>
                <a:blip r:embed="rId3"/>
              </a:buBlip>
            </a:pPr>
            <a:r>
              <a:rPr lang="en-US">
                <a:solidFill>
                  <a:schemeClr val="accent2"/>
                </a:solidFill>
                <a:latin typeface="Arial "/>
              </a:rPr>
              <a:t>Which of the following options are logical operators?</a:t>
            </a:r>
            <a:endParaRPr lang="en-IN">
              <a:solidFill>
                <a:schemeClr val="accent2"/>
              </a:solidFill>
              <a:latin typeface="Arial" pitchFamily="34" charset="0"/>
              <a:cs typeface="Times New Roman" pitchFamily="18" charset="0"/>
            </a:endParaRPr>
          </a:p>
          <a:p>
            <a:pPr marL="749300" lvl="1" indent="-288925">
              <a:spcBef>
                <a:spcPct val="20000"/>
              </a:spcBef>
            </a:pPr>
            <a:r>
              <a:rPr lang="en-US">
                <a:solidFill>
                  <a:schemeClr val="accent2"/>
                </a:solidFill>
                <a:latin typeface="Arial" pitchFamily="34" charset="0"/>
              </a:rPr>
              <a:t>1.  BETWEEN and NOT BETWEEN</a:t>
            </a:r>
            <a:endParaRPr lang="fr-FR">
              <a:solidFill>
                <a:schemeClr val="accent2"/>
              </a:solidFill>
              <a:latin typeface="Arial" pitchFamily="34" charset="0"/>
              <a:cs typeface="Times New Roman" pitchFamily="18" charset="0"/>
            </a:endParaRPr>
          </a:p>
          <a:p>
            <a:pPr marL="749300" lvl="1" indent="-288925">
              <a:spcBef>
                <a:spcPct val="20000"/>
              </a:spcBef>
            </a:pPr>
            <a:r>
              <a:rPr lang="en-US">
                <a:solidFill>
                  <a:schemeClr val="accent2"/>
                </a:solidFill>
                <a:latin typeface="Arial" pitchFamily="34" charset="0"/>
              </a:rPr>
              <a:t>2.  AND, OR, and NOT</a:t>
            </a:r>
            <a:endParaRPr lang="fr-FR">
              <a:solidFill>
                <a:schemeClr val="accent2"/>
              </a:solidFill>
              <a:latin typeface="Arial" pitchFamily="34" charset="0"/>
              <a:cs typeface="Times New Roman" pitchFamily="18" charset="0"/>
            </a:endParaRPr>
          </a:p>
          <a:p>
            <a:pPr marL="749300" lvl="1" indent="-288925">
              <a:spcBef>
                <a:spcPct val="20000"/>
              </a:spcBef>
            </a:pPr>
            <a:r>
              <a:rPr lang="en-US">
                <a:solidFill>
                  <a:schemeClr val="accent2"/>
                </a:solidFill>
                <a:latin typeface="Arial" pitchFamily="34" charset="0"/>
              </a:rPr>
              <a:t>3.  + and %</a:t>
            </a:r>
          </a:p>
          <a:p>
            <a:pPr marL="749300" lvl="1" indent="-288925">
              <a:spcBef>
                <a:spcPct val="20000"/>
              </a:spcBef>
            </a:pPr>
            <a:r>
              <a:rPr lang="en-US">
                <a:solidFill>
                  <a:schemeClr val="accent2"/>
                </a:solidFill>
                <a:latin typeface="Arial" pitchFamily="34" charset="0"/>
              </a:rPr>
              <a:t>4.  &gt; and &lt;</a:t>
            </a:r>
            <a:endParaRPr lang="fr-FR">
              <a:solidFill>
                <a:schemeClr val="accent2"/>
              </a:solidFill>
              <a:latin typeface="Arial" pitchFamily="34" charset="0"/>
              <a:cs typeface="Times New Roman" pitchFamily="18" charset="0"/>
            </a:endParaRPr>
          </a:p>
        </p:txBody>
      </p:sp>
      <p:sp>
        <p:nvSpPr>
          <p:cNvPr id="552964" name="Rectangle 4"/>
          <p:cNvSpPr>
            <a:spLocks noChangeArrowheads="1"/>
          </p:cNvSpPr>
          <p:nvPr/>
        </p:nvSpPr>
        <p:spPr bwMode="auto">
          <a:xfrm>
            <a:off x="3049588" y="4800600"/>
            <a:ext cx="6627812"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Blip>
                <a:blip r:embed="rId3"/>
              </a:buBlip>
              <a:tabLst>
                <a:tab pos="635000" algn="l"/>
              </a:tabLst>
            </a:pPr>
            <a:r>
              <a:rPr lang="en-US">
                <a:solidFill>
                  <a:schemeClr val="accent2"/>
                </a:solidFill>
                <a:latin typeface="Arial" pitchFamily="34" charset="0"/>
                <a:cs typeface="Times New Roman" pitchFamily="18" charset="0"/>
              </a:rPr>
              <a:t>Answer:</a:t>
            </a:r>
          </a:p>
          <a:p>
            <a:pPr marL="798513" lvl="1" indent="-333375">
              <a:spcBef>
                <a:spcPct val="20000"/>
              </a:spcBef>
              <a:tabLst>
                <a:tab pos="635000" algn="l"/>
              </a:tabLst>
            </a:pPr>
            <a:r>
              <a:rPr lang="en-US">
                <a:solidFill>
                  <a:schemeClr val="accent2"/>
                </a:solidFill>
                <a:latin typeface="Arial" pitchFamily="34" charset="0"/>
              </a:rPr>
              <a:t>2.  AND, OR, and NOT</a:t>
            </a:r>
          </a:p>
        </p:txBody>
      </p:sp>
    </p:spTree>
    <p:extLst>
      <p:ext uri="{BB962C8B-B14F-4D97-AF65-F5344CB8AC3E}">
        <p14:creationId xmlns:p14="http://schemas.microsoft.com/office/powerpoint/2010/main" val="34308620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3354388" y="1600200"/>
            <a:ext cx="7313612" cy="4267200"/>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Database engine: </a:t>
            </a:r>
          </a:p>
          <a:p>
            <a:pPr lvl="1">
              <a:buFontTx/>
              <a:buBlip>
                <a:blip r:embed="rId4"/>
              </a:buBlip>
              <a:defRPr/>
            </a:pPr>
            <a:r>
              <a:rPr lang="en-US" sz="1800" kern="1200" dirty="0">
                <a:solidFill>
                  <a:schemeClr val="accent2"/>
                </a:solidFill>
                <a:latin typeface="Arial" charset="0"/>
                <a:cs typeface="Times New Roman" pitchFamily="18" charset="0"/>
              </a:rPr>
              <a:t>Provides support to store, query, process, and secure data on the database server. </a:t>
            </a:r>
          </a:p>
          <a:p>
            <a:pPr lvl="1">
              <a:buFontTx/>
              <a:buBlip>
                <a:blip r:embed="rId4"/>
              </a:buBlip>
              <a:defRPr/>
            </a:pPr>
            <a:r>
              <a:rPr lang="en-US" sz="1800" kern="1200" dirty="0">
                <a:solidFill>
                  <a:schemeClr val="accent2"/>
                </a:solidFill>
                <a:latin typeface="Arial" charset="0"/>
                <a:cs typeface="Times New Roman" pitchFamily="18" charset="0"/>
              </a:rPr>
              <a:t>Allows you to create and manage database objects, such as tables.</a:t>
            </a:r>
          </a:p>
          <a:p>
            <a:pPr lvl="1">
              <a:buFontTx/>
              <a:buBlip>
                <a:blip r:embed="rId4"/>
              </a:buBlip>
              <a:defRPr/>
            </a:pPr>
            <a:r>
              <a:rPr lang="en-US" sz="1800" kern="1200" dirty="0">
                <a:solidFill>
                  <a:schemeClr val="accent2"/>
                </a:solidFill>
                <a:latin typeface="Arial" charset="0"/>
                <a:cs typeface="Times New Roman" pitchFamily="18" charset="0"/>
              </a:rPr>
              <a:t>Provides the following background services:</a:t>
            </a:r>
          </a:p>
          <a:p>
            <a:pPr lvl="2">
              <a:buFontTx/>
              <a:buBlip>
                <a:blip r:embed="rId4"/>
              </a:buBlip>
              <a:defRPr/>
            </a:pPr>
            <a:r>
              <a:rPr lang="en-US" sz="1600" kern="1200" dirty="0">
                <a:solidFill>
                  <a:schemeClr val="accent2"/>
                </a:solidFill>
                <a:latin typeface="Arial" charset="0"/>
                <a:cs typeface="Times New Roman" pitchFamily="18" charset="0"/>
              </a:rPr>
              <a:t>Service broker</a:t>
            </a:r>
          </a:p>
          <a:p>
            <a:pPr lvl="2">
              <a:buFontTx/>
              <a:buBlip>
                <a:blip r:embed="rId4"/>
              </a:buBlip>
              <a:defRPr/>
            </a:pPr>
            <a:r>
              <a:rPr lang="en-US" sz="1600" kern="1200" dirty="0">
                <a:solidFill>
                  <a:schemeClr val="accent2"/>
                </a:solidFill>
                <a:latin typeface="Arial" charset="0"/>
                <a:cs typeface="Times New Roman" pitchFamily="18" charset="0"/>
              </a:rPr>
              <a:t>Replication</a:t>
            </a:r>
          </a:p>
          <a:p>
            <a:pPr lvl="2">
              <a:buFontTx/>
              <a:buBlip>
                <a:blip r:embed="rId4"/>
              </a:buBlip>
              <a:defRPr/>
            </a:pPr>
            <a:r>
              <a:rPr lang="en-US" sz="1600" kern="1200" dirty="0">
                <a:solidFill>
                  <a:schemeClr val="accent2"/>
                </a:solidFill>
                <a:latin typeface="Arial" charset="0"/>
                <a:cs typeface="Times New Roman" pitchFamily="18" charset="0"/>
              </a:rPr>
              <a:t>Full-text search</a:t>
            </a:r>
          </a:p>
          <a:p>
            <a:pPr lvl="2">
              <a:buFontTx/>
              <a:buBlip>
                <a:blip r:embed="rId4"/>
              </a:buBlip>
              <a:defRPr/>
            </a:pPr>
            <a:r>
              <a:rPr lang="en-US" sz="1600" kern="1200" dirty="0">
                <a:solidFill>
                  <a:schemeClr val="accent2"/>
                </a:solidFill>
                <a:latin typeface="Arial" charset="0"/>
                <a:cs typeface="Times New Roman" pitchFamily="18" charset="0"/>
              </a:rPr>
              <a:t>Notification services</a:t>
            </a:r>
          </a:p>
          <a:p>
            <a:pPr eaLnBrk="1" hangingPunct="1">
              <a:buFontTx/>
              <a:buBlip>
                <a:blip r:embed="rId3"/>
              </a:buBlip>
              <a:defRPr/>
            </a:pPr>
            <a:endParaRPr lang="en-US" sz="2000" dirty="0">
              <a:solidFill>
                <a:schemeClr val="accent2"/>
              </a:solidFill>
              <a:latin typeface="Arial" charset="0"/>
              <a:cs typeface="Times New Roman" pitchFamily="18"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p:txBody>
      </p:sp>
      <p:sp>
        <p:nvSpPr>
          <p:cNvPr id="16387"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spTree>
    <p:extLst>
      <p:ext uri="{BB962C8B-B14F-4D97-AF65-F5344CB8AC3E}">
        <p14:creationId xmlns:p14="http://schemas.microsoft.com/office/powerpoint/2010/main" val="543844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bwMode="auto">
          <a:xfrm>
            <a:off x="3049588" y="1598613"/>
            <a:ext cx="7313612" cy="41132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lnSpcReduction="10000"/>
          </a:bodyPr>
          <a:lstStyle/>
          <a:p>
            <a:pPr>
              <a:buFontTx/>
              <a:buBlip>
                <a:blip r:embed="rId3"/>
              </a:buBlip>
              <a:defRPr/>
            </a:pPr>
            <a:r>
              <a:rPr lang="en-US" sz="2000" dirty="0">
                <a:solidFill>
                  <a:schemeClr val="accent2"/>
                </a:solidFill>
                <a:latin typeface="Arial "/>
                <a:cs typeface="Times New Roman" pitchFamily="18" charset="0"/>
              </a:rPr>
              <a:t>IN keyword:</a:t>
            </a:r>
          </a:p>
          <a:p>
            <a:pPr lvl="1">
              <a:buFontTx/>
              <a:buBlip>
                <a:blip r:embed="rId4"/>
              </a:buBlip>
              <a:defRPr/>
            </a:pPr>
            <a:r>
              <a:rPr lang="en-US" sz="1800" dirty="0">
                <a:solidFill>
                  <a:schemeClr val="accent2"/>
                </a:solidFill>
                <a:latin typeface="Arial "/>
                <a:cs typeface="Times New Roman" pitchFamily="18" charset="0"/>
              </a:rPr>
              <a:t>Selects values that match any one of the values in a list.</a:t>
            </a:r>
          </a:p>
          <a:p>
            <a:pPr>
              <a:buFontTx/>
              <a:buBlip>
                <a:blip r:embed="rId3"/>
              </a:buBlip>
              <a:defRPr/>
            </a:pPr>
            <a:r>
              <a:rPr lang="en-US" sz="2000" dirty="0">
                <a:solidFill>
                  <a:schemeClr val="accent2"/>
                </a:solidFill>
                <a:latin typeface="Arial "/>
                <a:cs typeface="Times New Roman" pitchFamily="18" charset="0"/>
              </a:rPr>
              <a:t>NOT IN keyword:</a:t>
            </a:r>
          </a:p>
          <a:p>
            <a:pPr lvl="1">
              <a:buFontTx/>
              <a:buBlip>
                <a:blip r:embed="rId4"/>
              </a:buBlip>
              <a:defRPr/>
            </a:pPr>
            <a:r>
              <a:rPr lang="en-US" sz="1800" dirty="0">
                <a:solidFill>
                  <a:schemeClr val="accent2"/>
                </a:solidFill>
                <a:latin typeface="Arial "/>
                <a:cs typeface="Times New Roman" pitchFamily="18" charset="0"/>
              </a:rPr>
              <a:t>Restricts the selection of values that match any one of the values in a list.</a:t>
            </a:r>
          </a:p>
          <a:p>
            <a:pPr>
              <a:buFontTx/>
              <a:buBlip>
                <a:blip r:embed="rId3"/>
              </a:buBlip>
              <a:defRPr/>
            </a:pPr>
            <a:r>
              <a:rPr lang="en-US" sz="2000" dirty="0">
                <a:solidFill>
                  <a:schemeClr val="accent2"/>
                </a:solidFill>
                <a:latin typeface="Arial "/>
                <a:cs typeface="Times New Roman" pitchFamily="18" charset="0"/>
              </a:rPr>
              <a:t>Syntax:</a:t>
            </a:r>
          </a:p>
          <a:p>
            <a:pPr lvl="2">
              <a:buFontTx/>
              <a:buNone/>
              <a:defRPr/>
            </a:pPr>
            <a:r>
              <a:rPr lang="en-IN" sz="1600" dirty="0">
                <a:solidFill>
                  <a:schemeClr val="accent2"/>
                </a:solidFill>
                <a:latin typeface="Courier New" pitchFamily="49" charset="0"/>
                <a:cs typeface="Times New Roman" pitchFamily="18" charset="0"/>
              </a:rPr>
              <a:t>SELECT </a:t>
            </a:r>
            <a:r>
              <a:rPr lang="en-IN" sz="1600" dirty="0" err="1">
                <a:solidFill>
                  <a:schemeClr val="accent2"/>
                </a:solidFill>
                <a:latin typeface="Courier New" pitchFamily="49" charset="0"/>
                <a:cs typeface="Times New Roman" pitchFamily="18" charset="0"/>
              </a:rPr>
              <a:t>column_list</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FROM </a:t>
            </a:r>
            <a:r>
              <a:rPr lang="en-IN" sz="1600" dirty="0" err="1">
                <a:solidFill>
                  <a:schemeClr val="accent2"/>
                </a:solidFill>
                <a:latin typeface="Courier New" pitchFamily="49" charset="0"/>
                <a:cs typeface="Times New Roman" pitchFamily="18" charset="0"/>
              </a:rPr>
              <a:t>table_name</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WHERE  expression </a:t>
            </a:r>
            <a:r>
              <a:rPr lang="en-IN" sz="1600" dirty="0" err="1">
                <a:solidFill>
                  <a:schemeClr val="accent2"/>
                </a:solidFill>
                <a:latin typeface="Courier New" pitchFamily="49" charset="0"/>
                <a:cs typeface="Times New Roman" pitchFamily="18" charset="0"/>
              </a:rPr>
              <a:t>list_operator</a:t>
            </a:r>
            <a:r>
              <a:rPr lang="en-IN" sz="1600" dirty="0">
                <a:solidFill>
                  <a:schemeClr val="accent2"/>
                </a:solidFill>
                <a:latin typeface="Courier New" pitchFamily="49" charset="0"/>
                <a:cs typeface="Times New Roman" pitchFamily="18" charset="0"/>
              </a:rPr>
              <a:t> (‘</a:t>
            </a:r>
            <a:r>
              <a:rPr lang="en-IN" sz="1600" dirty="0" err="1">
                <a:solidFill>
                  <a:schemeClr val="accent2"/>
                </a:solidFill>
                <a:latin typeface="Courier New" pitchFamily="49" charset="0"/>
                <a:cs typeface="Times New Roman" pitchFamily="18" charset="0"/>
              </a:rPr>
              <a:t>value_list</a:t>
            </a:r>
            <a:r>
              <a:rPr lang="en-IN" sz="1600" dirty="0">
                <a:solidFill>
                  <a:schemeClr val="accent2"/>
                </a:solidFill>
                <a:latin typeface="Courier New" pitchFamily="49" charset="0"/>
                <a:cs typeface="Times New Roman" pitchFamily="18" charset="0"/>
              </a:rPr>
              <a:t>’)</a:t>
            </a:r>
          </a:p>
          <a:p>
            <a:pPr marL="342900" lvl="1" indent="-342900">
              <a:buBlip>
                <a:blip r:embed="rId3"/>
              </a:buBlip>
              <a:defRPr/>
            </a:pPr>
            <a:r>
              <a:rPr lang="en-US" sz="2000" dirty="0">
                <a:solidFill>
                  <a:schemeClr val="accent2"/>
                </a:solidFill>
                <a:latin typeface="Arial" charset="0"/>
                <a:cs typeface="Times New Roman" pitchFamily="18" charset="0"/>
              </a:rPr>
              <a:t>For example:</a:t>
            </a:r>
          </a:p>
          <a:p>
            <a:pPr lvl="1">
              <a:buFontTx/>
              <a:buNone/>
              <a:defRPr/>
            </a:pPr>
            <a:r>
              <a:rPr lang="en-US" sz="1400" dirty="0">
                <a:solidFill>
                  <a:schemeClr val="accent2"/>
                </a:solidFill>
                <a:latin typeface="Arial" charset="0"/>
                <a:cs typeface="Times New Roman" pitchFamily="18" charset="0"/>
              </a:rPr>
              <a:t>		</a:t>
            </a: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EmployeeID</a:t>
            </a:r>
            <a:r>
              <a:rPr lang="en-US" sz="1600" dirty="0">
                <a:solidFill>
                  <a:schemeClr val="accent2"/>
                </a:solidFill>
                <a:latin typeface="Courier New" pitchFamily="49" charset="0"/>
                <a:cs typeface="Courier New" pitchFamily="49" charset="0"/>
              </a:rPr>
              <a:t>, Title, </a:t>
            </a:r>
            <a:r>
              <a:rPr lang="en-US" sz="1600" dirty="0" err="1">
                <a:solidFill>
                  <a:schemeClr val="accent2"/>
                </a:solidFill>
                <a:latin typeface="Courier New" pitchFamily="49" charset="0"/>
                <a:cs typeface="Courier New" pitchFamily="49" charset="0"/>
              </a:rPr>
              <a:t>LoginID</a:t>
            </a:r>
            <a:r>
              <a:rPr lang="en-US" sz="1600" dirty="0">
                <a:solidFill>
                  <a:schemeClr val="accent2"/>
                </a:solidFill>
                <a:latin typeface="Courier New" pitchFamily="49" charset="0"/>
                <a:cs typeface="Courier New" pitchFamily="49" charset="0"/>
              </a:rPr>
              <a:t> FROM 	</a:t>
            </a:r>
            <a:r>
              <a:rPr lang="en-US" sz="1600" dirty="0" err="1">
                <a:solidFill>
                  <a:schemeClr val="accent2"/>
                </a:solidFill>
                <a:latin typeface="Courier New" pitchFamily="49" charset="0"/>
                <a:cs typeface="Courier New" pitchFamily="49" charset="0"/>
              </a:rPr>
              <a:t>HumanResources.Employee</a:t>
            </a:r>
            <a:r>
              <a:rPr lang="en-US" sz="1600" dirty="0">
                <a:solidFill>
                  <a:schemeClr val="accent2"/>
                </a:solidFill>
                <a:latin typeface="Courier New" pitchFamily="49" charset="0"/>
                <a:cs typeface="Courier New" pitchFamily="49" charset="0"/>
              </a:rPr>
              <a:t>                       	WHERE Title IN ('Recruiter', 'Stocker')</a:t>
            </a:r>
            <a:endParaRPr lang="en-IN" sz="1600" dirty="0">
              <a:solidFill>
                <a:schemeClr val="accent2"/>
              </a:solidFill>
              <a:latin typeface="Courier New" pitchFamily="49" charset="0"/>
              <a:cs typeface="Times New Roman" pitchFamily="18" charset="0"/>
            </a:endParaRPr>
          </a:p>
          <a:p>
            <a:pPr lvl="1">
              <a:buFontTx/>
              <a:buNone/>
              <a:defRPr/>
            </a:pPr>
            <a:r>
              <a:rPr lang="en-US" sz="1600" dirty="0">
                <a:solidFill>
                  <a:schemeClr val="accent2"/>
                </a:solidFill>
                <a:cs typeface="Times New Roman" pitchFamily="18" charset="0"/>
              </a:rPr>
              <a:t>	</a:t>
            </a:r>
            <a:endParaRPr lang="en-US" sz="1600" dirty="0">
              <a:solidFill>
                <a:schemeClr val="accent2"/>
              </a:solidFill>
            </a:endParaRPr>
          </a:p>
        </p:txBody>
      </p:sp>
      <p:sp>
        <p:nvSpPr>
          <p:cNvPr id="21507" name="Text Box 3"/>
          <p:cNvSpPr txBox="1">
            <a:spLocks noChangeArrowheads="1"/>
          </p:cNvSpPr>
          <p:nvPr/>
        </p:nvSpPr>
        <p:spPr bwMode="auto">
          <a:xfrm>
            <a:off x="1676400" y="714376"/>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
        <p:nvSpPr>
          <p:cNvPr id="4" name="TextBox 3"/>
          <p:cNvSpPr txBox="1">
            <a:spLocks noChangeArrowheads="1"/>
          </p:cNvSpPr>
          <p:nvPr/>
        </p:nvSpPr>
        <p:spPr bwMode="auto">
          <a:xfrm>
            <a:off x="3962400" y="5791201"/>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records of employees who are Recruiter or Stocker from the Employee table.</a:t>
            </a:r>
          </a:p>
        </p:txBody>
      </p:sp>
    </p:spTree>
    <p:extLst>
      <p:ext uri="{BB962C8B-B14F-4D97-AF65-F5344CB8AC3E}">
        <p14:creationId xmlns:p14="http://schemas.microsoft.com/office/powerpoint/2010/main" val="299617194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bwMode="auto">
          <a:xfrm>
            <a:off x="3049588" y="1598613"/>
            <a:ext cx="7313612" cy="41132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lnSpcReduction="10000"/>
          </a:bodyPr>
          <a:lstStyle/>
          <a:p>
            <a:pPr>
              <a:buFontTx/>
              <a:buBlip>
                <a:blip r:embed="rId3"/>
              </a:buBlip>
              <a:defRPr/>
            </a:pPr>
            <a:r>
              <a:rPr lang="en-US" sz="2000" dirty="0">
                <a:solidFill>
                  <a:schemeClr val="accent2"/>
                </a:solidFill>
                <a:latin typeface="Arial "/>
                <a:cs typeface="Times New Roman" pitchFamily="18" charset="0"/>
              </a:rPr>
              <a:t>The LIKE keyword:</a:t>
            </a:r>
          </a:p>
          <a:p>
            <a:pPr lvl="1">
              <a:buFontTx/>
              <a:buBlip>
                <a:blip r:embed="rId4"/>
              </a:buBlip>
              <a:defRPr/>
            </a:pPr>
            <a:r>
              <a:rPr lang="en-US" sz="1800" kern="1200" dirty="0">
                <a:solidFill>
                  <a:schemeClr val="accent2"/>
                </a:solidFill>
                <a:latin typeface="Arial" charset="0"/>
                <a:cs typeface="Times New Roman" pitchFamily="18" charset="0"/>
              </a:rPr>
              <a:t>Is used to search a string by using the following wildcard characters:</a:t>
            </a:r>
          </a:p>
          <a:p>
            <a:pPr lvl="2">
              <a:buFontTx/>
              <a:buBlip>
                <a:blip r:embed="rId4"/>
              </a:buBlip>
              <a:defRPr/>
            </a:pPr>
            <a:r>
              <a:rPr lang="en-US" sz="1600" kern="1200" dirty="0">
                <a:solidFill>
                  <a:schemeClr val="accent2"/>
                </a:solidFill>
                <a:latin typeface="Arial" charset="0"/>
                <a:cs typeface="Times New Roman" pitchFamily="18" charset="0"/>
              </a:rPr>
              <a:t>%</a:t>
            </a:r>
          </a:p>
          <a:p>
            <a:pPr lvl="2">
              <a:buFontTx/>
              <a:buBlip>
                <a:blip r:embed="rId4"/>
              </a:buBlip>
              <a:defRPr/>
            </a:pPr>
            <a:r>
              <a:rPr lang="en-US" sz="1600" kern="1200" dirty="0">
                <a:solidFill>
                  <a:schemeClr val="accent2"/>
                </a:solidFill>
                <a:latin typeface="Arial" charset="0"/>
                <a:cs typeface="Times New Roman" pitchFamily="18" charset="0"/>
              </a:rPr>
              <a:t>_</a:t>
            </a:r>
          </a:p>
          <a:p>
            <a:pPr lvl="2">
              <a:buFontTx/>
              <a:buBlip>
                <a:blip r:embed="rId4"/>
              </a:buBlip>
              <a:defRPr/>
            </a:pPr>
            <a:r>
              <a:rPr lang="en-US" sz="1600" kern="1200" dirty="0">
                <a:solidFill>
                  <a:schemeClr val="accent2"/>
                </a:solidFill>
                <a:latin typeface="Arial" charset="0"/>
                <a:cs typeface="Times New Roman" pitchFamily="18" charset="0"/>
              </a:rPr>
              <a:t>[]</a:t>
            </a:r>
          </a:p>
          <a:p>
            <a:pPr lvl="2">
              <a:buFontTx/>
              <a:buBlip>
                <a:blip r:embed="rId4"/>
              </a:buBlip>
              <a:defRPr/>
            </a:pPr>
            <a:r>
              <a:rPr lang="en-US" sz="1600" kern="1200" dirty="0">
                <a:solidFill>
                  <a:schemeClr val="accent2"/>
                </a:solidFill>
                <a:latin typeface="Arial" charset="0"/>
                <a:cs typeface="Times New Roman" pitchFamily="18" charset="0"/>
              </a:rPr>
              <a:t>[^]</a:t>
            </a:r>
          </a:p>
          <a:p>
            <a:pPr lvl="1">
              <a:buFontTx/>
              <a:buBlip>
                <a:blip r:embed="rId4"/>
              </a:buBlip>
              <a:defRPr/>
            </a:pPr>
            <a:r>
              <a:rPr lang="en-US" sz="1800" kern="1200" dirty="0">
                <a:solidFill>
                  <a:schemeClr val="accent2"/>
                </a:solidFill>
                <a:latin typeface="Arial" charset="0"/>
                <a:cs typeface="Times New Roman" pitchFamily="18" charset="0"/>
              </a:rPr>
              <a:t>Matches the given character string with the specified pattern.</a:t>
            </a:r>
          </a:p>
          <a:p>
            <a:pPr marL="342900" lvl="1" indent="-342900">
              <a:buBlip>
                <a:blip r:embed="rId3"/>
              </a:buBlip>
              <a:defRPr/>
            </a:pPr>
            <a:r>
              <a:rPr lang="en-US" sz="2000" dirty="0">
                <a:solidFill>
                  <a:schemeClr val="accent2"/>
                </a:solidFill>
                <a:latin typeface="Arial "/>
                <a:cs typeface="Times New Roman" pitchFamily="18" charset="0"/>
              </a:rPr>
              <a:t>For example:</a:t>
            </a:r>
          </a:p>
          <a:p>
            <a:pPr lvl="1">
              <a:buFontTx/>
              <a:buNone/>
              <a:defRPr/>
            </a:pPr>
            <a:r>
              <a:rPr lang="en-US" sz="1800" kern="1200" dirty="0">
                <a:solidFill>
                  <a:schemeClr val="accent2"/>
                </a:solidFill>
                <a:latin typeface="Arial" charset="0"/>
                <a:cs typeface="Times New Roman" pitchFamily="18" charset="0"/>
              </a:rPr>
              <a:t>	</a:t>
            </a:r>
            <a:r>
              <a:rPr lang="en-US" sz="1600" kern="1200" dirty="0">
                <a:solidFill>
                  <a:schemeClr val="accent2"/>
                </a:solidFill>
                <a:latin typeface="Courier New" pitchFamily="49" charset="0"/>
                <a:cs typeface="Courier New" pitchFamily="49" charset="0"/>
              </a:rPr>
              <a:t>SELECT * FROM </a:t>
            </a:r>
            <a:r>
              <a:rPr lang="en-US" sz="1600" kern="1200" dirty="0" err="1">
                <a:solidFill>
                  <a:schemeClr val="accent2"/>
                </a:solidFill>
                <a:latin typeface="Courier New" pitchFamily="49" charset="0"/>
                <a:cs typeface="Courier New" pitchFamily="49" charset="0"/>
              </a:rPr>
              <a:t>HumanResources.Department</a:t>
            </a:r>
            <a:r>
              <a:rPr lang="en-US" sz="1600" kern="1200" dirty="0">
                <a:solidFill>
                  <a:schemeClr val="accent2"/>
                </a:solidFill>
                <a:latin typeface="Courier New" pitchFamily="49" charset="0"/>
                <a:cs typeface="Courier New" pitchFamily="49" charset="0"/>
              </a:rPr>
              <a:t>         WHERE Name LIKE 'Pro%'</a:t>
            </a:r>
          </a:p>
          <a:p>
            <a:pPr lvl="1">
              <a:buFontTx/>
              <a:buNone/>
              <a:defRPr/>
            </a:pPr>
            <a:endParaRPr lang="en-US" sz="2000" dirty="0">
              <a:solidFill>
                <a:schemeClr val="accent2"/>
              </a:solidFill>
              <a:latin typeface="Arial "/>
              <a:cs typeface="Times New Roman" pitchFamily="18" charset="0"/>
            </a:endParaRPr>
          </a:p>
          <a:p>
            <a:pPr>
              <a:buFontTx/>
              <a:buNone/>
              <a:defRPr/>
            </a:pPr>
            <a:r>
              <a:rPr lang="en-US" sz="2000" dirty="0">
                <a:solidFill>
                  <a:schemeClr val="accent2"/>
                </a:solidFill>
                <a:cs typeface="Times New Roman" pitchFamily="18" charset="0"/>
              </a:rPr>
              <a:t>	</a:t>
            </a:r>
            <a:endParaRPr lang="en-US" sz="2000" dirty="0">
              <a:solidFill>
                <a:schemeClr val="accent2"/>
              </a:solidFill>
            </a:endParaRPr>
          </a:p>
        </p:txBody>
      </p:sp>
      <p:sp>
        <p:nvSpPr>
          <p:cNvPr id="22531" name="Text Box 3"/>
          <p:cNvSpPr txBox="1">
            <a:spLocks noChangeArrowheads="1"/>
          </p:cNvSpPr>
          <p:nvPr/>
        </p:nvSpPr>
        <p:spPr bwMode="auto">
          <a:xfrm>
            <a:off x="1676400" y="714376"/>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
        <p:nvSpPr>
          <p:cNvPr id="4" name="TextBox 3"/>
          <p:cNvSpPr txBox="1">
            <a:spLocks noChangeArrowheads="1"/>
          </p:cNvSpPr>
          <p:nvPr/>
        </p:nvSpPr>
        <p:spPr bwMode="auto">
          <a:xfrm>
            <a:off x="3810000" y="5029201"/>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records from the Department table where the values of Name column begin with ‘Pro’.</a:t>
            </a:r>
          </a:p>
        </p:txBody>
      </p:sp>
    </p:spTree>
    <p:extLst>
      <p:ext uri="{BB962C8B-B14F-4D97-AF65-F5344CB8AC3E}">
        <p14:creationId xmlns:p14="http://schemas.microsoft.com/office/powerpoint/2010/main" val="361122225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bwMode="auto">
          <a:xfrm>
            <a:off x="3049588" y="1598613"/>
            <a:ext cx="7313612" cy="41132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a:buFontTx/>
              <a:buBlip>
                <a:blip r:embed="rId3"/>
              </a:buBlip>
              <a:defRPr/>
            </a:pPr>
            <a:r>
              <a:rPr lang="en-US" sz="2000" dirty="0">
                <a:solidFill>
                  <a:schemeClr val="accent2"/>
                </a:solidFill>
                <a:latin typeface="Arial "/>
                <a:cs typeface="Times New Roman" pitchFamily="18" charset="0"/>
              </a:rPr>
              <a:t>NULL values:</a:t>
            </a:r>
          </a:p>
          <a:p>
            <a:pPr lvl="1">
              <a:buFontTx/>
              <a:buBlip>
                <a:blip r:embed="rId4"/>
              </a:buBlip>
              <a:defRPr/>
            </a:pPr>
            <a:r>
              <a:rPr lang="en-US" sz="1800" kern="1200" dirty="0">
                <a:solidFill>
                  <a:schemeClr val="accent2"/>
                </a:solidFill>
                <a:latin typeface="Arial" charset="0"/>
                <a:cs typeface="Times New Roman" pitchFamily="18" charset="0"/>
              </a:rPr>
              <a:t>Can be retrieved by using the IS NULL keyword with the SELECT statement.</a:t>
            </a:r>
          </a:p>
          <a:p>
            <a:pPr marL="342900" lvl="1" indent="-342900">
              <a:buBlip>
                <a:blip r:embed="rId3"/>
              </a:buBlip>
              <a:defRPr/>
            </a:pPr>
            <a:r>
              <a:rPr lang="en-US" sz="2000" dirty="0">
                <a:solidFill>
                  <a:schemeClr val="accent2"/>
                </a:solidFill>
                <a:latin typeface="Arial "/>
                <a:cs typeface="Times New Roman" pitchFamily="18" charset="0"/>
              </a:rPr>
              <a:t>Syntax:</a:t>
            </a:r>
          </a:p>
          <a:p>
            <a:pPr marL="800100" lvl="1">
              <a:buNone/>
              <a:defRPr/>
            </a:pPr>
            <a:r>
              <a:rPr lang="en-US" sz="2000" kern="1200" dirty="0">
                <a:solidFill>
                  <a:schemeClr val="accent2"/>
                </a:solidFill>
                <a:latin typeface="Courier New" pitchFamily="49" charset="0"/>
                <a:cs typeface="Times New Roman" pitchFamily="18" charset="0"/>
              </a:rPr>
              <a:t>	</a:t>
            </a:r>
            <a:r>
              <a:rPr lang="en-US" sz="1600" kern="1200" dirty="0">
                <a:solidFill>
                  <a:schemeClr val="accent2"/>
                </a:solidFill>
                <a:latin typeface="Courier New" pitchFamily="49" charset="0"/>
                <a:cs typeface="Times New Roman" pitchFamily="18" charset="0"/>
              </a:rPr>
              <a:t>SELECT </a:t>
            </a:r>
            <a:r>
              <a:rPr lang="en-US" sz="1600" kern="1200" dirty="0" err="1">
                <a:solidFill>
                  <a:schemeClr val="accent2"/>
                </a:solidFill>
                <a:latin typeface="Courier New" pitchFamily="49" charset="0"/>
                <a:cs typeface="Times New Roman" pitchFamily="18" charset="0"/>
              </a:rPr>
              <a:t>column_list</a:t>
            </a:r>
            <a:r>
              <a:rPr lang="en-US" sz="1600" kern="1200" dirty="0">
                <a:solidFill>
                  <a:schemeClr val="accent2"/>
                </a:solidFill>
                <a:latin typeface="Courier New" pitchFamily="49" charset="0"/>
                <a:cs typeface="Times New Roman" pitchFamily="18" charset="0"/>
              </a:rPr>
              <a:t> 			          FROM </a:t>
            </a:r>
            <a:r>
              <a:rPr lang="en-US" sz="1600" kern="1200" dirty="0" err="1">
                <a:solidFill>
                  <a:schemeClr val="accent2"/>
                </a:solidFill>
                <a:latin typeface="Courier New" pitchFamily="49" charset="0"/>
                <a:cs typeface="Times New Roman" pitchFamily="18" charset="0"/>
              </a:rPr>
              <a:t>table_name</a:t>
            </a:r>
            <a:r>
              <a:rPr lang="en-US" sz="1600" kern="1200" dirty="0">
                <a:solidFill>
                  <a:schemeClr val="accent2"/>
                </a:solidFill>
                <a:latin typeface="Courier New" pitchFamily="49" charset="0"/>
                <a:cs typeface="Times New Roman" pitchFamily="18" charset="0"/>
              </a:rPr>
              <a:t> 				 WHERE </a:t>
            </a:r>
            <a:r>
              <a:rPr lang="en-US" sz="1600" kern="1200" dirty="0" err="1">
                <a:solidFill>
                  <a:schemeClr val="accent2"/>
                </a:solidFill>
                <a:latin typeface="Courier New" pitchFamily="49" charset="0"/>
                <a:cs typeface="Times New Roman" pitchFamily="18" charset="0"/>
              </a:rPr>
              <a:t>column_name</a:t>
            </a:r>
            <a:r>
              <a:rPr lang="en-US" sz="1600" kern="1200" dirty="0">
                <a:solidFill>
                  <a:schemeClr val="accent2"/>
                </a:solidFill>
                <a:latin typeface="Courier New" pitchFamily="49" charset="0"/>
                <a:cs typeface="Times New Roman" pitchFamily="18" charset="0"/>
              </a:rPr>
              <a:t> </a:t>
            </a:r>
            <a:r>
              <a:rPr lang="en-US" sz="1600" kern="1200" dirty="0" err="1">
                <a:solidFill>
                  <a:schemeClr val="accent2"/>
                </a:solidFill>
                <a:latin typeface="Courier New" pitchFamily="49" charset="0"/>
                <a:cs typeface="Times New Roman" pitchFamily="18" charset="0"/>
              </a:rPr>
              <a:t>unknown_value_operator</a:t>
            </a:r>
            <a:endParaRPr lang="en-US" sz="1600" kern="1200" dirty="0">
              <a:solidFill>
                <a:schemeClr val="accent2"/>
              </a:solidFill>
              <a:latin typeface="Courier New" pitchFamily="49" charset="0"/>
              <a:cs typeface="Times New Roman" pitchFamily="18" charset="0"/>
            </a:endParaRPr>
          </a:p>
          <a:p>
            <a:pPr marL="342900" lvl="1" indent="-342900">
              <a:buBlip>
                <a:blip r:embed="rId3"/>
              </a:buBlip>
              <a:defRPr/>
            </a:pPr>
            <a:r>
              <a:rPr lang="en-US" sz="2000" dirty="0">
                <a:solidFill>
                  <a:schemeClr val="accent2"/>
                </a:solidFill>
                <a:latin typeface="Arial "/>
                <a:cs typeface="Times New Roman" pitchFamily="18" charset="0"/>
              </a:rPr>
              <a:t>For example:</a:t>
            </a:r>
          </a:p>
          <a:p>
            <a:pPr marL="800100" lvl="1">
              <a:buNone/>
              <a:defRPr/>
            </a:pPr>
            <a:r>
              <a:rPr lang="en-US" sz="2000" kern="1200" dirty="0">
                <a:solidFill>
                  <a:schemeClr val="accent2"/>
                </a:solidFill>
                <a:latin typeface="Courier New" pitchFamily="49" charset="0"/>
                <a:cs typeface="Times New Roman" pitchFamily="18" charset="0"/>
              </a:rPr>
              <a:t>	</a:t>
            </a:r>
            <a:r>
              <a:rPr lang="en-US" sz="1600" kern="1200" dirty="0">
                <a:solidFill>
                  <a:schemeClr val="accent2"/>
                </a:solidFill>
                <a:latin typeface="Courier New" pitchFamily="49" charset="0"/>
                <a:cs typeface="Times New Roman" pitchFamily="18" charset="0"/>
              </a:rPr>
              <a:t>SELECT EmployeeID, </a:t>
            </a:r>
            <a:r>
              <a:rPr lang="en-US" sz="1600" kern="1200" dirty="0" err="1">
                <a:solidFill>
                  <a:schemeClr val="accent2"/>
                </a:solidFill>
                <a:latin typeface="Courier New" pitchFamily="49" charset="0"/>
                <a:cs typeface="Times New Roman" pitchFamily="18" charset="0"/>
              </a:rPr>
              <a:t>EndDate</a:t>
            </a:r>
            <a:r>
              <a:rPr lang="en-US" sz="1600" kern="1200" dirty="0">
                <a:solidFill>
                  <a:schemeClr val="accent2"/>
                </a:solidFill>
                <a:latin typeface="Courier New" pitchFamily="49" charset="0"/>
                <a:cs typeface="Times New Roman" pitchFamily="18" charset="0"/>
              </a:rPr>
              <a:t> 			  FROM </a:t>
            </a:r>
            <a:r>
              <a:rPr lang="en-US" sz="1600" kern="1200" dirty="0" err="1">
                <a:solidFill>
                  <a:schemeClr val="accent2"/>
                </a:solidFill>
                <a:latin typeface="Courier New" pitchFamily="49" charset="0"/>
                <a:cs typeface="Times New Roman" pitchFamily="18" charset="0"/>
              </a:rPr>
              <a:t>HumanResources.EmployeeDepartmentHistory</a:t>
            </a:r>
            <a:r>
              <a:rPr lang="en-US" sz="1600" kern="1200" dirty="0">
                <a:solidFill>
                  <a:schemeClr val="accent2"/>
                </a:solidFill>
                <a:latin typeface="Courier New" pitchFamily="49" charset="0"/>
                <a:cs typeface="Times New Roman" pitchFamily="18" charset="0"/>
              </a:rPr>
              <a:t>  WHERE </a:t>
            </a:r>
            <a:r>
              <a:rPr lang="en-US" sz="1600" kern="1200" dirty="0" err="1">
                <a:solidFill>
                  <a:schemeClr val="accent2"/>
                </a:solidFill>
                <a:latin typeface="Courier New" pitchFamily="49" charset="0"/>
                <a:cs typeface="Times New Roman" pitchFamily="18" charset="0"/>
              </a:rPr>
              <a:t>EndDate</a:t>
            </a:r>
            <a:r>
              <a:rPr lang="en-US" sz="1600" kern="1200" dirty="0">
                <a:solidFill>
                  <a:schemeClr val="accent2"/>
                </a:solidFill>
                <a:latin typeface="Courier New" pitchFamily="49" charset="0"/>
                <a:cs typeface="Times New Roman" pitchFamily="18" charset="0"/>
              </a:rPr>
              <a:t> IS NULL</a:t>
            </a:r>
            <a:endParaRPr lang="en-US" sz="1600" dirty="0">
              <a:solidFill>
                <a:schemeClr val="accent2"/>
              </a:solidFill>
            </a:endParaRPr>
          </a:p>
        </p:txBody>
      </p:sp>
      <p:sp>
        <p:nvSpPr>
          <p:cNvPr id="23555" name="Text Box 3"/>
          <p:cNvSpPr txBox="1">
            <a:spLocks noChangeArrowheads="1"/>
          </p:cNvSpPr>
          <p:nvPr/>
        </p:nvSpPr>
        <p:spPr bwMode="auto">
          <a:xfrm>
            <a:off x="1676400" y="714376"/>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
        <p:nvSpPr>
          <p:cNvPr id="4" name="TextBox 3"/>
          <p:cNvSpPr txBox="1">
            <a:spLocks noChangeArrowheads="1"/>
          </p:cNvSpPr>
          <p:nvPr/>
        </p:nvSpPr>
        <p:spPr bwMode="auto">
          <a:xfrm>
            <a:off x="3854451" y="5251451"/>
            <a:ext cx="5478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only those rows from the EmployeeDepartmentHistory table for which value in the EndDate column is NULL.</a:t>
            </a:r>
          </a:p>
        </p:txBody>
      </p:sp>
    </p:spTree>
    <p:extLst>
      <p:ext uri="{BB962C8B-B14F-4D97-AF65-F5344CB8AC3E}">
        <p14:creationId xmlns:p14="http://schemas.microsoft.com/office/powerpoint/2010/main" val="27753256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bwMode="auto">
          <a:xfrm>
            <a:off x="3049588" y="1598613"/>
            <a:ext cx="7313612" cy="41132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a:buFontTx/>
              <a:buBlip>
                <a:blip r:embed="rId3"/>
              </a:buBlip>
              <a:defRPr/>
            </a:pPr>
            <a:r>
              <a:rPr lang="en-US" sz="2000" dirty="0">
                <a:solidFill>
                  <a:schemeClr val="accent2"/>
                </a:solidFill>
                <a:latin typeface="Arial "/>
                <a:cs typeface="Times New Roman" pitchFamily="18" charset="0"/>
              </a:rPr>
              <a:t>ORDER BY clause:</a:t>
            </a:r>
          </a:p>
          <a:p>
            <a:pPr lvl="1">
              <a:buFontTx/>
              <a:buBlip>
                <a:blip r:embed="rId4"/>
              </a:buBlip>
              <a:defRPr/>
            </a:pPr>
            <a:r>
              <a:rPr lang="en-US" sz="1800" dirty="0">
                <a:solidFill>
                  <a:schemeClr val="accent2"/>
                </a:solidFill>
                <a:latin typeface="Arial "/>
                <a:cs typeface="Times New Roman" pitchFamily="18" charset="0"/>
              </a:rPr>
              <a:t>Can be used with the SELECT statement to display records in a specific order.</a:t>
            </a:r>
          </a:p>
          <a:p>
            <a:pPr lvl="1">
              <a:buFontTx/>
              <a:buBlip>
                <a:blip r:embed="rId4"/>
              </a:buBlip>
              <a:defRPr/>
            </a:pPr>
            <a:r>
              <a:rPr lang="en-US" sz="1800" dirty="0">
                <a:solidFill>
                  <a:schemeClr val="accent2"/>
                </a:solidFill>
                <a:latin typeface="Arial "/>
                <a:cs typeface="Times New Roman" pitchFamily="18" charset="0"/>
              </a:rPr>
              <a:t>Displays record in ascending or descending order.</a:t>
            </a:r>
          </a:p>
          <a:p>
            <a:pPr marL="342900" lvl="1" indent="-342900">
              <a:buBlip>
                <a:blip r:embed="rId3"/>
              </a:buBlip>
              <a:defRPr/>
            </a:pPr>
            <a:r>
              <a:rPr lang="en-US" sz="2000" dirty="0">
                <a:solidFill>
                  <a:schemeClr val="accent2"/>
                </a:solidFill>
                <a:latin typeface="Arial "/>
                <a:cs typeface="Times New Roman" pitchFamily="18" charset="0"/>
              </a:rPr>
              <a:t>Syntax:</a:t>
            </a:r>
          </a:p>
          <a:p>
            <a:pPr lvl="2">
              <a:buFontTx/>
              <a:buNone/>
              <a:defRPr/>
            </a:pPr>
            <a:r>
              <a:rPr lang="en-IN" sz="1600" dirty="0">
                <a:solidFill>
                  <a:schemeClr val="accent2"/>
                </a:solidFill>
                <a:latin typeface="Courier New" pitchFamily="49" charset="0"/>
                <a:cs typeface="Times New Roman" pitchFamily="18" charset="0"/>
              </a:rPr>
              <a:t>SELECT </a:t>
            </a:r>
            <a:r>
              <a:rPr lang="en-IN" sz="1600" dirty="0" err="1">
                <a:solidFill>
                  <a:schemeClr val="accent2"/>
                </a:solidFill>
                <a:latin typeface="Courier New" pitchFamily="49" charset="0"/>
                <a:cs typeface="Times New Roman" pitchFamily="18" charset="0"/>
              </a:rPr>
              <a:t>select_list</a:t>
            </a:r>
            <a:r>
              <a:rPr lang="en-IN" sz="1600" dirty="0">
                <a:solidFill>
                  <a:schemeClr val="accent2"/>
                </a:solidFill>
                <a:latin typeface="Courier New" pitchFamily="49" charset="0"/>
                <a:cs typeface="Times New Roman" pitchFamily="18" charset="0"/>
              </a:rPr>
              <a:t> </a:t>
            </a:r>
          </a:p>
          <a:p>
            <a:pPr lvl="2">
              <a:buFontTx/>
              <a:buNone/>
              <a:defRPr/>
            </a:pPr>
            <a:r>
              <a:rPr lang="en-IN" sz="1600" dirty="0">
                <a:solidFill>
                  <a:schemeClr val="accent2"/>
                </a:solidFill>
                <a:latin typeface="Courier New" pitchFamily="49" charset="0"/>
                <a:cs typeface="Times New Roman" pitchFamily="18" charset="0"/>
              </a:rPr>
              <a:t>FROM </a:t>
            </a:r>
            <a:r>
              <a:rPr lang="en-IN" sz="1600" dirty="0" err="1">
                <a:solidFill>
                  <a:schemeClr val="accent2"/>
                </a:solidFill>
                <a:latin typeface="Courier New" pitchFamily="49" charset="0"/>
                <a:cs typeface="Times New Roman" pitchFamily="18" charset="0"/>
              </a:rPr>
              <a:t>table_name</a:t>
            </a:r>
            <a:r>
              <a:rPr lang="en-IN" sz="1600" dirty="0">
                <a:solidFill>
                  <a:schemeClr val="accent2"/>
                </a:solidFill>
                <a:latin typeface="Courier New" pitchFamily="49" charset="0"/>
                <a:cs typeface="Times New Roman" pitchFamily="18" charset="0"/>
              </a:rPr>
              <a:t> </a:t>
            </a:r>
          </a:p>
          <a:p>
            <a:pPr lvl="2">
              <a:buFontTx/>
              <a:buNone/>
              <a:defRPr/>
            </a:pPr>
            <a:r>
              <a:rPr lang="en-IN" sz="1600" dirty="0">
                <a:solidFill>
                  <a:schemeClr val="accent2"/>
                </a:solidFill>
                <a:latin typeface="Courier New" pitchFamily="49" charset="0"/>
                <a:cs typeface="Times New Roman" pitchFamily="18" charset="0"/>
              </a:rPr>
              <a:t>[ORDER BY </a:t>
            </a:r>
            <a:r>
              <a:rPr lang="en-IN" sz="1600" dirty="0" err="1">
                <a:solidFill>
                  <a:schemeClr val="accent2"/>
                </a:solidFill>
                <a:latin typeface="Courier New" pitchFamily="49" charset="0"/>
                <a:cs typeface="Times New Roman" pitchFamily="18" charset="0"/>
              </a:rPr>
              <a:t>order_by_expression</a:t>
            </a:r>
            <a:r>
              <a:rPr lang="en-IN" sz="1600" dirty="0">
                <a:solidFill>
                  <a:schemeClr val="accent2"/>
                </a:solidFill>
                <a:latin typeface="Courier New" pitchFamily="49" charset="0"/>
                <a:cs typeface="Times New Roman" pitchFamily="18" charset="0"/>
              </a:rPr>
              <a:t> [ASC|DESC]</a:t>
            </a:r>
          </a:p>
          <a:p>
            <a:pPr lvl="2">
              <a:buFontTx/>
              <a:buNone/>
              <a:defRPr/>
            </a:pPr>
            <a:r>
              <a:rPr lang="en-IN" sz="1600" dirty="0">
                <a:solidFill>
                  <a:schemeClr val="accent2"/>
                </a:solidFill>
                <a:latin typeface="Courier New" pitchFamily="49" charset="0"/>
                <a:cs typeface="Times New Roman" pitchFamily="18" charset="0"/>
              </a:rPr>
              <a:t>[, </a:t>
            </a:r>
            <a:r>
              <a:rPr lang="en-IN" sz="1600" dirty="0" err="1">
                <a:solidFill>
                  <a:schemeClr val="accent2"/>
                </a:solidFill>
                <a:latin typeface="Courier New" pitchFamily="49" charset="0"/>
                <a:cs typeface="Times New Roman" pitchFamily="18" charset="0"/>
              </a:rPr>
              <a:t>order_by_expression</a:t>
            </a:r>
            <a:r>
              <a:rPr lang="en-IN" sz="1600" dirty="0">
                <a:solidFill>
                  <a:schemeClr val="accent2"/>
                </a:solidFill>
                <a:latin typeface="Courier New" pitchFamily="49" charset="0"/>
                <a:cs typeface="Times New Roman" pitchFamily="18" charset="0"/>
              </a:rPr>
              <a:t> [ASC|DESC]…]</a:t>
            </a:r>
            <a:endParaRPr lang="en-US" sz="1600" dirty="0">
              <a:solidFill>
                <a:schemeClr val="accent2"/>
              </a:solidFill>
              <a:latin typeface="Courier New" pitchFamily="49" charset="0"/>
              <a:cs typeface="Times New Roman" pitchFamily="18" charset="0"/>
            </a:endParaRPr>
          </a:p>
          <a:p>
            <a:pPr lvl="2">
              <a:buFontTx/>
              <a:buNone/>
              <a:defRPr/>
            </a:pPr>
            <a:endParaRPr lang="en-US" sz="1600" dirty="0">
              <a:solidFill>
                <a:schemeClr val="accent2"/>
              </a:solidFill>
              <a:latin typeface="Courier New" pitchFamily="49" charset="0"/>
              <a:cs typeface="Times New Roman" pitchFamily="18" charset="0"/>
            </a:endParaRPr>
          </a:p>
        </p:txBody>
      </p:sp>
      <p:sp>
        <p:nvSpPr>
          <p:cNvPr id="24579" name="Text Box 3"/>
          <p:cNvSpPr txBox="1">
            <a:spLocks noChangeArrowheads="1"/>
          </p:cNvSpPr>
          <p:nvPr/>
        </p:nvSpPr>
        <p:spPr bwMode="auto">
          <a:xfrm>
            <a:off x="1676400" y="714376"/>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Tree>
    <p:extLst>
      <p:ext uri="{BB962C8B-B14F-4D97-AF65-F5344CB8AC3E}">
        <p14:creationId xmlns:p14="http://schemas.microsoft.com/office/powerpoint/2010/main" val="313720991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bwMode="auto">
          <a:xfrm>
            <a:off x="3049588" y="1598613"/>
            <a:ext cx="7313612" cy="41132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
                <a:cs typeface="Times New Roman" pitchFamily="18" charset="0"/>
              </a:rPr>
              <a:t>For example:</a:t>
            </a:r>
          </a:p>
          <a:p>
            <a:pPr lvl="1">
              <a:buFontTx/>
              <a:buNone/>
              <a:defRPr/>
            </a:pPr>
            <a:r>
              <a:rPr lang="en-US" sz="1800" dirty="0">
                <a:solidFill>
                  <a:schemeClr val="accent2"/>
                </a:solidFill>
                <a:latin typeface="Arial "/>
                <a:cs typeface="Times New Roman" pitchFamily="18" charset="0"/>
              </a:rPr>
              <a:t>	</a:t>
            </a: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GroupName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DepartmentID</a:t>
            </a:r>
            <a:r>
              <a:rPr lang="en-US" sz="1600" dirty="0">
                <a:solidFill>
                  <a:schemeClr val="accent2"/>
                </a:solidFill>
                <a:latin typeface="Courier New" pitchFamily="49" charset="0"/>
                <a:cs typeface="Courier New" pitchFamily="49" charset="0"/>
              </a:rPr>
              <a:t>, Name 		  FROM </a:t>
            </a:r>
            <a:r>
              <a:rPr lang="en-US" sz="1600" dirty="0" err="1">
                <a:solidFill>
                  <a:schemeClr val="accent2"/>
                </a:solidFill>
                <a:latin typeface="Courier New" pitchFamily="49" charset="0"/>
                <a:cs typeface="Courier New" pitchFamily="49" charset="0"/>
              </a:rPr>
              <a:t>HumanResources.Department</a:t>
            </a:r>
            <a:r>
              <a:rPr lang="en-US" sz="1600" dirty="0">
                <a:solidFill>
                  <a:schemeClr val="accent2"/>
                </a:solidFill>
                <a:latin typeface="Courier New" pitchFamily="49" charset="0"/>
                <a:cs typeface="Courier New" pitchFamily="49" charset="0"/>
              </a:rPr>
              <a:t> 			 ORDER BY </a:t>
            </a:r>
            <a:r>
              <a:rPr lang="en-US" sz="1600" dirty="0" err="1">
                <a:solidFill>
                  <a:schemeClr val="accent2"/>
                </a:solidFill>
                <a:latin typeface="Courier New" pitchFamily="49" charset="0"/>
                <a:cs typeface="Courier New" pitchFamily="49" charset="0"/>
              </a:rPr>
              <a:t>GroupName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DepartmentID</a:t>
            </a:r>
            <a:endParaRPr lang="en-US" sz="1600" dirty="0">
              <a:solidFill>
                <a:schemeClr val="accent2"/>
              </a:solidFill>
              <a:latin typeface="Courier New" pitchFamily="49" charset="0"/>
              <a:cs typeface="Courier New" pitchFamily="49" charset="0"/>
            </a:endParaRPr>
          </a:p>
        </p:txBody>
      </p:sp>
      <p:sp>
        <p:nvSpPr>
          <p:cNvPr id="25603" name="Text Box 3"/>
          <p:cNvSpPr txBox="1">
            <a:spLocks noChangeArrowheads="1"/>
          </p:cNvSpPr>
          <p:nvPr/>
        </p:nvSpPr>
        <p:spPr bwMode="auto">
          <a:xfrm>
            <a:off x="1676400" y="714376"/>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a:solidFill>
                  <a:srgbClr val="FF0000"/>
                </a:solidFill>
                <a:latin typeface="Tahoma" pitchFamily="34" charset="0"/>
                <a:cs typeface="Times New Roman" pitchFamily="18" charset="0"/>
              </a:rPr>
              <a:t>Retrieving Selected Rows (Contd.)  </a:t>
            </a:r>
          </a:p>
        </p:txBody>
      </p:sp>
      <p:sp>
        <p:nvSpPr>
          <p:cNvPr id="5" name="Down Arrow 4"/>
          <p:cNvSpPr/>
          <p:nvPr/>
        </p:nvSpPr>
        <p:spPr>
          <a:xfrm flipH="1">
            <a:off x="6324600" y="3065463"/>
            <a:ext cx="76200" cy="3048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6629400" y="3048001"/>
            <a:ext cx="320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 </a:t>
            </a:r>
          </a:p>
        </p:txBody>
      </p:sp>
      <p:pic>
        <p:nvPicPr>
          <p:cNvPr id="2560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657601"/>
            <a:ext cx="6192838" cy="2087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79081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25606"/>
                                        </p:tgtEl>
                                        <p:attrNameLst>
                                          <p:attrName>style.visibility</p:attrName>
                                        </p:attrNameLst>
                                      </p:cBhvr>
                                      <p:to>
                                        <p:strVal val="visible"/>
                                      </p:to>
                                    </p:set>
                                    <p:animEffect transition="in" filter="checkerboard(across)">
                                      <p:cBhvr>
                                        <p:cTn id="14"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bwMode="auto">
          <a:xfrm>
            <a:off x="3049588" y="1598613"/>
            <a:ext cx="7313612" cy="41132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lnSpcReduction="10000"/>
          </a:bodyPr>
          <a:lstStyle/>
          <a:p>
            <a:pPr>
              <a:buFontTx/>
              <a:buBlip>
                <a:blip r:embed="rId3"/>
              </a:buBlip>
              <a:defRPr/>
            </a:pPr>
            <a:r>
              <a:rPr lang="en-US" sz="2000" dirty="0">
                <a:solidFill>
                  <a:schemeClr val="accent2"/>
                </a:solidFill>
                <a:latin typeface="Arial "/>
                <a:cs typeface="Times New Roman" pitchFamily="18" charset="0"/>
              </a:rPr>
              <a:t>TOP keyword:</a:t>
            </a:r>
          </a:p>
          <a:p>
            <a:pPr lvl="1">
              <a:buFontTx/>
              <a:buBlip>
                <a:blip r:embed="rId4"/>
              </a:buBlip>
              <a:defRPr/>
            </a:pPr>
            <a:r>
              <a:rPr lang="en-US" sz="1800" dirty="0">
                <a:solidFill>
                  <a:schemeClr val="accent2"/>
                </a:solidFill>
                <a:latin typeface="Arial "/>
                <a:cs typeface="Times New Roman" pitchFamily="18" charset="0"/>
              </a:rPr>
              <a:t>Can be used with the SELECT statement to retrieve only the first set of rows from the top of a table.</a:t>
            </a:r>
          </a:p>
          <a:p>
            <a:pPr marL="342900" lvl="1" indent="-342900">
              <a:buBlip>
                <a:blip r:embed="rId3"/>
              </a:buBlip>
              <a:defRPr/>
            </a:pPr>
            <a:r>
              <a:rPr lang="en-US" sz="2000" dirty="0">
                <a:solidFill>
                  <a:schemeClr val="accent2"/>
                </a:solidFill>
                <a:latin typeface="Arial "/>
                <a:cs typeface="Times New Roman" pitchFamily="18" charset="0"/>
              </a:rPr>
              <a:t>Syntax:</a:t>
            </a:r>
          </a:p>
          <a:p>
            <a:pPr lvl="2">
              <a:buFontTx/>
              <a:buNone/>
              <a:defRPr/>
            </a:pPr>
            <a:r>
              <a:rPr lang="en-IN" sz="1600" dirty="0">
                <a:solidFill>
                  <a:schemeClr val="accent2"/>
                </a:solidFill>
                <a:latin typeface="Courier New" pitchFamily="49" charset="0"/>
                <a:cs typeface="Times New Roman" pitchFamily="18" charset="0"/>
              </a:rPr>
              <a:t>SELECT [TOP n [PERCENT]] </a:t>
            </a:r>
            <a:r>
              <a:rPr lang="en-IN" sz="1600" dirty="0" err="1">
                <a:solidFill>
                  <a:schemeClr val="accent2"/>
                </a:solidFill>
                <a:latin typeface="Courier New" pitchFamily="49" charset="0"/>
                <a:cs typeface="Times New Roman" pitchFamily="18" charset="0"/>
              </a:rPr>
              <a:t>column_name</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a:t>
            </a:r>
            <a:r>
              <a:rPr lang="en-IN" sz="1600" dirty="0" err="1">
                <a:solidFill>
                  <a:schemeClr val="accent2"/>
                </a:solidFill>
                <a:latin typeface="Courier New" pitchFamily="49" charset="0"/>
                <a:cs typeface="Times New Roman" pitchFamily="18" charset="0"/>
              </a:rPr>
              <a:t>column_name</a:t>
            </a:r>
            <a:r>
              <a:rPr lang="en-IN" sz="1600" dirty="0">
                <a:solidFill>
                  <a:schemeClr val="accent2"/>
                </a:solidFill>
                <a:latin typeface="Courier New" pitchFamily="49" charset="0"/>
                <a:cs typeface="Times New Roman" pitchFamily="18" charset="0"/>
              </a:rPr>
              <a:t>…]</a:t>
            </a:r>
          </a:p>
          <a:p>
            <a:pPr lvl="2">
              <a:buFontTx/>
              <a:buNone/>
              <a:defRPr/>
            </a:pPr>
            <a:r>
              <a:rPr lang="en-IN" sz="1600" dirty="0">
                <a:solidFill>
                  <a:schemeClr val="accent2"/>
                </a:solidFill>
                <a:latin typeface="Courier New" pitchFamily="49" charset="0"/>
                <a:cs typeface="Times New Roman" pitchFamily="18" charset="0"/>
              </a:rPr>
              <a:t>FROM </a:t>
            </a:r>
            <a:r>
              <a:rPr lang="en-IN" sz="1600" dirty="0" err="1">
                <a:solidFill>
                  <a:schemeClr val="accent2"/>
                </a:solidFill>
                <a:latin typeface="Courier New" pitchFamily="49" charset="0"/>
                <a:cs typeface="Times New Roman" pitchFamily="18" charset="0"/>
              </a:rPr>
              <a:t>table_name</a:t>
            </a:r>
            <a:r>
              <a:rPr lang="en-IN" sz="1600" dirty="0">
                <a:solidFill>
                  <a:schemeClr val="accent2"/>
                </a:solidFill>
                <a:latin typeface="Courier New" pitchFamily="49" charset="0"/>
                <a:cs typeface="Times New Roman" pitchFamily="18" charset="0"/>
              </a:rPr>
              <a:t> </a:t>
            </a:r>
          </a:p>
          <a:p>
            <a:pPr lvl="2">
              <a:buFontTx/>
              <a:buNone/>
              <a:defRPr/>
            </a:pPr>
            <a:r>
              <a:rPr lang="en-IN" sz="1600" dirty="0">
                <a:solidFill>
                  <a:schemeClr val="accent2"/>
                </a:solidFill>
                <a:latin typeface="Courier New" pitchFamily="49" charset="0"/>
                <a:cs typeface="Times New Roman" pitchFamily="18" charset="0"/>
              </a:rPr>
              <a:t>WHERE </a:t>
            </a:r>
            <a:r>
              <a:rPr lang="en-IN" sz="1600" dirty="0" err="1">
                <a:solidFill>
                  <a:schemeClr val="accent2"/>
                </a:solidFill>
                <a:latin typeface="Courier New" pitchFamily="49" charset="0"/>
                <a:cs typeface="Times New Roman" pitchFamily="18" charset="0"/>
              </a:rPr>
              <a:t>search_conditions</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[ORDER BY [</a:t>
            </a:r>
            <a:r>
              <a:rPr lang="en-IN" sz="1600" dirty="0" err="1">
                <a:solidFill>
                  <a:schemeClr val="accent2"/>
                </a:solidFill>
                <a:latin typeface="Courier New" pitchFamily="49" charset="0"/>
                <a:cs typeface="Times New Roman" pitchFamily="18" charset="0"/>
              </a:rPr>
              <a:t>column_name</a:t>
            </a:r>
            <a:r>
              <a:rPr lang="en-IN" sz="1600" dirty="0">
                <a:solidFill>
                  <a:schemeClr val="accent2"/>
                </a:solidFill>
                <a:latin typeface="Courier New" pitchFamily="49" charset="0"/>
                <a:cs typeface="Times New Roman" pitchFamily="18" charset="0"/>
              </a:rPr>
              <a:t>[,</a:t>
            </a:r>
            <a:r>
              <a:rPr lang="en-IN" sz="1600" dirty="0" err="1">
                <a:solidFill>
                  <a:schemeClr val="accent2"/>
                </a:solidFill>
                <a:latin typeface="Courier New" pitchFamily="49" charset="0"/>
                <a:cs typeface="Times New Roman" pitchFamily="18" charset="0"/>
              </a:rPr>
              <a:t>column_name</a:t>
            </a:r>
            <a:r>
              <a:rPr lang="en-IN" sz="1600" dirty="0">
                <a:solidFill>
                  <a:schemeClr val="accent2"/>
                </a:solidFill>
                <a:latin typeface="Courier New" pitchFamily="49" charset="0"/>
                <a:cs typeface="Times New Roman" pitchFamily="18" charset="0"/>
              </a:rPr>
              <a:t>…]</a:t>
            </a:r>
          </a:p>
          <a:p>
            <a:pPr marL="342900" lvl="1" indent="-342900">
              <a:buBlip>
                <a:blip r:embed="rId3"/>
              </a:buBlip>
              <a:defRPr/>
            </a:pPr>
            <a:r>
              <a:rPr lang="en-US" sz="2000" dirty="0">
                <a:solidFill>
                  <a:schemeClr val="accent2"/>
                </a:solidFill>
                <a:latin typeface="Arial "/>
                <a:cs typeface="Times New Roman" pitchFamily="18" charset="0"/>
              </a:rPr>
              <a:t>For example:</a:t>
            </a:r>
          </a:p>
          <a:p>
            <a:pPr lvl="1">
              <a:buFontTx/>
              <a:buNone/>
              <a:defRPr/>
            </a:pPr>
            <a:r>
              <a:rPr lang="en-US" sz="1800" dirty="0">
                <a:solidFill>
                  <a:schemeClr val="accent2"/>
                </a:solidFill>
                <a:latin typeface="Arial "/>
                <a:cs typeface="Times New Roman" pitchFamily="18" charset="0"/>
              </a:rPr>
              <a:t>	    </a:t>
            </a:r>
            <a:r>
              <a:rPr lang="en-US" sz="1600" dirty="0">
                <a:solidFill>
                  <a:schemeClr val="accent2"/>
                </a:solidFill>
                <a:latin typeface="Courier New" pitchFamily="49" charset="0"/>
                <a:cs typeface="Times New Roman" pitchFamily="18" charset="0"/>
              </a:rPr>
              <a:t>SELECT TOP 10 * FROM </a:t>
            </a:r>
            <a:r>
              <a:rPr lang="en-US" sz="1600" dirty="0" err="1">
                <a:solidFill>
                  <a:schemeClr val="accent2"/>
                </a:solidFill>
                <a:latin typeface="Courier New" pitchFamily="49" charset="0"/>
                <a:cs typeface="Times New Roman" pitchFamily="18" charset="0"/>
              </a:rPr>
              <a:t>HumanResources.Employee</a:t>
            </a:r>
            <a:endParaRPr lang="en-US" sz="1600" dirty="0">
              <a:solidFill>
                <a:schemeClr val="accent2"/>
              </a:solidFill>
              <a:latin typeface="Courier New" pitchFamily="49" charset="0"/>
              <a:cs typeface="Times New Roman" pitchFamily="18" charset="0"/>
            </a:endParaRPr>
          </a:p>
          <a:p>
            <a:pPr lvl="2">
              <a:buFontTx/>
              <a:buNone/>
              <a:defRPr/>
            </a:pPr>
            <a:endParaRPr lang="en-US" sz="1600" dirty="0">
              <a:solidFill>
                <a:schemeClr val="accent2"/>
              </a:solidFill>
              <a:latin typeface="Courier New" pitchFamily="49" charset="0"/>
              <a:cs typeface="Times New Roman" pitchFamily="18" charset="0"/>
            </a:endParaRPr>
          </a:p>
          <a:p>
            <a:pPr>
              <a:buFontTx/>
              <a:buNone/>
              <a:defRPr/>
            </a:pPr>
            <a:r>
              <a:rPr lang="en-US" sz="2000" dirty="0">
                <a:solidFill>
                  <a:schemeClr val="accent2"/>
                </a:solidFill>
                <a:cs typeface="Times New Roman" pitchFamily="18" charset="0"/>
              </a:rPr>
              <a:t>	</a:t>
            </a:r>
          </a:p>
        </p:txBody>
      </p:sp>
      <p:sp>
        <p:nvSpPr>
          <p:cNvPr id="26627" name="Text Box 3"/>
          <p:cNvSpPr txBox="1">
            <a:spLocks noChangeArrowheads="1"/>
          </p:cNvSpPr>
          <p:nvPr/>
        </p:nvSpPr>
        <p:spPr bwMode="auto">
          <a:xfrm>
            <a:off x="1676400" y="714376"/>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
        <p:nvSpPr>
          <p:cNvPr id="4" name="TextBox 3"/>
          <p:cNvSpPr txBox="1">
            <a:spLocks noChangeArrowheads="1"/>
          </p:cNvSpPr>
          <p:nvPr/>
        </p:nvSpPr>
        <p:spPr bwMode="auto">
          <a:xfrm>
            <a:off x="4114800" y="5334001"/>
            <a:ext cx="419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the top 10 rows of the Employee table.</a:t>
            </a:r>
          </a:p>
        </p:txBody>
      </p:sp>
    </p:spTree>
    <p:extLst>
      <p:ext uri="{BB962C8B-B14F-4D97-AF65-F5344CB8AC3E}">
        <p14:creationId xmlns:p14="http://schemas.microsoft.com/office/powerpoint/2010/main" val="177909081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bwMode="auto">
          <a:xfrm>
            <a:off x="3049588" y="1598613"/>
            <a:ext cx="7313612" cy="41132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a:buFontTx/>
              <a:buBlip>
                <a:blip r:embed="rId3"/>
              </a:buBlip>
              <a:defRPr/>
            </a:pPr>
            <a:r>
              <a:rPr lang="en-US" sz="2000" dirty="0">
                <a:solidFill>
                  <a:schemeClr val="accent2"/>
                </a:solidFill>
                <a:latin typeface="Arial "/>
                <a:cs typeface="Times New Roman" pitchFamily="18" charset="0"/>
              </a:rPr>
              <a:t>DISTINCT keyword:</a:t>
            </a:r>
          </a:p>
          <a:p>
            <a:pPr lvl="1">
              <a:buFontTx/>
              <a:buBlip>
                <a:blip r:embed="rId4"/>
              </a:buBlip>
              <a:defRPr/>
            </a:pPr>
            <a:r>
              <a:rPr lang="en-US" sz="1800" dirty="0">
                <a:solidFill>
                  <a:schemeClr val="accent2"/>
                </a:solidFill>
                <a:latin typeface="Arial "/>
                <a:cs typeface="Times New Roman" pitchFamily="18" charset="0"/>
              </a:rPr>
              <a:t>Eliminates the duplicate rows from the result set. </a:t>
            </a:r>
          </a:p>
          <a:p>
            <a:pPr marL="342900" lvl="1" indent="-342900">
              <a:buBlip>
                <a:blip r:embed="rId3"/>
              </a:buBlip>
              <a:defRPr/>
            </a:pPr>
            <a:r>
              <a:rPr lang="en-US" sz="2000" dirty="0">
                <a:solidFill>
                  <a:schemeClr val="accent2"/>
                </a:solidFill>
                <a:latin typeface="Arial "/>
                <a:cs typeface="Times New Roman" pitchFamily="18" charset="0"/>
              </a:rPr>
              <a:t>Syntax:</a:t>
            </a:r>
          </a:p>
          <a:p>
            <a:pPr lvl="2">
              <a:buFontTx/>
              <a:buNone/>
              <a:defRPr/>
            </a:pPr>
            <a:r>
              <a:rPr lang="en-IN" sz="1600" dirty="0">
                <a:solidFill>
                  <a:schemeClr val="accent2"/>
                </a:solidFill>
                <a:latin typeface="Courier New" pitchFamily="49" charset="0"/>
                <a:cs typeface="Times New Roman" pitchFamily="18" charset="0"/>
              </a:rPr>
              <a:t>SELECT [ALL|DISTINCT] </a:t>
            </a:r>
            <a:r>
              <a:rPr lang="en-IN" sz="1600" dirty="0" err="1">
                <a:solidFill>
                  <a:schemeClr val="accent2"/>
                </a:solidFill>
                <a:latin typeface="Courier New" pitchFamily="49" charset="0"/>
                <a:cs typeface="Times New Roman" pitchFamily="18" charset="0"/>
              </a:rPr>
              <a:t>column_names</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FROM </a:t>
            </a:r>
            <a:r>
              <a:rPr lang="en-IN" sz="1600" dirty="0" err="1">
                <a:solidFill>
                  <a:schemeClr val="accent2"/>
                </a:solidFill>
                <a:latin typeface="Courier New" pitchFamily="49" charset="0"/>
                <a:cs typeface="Times New Roman" pitchFamily="18" charset="0"/>
              </a:rPr>
              <a:t>table_name</a:t>
            </a:r>
            <a:endParaRPr lang="en-IN" sz="1600" dirty="0">
              <a:solidFill>
                <a:schemeClr val="accent2"/>
              </a:solidFill>
              <a:latin typeface="Courier New" pitchFamily="49" charset="0"/>
              <a:cs typeface="Times New Roman" pitchFamily="18" charset="0"/>
            </a:endParaRPr>
          </a:p>
          <a:p>
            <a:pPr lvl="2">
              <a:buFontTx/>
              <a:buNone/>
              <a:defRPr/>
            </a:pPr>
            <a:r>
              <a:rPr lang="en-IN" sz="1600" dirty="0">
                <a:solidFill>
                  <a:schemeClr val="accent2"/>
                </a:solidFill>
                <a:latin typeface="Courier New" pitchFamily="49" charset="0"/>
                <a:cs typeface="Times New Roman" pitchFamily="18" charset="0"/>
              </a:rPr>
              <a:t>WHERE </a:t>
            </a:r>
            <a:r>
              <a:rPr lang="en-IN" sz="1600" dirty="0" err="1">
                <a:solidFill>
                  <a:schemeClr val="accent2"/>
                </a:solidFill>
                <a:latin typeface="Courier New" pitchFamily="49" charset="0"/>
                <a:cs typeface="Times New Roman" pitchFamily="18" charset="0"/>
              </a:rPr>
              <a:t>search_condition</a:t>
            </a:r>
            <a:endParaRPr lang="en-US" sz="1600" dirty="0">
              <a:solidFill>
                <a:schemeClr val="accent2"/>
              </a:solidFill>
              <a:latin typeface="Arial "/>
              <a:cs typeface="Times New Roman" pitchFamily="18" charset="0"/>
            </a:endParaRPr>
          </a:p>
          <a:p>
            <a:pPr marL="342900" lvl="1" indent="-342900">
              <a:buBlip>
                <a:blip r:embed="rId3"/>
              </a:buBlip>
              <a:defRPr/>
            </a:pPr>
            <a:r>
              <a:rPr lang="en-US" sz="2000" dirty="0">
                <a:solidFill>
                  <a:schemeClr val="accent2"/>
                </a:solidFill>
                <a:latin typeface="Arial "/>
                <a:cs typeface="Times New Roman" pitchFamily="18" charset="0"/>
              </a:rPr>
              <a:t>For example:</a:t>
            </a:r>
            <a:endParaRPr lang="en-IN" sz="2000" dirty="0">
              <a:solidFill>
                <a:schemeClr val="accent2"/>
              </a:solidFill>
              <a:latin typeface="Arial "/>
              <a:cs typeface="Times New Roman" pitchFamily="18" charset="0"/>
            </a:endParaRPr>
          </a:p>
          <a:p>
            <a:pPr lvl="2">
              <a:buFontTx/>
              <a:buNone/>
              <a:defRPr/>
            </a:pPr>
            <a:r>
              <a:rPr lang="en-US" sz="1600" dirty="0">
                <a:solidFill>
                  <a:schemeClr val="accent2"/>
                </a:solidFill>
                <a:latin typeface="Courier New" pitchFamily="49" charset="0"/>
                <a:cs typeface="Times New Roman" pitchFamily="18" charset="0"/>
              </a:rPr>
              <a:t>SELECT DISTINCT Title FROM</a:t>
            </a:r>
          </a:p>
          <a:p>
            <a:pPr lvl="2">
              <a:buFontTx/>
              <a:buNone/>
              <a:defRPr/>
            </a:pPr>
            <a:r>
              <a:rPr lang="en-US" sz="1600" dirty="0" err="1">
                <a:solidFill>
                  <a:schemeClr val="accent2"/>
                </a:solidFill>
                <a:latin typeface="Courier New" pitchFamily="49" charset="0"/>
                <a:cs typeface="Times New Roman" pitchFamily="18" charset="0"/>
              </a:rPr>
              <a:t>HumanResources.Employee</a:t>
            </a:r>
            <a:endParaRPr lang="en-US" sz="1600" dirty="0">
              <a:solidFill>
                <a:schemeClr val="accent2"/>
              </a:solidFill>
              <a:latin typeface="Courier New" pitchFamily="49" charset="0"/>
              <a:cs typeface="Times New Roman" pitchFamily="18" charset="0"/>
            </a:endParaRPr>
          </a:p>
          <a:p>
            <a:pPr lvl="2">
              <a:buFontTx/>
              <a:buNone/>
              <a:defRPr/>
            </a:pPr>
            <a:r>
              <a:rPr lang="en-US" sz="1600" dirty="0">
                <a:solidFill>
                  <a:schemeClr val="accent2"/>
                </a:solidFill>
                <a:latin typeface="Courier New" pitchFamily="49" charset="0"/>
                <a:cs typeface="Times New Roman" pitchFamily="18" charset="0"/>
              </a:rPr>
              <a:t>WHERE Title LIKE 'PR%'</a:t>
            </a:r>
          </a:p>
          <a:p>
            <a:pPr>
              <a:buFontTx/>
              <a:buNone/>
              <a:defRPr/>
            </a:pPr>
            <a:r>
              <a:rPr lang="en-US" sz="2000" dirty="0">
                <a:solidFill>
                  <a:schemeClr val="accent2"/>
                </a:solidFill>
                <a:cs typeface="Times New Roman" pitchFamily="18" charset="0"/>
              </a:rPr>
              <a:t>	</a:t>
            </a:r>
            <a:endParaRPr lang="en-US" sz="2000" i="1" dirty="0">
              <a:solidFill>
                <a:schemeClr val="accent2"/>
              </a:solidFill>
              <a:latin typeface="Arial "/>
              <a:cs typeface="Times New Roman" pitchFamily="18" charset="0"/>
            </a:endParaRPr>
          </a:p>
        </p:txBody>
      </p:sp>
      <p:sp>
        <p:nvSpPr>
          <p:cNvPr id="27651" name="Text Box 3"/>
          <p:cNvSpPr txBox="1">
            <a:spLocks noChangeArrowheads="1"/>
          </p:cNvSpPr>
          <p:nvPr/>
        </p:nvSpPr>
        <p:spPr bwMode="auto">
          <a:xfrm>
            <a:off x="1676400" y="714376"/>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Retrieving Selected Rows (Contd.)  </a:t>
            </a:r>
          </a:p>
        </p:txBody>
      </p:sp>
      <p:sp>
        <p:nvSpPr>
          <p:cNvPr id="4" name="TextBox 3"/>
          <p:cNvSpPr txBox="1">
            <a:spLocks noChangeArrowheads="1"/>
          </p:cNvSpPr>
          <p:nvPr/>
        </p:nvSpPr>
        <p:spPr bwMode="auto">
          <a:xfrm>
            <a:off x="3970338" y="4962526"/>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Retrieves all the titles beginning with PR from the Employee table.</a:t>
            </a:r>
          </a:p>
        </p:txBody>
      </p:sp>
    </p:spTree>
    <p:extLst>
      <p:ext uri="{BB962C8B-B14F-4D97-AF65-F5344CB8AC3E}">
        <p14:creationId xmlns:p14="http://schemas.microsoft.com/office/powerpoint/2010/main" val="425738612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Just a minute</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28675" name="Rectangle 2"/>
          <p:cNvSpPr txBox="1">
            <a:spLocks noChangeArrowheads="1"/>
          </p:cNvSpPr>
          <p:nvPr/>
        </p:nvSpPr>
        <p:spPr bwMode="auto">
          <a:xfrm>
            <a:off x="3048000" y="1600200"/>
            <a:ext cx="7391400" cy="228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342900" indent="-34290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a:spcBef>
                <a:spcPct val="20000"/>
              </a:spcBef>
              <a:buFontTx/>
              <a:buBlip>
                <a:blip r:embed="rId3"/>
              </a:buBlip>
            </a:pPr>
            <a:r>
              <a:rPr lang="en-US">
                <a:solidFill>
                  <a:schemeClr val="accent2"/>
                </a:solidFill>
                <a:latin typeface="Arial" pitchFamily="34" charset="0"/>
                <a:cs typeface="Times New Roman" pitchFamily="18" charset="0"/>
              </a:rPr>
              <a:t>Write a query to display all the records of the ProductModel table where the product name begins with HL.</a:t>
            </a:r>
          </a:p>
          <a:p>
            <a:pPr lvl="1">
              <a:spcBef>
                <a:spcPct val="20000"/>
              </a:spcBef>
              <a:buFontTx/>
              <a:buBlip>
                <a:blip r:embed="rId3"/>
              </a:buBlip>
            </a:pPr>
            <a:endParaRPr lang="en-US">
              <a:solidFill>
                <a:schemeClr val="accent2"/>
              </a:solidFill>
              <a:latin typeface="Arial" pitchFamily="34" charset="0"/>
              <a:cs typeface="Times New Roman" pitchFamily="18" charset="0"/>
            </a:endParaRPr>
          </a:p>
          <a:p>
            <a:pPr lvl="1">
              <a:spcBef>
                <a:spcPct val="20000"/>
              </a:spcBef>
              <a:buFontTx/>
              <a:buBlip>
                <a:blip r:embed="rId3"/>
              </a:buBlip>
            </a:pPr>
            <a:endParaRPr lang="en-US">
              <a:solidFill>
                <a:schemeClr val="accent2"/>
              </a:solidFill>
              <a:latin typeface="Arial" pitchFamily="34" charset="0"/>
              <a:cs typeface="Times New Roman" pitchFamily="18" charset="0"/>
            </a:endParaRPr>
          </a:p>
          <a:p>
            <a:pPr lvl="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Rectangle 2"/>
          <p:cNvSpPr txBox="1">
            <a:spLocks noChangeArrowheads="1"/>
          </p:cNvSpPr>
          <p:nvPr/>
        </p:nvSpPr>
        <p:spPr bwMode="auto">
          <a:xfrm>
            <a:off x="3048000" y="4876800"/>
            <a:ext cx="7391400" cy="914400"/>
          </a:xfrm>
          <a:prstGeom prst="rect">
            <a:avLst/>
          </a:prstGeom>
          <a:solidFill>
            <a:srgbClr val="FFFFFF"/>
          </a:solidFill>
          <a:ln w="9525">
            <a:noFill/>
            <a:miter lim="800000"/>
            <a:headEnd/>
            <a:tailEnd/>
          </a:ln>
        </p:spPr>
        <p:txBody>
          <a:bodyPr/>
          <a:lstStyle/>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Solution:</a:t>
            </a:r>
          </a:p>
          <a:p>
            <a:pPr marL="742950" lvl="1" indent="-285750" eaLnBrk="0" hangingPunct="0">
              <a:spcBef>
                <a:spcPct val="20000"/>
              </a:spcBef>
              <a:buBlip>
                <a:blip r:embed="rId4"/>
              </a:buBlip>
              <a:defRPr/>
            </a:pPr>
            <a:r>
              <a:rPr lang="en-IN" sz="1600" dirty="0">
                <a:solidFill>
                  <a:schemeClr val="accent2"/>
                </a:solidFill>
                <a:latin typeface="Courier New" pitchFamily="49" charset="0"/>
                <a:cs typeface="Courier New" pitchFamily="49" charset="0"/>
              </a:rPr>
              <a:t>SELECT * FROM </a:t>
            </a:r>
            <a:r>
              <a:rPr lang="en-IN" sz="1600" dirty="0" err="1">
                <a:solidFill>
                  <a:schemeClr val="accent2"/>
                </a:solidFill>
                <a:latin typeface="Courier New" pitchFamily="49" charset="0"/>
                <a:cs typeface="Courier New" pitchFamily="49" charset="0"/>
              </a:rPr>
              <a:t>Production.ProductModel</a:t>
            </a:r>
            <a:r>
              <a:rPr lang="en-IN" sz="1600" dirty="0">
                <a:solidFill>
                  <a:schemeClr val="accent2"/>
                </a:solidFill>
                <a:latin typeface="Courier New" pitchFamily="49" charset="0"/>
                <a:cs typeface="Courier New" pitchFamily="49" charset="0"/>
              </a:rPr>
              <a:t> WHERE Name LIKE 'HL%'</a:t>
            </a:r>
            <a:endParaRPr lang="en-US" sz="1600"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368521352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Demo: Retrieving Data</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9219" name="Rectangle 2"/>
          <p:cNvSpPr txBox="1">
            <a:spLocks noChangeArrowheads="1"/>
          </p:cNvSpPr>
          <p:nvPr/>
        </p:nvSpPr>
        <p:spPr bwMode="auto">
          <a:xfrm>
            <a:off x="3048000" y="1600200"/>
            <a:ext cx="7391400" cy="3657600"/>
          </a:xfrm>
          <a:prstGeom prst="rect">
            <a:avLst/>
          </a:prstGeom>
          <a:solidFill>
            <a:srgbClr val="FFFFFF"/>
          </a:solidFill>
          <a:ln w="9525">
            <a:noFill/>
            <a:miter lim="800000"/>
            <a:headEnd/>
            <a:tailEnd/>
          </a:ln>
        </p:spPr>
        <p:txBody>
          <a:bodyPr/>
          <a:lstStyle/>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Problem Statement:</a:t>
            </a:r>
          </a:p>
          <a:p>
            <a:pPr marL="742950" lvl="1" indent="-285750" eaLnBrk="0" hangingPunct="0">
              <a:spcBef>
                <a:spcPct val="20000"/>
              </a:spcBef>
              <a:buBlip>
                <a:blip r:embed="rId4"/>
              </a:buBlip>
              <a:defRPr/>
            </a:pPr>
            <a:r>
              <a:rPr lang="en-US" dirty="0">
                <a:solidFill>
                  <a:schemeClr val="accent2"/>
                </a:solidFill>
                <a:latin typeface="Arial" pitchFamily="34" charset="0"/>
              </a:rPr>
              <a:t>You are a database developer of </a:t>
            </a:r>
            <a:r>
              <a:rPr lang="en-US" dirty="0" err="1">
                <a:solidFill>
                  <a:schemeClr val="accent2"/>
                </a:solidFill>
                <a:latin typeface="Arial" pitchFamily="34" charset="0"/>
              </a:rPr>
              <a:t>AdventureWorks</a:t>
            </a:r>
            <a:r>
              <a:rPr lang="en-US" dirty="0">
                <a:solidFill>
                  <a:schemeClr val="accent2"/>
                </a:solidFill>
                <a:latin typeface="Arial" pitchFamily="34" charset="0"/>
              </a:rPr>
              <a:t>, Inc. The </a:t>
            </a:r>
            <a:r>
              <a:rPr lang="en-US" dirty="0" err="1">
                <a:solidFill>
                  <a:schemeClr val="accent2"/>
                </a:solidFill>
                <a:latin typeface="Arial" pitchFamily="34" charset="0"/>
              </a:rPr>
              <a:t>AdventureWorks</a:t>
            </a:r>
            <a:r>
              <a:rPr lang="en-US" dirty="0">
                <a:solidFill>
                  <a:schemeClr val="accent2"/>
                </a:solidFill>
                <a:latin typeface="Arial" pitchFamily="34" charset="0"/>
              </a:rPr>
              <a:t> database is stored in the SQLSERVER01 database server. The details of the sales persons are stored in the </a:t>
            </a:r>
            <a:r>
              <a:rPr lang="en-US" dirty="0" err="1">
                <a:solidFill>
                  <a:schemeClr val="accent2"/>
                </a:solidFill>
                <a:latin typeface="Arial" pitchFamily="34" charset="0"/>
              </a:rPr>
              <a:t>SalesPerson</a:t>
            </a:r>
            <a:r>
              <a:rPr lang="en-US" dirty="0">
                <a:solidFill>
                  <a:schemeClr val="accent2"/>
                </a:solidFill>
                <a:latin typeface="Arial" pitchFamily="34" charset="0"/>
              </a:rPr>
              <a:t> table. The management wants to view the details of the top three sales persons who have earned bonus money between $ 4,000 and $ 6,000.</a:t>
            </a:r>
          </a:p>
          <a:p>
            <a:pPr marL="742950" lvl="1" indent="-285750" eaLnBrk="0" hangingPunct="0">
              <a:spcBef>
                <a:spcPct val="20000"/>
              </a:spcBef>
              <a:buBlip>
                <a:blip r:embed="rId4"/>
              </a:buBlip>
              <a:defRPr/>
            </a:pPr>
            <a:r>
              <a:rPr lang="en-US" dirty="0">
                <a:solidFill>
                  <a:schemeClr val="accent2"/>
                </a:solidFill>
                <a:latin typeface="Arial" pitchFamily="34" charset="0"/>
              </a:rPr>
              <a:t>How will you generate this report?</a:t>
            </a: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368809656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Demo: Retrieving Data (Contd.)</a:t>
            </a:r>
          </a:p>
          <a:p>
            <a:pPr eaLnBrk="1" hangingPunct="1">
              <a:spcBef>
                <a:spcPct val="50000"/>
              </a:spcBef>
            </a:pPr>
            <a:endParaRPr lang="en-US" b="1" dirty="0">
              <a:solidFill>
                <a:srgbClr val="FF0000"/>
              </a:solidFill>
              <a:latin typeface="Tahoma" pitchFamily="34" charset="0"/>
              <a:cs typeface="Times New Roman" pitchFamily="18" charset="0"/>
            </a:endParaRPr>
          </a:p>
        </p:txBody>
      </p:sp>
      <p:sp>
        <p:nvSpPr>
          <p:cNvPr id="9219" name="Rectangle 2"/>
          <p:cNvSpPr txBox="1">
            <a:spLocks noChangeArrowheads="1"/>
          </p:cNvSpPr>
          <p:nvPr/>
        </p:nvSpPr>
        <p:spPr bwMode="auto">
          <a:xfrm>
            <a:off x="3048000" y="1600200"/>
            <a:ext cx="7391400" cy="2286000"/>
          </a:xfrm>
          <a:prstGeom prst="rect">
            <a:avLst/>
          </a:prstGeom>
          <a:solidFill>
            <a:srgbClr val="FFFFFF"/>
          </a:solidFill>
          <a:ln w="9525">
            <a:noFill/>
            <a:miter lim="800000"/>
            <a:headEnd/>
            <a:tailEnd/>
          </a:ln>
        </p:spPr>
        <p:txBody>
          <a:bodyPr/>
          <a:lstStyle/>
          <a:p>
            <a:pPr marL="342900" lvl="1" indent="-342900" eaLnBrk="0" hangingPunct="0">
              <a:spcBef>
                <a:spcPct val="20000"/>
              </a:spcBef>
              <a:buBlip>
                <a:blip r:embed="rId3"/>
              </a:buBlip>
              <a:defRPr/>
            </a:pPr>
            <a:r>
              <a:rPr lang="en-US" dirty="0">
                <a:solidFill>
                  <a:schemeClr val="accent2"/>
                </a:solidFill>
                <a:latin typeface="Arial" charset="0"/>
                <a:cs typeface="Times New Roman" pitchFamily="18" charset="0"/>
              </a:rPr>
              <a:t>Solution:</a:t>
            </a:r>
          </a:p>
          <a:p>
            <a:pPr marL="736600" lvl="1" indent="-276225" eaLnBrk="0" hangingPunct="0">
              <a:spcBef>
                <a:spcPct val="20000"/>
              </a:spcBef>
              <a:buBlip>
                <a:blip r:embed="rId4"/>
              </a:buBlip>
              <a:defRPr/>
            </a:pPr>
            <a:r>
              <a:rPr lang="en-US" dirty="0">
                <a:solidFill>
                  <a:schemeClr val="accent2"/>
                </a:solidFill>
                <a:latin typeface="Arial "/>
                <a:cs typeface="Arial" charset="0"/>
              </a:rPr>
              <a:t>To solve the preceding problem, you need to perform the following tasks:</a:t>
            </a:r>
          </a:p>
          <a:p>
            <a:pPr marL="1198563" lvl="2" indent="-288925" eaLnBrk="0" hangingPunct="0">
              <a:spcBef>
                <a:spcPct val="20000"/>
              </a:spcBef>
              <a:defRPr/>
            </a:pPr>
            <a:r>
              <a:rPr lang="en-US" sz="1600" dirty="0">
                <a:solidFill>
                  <a:schemeClr val="accent2"/>
                </a:solidFill>
                <a:latin typeface="Arial "/>
                <a:cs typeface="Arial" charset="0"/>
              </a:rPr>
              <a:t>1.  Create a query.</a:t>
            </a:r>
          </a:p>
          <a:p>
            <a:pPr marL="1198563" lvl="2" indent="-288925" eaLnBrk="0" hangingPunct="0">
              <a:spcBef>
                <a:spcPct val="20000"/>
              </a:spcBef>
              <a:defRPr/>
            </a:pPr>
            <a:r>
              <a:rPr lang="en-US" sz="1600" dirty="0">
                <a:solidFill>
                  <a:schemeClr val="accent2"/>
                </a:solidFill>
                <a:latin typeface="Arial "/>
                <a:cs typeface="Arial" charset="0"/>
              </a:rPr>
              <a:t>2.  Execute the query to generate the report.</a:t>
            </a: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a:p>
            <a:pPr marL="342900" lvl="1"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8163157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3354388" y="1600200"/>
            <a:ext cx="7313612" cy="1524000"/>
          </a:xfrm>
          <a:prstGeom prst="rect">
            <a:avLst/>
          </a:prstGeom>
          <a:solidFill>
            <a:srgbClr val="FFFFFF"/>
          </a:solidFill>
          <a:ln>
            <a:miter lim="800000"/>
            <a:headEnd/>
            <a:tailEnd/>
          </a:ln>
        </p:spPr>
        <p:txBody>
          <a:bodyPr>
            <a:normAutofit fontScale="92500" lnSpcReduction="20000"/>
          </a:bodyPr>
          <a:lstStyle/>
          <a:p>
            <a:pPr lvl="1">
              <a:buFontTx/>
              <a:buBlip>
                <a:blip r:embed="rId3"/>
              </a:buBlip>
              <a:defRPr/>
            </a:pPr>
            <a:r>
              <a:rPr lang="en-US" sz="1800" kern="1200" dirty="0">
                <a:solidFill>
                  <a:schemeClr val="accent2"/>
                </a:solidFill>
                <a:latin typeface="Arial" charset="0"/>
                <a:cs typeface="Times New Roman" pitchFamily="18" charset="0"/>
              </a:rPr>
              <a:t>Service Broker:</a:t>
            </a:r>
          </a:p>
          <a:p>
            <a:pPr lvl="2">
              <a:buFontTx/>
              <a:buBlip>
                <a:blip r:embed="rId3"/>
              </a:buBlip>
              <a:defRPr/>
            </a:pPr>
            <a:r>
              <a:rPr lang="en-US" sz="1600" kern="1200" dirty="0">
                <a:solidFill>
                  <a:schemeClr val="accent2"/>
                </a:solidFill>
                <a:latin typeface="Arial" charset="0"/>
                <a:cs typeface="Times New Roman" pitchFamily="18" charset="0"/>
              </a:rPr>
              <a:t>Provides support for asynchronous communication between clients and the database server. </a:t>
            </a:r>
          </a:p>
          <a:p>
            <a:pPr lvl="2">
              <a:buFontTx/>
              <a:buBlip>
                <a:blip r:embed="rId3"/>
              </a:buBlip>
              <a:defRPr/>
            </a:pPr>
            <a:r>
              <a:rPr lang="en-US" sz="1600" kern="1200" dirty="0">
                <a:solidFill>
                  <a:schemeClr val="accent2"/>
                </a:solidFill>
                <a:latin typeface="Arial" charset="0"/>
                <a:cs typeface="Times New Roman" pitchFamily="18" charset="0"/>
              </a:rPr>
              <a:t>Enables reliable query processing. </a:t>
            </a:r>
          </a:p>
          <a:p>
            <a:pPr lvl="1">
              <a:buFontTx/>
              <a:buBlip>
                <a:blip r:embed="rId3"/>
              </a:buBlip>
              <a:defRPr/>
            </a:pPr>
            <a:r>
              <a:rPr lang="en-US" sz="1800" kern="1200" dirty="0">
                <a:solidFill>
                  <a:schemeClr val="accent2"/>
                </a:solidFill>
                <a:latin typeface="Arial" charset="0"/>
                <a:cs typeface="Times New Roman" pitchFamily="18" charset="0"/>
              </a:rPr>
              <a:t>The following figure shows an example of order processing system.</a:t>
            </a:r>
          </a:p>
        </p:txBody>
      </p:sp>
      <p:sp>
        <p:nvSpPr>
          <p:cNvPr id="17411"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pic>
        <p:nvPicPr>
          <p:cNvPr id="17412" name="Picture 3" descr="E:\Divya\Diagrams for slides\service brok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505200"/>
            <a:ext cx="6248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339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7"/>
          <p:cNvGrpSpPr>
            <a:grpSpLocks/>
          </p:cNvGrpSpPr>
          <p:nvPr/>
        </p:nvGrpSpPr>
        <p:grpSpPr bwMode="auto">
          <a:xfrm>
            <a:off x="5029200" y="1981200"/>
            <a:ext cx="4419600" cy="3733800"/>
            <a:chOff x="3505200" y="1981200"/>
            <a:chExt cx="4419600" cy="3733800"/>
          </a:xfrm>
        </p:grpSpPr>
        <p:pic>
          <p:nvPicPr>
            <p:cNvPr id="3076" name="Picture 3" descr="CCM01238.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895600"/>
              <a:ext cx="11874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loud Callout 4"/>
            <p:cNvSpPr/>
            <p:nvPr/>
          </p:nvSpPr>
          <p:spPr>
            <a:xfrm>
              <a:off x="4953000" y="1981200"/>
              <a:ext cx="29718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8" name="TextBox 5"/>
            <p:cNvSpPr txBox="1">
              <a:spLocks noChangeArrowheads="1"/>
            </p:cNvSpPr>
            <p:nvPr/>
          </p:nvSpPr>
          <p:spPr bwMode="auto">
            <a:xfrm>
              <a:off x="5410200" y="2299170"/>
              <a:ext cx="1981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ctr" eaLnBrk="1" hangingPunct="1"/>
              <a:r>
                <a:rPr lang="en-US">
                  <a:solidFill>
                    <a:srgbClr val="C00000"/>
                  </a:solidFill>
                  <a:latin typeface="Arial" pitchFamily="34" charset="0"/>
                </a:rPr>
                <a:t>What is customization?</a:t>
              </a:r>
            </a:p>
          </p:txBody>
        </p:sp>
      </p:grpSp>
      <p:sp>
        <p:nvSpPr>
          <p:cNvPr id="3075"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Functions to Customize the Result Set</a:t>
            </a:r>
          </a:p>
        </p:txBody>
      </p:sp>
    </p:spTree>
    <p:extLst>
      <p:ext uri="{BB962C8B-B14F-4D97-AF65-F5344CB8AC3E}">
        <p14:creationId xmlns:p14="http://schemas.microsoft.com/office/powerpoint/2010/main" val="30311287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676400" y="6858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Functions to Customize the Result Set (Contd.)</a:t>
            </a:r>
          </a:p>
        </p:txBody>
      </p:sp>
      <p:pic>
        <p:nvPicPr>
          <p:cNvPr id="4099"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098800"/>
            <a:ext cx="20462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ular Callout 7"/>
          <p:cNvSpPr>
            <a:spLocks noChangeArrowheads="1"/>
          </p:cNvSpPr>
          <p:nvPr/>
        </p:nvSpPr>
        <p:spPr bwMode="auto">
          <a:xfrm>
            <a:off x="5824538" y="1955800"/>
            <a:ext cx="4572000" cy="1366838"/>
          </a:xfrm>
          <a:prstGeom prst="wedgeRectCallout">
            <a:avLst>
              <a:gd name="adj1" fmla="val -64632"/>
              <a:gd name="adj2" fmla="val 79641"/>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dirty="0">
              <a:solidFill>
                <a:schemeClr val="lt1"/>
              </a:solidFill>
            </a:endParaRPr>
          </a:p>
        </p:txBody>
      </p:sp>
      <p:sp>
        <p:nvSpPr>
          <p:cNvPr id="4101" name="TextBox 5"/>
          <p:cNvSpPr txBox="1">
            <a:spLocks noChangeArrowheads="1"/>
          </p:cNvSpPr>
          <p:nvPr/>
        </p:nvSpPr>
        <p:spPr bwMode="auto">
          <a:xfrm>
            <a:off x="5791200" y="1971676"/>
            <a:ext cx="4648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ctr" eaLnBrk="1" hangingPunct="1"/>
            <a:r>
              <a:rPr lang="en-US">
                <a:solidFill>
                  <a:srgbClr val="C20000"/>
                </a:solidFill>
                <a:latin typeface="Arial" pitchFamily="34" charset="0"/>
              </a:rPr>
              <a:t>Customization includes changing the format of the string or date values or performing calculations on the numeric values in the result set. </a:t>
            </a:r>
          </a:p>
        </p:txBody>
      </p:sp>
    </p:spTree>
    <p:extLst>
      <p:ext uri="{BB962C8B-B14F-4D97-AF65-F5344CB8AC3E}">
        <p14:creationId xmlns:p14="http://schemas.microsoft.com/office/powerpoint/2010/main" val="17488874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cs typeface="Times New Roman" pitchFamily="18" charset="0"/>
              </a:rPr>
              <a:t>SQL Server provides the following in-built functions to customize the result set:</a:t>
            </a:r>
          </a:p>
          <a:p>
            <a:pPr lvl="1" eaLnBrk="1" hangingPunct="1">
              <a:buFontTx/>
              <a:buBlip>
                <a:blip r:embed="rId4"/>
              </a:buBlip>
              <a:defRPr/>
            </a:pPr>
            <a:r>
              <a:rPr lang="en-US" sz="1800" kern="1200" dirty="0">
                <a:solidFill>
                  <a:schemeClr val="accent2"/>
                </a:solidFill>
                <a:latin typeface="Arial" charset="0"/>
                <a:cs typeface="Times New Roman" pitchFamily="18" charset="0"/>
              </a:rPr>
              <a:t>String functions</a:t>
            </a:r>
          </a:p>
          <a:p>
            <a:pPr lvl="1" eaLnBrk="1" hangingPunct="1">
              <a:buFontTx/>
              <a:buBlip>
                <a:blip r:embed="rId4"/>
              </a:buBlip>
              <a:defRPr/>
            </a:pPr>
            <a:r>
              <a:rPr lang="en-US" sz="1800" kern="1200" dirty="0">
                <a:solidFill>
                  <a:schemeClr val="accent2"/>
                </a:solidFill>
                <a:latin typeface="Arial" charset="0"/>
                <a:cs typeface="Times New Roman" pitchFamily="18" charset="0"/>
              </a:rPr>
              <a:t>Date functions</a:t>
            </a:r>
          </a:p>
          <a:p>
            <a:pPr lvl="1" eaLnBrk="1" hangingPunct="1">
              <a:buFontTx/>
              <a:buBlip>
                <a:blip r:embed="rId4"/>
              </a:buBlip>
              <a:defRPr/>
            </a:pPr>
            <a:r>
              <a:rPr lang="en-US" sz="1800" kern="1200" dirty="0">
                <a:solidFill>
                  <a:schemeClr val="accent2"/>
                </a:solidFill>
                <a:latin typeface="Arial" charset="0"/>
                <a:cs typeface="Times New Roman" pitchFamily="18" charset="0"/>
              </a:rPr>
              <a:t>Mathematical functions</a:t>
            </a:r>
          </a:p>
          <a:p>
            <a:pPr lvl="1" eaLnBrk="1" hangingPunct="1">
              <a:buFontTx/>
              <a:buBlip>
                <a:blip r:embed="rId4"/>
              </a:buBlip>
              <a:defRPr/>
            </a:pPr>
            <a:r>
              <a:rPr lang="en-US" sz="1800" kern="1200" dirty="0">
                <a:solidFill>
                  <a:schemeClr val="accent2"/>
                </a:solidFill>
                <a:latin typeface="Arial" charset="0"/>
                <a:cs typeface="Times New Roman" pitchFamily="18" charset="0"/>
              </a:rPr>
              <a:t>Ranking functions</a:t>
            </a:r>
          </a:p>
          <a:p>
            <a:pPr lvl="1" eaLnBrk="1" hangingPunct="1">
              <a:buFontTx/>
              <a:buBlip>
                <a:blip r:embed="rId4"/>
              </a:buBlip>
              <a:defRPr/>
            </a:pPr>
            <a:r>
              <a:rPr lang="en-US" sz="1800" kern="1200" dirty="0">
                <a:solidFill>
                  <a:schemeClr val="accent2"/>
                </a:solidFill>
                <a:latin typeface="Arial" charset="0"/>
                <a:cs typeface="Times New Roman" pitchFamily="18" charset="0"/>
              </a:rPr>
              <a:t>System functions</a:t>
            </a:r>
          </a:p>
          <a:p>
            <a:pPr eaLnBrk="1" hangingPunct="1">
              <a:buFontTx/>
              <a:buBlip>
                <a:blip r:embed="rId3"/>
              </a:buBlip>
              <a:defRPr/>
            </a:pPr>
            <a:endParaRPr lang="en-US" sz="2000" dirty="0">
              <a:solidFill>
                <a:schemeClr val="accent2"/>
              </a:solidFill>
              <a:cs typeface="Times New Roman" pitchFamily="18" charset="0"/>
            </a:endParaRPr>
          </a:p>
        </p:txBody>
      </p:sp>
      <p:sp>
        <p:nvSpPr>
          <p:cNvPr id="512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Functions to Customize the Result Set (Contd.)</a:t>
            </a:r>
          </a:p>
        </p:txBody>
      </p:sp>
    </p:spTree>
    <p:extLst>
      <p:ext uri="{BB962C8B-B14F-4D97-AF65-F5344CB8AC3E}">
        <p14:creationId xmlns:p14="http://schemas.microsoft.com/office/powerpoint/2010/main" val="1421901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String functions:</a:t>
            </a:r>
          </a:p>
          <a:p>
            <a:pPr lvl="1" eaLnBrk="1" hangingPunct="1">
              <a:buFontTx/>
              <a:buBlip>
                <a:blip r:embed="rId4"/>
              </a:buBlip>
              <a:defRPr/>
            </a:pPr>
            <a:r>
              <a:rPr lang="en-US" sz="1800" kern="1200" dirty="0">
                <a:solidFill>
                  <a:schemeClr val="accent2"/>
                </a:solidFill>
                <a:cs typeface="Times New Roman" pitchFamily="18" charset="0"/>
              </a:rPr>
              <a:t>Are used to manipulate the string values in the result set.</a:t>
            </a:r>
          </a:p>
          <a:p>
            <a:pPr lvl="1" eaLnBrk="1" hangingPunct="1">
              <a:buFontTx/>
              <a:buBlip>
                <a:blip r:embed="rId4"/>
              </a:buBlip>
              <a:defRPr/>
            </a:pPr>
            <a:r>
              <a:rPr lang="en-US" sz="1800" kern="1200" dirty="0">
                <a:solidFill>
                  <a:schemeClr val="accent2"/>
                </a:solidFill>
                <a:cs typeface="Times New Roman" pitchFamily="18" charset="0"/>
              </a:rPr>
              <a:t>Are used with the char and </a:t>
            </a:r>
            <a:r>
              <a:rPr lang="en-US" sz="1800" kern="1200" dirty="0" err="1">
                <a:solidFill>
                  <a:schemeClr val="accent2"/>
                </a:solidFill>
                <a:cs typeface="Times New Roman" pitchFamily="18" charset="0"/>
              </a:rPr>
              <a:t>varchar</a:t>
            </a:r>
            <a:r>
              <a:rPr lang="en-US" sz="1800" kern="1200" dirty="0">
                <a:solidFill>
                  <a:schemeClr val="accent2"/>
                </a:solidFill>
                <a:cs typeface="Times New Roman" pitchFamily="18" charset="0"/>
              </a:rPr>
              <a:t> data types. </a:t>
            </a:r>
          </a:p>
          <a:p>
            <a:pPr lvl="1" eaLnBrk="1" hangingPunct="1">
              <a:buFontTx/>
              <a:buBlip>
                <a:blip r:embed="rId4"/>
              </a:buBlip>
              <a:defRPr/>
            </a:pPr>
            <a:r>
              <a:rPr lang="en-US" sz="1800" kern="1200" dirty="0">
                <a:solidFill>
                  <a:schemeClr val="accent2"/>
                </a:solidFill>
                <a:cs typeface="Times New Roman" pitchFamily="18" charset="0"/>
              </a:rPr>
              <a:t>Syntax:</a:t>
            </a:r>
          </a:p>
          <a:p>
            <a:pPr lvl="2" eaLnBrk="1" hangingPunct="1">
              <a:buFontTx/>
              <a:buNone/>
              <a:defRPr/>
            </a:pPr>
            <a:r>
              <a:rPr lang="en-IN" sz="1400" kern="1200" dirty="0">
                <a:solidFill>
                  <a:schemeClr val="accent2"/>
                </a:solidFill>
                <a:cs typeface="Times New Roman" pitchFamily="18" charset="0"/>
              </a:rPr>
              <a:t>	</a:t>
            </a:r>
            <a:r>
              <a:rPr lang="en-IN" sz="1600" kern="1200" dirty="0">
                <a:solidFill>
                  <a:schemeClr val="accent2"/>
                </a:solidFill>
                <a:latin typeface="Courier New" pitchFamily="49" charset="0"/>
                <a:cs typeface="Courier New" pitchFamily="49" charset="0"/>
              </a:rPr>
              <a:t>SELECT </a:t>
            </a:r>
            <a:r>
              <a:rPr lang="en-IN" sz="1600" kern="1200" dirty="0" err="1">
                <a:solidFill>
                  <a:schemeClr val="accent2"/>
                </a:solidFill>
                <a:latin typeface="Courier New" pitchFamily="49" charset="0"/>
                <a:cs typeface="Courier New" pitchFamily="49" charset="0"/>
              </a:rPr>
              <a:t>function_name</a:t>
            </a:r>
            <a:r>
              <a:rPr lang="en-IN" sz="1600" kern="1200" dirty="0">
                <a:solidFill>
                  <a:schemeClr val="accent2"/>
                </a:solidFill>
                <a:latin typeface="Courier New" pitchFamily="49" charset="0"/>
                <a:cs typeface="Courier New" pitchFamily="49" charset="0"/>
              </a:rPr>
              <a:t> </a:t>
            </a:r>
            <a:r>
              <a:rPr lang="en-IN" sz="1600" dirty="0">
                <a:solidFill>
                  <a:schemeClr val="accent2"/>
                </a:solidFill>
                <a:latin typeface="Courier New" pitchFamily="49" charset="0"/>
                <a:cs typeface="Courier New" pitchFamily="49" charset="0"/>
              </a:rPr>
              <a:t>(parameters)</a:t>
            </a:r>
          </a:p>
        </p:txBody>
      </p:sp>
      <p:sp>
        <p:nvSpPr>
          <p:cNvPr id="6147"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String Functions</a:t>
            </a:r>
          </a:p>
        </p:txBody>
      </p:sp>
    </p:spTree>
    <p:extLst>
      <p:ext uri="{BB962C8B-B14F-4D97-AF65-F5344CB8AC3E}">
        <p14:creationId xmlns:p14="http://schemas.microsoft.com/office/powerpoint/2010/main" val="365023882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kern="1200" dirty="0">
                <a:solidFill>
                  <a:schemeClr val="accent2"/>
                </a:solidFill>
                <a:cs typeface="Times New Roman" pitchFamily="18" charset="0"/>
              </a:rPr>
              <a:t>The following table lists some of the string functions provided by SQL Server.</a:t>
            </a:r>
          </a:p>
          <a:p>
            <a:pPr marL="342900" lvl="1" indent="-342900">
              <a:buBlip>
                <a:blip r:embed="rId4"/>
              </a:buBlip>
              <a:defRPr/>
            </a:pPr>
            <a:endParaRPr lang="en-US" sz="20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7171"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String Functions (Contd.)</a:t>
            </a:r>
          </a:p>
        </p:txBody>
      </p:sp>
      <p:graphicFrame>
        <p:nvGraphicFramePr>
          <p:cNvPr id="158137" name="Group 441"/>
          <p:cNvGraphicFramePr>
            <a:graphicFrameLocks noGrp="1"/>
          </p:cNvGraphicFramePr>
          <p:nvPr/>
        </p:nvGraphicFramePr>
        <p:xfrm>
          <a:off x="3810001" y="2597150"/>
          <a:ext cx="6477001" cy="3600484"/>
        </p:xfrm>
        <a:graphic>
          <a:graphicData uri="http://schemas.openxmlformats.org/drawingml/2006/table">
            <a:tbl>
              <a:tblPr/>
              <a:tblGrid>
                <a:gridCol w="1371601">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135269">
                  <a:extLst>
                    <a:ext uri="{9D8B030D-6E8A-4147-A177-3AD203B41FA5}">
                      <a16:colId xmlns:a16="http://schemas.microsoft.com/office/drawing/2014/main" val="20002"/>
                    </a:ext>
                  </a:extLst>
                </a:gridCol>
                <a:gridCol w="2065131">
                  <a:extLst>
                    <a:ext uri="{9D8B030D-6E8A-4147-A177-3AD203B41FA5}">
                      <a16:colId xmlns:a16="http://schemas.microsoft.com/office/drawing/2014/main" val="20003"/>
                    </a:ext>
                  </a:extLst>
                </a:gridCol>
              </a:tblGrid>
              <a:tr h="3086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Function name</a:t>
                      </a:r>
                    </a:p>
                  </a:txBody>
                  <a:tcPr marT="45717" marB="4571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Parameters</a:t>
                      </a:r>
                    </a:p>
                  </a:txBody>
                  <a:tcPr marT="45717" marB="4571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Example</a:t>
                      </a:r>
                    </a:p>
                  </a:txBody>
                  <a:tcPr marT="45717" marB="4571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Description</a:t>
                      </a:r>
                    </a:p>
                  </a:txBody>
                  <a:tcPr marT="45717" marB="4571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char</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integer_expression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char(65)</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'A', the character equivalent of the ASCII code value</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3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left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integer_expression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left ('RICHARD',4)</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'RICH', which is a part of the character string equal in size to the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integer_expression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characters from the left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6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len</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len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('RICHARD')</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7, the number of characters in the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512">
                <a:tc>
                  <a:txBody>
                    <a:bodyPr/>
                    <a:lstStyle/>
                    <a:p>
                      <a:pPr marL="36830" marR="0">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ltrim</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ltrim</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    RICHARD')</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'RICHARD' without leading spaces. It removes leading blanks from the character expression</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8634">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reverse</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reverse ('ACTION')</a:t>
                      </a: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'NOITCA', the reverse of the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character_expression</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27305" marR="2730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5594459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6413" y="1600201"/>
            <a:ext cx="7313612"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kern="1200" dirty="0">
                <a:solidFill>
                  <a:schemeClr val="accent2"/>
                </a:solidFill>
                <a:cs typeface="Times New Roman" pitchFamily="18" charset="0"/>
              </a:rPr>
              <a:t>For example:</a:t>
            </a:r>
          </a:p>
          <a:p>
            <a:pPr marL="1200150" lvl="3" indent="-342900">
              <a:buNone/>
              <a:defRPr/>
            </a:pPr>
            <a:r>
              <a:rPr lang="en-IN" sz="1200" dirty="0">
                <a:solidFill>
                  <a:schemeClr val="accent2"/>
                </a:solidFill>
                <a:latin typeface="Arial" charset="0"/>
                <a:cs typeface="Times New Roman" pitchFamily="18" charset="0"/>
              </a:rPr>
              <a:t>	</a:t>
            </a:r>
            <a:r>
              <a:rPr lang="en-IN" sz="1600" dirty="0">
                <a:solidFill>
                  <a:schemeClr val="accent2"/>
                </a:solidFill>
                <a:latin typeface="Courier New" pitchFamily="49" charset="0"/>
                <a:cs typeface="Courier New" pitchFamily="49" charset="0"/>
              </a:rPr>
              <a:t>SELECT Name = Title + ' ' + left(FirstName,1) + '. ' + </a:t>
            </a:r>
            <a:r>
              <a:rPr lang="en-IN" sz="1600" dirty="0" err="1">
                <a:solidFill>
                  <a:schemeClr val="accent2"/>
                </a:solidFill>
                <a:latin typeface="Courier New" pitchFamily="49" charset="0"/>
                <a:cs typeface="Courier New" pitchFamily="49" charset="0"/>
              </a:rPr>
              <a:t>LastName</a:t>
            </a:r>
            <a:r>
              <a:rPr lang="en-IN" sz="1600" dirty="0">
                <a:solidFill>
                  <a:schemeClr val="accent2"/>
                </a:solidFill>
                <a:latin typeface="Courier New" pitchFamily="49" charset="0"/>
                <a:cs typeface="Courier New" pitchFamily="49" charset="0"/>
              </a:rPr>
              <a:t>, </a:t>
            </a:r>
            <a:r>
              <a:rPr lang="en-IN" sz="1600" dirty="0" err="1">
                <a:solidFill>
                  <a:schemeClr val="accent2"/>
                </a:solidFill>
                <a:latin typeface="Courier New" pitchFamily="49" charset="0"/>
                <a:cs typeface="Courier New" pitchFamily="49" charset="0"/>
              </a:rPr>
              <a:t>EmailAddress</a:t>
            </a:r>
            <a:r>
              <a:rPr lang="en-IN" sz="1600" dirty="0">
                <a:solidFill>
                  <a:schemeClr val="accent2"/>
                </a:solidFill>
                <a:latin typeface="Courier New" pitchFamily="49" charset="0"/>
                <a:cs typeface="Courier New" pitchFamily="49" charset="0"/>
              </a:rPr>
              <a:t> FROM </a:t>
            </a:r>
            <a:r>
              <a:rPr lang="en-IN" sz="1600" dirty="0" err="1">
                <a:solidFill>
                  <a:schemeClr val="accent2"/>
                </a:solidFill>
                <a:latin typeface="Courier New" pitchFamily="49" charset="0"/>
                <a:cs typeface="Courier New" pitchFamily="49" charset="0"/>
              </a:rPr>
              <a:t>Person.Contact</a:t>
            </a:r>
            <a:endParaRPr lang="en-US" sz="1600" dirty="0">
              <a:solidFill>
                <a:schemeClr val="accent2"/>
              </a:solidFill>
              <a:latin typeface="Courier New" pitchFamily="49" charset="0"/>
              <a:cs typeface="Courier New" pitchFamily="49" charset="0"/>
            </a:endParaRPr>
          </a:p>
          <a:p>
            <a:pPr lvl="2" eaLnBrk="1" hangingPunct="1">
              <a:buFontTx/>
              <a:buBlip>
                <a:blip r:embed="rId3"/>
              </a:buBlip>
              <a:defRPr/>
            </a:pPr>
            <a:endParaRPr lang="en-US" sz="1600" dirty="0">
              <a:solidFill>
                <a:schemeClr val="accent2"/>
              </a:solidFill>
              <a:latin typeface="Courier New" pitchFamily="49" charset="0"/>
              <a:cs typeface="Courier New" pitchFamily="49" charset="0"/>
            </a:endParaRPr>
          </a:p>
          <a:p>
            <a:pPr lvl="2" eaLnBrk="1" hangingPunct="1">
              <a:buFontTx/>
              <a:buNone/>
              <a:defRPr/>
            </a:pPr>
            <a:endParaRPr lang="en-US" sz="1600" dirty="0">
              <a:solidFill>
                <a:schemeClr val="accent2"/>
              </a:solidFill>
              <a:latin typeface="Courier New" pitchFamily="49" charset="0"/>
              <a:cs typeface="Courier New" pitchFamily="49" charset="0"/>
            </a:endParaRPr>
          </a:p>
        </p:txBody>
      </p:sp>
      <p:sp>
        <p:nvSpPr>
          <p:cNvPr id="8195"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String Functions (Contd.)</a:t>
            </a:r>
          </a:p>
        </p:txBody>
      </p:sp>
      <p:sp>
        <p:nvSpPr>
          <p:cNvPr id="5" name="Down Arrow 4"/>
          <p:cNvSpPr/>
          <p:nvPr/>
        </p:nvSpPr>
        <p:spPr>
          <a:xfrm flipH="1">
            <a:off x="6924675" y="2854325"/>
            <a:ext cx="762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7153275" y="2930525"/>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a:t>
            </a:r>
          </a:p>
        </p:txBody>
      </p:sp>
      <p:pic>
        <p:nvPicPr>
          <p:cNvPr id="102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733800"/>
            <a:ext cx="4781550" cy="2171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09345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10246"/>
                                        </p:tgtEl>
                                        <p:attrNameLst>
                                          <p:attrName>style.visibility</p:attrName>
                                        </p:attrNameLst>
                                      </p:cBhvr>
                                      <p:to>
                                        <p:strVal val="visible"/>
                                      </p:to>
                                    </p:set>
                                    <p:animEffect transition="in" filter="checkerboard(across)">
                                      <p:cBhvr>
                                        <p:cTn id="14"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Date functions are used to manipulate date and time values.</a:t>
            </a:r>
          </a:p>
          <a:p>
            <a:pPr marL="342900" lvl="1" indent="-342900">
              <a:buBlip>
                <a:blip r:embed="rId3"/>
              </a:buBlip>
              <a:defRPr/>
            </a:pPr>
            <a:r>
              <a:rPr lang="en-US" sz="2000" kern="1200" dirty="0">
                <a:solidFill>
                  <a:schemeClr val="accent2"/>
                </a:solidFill>
                <a:cs typeface="Times New Roman" pitchFamily="18" charset="0"/>
              </a:rPr>
              <a:t>The following table lists some of the date functions provided by SQL Server.</a:t>
            </a:r>
          </a:p>
          <a:p>
            <a:pPr marL="342900" lvl="1" indent="-342900">
              <a:buBlip>
                <a:blip r:embed="rId3"/>
              </a:buBlip>
              <a:defRPr/>
            </a:pPr>
            <a:endParaRPr lang="en-US" sz="2000" dirty="0">
              <a:solidFill>
                <a:schemeClr val="accent2"/>
              </a:solidFill>
              <a:latin typeface="Arial" charset="0"/>
              <a:cs typeface="Times New Roman" pitchFamily="18" charset="0"/>
            </a:endParaRPr>
          </a:p>
          <a:p>
            <a:pPr>
              <a:buFontTx/>
              <a:buNone/>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p:txBody>
      </p:sp>
      <p:sp>
        <p:nvSpPr>
          <p:cNvPr id="9219"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Date Functions</a:t>
            </a:r>
          </a:p>
        </p:txBody>
      </p:sp>
      <p:graphicFrame>
        <p:nvGraphicFramePr>
          <p:cNvPr id="4" name="Group 441"/>
          <p:cNvGraphicFramePr>
            <a:graphicFrameLocks noGrp="1"/>
          </p:cNvGraphicFramePr>
          <p:nvPr/>
        </p:nvGraphicFramePr>
        <p:xfrm>
          <a:off x="4038600" y="2895601"/>
          <a:ext cx="5867400" cy="2971801"/>
        </p:xfrm>
        <a:graphic>
          <a:graphicData uri="http://schemas.openxmlformats.org/drawingml/2006/table">
            <a:tbl>
              <a:tblPr/>
              <a:tblGrid>
                <a:gridCol w="1020417">
                  <a:extLst>
                    <a:ext uri="{9D8B030D-6E8A-4147-A177-3AD203B41FA5}">
                      <a16:colId xmlns:a16="http://schemas.microsoft.com/office/drawing/2014/main" val="20000"/>
                    </a:ext>
                  </a:extLst>
                </a:gridCol>
                <a:gridCol w="1360557">
                  <a:extLst>
                    <a:ext uri="{9D8B030D-6E8A-4147-A177-3AD203B41FA5}">
                      <a16:colId xmlns:a16="http://schemas.microsoft.com/office/drawing/2014/main" val="20001"/>
                    </a:ext>
                  </a:extLst>
                </a:gridCol>
                <a:gridCol w="1615661">
                  <a:extLst>
                    <a:ext uri="{9D8B030D-6E8A-4147-A177-3AD203B41FA5}">
                      <a16:colId xmlns:a16="http://schemas.microsoft.com/office/drawing/2014/main" val="20002"/>
                    </a:ext>
                  </a:extLst>
                </a:gridCol>
                <a:gridCol w="1870765">
                  <a:extLst>
                    <a:ext uri="{9D8B030D-6E8A-4147-A177-3AD203B41FA5}">
                      <a16:colId xmlns:a16="http://schemas.microsoft.com/office/drawing/2014/main" val="20003"/>
                    </a:ext>
                  </a:extLst>
                </a:gridCol>
              </a:tblGrid>
              <a:tr h="505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Function name</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Parameters</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Example</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Description</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6734">
                <a:tc>
                  <a:txBody>
                    <a:bodyPr/>
                    <a:lstStyle/>
                    <a:p>
                      <a:pPr marL="36830" marR="0">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dateadd</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(date part, number, date)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dateadd</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(mm, 3,’2009-01-01’)</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2009-04-01, adds 3 months to the date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8978">
                <a:tc>
                  <a:txBody>
                    <a:bodyPr/>
                    <a:lstStyle/>
                    <a:p>
                      <a:pPr marL="36830" marR="0">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datename</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(date part, date)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datename</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(month, convert(datetime,'2005-06-06'))</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June, date part from the listed date as a character value)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3744">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getdate</a:t>
                      </a:r>
                      <a:endParaRPr kumimoji="0" lang="en-US" sz="1200" b="0" i="1" u="none" strike="noStrike" kern="1200" cap="none" normalizeH="0" baseline="0" dirty="0">
                        <a:ln>
                          <a:noFill/>
                        </a:ln>
                        <a:solidFill>
                          <a:schemeClr val="accent2"/>
                        </a:solidFill>
                        <a:effectLst/>
                        <a:latin typeface="Arial" pitchFamily="34" charset="0"/>
                        <a:ea typeface="+mn-ea"/>
                        <a:cs typeface="Arial" pitchFamily="34" charset="0"/>
                      </a:endParaRP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No Parameters</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getdate()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the current date and time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6734">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day</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(date)</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SELECT day('2009-01-05')</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lgn="l" defTabSz="914400" rtl="0" eaLnBrk="1" latinLnBrk="0" hangingPunct="1">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5, an integer, which represents the day</a:t>
                      </a:r>
                    </a:p>
                  </a:txBody>
                  <a:tcPr marL="73025" marR="73025"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9046825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kern="1200" dirty="0">
                <a:solidFill>
                  <a:schemeClr val="accent2"/>
                </a:solidFill>
                <a:cs typeface="Times New Roman" pitchFamily="18" charset="0"/>
              </a:rPr>
              <a:t>The following SQL query uses </a:t>
            </a:r>
            <a:r>
              <a:rPr lang="en-US" sz="2000" kern="1200" dirty="0" err="1">
                <a:solidFill>
                  <a:schemeClr val="accent2"/>
                </a:solidFill>
                <a:cs typeface="Times New Roman" pitchFamily="18" charset="0"/>
              </a:rPr>
              <a:t>datename</a:t>
            </a:r>
            <a:r>
              <a:rPr lang="en-US" sz="2000" kern="1200" dirty="0">
                <a:solidFill>
                  <a:schemeClr val="accent2"/>
                </a:solidFill>
                <a:cs typeface="Times New Roman" pitchFamily="18" charset="0"/>
              </a:rPr>
              <a:t>() and </a:t>
            </a:r>
            <a:r>
              <a:rPr lang="en-US" sz="2000" kern="1200" dirty="0" err="1">
                <a:solidFill>
                  <a:schemeClr val="accent2"/>
                </a:solidFill>
                <a:cs typeface="Times New Roman" pitchFamily="18" charset="0"/>
              </a:rPr>
              <a:t>datepart</a:t>
            </a:r>
            <a:r>
              <a:rPr lang="en-US" sz="2000" kern="1200" dirty="0">
                <a:solidFill>
                  <a:schemeClr val="accent2"/>
                </a:solidFill>
                <a:cs typeface="Times New Roman" pitchFamily="18" charset="0"/>
              </a:rPr>
              <a:t>() functions to retrieve the month name and year from a given date:</a:t>
            </a:r>
          </a:p>
          <a:p>
            <a:pPr marL="742950" lvl="2" indent="-342900">
              <a:buNone/>
              <a:defRPr/>
            </a:pPr>
            <a:r>
              <a:rPr lang="en-US" sz="1200" kern="1200" dirty="0">
                <a:solidFill>
                  <a:schemeClr val="accent2"/>
                </a:solidFill>
                <a:latin typeface="Courier New" pitchFamily="49" charset="0"/>
                <a:cs typeface="Courier New" pitchFamily="49" charset="0"/>
              </a:rPr>
              <a:t>	</a:t>
            </a:r>
            <a:r>
              <a:rPr lang="en-US" sz="1600" kern="1200" dirty="0">
                <a:solidFill>
                  <a:schemeClr val="accent2"/>
                </a:solidFill>
                <a:latin typeface="Courier New" pitchFamily="49" charset="0"/>
                <a:cs typeface="Courier New" pitchFamily="49" charset="0"/>
              </a:rPr>
              <a:t>SELECT </a:t>
            </a:r>
            <a:r>
              <a:rPr lang="en-US" sz="1600" kern="1200" dirty="0" err="1">
                <a:solidFill>
                  <a:schemeClr val="accent2"/>
                </a:solidFill>
                <a:latin typeface="Courier New" pitchFamily="49" charset="0"/>
                <a:cs typeface="Courier New" pitchFamily="49" charset="0"/>
              </a:rPr>
              <a:t>EmployeeID</a:t>
            </a: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datename</a:t>
            </a:r>
            <a:r>
              <a:rPr lang="en-US" sz="1600" kern="1200" dirty="0">
                <a:solidFill>
                  <a:schemeClr val="accent2"/>
                </a:solidFill>
                <a:latin typeface="Courier New" pitchFamily="49" charset="0"/>
                <a:cs typeface="Courier New" pitchFamily="49" charset="0"/>
              </a:rPr>
              <a:t>(mm, </a:t>
            </a:r>
            <a:r>
              <a:rPr lang="en-US" sz="1600" kern="1200" dirty="0" err="1">
                <a:solidFill>
                  <a:schemeClr val="accent2"/>
                </a:solidFill>
                <a:latin typeface="Courier New" pitchFamily="49" charset="0"/>
                <a:cs typeface="Courier New" pitchFamily="49" charset="0"/>
              </a:rPr>
              <a:t>hiredate</a:t>
            </a:r>
            <a:r>
              <a:rPr lang="en-US" sz="1600" kern="1200" dirty="0">
                <a:solidFill>
                  <a:schemeClr val="accent2"/>
                </a:solidFill>
                <a:latin typeface="Courier New" pitchFamily="49" charset="0"/>
                <a:cs typeface="Courier New" pitchFamily="49" charset="0"/>
              </a:rPr>
              <a:t>)+ ', ' + convert(</a:t>
            </a:r>
            <a:r>
              <a:rPr lang="en-US" sz="1600" kern="1200" dirty="0" err="1">
                <a:solidFill>
                  <a:schemeClr val="accent2"/>
                </a:solidFill>
                <a:latin typeface="Courier New" pitchFamily="49" charset="0"/>
                <a:cs typeface="Courier New" pitchFamily="49" charset="0"/>
              </a:rPr>
              <a:t>varchar</a:t>
            </a: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datepart</a:t>
            </a:r>
            <a:r>
              <a:rPr lang="en-US" sz="1600" kern="1200" dirty="0">
                <a:solidFill>
                  <a:schemeClr val="accent2"/>
                </a:solidFill>
                <a:latin typeface="Courier New" pitchFamily="49" charset="0"/>
                <a:cs typeface="Courier New" pitchFamily="49" charset="0"/>
              </a:rPr>
              <a:t>(</a:t>
            </a:r>
            <a:r>
              <a:rPr lang="en-US" sz="1600" kern="1200" dirty="0" err="1">
                <a:solidFill>
                  <a:schemeClr val="accent2"/>
                </a:solidFill>
                <a:latin typeface="Courier New" pitchFamily="49" charset="0"/>
                <a:cs typeface="Courier New" pitchFamily="49" charset="0"/>
              </a:rPr>
              <a:t>yyyy</a:t>
            </a: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hiredate</a:t>
            </a:r>
            <a:r>
              <a:rPr lang="en-US" sz="1600" kern="1200" dirty="0">
                <a:solidFill>
                  <a:schemeClr val="accent2"/>
                </a:solidFill>
                <a:latin typeface="Courier New" pitchFamily="49" charset="0"/>
                <a:cs typeface="Courier New" pitchFamily="49" charset="0"/>
              </a:rPr>
              <a:t>)) as 'Joining' FROM HumanResources.Employee</a:t>
            </a:r>
          </a:p>
          <a:p>
            <a:pPr marL="342900" lvl="1" indent="-342900">
              <a:buBlip>
                <a:blip r:embed="rId3"/>
              </a:buBlip>
              <a:defRPr/>
            </a:pPr>
            <a:endParaRPr lang="en-US" sz="2000" kern="1200" dirty="0">
              <a:solidFill>
                <a:schemeClr val="accent2"/>
              </a:solidFill>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a:buFontTx/>
              <a:buNone/>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p:txBody>
      </p:sp>
      <p:sp>
        <p:nvSpPr>
          <p:cNvPr id="10243"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Date Functions (Contd.)</a:t>
            </a:r>
          </a:p>
        </p:txBody>
      </p:sp>
      <p:sp>
        <p:nvSpPr>
          <p:cNvPr id="6" name="Down Arrow 5"/>
          <p:cNvSpPr/>
          <p:nvPr/>
        </p:nvSpPr>
        <p:spPr>
          <a:xfrm flipH="1">
            <a:off x="6629400" y="3429000"/>
            <a:ext cx="762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6858000" y="35052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a:t>
            </a:r>
          </a:p>
        </p:txBody>
      </p:sp>
      <p:pic>
        <p:nvPicPr>
          <p:cNvPr id="410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067176"/>
            <a:ext cx="4781550" cy="2181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88100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4102"/>
                                        </p:tgtEl>
                                        <p:attrNameLst>
                                          <p:attrName>style.visibility</p:attrName>
                                        </p:attrNameLst>
                                      </p:cBhvr>
                                      <p:to>
                                        <p:strVal val="visible"/>
                                      </p:to>
                                    </p:set>
                                    <p:animEffect transition="in" filter="checkerboard(across)">
                                      <p:cBhvr>
                                        <p:cTn id="14"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Mathematical Functions</a:t>
            </a:r>
          </a:p>
        </p:txBody>
      </p:sp>
      <p:sp>
        <p:nvSpPr>
          <p:cNvPr id="3075" name="Rectangle 2"/>
          <p:cNvSpPr txBox="1">
            <a:spLocks noChangeArrowheads="1"/>
          </p:cNvSpPr>
          <p:nvPr/>
        </p:nvSpPr>
        <p:spPr bwMode="auto">
          <a:xfrm>
            <a:off x="3048000" y="1600200"/>
            <a:ext cx="7391400" cy="1447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Mathematical functions are used to manipulate the numeric values in a result set.</a:t>
            </a:r>
          </a:p>
          <a:p>
            <a:pPr eaLnBrk="1" hangingPunct="1">
              <a:spcBef>
                <a:spcPct val="20000"/>
              </a:spcBef>
              <a:buFontTx/>
              <a:buBlip>
                <a:blip r:embed="rId3"/>
              </a:buBlip>
            </a:pPr>
            <a:r>
              <a:rPr lang="en-US">
                <a:solidFill>
                  <a:schemeClr val="accent2"/>
                </a:solidFill>
                <a:latin typeface="Arial" pitchFamily="34" charset="0"/>
                <a:cs typeface="Times New Roman" pitchFamily="18" charset="0"/>
              </a:rPr>
              <a:t>The following table lists some of the mathematical functions provided by SQL Server.</a:t>
            </a:r>
          </a:p>
        </p:txBody>
      </p:sp>
      <p:graphicFrame>
        <p:nvGraphicFramePr>
          <p:cNvPr id="5" name="Group 441"/>
          <p:cNvGraphicFramePr>
            <a:graphicFrameLocks noGrp="1"/>
          </p:cNvGraphicFramePr>
          <p:nvPr/>
        </p:nvGraphicFramePr>
        <p:xfrm>
          <a:off x="3581400" y="3163889"/>
          <a:ext cx="6781800" cy="3236911"/>
        </p:xfrm>
        <a:graphic>
          <a:graphicData uri="http://schemas.openxmlformats.org/drawingml/2006/table">
            <a:tbl>
              <a:tblPr/>
              <a:tblGrid>
                <a:gridCol w="867440">
                  <a:extLst>
                    <a:ext uri="{9D8B030D-6E8A-4147-A177-3AD203B41FA5}">
                      <a16:colId xmlns:a16="http://schemas.microsoft.com/office/drawing/2014/main" val="20000"/>
                    </a:ext>
                  </a:extLst>
                </a:gridCol>
                <a:gridCol w="1971453">
                  <a:extLst>
                    <a:ext uri="{9D8B030D-6E8A-4147-A177-3AD203B41FA5}">
                      <a16:colId xmlns:a16="http://schemas.microsoft.com/office/drawing/2014/main" val="20001"/>
                    </a:ext>
                  </a:extLst>
                </a:gridCol>
                <a:gridCol w="1780266">
                  <a:extLst>
                    <a:ext uri="{9D8B030D-6E8A-4147-A177-3AD203B41FA5}">
                      <a16:colId xmlns:a16="http://schemas.microsoft.com/office/drawing/2014/main" val="20002"/>
                    </a:ext>
                  </a:extLst>
                </a:gridCol>
                <a:gridCol w="2162641">
                  <a:extLst>
                    <a:ext uri="{9D8B030D-6E8A-4147-A177-3AD203B41FA5}">
                      <a16:colId xmlns:a16="http://schemas.microsoft.com/office/drawing/2014/main" val="20003"/>
                    </a:ext>
                  </a:extLst>
                </a:gridCol>
              </a:tblGrid>
              <a:tr h="4572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a:ln>
                            <a:noFill/>
                          </a:ln>
                          <a:solidFill>
                            <a:schemeClr val="accent2"/>
                          </a:solidFill>
                          <a:effectLst/>
                          <a:latin typeface="Arial" pitchFamily="34" charset="0"/>
                          <a:cs typeface="Arial" pitchFamily="34" charset="0"/>
                        </a:rPr>
                        <a:t>Function name</a:t>
                      </a:r>
                    </a:p>
                  </a:txBody>
                  <a:tcPr marT="45729" marB="45729"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a:ln>
                            <a:noFill/>
                          </a:ln>
                          <a:solidFill>
                            <a:schemeClr val="accent2"/>
                          </a:solidFill>
                          <a:effectLst/>
                          <a:latin typeface="Arial" pitchFamily="34" charset="0"/>
                          <a:cs typeface="Arial" pitchFamily="34" charset="0"/>
                        </a:rPr>
                        <a:t>Parameters</a:t>
                      </a:r>
                    </a:p>
                  </a:txBody>
                  <a:tcPr marT="45729" marB="45729"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a:ln>
                            <a:noFill/>
                          </a:ln>
                          <a:solidFill>
                            <a:schemeClr val="accent2"/>
                          </a:solidFill>
                          <a:effectLst/>
                          <a:latin typeface="Arial" pitchFamily="34" charset="0"/>
                          <a:cs typeface="Arial" pitchFamily="34" charset="0"/>
                        </a:rPr>
                        <a:t>Example</a:t>
                      </a:r>
                    </a:p>
                  </a:txBody>
                  <a:tcPr marT="45729" marB="45729"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a:ln>
                            <a:noFill/>
                          </a:ln>
                          <a:solidFill>
                            <a:schemeClr val="accent2"/>
                          </a:solidFill>
                          <a:effectLst/>
                          <a:latin typeface="Arial" pitchFamily="34" charset="0"/>
                          <a:cs typeface="Arial" pitchFamily="34" charset="0"/>
                        </a:rPr>
                        <a:t>Description</a:t>
                      </a:r>
                    </a:p>
                  </a:txBody>
                  <a:tcPr marT="45729" marB="45729"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747">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a:ln>
                            <a:noFill/>
                          </a:ln>
                          <a:solidFill>
                            <a:schemeClr val="accent2"/>
                          </a:solidFill>
                          <a:effectLst/>
                          <a:latin typeface="Arial" pitchFamily="34" charset="0"/>
                          <a:cs typeface="Arial" pitchFamily="34" charset="0"/>
                        </a:rPr>
                        <a:t>ceiling</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a:ln>
                            <a:noFill/>
                          </a:ln>
                          <a:solidFill>
                            <a:schemeClr val="accent2"/>
                          </a:solidFill>
                          <a:effectLst/>
                          <a:latin typeface="Arial" pitchFamily="34" charset="0"/>
                          <a:cs typeface="Arial" pitchFamily="34" charset="0"/>
                        </a:rPr>
                        <a:t>(numer</a:t>
                      </a:r>
                      <a:r>
                        <a:rPr kumimoji="0" lang="fr-FR" sz="1200" b="0" i="1" u="none" strike="noStrike" cap="none" normalizeH="0" baseline="0">
                          <a:ln>
                            <a:noFill/>
                          </a:ln>
                          <a:solidFill>
                            <a:schemeClr val="accent2"/>
                          </a:solidFill>
                          <a:effectLst/>
                          <a:latin typeface="Arial" pitchFamily="34" charset="0"/>
                          <a:cs typeface="Arial" pitchFamily="34" charset="0"/>
                        </a:rPr>
                        <a:t>ic_expression)</a:t>
                      </a:r>
                      <a:endParaRPr kumimoji="0" lang="en-US" sz="1200" b="0" i="1" u="none" strike="noStrike" cap="none" normalizeH="0" baseline="0">
                        <a:ln>
                          <a:noFill/>
                        </a:ln>
                        <a:solidFill>
                          <a:schemeClr val="accent2"/>
                        </a:solidFill>
                        <a:effectLst/>
                        <a:latin typeface="Arial" pitchFamily="34" charset="0"/>
                        <a:cs typeface="Arial"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a:ln>
                            <a:noFill/>
                          </a:ln>
                          <a:solidFill>
                            <a:schemeClr val="accent2"/>
                          </a:solidFill>
                          <a:effectLst/>
                          <a:latin typeface="Arial" pitchFamily="34" charset="0"/>
                          <a:cs typeface="Arial" pitchFamily="34" charset="0"/>
                        </a:rPr>
                        <a:t>SELECT ceiling(14.45)</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a:ln>
                            <a:noFill/>
                          </a:ln>
                          <a:solidFill>
                            <a:schemeClr val="accent2"/>
                          </a:solidFill>
                          <a:effectLst/>
                          <a:latin typeface="Arial" pitchFamily="34" charset="0"/>
                          <a:cs typeface="Arial" pitchFamily="34" charset="0"/>
                        </a:rPr>
                        <a:t>Returns 15,  the smallest integer greater than or equal to the specified value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747">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a:ln>
                            <a:noFill/>
                          </a:ln>
                          <a:solidFill>
                            <a:schemeClr val="accent2"/>
                          </a:solidFill>
                          <a:effectLst/>
                          <a:latin typeface="Arial" pitchFamily="34" charset="0"/>
                          <a:cs typeface="Arial" pitchFamily="34" charset="0"/>
                        </a:rPr>
                        <a:t>exp</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fr-FR" sz="1200" b="0" i="1" u="none" strike="noStrike" cap="none" normalizeH="0" baseline="0">
                          <a:ln>
                            <a:noFill/>
                          </a:ln>
                          <a:solidFill>
                            <a:schemeClr val="accent2"/>
                          </a:solidFill>
                          <a:effectLst/>
                          <a:latin typeface="Arial" pitchFamily="34" charset="0"/>
                          <a:cs typeface="Arial" pitchFamily="34" charset="0"/>
                        </a:rPr>
                        <a:t>(float_expression)</a:t>
                      </a:r>
                      <a:endParaRPr kumimoji="0" lang="en-US" sz="1200" b="0" i="1" u="none" strike="noStrike" cap="none" normalizeH="0" baseline="0">
                        <a:ln>
                          <a:noFill/>
                        </a:ln>
                        <a:solidFill>
                          <a:schemeClr val="accent2"/>
                        </a:solidFill>
                        <a:effectLst/>
                        <a:latin typeface="Arial" pitchFamily="34" charset="0"/>
                        <a:cs typeface="Arial"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a:ln>
                            <a:noFill/>
                          </a:ln>
                          <a:solidFill>
                            <a:schemeClr val="accent2"/>
                          </a:solidFill>
                          <a:effectLst/>
                          <a:latin typeface="Arial" pitchFamily="34" charset="0"/>
                          <a:cs typeface="Arial" pitchFamily="34" charset="0"/>
                        </a:rPr>
                        <a:t>SELECT exp(4.5)</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a:ln>
                            <a:noFill/>
                          </a:ln>
                          <a:solidFill>
                            <a:schemeClr val="accent2"/>
                          </a:solidFill>
                          <a:effectLst/>
                          <a:latin typeface="Arial" pitchFamily="34" charset="0"/>
                          <a:cs typeface="Arial" pitchFamily="34" charset="0"/>
                        </a:rPr>
                        <a:t>Returns 90.0171313005218,  the exponential value of the specified value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747">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a:ln>
                            <a:noFill/>
                          </a:ln>
                          <a:solidFill>
                            <a:schemeClr val="accent2"/>
                          </a:solidFill>
                          <a:effectLst/>
                          <a:latin typeface="Arial" pitchFamily="34" charset="0"/>
                          <a:cs typeface="Arial" pitchFamily="34" charset="0"/>
                        </a:rPr>
                        <a:t>floor</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fr-FR" sz="1200" b="0" i="1" u="none" strike="noStrike" cap="none" normalizeH="0" baseline="0">
                          <a:ln>
                            <a:noFill/>
                          </a:ln>
                          <a:solidFill>
                            <a:schemeClr val="accent2"/>
                          </a:solidFill>
                          <a:effectLst/>
                          <a:latin typeface="Arial" pitchFamily="34" charset="0"/>
                          <a:cs typeface="Arial" pitchFamily="34" charset="0"/>
                        </a:rPr>
                        <a:t>(numeric_expression)</a:t>
                      </a:r>
                      <a:endParaRPr kumimoji="0" lang="en-US" sz="1200" b="0" i="1" u="none" strike="noStrike" cap="none" normalizeH="0" baseline="0">
                        <a:ln>
                          <a:noFill/>
                        </a:ln>
                        <a:solidFill>
                          <a:schemeClr val="accent2"/>
                        </a:solidFill>
                        <a:effectLst/>
                        <a:latin typeface="Arial" pitchFamily="34" charset="0"/>
                        <a:cs typeface="Arial"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a:ln>
                            <a:noFill/>
                          </a:ln>
                          <a:solidFill>
                            <a:schemeClr val="accent2"/>
                          </a:solidFill>
                          <a:effectLst/>
                          <a:latin typeface="Arial" pitchFamily="34" charset="0"/>
                          <a:cs typeface="Arial" pitchFamily="34" charset="0"/>
                        </a:rPr>
                        <a:t>SELECT floor(14.45)</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600"/>
                        </a:spcBef>
                        <a:spcAft>
                          <a:spcPts val="400"/>
                        </a:spcAft>
                        <a:buClrTx/>
                        <a:buSzTx/>
                        <a:buFontTx/>
                        <a:buNone/>
                        <a:tabLst/>
                      </a:pPr>
                      <a:r>
                        <a:rPr kumimoji="0" lang="en-US" sz="1200" b="0" i="1" u="none" strike="noStrike" cap="none" normalizeH="0" baseline="0">
                          <a:ln>
                            <a:noFill/>
                          </a:ln>
                          <a:solidFill>
                            <a:schemeClr val="accent2"/>
                          </a:solidFill>
                          <a:effectLst/>
                          <a:latin typeface="Arial" pitchFamily="34" charset="0"/>
                          <a:cs typeface="Arial" pitchFamily="34" charset="0"/>
                        </a:rPr>
                        <a:t>Returns14, the largest integer less than or equal to the specified value</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717">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a:ln>
                            <a:noFill/>
                          </a:ln>
                          <a:solidFill>
                            <a:schemeClr val="accent2"/>
                          </a:solidFill>
                          <a:effectLst/>
                          <a:latin typeface="Arial" pitchFamily="34" charset="0"/>
                          <a:cs typeface="Arial" pitchFamily="34" charset="0"/>
                        </a:rPr>
                        <a:t>power</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a:ln>
                            <a:noFill/>
                          </a:ln>
                          <a:solidFill>
                            <a:schemeClr val="accent2"/>
                          </a:solidFill>
                          <a:effectLst/>
                          <a:latin typeface="Arial" pitchFamily="34" charset="0"/>
                          <a:cs typeface="Arial" pitchFamily="34" charset="0"/>
                        </a:rPr>
                        <a:t>(numeric_expression, y)</a:t>
                      </a:r>
                      <a:endParaRPr kumimoji="0" lang="en-US" sz="1200" b="0" i="1" u="none" strike="noStrike" cap="none" normalizeH="0" baseline="0">
                        <a:ln>
                          <a:noFill/>
                        </a:ln>
                        <a:solidFill>
                          <a:schemeClr val="accent2"/>
                        </a:solidFill>
                        <a:effectLst/>
                        <a:latin typeface="Arial" pitchFamily="34" charset="0"/>
                        <a:cs typeface="Arial"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fr-FR" sz="1200" b="0" i="1" u="none" strike="noStrike" cap="none" normalizeH="0" baseline="0">
                          <a:ln>
                            <a:noFill/>
                          </a:ln>
                          <a:solidFill>
                            <a:schemeClr val="accent2"/>
                          </a:solidFill>
                          <a:effectLst/>
                          <a:latin typeface="Arial" pitchFamily="34" charset="0"/>
                          <a:cs typeface="Arial" pitchFamily="34" charset="0"/>
                        </a:rPr>
                        <a:t>SELECT power(4,3)</a:t>
                      </a:r>
                      <a:endParaRPr kumimoji="0" lang="en-US" sz="1200" b="0" i="1" u="none" strike="noStrike" cap="none" normalizeH="0" baseline="0">
                        <a:ln>
                          <a:noFill/>
                        </a:ln>
                        <a:solidFill>
                          <a:schemeClr val="accent2"/>
                        </a:solidFill>
                        <a:effectLst/>
                        <a:latin typeface="Arial" pitchFamily="34" charset="0"/>
                        <a:cs typeface="Arial" pitchFamily="34" charset="0"/>
                      </a:endParaRP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Returns 64, which is 4 to the value of  3</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663">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round</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a:t>
                      </a:r>
                      <a:r>
                        <a:rPr kumimoji="0" lang="en-US" sz="1200" b="0" i="1" u="none" strike="noStrike" cap="none" normalizeH="0" baseline="0" dirty="0" err="1">
                          <a:ln>
                            <a:noFill/>
                          </a:ln>
                          <a:solidFill>
                            <a:schemeClr val="accent2"/>
                          </a:solidFill>
                          <a:effectLst/>
                          <a:latin typeface="Arial" pitchFamily="34" charset="0"/>
                          <a:cs typeface="Arial" pitchFamily="34" charset="0"/>
                        </a:rPr>
                        <a:t>numeric_expression</a:t>
                      </a:r>
                      <a:r>
                        <a:rPr kumimoji="0" lang="en-US" sz="1200" b="0" i="1" u="none" strike="noStrike" cap="none" normalizeH="0" baseline="0" dirty="0">
                          <a:ln>
                            <a:noFill/>
                          </a:ln>
                          <a:solidFill>
                            <a:schemeClr val="accent2"/>
                          </a:solidFill>
                          <a:effectLst/>
                          <a:latin typeface="Arial" pitchFamily="34" charset="0"/>
                          <a:cs typeface="Arial" pitchFamily="34" charset="0"/>
                        </a:rPr>
                        <a:t>, length)</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SELECT round(15.789, 2)</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513" marR="0" lvl="0" indent="0" algn="l" defTabSz="914400" rtl="0" eaLnBrk="1" fontAlgn="base" latinLnBrk="0" hangingPunct="1">
                        <a:lnSpc>
                          <a:spcPct val="100000"/>
                        </a:lnSpc>
                        <a:spcBef>
                          <a:spcPts val="300"/>
                        </a:spcBef>
                        <a:spcAft>
                          <a:spcPts val="30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Returns 15.790, a numeric expression rounded off to the length specified as an integer expression</a:t>
                      </a:r>
                    </a:p>
                  </a:txBody>
                  <a:tcPr marL="68580" marR="6858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15568917"/>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Mathematical Functions (Contd.)</a:t>
            </a:r>
          </a:p>
        </p:txBody>
      </p:sp>
      <p:sp>
        <p:nvSpPr>
          <p:cNvPr id="4099" name="Rectangle 2"/>
          <p:cNvSpPr txBox="1">
            <a:spLocks noChangeArrowheads="1"/>
          </p:cNvSpPr>
          <p:nvPr/>
        </p:nvSpPr>
        <p:spPr bwMode="auto">
          <a:xfrm>
            <a:off x="3048000" y="1600200"/>
            <a:ext cx="7391400" cy="342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342900" indent="-34290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a:solidFill>
                  <a:schemeClr val="accent2"/>
                </a:solidFill>
                <a:latin typeface="Arial" pitchFamily="34" charset="0"/>
                <a:cs typeface="Times New Roman" pitchFamily="18" charset="0"/>
              </a:rPr>
              <a:t>The following table lists the usage of the round() function provided by SQL Server.</a:t>
            </a:r>
            <a:r>
              <a:rPr lang="en-IN" sz="1600">
                <a:solidFill>
                  <a:schemeClr val="accent2"/>
                </a:solidFill>
                <a:latin typeface="Courier New" pitchFamily="49" charset="0"/>
                <a:cs typeface="Courier New" pitchFamily="49" charset="0"/>
              </a:rPr>
              <a:t> </a:t>
            </a:r>
            <a:endParaRPr lang="en-US" sz="1600">
              <a:solidFill>
                <a:schemeClr val="accent2"/>
              </a:solidFill>
              <a:latin typeface="Courier New" pitchFamily="49" charset="0"/>
              <a:cs typeface="Courier New" pitchFamily="49"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graphicFrame>
        <p:nvGraphicFramePr>
          <p:cNvPr id="158137" name="Group 441"/>
          <p:cNvGraphicFramePr>
            <a:graphicFrameLocks noGrp="1"/>
          </p:cNvGraphicFramePr>
          <p:nvPr/>
        </p:nvGraphicFramePr>
        <p:xfrm>
          <a:off x="4546600" y="2514600"/>
          <a:ext cx="3759200" cy="1951040"/>
        </p:xfrm>
        <a:graphic>
          <a:graphicData uri="http://schemas.openxmlformats.org/drawingml/2006/table">
            <a:tbl>
              <a:tblPr/>
              <a:tblGrid>
                <a:gridCol w="1600200">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tblGrid>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a:ln>
                            <a:noFill/>
                          </a:ln>
                          <a:solidFill>
                            <a:schemeClr val="accent2"/>
                          </a:solidFill>
                          <a:effectLst/>
                          <a:latin typeface="Arial" pitchFamily="34" charset="0"/>
                          <a:cs typeface="Arial" pitchFamily="34" charset="0"/>
                        </a:rPr>
                        <a:t>Function</a:t>
                      </a:r>
                      <a:endParaRPr kumimoji="0" lang="en-US" sz="2000" b="0" i="0" u="none" strike="noStrike" cap="none" normalizeH="0" baseline="0" dirty="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a:ln>
                            <a:noFill/>
                          </a:ln>
                          <a:solidFill>
                            <a:schemeClr val="accent2"/>
                          </a:solidFill>
                          <a:effectLst/>
                          <a:latin typeface="Arial" pitchFamily="34" charset="0"/>
                          <a:cs typeface="Arial" pitchFamily="34" charset="0"/>
                        </a:rPr>
                        <a:t>Output</a:t>
                      </a:r>
                      <a:endParaRPr kumimoji="0" lang="en-US" sz="2000" b="0" i="0" u="none" strike="noStrike" cap="none" normalizeH="0" baseline="0" dirty="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round (1234.567,2)</a:t>
                      </a:r>
                      <a:endParaRPr kumimoji="0" lang="en-US" sz="2000" b="0" i="0" u="none" strike="noStrike" cap="none" normalizeH="0" baseline="0" dirty="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1234.570</a:t>
                      </a: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round (1234.567,1)</a:t>
                      </a:r>
                      <a:endParaRPr kumimoji="0" lang="en-US" sz="2000" b="0" i="0" u="none" strike="noStrike" cap="none" normalizeH="0" baseline="0" dirty="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1234.600</a:t>
                      </a:r>
                      <a:endParaRPr kumimoji="0" lang="en-US" sz="2000" b="0" i="0" u="none" strike="noStrike" cap="none" normalizeH="0" baseline="0" dirty="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round (1234.567,0)</a:t>
                      </a:r>
                      <a:endParaRPr kumimoji="0" lang="en-US" sz="2000" b="0" i="0" u="none" strike="noStrike" cap="none" normalizeH="0" baseline="0" dirty="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1235.000</a:t>
                      </a:r>
                      <a:endParaRPr kumimoji="0" lang="en-US" sz="2000" b="0" i="0" u="none" strike="noStrike" cap="none" normalizeH="0" baseline="0" dirty="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round (1234.567,-1)</a:t>
                      </a:r>
                      <a:endParaRPr kumimoji="0" lang="en-US" sz="2000" b="0" i="0" u="none" strike="noStrike" cap="none" normalizeH="0" baseline="0" dirty="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1230.000</a:t>
                      </a:r>
                      <a:endParaRPr kumimoji="0" lang="en-US" sz="2000" b="0" i="0" u="none" strike="noStrike" cap="none" normalizeH="0" baseline="0" dirty="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round (1234.567,-2)</a:t>
                      </a:r>
                      <a:endParaRPr kumimoji="0" lang="en-US" sz="2000" b="0" i="0" u="none" strike="noStrike" cap="none" normalizeH="0" baseline="0" dirty="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accent2"/>
                          </a:solidFill>
                          <a:effectLst/>
                          <a:latin typeface="Arial" pitchFamily="34" charset="0"/>
                          <a:cs typeface="Arial" pitchFamily="34" charset="0"/>
                        </a:rPr>
                        <a:t>1200.000</a:t>
                      </a:r>
                      <a:endParaRPr kumimoji="0" lang="en-US" sz="2000" b="0" i="0" u="none" strike="noStrike" cap="none" normalizeH="0" baseline="0" dirty="0">
                        <a:ln>
                          <a:noFill/>
                        </a:ln>
                        <a:solidFill>
                          <a:schemeClr val="tx1"/>
                        </a:solidFill>
                        <a:effectLst/>
                        <a:latin typeface="Times New Roman" pitchFamily="18" charset="0"/>
                        <a:cs typeface="Arial" pitchFamily="34" charset="0"/>
                      </a:endParaRP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round (1234.567,-3)</a:t>
                      </a: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1000.000</a:t>
                      </a:r>
                    </a:p>
                  </a:txBody>
                  <a:tcPr marT="45727" marB="4572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01222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3354388" y="1600200"/>
            <a:ext cx="7313612" cy="1524000"/>
          </a:xfrm>
          <a:prstGeom prst="rect">
            <a:avLst/>
          </a:prstGeom>
          <a:solidFill>
            <a:srgbClr val="FFFFFF"/>
          </a:solidFill>
          <a:ln>
            <a:miter lim="800000"/>
            <a:headEnd/>
            <a:tailEnd/>
          </a:ln>
        </p:spPr>
        <p:txBody>
          <a:bodyPr/>
          <a:lstStyle/>
          <a:p>
            <a:pPr lvl="1">
              <a:buFontTx/>
              <a:buBlip>
                <a:blip r:embed="rId3"/>
              </a:buBlip>
              <a:defRPr/>
            </a:pPr>
            <a:r>
              <a:rPr lang="en-US" sz="1800" kern="1200" dirty="0">
                <a:solidFill>
                  <a:schemeClr val="accent2"/>
                </a:solidFill>
                <a:latin typeface="Arial" charset="0"/>
                <a:cs typeface="Times New Roman" pitchFamily="18" charset="0"/>
              </a:rPr>
              <a:t>Replication:</a:t>
            </a:r>
          </a:p>
          <a:p>
            <a:pPr lvl="2">
              <a:buFontTx/>
              <a:buBlip>
                <a:blip r:embed="rId3"/>
              </a:buBlip>
              <a:defRPr/>
            </a:pPr>
            <a:r>
              <a:rPr lang="en-US" sz="1600" kern="1200" dirty="0">
                <a:solidFill>
                  <a:schemeClr val="accent2"/>
                </a:solidFill>
                <a:latin typeface="Arial" charset="0"/>
                <a:cs typeface="Times New Roman" pitchFamily="18" charset="0"/>
              </a:rPr>
              <a:t>Allows you to copy and distribute data and database objects from one database server to another.</a:t>
            </a:r>
          </a:p>
          <a:p>
            <a:pPr lvl="1">
              <a:buFontTx/>
              <a:buBlip>
                <a:blip r:embed="rId3"/>
              </a:buBlip>
              <a:defRPr/>
            </a:pPr>
            <a:r>
              <a:rPr lang="en-US" sz="1800" kern="1200" dirty="0">
                <a:solidFill>
                  <a:schemeClr val="accent2"/>
                </a:solidFill>
                <a:latin typeface="Arial" charset="0"/>
                <a:cs typeface="Times New Roman" pitchFamily="18" charset="0"/>
              </a:rPr>
              <a:t>The following figure shows an example of order processing system.</a:t>
            </a:r>
          </a:p>
        </p:txBody>
      </p:sp>
      <p:sp>
        <p:nvSpPr>
          <p:cNvPr id="18435"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pic>
        <p:nvPicPr>
          <p:cNvPr id="184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267076"/>
            <a:ext cx="5791200" cy="3133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Right Arrow 7"/>
          <p:cNvSpPr/>
          <p:nvPr/>
        </p:nvSpPr>
        <p:spPr>
          <a:xfrm rot="2508889">
            <a:off x="7683500" y="4222751"/>
            <a:ext cx="895350" cy="303213"/>
          </a:xfrm>
          <a:prstGeom prst="rightArrow">
            <a:avLst/>
          </a:prstGeom>
          <a:solidFill>
            <a:srgbClr val="66FF3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Left Arrow 8"/>
          <p:cNvSpPr/>
          <p:nvPr/>
        </p:nvSpPr>
        <p:spPr>
          <a:xfrm>
            <a:off x="5867400" y="5334000"/>
            <a:ext cx="1905000" cy="304800"/>
          </a:xfrm>
          <a:prstGeom prst="leftArrow">
            <a:avLst/>
          </a:prstGeom>
          <a:solidFill>
            <a:srgbClr val="66FF3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a:spLocks noChangeArrowheads="1"/>
          </p:cNvSpPr>
          <p:nvPr/>
        </p:nvSpPr>
        <p:spPr bwMode="auto">
          <a:xfrm>
            <a:off x="8382000" y="3743326"/>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00000"/>
                </a:solidFill>
                <a:latin typeface="Arial" charset="0"/>
              </a:rPr>
              <a:t>Copies data to the distributor.</a:t>
            </a:r>
          </a:p>
        </p:txBody>
      </p:sp>
      <p:sp>
        <p:nvSpPr>
          <p:cNvPr id="11" name="TextBox 10"/>
          <p:cNvSpPr txBox="1">
            <a:spLocks noChangeArrowheads="1"/>
          </p:cNvSpPr>
          <p:nvPr/>
        </p:nvSpPr>
        <p:spPr bwMode="auto">
          <a:xfrm>
            <a:off x="6096000" y="5791201"/>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00000"/>
                </a:solidFill>
                <a:latin typeface="Arial" charset="0"/>
              </a:rPr>
              <a:t>Distributes data to the subscriber.</a:t>
            </a:r>
          </a:p>
        </p:txBody>
      </p:sp>
    </p:spTree>
    <p:extLst>
      <p:ext uri="{BB962C8B-B14F-4D97-AF65-F5344CB8AC3E}">
        <p14:creationId xmlns:p14="http://schemas.microsoft.com/office/powerpoint/2010/main" val="1045902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heckerboard(across)">
                                      <p:cBhvr>
                                        <p:cTn id="14" dur="500"/>
                                        <p:tgtEl>
                                          <p:spTgt spid="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0.70"/>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Mathematical Functions (Contd.)</a:t>
            </a:r>
          </a:p>
        </p:txBody>
      </p:sp>
      <p:sp>
        <p:nvSpPr>
          <p:cNvPr id="5123" name="Rectangle 2"/>
          <p:cNvSpPr txBox="1">
            <a:spLocks noChangeArrowheads="1"/>
          </p:cNvSpPr>
          <p:nvPr/>
        </p:nvSpPr>
        <p:spPr bwMode="auto">
          <a:xfrm>
            <a:off x="3048000" y="1600200"/>
            <a:ext cx="7391400" cy="3429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342900" indent="-342900" eaLnBrk="0" hangingPunct="0">
              <a:defRPr sz="2000">
                <a:solidFill>
                  <a:schemeClr val="tx1"/>
                </a:solidFill>
                <a:latin typeface="Times New Roman" pitchFamily="18" charset="0"/>
                <a:cs typeface="Arial" pitchFamily="34" charset="0"/>
              </a:defRPr>
            </a:lvl2pPr>
            <a:lvl3pPr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lvl="1" eaLnBrk="1" hangingPunct="1">
              <a:spcBef>
                <a:spcPct val="20000"/>
              </a:spcBef>
              <a:buFontTx/>
              <a:buBlip>
                <a:blip r:embed="rId3"/>
              </a:buBlip>
            </a:pPr>
            <a:r>
              <a:rPr lang="en-US">
                <a:solidFill>
                  <a:schemeClr val="accent2"/>
                </a:solidFill>
                <a:latin typeface="Arial" pitchFamily="34" charset="0"/>
                <a:cs typeface="Times New Roman" pitchFamily="18" charset="0"/>
              </a:rPr>
              <a:t>The following SQL query retrieves the EmployeeID and Rate for a specified employee id from the EmployeePayHistory table: </a:t>
            </a:r>
          </a:p>
          <a:p>
            <a:pPr lvl="2" eaLnBrk="1" hangingPunct="1"/>
            <a:r>
              <a:rPr lang="en-IN" sz="1600">
                <a:solidFill>
                  <a:schemeClr val="accent2"/>
                </a:solidFill>
                <a:latin typeface="Courier New" pitchFamily="49" charset="0"/>
                <a:cs typeface="Courier New" pitchFamily="49" charset="0"/>
              </a:rPr>
              <a:t>SELECT EmployeeID,                           'Hourly Pay Rate' = round(Rate,2)</a:t>
            </a:r>
            <a:endParaRPr lang="en-US" sz="1600">
              <a:solidFill>
                <a:schemeClr val="accent2"/>
              </a:solidFill>
              <a:latin typeface="Courier New" pitchFamily="49" charset="0"/>
              <a:cs typeface="Courier New" pitchFamily="49" charset="0"/>
            </a:endParaRPr>
          </a:p>
          <a:p>
            <a:pPr lvl="2" eaLnBrk="1" hangingPunct="1"/>
            <a:r>
              <a:rPr lang="en-IN" sz="1600">
                <a:solidFill>
                  <a:schemeClr val="accent2"/>
                </a:solidFill>
                <a:latin typeface="Courier New" pitchFamily="49" charset="0"/>
                <a:cs typeface="Courier New" pitchFamily="49" charset="0"/>
              </a:rPr>
              <a:t>FROM HumanResources.EmployeePayHistory </a:t>
            </a:r>
            <a:endParaRPr lang="en-US" sz="1600">
              <a:solidFill>
                <a:schemeClr val="accent2"/>
              </a:solidFill>
              <a:latin typeface="Courier New" pitchFamily="49" charset="0"/>
              <a:cs typeface="Courier New" pitchFamily="49"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Down Arrow 3"/>
          <p:cNvSpPr/>
          <p:nvPr/>
        </p:nvSpPr>
        <p:spPr>
          <a:xfrm flipH="1">
            <a:off x="6302375" y="3414713"/>
            <a:ext cx="762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4"/>
          <p:cNvSpPr txBox="1">
            <a:spLocks noChangeArrowheads="1"/>
          </p:cNvSpPr>
          <p:nvPr/>
        </p:nvSpPr>
        <p:spPr bwMode="auto">
          <a:xfrm>
            <a:off x="6530975" y="3490913"/>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20000"/>
                </a:solidFill>
                <a:latin typeface="Arial" pitchFamily="34" charset="0"/>
              </a:rPr>
              <a:t>Output</a:t>
            </a:r>
          </a:p>
        </p:txBody>
      </p:sp>
      <p:pic>
        <p:nvPicPr>
          <p:cNvPr id="717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1" y="4092575"/>
            <a:ext cx="4791075" cy="2171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88684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7174"/>
                                        </p:tgtEl>
                                        <p:attrNameLst>
                                          <p:attrName>style.visibility</p:attrName>
                                        </p:attrNameLst>
                                      </p:cBhvr>
                                      <p:to>
                                        <p:strVal val="visible"/>
                                      </p:to>
                                    </p:set>
                                    <p:animEffect transition="in" filter="checkerboard(across)">
                                      <p:cBhvr>
                                        <p:cTn id="14"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bwMode="auto">
          <a:xfrm>
            <a:off x="3048001" y="1600201"/>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Identify the utility of the datepart() function.</a:t>
            </a:r>
          </a:p>
        </p:txBody>
      </p:sp>
      <p:sp>
        <p:nvSpPr>
          <p:cNvPr id="6147"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Just a minute</a:t>
            </a:r>
          </a:p>
        </p:txBody>
      </p:sp>
      <p:sp>
        <p:nvSpPr>
          <p:cNvPr id="5" name="Rectangle 2"/>
          <p:cNvSpPr txBox="1">
            <a:spLocks noChangeArrowheads="1"/>
          </p:cNvSpPr>
          <p:nvPr/>
        </p:nvSpPr>
        <p:spPr bwMode="auto">
          <a:xfrm>
            <a:off x="2973388" y="4800600"/>
            <a:ext cx="7313612" cy="1295400"/>
          </a:xfrm>
          <a:prstGeom prst="rect">
            <a:avLst/>
          </a:prstGeom>
          <a:solidFill>
            <a:srgbClr val="FFFFFF"/>
          </a:solidFill>
          <a:ln>
            <a:miter lim="800000"/>
            <a:headEnd/>
            <a:tailEnd/>
          </a:ln>
        </p:spPr>
        <p:txBody>
          <a:bodyPr/>
          <a:lstStyle/>
          <a:p>
            <a:pPr marL="342900" indent="-342900" eaLnBrk="0" hangingPunct="0">
              <a:spcBef>
                <a:spcPct val="20000"/>
              </a:spcBef>
              <a:buBlip>
                <a:blip r:embed="rId3"/>
              </a:buBlip>
              <a:defRPr/>
            </a:pPr>
            <a:r>
              <a:rPr lang="en-US" dirty="0">
                <a:solidFill>
                  <a:schemeClr val="accent2"/>
                </a:solidFill>
                <a:latin typeface="Arial" charset="0"/>
                <a:cs typeface="Times New Roman" pitchFamily="18" charset="0"/>
              </a:rPr>
              <a:t>Solution:</a:t>
            </a:r>
          </a:p>
          <a:p>
            <a:pPr marL="742950" lvl="1" indent="-285750" eaLnBrk="0" hangingPunct="0">
              <a:spcBef>
                <a:spcPct val="20000"/>
              </a:spcBef>
              <a:buBlip>
                <a:blip r:embed="rId4"/>
              </a:buBlip>
              <a:defRPr/>
            </a:pPr>
            <a:r>
              <a:rPr lang="en-US" dirty="0">
                <a:solidFill>
                  <a:schemeClr val="accent2"/>
                </a:solidFill>
                <a:latin typeface="Arial" charset="0"/>
                <a:cs typeface="Times New Roman" pitchFamily="18" charset="0"/>
              </a:rPr>
              <a:t>The </a:t>
            </a:r>
            <a:r>
              <a:rPr lang="en-US" dirty="0" err="1">
                <a:solidFill>
                  <a:schemeClr val="accent2"/>
                </a:solidFill>
                <a:latin typeface="Arial" charset="0"/>
                <a:cs typeface="Times New Roman" pitchFamily="18" charset="0"/>
              </a:rPr>
              <a:t>datepart</a:t>
            </a:r>
            <a:r>
              <a:rPr lang="en-US" dirty="0">
                <a:solidFill>
                  <a:schemeClr val="accent2"/>
                </a:solidFill>
                <a:latin typeface="Arial" charset="0"/>
                <a:cs typeface="Times New Roman" pitchFamily="18" charset="0"/>
              </a:rPr>
              <a:t>() function is used to extract different parts of a date value.</a:t>
            </a:r>
          </a:p>
          <a:p>
            <a:pPr marL="342900"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a:p>
            <a:pPr marL="342900" indent="-342900" eaLnBrk="0" hangingPunct="0">
              <a:spcBef>
                <a:spcPct val="20000"/>
              </a:spcBef>
              <a:buBlip>
                <a:blip r:embed="rId3"/>
              </a:buBlip>
              <a:defRPr/>
            </a:pPr>
            <a:endParaRPr lang="en-US" dirty="0">
              <a:solidFill>
                <a:schemeClr val="accent2"/>
              </a:solidFill>
              <a:latin typeface="Arial" charset="0"/>
              <a:cs typeface="Times New Roman" pitchFamily="18" charset="0"/>
            </a:endParaRPr>
          </a:p>
          <a:p>
            <a:pPr marL="342900" indent="-342900" eaLnBrk="0" hangingPunct="0">
              <a:spcBef>
                <a:spcPct val="20000"/>
              </a:spcBef>
              <a:defRPr/>
            </a:pPr>
            <a:r>
              <a:rPr lang="en-US" dirty="0">
                <a:solidFill>
                  <a:schemeClr val="accent2"/>
                </a:solidFill>
                <a:latin typeface="Arial" charset="0"/>
                <a:cs typeface="Times New Roman" pitchFamily="18" charset="0"/>
              </a:rPr>
              <a:t/>
            </a:r>
            <a:br>
              <a:rPr lang="en-US" dirty="0">
                <a:solidFill>
                  <a:schemeClr val="accent2"/>
                </a:solidFill>
                <a:latin typeface="Arial" charset="0"/>
                <a:cs typeface="Times New Roman" pitchFamily="18" charset="0"/>
              </a:rPr>
            </a:br>
            <a:r>
              <a:rPr lang="en-US" dirty="0">
                <a:solidFill>
                  <a:schemeClr val="accent2"/>
                </a:solidFill>
                <a:latin typeface="Arial" charset="0"/>
                <a:cs typeface="Times New Roman" pitchFamily="18" charset="0"/>
              </a:rPr>
              <a:t/>
            </a:r>
            <a:br>
              <a:rPr lang="en-US" dirty="0">
                <a:solidFill>
                  <a:schemeClr val="accent2"/>
                </a:solidFill>
                <a:latin typeface="Arial" charset="0"/>
                <a:cs typeface="Times New Roman" pitchFamily="18" charset="0"/>
              </a:rPr>
            </a:br>
            <a:endParaRPr lang="en-US" sz="3200" kern="0" dirty="0"/>
          </a:p>
          <a:p>
            <a:pPr marL="342900" lvl="2" indent="-342900" eaLnBrk="0" hangingPunct="0">
              <a:spcBef>
                <a:spcPct val="20000"/>
              </a:spcBef>
              <a:defRPr/>
            </a:pPr>
            <a:r>
              <a:rPr lang="en-US" dirty="0">
                <a:solidFill>
                  <a:schemeClr val="accent2"/>
                </a:solidFill>
                <a:latin typeface="Arial" charset="0"/>
                <a:cs typeface="Times New Roman" pitchFamily="18" charset="0"/>
              </a:rPr>
              <a:t>	</a:t>
            </a:r>
          </a:p>
          <a:p>
            <a:pPr marL="342900" lvl="2" indent="-342900" eaLnBrk="0" hangingPunct="0">
              <a:spcBef>
                <a:spcPct val="20000"/>
              </a:spcBef>
              <a:defRPr/>
            </a:pPr>
            <a:endParaRPr lang="en-US" dirty="0">
              <a:solidFill>
                <a:schemeClr val="accent2"/>
              </a:solidFill>
              <a:latin typeface="Arial" charset="0"/>
              <a:cs typeface="Times New Roman" pitchFamily="18" charset="0"/>
            </a:endParaRPr>
          </a:p>
          <a:p>
            <a:pPr marL="342900" lvl="2" indent="-342900" eaLnBrk="0" hangingPunct="0">
              <a:spcBef>
                <a:spcPct val="20000"/>
              </a:spcBef>
              <a:defRPr/>
            </a:pPr>
            <a:r>
              <a:rPr lang="en-US" dirty="0">
                <a:solidFill>
                  <a:schemeClr val="accent2"/>
                </a:solidFill>
                <a:latin typeface="Arial" charset="0"/>
                <a:cs typeface="Times New Roman" pitchFamily="18" charset="0"/>
              </a:rPr>
              <a:t>	</a:t>
            </a:r>
          </a:p>
          <a:p>
            <a:pPr marL="342900" lvl="2" indent="-342900" eaLnBrk="0" hangingPunct="0">
              <a:spcBef>
                <a:spcPct val="20000"/>
              </a:spcBef>
              <a:defRPr/>
            </a:pPr>
            <a:r>
              <a:rPr lang="en-US" dirty="0">
                <a:solidFill>
                  <a:schemeClr val="accent2"/>
                </a:solidFill>
                <a:latin typeface="Arial" charset="0"/>
                <a:cs typeface="Times New Roman" pitchFamily="18" charset="0"/>
              </a:rPr>
              <a:t>	</a:t>
            </a:r>
            <a:endParaRPr lang="en-US" sz="1600" kern="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255602630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The management of AdventureWorks wants to increase the shift time from 8 hours to 10 hours. Calculate the end time of the shifts based on their start time.</a:t>
            </a:r>
          </a:p>
        </p:txBody>
      </p:sp>
      <p:sp>
        <p:nvSpPr>
          <p:cNvPr id="7171"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Just a minute</a:t>
            </a:r>
          </a:p>
        </p:txBody>
      </p:sp>
      <p:sp>
        <p:nvSpPr>
          <p:cNvPr id="4" name="Rectangle 2"/>
          <p:cNvSpPr txBox="1">
            <a:spLocks noChangeArrowheads="1"/>
          </p:cNvSpPr>
          <p:nvPr/>
        </p:nvSpPr>
        <p:spPr bwMode="auto">
          <a:xfrm>
            <a:off x="2971801" y="4800600"/>
            <a:ext cx="7313613"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spcBef>
                <a:spcPct val="20000"/>
              </a:spcBef>
              <a:buFontTx/>
              <a:buBlip>
                <a:blip r:embed="rId3"/>
              </a:buBlip>
            </a:pPr>
            <a:r>
              <a:rPr lang="en-US">
                <a:solidFill>
                  <a:schemeClr val="accent2"/>
                </a:solidFill>
                <a:latin typeface="Arial" pitchFamily="34" charset="0"/>
                <a:cs typeface="Times New Roman" pitchFamily="18" charset="0"/>
              </a:rPr>
              <a:t>Solution:</a:t>
            </a:r>
          </a:p>
          <a:p>
            <a:pPr lvl="1">
              <a:spcBef>
                <a:spcPct val="20000"/>
              </a:spcBef>
              <a:buFontTx/>
              <a:buBlip>
                <a:blip r:embed="rId4"/>
              </a:buBlip>
            </a:pPr>
            <a:r>
              <a:rPr lang="en-US" sz="1800">
                <a:solidFill>
                  <a:schemeClr val="accent2"/>
                </a:solidFill>
                <a:latin typeface="Courier New" pitchFamily="49" charset="0"/>
                <a:cs typeface="Courier New" pitchFamily="49" charset="0"/>
              </a:rPr>
              <a:t>SELECT ShiftID, StartTime, 'EndTime' = dateadd (hh, 10, StartTime) FROM HumanResources.Shift</a:t>
            </a:r>
          </a:p>
          <a:p>
            <a:pPr>
              <a:spcBef>
                <a:spcPct val="20000"/>
              </a:spcBef>
            </a:pPr>
            <a:endParaRPr lang="en-US">
              <a:solidFill>
                <a:schemeClr val="accent2"/>
              </a:solidFill>
              <a:latin typeface="Arial" pitchFamily="34" charset="0"/>
              <a:cs typeface="Times New Roman" pitchFamily="18" charset="0"/>
            </a:endParaRPr>
          </a:p>
        </p:txBody>
      </p:sp>
    </p:spTree>
    <p:extLst>
      <p:ext uri="{BB962C8B-B14F-4D97-AF65-F5344CB8AC3E}">
        <p14:creationId xmlns:p14="http://schemas.microsoft.com/office/powerpoint/2010/main" val="117978553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7"/>
          <p:cNvGrpSpPr>
            <a:grpSpLocks/>
          </p:cNvGrpSpPr>
          <p:nvPr/>
        </p:nvGrpSpPr>
        <p:grpSpPr bwMode="auto">
          <a:xfrm>
            <a:off x="5029200" y="1981200"/>
            <a:ext cx="4038600" cy="3733800"/>
            <a:chOff x="3505200" y="1981200"/>
            <a:chExt cx="4038600" cy="3733800"/>
          </a:xfrm>
        </p:grpSpPr>
        <p:pic>
          <p:nvPicPr>
            <p:cNvPr id="8196" name="Picture 3" descr="CCM01238.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895600"/>
              <a:ext cx="11874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loud Callout 4"/>
            <p:cNvSpPr/>
            <p:nvPr/>
          </p:nvSpPr>
          <p:spPr>
            <a:xfrm>
              <a:off x="4953000" y="1981200"/>
              <a:ext cx="25908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8" name="TextBox 5"/>
            <p:cNvSpPr txBox="1">
              <a:spLocks noChangeArrowheads="1"/>
            </p:cNvSpPr>
            <p:nvPr/>
          </p:nvSpPr>
          <p:spPr bwMode="auto">
            <a:xfrm>
              <a:off x="5208896" y="2408354"/>
              <a:ext cx="2209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ctr" eaLnBrk="1" hangingPunct="1"/>
              <a:r>
                <a:rPr lang="en-US">
                  <a:solidFill>
                    <a:srgbClr val="C00000"/>
                  </a:solidFill>
                  <a:latin typeface="Arial" pitchFamily="34" charset="0"/>
                </a:rPr>
                <a:t>What are ranking functions?</a:t>
              </a:r>
            </a:p>
          </p:txBody>
        </p:sp>
      </p:grpSp>
      <p:sp>
        <p:nvSpPr>
          <p:cNvPr id="8195"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Ranking Functions</a:t>
            </a:r>
          </a:p>
        </p:txBody>
      </p:sp>
    </p:spTree>
    <p:extLst>
      <p:ext uri="{BB962C8B-B14F-4D97-AF65-F5344CB8AC3E}">
        <p14:creationId xmlns:p14="http://schemas.microsoft.com/office/powerpoint/2010/main" val="1933893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Ranking functions:</a:t>
            </a:r>
          </a:p>
          <a:p>
            <a:pPr lvl="1" eaLnBrk="1" hangingPunct="1">
              <a:buFontTx/>
              <a:buBlip>
                <a:blip r:embed="rId4"/>
              </a:buBlip>
              <a:defRPr/>
            </a:pPr>
            <a:r>
              <a:rPr lang="en-US" sz="1800" kern="1200" dirty="0">
                <a:solidFill>
                  <a:schemeClr val="accent2"/>
                </a:solidFill>
                <a:cs typeface="Times New Roman" pitchFamily="18" charset="0"/>
              </a:rPr>
              <a:t>Generate sequential numbers for each row or to give a rank based on specific criteria.</a:t>
            </a:r>
          </a:p>
          <a:p>
            <a:pPr lvl="1" eaLnBrk="1" hangingPunct="1">
              <a:buFontTx/>
              <a:buBlip>
                <a:blip r:embed="rId4"/>
              </a:buBlip>
              <a:defRPr/>
            </a:pPr>
            <a:r>
              <a:rPr lang="en-US" sz="1800" kern="1200" dirty="0">
                <a:solidFill>
                  <a:schemeClr val="accent2"/>
                </a:solidFill>
                <a:cs typeface="Times New Roman" pitchFamily="18" charset="0"/>
              </a:rPr>
              <a:t>Supported by SQL Server are:</a:t>
            </a:r>
          </a:p>
          <a:p>
            <a:pPr lvl="2">
              <a:buFontTx/>
              <a:buBlip>
                <a:blip r:embed="rId4"/>
              </a:buBlip>
              <a:defRPr/>
            </a:pPr>
            <a:r>
              <a:rPr lang="en-US" sz="1600" kern="1200" dirty="0" err="1">
                <a:solidFill>
                  <a:schemeClr val="accent2"/>
                </a:solidFill>
                <a:latin typeface="Arial" charset="0"/>
                <a:cs typeface="Times New Roman" pitchFamily="18" charset="0"/>
              </a:rPr>
              <a:t>row_number</a:t>
            </a:r>
            <a:r>
              <a:rPr lang="en-US" sz="1600" kern="1200" dirty="0">
                <a:solidFill>
                  <a:schemeClr val="accent2"/>
                </a:solidFill>
                <a:latin typeface="Arial" charset="0"/>
                <a:cs typeface="Times New Roman" pitchFamily="18" charset="0"/>
              </a:rPr>
              <a:t>()</a:t>
            </a:r>
          </a:p>
          <a:p>
            <a:pPr lvl="2">
              <a:buFontTx/>
              <a:buBlip>
                <a:blip r:embed="rId4"/>
              </a:buBlip>
              <a:defRPr/>
            </a:pPr>
            <a:r>
              <a:rPr lang="en-US" sz="1600" kern="1200" dirty="0">
                <a:solidFill>
                  <a:schemeClr val="accent2"/>
                </a:solidFill>
                <a:latin typeface="Arial" charset="0"/>
                <a:cs typeface="Times New Roman" pitchFamily="18" charset="0"/>
              </a:rPr>
              <a:t>rank()</a:t>
            </a:r>
          </a:p>
          <a:p>
            <a:pPr lvl="2">
              <a:buFontTx/>
              <a:buBlip>
                <a:blip r:embed="rId4"/>
              </a:buBlip>
              <a:defRPr/>
            </a:pPr>
            <a:r>
              <a:rPr lang="en-US" sz="1600" kern="1200" dirty="0">
                <a:solidFill>
                  <a:schemeClr val="accent2"/>
                </a:solidFill>
                <a:latin typeface="Arial" charset="0"/>
                <a:cs typeface="Times New Roman" pitchFamily="18" charset="0"/>
              </a:rPr>
              <a:t>dense_ rank()</a:t>
            </a:r>
          </a:p>
          <a:p>
            <a:pPr lvl="2">
              <a:buFontTx/>
              <a:buBlip>
                <a:blip r:embed="rId4"/>
              </a:buBlip>
              <a:defRPr/>
            </a:pPr>
            <a:r>
              <a:rPr lang="en-US" sz="1600" kern="1200" dirty="0" err="1">
                <a:solidFill>
                  <a:schemeClr val="accent2"/>
                </a:solidFill>
                <a:latin typeface="Arial" charset="0"/>
                <a:cs typeface="Times New Roman" pitchFamily="18" charset="0"/>
              </a:rPr>
              <a:t>ntile</a:t>
            </a:r>
            <a:r>
              <a:rPr lang="en-US" sz="1600" kern="1200" dirty="0">
                <a:solidFill>
                  <a:schemeClr val="accent2"/>
                </a:solidFill>
                <a:latin typeface="Arial" charset="0"/>
                <a:cs typeface="Times New Roman" pitchFamily="18" charset="0"/>
              </a:rPr>
              <a:t>()</a:t>
            </a:r>
          </a:p>
          <a:p>
            <a:pPr eaLnBrk="1" hangingPunct="1">
              <a:buFontTx/>
              <a:buBlip>
                <a:blip r:embed="rId3"/>
              </a:buBlip>
              <a:defRPr/>
            </a:pPr>
            <a:endParaRPr lang="en-US" sz="2000" dirty="0">
              <a:solidFill>
                <a:schemeClr val="accent2"/>
              </a:solidFill>
              <a:latin typeface="Arial" charset="0"/>
              <a:cs typeface="Times New Roman" pitchFamily="18" charset="0"/>
            </a:endParaRPr>
          </a:p>
        </p:txBody>
      </p:sp>
      <p:sp>
        <p:nvSpPr>
          <p:cNvPr id="921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Ranking Functions (Contd.)</a:t>
            </a:r>
          </a:p>
        </p:txBody>
      </p:sp>
    </p:spTree>
    <p:extLst>
      <p:ext uri="{BB962C8B-B14F-4D97-AF65-F5344CB8AC3E}">
        <p14:creationId xmlns:p14="http://schemas.microsoft.com/office/powerpoint/2010/main" val="12385250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The </a:t>
            </a:r>
            <a:r>
              <a:rPr lang="en-US" sz="2000" dirty="0" err="1">
                <a:solidFill>
                  <a:schemeClr val="accent2"/>
                </a:solidFill>
                <a:latin typeface="Arial" charset="0"/>
                <a:cs typeface="Times New Roman" pitchFamily="18" charset="0"/>
              </a:rPr>
              <a:t>row_number</a:t>
            </a:r>
            <a:r>
              <a:rPr lang="en-US" sz="2000" dirty="0">
                <a:solidFill>
                  <a:schemeClr val="accent2"/>
                </a:solidFill>
                <a:latin typeface="Arial" charset="0"/>
                <a:cs typeface="Times New Roman" pitchFamily="18" charset="0"/>
              </a:rPr>
              <a:t>() function:</a:t>
            </a:r>
          </a:p>
          <a:p>
            <a:pPr lvl="1" eaLnBrk="1" hangingPunct="1">
              <a:buFontTx/>
              <a:buBlip>
                <a:blip r:embed="rId4"/>
              </a:buBlip>
              <a:defRPr/>
            </a:pPr>
            <a:r>
              <a:rPr lang="en-US" sz="1800" kern="1200" dirty="0">
                <a:solidFill>
                  <a:schemeClr val="accent2"/>
                </a:solidFill>
                <a:cs typeface="Times New Roman" pitchFamily="18" charset="0"/>
              </a:rPr>
              <a:t>Returns the sequential numbers, starting at 1, for the rows in a result set based on a column.</a:t>
            </a:r>
          </a:p>
          <a:p>
            <a:pPr lvl="1" eaLnBrk="1" hangingPunct="1">
              <a:buFontTx/>
              <a:buBlip>
                <a:blip r:embed="rId4"/>
              </a:buBlip>
              <a:defRPr/>
            </a:pPr>
            <a:r>
              <a:rPr lang="en-US" sz="1800" kern="1200" dirty="0">
                <a:solidFill>
                  <a:schemeClr val="accent2"/>
                </a:solidFill>
                <a:cs typeface="Times New Roman" pitchFamily="18" charset="0"/>
              </a:rPr>
              <a:t>For example: </a:t>
            </a:r>
          </a:p>
          <a:p>
            <a:pPr lvl="2" eaLnBrk="1" hangingPunct="1">
              <a:buFontTx/>
              <a:buNone/>
              <a:defRPr/>
            </a:pPr>
            <a:r>
              <a:rPr lang="en-IN" sz="1400" dirty="0">
                <a:solidFill>
                  <a:schemeClr val="accent2"/>
                </a:solidFill>
                <a:latin typeface="Arial" charset="0"/>
                <a:cs typeface="Times New Roman" pitchFamily="18" charset="0"/>
              </a:rPr>
              <a:t>	</a:t>
            </a:r>
            <a:r>
              <a:rPr lang="en-IN" sz="1600" dirty="0">
                <a:solidFill>
                  <a:schemeClr val="accent2"/>
                </a:solidFill>
                <a:latin typeface="Courier New" pitchFamily="49" charset="0"/>
                <a:cs typeface="Courier New" pitchFamily="49" charset="0"/>
              </a:rPr>
              <a:t>SELECT EmployeeID, Rate, 	         </a:t>
            </a:r>
            <a:r>
              <a:rPr lang="en-IN" sz="1600" dirty="0" err="1">
                <a:solidFill>
                  <a:schemeClr val="accent2"/>
                </a:solidFill>
                <a:latin typeface="Courier New" pitchFamily="49" charset="0"/>
                <a:cs typeface="Courier New" pitchFamily="49" charset="0"/>
              </a:rPr>
              <a:t>row_number</a:t>
            </a:r>
            <a:r>
              <a:rPr lang="en-IN" sz="1600" dirty="0">
                <a:solidFill>
                  <a:schemeClr val="accent2"/>
                </a:solidFill>
                <a:latin typeface="Courier New" pitchFamily="49" charset="0"/>
                <a:cs typeface="Courier New" pitchFamily="49" charset="0"/>
              </a:rPr>
              <a:t>() OVER(ORDER BY Rate </a:t>
            </a:r>
            <a:r>
              <a:rPr lang="en-IN" sz="1600" dirty="0" err="1">
                <a:solidFill>
                  <a:schemeClr val="accent2"/>
                </a:solidFill>
                <a:latin typeface="Courier New" pitchFamily="49" charset="0"/>
                <a:cs typeface="Courier New" pitchFamily="49" charset="0"/>
              </a:rPr>
              <a:t>desc</a:t>
            </a:r>
            <a:r>
              <a:rPr lang="en-IN" sz="1600" dirty="0">
                <a:solidFill>
                  <a:schemeClr val="accent2"/>
                </a:solidFill>
                <a:latin typeface="Courier New" pitchFamily="49" charset="0"/>
                <a:cs typeface="Courier New" pitchFamily="49" charset="0"/>
              </a:rPr>
              <a:t>)AS RANK FROM </a:t>
            </a:r>
            <a:r>
              <a:rPr lang="en-IN" sz="1600" dirty="0" err="1">
                <a:solidFill>
                  <a:schemeClr val="accent2"/>
                </a:solidFill>
                <a:latin typeface="Courier New" pitchFamily="49" charset="0"/>
                <a:cs typeface="Courier New" pitchFamily="49" charset="0"/>
              </a:rPr>
              <a:t>HumanResources.EmployeePayHistory</a:t>
            </a:r>
            <a:r>
              <a:rPr lang="en-IN" sz="1600" dirty="0">
                <a:solidFill>
                  <a:schemeClr val="accent2"/>
                </a:solidFill>
                <a:latin typeface="Courier New" pitchFamily="49" charset="0"/>
                <a:cs typeface="Courier New" pitchFamily="49" charset="0"/>
              </a:rPr>
              <a:t> </a:t>
            </a:r>
            <a:endParaRPr lang="en-US" sz="1600" dirty="0">
              <a:solidFill>
                <a:schemeClr val="accent2"/>
              </a:solidFill>
              <a:latin typeface="Courier New" pitchFamily="49" charset="0"/>
              <a:cs typeface="Courier New" pitchFamily="49"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p:txBody>
      </p:sp>
      <p:sp>
        <p:nvSpPr>
          <p:cNvPr id="1024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Tree>
    <p:extLst>
      <p:ext uri="{BB962C8B-B14F-4D97-AF65-F5344CB8AC3E}">
        <p14:creationId xmlns:p14="http://schemas.microsoft.com/office/powerpoint/2010/main" val="22762468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bwMode="auto">
          <a:xfrm>
            <a:off x="3354388" y="1598614"/>
            <a:ext cx="7313612" cy="7635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cs typeface="Times New Roman" pitchFamily="18" charset="0"/>
              </a:rPr>
              <a:t>The following figure displays the output of the preceding query.</a:t>
            </a:r>
          </a:p>
          <a:p>
            <a:pPr eaLnBrk="1" hangingPunct="1">
              <a:buFontTx/>
              <a:buBlip>
                <a:blip r:embed="rId4"/>
              </a:buBlip>
              <a:defRPr/>
            </a:pPr>
            <a:endParaRPr lang="en-US" sz="2000" dirty="0">
              <a:solidFill>
                <a:schemeClr val="accent2"/>
              </a:solidFill>
              <a:latin typeface="Arial" charset="0"/>
              <a:cs typeface="Times New Roman" pitchFamily="18" charset="0"/>
            </a:endParaRPr>
          </a:p>
        </p:txBody>
      </p:sp>
      <p:sp>
        <p:nvSpPr>
          <p:cNvPr id="1126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Using Ranking Functions (Contd.)</a:t>
            </a:r>
          </a:p>
        </p:txBody>
      </p:sp>
      <p:sp>
        <p:nvSpPr>
          <p:cNvPr id="7175" name="TextBox 7"/>
          <p:cNvSpPr txBox="1">
            <a:spLocks noChangeArrowheads="1"/>
          </p:cNvSpPr>
          <p:nvPr/>
        </p:nvSpPr>
        <p:spPr bwMode="auto">
          <a:xfrm>
            <a:off x="5257800" y="5181601"/>
            <a:ext cx="312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Displays the sequential number in a column.</a:t>
            </a:r>
          </a:p>
        </p:txBody>
      </p:sp>
      <p:pic>
        <p:nvPicPr>
          <p:cNvPr id="1126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514600"/>
            <a:ext cx="4770438" cy="23622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rot="5400000">
            <a:off x="4762500" y="3619500"/>
            <a:ext cx="2133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385207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7175"/>
                                        </p:tgtEl>
                                        <p:attrNameLst>
                                          <p:attrName>style.visibility</p:attrName>
                                        </p:attrNameLst>
                                      </p:cBhvr>
                                      <p:to>
                                        <p:strVal val="visible"/>
                                      </p:to>
                                    </p:set>
                                    <p:animEffect transition="in" filter="checkerboard(across)">
                                      <p:cBhvr>
                                        <p:cTn id="13"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cs typeface="Times New Roman" pitchFamily="18" charset="0"/>
              </a:rPr>
              <a:t>The rank() function:</a:t>
            </a:r>
          </a:p>
          <a:p>
            <a:pPr lvl="1" eaLnBrk="1" hangingPunct="1">
              <a:buFontTx/>
              <a:buBlip>
                <a:blip r:embed="rId4"/>
              </a:buBlip>
              <a:defRPr/>
            </a:pPr>
            <a:r>
              <a:rPr lang="en-US" sz="1800" kern="1200" dirty="0">
                <a:solidFill>
                  <a:schemeClr val="accent2"/>
                </a:solidFill>
                <a:cs typeface="Times New Roman" pitchFamily="18" charset="0"/>
              </a:rPr>
              <a:t>Returns the rank of each row in a result set based on specified criteria. </a:t>
            </a:r>
          </a:p>
          <a:p>
            <a:pPr lvl="1" eaLnBrk="1" hangingPunct="1">
              <a:buFontTx/>
              <a:buBlip>
                <a:blip r:embed="rId4"/>
              </a:buBlip>
              <a:defRPr/>
            </a:pPr>
            <a:r>
              <a:rPr lang="en-US" sz="1800" kern="1200" dirty="0">
                <a:solidFill>
                  <a:schemeClr val="accent2"/>
                </a:solidFill>
                <a:cs typeface="Times New Roman" pitchFamily="18" charset="0"/>
              </a:rPr>
              <a:t>For example:</a:t>
            </a:r>
          </a:p>
          <a:p>
            <a:pPr lvl="2" eaLnBrk="1" hangingPunct="1">
              <a:buFontTx/>
              <a:buNone/>
              <a:defRPr/>
            </a:pPr>
            <a:r>
              <a:rPr lang="en-US" sz="12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SELECT EmployeeID, Rate, 		        rank() OVER(ORDER BY Rate </a:t>
            </a:r>
            <a:r>
              <a:rPr lang="en-US" sz="1600" dirty="0" err="1">
                <a:solidFill>
                  <a:schemeClr val="accent2"/>
                </a:solidFill>
                <a:latin typeface="Courier New" pitchFamily="49" charset="0"/>
                <a:cs typeface="Courier New" pitchFamily="49" charset="0"/>
              </a:rPr>
              <a:t>desc</a:t>
            </a:r>
            <a:r>
              <a:rPr lang="en-US" sz="1600" dirty="0">
                <a:solidFill>
                  <a:schemeClr val="accent2"/>
                </a:solidFill>
                <a:latin typeface="Courier New" pitchFamily="49" charset="0"/>
                <a:cs typeface="Courier New" pitchFamily="49" charset="0"/>
              </a:rPr>
              <a:t>)AS rank 	  FROM </a:t>
            </a:r>
            <a:r>
              <a:rPr lang="en-US" sz="1600" dirty="0" err="1">
                <a:solidFill>
                  <a:schemeClr val="accent2"/>
                </a:solidFill>
                <a:latin typeface="Courier New" pitchFamily="49" charset="0"/>
                <a:cs typeface="Courier New" pitchFamily="49" charset="0"/>
              </a:rPr>
              <a:t>HumanResources.EmployeePayHistory</a:t>
            </a:r>
            <a:endParaRPr lang="en-US" sz="1600" dirty="0">
              <a:solidFill>
                <a:schemeClr val="accent2"/>
              </a:solidFill>
              <a:latin typeface="Courier New" pitchFamily="49" charset="0"/>
              <a:cs typeface="Courier New" pitchFamily="49" charset="0"/>
            </a:endParaRPr>
          </a:p>
          <a:p>
            <a:pPr eaLnBrk="1" hangingPunct="1">
              <a:buFontTx/>
              <a:buBlip>
                <a:blip r:embed="rId3"/>
              </a:buBlip>
              <a:defRPr/>
            </a:pPr>
            <a:endParaRPr lang="en-US" sz="2000" dirty="0">
              <a:solidFill>
                <a:schemeClr val="accent2"/>
              </a:solidFill>
              <a:cs typeface="Times New Roman" pitchFamily="18" charset="0"/>
            </a:endParaRPr>
          </a:p>
          <a:p>
            <a:pPr eaLnBrk="1" hangingPunct="1">
              <a:buFontTx/>
              <a:buBlip>
                <a:blip r:embed="rId3"/>
              </a:buBlip>
              <a:defRPr/>
            </a:pPr>
            <a:endParaRPr lang="en-US" sz="2000" dirty="0">
              <a:solidFill>
                <a:schemeClr val="accent2"/>
              </a:solidFill>
              <a:cs typeface="Times New Roman" pitchFamily="18" charset="0"/>
            </a:endParaRPr>
          </a:p>
        </p:txBody>
      </p:sp>
      <p:sp>
        <p:nvSpPr>
          <p:cNvPr id="1229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Tree>
    <p:extLst>
      <p:ext uri="{BB962C8B-B14F-4D97-AF65-F5344CB8AC3E}">
        <p14:creationId xmlns:p14="http://schemas.microsoft.com/office/powerpoint/2010/main" val="40559648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bwMode="auto">
          <a:xfrm>
            <a:off x="3354388" y="1598614"/>
            <a:ext cx="7313612" cy="7635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cs typeface="Times New Roman" pitchFamily="18" charset="0"/>
              </a:rPr>
              <a:t>The following figure displays the output of the preceding query.</a:t>
            </a:r>
          </a:p>
          <a:p>
            <a:pPr eaLnBrk="1" hangingPunct="1">
              <a:buFontTx/>
              <a:buBlip>
                <a:blip r:embed="rId4"/>
              </a:buBlip>
              <a:defRPr/>
            </a:pPr>
            <a:endParaRPr lang="en-US" sz="2000" dirty="0">
              <a:solidFill>
                <a:schemeClr val="accent2"/>
              </a:solidFill>
              <a:latin typeface="Arial" charset="0"/>
              <a:cs typeface="Times New Roman" pitchFamily="18" charset="0"/>
            </a:endParaRPr>
          </a:p>
        </p:txBody>
      </p:sp>
      <p:sp>
        <p:nvSpPr>
          <p:cNvPr id="1331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
        <p:nvSpPr>
          <p:cNvPr id="7175" name="TextBox 7"/>
          <p:cNvSpPr txBox="1">
            <a:spLocks noChangeArrowheads="1"/>
          </p:cNvSpPr>
          <p:nvPr/>
        </p:nvSpPr>
        <p:spPr bwMode="auto">
          <a:xfrm>
            <a:off x="3505200" y="3429000"/>
            <a:ext cx="1295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The salary rates for the employee IDs 158 and 42 are same.</a:t>
            </a:r>
          </a:p>
        </p:txBody>
      </p:sp>
      <p:sp>
        <p:nvSpPr>
          <p:cNvPr id="10" name="TextBox 7"/>
          <p:cNvSpPr txBox="1">
            <a:spLocks noChangeArrowheads="1"/>
          </p:cNvSpPr>
          <p:nvPr/>
        </p:nvSpPr>
        <p:spPr bwMode="auto">
          <a:xfrm>
            <a:off x="3505200" y="35814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But the rank for the employee ID 140 is 8, not 7.</a:t>
            </a:r>
          </a:p>
        </p:txBody>
      </p:sp>
      <p:pic>
        <p:nvPicPr>
          <p:cNvPr id="1331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514600"/>
            <a:ext cx="4781550" cy="2171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4953000" y="3962400"/>
            <a:ext cx="15240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953000" y="3581401"/>
            <a:ext cx="1524000" cy="366713"/>
          </a:xfrm>
          <a:prstGeom prst="rect">
            <a:avLst/>
          </a:prstGeom>
          <a:noFill/>
          <a:ln>
            <a:solidFill>
              <a:srgbClr val="C2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339088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7175"/>
                                        </p:tgtEl>
                                        <p:attrNameLst>
                                          <p:attrName>style.visibility</p:attrName>
                                        </p:attrNameLst>
                                      </p:cBhvr>
                                      <p:to>
                                        <p:strVal val="visible"/>
                                      </p:to>
                                    </p:set>
                                    <p:animEffect transition="in" filter="checkerboard(across)">
                                      <p:cBhvr>
                                        <p:cTn id="13" dur="500"/>
                                        <p:tgtEl>
                                          <p:spTgt spid="717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xit" presetSubtype="0" fill="hold" grpId="1" nodeType="clickEffect">
                                  <p:stCondLst>
                                    <p:cond delay="0"/>
                                  </p:stCondLst>
                                  <p:childTnLst>
                                    <p:animEffect transition="out" filter="dissolv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7175"/>
                                        </p:tgtEl>
                                      </p:cBhvr>
                                    </p:animEffect>
                                    <p:set>
                                      <p:cBhvr>
                                        <p:cTn id="21" dur="1" fill="hold">
                                          <p:stCondLst>
                                            <p:cond delay="499"/>
                                          </p:stCondLst>
                                        </p:cTn>
                                        <p:tgtEl>
                                          <p:spTgt spid="7175"/>
                                        </p:tgtEl>
                                        <p:attrNameLst>
                                          <p:attrName>style.visibility</p:attrName>
                                        </p:attrNameLst>
                                      </p:cBhvr>
                                      <p:to>
                                        <p:strVal val="hidden"/>
                                      </p:to>
                                    </p:set>
                                  </p:childTnLst>
                                </p:cTn>
                              </p:par>
                            </p:childTnLst>
                          </p:cTn>
                        </p:par>
                        <p:par>
                          <p:cTn id="22" fill="hold" nodeType="afterGroup">
                            <p:stCondLst>
                              <p:cond delay="500"/>
                            </p:stCondLst>
                            <p:childTnLst>
                              <p:par>
                                <p:cTn id="23" presetID="53"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nodeType="afterGroup">
                            <p:stCondLst>
                              <p:cond delay="1000"/>
                            </p:stCondLst>
                            <p:childTnLst>
                              <p:par>
                                <p:cTn id="29" presetID="5"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heckerboard(across)">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5" grpId="1"/>
      <p:bldP spid="10" grpId="0"/>
      <p:bldP spid="9" grpId="0" animBg="1"/>
      <p:bldP spid="8" grpId="0" animBg="1"/>
      <p:bldP spid="8"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The </a:t>
            </a:r>
            <a:r>
              <a:rPr lang="en-US" sz="2000" dirty="0" err="1">
                <a:solidFill>
                  <a:schemeClr val="accent2"/>
                </a:solidFill>
                <a:latin typeface="Arial" charset="0"/>
                <a:cs typeface="Times New Roman" pitchFamily="18" charset="0"/>
              </a:rPr>
              <a:t>dense_rank</a:t>
            </a:r>
            <a:r>
              <a:rPr lang="en-US" sz="2000" dirty="0">
                <a:solidFill>
                  <a:schemeClr val="accent2"/>
                </a:solidFill>
                <a:latin typeface="Arial" charset="0"/>
                <a:cs typeface="Times New Roman" pitchFamily="18" charset="0"/>
              </a:rPr>
              <a:t>() function:</a:t>
            </a:r>
          </a:p>
          <a:p>
            <a:pPr lvl="1" eaLnBrk="1" hangingPunct="1">
              <a:buFontTx/>
              <a:buBlip>
                <a:blip r:embed="rId4"/>
              </a:buBlip>
              <a:defRPr/>
            </a:pPr>
            <a:r>
              <a:rPr lang="en-US" sz="1800" kern="1200" dirty="0">
                <a:solidFill>
                  <a:schemeClr val="accent2"/>
                </a:solidFill>
                <a:cs typeface="Times New Roman" pitchFamily="18" charset="0"/>
              </a:rPr>
              <a:t>Is used where consecutive ranking values need to be given based on a specified criteria.</a:t>
            </a:r>
          </a:p>
          <a:p>
            <a:pPr lvl="1" eaLnBrk="1" hangingPunct="1">
              <a:buFontTx/>
              <a:buBlip>
                <a:blip r:embed="rId4"/>
              </a:buBlip>
              <a:defRPr/>
            </a:pPr>
            <a:r>
              <a:rPr lang="en-US" sz="1800" dirty="0">
                <a:solidFill>
                  <a:schemeClr val="accent2"/>
                </a:solidFill>
                <a:latin typeface="Arial" charset="0"/>
                <a:cs typeface="Times New Roman" pitchFamily="18" charset="0"/>
              </a:rPr>
              <a:t>For example:</a:t>
            </a:r>
          </a:p>
          <a:p>
            <a:pPr lvl="2">
              <a:buFontTx/>
              <a:buNone/>
              <a:defRPr/>
            </a:pPr>
            <a:r>
              <a:rPr lang="en-IN" sz="1000" dirty="0">
                <a:solidFill>
                  <a:schemeClr val="accent2"/>
                </a:solidFill>
                <a:latin typeface="Courier New" pitchFamily="49" charset="0"/>
                <a:cs typeface="Courier New" pitchFamily="49" charset="0"/>
              </a:rPr>
              <a:t>	</a:t>
            </a:r>
            <a:r>
              <a:rPr lang="en-IN" sz="1600" dirty="0">
                <a:solidFill>
                  <a:schemeClr val="accent2"/>
                </a:solidFill>
                <a:latin typeface="Courier New" pitchFamily="49" charset="0"/>
                <a:cs typeface="Courier New" pitchFamily="49" charset="0"/>
              </a:rPr>
              <a:t>SELECT EmployeeID, Rate,  		  </a:t>
            </a:r>
            <a:r>
              <a:rPr lang="en-IN" sz="1600" dirty="0" err="1">
                <a:solidFill>
                  <a:schemeClr val="accent2"/>
                </a:solidFill>
                <a:latin typeface="Courier New" pitchFamily="49" charset="0"/>
                <a:cs typeface="Courier New" pitchFamily="49" charset="0"/>
              </a:rPr>
              <a:t>dense_rank</a:t>
            </a:r>
            <a:r>
              <a:rPr lang="en-IN" sz="1600" dirty="0">
                <a:solidFill>
                  <a:schemeClr val="accent2"/>
                </a:solidFill>
                <a:latin typeface="Courier New" pitchFamily="49" charset="0"/>
                <a:cs typeface="Courier New" pitchFamily="49" charset="0"/>
              </a:rPr>
              <a:t>() OVER(ORDER BY Rate </a:t>
            </a:r>
            <a:r>
              <a:rPr lang="en-IN" sz="1600" dirty="0" err="1">
                <a:solidFill>
                  <a:schemeClr val="accent2"/>
                </a:solidFill>
                <a:latin typeface="Courier New" pitchFamily="49" charset="0"/>
                <a:cs typeface="Courier New" pitchFamily="49" charset="0"/>
              </a:rPr>
              <a:t>desc</a:t>
            </a:r>
            <a:r>
              <a:rPr lang="en-IN" sz="1600" dirty="0">
                <a:solidFill>
                  <a:schemeClr val="accent2"/>
                </a:solidFill>
                <a:latin typeface="Courier New" pitchFamily="49" charset="0"/>
                <a:cs typeface="Courier New" pitchFamily="49" charset="0"/>
              </a:rPr>
              <a:t>)AS rank   FROM </a:t>
            </a:r>
            <a:r>
              <a:rPr lang="en-IN" sz="1600" dirty="0" err="1">
                <a:solidFill>
                  <a:schemeClr val="accent2"/>
                </a:solidFill>
                <a:latin typeface="Courier New" pitchFamily="49" charset="0"/>
                <a:cs typeface="Courier New" pitchFamily="49" charset="0"/>
              </a:rPr>
              <a:t>HumanResources.EmployeePayHistory</a:t>
            </a:r>
            <a:endParaRPr lang="en-US" sz="1600" dirty="0">
              <a:solidFill>
                <a:schemeClr val="accent2"/>
              </a:solidFill>
              <a:latin typeface="Courier New" pitchFamily="49" charset="0"/>
              <a:cs typeface="Courier New" pitchFamily="49"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14339"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Tree>
    <p:extLst>
      <p:ext uri="{BB962C8B-B14F-4D97-AF65-F5344CB8AC3E}">
        <p14:creationId xmlns:p14="http://schemas.microsoft.com/office/powerpoint/2010/main" val="19835122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bwMode="auto">
          <a:xfrm>
            <a:off x="3354388" y="1600200"/>
            <a:ext cx="7313612" cy="2286000"/>
          </a:xfrm>
          <a:prstGeom prst="rect">
            <a:avLst/>
          </a:prstGeom>
          <a:solidFill>
            <a:srgbClr val="FFFFFF"/>
          </a:solidFill>
          <a:ln>
            <a:miter lim="800000"/>
            <a:headEnd/>
            <a:tailEnd/>
          </a:ln>
        </p:spPr>
        <p:txBody>
          <a:bodyPr>
            <a:normAutofit fontScale="92500" lnSpcReduction="10000"/>
          </a:bodyPr>
          <a:lstStyle/>
          <a:p>
            <a:pPr lvl="1">
              <a:buFontTx/>
              <a:buBlip>
                <a:blip r:embed="rId3"/>
              </a:buBlip>
              <a:defRPr/>
            </a:pPr>
            <a:r>
              <a:rPr lang="en-US" sz="1800" kern="1200" dirty="0">
                <a:solidFill>
                  <a:schemeClr val="accent2"/>
                </a:solidFill>
                <a:latin typeface="Arial" charset="0"/>
                <a:cs typeface="Times New Roman" pitchFamily="18" charset="0"/>
              </a:rPr>
              <a:t>Full-text search: </a:t>
            </a:r>
          </a:p>
          <a:p>
            <a:pPr lvl="2">
              <a:buFontTx/>
              <a:buBlip>
                <a:blip r:embed="rId3"/>
              </a:buBlip>
              <a:defRPr/>
            </a:pPr>
            <a:r>
              <a:rPr lang="en-US" sz="1600" kern="1200" dirty="0">
                <a:solidFill>
                  <a:schemeClr val="accent2"/>
                </a:solidFill>
                <a:latin typeface="Arial" charset="0"/>
                <a:cs typeface="Times New Roman" pitchFamily="18" charset="0"/>
              </a:rPr>
              <a:t>Allows you to implement fast and intelligent search in large databases.</a:t>
            </a:r>
          </a:p>
          <a:p>
            <a:pPr lvl="1">
              <a:buFontTx/>
              <a:buBlip>
                <a:blip r:embed="rId3"/>
              </a:buBlip>
              <a:defRPr/>
            </a:pPr>
            <a:r>
              <a:rPr lang="en-US" sz="1800" kern="1200" dirty="0">
                <a:solidFill>
                  <a:schemeClr val="accent2"/>
                </a:solidFill>
                <a:latin typeface="Arial" charset="0"/>
                <a:cs typeface="Times New Roman" pitchFamily="18" charset="0"/>
              </a:rPr>
              <a:t>Notification services: </a:t>
            </a:r>
          </a:p>
          <a:p>
            <a:pPr lvl="2">
              <a:buFontTx/>
              <a:buBlip>
                <a:blip r:embed="rId3"/>
              </a:buBlip>
              <a:defRPr/>
            </a:pPr>
            <a:r>
              <a:rPr lang="en-US" sz="1600" kern="1200" dirty="0">
                <a:solidFill>
                  <a:schemeClr val="accent2"/>
                </a:solidFill>
                <a:latin typeface="Arial" charset="0"/>
                <a:cs typeface="Times New Roman" pitchFamily="18" charset="0"/>
              </a:rPr>
              <a:t>Allow you to generate and send notification messages to the users or administrators about any event.</a:t>
            </a:r>
          </a:p>
          <a:p>
            <a:pPr lvl="2">
              <a:buFontTx/>
              <a:buBlip>
                <a:blip r:embed="rId3"/>
              </a:buBlip>
              <a:defRPr/>
            </a:pPr>
            <a:r>
              <a:rPr lang="en-US" sz="1600" kern="1200" dirty="0">
                <a:solidFill>
                  <a:schemeClr val="accent2"/>
                </a:solidFill>
                <a:latin typeface="Arial" charset="0"/>
                <a:cs typeface="Times New Roman" pitchFamily="18" charset="0"/>
              </a:rPr>
              <a:t>Allow developers to build notification applications that send timely, personalized information updates, helping to enhance customer relationships.</a:t>
            </a:r>
          </a:p>
          <a:p>
            <a:pPr eaLnBrk="1" hangingPunct="1">
              <a:buFontTx/>
              <a:buBlip>
                <a:blip r:embed="rId4"/>
              </a:buBlip>
              <a:defRPr/>
            </a:pPr>
            <a:endParaRPr lang="en-US" sz="2000" dirty="0">
              <a:solidFill>
                <a:schemeClr val="accent2"/>
              </a:solidFill>
              <a:latin typeface="Arial" charset="0"/>
              <a:cs typeface="Times New Roman" pitchFamily="18" charset="0"/>
            </a:endParaRPr>
          </a:p>
          <a:p>
            <a:pPr lvl="1">
              <a:buFontTx/>
              <a:buBlip>
                <a:blip r:embed="rId3"/>
              </a:buBlip>
              <a:defRPr/>
            </a:pPr>
            <a:endParaRPr lang="en-US" sz="1800" kern="1200" dirty="0">
              <a:solidFill>
                <a:schemeClr val="accent2"/>
              </a:solidFill>
              <a:latin typeface="Arial" charset="0"/>
              <a:cs typeface="Times New Roman" pitchFamily="18" charset="0"/>
            </a:endParaRPr>
          </a:p>
        </p:txBody>
      </p:sp>
      <p:sp>
        <p:nvSpPr>
          <p:cNvPr id="1945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spTree>
    <p:extLst>
      <p:ext uri="{BB962C8B-B14F-4D97-AF65-F5344CB8AC3E}">
        <p14:creationId xmlns:p14="http://schemas.microsoft.com/office/powerpoint/2010/main" val="13008287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1242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kern="1200" dirty="0">
                <a:solidFill>
                  <a:schemeClr val="accent2"/>
                </a:solidFill>
                <a:cs typeface="Times New Roman" pitchFamily="18" charset="0"/>
              </a:rPr>
              <a:t>The following figure displays the output of the preceding query.</a:t>
            </a:r>
          </a:p>
          <a:p>
            <a:pPr marL="342900" lvl="1" indent="-342900">
              <a:buNone/>
              <a:defRPr/>
            </a:pPr>
            <a:r>
              <a:rPr lang="en-IN" sz="2000" dirty="0">
                <a:solidFill>
                  <a:schemeClr val="accent2"/>
                </a:solidFill>
                <a:latin typeface="Arial" charset="0"/>
                <a:cs typeface="Times New Roman" pitchFamily="18" charset="0"/>
              </a:rPr>
              <a:t>	</a:t>
            </a:r>
            <a:endParaRPr lang="en-US" sz="1800" dirty="0">
              <a:solidFill>
                <a:schemeClr val="accent2"/>
              </a:solidFill>
              <a:latin typeface="Courier New" pitchFamily="49" charset="0"/>
              <a:cs typeface="Courier New" pitchFamily="49"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15363"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
        <p:nvSpPr>
          <p:cNvPr id="6" name="TextBox 7"/>
          <p:cNvSpPr txBox="1">
            <a:spLocks noChangeArrowheads="1"/>
          </p:cNvSpPr>
          <p:nvPr/>
        </p:nvSpPr>
        <p:spPr bwMode="auto">
          <a:xfrm>
            <a:off x="3571875" y="3352800"/>
            <a:ext cx="152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The salary rates for the employee IDs 158 and 42 are same.</a:t>
            </a:r>
          </a:p>
        </p:txBody>
      </p:sp>
      <p:sp>
        <p:nvSpPr>
          <p:cNvPr id="8" name="TextBox 7"/>
          <p:cNvSpPr txBox="1">
            <a:spLocks noChangeArrowheads="1"/>
          </p:cNvSpPr>
          <p:nvPr/>
        </p:nvSpPr>
        <p:spPr bwMode="auto">
          <a:xfrm>
            <a:off x="3505200" y="3810000"/>
            <a:ext cx="1524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But the rank for the employee ID 140 is 7, not 8.</a:t>
            </a:r>
          </a:p>
        </p:txBody>
      </p:sp>
      <p:pic>
        <p:nvPicPr>
          <p:cNvPr id="1536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525" y="2530476"/>
            <a:ext cx="4781550" cy="2181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5095875" y="3643313"/>
            <a:ext cx="1524000" cy="304800"/>
          </a:xfrm>
          <a:prstGeom prst="rect">
            <a:avLst/>
          </a:prstGeom>
          <a:noFill/>
          <a:ln>
            <a:solidFill>
              <a:srgbClr val="C2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095875" y="3978275"/>
            <a:ext cx="1524000" cy="152400"/>
          </a:xfrm>
          <a:prstGeom prst="rect">
            <a:avLst/>
          </a:prstGeom>
          <a:noFill/>
          <a:ln>
            <a:solidFill>
              <a:srgbClr val="C2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03507384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xit" presetSubtype="0" fill="hold" grpId="1" nodeType="clickEffect">
                                  <p:stCondLst>
                                    <p:cond delay="0"/>
                                  </p:stCondLst>
                                  <p:childTnLst>
                                    <p:animEffect transition="out" filter="dissolv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par>
                          <p:cTn id="22" fill="hold" nodeType="afterGroup">
                            <p:stCondLst>
                              <p:cond delay="500"/>
                            </p:stCondLst>
                            <p:childTnLst>
                              <p:par>
                                <p:cTn id="23" presetID="53"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nodeType="afterGroup">
                            <p:stCondLst>
                              <p:cond delay="1000"/>
                            </p:stCondLst>
                            <p:childTnLst>
                              <p:par>
                                <p:cTn id="29" presetID="5" presetClass="entr" presetSubtype="1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5" grpId="0" animBg="1"/>
      <p:bldP spid="5" grpId="1" animBg="1"/>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The </a:t>
            </a:r>
            <a:r>
              <a:rPr lang="en-US" sz="2000" dirty="0" err="1">
                <a:solidFill>
                  <a:schemeClr val="accent2"/>
                </a:solidFill>
                <a:latin typeface="Arial" charset="0"/>
                <a:cs typeface="Times New Roman" pitchFamily="18" charset="0"/>
              </a:rPr>
              <a:t>ntile</a:t>
            </a:r>
            <a:r>
              <a:rPr lang="en-US" sz="2000" dirty="0">
                <a:solidFill>
                  <a:schemeClr val="accent2"/>
                </a:solidFill>
                <a:latin typeface="Arial" charset="0"/>
                <a:cs typeface="Times New Roman" pitchFamily="18" charset="0"/>
              </a:rPr>
              <a:t>() function:</a:t>
            </a:r>
          </a:p>
          <a:p>
            <a:pPr lvl="1" eaLnBrk="1" hangingPunct="1">
              <a:buFontTx/>
              <a:buBlip>
                <a:blip r:embed="rId4"/>
              </a:buBlip>
              <a:defRPr/>
            </a:pPr>
            <a:r>
              <a:rPr lang="en-US" sz="1800" kern="1200" dirty="0">
                <a:solidFill>
                  <a:schemeClr val="accent2"/>
                </a:solidFill>
                <a:cs typeface="Times New Roman" pitchFamily="18" charset="0"/>
              </a:rPr>
              <a:t>Is used to divide the result set into a specific number of groups.</a:t>
            </a:r>
          </a:p>
          <a:p>
            <a:pPr lvl="1" eaLnBrk="1" hangingPunct="1">
              <a:buFontTx/>
              <a:buBlip>
                <a:blip r:embed="rId4"/>
              </a:buBlip>
              <a:defRPr/>
            </a:pPr>
            <a:r>
              <a:rPr lang="en-US" sz="1800" kern="1200" dirty="0">
                <a:solidFill>
                  <a:schemeClr val="accent2"/>
                </a:solidFill>
                <a:cs typeface="Times New Roman" pitchFamily="18" charset="0"/>
              </a:rPr>
              <a:t>Accepts a positive integer to distribute the rows into the number of groups.</a:t>
            </a:r>
          </a:p>
          <a:p>
            <a:pPr lvl="1" eaLnBrk="1" hangingPunct="1">
              <a:buFontTx/>
              <a:buBlip>
                <a:blip r:embed="rId4"/>
              </a:buBlip>
              <a:defRPr/>
            </a:pPr>
            <a:r>
              <a:rPr lang="en-US" sz="1800" kern="1200" dirty="0">
                <a:solidFill>
                  <a:schemeClr val="accent2"/>
                </a:solidFill>
                <a:cs typeface="Times New Roman" pitchFamily="18" charset="0"/>
              </a:rPr>
              <a:t>Returns the number of group to which the row belongs for each row retrieved from the database.</a:t>
            </a:r>
          </a:p>
          <a:p>
            <a:pPr lvl="1" eaLnBrk="1" hangingPunct="1">
              <a:buFontTx/>
              <a:buBlip>
                <a:blip r:embed="rId4"/>
              </a:buBlip>
              <a:defRPr/>
            </a:pPr>
            <a:r>
              <a:rPr lang="en-US" sz="1800" dirty="0">
                <a:solidFill>
                  <a:schemeClr val="accent2"/>
                </a:solidFill>
                <a:latin typeface="Arial" charset="0"/>
                <a:cs typeface="Times New Roman" pitchFamily="18" charset="0"/>
              </a:rPr>
              <a:t>For example:</a:t>
            </a:r>
          </a:p>
          <a:p>
            <a:pPr lvl="2">
              <a:buFontTx/>
              <a:buNone/>
              <a:defRPr/>
            </a:pPr>
            <a:r>
              <a:rPr lang="en-IN" sz="10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SELECT EmployeeID, </a:t>
            </a:r>
            <a:r>
              <a:rPr lang="en-US" sz="1600" dirty="0" err="1">
                <a:solidFill>
                  <a:schemeClr val="accent2"/>
                </a:solidFill>
                <a:latin typeface="Courier New" pitchFamily="49" charset="0"/>
                <a:cs typeface="Courier New" pitchFamily="49" charset="0"/>
              </a:rPr>
              <a:t>BirthDate</a:t>
            </a:r>
            <a:r>
              <a:rPr lang="en-US" sz="1600" dirty="0">
                <a:solidFill>
                  <a:schemeClr val="accent2"/>
                </a:solidFill>
                <a:latin typeface="Courier New" pitchFamily="49" charset="0"/>
                <a:cs typeface="Courier New" pitchFamily="49" charset="0"/>
              </a:rPr>
              <a:t>, HireDate, </a:t>
            </a:r>
            <a:r>
              <a:rPr lang="en-US" sz="1600" dirty="0" err="1">
                <a:solidFill>
                  <a:schemeClr val="accent2"/>
                </a:solidFill>
                <a:latin typeface="Courier New" pitchFamily="49" charset="0"/>
                <a:cs typeface="Courier New" pitchFamily="49" charset="0"/>
              </a:rPr>
              <a:t>ntile</a:t>
            </a:r>
            <a:r>
              <a:rPr lang="en-US" sz="1600" dirty="0">
                <a:solidFill>
                  <a:schemeClr val="accent2"/>
                </a:solidFill>
                <a:latin typeface="Courier New" pitchFamily="49" charset="0"/>
                <a:cs typeface="Courier New" pitchFamily="49" charset="0"/>
              </a:rPr>
              <a:t>(4) OVER(ORDER BY </a:t>
            </a:r>
            <a:r>
              <a:rPr lang="en-US" sz="1600" dirty="0" err="1">
                <a:solidFill>
                  <a:schemeClr val="accent2"/>
                </a:solidFill>
                <a:latin typeface="Courier New" pitchFamily="49" charset="0"/>
                <a:cs typeface="Courier New" pitchFamily="49" charset="0"/>
              </a:rPr>
              <a:t>BirthDate</a:t>
            </a:r>
            <a:r>
              <a:rPr lang="en-US" sz="1600" dirty="0">
                <a:solidFill>
                  <a:schemeClr val="accent2"/>
                </a:solidFill>
                <a:latin typeface="Courier New" pitchFamily="49" charset="0"/>
                <a:cs typeface="Courier New" pitchFamily="49" charset="0"/>
              </a:rPr>
              <a:t>) AS Rank </a:t>
            </a:r>
          </a:p>
          <a:p>
            <a:pPr lvl="2">
              <a:buFontTx/>
              <a:buNone/>
              <a:defRPr/>
            </a:pPr>
            <a:r>
              <a:rPr lang="en-US" sz="1600" dirty="0">
                <a:solidFill>
                  <a:schemeClr val="accent2"/>
                </a:solidFill>
                <a:latin typeface="Courier New" pitchFamily="49" charset="0"/>
                <a:cs typeface="Courier New" pitchFamily="49" charset="0"/>
              </a:rPr>
              <a:t>	FROM HumanResources.Employee</a:t>
            </a:r>
          </a:p>
          <a:p>
            <a:pPr lvl="2">
              <a:buFontTx/>
              <a:buNone/>
              <a:defRPr/>
            </a:pPr>
            <a:r>
              <a:rPr lang="en-US" sz="1600" dirty="0">
                <a:solidFill>
                  <a:schemeClr val="accent2"/>
                </a:solidFill>
                <a:latin typeface="Courier New" pitchFamily="49" charset="0"/>
                <a:cs typeface="Courier New" pitchFamily="49" charset="0"/>
              </a:rPr>
              <a:t>	WHERE </a:t>
            </a:r>
            <a:r>
              <a:rPr lang="en-US" sz="1600" dirty="0" err="1">
                <a:solidFill>
                  <a:schemeClr val="accent2"/>
                </a:solidFill>
                <a:latin typeface="Courier New" pitchFamily="49" charset="0"/>
                <a:cs typeface="Courier New" pitchFamily="49" charset="0"/>
              </a:rPr>
              <a:t>datepart</a:t>
            </a:r>
            <a:r>
              <a:rPr lang="en-US" sz="1600" dirty="0">
                <a:solidFill>
                  <a:schemeClr val="accent2"/>
                </a:solidFill>
                <a:latin typeface="Courier New" pitchFamily="49" charset="0"/>
                <a:cs typeface="Courier New" pitchFamily="49" charset="0"/>
              </a:rPr>
              <a:t>(mm, HireDate) &gt;= 04 AND </a:t>
            </a:r>
            <a:r>
              <a:rPr lang="en-US" sz="1600" dirty="0" err="1">
                <a:solidFill>
                  <a:schemeClr val="accent2"/>
                </a:solidFill>
                <a:latin typeface="Courier New" pitchFamily="49" charset="0"/>
                <a:cs typeface="Courier New" pitchFamily="49" charset="0"/>
              </a:rPr>
              <a:t>datepart</a:t>
            </a:r>
            <a:r>
              <a:rPr lang="en-US" sz="1600" dirty="0">
                <a:solidFill>
                  <a:schemeClr val="accent2"/>
                </a:solidFill>
                <a:latin typeface="Courier New" pitchFamily="49" charset="0"/>
                <a:cs typeface="Courier New" pitchFamily="49" charset="0"/>
              </a:rPr>
              <a:t>(</a:t>
            </a:r>
            <a:r>
              <a:rPr lang="en-US" sz="1600" dirty="0" err="1">
                <a:solidFill>
                  <a:schemeClr val="accent2"/>
                </a:solidFill>
                <a:latin typeface="Courier New" pitchFamily="49" charset="0"/>
                <a:cs typeface="Courier New" pitchFamily="49" charset="0"/>
              </a:rPr>
              <a:t>yy</a:t>
            </a:r>
            <a:r>
              <a:rPr lang="en-US" sz="1600" dirty="0">
                <a:solidFill>
                  <a:schemeClr val="accent2"/>
                </a:solidFill>
                <a:latin typeface="Courier New" pitchFamily="49" charset="0"/>
                <a:cs typeface="Courier New" pitchFamily="49" charset="0"/>
              </a:rPr>
              <a:t>, HireDate) &gt;= 2001</a:t>
            </a:r>
          </a:p>
          <a:p>
            <a:pPr lvl="2">
              <a:buFontTx/>
              <a:buNone/>
              <a:defRPr/>
            </a:pPr>
            <a:endParaRPr lang="en-US" sz="1600" dirty="0">
              <a:solidFill>
                <a:schemeClr val="accent2"/>
              </a:solidFill>
              <a:latin typeface="Courier New" pitchFamily="49" charset="0"/>
              <a:cs typeface="Courier New" pitchFamily="49"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16387"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spTree>
    <p:extLst>
      <p:ext uri="{BB962C8B-B14F-4D97-AF65-F5344CB8AC3E}">
        <p14:creationId xmlns:p14="http://schemas.microsoft.com/office/powerpoint/2010/main" val="2735937673"/>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1242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kern="1200" dirty="0">
                <a:solidFill>
                  <a:schemeClr val="accent2"/>
                </a:solidFill>
                <a:cs typeface="Times New Roman" pitchFamily="18" charset="0"/>
              </a:rPr>
              <a:t>The following figure displays the output of the preceding query.</a:t>
            </a:r>
          </a:p>
          <a:p>
            <a:pPr marL="342900" lvl="1" indent="-342900">
              <a:buNone/>
              <a:defRPr/>
            </a:pPr>
            <a:r>
              <a:rPr lang="en-IN" sz="2000" dirty="0">
                <a:solidFill>
                  <a:schemeClr val="accent2"/>
                </a:solidFill>
                <a:latin typeface="Arial" charset="0"/>
                <a:cs typeface="Times New Roman" pitchFamily="18" charset="0"/>
              </a:rPr>
              <a:t>	</a:t>
            </a:r>
            <a:endParaRPr lang="en-US" sz="1800" dirty="0">
              <a:solidFill>
                <a:schemeClr val="accent2"/>
              </a:solidFill>
              <a:latin typeface="Courier New" pitchFamily="49" charset="0"/>
              <a:cs typeface="Courier New" pitchFamily="49"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17411"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Ranking Functions (Contd.)</a:t>
            </a:r>
          </a:p>
        </p:txBody>
      </p:sp>
      <p:pic>
        <p:nvPicPr>
          <p:cNvPr id="174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1" y="2286001"/>
            <a:ext cx="3971925" cy="3095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TextBox 7"/>
          <p:cNvSpPr txBox="1">
            <a:spLocks noChangeArrowheads="1"/>
          </p:cNvSpPr>
          <p:nvPr/>
        </p:nvSpPr>
        <p:spPr bwMode="auto">
          <a:xfrm>
            <a:off x="4572000" y="5592764"/>
            <a:ext cx="480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Divided into four groups with each group containing four rows and each row in a group is given the same ranking.</a:t>
            </a:r>
          </a:p>
        </p:txBody>
      </p:sp>
      <p:sp>
        <p:nvSpPr>
          <p:cNvPr id="11" name="Rectangle 10"/>
          <p:cNvSpPr/>
          <p:nvPr/>
        </p:nvSpPr>
        <p:spPr>
          <a:xfrm rot="5400000">
            <a:off x="7281069" y="3734594"/>
            <a:ext cx="2941638"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34779837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System functions:</a:t>
            </a:r>
          </a:p>
          <a:p>
            <a:pPr lvl="1" eaLnBrk="1" hangingPunct="1">
              <a:buFontTx/>
              <a:buBlip>
                <a:blip r:embed="rId4"/>
              </a:buBlip>
              <a:defRPr/>
            </a:pPr>
            <a:r>
              <a:rPr lang="en-US" sz="1800" kern="1200" dirty="0">
                <a:solidFill>
                  <a:schemeClr val="accent2"/>
                </a:solidFill>
                <a:latin typeface="Arial" charset="0"/>
                <a:cs typeface="Times New Roman" pitchFamily="18" charset="0"/>
              </a:rPr>
              <a:t>Are used to query the system tables.</a:t>
            </a:r>
          </a:p>
          <a:p>
            <a:pPr lvl="1" eaLnBrk="1" hangingPunct="1">
              <a:buFontTx/>
              <a:buBlip>
                <a:blip r:embed="rId4"/>
              </a:buBlip>
              <a:defRPr/>
            </a:pPr>
            <a:r>
              <a:rPr lang="en-US" sz="1800" kern="1200" dirty="0">
                <a:solidFill>
                  <a:schemeClr val="accent2"/>
                </a:solidFill>
                <a:latin typeface="Arial" charset="0"/>
                <a:cs typeface="Times New Roman" pitchFamily="18" charset="0"/>
              </a:rPr>
              <a:t>Are used to access the SQL Server databases or user-related information. </a:t>
            </a:r>
          </a:p>
          <a:p>
            <a:pPr lvl="1" eaLnBrk="1" hangingPunct="1">
              <a:buFontTx/>
              <a:buBlip>
                <a:blip r:embed="rId4"/>
              </a:buBlip>
              <a:defRPr/>
            </a:pPr>
            <a:r>
              <a:rPr lang="en-US" sz="1800" kern="1200" dirty="0">
                <a:solidFill>
                  <a:schemeClr val="accent2"/>
                </a:solidFill>
                <a:latin typeface="Arial" charset="0"/>
                <a:cs typeface="Times New Roman" pitchFamily="18" charset="0"/>
              </a:rPr>
              <a:t>For example: </a:t>
            </a:r>
          </a:p>
          <a:p>
            <a:pPr marL="1200150" lvl="3" indent="-342900">
              <a:buNone/>
              <a:defRPr/>
            </a:pPr>
            <a:r>
              <a:rPr lang="en-IN" dirty="0">
                <a:solidFill>
                  <a:schemeClr val="accent2"/>
                </a:solidFill>
                <a:latin typeface="Arial" charset="0"/>
                <a:cs typeface="Times New Roman" pitchFamily="18" charset="0"/>
              </a:rPr>
              <a:t>	</a:t>
            </a:r>
            <a:r>
              <a:rPr lang="en-IN" sz="1600" dirty="0">
                <a:solidFill>
                  <a:schemeClr val="accent2"/>
                </a:solidFill>
                <a:latin typeface="Courier New" pitchFamily="49" charset="0"/>
                <a:cs typeface="Courier New" pitchFamily="49" charset="0"/>
              </a:rPr>
              <a:t>SELECT </a:t>
            </a:r>
            <a:r>
              <a:rPr lang="en-IN" sz="1600" dirty="0" err="1">
                <a:solidFill>
                  <a:schemeClr val="accent2"/>
                </a:solidFill>
                <a:latin typeface="Courier New" pitchFamily="49" charset="0"/>
                <a:cs typeface="Courier New" pitchFamily="49" charset="0"/>
              </a:rPr>
              <a:t>host_id</a:t>
            </a:r>
            <a:r>
              <a:rPr lang="en-IN" sz="1600" dirty="0">
                <a:solidFill>
                  <a:schemeClr val="accent2"/>
                </a:solidFill>
                <a:latin typeface="Courier New" pitchFamily="49" charset="0"/>
                <a:cs typeface="Courier New" pitchFamily="49" charset="0"/>
              </a:rPr>
              <a:t>() as ‘</a:t>
            </a:r>
            <a:r>
              <a:rPr lang="en-IN" sz="1600" dirty="0" err="1">
                <a:solidFill>
                  <a:schemeClr val="accent2"/>
                </a:solidFill>
                <a:latin typeface="Courier New" pitchFamily="49" charset="0"/>
                <a:cs typeface="Courier New" pitchFamily="49" charset="0"/>
              </a:rPr>
              <a:t>HostID</a:t>
            </a:r>
            <a:r>
              <a:rPr lang="en-IN" sz="1600" dirty="0">
                <a:solidFill>
                  <a:schemeClr val="accent2"/>
                </a:solidFill>
                <a:latin typeface="Courier New" pitchFamily="49" charset="0"/>
                <a:cs typeface="Courier New" pitchFamily="49" charset="0"/>
              </a:rPr>
              <a:t>’</a:t>
            </a:r>
            <a:endParaRPr lang="en-US" sz="1600" dirty="0">
              <a:solidFill>
                <a:schemeClr val="accent2"/>
              </a:solidFill>
              <a:latin typeface="Courier New" pitchFamily="49" charset="0"/>
              <a:cs typeface="Courier New" pitchFamily="49" charset="0"/>
            </a:endParaRPr>
          </a:p>
          <a:p>
            <a:pPr>
              <a:buFontTx/>
              <a:buNone/>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p:txBody>
      </p:sp>
      <p:sp>
        <p:nvSpPr>
          <p:cNvPr id="18435"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System Functions</a:t>
            </a:r>
          </a:p>
        </p:txBody>
      </p:sp>
      <p:sp>
        <p:nvSpPr>
          <p:cNvPr id="4" name="TextBox 3"/>
          <p:cNvSpPr txBox="1">
            <a:spLocks noChangeArrowheads="1"/>
          </p:cNvSpPr>
          <p:nvPr/>
        </p:nvSpPr>
        <p:spPr bwMode="auto">
          <a:xfrm>
            <a:off x="4232275" y="3844926"/>
            <a:ext cx="426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Displays the host ID of the terminal on which you are logged onto.</a:t>
            </a:r>
          </a:p>
        </p:txBody>
      </p:sp>
    </p:spTree>
    <p:extLst>
      <p:ext uri="{BB962C8B-B14F-4D97-AF65-F5344CB8AC3E}">
        <p14:creationId xmlns:p14="http://schemas.microsoft.com/office/powerpoint/2010/main" val="153596642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The following table lists some of the system functions provided by SQL Server.</a:t>
            </a:r>
          </a:p>
          <a:p>
            <a:pPr marL="342900" lvl="1" indent="-342900">
              <a:buBlip>
                <a:blip r:embed="rId4"/>
              </a:buBlip>
              <a:defRPr/>
            </a:pPr>
            <a:endParaRPr lang="en-US" sz="20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19459"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Using System Functions (Contd.)</a:t>
            </a:r>
          </a:p>
        </p:txBody>
      </p:sp>
      <p:graphicFrame>
        <p:nvGraphicFramePr>
          <p:cNvPr id="158137" name="Group 441"/>
          <p:cNvGraphicFramePr>
            <a:graphicFrameLocks noGrp="1"/>
          </p:cNvGraphicFramePr>
          <p:nvPr/>
        </p:nvGraphicFramePr>
        <p:xfrm>
          <a:off x="4038600" y="2438401"/>
          <a:ext cx="6096000" cy="3738775"/>
        </p:xfrm>
        <a:graphic>
          <a:graphicData uri="http://schemas.openxmlformats.org/drawingml/2006/table">
            <a:tbl>
              <a:tblPr/>
              <a:tblGrid>
                <a:gridCol w="1220056">
                  <a:extLst>
                    <a:ext uri="{9D8B030D-6E8A-4147-A177-3AD203B41FA5}">
                      <a16:colId xmlns:a16="http://schemas.microsoft.com/office/drawing/2014/main" val="20000"/>
                    </a:ext>
                  </a:extLst>
                </a:gridCol>
                <a:gridCol w="2589944">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473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Function </a:t>
                      </a:r>
                    </a:p>
                  </a:txBody>
                  <a:tcPr marT="45710" marB="4571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Definition</a:t>
                      </a:r>
                    </a:p>
                  </a:txBody>
                  <a:tcPr marT="45710" marB="4571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pitchFamily="34" charset="0"/>
                          <a:ea typeface="+mn-ea"/>
                          <a:cs typeface="Arial" pitchFamily="34" charset="0"/>
                        </a:rPr>
                        <a:t>Example</a:t>
                      </a:r>
                    </a:p>
                  </a:txBody>
                  <a:tcPr marT="45710" marB="4571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host_name</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the current host computer name of a client process.</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host_name</a:t>
                      </a: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 AS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HostName</a:t>
                      </a: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5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suser_sid</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login_name</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the security identification (SID) number corresponding to the log on name of the user.</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suser_sid</a:t>
                      </a: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sa</a:t>
                      </a: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 AS SID</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591">
                <a:tc>
                  <a:txBody>
                    <a:bodyPr/>
                    <a:lstStyle/>
                    <a:p>
                      <a:pPr marL="36830" marR="0">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user_id</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name_in_db</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the database identification number corresponding to the user name.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user_id</a:t>
                      </a: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 ('Robert') AS USERID</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591">
                <a:tc>
                  <a:txBody>
                    <a:bodyPr/>
                    <a:lstStyle/>
                    <a:p>
                      <a:pPr marL="36830" marR="0">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db_id</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db_name</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the database identification number of the database.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db_id</a:t>
                      </a: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AdventureWorks</a:t>
                      </a: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 AS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DatabaseID</a:t>
                      </a:r>
                      <a:endPar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5187">
                <a:tc>
                  <a:txBody>
                    <a:bodyPr/>
                    <a:lstStyle/>
                    <a:p>
                      <a:pPr marL="36830" marR="0">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db_name</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db_id</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the database name.</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db_name</a:t>
                      </a: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(17) AS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DatabaseName</a:t>
                      </a:r>
                      <a:endPar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31455">
                <a:tc>
                  <a:txBody>
                    <a:bodyPr/>
                    <a:lstStyle/>
                    <a:p>
                      <a:pPr marL="36830" marR="0">
                        <a:spcBef>
                          <a:spcPts val="600"/>
                        </a:spcBef>
                        <a:spcAft>
                          <a:spcPts val="400"/>
                        </a:spcAft>
                      </a:pP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object_id</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 (‘</a:t>
                      </a:r>
                      <a:r>
                        <a:rPr kumimoji="0" lang="en-US" sz="1200" b="0" i="1" u="none" strike="noStrike" kern="1200" cap="none" normalizeH="0" baseline="0" dirty="0" err="1">
                          <a:ln>
                            <a:noFill/>
                          </a:ln>
                          <a:solidFill>
                            <a:schemeClr val="accent2"/>
                          </a:solidFill>
                          <a:effectLst/>
                          <a:latin typeface="Arial" pitchFamily="34" charset="0"/>
                          <a:ea typeface="+mn-ea"/>
                          <a:cs typeface="Arial" pitchFamily="34" charset="0"/>
                        </a:rPr>
                        <a:t>objname</a:t>
                      </a: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Arial" pitchFamily="34" charset="0"/>
                          <a:ea typeface="+mn-ea"/>
                          <a:cs typeface="Arial" pitchFamily="34" charset="0"/>
                        </a:rPr>
                        <a:t>Returns the database object ID number.</a:t>
                      </a: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6830" marR="0">
                        <a:spcBef>
                          <a:spcPts val="600"/>
                        </a:spcBef>
                        <a:spcAft>
                          <a:spcPts val="400"/>
                        </a:spcAft>
                      </a:pP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SELECT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object_id</a:t>
                      </a: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AdventureWorks.HumanResources.Employee</a:t>
                      </a:r>
                      <a:r>
                        <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rPr>
                        <a:t>') AS </a:t>
                      </a:r>
                      <a:r>
                        <a:rPr kumimoji="0" lang="en-US" sz="1200" b="0" i="1" u="none" strike="noStrike" kern="1200" cap="none" normalizeH="0" baseline="0" dirty="0" err="1">
                          <a:ln>
                            <a:noFill/>
                          </a:ln>
                          <a:solidFill>
                            <a:schemeClr val="accent2"/>
                          </a:solidFill>
                          <a:effectLst/>
                          <a:latin typeface="Courier New" pitchFamily="49" charset="0"/>
                          <a:ea typeface="+mn-ea"/>
                          <a:cs typeface="Courier New" pitchFamily="49" charset="0"/>
                        </a:rPr>
                        <a:t>ObjectID</a:t>
                      </a:r>
                      <a:endParaRPr kumimoji="0" lang="en-US" sz="1200" b="0" i="1" u="none" strike="noStrike" kern="1200" cap="none" normalizeH="0" baseline="0" dirty="0">
                        <a:ln>
                          <a:noFill/>
                        </a:ln>
                        <a:solidFill>
                          <a:schemeClr val="accent2"/>
                        </a:solidFill>
                        <a:effectLst/>
                        <a:latin typeface="Courier New" pitchFamily="49" charset="0"/>
                        <a:ea typeface="+mn-ea"/>
                        <a:cs typeface="Courier New" pitchFamily="49" charset="0"/>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62109471"/>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Problem Statement:</a:t>
            </a:r>
          </a:p>
          <a:p>
            <a:pPr lvl="1">
              <a:buFontTx/>
              <a:buBlip>
                <a:blip r:embed="rId4"/>
              </a:buBlip>
              <a:defRPr/>
            </a:pPr>
            <a:r>
              <a:rPr lang="en-US" sz="1800" kern="1200" dirty="0">
                <a:solidFill>
                  <a:schemeClr val="accent2"/>
                </a:solidFill>
                <a:latin typeface="Arial" charset="0"/>
                <a:cs typeface="Times New Roman" pitchFamily="18" charset="0"/>
              </a:rPr>
              <a:t>The management at </a:t>
            </a:r>
            <a:r>
              <a:rPr lang="en-US" sz="1800" kern="1200" dirty="0" err="1">
                <a:solidFill>
                  <a:schemeClr val="accent2"/>
                </a:solidFill>
                <a:latin typeface="Arial" charset="0"/>
                <a:cs typeface="Times New Roman" pitchFamily="18" charset="0"/>
              </a:rPr>
              <a:t>AdventureWorks</a:t>
            </a:r>
            <a:r>
              <a:rPr lang="en-US" sz="1800" kern="1200" dirty="0">
                <a:solidFill>
                  <a:schemeClr val="accent2"/>
                </a:solidFill>
                <a:latin typeface="Arial" charset="0"/>
                <a:cs typeface="Times New Roman" pitchFamily="18" charset="0"/>
              </a:rPr>
              <a:t>, Inc. wants to view a report that displays the employee ID, designation, and age of the employees who are working as marketing managers or marketing specialists. The data should be displayed in uppercase.</a:t>
            </a:r>
          </a:p>
          <a:p>
            <a:pPr lvl="1">
              <a:buFontTx/>
              <a:buBlip>
                <a:blip r:embed="rId4"/>
              </a:buBlip>
              <a:defRPr/>
            </a:pPr>
            <a:r>
              <a:rPr lang="en-US" sz="1800" kern="1200" dirty="0">
                <a:solidFill>
                  <a:schemeClr val="accent2"/>
                </a:solidFill>
                <a:latin typeface="Arial" charset="0"/>
                <a:cs typeface="Times New Roman" pitchFamily="18" charset="0"/>
              </a:rPr>
              <a:t>The employee details are stored in the Employee table in the </a:t>
            </a:r>
            <a:r>
              <a:rPr lang="en-US" sz="1800" kern="1200" dirty="0" err="1">
                <a:solidFill>
                  <a:schemeClr val="accent2"/>
                </a:solidFill>
                <a:latin typeface="Arial" charset="0"/>
                <a:cs typeface="Times New Roman" pitchFamily="18" charset="0"/>
              </a:rPr>
              <a:t>AdventureWorks</a:t>
            </a:r>
            <a:r>
              <a:rPr lang="en-US" sz="1800" kern="1200" dirty="0">
                <a:solidFill>
                  <a:schemeClr val="accent2"/>
                </a:solidFill>
                <a:latin typeface="Arial" charset="0"/>
                <a:cs typeface="Times New Roman" pitchFamily="18" charset="0"/>
              </a:rPr>
              <a:t> database. How will you display the required data?</a:t>
            </a:r>
          </a:p>
          <a:p>
            <a:pPr marL="342900" lvl="1" indent="-342900">
              <a:buBlip>
                <a:blip r:embed="rId3"/>
              </a:buBlip>
              <a:defRPr/>
            </a:pPr>
            <a:endParaRPr lang="en-US" sz="20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3075"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Demo: </a:t>
            </a:r>
            <a:r>
              <a:rPr lang="en-IN" b="1" dirty="0">
                <a:solidFill>
                  <a:srgbClr val="FF0000"/>
                </a:solidFill>
                <a:latin typeface="Tahoma" pitchFamily="34" charset="0"/>
                <a:cs typeface="Times New Roman" pitchFamily="18" charset="0"/>
              </a:rPr>
              <a:t>Customizing the Result Set</a:t>
            </a:r>
            <a:endParaRPr lang="en-US"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1610723994"/>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3048001" y="1600201"/>
            <a:ext cx="7313613" cy="4570413"/>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Solution:</a:t>
            </a:r>
          </a:p>
          <a:p>
            <a:pPr lvl="1">
              <a:buFontTx/>
              <a:buBlip>
                <a:blip r:embed="rId4"/>
              </a:buBlip>
              <a:defRPr/>
            </a:pPr>
            <a:r>
              <a:rPr lang="en-US" sz="1800" kern="1200" dirty="0">
                <a:solidFill>
                  <a:schemeClr val="accent2"/>
                </a:solidFill>
                <a:latin typeface="Arial" charset="0"/>
                <a:cs typeface="Times New Roman" pitchFamily="18" charset="0"/>
              </a:rPr>
              <a:t>To solve the preceding problem, you need to perform the following tasks:</a:t>
            </a:r>
          </a:p>
          <a:p>
            <a:pPr marL="1257300" lvl="2" indent="-342900">
              <a:buFont typeface="+mj-lt"/>
              <a:buAutoNum type="arabicPeriod"/>
              <a:defRPr/>
            </a:pPr>
            <a:r>
              <a:rPr lang="en-US" sz="1600" kern="1200" dirty="0">
                <a:solidFill>
                  <a:schemeClr val="accent2"/>
                </a:solidFill>
                <a:latin typeface="Arial" charset="0"/>
                <a:cs typeface="Times New Roman" pitchFamily="18" charset="0"/>
              </a:rPr>
              <a:t>Create a query. </a:t>
            </a:r>
          </a:p>
          <a:p>
            <a:pPr marL="1257300" lvl="2" indent="-342900">
              <a:buFont typeface="+mj-lt"/>
              <a:buAutoNum type="arabicPeriod"/>
              <a:defRPr/>
            </a:pPr>
            <a:r>
              <a:rPr lang="en-US" sz="1600" kern="1200" dirty="0">
                <a:solidFill>
                  <a:schemeClr val="accent2"/>
                </a:solidFill>
                <a:latin typeface="Arial" charset="0"/>
                <a:cs typeface="Times New Roman" pitchFamily="18" charset="0"/>
              </a:rPr>
              <a:t>Execute the query to display the data.</a:t>
            </a:r>
          </a:p>
          <a:p>
            <a:pPr marL="342900" lvl="1" indent="-342900">
              <a:buBlip>
                <a:blip r:embed="rId3"/>
              </a:buBlip>
              <a:defRPr/>
            </a:pPr>
            <a:endParaRPr lang="en-US" sz="20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4099" name="Text Box 3"/>
          <p:cNvSpPr txBox="1">
            <a:spLocks noChangeArrowheads="1"/>
          </p:cNvSpPr>
          <p:nvPr/>
        </p:nvSpPr>
        <p:spPr bwMode="auto">
          <a:xfrm>
            <a:off x="1676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Demo: </a:t>
            </a:r>
            <a:r>
              <a:rPr lang="en-IN" b="1">
                <a:solidFill>
                  <a:srgbClr val="FF0000"/>
                </a:solidFill>
                <a:latin typeface="Tahoma" pitchFamily="34" charset="0"/>
                <a:cs typeface="Times New Roman" pitchFamily="18" charset="0"/>
              </a:rPr>
              <a:t>Customizing the Result Set (Contd.)</a:t>
            </a:r>
            <a:endParaRPr lang="en-US" b="1">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1417170010"/>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7"/>
          <p:cNvGrpSpPr>
            <a:grpSpLocks/>
          </p:cNvGrpSpPr>
          <p:nvPr/>
        </p:nvGrpSpPr>
        <p:grpSpPr bwMode="auto">
          <a:xfrm>
            <a:off x="5029200" y="1981200"/>
            <a:ext cx="4267200" cy="3733800"/>
            <a:chOff x="3505200" y="1981200"/>
            <a:chExt cx="4267200" cy="3733800"/>
          </a:xfrm>
        </p:grpSpPr>
        <p:pic>
          <p:nvPicPr>
            <p:cNvPr id="5124" name="Picture 3" descr="CCM01238.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895600"/>
              <a:ext cx="11874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loud Callout 4"/>
            <p:cNvSpPr/>
            <p:nvPr/>
          </p:nvSpPr>
          <p:spPr>
            <a:xfrm>
              <a:off x="4953000" y="1981200"/>
              <a:ext cx="2819400" cy="16002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126" name="TextBox 5"/>
            <p:cNvSpPr txBox="1">
              <a:spLocks noChangeArrowheads="1"/>
            </p:cNvSpPr>
            <p:nvPr/>
          </p:nvSpPr>
          <p:spPr bwMode="auto">
            <a:xfrm>
              <a:off x="5345376" y="2196152"/>
              <a:ext cx="1981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ctr" eaLnBrk="1" hangingPunct="1"/>
              <a:r>
                <a:rPr lang="en-US">
                  <a:solidFill>
                    <a:srgbClr val="C00000"/>
                  </a:solidFill>
                  <a:latin typeface="Arial" pitchFamily="34" charset="0"/>
                </a:rPr>
                <a:t>How can I summarize and group data?</a:t>
              </a:r>
            </a:p>
          </p:txBody>
        </p:sp>
      </p:grpSp>
      <p:sp>
        <p:nvSpPr>
          <p:cNvPr id="5123"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Summarizing and Grouping Data </a:t>
            </a:r>
          </a:p>
        </p:txBody>
      </p:sp>
    </p:spTree>
    <p:extLst>
      <p:ext uri="{BB962C8B-B14F-4D97-AF65-F5344CB8AC3E}">
        <p14:creationId xmlns:p14="http://schemas.microsoft.com/office/powerpoint/2010/main" val="38521383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None/>
              <a:defRPr/>
            </a:pPr>
            <a:r>
              <a:rPr lang="en-US" sz="1800" kern="1200" dirty="0">
                <a:solidFill>
                  <a:schemeClr val="accent2"/>
                </a:solidFill>
                <a:latin typeface="Arial" charset="0"/>
                <a:cs typeface="Times New Roman" pitchFamily="18" charset="0"/>
              </a:rPr>
              <a:t> </a:t>
            </a:r>
          </a:p>
        </p:txBody>
      </p:sp>
      <p:sp>
        <p:nvSpPr>
          <p:cNvPr id="614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Summarizing and Grouping Data (Contd.)</a:t>
            </a:r>
          </a:p>
        </p:txBody>
      </p:sp>
      <p:pic>
        <p:nvPicPr>
          <p:cNvPr id="6148"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2895600"/>
            <a:ext cx="228600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6019800" y="2138364"/>
            <a:ext cx="4267200" cy="1062037"/>
          </a:xfrm>
          <a:prstGeom prst="wedgeRectCallout">
            <a:avLst>
              <a:gd name="adj1" fmla="val -62244"/>
              <a:gd name="adj2" fmla="val 83496"/>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dirty="0">
              <a:solidFill>
                <a:schemeClr val="lt1"/>
              </a:solidFill>
            </a:endParaRPr>
          </a:p>
        </p:txBody>
      </p:sp>
      <p:sp>
        <p:nvSpPr>
          <p:cNvPr id="6150" name="TextBox 5"/>
          <p:cNvSpPr txBox="1">
            <a:spLocks noChangeArrowheads="1"/>
          </p:cNvSpPr>
          <p:nvPr/>
        </p:nvSpPr>
        <p:spPr bwMode="auto">
          <a:xfrm>
            <a:off x="6145213" y="2152650"/>
            <a:ext cx="4038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ctr" eaLnBrk="1" hangingPunct="1"/>
            <a:r>
              <a:rPr lang="en-US">
                <a:solidFill>
                  <a:srgbClr val="C20000"/>
                </a:solidFill>
                <a:latin typeface="Arial" pitchFamily="34" charset="0"/>
              </a:rPr>
              <a:t>SQL Server provides aggregate functions to generate summarized data.</a:t>
            </a:r>
          </a:p>
        </p:txBody>
      </p:sp>
    </p:spTree>
    <p:extLst>
      <p:ext uri="{BB962C8B-B14F-4D97-AF65-F5344CB8AC3E}">
        <p14:creationId xmlns:p14="http://schemas.microsoft.com/office/powerpoint/2010/main" val="3707506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Aggregate functions:</a:t>
            </a:r>
          </a:p>
          <a:p>
            <a:pPr lvl="1" eaLnBrk="1" hangingPunct="1">
              <a:buFontTx/>
              <a:buBlip>
                <a:blip r:embed="rId4"/>
              </a:buBlip>
              <a:defRPr/>
            </a:pPr>
            <a:r>
              <a:rPr lang="en-US" sz="1800" kern="1200" dirty="0">
                <a:solidFill>
                  <a:schemeClr val="accent2"/>
                </a:solidFill>
                <a:latin typeface="Arial" charset="0"/>
                <a:cs typeface="Times New Roman" pitchFamily="18" charset="0"/>
              </a:rPr>
              <a:t>Summarize the values for a column or a group of columns, and produce a single value. </a:t>
            </a:r>
          </a:p>
          <a:p>
            <a:pPr lvl="1" eaLnBrk="1" hangingPunct="1">
              <a:buFontTx/>
              <a:buBlip>
                <a:blip r:embed="rId4"/>
              </a:buBlip>
              <a:defRPr/>
            </a:pPr>
            <a:r>
              <a:rPr lang="en-US" sz="1800" kern="1200" dirty="0">
                <a:solidFill>
                  <a:schemeClr val="accent2"/>
                </a:solidFill>
                <a:latin typeface="Arial" charset="0"/>
                <a:cs typeface="Times New Roman" pitchFamily="18" charset="0"/>
              </a:rPr>
              <a:t>Syntax:</a:t>
            </a:r>
          </a:p>
          <a:p>
            <a:pPr lvl="2" eaLnBrk="1" hangingPunct="1">
              <a:buFontTx/>
              <a:buNone/>
              <a:defRPr/>
            </a:pPr>
            <a:r>
              <a:rPr lang="en-IN" sz="1400" dirty="0">
                <a:solidFill>
                  <a:schemeClr val="accent2"/>
                </a:solidFill>
                <a:latin typeface="Courier New" pitchFamily="49" charset="0"/>
                <a:cs typeface="Courier New" pitchFamily="49" charset="0"/>
              </a:rPr>
              <a:t>	</a:t>
            </a:r>
            <a:r>
              <a:rPr lang="en-IN" sz="1600" dirty="0">
                <a:solidFill>
                  <a:schemeClr val="accent2"/>
                </a:solidFill>
                <a:latin typeface="Courier New" pitchFamily="49" charset="0"/>
                <a:cs typeface="Courier New" pitchFamily="49" charset="0"/>
              </a:rPr>
              <a:t>SELECT </a:t>
            </a:r>
            <a:r>
              <a:rPr lang="en-IN" sz="1600" dirty="0" err="1">
                <a:solidFill>
                  <a:schemeClr val="accent2"/>
                </a:solidFill>
                <a:latin typeface="Courier New" pitchFamily="49" charset="0"/>
                <a:cs typeface="Courier New" pitchFamily="49" charset="0"/>
              </a:rPr>
              <a:t>aggregate_function</a:t>
            </a:r>
            <a:r>
              <a:rPr lang="en-IN" sz="1600" dirty="0">
                <a:solidFill>
                  <a:schemeClr val="accent2"/>
                </a:solidFill>
                <a:latin typeface="Courier New" pitchFamily="49" charset="0"/>
                <a:cs typeface="Courier New" pitchFamily="49" charset="0"/>
              </a:rPr>
              <a:t>([ALL|DISTINCT] expression)</a:t>
            </a:r>
            <a:r>
              <a:rPr lang="en-US" sz="1600" dirty="0">
                <a:solidFill>
                  <a:schemeClr val="accent2"/>
                </a:solidFill>
                <a:latin typeface="Courier New" pitchFamily="49" charset="0"/>
                <a:cs typeface="Courier New" pitchFamily="49" charset="0"/>
              </a:rPr>
              <a:t> </a:t>
            </a:r>
            <a:r>
              <a:rPr lang="en-IN" sz="1600" dirty="0">
                <a:solidFill>
                  <a:schemeClr val="accent2"/>
                </a:solidFill>
                <a:latin typeface="Courier New" pitchFamily="49" charset="0"/>
                <a:cs typeface="Courier New" pitchFamily="49" charset="0"/>
              </a:rPr>
              <a:t>FROM </a:t>
            </a:r>
            <a:r>
              <a:rPr lang="en-IN" sz="1600" dirty="0" err="1">
                <a:solidFill>
                  <a:schemeClr val="accent2"/>
                </a:solidFill>
                <a:latin typeface="Courier New" pitchFamily="49" charset="0"/>
                <a:cs typeface="Courier New" pitchFamily="49" charset="0"/>
              </a:rPr>
              <a:t>table_name</a:t>
            </a:r>
            <a:endParaRPr lang="en-US" sz="1600" dirty="0">
              <a:solidFill>
                <a:schemeClr val="accent2"/>
              </a:solidFill>
              <a:latin typeface="Courier New" pitchFamily="49" charset="0"/>
              <a:cs typeface="Courier New" pitchFamily="49"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p:txBody>
      </p:sp>
      <p:sp>
        <p:nvSpPr>
          <p:cNvPr id="717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Summarizing Data by Using Aggregate Functions</a:t>
            </a:r>
          </a:p>
        </p:txBody>
      </p:sp>
    </p:spTree>
    <p:extLst>
      <p:ext uri="{BB962C8B-B14F-4D97-AF65-F5344CB8AC3E}">
        <p14:creationId xmlns:p14="http://schemas.microsoft.com/office/powerpoint/2010/main" val="4217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bwMode="auto">
          <a:xfrm>
            <a:off x="3354388" y="1600200"/>
            <a:ext cx="7313612" cy="3352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Integration services:</a:t>
            </a:r>
          </a:p>
          <a:p>
            <a:pPr lvl="1">
              <a:buFontTx/>
              <a:buBlip>
                <a:blip r:embed="rId4"/>
              </a:buBlip>
              <a:defRPr/>
            </a:pPr>
            <a:r>
              <a:rPr lang="en-US" sz="1800" kern="1200" dirty="0">
                <a:solidFill>
                  <a:schemeClr val="accent2"/>
                </a:solidFill>
                <a:latin typeface="Arial" charset="0"/>
                <a:cs typeface="Times New Roman" pitchFamily="18" charset="0"/>
              </a:rPr>
              <a:t>These services allow you to gather and integrate the varied data in a consistent format in a common database called the data warehouse.</a:t>
            </a:r>
          </a:p>
          <a:p>
            <a:pPr lvl="1">
              <a:buFontTx/>
              <a:buBlip>
                <a:blip r:embed="rId4"/>
              </a:buBlip>
              <a:defRPr/>
            </a:pPr>
            <a:r>
              <a:rPr lang="en-US" sz="1800" kern="1200" dirty="0">
                <a:solidFill>
                  <a:schemeClr val="accent2"/>
                </a:solidFill>
                <a:latin typeface="Arial" charset="0"/>
                <a:cs typeface="Times New Roman" pitchFamily="18" charset="0"/>
              </a:rPr>
              <a:t>A data warehouse is similar to a physical warehouse that stores raw material or products for further distribution.</a:t>
            </a:r>
          </a:p>
          <a:p>
            <a:pPr lvl="1">
              <a:buFontTx/>
              <a:buBlip>
                <a:blip r:embed="rId4"/>
              </a:buBlip>
              <a:defRPr/>
            </a:pPr>
            <a:r>
              <a:rPr lang="en-US" sz="1800" kern="1200" dirty="0">
                <a:solidFill>
                  <a:schemeClr val="accent2"/>
                </a:solidFill>
                <a:latin typeface="Arial" charset="0"/>
                <a:cs typeface="Times New Roman" pitchFamily="18" charset="0"/>
              </a:rPr>
              <a:t>The SQL Server Integration Services (SSIS) Import and Export Wizard helps you to complete the process of selecting the data source, the destination, and the objects that will be transferred to create a data warehouse.</a:t>
            </a:r>
          </a:p>
          <a:p>
            <a:pPr eaLnBrk="1" hangingPunct="1">
              <a:buFontTx/>
              <a:buBlip>
                <a:blip r:embed="rId3"/>
              </a:buBlip>
              <a:defRPr/>
            </a:pPr>
            <a:endParaRPr lang="en-US" sz="2000" dirty="0">
              <a:solidFill>
                <a:schemeClr val="accent2"/>
              </a:solidFill>
              <a:latin typeface="Arial" charset="0"/>
              <a:cs typeface="Times New Roman" pitchFamily="18" charset="0"/>
            </a:endParaRPr>
          </a:p>
          <a:p>
            <a:pPr lvl="1">
              <a:buFontTx/>
              <a:buBlip>
                <a:blip r:embed="rId4"/>
              </a:buBlip>
              <a:defRPr/>
            </a:pPr>
            <a:endParaRPr lang="en-US" sz="1800" kern="1200" dirty="0">
              <a:solidFill>
                <a:schemeClr val="accent2"/>
              </a:solidFill>
              <a:latin typeface="Arial" charset="0"/>
              <a:cs typeface="Times New Roman" pitchFamily="18" charset="0"/>
            </a:endParaRPr>
          </a:p>
        </p:txBody>
      </p:sp>
      <p:sp>
        <p:nvSpPr>
          <p:cNvPr id="2048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SQL Server Components (Contd.) </a:t>
            </a:r>
          </a:p>
        </p:txBody>
      </p:sp>
    </p:spTree>
    <p:extLst>
      <p:ext uri="{BB962C8B-B14F-4D97-AF65-F5344CB8AC3E}">
        <p14:creationId xmlns:p14="http://schemas.microsoft.com/office/powerpoint/2010/main" val="27046391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You can calculate summary values by using the following aggregate functions:</a:t>
            </a:r>
          </a:p>
          <a:p>
            <a:pPr lvl="2">
              <a:buFontTx/>
              <a:buBlip>
                <a:blip r:embed="rId3"/>
              </a:buBlip>
              <a:defRPr/>
            </a:pPr>
            <a:r>
              <a:rPr lang="en-US" sz="1600" kern="1200" dirty="0" err="1">
                <a:solidFill>
                  <a:schemeClr val="accent2"/>
                </a:solidFill>
                <a:latin typeface="Arial" charset="0"/>
                <a:cs typeface="Times New Roman" pitchFamily="18" charset="0"/>
              </a:rPr>
              <a:t>Avg</a:t>
            </a:r>
            <a:r>
              <a:rPr lang="en-US" sz="1600" kern="1200" dirty="0">
                <a:solidFill>
                  <a:schemeClr val="accent2"/>
                </a:solidFill>
                <a:latin typeface="Arial" charset="0"/>
                <a:cs typeface="Times New Roman" pitchFamily="18" charset="0"/>
              </a:rPr>
              <a:t>()</a:t>
            </a:r>
          </a:p>
          <a:p>
            <a:pPr lvl="2">
              <a:buFontTx/>
              <a:buBlip>
                <a:blip r:embed="rId3"/>
              </a:buBlip>
              <a:defRPr/>
            </a:pPr>
            <a:r>
              <a:rPr lang="en-US" sz="1600" kern="1200" dirty="0">
                <a:solidFill>
                  <a:schemeClr val="accent2"/>
                </a:solidFill>
                <a:latin typeface="Arial" charset="0"/>
                <a:cs typeface="Times New Roman" pitchFamily="18" charset="0"/>
              </a:rPr>
              <a:t>Count()</a:t>
            </a:r>
          </a:p>
          <a:p>
            <a:pPr lvl="2">
              <a:buFontTx/>
              <a:buBlip>
                <a:blip r:embed="rId3"/>
              </a:buBlip>
              <a:defRPr/>
            </a:pPr>
            <a:r>
              <a:rPr lang="en-US" sz="1600" kern="1200" dirty="0">
                <a:solidFill>
                  <a:schemeClr val="accent2"/>
                </a:solidFill>
                <a:latin typeface="Arial" charset="0"/>
                <a:cs typeface="Times New Roman" pitchFamily="18" charset="0"/>
              </a:rPr>
              <a:t>Min()</a:t>
            </a:r>
          </a:p>
          <a:p>
            <a:pPr lvl="2">
              <a:buFontTx/>
              <a:buBlip>
                <a:blip r:embed="rId3"/>
              </a:buBlip>
              <a:defRPr/>
            </a:pPr>
            <a:r>
              <a:rPr lang="en-US" sz="1600" kern="1200" dirty="0">
                <a:solidFill>
                  <a:schemeClr val="accent2"/>
                </a:solidFill>
                <a:latin typeface="Arial" charset="0"/>
                <a:cs typeface="Times New Roman" pitchFamily="18" charset="0"/>
              </a:rPr>
              <a:t>Max()</a:t>
            </a:r>
          </a:p>
          <a:p>
            <a:pPr lvl="2">
              <a:buFontTx/>
              <a:buBlip>
                <a:blip r:embed="rId3"/>
              </a:buBlip>
              <a:defRPr/>
            </a:pPr>
            <a:r>
              <a:rPr lang="en-US" sz="1600" kern="1200" dirty="0">
                <a:solidFill>
                  <a:schemeClr val="accent2"/>
                </a:solidFill>
                <a:latin typeface="Arial" charset="0"/>
                <a:cs typeface="Times New Roman" pitchFamily="18" charset="0"/>
              </a:rPr>
              <a:t>Sum()</a:t>
            </a:r>
          </a:p>
        </p:txBody>
      </p:sp>
      <p:sp>
        <p:nvSpPr>
          <p:cNvPr id="819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Summarizing Data by Using Aggregate Functions (Contd.)</a:t>
            </a:r>
          </a:p>
        </p:txBody>
      </p:sp>
    </p:spTree>
    <p:extLst>
      <p:ext uri="{BB962C8B-B14F-4D97-AF65-F5344CB8AC3E}">
        <p14:creationId xmlns:p14="http://schemas.microsoft.com/office/powerpoint/2010/main" val="28731357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err="1">
                <a:solidFill>
                  <a:schemeClr val="accent2"/>
                </a:solidFill>
                <a:latin typeface="Arial" charset="0"/>
                <a:cs typeface="Times New Roman" pitchFamily="18" charset="0"/>
              </a:rPr>
              <a:t>Avg</a:t>
            </a:r>
            <a:r>
              <a:rPr lang="en-US" sz="1800" kern="1200" dirty="0">
                <a:solidFill>
                  <a:schemeClr val="accent2"/>
                </a:solidFill>
                <a:latin typeface="Arial" charset="0"/>
                <a:cs typeface="Times New Roman" pitchFamily="18" charset="0"/>
              </a:rPr>
              <a:t>():</a:t>
            </a:r>
          </a:p>
          <a:p>
            <a:pPr lvl="2">
              <a:buFontTx/>
              <a:buBlip>
                <a:blip r:embed="rId3"/>
              </a:buBlip>
              <a:defRPr/>
            </a:pPr>
            <a:r>
              <a:rPr lang="en-US" sz="1600" kern="1200" dirty="0">
                <a:solidFill>
                  <a:schemeClr val="accent2"/>
                </a:solidFill>
                <a:latin typeface="Arial" charset="0"/>
                <a:cs typeface="Times New Roman" pitchFamily="18" charset="0"/>
              </a:rPr>
              <a:t>Returns the average of values in a numeric expression, either all or distinct. </a:t>
            </a:r>
          </a:p>
          <a:p>
            <a:pPr lvl="2">
              <a:buFontTx/>
              <a:buBlip>
                <a:blip r:embed="rId3"/>
              </a:buBlip>
              <a:defRPr/>
            </a:pPr>
            <a:r>
              <a:rPr lang="en-US" sz="1600" kern="1200" dirty="0">
                <a:solidFill>
                  <a:schemeClr val="accent2"/>
                </a:solidFill>
                <a:latin typeface="Arial" charset="0"/>
                <a:cs typeface="Times New Roman" pitchFamily="18" charset="0"/>
              </a:rPr>
              <a:t>For example:</a:t>
            </a:r>
          </a:p>
          <a:p>
            <a:pPr lvl="3">
              <a:buFontTx/>
              <a:buNone/>
              <a:defRPr/>
            </a:pPr>
            <a:r>
              <a:rPr lang="en-IN" sz="1600" dirty="0">
                <a:solidFill>
                  <a:schemeClr val="accent2"/>
                </a:solidFill>
                <a:latin typeface="Courier New" pitchFamily="49" charset="0"/>
                <a:cs typeface="Courier New" pitchFamily="49" charset="0"/>
              </a:rPr>
              <a:t>	SELECT 'Average Rate' = avg (Rate) 	  FROM </a:t>
            </a:r>
            <a:r>
              <a:rPr lang="en-IN" sz="1600" dirty="0" err="1">
                <a:solidFill>
                  <a:schemeClr val="accent2"/>
                </a:solidFill>
                <a:latin typeface="Courier New" pitchFamily="49" charset="0"/>
                <a:cs typeface="Courier New" pitchFamily="49" charset="0"/>
              </a:rPr>
              <a:t>HumanResources.EmployeePayHistory</a:t>
            </a:r>
            <a:endParaRPr lang="en-IN" sz="1600" dirty="0">
              <a:solidFill>
                <a:schemeClr val="accent2"/>
              </a:solidFill>
              <a:latin typeface="Courier New" pitchFamily="49" charset="0"/>
              <a:cs typeface="Courier New" pitchFamily="49" charset="0"/>
            </a:endParaRPr>
          </a:p>
          <a:p>
            <a:pPr lvl="1" eaLnBrk="1" hangingPunct="1">
              <a:buFontTx/>
              <a:buBlip>
                <a:blip r:embed="rId3"/>
              </a:buBlip>
              <a:defRPr/>
            </a:pPr>
            <a:r>
              <a:rPr lang="en-US" sz="1800" kern="1200" dirty="0">
                <a:solidFill>
                  <a:schemeClr val="accent2"/>
                </a:solidFill>
                <a:latin typeface="Arial" charset="0"/>
                <a:cs typeface="Times New Roman" pitchFamily="18" charset="0"/>
              </a:rPr>
              <a:t>Count():</a:t>
            </a:r>
          </a:p>
          <a:p>
            <a:pPr lvl="2">
              <a:buFontTx/>
              <a:buBlip>
                <a:blip r:embed="rId3"/>
              </a:buBlip>
              <a:defRPr/>
            </a:pPr>
            <a:r>
              <a:rPr lang="en-US" sz="1600" kern="1200" dirty="0">
                <a:solidFill>
                  <a:schemeClr val="accent2"/>
                </a:solidFill>
                <a:latin typeface="Arial" charset="0"/>
                <a:cs typeface="Times New Roman" pitchFamily="18" charset="0"/>
              </a:rPr>
              <a:t>Returns the number of values in an expression, either all or distinct. </a:t>
            </a:r>
          </a:p>
          <a:p>
            <a:pPr lvl="2">
              <a:buFontTx/>
              <a:buBlip>
                <a:blip r:embed="rId3"/>
              </a:buBlip>
              <a:defRPr/>
            </a:pPr>
            <a:r>
              <a:rPr lang="en-US" sz="1600" kern="1200" dirty="0">
                <a:solidFill>
                  <a:schemeClr val="accent2"/>
                </a:solidFill>
                <a:latin typeface="Arial" charset="0"/>
                <a:cs typeface="Times New Roman" pitchFamily="18" charset="0"/>
              </a:rPr>
              <a:t>For example:</a:t>
            </a:r>
          </a:p>
          <a:p>
            <a:pPr lvl="3">
              <a:buFontTx/>
              <a:buNone/>
              <a:defRPr/>
            </a:pPr>
            <a:r>
              <a:rPr lang="en-IN" sz="16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SELECT 'Unique Rate' = count (DISTINCT Rate) FROM </a:t>
            </a:r>
            <a:r>
              <a:rPr lang="en-US" sz="1600" dirty="0" err="1">
                <a:solidFill>
                  <a:schemeClr val="accent2"/>
                </a:solidFill>
                <a:latin typeface="Courier New" pitchFamily="49" charset="0"/>
                <a:cs typeface="Courier New" pitchFamily="49" charset="0"/>
              </a:rPr>
              <a:t>HumanResources.EmployeePayHistory</a:t>
            </a:r>
            <a:endParaRPr lang="en-US" sz="1600" dirty="0">
              <a:solidFill>
                <a:schemeClr val="accent2"/>
              </a:solidFill>
              <a:latin typeface="Courier New" pitchFamily="49" charset="0"/>
              <a:cs typeface="Courier New" pitchFamily="49" charset="0"/>
            </a:endParaRPr>
          </a:p>
          <a:p>
            <a:pPr lvl="3">
              <a:buFontTx/>
              <a:buNone/>
              <a:defRPr/>
            </a:pPr>
            <a:endParaRPr lang="en-US" sz="1600" dirty="0">
              <a:solidFill>
                <a:schemeClr val="accent2"/>
              </a:solidFill>
              <a:latin typeface="Courier New" pitchFamily="49" charset="0"/>
              <a:cs typeface="Courier New" pitchFamily="49" charset="0"/>
            </a:endParaRPr>
          </a:p>
          <a:p>
            <a:pPr lvl="2">
              <a:buFontTx/>
              <a:buBlip>
                <a:blip r:embed="rId3"/>
              </a:buBlip>
              <a:defRPr/>
            </a:pPr>
            <a:endParaRPr lang="en-US" sz="1600" kern="1200" dirty="0">
              <a:solidFill>
                <a:schemeClr val="accent2"/>
              </a:solidFill>
              <a:latin typeface="Arial" charset="0"/>
              <a:cs typeface="Times New Roman" pitchFamily="18" charset="0"/>
            </a:endParaRPr>
          </a:p>
        </p:txBody>
      </p:sp>
      <p:sp>
        <p:nvSpPr>
          <p:cNvPr id="921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Summarizing Data by Using Aggregate Functions (Contd.)</a:t>
            </a:r>
          </a:p>
        </p:txBody>
      </p:sp>
    </p:spTree>
    <p:extLst>
      <p:ext uri="{BB962C8B-B14F-4D97-AF65-F5344CB8AC3E}">
        <p14:creationId xmlns:p14="http://schemas.microsoft.com/office/powerpoint/2010/main" val="33732068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normAutofit lnSpcReduction="10000"/>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Min():</a:t>
            </a:r>
          </a:p>
          <a:p>
            <a:pPr lvl="2">
              <a:buFontTx/>
              <a:buBlip>
                <a:blip r:embed="rId3"/>
              </a:buBlip>
              <a:defRPr/>
            </a:pPr>
            <a:r>
              <a:rPr lang="en-US" sz="1600" kern="1200" dirty="0">
                <a:solidFill>
                  <a:schemeClr val="accent2"/>
                </a:solidFill>
                <a:latin typeface="Arial" charset="0"/>
                <a:cs typeface="Times New Roman" pitchFamily="18" charset="0"/>
              </a:rPr>
              <a:t>Returns the lowest value in the expression. </a:t>
            </a:r>
          </a:p>
          <a:p>
            <a:pPr lvl="2">
              <a:buFontTx/>
              <a:buBlip>
                <a:blip r:embed="rId3"/>
              </a:buBlip>
              <a:defRPr/>
            </a:pPr>
            <a:r>
              <a:rPr lang="en-US" sz="1600" kern="1200" dirty="0">
                <a:solidFill>
                  <a:schemeClr val="accent2"/>
                </a:solidFill>
                <a:latin typeface="Arial" charset="0"/>
                <a:cs typeface="Times New Roman" pitchFamily="18" charset="0"/>
              </a:rPr>
              <a:t>For example:</a:t>
            </a:r>
          </a:p>
          <a:p>
            <a:pPr lvl="3">
              <a:buFontTx/>
              <a:buNone/>
              <a:defRPr/>
            </a:pPr>
            <a:r>
              <a:rPr lang="en-IN" sz="16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SELECT 'Minimum Rate' = min (Rate)	  FROM </a:t>
            </a:r>
            <a:r>
              <a:rPr lang="en-US" sz="1600" dirty="0" err="1">
                <a:solidFill>
                  <a:schemeClr val="accent2"/>
                </a:solidFill>
                <a:latin typeface="Courier New" pitchFamily="49" charset="0"/>
                <a:cs typeface="Courier New" pitchFamily="49" charset="0"/>
              </a:rPr>
              <a:t>HumanResources.EmployeePayHistory</a:t>
            </a:r>
            <a:endParaRPr lang="en-US" sz="1600" dirty="0">
              <a:solidFill>
                <a:schemeClr val="accent2"/>
              </a:solidFill>
              <a:latin typeface="Courier New" pitchFamily="49" charset="0"/>
              <a:cs typeface="Courier New" pitchFamily="49" charset="0"/>
            </a:endParaRPr>
          </a:p>
          <a:p>
            <a:pPr lvl="1" eaLnBrk="1" hangingPunct="1">
              <a:buFontTx/>
              <a:buBlip>
                <a:blip r:embed="rId3"/>
              </a:buBlip>
              <a:defRPr/>
            </a:pPr>
            <a:r>
              <a:rPr lang="en-US" sz="1800" kern="1200" dirty="0">
                <a:solidFill>
                  <a:schemeClr val="accent2"/>
                </a:solidFill>
                <a:latin typeface="Arial" charset="0"/>
                <a:cs typeface="Times New Roman" pitchFamily="18" charset="0"/>
              </a:rPr>
              <a:t>Max():</a:t>
            </a:r>
          </a:p>
          <a:p>
            <a:pPr lvl="2">
              <a:buFontTx/>
              <a:buBlip>
                <a:blip r:embed="rId3"/>
              </a:buBlip>
              <a:defRPr/>
            </a:pPr>
            <a:r>
              <a:rPr lang="en-US" sz="1600" kern="1200" dirty="0">
                <a:solidFill>
                  <a:schemeClr val="accent2"/>
                </a:solidFill>
                <a:latin typeface="Arial" charset="0"/>
                <a:cs typeface="Times New Roman" pitchFamily="18" charset="0"/>
              </a:rPr>
              <a:t>Returns the highest value in the expression. </a:t>
            </a:r>
          </a:p>
          <a:p>
            <a:pPr lvl="2">
              <a:buFontTx/>
              <a:buBlip>
                <a:blip r:embed="rId3"/>
              </a:buBlip>
              <a:defRPr/>
            </a:pPr>
            <a:r>
              <a:rPr lang="en-US" sz="1600" kern="1200" dirty="0">
                <a:solidFill>
                  <a:schemeClr val="accent2"/>
                </a:solidFill>
                <a:latin typeface="Arial" charset="0"/>
                <a:cs typeface="Times New Roman" pitchFamily="18" charset="0"/>
              </a:rPr>
              <a:t>For example:</a:t>
            </a:r>
          </a:p>
          <a:p>
            <a:pPr lvl="3">
              <a:buFontTx/>
              <a:buNone/>
              <a:defRPr/>
            </a:pPr>
            <a:r>
              <a:rPr lang="en-IN" sz="16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SELECT 'Maximum Rate' = max (Rate)	  FROM </a:t>
            </a:r>
            <a:r>
              <a:rPr lang="en-US" sz="1600" dirty="0" err="1">
                <a:solidFill>
                  <a:schemeClr val="accent2"/>
                </a:solidFill>
                <a:latin typeface="Courier New" pitchFamily="49" charset="0"/>
                <a:cs typeface="Courier New" pitchFamily="49" charset="0"/>
              </a:rPr>
              <a:t>HumanResources.EmployeePayHistory</a:t>
            </a:r>
            <a:endParaRPr lang="en-US" sz="1600" dirty="0">
              <a:solidFill>
                <a:schemeClr val="accent2"/>
              </a:solidFill>
              <a:latin typeface="Courier New" pitchFamily="49" charset="0"/>
              <a:cs typeface="Courier New" pitchFamily="49" charset="0"/>
            </a:endParaRPr>
          </a:p>
          <a:p>
            <a:pPr lvl="1" eaLnBrk="1" hangingPunct="1">
              <a:buFontTx/>
              <a:buBlip>
                <a:blip r:embed="rId3"/>
              </a:buBlip>
              <a:defRPr/>
            </a:pPr>
            <a:r>
              <a:rPr lang="en-US" sz="1800" kern="1200" dirty="0">
                <a:solidFill>
                  <a:schemeClr val="accent2"/>
                </a:solidFill>
                <a:latin typeface="Arial" charset="0"/>
                <a:cs typeface="Times New Roman" pitchFamily="18" charset="0"/>
              </a:rPr>
              <a:t>Sum():</a:t>
            </a:r>
          </a:p>
          <a:p>
            <a:pPr lvl="2">
              <a:buFontTx/>
              <a:buBlip>
                <a:blip r:embed="rId3"/>
              </a:buBlip>
              <a:defRPr/>
            </a:pPr>
            <a:r>
              <a:rPr lang="en-US" sz="1600" kern="1200" dirty="0">
                <a:solidFill>
                  <a:schemeClr val="accent2"/>
                </a:solidFill>
                <a:latin typeface="Arial" charset="0"/>
                <a:cs typeface="Times New Roman" pitchFamily="18" charset="0"/>
              </a:rPr>
              <a:t>Returns the sum total of values in a numeric expression, either all or distinct.</a:t>
            </a:r>
          </a:p>
          <a:p>
            <a:pPr lvl="2">
              <a:buFontTx/>
              <a:buBlip>
                <a:blip r:embed="rId3"/>
              </a:buBlip>
              <a:defRPr/>
            </a:pPr>
            <a:r>
              <a:rPr lang="en-US" sz="1600" kern="1200" dirty="0">
                <a:solidFill>
                  <a:schemeClr val="accent2"/>
                </a:solidFill>
                <a:latin typeface="Arial" charset="0"/>
                <a:cs typeface="Times New Roman" pitchFamily="18" charset="0"/>
              </a:rPr>
              <a:t>For example:</a:t>
            </a:r>
          </a:p>
          <a:p>
            <a:pPr lvl="3">
              <a:buFontTx/>
              <a:buNone/>
              <a:defRPr/>
            </a:pPr>
            <a:r>
              <a:rPr lang="en-IN" sz="16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SELECT 'Sum' = sum (DISTINCT Rate) 	  FROM </a:t>
            </a:r>
            <a:r>
              <a:rPr lang="en-US" sz="1600" dirty="0" err="1">
                <a:solidFill>
                  <a:schemeClr val="accent2"/>
                </a:solidFill>
                <a:latin typeface="Courier New" pitchFamily="49" charset="0"/>
                <a:cs typeface="Courier New" pitchFamily="49" charset="0"/>
              </a:rPr>
              <a:t>HumanResources.EmployeePayHistory</a:t>
            </a:r>
            <a:endParaRPr lang="en-US" sz="1600" dirty="0">
              <a:solidFill>
                <a:schemeClr val="accent2"/>
              </a:solidFill>
              <a:latin typeface="Courier New" pitchFamily="49" charset="0"/>
              <a:cs typeface="Courier New" pitchFamily="49" charset="0"/>
            </a:endParaRPr>
          </a:p>
          <a:p>
            <a:pPr lvl="2">
              <a:buFontTx/>
              <a:buBlip>
                <a:blip r:embed="rId3"/>
              </a:buBlip>
              <a:defRPr/>
            </a:pPr>
            <a:endParaRPr lang="en-US" sz="1600" kern="1200" dirty="0">
              <a:solidFill>
                <a:schemeClr val="accent2"/>
              </a:solidFill>
              <a:latin typeface="Arial" charset="0"/>
              <a:cs typeface="Times New Roman" pitchFamily="18" charset="0"/>
            </a:endParaRPr>
          </a:p>
        </p:txBody>
      </p:sp>
      <p:sp>
        <p:nvSpPr>
          <p:cNvPr id="1024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Summarizing Data by Using Aggregate Functions (Contd.)</a:t>
            </a:r>
          </a:p>
        </p:txBody>
      </p:sp>
    </p:spTree>
    <p:extLst>
      <p:ext uri="{BB962C8B-B14F-4D97-AF65-F5344CB8AC3E}">
        <p14:creationId xmlns:p14="http://schemas.microsoft.com/office/powerpoint/2010/main" val="31747076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3354388" y="1598614"/>
            <a:ext cx="7313612" cy="114458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Blip>
                <a:blip r:embed="rId3"/>
              </a:buBlip>
            </a:pPr>
            <a:r>
              <a:rPr lang="en-US" sz="2000">
                <a:solidFill>
                  <a:schemeClr val="accent2"/>
                </a:solidFill>
                <a:cs typeface="Times New Roman" pitchFamily="18" charset="0"/>
              </a:rPr>
              <a:t>What would be the output of the following query?</a:t>
            </a:r>
          </a:p>
          <a:p>
            <a:pPr lvl="1">
              <a:buFontTx/>
              <a:buNone/>
            </a:pPr>
            <a:r>
              <a:rPr lang="en-IN" sz="1600">
                <a:solidFill>
                  <a:schemeClr val="accent2"/>
                </a:solidFill>
                <a:cs typeface="Times New Roman" pitchFamily="18" charset="0"/>
              </a:rPr>
              <a:t>	</a:t>
            </a:r>
            <a:r>
              <a:rPr lang="en-IN" sz="1600">
                <a:solidFill>
                  <a:schemeClr val="accent2"/>
                </a:solidFill>
                <a:latin typeface="Courier New" pitchFamily="49" charset="0"/>
                <a:cs typeface="Courier New" pitchFamily="49" charset="0"/>
              </a:rPr>
              <a:t>SELECT 'Maximum Rate' = max (UnitPrice)</a:t>
            </a:r>
            <a:endParaRPr lang="en-US" sz="1600">
              <a:solidFill>
                <a:schemeClr val="accent2"/>
              </a:solidFill>
              <a:latin typeface="Courier New" pitchFamily="49" charset="0"/>
              <a:cs typeface="Courier New" pitchFamily="49" charset="0"/>
            </a:endParaRPr>
          </a:p>
          <a:p>
            <a:pPr lvl="1">
              <a:buFontTx/>
              <a:buNone/>
            </a:pPr>
            <a:r>
              <a:rPr lang="en-IN" sz="1600">
                <a:solidFill>
                  <a:schemeClr val="accent2"/>
                </a:solidFill>
                <a:latin typeface="Courier New" pitchFamily="49" charset="0"/>
                <a:cs typeface="Courier New" pitchFamily="49" charset="0"/>
              </a:rPr>
              <a:t>	FROM Sales.SalesOrderDetail</a:t>
            </a:r>
            <a:endParaRPr lang="en-US" sz="1600">
              <a:solidFill>
                <a:schemeClr val="accent2"/>
              </a:solidFill>
              <a:latin typeface="Courier New" pitchFamily="49" charset="0"/>
              <a:cs typeface="Courier New" pitchFamily="49" charset="0"/>
            </a:endParaRPr>
          </a:p>
          <a:p>
            <a:pPr eaLnBrk="1" hangingPunct="1">
              <a:buFontTx/>
              <a:buNone/>
            </a:pPr>
            <a:endParaRPr lang="en-US" sz="2000">
              <a:solidFill>
                <a:schemeClr val="accent2"/>
              </a:solidFill>
              <a:cs typeface="Times New Roman" pitchFamily="18" charset="0"/>
            </a:endParaRPr>
          </a:p>
          <a:p>
            <a:pPr eaLnBrk="1" hangingPunct="1">
              <a:buFontTx/>
              <a:buBlip>
                <a:blip r:embed="rId3"/>
              </a:buBlip>
            </a:pPr>
            <a:endParaRPr lang="en-US" sz="2000">
              <a:solidFill>
                <a:schemeClr val="accent2"/>
              </a:solidFill>
              <a:cs typeface="Times New Roman" pitchFamily="18" charset="0"/>
            </a:endParaRPr>
          </a:p>
        </p:txBody>
      </p:sp>
      <p:sp>
        <p:nvSpPr>
          <p:cNvPr id="1126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Just a minute</a:t>
            </a:r>
          </a:p>
        </p:txBody>
      </p:sp>
      <p:sp>
        <p:nvSpPr>
          <p:cNvPr id="4" name="Rectangle 2"/>
          <p:cNvSpPr txBox="1">
            <a:spLocks noChangeArrowheads="1"/>
          </p:cNvSpPr>
          <p:nvPr/>
        </p:nvSpPr>
        <p:spPr bwMode="auto">
          <a:xfrm>
            <a:off x="3124201" y="4265614"/>
            <a:ext cx="7313613" cy="1144587"/>
          </a:xfrm>
          <a:prstGeom prst="rect">
            <a:avLst/>
          </a:prstGeom>
          <a:solidFill>
            <a:srgbClr val="FFFFFF"/>
          </a:solidFill>
          <a:ln>
            <a:miter lim="800000"/>
            <a:headEnd/>
            <a:tailEnd/>
          </a:ln>
        </p:spPr>
        <p:txBody>
          <a:bodyPr/>
          <a:lstStyle/>
          <a:p>
            <a:pPr marL="342900" indent="-342900">
              <a:spcBef>
                <a:spcPct val="20000"/>
              </a:spcBef>
              <a:buBlip>
                <a:blip r:embed="rId3"/>
              </a:buBlip>
              <a:defRPr/>
            </a:pPr>
            <a:r>
              <a:rPr lang="en-US" kern="0" dirty="0">
                <a:solidFill>
                  <a:schemeClr val="accent2"/>
                </a:solidFill>
                <a:latin typeface="Arial" charset="0"/>
                <a:cs typeface="Times New Roman" pitchFamily="18" charset="0"/>
              </a:rPr>
              <a:t>Solution:</a:t>
            </a:r>
          </a:p>
          <a:p>
            <a:pPr marL="742950" lvl="1" indent="-285750">
              <a:spcBef>
                <a:spcPct val="20000"/>
              </a:spcBef>
              <a:buBlip>
                <a:blip r:embed="rId4"/>
              </a:buBlip>
              <a:defRPr/>
            </a:pPr>
            <a:r>
              <a:rPr lang="en-US" dirty="0">
                <a:solidFill>
                  <a:schemeClr val="accent2"/>
                </a:solidFill>
                <a:latin typeface="Arial" charset="0"/>
                <a:cs typeface="Times New Roman" pitchFamily="18" charset="0"/>
              </a:rPr>
              <a:t>The query displays the maximum unit price from the </a:t>
            </a:r>
            <a:r>
              <a:rPr lang="en-US" dirty="0" err="1">
                <a:solidFill>
                  <a:schemeClr val="accent2"/>
                </a:solidFill>
                <a:latin typeface="Arial" charset="0"/>
                <a:cs typeface="Times New Roman" pitchFamily="18" charset="0"/>
              </a:rPr>
              <a:t>SalesOrderDetail</a:t>
            </a:r>
            <a:r>
              <a:rPr lang="en-US" dirty="0">
                <a:solidFill>
                  <a:schemeClr val="accent2"/>
                </a:solidFill>
                <a:latin typeface="Arial" charset="0"/>
                <a:cs typeface="Times New Roman" pitchFamily="18" charset="0"/>
              </a:rPr>
              <a:t> table.</a:t>
            </a:r>
          </a:p>
          <a:p>
            <a:pPr marL="342900" indent="-342900">
              <a:spcBef>
                <a:spcPct val="20000"/>
              </a:spcBef>
              <a:defRPr/>
            </a:pPr>
            <a:endParaRPr lang="en-US" kern="0" dirty="0">
              <a:solidFill>
                <a:schemeClr val="accent2"/>
              </a:solidFill>
              <a:latin typeface="Arial" charset="0"/>
              <a:cs typeface="Times New Roman" pitchFamily="18" charset="0"/>
            </a:endParaRPr>
          </a:p>
          <a:p>
            <a:pPr marL="342900" indent="-342900">
              <a:spcBef>
                <a:spcPct val="20000"/>
              </a:spcBef>
              <a:buBlip>
                <a:blip r:embed="rId3"/>
              </a:buBlip>
              <a:defRPr/>
            </a:pPr>
            <a:endParaRPr lang="en-US" kern="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3435515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None/>
              <a:defRPr/>
            </a:pPr>
            <a:r>
              <a:rPr lang="en-US" sz="1800" kern="1200" dirty="0">
                <a:solidFill>
                  <a:schemeClr val="accent2"/>
                </a:solidFill>
                <a:latin typeface="Arial" charset="0"/>
                <a:cs typeface="Times New Roman" pitchFamily="18" charset="0"/>
              </a:rPr>
              <a:t> </a:t>
            </a:r>
          </a:p>
        </p:txBody>
      </p:sp>
      <p:sp>
        <p:nvSpPr>
          <p:cNvPr id="1229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Grouping Data</a:t>
            </a:r>
          </a:p>
        </p:txBody>
      </p:sp>
      <p:pic>
        <p:nvPicPr>
          <p:cNvPr id="12292"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1" y="3048000"/>
            <a:ext cx="237807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6081713" y="1909764"/>
            <a:ext cx="4419600" cy="1366837"/>
          </a:xfrm>
          <a:prstGeom prst="wedgeRectCallout">
            <a:avLst>
              <a:gd name="adj1" fmla="val -63140"/>
              <a:gd name="adj2" fmla="val 77821"/>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dirty="0">
              <a:solidFill>
                <a:schemeClr val="lt1"/>
              </a:solidFill>
              <a:cs typeface="Arial" charset="0"/>
            </a:endParaRPr>
          </a:p>
        </p:txBody>
      </p:sp>
      <p:sp>
        <p:nvSpPr>
          <p:cNvPr id="12294" name="TextBox 5"/>
          <p:cNvSpPr txBox="1">
            <a:spLocks noChangeArrowheads="1"/>
          </p:cNvSpPr>
          <p:nvPr/>
        </p:nvSpPr>
        <p:spPr bwMode="auto">
          <a:xfrm>
            <a:off x="6103938" y="1931989"/>
            <a:ext cx="4343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algn="ctr" eaLnBrk="1" hangingPunct="1"/>
            <a:r>
              <a:rPr lang="en-US">
                <a:solidFill>
                  <a:srgbClr val="C20000"/>
                </a:solidFill>
                <a:latin typeface="Arial" pitchFamily="34" charset="0"/>
              </a:rPr>
              <a:t>You can group the data by using the GROUP BY, COMPUTE, COMPUTE BY, and PIVOT clauses of the SELECT statement.</a:t>
            </a:r>
          </a:p>
        </p:txBody>
      </p:sp>
    </p:spTree>
    <p:extLst>
      <p:ext uri="{BB962C8B-B14F-4D97-AF65-F5344CB8AC3E}">
        <p14:creationId xmlns:p14="http://schemas.microsoft.com/office/powerpoint/2010/main" val="3612409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The GROUP BY clause:</a:t>
            </a:r>
          </a:p>
          <a:p>
            <a:pPr lvl="1" eaLnBrk="1" hangingPunct="1">
              <a:buFontTx/>
              <a:buBlip>
                <a:blip r:embed="rId4"/>
              </a:buBlip>
              <a:defRPr/>
            </a:pPr>
            <a:r>
              <a:rPr lang="en-US" sz="1800" kern="1200" dirty="0">
                <a:solidFill>
                  <a:schemeClr val="accent2"/>
                </a:solidFill>
                <a:latin typeface="Arial" charset="0"/>
                <a:cs typeface="Times New Roman" pitchFamily="18" charset="0"/>
              </a:rPr>
              <a:t>Summarizes the result set into groups as defined in the SELECT statement by using aggregate functions.</a:t>
            </a:r>
          </a:p>
          <a:p>
            <a:pPr lvl="1" eaLnBrk="1" hangingPunct="1">
              <a:buFontTx/>
              <a:buBlip>
                <a:blip r:embed="rId4"/>
              </a:buBlip>
              <a:defRPr/>
            </a:pPr>
            <a:r>
              <a:rPr lang="en-US" sz="1800" kern="1200" dirty="0">
                <a:solidFill>
                  <a:schemeClr val="accent2"/>
                </a:solidFill>
                <a:latin typeface="Arial" charset="0"/>
                <a:cs typeface="Times New Roman" pitchFamily="18" charset="0"/>
              </a:rPr>
              <a:t>Uses the HAVING clause to </a:t>
            </a:r>
            <a:r>
              <a:rPr lang="en-US" sz="1600" kern="1200" dirty="0">
                <a:solidFill>
                  <a:schemeClr val="accent2"/>
                </a:solidFill>
                <a:latin typeface="Arial" charset="0"/>
                <a:cs typeface="Times New Roman" pitchFamily="18" charset="0"/>
              </a:rPr>
              <a:t>further restrict the result set to produce the data based on a condition.</a:t>
            </a:r>
            <a:endParaRPr lang="en-US" sz="1800" kern="1200" dirty="0">
              <a:solidFill>
                <a:schemeClr val="accent2"/>
              </a:solidFill>
              <a:latin typeface="Arial" charset="0"/>
              <a:cs typeface="Times New Roman" pitchFamily="18" charset="0"/>
            </a:endParaRPr>
          </a:p>
          <a:p>
            <a:pPr lvl="1" eaLnBrk="1" hangingPunct="1">
              <a:buFontTx/>
              <a:buBlip>
                <a:blip r:embed="rId4"/>
              </a:buBlip>
              <a:defRPr/>
            </a:pPr>
            <a:r>
              <a:rPr lang="en-US" sz="1800" kern="1200" dirty="0">
                <a:solidFill>
                  <a:schemeClr val="accent2"/>
                </a:solidFill>
                <a:latin typeface="Arial" charset="0"/>
                <a:cs typeface="Times New Roman" pitchFamily="18" charset="0"/>
              </a:rPr>
              <a:t>Syntax:</a:t>
            </a:r>
          </a:p>
          <a:p>
            <a:pPr lvl="3" eaLnBrk="1" hangingPunct="1">
              <a:buFontTx/>
              <a:buNone/>
              <a:defRPr/>
            </a:pPr>
            <a:r>
              <a:rPr lang="en-US" sz="1600" kern="1200" dirty="0">
                <a:solidFill>
                  <a:schemeClr val="accent2"/>
                </a:solidFill>
                <a:latin typeface="Courier New" pitchFamily="49" charset="0"/>
                <a:cs typeface="Courier New" pitchFamily="49" charset="0"/>
              </a:rPr>
              <a:t>SELECT </a:t>
            </a:r>
            <a:r>
              <a:rPr lang="en-US" sz="1600" kern="1200" dirty="0" err="1">
                <a:solidFill>
                  <a:schemeClr val="accent2"/>
                </a:solidFill>
                <a:latin typeface="Courier New" pitchFamily="49" charset="0"/>
                <a:cs typeface="Courier New" pitchFamily="49" charset="0"/>
              </a:rPr>
              <a:t>column_list</a:t>
            </a:r>
            <a:endParaRPr lang="en-US" sz="1600" kern="1200" dirty="0">
              <a:solidFill>
                <a:schemeClr val="accent2"/>
              </a:solidFill>
              <a:latin typeface="Courier New" pitchFamily="49" charset="0"/>
              <a:cs typeface="Courier New" pitchFamily="49" charset="0"/>
            </a:endParaRPr>
          </a:p>
          <a:p>
            <a:pPr lvl="3" eaLnBrk="1" hangingPunct="1">
              <a:buFontTx/>
              <a:buNone/>
              <a:defRPr/>
            </a:pPr>
            <a:r>
              <a:rPr lang="en-US" sz="1600" kern="1200" dirty="0">
                <a:solidFill>
                  <a:schemeClr val="accent2"/>
                </a:solidFill>
                <a:latin typeface="Courier New" pitchFamily="49" charset="0"/>
                <a:cs typeface="Courier New" pitchFamily="49" charset="0"/>
              </a:rPr>
              <a:t>FROM </a:t>
            </a:r>
            <a:r>
              <a:rPr lang="en-US" sz="1600" kern="1200" dirty="0" err="1">
                <a:solidFill>
                  <a:schemeClr val="accent2"/>
                </a:solidFill>
                <a:latin typeface="Courier New" pitchFamily="49" charset="0"/>
                <a:cs typeface="Courier New" pitchFamily="49" charset="0"/>
              </a:rPr>
              <a:t>table_name</a:t>
            </a:r>
            <a:endParaRPr lang="en-US" sz="1600" kern="1200" dirty="0">
              <a:solidFill>
                <a:schemeClr val="accent2"/>
              </a:solidFill>
              <a:latin typeface="Courier New" pitchFamily="49" charset="0"/>
              <a:cs typeface="Courier New" pitchFamily="49" charset="0"/>
            </a:endParaRPr>
          </a:p>
          <a:p>
            <a:pPr lvl="3" eaLnBrk="1" hangingPunct="1">
              <a:buFontTx/>
              <a:buNone/>
              <a:defRPr/>
            </a:pPr>
            <a:r>
              <a:rPr lang="en-US" sz="1600" kern="1200" dirty="0">
                <a:solidFill>
                  <a:schemeClr val="accent2"/>
                </a:solidFill>
                <a:latin typeface="Courier New" pitchFamily="49" charset="0"/>
                <a:cs typeface="Courier New" pitchFamily="49" charset="0"/>
              </a:rPr>
              <a:t>WHERE condition</a:t>
            </a:r>
          </a:p>
          <a:p>
            <a:pPr lvl="3" eaLnBrk="1" hangingPunct="1">
              <a:buFontTx/>
              <a:buNone/>
              <a:defRPr/>
            </a:pPr>
            <a:r>
              <a:rPr lang="en-US" sz="1600" kern="1200" dirty="0">
                <a:solidFill>
                  <a:schemeClr val="accent2"/>
                </a:solidFill>
                <a:latin typeface="Courier New" pitchFamily="49" charset="0"/>
                <a:cs typeface="Courier New" pitchFamily="49" charset="0"/>
              </a:rPr>
              <a:t>[GROUP BY [ALL] expression [, expression]</a:t>
            </a:r>
          </a:p>
          <a:p>
            <a:pPr lvl="3" eaLnBrk="1" hangingPunct="1">
              <a:buFontTx/>
              <a:buNone/>
              <a:defRPr/>
            </a:pPr>
            <a:r>
              <a:rPr lang="en-US" sz="1600" kern="1200" dirty="0">
                <a:solidFill>
                  <a:schemeClr val="accent2"/>
                </a:solidFill>
                <a:latin typeface="Courier New" pitchFamily="49" charset="0"/>
                <a:cs typeface="Courier New" pitchFamily="49" charset="0"/>
              </a:rPr>
              <a:t>[HAVING </a:t>
            </a:r>
            <a:r>
              <a:rPr lang="en-US" sz="1600" kern="1200" dirty="0" err="1">
                <a:solidFill>
                  <a:schemeClr val="accent2"/>
                </a:solidFill>
                <a:latin typeface="Courier New" pitchFamily="49" charset="0"/>
                <a:cs typeface="Courier New" pitchFamily="49" charset="0"/>
              </a:rPr>
              <a:t>search_condition</a:t>
            </a:r>
            <a:r>
              <a:rPr lang="en-US" sz="1600" kern="1200" dirty="0">
                <a:solidFill>
                  <a:schemeClr val="accent2"/>
                </a:solidFill>
                <a:latin typeface="Courier New" pitchFamily="49" charset="0"/>
                <a:cs typeface="Courier New" pitchFamily="49" charset="0"/>
              </a:rPr>
              <a:t>]</a:t>
            </a:r>
          </a:p>
          <a:p>
            <a:pPr lvl="1" eaLnBrk="1" hangingPunct="1">
              <a:buFontTx/>
              <a:buBlip>
                <a:blip r:embed="rId4"/>
              </a:buBlip>
              <a:defRPr/>
            </a:pPr>
            <a:endParaRPr lang="en-US" sz="1800" kern="1200" dirty="0">
              <a:solidFill>
                <a:schemeClr val="accent2"/>
              </a:solidFill>
              <a:latin typeface="Arial" charset="0"/>
              <a:cs typeface="Times New Roman" pitchFamily="18" charset="0"/>
            </a:endParaRPr>
          </a:p>
        </p:txBody>
      </p:sp>
      <p:sp>
        <p:nvSpPr>
          <p:cNvPr id="1331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Grouping Data (Contd.)</a:t>
            </a:r>
          </a:p>
        </p:txBody>
      </p:sp>
    </p:spTree>
    <p:extLst>
      <p:ext uri="{BB962C8B-B14F-4D97-AF65-F5344CB8AC3E}">
        <p14:creationId xmlns:p14="http://schemas.microsoft.com/office/powerpoint/2010/main" val="37439623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For example:</a:t>
            </a:r>
          </a:p>
          <a:p>
            <a:pPr lvl="2">
              <a:buFontTx/>
              <a:buNone/>
              <a:defRPr/>
            </a:pPr>
            <a:r>
              <a:rPr lang="en-US" sz="1200" dirty="0">
                <a:solidFill>
                  <a:schemeClr val="accent2"/>
                </a:solidFill>
                <a:latin typeface="Arial" charset="0"/>
                <a:cs typeface="Times New Roman" pitchFamily="18" charset="0"/>
              </a:rPr>
              <a:t>	</a:t>
            </a:r>
            <a:r>
              <a:rPr lang="en-US" sz="1600" dirty="0">
                <a:solidFill>
                  <a:schemeClr val="accent2"/>
                </a:solidFill>
                <a:latin typeface="Courier New" pitchFamily="49" charset="0"/>
                <a:cs typeface="Courier New" pitchFamily="49" charset="0"/>
              </a:rPr>
              <a:t>SELECT Title, Minimum = min(VacationHours), Maximum = max(VacationHours) 		  FROM HumanResources.Employee</a:t>
            </a:r>
            <a:br>
              <a:rPr lang="en-US" sz="1600" dirty="0">
                <a:solidFill>
                  <a:schemeClr val="accent2"/>
                </a:solidFill>
                <a:latin typeface="Courier New" pitchFamily="49" charset="0"/>
                <a:cs typeface="Courier New" pitchFamily="49" charset="0"/>
              </a:rPr>
            </a:br>
            <a:r>
              <a:rPr lang="en-US" sz="1600" dirty="0">
                <a:solidFill>
                  <a:schemeClr val="accent2"/>
                </a:solidFill>
                <a:latin typeface="Courier New" pitchFamily="49" charset="0"/>
                <a:cs typeface="Courier New" pitchFamily="49" charset="0"/>
              </a:rPr>
              <a:t>WHERE VacationHours &gt; 80 GROUP BY Title</a:t>
            </a:r>
          </a:p>
          <a:p>
            <a:pPr lvl="1">
              <a:buFontTx/>
              <a:buNone/>
              <a:defRPr/>
            </a:pPr>
            <a:endParaRPr lang="en-US" sz="1600" dirty="0">
              <a:solidFill>
                <a:schemeClr val="accent2"/>
              </a:solidFill>
              <a:latin typeface="Courier New" pitchFamily="49" charset="0"/>
              <a:cs typeface="Courier New" pitchFamily="49"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p:txBody>
      </p:sp>
      <p:sp>
        <p:nvSpPr>
          <p:cNvPr id="1433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Grouping Data (Contd.)</a:t>
            </a:r>
          </a:p>
        </p:txBody>
      </p:sp>
      <p:sp>
        <p:nvSpPr>
          <p:cNvPr id="6" name="Down Arrow 5"/>
          <p:cNvSpPr/>
          <p:nvPr/>
        </p:nvSpPr>
        <p:spPr>
          <a:xfrm>
            <a:off x="6705600" y="2986088"/>
            <a:ext cx="122238" cy="381000"/>
          </a:xfrm>
          <a:prstGeom prst="downArrow">
            <a:avLst/>
          </a:prstGeom>
          <a:solidFill>
            <a:schemeClr val="tx1"/>
          </a:solidFill>
          <a:ln w="9525">
            <a:solidFill>
              <a:schemeClr val="tx1"/>
            </a:solid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7080250" y="3017839"/>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Output</a:t>
            </a:r>
          </a:p>
        </p:txBody>
      </p:sp>
      <p:sp>
        <p:nvSpPr>
          <p:cNvPr id="8" name="TextBox 7"/>
          <p:cNvSpPr txBox="1">
            <a:spLocks noChangeArrowheads="1"/>
          </p:cNvSpPr>
          <p:nvPr/>
        </p:nvSpPr>
        <p:spPr bwMode="auto">
          <a:xfrm>
            <a:off x="3276600" y="4038600"/>
            <a:ext cx="1447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Displays the minimum and maximum values of vacation hours for the different types of titles.</a:t>
            </a:r>
          </a:p>
        </p:txBody>
      </p:sp>
      <p:pic>
        <p:nvPicPr>
          <p:cNvPr id="615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810001"/>
            <a:ext cx="5334000" cy="2181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6477000" y="3992563"/>
            <a:ext cx="693738" cy="1981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447865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6151"/>
                                        </p:tgtEl>
                                        <p:attrNameLst>
                                          <p:attrName>style.visibility</p:attrName>
                                        </p:attrNameLst>
                                      </p:cBhvr>
                                      <p:to>
                                        <p:strVal val="visible"/>
                                      </p:to>
                                    </p:set>
                                    <p:animEffect transition="in" filter="checkerboard(across)">
                                      <p:cBhvr>
                                        <p:cTn id="14" dur="500"/>
                                        <p:tgtEl>
                                          <p:spTgt spid="615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Effect transition="in" filter="fade">
                                      <p:cBhvr>
                                        <p:cTn id="21" dur="1000"/>
                                        <p:tgtEl>
                                          <p:spTgt spid="5"/>
                                        </p:tgtEl>
                                      </p:cBhvr>
                                    </p:animEffect>
                                  </p:childTnLst>
                                </p:cTn>
                              </p:par>
                            </p:childTnLst>
                          </p:cTn>
                        </p:par>
                        <p:par>
                          <p:cTn id="22" fill="hold" nodeType="afterGroup">
                            <p:stCondLst>
                              <p:cond delay="1000"/>
                            </p:stCondLst>
                            <p:childTnLst>
                              <p:par>
                                <p:cTn id="23" presetID="5"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heckerboard(across)">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The GROUPING SETS clause is used to combine the result generated by multiple GROUP BY clauses into a single result set.</a:t>
            </a:r>
          </a:p>
          <a:p>
            <a:pPr lvl="1" eaLnBrk="1" hangingPunct="1">
              <a:buFontTx/>
              <a:buBlip>
                <a:blip r:embed="rId3"/>
              </a:buBlip>
              <a:defRPr/>
            </a:pPr>
            <a:r>
              <a:rPr lang="en-US" sz="1800" kern="1200" dirty="0">
                <a:solidFill>
                  <a:schemeClr val="accent2"/>
                </a:solidFill>
                <a:latin typeface="Arial" charset="0"/>
                <a:cs typeface="Times New Roman" pitchFamily="18" charset="0"/>
              </a:rPr>
              <a:t>For example:</a:t>
            </a:r>
          </a:p>
          <a:p>
            <a:pPr lvl="3" eaLnBrk="1" hangingPunct="1">
              <a:buFontTx/>
              <a:buNone/>
              <a:defRPr/>
            </a:pPr>
            <a:r>
              <a:rPr lang="en-US" sz="1600" kern="1200" dirty="0">
                <a:solidFill>
                  <a:schemeClr val="accent2"/>
                </a:solidFill>
                <a:latin typeface="Courier New" pitchFamily="49" charset="0"/>
                <a:cs typeface="Courier New" pitchFamily="49" charset="0"/>
              </a:rPr>
              <a:t>SELECT Region, Department, AVG(SAL) </a:t>
            </a:r>
          </a:p>
          <a:p>
            <a:pPr lvl="3" eaLnBrk="1" hangingPunct="1">
              <a:buFontTx/>
              <a:buNone/>
              <a:defRPr/>
            </a:pPr>
            <a:r>
              <a:rPr lang="en-US" sz="1600" kern="1200" dirty="0" err="1">
                <a:solidFill>
                  <a:schemeClr val="accent2"/>
                </a:solidFill>
                <a:latin typeface="Courier New" pitchFamily="49" charset="0"/>
                <a:cs typeface="Courier New" pitchFamily="49" charset="0"/>
              </a:rPr>
              <a:t>AverageSalary</a:t>
            </a:r>
            <a:r>
              <a:rPr lang="en-US" sz="1600" kern="1200" dirty="0">
                <a:solidFill>
                  <a:schemeClr val="accent2"/>
                </a:solidFill>
                <a:latin typeface="Courier New" pitchFamily="49" charset="0"/>
                <a:cs typeface="Courier New" pitchFamily="49" charset="0"/>
              </a:rPr>
              <a:t> FROM </a:t>
            </a:r>
            <a:r>
              <a:rPr lang="en-US" sz="1600" kern="1200" dirty="0" err="1">
                <a:solidFill>
                  <a:schemeClr val="accent2"/>
                </a:solidFill>
                <a:latin typeface="Courier New" pitchFamily="49" charset="0"/>
                <a:cs typeface="Courier New" pitchFamily="49" charset="0"/>
              </a:rPr>
              <a:t>EmpTable</a:t>
            </a:r>
            <a:r>
              <a:rPr lang="en-US" sz="1600" kern="1200" dirty="0">
                <a:solidFill>
                  <a:schemeClr val="accent2"/>
                </a:solidFill>
                <a:latin typeface="Courier New" pitchFamily="49" charset="0"/>
                <a:cs typeface="Courier New" pitchFamily="49" charset="0"/>
              </a:rPr>
              <a:t> </a:t>
            </a:r>
          </a:p>
          <a:p>
            <a:pPr lvl="3" eaLnBrk="1" hangingPunct="1">
              <a:buFontTx/>
              <a:buNone/>
              <a:defRPr/>
            </a:pPr>
            <a:r>
              <a:rPr lang="en-US" sz="1600" kern="1200" dirty="0">
                <a:solidFill>
                  <a:schemeClr val="accent2"/>
                </a:solidFill>
                <a:latin typeface="Courier New" pitchFamily="49" charset="0"/>
                <a:cs typeface="Courier New" pitchFamily="49" charset="0"/>
              </a:rPr>
              <a:t>GROUP BY </a:t>
            </a:r>
          </a:p>
          <a:p>
            <a:pPr lvl="3" eaLnBrk="1" hangingPunct="1">
              <a:buFontTx/>
              <a:buNone/>
              <a:defRPr/>
            </a:pPr>
            <a:r>
              <a:rPr lang="en-US" sz="1600" kern="1200" dirty="0">
                <a:solidFill>
                  <a:schemeClr val="accent2"/>
                </a:solidFill>
                <a:latin typeface="Courier New" pitchFamily="49" charset="0"/>
                <a:cs typeface="Courier New" pitchFamily="49" charset="0"/>
              </a:rPr>
              <a:t>      GROUPING SETS </a:t>
            </a:r>
          </a:p>
          <a:p>
            <a:pPr lvl="3" eaLnBrk="1" hangingPunct="1">
              <a:buFontTx/>
              <a:buNone/>
              <a:defRPr/>
            </a:pPr>
            <a:r>
              <a:rPr lang="en-US" sz="1600" kern="1200" dirty="0">
                <a:solidFill>
                  <a:schemeClr val="accent2"/>
                </a:solidFill>
                <a:latin typeface="Courier New" pitchFamily="49" charset="0"/>
                <a:cs typeface="Courier New" pitchFamily="49" charset="0"/>
              </a:rPr>
              <a:t>      ( </a:t>
            </a:r>
          </a:p>
          <a:p>
            <a:pPr lvl="3" eaLnBrk="1" hangingPunct="1">
              <a:buFontTx/>
              <a:buNone/>
              <a:defRPr/>
            </a:pPr>
            <a:r>
              <a:rPr lang="en-US" sz="1600" kern="1200" dirty="0">
                <a:solidFill>
                  <a:schemeClr val="accent2"/>
                </a:solidFill>
                <a:latin typeface="Courier New" pitchFamily="49" charset="0"/>
                <a:cs typeface="Courier New" pitchFamily="49" charset="0"/>
              </a:rPr>
              <a:t>            (Region, Department), </a:t>
            </a:r>
          </a:p>
          <a:p>
            <a:pPr lvl="3" eaLnBrk="1" hangingPunct="1">
              <a:buFontTx/>
              <a:buNone/>
              <a:defRPr/>
            </a:pPr>
            <a:r>
              <a:rPr lang="en-US" sz="1600" kern="1200" dirty="0">
                <a:solidFill>
                  <a:schemeClr val="accent2"/>
                </a:solidFill>
                <a:latin typeface="Courier New" pitchFamily="49" charset="0"/>
                <a:cs typeface="Courier New" pitchFamily="49" charset="0"/>
              </a:rPr>
              <a:t>            (Region), </a:t>
            </a:r>
          </a:p>
          <a:p>
            <a:pPr lvl="3" eaLnBrk="1" hangingPunct="1">
              <a:buFontTx/>
              <a:buNone/>
              <a:defRPr/>
            </a:pPr>
            <a:r>
              <a:rPr lang="en-US" sz="1600" kern="1200" dirty="0">
                <a:solidFill>
                  <a:schemeClr val="accent2"/>
                </a:solidFill>
                <a:latin typeface="Courier New" pitchFamily="49" charset="0"/>
                <a:cs typeface="Courier New" pitchFamily="49" charset="0"/>
              </a:rPr>
              <a:t>            (Department) </a:t>
            </a:r>
          </a:p>
          <a:p>
            <a:pPr lvl="3" eaLnBrk="1" hangingPunct="1">
              <a:buFontTx/>
              <a:buNone/>
              <a:defRPr/>
            </a:pPr>
            <a:r>
              <a:rPr lang="en-US" sz="1600" kern="1200" dirty="0">
                <a:solidFill>
                  <a:schemeClr val="accent2"/>
                </a:solidFill>
                <a:latin typeface="Courier New" pitchFamily="49" charset="0"/>
                <a:cs typeface="Courier New" pitchFamily="49" charset="0"/>
              </a:rPr>
              <a:t>      )</a:t>
            </a:r>
          </a:p>
          <a:p>
            <a:pPr lvl="1" eaLnBrk="1" hangingPunct="1">
              <a:buFontTx/>
              <a:buBlip>
                <a:blip r:embed="rId3"/>
              </a:buBlip>
              <a:defRPr/>
            </a:pPr>
            <a:endParaRPr lang="en-US" sz="1800" kern="1200" dirty="0">
              <a:solidFill>
                <a:schemeClr val="accent2"/>
              </a:solidFill>
              <a:latin typeface="Arial" charset="0"/>
              <a:cs typeface="Times New Roman" pitchFamily="18" charset="0"/>
            </a:endParaRPr>
          </a:p>
        </p:txBody>
      </p:sp>
      <p:sp>
        <p:nvSpPr>
          <p:cNvPr id="1536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Grouping Data (Contd.)</a:t>
            </a:r>
          </a:p>
        </p:txBody>
      </p:sp>
    </p:spTree>
    <p:extLst>
      <p:ext uri="{BB962C8B-B14F-4D97-AF65-F5344CB8AC3E}">
        <p14:creationId xmlns:p14="http://schemas.microsoft.com/office/powerpoint/2010/main" val="32470136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The following figure displays the output of the preceding query.</a:t>
            </a:r>
          </a:p>
          <a:p>
            <a:pPr lvl="2">
              <a:buFontTx/>
              <a:buNone/>
              <a:defRPr/>
            </a:pPr>
            <a:r>
              <a:rPr lang="en-US" sz="1200" dirty="0">
                <a:solidFill>
                  <a:schemeClr val="accent2"/>
                </a:solidFill>
                <a:latin typeface="Arial" charset="0"/>
                <a:cs typeface="Times New Roman" pitchFamily="18" charset="0"/>
              </a:rPr>
              <a:t>	</a:t>
            </a:r>
            <a:endParaRPr lang="en-US" sz="1600" dirty="0">
              <a:solidFill>
                <a:schemeClr val="accent2"/>
              </a:solidFill>
              <a:latin typeface="Courier New" pitchFamily="49" charset="0"/>
              <a:cs typeface="Courier New" pitchFamily="49"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p:txBody>
      </p:sp>
      <p:sp>
        <p:nvSpPr>
          <p:cNvPr id="1638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dirty="0">
                <a:solidFill>
                  <a:srgbClr val="FF0000"/>
                </a:solidFill>
                <a:latin typeface="Tahoma" pitchFamily="34" charset="0"/>
                <a:cs typeface="Times New Roman" pitchFamily="18" charset="0"/>
              </a:rPr>
              <a:t>Grouping Data (Contd.)</a:t>
            </a:r>
          </a:p>
        </p:txBody>
      </p:sp>
      <p:pic>
        <p:nvPicPr>
          <p:cNvPr id="1638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362201"/>
            <a:ext cx="4572000" cy="282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TextBox 9"/>
          <p:cNvSpPr txBox="1">
            <a:spLocks noChangeArrowheads="1"/>
          </p:cNvSpPr>
          <p:nvPr/>
        </p:nvSpPr>
        <p:spPr bwMode="auto">
          <a:xfrm>
            <a:off x="3810000" y="5410201"/>
            <a:ext cx="617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The rows that do not have NULL values represent the average salary of the employees grouped for each region and department.</a:t>
            </a:r>
          </a:p>
        </p:txBody>
      </p:sp>
      <p:sp>
        <p:nvSpPr>
          <p:cNvPr id="11" name="TextBox 10"/>
          <p:cNvSpPr txBox="1">
            <a:spLocks noChangeArrowheads="1"/>
          </p:cNvSpPr>
          <p:nvPr/>
        </p:nvSpPr>
        <p:spPr bwMode="auto">
          <a:xfrm>
            <a:off x="3810000" y="5410201"/>
            <a:ext cx="617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The rows that contain NULL values in the Department column represent the average salary of the employees for each region.</a:t>
            </a:r>
          </a:p>
        </p:txBody>
      </p:sp>
      <p:sp>
        <p:nvSpPr>
          <p:cNvPr id="12" name="TextBox 11"/>
          <p:cNvSpPr txBox="1">
            <a:spLocks noChangeArrowheads="1"/>
          </p:cNvSpPr>
          <p:nvPr/>
        </p:nvSpPr>
        <p:spPr bwMode="auto">
          <a:xfrm>
            <a:off x="3810000" y="5410201"/>
            <a:ext cx="617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sz="1400">
                <a:solidFill>
                  <a:srgbClr val="C00000"/>
                </a:solidFill>
                <a:latin typeface="Arial" pitchFamily="34" charset="0"/>
              </a:rPr>
              <a:t>The rows that contain NULL values in the Region column represent the average salary of the employees for each department.</a:t>
            </a:r>
          </a:p>
        </p:txBody>
      </p:sp>
      <p:sp>
        <p:nvSpPr>
          <p:cNvPr id="13" name="Rectangle 12"/>
          <p:cNvSpPr/>
          <p:nvPr/>
        </p:nvSpPr>
        <p:spPr>
          <a:xfrm>
            <a:off x="5105400" y="2620963"/>
            <a:ext cx="38862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5105400" y="3429001"/>
            <a:ext cx="3886200" cy="7159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135563" y="4449763"/>
            <a:ext cx="3886200" cy="7159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5105400" y="3124200"/>
            <a:ext cx="38862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a:xfrm>
            <a:off x="5135563" y="4114800"/>
            <a:ext cx="38862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925656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fltVal val="0"/>
                                          </p:val>
                                        </p:tav>
                                        <p:tav tm="100000">
                                          <p:val>
                                            <p:strVal val="#ppt_w"/>
                                          </p:val>
                                        </p:tav>
                                      </p:tavLst>
                                    </p:anim>
                                    <p:anim calcmode="lin" valueType="num">
                                      <p:cBhvr>
                                        <p:cTn id="13" dur="1000" fill="hold"/>
                                        <p:tgtEl>
                                          <p:spTgt spid="14"/>
                                        </p:tgtEl>
                                        <p:attrNameLst>
                                          <p:attrName>ppt_h</p:attrName>
                                        </p:attrNameLst>
                                      </p:cBhvr>
                                      <p:tavLst>
                                        <p:tav tm="0">
                                          <p:val>
                                            <p:fltVal val="0"/>
                                          </p:val>
                                        </p:tav>
                                        <p:tav tm="100000">
                                          <p:val>
                                            <p:strVal val="#ppt_h"/>
                                          </p:val>
                                        </p:tav>
                                      </p:tavLst>
                                    </p:anim>
                                    <p:animEffect transition="in" filter="fade">
                                      <p:cBhvr>
                                        <p:cTn id="14" dur="1000"/>
                                        <p:tgtEl>
                                          <p:spTgt spid="14"/>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xit" presetSubtype="0" fill="hold" grpId="1" nodeType="clickEffect">
                                  <p:stCondLst>
                                    <p:cond delay="0"/>
                                  </p:stCondLst>
                                  <p:childTnLst>
                                    <p:animEffect transition="out" filter="dissolv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9" presetClass="exit" presetSubtype="0" fill="hold" grpId="1" nodeType="withEffect">
                                  <p:stCondLst>
                                    <p:cond delay="0"/>
                                  </p:stCondLst>
                                  <p:childTnLst>
                                    <p:animEffect transition="out" filter="dissolve">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par>
                                <p:cTn id="27" presetID="9" presetClass="exit" presetSubtype="0" fill="hold" grpId="1" nodeType="with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53"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childTnLst>
                          </p:cTn>
                        </p:par>
                        <p:par>
                          <p:cTn id="35" fill="hold" nodeType="afterGroup">
                            <p:stCondLst>
                              <p:cond delay="1000"/>
                            </p:stCondLst>
                            <p:childTnLst>
                              <p:par>
                                <p:cTn id="36" presetID="5" presetClass="entr" presetSubtype="1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checkerboard(across)">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xit" presetSubtype="0" fill="hold" grpId="1" nodeType="clickEffect">
                                  <p:stCondLst>
                                    <p:cond delay="0"/>
                                  </p:stCondLst>
                                  <p:childTnLst>
                                    <p:animEffect transition="out" filter="dissolv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par>
                                <p:cTn id="47" presetID="53"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1000" fill="hold"/>
                                        <p:tgtEl>
                                          <p:spTgt spid="16"/>
                                        </p:tgtEl>
                                        <p:attrNameLst>
                                          <p:attrName>ppt_w</p:attrName>
                                        </p:attrNameLst>
                                      </p:cBhvr>
                                      <p:tavLst>
                                        <p:tav tm="0">
                                          <p:val>
                                            <p:fltVal val="0"/>
                                          </p:val>
                                        </p:tav>
                                        <p:tav tm="100000">
                                          <p:val>
                                            <p:strVal val="#ppt_w"/>
                                          </p:val>
                                        </p:tav>
                                      </p:tavLst>
                                    </p:anim>
                                    <p:anim calcmode="lin" valueType="num">
                                      <p:cBhvr>
                                        <p:cTn id="50" dur="1000" fill="hold"/>
                                        <p:tgtEl>
                                          <p:spTgt spid="16"/>
                                        </p:tgtEl>
                                        <p:attrNameLst>
                                          <p:attrName>ppt_h</p:attrName>
                                        </p:attrNameLst>
                                      </p:cBhvr>
                                      <p:tavLst>
                                        <p:tav tm="0">
                                          <p:val>
                                            <p:fltVal val="0"/>
                                          </p:val>
                                        </p:tav>
                                        <p:tav tm="100000">
                                          <p:val>
                                            <p:strVal val="#ppt_h"/>
                                          </p:val>
                                        </p:tav>
                                      </p:tavLst>
                                    </p:anim>
                                    <p:animEffect transition="in" filter="fade">
                                      <p:cBhvr>
                                        <p:cTn id="51" dur="1000"/>
                                        <p:tgtEl>
                                          <p:spTgt spid="16"/>
                                        </p:tgtEl>
                                      </p:cBhvr>
                                    </p:animEffect>
                                  </p:childTnLst>
                                </p:cTn>
                              </p:par>
                              <p:par>
                                <p:cTn id="52" presetID="53"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Effect transition="in" filter="fade">
                                      <p:cBhvr>
                                        <p:cTn id="56" dur="1000"/>
                                        <p:tgtEl>
                                          <p:spTgt spid="17"/>
                                        </p:tgtEl>
                                      </p:cBhvr>
                                    </p:animEffect>
                                  </p:childTnLst>
                                </p:cTn>
                              </p:par>
                            </p:childTnLst>
                          </p:cTn>
                        </p:par>
                        <p:par>
                          <p:cTn id="57" fill="hold" nodeType="afterGroup">
                            <p:stCondLst>
                              <p:cond delay="1000"/>
                            </p:stCondLst>
                            <p:childTnLst>
                              <p:par>
                                <p:cTn id="58" presetID="5" presetClass="entr" presetSubtype="10"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checkerboard(across)">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P spid="13" grpId="0" animBg="1"/>
      <p:bldP spid="13" grpId="1" animBg="1"/>
      <p:bldP spid="14" grpId="0" animBg="1"/>
      <p:bldP spid="14" grpId="1" animBg="1"/>
      <p:bldP spid="15" grpId="0" animBg="1"/>
      <p:bldP spid="15" grpId="1" animBg="1"/>
      <p:bldP spid="16" grpId="0" animBg="1"/>
      <p:bldP spid="1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bwMode="auto">
          <a:xfrm>
            <a:off x="3354388" y="1598614"/>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COMPUTE and COMPUTE BY: </a:t>
            </a:r>
          </a:p>
          <a:p>
            <a:pPr lvl="1" eaLnBrk="1" hangingPunct="1">
              <a:buFontTx/>
              <a:buBlip>
                <a:blip r:embed="rId4"/>
              </a:buBlip>
              <a:defRPr/>
            </a:pPr>
            <a:r>
              <a:rPr lang="en-US" sz="1800" kern="1200" dirty="0">
                <a:solidFill>
                  <a:schemeClr val="accent2"/>
                </a:solidFill>
                <a:latin typeface="Arial" charset="0"/>
                <a:cs typeface="Times New Roman" pitchFamily="18" charset="0"/>
              </a:rPr>
              <a:t>The COMPUTE clause is used to generate summary rows by using aggregate functions in the query results. </a:t>
            </a:r>
          </a:p>
          <a:p>
            <a:pPr lvl="1" eaLnBrk="1" hangingPunct="1">
              <a:buFontTx/>
              <a:buBlip>
                <a:blip r:embed="rId4"/>
              </a:buBlip>
              <a:defRPr/>
            </a:pPr>
            <a:r>
              <a:rPr lang="en-US" sz="1800" kern="1200" dirty="0">
                <a:solidFill>
                  <a:schemeClr val="accent2"/>
                </a:solidFill>
                <a:latin typeface="Arial" charset="0"/>
                <a:cs typeface="Times New Roman" pitchFamily="18" charset="0"/>
              </a:rPr>
              <a:t>The COMPUTE BY clause can be used to calculate summary values of the result set on a group of data.</a:t>
            </a:r>
          </a:p>
          <a:p>
            <a:pPr lvl="1" eaLnBrk="1" hangingPunct="1">
              <a:buFontTx/>
              <a:buBlip>
                <a:blip r:embed="rId4"/>
              </a:buBlip>
              <a:defRPr/>
            </a:pPr>
            <a:r>
              <a:rPr lang="en-US" sz="1800" kern="1200" dirty="0">
                <a:solidFill>
                  <a:schemeClr val="accent2"/>
                </a:solidFill>
                <a:latin typeface="Arial" charset="0"/>
                <a:cs typeface="Times New Roman" pitchFamily="18" charset="0"/>
              </a:rPr>
              <a:t>Syntax:</a:t>
            </a:r>
          </a:p>
          <a:p>
            <a:pPr lvl="2">
              <a:buFontTx/>
              <a:buNone/>
              <a:defRPr/>
            </a:pPr>
            <a:r>
              <a:rPr lang="en-IN" sz="1000" dirty="0">
                <a:solidFill>
                  <a:schemeClr val="accent2"/>
                </a:solidFill>
                <a:latin typeface="Courier New" pitchFamily="49" charset="0"/>
                <a:cs typeface="Courier New" pitchFamily="49" charset="0"/>
              </a:rPr>
              <a:t>	</a:t>
            </a:r>
            <a:r>
              <a:rPr lang="en-IN" sz="1600" dirty="0">
                <a:solidFill>
                  <a:schemeClr val="accent2"/>
                </a:solidFill>
                <a:latin typeface="Courier New" pitchFamily="49" charset="0"/>
                <a:cs typeface="Courier New" pitchFamily="49" charset="0"/>
              </a:rPr>
              <a:t>SELECT </a:t>
            </a:r>
            <a:r>
              <a:rPr lang="en-IN" sz="1600" dirty="0" err="1">
                <a:solidFill>
                  <a:schemeClr val="accent2"/>
                </a:solidFill>
                <a:latin typeface="Courier New" pitchFamily="49" charset="0"/>
                <a:cs typeface="Courier New" pitchFamily="49" charset="0"/>
              </a:rPr>
              <a:t>column_list</a:t>
            </a:r>
            <a:endParaRPr lang="en-US" sz="1600" dirty="0">
              <a:solidFill>
                <a:schemeClr val="accent2"/>
              </a:solidFill>
              <a:latin typeface="Courier New" pitchFamily="49" charset="0"/>
              <a:cs typeface="Courier New" pitchFamily="49" charset="0"/>
            </a:endParaRPr>
          </a:p>
          <a:p>
            <a:pPr lvl="2">
              <a:buFontTx/>
              <a:buNone/>
              <a:defRPr/>
            </a:pPr>
            <a:r>
              <a:rPr lang="en-IN" sz="1600" dirty="0">
                <a:solidFill>
                  <a:schemeClr val="accent2"/>
                </a:solidFill>
                <a:latin typeface="Courier New" pitchFamily="49" charset="0"/>
                <a:cs typeface="Courier New" pitchFamily="49" charset="0"/>
              </a:rPr>
              <a:t>	FROM </a:t>
            </a:r>
            <a:r>
              <a:rPr lang="en-IN" sz="1600" dirty="0" err="1">
                <a:solidFill>
                  <a:schemeClr val="accent2"/>
                </a:solidFill>
                <a:latin typeface="Courier New" pitchFamily="49" charset="0"/>
                <a:cs typeface="Courier New" pitchFamily="49" charset="0"/>
              </a:rPr>
              <a:t>table_name</a:t>
            </a:r>
            <a:endParaRPr lang="en-US" sz="1600" dirty="0">
              <a:solidFill>
                <a:schemeClr val="accent2"/>
              </a:solidFill>
              <a:latin typeface="Courier New" pitchFamily="49" charset="0"/>
              <a:cs typeface="Courier New" pitchFamily="49" charset="0"/>
            </a:endParaRPr>
          </a:p>
          <a:p>
            <a:pPr lvl="2">
              <a:buFontTx/>
              <a:buNone/>
              <a:defRPr/>
            </a:pPr>
            <a:r>
              <a:rPr lang="en-IN" sz="1600" dirty="0">
                <a:solidFill>
                  <a:schemeClr val="accent2"/>
                </a:solidFill>
                <a:latin typeface="Courier New" pitchFamily="49" charset="0"/>
                <a:cs typeface="Courier New" pitchFamily="49" charset="0"/>
              </a:rPr>
              <a:t>	ORDER BY </a:t>
            </a:r>
            <a:r>
              <a:rPr lang="en-IN" sz="1600" dirty="0" err="1">
                <a:solidFill>
                  <a:schemeClr val="accent2"/>
                </a:solidFill>
                <a:latin typeface="Courier New" pitchFamily="49" charset="0"/>
                <a:cs typeface="Courier New" pitchFamily="49" charset="0"/>
              </a:rPr>
              <a:t>column_name</a:t>
            </a:r>
            <a:endParaRPr lang="en-US" sz="1600" dirty="0">
              <a:solidFill>
                <a:schemeClr val="accent2"/>
              </a:solidFill>
              <a:latin typeface="Courier New" pitchFamily="49" charset="0"/>
              <a:cs typeface="Courier New" pitchFamily="49" charset="0"/>
            </a:endParaRPr>
          </a:p>
          <a:p>
            <a:pPr lvl="2">
              <a:buFontTx/>
              <a:buNone/>
              <a:defRPr/>
            </a:pPr>
            <a:r>
              <a:rPr lang="en-IN" sz="1600" dirty="0">
                <a:solidFill>
                  <a:schemeClr val="accent2"/>
                </a:solidFill>
                <a:latin typeface="Courier New" pitchFamily="49" charset="0"/>
                <a:cs typeface="Courier New" pitchFamily="49" charset="0"/>
              </a:rPr>
              <a:t>	COMPUTE </a:t>
            </a:r>
            <a:r>
              <a:rPr lang="en-IN" sz="1600" dirty="0" err="1">
                <a:solidFill>
                  <a:schemeClr val="accent2"/>
                </a:solidFill>
                <a:latin typeface="Courier New" pitchFamily="49" charset="0"/>
                <a:cs typeface="Courier New" pitchFamily="49" charset="0"/>
              </a:rPr>
              <a:t>aggregate_function</a:t>
            </a:r>
            <a:r>
              <a:rPr lang="en-IN" sz="1600" dirty="0">
                <a:solidFill>
                  <a:schemeClr val="accent2"/>
                </a:solidFill>
                <a:latin typeface="Courier New" pitchFamily="49" charset="0"/>
                <a:cs typeface="Courier New" pitchFamily="49" charset="0"/>
              </a:rPr>
              <a:t> (</a:t>
            </a:r>
            <a:r>
              <a:rPr lang="en-IN" sz="1600" dirty="0" err="1">
                <a:solidFill>
                  <a:schemeClr val="accent2"/>
                </a:solidFill>
                <a:latin typeface="Courier New" pitchFamily="49" charset="0"/>
                <a:cs typeface="Courier New" pitchFamily="49" charset="0"/>
              </a:rPr>
              <a:t>column_name</a:t>
            </a:r>
            <a:r>
              <a:rPr lang="en-IN" sz="1600" dirty="0">
                <a:solidFill>
                  <a:schemeClr val="accent2"/>
                </a:solidFill>
                <a:latin typeface="Courier New" pitchFamily="49" charset="0"/>
                <a:cs typeface="Courier New" pitchFamily="49" charset="0"/>
              </a:rPr>
              <a:t>) [, </a:t>
            </a:r>
            <a:r>
              <a:rPr lang="en-IN" sz="1600" dirty="0" err="1">
                <a:solidFill>
                  <a:schemeClr val="accent2"/>
                </a:solidFill>
                <a:latin typeface="Courier New" pitchFamily="49" charset="0"/>
                <a:cs typeface="Courier New" pitchFamily="49" charset="0"/>
              </a:rPr>
              <a:t>aggregate_function</a:t>
            </a:r>
            <a:r>
              <a:rPr lang="en-IN" sz="1600" dirty="0">
                <a:solidFill>
                  <a:schemeClr val="accent2"/>
                </a:solidFill>
                <a:latin typeface="Courier New" pitchFamily="49" charset="0"/>
                <a:cs typeface="Courier New" pitchFamily="49" charset="0"/>
              </a:rPr>
              <a:t> (</a:t>
            </a:r>
            <a:r>
              <a:rPr lang="en-IN" sz="1600" dirty="0" err="1">
                <a:solidFill>
                  <a:schemeClr val="accent2"/>
                </a:solidFill>
                <a:latin typeface="Courier New" pitchFamily="49" charset="0"/>
                <a:cs typeface="Courier New" pitchFamily="49" charset="0"/>
              </a:rPr>
              <a:t>column_name</a:t>
            </a:r>
            <a:r>
              <a:rPr lang="en-IN" sz="1600" dirty="0">
                <a:solidFill>
                  <a:schemeClr val="accent2"/>
                </a:solidFill>
                <a:latin typeface="Courier New" pitchFamily="49" charset="0"/>
                <a:cs typeface="Courier New" pitchFamily="49" charset="0"/>
              </a:rPr>
              <a:t>)...] </a:t>
            </a:r>
            <a:br>
              <a:rPr lang="en-IN" sz="1600" dirty="0">
                <a:solidFill>
                  <a:schemeClr val="accent2"/>
                </a:solidFill>
                <a:latin typeface="Courier New" pitchFamily="49" charset="0"/>
                <a:cs typeface="Courier New" pitchFamily="49" charset="0"/>
              </a:rPr>
            </a:br>
            <a:r>
              <a:rPr lang="en-IN" sz="1600" dirty="0">
                <a:solidFill>
                  <a:schemeClr val="accent2"/>
                </a:solidFill>
                <a:latin typeface="Courier New" pitchFamily="49" charset="0"/>
                <a:cs typeface="Courier New" pitchFamily="49" charset="0"/>
              </a:rPr>
              <a:t>[BY </a:t>
            </a:r>
            <a:r>
              <a:rPr lang="en-IN" sz="1600" dirty="0" err="1">
                <a:solidFill>
                  <a:schemeClr val="accent2"/>
                </a:solidFill>
                <a:latin typeface="Courier New" pitchFamily="49" charset="0"/>
                <a:cs typeface="Courier New" pitchFamily="49" charset="0"/>
              </a:rPr>
              <a:t>column_name</a:t>
            </a:r>
            <a:r>
              <a:rPr lang="en-IN" sz="1600" dirty="0">
                <a:solidFill>
                  <a:schemeClr val="accent2"/>
                </a:solidFill>
                <a:latin typeface="Courier New" pitchFamily="49" charset="0"/>
                <a:cs typeface="Courier New" pitchFamily="49" charset="0"/>
              </a:rPr>
              <a:t> [, </a:t>
            </a:r>
            <a:r>
              <a:rPr lang="en-IN" sz="1600" dirty="0" err="1">
                <a:solidFill>
                  <a:schemeClr val="accent2"/>
                </a:solidFill>
                <a:latin typeface="Courier New" pitchFamily="49" charset="0"/>
                <a:cs typeface="Courier New" pitchFamily="49" charset="0"/>
              </a:rPr>
              <a:t>column_name</a:t>
            </a:r>
            <a:r>
              <a:rPr lang="en-IN" sz="1600" dirty="0">
                <a:solidFill>
                  <a:schemeClr val="accent2"/>
                </a:solidFill>
                <a:latin typeface="Courier New" pitchFamily="49" charset="0"/>
                <a:cs typeface="Courier New" pitchFamily="49" charset="0"/>
              </a:rPr>
              <a:t>]...]</a:t>
            </a:r>
          </a:p>
          <a:p>
            <a:pPr lvl="1" eaLnBrk="1" hangingPunct="1">
              <a:buFontTx/>
              <a:buBlip>
                <a:blip r:embed="rId4"/>
              </a:buBlip>
              <a:defRPr/>
            </a:pPr>
            <a:endParaRPr lang="en-US" sz="1800" kern="1200" dirty="0">
              <a:solidFill>
                <a:schemeClr val="accent2"/>
              </a:solidFill>
              <a:latin typeface="Arial" charset="0"/>
              <a:cs typeface="Times New Roman" pitchFamily="18" charset="0"/>
            </a:endParaRPr>
          </a:p>
          <a:p>
            <a:pPr lvl="1" eaLnBrk="1" hangingPunct="1">
              <a:buFontTx/>
              <a:buBlip>
                <a:blip r:embed="rId4"/>
              </a:buBlip>
              <a:defRPr/>
            </a:pPr>
            <a:endParaRPr lang="en-US" sz="2000" dirty="0">
              <a:solidFill>
                <a:schemeClr val="accent2"/>
              </a:solidFill>
              <a:latin typeface="Arial" charset="0"/>
              <a:cs typeface="Times New Roman" pitchFamily="18" charset="0"/>
            </a:endParaRPr>
          </a:p>
        </p:txBody>
      </p:sp>
      <p:sp>
        <p:nvSpPr>
          <p:cNvPr id="1741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cs typeface="Arial" pitchFamily="34" charset="0"/>
              </a:defRPr>
            </a:lvl1pPr>
            <a:lvl2pPr marL="742950" indent="-285750" eaLnBrk="0" hangingPunct="0">
              <a:defRPr sz="2000">
                <a:solidFill>
                  <a:schemeClr val="tx1"/>
                </a:solidFill>
                <a:latin typeface="Times New Roman" pitchFamily="18" charset="0"/>
                <a:cs typeface="Arial" pitchFamily="34" charset="0"/>
              </a:defRPr>
            </a:lvl2pPr>
            <a:lvl3pPr marL="1143000" indent="-228600" eaLnBrk="0" hangingPunct="0">
              <a:defRPr sz="2000">
                <a:solidFill>
                  <a:schemeClr val="tx1"/>
                </a:solidFill>
                <a:latin typeface="Times New Roman" pitchFamily="18" charset="0"/>
                <a:cs typeface="Arial" pitchFamily="34" charset="0"/>
              </a:defRPr>
            </a:lvl3pPr>
            <a:lvl4pPr marL="1600200" indent="-228600" eaLnBrk="0" hangingPunct="0">
              <a:defRPr sz="2000">
                <a:solidFill>
                  <a:schemeClr val="tx1"/>
                </a:solidFill>
                <a:latin typeface="Times New Roman" pitchFamily="18" charset="0"/>
                <a:cs typeface="Arial" pitchFamily="34" charset="0"/>
              </a:defRPr>
            </a:lvl4pPr>
            <a:lvl5pPr marL="2057400" indent="-228600" eaLnBrk="0" hangingPunct="0">
              <a:defRPr sz="20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0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0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0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000">
                <a:solidFill>
                  <a:schemeClr val="tx1"/>
                </a:solidFill>
                <a:latin typeface="Times New Roman" pitchFamily="18" charset="0"/>
                <a:cs typeface="Arial" pitchFamily="34" charset="0"/>
              </a:defRPr>
            </a:lvl9pPr>
          </a:lstStyle>
          <a:p>
            <a:pPr eaLnBrk="1" hangingPunct="1"/>
            <a:r>
              <a:rPr lang="en-US" b="1">
                <a:solidFill>
                  <a:srgbClr val="FF0000"/>
                </a:solidFill>
                <a:latin typeface="Tahoma" pitchFamily="34" charset="0"/>
                <a:cs typeface="Times New Roman" pitchFamily="18" charset="0"/>
              </a:rPr>
              <a:t>Grouping Data (Contd.)</a:t>
            </a:r>
          </a:p>
        </p:txBody>
      </p:sp>
    </p:spTree>
    <p:extLst>
      <p:ext uri="{BB962C8B-B14F-4D97-AF65-F5344CB8AC3E}">
        <p14:creationId xmlns:p14="http://schemas.microsoft.com/office/powerpoint/2010/main" val="4285327524"/>
      </p:ext>
    </p:extLst>
  </p:cSld>
  <p:clrMapOvr>
    <a:masterClrMapping/>
  </p:clrMapOvr>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2427474e-60f8-4f75-abfc-98841d67cf98" ContentTypeId="0x01" PreviousValue="false"/>
</file>

<file path=customXml/itemProps1.xml><?xml version="1.0" encoding="utf-8"?>
<ds:datastoreItem xmlns:ds="http://schemas.openxmlformats.org/officeDocument/2006/customXml" ds:itemID="{EFE2F61D-0844-4312-8295-BA9460D20164}">
  <ds:schemaRefs>
    <ds:schemaRef ds:uri="http://schemas.microsoft.com/sharepoint/v3/contenttype/forms"/>
  </ds:schemaRefs>
</ds:datastoreItem>
</file>

<file path=customXml/itemProps2.xml><?xml version="1.0" encoding="utf-8"?>
<ds:datastoreItem xmlns:ds="http://schemas.openxmlformats.org/officeDocument/2006/customXml" ds:itemID="{1590D1E7-2A80-490F-937A-F1E57FE1C728}">
  <ds:schemaRefs>
    <ds:schemaRef ds:uri="http://schemas.microsoft.com/office/2006/metadata/properties"/>
    <ds:schemaRef ds:uri="83f541c1-93d0-4555-909e-9278fdf60e09"/>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b18187cb-8916-4058-bf8c-5a14975cbd53"/>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D1269C55-7576-409F-B8DC-1A23EF4923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f541c1-93d0-4555-909e-9278fdf60e09"/>
    <ds:schemaRef ds:uri="b18187cb-8916-4058-bf8c-5a14975cbd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99623C0-FA5D-4FEB-AF8E-0A897576D25C}">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Q3 2014 Board Meeting v4 November 2 2014</Template>
  <TotalTime>5619</TotalTime>
  <Words>13576</Words>
  <Application>Microsoft Office PowerPoint</Application>
  <PresentationFormat>Widescreen</PresentationFormat>
  <Paragraphs>1448</Paragraphs>
  <Slides>109</Slides>
  <Notes>104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109</vt:i4>
      </vt:variant>
    </vt:vector>
  </HeadingPairs>
  <TitlesOfParts>
    <vt:vector size="122" baseType="lpstr">
      <vt:lpstr>ＭＳ Ｐゴシック</vt:lpstr>
      <vt:lpstr>Arial</vt:lpstr>
      <vt:lpstr>Arial </vt:lpstr>
      <vt:lpstr>Brush Script Std</vt:lpstr>
      <vt:lpstr>Calibri</vt:lpstr>
      <vt:lpstr>Courier New</vt:lpstr>
      <vt:lpstr>Helvetica Condensed</vt:lpstr>
      <vt:lpstr>HelveticaNeue Condensed</vt:lpstr>
      <vt:lpstr>Tahoma</vt:lpstr>
      <vt:lpstr>Times</vt:lpstr>
      <vt:lpstr>Times New Roman</vt:lpstr>
      <vt:lpstr>Verdana</vt:lpstr>
      <vt:lpstr>Blank Presentation</vt:lpstr>
      <vt:lpstr>SQL Server – Day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Narmadha</dc:creator>
  <cp:lastModifiedBy>Narmadha Raju</cp:lastModifiedBy>
  <cp:revision>603</cp:revision>
  <dcterms:created xsi:type="dcterms:W3CDTF">2014-11-02T05:32:32Z</dcterms:created>
  <dcterms:modified xsi:type="dcterms:W3CDTF">2022-01-25T09:04:34Z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y fmtid="{D5CDD505-2E9C-101B-9397-08002B2CF9AE}" pid="3" name="Order">
    <vt:r8>317300</vt:r8>
  </property>
</Properties>
</file>