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5"/>
  </p:sldMasterIdLst>
  <p:notesMasterIdLst>
    <p:notesMasterId r:id="rId103"/>
  </p:notesMasterIdLst>
  <p:handoutMasterIdLst>
    <p:handoutMasterId r:id="rId104"/>
  </p:handout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18" r:id="rId55"/>
    <p:sldId id="319" r:id="rId56"/>
    <p:sldId id="320" r:id="rId57"/>
    <p:sldId id="321" r:id="rId58"/>
    <p:sldId id="322" r:id="rId59"/>
    <p:sldId id="323" r:id="rId60"/>
    <p:sldId id="324" r:id="rId61"/>
    <p:sldId id="325" r:id="rId62"/>
    <p:sldId id="326" r:id="rId63"/>
    <p:sldId id="327" r:id="rId64"/>
    <p:sldId id="328" r:id="rId65"/>
    <p:sldId id="329" r:id="rId66"/>
    <p:sldId id="330" r:id="rId67"/>
    <p:sldId id="331" r:id="rId68"/>
    <p:sldId id="332" r:id="rId69"/>
    <p:sldId id="333" r:id="rId70"/>
    <p:sldId id="334" r:id="rId71"/>
    <p:sldId id="335" r:id="rId72"/>
    <p:sldId id="336" r:id="rId73"/>
    <p:sldId id="337" r:id="rId74"/>
    <p:sldId id="308" r:id="rId75"/>
    <p:sldId id="309" r:id="rId76"/>
    <p:sldId id="310" r:id="rId77"/>
    <p:sldId id="311" r:id="rId78"/>
    <p:sldId id="312" r:id="rId79"/>
    <p:sldId id="313" r:id="rId80"/>
    <p:sldId id="314" r:id="rId81"/>
    <p:sldId id="315" r:id="rId82"/>
    <p:sldId id="316" r:id="rId83"/>
    <p:sldId id="31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268" r:id="rId10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FFB006"/>
    <a:srgbClr val="0E4EFF"/>
    <a:srgbClr val="FB0A1A"/>
    <a:srgbClr val="F39220"/>
    <a:srgbClr val="B40028"/>
    <a:srgbClr val="FF0000"/>
    <a:srgbClr val="000061"/>
    <a:srgbClr val="0000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7" autoAdjust="0"/>
  </p:normalViewPr>
  <p:slideViewPr>
    <p:cSldViewPr snapToGrid="0">
      <p:cViewPr varScale="1">
        <p:scale>
          <a:sx n="69" d="100"/>
          <a:sy n="69" d="100"/>
        </p:scale>
        <p:origin x="780" y="6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7"/>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6" Type="http://schemas.openxmlformats.org/officeDocument/2006/relationships/slide" Target="slides/slide11.xml"/><Relationship Id="rId107" Type="http://schemas.openxmlformats.org/officeDocument/2006/relationships/theme" Target="theme/theme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5" Type="http://schemas.openxmlformats.org/officeDocument/2006/relationships/slideMaster" Target="slideMasters/slideMaster1.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viewProps" Target="view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4" Type="http://schemas.openxmlformats.org/officeDocument/2006/relationships/customXml" Target="../customXml/item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handoutMaster" Target="handoutMasters/handoutMaster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3" Type="http://schemas.openxmlformats.org/officeDocument/2006/relationships/customXml" Target="../customXml/item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CB4F5B-AD17-49B3-9E04-D9C69DAEFB00}" type="datetimeFigureOut">
              <a:rPr lang="en-US" smtClean="0"/>
              <a:t>1/25/2022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303457-50A4-4FD1-8912-B9BA9125BE1C}" type="slidenum">
              <a:rPr lang="en-US" smtClean="0"/>
              <a:t>‹#›</a:t>
            </a:fld>
            <a:endParaRPr lang="en-US"/>
          </a:p>
        </p:txBody>
      </p:sp>
    </p:spTree>
    <p:extLst>
      <p:ext uri="{BB962C8B-B14F-4D97-AF65-F5344CB8AC3E}">
        <p14:creationId xmlns:p14="http://schemas.microsoft.com/office/powerpoint/2010/main" val="1887434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98CB23-AD13-4978-AE3C-DD0A325218FE}" type="datetimeFigureOut">
              <a:rPr lang="en-US" smtClean="0"/>
              <a:t>1/25/2022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A22F9C-AE55-4436-AB15-B0A9204A92F8}" type="slidenum">
              <a:rPr lang="en-US" smtClean="0"/>
              <a:t>‹#›</a:t>
            </a:fld>
            <a:endParaRPr lang="en-US"/>
          </a:p>
        </p:txBody>
      </p:sp>
    </p:spTree>
    <p:extLst>
      <p:ext uri="{BB962C8B-B14F-4D97-AF65-F5344CB8AC3E}">
        <p14:creationId xmlns:p14="http://schemas.microsoft.com/office/powerpoint/2010/main" val="267826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A22F9C-AE55-4436-AB15-B0A9204A92F8}" type="slidenum">
              <a:rPr lang="en-US" smtClean="0"/>
              <a:t>1</a:t>
            </a:fld>
            <a:endParaRPr lang="en-US"/>
          </a:p>
        </p:txBody>
      </p:sp>
    </p:spTree>
    <p:extLst>
      <p:ext uri="{BB962C8B-B14F-4D97-AF65-F5344CB8AC3E}">
        <p14:creationId xmlns:p14="http://schemas.microsoft.com/office/powerpoint/2010/main" val="307693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054" eaLnBrk="0" hangingPunct="0">
              <a:defRPr sz="2300">
                <a:solidFill>
                  <a:schemeClr val="tx1"/>
                </a:solidFill>
                <a:latin typeface="Times New Roman" pitchFamily="18" charset="0"/>
              </a:defRPr>
            </a:lvl1pPr>
            <a:lvl2pPr marL="718953" indent="-276520" defTabSz="914054" eaLnBrk="0" hangingPunct="0">
              <a:defRPr sz="2300">
                <a:solidFill>
                  <a:schemeClr val="tx1"/>
                </a:solidFill>
                <a:latin typeface="Times New Roman" pitchFamily="18" charset="0"/>
              </a:defRPr>
            </a:lvl2pPr>
            <a:lvl3pPr marL="1106081" indent="-221216" defTabSz="914054" eaLnBrk="0" hangingPunct="0">
              <a:defRPr sz="2300">
                <a:solidFill>
                  <a:schemeClr val="tx1"/>
                </a:solidFill>
                <a:latin typeface="Times New Roman" pitchFamily="18" charset="0"/>
              </a:defRPr>
            </a:lvl3pPr>
            <a:lvl4pPr marL="1548514" indent="-221216" defTabSz="914054" eaLnBrk="0" hangingPunct="0">
              <a:defRPr sz="2300">
                <a:solidFill>
                  <a:schemeClr val="tx1"/>
                </a:solidFill>
                <a:latin typeface="Times New Roman" pitchFamily="18" charset="0"/>
              </a:defRPr>
            </a:lvl4pPr>
            <a:lvl5pPr marL="1990946" indent="-221216" defTabSz="914054" eaLnBrk="0" hangingPunct="0">
              <a:defRPr sz="2300">
                <a:solidFill>
                  <a:schemeClr val="tx1"/>
                </a:solidFill>
                <a:latin typeface="Times New Roman" pitchFamily="18" charset="0"/>
              </a:defRPr>
            </a:lvl5pPr>
            <a:lvl6pPr marL="2433378" indent="-221216" defTabSz="914054" eaLnBrk="0" fontAlgn="base" hangingPunct="0">
              <a:spcBef>
                <a:spcPct val="0"/>
              </a:spcBef>
              <a:spcAft>
                <a:spcPct val="0"/>
              </a:spcAft>
              <a:defRPr sz="2300">
                <a:solidFill>
                  <a:schemeClr val="tx1"/>
                </a:solidFill>
                <a:latin typeface="Times New Roman" pitchFamily="18" charset="0"/>
              </a:defRPr>
            </a:lvl6pPr>
            <a:lvl7pPr marL="2875811" indent="-221216" defTabSz="914054" eaLnBrk="0" fontAlgn="base" hangingPunct="0">
              <a:spcBef>
                <a:spcPct val="0"/>
              </a:spcBef>
              <a:spcAft>
                <a:spcPct val="0"/>
              </a:spcAft>
              <a:defRPr sz="2300">
                <a:solidFill>
                  <a:schemeClr val="tx1"/>
                </a:solidFill>
                <a:latin typeface="Times New Roman" pitchFamily="18" charset="0"/>
              </a:defRPr>
            </a:lvl7pPr>
            <a:lvl8pPr marL="3318243" indent="-221216" defTabSz="914054" eaLnBrk="0" fontAlgn="base" hangingPunct="0">
              <a:spcBef>
                <a:spcPct val="0"/>
              </a:spcBef>
              <a:spcAft>
                <a:spcPct val="0"/>
              </a:spcAft>
              <a:defRPr sz="2300">
                <a:solidFill>
                  <a:schemeClr val="tx1"/>
                </a:solidFill>
                <a:latin typeface="Times New Roman" pitchFamily="18" charset="0"/>
              </a:defRPr>
            </a:lvl8pPr>
            <a:lvl9pPr marL="3760676" indent="-221216" defTabSz="914054" eaLnBrk="0" fontAlgn="base" hangingPunct="0">
              <a:spcBef>
                <a:spcPct val="0"/>
              </a:spcBef>
              <a:spcAft>
                <a:spcPct val="0"/>
              </a:spcAft>
              <a:defRPr sz="2300">
                <a:solidFill>
                  <a:schemeClr val="tx1"/>
                </a:solidFill>
                <a:latin typeface="Times New Roman" pitchFamily="18" charset="0"/>
              </a:defRPr>
            </a:lvl9pPr>
          </a:lstStyle>
          <a:p>
            <a:pPr eaLnBrk="1" hangingPunct="1"/>
            <a:fld id="{25E194D1-3BAD-4F77-92C6-9E4A0220D86B}" type="slidenum">
              <a:rPr lang="en-US" sz="1200"/>
              <a:pPr eaLnBrk="1" hangingPunct="1"/>
              <a:t>10</a:t>
            </a:fld>
            <a:endParaRPr lang="en-US" sz="120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In this slide, you need to explain the students about Table-Value Functions. </a:t>
            </a:r>
          </a:p>
          <a:p>
            <a:pPr eaLnBrk="1" hangingPunct="1"/>
            <a:r>
              <a:rPr lang="en-US" b="1"/>
              <a:t>Example: (inline table-valued function)</a:t>
            </a:r>
          </a:p>
          <a:p>
            <a:pPr eaLnBrk="1" hangingPunct="1"/>
            <a:r>
              <a:rPr lang="en-US"/>
              <a:t>USE AdventureWorks</a:t>
            </a:r>
          </a:p>
          <a:p>
            <a:pPr eaLnBrk="1" hangingPunct="1"/>
            <a:r>
              <a:rPr lang="en-US"/>
              <a:t>go</a:t>
            </a:r>
          </a:p>
          <a:p>
            <a:pPr eaLnBrk="1" hangingPunct="1"/>
            <a:r>
              <a:rPr lang="en-US"/>
              <a:t>CREATE FUNCTION fx_Department_GName</a:t>
            </a:r>
          </a:p>
          <a:p>
            <a:pPr eaLnBrk="1" hangingPunct="1"/>
            <a:r>
              <a:rPr lang="en-US"/>
              <a:t>( @GrName nvarchar(20) )</a:t>
            </a:r>
          </a:p>
          <a:p>
            <a:pPr eaLnBrk="1" hangingPunct="1"/>
            <a:r>
              <a:rPr lang="en-US"/>
              <a:t>RETURNS table</a:t>
            </a:r>
          </a:p>
          <a:p>
            <a:pPr eaLnBrk="1" hangingPunct="1"/>
            <a:r>
              <a:rPr lang="en-US"/>
              <a:t>AS</a:t>
            </a:r>
          </a:p>
          <a:p>
            <a:pPr eaLnBrk="1" hangingPunct="1"/>
            <a:r>
              <a:rPr lang="en-US"/>
              <a:t>RETURN (</a:t>
            </a:r>
          </a:p>
          <a:p>
            <a:pPr eaLnBrk="1" hangingPunct="1"/>
            <a:r>
              <a:rPr lang="en-US"/>
              <a:t>        SELECT *</a:t>
            </a:r>
          </a:p>
          <a:p>
            <a:pPr eaLnBrk="1" hangingPunct="1"/>
            <a:r>
              <a:rPr lang="en-US"/>
              <a:t>        FROM HumanResources.Department</a:t>
            </a:r>
          </a:p>
          <a:p>
            <a:pPr eaLnBrk="1" hangingPunct="1"/>
            <a:r>
              <a:rPr lang="en-US"/>
              <a:t>        WHERE GroupName=@GrName</a:t>
            </a:r>
          </a:p>
          <a:p>
            <a:pPr eaLnBrk="1" hangingPunct="1"/>
            <a:r>
              <a:rPr lang="en-US"/>
              <a:t>	 )</a:t>
            </a:r>
          </a:p>
          <a:p>
            <a:pPr eaLnBrk="1" hangingPunct="1"/>
            <a:r>
              <a:rPr lang="en-US"/>
              <a:t>go</a:t>
            </a:r>
          </a:p>
          <a:p>
            <a:pPr eaLnBrk="1" hangingPunct="1"/>
            <a:r>
              <a:rPr lang="en-US"/>
              <a:t>After creating the function, calling the function with specified argument.</a:t>
            </a:r>
          </a:p>
          <a:p>
            <a:pPr eaLnBrk="1" hangingPunct="1"/>
            <a:r>
              <a:rPr lang="en-US"/>
              <a:t>SELECT * FROM fx_Department_GName('Manufacturing')</a:t>
            </a:r>
          </a:p>
          <a:p>
            <a:pPr eaLnBrk="1" hangingPunct="1"/>
            <a:r>
              <a:rPr lang="en-US" b="1"/>
              <a:t>Example: (multistatement table-valued function)</a:t>
            </a:r>
            <a:endParaRPr lang="en-US"/>
          </a:p>
          <a:p>
            <a:pPr eaLnBrk="1" hangingPunct="1"/>
            <a:r>
              <a:rPr lang="en-US"/>
              <a:t>CREATE FUNCTION PayRate (@rate money) </a:t>
            </a:r>
          </a:p>
          <a:p>
            <a:pPr eaLnBrk="1" hangingPunct="1"/>
            <a:r>
              <a:rPr lang="en-US"/>
              <a:t>RETURNS @table TABLE </a:t>
            </a:r>
          </a:p>
          <a:p>
            <a:pPr eaLnBrk="1" hangingPunct="1"/>
            <a:r>
              <a:rPr lang="en-US"/>
              <a:t>(EmployeeID int not null, </a:t>
            </a:r>
          </a:p>
          <a:p>
            <a:pPr eaLnBrk="1" hangingPunct="1"/>
            <a:r>
              <a:rPr lang="en-US"/>
              <a:t>RateChangeDate datetime not null, </a:t>
            </a:r>
          </a:p>
          <a:p>
            <a:pPr eaLnBrk="1" hangingPunct="1"/>
            <a:r>
              <a:rPr lang="en-US"/>
              <a:t>Rate money not null, </a:t>
            </a:r>
          </a:p>
          <a:p>
            <a:pPr eaLnBrk="1" hangingPunct="1"/>
            <a:r>
              <a:rPr lang="en-US"/>
              <a:t>PayFrequency tinyint not null, </a:t>
            </a:r>
          </a:p>
          <a:p>
            <a:pPr eaLnBrk="1" hangingPunct="1"/>
            <a:r>
              <a:rPr lang="en-US"/>
              <a:t>ModifiedDate datetime not null) </a:t>
            </a:r>
          </a:p>
          <a:p>
            <a:pPr eaLnBrk="1" hangingPunct="1"/>
            <a:r>
              <a:rPr lang="en-US"/>
              <a:t>AS </a:t>
            </a:r>
          </a:p>
          <a:p>
            <a:pPr eaLnBrk="1" hangingPunct="1"/>
            <a:r>
              <a:rPr lang="en-US"/>
              <a:t>BEGIN </a:t>
            </a:r>
          </a:p>
          <a:p>
            <a:pPr eaLnBrk="1" hangingPunct="1"/>
            <a:r>
              <a:rPr lang="en-US"/>
              <a:t>INSERT @table </a:t>
            </a:r>
          </a:p>
          <a:p>
            <a:pPr eaLnBrk="1" hangingPunct="1"/>
            <a:r>
              <a:rPr lang="en-US"/>
              <a:t>SELECT * </a:t>
            </a:r>
          </a:p>
          <a:p>
            <a:pPr eaLnBrk="1" hangingPunct="1"/>
            <a:r>
              <a:rPr lang="en-US"/>
              <a:t>FROM HumanResources.EmployeePayHistory </a:t>
            </a:r>
          </a:p>
          <a:p>
            <a:pPr eaLnBrk="1" hangingPunct="1"/>
            <a:r>
              <a:rPr lang="en-US"/>
              <a:t>WHERE Rate &gt; @rate</a:t>
            </a:r>
          </a:p>
          <a:p>
            <a:pPr eaLnBrk="1" hangingPunct="1"/>
            <a:r>
              <a:rPr lang="en-US"/>
              <a:t>RETURN </a:t>
            </a:r>
          </a:p>
          <a:p>
            <a:pPr eaLnBrk="1" hangingPunct="1"/>
            <a:r>
              <a:rPr lang="en-US"/>
              <a:t>END </a:t>
            </a:r>
          </a:p>
          <a:p>
            <a:pPr eaLnBrk="1" hangingPunct="1"/>
            <a:r>
              <a:rPr lang="en-US"/>
              <a:t>Select * from PayRate(45)</a:t>
            </a:r>
          </a:p>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054" eaLnBrk="0" hangingPunct="0">
              <a:defRPr sz="2300">
                <a:solidFill>
                  <a:schemeClr val="tx1"/>
                </a:solidFill>
                <a:latin typeface="Times New Roman" pitchFamily="18" charset="0"/>
              </a:defRPr>
            </a:lvl1pPr>
            <a:lvl2pPr marL="718953" indent="-276520" defTabSz="914054" eaLnBrk="0" hangingPunct="0">
              <a:defRPr sz="2300">
                <a:solidFill>
                  <a:schemeClr val="tx1"/>
                </a:solidFill>
                <a:latin typeface="Times New Roman" pitchFamily="18" charset="0"/>
              </a:defRPr>
            </a:lvl2pPr>
            <a:lvl3pPr marL="1106081" indent="-221216" defTabSz="914054" eaLnBrk="0" hangingPunct="0">
              <a:defRPr sz="2300">
                <a:solidFill>
                  <a:schemeClr val="tx1"/>
                </a:solidFill>
                <a:latin typeface="Times New Roman" pitchFamily="18" charset="0"/>
              </a:defRPr>
            </a:lvl3pPr>
            <a:lvl4pPr marL="1548514" indent="-221216" defTabSz="914054" eaLnBrk="0" hangingPunct="0">
              <a:defRPr sz="2300">
                <a:solidFill>
                  <a:schemeClr val="tx1"/>
                </a:solidFill>
                <a:latin typeface="Times New Roman" pitchFamily="18" charset="0"/>
              </a:defRPr>
            </a:lvl4pPr>
            <a:lvl5pPr marL="1990946" indent="-221216" defTabSz="914054" eaLnBrk="0" hangingPunct="0">
              <a:defRPr sz="2300">
                <a:solidFill>
                  <a:schemeClr val="tx1"/>
                </a:solidFill>
                <a:latin typeface="Times New Roman" pitchFamily="18" charset="0"/>
              </a:defRPr>
            </a:lvl5pPr>
            <a:lvl6pPr marL="2433378" indent="-221216" defTabSz="914054" eaLnBrk="0" fontAlgn="base" hangingPunct="0">
              <a:spcBef>
                <a:spcPct val="0"/>
              </a:spcBef>
              <a:spcAft>
                <a:spcPct val="0"/>
              </a:spcAft>
              <a:defRPr sz="2300">
                <a:solidFill>
                  <a:schemeClr val="tx1"/>
                </a:solidFill>
                <a:latin typeface="Times New Roman" pitchFamily="18" charset="0"/>
              </a:defRPr>
            </a:lvl6pPr>
            <a:lvl7pPr marL="2875811" indent="-221216" defTabSz="914054" eaLnBrk="0" fontAlgn="base" hangingPunct="0">
              <a:spcBef>
                <a:spcPct val="0"/>
              </a:spcBef>
              <a:spcAft>
                <a:spcPct val="0"/>
              </a:spcAft>
              <a:defRPr sz="2300">
                <a:solidFill>
                  <a:schemeClr val="tx1"/>
                </a:solidFill>
                <a:latin typeface="Times New Roman" pitchFamily="18" charset="0"/>
              </a:defRPr>
            </a:lvl7pPr>
            <a:lvl8pPr marL="3318243" indent="-221216" defTabSz="914054" eaLnBrk="0" fontAlgn="base" hangingPunct="0">
              <a:spcBef>
                <a:spcPct val="0"/>
              </a:spcBef>
              <a:spcAft>
                <a:spcPct val="0"/>
              </a:spcAft>
              <a:defRPr sz="2300">
                <a:solidFill>
                  <a:schemeClr val="tx1"/>
                </a:solidFill>
                <a:latin typeface="Times New Roman" pitchFamily="18" charset="0"/>
              </a:defRPr>
            </a:lvl8pPr>
            <a:lvl9pPr marL="3760676" indent="-221216" defTabSz="914054" eaLnBrk="0" fontAlgn="base" hangingPunct="0">
              <a:spcBef>
                <a:spcPct val="0"/>
              </a:spcBef>
              <a:spcAft>
                <a:spcPct val="0"/>
              </a:spcAft>
              <a:defRPr sz="2300">
                <a:solidFill>
                  <a:schemeClr val="tx1"/>
                </a:solidFill>
                <a:latin typeface="Times New Roman" pitchFamily="18" charset="0"/>
              </a:defRPr>
            </a:lvl9pPr>
          </a:lstStyle>
          <a:p>
            <a:pPr eaLnBrk="1" hangingPunct="1"/>
            <a:fld id="{9B638D3C-B945-4D26-866D-8BCBAEFE93BC}" type="slidenum">
              <a:rPr lang="en-US" sz="1200"/>
              <a:pPr eaLnBrk="1" hangingPunct="1"/>
              <a:t>11</a:t>
            </a:fld>
            <a:endParaRPr lang="en-US" sz="12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In this slide, you need to explain the students about Table-Value Functions. </a:t>
            </a:r>
          </a:p>
          <a:p>
            <a:pPr eaLnBrk="1" hangingPunct="1"/>
            <a:r>
              <a:rPr lang="en-US" b="1"/>
              <a:t>Example: (inline table-valued function)</a:t>
            </a:r>
          </a:p>
          <a:p>
            <a:pPr eaLnBrk="1" hangingPunct="1"/>
            <a:r>
              <a:rPr lang="en-US"/>
              <a:t>USE AdventureWorks</a:t>
            </a:r>
          </a:p>
          <a:p>
            <a:pPr eaLnBrk="1" hangingPunct="1"/>
            <a:r>
              <a:rPr lang="en-US"/>
              <a:t>go</a:t>
            </a:r>
          </a:p>
          <a:p>
            <a:pPr eaLnBrk="1" hangingPunct="1"/>
            <a:r>
              <a:rPr lang="en-US"/>
              <a:t>CREATE FUNCTION fx_Department_GName</a:t>
            </a:r>
          </a:p>
          <a:p>
            <a:pPr eaLnBrk="1" hangingPunct="1"/>
            <a:r>
              <a:rPr lang="en-US"/>
              <a:t>( @GrName nvarchar(20) )</a:t>
            </a:r>
          </a:p>
          <a:p>
            <a:pPr eaLnBrk="1" hangingPunct="1"/>
            <a:r>
              <a:rPr lang="en-US"/>
              <a:t>RETURNS table</a:t>
            </a:r>
          </a:p>
          <a:p>
            <a:pPr eaLnBrk="1" hangingPunct="1"/>
            <a:r>
              <a:rPr lang="en-US"/>
              <a:t>AS</a:t>
            </a:r>
          </a:p>
          <a:p>
            <a:pPr eaLnBrk="1" hangingPunct="1"/>
            <a:r>
              <a:rPr lang="en-US"/>
              <a:t>RETURN (</a:t>
            </a:r>
          </a:p>
          <a:p>
            <a:pPr eaLnBrk="1" hangingPunct="1"/>
            <a:r>
              <a:rPr lang="en-US"/>
              <a:t>        SELECT *</a:t>
            </a:r>
          </a:p>
          <a:p>
            <a:pPr eaLnBrk="1" hangingPunct="1"/>
            <a:r>
              <a:rPr lang="en-US"/>
              <a:t>        FROM HumanResources.Department</a:t>
            </a:r>
          </a:p>
          <a:p>
            <a:pPr eaLnBrk="1" hangingPunct="1"/>
            <a:r>
              <a:rPr lang="en-US"/>
              <a:t>        WHERE GroupName=@GrName</a:t>
            </a:r>
          </a:p>
          <a:p>
            <a:pPr eaLnBrk="1" hangingPunct="1"/>
            <a:r>
              <a:rPr lang="en-US"/>
              <a:t>	 )</a:t>
            </a:r>
          </a:p>
          <a:p>
            <a:pPr eaLnBrk="1" hangingPunct="1"/>
            <a:r>
              <a:rPr lang="en-US"/>
              <a:t>go</a:t>
            </a:r>
          </a:p>
          <a:p>
            <a:pPr eaLnBrk="1" hangingPunct="1"/>
            <a:r>
              <a:rPr lang="en-US"/>
              <a:t>After creating the function, calling the function with specified argument.</a:t>
            </a:r>
          </a:p>
          <a:p>
            <a:pPr eaLnBrk="1" hangingPunct="1"/>
            <a:r>
              <a:rPr lang="en-US"/>
              <a:t>SELECT * FROM fx_Department_GName('Manufacturing')</a:t>
            </a:r>
          </a:p>
          <a:p>
            <a:pPr eaLnBrk="1" hangingPunct="1"/>
            <a:r>
              <a:rPr lang="en-US" b="1"/>
              <a:t>Example: (multistatement table-valued function)</a:t>
            </a:r>
            <a:endParaRPr lang="en-US"/>
          </a:p>
          <a:p>
            <a:pPr eaLnBrk="1" hangingPunct="1"/>
            <a:r>
              <a:rPr lang="en-US"/>
              <a:t>CREATE FUNCTION PayRate (@rate money) </a:t>
            </a:r>
          </a:p>
          <a:p>
            <a:pPr eaLnBrk="1" hangingPunct="1"/>
            <a:r>
              <a:rPr lang="en-US"/>
              <a:t>RETURNS @table TABLE </a:t>
            </a:r>
          </a:p>
          <a:p>
            <a:pPr eaLnBrk="1" hangingPunct="1"/>
            <a:r>
              <a:rPr lang="en-US"/>
              <a:t>(EmployeeID int not null, </a:t>
            </a:r>
          </a:p>
          <a:p>
            <a:pPr eaLnBrk="1" hangingPunct="1"/>
            <a:r>
              <a:rPr lang="en-US"/>
              <a:t>RateChangeDate datetime not null, </a:t>
            </a:r>
          </a:p>
          <a:p>
            <a:pPr eaLnBrk="1" hangingPunct="1"/>
            <a:r>
              <a:rPr lang="en-US"/>
              <a:t>Rate money not null, </a:t>
            </a:r>
          </a:p>
          <a:p>
            <a:pPr eaLnBrk="1" hangingPunct="1"/>
            <a:r>
              <a:rPr lang="en-US"/>
              <a:t>PayFrequency tinyint not null, </a:t>
            </a:r>
          </a:p>
          <a:p>
            <a:pPr eaLnBrk="1" hangingPunct="1"/>
            <a:r>
              <a:rPr lang="en-US"/>
              <a:t>ModifiedDate datetime not null) </a:t>
            </a:r>
          </a:p>
          <a:p>
            <a:pPr eaLnBrk="1" hangingPunct="1"/>
            <a:r>
              <a:rPr lang="en-US"/>
              <a:t>AS </a:t>
            </a:r>
          </a:p>
          <a:p>
            <a:pPr eaLnBrk="1" hangingPunct="1"/>
            <a:r>
              <a:rPr lang="en-US"/>
              <a:t>BEGIN </a:t>
            </a:r>
          </a:p>
          <a:p>
            <a:pPr eaLnBrk="1" hangingPunct="1"/>
            <a:r>
              <a:rPr lang="en-US"/>
              <a:t>INSERT @table </a:t>
            </a:r>
          </a:p>
          <a:p>
            <a:pPr eaLnBrk="1" hangingPunct="1"/>
            <a:r>
              <a:rPr lang="en-US"/>
              <a:t>SELECT * </a:t>
            </a:r>
          </a:p>
          <a:p>
            <a:pPr eaLnBrk="1" hangingPunct="1"/>
            <a:r>
              <a:rPr lang="en-US"/>
              <a:t>FROM HumanResources.EmployeePayHistory </a:t>
            </a:r>
          </a:p>
          <a:p>
            <a:pPr eaLnBrk="1" hangingPunct="1"/>
            <a:r>
              <a:rPr lang="en-US"/>
              <a:t>WHERE Rate &gt; @rate</a:t>
            </a:r>
          </a:p>
          <a:p>
            <a:pPr eaLnBrk="1" hangingPunct="1"/>
            <a:r>
              <a:rPr lang="en-US"/>
              <a:t>RETURN </a:t>
            </a:r>
          </a:p>
          <a:p>
            <a:pPr eaLnBrk="1" hangingPunct="1"/>
            <a:r>
              <a:rPr lang="en-US"/>
              <a:t>END </a:t>
            </a:r>
          </a:p>
          <a:p>
            <a:pPr eaLnBrk="1" hangingPunct="1"/>
            <a:r>
              <a:rPr lang="en-US"/>
              <a:t>Select * from PayRate(45)</a:t>
            </a:r>
          </a:p>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054" eaLnBrk="0" hangingPunct="0">
              <a:defRPr sz="2300">
                <a:solidFill>
                  <a:schemeClr val="tx1"/>
                </a:solidFill>
                <a:latin typeface="Times New Roman" pitchFamily="18" charset="0"/>
              </a:defRPr>
            </a:lvl1pPr>
            <a:lvl2pPr marL="718953" indent="-276520" defTabSz="914054" eaLnBrk="0" hangingPunct="0">
              <a:defRPr sz="2300">
                <a:solidFill>
                  <a:schemeClr val="tx1"/>
                </a:solidFill>
                <a:latin typeface="Times New Roman" pitchFamily="18" charset="0"/>
              </a:defRPr>
            </a:lvl2pPr>
            <a:lvl3pPr marL="1106081" indent="-221216" defTabSz="914054" eaLnBrk="0" hangingPunct="0">
              <a:defRPr sz="2300">
                <a:solidFill>
                  <a:schemeClr val="tx1"/>
                </a:solidFill>
                <a:latin typeface="Times New Roman" pitchFamily="18" charset="0"/>
              </a:defRPr>
            </a:lvl3pPr>
            <a:lvl4pPr marL="1548514" indent="-221216" defTabSz="914054" eaLnBrk="0" hangingPunct="0">
              <a:defRPr sz="2300">
                <a:solidFill>
                  <a:schemeClr val="tx1"/>
                </a:solidFill>
                <a:latin typeface="Times New Roman" pitchFamily="18" charset="0"/>
              </a:defRPr>
            </a:lvl4pPr>
            <a:lvl5pPr marL="1990946" indent="-221216" defTabSz="914054" eaLnBrk="0" hangingPunct="0">
              <a:defRPr sz="2300">
                <a:solidFill>
                  <a:schemeClr val="tx1"/>
                </a:solidFill>
                <a:latin typeface="Times New Roman" pitchFamily="18" charset="0"/>
              </a:defRPr>
            </a:lvl5pPr>
            <a:lvl6pPr marL="2433378" indent="-221216" defTabSz="914054" eaLnBrk="0" fontAlgn="base" hangingPunct="0">
              <a:spcBef>
                <a:spcPct val="0"/>
              </a:spcBef>
              <a:spcAft>
                <a:spcPct val="0"/>
              </a:spcAft>
              <a:defRPr sz="2300">
                <a:solidFill>
                  <a:schemeClr val="tx1"/>
                </a:solidFill>
                <a:latin typeface="Times New Roman" pitchFamily="18" charset="0"/>
              </a:defRPr>
            </a:lvl6pPr>
            <a:lvl7pPr marL="2875811" indent="-221216" defTabSz="914054" eaLnBrk="0" fontAlgn="base" hangingPunct="0">
              <a:spcBef>
                <a:spcPct val="0"/>
              </a:spcBef>
              <a:spcAft>
                <a:spcPct val="0"/>
              </a:spcAft>
              <a:defRPr sz="2300">
                <a:solidFill>
                  <a:schemeClr val="tx1"/>
                </a:solidFill>
                <a:latin typeface="Times New Roman" pitchFamily="18" charset="0"/>
              </a:defRPr>
            </a:lvl7pPr>
            <a:lvl8pPr marL="3318243" indent="-221216" defTabSz="914054" eaLnBrk="0" fontAlgn="base" hangingPunct="0">
              <a:spcBef>
                <a:spcPct val="0"/>
              </a:spcBef>
              <a:spcAft>
                <a:spcPct val="0"/>
              </a:spcAft>
              <a:defRPr sz="2300">
                <a:solidFill>
                  <a:schemeClr val="tx1"/>
                </a:solidFill>
                <a:latin typeface="Times New Roman" pitchFamily="18" charset="0"/>
              </a:defRPr>
            </a:lvl8pPr>
            <a:lvl9pPr marL="3760676" indent="-221216" defTabSz="914054" eaLnBrk="0" fontAlgn="base" hangingPunct="0">
              <a:spcBef>
                <a:spcPct val="0"/>
              </a:spcBef>
              <a:spcAft>
                <a:spcPct val="0"/>
              </a:spcAft>
              <a:defRPr sz="2300">
                <a:solidFill>
                  <a:schemeClr val="tx1"/>
                </a:solidFill>
                <a:latin typeface="Times New Roman" pitchFamily="18" charset="0"/>
              </a:defRPr>
            </a:lvl9pPr>
          </a:lstStyle>
          <a:p>
            <a:pPr eaLnBrk="1" hangingPunct="1"/>
            <a:fld id="{C3AB483B-CBA4-47FD-A651-9951E73F1B82}" type="slidenum">
              <a:rPr lang="en-US" sz="1200"/>
              <a:pPr eaLnBrk="1" hangingPunct="1"/>
              <a:t>12</a:t>
            </a:fld>
            <a:endParaRPr lang="en-US" sz="120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In this slide, you need to explain the students about Table-Value Functions. </a:t>
            </a:r>
          </a:p>
          <a:p>
            <a:pPr eaLnBrk="1" hangingPunct="1"/>
            <a:r>
              <a:rPr lang="en-US" b="1"/>
              <a:t>Example: (inline table-valued function)</a:t>
            </a:r>
          </a:p>
          <a:p>
            <a:pPr eaLnBrk="1" hangingPunct="1"/>
            <a:r>
              <a:rPr lang="en-US"/>
              <a:t>USE AdventureWorks</a:t>
            </a:r>
          </a:p>
          <a:p>
            <a:pPr eaLnBrk="1" hangingPunct="1"/>
            <a:r>
              <a:rPr lang="en-US"/>
              <a:t>go</a:t>
            </a:r>
          </a:p>
          <a:p>
            <a:pPr eaLnBrk="1" hangingPunct="1"/>
            <a:r>
              <a:rPr lang="en-US"/>
              <a:t>CREATE FUNCTION fx_Department_GName</a:t>
            </a:r>
          </a:p>
          <a:p>
            <a:pPr eaLnBrk="1" hangingPunct="1"/>
            <a:r>
              <a:rPr lang="en-US"/>
              <a:t>( @GrName nvarchar(20) )</a:t>
            </a:r>
          </a:p>
          <a:p>
            <a:pPr eaLnBrk="1" hangingPunct="1"/>
            <a:r>
              <a:rPr lang="en-US"/>
              <a:t>RETURNS table</a:t>
            </a:r>
          </a:p>
          <a:p>
            <a:pPr eaLnBrk="1" hangingPunct="1"/>
            <a:r>
              <a:rPr lang="en-US"/>
              <a:t>AS</a:t>
            </a:r>
          </a:p>
          <a:p>
            <a:pPr eaLnBrk="1" hangingPunct="1"/>
            <a:r>
              <a:rPr lang="en-US"/>
              <a:t>RETURN (</a:t>
            </a:r>
          </a:p>
          <a:p>
            <a:pPr eaLnBrk="1" hangingPunct="1"/>
            <a:r>
              <a:rPr lang="en-US"/>
              <a:t>        SELECT *</a:t>
            </a:r>
          </a:p>
          <a:p>
            <a:pPr eaLnBrk="1" hangingPunct="1"/>
            <a:r>
              <a:rPr lang="en-US"/>
              <a:t>        FROM HumanResources.Department</a:t>
            </a:r>
          </a:p>
          <a:p>
            <a:pPr eaLnBrk="1" hangingPunct="1"/>
            <a:r>
              <a:rPr lang="en-US"/>
              <a:t>        WHERE GroupName=@GrName</a:t>
            </a:r>
          </a:p>
          <a:p>
            <a:pPr eaLnBrk="1" hangingPunct="1"/>
            <a:r>
              <a:rPr lang="en-US"/>
              <a:t>	 )</a:t>
            </a:r>
          </a:p>
          <a:p>
            <a:pPr eaLnBrk="1" hangingPunct="1"/>
            <a:r>
              <a:rPr lang="en-US"/>
              <a:t>go</a:t>
            </a:r>
          </a:p>
          <a:p>
            <a:pPr eaLnBrk="1" hangingPunct="1"/>
            <a:r>
              <a:rPr lang="en-US"/>
              <a:t>After creating the function, calling the function with specified argument.</a:t>
            </a:r>
          </a:p>
          <a:p>
            <a:pPr eaLnBrk="1" hangingPunct="1"/>
            <a:r>
              <a:rPr lang="en-US"/>
              <a:t>SELECT * FROM fx_Department_GName('Manufacturing')</a:t>
            </a:r>
          </a:p>
          <a:p>
            <a:pPr eaLnBrk="1" hangingPunct="1"/>
            <a:r>
              <a:rPr lang="en-US" b="1"/>
              <a:t>Example: (multistatement table-valued function)</a:t>
            </a:r>
            <a:endParaRPr lang="en-US"/>
          </a:p>
          <a:p>
            <a:pPr eaLnBrk="1" hangingPunct="1"/>
            <a:r>
              <a:rPr lang="en-US"/>
              <a:t>CREATE FUNCTION PayRate (@rate money) </a:t>
            </a:r>
          </a:p>
          <a:p>
            <a:pPr eaLnBrk="1" hangingPunct="1"/>
            <a:r>
              <a:rPr lang="en-US"/>
              <a:t>RETURNS @table TABLE </a:t>
            </a:r>
          </a:p>
          <a:p>
            <a:pPr eaLnBrk="1" hangingPunct="1"/>
            <a:r>
              <a:rPr lang="en-US"/>
              <a:t>(EmployeeID int not null, </a:t>
            </a:r>
          </a:p>
          <a:p>
            <a:pPr eaLnBrk="1" hangingPunct="1"/>
            <a:r>
              <a:rPr lang="en-US"/>
              <a:t>RateChangeDate datetime not null, </a:t>
            </a:r>
          </a:p>
          <a:p>
            <a:pPr eaLnBrk="1" hangingPunct="1"/>
            <a:r>
              <a:rPr lang="en-US"/>
              <a:t>Rate money not null, </a:t>
            </a:r>
          </a:p>
          <a:p>
            <a:pPr eaLnBrk="1" hangingPunct="1"/>
            <a:r>
              <a:rPr lang="en-US"/>
              <a:t>PayFrequency tinyint not null, </a:t>
            </a:r>
          </a:p>
          <a:p>
            <a:pPr eaLnBrk="1" hangingPunct="1"/>
            <a:r>
              <a:rPr lang="en-US"/>
              <a:t>ModifiedDate datetime not null) </a:t>
            </a:r>
          </a:p>
          <a:p>
            <a:pPr eaLnBrk="1" hangingPunct="1"/>
            <a:r>
              <a:rPr lang="en-US"/>
              <a:t>AS </a:t>
            </a:r>
          </a:p>
          <a:p>
            <a:pPr eaLnBrk="1" hangingPunct="1"/>
            <a:r>
              <a:rPr lang="en-US"/>
              <a:t>BEGIN </a:t>
            </a:r>
          </a:p>
          <a:p>
            <a:pPr eaLnBrk="1" hangingPunct="1"/>
            <a:r>
              <a:rPr lang="en-US"/>
              <a:t>INSERT @table </a:t>
            </a:r>
          </a:p>
          <a:p>
            <a:pPr eaLnBrk="1" hangingPunct="1"/>
            <a:r>
              <a:rPr lang="en-US"/>
              <a:t>SELECT * </a:t>
            </a:r>
          </a:p>
          <a:p>
            <a:pPr eaLnBrk="1" hangingPunct="1"/>
            <a:r>
              <a:rPr lang="en-US"/>
              <a:t>FROM HumanResources.EmployeePayHistory </a:t>
            </a:r>
          </a:p>
          <a:p>
            <a:pPr eaLnBrk="1" hangingPunct="1"/>
            <a:r>
              <a:rPr lang="en-US"/>
              <a:t>WHERE Rate &gt; @rate</a:t>
            </a:r>
          </a:p>
          <a:p>
            <a:pPr eaLnBrk="1" hangingPunct="1"/>
            <a:r>
              <a:rPr lang="en-US"/>
              <a:t>RETURN </a:t>
            </a:r>
          </a:p>
          <a:p>
            <a:pPr eaLnBrk="1" hangingPunct="1"/>
            <a:r>
              <a:rPr lang="en-US"/>
              <a:t>END </a:t>
            </a:r>
          </a:p>
          <a:p>
            <a:pPr eaLnBrk="1" hangingPunct="1"/>
            <a:r>
              <a:rPr lang="en-US"/>
              <a:t>Select * from PayRate(45)</a:t>
            </a:r>
          </a:p>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054" eaLnBrk="0" hangingPunct="0">
              <a:defRPr sz="2300">
                <a:solidFill>
                  <a:schemeClr val="tx1"/>
                </a:solidFill>
                <a:latin typeface="Times New Roman" pitchFamily="18" charset="0"/>
              </a:defRPr>
            </a:lvl1pPr>
            <a:lvl2pPr marL="718953" indent="-276520" defTabSz="914054" eaLnBrk="0" hangingPunct="0">
              <a:defRPr sz="2300">
                <a:solidFill>
                  <a:schemeClr val="tx1"/>
                </a:solidFill>
                <a:latin typeface="Times New Roman" pitchFamily="18" charset="0"/>
              </a:defRPr>
            </a:lvl2pPr>
            <a:lvl3pPr marL="1106081" indent="-221216" defTabSz="914054" eaLnBrk="0" hangingPunct="0">
              <a:defRPr sz="2300">
                <a:solidFill>
                  <a:schemeClr val="tx1"/>
                </a:solidFill>
                <a:latin typeface="Times New Roman" pitchFamily="18" charset="0"/>
              </a:defRPr>
            </a:lvl3pPr>
            <a:lvl4pPr marL="1548514" indent="-221216" defTabSz="914054" eaLnBrk="0" hangingPunct="0">
              <a:defRPr sz="2300">
                <a:solidFill>
                  <a:schemeClr val="tx1"/>
                </a:solidFill>
                <a:latin typeface="Times New Roman" pitchFamily="18" charset="0"/>
              </a:defRPr>
            </a:lvl4pPr>
            <a:lvl5pPr marL="1990946" indent="-221216" defTabSz="914054" eaLnBrk="0" hangingPunct="0">
              <a:defRPr sz="2300">
                <a:solidFill>
                  <a:schemeClr val="tx1"/>
                </a:solidFill>
                <a:latin typeface="Times New Roman" pitchFamily="18" charset="0"/>
              </a:defRPr>
            </a:lvl5pPr>
            <a:lvl6pPr marL="2433378" indent="-221216" defTabSz="914054" eaLnBrk="0" fontAlgn="base" hangingPunct="0">
              <a:spcBef>
                <a:spcPct val="0"/>
              </a:spcBef>
              <a:spcAft>
                <a:spcPct val="0"/>
              </a:spcAft>
              <a:defRPr sz="2300">
                <a:solidFill>
                  <a:schemeClr val="tx1"/>
                </a:solidFill>
                <a:latin typeface="Times New Roman" pitchFamily="18" charset="0"/>
              </a:defRPr>
            </a:lvl6pPr>
            <a:lvl7pPr marL="2875811" indent="-221216" defTabSz="914054" eaLnBrk="0" fontAlgn="base" hangingPunct="0">
              <a:spcBef>
                <a:spcPct val="0"/>
              </a:spcBef>
              <a:spcAft>
                <a:spcPct val="0"/>
              </a:spcAft>
              <a:defRPr sz="2300">
                <a:solidFill>
                  <a:schemeClr val="tx1"/>
                </a:solidFill>
                <a:latin typeface="Times New Roman" pitchFamily="18" charset="0"/>
              </a:defRPr>
            </a:lvl7pPr>
            <a:lvl8pPr marL="3318243" indent="-221216" defTabSz="914054" eaLnBrk="0" fontAlgn="base" hangingPunct="0">
              <a:spcBef>
                <a:spcPct val="0"/>
              </a:spcBef>
              <a:spcAft>
                <a:spcPct val="0"/>
              </a:spcAft>
              <a:defRPr sz="2300">
                <a:solidFill>
                  <a:schemeClr val="tx1"/>
                </a:solidFill>
                <a:latin typeface="Times New Roman" pitchFamily="18" charset="0"/>
              </a:defRPr>
            </a:lvl8pPr>
            <a:lvl9pPr marL="3760676" indent="-221216" defTabSz="914054" eaLnBrk="0" fontAlgn="base" hangingPunct="0">
              <a:spcBef>
                <a:spcPct val="0"/>
              </a:spcBef>
              <a:spcAft>
                <a:spcPct val="0"/>
              </a:spcAft>
              <a:defRPr sz="2300">
                <a:solidFill>
                  <a:schemeClr val="tx1"/>
                </a:solidFill>
                <a:latin typeface="Times New Roman" pitchFamily="18" charset="0"/>
              </a:defRPr>
            </a:lvl9pPr>
          </a:lstStyle>
          <a:p>
            <a:pPr eaLnBrk="1" hangingPunct="1"/>
            <a:fld id="{BCFF9694-6AAA-4855-8603-319C80130A14}" type="slidenum">
              <a:rPr lang="en-US" sz="1200"/>
              <a:pPr eaLnBrk="1" hangingPunct="1"/>
              <a:t>13</a:t>
            </a:fld>
            <a:endParaRPr lang="en-US" sz="120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In this slide, you need to explain the students about Table-Value Functions. </a:t>
            </a:r>
          </a:p>
          <a:p>
            <a:pPr eaLnBrk="1" hangingPunct="1"/>
            <a:r>
              <a:rPr lang="en-US" b="1"/>
              <a:t>Example: (inline table-valued function)</a:t>
            </a:r>
          </a:p>
          <a:p>
            <a:pPr eaLnBrk="1" hangingPunct="1"/>
            <a:r>
              <a:rPr lang="en-US"/>
              <a:t>USE AdventureWorks</a:t>
            </a:r>
          </a:p>
          <a:p>
            <a:pPr eaLnBrk="1" hangingPunct="1"/>
            <a:r>
              <a:rPr lang="en-US"/>
              <a:t>go</a:t>
            </a:r>
          </a:p>
          <a:p>
            <a:pPr eaLnBrk="1" hangingPunct="1"/>
            <a:r>
              <a:rPr lang="en-US"/>
              <a:t>CREATE FUNCTION fx_Department_GName</a:t>
            </a:r>
          </a:p>
          <a:p>
            <a:pPr eaLnBrk="1" hangingPunct="1"/>
            <a:r>
              <a:rPr lang="en-US"/>
              <a:t>( @GrName nvarchar(20) )</a:t>
            </a:r>
          </a:p>
          <a:p>
            <a:pPr eaLnBrk="1" hangingPunct="1"/>
            <a:r>
              <a:rPr lang="en-US"/>
              <a:t>RETURNS table</a:t>
            </a:r>
          </a:p>
          <a:p>
            <a:pPr eaLnBrk="1" hangingPunct="1"/>
            <a:r>
              <a:rPr lang="en-US"/>
              <a:t>AS</a:t>
            </a:r>
          </a:p>
          <a:p>
            <a:pPr eaLnBrk="1" hangingPunct="1"/>
            <a:r>
              <a:rPr lang="en-US"/>
              <a:t>RETURN (</a:t>
            </a:r>
          </a:p>
          <a:p>
            <a:pPr eaLnBrk="1" hangingPunct="1"/>
            <a:r>
              <a:rPr lang="en-US"/>
              <a:t>        SELECT *</a:t>
            </a:r>
          </a:p>
          <a:p>
            <a:pPr eaLnBrk="1" hangingPunct="1"/>
            <a:r>
              <a:rPr lang="en-US"/>
              <a:t>        FROM HumanResources.Department</a:t>
            </a:r>
          </a:p>
          <a:p>
            <a:pPr eaLnBrk="1" hangingPunct="1"/>
            <a:r>
              <a:rPr lang="en-US"/>
              <a:t>        WHERE GroupName=@GrName</a:t>
            </a:r>
          </a:p>
          <a:p>
            <a:pPr eaLnBrk="1" hangingPunct="1"/>
            <a:r>
              <a:rPr lang="en-US"/>
              <a:t>	 )</a:t>
            </a:r>
          </a:p>
          <a:p>
            <a:pPr eaLnBrk="1" hangingPunct="1"/>
            <a:r>
              <a:rPr lang="en-US"/>
              <a:t>go</a:t>
            </a:r>
          </a:p>
          <a:p>
            <a:pPr eaLnBrk="1" hangingPunct="1"/>
            <a:r>
              <a:rPr lang="en-US"/>
              <a:t>After creating the function, calling the function with specified argument.</a:t>
            </a:r>
          </a:p>
          <a:p>
            <a:pPr eaLnBrk="1" hangingPunct="1"/>
            <a:r>
              <a:rPr lang="en-US"/>
              <a:t>SELECT * FROM fx_Department_GName('Manufacturing')</a:t>
            </a:r>
          </a:p>
          <a:p>
            <a:pPr eaLnBrk="1" hangingPunct="1"/>
            <a:r>
              <a:rPr lang="en-US" b="1"/>
              <a:t>Example: (multistatement table-valued function)</a:t>
            </a:r>
            <a:endParaRPr lang="en-US"/>
          </a:p>
          <a:p>
            <a:pPr eaLnBrk="1" hangingPunct="1"/>
            <a:r>
              <a:rPr lang="en-US"/>
              <a:t>CREATE FUNCTION PayRate (@rate money) </a:t>
            </a:r>
          </a:p>
          <a:p>
            <a:pPr eaLnBrk="1" hangingPunct="1"/>
            <a:r>
              <a:rPr lang="en-US"/>
              <a:t>RETURNS @table TABLE </a:t>
            </a:r>
          </a:p>
          <a:p>
            <a:pPr eaLnBrk="1" hangingPunct="1"/>
            <a:r>
              <a:rPr lang="en-US"/>
              <a:t>(EmployeeID int not null, </a:t>
            </a:r>
          </a:p>
          <a:p>
            <a:pPr eaLnBrk="1" hangingPunct="1"/>
            <a:r>
              <a:rPr lang="en-US"/>
              <a:t>RateChangeDate datetime not null, </a:t>
            </a:r>
          </a:p>
          <a:p>
            <a:pPr eaLnBrk="1" hangingPunct="1"/>
            <a:r>
              <a:rPr lang="en-US"/>
              <a:t>Rate money not null, </a:t>
            </a:r>
          </a:p>
          <a:p>
            <a:pPr eaLnBrk="1" hangingPunct="1"/>
            <a:r>
              <a:rPr lang="en-US"/>
              <a:t>PayFrequency tinyint not null, </a:t>
            </a:r>
          </a:p>
          <a:p>
            <a:pPr eaLnBrk="1" hangingPunct="1"/>
            <a:r>
              <a:rPr lang="en-US"/>
              <a:t>ModifiedDate datetime not null) </a:t>
            </a:r>
          </a:p>
          <a:p>
            <a:pPr eaLnBrk="1" hangingPunct="1"/>
            <a:r>
              <a:rPr lang="en-US"/>
              <a:t>AS </a:t>
            </a:r>
          </a:p>
          <a:p>
            <a:pPr eaLnBrk="1" hangingPunct="1"/>
            <a:r>
              <a:rPr lang="en-US"/>
              <a:t>BEGIN </a:t>
            </a:r>
          </a:p>
          <a:p>
            <a:pPr eaLnBrk="1" hangingPunct="1"/>
            <a:r>
              <a:rPr lang="en-US"/>
              <a:t>INSERT @table </a:t>
            </a:r>
          </a:p>
          <a:p>
            <a:pPr eaLnBrk="1" hangingPunct="1"/>
            <a:r>
              <a:rPr lang="en-US"/>
              <a:t>SELECT * </a:t>
            </a:r>
          </a:p>
          <a:p>
            <a:pPr eaLnBrk="1" hangingPunct="1"/>
            <a:r>
              <a:rPr lang="en-US"/>
              <a:t>FROM HumanResources.EmployeePayHistory </a:t>
            </a:r>
          </a:p>
          <a:p>
            <a:pPr eaLnBrk="1" hangingPunct="1"/>
            <a:r>
              <a:rPr lang="en-US"/>
              <a:t>WHERE Rate &gt; @rate</a:t>
            </a:r>
          </a:p>
          <a:p>
            <a:pPr eaLnBrk="1" hangingPunct="1"/>
            <a:r>
              <a:rPr lang="en-US"/>
              <a:t>RETURN </a:t>
            </a:r>
          </a:p>
          <a:p>
            <a:pPr eaLnBrk="1" hangingPunct="1"/>
            <a:r>
              <a:rPr lang="en-US"/>
              <a:t>END </a:t>
            </a:r>
          </a:p>
          <a:p>
            <a:pPr eaLnBrk="1" hangingPunct="1"/>
            <a:r>
              <a:rPr lang="en-US"/>
              <a:t>Select * from PayRate(45)</a:t>
            </a:r>
          </a:p>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054" eaLnBrk="0" hangingPunct="0">
              <a:defRPr sz="2300">
                <a:solidFill>
                  <a:schemeClr val="tx1"/>
                </a:solidFill>
                <a:latin typeface="Times New Roman" pitchFamily="18" charset="0"/>
              </a:defRPr>
            </a:lvl1pPr>
            <a:lvl2pPr marL="718953" indent="-276520" defTabSz="914054" eaLnBrk="0" hangingPunct="0">
              <a:defRPr sz="2300">
                <a:solidFill>
                  <a:schemeClr val="tx1"/>
                </a:solidFill>
                <a:latin typeface="Times New Roman" pitchFamily="18" charset="0"/>
              </a:defRPr>
            </a:lvl2pPr>
            <a:lvl3pPr marL="1106081" indent="-221216" defTabSz="914054" eaLnBrk="0" hangingPunct="0">
              <a:defRPr sz="2300">
                <a:solidFill>
                  <a:schemeClr val="tx1"/>
                </a:solidFill>
                <a:latin typeface="Times New Roman" pitchFamily="18" charset="0"/>
              </a:defRPr>
            </a:lvl3pPr>
            <a:lvl4pPr marL="1548514" indent="-221216" defTabSz="914054" eaLnBrk="0" hangingPunct="0">
              <a:defRPr sz="2300">
                <a:solidFill>
                  <a:schemeClr val="tx1"/>
                </a:solidFill>
                <a:latin typeface="Times New Roman" pitchFamily="18" charset="0"/>
              </a:defRPr>
            </a:lvl4pPr>
            <a:lvl5pPr marL="1990946" indent="-221216" defTabSz="914054" eaLnBrk="0" hangingPunct="0">
              <a:defRPr sz="2300">
                <a:solidFill>
                  <a:schemeClr val="tx1"/>
                </a:solidFill>
                <a:latin typeface="Times New Roman" pitchFamily="18" charset="0"/>
              </a:defRPr>
            </a:lvl5pPr>
            <a:lvl6pPr marL="2433378" indent="-221216" defTabSz="914054" eaLnBrk="0" fontAlgn="base" hangingPunct="0">
              <a:spcBef>
                <a:spcPct val="0"/>
              </a:spcBef>
              <a:spcAft>
                <a:spcPct val="0"/>
              </a:spcAft>
              <a:defRPr sz="2300">
                <a:solidFill>
                  <a:schemeClr val="tx1"/>
                </a:solidFill>
                <a:latin typeface="Times New Roman" pitchFamily="18" charset="0"/>
              </a:defRPr>
            </a:lvl6pPr>
            <a:lvl7pPr marL="2875811" indent="-221216" defTabSz="914054" eaLnBrk="0" fontAlgn="base" hangingPunct="0">
              <a:spcBef>
                <a:spcPct val="0"/>
              </a:spcBef>
              <a:spcAft>
                <a:spcPct val="0"/>
              </a:spcAft>
              <a:defRPr sz="2300">
                <a:solidFill>
                  <a:schemeClr val="tx1"/>
                </a:solidFill>
                <a:latin typeface="Times New Roman" pitchFamily="18" charset="0"/>
              </a:defRPr>
            </a:lvl7pPr>
            <a:lvl8pPr marL="3318243" indent="-221216" defTabSz="914054" eaLnBrk="0" fontAlgn="base" hangingPunct="0">
              <a:spcBef>
                <a:spcPct val="0"/>
              </a:spcBef>
              <a:spcAft>
                <a:spcPct val="0"/>
              </a:spcAft>
              <a:defRPr sz="2300">
                <a:solidFill>
                  <a:schemeClr val="tx1"/>
                </a:solidFill>
                <a:latin typeface="Times New Roman" pitchFamily="18" charset="0"/>
              </a:defRPr>
            </a:lvl8pPr>
            <a:lvl9pPr marL="3760676" indent="-221216" defTabSz="914054" eaLnBrk="0" fontAlgn="base" hangingPunct="0">
              <a:spcBef>
                <a:spcPct val="0"/>
              </a:spcBef>
              <a:spcAft>
                <a:spcPct val="0"/>
              </a:spcAft>
              <a:defRPr sz="2300">
                <a:solidFill>
                  <a:schemeClr val="tx1"/>
                </a:solidFill>
                <a:latin typeface="Times New Roman" pitchFamily="18" charset="0"/>
              </a:defRPr>
            </a:lvl9pPr>
          </a:lstStyle>
          <a:p>
            <a:pPr eaLnBrk="1" hangingPunct="1"/>
            <a:fld id="{4A069622-7DA6-4AE7-BF70-8C6844C52641}" type="slidenum">
              <a:rPr lang="en-US" sz="1200"/>
              <a:pPr eaLnBrk="1" hangingPunct="1"/>
              <a:t>14</a:t>
            </a:fld>
            <a:endParaRPr lang="en-US" sz="120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In this slide, you need to explain the students about Table-Value Functions. </a:t>
            </a:r>
          </a:p>
          <a:p>
            <a:pPr eaLnBrk="1" hangingPunct="1"/>
            <a:r>
              <a:rPr lang="en-US" b="1"/>
              <a:t>Example: (inline table-valued function)</a:t>
            </a:r>
          </a:p>
          <a:p>
            <a:pPr eaLnBrk="1" hangingPunct="1"/>
            <a:r>
              <a:rPr lang="en-US"/>
              <a:t>USE AdventureWorks</a:t>
            </a:r>
          </a:p>
          <a:p>
            <a:pPr eaLnBrk="1" hangingPunct="1"/>
            <a:r>
              <a:rPr lang="en-US"/>
              <a:t>go</a:t>
            </a:r>
          </a:p>
          <a:p>
            <a:pPr eaLnBrk="1" hangingPunct="1"/>
            <a:r>
              <a:rPr lang="en-US"/>
              <a:t>CREATE FUNCTION fx_Department_GName</a:t>
            </a:r>
          </a:p>
          <a:p>
            <a:pPr eaLnBrk="1" hangingPunct="1"/>
            <a:r>
              <a:rPr lang="en-US"/>
              <a:t>( @GrName nvarchar(20) )</a:t>
            </a:r>
          </a:p>
          <a:p>
            <a:pPr eaLnBrk="1" hangingPunct="1"/>
            <a:r>
              <a:rPr lang="en-US"/>
              <a:t>RETURNS table</a:t>
            </a:r>
          </a:p>
          <a:p>
            <a:pPr eaLnBrk="1" hangingPunct="1"/>
            <a:r>
              <a:rPr lang="en-US"/>
              <a:t>AS</a:t>
            </a:r>
          </a:p>
          <a:p>
            <a:pPr eaLnBrk="1" hangingPunct="1"/>
            <a:r>
              <a:rPr lang="en-US"/>
              <a:t>RETURN (</a:t>
            </a:r>
          </a:p>
          <a:p>
            <a:pPr eaLnBrk="1" hangingPunct="1"/>
            <a:r>
              <a:rPr lang="en-US"/>
              <a:t>        SELECT *</a:t>
            </a:r>
          </a:p>
          <a:p>
            <a:pPr eaLnBrk="1" hangingPunct="1"/>
            <a:r>
              <a:rPr lang="en-US"/>
              <a:t>        FROM HumanResources.Department</a:t>
            </a:r>
          </a:p>
          <a:p>
            <a:pPr eaLnBrk="1" hangingPunct="1"/>
            <a:r>
              <a:rPr lang="en-US"/>
              <a:t>        WHERE GroupName=@GrName</a:t>
            </a:r>
          </a:p>
          <a:p>
            <a:pPr eaLnBrk="1" hangingPunct="1"/>
            <a:r>
              <a:rPr lang="en-US"/>
              <a:t>	 )</a:t>
            </a:r>
          </a:p>
          <a:p>
            <a:pPr eaLnBrk="1" hangingPunct="1"/>
            <a:r>
              <a:rPr lang="en-US"/>
              <a:t>go</a:t>
            </a:r>
          </a:p>
          <a:p>
            <a:pPr eaLnBrk="1" hangingPunct="1"/>
            <a:r>
              <a:rPr lang="en-US"/>
              <a:t>After creating the function, calling the function with specified argument.</a:t>
            </a:r>
          </a:p>
          <a:p>
            <a:pPr eaLnBrk="1" hangingPunct="1"/>
            <a:r>
              <a:rPr lang="en-US"/>
              <a:t>SELECT * FROM fx_Department_GName('Manufacturing')</a:t>
            </a:r>
          </a:p>
          <a:p>
            <a:pPr eaLnBrk="1" hangingPunct="1"/>
            <a:r>
              <a:rPr lang="en-US" b="1"/>
              <a:t>Example: (multistatement table-valued function)</a:t>
            </a:r>
            <a:endParaRPr lang="en-US"/>
          </a:p>
          <a:p>
            <a:pPr eaLnBrk="1" hangingPunct="1"/>
            <a:r>
              <a:rPr lang="en-US"/>
              <a:t>CREATE FUNCTION PayRate (@rate money) </a:t>
            </a:r>
          </a:p>
          <a:p>
            <a:pPr eaLnBrk="1" hangingPunct="1"/>
            <a:r>
              <a:rPr lang="en-US"/>
              <a:t>RETURNS @table TABLE </a:t>
            </a:r>
          </a:p>
          <a:p>
            <a:pPr eaLnBrk="1" hangingPunct="1"/>
            <a:r>
              <a:rPr lang="en-US"/>
              <a:t>(EmployeeID int not null, </a:t>
            </a:r>
          </a:p>
          <a:p>
            <a:pPr eaLnBrk="1" hangingPunct="1"/>
            <a:r>
              <a:rPr lang="en-US"/>
              <a:t>RateChangeDate datetime not null, </a:t>
            </a:r>
          </a:p>
          <a:p>
            <a:pPr eaLnBrk="1" hangingPunct="1"/>
            <a:r>
              <a:rPr lang="en-US"/>
              <a:t>Rate money not null, </a:t>
            </a:r>
          </a:p>
          <a:p>
            <a:pPr eaLnBrk="1" hangingPunct="1"/>
            <a:r>
              <a:rPr lang="en-US"/>
              <a:t>PayFrequency tinyint not null, </a:t>
            </a:r>
          </a:p>
          <a:p>
            <a:pPr eaLnBrk="1" hangingPunct="1"/>
            <a:r>
              <a:rPr lang="en-US"/>
              <a:t>ModifiedDate datetime not null) </a:t>
            </a:r>
          </a:p>
          <a:p>
            <a:pPr eaLnBrk="1" hangingPunct="1"/>
            <a:r>
              <a:rPr lang="en-US"/>
              <a:t>AS </a:t>
            </a:r>
          </a:p>
          <a:p>
            <a:pPr eaLnBrk="1" hangingPunct="1"/>
            <a:r>
              <a:rPr lang="en-US"/>
              <a:t>BEGIN </a:t>
            </a:r>
          </a:p>
          <a:p>
            <a:pPr eaLnBrk="1" hangingPunct="1"/>
            <a:r>
              <a:rPr lang="en-US"/>
              <a:t>INSERT @table </a:t>
            </a:r>
          </a:p>
          <a:p>
            <a:pPr eaLnBrk="1" hangingPunct="1"/>
            <a:r>
              <a:rPr lang="en-US"/>
              <a:t>SELECT * </a:t>
            </a:r>
          </a:p>
          <a:p>
            <a:pPr eaLnBrk="1" hangingPunct="1"/>
            <a:r>
              <a:rPr lang="en-US"/>
              <a:t>FROM HumanResources.EmployeePayHistory </a:t>
            </a:r>
          </a:p>
          <a:p>
            <a:pPr eaLnBrk="1" hangingPunct="1"/>
            <a:r>
              <a:rPr lang="en-US"/>
              <a:t>WHERE Rate &gt; @rate</a:t>
            </a:r>
          </a:p>
          <a:p>
            <a:pPr eaLnBrk="1" hangingPunct="1"/>
            <a:r>
              <a:rPr lang="en-US"/>
              <a:t>RETURN </a:t>
            </a:r>
          </a:p>
          <a:p>
            <a:pPr eaLnBrk="1" hangingPunct="1"/>
            <a:r>
              <a:rPr lang="en-US"/>
              <a:t>END </a:t>
            </a:r>
          </a:p>
          <a:p>
            <a:pPr eaLnBrk="1" hangingPunct="1"/>
            <a:r>
              <a:rPr lang="en-US"/>
              <a:t>Select * from PayRate(45)</a:t>
            </a:r>
          </a:p>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054" eaLnBrk="0" hangingPunct="0">
              <a:defRPr sz="2300">
                <a:solidFill>
                  <a:schemeClr val="tx1"/>
                </a:solidFill>
                <a:latin typeface="Times New Roman" pitchFamily="18" charset="0"/>
              </a:defRPr>
            </a:lvl1pPr>
            <a:lvl2pPr marL="718953" indent="-276520" defTabSz="914054" eaLnBrk="0" hangingPunct="0">
              <a:defRPr sz="2300">
                <a:solidFill>
                  <a:schemeClr val="tx1"/>
                </a:solidFill>
                <a:latin typeface="Times New Roman" pitchFamily="18" charset="0"/>
              </a:defRPr>
            </a:lvl2pPr>
            <a:lvl3pPr marL="1106081" indent="-221216" defTabSz="914054" eaLnBrk="0" hangingPunct="0">
              <a:defRPr sz="2300">
                <a:solidFill>
                  <a:schemeClr val="tx1"/>
                </a:solidFill>
                <a:latin typeface="Times New Roman" pitchFamily="18" charset="0"/>
              </a:defRPr>
            </a:lvl3pPr>
            <a:lvl4pPr marL="1548514" indent="-221216" defTabSz="914054" eaLnBrk="0" hangingPunct="0">
              <a:defRPr sz="2300">
                <a:solidFill>
                  <a:schemeClr val="tx1"/>
                </a:solidFill>
                <a:latin typeface="Times New Roman" pitchFamily="18" charset="0"/>
              </a:defRPr>
            </a:lvl4pPr>
            <a:lvl5pPr marL="1990946" indent="-221216" defTabSz="914054" eaLnBrk="0" hangingPunct="0">
              <a:defRPr sz="2300">
                <a:solidFill>
                  <a:schemeClr val="tx1"/>
                </a:solidFill>
                <a:latin typeface="Times New Roman" pitchFamily="18" charset="0"/>
              </a:defRPr>
            </a:lvl5pPr>
            <a:lvl6pPr marL="2433378" indent="-221216" defTabSz="914054" eaLnBrk="0" fontAlgn="base" hangingPunct="0">
              <a:spcBef>
                <a:spcPct val="0"/>
              </a:spcBef>
              <a:spcAft>
                <a:spcPct val="0"/>
              </a:spcAft>
              <a:defRPr sz="2300">
                <a:solidFill>
                  <a:schemeClr val="tx1"/>
                </a:solidFill>
                <a:latin typeface="Times New Roman" pitchFamily="18" charset="0"/>
              </a:defRPr>
            </a:lvl6pPr>
            <a:lvl7pPr marL="2875811" indent="-221216" defTabSz="914054" eaLnBrk="0" fontAlgn="base" hangingPunct="0">
              <a:spcBef>
                <a:spcPct val="0"/>
              </a:spcBef>
              <a:spcAft>
                <a:spcPct val="0"/>
              </a:spcAft>
              <a:defRPr sz="2300">
                <a:solidFill>
                  <a:schemeClr val="tx1"/>
                </a:solidFill>
                <a:latin typeface="Times New Roman" pitchFamily="18" charset="0"/>
              </a:defRPr>
            </a:lvl7pPr>
            <a:lvl8pPr marL="3318243" indent="-221216" defTabSz="914054" eaLnBrk="0" fontAlgn="base" hangingPunct="0">
              <a:spcBef>
                <a:spcPct val="0"/>
              </a:spcBef>
              <a:spcAft>
                <a:spcPct val="0"/>
              </a:spcAft>
              <a:defRPr sz="2300">
                <a:solidFill>
                  <a:schemeClr val="tx1"/>
                </a:solidFill>
                <a:latin typeface="Times New Roman" pitchFamily="18" charset="0"/>
              </a:defRPr>
            </a:lvl8pPr>
            <a:lvl9pPr marL="3760676" indent="-221216" defTabSz="914054" eaLnBrk="0" fontAlgn="base" hangingPunct="0">
              <a:spcBef>
                <a:spcPct val="0"/>
              </a:spcBef>
              <a:spcAft>
                <a:spcPct val="0"/>
              </a:spcAft>
              <a:defRPr sz="2300">
                <a:solidFill>
                  <a:schemeClr val="tx1"/>
                </a:solidFill>
                <a:latin typeface="Times New Roman" pitchFamily="18" charset="0"/>
              </a:defRPr>
            </a:lvl9pPr>
          </a:lstStyle>
          <a:p>
            <a:pPr eaLnBrk="1" hangingPunct="1"/>
            <a:fld id="{CE18F376-B8F0-45AD-87BF-C276D4F6C436}" type="slidenum">
              <a:rPr lang="en-US" sz="1200"/>
              <a:pPr eaLnBrk="1" hangingPunct="1"/>
              <a:t>15</a:t>
            </a:fld>
            <a:endParaRPr lang="en-US" sz="120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In this slide, you need to explain the students about Table-Value Functions. </a:t>
            </a:r>
          </a:p>
          <a:p>
            <a:pPr eaLnBrk="1" hangingPunct="1"/>
            <a:r>
              <a:rPr lang="en-US" b="1"/>
              <a:t>Example: (inline table-valued function)</a:t>
            </a:r>
          </a:p>
          <a:p>
            <a:pPr eaLnBrk="1" hangingPunct="1"/>
            <a:r>
              <a:rPr lang="en-US"/>
              <a:t>USE AdventureWorks</a:t>
            </a:r>
          </a:p>
          <a:p>
            <a:pPr eaLnBrk="1" hangingPunct="1"/>
            <a:r>
              <a:rPr lang="en-US"/>
              <a:t>go</a:t>
            </a:r>
          </a:p>
          <a:p>
            <a:pPr eaLnBrk="1" hangingPunct="1"/>
            <a:r>
              <a:rPr lang="en-US"/>
              <a:t>CREATE FUNCTION fx_Department_GName</a:t>
            </a:r>
          </a:p>
          <a:p>
            <a:pPr eaLnBrk="1" hangingPunct="1"/>
            <a:r>
              <a:rPr lang="en-US"/>
              <a:t>( @GrName nvarchar(20) )</a:t>
            </a:r>
          </a:p>
          <a:p>
            <a:pPr eaLnBrk="1" hangingPunct="1"/>
            <a:r>
              <a:rPr lang="en-US"/>
              <a:t>RETURNS table</a:t>
            </a:r>
          </a:p>
          <a:p>
            <a:pPr eaLnBrk="1" hangingPunct="1"/>
            <a:r>
              <a:rPr lang="en-US"/>
              <a:t>AS</a:t>
            </a:r>
          </a:p>
          <a:p>
            <a:pPr eaLnBrk="1" hangingPunct="1"/>
            <a:r>
              <a:rPr lang="en-US"/>
              <a:t>RETURN (</a:t>
            </a:r>
          </a:p>
          <a:p>
            <a:pPr eaLnBrk="1" hangingPunct="1"/>
            <a:r>
              <a:rPr lang="en-US"/>
              <a:t>        SELECT *</a:t>
            </a:r>
          </a:p>
          <a:p>
            <a:pPr eaLnBrk="1" hangingPunct="1"/>
            <a:r>
              <a:rPr lang="en-US"/>
              <a:t>        FROM HumanResources.Department</a:t>
            </a:r>
          </a:p>
          <a:p>
            <a:pPr eaLnBrk="1" hangingPunct="1"/>
            <a:r>
              <a:rPr lang="en-US"/>
              <a:t>        WHERE GroupName=@GrName</a:t>
            </a:r>
          </a:p>
          <a:p>
            <a:pPr eaLnBrk="1" hangingPunct="1"/>
            <a:r>
              <a:rPr lang="en-US"/>
              <a:t>	 )</a:t>
            </a:r>
          </a:p>
          <a:p>
            <a:pPr eaLnBrk="1" hangingPunct="1"/>
            <a:r>
              <a:rPr lang="en-US"/>
              <a:t>go</a:t>
            </a:r>
          </a:p>
          <a:p>
            <a:pPr eaLnBrk="1" hangingPunct="1"/>
            <a:r>
              <a:rPr lang="en-US"/>
              <a:t>After creating the function, calling the function with specified argument.</a:t>
            </a:r>
          </a:p>
          <a:p>
            <a:pPr eaLnBrk="1" hangingPunct="1"/>
            <a:r>
              <a:rPr lang="en-US"/>
              <a:t>SELECT * FROM fx_Department_GName('Manufacturing')</a:t>
            </a:r>
          </a:p>
          <a:p>
            <a:pPr eaLnBrk="1" hangingPunct="1"/>
            <a:r>
              <a:rPr lang="en-US" b="1"/>
              <a:t>Example: (multistatement table-valued function)</a:t>
            </a:r>
            <a:endParaRPr lang="en-US"/>
          </a:p>
          <a:p>
            <a:pPr eaLnBrk="1" hangingPunct="1"/>
            <a:r>
              <a:rPr lang="en-US"/>
              <a:t>CREATE FUNCTION PayRate (@rate money) </a:t>
            </a:r>
          </a:p>
          <a:p>
            <a:pPr eaLnBrk="1" hangingPunct="1"/>
            <a:r>
              <a:rPr lang="en-US"/>
              <a:t>RETURNS @table TABLE </a:t>
            </a:r>
          </a:p>
          <a:p>
            <a:pPr eaLnBrk="1" hangingPunct="1"/>
            <a:r>
              <a:rPr lang="en-US"/>
              <a:t>(EmployeeID int not null, </a:t>
            </a:r>
          </a:p>
          <a:p>
            <a:pPr eaLnBrk="1" hangingPunct="1"/>
            <a:r>
              <a:rPr lang="en-US"/>
              <a:t>RateChangeDate datetime not null, </a:t>
            </a:r>
          </a:p>
          <a:p>
            <a:pPr eaLnBrk="1" hangingPunct="1"/>
            <a:r>
              <a:rPr lang="en-US"/>
              <a:t>Rate money not null, </a:t>
            </a:r>
          </a:p>
          <a:p>
            <a:pPr eaLnBrk="1" hangingPunct="1"/>
            <a:r>
              <a:rPr lang="en-US"/>
              <a:t>PayFrequency tinyint not null, </a:t>
            </a:r>
          </a:p>
          <a:p>
            <a:pPr eaLnBrk="1" hangingPunct="1"/>
            <a:r>
              <a:rPr lang="en-US"/>
              <a:t>ModifiedDate datetime not null) </a:t>
            </a:r>
          </a:p>
          <a:p>
            <a:pPr eaLnBrk="1" hangingPunct="1"/>
            <a:r>
              <a:rPr lang="en-US"/>
              <a:t>AS </a:t>
            </a:r>
          </a:p>
          <a:p>
            <a:pPr eaLnBrk="1" hangingPunct="1"/>
            <a:r>
              <a:rPr lang="en-US"/>
              <a:t>BEGIN </a:t>
            </a:r>
          </a:p>
          <a:p>
            <a:pPr eaLnBrk="1" hangingPunct="1"/>
            <a:r>
              <a:rPr lang="en-US"/>
              <a:t>INSERT @table </a:t>
            </a:r>
          </a:p>
          <a:p>
            <a:pPr eaLnBrk="1" hangingPunct="1"/>
            <a:r>
              <a:rPr lang="en-US"/>
              <a:t>SELECT * </a:t>
            </a:r>
          </a:p>
          <a:p>
            <a:pPr eaLnBrk="1" hangingPunct="1"/>
            <a:r>
              <a:rPr lang="en-US"/>
              <a:t>FROM HumanResources.EmployeePayHistory </a:t>
            </a:r>
          </a:p>
          <a:p>
            <a:pPr eaLnBrk="1" hangingPunct="1"/>
            <a:r>
              <a:rPr lang="en-US"/>
              <a:t>WHERE Rate &gt; @rate</a:t>
            </a:r>
          </a:p>
          <a:p>
            <a:pPr eaLnBrk="1" hangingPunct="1"/>
            <a:r>
              <a:rPr lang="en-US"/>
              <a:t>RETURN </a:t>
            </a:r>
          </a:p>
          <a:p>
            <a:pPr eaLnBrk="1" hangingPunct="1"/>
            <a:r>
              <a:rPr lang="en-US"/>
              <a:t>END </a:t>
            </a:r>
          </a:p>
          <a:p>
            <a:pPr eaLnBrk="1" hangingPunct="1"/>
            <a:r>
              <a:rPr lang="en-US"/>
              <a:t>Select * from PayRate(45)</a:t>
            </a:r>
          </a:p>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054" eaLnBrk="0" hangingPunct="0">
              <a:defRPr sz="2300">
                <a:solidFill>
                  <a:schemeClr val="tx1"/>
                </a:solidFill>
                <a:latin typeface="Times New Roman" pitchFamily="18" charset="0"/>
              </a:defRPr>
            </a:lvl1pPr>
            <a:lvl2pPr marL="718953" indent="-276520" defTabSz="914054" eaLnBrk="0" hangingPunct="0">
              <a:defRPr sz="2300">
                <a:solidFill>
                  <a:schemeClr val="tx1"/>
                </a:solidFill>
                <a:latin typeface="Times New Roman" pitchFamily="18" charset="0"/>
              </a:defRPr>
            </a:lvl2pPr>
            <a:lvl3pPr marL="1106081" indent="-221216" defTabSz="914054" eaLnBrk="0" hangingPunct="0">
              <a:defRPr sz="2300">
                <a:solidFill>
                  <a:schemeClr val="tx1"/>
                </a:solidFill>
                <a:latin typeface="Times New Roman" pitchFamily="18" charset="0"/>
              </a:defRPr>
            </a:lvl3pPr>
            <a:lvl4pPr marL="1548514" indent="-221216" defTabSz="914054" eaLnBrk="0" hangingPunct="0">
              <a:defRPr sz="2300">
                <a:solidFill>
                  <a:schemeClr val="tx1"/>
                </a:solidFill>
                <a:latin typeface="Times New Roman" pitchFamily="18" charset="0"/>
              </a:defRPr>
            </a:lvl4pPr>
            <a:lvl5pPr marL="1990946" indent="-221216" defTabSz="914054" eaLnBrk="0" hangingPunct="0">
              <a:defRPr sz="2300">
                <a:solidFill>
                  <a:schemeClr val="tx1"/>
                </a:solidFill>
                <a:latin typeface="Times New Roman" pitchFamily="18" charset="0"/>
              </a:defRPr>
            </a:lvl5pPr>
            <a:lvl6pPr marL="2433378" indent="-221216" defTabSz="914054" eaLnBrk="0" fontAlgn="base" hangingPunct="0">
              <a:spcBef>
                <a:spcPct val="0"/>
              </a:spcBef>
              <a:spcAft>
                <a:spcPct val="0"/>
              </a:spcAft>
              <a:defRPr sz="2300">
                <a:solidFill>
                  <a:schemeClr val="tx1"/>
                </a:solidFill>
                <a:latin typeface="Times New Roman" pitchFamily="18" charset="0"/>
              </a:defRPr>
            </a:lvl6pPr>
            <a:lvl7pPr marL="2875811" indent="-221216" defTabSz="914054" eaLnBrk="0" fontAlgn="base" hangingPunct="0">
              <a:spcBef>
                <a:spcPct val="0"/>
              </a:spcBef>
              <a:spcAft>
                <a:spcPct val="0"/>
              </a:spcAft>
              <a:defRPr sz="2300">
                <a:solidFill>
                  <a:schemeClr val="tx1"/>
                </a:solidFill>
                <a:latin typeface="Times New Roman" pitchFamily="18" charset="0"/>
              </a:defRPr>
            </a:lvl7pPr>
            <a:lvl8pPr marL="3318243" indent="-221216" defTabSz="914054" eaLnBrk="0" fontAlgn="base" hangingPunct="0">
              <a:spcBef>
                <a:spcPct val="0"/>
              </a:spcBef>
              <a:spcAft>
                <a:spcPct val="0"/>
              </a:spcAft>
              <a:defRPr sz="2300">
                <a:solidFill>
                  <a:schemeClr val="tx1"/>
                </a:solidFill>
                <a:latin typeface="Times New Roman" pitchFamily="18" charset="0"/>
              </a:defRPr>
            </a:lvl8pPr>
            <a:lvl9pPr marL="3760676" indent="-221216" defTabSz="914054" eaLnBrk="0" fontAlgn="base" hangingPunct="0">
              <a:spcBef>
                <a:spcPct val="0"/>
              </a:spcBef>
              <a:spcAft>
                <a:spcPct val="0"/>
              </a:spcAft>
              <a:defRPr sz="2300">
                <a:solidFill>
                  <a:schemeClr val="tx1"/>
                </a:solidFill>
                <a:latin typeface="Times New Roman" pitchFamily="18" charset="0"/>
              </a:defRPr>
            </a:lvl9pPr>
          </a:lstStyle>
          <a:p>
            <a:pPr eaLnBrk="1" hangingPunct="1"/>
            <a:fld id="{E1DE946A-2800-47AC-AA52-426836ACCFBA}" type="slidenum">
              <a:rPr lang="en-US" sz="1200"/>
              <a:pPr eaLnBrk="1" hangingPunct="1"/>
              <a:t>16</a:t>
            </a:fld>
            <a:endParaRPr lang="en-US" sz="120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In this slide, you need to explain the students about Table-Value Functions. </a:t>
            </a:r>
          </a:p>
          <a:p>
            <a:pPr eaLnBrk="1" hangingPunct="1"/>
            <a:r>
              <a:rPr lang="en-US" b="1"/>
              <a:t>Example: (inline table-valued function)</a:t>
            </a:r>
          </a:p>
          <a:p>
            <a:pPr eaLnBrk="1" hangingPunct="1"/>
            <a:r>
              <a:rPr lang="en-US"/>
              <a:t>USE AdventureWorks</a:t>
            </a:r>
          </a:p>
          <a:p>
            <a:pPr eaLnBrk="1" hangingPunct="1"/>
            <a:r>
              <a:rPr lang="en-US"/>
              <a:t>go</a:t>
            </a:r>
          </a:p>
          <a:p>
            <a:pPr eaLnBrk="1" hangingPunct="1"/>
            <a:r>
              <a:rPr lang="en-US"/>
              <a:t>CREATE FUNCTION fx_Department_GName</a:t>
            </a:r>
          </a:p>
          <a:p>
            <a:pPr eaLnBrk="1" hangingPunct="1"/>
            <a:r>
              <a:rPr lang="en-US"/>
              <a:t>( @GrName nvarchar(20) )</a:t>
            </a:r>
          </a:p>
          <a:p>
            <a:pPr eaLnBrk="1" hangingPunct="1"/>
            <a:r>
              <a:rPr lang="en-US"/>
              <a:t>RETURNS table</a:t>
            </a:r>
          </a:p>
          <a:p>
            <a:pPr eaLnBrk="1" hangingPunct="1"/>
            <a:r>
              <a:rPr lang="en-US"/>
              <a:t>AS</a:t>
            </a:r>
          </a:p>
          <a:p>
            <a:pPr eaLnBrk="1" hangingPunct="1"/>
            <a:r>
              <a:rPr lang="en-US"/>
              <a:t>RETURN (</a:t>
            </a:r>
          </a:p>
          <a:p>
            <a:pPr eaLnBrk="1" hangingPunct="1"/>
            <a:r>
              <a:rPr lang="en-US"/>
              <a:t>        SELECT *</a:t>
            </a:r>
          </a:p>
          <a:p>
            <a:pPr eaLnBrk="1" hangingPunct="1"/>
            <a:r>
              <a:rPr lang="en-US"/>
              <a:t>        FROM HumanResources.Department</a:t>
            </a:r>
          </a:p>
          <a:p>
            <a:pPr eaLnBrk="1" hangingPunct="1"/>
            <a:r>
              <a:rPr lang="en-US"/>
              <a:t>        WHERE GroupName=@GrName</a:t>
            </a:r>
          </a:p>
          <a:p>
            <a:pPr eaLnBrk="1" hangingPunct="1"/>
            <a:r>
              <a:rPr lang="en-US"/>
              <a:t>	 )</a:t>
            </a:r>
          </a:p>
          <a:p>
            <a:pPr eaLnBrk="1" hangingPunct="1"/>
            <a:r>
              <a:rPr lang="en-US"/>
              <a:t>go</a:t>
            </a:r>
          </a:p>
          <a:p>
            <a:pPr eaLnBrk="1" hangingPunct="1"/>
            <a:r>
              <a:rPr lang="en-US"/>
              <a:t>After creating the function, calling the function with specified argument.</a:t>
            </a:r>
          </a:p>
          <a:p>
            <a:pPr eaLnBrk="1" hangingPunct="1"/>
            <a:r>
              <a:rPr lang="en-US"/>
              <a:t>SELECT * FROM fx_Department_GName('Manufacturing')</a:t>
            </a:r>
          </a:p>
          <a:p>
            <a:pPr eaLnBrk="1" hangingPunct="1"/>
            <a:r>
              <a:rPr lang="en-US" b="1"/>
              <a:t>Example: (multistatement table-valued function)</a:t>
            </a:r>
            <a:endParaRPr lang="en-US"/>
          </a:p>
          <a:p>
            <a:pPr eaLnBrk="1" hangingPunct="1"/>
            <a:r>
              <a:rPr lang="en-US"/>
              <a:t>CREATE FUNCTION PayRate (@rate money) </a:t>
            </a:r>
          </a:p>
          <a:p>
            <a:pPr eaLnBrk="1" hangingPunct="1"/>
            <a:r>
              <a:rPr lang="en-US"/>
              <a:t>RETURNS @table TABLE </a:t>
            </a:r>
          </a:p>
          <a:p>
            <a:pPr eaLnBrk="1" hangingPunct="1"/>
            <a:r>
              <a:rPr lang="en-US"/>
              <a:t>(EmployeeID int not null, </a:t>
            </a:r>
          </a:p>
          <a:p>
            <a:pPr eaLnBrk="1" hangingPunct="1"/>
            <a:r>
              <a:rPr lang="en-US"/>
              <a:t>RateChangeDate datetime not null, </a:t>
            </a:r>
          </a:p>
          <a:p>
            <a:pPr eaLnBrk="1" hangingPunct="1"/>
            <a:r>
              <a:rPr lang="en-US"/>
              <a:t>Rate money not null, </a:t>
            </a:r>
          </a:p>
          <a:p>
            <a:pPr eaLnBrk="1" hangingPunct="1"/>
            <a:r>
              <a:rPr lang="en-US"/>
              <a:t>PayFrequency tinyint not null, </a:t>
            </a:r>
          </a:p>
          <a:p>
            <a:pPr eaLnBrk="1" hangingPunct="1"/>
            <a:r>
              <a:rPr lang="en-US"/>
              <a:t>ModifiedDate datetime not null) </a:t>
            </a:r>
          </a:p>
          <a:p>
            <a:pPr eaLnBrk="1" hangingPunct="1"/>
            <a:r>
              <a:rPr lang="en-US"/>
              <a:t>AS </a:t>
            </a:r>
          </a:p>
          <a:p>
            <a:pPr eaLnBrk="1" hangingPunct="1"/>
            <a:r>
              <a:rPr lang="en-US"/>
              <a:t>BEGIN </a:t>
            </a:r>
          </a:p>
          <a:p>
            <a:pPr eaLnBrk="1" hangingPunct="1"/>
            <a:r>
              <a:rPr lang="en-US"/>
              <a:t>INSERT @table </a:t>
            </a:r>
          </a:p>
          <a:p>
            <a:pPr eaLnBrk="1" hangingPunct="1"/>
            <a:r>
              <a:rPr lang="en-US"/>
              <a:t>SELECT * </a:t>
            </a:r>
          </a:p>
          <a:p>
            <a:pPr eaLnBrk="1" hangingPunct="1"/>
            <a:r>
              <a:rPr lang="en-US"/>
              <a:t>FROM HumanResources.EmployeePayHistory </a:t>
            </a:r>
          </a:p>
          <a:p>
            <a:pPr eaLnBrk="1" hangingPunct="1"/>
            <a:r>
              <a:rPr lang="en-US"/>
              <a:t>WHERE Rate &gt; @rate</a:t>
            </a:r>
          </a:p>
          <a:p>
            <a:pPr eaLnBrk="1" hangingPunct="1"/>
            <a:r>
              <a:rPr lang="en-US"/>
              <a:t>RETURN </a:t>
            </a:r>
          </a:p>
          <a:p>
            <a:pPr eaLnBrk="1" hangingPunct="1"/>
            <a:r>
              <a:rPr lang="en-US"/>
              <a:t>END </a:t>
            </a:r>
          </a:p>
          <a:p>
            <a:pPr eaLnBrk="1" hangingPunct="1"/>
            <a:r>
              <a:rPr lang="en-US"/>
              <a:t>Select * from PayRate(45)</a:t>
            </a:r>
          </a:p>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054" eaLnBrk="0" hangingPunct="0">
              <a:defRPr sz="2300">
                <a:solidFill>
                  <a:schemeClr val="tx1"/>
                </a:solidFill>
                <a:latin typeface="Times New Roman" pitchFamily="18" charset="0"/>
              </a:defRPr>
            </a:lvl1pPr>
            <a:lvl2pPr marL="718953" indent="-276520" defTabSz="914054" eaLnBrk="0" hangingPunct="0">
              <a:defRPr sz="2300">
                <a:solidFill>
                  <a:schemeClr val="tx1"/>
                </a:solidFill>
                <a:latin typeface="Times New Roman" pitchFamily="18" charset="0"/>
              </a:defRPr>
            </a:lvl2pPr>
            <a:lvl3pPr marL="1106081" indent="-221216" defTabSz="914054" eaLnBrk="0" hangingPunct="0">
              <a:defRPr sz="2300">
                <a:solidFill>
                  <a:schemeClr val="tx1"/>
                </a:solidFill>
                <a:latin typeface="Times New Roman" pitchFamily="18" charset="0"/>
              </a:defRPr>
            </a:lvl3pPr>
            <a:lvl4pPr marL="1548514" indent="-221216" defTabSz="914054" eaLnBrk="0" hangingPunct="0">
              <a:defRPr sz="2300">
                <a:solidFill>
                  <a:schemeClr val="tx1"/>
                </a:solidFill>
                <a:latin typeface="Times New Roman" pitchFamily="18" charset="0"/>
              </a:defRPr>
            </a:lvl4pPr>
            <a:lvl5pPr marL="1990946" indent="-221216" defTabSz="914054" eaLnBrk="0" hangingPunct="0">
              <a:defRPr sz="2300">
                <a:solidFill>
                  <a:schemeClr val="tx1"/>
                </a:solidFill>
                <a:latin typeface="Times New Roman" pitchFamily="18" charset="0"/>
              </a:defRPr>
            </a:lvl5pPr>
            <a:lvl6pPr marL="2433378" indent="-221216" defTabSz="914054" eaLnBrk="0" fontAlgn="base" hangingPunct="0">
              <a:spcBef>
                <a:spcPct val="0"/>
              </a:spcBef>
              <a:spcAft>
                <a:spcPct val="0"/>
              </a:spcAft>
              <a:defRPr sz="2300">
                <a:solidFill>
                  <a:schemeClr val="tx1"/>
                </a:solidFill>
                <a:latin typeface="Times New Roman" pitchFamily="18" charset="0"/>
              </a:defRPr>
            </a:lvl6pPr>
            <a:lvl7pPr marL="2875811" indent="-221216" defTabSz="914054" eaLnBrk="0" fontAlgn="base" hangingPunct="0">
              <a:spcBef>
                <a:spcPct val="0"/>
              </a:spcBef>
              <a:spcAft>
                <a:spcPct val="0"/>
              </a:spcAft>
              <a:defRPr sz="2300">
                <a:solidFill>
                  <a:schemeClr val="tx1"/>
                </a:solidFill>
                <a:latin typeface="Times New Roman" pitchFamily="18" charset="0"/>
              </a:defRPr>
            </a:lvl7pPr>
            <a:lvl8pPr marL="3318243" indent="-221216" defTabSz="914054" eaLnBrk="0" fontAlgn="base" hangingPunct="0">
              <a:spcBef>
                <a:spcPct val="0"/>
              </a:spcBef>
              <a:spcAft>
                <a:spcPct val="0"/>
              </a:spcAft>
              <a:defRPr sz="2300">
                <a:solidFill>
                  <a:schemeClr val="tx1"/>
                </a:solidFill>
                <a:latin typeface="Times New Roman" pitchFamily="18" charset="0"/>
              </a:defRPr>
            </a:lvl8pPr>
            <a:lvl9pPr marL="3760676" indent="-221216" defTabSz="914054" eaLnBrk="0" fontAlgn="base" hangingPunct="0">
              <a:spcBef>
                <a:spcPct val="0"/>
              </a:spcBef>
              <a:spcAft>
                <a:spcPct val="0"/>
              </a:spcAft>
              <a:defRPr sz="2300">
                <a:solidFill>
                  <a:schemeClr val="tx1"/>
                </a:solidFill>
                <a:latin typeface="Times New Roman" pitchFamily="18" charset="0"/>
              </a:defRPr>
            </a:lvl9pPr>
          </a:lstStyle>
          <a:p>
            <a:pPr eaLnBrk="1" hangingPunct="1"/>
            <a:fld id="{9F57792D-B1E8-4C61-9D83-E66DE4AD5789}" type="slidenum">
              <a:rPr lang="en-US" sz="1200"/>
              <a:pPr eaLnBrk="1" hangingPunct="1"/>
              <a:t>17</a:t>
            </a:fld>
            <a:endParaRPr lang="en-US" sz="120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In this slide, you need to explain the students about Table-Value Functions. </a:t>
            </a:r>
          </a:p>
          <a:p>
            <a:pPr eaLnBrk="1" hangingPunct="1"/>
            <a:r>
              <a:rPr lang="en-US" b="1"/>
              <a:t>Example: (inline table-valued function)</a:t>
            </a:r>
          </a:p>
          <a:p>
            <a:pPr eaLnBrk="1" hangingPunct="1"/>
            <a:r>
              <a:rPr lang="en-US"/>
              <a:t>USE AdventureWorks</a:t>
            </a:r>
          </a:p>
          <a:p>
            <a:pPr eaLnBrk="1" hangingPunct="1"/>
            <a:r>
              <a:rPr lang="en-US"/>
              <a:t>go</a:t>
            </a:r>
          </a:p>
          <a:p>
            <a:pPr eaLnBrk="1" hangingPunct="1"/>
            <a:r>
              <a:rPr lang="en-US"/>
              <a:t>CREATE FUNCTION fx_Department_GName</a:t>
            </a:r>
          </a:p>
          <a:p>
            <a:pPr eaLnBrk="1" hangingPunct="1"/>
            <a:r>
              <a:rPr lang="en-US"/>
              <a:t>( @GrName nvarchar(20) )</a:t>
            </a:r>
          </a:p>
          <a:p>
            <a:pPr eaLnBrk="1" hangingPunct="1"/>
            <a:r>
              <a:rPr lang="en-US"/>
              <a:t>RETURNS table</a:t>
            </a:r>
          </a:p>
          <a:p>
            <a:pPr eaLnBrk="1" hangingPunct="1"/>
            <a:r>
              <a:rPr lang="en-US"/>
              <a:t>AS</a:t>
            </a:r>
          </a:p>
          <a:p>
            <a:pPr eaLnBrk="1" hangingPunct="1"/>
            <a:r>
              <a:rPr lang="en-US"/>
              <a:t>RETURN (</a:t>
            </a:r>
          </a:p>
          <a:p>
            <a:pPr eaLnBrk="1" hangingPunct="1"/>
            <a:r>
              <a:rPr lang="en-US"/>
              <a:t>        SELECT *</a:t>
            </a:r>
          </a:p>
          <a:p>
            <a:pPr eaLnBrk="1" hangingPunct="1"/>
            <a:r>
              <a:rPr lang="en-US"/>
              <a:t>        FROM HumanResources.Department</a:t>
            </a:r>
          </a:p>
          <a:p>
            <a:pPr eaLnBrk="1" hangingPunct="1"/>
            <a:r>
              <a:rPr lang="en-US"/>
              <a:t>        WHERE GroupName=@GrName</a:t>
            </a:r>
          </a:p>
          <a:p>
            <a:pPr eaLnBrk="1" hangingPunct="1"/>
            <a:r>
              <a:rPr lang="en-US"/>
              <a:t>	 )</a:t>
            </a:r>
          </a:p>
          <a:p>
            <a:pPr eaLnBrk="1" hangingPunct="1"/>
            <a:r>
              <a:rPr lang="en-US"/>
              <a:t>go</a:t>
            </a:r>
          </a:p>
          <a:p>
            <a:pPr eaLnBrk="1" hangingPunct="1"/>
            <a:r>
              <a:rPr lang="en-US"/>
              <a:t>After creating the function, calling the function with specified argument.</a:t>
            </a:r>
          </a:p>
          <a:p>
            <a:pPr eaLnBrk="1" hangingPunct="1"/>
            <a:r>
              <a:rPr lang="en-US"/>
              <a:t>SELECT * FROM fx_Department_GName('Manufacturing')</a:t>
            </a:r>
          </a:p>
          <a:p>
            <a:pPr eaLnBrk="1" hangingPunct="1"/>
            <a:r>
              <a:rPr lang="en-US" b="1"/>
              <a:t>Example: (multistatement table-valued function)</a:t>
            </a:r>
            <a:endParaRPr lang="en-US"/>
          </a:p>
          <a:p>
            <a:pPr eaLnBrk="1" hangingPunct="1"/>
            <a:r>
              <a:rPr lang="en-US"/>
              <a:t>CREATE FUNCTION PayRate (@rate money) </a:t>
            </a:r>
          </a:p>
          <a:p>
            <a:pPr eaLnBrk="1" hangingPunct="1"/>
            <a:r>
              <a:rPr lang="en-US"/>
              <a:t>RETURNS @table TABLE </a:t>
            </a:r>
          </a:p>
          <a:p>
            <a:pPr eaLnBrk="1" hangingPunct="1"/>
            <a:r>
              <a:rPr lang="en-US"/>
              <a:t>(EmployeeID int not null, </a:t>
            </a:r>
          </a:p>
          <a:p>
            <a:pPr eaLnBrk="1" hangingPunct="1"/>
            <a:r>
              <a:rPr lang="en-US"/>
              <a:t>RateChangeDate datetime not null, </a:t>
            </a:r>
          </a:p>
          <a:p>
            <a:pPr eaLnBrk="1" hangingPunct="1"/>
            <a:r>
              <a:rPr lang="en-US"/>
              <a:t>Rate money not null, </a:t>
            </a:r>
          </a:p>
          <a:p>
            <a:pPr eaLnBrk="1" hangingPunct="1"/>
            <a:r>
              <a:rPr lang="en-US"/>
              <a:t>PayFrequency tinyint not null, </a:t>
            </a:r>
          </a:p>
          <a:p>
            <a:pPr eaLnBrk="1" hangingPunct="1"/>
            <a:r>
              <a:rPr lang="en-US"/>
              <a:t>ModifiedDate datetime not null) </a:t>
            </a:r>
          </a:p>
          <a:p>
            <a:pPr eaLnBrk="1" hangingPunct="1"/>
            <a:r>
              <a:rPr lang="en-US"/>
              <a:t>AS </a:t>
            </a:r>
          </a:p>
          <a:p>
            <a:pPr eaLnBrk="1" hangingPunct="1"/>
            <a:r>
              <a:rPr lang="en-US"/>
              <a:t>BEGIN </a:t>
            </a:r>
          </a:p>
          <a:p>
            <a:pPr eaLnBrk="1" hangingPunct="1"/>
            <a:r>
              <a:rPr lang="en-US"/>
              <a:t>INSERT @table </a:t>
            </a:r>
          </a:p>
          <a:p>
            <a:pPr eaLnBrk="1" hangingPunct="1"/>
            <a:r>
              <a:rPr lang="en-US"/>
              <a:t>SELECT * </a:t>
            </a:r>
          </a:p>
          <a:p>
            <a:pPr eaLnBrk="1" hangingPunct="1"/>
            <a:r>
              <a:rPr lang="en-US"/>
              <a:t>FROM HumanResources.EmployeePayHistory </a:t>
            </a:r>
          </a:p>
          <a:p>
            <a:pPr eaLnBrk="1" hangingPunct="1"/>
            <a:r>
              <a:rPr lang="en-US"/>
              <a:t>WHERE Rate &gt; @rate</a:t>
            </a:r>
          </a:p>
          <a:p>
            <a:pPr eaLnBrk="1" hangingPunct="1"/>
            <a:r>
              <a:rPr lang="en-US"/>
              <a:t>RETURN </a:t>
            </a:r>
          </a:p>
          <a:p>
            <a:pPr eaLnBrk="1" hangingPunct="1"/>
            <a:r>
              <a:rPr lang="en-US"/>
              <a:t>END </a:t>
            </a:r>
          </a:p>
          <a:p>
            <a:pPr eaLnBrk="1" hangingPunct="1"/>
            <a:r>
              <a:rPr lang="en-US"/>
              <a:t>Select * from PayRate(45)</a:t>
            </a:r>
          </a:p>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054" eaLnBrk="0" hangingPunct="0">
              <a:defRPr sz="2300">
                <a:solidFill>
                  <a:schemeClr val="tx1"/>
                </a:solidFill>
                <a:latin typeface="Times New Roman" pitchFamily="18" charset="0"/>
              </a:defRPr>
            </a:lvl1pPr>
            <a:lvl2pPr marL="718953" indent="-276520" defTabSz="914054" eaLnBrk="0" hangingPunct="0">
              <a:defRPr sz="2300">
                <a:solidFill>
                  <a:schemeClr val="tx1"/>
                </a:solidFill>
                <a:latin typeface="Times New Roman" pitchFamily="18" charset="0"/>
              </a:defRPr>
            </a:lvl2pPr>
            <a:lvl3pPr marL="1106081" indent="-221216" defTabSz="914054" eaLnBrk="0" hangingPunct="0">
              <a:defRPr sz="2300">
                <a:solidFill>
                  <a:schemeClr val="tx1"/>
                </a:solidFill>
                <a:latin typeface="Times New Roman" pitchFamily="18" charset="0"/>
              </a:defRPr>
            </a:lvl3pPr>
            <a:lvl4pPr marL="1548514" indent="-221216" defTabSz="914054" eaLnBrk="0" hangingPunct="0">
              <a:defRPr sz="2300">
                <a:solidFill>
                  <a:schemeClr val="tx1"/>
                </a:solidFill>
                <a:latin typeface="Times New Roman" pitchFamily="18" charset="0"/>
              </a:defRPr>
            </a:lvl4pPr>
            <a:lvl5pPr marL="1990946" indent="-221216" defTabSz="914054" eaLnBrk="0" hangingPunct="0">
              <a:defRPr sz="2300">
                <a:solidFill>
                  <a:schemeClr val="tx1"/>
                </a:solidFill>
                <a:latin typeface="Times New Roman" pitchFamily="18" charset="0"/>
              </a:defRPr>
            </a:lvl5pPr>
            <a:lvl6pPr marL="2433378" indent="-221216" defTabSz="914054" eaLnBrk="0" fontAlgn="base" hangingPunct="0">
              <a:spcBef>
                <a:spcPct val="0"/>
              </a:spcBef>
              <a:spcAft>
                <a:spcPct val="0"/>
              </a:spcAft>
              <a:defRPr sz="2300">
                <a:solidFill>
                  <a:schemeClr val="tx1"/>
                </a:solidFill>
                <a:latin typeface="Times New Roman" pitchFamily="18" charset="0"/>
              </a:defRPr>
            </a:lvl6pPr>
            <a:lvl7pPr marL="2875811" indent="-221216" defTabSz="914054" eaLnBrk="0" fontAlgn="base" hangingPunct="0">
              <a:spcBef>
                <a:spcPct val="0"/>
              </a:spcBef>
              <a:spcAft>
                <a:spcPct val="0"/>
              </a:spcAft>
              <a:defRPr sz="2300">
                <a:solidFill>
                  <a:schemeClr val="tx1"/>
                </a:solidFill>
                <a:latin typeface="Times New Roman" pitchFamily="18" charset="0"/>
              </a:defRPr>
            </a:lvl7pPr>
            <a:lvl8pPr marL="3318243" indent="-221216" defTabSz="914054" eaLnBrk="0" fontAlgn="base" hangingPunct="0">
              <a:spcBef>
                <a:spcPct val="0"/>
              </a:spcBef>
              <a:spcAft>
                <a:spcPct val="0"/>
              </a:spcAft>
              <a:defRPr sz="2300">
                <a:solidFill>
                  <a:schemeClr val="tx1"/>
                </a:solidFill>
                <a:latin typeface="Times New Roman" pitchFamily="18" charset="0"/>
              </a:defRPr>
            </a:lvl8pPr>
            <a:lvl9pPr marL="3760676" indent="-221216" defTabSz="914054" eaLnBrk="0" fontAlgn="base" hangingPunct="0">
              <a:spcBef>
                <a:spcPct val="0"/>
              </a:spcBef>
              <a:spcAft>
                <a:spcPct val="0"/>
              </a:spcAft>
              <a:defRPr sz="2300">
                <a:solidFill>
                  <a:schemeClr val="tx1"/>
                </a:solidFill>
                <a:latin typeface="Times New Roman" pitchFamily="18" charset="0"/>
              </a:defRPr>
            </a:lvl9pPr>
          </a:lstStyle>
          <a:p>
            <a:pPr eaLnBrk="1" hangingPunct="1"/>
            <a:fld id="{76553A97-79D6-420D-98E4-AD89AC5F9F2A}" type="slidenum">
              <a:rPr lang="en-US" sz="1200"/>
              <a:pPr eaLnBrk="1" hangingPunct="1"/>
              <a:t>18</a:t>
            </a:fld>
            <a:endParaRPr lang="en-US" sz="120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IN"/>
              <a:t>Reiterate the learning by asking the given question.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054" eaLnBrk="0" hangingPunct="0">
              <a:defRPr sz="2300">
                <a:solidFill>
                  <a:schemeClr val="tx1"/>
                </a:solidFill>
                <a:latin typeface="Times New Roman" pitchFamily="18" charset="0"/>
              </a:defRPr>
            </a:lvl1pPr>
            <a:lvl2pPr marL="718953" indent="-276520" defTabSz="914054" eaLnBrk="0" hangingPunct="0">
              <a:defRPr sz="2300">
                <a:solidFill>
                  <a:schemeClr val="tx1"/>
                </a:solidFill>
                <a:latin typeface="Times New Roman" pitchFamily="18" charset="0"/>
              </a:defRPr>
            </a:lvl2pPr>
            <a:lvl3pPr marL="1106081" indent="-221216" defTabSz="914054" eaLnBrk="0" hangingPunct="0">
              <a:defRPr sz="2300">
                <a:solidFill>
                  <a:schemeClr val="tx1"/>
                </a:solidFill>
                <a:latin typeface="Times New Roman" pitchFamily="18" charset="0"/>
              </a:defRPr>
            </a:lvl3pPr>
            <a:lvl4pPr marL="1548514" indent="-221216" defTabSz="914054" eaLnBrk="0" hangingPunct="0">
              <a:defRPr sz="2300">
                <a:solidFill>
                  <a:schemeClr val="tx1"/>
                </a:solidFill>
                <a:latin typeface="Times New Roman" pitchFamily="18" charset="0"/>
              </a:defRPr>
            </a:lvl4pPr>
            <a:lvl5pPr marL="1990946" indent="-221216" defTabSz="914054" eaLnBrk="0" hangingPunct="0">
              <a:defRPr sz="2300">
                <a:solidFill>
                  <a:schemeClr val="tx1"/>
                </a:solidFill>
                <a:latin typeface="Times New Roman" pitchFamily="18" charset="0"/>
              </a:defRPr>
            </a:lvl5pPr>
            <a:lvl6pPr marL="2433378" indent="-221216" defTabSz="914054" eaLnBrk="0" fontAlgn="base" hangingPunct="0">
              <a:spcBef>
                <a:spcPct val="0"/>
              </a:spcBef>
              <a:spcAft>
                <a:spcPct val="0"/>
              </a:spcAft>
              <a:defRPr sz="2300">
                <a:solidFill>
                  <a:schemeClr val="tx1"/>
                </a:solidFill>
                <a:latin typeface="Times New Roman" pitchFamily="18" charset="0"/>
              </a:defRPr>
            </a:lvl6pPr>
            <a:lvl7pPr marL="2875811" indent="-221216" defTabSz="914054" eaLnBrk="0" fontAlgn="base" hangingPunct="0">
              <a:spcBef>
                <a:spcPct val="0"/>
              </a:spcBef>
              <a:spcAft>
                <a:spcPct val="0"/>
              </a:spcAft>
              <a:defRPr sz="2300">
                <a:solidFill>
                  <a:schemeClr val="tx1"/>
                </a:solidFill>
                <a:latin typeface="Times New Roman" pitchFamily="18" charset="0"/>
              </a:defRPr>
            </a:lvl7pPr>
            <a:lvl8pPr marL="3318243" indent="-221216" defTabSz="914054" eaLnBrk="0" fontAlgn="base" hangingPunct="0">
              <a:spcBef>
                <a:spcPct val="0"/>
              </a:spcBef>
              <a:spcAft>
                <a:spcPct val="0"/>
              </a:spcAft>
              <a:defRPr sz="2300">
                <a:solidFill>
                  <a:schemeClr val="tx1"/>
                </a:solidFill>
                <a:latin typeface="Times New Roman" pitchFamily="18" charset="0"/>
              </a:defRPr>
            </a:lvl8pPr>
            <a:lvl9pPr marL="3760676" indent="-221216" defTabSz="914054" eaLnBrk="0" fontAlgn="base" hangingPunct="0">
              <a:spcBef>
                <a:spcPct val="0"/>
              </a:spcBef>
              <a:spcAft>
                <a:spcPct val="0"/>
              </a:spcAft>
              <a:defRPr sz="2300">
                <a:solidFill>
                  <a:schemeClr val="tx1"/>
                </a:solidFill>
                <a:latin typeface="Times New Roman" pitchFamily="18" charset="0"/>
              </a:defRPr>
            </a:lvl9pPr>
          </a:lstStyle>
          <a:p>
            <a:pPr eaLnBrk="1" hangingPunct="1"/>
            <a:fld id="{3E8C3268-2E9C-432C-9C07-6D227496FBD6}" type="slidenum">
              <a:rPr lang="en-US" sz="1200"/>
              <a:pPr eaLnBrk="1" hangingPunct="1"/>
              <a:t>19</a:t>
            </a:fld>
            <a:endParaRPr lang="en-US" sz="1200"/>
          </a:p>
        </p:txBody>
      </p:sp>
      <p:sp>
        <p:nvSpPr>
          <p:cNvPr id="18435" name="Rectangle 3074"/>
          <p:cNvSpPr>
            <a:spLocks noGrp="1" noRot="1" noChangeAspect="1" noChangeArrowheads="1" noTextEdit="1"/>
          </p:cNvSpPr>
          <p:nvPr>
            <p:ph type="sldImg"/>
          </p:nvPr>
        </p:nvSpPr>
        <p:spPr>
          <a:solidFill>
            <a:srgbClr val="FFFFFF"/>
          </a:solidFill>
          <a:ln/>
        </p:spPr>
      </p:sp>
      <p:sp>
        <p:nvSpPr>
          <p:cNvPr id="18436" name="Rectangle 3075"/>
          <p:cNvSpPr>
            <a:spLocks noGrp="1" noChangeArrowheads="1"/>
          </p:cNvSpPr>
          <p:nvPr>
            <p:ph type="body" idx="1"/>
          </p:nvPr>
        </p:nvSpPr>
        <p:spPr>
          <a:solidFill>
            <a:srgbClr val="FFFFFF"/>
          </a:solidFill>
          <a:ln>
            <a:solidFill>
              <a:srgbClr val="000000"/>
            </a:solidFill>
          </a:ln>
        </p:spPr>
        <p:txBody>
          <a:bodyPr/>
          <a:lstStyle/>
          <a:p>
            <a:pPr marL="221216" indent="-221216"/>
            <a:r>
              <a:rPr lang="en-IN"/>
              <a:t>Start the session by sharing the objectives with the students.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054" eaLnBrk="0" hangingPunct="0">
              <a:defRPr sz="2300">
                <a:solidFill>
                  <a:schemeClr val="tx1"/>
                </a:solidFill>
                <a:latin typeface="Times New Roman" pitchFamily="18" charset="0"/>
              </a:defRPr>
            </a:lvl1pPr>
            <a:lvl2pPr marL="718953" indent="-276520" defTabSz="914054" eaLnBrk="0" hangingPunct="0">
              <a:defRPr sz="2300">
                <a:solidFill>
                  <a:schemeClr val="tx1"/>
                </a:solidFill>
                <a:latin typeface="Times New Roman" pitchFamily="18" charset="0"/>
              </a:defRPr>
            </a:lvl2pPr>
            <a:lvl3pPr marL="1106081" indent="-221216" defTabSz="914054" eaLnBrk="0" hangingPunct="0">
              <a:defRPr sz="2300">
                <a:solidFill>
                  <a:schemeClr val="tx1"/>
                </a:solidFill>
                <a:latin typeface="Times New Roman" pitchFamily="18" charset="0"/>
              </a:defRPr>
            </a:lvl3pPr>
            <a:lvl4pPr marL="1548514" indent="-221216" defTabSz="914054" eaLnBrk="0" hangingPunct="0">
              <a:defRPr sz="2300">
                <a:solidFill>
                  <a:schemeClr val="tx1"/>
                </a:solidFill>
                <a:latin typeface="Times New Roman" pitchFamily="18" charset="0"/>
              </a:defRPr>
            </a:lvl4pPr>
            <a:lvl5pPr marL="1990946" indent="-221216" defTabSz="914054" eaLnBrk="0" hangingPunct="0">
              <a:defRPr sz="2300">
                <a:solidFill>
                  <a:schemeClr val="tx1"/>
                </a:solidFill>
                <a:latin typeface="Times New Roman" pitchFamily="18" charset="0"/>
              </a:defRPr>
            </a:lvl5pPr>
            <a:lvl6pPr marL="2433378" indent="-221216" defTabSz="914054" eaLnBrk="0" fontAlgn="base" hangingPunct="0">
              <a:spcBef>
                <a:spcPct val="0"/>
              </a:spcBef>
              <a:spcAft>
                <a:spcPct val="0"/>
              </a:spcAft>
              <a:defRPr sz="2300">
                <a:solidFill>
                  <a:schemeClr val="tx1"/>
                </a:solidFill>
                <a:latin typeface="Times New Roman" pitchFamily="18" charset="0"/>
              </a:defRPr>
            </a:lvl6pPr>
            <a:lvl7pPr marL="2875811" indent="-221216" defTabSz="914054" eaLnBrk="0" fontAlgn="base" hangingPunct="0">
              <a:spcBef>
                <a:spcPct val="0"/>
              </a:spcBef>
              <a:spcAft>
                <a:spcPct val="0"/>
              </a:spcAft>
              <a:defRPr sz="2300">
                <a:solidFill>
                  <a:schemeClr val="tx1"/>
                </a:solidFill>
                <a:latin typeface="Times New Roman" pitchFamily="18" charset="0"/>
              </a:defRPr>
            </a:lvl7pPr>
            <a:lvl8pPr marL="3318243" indent="-221216" defTabSz="914054" eaLnBrk="0" fontAlgn="base" hangingPunct="0">
              <a:spcBef>
                <a:spcPct val="0"/>
              </a:spcBef>
              <a:spcAft>
                <a:spcPct val="0"/>
              </a:spcAft>
              <a:defRPr sz="2300">
                <a:solidFill>
                  <a:schemeClr val="tx1"/>
                </a:solidFill>
                <a:latin typeface="Times New Roman" pitchFamily="18" charset="0"/>
              </a:defRPr>
            </a:lvl8pPr>
            <a:lvl9pPr marL="3760676" indent="-221216" defTabSz="914054" eaLnBrk="0" fontAlgn="base" hangingPunct="0">
              <a:spcBef>
                <a:spcPct val="0"/>
              </a:spcBef>
              <a:spcAft>
                <a:spcPct val="0"/>
              </a:spcAft>
              <a:defRPr sz="2300">
                <a:solidFill>
                  <a:schemeClr val="tx1"/>
                </a:solidFill>
                <a:latin typeface="Times New Roman" pitchFamily="18" charset="0"/>
              </a:defRPr>
            </a:lvl9pPr>
          </a:lstStyle>
          <a:p>
            <a:pPr eaLnBrk="1" hangingPunct="1"/>
            <a:fld id="{35ECBC75-8CB8-4636-9ACC-EF225325D23C}" type="slidenum">
              <a:rPr lang="en-US" sz="1200"/>
              <a:pPr eaLnBrk="1" hangingPunct="1"/>
              <a:t>2</a:t>
            </a:fld>
            <a:endParaRPr lang="en-US" sz="1200"/>
          </a:p>
        </p:txBody>
      </p:sp>
      <p:sp>
        <p:nvSpPr>
          <p:cNvPr id="21507" name="Rectangle 3074"/>
          <p:cNvSpPr>
            <a:spLocks noGrp="1" noRot="1" noChangeAspect="1" noChangeArrowheads="1" noTextEdit="1"/>
          </p:cNvSpPr>
          <p:nvPr>
            <p:ph type="sldImg"/>
          </p:nvPr>
        </p:nvSpPr>
        <p:spPr>
          <a:solidFill>
            <a:srgbClr val="FFFFFF"/>
          </a:solidFill>
          <a:ln/>
        </p:spPr>
      </p:sp>
      <p:sp>
        <p:nvSpPr>
          <p:cNvPr id="21508" name="Rectangle 3075"/>
          <p:cNvSpPr>
            <a:spLocks noGrp="1" noChangeArrowheads="1"/>
          </p:cNvSpPr>
          <p:nvPr>
            <p:ph type="body" idx="1"/>
          </p:nvPr>
        </p:nvSpPr>
        <p:spPr>
          <a:solidFill>
            <a:srgbClr val="FFFFFF"/>
          </a:solidFill>
          <a:ln>
            <a:solidFill>
              <a:srgbClr val="000000"/>
            </a:solidFill>
          </a:ln>
        </p:spPr>
        <p:txBody>
          <a:bodyPr/>
          <a:lstStyle/>
          <a:p>
            <a:pPr marL="221216" indent="-221216"/>
            <a:r>
              <a:rPr lang="en-IN"/>
              <a:t>Start the session by sharing the objectives with the students.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054" eaLnBrk="0" hangingPunct="0">
              <a:defRPr sz="2300">
                <a:solidFill>
                  <a:schemeClr val="tx1"/>
                </a:solidFill>
                <a:latin typeface="Times New Roman" pitchFamily="18" charset="0"/>
              </a:defRPr>
            </a:lvl1pPr>
            <a:lvl2pPr marL="718953" indent="-276520" defTabSz="914054" eaLnBrk="0" hangingPunct="0">
              <a:defRPr sz="2300">
                <a:solidFill>
                  <a:schemeClr val="tx1"/>
                </a:solidFill>
                <a:latin typeface="Times New Roman" pitchFamily="18" charset="0"/>
              </a:defRPr>
            </a:lvl2pPr>
            <a:lvl3pPr marL="1106081" indent="-221216" defTabSz="914054" eaLnBrk="0" hangingPunct="0">
              <a:defRPr sz="2300">
                <a:solidFill>
                  <a:schemeClr val="tx1"/>
                </a:solidFill>
                <a:latin typeface="Times New Roman" pitchFamily="18" charset="0"/>
              </a:defRPr>
            </a:lvl3pPr>
            <a:lvl4pPr marL="1548514" indent="-221216" defTabSz="914054" eaLnBrk="0" hangingPunct="0">
              <a:defRPr sz="2300">
                <a:solidFill>
                  <a:schemeClr val="tx1"/>
                </a:solidFill>
                <a:latin typeface="Times New Roman" pitchFamily="18" charset="0"/>
              </a:defRPr>
            </a:lvl4pPr>
            <a:lvl5pPr marL="1990946" indent="-221216" defTabSz="914054" eaLnBrk="0" hangingPunct="0">
              <a:defRPr sz="2300">
                <a:solidFill>
                  <a:schemeClr val="tx1"/>
                </a:solidFill>
                <a:latin typeface="Times New Roman" pitchFamily="18" charset="0"/>
              </a:defRPr>
            </a:lvl5pPr>
            <a:lvl6pPr marL="2433378" indent="-221216" defTabSz="914054" eaLnBrk="0" fontAlgn="base" hangingPunct="0">
              <a:spcBef>
                <a:spcPct val="0"/>
              </a:spcBef>
              <a:spcAft>
                <a:spcPct val="0"/>
              </a:spcAft>
              <a:defRPr sz="2300">
                <a:solidFill>
                  <a:schemeClr val="tx1"/>
                </a:solidFill>
                <a:latin typeface="Times New Roman" pitchFamily="18" charset="0"/>
              </a:defRPr>
            </a:lvl6pPr>
            <a:lvl7pPr marL="2875811" indent="-221216" defTabSz="914054" eaLnBrk="0" fontAlgn="base" hangingPunct="0">
              <a:spcBef>
                <a:spcPct val="0"/>
              </a:spcBef>
              <a:spcAft>
                <a:spcPct val="0"/>
              </a:spcAft>
              <a:defRPr sz="2300">
                <a:solidFill>
                  <a:schemeClr val="tx1"/>
                </a:solidFill>
                <a:latin typeface="Times New Roman" pitchFamily="18" charset="0"/>
              </a:defRPr>
            </a:lvl7pPr>
            <a:lvl8pPr marL="3318243" indent="-221216" defTabSz="914054" eaLnBrk="0" fontAlgn="base" hangingPunct="0">
              <a:spcBef>
                <a:spcPct val="0"/>
              </a:spcBef>
              <a:spcAft>
                <a:spcPct val="0"/>
              </a:spcAft>
              <a:defRPr sz="2300">
                <a:solidFill>
                  <a:schemeClr val="tx1"/>
                </a:solidFill>
                <a:latin typeface="Times New Roman" pitchFamily="18" charset="0"/>
              </a:defRPr>
            </a:lvl8pPr>
            <a:lvl9pPr marL="3760676" indent="-221216" defTabSz="914054" eaLnBrk="0" fontAlgn="base" hangingPunct="0">
              <a:spcBef>
                <a:spcPct val="0"/>
              </a:spcBef>
              <a:spcAft>
                <a:spcPct val="0"/>
              </a:spcAft>
              <a:defRPr sz="2300">
                <a:solidFill>
                  <a:schemeClr val="tx1"/>
                </a:solidFill>
                <a:latin typeface="Times New Roman" pitchFamily="18" charset="0"/>
              </a:defRPr>
            </a:lvl9pPr>
          </a:lstStyle>
          <a:p>
            <a:pPr eaLnBrk="1" hangingPunct="1"/>
            <a:fld id="{6BDF6632-02B7-4DB2-BB66-0FC374DFE806}" type="slidenum">
              <a:rPr lang="en-US" sz="1200"/>
              <a:pPr eaLnBrk="1" hangingPunct="1"/>
              <a:t>20</a:t>
            </a:fld>
            <a:endParaRPr lang="en-US" sz="120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a:t>Example: </a:t>
            </a:r>
          </a:p>
          <a:p>
            <a:pPr eaLnBrk="1" hangingPunct="1"/>
            <a:r>
              <a:rPr lang="en-US"/>
              <a:t>CREATE PROCEDURE prcGetEmployeeDetail @EmpId int, @DepId int OUTPUT, @DepName char(50) OUTPUT, @ShiftId int OUTPUT</a:t>
            </a:r>
          </a:p>
          <a:p>
            <a:pPr eaLnBrk="1" hangingPunct="1"/>
            <a:r>
              <a:rPr lang="en-US"/>
              <a:t>AS</a:t>
            </a:r>
          </a:p>
          <a:p>
            <a:pPr eaLnBrk="1" hangingPunct="1"/>
            <a:r>
              <a:rPr lang="en-US"/>
              <a:t>BEGIN</a:t>
            </a:r>
          </a:p>
          <a:p>
            <a:pPr eaLnBrk="1" hangingPunct="1"/>
            <a:r>
              <a:rPr lang="en-US"/>
              <a:t>IF EXISTS(SELECT * FROM HumanResources.Employee WHERE EmployeeID = @EmpId)</a:t>
            </a:r>
          </a:p>
          <a:p>
            <a:pPr eaLnBrk="1" hangingPunct="1"/>
            <a:r>
              <a:rPr lang="en-US"/>
              <a:t>	BEGIN</a:t>
            </a:r>
          </a:p>
          <a:p>
            <a:pPr eaLnBrk="1" hangingPunct="1"/>
            <a:r>
              <a:rPr lang="en-US"/>
              <a:t>		SELECT @DepId = d.DepartmentID, @DepName = Name, </a:t>
            </a:r>
          </a:p>
          <a:p>
            <a:pPr eaLnBrk="1" hangingPunct="1"/>
            <a:r>
              <a:rPr lang="en-US"/>
              <a:t>@ShiftId = ShiftID</a:t>
            </a:r>
          </a:p>
          <a:p>
            <a:pPr eaLnBrk="1" hangingPunct="1"/>
            <a:r>
              <a:rPr lang="en-US"/>
              <a:t>FROM HumanResources.Department d JOIN HumanResources.EmployeeDepartmentHistory h</a:t>
            </a:r>
          </a:p>
          <a:p>
            <a:pPr eaLnBrk="1" hangingPunct="1"/>
            <a:r>
              <a:rPr lang="en-US"/>
              <a:t>		ON d.DepartmentID = h.DepartmentID</a:t>
            </a:r>
          </a:p>
          <a:p>
            <a:pPr eaLnBrk="1" hangingPunct="1"/>
            <a:r>
              <a:rPr lang="en-US"/>
              <a:t>		WHERE EmployeeID = @EmpId</a:t>
            </a:r>
          </a:p>
          <a:p>
            <a:pPr eaLnBrk="1" hangingPunct="1"/>
            <a:r>
              <a:rPr lang="en-US"/>
              <a:t>		RETURN 0</a:t>
            </a:r>
          </a:p>
          <a:p>
            <a:pPr eaLnBrk="1" hangingPunct="1"/>
            <a:r>
              <a:rPr lang="en-US"/>
              <a:t>	END</a:t>
            </a:r>
          </a:p>
          <a:p>
            <a:pPr eaLnBrk="1" hangingPunct="1"/>
            <a:r>
              <a:rPr lang="en-US"/>
              <a:t>	ELSE</a:t>
            </a:r>
          </a:p>
          <a:p>
            <a:pPr eaLnBrk="1" hangingPunct="1"/>
            <a:r>
              <a:rPr lang="en-US"/>
              <a:t>		RETURN 1</a:t>
            </a:r>
          </a:p>
          <a:p>
            <a:pPr eaLnBrk="1" hangingPunct="1"/>
            <a:r>
              <a:rPr lang="en-US"/>
              <a:t>END</a:t>
            </a:r>
          </a:p>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054" eaLnBrk="0" hangingPunct="0">
              <a:defRPr sz="2300">
                <a:solidFill>
                  <a:schemeClr val="tx1"/>
                </a:solidFill>
                <a:latin typeface="Times New Roman" pitchFamily="18" charset="0"/>
              </a:defRPr>
            </a:lvl1pPr>
            <a:lvl2pPr marL="718953" indent="-276520" defTabSz="914054" eaLnBrk="0" hangingPunct="0">
              <a:defRPr sz="2300">
                <a:solidFill>
                  <a:schemeClr val="tx1"/>
                </a:solidFill>
                <a:latin typeface="Times New Roman" pitchFamily="18" charset="0"/>
              </a:defRPr>
            </a:lvl2pPr>
            <a:lvl3pPr marL="1106081" indent="-221216" defTabSz="914054" eaLnBrk="0" hangingPunct="0">
              <a:defRPr sz="2300">
                <a:solidFill>
                  <a:schemeClr val="tx1"/>
                </a:solidFill>
                <a:latin typeface="Times New Roman" pitchFamily="18" charset="0"/>
              </a:defRPr>
            </a:lvl3pPr>
            <a:lvl4pPr marL="1548514" indent="-221216" defTabSz="914054" eaLnBrk="0" hangingPunct="0">
              <a:defRPr sz="2300">
                <a:solidFill>
                  <a:schemeClr val="tx1"/>
                </a:solidFill>
                <a:latin typeface="Times New Roman" pitchFamily="18" charset="0"/>
              </a:defRPr>
            </a:lvl4pPr>
            <a:lvl5pPr marL="1990946" indent="-221216" defTabSz="914054" eaLnBrk="0" hangingPunct="0">
              <a:defRPr sz="2300">
                <a:solidFill>
                  <a:schemeClr val="tx1"/>
                </a:solidFill>
                <a:latin typeface="Times New Roman" pitchFamily="18" charset="0"/>
              </a:defRPr>
            </a:lvl5pPr>
            <a:lvl6pPr marL="2433378" indent="-221216" defTabSz="914054" eaLnBrk="0" fontAlgn="base" hangingPunct="0">
              <a:spcBef>
                <a:spcPct val="0"/>
              </a:spcBef>
              <a:spcAft>
                <a:spcPct val="0"/>
              </a:spcAft>
              <a:defRPr sz="2300">
                <a:solidFill>
                  <a:schemeClr val="tx1"/>
                </a:solidFill>
                <a:latin typeface="Times New Roman" pitchFamily="18" charset="0"/>
              </a:defRPr>
            </a:lvl6pPr>
            <a:lvl7pPr marL="2875811" indent="-221216" defTabSz="914054" eaLnBrk="0" fontAlgn="base" hangingPunct="0">
              <a:spcBef>
                <a:spcPct val="0"/>
              </a:spcBef>
              <a:spcAft>
                <a:spcPct val="0"/>
              </a:spcAft>
              <a:defRPr sz="2300">
                <a:solidFill>
                  <a:schemeClr val="tx1"/>
                </a:solidFill>
                <a:latin typeface="Times New Roman" pitchFamily="18" charset="0"/>
              </a:defRPr>
            </a:lvl7pPr>
            <a:lvl8pPr marL="3318243" indent="-221216" defTabSz="914054" eaLnBrk="0" fontAlgn="base" hangingPunct="0">
              <a:spcBef>
                <a:spcPct val="0"/>
              </a:spcBef>
              <a:spcAft>
                <a:spcPct val="0"/>
              </a:spcAft>
              <a:defRPr sz="2300">
                <a:solidFill>
                  <a:schemeClr val="tx1"/>
                </a:solidFill>
                <a:latin typeface="Times New Roman" pitchFamily="18" charset="0"/>
              </a:defRPr>
            </a:lvl8pPr>
            <a:lvl9pPr marL="3760676" indent="-221216" defTabSz="914054" eaLnBrk="0" fontAlgn="base" hangingPunct="0">
              <a:spcBef>
                <a:spcPct val="0"/>
              </a:spcBef>
              <a:spcAft>
                <a:spcPct val="0"/>
              </a:spcAft>
              <a:defRPr sz="2300">
                <a:solidFill>
                  <a:schemeClr val="tx1"/>
                </a:solidFill>
                <a:latin typeface="Times New Roman" pitchFamily="18" charset="0"/>
              </a:defRPr>
            </a:lvl9pPr>
          </a:lstStyle>
          <a:p>
            <a:pPr eaLnBrk="1" hangingPunct="1"/>
            <a:fld id="{00BB4241-F277-4336-89DA-BDFF97670027}" type="slidenum">
              <a:rPr lang="en-US" sz="1200"/>
              <a:pPr eaLnBrk="1" hangingPunct="1"/>
              <a:t>21</a:t>
            </a:fld>
            <a:endParaRPr 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a:t>Example: </a:t>
            </a:r>
          </a:p>
          <a:p>
            <a:pPr eaLnBrk="1" hangingPunct="1"/>
            <a:r>
              <a:rPr lang="en-US"/>
              <a:t>CREATE PROCEDURE prcGetEmployeeDetail @EmpId int, @DepId int OUTPUT, @DepName char(50) OUTPUT, @ShiftId int OUTPUT</a:t>
            </a:r>
          </a:p>
          <a:p>
            <a:pPr eaLnBrk="1" hangingPunct="1"/>
            <a:r>
              <a:rPr lang="en-US"/>
              <a:t>AS</a:t>
            </a:r>
          </a:p>
          <a:p>
            <a:pPr eaLnBrk="1" hangingPunct="1"/>
            <a:r>
              <a:rPr lang="en-US"/>
              <a:t>BEGIN</a:t>
            </a:r>
          </a:p>
          <a:p>
            <a:pPr eaLnBrk="1" hangingPunct="1"/>
            <a:r>
              <a:rPr lang="en-US"/>
              <a:t>IF EXISTS(SELECT * FROM HumanResources.Employee WHERE EmployeeID = @EmpId)</a:t>
            </a:r>
          </a:p>
          <a:p>
            <a:pPr eaLnBrk="1" hangingPunct="1"/>
            <a:r>
              <a:rPr lang="en-US"/>
              <a:t>	BEGIN</a:t>
            </a:r>
          </a:p>
          <a:p>
            <a:pPr eaLnBrk="1" hangingPunct="1"/>
            <a:r>
              <a:rPr lang="en-US"/>
              <a:t>		SELECT @DepId = d.DepartmentID, @DepName = Name, </a:t>
            </a:r>
          </a:p>
          <a:p>
            <a:pPr eaLnBrk="1" hangingPunct="1"/>
            <a:r>
              <a:rPr lang="en-US"/>
              <a:t>@ShiftId = ShiftID</a:t>
            </a:r>
          </a:p>
          <a:p>
            <a:pPr eaLnBrk="1" hangingPunct="1"/>
            <a:r>
              <a:rPr lang="en-US"/>
              <a:t>FROM HumanResources.Department d JOIN HumanResources.EmployeeDepartmentHistory h</a:t>
            </a:r>
          </a:p>
          <a:p>
            <a:pPr eaLnBrk="1" hangingPunct="1"/>
            <a:r>
              <a:rPr lang="en-US"/>
              <a:t>		ON d.DepartmentID = h.DepartmentID</a:t>
            </a:r>
          </a:p>
          <a:p>
            <a:pPr eaLnBrk="1" hangingPunct="1"/>
            <a:r>
              <a:rPr lang="en-US"/>
              <a:t>		WHERE EmployeeID = @EmpId</a:t>
            </a:r>
          </a:p>
          <a:p>
            <a:pPr eaLnBrk="1" hangingPunct="1"/>
            <a:r>
              <a:rPr lang="en-US"/>
              <a:t>		RETURN 0</a:t>
            </a:r>
          </a:p>
          <a:p>
            <a:pPr eaLnBrk="1" hangingPunct="1"/>
            <a:r>
              <a:rPr lang="en-US"/>
              <a:t>	END</a:t>
            </a:r>
          </a:p>
          <a:p>
            <a:pPr eaLnBrk="1" hangingPunct="1"/>
            <a:r>
              <a:rPr lang="en-US"/>
              <a:t>	ELSE</a:t>
            </a:r>
          </a:p>
          <a:p>
            <a:pPr eaLnBrk="1" hangingPunct="1"/>
            <a:r>
              <a:rPr lang="en-US"/>
              <a:t>		RETURN 1</a:t>
            </a:r>
          </a:p>
          <a:p>
            <a:pPr eaLnBrk="1" hangingPunct="1"/>
            <a:r>
              <a:rPr lang="en-US"/>
              <a:t>END</a:t>
            </a:r>
          </a:p>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054" eaLnBrk="0" hangingPunct="0">
              <a:defRPr sz="2300">
                <a:solidFill>
                  <a:schemeClr val="tx1"/>
                </a:solidFill>
                <a:latin typeface="Times New Roman" pitchFamily="18" charset="0"/>
              </a:defRPr>
            </a:lvl1pPr>
            <a:lvl2pPr marL="718953" indent="-276520" defTabSz="914054" eaLnBrk="0" hangingPunct="0">
              <a:defRPr sz="2300">
                <a:solidFill>
                  <a:schemeClr val="tx1"/>
                </a:solidFill>
                <a:latin typeface="Times New Roman" pitchFamily="18" charset="0"/>
              </a:defRPr>
            </a:lvl2pPr>
            <a:lvl3pPr marL="1106081" indent="-221216" defTabSz="914054" eaLnBrk="0" hangingPunct="0">
              <a:defRPr sz="2300">
                <a:solidFill>
                  <a:schemeClr val="tx1"/>
                </a:solidFill>
                <a:latin typeface="Times New Roman" pitchFamily="18" charset="0"/>
              </a:defRPr>
            </a:lvl3pPr>
            <a:lvl4pPr marL="1548514" indent="-221216" defTabSz="914054" eaLnBrk="0" hangingPunct="0">
              <a:defRPr sz="2300">
                <a:solidFill>
                  <a:schemeClr val="tx1"/>
                </a:solidFill>
                <a:latin typeface="Times New Roman" pitchFamily="18" charset="0"/>
              </a:defRPr>
            </a:lvl4pPr>
            <a:lvl5pPr marL="1990946" indent="-221216" defTabSz="914054" eaLnBrk="0" hangingPunct="0">
              <a:defRPr sz="2300">
                <a:solidFill>
                  <a:schemeClr val="tx1"/>
                </a:solidFill>
                <a:latin typeface="Times New Roman" pitchFamily="18" charset="0"/>
              </a:defRPr>
            </a:lvl5pPr>
            <a:lvl6pPr marL="2433378" indent="-221216" defTabSz="914054" eaLnBrk="0" fontAlgn="base" hangingPunct="0">
              <a:spcBef>
                <a:spcPct val="0"/>
              </a:spcBef>
              <a:spcAft>
                <a:spcPct val="0"/>
              </a:spcAft>
              <a:defRPr sz="2300">
                <a:solidFill>
                  <a:schemeClr val="tx1"/>
                </a:solidFill>
                <a:latin typeface="Times New Roman" pitchFamily="18" charset="0"/>
              </a:defRPr>
            </a:lvl6pPr>
            <a:lvl7pPr marL="2875811" indent="-221216" defTabSz="914054" eaLnBrk="0" fontAlgn="base" hangingPunct="0">
              <a:spcBef>
                <a:spcPct val="0"/>
              </a:spcBef>
              <a:spcAft>
                <a:spcPct val="0"/>
              </a:spcAft>
              <a:defRPr sz="2300">
                <a:solidFill>
                  <a:schemeClr val="tx1"/>
                </a:solidFill>
                <a:latin typeface="Times New Roman" pitchFamily="18" charset="0"/>
              </a:defRPr>
            </a:lvl7pPr>
            <a:lvl8pPr marL="3318243" indent="-221216" defTabSz="914054" eaLnBrk="0" fontAlgn="base" hangingPunct="0">
              <a:spcBef>
                <a:spcPct val="0"/>
              </a:spcBef>
              <a:spcAft>
                <a:spcPct val="0"/>
              </a:spcAft>
              <a:defRPr sz="2300">
                <a:solidFill>
                  <a:schemeClr val="tx1"/>
                </a:solidFill>
                <a:latin typeface="Times New Roman" pitchFamily="18" charset="0"/>
              </a:defRPr>
            </a:lvl8pPr>
            <a:lvl9pPr marL="3760676" indent="-221216" defTabSz="914054" eaLnBrk="0" fontAlgn="base" hangingPunct="0">
              <a:spcBef>
                <a:spcPct val="0"/>
              </a:spcBef>
              <a:spcAft>
                <a:spcPct val="0"/>
              </a:spcAft>
              <a:defRPr sz="2300">
                <a:solidFill>
                  <a:schemeClr val="tx1"/>
                </a:solidFill>
                <a:latin typeface="Times New Roman" pitchFamily="18" charset="0"/>
              </a:defRPr>
            </a:lvl9pPr>
          </a:lstStyle>
          <a:p>
            <a:pPr eaLnBrk="1" hangingPunct="1"/>
            <a:fld id="{3B5BFCEF-8D5E-45E1-A38B-445C171DCD58}" type="slidenum">
              <a:rPr lang="en-US" sz="1200"/>
              <a:pPr eaLnBrk="1" hangingPunct="1"/>
              <a:t>22</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a:t>Example: </a:t>
            </a:r>
          </a:p>
          <a:p>
            <a:pPr eaLnBrk="1" hangingPunct="1"/>
            <a:r>
              <a:rPr lang="en-US"/>
              <a:t>CREATE PROCEDURE prcGetEmployeeDetail @EmpId int, @DepId int OUTPUT, @DepName char(50) OUTPUT, @ShiftId int OUTPUT</a:t>
            </a:r>
          </a:p>
          <a:p>
            <a:pPr eaLnBrk="1" hangingPunct="1"/>
            <a:r>
              <a:rPr lang="en-US"/>
              <a:t>AS</a:t>
            </a:r>
          </a:p>
          <a:p>
            <a:pPr eaLnBrk="1" hangingPunct="1"/>
            <a:r>
              <a:rPr lang="en-US"/>
              <a:t>BEGIN</a:t>
            </a:r>
          </a:p>
          <a:p>
            <a:pPr eaLnBrk="1" hangingPunct="1"/>
            <a:r>
              <a:rPr lang="en-US"/>
              <a:t>IF EXISTS(SELECT * FROM HumanResources.Employee WHERE EmployeeID = @EmpId)</a:t>
            </a:r>
          </a:p>
          <a:p>
            <a:pPr eaLnBrk="1" hangingPunct="1"/>
            <a:r>
              <a:rPr lang="en-US"/>
              <a:t>	BEGIN</a:t>
            </a:r>
          </a:p>
          <a:p>
            <a:pPr eaLnBrk="1" hangingPunct="1"/>
            <a:r>
              <a:rPr lang="en-US"/>
              <a:t>		SELECT @DepId = d.DepartmentID, @DepName = Name, </a:t>
            </a:r>
          </a:p>
          <a:p>
            <a:pPr eaLnBrk="1" hangingPunct="1"/>
            <a:r>
              <a:rPr lang="en-US"/>
              <a:t>@ShiftId = ShiftID</a:t>
            </a:r>
          </a:p>
          <a:p>
            <a:pPr eaLnBrk="1" hangingPunct="1"/>
            <a:r>
              <a:rPr lang="en-US"/>
              <a:t>FROM HumanResources.Department d JOIN HumanResources.EmployeeDepartmentHistory h</a:t>
            </a:r>
          </a:p>
          <a:p>
            <a:pPr eaLnBrk="1" hangingPunct="1"/>
            <a:r>
              <a:rPr lang="en-US"/>
              <a:t>		ON d.DepartmentID = h.DepartmentID</a:t>
            </a:r>
          </a:p>
          <a:p>
            <a:pPr eaLnBrk="1" hangingPunct="1"/>
            <a:r>
              <a:rPr lang="en-US"/>
              <a:t>		WHERE EmployeeID = @EmpId</a:t>
            </a:r>
          </a:p>
          <a:p>
            <a:pPr eaLnBrk="1" hangingPunct="1"/>
            <a:r>
              <a:rPr lang="en-US"/>
              <a:t>		RETURN 0</a:t>
            </a:r>
          </a:p>
          <a:p>
            <a:pPr eaLnBrk="1" hangingPunct="1"/>
            <a:r>
              <a:rPr lang="en-US"/>
              <a:t>	END</a:t>
            </a:r>
          </a:p>
          <a:p>
            <a:pPr eaLnBrk="1" hangingPunct="1"/>
            <a:r>
              <a:rPr lang="en-US"/>
              <a:t>	ELSE</a:t>
            </a:r>
          </a:p>
          <a:p>
            <a:pPr eaLnBrk="1" hangingPunct="1"/>
            <a:r>
              <a:rPr lang="en-US"/>
              <a:t>		RETURN 1</a:t>
            </a:r>
          </a:p>
          <a:p>
            <a:pPr eaLnBrk="1" hangingPunct="1"/>
            <a:r>
              <a:rPr lang="en-US"/>
              <a:t>END</a:t>
            </a:r>
          </a:p>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054" eaLnBrk="0" hangingPunct="0">
              <a:defRPr sz="2300">
                <a:solidFill>
                  <a:schemeClr val="tx1"/>
                </a:solidFill>
                <a:latin typeface="Times New Roman" pitchFamily="18" charset="0"/>
              </a:defRPr>
            </a:lvl1pPr>
            <a:lvl2pPr marL="718953" indent="-276520" defTabSz="914054" eaLnBrk="0" hangingPunct="0">
              <a:defRPr sz="2300">
                <a:solidFill>
                  <a:schemeClr val="tx1"/>
                </a:solidFill>
                <a:latin typeface="Times New Roman" pitchFamily="18" charset="0"/>
              </a:defRPr>
            </a:lvl2pPr>
            <a:lvl3pPr marL="1106081" indent="-221216" defTabSz="914054" eaLnBrk="0" hangingPunct="0">
              <a:defRPr sz="2300">
                <a:solidFill>
                  <a:schemeClr val="tx1"/>
                </a:solidFill>
                <a:latin typeface="Times New Roman" pitchFamily="18" charset="0"/>
              </a:defRPr>
            </a:lvl3pPr>
            <a:lvl4pPr marL="1548514" indent="-221216" defTabSz="914054" eaLnBrk="0" hangingPunct="0">
              <a:defRPr sz="2300">
                <a:solidFill>
                  <a:schemeClr val="tx1"/>
                </a:solidFill>
                <a:latin typeface="Times New Roman" pitchFamily="18" charset="0"/>
              </a:defRPr>
            </a:lvl4pPr>
            <a:lvl5pPr marL="1990946" indent="-221216" defTabSz="914054" eaLnBrk="0" hangingPunct="0">
              <a:defRPr sz="2300">
                <a:solidFill>
                  <a:schemeClr val="tx1"/>
                </a:solidFill>
                <a:latin typeface="Times New Roman" pitchFamily="18" charset="0"/>
              </a:defRPr>
            </a:lvl5pPr>
            <a:lvl6pPr marL="2433378" indent="-221216" defTabSz="914054" eaLnBrk="0" fontAlgn="base" hangingPunct="0">
              <a:spcBef>
                <a:spcPct val="0"/>
              </a:spcBef>
              <a:spcAft>
                <a:spcPct val="0"/>
              </a:spcAft>
              <a:defRPr sz="2300">
                <a:solidFill>
                  <a:schemeClr val="tx1"/>
                </a:solidFill>
                <a:latin typeface="Times New Roman" pitchFamily="18" charset="0"/>
              </a:defRPr>
            </a:lvl6pPr>
            <a:lvl7pPr marL="2875811" indent="-221216" defTabSz="914054" eaLnBrk="0" fontAlgn="base" hangingPunct="0">
              <a:spcBef>
                <a:spcPct val="0"/>
              </a:spcBef>
              <a:spcAft>
                <a:spcPct val="0"/>
              </a:spcAft>
              <a:defRPr sz="2300">
                <a:solidFill>
                  <a:schemeClr val="tx1"/>
                </a:solidFill>
                <a:latin typeface="Times New Roman" pitchFamily="18" charset="0"/>
              </a:defRPr>
            </a:lvl7pPr>
            <a:lvl8pPr marL="3318243" indent="-221216" defTabSz="914054" eaLnBrk="0" fontAlgn="base" hangingPunct="0">
              <a:spcBef>
                <a:spcPct val="0"/>
              </a:spcBef>
              <a:spcAft>
                <a:spcPct val="0"/>
              </a:spcAft>
              <a:defRPr sz="2300">
                <a:solidFill>
                  <a:schemeClr val="tx1"/>
                </a:solidFill>
                <a:latin typeface="Times New Roman" pitchFamily="18" charset="0"/>
              </a:defRPr>
            </a:lvl8pPr>
            <a:lvl9pPr marL="3760676" indent="-221216" defTabSz="914054" eaLnBrk="0" fontAlgn="base" hangingPunct="0">
              <a:spcBef>
                <a:spcPct val="0"/>
              </a:spcBef>
              <a:spcAft>
                <a:spcPct val="0"/>
              </a:spcAft>
              <a:defRPr sz="2300">
                <a:solidFill>
                  <a:schemeClr val="tx1"/>
                </a:solidFill>
                <a:latin typeface="Times New Roman" pitchFamily="18" charset="0"/>
              </a:defRPr>
            </a:lvl9pPr>
          </a:lstStyle>
          <a:p>
            <a:pPr eaLnBrk="1" hangingPunct="1"/>
            <a:fld id="{4FE8D990-F238-4C98-AA8E-A6B6DB8DC3EE}" type="slidenum">
              <a:rPr lang="en-US" sz="1200"/>
              <a:pPr eaLnBrk="1" hangingPunct="1"/>
              <a:t>23</a:t>
            </a:fld>
            <a:endParaRPr lang="en-US" sz="120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a:t>Example: </a:t>
            </a:r>
          </a:p>
          <a:p>
            <a:pPr eaLnBrk="1" hangingPunct="1"/>
            <a:r>
              <a:rPr lang="en-US"/>
              <a:t>CREATE PROCEDURE prcGetEmployeeDetail @EmpId int, @DepId int OUTPUT, @DepName char(50) OUTPUT, @ShiftId int OUTPUT</a:t>
            </a:r>
          </a:p>
          <a:p>
            <a:pPr eaLnBrk="1" hangingPunct="1"/>
            <a:r>
              <a:rPr lang="en-US"/>
              <a:t>AS</a:t>
            </a:r>
          </a:p>
          <a:p>
            <a:pPr eaLnBrk="1" hangingPunct="1"/>
            <a:r>
              <a:rPr lang="en-US"/>
              <a:t>BEGIN</a:t>
            </a:r>
          </a:p>
          <a:p>
            <a:pPr eaLnBrk="1" hangingPunct="1"/>
            <a:r>
              <a:rPr lang="en-US"/>
              <a:t>IF EXISTS(SELECT * FROM HumanResources.Employee WHERE EmployeeID = @EmpId)</a:t>
            </a:r>
          </a:p>
          <a:p>
            <a:pPr eaLnBrk="1" hangingPunct="1"/>
            <a:r>
              <a:rPr lang="en-US"/>
              <a:t>	BEGIN</a:t>
            </a:r>
          </a:p>
          <a:p>
            <a:pPr eaLnBrk="1" hangingPunct="1"/>
            <a:r>
              <a:rPr lang="en-US"/>
              <a:t>		SELECT @DepId = d.DepartmentID, @DepName = Name, </a:t>
            </a:r>
          </a:p>
          <a:p>
            <a:pPr eaLnBrk="1" hangingPunct="1"/>
            <a:r>
              <a:rPr lang="en-US"/>
              <a:t>@ShiftId = ShiftID</a:t>
            </a:r>
          </a:p>
          <a:p>
            <a:pPr eaLnBrk="1" hangingPunct="1"/>
            <a:r>
              <a:rPr lang="en-US"/>
              <a:t>FROM HumanResources.Department d JOIN HumanResources.EmployeeDepartmentHistory h</a:t>
            </a:r>
          </a:p>
          <a:p>
            <a:pPr eaLnBrk="1" hangingPunct="1"/>
            <a:r>
              <a:rPr lang="en-US"/>
              <a:t>		ON d.DepartmentID = h.DepartmentID</a:t>
            </a:r>
          </a:p>
          <a:p>
            <a:pPr eaLnBrk="1" hangingPunct="1"/>
            <a:r>
              <a:rPr lang="en-US"/>
              <a:t>		WHERE EmployeeID = @EmpId</a:t>
            </a:r>
          </a:p>
          <a:p>
            <a:pPr eaLnBrk="1" hangingPunct="1"/>
            <a:r>
              <a:rPr lang="en-US"/>
              <a:t>		RETURN 0</a:t>
            </a:r>
          </a:p>
          <a:p>
            <a:pPr eaLnBrk="1" hangingPunct="1"/>
            <a:r>
              <a:rPr lang="en-US"/>
              <a:t>	END</a:t>
            </a:r>
          </a:p>
          <a:p>
            <a:pPr eaLnBrk="1" hangingPunct="1"/>
            <a:r>
              <a:rPr lang="en-US"/>
              <a:t>	ELSE</a:t>
            </a:r>
          </a:p>
          <a:p>
            <a:pPr eaLnBrk="1" hangingPunct="1"/>
            <a:r>
              <a:rPr lang="en-US"/>
              <a:t>		RETURN 1</a:t>
            </a:r>
          </a:p>
          <a:p>
            <a:pPr eaLnBrk="1" hangingPunct="1"/>
            <a:r>
              <a:rPr lang="en-US"/>
              <a:t>END</a:t>
            </a:r>
          </a:p>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054" eaLnBrk="0" hangingPunct="0">
              <a:defRPr sz="2300">
                <a:solidFill>
                  <a:schemeClr val="tx1"/>
                </a:solidFill>
                <a:latin typeface="Times New Roman" pitchFamily="18" charset="0"/>
              </a:defRPr>
            </a:lvl1pPr>
            <a:lvl2pPr marL="718953" indent="-276520" defTabSz="914054" eaLnBrk="0" hangingPunct="0">
              <a:defRPr sz="2300">
                <a:solidFill>
                  <a:schemeClr val="tx1"/>
                </a:solidFill>
                <a:latin typeface="Times New Roman" pitchFamily="18" charset="0"/>
              </a:defRPr>
            </a:lvl2pPr>
            <a:lvl3pPr marL="1106081" indent="-221216" defTabSz="914054" eaLnBrk="0" hangingPunct="0">
              <a:defRPr sz="2300">
                <a:solidFill>
                  <a:schemeClr val="tx1"/>
                </a:solidFill>
                <a:latin typeface="Times New Roman" pitchFamily="18" charset="0"/>
              </a:defRPr>
            </a:lvl3pPr>
            <a:lvl4pPr marL="1548514" indent="-221216" defTabSz="914054" eaLnBrk="0" hangingPunct="0">
              <a:defRPr sz="2300">
                <a:solidFill>
                  <a:schemeClr val="tx1"/>
                </a:solidFill>
                <a:latin typeface="Times New Roman" pitchFamily="18" charset="0"/>
              </a:defRPr>
            </a:lvl4pPr>
            <a:lvl5pPr marL="1990946" indent="-221216" defTabSz="914054" eaLnBrk="0" hangingPunct="0">
              <a:defRPr sz="2300">
                <a:solidFill>
                  <a:schemeClr val="tx1"/>
                </a:solidFill>
                <a:latin typeface="Times New Roman" pitchFamily="18" charset="0"/>
              </a:defRPr>
            </a:lvl5pPr>
            <a:lvl6pPr marL="2433378" indent="-221216" defTabSz="914054" eaLnBrk="0" fontAlgn="base" hangingPunct="0">
              <a:spcBef>
                <a:spcPct val="0"/>
              </a:spcBef>
              <a:spcAft>
                <a:spcPct val="0"/>
              </a:spcAft>
              <a:defRPr sz="2300">
                <a:solidFill>
                  <a:schemeClr val="tx1"/>
                </a:solidFill>
                <a:latin typeface="Times New Roman" pitchFamily="18" charset="0"/>
              </a:defRPr>
            </a:lvl6pPr>
            <a:lvl7pPr marL="2875811" indent="-221216" defTabSz="914054" eaLnBrk="0" fontAlgn="base" hangingPunct="0">
              <a:spcBef>
                <a:spcPct val="0"/>
              </a:spcBef>
              <a:spcAft>
                <a:spcPct val="0"/>
              </a:spcAft>
              <a:defRPr sz="2300">
                <a:solidFill>
                  <a:schemeClr val="tx1"/>
                </a:solidFill>
                <a:latin typeface="Times New Roman" pitchFamily="18" charset="0"/>
              </a:defRPr>
            </a:lvl7pPr>
            <a:lvl8pPr marL="3318243" indent="-221216" defTabSz="914054" eaLnBrk="0" fontAlgn="base" hangingPunct="0">
              <a:spcBef>
                <a:spcPct val="0"/>
              </a:spcBef>
              <a:spcAft>
                <a:spcPct val="0"/>
              </a:spcAft>
              <a:defRPr sz="2300">
                <a:solidFill>
                  <a:schemeClr val="tx1"/>
                </a:solidFill>
                <a:latin typeface="Times New Roman" pitchFamily="18" charset="0"/>
              </a:defRPr>
            </a:lvl8pPr>
            <a:lvl9pPr marL="3760676" indent="-221216" defTabSz="914054" eaLnBrk="0" fontAlgn="base" hangingPunct="0">
              <a:spcBef>
                <a:spcPct val="0"/>
              </a:spcBef>
              <a:spcAft>
                <a:spcPct val="0"/>
              </a:spcAft>
              <a:defRPr sz="2300">
                <a:solidFill>
                  <a:schemeClr val="tx1"/>
                </a:solidFill>
                <a:latin typeface="Times New Roman" pitchFamily="18" charset="0"/>
              </a:defRPr>
            </a:lvl9pPr>
          </a:lstStyle>
          <a:p>
            <a:pPr eaLnBrk="1" hangingPunct="1"/>
            <a:fld id="{87C51166-3E6D-41CA-B638-116807B390A6}" type="slidenum">
              <a:rPr lang="en-US" sz="1200"/>
              <a:pPr eaLnBrk="1" hangingPunct="1"/>
              <a:t>24</a:t>
            </a:fld>
            <a:endParaRPr lang="en-US" sz="120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a:t>Example: </a:t>
            </a:r>
          </a:p>
          <a:p>
            <a:pPr eaLnBrk="1" hangingPunct="1"/>
            <a:r>
              <a:rPr lang="en-US"/>
              <a:t>CREATE PROCEDURE prcGetEmployeeDetail @EmpId int, @DepId int OUTPUT, @DepName char(50) OUTPUT, @ShiftId int OUTPUT</a:t>
            </a:r>
          </a:p>
          <a:p>
            <a:pPr eaLnBrk="1" hangingPunct="1"/>
            <a:r>
              <a:rPr lang="en-US"/>
              <a:t>AS</a:t>
            </a:r>
          </a:p>
          <a:p>
            <a:pPr eaLnBrk="1" hangingPunct="1"/>
            <a:r>
              <a:rPr lang="en-US"/>
              <a:t>BEGIN</a:t>
            </a:r>
          </a:p>
          <a:p>
            <a:pPr eaLnBrk="1" hangingPunct="1"/>
            <a:r>
              <a:rPr lang="en-US"/>
              <a:t>IF EXISTS(SELECT * FROM HumanResources.Employee WHERE EmployeeID = @EmpId)</a:t>
            </a:r>
          </a:p>
          <a:p>
            <a:pPr eaLnBrk="1" hangingPunct="1"/>
            <a:r>
              <a:rPr lang="en-US"/>
              <a:t>	BEGIN</a:t>
            </a:r>
          </a:p>
          <a:p>
            <a:pPr eaLnBrk="1" hangingPunct="1"/>
            <a:r>
              <a:rPr lang="en-US"/>
              <a:t>		SELECT @DepId = d.DepartmentID, @DepName = Name, </a:t>
            </a:r>
          </a:p>
          <a:p>
            <a:pPr eaLnBrk="1" hangingPunct="1"/>
            <a:r>
              <a:rPr lang="en-US"/>
              <a:t>@ShiftId = ShiftID</a:t>
            </a:r>
          </a:p>
          <a:p>
            <a:pPr eaLnBrk="1" hangingPunct="1"/>
            <a:r>
              <a:rPr lang="en-US"/>
              <a:t>FROM HumanResources.Department d JOIN HumanResources.EmployeeDepartmentHistory h</a:t>
            </a:r>
          </a:p>
          <a:p>
            <a:pPr eaLnBrk="1" hangingPunct="1"/>
            <a:r>
              <a:rPr lang="en-US"/>
              <a:t>		ON d.DepartmentID = h.DepartmentID</a:t>
            </a:r>
          </a:p>
          <a:p>
            <a:pPr eaLnBrk="1" hangingPunct="1"/>
            <a:r>
              <a:rPr lang="en-US"/>
              <a:t>		WHERE EmployeeID = @EmpId</a:t>
            </a:r>
          </a:p>
          <a:p>
            <a:pPr eaLnBrk="1" hangingPunct="1"/>
            <a:r>
              <a:rPr lang="en-US"/>
              <a:t>		RETURN 0</a:t>
            </a:r>
          </a:p>
          <a:p>
            <a:pPr eaLnBrk="1" hangingPunct="1"/>
            <a:r>
              <a:rPr lang="en-US"/>
              <a:t>	END</a:t>
            </a:r>
          </a:p>
          <a:p>
            <a:pPr eaLnBrk="1" hangingPunct="1"/>
            <a:r>
              <a:rPr lang="en-US"/>
              <a:t>	ELSE</a:t>
            </a:r>
          </a:p>
          <a:p>
            <a:pPr eaLnBrk="1" hangingPunct="1"/>
            <a:r>
              <a:rPr lang="en-US"/>
              <a:t>		RETURN 1</a:t>
            </a:r>
          </a:p>
          <a:p>
            <a:pPr eaLnBrk="1" hangingPunct="1"/>
            <a:r>
              <a:rPr lang="en-US"/>
              <a:t>END</a:t>
            </a:r>
          </a:p>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054" eaLnBrk="0" hangingPunct="0">
              <a:defRPr sz="2300">
                <a:solidFill>
                  <a:schemeClr val="tx1"/>
                </a:solidFill>
                <a:latin typeface="Times New Roman" pitchFamily="18" charset="0"/>
              </a:defRPr>
            </a:lvl1pPr>
            <a:lvl2pPr marL="718953" indent="-276520" defTabSz="914054" eaLnBrk="0" hangingPunct="0">
              <a:defRPr sz="2300">
                <a:solidFill>
                  <a:schemeClr val="tx1"/>
                </a:solidFill>
                <a:latin typeface="Times New Roman" pitchFamily="18" charset="0"/>
              </a:defRPr>
            </a:lvl2pPr>
            <a:lvl3pPr marL="1106081" indent="-221216" defTabSz="914054" eaLnBrk="0" hangingPunct="0">
              <a:defRPr sz="2300">
                <a:solidFill>
                  <a:schemeClr val="tx1"/>
                </a:solidFill>
                <a:latin typeface="Times New Roman" pitchFamily="18" charset="0"/>
              </a:defRPr>
            </a:lvl3pPr>
            <a:lvl4pPr marL="1548514" indent="-221216" defTabSz="914054" eaLnBrk="0" hangingPunct="0">
              <a:defRPr sz="2300">
                <a:solidFill>
                  <a:schemeClr val="tx1"/>
                </a:solidFill>
                <a:latin typeface="Times New Roman" pitchFamily="18" charset="0"/>
              </a:defRPr>
            </a:lvl4pPr>
            <a:lvl5pPr marL="1990946" indent="-221216" defTabSz="914054" eaLnBrk="0" hangingPunct="0">
              <a:defRPr sz="2300">
                <a:solidFill>
                  <a:schemeClr val="tx1"/>
                </a:solidFill>
                <a:latin typeface="Times New Roman" pitchFamily="18" charset="0"/>
              </a:defRPr>
            </a:lvl5pPr>
            <a:lvl6pPr marL="2433378" indent="-221216" defTabSz="914054" eaLnBrk="0" fontAlgn="base" hangingPunct="0">
              <a:spcBef>
                <a:spcPct val="0"/>
              </a:spcBef>
              <a:spcAft>
                <a:spcPct val="0"/>
              </a:spcAft>
              <a:defRPr sz="2300">
                <a:solidFill>
                  <a:schemeClr val="tx1"/>
                </a:solidFill>
                <a:latin typeface="Times New Roman" pitchFamily="18" charset="0"/>
              </a:defRPr>
            </a:lvl6pPr>
            <a:lvl7pPr marL="2875811" indent="-221216" defTabSz="914054" eaLnBrk="0" fontAlgn="base" hangingPunct="0">
              <a:spcBef>
                <a:spcPct val="0"/>
              </a:spcBef>
              <a:spcAft>
                <a:spcPct val="0"/>
              </a:spcAft>
              <a:defRPr sz="2300">
                <a:solidFill>
                  <a:schemeClr val="tx1"/>
                </a:solidFill>
                <a:latin typeface="Times New Roman" pitchFamily="18" charset="0"/>
              </a:defRPr>
            </a:lvl7pPr>
            <a:lvl8pPr marL="3318243" indent="-221216" defTabSz="914054" eaLnBrk="0" fontAlgn="base" hangingPunct="0">
              <a:spcBef>
                <a:spcPct val="0"/>
              </a:spcBef>
              <a:spcAft>
                <a:spcPct val="0"/>
              </a:spcAft>
              <a:defRPr sz="2300">
                <a:solidFill>
                  <a:schemeClr val="tx1"/>
                </a:solidFill>
                <a:latin typeface="Times New Roman" pitchFamily="18" charset="0"/>
              </a:defRPr>
            </a:lvl8pPr>
            <a:lvl9pPr marL="3760676" indent="-221216" defTabSz="914054" eaLnBrk="0" fontAlgn="base" hangingPunct="0">
              <a:spcBef>
                <a:spcPct val="0"/>
              </a:spcBef>
              <a:spcAft>
                <a:spcPct val="0"/>
              </a:spcAft>
              <a:defRPr sz="2300">
                <a:solidFill>
                  <a:schemeClr val="tx1"/>
                </a:solidFill>
                <a:latin typeface="Times New Roman" pitchFamily="18" charset="0"/>
              </a:defRPr>
            </a:lvl9pPr>
          </a:lstStyle>
          <a:p>
            <a:pPr eaLnBrk="1" hangingPunct="1"/>
            <a:fld id="{DAD14A7D-AE8C-4430-83A3-DB552C7BF15C}" type="slidenum">
              <a:rPr lang="en-US" sz="1200"/>
              <a:pPr eaLnBrk="1" hangingPunct="1"/>
              <a:t>25</a:t>
            </a:fld>
            <a:endParaRPr lang="en-US" sz="120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a:t>Example: </a:t>
            </a:r>
          </a:p>
          <a:p>
            <a:pPr eaLnBrk="1" hangingPunct="1"/>
            <a:r>
              <a:rPr lang="en-US"/>
              <a:t>CREATE PROCEDURE prcGetEmployeeDetail @EmpId int, @DepId int OUTPUT, @DepName char(50) OUTPUT, @ShiftId int OUTPUT</a:t>
            </a:r>
          </a:p>
          <a:p>
            <a:pPr eaLnBrk="1" hangingPunct="1"/>
            <a:r>
              <a:rPr lang="en-US"/>
              <a:t>AS</a:t>
            </a:r>
          </a:p>
          <a:p>
            <a:pPr eaLnBrk="1" hangingPunct="1"/>
            <a:r>
              <a:rPr lang="en-US"/>
              <a:t>BEGIN</a:t>
            </a:r>
          </a:p>
          <a:p>
            <a:pPr eaLnBrk="1" hangingPunct="1"/>
            <a:r>
              <a:rPr lang="en-US"/>
              <a:t>IF EXISTS(SELECT * FROM HumanResources.Employee WHERE EmployeeID = @EmpId)</a:t>
            </a:r>
          </a:p>
          <a:p>
            <a:pPr eaLnBrk="1" hangingPunct="1"/>
            <a:r>
              <a:rPr lang="en-US"/>
              <a:t>	BEGIN</a:t>
            </a:r>
          </a:p>
          <a:p>
            <a:pPr eaLnBrk="1" hangingPunct="1"/>
            <a:r>
              <a:rPr lang="en-US"/>
              <a:t>		SELECT @DepId = d.DepartmentID, @DepName = Name, </a:t>
            </a:r>
          </a:p>
          <a:p>
            <a:pPr eaLnBrk="1" hangingPunct="1"/>
            <a:r>
              <a:rPr lang="en-US"/>
              <a:t>@ShiftId = ShiftID</a:t>
            </a:r>
          </a:p>
          <a:p>
            <a:pPr eaLnBrk="1" hangingPunct="1"/>
            <a:r>
              <a:rPr lang="en-US"/>
              <a:t>FROM HumanResources.Department d JOIN HumanResources.EmployeeDepartmentHistory h</a:t>
            </a:r>
          </a:p>
          <a:p>
            <a:pPr eaLnBrk="1" hangingPunct="1"/>
            <a:r>
              <a:rPr lang="en-US"/>
              <a:t>		ON d.DepartmentID = h.DepartmentID</a:t>
            </a:r>
          </a:p>
          <a:p>
            <a:pPr eaLnBrk="1" hangingPunct="1"/>
            <a:r>
              <a:rPr lang="en-US"/>
              <a:t>		WHERE EmployeeID = @EmpId</a:t>
            </a:r>
          </a:p>
          <a:p>
            <a:pPr eaLnBrk="1" hangingPunct="1"/>
            <a:r>
              <a:rPr lang="en-US"/>
              <a:t>		RETURN 0</a:t>
            </a:r>
          </a:p>
          <a:p>
            <a:pPr eaLnBrk="1" hangingPunct="1"/>
            <a:r>
              <a:rPr lang="en-US"/>
              <a:t>	END</a:t>
            </a:r>
          </a:p>
          <a:p>
            <a:pPr eaLnBrk="1" hangingPunct="1"/>
            <a:r>
              <a:rPr lang="en-US"/>
              <a:t>	ELSE</a:t>
            </a:r>
          </a:p>
          <a:p>
            <a:pPr eaLnBrk="1" hangingPunct="1"/>
            <a:r>
              <a:rPr lang="en-US"/>
              <a:t>		RETURN 1</a:t>
            </a:r>
          </a:p>
          <a:p>
            <a:pPr eaLnBrk="1" hangingPunct="1"/>
            <a:r>
              <a:rPr lang="en-US"/>
              <a:t>END</a:t>
            </a:r>
          </a:p>
          <a:p>
            <a:pPr eaLnBrk="1" hangingPunct="1"/>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054" eaLnBrk="0" hangingPunct="0">
              <a:defRPr sz="2300">
                <a:solidFill>
                  <a:schemeClr val="tx1"/>
                </a:solidFill>
                <a:latin typeface="Times New Roman" pitchFamily="18" charset="0"/>
              </a:defRPr>
            </a:lvl1pPr>
            <a:lvl2pPr marL="718953" indent="-276520" defTabSz="914054" eaLnBrk="0" hangingPunct="0">
              <a:defRPr sz="2300">
                <a:solidFill>
                  <a:schemeClr val="tx1"/>
                </a:solidFill>
                <a:latin typeface="Times New Roman" pitchFamily="18" charset="0"/>
              </a:defRPr>
            </a:lvl2pPr>
            <a:lvl3pPr marL="1106081" indent="-221216" defTabSz="914054" eaLnBrk="0" hangingPunct="0">
              <a:defRPr sz="2300">
                <a:solidFill>
                  <a:schemeClr val="tx1"/>
                </a:solidFill>
                <a:latin typeface="Times New Roman" pitchFamily="18" charset="0"/>
              </a:defRPr>
            </a:lvl3pPr>
            <a:lvl4pPr marL="1548514" indent="-221216" defTabSz="914054" eaLnBrk="0" hangingPunct="0">
              <a:defRPr sz="2300">
                <a:solidFill>
                  <a:schemeClr val="tx1"/>
                </a:solidFill>
                <a:latin typeface="Times New Roman" pitchFamily="18" charset="0"/>
              </a:defRPr>
            </a:lvl4pPr>
            <a:lvl5pPr marL="1990946" indent="-221216" defTabSz="914054" eaLnBrk="0" hangingPunct="0">
              <a:defRPr sz="2300">
                <a:solidFill>
                  <a:schemeClr val="tx1"/>
                </a:solidFill>
                <a:latin typeface="Times New Roman" pitchFamily="18" charset="0"/>
              </a:defRPr>
            </a:lvl5pPr>
            <a:lvl6pPr marL="2433378" indent="-221216" defTabSz="914054" eaLnBrk="0" fontAlgn="base" hangingPunct="0">
              <a:spcBef>
                <a:spcPct val="0"/>
              </a:spcBef>
              <a:spcAft>
                <a:spcPct val="0"/>
              </a:spcAft>
              <a:defRPr sz="2300">
                <a:solidFill>
                  <a:schemeClr val="tx1"/>
                </a:solidFill>
                <a:latin typeface="Times New Roman" pitchFamily="18" charset="0"/>
              </a:defRPr>
            </a:lvl6pPr>
            <a:lvl7pPr marL="2875811" indent="-221216" defTabSz="914054" eaLnBrk="0" fontAlgn="base" hangingPunct="0">
              <a:spcBef>
                <a:spcPct val="0"/>
              </a:spcBef>
              <a:spcAft>
                <a:spcPct val="0"/>
              </a:spcAft>
              <a:defRPr sz="2300">
                <a:solidFill>
                  <a:schemeClr val="tx1"/>
                </a:solidFill>
                <a:latin typeface="Times New Roman" pitchFamily="18" charset="0"/>
              </a:defRPr>
            </a:lvl7pPr>
            <a:lvl8pPr marL="3318243" indent="-221216" defTabSz="914054" eaLnBrk="0" fontAlgn="base" hangingPunct="0">
              <a:spcBef>
                <a:spcPct val="0"/>
              </a:spcBef>
              <a:spcAft>
                <a:spcPct val="0"/>
              </a:spcAft>
              <a:defRPr sz="2300">
                <a:solidFill>
                  <a:schemeClr val="tx1"/>
                </a:solidFill>
                <a:latin typeface="Times New Roman" pitchFamily="18" charset="0"/>
              </a:defRPr>
            </a:lvl8pPr>
            <a:lvl9pPr marL="3760676" indent="-221216" defTabSz="914054" eaLnBrk="0" fontAlgn="base" hangingPunct="0">
              <a:spcBef>
                <a:spcPct val="0"/>
              </a:spcBef>
              <a:spcAft>
                <a:spcPct val="0"/>
              </a:spcAft>
              <a:defRPr sz="2300">
                <a:solidFill>
                  <a:schemeClr val="tx1"/>
                </a:solidFill>
                <a:latin typeface="Times New Roman" pitchFamily="18" charset="0"/>
              </a:defRPr>
            </a:lvl9pPr>
          </a:lstStyle>
          <a:p>
            <a:pPr eaLnBrk="1" hangingPunct="1"/>
            <a:fld id="{03E933D4-5107-4008-95B6-BA7348D2D9B4}" type="slidenum">
              <a:rPr lang="en-US" sz="1200"/>
              <a:pPr eaLnBrk="1" hangingPunct="1"/>
              <a:t>26</a:t>
            </a:fld>
            <a:endParaRPr lang="en-US" sz="120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a:t>Example: </a:t>
            </a:r>
          </a:p>
          <a:p>
            <a:pPr eaLnBrk="1" hangingPunct="1"/>
            <a:r>
              <a:rPr lang="en-US"/>
              <a:t>CREATE PROCEDURE prcGetEmployeeDetail @EmpId int, @DepId int OUTPUT, @DepName char(50) OUTPUT, @ShiftId int OUTPUT</a:t>
            </a:r>
          </a:p>
          <a:p>
            <a:pPr eaLnBrk="1" hangingPunct="1"/>
            <a:r>
              <a:rPr lang="en-US"/>
              <a:t>AS</a:t>
            </a:r>
          </a:p>
          <a:p>
            <a:pPr eaLnBrk="1" hangingPunct="1"/>
            <a:r>
              <a:rPr lang="en-US"/>
              <a:t>BEGIN</a:t>
            </a:r>
          </a:p>
          <a:p>
            <a:pPr eaLnBrk="1" hangingPunct="1"/>
            <a:r>
              <a:rPr lang="en-US"/>
              <a:t>IF EXISTS(SELECT * FROM HumanResources.Employee WHERE EmployeeID = @EmpId)</a:t>
            </a:r>
          </a:p>
          <a:p>
            <a:pPr eaLnBrk="1" hangingPunct="1"/>
            <a:r>
              <a:rPr lang="en-US"/>
              <a:t>	BEGIN</a:t>
            </a:r>
          </a:p>
          <a:p>
            <a:pPr eaLnBrk="1" hangingPunct="1"/>
            <a:r>
              <a:rPr lang="en-US"/>
              <a:t>		SELECT @DepId = d.DepartmentID, @DepName = Name, </a:t>
            </a:r>
          </a:p>
          <a:p>
            <a:pPr eaLnBrk="1" hangingPunct="1"/>
            <a:r>
              <a:rPr lang="en-US"/>
              <a:t>@ShiftId = ShiftID</a:t>
            </a:r>
          </a:p>
          <a:p>
            <a:pPr eaLnBrk="1" hangingPunct="1"/>
            <a:r>
              <a:rPr lang="en-US"/>
              <a:t>FROM HumanResources.Department d JOIN HumanResources.EmployeeDepartmentHistory h</a:t>
            </a:r>
          </a:p>
          <a:p>
            <a:pPr eaLnBrk="1" hangingPunct="1"/>
            <a:r>
              <a:rPr lang="en-US"/>
              <a:t>		ON d.DepartmentID = h.DepartmentID</a:t>
            </a:r>
          </a:p>
          <a:p>
            <a:pPr eaLnBrk="1" hangingPunct="1"/>
            <a:r>
              <a:rPr lang="en-US"/>
              <a:t>		WHERE EmployeeID = @EmpId</a:t>
            </a:r>
          </a:p>
          <a:p>
            <a:pPr eaLnBrk="1" hangingPunct="1"/>
            <a:r>
              <a:rPr lang="en-US"/>
              <a:t>		RETURN 0</a:t>
            </a:r>
          </a:p>
          <a:p>
            <a:pPr eaLnBrk="1" hangingPunct="1"/>
            <a:r>
              <a:rPr lang="en-US"/>
              <a:t>	END</a:t>
            </a:r>
          </a:p>
          <a:p>
            <a:pPr eaLnBrk="1" hangingPunct="1"/>
            <a:r>
              <a:rPr lang="en-US"/>
              <a:t>	ELSE</a:t>
            </a:r>
          </a:p>
          <a:p>
            <a:pPr eaLnBrk="1" hangingPunct="1"/>
            <a:r>
              <a:rPr lang="en-US"/>
              <a:t>		RETURN 1</a:t>
            </a:r>
          </a:p>
          <a:p>
            <a:pPr eaLnBrk="1" hangingPunct="1"/>
            <a:r>
              <a:rPr lang="en-US"/>
              <a:t>END</a:t>
            </a:r>
          </a:p>
          <a:p>
            <a:pPr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054" eaLnBrk="0" hangingPunct="0">
              <a:defRPr sz="2300">
                <a:solidFill>
                  <a:schemeClr val="tx1"/>
                </a:solidFill>
                <a:latin typeface="Times New Roman" pitchFamily="18" charset="0"/>
              </a:defRPr>
            </a:lvl1pPr>
            <a:lvl2pPr marL="718953" indent="-276520" defTabSz="914054" eaLnBrk="0" hangingPunct="0">
              <a:defRPr sz="2300">
                <a:solidFill>
                  <a:schemeClr val="tx1"/>
                </a:solidFill>
                <a:latin typeface="Times New Roman" pitchFamily="18" charset="0"/>
              </a:defRPr>
            </a:lvl2pPr>
            <a:lvl3pPr marL="1106081" indent="-221216" defTabSz="914054" eaLnBrk="0" hangingPunct="0">
              <a:defRPr sz="2300">
                <a:solidFill>
                  <a:schemeClr val="tx1"/>
                </a:solidFill>
                <a:latin typeface="Times New Roman" pitchFamily="18" charset="0"/>
              </a:defRPr>
            </a:lvl3pPr>
            <a:lvl4pPr marL="1548514" indent="-221216" defTabSz="914054" eaLnBrk="0" hangingPunct="0">
              <a:defRPr sz="2300">
                <a:solidFill>
                  <a:schemeClr val="tx1"/>
                </a:solidFill>
                <a:latin typeface="Times New Roman" pitchFamily="18" charset="0"/>
              </a:defRPr>
            </a:lvl4pPr>
            <a:lvl5pPr marL="1990946" indent="-221216" defTabSz="914054" eaLnBrk="0" hangingPunct="0">
              <a:defRPr sz="2300">
                <a:solidFill>
                  <a:schemeClr val="tx1"/>
                </a:solidFill>
                <a:latin typeface="Times New Roman" pitchFamily="18" charset="0"/>
              </a:defRPr>
            </a:lvl5pPr>
            <a:lvl6pPr marL="2433378" indent="-221216" defTabSz="914054" eaLnBrk="0" fontAlgn="base" hangingPunct="0">
              <a:spcBef>
                <a:spcPct val="0"/>
              </a:spcBef>
              <a:spcAft>
                <a:spcPct val="0"/>
              </a:spcAft>
              <a:defRPr sz="2300">
                <a:solidFill>
                  <a:schemeClr val="tx1"/>
                </a:solidFill>
                <a:latin typeface="Times New Roman" pitchFamily="18" charset="0"/>
              </a:defRPr>
            </a:lvl6pPr>
            <a:lvl7pPr marL="2875811" indent="-221216" defTabSz="914054" eaLnBrk="0" fontAlgn="base" hangingPunct="0">
              <a:spcBef>
                <a:spcPct val="0"/>
              </a:spcBef>
              <a:spcAft>
                <a:spcPct val="0"/>
              </a:spcAft>
              <a:defRPr sz="2300">
                <a:solidFill>
                  <a:schemeClr val="tx1"/>
                </a:solidFill>
                <a:latin typeface="Times New Roman" pitchFamily="18" charset="0"/>
              </a:defRPr>
            </a:lvl7pPr>
            <a:lvl8pPr marL="3318243" indent="-221216" defTabSz="914054" eaLnBrk="0" fontAlgn="base" hangingPunct="0">
              <a:spcBef>
                <a:spcPct val="0"/>
              </a:spcBef>
              <a:spcAft>
                <a:spcPct val="0"/>
              </a:spcAft>
              <a:defRPr sz="2300">
                <a:solidFill>
                  <a:schemeClr val="tx1"/>
                </a:solidFill>
                <a:latin typeface="Times New Roman" pitchFamily="18" charset="0"/>
              </a:defRPr>
            </a:lvl8pPr>
            <a:lvl9pPr marL="3760676" indent="-221216" defTabSz="914054" eaLnBrk="0" fontAlgn="base" hangingPunct="0">
              <a:spcBef>
                <a:spcPct val="0"/>
              </a:spcBef>
              <a:spcAft>
                <a:spcPct val="0"/>
              </a:spcAft>
              <a:defRPr sz="2300">
                <a:solidFill>
                  <a:schemeClr val="tx1"/>
                </a:solidFill>
                <a:latin typeface="Times New Roman" pitchFamily="18" charset="0"/>
              </a:defRPr>
            </a:lvl9pPr>
          </a:lstStyle>
          <a:p>
            <a:pPr eaLnBrk="1" hangingPunct="1"/>
            <a:fld id="{FB946521-072F-4C34-9B27-223C9BB020BD}" type="slidenum">
              <a:rPr lang="en-US" sz="1200"/>
              <a:pPr eaLnBrk="1" hangingPunct="1"/>
              <a:t>27</a:t>
            </a:fld>
            <a:endParaRPr lang="en-US" sz="120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In this slide, you need to tell the students about calling a procedure from another.</a:t>
            </a:r>
          </a:p>
          <a:p>
            <a:pPr eaLnBrk="1" hangingPunct="1"/>
            <a:r>
              <a:rPr lang="en-US" b="1"/>
              <a:t>Additional Inputs</a:t>
            </a:r>
            <a:endParaRPr lang="en-US"/>
          </a:p>
          <a:p>
            <a:pPr eaLnBrk="1" hangingPunct="1"/>
            <a:r>
              <a:rPr lang="en-US"/>
              <a:t>Notice that whenever a procedure gets called from within another procedure you have to use the EXEC keyword.</a:t>
            </a:r>
            <a:endParaRPr lang="en-US" b="1"/>
          </a:p>
          <a:p>
            <a:pPr eaLnBrk="1" hangingPunct="1"/>
            <a:r>
              <a:rPr lang="en-US" b="1"/>
              <a:t>Example:</a:t>
            </a:r>
            <a:endParaRPr lang="en-US"/>
          </a:p>
          <a:p>
            <a:pPr eaLnBrk="1" hangingPunct="1"/>
            <a:r>
              <a:rPr lang="en-US"/>
              <a:t>CREATE PROCEDURE prcDisplayEmployeeStatus @EmpId int</a:t>
            </a:r>
          </a:p>
          <a:p>
            <a:pPr eaLnBrk="1" hangingPunct="1"/>
            <a:r>
              <a:rPr lang="en-US"/>
              <a:t>AS</a:t>
            </a:r>
          </a:p>
          <a:p>
            <a:pPr eaLnBrk="1" hangingPunct="1"/>
            <a:r>
              <a:rPr lang="en-US"/>
              <a:t>BEGIN</a:t>
            </a:r>
          </a:p>
          <a:p>
            <a:pPr eaLnBrk="1" hangingPunct="1"/>
            <a:r>
              <a:rPr lang="en-US"/>
              <a:t>DECLARE @DepId int </a:t>
            </a:r>
          </a:p>
          <a:p>
            <a:pPr eaLnBrk="1" hangingPunct="1"/>
            <a:r>
              <a:rPr lang="en-US"/>
              <a:t>DECLARE @DepName char(50)</a:t>
            </a:r>
          </a:p>
          <a:p>
            <a:pPr eaLnBrk="1" hangingPunct="1"/>
            <a:r>
              <a:rPr lang="en-US"/>
              <a:t>DECLARE @ShiftId int</a:t>
            </a:r>
          </a:p>
          <a:p>
            <a:pPr eaLnBrk="1" hangingPunct="1"/>
            <a:r>
              <a:rPr lang="en-US"/>
              <a:t>DECLARE @ReturnValue int</a:t>
            </a:r>
          </a:p>
          <a:p>
            <a:pPr eaLnBrk="1" hangingPunct="1"/>
            <a:r>
              <a:rPr lang="en-US"/>
              <a:t>EXEC @ReturnValue = prcGetEmployeeDetail @EmpId,</a:t>
            </a:r>
          </a:p>
          <a:p>
            <a:pPr eaLnBrk="1" hangingPunct="1"/>
            <a:r>
              <a:rPr lang="en-US"/>
              <a:t>						@DepId output,</a:t>
            </a:r>
          </a:p>
          <a:p>
            <a:pPr eaLnBrk="1" hangingPunct="1"/>
            <a:r>
              <a:rPr lang="en-US"/>
              <a:t>						@DepName output,</a:t>
            </a:r>
          </a:p>
          <a:p>
            <a:pPr eaLnBrk="1" hangingPunct="1"/>
            <a:r>
              <a:rPr lang="en-US"/>
              <a:t>						@ShiftId output</a:t>
            </a:r>
          </a:p>
          <a:p>
            <a:pPr eaLnBrk="1" hangingPunct="1"/>
            <a:r>
              <a:rPr lang="en-US"/>
              <a:t>IF (@ReturnValue = 0)</a:t>
            </a:r>
          </a:p>
          <a:p>
            <a:pPr eaLnBrk="1" hangingPunct="1"/>
            <a:r>
              <a:rPr lang="en-US"/>
              <a:t>BEGIN</a:t>
            </a:r>
          </a:p>
          <a:p>
            <a:pPr eaLnBrk="1" hangingPunct="1"/>
            <a:r>
              <a:rPr lang="en-US"/>
              <a:t>PRINT 'The Details of an Employee having ID: ' + CONVERT(char(10), @EmpId)</a:t>
            </a:r>
          </a:p>
          <a:p>
            <a:pPr eaLnBrk="1" hangingPunct="1"/>
            <a:r>
              <a:rPr lang="en-US"/>
              <a:t>PRINT 'Department ID: ' + CONVERT( char(10), @DepId)</a:t>
            </a:r>
          </a:p>
          <a:p>
            <a:pPr eaLnBrk="1" hangingPunct="1"/>
            <a:r>
              <a:rPr lang="en-US"/>
              <a:t>PRINT 'Department Name: ' + @DepName</a:t>
            </a:r>
          </a:p>
          <a:p>
            <a:pPr eaLnBrk="1" hangingPunct="1"/>
            <a:r>
              <a:rPr lang="en-US"/>
              <a:t>PRINT 'Shift ID: ' + CONVERT( char(10), @ShiftId)</a:t>
            </a:r>
          </a:p>
          <a:p>
            <a:pPr eaLnBrk="1" hangingPunct="1"/>
            <a:r>
              <a:rPr lang="en-US"/>
              <a:t>Select ManagerID, Title from HumanResources.Employee</a:t>
            </a:r>
          </a:p>
          <a:p>
            <a:pPr eaLnBrk="1" hangingPunct="1"/>
            <a:r>
              <a:rPr lang="en-US"/>
              <a:t>Where EmployeeID = @EmpID</a:t>
            </a:r>
          </a:p>
          <a:p>
            <a:pPr eaLnBrk="1" hangingPunct="1"/>
            <a:r>
              <a:rPr lang="en-US"/>
              <a:t>END</a:t>
            </a:r>
          </a:p>
          <a:p>
            <a:pPr eaLnBrk="1" hangingPunct="1"/>
            <a:r>
              <a:rPr lang="en-US"/>
              <a:t>ELSE</a:t>
            </a:r>
          </a:p>
          <a:p>
            <a:pPr eaLnBrk="1" hangingPunct="1"/>
            <a:r>
              <a:rPr lang="en-US"/>
              <a:t>PRINT 'No records found for the given Employee'</a:t>
            </a:r>
          </a:p>
          <a:p>
            <a:pPr eaLnBrk="1" hangingPunct="1"/>
            <a:r>
              <a:rPr lang="en-US"/>
              <a:t>END</a:t>
            </a:r>
          </a:p>
          <a:p>
            <a:pPr eaLnBrk="1" hangingPunct="1"/>
            <a:r>
              <a:rPr lang="en-US" b="1"/>
              <a:t>Executing the procedure:</a:t>
            </a:r>
            <a:endParaRPr lang="en-US"/>
          </a:p>
          <a:p>
            <a:pPr eaLnBrk="1" hangingPunct="1"/>
            <a:r>
              <a:rPr lang="en-US"/>
              <a:t>To execute the above procedure, you need to execute the following statement:</a:t>
            </a:r>
          </a:p>
          <a:p>
            <a:pPr eaLnBrk="1" hangingPunct="1"/>
            <a:r>
              <a:rPr lang="en-US"/>
              <a:t>EXEC PrcDisplayEmployeeStatus 2</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055"/>
          <p:cNvSpPr txBox="1">
            <a:spLocks noGrp="1" noChangeArrowheads="1"/>
          </p:cNvSpPr>
          <p:nvPr/>
        </p:nvSpPr>
        <p:spPr bwMode="auto">
          <a:xfrm>
            <a:off x="3885895" y="8687417"/>
            <a:ext cx="2972105" cy="456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nchor="b"/>
          <a:lstStyle>
            <a:lvl1pPr defTabSz="944563" eaLnBrk="0" hangingPunct="0">
              <a:defRPr sz="2400">
                <a:solidFill>
                  <a:schemeClr val="tx1"/>
                </a:solidFill>
                <a:latin typeface="Times New Roman" pitchFamily="18" charset="0"/>
              </a:defRPr>
            </a:lvl1pPr>
            <a:lvl2pPr marL="742950" indent="-285750" defTabSz="944563" eaLnBrk="0" hangingPunct="0">
              <a:defRPr sz="2400">
                <a:solidFill>
                  <a:schemeClr val="tx1"/>
                </a:solidFill>
                <a:latin typeface="Times New Roman" pitchFamily="18" charset="0"/>
              </a:defRPr>
            </a:lvl2pPr>
            <a:lvl3pPr marL="1143000" indent="-228600" defTabSz="944563" eaLnBrk="0" hangingPunct="0">
              <a:defRPr sz="2400">
                <a:solidFill>
                  <a:schemeClr val="tx1"/>
                </a:solidFill>
                <a:latin typeface="Times New Roman" pitchFamily="18" charset="0"/>
              </a:defRPr>
            </a:lvl3pPr>
            <a:lvl4pPr marL="1600200" indent="-228600" defTabSz="944563" eaLnBrk="0" hangingPunct="0">
              <a:defRPr sz="2400">
                <a:solidFill>
                  <a:schemeClr val="tx1"/>
                </a:solidFill>
                <a:latin typeface="Times New Roman" pitchFamily="18" charset="0"/>
              </a:defRPr>
            </a:lvl4pPr>
            <a:lvl5pPr marL="2057400" indent="-228600" defTabSz="944563" eaLnBrk="0" hangingPunct="0">
              <a:defRPr sz="2400">
                <a:solidFill>
                  <a:schemeClr val="tx1"/>
                </a:solidFill>
                <a:latin typeface="Times New Roman" pitchFamily="18" charset="0"/>
              </a:defRPr>
            </a:lvl5pPr>
            <a:lvl6pPr marL="2514600" indent="-228600" defTabSz="944563" eaLnBrk="0" fontAlgn="base" hangingPunct="0">
              <a:spcBef>
                <a:spcPct val="0"/>
              </a:spcBef>
              <a:spcAft>
                <a:spcPct val="0"/>
              </a:spcAft>
              <a:defRPr sz="2400">
                <a:solidFill>
                  <a:schemeClr val="tx1"/>
                </a:solidFill>
                <a:latin typeface="Times New Roman" pitchFamily="18" charset="0"/>
              </a:defRPr>
            </a:lvl6pPr>
            <a:lvl7pPr marL="2971800" indent="-228600" defTabSz="944563" eaLnBrk="0" fontAlgn="base" hangingPunct="0">
              <a:spcBef>
                <a:spcPct val="0"/>
              </a:spcBef>
              <a:spcAft>
                <a:spcPct val="0"/>
              </a:spcAft>
              <a:defRPr sz="2400">
                <a:solidFill>
                  <a:schemeClr val="tx1"/>
                </a:solidFill>
                <a:latin typeface="Times New Roman" pitchFamily="18" charset="0"/>
              </a:defRPr>
            </a:lvl7pPr>
            <a:lvl8pPr marL="3429000" indent="-228600" defTabSz="944563" eaLnBrk="0" fontAlgn="base" hangingPunct="0">
              <a:spcBef>
                <a:spcPct val="0"/>
              </a:spcBef>
              <a:spcAft>
                <a:spcPct val="0"/>
              </a:spcAft>
              <a:defRPr sz="2400">
                <a:solidFill>
                  <a:schemeClr val="tx1"/>
                </a:solidFill>
                <a:latin typeface="Times New Roman" pitchFamily="18" charset="0"/>
              </a:defRPr>
            </a:lvl8pPr>
            <a:lvl9pPr marL="3886200" indent="-228600" defTabSz="944563" eaLnBrk="0" fontAlgn="base" hangingPunct="0">
              <a:spcBef>
                <a:spcPct val="0"/>
              </a:spcBef>
              <a:spcAft>
                <a:spcPct val="0"/>
              </a:spcAft>
              <a:defRPr sz="2400">
                <a:solidFill>
                  <a:schemeClr val="tx1"/>
                </a:solidFill>
                <a:latin typeface="Times New Roman" pitchFamily="18" charset="0"/>
              </a:defRPr>
            </a:lvl9pPr>
          </a:lstStyle>
          <a:p>
            <a:pPr algn="r" eaLnBrk="1" hangingPunct="1"/>
            <a:fld id="{92DA05B1-B4B8-4F28-8BCF-2D46125E618D}" type="slidenum">
              <a:rPr lang="en-US" sz="1200"/>
              <a:pPr algn="r" eaLnBrk="1" hangingPunct="1"/>
              <a:t>28</a:t>
            </a:fld>
            <a:endParaRPr lang="en-US" sz="120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In this slide, you need to tell the students about calling a procedure from another.</a:t>
            </a:r>
          </a:p>
          <a:p>
            <a:pPr eaLnBrk="1" hangingPunct="1"/>
            <a:r>
              <a:rPr lang="en-US" b="1"/>
              <a:t>Additional Inputs</a:t>
            </a:r>
            <a:endParaRPr lang="en-US"/>
          </a:p>
          <a:p>
            <a:pPr eaLnBrk="1" hangingPunct="1"/>
            <a:r>
              <a:rPr lang="en-US"/>
              <a:t>Notice that whenever a procedure gets called from within another procedure you have to use the EXEC keyword.</a:t>
            </a:r>
            <a:endParaRPr lang="en-US" b="1"/>
          </a:p>
          <a:p>
            <a:pPr eaLnBrk="1" hangingPunct="1"/>
            <a:r>
              <a:rPr lang="en-US" b="1"/>
              <a:t>Example:</a:t>
            </a:r>
            <a:endParaRPr lang="en-US"/>
          </a:p>
          <a:p>
            <a:pPr eaLnBrk="1" hangingPunct="1"/>
            <a:r>
              <a:rPr lang="en-US"/>
              <a:t>CREATE PROCEDURE prcDisplayEmployeeStatus @EmpId int</a:t>
            </a:r>
          </a:p>
          <a:p>
            <a:pPr eaLnBrk="1" hangingPunct="1"/>
            <a:r>
              <a:rPr lang="en-US"/>
              <a:t>AS</a:t>
            </a:r>
          </a:p>
          <a:p>
            <a:pPr eaLnBrk="1" hangingPunct="1"/>
            <a:r>
              <a:rPr lang="en-US"/>
              <a:t>BEGIN</a:t>
            </a:r>
          </a:p>
          <a:p>
            <a:pPr eaLnBrk="1" hangingPunct="1"/>
            <a:r>
              <a:rPr lang="en-US"/>
              <a:t>DECLARE @DepId int </a:t>
            </a:r>
          </a:p>
          <a:p>
            <a:pPr eaLnBrk="1" hangingPunct="1"/>
            <a:r>
              <a:rPr lang="en-US"/>
              <a:t>DECLARE @DepName char(50)</a:t>
            </a:r>
          </a:p>
          <a:p>
            <a:pPr eaLnBrk="1" hangingPunct="1"/>
            <a:r>
              <a:rPr lang="en-US"/>
              <a:t>DECLARE @ShiftId int</a:t>
            </a:r>
          </a:p>
          <a:p>
            <a:pPr eaLnBrk="1" hangingPunct="1"/>
            <a:r>
              <a:rPr lang="en-US"/>
              <a:t>DECLARE @ReturnValue int</a:t>
            </a:r>
          </a:p>
          <a:p>
            <a:pPr eaLnBrk="1" hangingPunct="1"/>
            <a:r>
              <a:rPr lang="en-US"/>
              <a:t>EXEC @ReturnValue = prcGetEmployeeDetail @EmpId,</a:t>
            </a:r>
          </a:p>
          <a:p>
            <a:pPr eaLnBrk="1" hangingPunct="1"/>
            <a:r>
              <a:rPr lang="en-US"/>
              <a:t>						@DepId output,</a:t>
            </a:r>
          </a:p>
          <a:p>
            <a:pPr eaLnBrk="1" hangingPunct="1"/>
            <a:r>
              <a:rPr lang="en-US"/>
              <a:t>						@DepName output,</a:t>
            </a:r>
          </a:p>
          <a:p>
            <a:pPr eaLnBrk="1" hangingPunct="1"/>
            <a:r>
              <a:rPr lang="en-US"/>
              <a:t>						@ShiftId output</a:t>
            </a:r>
          </a:p>
          <a:p>
            <a:pPr eaLnBrk="1" hangingPunct="1"/>
            <a:r>
              <a:rPr lang="en-US"/>
              <a:t>IF (@ReturnValue = 0)</a:t>
            </a:r>
          </a:p>
          <a:p>
            <a:pPr eaLnBrk="1" hangingPunct="1"/>
            <a:r>
              <a:rPr lang="en-US"/>
              <a:t>BEGIN</a:t>
            </a:r>
          </a:p>
          <a:p>
            <a:pPr eaLnBrk="1" hangingPunct="1"/>
            <a:r>
              <a:rPr lang="en-US"/>
              <a:t>PRINT 'The Details of an Employee having ID: ' + CONVERT(char(10), @EmpId)</a:t>
            </a:r>
          </a:p>
          <a:p>
            <a:pPr eaLnBrk="1" hangingPunct="1"/>
            <a:r>
              <a:rPr lang="en-US"/>
              <a:t>PRINT 'Department ID: ' + CONVERT( char(10), @DepId)</a:t>
            </a:r>
          </a:p>
          <a:p>
            <a:pPr eaLnBrk="1" hangingPunct="1"/>
            <a:r>
              <a:rPr lang="en-US"/>
              <a:t>PRINT 'Department Name: ' + @DepName</a:t>
            </a:r>
          </a:p>
          <a:p>
            <a:pPr eaLnBrk="1" hangingPunct="1"/>
            <a:r>
              <a:rPr lang="en-US"/>
              <a:t>PRINT 'Shift ID: ' + CONVERT( char(10), @ShiftId)</a:t>
            </a:r>
          </a:p>
          <a:p>
            <a:pPr eaLnBrk="1" hangingPunct="1"/>
            <a:r>
              <a:rPr lang="en-US"/>
              <a:t>Select ManagerID, Title from HumanResources.Employee</a:t>
            </a:r>
          </a:p>
          <a:p>
            <a:pPr eaLnBrk="1" hangingPunct="1"/>
            <a:r>
              <a:rPr lang="en-US"/>
              <a:t>Where EmployeeID = @EmpID</a:t>
            </a:r>
          </a:p>
          <a:p>
            <a:pPr eaLnBrk="1" hangingPunct="1"/>
            <a:r>
              <a:rPr lang="en-US"/>
              <a:t>END</a:t>
            </a:r>
          </a:p>
          <a:p>
            <a:pPr eaLnBrk="1" hangingPunct="1"/>
            <a:r>
              <a:rPr lang="en-US"/>
              <a:t>ELSE</a:t>
            </a:r>
          </a:p>
          <a:p>
            <a:pPr eaLnBrk="1" hangingPunct="1"/>
            <a:r>
              <a:rPr lang="en-US"/>
              <a:t>PRINT 'No records found for the given Employee'</a:t>
            </a:r>
          </a:p>
          <a:p>
            <a:pPr eaLnBrk="1" hangingPunct="1"/>
            <a:r>
              <a:rPr lang="en-US"/>
              <a:t>END</a:t>
            </a:r>
          </a:p>
          <a:p>
            <a:pPr eaLnBrk="1" hangingPunct="1"/>
            <a:r>
              <a:rPr lang="en-US" b="1"/>
              <a:t>Executing the procedure:</a:t>
            </a:r>
            <a:endParaRPr lang="en-US"/>
          </a:p>
          <a:p>
            <a:pPr eaLnBrk="1" hangingPunct="1"/>
            <a:r>
              <a:rPr lang="en-US"/>
              <a:t>To execute the above procedure, you need to execute the following statement:</a:t>
            </a:r>
          </a:p>
          <a:p>
            <a:pPr eaLnBrk="1" hangingPunct="1"/>
            <a:r>
              <a:rPr lang="en-US"/>
              <a:t>EXEC PrcDisplayEmployeeStatus 2</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055"/>
          <p:cNvSpPr txBox="1">
            <a:spLocks noGrp="1" noChangeArrowheads="1"/>
          </p:cNvSpPr>
          <p:nvPr/>
        </p:nvSpPr>
        <p:spPr bwMode="auto">
          <a:xfrm>
            <a:off x="3885895" y="8687417"/>
            <a:ext cx="2972105" cy="456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nchor="b"/>
          <a:lstStyle>
            <a:lvl1pPr defTabSz="944563" eaLnBrk="0" hangingPunct="0">
              <a:defRPr sz="2400">
                <a:solidFill>
                  <a:schemeClr val="tx1"/>
                </a:solidFill>
                <a:latin typeface="Times New Roman" pitchFamily="18" charset="0"/>
              </a:defRPr>
            </a:lvl1pPr>
            <a:lvl2pPr marL="742950" indent="-285750" defTabSz="944563" eaLnBrk="0" hangingPunct="0">
              <a:defRPr sz="2400">
                <a:solidFill>
                  <a:schemeClr val="tx1"/>
                </a:solidFill>
                <a:latin typeface="Times New Roman" pitchFamily="18" charset="0"/>
              </a:defRPr>
            </a:lvl2pPr>
            <a:lvl3pPr marL="1143000" indent="-228600" defTabSz="944563" eaLnBrk="0" hangingPunct="0">
              <a:defRPr sz="2400">
                <a:solidFill>
                  <a:schemeClr val="tx1"/>
                </a:solidFill>
                <a:latin typeface="Times New Roman" pitchFamily="18" charset="0"/>
              </a:defRPr>
            </a:lvl3pPr>
            <a:lvl4pPr marL="1600200" indent="-228600" defTabSz="944563" eaLnBrk="0" hangingPunct="0">
              <a:defRPr sz="2400">
                <a:solidFill>
                  <a:schemeClr val="tx1"/>
                </a:solidFill>
                <a:latin typeface="Times New Roman" pitchFamily="18" charset="0"/>
              </a:defRPr>
            </a:lvl4pPr>
            <a:lvl5pPr marL="2057400" indent="-228600" defTabSz="944563" eaLnBrk="0" hangingPunct="0">
              <a:defRPr sz="2400">
                <a:solidFill>
                  <a:schemeClr val="tx1"/>
                </a:solidFill>
                <a:latin typeface="Times New Roman" pitchFamily="18" charset="0"/>
              </a:defRPr>
            </a:lvl5pPr>
            <a:lvl6pPr marL="2514600" indent="-228600" defTabSz="944563" eaLnBrk="0" fontAlgn="base" hangingPunct="0">
              <a:spcBef>
                <a:spcPct val="0"/>
              </a:spcBef>
              <a:spcAft>
                <a:spcPct val="0"/>
              </a:spcAft>
              <a:defRPr sz="2400">
                <a:solidFill>
                  <a:schemeClr val="tx1"/>
                </a:solidFill>
                <a:latin typeface="Times New Roman" pitchFamily="18" charset="0"/>
              </a:defRPr>
            </a:lvl6pPr>
            <a:lvl7pPr marL="2971800" indent="-228600" defTabSz="944563" eaLnBrk="0" fontAlgn="base" hangingPunct="0">
              <a:spcBef>
                <a:spcPct val="0"/>
              </a:spcBef>
              <a:spcAft>
                <a:spcPct val="0"/>
              </a:spcAft>
              <a:defRPr sz="2400">
                <a:solidFill>
                  <a:schemeClr val="tx1"/>
                </a:solidFill>
                <a:latin typeface="Times New Roman" pitchFamily="18" charset="0"/>
              </a:defRPr>
            </a:lvl7pPr>
            <a:lvl8pPr marL="3429000" indent="-228600" defTabSz="944563" eaLnBrk="0" fontAlgn="base" hangingPunct="0">
              <a:spcBef>
                <a:spcPct val="0"/>
              </a:spcBef>
              <a:spcAft>
                <a:spcPct val="0"/>
              </a:spcAft>
              <a:defRPr sz="2400">
                <a:solidFill>
                  <a:schemeClr val="tx1"/>
                </a:solidFill>
                <a:latin typeface="Times New Roman" pitchFamily="18" charset="0"/>
              </a:defRPr>
            </a:lvl8pPr>
            <a:lvl9pPr marL="3886200" indent="-228600" defTabSz="944563" eaLnBrk="0" fontAlgn="base" hangingPunct="0">
              <a:spcBef>
                <a:spcPct val="0"/>
              </a:spcBef>
              <a:spcAft>
                <a:spcPct val="0"/>
              </a:spcAft>
              <a:defRPr sz="2400">
                <a:solidFill>
                  <a:schemeClr val="tx1"/>
                </a:solidFill>
                <a:latin typeface="Times New Roman" pitchFamily="18" charset="0"/>
              </a:defRPr>
            </a:lvl9pPr>
          </a:lstStyle>
          <a:p>
            <a:pPr algn="r" eaLnBrk="1" hangingPunct="1"/>
            <a:fld id="{D97758EA-5B76-430E-A0A0-0E63F040C3DC}" type="slidenum">
              <a:rPr lang="en-US" sz="1200"/>
              <a:pPr algn="r" eaLnBrk="1" hangingPunct="1"/>
              <a:t>29</a:t>
            </a:fld>
            <a:endParaRPr lang="en-US" sz="120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In this slide, you need to tell the students about calling a procedure from another.</a:t>
            </a:r>
          </a:p>
          <a:p>
            <a:pPr eaLnBrk="1" hangingPunct="1"/>
            <a:r>
              <a:rPr lang="en-US" b="1"/>
              <a:t>Additional Inputs</a:t>
            </a:r>
            <a:endParaRPr lang="en-US"/>
          </a:p>
          <a:p>
            <a:pPr eaLnBrk="1" hangingPunct="1"/>
            <a:r>
              <a:rPr lang="en-US"/>
              <a:t>Notice that whenever a procedure gets called from within another procedure you have to use the EXEC keyword.</a:t>
            </a:r>
            <a:endParaRPr lang="en-US" b="1"/>
          </a:p>
          <a:p>
            <a:pPr eaLnBrk="1" hangingPunct="1"/>
            <a:r>
              <a:rPr lang="en-US" b="1"/>
              <a:t>Example:</a:t>
            </a:r>
            <a:endParaRPr lang="en-US"/>
          </a:p>
          <a:p>
            <a:pPr eaLnBrk="1" hangingPunct="1"/>
            <a:r>
              <a:rPr lang="en-US"/>
              <a:t>CREATE PROCEDURE prcDisplayEmployeeStatus @EmpId int</a:t>
            </a:r>
          </a:p>
          <a:p>
            <a:pPr eaLnBrk="1" hangingPunct="1"/>
            <a:r>
              <a:rPr lang="en-US"/>
              <a:t>AS</a:t>
            </a:r>
          </a:p>
          <a:p>
            <a:pPr eaLnBrk="1" hangingPunct="1"/>
            <a:r>
              <a:rPr lang="en-US"/>
              <a:t>BEGIN</a:t>
            </a:r>
          </a:p>
          <a:p>
            <a:pPr eaLnBrk="1" hangingPunct="1"/>
            <a:r>
              <a:rPr lang="en-US"/>
              <a:t>DECLARE @DepId int </a:t>
            </a:r>
          </a:p>
          <a:p>
            <a:pPr eaLnBrk="1" hangingPunct="1"/>
            <a:r>
              <a:rPr lang="en-US"/>
              <a:t>DECLARE @DepName char(50)</a:t>
            </a:r>
          </a:p>
          <a:p>
            <a:pPr eaLnBrk="1" hangingPunct="1"/>
            <a:r>
              <a:rPr lang="en-US"/>
              <a:t>DECLARE @ShiftId int</a:t>
            </a:r>
          </a:p>
          <a:p>
            <a:pPr eaLnBrk="1" hangingPunct="1"/>
            <a:r>
              <a:rPr lang="en-US"/>
              <a:t>DECLARE @ReturnValue int</a:t>
            </a:r>
          </a:p>
          <a:p>
            <a:pPr eaLnBrk="1" hangingPunct="1"/>
            <a:r>
              <a:rPr lang="en-US"/>
              <a:t>EXEC @ReturnValue = prcGetEmployeeDetail @EmpId,</a:t>
            </a:r>
          </a:p>
          <a:p>
            <a:pPr eaLnBrk="1" hangingPunct="1"/>
            <a:r>
              <a:rPr lang="en-US"/>
              <a:t>						@DepId output,</a:t>
            </a:r>
          </a:p>
          <a:p>
            <a:pPr eaLnBrk="1" hangingPunct="1"/>
            <a:r>
              <a:rPr lang="en-US"/>
              <a:t>						@DepName output,</a:t>
            </a:r>
          </a:p>
          <a:p>
            <a:pPr eaLnBrk="1" hangingPunct="1"/>
            <a:r>
              <a:rPr lang="en-US"/>
              <a:t>						@ShiftId output</a:t>
            </a:r>
          </a:p>
          <a:p>
            <a:pPr eaLnBrk="1" hangingPunct="1"/>
            <a:r>
              <a:rPr lang="en-US"/>
              <a:t>IF (@ReturnValue = 0)</a:t>
            </a:r>
          </a:p>
          <a:p>
            <a:pPr eaLnBrk="1" hangingPunct="1"/>
            <a:r>
              <a:rPr lang="en-US"/>
              <a:t>BEGIN</a:t>
            </a:r>
          </a:p>
          <a:p>
            <a:pPr eaLnBrk="1" hangingPunct="1"/>
            <a:r>
              <a:rPr lang="en-US"/>
              <a:t>PRINT 'The Details of an Employee having ID: ' + CONVERT(char(10), @EmpId)</a:t>
            </a:r>
          </a:p>
          <a:p>
            <a:pPr eaLnBrk="1" hangingPunct="1"/>
            <a:r>
              <a:rPr lang="en-US"/>
              <a:t>PRINT 'Department ID: ' + CONVERT( char(10), @DepId)</a:t>
            </a:r>
          </a:p>
          <a:p>
            <a:pPr eaLnBrk="1" hangingPunct="1"/>
            <a:r>
              <a:rPr lang="en-US"/>
              <a:t>PRINT 'Department Name: ' + @DepName</a:t>
            </a:r>
          </a:p>
          <a:p>
            <a:pPr eaLnBrk="1" hangingPunct="1"/>
            <a:r>
              <a:rPr lang="en-US"/>
              <a:t>PRINT 'Shift ID: ' + CONVERT( char(10), @ShiftId)</a:t>
            </a:r>
          </a:p>
          <a:p>
            <a:pPr eaLnBrk="1" hangingPunct="1"/>
            <a:r>
              <a:rPr lang="en-US"/>
              <a:t>Select ManagerID, Title from HumanResources.Employee</a:t>
            </a:r>
          </a:p>
          <a:p>
            <a:pPr eaLnBrk="1" hangingPunct="1"/>
            <a:r>
              <a:rPr lang="en-US"/>
              <a:t>Where EmployeeID = @EmpID</a:t>
            </a:r>
          </a:p>
          <a:p>
            <a:pPr eaLnBrk="1" hangingPunct="1"/>
            <a:r>
              <a:rPr lang="en-US"/>
              <a:t>END</a:t>
            </a:r>
          </a:p>
          <a:p>
            <a:pPr eaLnBrk="1" hangingPunct="1"/>
            <a:r>
              <a:rPr lang="en-US"/>
              <a:t>ELSE</a:t>
            </a:r>
          </a:p>
          <a:p>
            <a:pPr eaLnBrk="1" hangingPunct="1"/>
            <a:r>
              <a:rPr lang="en-US"/>
              <a:t>PRINT 'No records found for the given Employee'</a:t>
            </a:r>
          </a:p>
          <a:p>
            <a:pPr eaLnBrk="1" hangingPunct="1"/>
            <a:r>
              <a:rPr lang="en-US"/>
              <a:t>END</a:t>
            </a:r>
          </a:p>
          <a:p>
            <a:pPr eaLnBrk="1" hangingPunct="1"/>
            <a:r>
              <a:rPr lang="en-US" b="1"/>
              <a:t>Executing the procedure:</a:t>
            </a:r>
            <a:endParaRPr lang="en-US"/>
          </a:p>
          <a:p>
            <a:pPr eaLnBrk="1" hangingPunct="1"/>
            <a:r>
              <a:rPr lang="en-US"/>
              <a:t>To execute the above procedure, you need to execute the following statement:</a:t>
            </a:r>
          </a:p>
          <a:p>
            <a:pPr eaLnBrk="1" hangingPunct="1"/>
            <a:r>
              <a:rPr lang="en-US"/>
              <a:t>EXEC PrcDisplayEmployeeStatus 2</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054" eaLnBrk="0" hangingPunct="0">
              <a:defRPr sz="2300">
                <a:solidFill>
                  <a:schemeClr val="tx1"/>
                </a:solidFill>
                <a:latin typeface="Times New Roman" pitchFamily="18" charset="0"/>
              </a:defRPr>
            </a:lvl1pPr>
            <a:lvl2pPr marL="718953" indent="-276520" defTabSz="914054" eaLnBrk="0" hangingPunct="0">
              <a:defRPr sz="2300">
                <a:solidFill>
                  <a:schemeClr val="tx1"/>
                </a:solidFill>
                <a:latin typeface="Times New Roman" pitchFamily="18" charset="0"/>
              </a:defRPr>
            </a:lvl2pPr>
            <a:lvl3pPr marL="1106081" indent="-221216" defTabSz="914054" eaLnBrk="0" hangingPunct="0">
              <a:defRPr sz="2300">
                <a:solidFill>
                  <a:schemeClr val="tx1"/>
                </a:solidFill>
                <a:latin typeface="Times New Roman" pitchFamily="18" charset="0"/>
              </a:defRPr>
            </a:lvl3pPr>
            <a:lvl4pPr marL="1548514" indent="-221216" defTabSz="914054" eaLnBrk="0" hangingPunct="0">
              <a:defRPr sz="2300">
                <a:solidFill>
                  <a:schemeClr val="tx1"/>
                </a:solidFill>
                <a:latin typeface="Times New Roman" pitchFamily="18" charset="0"/>
              </a:defRPr>
            </a:lvl4pPr>
            <a:lvl5pPr marL="1990946" indent="-221216" defTabSz="914054" eaLnBrk="0" hangingPunct="0">
              <a:defRPr sz="2300">
                <a:solidFill>
                  <a:schemeClr val="tx1"/>
                </a:solidFill>
                <a:latin typeface="Times New Roman" pitchFamily="18" charset="0"/>
              </a:defRPr>
            </a:lvl5pPr>
            <a:lvl6pPr marL="2433378" indent="-221216" defTabSz="914054" eaLnBrk="0" fontAlgn="base" hangingPunct="0">
              <a:spcBef>
                <a:spcPct val="0"/>
              </a:spcBef>
              <a:spcAft>
                <a:spcPct val="0"/>
              </a:spcAft>
              <a:defRPr sz="2300">
                <a:solidFill>
                  <a:schemeClr val="tx1"/>
                </a:solidFill>
                <a:latin typeface="Times New Roman" pitchFamily="18" charset="0"/>
              </a:defRPr>
            </a:lvl6pPr>
            <a:lvl7pPr marL="2875811" indent="-221216" defTabSz="914054" eaLnBrk="0" fontAlgn="base" hangingPunct="0">
              <a:spcBef>
                <a:spcPct val="0"/>
              </a:spcBef>
              <a:spcAft>
                <a:spcPct val="0"/>
              </a:spcAft>
              <a:defRPr sz="2300">
                <a:solidFill>
                  <a:schemeClr val="tx1"/>
                </a:solidFill>
                <a:latin typeface="Times New Roman" pitchFamily="18" charset="0"/>
              </a:defRPr>
            </a:lvl7pPr>
            <a:lvl8pPr marL="3318243" indent="-221216" defTabSz="914054" eaLnBrk="0" fontAlgn="base" hangingPunct="0">
              <a:spcBef>
                <a:spcPct val="0"/>
              </a:spcBef>
              <a:spcAft>
                <a:spcPct val="0"/>
              </a:spcAft>
              <a:defRPr sz="2300">
                <a:solidFill>
                  <a:schemeClr val="tx1"/>
                </a:solidFill>
                <a:latin typeface="Times New Roman" pitchFamily="18" charset="0"/>
              </a:defRPr>
            </a:lvl8pPr>
            <a:lvl9pPr marL="3760676" indent="-221216" defTabSz="914054" eaLnBrk="0" fontAlgn="base" hangingPunct="0">
              <a:spcBef>
                <a:spcPct val="0"/>
              </a:spcBef>
              <a:spcAft>
                <a:spcPct val="0"/>
              </a:spcAft>
              <a:defRPr sz="2300">
                <a:solidFill>
                  <a:schemeClr val="tx1"/>
                </a:solidFill>
                <a:latin typeface="Times New Roman" pitchFamily="18" charset="0"/>
              </a:defRPr>
            </a:lvl9pPr>
          </a:lstStyle>
          <a:p>
            <a:pPr eaLnBrk="1" hangingPunct="1"/>
            <a:fld id="{DD8E6D88-0298-4155-A676-C84B85693994}" type="slidenum">
              <a:rPr lang="en-US" sz="1200"/>
              <a:pPr eaLnBrk="1" hangingPunct="1"/>
              <a:t>3</a:t>
            </a:fld>
            <a:endParaRPr lang="en-US" sz="120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055"/>
          <p:cNvSpPr txBox="1">
            <a:spLocks noGrp="1" noChangeArrowheads="1"/>
          </p:cNvSpPr>
          <p:nvPr/>
        </p:nvSpPr>
        <p:spPr bwMode="auto">
          <a:xfrm>
            <a:off x="3885895" y="8687417"/>
            <a:ext cx="2972105" cy="456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nchor="b"/>
          <a:lstStyle>
            <a:lvl1pPr defTabSz="944563" eaLnBrk="0" hangingPunct="0">
              <a:defRPr sz="2400">
                <a:solidFill>
                  <a:schemeClr val="tx1"/>
                </a:solidFill>
                <a:latin typeface="Times New Roman" pitchFamily="18" charset="0"/>
              </a:defRPr>
            </a:lvl1pPr>
            <a:lvl2pPr marL="742950" indent="-285750" defTabSz="944563" eaLnBrk="0" hangingPunct="0">
              <a:defRPr sz="2400">
                <a:solidFill>
                  <a:schemeClr val="tx1"/>
                </a:solidFill>
                <a:latin typeface="Times New Roman" pitchFamily="18" charset="0"/>
              </a:defRPr>
            </a:lvl2pPr>
            <a:lvl3pPr marL="1143000" indent="-228600" defTabSz="944563" eaLnBrk="0" hangingPunct="0">
              <a:defRPr sz="2400">
                <a:solidFill>
                  <a:schemeClr val="tx1"/>
                </a:solidFill>
                <a:latin typeface="Times New Roman" pitchFamily="18" charset="0"/>
              </a:defRPr>
            </a:lvl3pPr>
            <a:lvl4pPr marL="1600200" indent="-228600" defTabSz="944563" eaLnBrk="0" hangingPunct="0">
              <a:defRPr sz="2400">
                <a:solidFill>
                  <a:schemeClr val="tx1"/>
                </a:solidFill>
                <a:latin typeface="Times New Roman" pitchFamily="18" charset="0"/>
              </a:defRPr>
            </a:lvl4pPr>
            <a:lvl5pPr marL="2057400" indent="-228600" defTabSz="944563" eaLnBrk="0" hangingPunct="0">
              <a:defRPr sz="2400">
                <a:solidFill>
                  <a:schemeClr val="tx1"/>
                </a:solidFill>
                <a:latin typeface="Times New Roman" pitchFamily="18" charset="0"/>
              </a:defRPr>
            </a:lvl5pPr>
            <a:lvl6pPr marL="2514600" indent="-228600" defTabSz="944563" eaLnBrk="0" fontAlgn="base" hangingPunct="0">
              <a:spcBef>
                <a:spcPct val="0"/>
              </a:spcBef>
              <a:spcAft>
                <a:spcPct val="0"/>
              </a:spcAft>
              <a:defRPr sz="2400">
                <a:solidFill>
                  <a:schemeClr val="tx1"/>
                </a:solidFill>
                <a:latin typeface="Times New Roman" pitchFamily="18" charset="0"/>
              </a:defRPr>
            </a:lvl6pPr>
            <a:lvl7pPr marL="2971800" indent="-228600" defTabSz="944563" eaLnBrk="0" fontAlgn="base" hangingPunct="0">
              <a:spcBef>
                <a:spcPct val="0"/>
              </a:spcBef>
              <a:spcAft>
                <a:spcPct val="0"/>
              </a:spcAft>
              <a:defRPr sz="2400">
                <a:solidFill>
                  <a:schemeClr val="tx1"/>
                </a:solidFill>
                <a:latin typeface="Times New Roman" pitchFamily="18" charset="0"/>
              </a:defRPr>
            </a:lvl7pPr>
            <a:lvl8pPr marL="3429000" indent="-228600" defTabSz="944563" eaLnBrk="0" fontAlgn="base" hangingPunct="0">
              <a:spcBef>
                <a:spcPct val="0"/>
              </a:spcBef>
              <a:spcAft>
                <a:spcPct val="0"/>
              </a:spcAft>
              <a:defRPr sz="2400">
                <a:solidFill>
                  <a:schemeClr val="tx1"/>
                </a:solidFill>
                <a:latin typeface="Times New Roman" pitchFamily="18" charset="0"/>
              </a:defRPr>
            </a:lvl8pPr>
            <a:lvl9pPr marL="3886200" indent="-228600" defTabSz="944563" eaLnBrk="0" fontAlgn="base" hangingPunct="0">
              <a:spcBef>
                <a:spcPct val="0"/>
              </a:spcBef>
              <a:spcAft>
                <a:spcPct val="0"/>
              </a:spcAft>
              <a:defRPr sz="2400">
                <a:solidFill>
                  <a:schemeClr val="tx1"/>
                </a:solidFill>
                <a:latin typeface="Times New Roman" pitchFamily="18" charset="0"/>
              </a:defRPr>
            </a:lvl9pPr>
          </a:lstStyle>
          <a:p>
            <a:pPr algn="r" eaLnBrk="1" hangingPunct="1"/>
            <a:fld id="{CC83FD10-55EA-4EA4-B0B7-C603D0CF57D9}" type="slidenum">
              <a:rPr lang="en-US" sz="1200"/>
              <a:pPr algn="r" eaLnBrk="1" hangingPunct="1"/>
              <a:t>30</a:t>
            </a:fld>
            <a:endParaRPr lang="en-US" sz="120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In this slide, you need to tell the students about calling a procedure from another.</a:t>
            </a:r>
          </a:p>
          <a:p>
            <a:pPr eaLnBrk="1" hangingPunct="1"/>
            <a:r>
              <a:rPr lang="en-US" b="1"/>
              <a:t>Additional Inputs</a:t>
            </a:r>
            <a:endParaRPr lang="en-US"/>
          </a:p>
          <a:p>
            <a:pPr eaLnBrk="1" hangingPunct="1"/>
            <a:r>
              <a:rPr lang="en-US"/>
              <a:t>Notice that whenever a procedure gets called from within another procedure you have to use the EXEC keyword.</a:t>
            </a:r>
            <a:endParaRPr lang="en-US" b="1"/>
          </a:p>
          <a:p>
            <a:pPr eaLnBrk="1" hangingPunct="1"/>
            <a:r>
              <a:rPr lang="en-US" b="1"/>
              <a:t>Example:</a:t>
            </a:r>
            <a:endParaRPr lang="en-US"/>
          </a:p>
          <a:p>
            <a:pPr eaLnBrk="1" hangingPunct="1"/>
            <a:r>
              <a:rPr lang="en-US"/>
              <a:t>CREATE PROCEDURE prcDisplayEmployeeStatus @EmpId int</a:t>
            </a:r>
          </a:p>
          <a:p>
            <a:pPr eaLnBrk="1" hangingPunct="1"/>
            <a:r>
              <a:rPr lang="en-US"/>
              <a:t>AS</a:t>
            </a:r>
          </a:p>
          <a:p>
            <a:pPr eaLnBrk="1" hangingPunct="1"/>
            <a:r>
              <a:rPr lang="en-US"/>
              <a:t>BEGIN</a:t>
            </a:r>
          </a:p>
          <a:p>
            <a:pPr eaLnBrk="1" hangingPunct="1"/>
            <a:r>
              <a:rPr lang="en-US"/>
              <a:t>DECLARE @DepId int </a:t>
            </a:r>
          </a:p>
          <a:p>
            <a:pPr eaLnBrk="1" hangingPunct="1"/>
            <a:r>
              <a:rPr lang="en-US"/>
              <a:t>DECLARE @DepName char(50)</a:t>
            </a:r>
          </a:p>
          <a:p>
            <a:pPr eaLnBrk="1" hangingPunct="1"/>
            <a:r>
              <a:rPr lang="en-US"/>
              <a:t>DECLARE @ShiftId int</a:t>
            </a:r>
          </a:p>
          <a:p>
            <a:pPr eaLnBrk="1" hangingPunct="1"/>
            <a:r>
              <a:rPr lang="en-US"/>
              <a:t>DECLARE @ReturnValue int</a:t>
            </a:r>
          </a:p>
          <a:p>
            <a:pPr eaLnBrk="1" hangingPunct="1"/>
            <a:r>
              <a:rPr lang="en-US"/>
              <a:t>EXEC @ReturnValue = prcGetEmployeeDetail @EmpId,</a:t>
            </a:r>
          </a:p>
          <a:p>
            <a:pPr eaLnBrk="1" hangingPunct="1"/>
            <a:r>
              <a:rPr lang="en-US"/>
              <a:t>						@DepId output,</a:t>
            </a:r>
          </a:p>
          <a:p>
            <a:pPr eaLnBrk="1" hangingPunct="1"/>
            <a:r>
              <a:rPr lang="en-US"/>
              <a:t>						@DepName output,</a:t>
            </a:r>
          </a:p>
          <a:p>
            <a:pPr eaLnBrk="1" hangingPunct="1"/>
            <a:r>
              <a:rPr lang="en-US"/>
              <a:t>						@ShiftId output</a:t>
            </a:r>
          </a:p>
          <a:p>
            <a:pPr eaLnBrk="1" hangingPunct="1"/>
            <a:r>
              <a:rPr lang="en-US"/>
              <a:t>IF (@ReturnValue = 0)</a:t>
            </a:r>
          </a:p>
          <a:p>
            <a:pPr eaLnBrk="1" hangingPunct="1"/>
            <a:r>
              <a:rPr lang="en-US"/>
              <a:t>BEGIN</a:t>
            </a:r>
          </a:p>
          <a:p>
            <a:pPr eaLnBrk="1" hangingPunct="1"/>
            <a:r>
              <a:rPr lang="en-US"/>
              <a:t>PRINT 'The Details of an Employee having ID: ' + CONVERT(char(10), @EmpId)</a:t>
            </a:r>
          </a:p>
          <a:p>
            <a:pPr eaLnBrk="1" hangingPunct="1"/>
            <a:r>
              <a:rPr lang="en-US"/>
              <a:t>PRINT 'Department ID: ' + CONVERT( char(10), @DepId)</a:t>
            </a:r>
          </a:p>
          <a:p>
            <a:pPr eaLnBrk="1" hangingPunct="1"/>
            <a:r>
              <a:rPr lang="en-US"/>
              <a:t>PRINT 'Department Name: ' + @DepName</a:t>
            </a:r>
          </a:p>
          <a:p>
            <a:pPr eaLnBrk="1" hangingPunct="1"/>
            <a:r>
              <a:rPr lang="en-US"/>
              <a:t>PRINT 'Shift ID: ' + CONVERT( char(10), @ShiftId)</a:t>
            </a:r>
          </a:p>
          <a:p>
            <a:pPr eaLnBrk="1" hangingPunct="1"/>
            <a:r>
              <a:rPr lang="en-US"/>
              <a:t>Select ManagerID, Title from HumanResources.Employee</a:t>
            </a:r>
          </a:p>
          <a:p>
            <a:pPr eaLnBrk="1" hangingPunct="1"/>
            <a:r>
              <a:rPr lang="en-US"/>
              <a:t>Where EmployeeID = @EmpID</a:t>
            </a:r>
          </a:p>
          <a:p>
            <a:pPr eaLnBrk="1" hangingPunct="1"/>
            <a:r>
              <a:rPr lang="en-US"/>
              <a:t>END</a:t>
            </a:r>
          </a:p>
          <a:p>
            <a:pPr eaLnBrk="1" hangingPunct="1"/>
            <a:r>
              <a:rPr lang="en-US"/>
              <a:t>ELSE</a:t>
            </a:r>
          </a:p>
          <a:p>
            <a:pPr eaLnBrk="1" hangingPunct="1"/>
            <a:r>
              <a:rPr lang="en-US"/>
              <a:t>PRINT 'No records found for the given Employee'</a:t>
            </a:r>
          </a:p>
          <a:p>
            <a:pPr eaLnBrk="1" hangingPunct="1"/>
            <a:r>
              <a:rPr lang="en-US"/>
              <a:t>END</a:t>
            </a:r>
          </a:p>
          <a:p>
            <a:pPr eaLnBrk="1" hangingPunct="1"/>
            <a:r>
              <a:rPr lang="en-US" b="1"/>
              <a:t>Executing the procedure:</a:t>
            </a:r>
            <a:endParaRPr lang="en-US"/>
          </a:p>
          <a:p>
            <a:pPr eaLnBrk="1" hangingPunct="1"/>
            <a:r>
              <a:rPr lang="en-US"/>
              <a:t>To execute the above procedure, you need to execute the following statement:</a:t>
            </a:r>
          </a:p>
          <a:p>
            <a:pPr eaLnBrk="1" hangingPunct="1"/>
            <a:r>
              <a:rPr lang="en-US"/>
              <a:t>EXEC PrcDisplayEmployeeStatus 2</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054" eaLnBrk="0" hangingPunct="0">
              <a:defRPr sz="2300">
                <a:solidFill>
                  <a:schemeClr val="tx1"/>
                </a:solidFill>
                <a:latin typeface="Times New Roman" pitchFamily="18" charset="0"/>
              </a:defRPr>
            </a:lvl1pPr>
            <a:lvl2pPr marL="718953" indent="-276520" defTabSz="914054" eaLnBrk="0" hangingPunct="0">
              <a:defRPr sz="2300">
                <a:solidFill>
                  <a:schemeClr val="tx1"/>
                </a:solidFill>
                <a:latin typeface="Times New Roman" pitchFamily="18" charset="0"/>
              </a:defRPr>
            </a:lvl2pPr>
            <a:lvl3pPr marL="1106081" indent="-221216" defTabSz="914054" eaLnBrk="0" hangingPunct="0">
              <a:defRPr sz="2300">
                <a:solidFill>
                  <a:schemeClr val="tx1"/>
                </a:solidFill>
                <a:latin typeface="Times New Roman" pitchFamily="18" charset="0"/>
              </a:defRPr>
            </a:lvl3pPr>
            <a:lvl4pPr marL="1548514" indent="-221216" defTabSz="914054" eaLnBrk="0" hangingPunct="0">
              <a:defRPr sz="2300">
                <a:solidFill>
                  <a:schemeClr val="tx1"/>
                </a:solidFill>
                <a:latin typeface="Times New Roman" pitchFamily="18" charset="0"/>
              </a:defRPr>
            </a:lvl4pPr>
            <a:lvl5pPr marL="1990946" indent="-221216" defTabSz="914054" eaLnBrk="0" hangingPunct="0">
              <a:defRPr sz="2300">
                <a:solidFill>
                  <a:schemeClr val="tx1"/>
                </a:solidFill>
                <a:latin typeface="Times New Roman" pitchFamily="18" charset="0"/>
              </a:defRPr>
            </a:lvl5pPr>
            <a:lvl6pPr marL="2433378" indent="-221216" defTabSz="914054" eaLnBrk="0" fontAlgn="base" hangingPunct="0">
              <a:spcBef>
                <a:spcPct val="0"/>
              </a:spcBef>
              <a:spcAft>
                <a:spcPct val="0"/>
              </a:spcAft>
              <a:defRPr sz="2300">
                <a:solidFill>
                  <a:schemeClr val="tx1"/>
                </a:solidFill>
                <a:latin typeface="Times New Roman" pitchFamily="18" charset="0"/>
              </a:defRPr>
            </a:lvl6pPr>
            <a:lvl7pPr marL="2875811" indent="-221216" defTabSz="914054" eaLnBrk="0" fontAlgn="base" hangingPunct="0">
              <a:spcBef>
                <a:spcPct val="0"/>
              </a:spcBef>
              <a:spcAft>
                <a:spcPct val="0"/>
              </a:spcAft>
              <a:defRPr sz="2300">
                <a:solidFill>
                  <a:schemeClr val="tx1"/>
                </a:solidFill>
                <a:latin typeface="Times New Roman" pitchFamily="18" charset="0"/>
              </a:defRPr>
            </a:lvl7pPr>
            <a:lvl8pPr marL="3318243" indent="-221216" defTabSz="914054" eaLnBrk="0" fontAlgn="base" hangingPunct="0">
              <a:spcBef>
                <a:spcPct val="0"/>
              </a:spcBef>
              <a:spcAft>
                <a:spcPct val="0"/>
              </a:spcAft>
              <a:defRPr sz="2300">
                <a:solidFill>
                  <a:schemeClr val="tx1"/>
                </a:solidFill>
                <a:latin typeface="Times New Roman" pitchFamily="18" charset="0"/>
              </a:defRPr>
            </a:lvl8pPr>
            <a:lvl9pPr marL="3760676" indent="-221216" defTabSz="914054" eaLnBrk="0" fontAlgn="base" hangingPunct="0">
              <a:spcBef>
                <a:spcPct val="0"/>
              </a:spcBef>
              <a:spcAft>
                <a:spcPct val="0"/>
              </a:spcAft>
              <a:defRPr sz="2300">
                <a:solidFill>
                  <a:schemeClr val="tx1"/>
                </a:solidFill>
                <a:latin typeface="Times New Roman" pitchFamily="18" charset="0"/>
              </a:defRPr>
            </a:lvl9pPr>
          </a:lstStyle>
          <a:p>
            <a:pPr eaLnBrk="1" hangingPunct="1"/>
            <a:fld id="{750A9A61-1F85-44E5-A08E-69EC98EBE6CA}" type="slidenum">
              <a:rPr lang="en-US" sz="1200"/>
              <a:pPr eaLnBrk="1" hangingPunct="1"/>
              <a:t>31</a:t>
            </a:fld>
            <a:endParaRPr lang="en-US" sz="12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IN"/>
              <a:t>You need to ensure that after this demo, students are able to create and execute stored procedure.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054" eaLnBrk="0" hangingPunct="0">
              <a:defRPr sz="2300">
                <a:solidFill>
                  <a:schemeClr val="tx1"/>
                </a:solidFill>
                <a:latin typeface="Times New Roman" pitchFamily="18" charset="0"/>
              </a:defRPr>
            </a:lvl1pPr>
            <a:lvl2pPr marL="718953" indent="-276520" defTabSz="914054" eaLnBrk="0" hangingPunct="0">
              <a:defRPr sz="2300">
                <a:solidFill>
                  <a:schemeClr val="tx1"/>
                </a:solidFill>
                <a:latin typeface="Times New Roman" pitchFamily="18" charset="0"/>
              </a:defRPr>
            </a:lvl2pPr>
            <a:lvl3pPr marL="1106081" indent="-221216" defTabSz="914054" eaLnBrk="0" hangingPunct="0">
              <a:defRPr sz="2300">
                <a:solidFill>
                  <a:schemeClr val="tx1"/>
                </a:solidFill>
                <a:latin typeface="Times New Roman" pitchFamily="18" charset="0"/>
              </a:defRPr>
            </a:lvl3pPr>
            <a:lvl4pPr marL="1548514" indent="-221216" defTabSz="914054" eaLnBrk="0" hangingPunct="0">
              <a:defRPr sz="2300">
                <a:solidFill>
                  <a:schemeClr val="tx1"/>
                </a:solidFill>
                <a:latin typeface="Times New Roman" pitchFamily="18" charset="0"/>
              </a:defRPr>
            </a:lvl4pPr>
            <a:lvl5pPr marL="1990946" indent="-221216" defTabSz="914054" eaLnBrk="0" hangingPunct="0">
              <a:defRPr sz="2300">
                <a:solidFill>
                  <a:schemeClr val="tx1"/>
                </a:solidFill>
                <a:latin typeface="Times New Roman" pitchFamily="18" charset="0"/>
              </a:defRPr>
            </a:lvl5pPr>
            <a:lvl6pPr marL="2433378" indent="-221216" defTabSz="914054" eaLnBrk="0" fontAlgn="base" hangingPunct="0">
              <a:spcBef>
                <a:spcPct val="0"/>
              </a:spcBef>
              <a:spcAft>
                <a:spcPct val="0"/>
              </a:spcAft>
              <a:defRPr sz="2300">
                <a:solidFill>
                  <a:schemeClr val="tx1"/>
                </a:solidFill>
                <a:latin typeface="Times New Roman" pitchFamily="18" charset="0"/>
              </a:defRPr>
            </a:lvl6pPr>
            <a:lvl7pPr marL="2875811" indent="-221216" defTabSz="914054" eaLnBrk="0" fontAlgn="base" hangingPunct="0">
              <a:spcBef>
                <a:spcPct val="0"/>
              </a:spcBef>
              <a:spcAft>
                <a:spcPct val="0"/>
              </a:spcAft>
              <a:defRPr sz="2300">
                <a:solidFill>
                  <a:schemeClr val="tx1"/>
                </a:solidFill>
                <a:latin typeface="Times New Roman" pitchFamily="18" charset="0"/>
              </a:defRPr>
            </a:lvl7pPr>
            <a:lvl8pPr marL="3318243" indent="-221216" defTabSz="914054" eaLnBrk="0" fontAlgn="base" hangingPunct="0">
              <a:spcBef>
                <a:spcPct val="0"/>
              </a:spcBef>
              <a:spcAft>
                <a:spcPct val="0"/>
              </a:spcAft>
              <a:defRPr sz="2300">
                <a:solidFill>
                  <a:schemeClr val="tx1"/>
                </a:solidFill>
                <a:latin typeface="Times New Roman" pitchFamily="18" charset="0"/>
              </a:defRPr>
            </a:lvl8pPr>
            <a:lvl9pPr marL="3760676" indent="-221216" defTabSz="914054" eaLnBrk="0" fontAlgn="base" hangingPunct="0">
              <a:spcBef>
                <a:spcPct val="0"/>
              </a:spcBef>
              <a:spcAft>
                <a:spcPct val="0"/>
              </a:spcAft>
              <a:defRPr sz="2300">
                <a:solidFill>
                  <a:schemeClr val="tx1"/>
                </a:solidFill>
                <a:latin typeface="Times New Roman" pitchFamily="18" charset="0"/>
              </a:defRPr>
            </a:lvl9pPr>
          </a:lstStyle>
          <a:p>
            <a:pPr eaLnBrk="1" hangingPunct="1"/>
            <a:fld id="{0D09F11D-C6A3-472E-8CC2-AB0AEAEBCE81}" type="slidenum">
              <a:rPr lang="en-US" sz="1200"/>
              <a:pPr eaLnBrk="1" hangingPunct="1"/>
              <a:t>32</a:t>
            </a:fld>
            <a:endParaRPr lang="en-US" sz="120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054" eaLnBrk="0" hangingPunct="0">
              <a:defRPr sz="2300">
                <a:solidFill>
                  <a:schemeClr val="tx1"/>
                </a:solidFill>
                <a:latin typeface="Times New Roman" pitchFamily="18" charset="0"/>
              </a:defRPr>
            </a:lvl1pPr>
            <a:lvl2pPr marL="718953" indent="-276520" defTabSz="914054" eaLnBrk="0" hangingPunct="0">
              <a:defRPr sz="2300">
                <a:solidFill>
                  <a:schemeClr val="tx1"/>
                </a:solidFill>
                <a:latin typeface="Times New Roman" pitchFamily="18" charset="0"/>
              </a:defRPr>
            </a:lvl2pPr>
            <a:lvl3pPr marL="1106081" indent="-221216" defTabSz="914054" eaLnBrk="0" hangingPunct="0">
              <a:defRPr sz="2300">
                <a:solidFill>
                  <a:schemeClr val="tx1"/>
                </a:solidFill>
                <a:latin typeface="Times New Roman" pitchFamily="18" charset="0"/>
              </a:defRPr>
            </a:lvl3pPr>
            <a:lvl4pPr marL="1548514" indent="-221216" defTabSz="914054" eaLnBrk="0" hangingPunct="0">
              <a:defRPr sz="2300">
                <a:solidFill>
                  <a:schemeClr val="tx1"/>
                </a:solidFill>
                <a:latin typeface="Times New Roman" pitchFamily="18" charset="0"/>
              </a:defRPr>
            </a:lvl4pPr>
            <a:lvl5pPr marL="1990946" indent="-221216" defTabSz="914054" eaLnBrk="0" hangingPunct="0">
              <a:defRPr sz="2300">
                <a:solidFill>
                  <a:schemeClr val="tx1"/>
                </a:solidFill>
                <a:latin typeface="Times New Roman" pitchFamily="18" charset="0"/>
              </a:defRPr>
            </a:lvl5pPr>
            <a:lvl6pPr marL="2433378" indent="-221216" defTabSz="914054" eaLnBrk="0" fontAlgn="base" hangingPunct="0">
              <a:spcBef>
                <a:spcPct val="0"/>
              </a:spcBef>
              <a:spcAft>
                <a:spcPct val="0"/>
              </a:spcAft>
              <a:defRPr sz="2300">
                <a:solidFill>
                  <a:schemeClr val="tx1"/>
                </a:solidFill>
                <a:latin typeface="Times New Roman" pitchFamily="18" charset="0"/>
              </a:defRPr>
            </a:lvl6pPr>
            <a:lvl7pPr marL="2875811" indent="-221216" defTabSz="914054" eaLnBrk="0" fontAlgn="base" hangingPunct="0">
              <a:spcBef>
                <a:spcPct val="0"/>
              </a:spcBef>
              <a:spcAft>
                <a:spcPct val="0"/>
              </a:spcAft>
              <a:defRPr sz="2300">
                <a:solidFill>
                  <a:schemeClr val="tx1"/>
                </a:solidFill>
                <a:latin typeface="Times New Roman" pitchFamily="18" charset="0"/>
              </a:defRPr>
            </a:lvl7pPr>
            <a:lvl8pPr marL="3318243" indent="-221216" defTabSz="914054" eaLnBrk="0" fontAlgn="base" hangingPunct="0">
              <a:spcBef>
                <a:spcPct val="0"/>
              </a:spcBef>
              <a:spcAft>
                <a:spcPct val="0"/>
              </a:spcAft>
              <a:defRPr sz="2300">
                <a:solidFill>
                  <a:schemeClr val="tx1"/>
                </a:solidFill>
                <a:latin typeface="Times New Roman" pitchFamily="18" charset="0"/>
              </a:defRPr>
            </a:lvl8pPr>
            <a:lvl9pPr marL="3760676" indent="-221216" defTabSz="914054" eaLnBrk="0" fontAlgn="base" hangingPunct="0">
              <a:spcBef>
                <a:spcPct val="0"/>
              </a:spcBef>
              <a:spcAft>
                <a:spcPct val="0"/>
              </a:spcAft>
              <a:defRPr sz="2300">
                <a:solidFill>
                  <a:schemeClr val="tx1"/>
                </a:solidFill>
                <a:latin typeface="Times New Roman" pitchFamily="18" charset="0"/>
              </a:defRPr>
            </a:lvl9pPr>
          </a:lstStyle>
          <a:p>
            <a:pPr eaLnBrk="1" hangingPunct="1"/>
            <a:fld id="{5397C0B7-92D5-44AF-8595-FCDFE47803D7}" type="slidenum">
              <a:rPr lang="en-US" sz="1200"/>
              <a:pPr eaLnBrk="1" hangingPunct="1"/>
              <a:t>33</a:t>
            </a:fld>
            <a:endParaRPr lang="en-US" sz="120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IN"/>
              <a:t>In this slide, you need to explain your students about errors. You</a:t>
            </a:r>
            <a:r>
              <a:rPr lang="en-US"/>
              <a:t> can use the examples given in the Student Guide to clarify the concept to the students.</a:t>
            </a:r>
            <a:endParaRPr lang="en-I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054" eaLnBrk="0" hangingPunct="0">
              <a:defRPr sz="2300">
                <a:solidFill>
                  <a:schemeClr val="tx1"/>
                </a:solidFill>
                <a:latin typeface="Times New Roman" pitchFamily="18" charset="0"/>
              </a:defRPr>
            </a:lvl1pPr>
            <a:lvl2pPr marL="718953" indent="-276520" defTabSz="914054" eaLnBrk="0" hangingPunct="0">
              <a:defRPr sz="2300">
                <a:solidFill>
                  <a:schemeClr val="tx1"/>
                </a:solidFill>
                <a:latin typeface="Times New Roman" pitchFamily="18" charset="0"/>
              </a:defRPr>
            </a:lvl2pPr>
            <a:lvl3pPr marL="1106081" indent="-221216" defTabSz="914054" eaLnBrk="0" hangingPunct="0">
              <a:defRPr sz="2300">
                <a:solidFill>
                  <a:schemeClr val="tx1"/>
                </a:solidFill>
                <a:latin typeface="Times New Roman" pitchFamily="18" charset="0"/>
              </a:defRPr>
            </a:lvl3pPr>
            <a:lvl4pPr marL="1548514" indent="-221216" defTabSz="914054" eaLnBrk="0" hangingPunct="0">
              <a:defRPr sz="2300">
                <a:solidFill>
                  <a:schemeClr val="tx1"/>
                </a:solidFill>
                <a:latin typeface="Times New Roman" pitchFamily="18" charset="0"/>
              </a:defRPr>
            </a:lvl4pPr>
            <a:lvl5pPr marL="1990946" indent="-221216" defTabSz="914054" eaLnBrk="0" hangingPunct="0">
              <a:defRPr sz="2300">
                <a:solidFill>
                  <a:schemeClr val="tx1"/>
                </a:solidFill>
                <a:latin typeface="Times New Roman" pitchFamily="18" charset="0"/>
              </a:defRPr>
            </a:lvl5pPr>
            <a:lvl6pPr marL="2433378" indent="-221216" defTabSz="914054" eaLnBrk="0" fontAlgn="base" hangingPunct="0">
              <a:spcBef>
                <a:spcPct val="0"/>
              </a:spcBef>
              <a:spcAft>
                <a:spcPct val="0"/>
              </a:spcAft>
              <a:defRPr sz="2300">
                <a:solidFill>
                  <a:schemeClr val="tx1"/>
                </a:solidFill>
                <a:latin typeface="Times New Roman" pitchFamily="18" charset="0"/>
              </a:defRPr>
            </a:lvl6pPr>
            <a:lvl7pPr marL="2875811" indent="-221216" defTabSz="914054" eaLnBrk="0" fontAlgn="base" hangingPunct="0">
              <a:spcBef>
                <a:spcPct val="0"/>
              </a:spcBef>
              <a:spcAft>
                <a:spcPct val="0"/>
              </a:spcAft>
              <a:defRPr sz="2300">
                <a:solidFill>
                  <a:schemeClr val="tx1"/>
                </a:solidFill>
                <a:latin typeface="Times New Roman" pitchFamily="18" charset="0"/>
              </a:defRPr>
            </a:lvl7pPr>
            <a:lvl8pPr marL="3318243" indent="-221216" defTabSz="914054" eaLnBrk="0" fontAlgn="base" hangingPunct="0">
              <a:spcBef>
                <a:spcPct val="0"/>
              </a:spcBef>
              <a:spcAft>
                <a:spcPct val="0"/>
              </a:spcAft>
              <a:defRPr sz="2300">
                <a:solidFill>
                  <a:schemeClr val="tx1"/>
                </a:solidFill>
                <a:latin typeface="Times New Roman" pitchFamily="18" charset="0"/>
              </a:defRPr>
            </a:lvl8pPr>
            <a:lvl9pPr marL="3760676" indent="-221216" defTabSz="914054" eaLnBrk="0" fontAlgn="base" hangingPunct="0">
              <a:spcBef>
                <a:spcPct val="0"/>
              </a:spcBef>
              <a:spcAft>
                <a:spcPct val="0"/>
              </a:spcAft>
              <a:defRPr sz="2300">
                <a:solidFill>
                  <a:schemeClr val="tx1"/>
                </a:solidFill>
                <a:latin typeface="Times New Roman" pitchFamily="18" charset="0"/>
              </a:defRPr>
            </a:lvl9pPr>
          </a:lstStyle>
          <a:p>
            <a:pPr eaLnBrk="1" hangingPunct="1"/>
            <a:fld id="{2CA98D5B-0B74-4877-B4E1-922F3A310A37}" type="slidenum">
              <a:rPr lang="en-US" sz="1200"/>
              <a:pPr eaLnBrk="1" hangingPunct="1"/>
              <a:t>34</a:t>
            </a:fld>
            <a:endParaRPr lang="en-US" sz="120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IN"/>
              <a:t>In this slide, you need to explain your students about errors. You</a:t>
            </a:r>
            <a:r>
              <a:rPr lang="en-US"/>
              <a:t> can use the examples given in the Student Guide to clarify the concept to the students.</a:t>
            </a:r>
            <a:endParaRPr lang="en-I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054" eaLnBrk="0" hangingPunct="0">
              <a:defRPr sz="2300">
                <a:solidFill>
                  <a:schemeClr val="tx1"/>
                </a:solidFill>
                <a:latin typeface="Times New Roman" pitchFamily="18" charset="0"/>
              </a:defRPr>
            </a:lvl1pPr>
            <a:lvl2pPr marL="718953" indent="-276520" defTabSz="914054" eaLnBrk="0" hangingPunct="0">
              <a:defRPr sz="2300">
                <a:solidFill>
                  <a:schemeClr val="tx1"/>
                </a:solidFill>
                <a:latin typeface="Times New Roman" pitchFamily="18" charset="0"/>
              </a:defRPr>
            </a:lvl2pPr>
            <a:lvl3pPr marL="1106081" indent="-221216" defTabSz="914054" eaLnBrk="0" hangingPunct="0">
              <a:defRPr sz="2300">
                <a:solidFill>
                  <a:schemeClr val="tx1"/>
                </a:solidFill>
                <a:latin typeface="Times New Roman" pitchFamily="18" charset="0"/>
              </a:defRPr>
            </a:lvl3pPr>
            <a:lvl4pPr marL="1548514" indent="-221216" defTabSz="914054" eaLnBrk="0" hangingPunct="0">
              <a:defRPr sz="2300">
                <a:solidFill>
                  <a:schemeClr val="tx1"/>
                </a:solidFill>
                <a:latin typeface="Times New Roman" pitchFamily="18" charset="0"/>
              </a:defRPr>
            </a:lvl4pPr>
            <a:lvl5pPr marL="1990946" indent="-221216" defTabSz="914054" eaLnBrk="0" hangingPunct="0">
              <a:defRPr sz="2300">
                <a:solidFill>
                  <a:schemeClr val="tx1"/>
                </a:solidFill>
                <a:latin typeface="Times New Roman" pitchFamily="18" charset="0"/>
              </a:defRPr>
            </a:lvl5pPr>
            <a:lvl6pPr marL="2433378" indent="-221216" defTabSz="914054" eaLnBrk="0" fontAlgn="base" hangingPunct="0">
              <a:spcBef>
                <a:spcPct val="0"/>
              </a:spcBef>
              <a:spcAft>
                <a:spcPct val="0"/>
              </a:spcAft>
              <a:defRPr sz="2300">
                <a:solidFill>
                  <a:schemeClr val="tx1"/>
                </a:solidFill>
                <a:latin typeface="Times New Roman" pitchFamily="18" charset="0"/>
              </a:defRPr>
            </a:lvl6pPr>
            <a:lvl7pPr marL="2875811" indent="-221216" defTabSz="914054" eaLnBrk="0" fontAlgn="base" hangingPunct="0">
              <a:spcBef>
                <a:spcPct val="0"/>
              </a:spcBef>
              <a:spcAft>
                <a:spcPct val="0"/>
              </a:spcAft>
              <a:defRPr sz="2300">
                <a:solidFill>
                  <a:schemeClr val="tx1"/>
                </a:solidFill>
                <a:latin typeface="Times New Roman" pitchFamily="18" charset="0"/>
              </a:defRPr>
            </a:lvl7pPr>
            <a:lvl8pPr marL="3318243" indent="-221216" defTabSz="914054" eaLnBrk="0" fontAlgn="base" hangingPunct="0">
              <a:spcBef>
                <a:spcPct val="0"/>
              </a:spcBef>
              <a:spcAft>
                <a:spcPct val="0"/>
              </a:spcAft>
              <a:defRPr sz="2300">
                <a:solidFill>
                  <a:schemeClr val="tx1"/>
                </a:solidFill>
                <a:latin typeface="Times New Roman" pitchFamily="18" charset="0"/>
              </a:defRPr>
            </a:lvl8pPr>
            <a:lvl9pPr marL="3760676" indent="-221216" defTabSz="914054" eaLnBrk="0" fontAlgn="base" hangingPunct="0">
              <a:spcBef>
                <a:spcPct val="0"/>
              </a:spcBef>
              <a:spcAft>
                <a:spcPct val="0"/>
              </a:spcAft>
              <a:defRPr sz="2300">
                <a:solidFill>
                  <a:schemeClr val="tx1"/>
                </a:solidFill>
                <a:latin typeface="Times New Roman" pitchFamily="18" charset="0"/>
              </a:defRPr>
            </a:lvl9pPr>
          </a:lstStyle>
          <a:p>
            <a:pPr eaLnBrk="1" hangingPunct="1"/>
            <a:fld id="{79528734-CAFF-45B2-AC6A-8AAE6306F030}" type="slidenum">
              <a:rPr lang="en-US" sz="1200"/>
              <a:pPr eaLnBrk="1" hangingPunct="1"/>
              <a:t>35</a:t>
            </a:fld>
            <a:endParaRPr lang="en-US" sz="120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000"/>
              <a:t>In this slide, you will explain the concept of TRY-CATCH block. Tell your students that this type of handling is known as structured error handling. You can use the examples given in the Student Guide to clarify the concept to the students. Further, you can execute the following statements to explain the concept:</a:t>
            </a:r>
          </a:p>
          <a:p>
            <a:pPr eaLnBrk="1" hangingPunct="1"/>
            <a:r>
              <a:rPr lang="en-US" sz="1000" b="1"/>
              <a:t>Example</a:t>
            </a:r>
          </a:p>
          <a:p>
            <a:pPr eaLnBrk="1" hangingPunct="1"/>
            <a:r>
              <a:rPr lang="en-US" sz="1000"/>
              <a:t>BEGIN TRY</a:t>
            </a:r>
          </a:p>
          <a:p>
            <a:pPr eaLnBrk="1" hangingPunct="1"/>
            <a:r>
              <a:rPr lang="en-US" sz="1000"/>
              <a:t>   -- This will generate an error, as EmployeeID is an IDENTITY column</a:t>
            </a:r>
          </a:p>
          <a:p>
            <a:pPr eaLnBrk="1" hangingPunct="1"/>
            <a:r>
              <a:rPr lang="en-US" sz="1000"/>
              <a:t>   -- Ergo, we can't specify a value for this column...</a:t>
            </a:r>
          </a:p>
          <a:p>
            <a:pPr eaLnBrk="1" hangingPunct="1"/>
            <a:r>
              <a:rPr lang="en-US" sz="1000"/>
              <a:t>   INSERT INTO HumanResources.Employee(EmployeeID, Title)</a:t>
            </a:r>
          </a:p>
          <a:p>
            <a:pPr eaLnBrk="1" hangingPunct="1"/>
            <a:r>
              <a:rPr lang="en-US" sz="1000"/>
              <a:t>   VALUES(1, 'Tool Designer')</a:t>
            </a:r>
          </a:p>
          <a:p>
            <a:pPr eaLnBrk="1" hangingPunct="1"/>
            <a:r>
              <a:rPr lang="en-US" sz="1000"/>
              <a:t>END TRY</a:t>
            </a:r>
          </a:p>
          <a:p>
            <a:pPr eaLnBrk="1" hangingPunct="1"/>
            <a:r>
              <a:rPr lang="en-US" sz="1000"/>
              <a:t>BEGIN CATCH</a:t>
            </a:r>
          </a:p>
          <a:p>
            <a:pPr eaLnBrk="1" hangingPunct="1"/>
            <a:r>
              <a:rPr lang="en-US" sz="1000"/>
              <a:t>SELECT 'There was an error! ' + ERROR_MESSAGE() AS   ErrorMessage, </a:t>
            </a:r>
          </a:p>
          <a:p>
            <a:pPr eaLnBrk="1" hangingPunct="1"/>
            <a:r>
              <a:rPr lang="en-US" sz="1000"/>
              <a:t>    ERROR_LINE()         AS ErrorLine,</a:t>
            </a:r>
          </a:p>
          <a:p>
            <a:pPr eaLnBrk="1" hangingPunct="1"/>
            <a:r>
              <a:rPr lang="en-US" sz="1000"/>
              <a:t>    ERROR_NUMBER()       AS ErrorNumber,</a:t>
            </a:r>
          </a:p>
          <a:p>
            <a:pPr eaLnBrk="1" hangingPunct="1"/>
            <a:r>
              <a:rPr lang="en-US" sz="1000"/>
              <a:t>    ERROR_PROCEDURE()    AS ErrorProcedure,</a:t>
            </a:r>
          </a:p>
          <a:p>
            <a:pPr eaLnBrk="1" hangingPunct="1"/>
            <a:r>
              <a:rPr lang="en-US" sz="1000"/>
              <a:t>    ERROR_SEVERITY()     AS ErrorSeverity,</a:t>
            </a:r>
          </a:p>
          <a:p>
            <a:pPr eaLnBrk="1" hangingPunct="1"/>
            <a:r>
              <a:rPr lang="en-US" sz="1000"/>
              <a:t>    ERROR_STATE()        AS ErrorState</a:t>
            </a:r>
          </a:p>
          <a:p>
            <a:pPr eaLnBrk="1" hangingPunct="1"/>
            <a:r>
              <a:rPr lang="en-US" sz="1000"/>
              <a:t>END CATCH</a:t>
            </a:r>
          </a:p>
          <a:p>
            <a:pPr eaLnBrk="1" hangingPunct="1"/>
            <a:r>
              <a:rPr lang="en-US" sz="1000" b="1"/>
              <a:t>Additional Input</a:t>
            </a:r>
          </a:p>
          <a:p>
            <a:pPr eaLnBrk="1" hangingPunct="1"/>
            <a:r>
              <a:rPr lang="en-US" sz="1000"/>
              <a:t>TRY-CATCH blocks were not in the previous versions of SQL Server.</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054" eaLnBrk="0" hangingPunct="0">
              <a:defRPr sz="2300">
                <a:solidFill>
                  <a:schemeClr val="tx1"/>
                </a:solidFill>
                <a:latin typeface="Times New Roman" pitchFamily="18" charset="0"/>
              </a:defRPr>
            </a:lvl1pPr>
            <a:lvl2pPr marL="718953" indent="-276520" defTabSz="914054" eaLnBrk="0" hangingPunct="0">
              <a:defRPr sz="2300">
                <a:solidFill>
                  <a:schemeClr val="tx1"/>
                </a:solidFill>
                <a:latin typeface="Times New Roman" pitchFamily="18" charset="0"/>
              </a:defRPr>
            </a:lvl2pPr>
            <a:lvl3pPr marL="1106081" indent="-221216" defTabSz="914054" eaLnBrk="0" hangingPunct="0">
              <a:defRPr sz="2300">
                <a:solidFill>
                  <a:schemeClr val="tx1"/>
                </a:solidFill>
                <a:latin typeface="Times New Roman" pitchFamily="18" charset="0"/>
              </a:defRPr>
            </a:lvl3pPr>
            <a:lvl4pPr marL="1548514" indent="-221216" defTabSz="914054" eaLnBrk="0" hangingPunct="0">
              <a:defRPr sz="2300">
                <a:solidFill>
                  <a:schemeClr val="tx1"/>
                </a:solidFill>
                <a:latin typeface="Times New Roman" pitchFamily="18" charset="0"/>
              </a:defRPr>
            </a:lvl4pPr>
            <a:lvl5pPr marL="1990946" indent="-221216" defTabSz="914054" eaLnBrk="0" hangingPunct="0">
              <a:defRPr sz="2300">
                <a:solidFill>
                  <a:schemeClr val="tx1"/>
                </a:solidFill>
                <a:latin typeface="Times New Roman" pitchFamily="18" charset="0"/>
              </a:defRPr>
            </a:lvl5pPr>
            <a:lvl6pPr marL="2433378" indent="-221216" defTabSz="914054" eaLnBrk="0" fontAlgn="base" hangingPunct="0">
              <a:spcBef>
                <a:spcPct val="0"/>
              </a:spcBef>
              <a:spcAft>
                <a:spcPct val="0"/>
              </a:spcAft>
              <a:defRPr sz="2300">
                <a:solidFill>
                  <a:schemeClr val="tx1"/>
                </a:solidFill>
                <a:latin typeface="Times New Roman" pitchFamily="18" charset="0"/>
              </a:defRPr>
            </a:lvl6pPr>
            <a:lvl7pPr marL="2875811" indent="-221216" defTabSz="914054" eaLnBrk="0" fontAlgn="base" hangingPunct="0">
              <a:spcBef>
                <a:spcPct val="0"/>
              </a:spcBef>
              <a:spcAft>
                <a:spcPct val="0"/>
              </a:spcAft>
              <a:defRPr sz="2300">
                <a:solidFill>
                  <a:schemeClr val="tx1"/>
                </a:solidFill>
                <a:latin typeface="Times New Roman" pitchFamily="18" charset="0"/>
              </a:defRPr>
            </a:lvl7pPr>
            <a:lvl8pPr marL="3318243" indent="-221216" defTabSz="914054" eaLnBrk="0" fontAlgn="base" hangingPunct="0">
              <a:spcBef>
                <a:spcPct val="0"/>
              </a:spcBef>
              <a:spcAft>
                <a:spcPct val="0"/>
              </a:spcAft>
              <a:defRPr sz="2300">
                <a:solidFill>
                  <a:schemeClr val="tx1"/>
                </a:solidFill>
                <a:latin typeface="Times New Roman" pitchFamily="18" charset="0"/>
              </a:defRPr>
            </a:lvl8pPr>
            <a:lvl9pPr marL="3760676" indent="-221216" defTabSz="914054" eaLnBrk="0" fontAlgn="base" hangingPunct="0">
              <a:spcBef>
                <a:spcPct val="0"/>
              </a:spcBef>
              <a:spcAft>
                <a:spcPct val="0"/>
              </a:spcAft>
              <a:defRPr sz="2300">
                <a:solidFill>
                  <a:schemeClr val="tx1"/>
                </a:solidFill>
                <a:latin typeface="Times New Roman" pitchFamily="18" charset="0"/>
              </a:defRPr>
            </a:lvl9pPr>
          </a:lstStyle>
          <a:p>
            <a:pPr eaLnBrk="1" hangingPunct="1"/>
            <a:fld id="{66C256C5-9697-4963-A02B-A0BC0E579995}" type="slidenum">
              <a:rPr lang="en-US" sz="1200"/>
              <a:pPr eaLnBrk="1" hangingPunct="1"/>
              <a:t>36</a:t>
            </a:fld>
            <a:endParaRPr lang="en-US" sz="120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000"/>
              <a:t>In this slide, you will explain the concept of TRY-CATCH block. Tell your students that this type of handling is known as structured error handling. You can use the examples given in the Student Guide to clarify the concept to the students. Further, you can execute the following statements to explain the concept:</a:t>
            </a:r>
          </a:p>
          <a:p>
            <a:pPr eaLnBrk="1" hangingPunct="1"/>
            <a:r>
              <a:rPr lang="en-US" sz="1000" b="1"/>
              <a:t>Example</a:t>
            </a:r>
          </a:p>
          <a:p>
            <a:pPr eaLnBrk="1" hangingPunct="1"/>
            <a:r>
              <a:rPr lang="en-US" sz="1000"/>
              <a:t>BEGIN TRY</a:t>
            </a:r>
          </a:p>
          <a:p>
            <a:pPr eaLnBrk="1" hangingPunct="1"/>
            <a:r>
              <a:rPr lang="en-US" sz="1000"/>
              <a:t>   -- This will generate an error, as EmployeeID is an IDENTITY column</a:t>
            </a:r>
          </a:p>
          <a:p>
            <a:pPr eaLnBrk="1" hangingPunct="1"/>
            <a:r>
              <a:rPr lang="en-US" sz="1000"/>
              <a:t>   -- Ergo, we can't specify a value for this column...</a:t>
            </a:r>
          </a:p>
          <a:p>
            <a:pPr eaLnBrk="1" hangingPunct="1"/>
            <a:r>
              <a:rPr lang="en-US" sz="1000"/>
              <a:t>   INSERT INTO HumanResources.Employee(EmployeeID, Title)</a:t>
            </a:r>
          </a:p>
          <a:p>
            <a:pPr eaLnBrk="1" hangingPunct="1"/>
            <a:r>
              <a:rPr lang="en-US" sz="1000"/>
              <a:t>   VALUES(1, 'Tool Designer')</a:t>
            </a:r>
          </a:p>
          <a:p>
            <a:pPr eaLnBrk="1" hangingPunct="1"/>
            <a:r>
              <a:rPr lang="en-US" sz="1000"/>
              <a:t>END TRY</a:t>
            </a:r>
          </a:p>
          <a:p>
            <a:pPr eaLnBrk="1" hangingPunct="1"/>
            <a:r>
              <a:rPr lang="en-US" sz="1000"/>
              <a:t>BEGIN CATCH</a:t>
            </a:r>
          </a:p>
          <a:p>
            <a:pPr eaLnBrk="1" hangingPunct="1"/>
            <a:r>
              <a:rPr lang="en-US" sz="1000"/>
              <a:t>SELECT 'There was an error! ' + ERROR_MESSAGE() AS   ErrorMessage, </a:t>
            </a:r>
          </a:p>
          <a:p>
            <a:pPr eaLnBrk="1" hangingPunct="1"/>
            <a:r>
              <a:rPr lang="en-US" sz="1000"/>
              <a:t>    ERROR_LINE()         AS ErrorLine,</a:t>
            </a:r>
          </a:p>
          <a:p>
            <a:pPr eaLnBrk="1" hangingPunct="1"/>
            <a:r>
              <a:rPr lang="en-US" sz="1000"/>
              <a:t>    ERROR_NUMBER()       AS ErrorNumber,</a:t>
            </a:r>
          </a:p>
          <a:p>
            <a:pPr eaLnBrk="1" hangingPunct="1"/>
            <a:r>
              <a:rPr lang="en-US" sz="1000"/>
              <a:t>    ERROR_PROCEDURE()    AS ErrorProcedure,</a:t>
            </a:r>
          </a:p>
          <a:p>
            <a:pPr eaLnBrk="1" hangingPunct="1"/>
            <a:r>
              <a:rPr lang="en-US" sz="1000"/>
              <a:t>    ERROR_SEVERITY()     AS ErrorSeverity,</a:t>
            </a:r>
          </a:p>
          <a:p>
            <a:pPr eaLnBrk="1" hangingPunct="1"/>
            <a:r>
              <a:rPr lang="en-US" sz="1000"/>
              <a:t>    ERROR_STATE()        AS ErrorState</a:t>
            </a:r>
          </a:p>
          <a:p>
            <a:pPr eaLnBrk="1" hangingPunct="1"/>
            <a:r>
              <a:rPr lang="en-US" sz="1000"/>
              <a:t>END CATCH</a:t>
            </a:r>
          </a:p>
          <a:p>
            <a:pPr eaLnBrk="1" hangingPunct="1"/>
            <a:r>
              <a:rPr lang="en-US" sz="1000" b="1"/>
              <a:t>Additional Input</a:t>
            </a:r>
          </a:p>
          <a:p>
            <a:pPr eaLnBrk="1" hangingPunct="1"/>
            <a:r>
              <a:rPr lang="en-US" sz="1000"/>
              <a:t>TRY-CATCH blocks were not in the previous versions of SQL Server.</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054" eaLnBrk="0" hangingPunct="0">
              <a:defRPr sz="2300">
                <a:solidFill>
                  <a:schemeClr val="tx1"/>
                </a:solidFill>
                <a:latin typeface="Times New Roman" pitchFamily="18" charset="0"/>
              </a:defRPr>
            </a:lvl1pPr>
            <a:lvl2pPr marL="718953" indent="-276520" defTabSz="914054" eaLnBrk="0" hangingPunct="0">
              <a:defRPr sz="2300">
                <a:solidFill>
                  <a:schemeClr val="tx1"/>
                </a:solidFill>
                <a:latin typeface="Times New Roman" pitchFamily="18" charset="0"/>
              </a:defRPr>
            </a:lvl2pPr>
            <a:lvl3pPr marL="1106081" indent="-221216" defTabSz="914054" eaLnBrk="0" hangingPunct="0">
              <a:defRPr sz="2300">
                <a:solidFill>
                  <a:schemeClr val="tx1"/>
                </a:solidFill>
                <a:latin typeface="Times New Roman" pitchFamily="18" charset="0"/>
              </a:defRPr>
            </a:lvl3pPr>
            <a:lvl4pPr marL="1548514" indent="-221216" defTabSz="914054" eaLnBrk="0" hangingPunct="0">
              <a:defRPr sz="2300">
                <a:solidFill>
                  <a:schemeClr val="tx1"/>
                </a:solidFill>
                <a:latin typeface="Times New Roman" pitchFamily="18" charset="0"/>
              </a:defRPr>
            </a:lvl4pPr>
            <a:lvl5pPr marL="1990946" indent="-221216" defTabSz="914054" eaLnBrk="0" hangingPunct="0">
              <a:defRPr sz="2300">
                <a:solidFill>
                  <a:schemeClr val="tx1"/>
                </a:solidFill>
                <a:latin typeface="Times New Roman" pitchFamily="18" charset="0"/>
              </a:defRPr>
            </a:lvl5pPr>
            <a:lvl6pPr marL="2433378" indent="-221216" defTabSz="914054" eaLnBrk="0" fontAlgn="base" hangingPunct="0">
              <a:spcBef>
                <a:spcPct val="0"/>
              </a:spcBef>
              <a:spcAft>
                <a:spcPct val="0"/>
              </a:spcAft>
              <a:defRPr sz="2300">
                <a:solidFill>
                  <a:schemeClr val="tx1"/>
                </a:solidFill>
                <a:latin typeface="Times New Roman" pitchFamily="18" charset="0"/>
              </a:defRPr>
            </a:lvl6pPr>
            <a:lvl7pPr marL="2875811" indent="-221216" defTabSz="914054" eaLnBrk="0" fontAlgn="base" hangingPunct="0">
              <a:spcBef>
                <a:spcPct val="0"/>
              </a:spcBef>
              <a:spcAft>
                <a:spcPct val="0"/>
              </a:spcAft>
              <a:defRPr sz="2300">
                <a:solidFill>
                  <a:schemeClr val="tx1"/>
                </a:solidFill>
                <a:latin typeface="Times New Roman" pitchFamily="18" charset="0"/>
              </a:defRPr>
            </a:lvl7pPr>
            <a:lvl8pPr marL="3318243" indent="-221216" defTabSz="914054" eaLnBrk="0" fontAlgn="base" hangingPunct="0">
              <a:spcBef>
                <a:spcPct val="0"/>
              </a:spcBef>
              <a:spcAft>
                <a:spcPct val="0"/>
              </a:spcAft>
              <a:defRPr sz="2300">
                <a:solidFill>
                  <a:schemeClr val="tx1"/>
                </a:solidFill>
                <a:latin typeface="Times New Roman" pitchFamily="18" charset="0"/>
              </a:defRPr>
            </a:lvl8pPr>
            <a:lvl9pPr marL="3760676" indent="-221216" defTabSz="914054" eaLnBrk="0" fontAlgn="base" hangingPunct="0">
              <a:spcBef>
                <a:spcPct val="0"/>
              </a:spcBef>
              <a:spcAft>
                <a:spcPct val="0"/>
              </a:spcAft>
              <a:defRPr sz="2300">
                <a:solidFill>
                  <a:schemeClr val="tx1"/>
                </a:solidFill>
                <a:latin typeface="Times New Roman" pitchFamily="18" charset="0"/>
              </a:defRPr>
            </a:lvl9pPr>
          </a:lstStyle>
          <a:p>
            <a:pPr eaLnBrk="1" hangingPunct="1"/>
            <a:fld id="{B1F8EFE7-B177-4444-BCF1-9AC6B6B754F8}" type="slidenum">
              <a:rPr lang="en-US" sz="1200"/>
              <a:pPr eaLnBrk="1" hangingPunct="1"/>
              <a:t>37</a:t>
            </a:fld>
            <a:endParaRPr lang="en-US" sz="120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000"/>
              <a:t>In this slide, you will explain the concept of TRY-CATCH block. Tell your students that this type of handling is known as structured error handling. You can use the examples given in the Student Guide to clarify the concept to the students. Further, you can execute the following statements to explain the concept:</a:t>
            </a:r>
          </a:p>
          <a:p>
            <a:pPr eaLnBrk="1" hangingPunct="1"/>
            <a:r>
              <a:rPr lang="en-US" sz="1000" b="1"/>
              <a:t>Example</a:t>
            </a:r>
          </a:p>
          <a:p>
            <a:pPr eaLnBrk="1" hangingPunct="1"/>
            <a:r>
              <a:rPr lang="en-US" sz="1000"/>
              <a:t>BEGIN TRY</a:t>
            </a:r>
          </a:p>
          <a:p>
            <a:pPr eaLnBrk="1" hangingPunct="1"/>
            <a:r>
              <a:rPr lang="en-US" sz="1000"/>
              <a:t>   -- This will generate an error, as EmployeeID is an IDENTITY column</a:t>
            </a:r>
          </a:p>
          <a:p>
            <a:pPr eaLnBrk="1" hangingPunct="1"/>
            <a:r>
              <a:rPr lang="en-US" sz="1000"/>
              <a:t>   -- Ergo, we can't specify a value for this column...</a:t>
            </a:r>
          </a:p>
          <a:p>
            <a:pPr eaLnBrk="1" hangingPunct="1"/>
            <a:r>
              <a:rPr lang="en-US" sz="1000"/>
              <a:t>   INSERT INTO HumanResources.Employee(EmployeeID, Title)</a:t>
            </a:r>
          </a:p>
          <a:p>
            <a:pPr eaLnBrk="1" hangingPunct="1"/>
            <a:r>
              <a:rPr lang="en-US" sz="1000"/>
              <a:t>   VALUES(1, 'Tool Designer')</a:t>
            </a:r>
          </a:p>
          <a:p>
            <a:pPr eaLnBrk="1" hangingPunct="1"/>
            <a:r>
              <a:rPr lang="en-US" sz="1000"/>
              <a:t>END TRY</a:t>
            </a:r>
          </a:p>
          <a:p>
            <a:pPr eaLnBrk="1" hangingPunct="1"/>
            <a:r>
              <a:rPr lang="en-US" sz="1000"/>
              <a:t>BEGIN CATCH</a:t>
            </a:r>
          </a:p>
          <a:p>
            <a:pPr eaLnBrk="1" hangingPunct="1"/>
            <a:r>
              <a:rPr lang="en-US" sz="1000"/>
              <a:t>SELECT 'There was an error! ' + ERROR_MESSAGE() AS   ErrorMessage, </a:t>
            </a:r>
          </a:p>
          <a:p>
            <a:pPr eaLnBrk="1" hangingPunct="1"/>
            <a:r>
              <a:rPr lang="en-US" sz="1000"/>
              <a:t>    ERROR_LINE()         AS ErrorLine,</a:t>
            </a:r>
          </a:p>
          <a:p>
            <a:pPr eaLnBrk="1" hangingPunct="1"/>
            <a:r>
              <a:rPr lang="en-US" sz="1000"/>
              <a:t>    ERROR_NUMBER()       AS ErrorNumber,</a:t>
            </a:r>
          </a:p>
          <a:p>
            <a:pPr eaLnBrk="1" hangingPunct="1"/>
            <a:r>
              <a:rPr lang="en-US" sz="1000"/>
              <a:t>    ERROR_PROCEDURE()    AS ErrorProcedure,</a:t>
            </a:r>
          </a:p>
          <a:p>
            <a:pPr eaLnBrk="1" hangingPunct="1"/>
            <a:r>
              <a:rPr lang="en-US" sz="1000"/>
              <a:t>    ERROR_SEVERITY()     AS ErrorSeverity,</a:t>
            </a:r>
          </a:p>
          <a:p>
            <a:pPr eaLnBrk="1" hangingPunct="1"/>
            <a:r>
              <a:rPr lang="en-US" sz="1000"/>
              <a:t>    ERROR_STATE()        AS ErrorState</a:t>
            </a:r>
          </a:p>
          <a:p>
            <a:pPr eaLnBrk="1" hangingPunct="1"/>
            <a:r>
              <a:rPr lang="en-US" sz="1000"/>
              <a:t>END CATCH</a:t>
            </a:r>
          </a:p>
          <a:p>
            <a:pPr eaLnBrk="1" hangingPunct="1"/>
            <a:r>
              <a:rPr lang="en-US" sz="1000" b="1"/>
              <a:t>Additional Input</a:t>
            </a:r>
          </a:p>
          <a:p>
            <a:pPr eaLnBrk="1" hangingPunct="1"/>
            <a:r>
              <a:rPr lang="en-US" sz="1000"/>
              <a:t>TRY-CATCH blocks were not in the previous versions of SQL Server.</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054" eaLnBrk="0" hangingPunct="0">
              <a:defRPr sz="2300">
                <a:solidFill>
                  <a:schemeClr val="tx1"/>
                </a:solidFill>
                <a:latin typeface="Times New Roman" pitchFamily="18" charset="0"/>
              </a:defRPr>
            </a:lvl1pPr>
            <a:lvl2pPr marL="718953" indent="-276520" defTabSz="914054" eaLnBrk="0" hangingPunct="0">
              <a:defRPr sz="2300">
                <a:solidFill>
                  <a:schemeClr val="tx1"/>
                </a:solidFill>
                <a:latin typeface="Times New Roman" pitchFamily="18" charset="0"/>
              </a:defRPr>
            </a:lvl2pPr>
            <a:lvl3pPr marL="1106081" indent="-221216" defTabSz="914054" eaLnBrk="0" hangingPunct="0">
              <a:defRPr sz="2300">
                <a:solidFill>
                  <a:schemeClr val="tx1"/>
                </a:solidFill>
                <a:latin typeface="Times New Roman" pitchFamily="18" charset="0"/>
              </a:defRPr>
            </a:lvl3pPr>
            <a:lvl4pPr marL="1548514" indent="-221216" defTabSz="914054" eaLnBrk="0" hangingPunct="0">
              <a:defRPr sz="2300">
                <a:solidFill>
                  <a:schemeClr val="tx1"/>
                </a:solidFill>
                <a:latin typeface="Times New Roman" pitchFamily="18" charset="0"/>
              </a:defRPr>
            </a:lvl4pPr>
            <a:lvl5pPr marL="1990946" indent="-221216" defTabSz="914054" eaLnBrk="0" hangingPunct="0">
              <a:defRPr sz="2300">
                <a:solidFill>
                  <a:schemeClr val="tx1"/>
                </a:solidFill>
                <a:latin typeface="Times New Roman" pitchFamily="18" charset="0"/>
              </a:defRPr>
            </a:lvl5pPr>
            <a:lvl6pPr marL="2433378" indent="-221216" defTabSz="914054" eaLnBrk="0" fontAlgn="base" hangingPunct="0">
              <a:spcBef>
                <a:spcPct val="0"/>
              </a:spcBef>
              <a:spcAft>
                <a:spcPct val="0"/>
              </a:spcAft>
              <a:defRPr sz="2300">
                <a:solidFill>
                  <a:schemeClr val="tx1"/>
                </a:solidFill>
                <a:latin typeface="Times New Roman" pitchFamily="18" charset="0"/>
              </a:defRPr>
            </a:lvl6pPr>
            <a:lvl7pPr marL="2875811" indent="-221216" defTabSz="914054" eaLnBrk="0" fontAlgn="base" hangingPunct="0">
              <a:spcBef>
                <a:spcPct val="0"/>
              </a:spcBef>
              <a:spcAft>
                <a:spcPct val="0"/>
              </a:spcAft>
              <a:defRPr sz="2300">
                <a:solidFill>
                  <a:schemeClr val="tx1"/>
                </a:solidFill>
                <a:latin typeface="Times New Roman" pitchFamily="18" charset="0"/>
              </a:defRPr>
            </a:lvl7pPr>
            <a:lvl8pPr marL="3318243" indent="-221216" defTabSz="914054" eaLnBrk="0" fontAlgn="base" hangingPunct="0">
              <a:spcBef>
                <a:spcPct val="0"/>
              </a:spcBef>
              <a:spcAft>
                <a:spcPct val="0"/>
              </a:spcAft>
              <a:defRPr sz="2300">
                <a:solidFill>
                  <a:schemeClr val="tx1"/>
                </a:solidFill>
                <a:latin typeface="Times New Roman" pitchFamily="18" charset="0"/>
              </a:defRPr>
            </a:lvl8pPr>
            <a:lvl9pPr marL="3760676" indent="-221216" defTabSz="914054" eaLnBrk="0" fontAlgn="base" hangingPunct="0">
              <a:spcBef>
                <a:spcPct val="0"/>
              </a:spcBef>
              <a:spcAft>
                <a:spcPct val="0"/>
              </a:spcAft>
              <a:defRPr sz="2300">
                <a:solidFill>
                  <a:schemeClr val="tx1"/>
                </a:solidFill>
                <a:latin typeface="Times New Roman" pitchFamily="18" charset="0"/>
              </a:defRPr>
            </a:lvl9pPr>
          </a:lstStyle>
          <a:p>
            <a:pPr eaLnBrk="1" hangingPunct="1"/>
            <a:fld id="{64704304-A1D6-4857-8A5D-C55037CF1998}" type="slidenum">
              <a:rPr lang="en-US" sz="1200"/>
              <a:pPr eaLnBrk="1" hangingPunct="1"/>
              <a:t>38</a:t>
            </a:fld>
            <a:endParaRPr 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000"/>
              <a:t>In this slide, you will explain the concept of TRY-CATCH block. Tell your students that this type of handling is known as structured error handling. You can use the examples given in the Student Guide to clarify the concept to the students. Further, you can execute the following statements to explain the concept:</a:t>
            </a:r>
          </a:p>
          <a:p>
            <a:pPr eaLnBrk="1" hangingPunct="1"/>
            <a:r>
              <a:rPr lang="en-US" sz="1000" b="1"/>
              <a:t>Example</a:t>
            </a:r>
          </a:p>
          <a:p>
            <a:pPr eaLnBrk="1" hangingPunct="1"/>
            <a:r>
              <a:rPr lang="en-US" sz="1000"/>
              <a:t>BEGIN TRY</a:t>
            </a:r>
          </a:p>
          <a:p>
            <a:pPr eaLnBrk="1" hangingPunct="1"/>
            <a:r>
              <a:rPr lang="en-US" sz="1000"/>
              <a:t>   -- This will generate an error, as EmployeeID is an IDENTITY column</a:t>
            </a:r>
          </a:p>
          <a:p>
            <a:pPr eaLnBrk="1" hangingPunct="1"/>
            <a:r>
              <a:rPr lang="en-US" sz="1000"/>
              <a:t>   -- Ergo, we can't specify a value for this column...</a:t>
            </a:r>
          </a:p>
          <a:p>
            <a:pPr eaLnBrk="1" hangingPunct="1"/>
            <a:r>
              <a:rPr lang="en-US" sz="1000"/>
              <a:t>   INSERT INTO HumanResources.Employee(EmployeeID, Title)</a:t>
            </a:r>
          </a:p>
          <a:p>
            <a:pPr eaLnBrk="1" hangingPunct="1"/>
            <a:r>
              <a:rPr lang="en-US" sz="1000"/>
              <a:t>   VALUES(1, 'Tool Designer')</a:t>
            </a:r>
          </a:p>
          <a:p>
            <a:pPr eaLnBrk="1" hangingPunct="1"/>
            <a:r>
              <a:rPr lang="en-US" sz="1000"/>
              <a:t>END TRY</a:t>
            </a:r>
          </a:p>
          <a:p>
            <a:pPr eaLnBrk="1" hangingPunct="1"/>
            <a:r>
              <a:rPr lang="en-US" sz="1000"/>
              <a:t>BEGIN CATCH</a:t>
            </a:r>
          </a:p>
          <a:p>
            <a:pPr eaLnBrk="1" hangingPunct="1"/>
            <a:r>
              <a:rPr lang="en-US" sz="1000"/>
              <a:t>SELECT 'There was an error! ' + ERROR_MESSAGE() AS   ErrorMessage, </a:t>
            </a:r>
          </a:p>
          <a:p>
            <a:pPr eaLnBrk="1" hangingPunct="1"/>
            <a:r>
              <a:rPr lang="en-US" sz="1000"/>
              <a:t>    ERROR_LINE()         AS ErrorLine,</a:t>
            </a:r>
          </a:p>
          <a:p>
            <a:pPr eaLnBrk="1" hangingPunct="1"/>
            <a:r>
              <a:rPr lang="en-US" sz="1000"/>
              <a:t>    ERROR_NUMBER()       AS ErrorNumber,</a:t>
            </a:r>
          </a:p>
          <a:p>
            <a:pPr eaLnBrk="1" hangingPunct="1"/>
            <a:r>
              <a:rPr lang="en-US" sz="1000"/>
              <a:t>    ERROR_PROCEDURE()    AS ErrorProcedure,</a:t>
            </a:r>
          </a:p>
          <a:p>
            <a:pPr eaLnBrk="1" hangingPunct="1"/>
            <a:r>
              <a:rPr lang="en-US" sz="1000"/>
              <a:t>    ERROR_SEVERITY()     AS ErrorSeverity,</a:t>
            </a:r>
          </a:p>
          <a:p>
            <a:pPr eaLnBrk="1" hangingPunct="1"/>
            <a:r>
              <a:rPr lang="en-US" sz="1000"/>
              <a:t>    ERROR_STATE()        AS ErrorState</a:t>
            </a:r>
          </a:p>
          <a:p>
            <a:pPr eaLnBrk="1" hangingPunct="1"/>
            <a:r>
              <a:rPr lang="en-US" sz="1000"/>
              <a:t>END CATCH</a:t>
            </a:r>
          </a:p>
          <a:p>
            <a:pPr eaLnBrk="1" hangingPunct="1"/>
            <a:r>
              <a:rPr lang="en-US" sz="1000" b="1"/>
              <a:t>Additional Input</a:t>
            </a:r>
          </a:p>
          <a:p>
            <a:pPr eaLnBrk="1" hangingPunct="1"/>
            <a:r>
              <a:rPr lang="en-US" sz="1000"/>
              <a:t>TRY-CATCH blocks were not in the previous versions of SQL Server.</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054" eaLnBrk="0" hangingPunct="0">
              <a:defRPr sz="2300">
                <a:solidFill>
                  <a:schemeClr val="tx1"/>
                </a:solidFill>
                <a:latin typeface="Times New Roman" pitchFamily="18" charset="0"/>
              </a:defRPr>
            </a:lvl1pPr>
            <a:lvl2pPr marL="718953" indent="-276520" defTabSz="914054" eaLnBrk="0" hangingPunct="0">
              <a:defRPr sz="2300">
                <a:solidFill>
                  <a:schemeClr val="tx1"/>
                </a:solidFill>
                <a:latin typeface="Times New Roman" pitchFamily="18" charset="0"/>
              </a:defRPr>
            </a:lvl2pPr>
            <a:lvl3pPr marL="1106081" indent="-221216" defTabSz="914054" eaLnBrk="0" hangingPunct="0">
              <a:defRPr sz="2300">
                <a:solidFill>
                  <a:schemeClr val="tx1"/>
                </a:solidFill>
                <a:latin typeface="Times New Roman" pitchFamily="18" charset="0"/>
              </a:defRPr>
            </a:lvl3pPr>
            <a:lvl4pPr marL="1548514" indent="-221216" defTabSz="914054" eaLnBrk="0" hangingPunct="0">
              <a:defRPr sz="2300">
                <a:solidFill>
                  <a:schemeClr val="tx1"/>
                </a:solidFill>
                <a:latin typeface="Times New Roman" pitchFamily="18" charset="0"/>
              </a:defRPr>
            </a:lvl4pPr>
            <a:lvl5pPr marL="1990946" indent="-221216" defTabSz="914054" eaLnBrk="0" hangingPunct="0">
              <a:defRPr sz="2300">
                <a:solidFill>
                  <a:schemeClr val="tx1"/>
                </a:solidFill>
                <a:latin typeface="Times New Roman" pitchFamily="18" charset="0"/>
              </a:defRPr>
            </a:lvl5pPr>
            <a:lvl6pPr marL="2433378" indent="-221216" defTabSz="914054" eaLnBrk="0" fontAlgn="base" hangingPunct="0">
              <a:spcBef>
                <a:spcPct val="0"/>
              </a:spcBef>
              <a:spcAft>
                <a:spcPct val="0"/>
              </a:spcAft>
              <a:defRPr sz="2300">
                <a:solidFill>
                  <a:schemeClr val="tx1"/>
                </a:solidFill>
                <a:latin typeface="Times New Roman" pitchFamily="18" charset="0"/>
              </a:defRPr>
            </a:lvl6pPr>
            <a:lvl7pPr marL="2875811" indent="-221216" defTabSz="914054" eaLnBrk="0" fontAlgn="base" hangingPunct="0">
              <a:spcBef>
                <a:spcPct val="0"/>
              </a:spcBef>
              <a:spcAft>
                <a:spcPct val="0"/>
              </a:spcAft>
              <a:defRPr sz="2300">
                <a:solidFill>
                  <a:schemeClr val="tx1"/>
                </a:solidFill>
                <a:latin typeface="Times New Roman" pitchFamily="18" charset="0"/>
              </a:defRPr>
            </a:lvl7pPr>
            <a:lvl8pPr marL="3318243" indent="-221216" defTabSz="914054" eaLnBrk="0" fontAlgn="base" hangingPunct="0">
              <a:spcBef>
                <a:spcPct val="0"/>
              </a:spcBef>
              <a:spcAft>
                <a:spcPct val="0"/>
              </a:spcAft>
              <a:defRPr sz="2300">
                <a:solidFill>
                  <a:schemeClr val="tx1"/>
                </a:solidFill>
                <a:latin typeface="Times New Roman" pitchFamily="18" charset="0"/>
              </a:defRPr>
            </a:lvl8pPr>
            <a:lvl9pPr marL="3760676" indent="-221216" defTabSz="914054" eaLnBrk="0" fontAlgn="base" hangingPunct="0">
              <a:spcBef>
                <a:spcPct val="0"/>
              </a:spcBef>
              <a:spcAft>
                <a:spcPct val="0"/>
              </a:spcAft>
              <a:defRPr sz="2300">
                <a:solidFill>
                  <a:schemeClr val="tx1"/>
                </a:solidFill>
                <a:latin typeface="Times New Roman" pitchFamily="18" charset="0"/>
              </a:defRPr>
            </a:lvl9pPr>
          </a:lstStyle>
          <a:p>
            <a:pPr eaLnBrk="1" hangingPunct="1"/>
            <a:fld id="{82F8AED6-E60D-41D6-B037-62EBF55C7369}" type="slidenum">
              <a:rPr lang="en-US" sz="1200"/>
              <a:pPr eaLnBrk="1" hangingPunct="1"/>
              <a:t>39</a:t>
            </a:fld>
            <a:endParaRPr lang="en-US" sz="120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000"/>
              <a:t>In this slide, you will explain the concept of TRY-CATCH block. Tell your students that this type of handling is known as structured error handling. You can use the examples given in the Student Guide to clarify the concept to the students. Further, you can execute the following statements to explain the concept:</a:t>
            </a:r>
          </a:p>
          <a:p>
            <a:pPr eaLnBrk="1" hangingPunct="1"/>
            <a:r>
              <a:rPr lang="en-US" sz="1000" b="1"/>
              <a:t>Example</a:t>
            </a:r>
          </a:p>
          <a:p>
            <a:pPr eaLnBrk="1" hangingPunct="1"/>
            <a:r>
              <a:rPr lang="en-US" sz="1000"/>
              <a:t>BEGIN TRY</a:t>
            </a:r>
          </a:p>
          <a:p>
            <a:pPr eaLnBrk="1" hangingPunct="1"/>
            <a:r>
              <a:rPr lang="en-US" sz="1000"/>
              <a:t>   -- This will generate an error, as EmployeeID is an IDENTITY column</a:t>
            </a:r>
          </a:p>
          <a:p>
            <a:pPr eaLnBrk="1" hangingPunct="1"/>
            <a:r>
              <a:rPr lang="en-US" sz="1000"/>
              <a:t>   -- Ergo, we can't specify a value for this column...</a:t>
            </a:r>
          </a:p>
          <a:p>
            <a:pPr eaLnBrk="1" hangingPunct="1"/>
            <a:r>
              <a:rPr lang="en-US" sz="1000"/>
              <a:t>   INSERT INTO HumanResources.Employee(EmployeeID, Title)</a:t>
            </a:r>
          </a:p>
          <a:p>
            <a:pPr eaLnBrk="1" hangingPunct="1"/>
            <a:r>
              <a:rPr lang="en-US" sz="1000"/>
              <a:t>   VALUES(1, 'Tool Designer')</a:t>
            </a:r>
          </a:p>
          <a:p>
            <a:pPr eaLnBrk="1" hangingPunct="1"/>
            <a:r>
              <a:rPr lang="en-US" sz="1000"/>
              <a:t>END TRY</a:t>
            </a:r>
          </a:p>
          <a:p>
            <a:pPr eaLnBrk="1" hangingPunct="1"/>
            <a:r>
              <a:rPr lang="en-US" sz="1000"/>
              <a:t>BEGIN CATCH</a:t>
            </a:r>
          </a:p>
          <a:p>
            <a:pPr eaLnBrk="1" hangingPunct="1"/>
            <a:r>
              <a:rPr lang="en-US" sz="1000"/>
              <a:t>SELECT 'There was an error! ' + ERROR_MESSAGE() AS   ErrorMessage, </a:t>
            </a:r>
          </a:p>
          <a:p>
            <a:pPr eaLnBrk="1" hangingPunct="1"/>
            <a:r>
              <a:rPr lang="en-US" sz="1000"/>
              <a:t>    ERROR_LINE()         AS ErrorLine,</a:t>
            </a:r>
          </a:p>
          <a:p>
            <a:pPr eaLnBrk="1" hangingPunct="1"/>
            <a:r>
              <a:rPr lang="en-US" sz="1000"/>
              <a:t>    ERROR_NUMBER()       AS ErrorNumber,</a:t>
            </a:r>
          </a:p>
          <a:p>
            <a:pPr eaLnBrk="1" hangingPunct="1"/>
            <a:r>
              <a:rPr lang="en-US" sz="1000"/>
              <a:t>    ERROR_PROCEDURE()    AS ErrorProcedure,</a:t>
            </a:r>
          </a:p>
          <a:p>
            <a:pPr eaLnBrk="1" hangingPunct="1"/>
            <a:r>
              <a:rPr lang="en-US" sz="1000"/>
              <a:t>    ERROR_SEVERITY()     AS ErrorSeverity,</a:t>
            </a:r>
          </a:p>
          <a:p>
            <a:pPr eaLnBrk="1" hangingPunct="1"/>
            <a:r>
              <a:rPr lang="en-US" sz="1000"/>
              <a:t>    ERROR_STATE()        AS ErrorState</a:t>
            </a:r>
          </a:p>
          <a:p>
            <a:pPr eaLnBrk="1" hangingPunct="1"/>
            <a:r>
              <a:rPr lang="en-US" sz="1000"/>
              <a:t>END CATCH</a:t>
            </a:r>
          </a:p>
          <a:p>
            <a:pPr eaLnBrk="1" hangingPunct="1"/>
            <a:r>
              <a:rPr lang="en-US" sz="1000" b="1"/>
              <a:t>Additional Input</a:t>
            </a:r>
          </a:p>
          <a:p>
            <a:pPr eaLnBrk="1" hangingPunct="1"/>
            <a:r>
              <a:rPr lang="en-US" sz="1000"/>
              <a:t>TRY-CATCH blocks were not in the previous versions of SQL Server.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054" eaLnBrk="0" hangingPunct="0">
              <a:defRPr sz="2300">
                <a:solidFill>
                  <a:schemeClr val="tx1"/>
                </a:solidFill>
                <a:latin typeface="Times New Roman" pitchFamily="18" charset="0"/>
              </a:defRPr>
            </a:lvl1pPr>
            <a:lvl2pPr marL="718953" indent="-276520" defTabSz="914054" eaLnBrk="0" hangingPunct="0">
              <a:defRPr sz="2300">
                <a:solidFill>
                  <a:schemeClr val="tx1"/>
                </a:solidFill>
                <a:latin typeface="Times New Roman" pitchFamily="18" charset="0"/>
              </a:defRPr>
            </a:lvl2pPr>
            <a:lvl3pPr marL="1106081" indent="-221216" defTabSz="914054" eaLnBrk="0" hangingPunct="0">
              <a:defRPr sz="2300">
                <a:solidFill>
                  <a:schemeClr val="tx1"/>
                </a:solidFill>
                <a:latin typeface="Times New Roman" pitchFamily="18" charset="0"/>
              </a:defRPr>
            </a:lvl3pPr>
            <a:lvl4pPr marL="1548514" indent="-221216" defTabSz="914054" eaLnBrk="0" hangingPunct="0">
              <a:defRPr sz="2300">
                <a:solidFill>
                  <a:schemeClr val="tx1"/>
                </a:solidFill>
                <a:latin typeface="Times New Roman" pitchFamily="18" charset="0"/>
              </a:defRPr>
            </a:lvl4pPr>
            <a:lvl5pPr marL="1990946" indent="-221216" defTabSz="914054" eaLnBrk="0" hangingPunct="0">
              <a:defRPr sz="2300">
                <a:solidFill>
                  <a:schemeClr val="tx1"/>
                </a:solidFill>
                <a:latin typeface="Times New Roman" pitchFamily="18" charset="0"/>
              </a:defRPr>
            </a:lvl5pPr>
            <a:lvl6pPr marL="2433378" indent="-221216" defTabSz="914054" eaLnBrk="0" fontAlgn="base" hangingPunct="0">
              <a:spcBef>
                <a:spcPct val="0"/>
              </a:spcBef>
              <a:spcAft>
                <a:spcPct val="0"/>
              </a:spcAft>
              <a:defRPr sz="2300">
                <a:solidFill>
                  <a:schemeClr val="tx1"/>
                </a:solidFill>
                <a:latin typeface="Times New Roman" pitchFamily="18" charset="0"/>
              </a:defRPr>
            </a:lvl6pPr>
            <a:lvl7pPr marL="2875811" indent="-221216" defTabSz="914054" eaLnBrk="0" fontAlgn="base" hangingPunct="0">
              <a:spcBef>
                <a:spcPct val="0"/>
              </a:spcBef>
              <a:spcAft>
                <a:spcPct val="0"/>
              </a:spcAft>
              <a:defRPr sz="2300">
                <a:solidFill>
                  <a:schemeClr val="tx1"/>
                </a:solidFill>
                <a:latin typeface="Times New Roman" pitchFamily="18" charset="0"/>
              </a:defRPr>
            </a:lvl7pPr>
            <a:lvl8pPr marL="3318243" indent="-221216" defTabSz="914054" eaLnBrk="0" fontAlgn="base" hangingPunct="0">
              <a:spcBef>
                <a:spcPct val="0"/>
              </a:spcBef>
              <a:spcAft>
                <a:spcPct val="0"/>
              </a:spcAft>
              <a:defRPr sz="2300">
                <a:solidFill>
                  <a:schemeClr val="tx1"/>
                </a:solidFill>
                <a:latin typeface="Times New Roman" pitchFamily="18" charset="0"/>
              </a:defRPr>
            </a:lvl8pPr>
            <a:lvl9pPr marL="3760676" indent="-221216" defTabSz="914054" eaLnBrk="0" fontAlgn="base" hangingPunct="0">
              <a:spcBef>
                <a:spcPct val="0"/>
              </a:spcBef>
              <a:spcAft>
                <a:spcPct val="0"/>
              </a:spcAft>
              <a:defRPr sz="2300">
                <a:solidFill>
                  <a:schemeClr val="tx1"/>
                </a:solidFill>
                <a:latin typeface="Times New Roman" pitchFamily="18" charset="0"/>
              </a:defRPr>
            </a:lvl9pPr>
          </a:lstStyle>
          <a:p>
            <a:pPr eaLnBrk="1" hangingPunct="1"/>
            <a:fld id="{4FA1075C-B878-4F7B-8D51-C7E3BB2E7C3E}" type="slidenum">
              <a:rPr lang="en-US" sz="1200"/>
              <a:pPr eaLnBrk="1" hangingPunct="1"/>
              <a:t>4</a:t>
            </a:fld>
            <a:endParaRPr lang="en-US" sz="120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IN"/>
              <a:t>In this slide, you need to explain the user-defined functions first. In addition, state that User-Defined functions are of two types, Scalar Functions and Table-Valued Functions. </a:t>
            </a:r>
          </a:p>
          <a:p>
            <a:pPr eaLnBrk="1" hangingPunct="1"/>
            <a:r>
              <a:rPr lang="en-IN"/>
              <a:t>In addition, you need to explain about Scalar Functions and creating Scalar Function.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054" eaLnBrk="0" hangingPunct="0">
              <a:defRPr sz="2300">
                <a:solidFill>
                  <a:schemeClr val="tx1"/>
                </a:solidFill>
                <a:latin typeface="Times New Roman" pitchFamily="18" charset="0"/>
              </a:defRPr>
            </a:lvl1pPr>
            <a:lvl2pPr marL="718953" indent="-276520" defTabSz="914054" eaLnBrk="0" hangingPunct="0">
              <a:defRPr sz="2300">
                <a:solidFill>
                  <a:schemeClr val="tx1"/>
                </a:solidFill>
                <a:latin typeface="Times New Roman" pitchFamily="18" charset="0"/>
              </a:defRPr>
            </a:lvl2pPr>
            <a:lvl3pPr marL="1106081" indent="-221216" defTabSz="914054" eaLnBrk="0" hangingPunct="0">
              <a:defRPr sz="2300">
                <a:solidFill>
                  <a:schemeClr val="tx1"/>
                </a:solidFill>
                <a:latin typeface="Times New Roman" pitchFamily="18" charset="0"/>
              </a:defRPr>
            </a:lvl3pPr>
            <a:lvl4pPr marL="1548514" indent="-221216" defTabSz="914054" eaLnBrk="0" hangingPunct="0">
              <a:defRPr sz="2300">
                <a:solidFill>
                  <a:schemeClr val="tx1"/>
                </a:solidFill>
                <a:latin typeface="Times New Roman" pitchFamily="18" charset="0"/>
              </a:defRPr>
            </a:lvl4pPr>
            <a:lvl5pPr marL="1990946" indent="-221216" defTabSz="914054" eaLnBrk="0" hangingPunct="0">
              <a:defRPr sz="2300">
                <a:solidFill>
                  <a:schemeClr val="tx1"/>
                </a:solidFill>
                <a:latin typeface="Times New Roman" pitchFamily="18" charset="0"/>
              </a:defRPr>
            </a:lvl5pPr>
            <a:lvl6pPr marL="2433378" indent="-221216" defTabSz="914054" eaLnBrk="0" fontAlgn="base" hangingPunct="0">
              <a:spcBef>
                <a:spcPct val="0"/>
              </a:spcBef>
              <a:spcAft>
                <a:spcPct val="0"/>
              </a:spcAft>
              <a:defRPr sz="2300">
                <a:solidFill>
                  <a:schemeClr val="tx1"/>
                </a:solidFill>
                <a:latin typeface="Times New Roman" pitchFamily="18" charset="0"/>
              </a:defRPr>
            </a:lvl6pPr>
            <a:lvl7pPr marL="2875811" indent="-221216" defTabSz="914054" eaLnBrk="0" fontAlgn="base" hangingPunct="0">
              <a:spcBef>
                <a:spcPct val="0"/>
              </a:spcBef>
              <a:spcAft>
                <a:spcPct val="0"/>
              </a:spcAft>
              <a:defRPr sz="2300">
                <a:solidFill>
                  <a:schemeClr val="tx1"/>
                </a:solidFill>
                <a:latin typeface="Times New Roman" pitchFamily="18" charset="0"/>
              </a:defRPr>
            </a:lvl7pPr>
            <a:lvl8pPr marL="3318243" indent="-221216" defTabSz="914054" eaLnBrk="0" fontAlgn="base" hangingPunct="0">
              <a:spcBef>
                <a:spcPct val="0"/>
              </a:spcBef>
              <a:spcAft>
                <a:spcPct val="0"/>
              </a:spcAft>
              <a:defRPr sz="2300">
                <a:solidFill>
                  <a:schemeClr val="tx1"/>
                </a:solidFill>
                <a:latin typeface="Times New Roman" pitchFamily="18" charset="0"/>
              </a:defRPr>
            </a:lvl8pPr>
            <a:lvl9pPr marL="3760676" indent="-221216" defTabSz="914054" eaLnBrk="0" fontAlgn="base" hangingPunct="0">
              <a:spcBef>
                <a:spcPct val="0"/>
              </a:spcBef>
              <a:spcAft>
                <a:spcPct val="0"/>
              </a:spcAft>
              <a:defRPr sz="2300">
                <a:solidFill>
                  <a:schemeClr val="tx1"/>
                </a:solidFill>
                <a:latin typeface="Times New Roman" pitchFamily="18" charset="0"/>
              </a:defRPr>
            </a:lvl9pPr>
          </a:lstStyle>
          <a:p>
            <a:pPr eaLnBrk="1" hangingPunct="1"/>
            <a:fld id="{3D8EE95E-0161-4B42-B43B-50126B46A2F2}" type="slidenum">
              <a:rPr lang="en-US" sz="1200"/>
              <a:pPr eaLnBrk="1" hangingPunct="1"/>
              <a:t>40</a:t>
            </a:fld>
            <a:endParaRPr 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000"/>
              <a:t>In this slide, you will explain the concept of TRY-CATCH block. Tell your students that this type of handling is known as structured error handling. You can use the examples given in the Student Guide to clarify the concept to the students. Further, you can execute the following statements to explain the concept:</a:t>
            </a:r>
          </a:p>
          <a:p>
            <a:pPr eaLnBrk="1" hangingPunct="1"/>
            <a:r>
              <a:rPr lang="en-US" sz="1000" b="1"/>
              <a:t>Example</a:t>
            </a:r>
          </a:p>
          <a:p>
            <a:pPr eaLnBrk="1" hangingPunct="1"/>
            <a:r>
              <a:rPr lang="en-US" sz="1000"/>
              <a:t>BEGIN TRY</a:t>
            </a:r>
          </a:p>
          <a:p>
            <a:pPr eaLnBrk="1" hangingPunct="1"/>
            <a:r>
              <a:rPr lang="en-US" sz="1000"/>
              <a:t>   -- This will generate an error, as EmployeeID is an IDENTITY column</a:t>
            </a:r>
          </a:p>
          <a:p>
            <a:pPr eaLnBrk="1" hangingPunct="1"/>
            <a:r>
              <a:rPr lang="en-US" sz="1000"/>
              <a:t>   -- Ergo, we can't specify a value for this column...</a:t>
            </a:r>
          </a:p>
          <a:p>
            <a:pPr eaLnBrk="1" hangingPunct="1"/>
            <a:r>
              <a:rPr lang="en-US" sz="1000"/>
              <a:t>   INSERT INTO HumanResources.Employee(EmployeeID, Title)</a:t>
            </a:r>
          </a:p>
          <a:p>
            <a:pPr eaLnBrk="1" hangingPunct="1"/>
            <a:r>
              <a:rPr lang="en-US" sz="1000"/>
              <a:t>   VALUES(1, 'Tool Designer')</a:t>
            </a:r>
          </a:p>
          <a:p>
            <a:pPr eaLnBrk="1" hangingPunct="1"/>
            <a:r>
              <a:rPr lang="en-US" sz="1000"/>
              <a:t>END TRY</a:t>
            </a:r>
          </a:p>
          <a:p>
            <a:pPr eaLnBrk="1" hangingPunct="1"/>
            <a:r>
              <a:rPr lang="en-US" sz="1000"/>
              <a:t>BEGIN CATCH</a:t>
            </a:r>
          </a:p>
          <a:p>
            <a:pPr eaLnBrk="1" hangingPunct="1"/>
            <a:r>
              <a:rPr lang="en-US" sz="1000"/>
              <a:t>SELECT 'There was an error! ' + ERROR_MESSAGE() AS   ErrorMessage, </a:t>
            </a:r>
          </a:p>
          <a:p>
            <a:pPr eaLnBrk="1" hangingPunct="1"/>
            <a:r>
              <a:rPr lang="en-US" sz="1000"/>
              <a:t>    ERROR_LINE()         AS ErrorLine,</a:t>
            </a:r>
          </a:p>
          <a:p>
            <a:pPr eaLnBrk="1" hangingPunct="1"/>
            <a:r>
              <a:rPr lang="en-US" sz="1000"/>
              <a:t>    ERROR_NUMBER()       AS ErrorNumber,</a:t>
            </a:r>
          </a:p>
          <a:p>
            <a:pPr eaLnBrk="1" hangingPunct="1"/>
            <a:r>
              <a:rPr lang="en-US" sz="1000"/>
              <a:t>    ERROR_PROCEDURE()    AS ErrorProcedure,</a:t>
            </a:r>
          </a:p>
          <a:p>
            <a:pPr eaLnBrk="1" hangingPunct="1"/>
            <a:r>
              <a:rPr lang="en-US" sz="1000"/>
              <a:t>    ERROR_SEVERITY()     AS ErrorSeverity,</a:t>
            </a:r>
          </a:p>
          <a:p>
            <a:pPr eaLnBrk="1" hangingPunct="1"/>
            <a:r>
              <a:rPr lang="en-US" sz="1000"/>
              <a:t>    ERROR_STATE()        AS ErrorState</a:t>
            </a:r>
          </a:p>
          <a:p>
            <a:pPr eaLnBrk="1" hangingPunct="1"/>
            <a:r>
              <a:rPr lang="en-US" sz="1000"/>
              <a:t>END CATCH</a:t>
            </a:r>
          </a:p>
          <a:p>
            <a:pPr eaLnBrk="1" hangingPunct="1"/>
            <a:r>
              <a:rPr lang="en-US" sz="1000" b="1"/>
              <a:t>Additional Input</a:t>
            </a:r>
          </a:p>
          <a:p>
            <a:pPr eaLnBrk="1" hangingPunct="1"/>
            <a:r>
              <a:rPr lang="en-US" sz="1000"/>
              <a:t>TRY-CATCH blocks were not in the previous versions of SQL Server.</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054" eaLnBrk="0" hangingPunct="0">
              <a:defRPr sz="2300">
                <a:solidFill>
                  <a:schemeClr val="tx1"/>
                </a:solidFill>
                <a:latin typeface="Times New Roman" pitchFamily="18" charset="0"/>
              </a:defRPr>
            </a:lvl1pPr>
            <a:lvl2pPr marL="718953" indent="-276520" defTabSz="914054" eaLnBrk="0" hangingPunct="0">
              <a:defRPr sz="2300">
                <a:solidFill>
                  <a:schemeClr val="tx1"/>
                </a:solidFill>
                <a:latin typeface="Times New Roman" pitchFamily="18" charset="0"/>
              </a:defRPr>
            </a:lvl2pPr>
            <a:lvl3pPr marL="1106081" indent="-221216" defTabSz="914054" eaLnBrk="0" hangingPunct="0">
              <a:defRPr sz="2300">
                <a:solidFill>
                  <a:schemeClr val="tx1"/>
                </a:solidFill>
                <a:latin typeface="Times New Roman" pitchFamily="18" charset="0"/>
              </a:defRPr>
            </a:lvl3pPr>
            <a:lvl4pPr marL="1548514" indent="-221216" defTabSz="914054" eaLnBrk="0" hangingPunct="0">
              <a:defRPr sz="2300">
                <a:solidFill>
                  <a:schemeClr val="tx1"/>
                </a:solidFill>
                <a:latin typeface="Times New Roman" pitchFamily="18" charset="0"/>
              </a:defRPr>
            </a:lvl4pPr>
            <a:lvl5pPr marL="1990946" indent="-221216" defTabSz="914054" eaLnBrk="0" hangingPunct="0">
              <a:defRPr sz="2300">
                <a:solidFill>
                  <a:schemeClr val="tx1"/>
                </a:solidFill>
                <a:latin typeface="Times New Roman" pitchFamily="18" charset="0"/>
              </a:defRPr>
            </a:lvl5pPr>
            <a:lvl6pPr marL="2433378" indent="-221216" defTabSz="914054" eaLnBrk="0" fontAlgn="base" hangingPunct="0">
              <a:spcBef>
                <a:spcPct val="0"/>
              </a:spcBef>
              <a:spcAft>
                <a:spcPct val="0"/>
              </a:spcAft>
              <a:defRPr sz="2300">
                <a:solidFill>
                  <a:schemeClr val="tx1"/>
                </a:solidFill>
                <a:latin typeface="Times New Roman" pitchFamily="18" charset="0"/>
              </a:defRPr>
            </a:lvl6pPr>
            <a:lvl7pPr marL="2875811" indent="-221216" defTabSz="914054" eaLnBrk="0" fontAlgn="base" hangingPunct="0">
              <a:spcBef>
                <a:spcPct val="0"/>
              </a:spcBef>
              <a:spcAft>
                <a:spcPct val="0"/>
              </a:spcAft>
              <a:defRPr sz="2300">
                <a:solidFill>
                  <a:schemeClr val="tx1"/>
                </a:solidFill>
                <a:latin typeface="Times New Roman" pitchFamily="18" charset="0"/>
              </a:defRPr>
            </a:lvl7pPr>
            <a:lvl8pPr marL="3318243" indent="-221216" defTabSz="914054" eaLnBrk="0" fontAlgn="base" hangingPunct="0">
              <a:spcBef>
                <a:spcPct val="0"/>
              </a:spcBef>
              <a:spcAft>
                <a:spcPct val="0"/>
              </a:spcAft>
              <a:defRPr sz="2300">
                <a:solidFill>
                  <a:schemeClr val="tx1"/>
                </a:solidFill>
                <a:latin typeface="Times New Roman" pitchFamily="18" charset="0"/>
              </a:defRPr>
            </a:lvl8pPr>
            <a:lvl9pPr marL="3760676" indent="-221216" defTabSz="914054" eaLnBrk="0" fontAlgn="base" hangingPunct="0">
              <a:spcBef>
                <a:spcPct val="0"/>
              </a:spcBef>
              <a:spcAft>
                <a:spcPct val="0"/>
              </a:spcAft>
              <a:defRPr sz="2300">
                <a:solidFill>
                  <a:schemeClr val="tx1"/>
                </a:solidFill>
                <a:latin typeface="Times New Roman" pitchFamily="18" charset="0"/>
              </a:defRPr>
            </a:lvl9pPr>
          </a:lstStyle>
          <a:p>
            <a:pPr eaLnBrk="1" hangingPunct="1"/>
            <a:fld id="{542BDAC5-AE2D-4F58-9FC1-E5737BD49877}" type="slidenum">
              <a:rPr lang="en-US" sz="1200"/>
              <a:pPr eaLnBrk="1" hangingPunct="1"/>
              <a:t>41</a:t>
            </a:fld>
            <a:endParaRPr lang="en-US" sz="120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000"/>
              <a:t>In this slide, you will explain the concept of TRY-CATCH block. Tell your students that this type of handling is known as structured error handling. You can use the examples given in the Student Guide to clarify the concept to the students. Further, you can execute the following statements to explain the concept:</a:t>
            </a:r>
          </a:p>
          <a:p>
            <a:pPr eaLnBrk="1" hangingPunct="1"/>
            <a:r>
              <a:rPr lang="en-US" sz="1000" b="1"/>
              <a:t>Example</a:t>
            </a:r>
          </a:p>
          <a:p>
            <a:pPr eaLnBrk="1" hangingPunct="1"/>
            <a:r>
              <a:rPr lang="en-US" sz="1000"/>
              <a:t>BEGIN TRY</a:t>
            </a:r>
          </a:p>
          <a:p>
            <a:pPr eaLnBrk="1" hangingPunct="1"/>
            <a:r>
              <a:rPr lang="en-US" sz="1000"/>
              <a:t>   -- This will generate an error, as EmployeeID is an IDENTITY column</a:t>
            </a:r>
          </a:p>
          <a:p>
            <a:pPr eaLnBrk="1" hangingPunct="1"/>
            <a:r>
              <a:rPr lang="en-US" sz="1000"/>
              <a:t>   -- Ergo, we can't specify a value for this column...</a:t>
            </a:r>
          </a:p>
          <a:p>
            <a:pPr eaLnBrk="1" hangingPunct="1"/>
            <a:r>
              <a:rPr lang="en-US" sz="1000"/>
              <a:t>   INSERT INTO HumanResources.Employee(EmployeeID, Title)</a:t>
            </a:r>
          </a:p>
          <a:p>
            <a:pPr eaLnBrk="1" hangingPunct="1"/>
            <a:r>
              <a:rPr lang="en-US" sz="1000"/>
              <a:t>   VALUES(1, 'Tool Designer')</a:t>
            </a:r>
          </a:p>
          <a:p>
            <a:pPr eaLnBrk="1" hangingPunct="1"/>
            <a:r>
              <a:rPr lang="en-US" sz="1000"/>
              <a:t>END TRY</a:t>
            </a:r>
          </a:p>
          <a:p>
            <a:pPr eaLnBrk="1" hangingPunct="1"/>
            <a:r>
              <a:rPr lang="en-US" sz="1000"/>
              <a:t>BEGIN CATCH</a:t>
            </a:r>
          </a:p>
          <a:p>
            <a:pPr eaLnBrk="1" hangingPunct="1"/>
            <a:r>
              <a:rPr lang="en-US" sz="1000"/>
              <a:t>SELECT 'There was an error! ' + ERROR_MESSAGE() AS   ErrorMessage, </a:t>
            </a:r>
          </a:p>
          <a:p>
            <a:pPr eaLnBrk="1" hangingPunct="1"/>
            <a:r>
              <a:rPr lang="en-US" sz="1000"/>
              <a:t>    ERROR_LINE()         AS ErrorLine,</a:t>
            </a:r>
          </a:p>
          <a:p>
            <a:pPr eaLnBrk="1" hangingPunct="1"/>
            <a:r>
              <a:rPr lang="en-US" sz="1000"/>
              <a:t>    ERROR_NUMBER()       AS ErrorNumber,</a:t>
            </a:r>
          </a:p>
          <a:p>
            <a:pPr eaLnBrk="1" hangingPunct="1"/>
            <a:r>
              <a:rPr lang="en-US" sz="1000"/>
              <a:t>    ERROR_PROCEDURE()    AS ErrorProcedure,</a:t>
            </a:r>
          </a:p>
          <a:p>
            <a:pPr eaLnBrk="1" hangingPunct="1"/>
            <a:r>
              <a:rPr lang="en-US" sz="1000"/>
              <a:t>    ERROR_SEVERITY()     AS ErrorSeverity,</a:t>
            </a:r>
          </a:p>
          <a:p>
            <a:pPr eaLnBrk="1" hangingPunct="1"/>
            <a:r>
              <a:rPr lang="en-US" sz="1000"/>
              <a:t>    ERROR_STATE()        AS ErrorState</a:t>
            </a:r>
          </a:p>
          <a:p>
            <a:pPr eaLnBrk="1" hangingPunct="1"/>
            <a:r>
              <a:rPr lang="en-US" sz="1000"/>
              <a:t>END CATCH</a:t>
            </a:r>
          </a:p>
          <a:p>
            <a:pPr eaLnBrk="1" hangingPunct="1"/>
            <a:r>
              <a:rPr lang="en-US" sz="1000" b="1"/>
              <a:t>Additional Input</a:t>
            </a:r>
          </a:p>
          <a:p>
            <a:pPr eaLnBrk="1" hangingPunct="1"/>
            <a:r>
              <a:rPr lang="en-US" sz="1000"/>
              <a:t>TRY-CATCH blocks were not in the previous versions of SQL Server.</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054" eaLnBrk="0" hangingPunct="0">
              <a:defRPr sz="2300">
                <a:solidFill>
                  <a:schemeClr val="tx1"/>
                </a:solidFill>
                <a:latin typeface="Times New Roman" pitchFamily="18" charset="0"/>
              </a:defRPr>
            </a:lvl1pPr>
            <a:lvl2pPr marL="718953" indent="-276520" defTabSz="914054" eaLnBrk="0" hangingPunct="0">
              <a:defRPr sz="2300">
                <a:solidFill>
                  <a:schemeClr val="tx1"/>
                </a:solidFill>
                <a:latin typeface="Times New Roman" pitchFamily="18" charset="0"/>
              </a:defRPr>
            </a:lvl2pPr>
            <a:lvl3pPr marL="1106081" indent="-221216" defTabSz="914054" eaLnBrk="0" hangingPunct="0">
              <a:defRPr sz="2300">
                <a:solidFill>
                  <a:schemeClr val="tx1"/>
                </a:solidFill>
                <a:latin typeface="Times New Roman" pitchFamily="18" charset="0"/>
              </a:defRPr>
            </a:lvl3pPr>
            <a:lvl4pPr marL="1548514" indent="-221216" defTabSz="914054" eaLnBrk="0" hangingPunct="0">
              <a:defRPr sz="2300">
                <a:solidFill>
                  <a:schemeClr val="tx1"/>
                </a:solidFill>
                <a:latin typeface="Times New Roman" pitchFamily="18" charset="0"/>
              </a:defRPr>
            </a:lvl4pPr>
            <a:lvl5pPr marL="1990946" indent="-221216" defTabSz="914054" eaLnBrk="0" hangingPunct="0">
              <a:defRPr sz="2300">
                <a:solidFill>
                  <a:schemeClr val="tx1"/>
                </a:solidFill>
                <a:latin typeface="Times New Roman" pitchFamily="18" charset="0"/>
              </a:defRPr>
            </a:lvl5pPr>
            <a:lvl6pPr marL="2433378" indent="-221216" defTabSz="914054" eaLnBrk="0" fontAlgn="base" hangingPunct="0">
              <a:spcBef>
                <a:spcPct val="0"/>
              </a:spcBef>
              <a:spcAft>
                <a:spcPct val="0"/>
              </a:spcAft>
              <a:defRPr sz="2300">
                <a:solidFill>
                  <a:schemeClr val="tx1"/>
                </a:solidFill>
                <a:latin typeface="Times New Roman" pitchFamily="18" charset="0"/>
              </a:defRPr>
            </a:lvl6pPr>
            <a:lvl7pPr marL="2875811" indent="-221216" defTabSz="914054" eaLnBrk="0" fontAlgn="base" hangingPunct="0">
              <a:spcBef>
                <a:spcPct val="0"/>
              </a:spcBef>
              <a:spcAft>
                <a:spcPct val="0"/>
              </a:spcAft>
              <a:defRPr sz="2300">
                <a:solidFill>
                  <a:schemeClr val="tx1"/>
                </a:solidFill>
                <a:latin typeface="Times New Roman" pitchFamily="18" charset="0"/>
              </a:defRPr>
            </a:lvl7pPr>
            <a:lvl8pPr marL="3318243" indent="-221216" defTabSz="914054" eaLnBrk="0" fontAlgn="base" hangingPunct="0">
              <a:spcBef>
                <a:spcPct val="0"/>
              </a:spcBef>
              <a:spcAft>
                <a:spcPct val="0"/>
              </a:spcAft>
              <a:defRPr sz="2300">
                <a:solidFill>
                  <a:schemeClr val="tx1"/>
                </a:solidFill>
                <a:latin typeface="Times New Roman" pitchFamily="18" charset="0"/>
              </a:defRPr>
            </a:lvl8pPr>
            <a:lvl9pPr marL="3760676" indent="-221216" defTabSz="914054" eaLnBrk="0" fontAlgn="base" hangingPunct="0">
              <a:spcBef>
                <a:spcPct val="0"/>
              </a:spcBef>
              <a:spcAft>
                <a:spcPct val="0"/>
              </a:spcAft>
              <a:defRPr sz="2300">
                <a:solidFill>
                  <a:schemeClr val="tx1"/>
                </a:solidFill>
                <a:latin typeface="Times New Roman" pitchFamily="18" charset="0"/>
              </a:defRPr>
            </a:lvl9pPr>
          </a:lstStyle>
          <a:p>
            <a:pPr eaLnBrk="1" hangingPunct="1"/>
            <a:fld id="{56382C9D-26B3-4A01-973B-45DFBCF5B6E0}" type="slidenum">
              <a:rPr lang="en-US" sz="1200"/>
              <a:pPr eaLnBrk="1" hangingPunct="1"/>
              <a:t>42</a:t>
            </a:fld>
            <a:endParaRPr lang="en-US" sz="120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000"/>
              <a:t>In this slide, you will explain the concept of TRY-CATCH block. Tell your students that this type of handling is known as structured error handling. You can use the examples given in the Student Guide to clarify the concept to the students. Further, you can execute the following statements to explain the concept:</a:t>
            </a:r>
          </a:p>
          <a:p>
            <a:pPr eaLnBrk="1" hangingPunct="1"/>
            <a:r>
              <a:rPr lang="en-US" sz="1000" b="1"/>
              <a:t>Example</a:t>
            </a:r>
          </a:p>
          <a:p>
            <a:pPr eaLnBrk="1" hangingPunct="1"/>
            <a:r>
              <a:rPr lang="en-US" sz="1000"/>
              <a:t>BEGIN TRY</a:t>
            </a:r>
          </a:p>
          <a:p>
            <a:pPr eaLnBrk="1" hangingPunct="1"/>
            <a:r>
              <a:rPr lang="en-US" sz="1000"/>
              <a:t>   -- This will generate an error, as EmployeeID is an IDENTITY column</a:t>
            </a:r>
          </a:p>
          <a:p>
            <a:pPr eaLnBrk="1" hangingPunct="1"/>
            <a:r>
              <a:rPr lang="en-US" sz="1000"/>
              <a:t>   -- Ergo, we can't specify a value for this column...</a:t>
            </a:r>
          </a:p>
          <a:p>
            <a:pPr eaLnBrk="1" hangingPunct="1"/>
            <a:r>
              <a:rPr lang="en-US" sz="1000"/>
              <a:t>   INSERT INTO HumanResources.Employee(EmployeeID, Title)</a:t>
            </a:r>
          </a:p>
          <a:p>
            <a:pPr eaLnBrk="1" hangingPunct="1"/>
            <a:r>
              <a:rPr lang="en-US" sz="1000"/>
              <a:t>   VALUES(1, 'Tool Designer')</a:t>
            </a:r>
          </a:p>
          <a:p>
            <a:pPr eaLnBrk="1" hangingPunct="1"/>
            <a:r>
              <a:rPr lang="en-US" sz="1000"/>
              <a:t>END TRY</a:t>
            </a:r>
          </a:p>
          <a:p>
            <a:pPr eaLnBrk="1" hangingPunct="1"/>
            <a:r>
              <a:rPr lang="en-US" sz="1000"/>
              <a:t>BEGIN CATCH</a:t>
            </a:r>
          </a:p>
          <a:p>
            <a:pPr eaLnBrk="1" hangingPunct="1"/>
            <a:r>
              <a:rPr lang="en-US" sz="1000"/>
              <a:t>SELECT 'There was an error! ' + ERROR_MESSAGE() AS   ErrorMessage, </a:t>
            </a:r>
          </a:p>
          <a:p>
            <a:pPr eaLnBrk="1" hangingPunct="1"/>
            <a:r>
              <a:rPr lang="en-US" sz="1000"/>
              <a:t>    ERROR_LINE()         AS ErrorLine,</a:t>
            </a:r>
          </a:p>
          <a:p>
            <a:pPr eaLnBrk="1" hangingPunct="1"/>
            <a:r>
              <a:rPr lang="en-US" sz="1000"/>
              <a:t>    ERROR_NUMBER()       AS ErrorNumber,</a:t>
            </a:r>
          </a:p>
          <a:p>
            <a:pPr eaLnBrk="1" hangingPunct="1"/>
            <a:r>
              <a:rPr lang="en-US" sz="1000"/>
              <a:t>    ERROR_PROCEDURE()    AS ErrorProcedure,</a:t>
            </a:r>
          </a:p>
          <a:p>
            <a:pPr eaLnBrk="1" hangingPunct="1"/>
            <a:r>
              <a:rPr lang="en-US" sz="1000"/>
              <a:t>    ERROR_SEVERITY()     AS ErrorSeverity,</a:t>
            </a:r>
          </a:p>
          <a:p>
            <a:pPr eaLnBrk="1" hangingPunct="1"/>
            <a:r>
              <a:rPr lang="en-US" sz="1000"/>
              <a:t>    ERROR_STATE()        AS ErrorState</a:t>
            </a:r>
          </a:p>
          <a:p>
            <a:pPr eaLnBrk="1" hangingPunct="1"/>
            <a:r>
              <a:rPr lang="en-US" sz="1000"/>
              <a:t>END CATCH</a:t>
            </a:r>
          </a:p>
          <a:p>
            <a:pPr eaLnBrk="1" hangingPunct="1"/>
            <a:r>
              <a:rPr lang="en-US" sz="1000" b="1"/>
              <a:t>Additional Input</a:t>
            </a:r>
          </a:p>
          <a:p>
            <a:pPr eaLnBrk="1" hangingPunct="1"/>
            <a:r>
              <a:rPr lang="en-US" sz="1000"/>
              <a:t>TRY-CATCH blocks were not in the previous versions of SQL Server.</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054" eaLnBrk="0" hangingPunct="0">
              <a:defRPr sz="2300">
                <a:solidFill>
                  <a:schemeClr val="tx1"/>
                </a:solidFill>
                <a:latin typeface="Times New Roman" pitchFamily="18" charset="0"/>
              </a:defRPr>
            </a:lvl1pPr>
            <a:lvl2pPr marL="718953" indent="-276520" defTabSz="914054" eaLnBrk="0" hangingPunct="0">
              <a:defRPr sz="2300">
                <a:solidFill>
                  <a:schemeClr val="tx1"/>
                </a:solidFill>
                <a:latin typeface="Times New Roman" pitchFamily="18" charset="0"/>
              </a:defRPr>
            </a:lvl2pPr>
            <a:lvl3pPr marL="1106081" indent="-221216" defTabSz="914054" eaLnBrk="0" hangingPunct="0">
              <a:defRPr sz="2300">
                <a:solidFill>
                  <a:schemeClr val="tx1"/>
                </a:solidFill>
                <a:latin typeface="Times New Roman" pitchFamily="18" charset="0"/>
              </a:defRPr>
            </a:lvl3pPr>
            <a:lvl4pPr marL="1548514" indent="-221216" defTabSz="914054" eaLnBrk="0" hangingPunct="0">
              <a:defRPr sz="2300">
                <a:solidFill>
                  <a:schemeClr val="tx1"/>
                </a:solidFill>
                <a:latin typeface="Times New Roman" pitchFamily="18" charset="0"/>
              </a:defRPr>
            </a:lvl4pPr>
            <a:lvl5pPr marL="1990946" indent="-221216" defTabSz="914054" eaLnBrk="0" hangingPunct="0">
              <a:defRPr sz="2300">
                <a:solidFill>
                  <a:schemeClr val="tx1"/>
                </a:solidFill>
                <a:latin typeface="Times New Roman" pitchFamily="18" charset="0"/>
              </a:defRPr>
            </a:lvl5pPr>
            <a:lvl6pPr marL="2433378" indent="-221216" defTabSz="914054" eaLnBrk="0" fontAlgn="base" hangingPunct="0">
              <a:spcBef>
                <a:spcPct val="0"/>
              </a:spcBef>
              <a:spcAft>
                <a:spcPct val="0"/>
              </a:spcAft>
              <a:defRPr sz="2300">
                <a:solidFill>
                  <a:schemeClr val="tx1"/>
                </a:solidFill>
                <a:latin typeface="Times New Roman" pitchFamily="18" charset="0"/>
              </a:defRPr>
            </a:lvl6pPr>
            <a:lvl7pPr marL="2875811" indent="-221216" defTabSz="914054" eaLnBrk="0" fontAlgn="base" hangingPunct="0">
              <a:spcBef>
                <a:spcPct val="0"/>
              </a:spcBef>
              <a:spcAft>
                <a:spcPct val="0"/>
              </a:spcAft>
              <a:defRPr sz="2300">
                <a:solidFill>
                  <a:schemeClr val="tx1"/>
                </a:solidFill>
                <a:latin typeface="Times New Roman" pitchFamily="18" charset="0"/>
              </a:defRPr>
            </a:lvl7pPr>
            <a:lvl8pPr marL="3318243" indent="-221216" defTabSz="914054" eaLnBrk="0" fontAlgn="base" hangingPunct="0">
              <a:spcBef>
                <a:spcPct val="0"/>
              </a:spcBef>
              <a:spcAft>
                <a:spcPct val="0"/>
              </a:spcAft>
              <a:defRPr sz="2300">
                <a:solidFill>
                  <a:schemeClr val="tx1"/>
                </a:solidFill>
                <a:latin typeface="Times New Roman" pitchFamily="18" charset="0"/>
              </a:defRPr>
            </a:lvl8pPr>
            <a:lvl9pPr marL="3760676" indent="-221216" defTabSz="914054" eaLnBrk="0" fontAlgn="base" hangingPunct="0">
              <a:spcBef>
                <a:spcPct val="0"/>
              </a:spcBef>
              <a:spcAft>
                <a:spcPct val="0"/>
              </a:spcAft>
              <a:defRPr sz="2300">
                <a:solidFill>
                  <a:schemeClr val="tx1"/>
                </a:solidFill>
                <a:latin typeface="Times New Roman" pitchFamily="18" charset="0"/>
              </a:defRPr>
            </a:lvl9pPr>
          </a:lstStyle>
          <a:p>
            <a:pPr eaLnBrk="1" hangingPunct="1"/>
            <a:fld id="{238BD05F-3D86-4CA1-B1B4-33CDDE6D98D5}" type="slidenum">
              <a:rPr lang="en-US" sz="1200"/>
              <a:pPr eaLnBrk="1" hangingPunct="1"/>
              <a:t>43</a:t>
            </a:fld>
            <a:endParaRPr lang="en-US" sz="120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000"/>
              <a:t>In this slide, you will explain the concept of TRY-CATCH block. Tell your students that this type of handling is known as structured error handling. You can use the examples given in the Student Guide to clarify the concept to the students. Further, you can execute the following statements to explain the concept:</a:t>
            </a:r>
          </a:p>
          <a:p>
            <a:pPr eaLnBrk="1" hangingPunct="1"/>
            <a:r>
              <a:rPr lang="en-US" sz="1000" b="1"/>
              <a:t>Example</a:t>
            </a:r>
          </a:p>
          <a:p>
            <a:pPr eaLnBrk="1" hangingPunct="1"/>
            <a:r>
              <a:rPr lang="en-US" sz="1000"/>
              <a:t>BEGIN TRY</a:t>
            </a:r>
          </a:p>
          <a:p>
            <a:pPr eaLnBrk="1" hangingPunct="1"/>
            <a:r>
              <a:rPr lang="en-US" sz="1000"/>
              <a:t>   -- This will generate an error, as EmployeeID is an IDENTITY column</a:t>
            </a:r>
          </a:p>
          <a:p>
            <a:pPr eaLnBrk="1" hangingPunct="1"/>
            <a:r>
              <a:rPr lang="en-US" sz="1000"/>
              <a:t>   -- Ergo, we can't specify a value for this column...</a:t>
            </a:r>
          </a:p>
          <a:p>
            <a:pPr eaLnBrk="1" hangingPunct="1"/>
            <a:r>
              <a:rPr lang="en-US" sz="1000"/>
              <a:t>   INSERT INTO HumanResources.Employee(EmployeeID, Title)</a:t>
            </a:r>
          </a:p>
          <a:p>
            <a:pPr eaLnBrk="1" hangingPunct="1"/>
            <a:r>
              <a:rPr lang="en-US" sz="1000"/>
              <a:t>   VALUES(1, 'Tool Designer')</a:t>
            </a:r>
          </a:p>
          <a:p>
            <a:pPr eaLnBrk="1" hangingPunct="1"/>
            <a:r>
              <a:rPr lang="en-US" sz="1000"/>
              <a:t>END TRY</a:t>
            </a:r>
          </a:p>
          <a:p>
            <a:pPr eaLnBrk="1" hangingPunct="1"/>
            <a:r>
              <a:rPr lang="en-US" sz="1000"/>
              <a:t>BEGIN CATCH</a:t>
            </a:r>
          </a:p>
          <a:p>
            <a:pPr eaLnBrk="1" hangingPunct="1"/>
            <a:r>
              <a:rPr lang="en-US" sz="1000"/>
              <a:t>SELECT 'There was an error! ' + ERROR_MESSAGE() AS   ErrorMessage, </a:t>
            </a:r>
          </a:p>
          <a:p>
            <a:pPr eaLnBrk="1" hangingPunct="1"/>
            <a:r>
              <a:rPr lang="en-US" sz="1000"/>
              <a:t>    ERROR_LINE()         AS ErrorLine,</a:t>
            </a:r>
          </a:p>
          <a:p>
            <a:pPr eaLnBrk="1" hangingPunct="1"/>
            <a:r>
              <a:rPr lang="en-US" sz="1000"/>
              <a:t>    ERROR_NUMBER()       AS ErrorNumber,</a:t>
            </a:r>
          </a:p>
          <a:p>
            <a:pPr eaLnBrk="1" hangingPunct="1"/>
            <a:r>
              <a:rPr lang="en-US" sz="1000"/>
              <a:t>    ERROR_PROCEDURE()    AS ErrorProcedure,</a:t>
            </a:r>
          </a:p>
          <a:p>
            <a:pPr eaLnBrk="1" hangingPunct="1"/>
            <a:r>
              <a:rPr lang="en-US" sz="1000"/>
              <a:t>    ERROR_SEVERITY()     AS ErrorSeverity,</a:t>
            </a:r>
          </a:p>
          <a:p>
            <a:pPr eaLnBrk="1" hangingPunct="1"/>
            <a:r>
              <a:rPr lang="en-US" sz="1000"/>
              <a:t>    ERROR_STATE()        AS ErrorState</a:t>
            </a:r>
          </a:p>
          <a:p>
            <a:pPr eaLnBrk="1" hangingPunct="1"/>
            <a:r>
              <a:rPr lang="en-US" sz="1000"/>
              <a:t>END CATCH</a:t>
            </a:r>
          </a:p>
          <a:p>
            <a:pPr eaLnBrk="1" hangingPunct="1"/>
            <a:r>
              <a:rPr lang="en-US" sz="1000" b="1"/>
              <a:t>Additional Input</a:t>
            </a:r>
          </a:p>
          <a:p>
            <a:pPr eaLnBrk="1" hangingPunct="1"/>
            <a:r>
              <a:rPr lang="en-US" sz="1000"/>
              <a:t>TRY-CATCH blocks were not in the previous versions of SQL Server.</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054" eaLnBrk="0" hangingPunct="0">
              <a:defRPr sz="2300">
                <a:solidFill>
                  <a:schemeClr val="tx1"/>
                </a:solidFill>
                <a:latin typeface="Times New Roman" pitchFamily="18" charset="0"/>
              </a:defRPr>
            </a:lvl1pPr>
            <a:lvl2pPr marL="718953" indent="-276520" defTabSz="914054" eaLnBrk="0" hangingPunct="0">
              <a:defRPr sz="2300">
                <a:solidFill>
                  <a:schemeClr val="tx1"/>
                </a:solidFill>
                <a:latin typeface="Times New Roman" pitchFamily="18" charset="0"/>
              </a:defRPr>
            </a:lvl2pPr>
            <a:lvl3pPr marL="1106081" indent="-221216" defTabSz="914054" eaLnBrk="0" hangingPunct="0">
              <a:defRPr sz="2300">
                <a:solidFill>
                  <a:schemeClr val="tx1"/>
                </a:solidFill>
                <a:latin typeface="Times New Roman" pitchFamily="18" charset="0"/>
              </a:defRPr>
            </a:lvl3pPr>
            <a:lvl4pPr marL="1548514" indent="-221216" defTabSz="914054" eaLnBrk="0" hangingPunct="0">
              <a:defRPr sz="2300">
                <a:solidFill>
                  <a:schemeClr val="tx1"/>
                </a:solidFill>
                <a:latin typeface="Times New Roman" pitchFamily="18" charset="0"/>
              </a:defRPr>
            </a:lvl4pPr>
            <a:lvl5pPr marL="1990946" indent="-221216" defTabSz="914054" eaLnBrk="0" hangingPunct="0">
              <a:defRPr sz="2300">
                <a:solidFill>
                  <a:schemeClr val="tx1"/>
                </a:solidFill>
                <a:latin typeface="Times New Roman" pitchFamily="18" charset="0"/>
              </a:defRPr>
            </a:lvl5pPr>
            <a:lvl6pPr marL="2433378" indent="-221216" defTabSz="914054" eaLnBrk="0" fontAlgn="base" hangingPunct="0">
              <a:spcBef>
                <a:spcPct val="0"/>
              </a:spcBef>
              <a:spcAft>
                <a:spcPct val="0"/>
              </a:spcAft>
              <a:defRPr sz="2300">
                <a:solidFill>
                  <a:schemeClr val="tx1"/>
                </a:solidFill>
                <a:latin typeface="Times New Roman" pitchFamily="18" charset="0"/>
              </a:defRPr>
            </a:lvl6pPr>
            <a:lvl7pPr marL="2875811" indent="-221216" defTabSz="914054" eaLnBrk="0" fontAlgn="base" hangingPunct="0">
              <a:spcBef>
                <a:spcPct val="0"/>
              </a:spcBef>
              <a:spcAft>
                <a:spcPct val="0"/>
              </a:spcAft>
              <a:defRPr sz="2300">
                <a:solidFill>
                  <a:schemeClr val="tx1"/>
                </a:solidFill>
                <a:latin typeface="Times New Roman" pitchFamily="18" charset="0"/>
              </a:defRPr>
            </a:lvl7pPr>
            <a:lvl8pPr marL="3318243" indent="-221216" defTabSz="914054" eaLnBrk="0" fontAlgn="base" hangingPunct="0">
              <a:spcBef>
                <a:spcPct val="0"/>
              </a:spcBef>
              <a:spcAft>
                <a:spcPct val="0"/>
              </a:spcAft>
              <a:defRPr sz="2300">
                <a:solidFill>
                  <a:schemeClr val="tx1"/>
                </a:solidFill>
                <a:latin typeface="Times New Roman" pitchFamily="18" charset="0"/>
              </a:defRPr>
            </a:lvl8pPr>
            <a:lvl9pPr marL="3760676" indent="-221216" defTabSz="914054" eaLnBrk="0" fontAlgn="base" hangingPunct="0">
              <a:spcBef>
                <a:spcPct val="0"/>
              </a:spcBef>
              <a:spcAft>
                <a:spcPct val="0"/>
              </a:spcAft>
              <a:defRPr sz="2300">
                <a:solidFill>
                  <a:schemeClr val="tx1"/>
                </a:solidFill>
                <a:latin typeface="Times New Roman" pitchFamily="18" charset="0"/>
              </a:defRPr>
            </a:lvl9pPr>
          </a:lstStyle>
          <a:p>
            <a:pPr eaLnBrk="1" hangingPunct="1"/>
            <a:fld id="{3F17F7D5-8ADA-4977-B74A-87B32C403B6B}" type="slidenum">
              <a:rPr lang="en-US" sz="1200"/>
              <a:pPr eaLnBrk="1" hangingPunct="1"/>
              <a:t>44</a:t>
            </a:fld>
            <a:endParaRPr lang="en-US" sz="120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000"/>
              <a:t>In this slide, you will explain the concept of TRY-CATCH block. Tell your students that this type of handling is known as structured error handling. You can use the examples given in the Student Guide to clarify the concept to the students. Further, you can execute the following statements to explain the concept:</a:t>
            </a:r>
          </a:p>
          <a:p>
            <a:pPr eaLnBrk="1" hangingPunct="1"/>
            <a:r>
              <a:rPr lang="en-US" sz="1000" b="1"/>
              <a:t>Example</a:t>
            </a:r>
          </a:p>
          <a:p>
            <a:pPr eaLnBrk="1" hangingPunct="1"/>
            <a:r>
              <a:rPr lang="en-US" sz="1000"/>
              <a:t>BEGIN TRY</a:t>
            </a:r>
          </a:p>
          <a:p>
            <a:pPr eaLnBrk="1" hangingPunct="1"/>
            <a:r>
              <a:rPr lang="en-US" sz="1000"/>
              <a:t>   -- This will generate an error, as EmployeeID is an IDENTITY column</a:t>
            </a:r>
          </a:p>
          <a:p>
            <a:pPr eaLnBrk="1" hangingPunct="1"/>
            <a:r>
              <a:rPr lang="en-US" sz="1000"/>
              <a:t>   -- Ergo, we can't specify a value for this column...</a:t>
            </a:r>
          </a:p>
          <a:p>
            <a:pPr eaLnBrk="1" hangingPunct="1"/>
            <a:r>
              <a:rPr lang="en-US" sz="1000"/>
              <a:t>   INSERT INTO HumanResources.Employee(EmployeeID, Title)</a:t>
            </a:r>
          </a:p>
          <a:p>
            <a:pPr eaLnBrk="1" hangingPunct="1"/>
            <a:r>
              <a:rPr lang="en-US" sz="1000"/>
              <a:t>   VALUES(1, 'Tool Designer')</a:t>
            </a:r>
          </a:p>
          <a:p>
            <a:pPr eaLnBrk="1" hangingPunct="1"/>
            <a:r>
              <a:rPr lang="en-US" sz="1000"/>
              <a:t>END TRY</a:t>
            </a:r>
          </a:p>
          <a:p>
            <a:pPr eaLnBrk="1" hangingPunct="1"/>
            <a:r>
              <a:rPr lang="en-US" sz="1000"/>
              <a:t>BEGIN CATCH</a:t>
            </a:r>
          </a:p>
          <a:p>
            <a:pPr eaLnBrk="1" hangingPunct="1"/>
            <a:r>
              <a:rPr lang="en-US" sz="1000"/>
              <a:t>SELECT 'There was an error! ' + ERROR_MESSAGE() AS   ErrorMessage, </a:t>
            </a:r>
          </a:p>
          <a:p>
            <a:pPr eaLnBrk="1" hangingPunct="1"/>
            <a:r>
              <a:rPr lang="en-US" sz="1000"/>
              <a:t>    ERROR_LINE()         AS ErrorLine,</a:t>
            </a:r>
          </a:p>
          <a:p>
            <a:pPr eaLnBrk="1" hangingPunct="1"/>
            <a:r>
              <a:rPr lang="en-US" sz="1000"/>
              <a:t>    ERROR_NUMBER()       AS ErrorNumber,</a:t>
            </a:r>
          </a:p>
          <a:p>
            <a:pPr eaLnBrk="1" hangingPunct="1"/>
            <a:r>
              <a:rPr lang="en-US" sz="1000"/>
              <a:t>    ERROR_PROCEDURE()    AS ErrorProcedure,</a:t>
            </a:r>
          </a:p>
          <a:p>
            <a:pPr eaLnBrk="1" hangingPunct="1"/>
            <a:r>
              <a:rPr lang="en-US" sz="1000"/>
              <a:t>    ERROR_SEVERITY()     AS ErrorSeverity,</a:t>
            </a:r>
          </a:p>
          <a:p>
            <a:pPr eaLnBrk="1" hangingPunct="1"/>
            <a:r>
              <a:rPr lang="en-US" sz="1000"/>
              <a:t>    ERROR_STATE()        AS ErrorState</a:t>
            </a:r>
          </a:p>
          <a:p>
            <a:pPr eaLnBrk="1" hangingPunct="1"/>
            <a:r>
              <a:rPr lang="en-US" sz="1000"/>
              <a:t>END CATCH</a:t>
            </a:r>
          </a:p>
          <a:p>
            <a:pPr eaLnBrk="1" hangingPunct="1"/>
            <a:r>
              <a:rPr lang="en-US" sz="1000" b="1"/>
              <a:t>Additional Input</a:t>
            </a:r>
          </a:p>
          <a:p>
            <a:pPr eaLnBrk="1" hangingPunct="1"/>
            <a:r>
              <a:rPr lang="en-US" sz="1000"/>
              <a:t>TRY-CATCH blocks were not in the previous versions of SQL Server.</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054" eaLnBrk="0" hangingPunct="0">
              <a:defRPr sz="2300">
                <a:solidFill>
                  <a:schemeClr val="tx1"/>
                </a:solidFill>
                <a:latin typeface="Times New Roman" pitchFamily="18" charset="0"/>
              </a:defRPr>
            </a:lvl1pPr>
            <a:lvl2pPr marL="718953" indent="-276520" defTabSz="914054" eaLnBrk="0" hangingPunct="0">
              <a:defRPr sz="2300">
                <a:solidFill>
                  <a:schemeClr val="tx1"/>
                </a:solidFill>
                <a:latin typeface="Times New Roman" pitchFamily="18" charset="0"/>
              </a:defRPr>
            </a:lvl2pPr>
            <a:lvl3pPr marL="1106081" indent="-221216" defTabSz="914054" eaLnBrk="0" hangingPunct="0">
              <a:defRPr sz="2300">
                <a:solidFill>
                  <a:schemeClr val="tx1"/>
                </a:solidFill>
                <a:latin typeface="Times New Roman" pitchFamily="18" charset="0"/>
              </a:defRPr>
            </a:lvl3pPr>
            <a:lvl4pPr marL="1548514" indent="-221216" defTabSz="914054" eaLnBrk="0" hangingPunct="0">
              <a:defRPr sz="2300">
                <a:solidFill>
                  <a:schemeClr val="tx1"/>
                </a:solidFill>
                <a:latin typeface="Times New Roman" pitchFamily="18" charset="0"/>
              </a:defRPr>
            </a:lvl4pPr>
            <a:lvl5pPr marL="1990946" indent="-221216" defTabSz="914054" eaLnBrk="0" hangingPunct="0">
              <a:defRPr sz="2300">
                <a:solidFill>
                  <a:schemeClr val="tx1"/>
                </a:solidFill>
                <a:latin typeface="Times New Roman" pitchFamily="18" charset="0"/>
              </a:defRPr>
            </a:lvl5pPr>
            <a:lvl6pPr marL="2433378" indent="-221216" defTabSz="914054" eaLnBrk="0" fontAlgn="base" hangingPunct="0">
              <a:spcBef>
                <a:spcPct val="0"/>
              </a:spcBef>
              <a:spcAft>
                <a:spcPct val="0"/>
              </a:spcAft>
              <a:defRPr sz="2300">
                <a:solidFill>
                  <a:schemeClr val="tx1"/>
                </a:solidFill>
                <a:latin typeface="Times New Roman" pitchFamily="18" charset="0"/>
              </a:defRPr>
            </a:lvl6pPr>
            <a:lvl7pPr marL="2875811" indent="-221216" defTabSz="914054" eaLnBrk="0" fontAlgn="base" hangingPunct="0">
              <a:spcBef>
                <a:spcPct val="0"/>
              </a:spcBef>
              <a:spcAft>
                <a:spcPct val="0"/>
              </a:spcAft>
              <a:defRPr sz="2300">
                <a:solidFill>
                  <a:schemeClr val="tx1"/>
                </a:solidFill>
                <a:latin typeface="Times New Roman" pitchFamily="18" charset="0"/>
              </a:defRPr>
            </a:lvl7pPr>
            <a:lvl8pPr marL="3318243" indent="-221216" defTabSz="914054" eaLnBrk="0" fontAlgn="base" hangingPunct="0">
              <a:spcBef>
                <a:spcPct val="0"/>
              </a:spcBef>
              <a:spcAft>
                <a:spcPct val="0"/>
              </a:spcAft>
              <a:defRPr sz="2300">
                <a:solidFill>
                  <a:schemeClr val="tx1"/>
                </a:solidFill>
                <a:latin typeface="Times New Roman" pitchFamily="18" charset="0"/>
              </a:defRPr>
            </a:lvl8pPr>
            <a:lvl9pPr marL="3760676" indent="-221216" defTabSz="914054" eaLnBrk="0" fontAlgn="base" hangingPunct="0">
              <a:spcBef>
                <a:spcPct val="0"/>
              </a:spcBef>
              <a:spcAft>
                <a:spcPct val="0"/>
              </a:spcAft>
              <a:defRPr sz="2300">
                <a:solidFill>
                  <a:schemeClr val="tx1"/>
                </a:solidFill>
                <a:latin typeface="Times New Roman" pitchFamily="18" charset="0"/>
              </a:defRPr>
            </a:lvl9pPr>
          </a:lstStyle>
          <a:p>
            <a:pPr eaLnBrk="1" hangingPunct="1"/>
            <a:fld id="{8A11413B-486C-47C0-99A6-7B05B6C4CD0C}" type="slidenum">
              <a:rPr lang="en-US" sz="1200"/>
              <a:pPr eaLnBrk="1" hangingPunct="1"/>
              <a:t>45</a:t>
            </a:fld>
            <a:endParaRPr lang="en-US" sz="120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In this slide, you need to explain the concept of RAISERROR to the students. You can use the examples given in the Student Guide to clarify the concept to the students. Further, you can execute the following statements to explain the concept:</a:t>
            </a:r>
          </a:p>
          <a:p>
            <a:pPr eaLnBrk="1" hangingPunct="1"/>
            <a:r>
              <a:rPr lang="en-US" b="1"/>
              <a:t>Example:</a:t>
            </a:r>
          </a:p>
          <a:p>
            <a:pPr eaLnBrk="1" hangingPunct="1"/>
            <a:r>
              <a:rPr lang="en-US"/>
              <a:t>Declare @Start datetime	</a:t>
            </a:r>
          </a:p>
          <a:p>
            <a:pPr eaLnBrk="1" hangingPunct="1"/>
            <a:r>
              <a:rPr lang="en-US"/>
              <a:t>Declare @End datetime </a:t>
            </a:r>
          </a:p>
          <a:p>
            <a:pPr eaLnBrk="1" hangingPunct="1"/>
            <a:r>
              <a:rPr lang="en-US"/>
              <a:t>Declare @Date_diff int	</a:t>
            </a:r>
          </a:p>
          <a:p>
            <a:pPr eaLnBrk="1" hangingPunct="1"/>
            <a:r>
              <a:rPr lang="en-US"/>
              <a:t>Select @Start = '1900-01-01 23:00:00.000', @End = '1900-01-02 06:00:00.000'	</a:t>
            </a:r>
          </a:p>
          <a:p>
            <a:pPr eaLnBrk="1" hangingPunct="1"/>
            <a:r>
              <a:rPr lang="en-US"/>
              <a:t>Select @Date_diff = DATEDIFF(hh, @Start, @End)	</a:t>
            </a:r>
          </a:p>
          <a:p>
            <a:pPr eaLnBrk="1" hangingPunct="1"/>
            <a:r>
              <a:rPr lang="en-US"/>
              <a:t>If (@Date_diff != 8)		</a:t>
            </a:r>
          </a:p>
          <a:p>
            <a:pPr eaLnBrk="1" hangingPunct="1"/>
            <a:r>
              <a:rPr lang="en-US"/>
              <a:t>RAISERROR('Error Raised', 16, 1)	</a:t>
            </a:r>
          </a:p>
          <a:p>
            <a:pPr eaLnBrk="1" hangingPunct="1"/>
            <a:r>
              <a:rPr lang="en-US"/>
              <a:t>ELSE		</a:t>
            </a:r>
          </a:p>
          <a:p>
            <a:pPr eaLnBrk="1" hangingPunct="1"/>
            <a:r>
              <a:rPr lang="en-US"/>
              <a:t>BEGIN			</a:t>
            </a:r>
          </a:p>
          <a:p>
            <a:pPr eaLnBrk="1" hangingPunct="1"/>
            <a:r>
              <a:rPr lang="en-US"/>
              <a:t>Update HumanResources.Shift			</a:t>
            </a:r>
          </a:p>
          <a:p>
            <a:pPr eaLnBrk="1" hangingPunct="1"/>
            <a:r>
              <a:rPr lang="en-US"/>
              <a:t>Set StartTime = @Start, EndTime = @End			</a:t>
            </a:r>
          </a:p>
          <a:p>
            <a:pPr eaLnBrk="1" hangingPunct="1"/>
            <a:r>
              <a:rPr lang="en-US"/>
              <a:t>Where ShiftID = 3		</a:t>
            </a:r>
          </a:p>
          <a:p>
            <a:pPr eaLnBrk="1" hangingPunct="1"/>
            <a:r>
              <a:rPr lang="en-US"/>
              <a:t>End</a:t>
            </a:r>
          </a:p>
          <a:p>
            <a:pPr eaLnBrk="1" hangingPunct="1"/>
            <a:r>
              <a:rPr lang="en-US"/>
              <a:t>End TRY</a:t>
            </a:r>
          </a:p>
          <a:p>
            <a:pPr eaLnBrk="1" hangingPunct="1"/>
            <a:r>
              <a:rPr lang="en-US"/>
              <a:t>BEGIN CATCH	</a:t>
            </a:r>
          </a:p>
          <a:p>
            <a:pPr eaLnBrk="1" hangingPunct="1"/>
            <a:r>
              <a:rPr lang="en-US"/>
              <a:t>SELECT 'The difference between Start and End time should be 8 hours'</a:t>
            </a:r>
          </a:p>
          <a:p>
            <a:pPr eaLnBrk="1" hangingPunct="1"/>
            <a:r>
              <a:rPr lang="en-US"/>
              <a:t>End CATCH</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054" eaLnBrk="0" hangingPunct="0">
              <a:defRPr sz="2300">
                <a:solidFill>
                  <a:schemeClr val="tx1"/>
                </a:solidFill>
                <a:latin typeface="Times New Roman" pitchFamily="18" charset="0"/>
              </a:defRPr>
            </a:lvl1pPr>
            <a:lvl2pPr marL="718953" indent="-276520" defTabSz="914054" eaLnBrk="0" hangingPunct="0">
              <a:defRPr sz="2300">
                <a:solidFill>
                  <a:schemeClr val="tx1"/>
                </a:solidFill>
                <a:latin typeface="Times New Roman" pitchFamily="18" charset="0"/>
              </a:defRPr>
            </a:lvl2pPr>
            <a:lvl3pPr marL="1106081" indent="-221216" defTabSz="914054" eaLnBrk="0" hangingPunct="0">
              <a:defRPr sz="2300">
                <a:solidFill>
                  <a:schemeClr val="tx1"/>
                </a:solidFill>
                <a:latin typeface="Times New Roman" pitchFamily="18" charset="0"/>
              </a:defRPr>
            </a:lvl3pPr>
            <a:lvl4pPr marL="1548514" indent="-221216" defTabSz="914054" eaLnBrk="0" hangingPunct="0">
              <a:defRPr sz="2300">
                <a:solidFill>
                  <a:schemeClr val="tx1"/>
                </a:solidFill>
                <a:latin typeface="Times New Roman" pitchFamily="18" charset="0"/>
              </a:defRPr>
            </a:lvl4pPr>
            <a:lvl5pPr marL="1990946" indent="-221216" defTabSz="914054" eaLnBrk="0" hangingPunct="0">
              <a:defRPr sz="2300">
                <a:solidFill>
                  <a:schemeClr val="tx1"/>
                </a:solidFill>
                <a:latin typeface="Times New Roman" pitchFamily="18" charset="0"/>
              </a:defRPr>
            </a:lvl5pPr>
            <a:lvl6pPr marL="2433378" indent="-221216" defTabSz="914054" eaLnBrk="0" fontAlgn="base" hangingPunct="0">
              <a:spcBef>
                <a:spcPct val="0"/>
              </a:spcBef>
              <a:spcAft>
                <a:spcPct val="0"/>
              </a:spcAft>
              <a:defRPr sz="2300">
                <a:solidFill>
                  <a:schemeClr val="tx1"/>
                </a:solidFill>
                <a:latin typeface="Times New Roman" pitchFamily="18" charset="0"/>
              </a:defRPr>
            </a:lvl6pPr>
            <a:lvl7pPr marL="2875811" indent="-221216" defTabSz="914054" eaLnBrk="0" fontAlgn="base" hangingPunct="0">
              <a:spcBef>
                <a:spcPct val="0"/>
              </a:spcBef>
              <a:spcAft>
                <a:spcPct val="0"/>
              </a:spcAft>
              <a:defRPr sz="2300">
                <a:solidFill>
                  <a:schemeClr val="tx1"/>
                </a:solidFill>
                <a:latin typeface="Times New Roman" pitchFamily="18" charset="0"/>
              </a:defRPr>
            </a:lvl7pPr>
            <a:lvl8pPr marL="3318243" indent="-221216" defTabSz="914054" eaLnBrk="0" fontAlgn="base" hangingPunct="0">
              <a:spcBef>
                <a:spcPct val="0"/>
              </a:spcBef>
              <a:spcAft>
                <a:spcPct val="0"/>
              </a:spcAft>
              <a:defRPr sz="2300">
                <a:solidFill>
                  <a:schemeClr val="tx1"/>
                </a:solidFill>
                <a:latin typeface="Times New Roman" pitchFamily="18" charset="0"/>
              </a:defRPr>
            </a:lvl8pPr>
            <a:lvl9pPr marL="3760676" indent="-221216" defTabSz="914054" eaLnBrk="0" fontAlgn="base" hangingPunct="0">
              <a:spcBef>
                <a:spcPct val="0"/>
              </a:spcBef>
              <a:spcAft>
                <a:spcPct val="0"/>
              </a:spcAft>
              <a:defRPr sz="2300">
                <a:solidFill>
                  <a:schemeClr val="tx1"/>
                </a:solidFill>
                <a:latin typeface="Times New Roman" pitchFamily="18" charset="0"/>
              </a:defRPr>
            </a:lvl9pPr>
          </a:lstStyle>
          <a:p>
            <a:pPr eaLnBrk="1" hangingPunct="1"/>
            <a:fld id="{F9EFBAA3-9970-4E2A-9633-2F284935F430}" type="slidenum">
              <a:rPr lang="en-US" sz="1200"/>
              <a:pPr eaLnBrk="1" hangingPunct="1"/>
              <a:t>46</a:t>
            </a:fld>
            <a:endParaRPr lang="en-US" sz="120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In this slide, you need to explain the concept of RAISERROR to the students. You can use the examples given in the Student Guide to clarify the concept to the students. Further, you can execute the following statements to explain the concept:</a:t>
            </a:r>
          </a:p>
          <a:p>
            <a:pPr eaLnBrk="1" hangingPunct="1"/>
            <a:r>
              <a:rPr lang="en-US" b="1"/>
              <a:t>Example:</a:t>
            </a:r>
          </a:p>
          <a:p>
            <a:pPr eaLnBrk="1" hangingPunct="1"/>
            <a:r>
              <a:rPr lang="en-US"/>
              <a:t>Declare @Start datetime	</a:t>
            </a:r>
          </a:p>
          <a:p>
            <a:pPr eaLnBrk="1" hangingPunct="1"/>
            <a:r>
              <a:rPr lang="en-US"/>
              <a:t>Declare @End datetime </a:t>
            </a:r>
          </a:p>
          <a:p>
            <a:pPr eaLnBrk="1" hangingPunct="1"/>
            <a:r>
              <a:rPr lang="en-US"/>
              <a:t>Declare @Date_diff int	</a:t>
            </a:r>
          </a:p>
          <a:p>
            <a:pPr eaLnBrk="1" hangingPunct="1"/>
            <a:r>
              <a:rPr lang="en-US"/>
              <a:t>Select @Start = '1900-01-01 23:00:00.000', @End = '1900-01-02 06:00:00.000'	</a:t>
            </a:r>
          </a:p>
          <a:p>
            <a:pPr eaLnBrk="1" hangingPunct="1"/>
            <a:r>
              <a:rPr lang="en-US"/>
              <a:t>Select @Date_diff = DATEDIFF(hh, @Start, @End)	</a:t>
            </a:r>
          </a:p>
          <a:p>
            <a:pPr eaLnBrk="1" hangingPunct="1"/>
            <a:r>
              <a:rPr lang="en-US"/>
              <a:t>If (@Date_diff != 8)		</a:t>
            </a:r>
          </a:p>
          <a:p>
            <a:pPr eaLnBrk="1" hangingPunct="1"/>
            <a:r>
              <a:rPr lang="en-US"/>
              <a:t>RAISERROR('Error Raised', 16, 1)	</a:t>
            </a:r>
          </a:p>
          <a:p>
            <a:pPr eaLnBrk="1" hangingPunct="1"/>
            <a:r>
              <a:rPr lang="en-US"/>
              <a:t>ELSE		</a:t>
            </a:r>
          </a:p>
          <a:p>
            <a:pPr eaLnBrk="1" hangingPunct="1"/>
            <a:r>
              <a:rPr lang="en-US"/>
              <a:t>BEGIN			</a:t>
            </a:r>
          </a:p>
          <a:p>
            <a:pPr eaLnBrk="1" hangingPunct="1"/>
            <a:r>
              <a:rPr lang="en-US"/>
              <a:t>Update HumanResources.Shift			</a:t>
            </a:r>
          </a:p>
          <a:p>
            <a:pPr eaLnBrk="1" hangingPunct="1"/>
            <a:r>
              <a:rPr lang="en-US"/>
              <a:t>Set StartTime = @Start, EndTime = @End			</a:t>
            </a:r>
          </a:p>
          <a:p>
            <a:pPr eaLnBrk="1" hangingPunct="1"/>
            <a:r>
              <a:rPr lang="en-US"/>
              <a:t>Where ShiftID = 3		</a:t>
            </a:r>
          </a:p>
          <a:p>
            <a:pPr eaLnBrk="1" hangingPunct="1"/>
            <a:r>
              <a:rPr lang="en-US"/>
              <a:t>End</a:t>
            </a:r>
          </a:p>
          <a:p>
            <a:pPr eaLnBrk="1" hangingPunct="1"/>
            <a:r>
              <a:rPr lang="en-US"/>
              <a:t>End TRY</a:t>
            </a:r>
          </a:p>
          <a:p>
            <a:pPr eaLnBrk="1" hangingPunct="1"/>
            <a:r>
              <a:rPr lang="en-US"/>
              <a:t>BEGIN CATCH	</a:t>
            </a:r>
          </a:p>
          <a:p>
            <a:pPr eaLnBrk="1" hangingPunct="1"/>
            <a:r>
              <a:rPr lang="en-US"/>
              <a:t>SELECT 'The difference between Start and End time should be 8 hours'</a:t>
            </a:r>
          </a:p>
          <a:p>
            <a:pPr eaLnBrk="1" hangingPunct="1"/>
            <a:r>
              <a:rPr lang="en-US"/>
              <a:t>End CATCH</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054" eaLnBrk="0" hangingPunct="0">
              <a:defRPr sz="2300">
                <a:solidFill>
                  <a:schemeClr val="tx1"/>
                </a:solidFill>
                <a:latin typeface="Times New Roman" pitchFamily="18" charset="0"/>
              </a:defRPr>
            </a:lvl1pPr>
            <a:lvl2pPr marL="718953" indent="-276520" defTabSz="914054" eaLnBrk="0" hangingPunct="0">
              <a:defRPr sz="2300">
                <a:solidFill>
                  <a:schemeClr val="tx1"/>
                </a:solidFill>
                <a:latin typeface="Times New Roman" pitchFamily="18" charset="0"/>
              </a:defRPr>
            </a:lvl2pPr>
            <a:lvl3pPr marL="1106081" indent="-221216" defTabSz="914054" eaLnBrk="0" hangingPunct="0">
              <a:defRPr sz="2300">
                <a:solidFill>
                  <a:schemeClr val="tx1"/>
                </a:solidFill>
                <a:latin typeface="Times New Roman" pitchFamily="18" charset="0"/>
              </a:defRPr>
            </a:lvl3pPr>
            <a:lvl4pPr marL="1548514" indent="-221216" defTabSz="914054" eaLnBrk="0" hangingPunct="0">
              <a:defRPr sz="2300">
                <a:solidFill>
                  <a:schemeClr val="tx1"/>
                </a:solidFill>
                <a:latin typeface="Times New Roman" pitchFamily="18" charset="0"/>
              </a:defRPr>
            </a:lvl4pPr>
            <a:lvl5pPr marL="1990946" indent="-221216" defTabSz="914054" eaLnBrk="0" hangingPunct="0">
              <a:defRPr sz="2300">
                <a:solidFill>
                  <a:schemeClr val="tx1"/>
                </a:solidFill>
                <a:latin typeface="Times New Roman" pitchFamily="18" charset="0"/>
              </a:defRPr>
            </a:lvl5pPr>
            <a:lvl6pPr marL="2433378" indent="-221216" defTabSz="914054" eaLnBrk="0" fontAlgn="base" hangingPunct="0">
              <a:spcBef>
                <a:spcPct val="0"/>
              </a:spcBef>
              <a:spcAft>
                <a:spcPct val="0"/>
              </a:spcAft>
              <a:defRPr sz="2300">
                <a:solidFill>
                  <a:schemeClr val="tx1"/>
                </a:solidFill>
                <a:latin typeface="Times New Roman" pitchFamily="18" charset="0"/>
              </a:defRPr>
            </a:lvl6pPr>
            <a:lvl7pPr marL="2875811" indent="-221216" defTabSz="914054" eaLnBrk="0" fontAlgn="base" hangingPunct="0">
              <a:spcBef>
                <a:spcPct val="0"/>
              </a:spcBef>
              <a:spcAft>
                <a:spcPct val="0"/>
              </a:spcAft>
              <a:defRPr sz="2300">
                <a:solidFill>
                  <a:schemeClr val="tx1"/>
                </a:solidFill>
                <a:latin typeface="Times New Roman" pitchFamily="18" charset="0"/>
              </a:defRPr>
            </a:lvl7pPr>
            <a:lvl8pPr marL="3318243" indent="-221216" defTabSz="914054" eaLnBrk="0" fontAlgn="base" hangingPunct="0">
              <a:spcBef>
                <a:spcPct val="0"/>
              </a:spcBef>
              <a:spcAft>
                <a:spcPct val="0"/>
              </a:spcAft>
              <a:defRPr sz="2300">
                <a:solidFill>
                  <a:schemeClr val="tx1"/>
                </a:solidFill>
                <a:latin typeface="Times New Roman" pitchFamily="18" charset="0"/>
              </a:defRPr>
            </a:lvl8pPr>
            <a:lvl9pPr marL="3760676" indent="-221216" defTabSz="914054" eaLnBrk="0" fontAlgn="base" hangingPunct="0">
              <a:spcBef>
                <a:spcPct val="0"/>
              </a:spcBef>
              <a:spcAft>
                <a:spcPct val="0"/>
              </a:spcAft>
              <a:defRPr sz="2300">
                <a:solidFill>
                  <a:schemeClr val="tx1"/>
                </a:solidFill>
                <a:latin typeface="Times New Roman" pitchFamily="18" charset="0"/>
              </a:defRPr>
            </a:lvl9pPr>
          </a:lstStyle>
          <a:p>
            <a:pPr eaLnBrk="1" hangingPunct="1"/>
            <a:fld id="{DAF5C8E2-5B08-4BB3-943A-23E6A69ED1C5}" type="slidenum">
              <a:rPr lang="en-US" sz="1200"/>
              <a:pPr eaLnBrk="1" hangingPunct="1"/>
              <a:t>47</a:t>
            </a:fld>
            <a:endParaRPr lang="en-US" sz="120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In this slide, you need to explain the concept of RAISERROR to the students. You can use the examples given in the Student Guide to clarify the concept to the students. Further, you can execute the following statements to explain the concept:</a:t>
            </a:r>
          </a:p>
          <a:p>
            <a:pPr eaLnBrk="1" hangingPunct="1"/>
            <a:r>
              <a:rPr lang="en-US" b="1"/>
              <a:t>Example:</a:t>
            </a:r>
          </a:p>
          <a:p>
            <a:pPr eaLnBrk="1" hangingPunct="1"/>
            <a:r>
              <a:rPr lang="en-US"/>
              <a:t>Declare @Start datetime	</a:t>
            </a:r>
          </a:p>
          <a:p>
            <a:pPr eaLnBrk="1" hangingPunct="1"/>
            <a:r>
              <a:rPr lang="en-US"/>
              <a:t>Declare @End datetime </a:t>
            </a:r>
          </a:p>
          <a:p>
            <a:pPr eaLnBrk="1" hangingPunct="1"/>
            <a:r>
              <a:rPr lang="en-US"/>
              <a:t>Declare @Date_diff int	</a:t>
            </a:r>
          </a:p>
          <a:p>
            <a:pPr eaLnBrk="1" hangingPunct="1"/>
            <a:r>
              <a:rPr lang="en-US"/>
              <a:t>Select @Start = '1900-01-01 23:00:00.000', @End = '1900-01-02 06:00:00.000'	</a:t>
            </a:r>
          </a:p>
          <a:p>
            <a:pPr eaLnBrk="1" hangingPunct="1"/>
            <a:r>
              <a:rPr lang="en-US"/>
              <a:t>Select @Date_diff = DATEDIFF(hh, @Start, @End)	</a:t>
            </a:r>
          </a:p>
          <a:p>
            <a:pPr eaLnBrk="1" hangingPunct="1"/>
            <a:r>
              <a:rPr lang="en-US"/>
              <a:t>If (@Date_diff != 8)		</a:t>
            </a:r>
          </a:p>
          <a:p>
            <a:pPr eaLnBrk="1" hangingPunct="1"/>
            <a:r>
              <a:rPr lang="en-US"/>
              <a:t>RAISERROR('Error Raised', 16, 1)	</a:t>
            </a:r>
          </a:p>
          <a:p>
            <a:pPr eaLnBrk="1" hangingPunct="1"/>
            <a:r>
              <a:rPr lang="en-US"/>
              <a:t>ELSE		</a:t>
            </a:r>
          </a:p>
          <a:p>
            <a:pPr eaLnBrk="1" hangingPunct="1"/>
            <a:r>
              <a:rPr lang="en-US"/>
              <a:t>BEGIN			</a:t>
            </a:r>
          </a:p>
          <a:p>
            <a:pPr eaLnBrk="1" hangingPunct="1"/>
            <a:r>
              <a:rPr lang="en-US"/>
              <a:t>Update HumanResources.Shift			</a:t>
            </a:r>
          </a:p>
          <a:p>
            <a:pPr eaLnBrk="1" hangingPunct="1"/>
            <a:r>
              <a:rPr lang="en-US"/>
              <a:t>Set StartTime = @Start, EndTime = @End			</a:t>
            </a:r>
          </a:p>
          <a:p>
            <a:pPr eaLnBrk="1" hangingPunct="1"/>
            <a:r>
              <a:rPr lang="en-US"/>
              <a:t>Where ShiftID = 3		</a:t>
            </a:r>
          </a:p>
          <a:p>
            <a:pPr eaLnBrk="1" hangingPunct="1"/>
            <a:r>
              <a:rPr lang="en-US"/>
              <a:t>End</a:t>
            </a:r>
          </a:p>
          <a:p>
            <a:pPr eaLnBrk="1" hangingPunct="1"/>
            <a:r>
              <a:rPr lang="en-US"/>
              <a:t>End TRY</a:t>
            </a:r>
          </a:p>
          <a:p>
            <a:pPr eaLnBrk="1" hangingPunct="1"/>
            <a:r>
              <a:rPr lang="en-US"/>
              <a:t>BEGIN CATCH	</a:t>
            </a:r>
          </a:p>
          <a:p>
            <a:pPr eaLnBrk="1" hangingPunct="1"/>
            <a:r>
              <a:rPr lang="en-US"/>
              <a:t>SELECT 'The difference between Start and End time should be 8 hours'</a:t>
            </a:r>
          </a:p>
          <a:p>
            <a:pPr eaLnBrk="1" hangingPunct="1"/>
            <a:r>
              <a:rPr lang="en-US"/>
              <a:t>End CATCH</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054" eaLnBrk="0" hangingPunct="0">
              <a:defRPr sz="2300">
                <a:solidFill>
                  <a:schemeClr val="tx1"/>
                </a:solidFill>
                <a:latin typeface="Times New Roman" pitchFamily="18" charset="0"/>
              </a:defRPr>
            </a:lvl1pPr>
            <a:lvl2pPr marL="718953" indent="-276520" defTabSz="914054" eaLnBrk="0" hangingPunct="0">
              <a:defRPr sz="2300">
                <a:solidFill>
                  <a:schemeClr val="tx1"/>
                </a:solidFill>
                <a:latin typeface="Times New Roman" pitchFamily="18" charset="0"/>
              </a:defRPr>
            </a:lvl2pPr>
            <a:lvl3pPr marL="1106081" indent="-221216" defTabSz="914054" eaLnBrk="0" hangingPunct="0">
              <a:defRPr sz="2300">
                <a:solidFill>
                  <a:schemeClr val="tx1"/>
                </a:solidFill>
                <a:latin typeface="Times New Roman" pitchFamily="18" charset="0"/>
              </a:defRPr>
            </a:lvl3pPr>
            <a:lvl4pPr marL="1548514" indent="-221216" defTabSz="914054" eaLnBrk="0" hangingPunct="0">
              <a:defRPr sz="2300">
                <a:solidFill>
                  <a:schemeClr val="tx1"/>
                </a:solidFill>
                <a:latin typeface="Times New Roman" pitchFamily="18" charset="0"/>
              </a:defRPr>
            </a:lvl4pPr>
            <a:lvl5pPr marL="1990946" indent="-221216" defTabSz="914054" eaLnBrk="0" hangingPunct="0">
              <a:defRPr sz="2300">
                <a:solidFill>
                  <a:schemeClr val="tx1"/>
                </a:solidFill>
                <a:latin typeface="Times New Roman" pitchFamily="18" charset="0"/>
              </a:defRPr>
            </a:lvl5pPr>
            <a:lvl6pPr marL="2433378" indent="-221216" defTabSz="914054" eaLnBrk="0" fontAlgn="base" hangingPunct="0">
              <a:spcBef>
                <a:spcPct val="0"/>
              </a:spcBef>
              <a:spcAft>
                <a:spcPct val="0"/>
              </a:spcAft>
              <a:defRPr sz="2300">
                <a:solidFill>
                  <a:schemeClr val="tx1"/>
                </a:solidFill>
                <a:latin typeface="Times New Roman" pitchFamily="18" charset="0"/>
              </a:defRPr>
            </a:lvl6pPr>
            <a:lvl7pPr marL="2875811" indent="-221216" defTabSz="914054" eaLnBrk="0" fontAlgn="base" hangingPunct="0">
              <a:spcBef>
                <a:spcPct val="0"/>
              </a:spcBef>
              <a:spcAft>
                <a:spcPct val="0"/>
              </a:spcAft>
              <a:defRPr sz="2300">
                <a:solidFill>
                  <a:schemeClr val="tx1"/>
                </a:solidFill>
                <a:latin typeface="Times New Roman" pitchFamily="18" charset="0"/>
              </a:defRPr>
            </a:lvl7pPr>
            <a:lvl8pPr marL="3318243" indent="-221216" defTabSz="914054" eaLnBrk="0" fontAlgn="base" hangingPunct="0">
              <a:spcBef>
                <a:spcPct val="0"/>
              </a:spcBef>
              <a:spcAft>
                <a:spcPct val="0"/>
              </a:spcAft>
              <a:defRPr sz="2300">
                <a:solidFill>
                  <a:schemeClr val="tx1"/>
                </a:solidFill>
                <a:latin typeface="Times New Roman" pitchFamily="18" charset="0"/>
              </a:defRPr>
            </a:lvl8pPr>
            <a:lvl9pPr marL="3760676" indent="-221216" defTabSz="914054" eaLnBrk="0" fontAlgn="base" hangingPunct="0">
              <a:spcBef>
                <a:spcPct val="0"/>
              </a:spcBef>
              <a:spcAft>
                <a:spcPct val="0"/>
              </a:spcAft>
              <a:defRPr sz="2300">
                <a:solidFill>
                  <a:schemeClr val="tx1"/>
                </a:solidFill>
                <a:latin typeface="Times New Roman" pitchFamily="18" charset="0"/>
              </a:defRPr>
            </a:lvl9pPr>
          </a:lstStyle>
          <a:p>
            <a:pPr eaLnBrk="1" hangingPunct="1"/>
            <a:fld id="{7658A650-2DA7-42DD-AEAC-8426D5687F8D}" type="slidenum">
              <a:rPr lang="en-US" sz="1200"/>
              <a:pPr eaLnBrk="1" hangingPunct="1"/>
              <a:t>48</a:t>
            </a:fld>
            <a:endParaRPr lang="en-US" sz="120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Reiterate the concepts taught in the preceding slides by asking the question.</a:t>
            </a:r>
            <a:endParaRPr lang="en-I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054" eaLnBrk="0" hangingPunct="0">
              <a:defRPr sz="2300">
                <a:solidFill>
                  <a:schemeClr val="tx1"/>
                </a:solidFill>
                <a:latin typeface="Times New Roman" pitchFamily="18" charset="0"/>
              </a:defRPr>
            </a:lvl1pPr>
            <a:lvl2pPr marL="718953" indent="-276520" defTabSz="914054" eaLnBrk="0" hangingPunct="0">
              <a:defRPr sz="2300">
                <a:solidFill>
                  <a:schemeClr val="tx1"/>
                </a:solidFill>
                <a:latin typeface="Times New Roman" pitchFamily="18" charset="0"/>
              </a:defRPr>
            </a:lvl2pPr>
            <a:lvl3pPr marL="1106081" indent="-221216" defTabSz="914054" eaLnBrk="0" hangingPunct="0">
              <a:defRPr sz="2300">
                <a:solidFill>
                  <a:schemeClr val="tx1"/>
                </a:solidFill>
                <a:latin typeface="Times New Roman" pitchFamily="18" charset="0"/>
              </a:defRPr>
            </a:lvl3pPr>
            <a:lvl4pPr marL="1548514" indent="-221216" defTabSz="914054" eaLnBrk="0" hangingPunct="0">
              <a:defRPr sz="2300">
                <a:solidFill>
                  <a:schemeClr val="tx1"/>
                </a:solidFill>
                <a:latin typeface="Times New Roman" pitchFamily="18" charset="0"/>
              </a:defRPr>
            </a:lvl4pPr>
            <a:lvl5pPr marL="1990946" indent="-221216" defTabSz="914054" eaLnBrk="0" hangingPunct="0">
              <a:defRPr sz="2300">
                <a:solidFill>
                  <a:schemeClr val="tx1"/>
                </a:solidFill>
                <a:latin typeface="Times New Roman" pitchFamily="18" charset="0"/>
              </a:defRPr>
            </a:lvl5pPr>
            <a:lvl6pPr marL="2433378" indent="-221216" defTabSz="914054" eaLnBrk="0" fontAlgn="base" hangingPunct="0">
              <a:spcBef>
                <a:spcPct val="0"/>
              </a:spcBef>
              <a:spcAft>
                <a:spcPct val="0"/>
              </a:spcAft>
              <a:defRPr sz="2300">
                <a:solidFill>
                  <a:schemeClr val="tx1"/>
                </a:solidFill>
                <a:latin typeface="Times New Roman" pitchFamily="18" charset="0"/>
              </a:defRPr>
            </a:lvl6pPr>
            <a:lvl7pPr marL="2875811" indent="-221216" defTabSz="914054" eaLnBrk="0" fontAlgn="base" hangingPunct="0">
              <a:spcBef>
                <a:spcPct val="0"/>
              </a:spcBef>
              <a:spcAft>
                <a:spcPct val="0"/>
              </a:spcAft>
              <a:defRPr sz="2300">
                <a:solidFill>
                  <a:schemeClr val="tx1"/>
                </a:solidFill>
                <a:latin typeface="Times New Roman" pitchFamily="18" charset="0"/>
              </a:defRPr>
            </a:lvl7pPr>
            <a:lvl8pPr marL="3318243" indent="-221216" defTabSz="914054" eaLnBrk="0" fontAlgn="base" hangingPunct="0">
              <a:spcBef>
                <a:spcPct val="0"/>
              </a:spcBef>
              <a:spcAft>
                <a:spcPct val="0"/>
              </a:spcAft>
              <a:defRPr sz="2300">
                <a:solidFill>
                  <a:schemeClr val="tx1"/>
                </a:solidFill>
                <a:latin typeface="Times New Roman" pitchFamily="18" charset="0"/>
              </a:defRPr>
            </a:lvl8pPr>
            <a:lvl9pPr marL="3760676" indent="-221216" defTabSz="914054" eaLnBrk="0" fontAlgn="base" hangingPunct="0">
              <a:spcBef>
                <a:spcPct val="0"/>
              </a:spcBef>
              <a:spcAft>
                <a:spcPct val="0"/>
              </a:spcAft>
              <a:defRPr sz="2300">
                <a:solidFill>
                  <a:schemeClr val="tx1"/>
                </a:solidFill>
                <a:latin typeface="Times New Roman" pitchFamily="18" charset="0"/>
              </a:defRPr>
            </a:lvl9pPr>
          </a:lstStyle>
          <a:p>
            <a:pPr eaLnBrk="1" hangingPunct="1"/>
            <a:fld id="{7547D409-E834-47BD-AD35-22CEDE797FD7}" type="slidenum">
              <a:rPr lang="en-US" sz="1200"/>
              <a:pPr eaLnBrk="1" hangingPunct="1"/>
              <a:t>49</a:t>
            </a:fld>
            <a:endParaRPr lang="en-US" sz="120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Reiterate the concepts taught in the preceding slides by asking the question.</a:t>
            </a:r>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054" eaLnBrk="0" hangingPunct="0">
              <a:defRPr sz="2300">
                <a:solidFill>
                  <a:schemeClr val="tx1"/>
                </a:solidFill>
                <a:latin typeface="Times New Roman" pitchFamily="18" charset="0"/>
              </a:defRPr>
            </a:lvl1pPr>
            <a:lvl2pPr marL="718953" indent="-276520" defTabSz="914054" eaLnBrk="0" hangingPunct="0">
              <a:defRPr sz="2300">
                <a:solidFill>
                  <a:schemeClr val="tx1"/>
                </a:solidFill>
                <a:latin typeface="Times New Roman" pitchFamily="18" charset="0"/>
              </a:defRPr>
            </a:lvl2pPr>
            <a:lvl3pPr marL="1106081" indent="-221216" defTabSz="914054" eaLnBrk="0" hangingPunct="0">
              <a:defRPr sz="2300">
                <a:solidFill>
                  <a:schemeClr val="tx1"/>
                </a:solidFill>
                <a:latin typeface="Times New Roman" pitchFamily="18" charset="0"/>
              </a:defRPr>
            </a:lvl3pPr>
            <a:lvl4pPr marL="1548514" indent="-221216" defTabSz="914054" eaLnBrk="0" hangingPunct="0">
              <a:defRPr sz="2300">
                <a:solidFill>
                  <a:schemeClr val="tx1"/>
                </a:solidFill>
                <a:latin typeface="Times New Roman" pitchFamily="18" charset="0"/>
              </a:defRPr>
            </a:lvl4pPr>
            <a:lvl5pPr marL="1990946" indent="-221216" defTabSz="914054" eaLnBrk="0" hangingPunct="0">
              <a:defRPr sz="2300">
                <a:solidFill>
                  <a:schemeClr val="tx1"/>
                </a:solidFill>
                <a:latin typeface="Times New Roman" pitchFamily="18" charset="0"/>
              </a:defRPr>
            </a:lvl5pPr>
            <a:lvl6pPr marL="2433378" indent="-221216" defTabSz="914054" eaLnBrk="0" fontAlgn="base" hangingPunct="0">
              <a:spcBef>
                <a:spcPct val="0"/>
              </a:spcBef>
              <a:spcAft>
                <a:spcPct val="0"/>
              </a:spcAft>
              <a:defRPr sz="2300">
                <a:solidFill>
                  <a:schemeClr val="tx1"/>
                </a:solidFill>
                <a:latin typeface="Times New Roman" pitchFamily="18" charset="0"/>
              </a:defRPr>
            </a:lvl6pPr>
            <a:lvl7pPr marL="2875811" indent="-221216" defTabSz="914054" eaLnBrk="0" fontAlgn="base" hangingPunct="0">
              <a:spcBef>
                <a:spcPct val="0"/>
              </a:spcBef>
              <a:spcAft>
                <a:spcPct val="0"/>
              </a:spcAft>
              <a:defRPr sz="2300">
                <a:solidFill>
                  <a:schemeClr val="tx1"/>
                </a:solidFill>
                <a:latin typeface="Times New Roman" pitchFamily="18" charset="0"/>
              </a:defRPr>
            </a:lvl7pPr>
            <a:lvl8pPr marL="3318243" indent="-221216" defTabSz="914054" eaLnBrk="0" fontAlgn="base" hangingPunct="0">
              <a:spcBef>
                <a:spcPct val="0"/>
              </a:spcBef>
              <a:spcAft>
                <a:spcPct val="0"/>
              </a:spcAft>
              <a:defRPr sz="2300">
                <a:solidFill>
                  <a:schemeClr val="tx1"/>
                </a:solidFill>
                <a:latin typeface="Times New Roman" pitchFamily="18" charset="0"/>
              </a:defRPr>
            </a:lvl8pPr>
            <a:lvl9pPr marL="3760676" indent="-221216" defTabSz="914054" eaLnBrk="0" fontAlgn="base" hangingPunct="0">
              <a:spcBef>
                <a:spcPct val="0"/>
              </a:spcBef>
              <a:spcAft>
                <a:spcPct val="0"/>
              </a:spcAft>
              <a:defRPr sz="2300">
                <a:solidFill>
                  <a:schemeClr val="tx1"/>
                </a:solidFill>
                <a:latin typeface="Times New Roman" pitchFamily="18" charset="0"/>
              </a:defRPr>
            </a:lvl9pPr>
          </a:lstStyle>
          <a:p>
            <a:pPr eaLnBrk="1" hangingPunct="1"/>
            <a:fld id="{09D2A250-2176-415B-94C2-684200485E5E}" type="slidenum">
              <a:rPr lang="en-US" sz="1200"/>
              <a:pPr eaLnBrk="1" hangingPunct="1"/>
              <a:t>5</a:t>
            </a:fld>
            <a:endParaRPr lang="en-US" sz="120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IN"/>
              <a:t>In this slide, you need to explain the user-defined functions first. In addition, state that User-Defined functions are of two types, Scalar Functions and Table-Valued Functions. </a:t>
            </a:r>
          </a:p>
          <a:p>
            <a:pPr eaLnBrk="1" hangingPunct="1"/>
            <a:r>
              <a:rPr lang="en-IN"/>
              <a:t>In addition, you need to explain about Scalar Functions and creating Scalar Function. </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655DC845-2D88-4898-B9FC-A3986D7D6113}" type="slidenum">
              <a:rPr lang="en-US" sz="1200" smtClean="0"/>
              <a:pPr eaLnBrk="1" hangingPunct="1"/>
              <a:t>50</a:t>
            </a:fld>
            <a:endParaRPr lang="en-US" sz="1200"/>
          </a:p>
        </p:txBody>
      </p:sp>
      <p:sp>
        <p:nvSpPr>
          <p:cNvPr id="24579" name="Rectangle 2"/>
          <p:cNvSpPr>
            <a:spLocks noGrp="1" noRot="1" noChangeAspect="1" noChangeArrowheads="1" noTextEdit="1"/>
          </p:cNvSpPr>
          <p:nvPr>
            <p:ph type="sldImg"/>
          </p:nvPr>
        </p:nvSpPr>
        <p:spPr>
          <a:solidFill>
            <a:srgbClr val="FFFFFF"/>
          </a:solidFill>
          <a:ln/>
        </p:spPr>
      </p:sp>
      <p:sp>
        <p:nvSpPr>
          <p:cNvPr id="24580" name="Rectangle 3"/>
          <p:cNvSpPr>
            <a:spLocks noGrp="1" noChangeArrowheads="1"/>
          </p:cNvSpPr>
          <p:nvPr>
            <p:ph type="body" idx="1"/>
          </p:nvPr>
        </p:nvSpPr>
        <p:spPr>
          <a:solidFill>
            <a:srgbClr val="FFFFFF"/>
          </a:solidFill>
          <a:ln>
            <a:solidFill>
              <a:srgbClr val="000000"/>
            </a:solidFill>
          </a:ln>
        </p:spPr>
        <p:txBody>
          <a:bodyPr/>
          <a:lstStyle/>
          <a:p>
            <a:pPr marL="228600" indent="-228600" eaLnBrk="1" hangingPunct="1"/>
            <a:r>
              <a:rPr lang="en-US" b="1"/>
              <a:t>Begin the session by sharing the objectives with the students.</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85EF6F7D-6ECF-4077-AEC7-055CEFF8B488}" type="slidenum">
              <a:rPr lang="en-US" sz="1200" smtClean="0"/>
              <a:pPr eaLnBrk="1" hangingPunct="1"/>
              <a:t>51</a:t>
            </a:fld>
            <a:endParaRPr lang="en-US" sz="120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You can summarize the session with the help of the Summary given in the Student Guide. </a:t>
            </a:r>
          </a:p>
          <a:p>
            <a:pPr eaLnBrk="1" hangingPunct="1"/>
            <a:r>
              <a:rPr lang="en-US"/>
              <a:t>In addition, you can ask the students to summarize what they have learned in this session.</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652AE8FB-8A27-4123-A1F3-39D59F53CEE9}" type="slidenum">
              <a:rPr lang="en-US" sz="1200" smtClean="0"/>
              <a:pPr eaLnBrk="1" hangingPunct="1"/>
              <a:t>52</a:t>
            </a:fld>
            <a:endParaRPr lang="en-US" sz="120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You can summarize the session with the help of the Summary given in the Student Guide. </a:t>
            </a:r>
          </a:p>
          <a:p>
            <a:pPr eaLnBrk="1" hangingPunct="1"/>
            <a:r>
              <a:rPr lang="en-US"/>
              <a:t>In addition, you can ask the students to summarize what they have learned in this session.</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840781FB-3C02-4A51-8945-151C91912DCC}" type="slidenum">
              <a:rPr lang="en-US" sz="1200" smtClean="0"/>
              <a:pPr eaLnBrk="1" hangingPunct="1"/>
              <a:t>53</a:t>
            </a:fld>
            <a:endParaRPr lang="en-US" sz="120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You can summarize the session with the help of the Summary given in the Student Guide. </a:t>
            </a:r>
          </a:p>
          <a:p>
            <a:pPr eaLnBrk="1" hangingPunct="1"/>
            <a:r>
              <a:rPr lang="en-US"/>
              <a:t>In addition, you can ask the students to summarize what they have learned in this session.</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BDE4AC0E-37A1-4BBC-8645-2953B0E0FBFE}" type="slidenum">
              <a:rPr lang="en-US" sz="1200" smtClean="0"/>
              <a:pPr eaLnBrk="1" hangingPunct="1"/>
              <a:t>54</a:t>
            </a:fld>
            <a:endParaRPr lang="en-US" sz="120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You can summarize the session with the help of the Summary given in the Student Guide. </a:t>
            </a:r>
          </a:p>
          <a:p>
            <a:pPr eaLnBrk="1" hangingPunct="1"/>
            <a:r>
              <a:rPr lang="en-US"/>
              <a:t>In addition, you can ask the students to summarize what they have learned in this session.</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88760C38-76D8-40BD-857A-A5513F90E386}" type="slidenum">
              <a:rPr lang="en-US" sz="1200" smtClean="0"/>
              <a:pPr eaLnBrk="1" hangingPunct="1"/>
              <a:t>55</a:t>
            </a:fld>
            <a:endParaRPr lang="en-US" sz="120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You can summarize the session with the help of the Summary given in the Student Guide. </a:t>
            </a:r>
          </a:p>
          <a:p>
            <a:pPr eaLnBrk="1" hangingPunct="1"/>
            <a:r>
              <a:rPr lang="en-US"/>
              <a:t>In addition, you can ask the students to summarize what they have learned in this session.</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6768D711-69D8-4627-9FD6-E191071763F6}" type="slidenum">
              <a:rPr lang="en-US" sz="1200" smtClean="0"/>
              <a:pPr eaLnBrk="1" hangingPunct="1"/>
              <a:t>56</a:t>
            </a:fld>
            <a:endParaRPr lang="en-US" sz="1200"/>
          </a:p>
        </p:txBody>
      </p:sp>
      <p:sp>
        <p:nvSpPr>
          <p:cNvPr id="30723" name="Rectangle 2050"/>
          <p:cNvSpPr>
            <a:spLocks noGrp="1" noRot="1" noChangeAspect="1" noChangeArrowheads="1" noTextEdit="1"/>
          </p:cNvSpPr>
          <p:nvPr>
            <p:ph type="sldImg"/>
          </p:nvPr>
        </p:nvSpPr>
        <p:spPr>
          <a:ln/>
        </p:spPr>
      </p:sp>
      <p:sp>
        <p:nvSpPr>
          <p:cNvPr id="30724" name="Rectangle 2051"/>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000"/>
              <a:t>In this slide, you will explain the concept of views to the students. Explain the students that views are used for two basic reasons – to simplify complex queries for users and to restrict users from viewing data directly from the table.</a:t>
            </a:r>
          </a:p>
          <a:p>
            <a:pPr eaLnBrk="1" hangingPunct="1"/>
            <a:r>
              <a:rPr lang="en-US" sz="1000"/>
              <a:t>While explaining views to the students you can take the example of the small window on your class room door. If somebody peeps through it he or she will only be able to see the only a small portion of the class and will think that the visible portion is the entire class room. Similarly for a view which displays only say 4 columns of a table, the user will perceive that the table contains only 4 columns.</a:t>
            </a:r>
          </a:p>
          <a:p>
            <a:pPr eaLnBrk="1" hangingPunct="1"/>
            <a:r>
              <a:rPr lang="en-US" sz="1000"/>
              <a:t>It is a good practice to follow naming conventions while creating views. Prefix the name using ‘vw’.</a:t>
            </a:r>
          </a:p>
          <a:p>
            <a:pPr eaLnBrk="1" hangingPunct="1"/>
            <a:r>
              <a:rPr lang="en-US" sz="1000"/>
              <a:t>If you want to restrict users from seeing the definition of the view using the sp_helptext command, you can encrypt the definition using the WITH ENCRYPTION option in the CREATE VIEW statement.</a:t>
            </a:r>
          </a:p>
          <a:p>
            <a:pPr eaLnBrk="1" hangingPunct="1"/>
            <a:r>
              <a:rPr lang="en-US" sz="1000"/>
              <a:t>You need to stress the fact that the views cannot store data by themselves, they get the data from the underlying base tables. A view is nothing but a query stored as an object. </a:t>
            </a:r>
          </a:p>
          <a:p>
            <a:pPr eaLnBrk="1" hangingPunct="1"/>
            <a:r>
              <a:rPr lang="en-US" sz="1000"/>
              <a:t>You can use the examples given in the Student Guide to clarify the concept to the students. Further, you can execute the following statements to explain the concept:</a:t>
            </a:r>
          </a:p>
          <a:p>
            <a:pPr eaLnBrk="1" hangingPunct="1"/>
            <a:r>
              <a:rPr lang="en-US" sz="1000" b="1"/>
              <a:t>Example:</a:t>
            </a:r>
          </a:p>
          <a:p>
            <a:pPr eaLnBrk="1" hangingPunct="1"/>
            <a:r>
              <a:rPr lang="en-US" sz="1000"/>
              <a:t>CREATE VIEW vwEmployeeDepData </a:t>
            </a:r>
          </a:p>
          <a:p>
            <a:pPr eaLnBrk="1" hangingPunct="1"/>
            <a:r>
              <a:rPr lang="en-US" sz="1000"/>
              <a:t>AS</a:t>
            </a:r>
          </a:p>
          <a:p>
            <a:pPr eaLnBrk="1" hangingPunct="1"/>
            <a:r>
              <a:rPr lang="en-US" sz="1000"/>
              <a:t>SELECT e.EmployeeID, MaritalStatus, DepartmentID</a:t>
            </a:r>
          </a:p>
          <a:p>
            <a:pPr eaLnBrk="1" hangingPunct="1"/>
            <a:r>
              <a:rPr lang="en-US" sz="1000"/>
              <a:t>FROM HumanResources.Employee e JOIN HumanResources.EmployeeDepartmentHistory d</a:t>
            </a:r>
          </a:p>
          <a:p>
            <a:pPr eaLnBrk="1" hangingPunct="1"/>
            <a:r>
              <a:rPr lang="en-US" sz="1000"/>
              <a:t>ON e.EmployeeID = d.EmployeeID</a:t>
            </a:r>
          </a:p>
          <a:p>
            <a:pPr eaLnBrk="1" hangingPunct="1"/>
            <a:r>
              <a:rPr lang="en-US" sz="1000" b="1"/>
              <a:t>Additional Input</a:t>
            </a:r>
          </a:p>
          <a:p>
            <a:pPr eaLnBrk="1" hangingPunct="1"/>
            <a:r>
              <a:rPr lang="en-US" sz="1000"/>
              <a:t>Views are slow as the query is processed each time the view is used.</a:t>
            </a:r>
          </a:p>
          <a:p>
            <a:pPr eaLnBrk="1" hangingPunct="1"/>
            <a:endParaRPr lang="en-US" sz="100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4D6FFE25-35B3-4D4B-B976-08124DD76B7F}" type="slidenum">
              <a:rPr lang="en-US" sz="1200" smtClean="0"/>
              <a:pPr eaLnBrk="1" hangingPunct="1"/>
              <a:t>57</a:t>
            </a:fld>
            <a:endParaRPr lang="en-US" sz="1200"/>
          </a:p>
        </p:txBody>
      </p:sp>
      <p:sp>
        <p:nvSpPr>
          <p:cNvPr id="31747" name="Rectangle 2050"/>
          <p:cNvSpPr>
            <a:spLocks noGrp="1" noRot="1" noChangeAspect="1" noChangeArrowheads="1" noTextEdit="1"/>
          </p:cNvSpPr>
          <p:nvPr>
            <p:ph type="sldImg"/>
          </p:nvPr>
        </p:nvSpPr>
        <p:spPr>
          <a:ln/>
        </p:spPr>
      </p:sp>
      <p:sp>
        <p:nvSpPr>
          <p:cNvPr id="31748" name="Rectangle 2051"/>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000"/>
              <a:t>In this slide, you will explain the concept of views to the students. Explain the students that views are used for two basic reasons – to simplify complex queries for users and to restrict users from viewing data directly from the table.</a:t>
            </a:r>
          </a:p>
          <a:p>
            <a:pPr eaLnBrk="1" hangingPunct="1"/>
            <a:r>
              <a:rPr lang="en-US" sz="1000"/>
              <a:t>While explaining views to the students you can take the example of the small window on your class room door. If somebody peeps through it he or she will only be able to see the only a small portion of the class and will think that the visible portion is the entire class room. Similarly for a view which displays only say 4 columns of a table, the user will perceive that the table contains only 4 columns.</a:t>
            </a:r>
          </a:p>
          <a:p>
            <a:pPr eaLnBrk="1" hangingPunct="1"/>
            <a:r>
              <a:rPr lang="en-US" sz="1000"/>
              <a:t>It is a good practice to follow naming conventions while creating views. Prefix the name using ‘vw’.</a:t>
            </a:r>
          </a:p>
          <a:p>
            <a:pPr eaLnBrk="1" hangingPunct="1"/>
            <a:r>
              <a:rPr lang="en-US" sz="1000"/>
              <a:t>If you want to restrict users from seeing the definition of the view using the sp_helptext command, you can encrypt the definition using the WITH ENCRYPTION option in the CREATE VIEW statement.</a:t>
            </a:r>
          </a:p>
          <a:p>
            <a:pPr eaLnBrk="1" hangingPunct="1"/>
            <a:r>
              <a:rPr lang="en-US" sz="1000"/>
              <a:t>You need to stress the fact that the views cannot store data by themselves, they get the data from the underlying base tables. A view is nothing but a query stored as an object. </a:t>
            </a:r>
          </a:p>
          <a:p>
            <a:pPr eaLnBrk="1" hangingPunct="1"/>
            <a:r>
              <a:rPr lang="en-US" sz="1000"/>
              <a:t>You can use the examples given in the Student Guide to clarify the concept to the students. Further, you can execute the following statements to explain the concept:</a:t>
            </a:r>
          </a:p>
          <a:p>
            <a:pPr eaLnBrk="1" hangingPunct="1"/>
            <a:r>
              <a:rPr lang="en-US" sz="1000" b="1"/>
              <a:t>Example:</a:t>
            </a:r>
          </a:p>
          <a:p>
            <a:pPr eaLnBrk="1" hangingPunct="1"/>
            <a:r>
              <a:rPr lang="en-US" sz="1000"/>
              <a:t>CREATE VIEW vwEmployeeDepData </a:t>
            </a:r>
          </a:p>
          <a:p>
            <a:pPr eaLnBrk="1" hangingPunct="1"/>
            <a:r>
              <a:rPr lang="en-US" sz="1000"/>
              <a:t>AS</a:t>
            </a:r>
          </a:p>
          <a:p>
            <a:pPr eaLnBrk="1" hangingPunct="1"/>
            <a:r>
              <a:rPr lang="en-US" sz="1000"/>
              <a:t>SELECT e.EmployeeID, MaritalStatus, DepartmentID</a:t>
            </a:r>
          </a:p>
          <a:p>
            <a:pPr eaLnBrk="1" hangingPunct="1"/>
            <a:r>
              <a:rPr lang="en-US" sz="1000"/>
              <a:t>FROM HumanResources.Employee e JOIN HumanResources.EmployeeDepartmentHistory d</a:t>
            </a:r>
          </a:p>
          <a:p>
            <a:pPr eaLnBrk="1" hangingPunct="1"/>
            <a:r>
              <a:rPr lang="en-US" sz="1000"/>
              <a:t>ON e.EmployeeID = d.EmployeeID</a:t>
            </a:r>
          </a:p>
          <a:p>
            <a:pPr eaLnBrk="1" hangingPunct="1"/>
            <a:r>
              <a:rPr lang="en-US" sz="1000" b="1"/>
              <a:t>Additional Input</a:t>
            </a:r>
          </a:p>
          <a:p>
            <a:pPr eaLnBrk="1" hangingPunct="1"/>
            <a:r>
              <a:rPr lang="en-US" sz="1000"/>
              <a:t>Views are slow as the query is processed each time the view is used.</a:t>
            </a:r>
          </a:p>
          <a:p>
            <a:pPr eaLnBrk="1" hangingPunct="1"/>
            <a:endParaRPr lang="en-US" sz="100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4B286931-A115-4D73-A9D1-F29DD595A54C}" type="slidenum">
              <a:rPr lang="en-US" sz="1200" smtClean="0"/>
              <a:pPr eaLnBrk="1" hangingPunct="1"/>
              <a:t>58</a:t>
            </a:fld>
            <a:endParaRPr lang="en-US" sz="1200"/>
          </a:p>
        </p:txBody>
      </p:sp>
      <p:sp>
        <p:nvSpPr>
          <p:cNvPr id="32771" name="Rectangle 2050"/>
          <p:cNvSpPr>
            <a:spLocks noGrp="1" noRot="1" noChangeAspect="1" noChangeArrowheads="1" noTextEdit="1"/>
          </p:cNvSpPr>
          <p:nvPr>
            <p:ph type="sldImg"/>
          </p:nvPr>
        </p:nvSpPr>
        <p:spPr>
          <a:ln/>
        </p:spPr>
      </p:sp>
      <p:sp>
        <p:nvSpPr>
          <p:cNvPr id="32772" name="Rectangle 2051"/>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000"/>
              <a:t>In this slide, you will explain the concept of views to the students. Explain the students that views are used for two basic reasons – to simplify complex queries for users and to restrict users from viewing data directly from the table.</a:t>
            </a:r>
          </a:p>
          <a:p>
            <a:pPr eaLnBrk="1" hangingPunct="1"/>
            <a:r>
              <a:rPr lang="en-US" sz="1000"/>
              <a:t>While explaining views to the students you can take the example of the small window on your class room door. If somebody peeps through it he or she will only be able to see the only a small portion of the class and will think that the visible portion is the entire class room. Similarly for a view which displays only say 4 columns of a table, the user will perceive that the table contains only 4 columns.</a:t>
            </a:r>
          </a:p>
          <a:p>
            <a:pPr eaLnBrk="1" hangingPunct="1"/>
            <a:r>
              <a:rPr lang="en-US" sz="1000"/>
              <a:t>It is a good practice to follow naming conventions while creating views. Prefix the name using ‘vw’.</a:t>
            </a:r>
          </a:p>
          <a:p>
            <a:pPr eaLnBrk="1" hangingPunct="1"/>
            <a:r>
              <a:rPr lang="en-US" sz="1000"/>
              <a:t>If you want to restrict users from seeing the definition of the view using the sp_helptext command, you can encrypt the definition using the WITH ENCRYPTION option in the CREATE VIEW statement.</a:t>
            </a:r>
          </a:p>
          <a:p>
            <a:pPr eaLnBrk="1" hangingPunct="1"/>
            <a:r>
              <a:rPr lang="en-US" sz="1000"/>
              <a:t>You need to stress the fact that the views cannot store data by themselves, they get the data from the underlying base tables. A view is nothing but a query stored as an object. </a:t>
            </a:r>
          </a:p>
          <a:p>
            <a:pPr eaLnBrk="1" hangingPunct="1"/>
            <a:r>
              <a:rPr lang="en-US" sz="1000"/>
              <a:t>You can use the examples given in the Student Guide to clarify the concept to the students. Further, you can execute the following statements to explain the concept:</a:t>
            </a:r>
          </a:p>
          <a:p>
            <a:pPr eaLnBrk="1" hangingPunct="1"/>
            <a:r>
              <a:rPr lang="en-US" sz="1000" b="1"/>
              <a:t>Example:</a:t>
            </a:r>
          </a:p>
          <a:p>
            <a:pPr eaLnBrk="1" hangingPunct="1"/>
            <a:r>
              <a:rPr lang="en-US" sz="1000"/>
              <a:t>CREATE VIEW vwEmployeeDepData </a:t>
            </a:r>
          </a:p>
          <a:p>
            <a:pPr eaLnBrk="1" hangingPunct="1"/>
            <a:r>
              <a:rPr lang="en-US" sz="1000"/>
              <a:t>AS</a:t>
            </a:r>
          </a:p>
          <a:p>
            <a:pPr eaLnBrk="1" hangingPunct="1"/>
            <a:r>
              <a:rPr lang="en-US" sz="1000"/>
              <a:t>SELECT e.EmployeeID, MaritalStatus, DepartmentID</a:t>
            </a:r>
          </a:p>
          <a:p>
            <a:pPr eaLnBrk="1" hangingPunct="1"/>
            <a:r>
              <a:rPr lang="en-US" sz="1000"/>
              <a:t>FROM HumanResources.Employee e JOIN HumanResources.EmployeeDepartmentHistory d</a:t>
            </a:r>
          </a:p>
          <a:p>
            <a:pPr eaLnBrk="1" hangingPunct="1"/>
            <a:r>
              <a:rPr lang="en-US" sz="1000"/>
              <a:t>ON e.EmployeeID = d.EmployeeID</a:t>
            </a:r>
          </a:p>
          <a:p>
            <a:pPr eaLnBrk="1" hangingPunct="1"/>
            <a:r>
              <a:rPr lang="en-US" sz="1000" b="1"/>
              <a:t>Additional Input</a:t>
            </a:r>
          </a:p>
          <a:p>
            <a:pPr eaLnBrk="1" hangingPunct="1"/>
            <a:r>
              <a:rPr lang="en-US" sz="1000"/>
              <a:t>Views are slow as the query is processed each time the view is used.</a:t>
            </a:r>
          </a:p>
          <a:p>
            <a:pPr eaLnBrk="1" hangingPunct="1"/>
            <a:endParaRPr lang="en-US" sz="100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fld id="{F78D8234-C8F2-48FC-9FAA-932C701A291A}" type="slidenum">
              <a:rPr lang="en-US" sz="1200"/>
              <a:pPr algn="r" eaLnBrk="1" hangingPunct="1"/>
              <a:t>59</a:t>
            </a:fld>
            <a:endParaRPr lang="en-US" sz="1200"/>
          </a:p>
        </p:txBody>
      </p:sp>
      <p:sp>
        <p:nvSpPr>
          <p:cNvPr id="33795" name="Rectangle 2050"/>
          <p:cNvSpPr>
            <a:spLocks noGrp="1" noRot="1" noChangeAspect="1" noChangeArrowheads="1" noTextEdit="1"/>
          </p:cNvSpPr>
          <p:nvPr>
            <p:ph type="sldImg"/>
          </p:nvPr>
        </p:nvSpPr>
        <p:spPr>
          <a:ln/>
        </p:spPr>
      </p:sp>
      <p:sp>
        <p:nvSpPr>
          <p:cNvPr id="33796" name="Rectangle 2051"/>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000"/>
              <a:t>In this slide, you will explain the concept of views to the students. Explain the students that views are used for two basic reasons – to simplify complex queries for users and to restrict users from viewing data directly from the table.</a:t>
            </a:r>
          </a:p>
          <a:p>
            <a:pPr eaLnBrk="1" hangingPunct="1"/>
            <a:r>
              <a:rPr lang="en-US" sz="1000"/>
              <a:t>While explaining views to the students you can take the example of the small window on your class room door. If somebody peeps through it he or she will only be able to see the only a small portion of the class and will think that the visible portion is the entire class room. Similarly for a view which displays only say 4 columns of a table, the user will perceive that the table contains only 4 columns.</a:t>
            </a:r>
          </a:p>
          <a:p>
            <a:pPr eaLnBrk="1" hangingPunct="1"/>
            <a:r>
              <a:rPr lang="en-US" sz="1000"/>
              <a:t>It is a good practice to follow naming conventions while creating views. Prefix the name using ‘vw’.</a:t>
            </a:r>
          </a:p>
          <a:p>
            <a:pPr eaLnBrk="1" hangingPunct="1"/>
            <a:r>
              <a:rPr lang="en-US" sz="1000"/>
              <a:t>If you want to restrict users from seeing the definition of the view using the sp_helptext command, you can encrypt the definition using the WITH ENCRYPTION option in the CREATE VIEW statement.</a:t>
            </a:r>
          </a:p>
          <a:p>
            <a:pPr eaLnBrk="1" hangingPunct="1"/>
            <a:r>
              <a:rPr lang="en-US" sz="1000"/>
              <a:t>You need to stress the fact that the views cannot store data by themselves, they get the data from the underlying base tables. A view is nothing but a query stored as an object. </a:t>
            </a:r>
          </a:p>
          <a:p>
            <a:pPr eaLnBrk="1" hangingPunct="1"/>
            <a:r>
              <a:rPr lang="en-US" sz="1000"/>
              <a:t>You can use the examples given in the Student Guide to clarify the concept to the students. Further, you can execute the following statements to explain the concept:</a:t>
            </a:r>
          </a:p>
          <a:p>
            <a:pPr eaLnBrk="1" hangingPunct="1"/>
            <a:r>
              <a:rPr lang="en-US" sz="1000" b="1"/>
              <a:t>Example:</a:t>
            </a:r>
          </a:p>
          <a:p>
            <a:pPr eaLnBrk="1" hangingPunct="1"/>
            <a:r>
              <a:rPr lang="en-US" sz="1000"/>
              <a:t>CREATE VIEW vwEmployeeDepData </a:t>
            </a:r>
          </a:p>
          <a:p>
            <a:pPr eaLnBrk="1" hangingPunct="1"/>
            <a:r>
              <a:rPr lang="en-US" sz="1000"/>
              <a:t>AS</a:t>
            </a:r>
          </a:p>
          <a:p>
            <a:pPr eaLnBrk="1" hangingPunct="1"/>
            <a:r>
              <a:rPr lang="en-US" sz="1000"/>
              <a:t>SELECT e.EmployeeID, MaritalStatus, DepartmentID</a:t>
            </a:r>
          </a:p>
          <a:p>
            <a:pPr eaLnBrk="1" hangingPunct="1"/>
            <a:r>
              <a:rPr lang="en-US" sz="1000"/>
              <a:t>FROM HumanResources.Employee e JOIN HumanResources.EmployeeDepartmentHistory d</a:t>
            </a:r>
          </a:p>
          <a:p>
            <a:pPr eaLnBrk="1" hangingPunct="1"/>
            <a:r>
              <a:rPr lang="en-US" sz="1000"/>
              <a:t>ON e.EmployeeID = d.EmployeeID</a:t>
            </a:r>
          </a:p>
          <a:p>
            <a:pPr eaLnBrk="1" hangingPunct="1"/>
            <a:r>
              <a:rPr lang="en-US" sz="1000" b="1"/>
              <a:t>Additional Input</a:t>
            </a:r>
          </a:p>
          <a:p>
            <a:pPr eaLnBrk="1" hangingPunct="1"/>
            <a:r>
              <a:rPr lang="en-US" sz="1000"/>
              <a:t>Views are slow as the query is processed each time the view is used.</a:t>
            </a:r>
          </a:p>
          <a:p>
            <a:pPr eaLnBrk="1" hangingPunct="1"/>
            <a:endParaRPr lang="en-US" sz="10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054" eaLnBrk="0" hangingPunct="0">
              <a:defRPr sz="2300">
                <a:solidFill>
                  <a:schemeClr val="tx1"/>
                </a:solidFill>
                <a:latin typeface="Times New Roman" pitchFamily="18" charset="0"/>
              </a:defRPr>
            </a:lvl1pPr>
            <a:lvl2pPr marL="718953" indent="-276520" defTabSz="914054" eaLnBrk="0" hangingPunct="0">
              <a:defRPr sz="2300">
                <a:solidFill>
                  <a:schemeClr val="tx1"/>
                </a:solidFill>
                <a:latin typeface="Times New Roman" pitchFamily="18" charset="0"/>
              </a:defRPr>
            </a:lvl2pPr>
            <a:lvl3pPr marL="1106081" indent="-221216" defTabSz="914054" eaLnBrk="0" hangingPunct="0">
              <a:defRPr sz="2300">
                <a:solidFill>
                  <a:schemeClr val="tx1"/>
                </a:solidFill>
                <a:latin typeface="Times New Roman" pitchFamily="18" charset="0"/>
              </a:defRPr>
            </a:lvl3pPr>
            <a:lvl4pPr marL="1548514" indent="-221216" defTabSz="914054" eaLnBrk="0" hangingPunct="0">
              <a:defRPr sz="2300">
                <a:solidFill>
                  <a:schemeClr val="tx1"/>
                </a:solidFill>
                <a:latin typeface="Times New Roman" pitchFamily="18" charset="0"/>
              </a:defRPr>
            </a:lvl4pPr>
            <a:lvl5pPr marL="1990946" indent="-221216" defTabSz="914054" eaLnBrk="0" hangingPunct="0">
              <a:defRPr sz="2300">
                <a:solidFill>
                  <a:schemeClr val="tx1"/>
                </a:solidFill>
                <a:latin typeface="Times New Roman" pitchFamily="18" charset="0"/>
              </a:defRPr>
            </a:lvl5pPr>
            <a:lvl6pPr marL="2433378" indent="-221216" defTabSz="914054" eaLnBrk="0" fontAlgn="base" hangingPunct="0">
              <a:spcBef>
                <a:spcPct val="0"/>
              </a:spcBef>
              <a:spcAft>
                <a:spcPct val="0"/>
              </a:spcAft>
              <a:defRPr sz="2300">
                <a:solidFill>
                  <a:schemeClr val="tx1"/>
                </a:solidFill>
                <a:latin typeface="Times New Roman" pitchFamily="18" charset="0"/>
              </a:defRPr>
            </a:lvl6pPr>
            <a:lvl7pPr marL="2875811" indent="-221216" defTabSz="914054" eaLnBrk="0" fontAlgn="base" hangingPunct="0">
              <a:spcBef>
                <a:spcPct val="0"/>
              </a:spcBef>
              <a:spcAft>
                <a:spcPct val="0"/>
              </a:spcAft>
              <a:defRPr sz="2300">
                <a:solidFill>
                  <a:schemeClr val="tx1"/>
                </a:solidFill>
                <a:latin typeface="Times New Roman" pitchFamily="18" charset="0"/>
              </a:defRPr>
            </a:lvl7pPr>
            <a:lvl8pPr marL="3318243" indent="-221216" defTabSz="914054" eaLnBrk="0" fontAlgn="base" hangingPunct="0">
              <a:spcBef>
                <a:spcPct val="0"/>
              </a:spcBef>
              <a:spcAft>
                <a:spcPct val="0"/>
              </a:spcAft>
              <a:defRPr sz="2300">
                <a:solidFill>
                  <a:schemeClr val="tx1"/>
                </a:solidFill>
                <a:latin typeface="Times New Roman" pitchFamily="18" charset="0"/>
              </a:defRPr>
            </a:lvl8pPr>
            <a:lvl9pPr marL="3760676" indent="-221216" defTabSz="914054" eaLnBrk="0" fontAlgn="base" hangingPunct="0">
              <a:spcBef>
                <a:spcPct val="0"/>
              </a:spcBef>
              <a:spcAft>
                <a:spcPct val="0"/>
              </a:spcAft>
              <a:defRPr sz="2300">
                <a:solidFill>
                  <a:schemeClr val="tx1"/>
                </a:solidFill>
                <a:latin typeface="Times New Roman" pitchFamily="18" charset="0"/>
              </a:defRPr>
            </a:lvl9pPr>
          </a:lstStyle>
          <a:p>
            <a:pPr eaLnBrk="1" hangingPunct="1"/>
            <a:fld id="{8AD4EF2E-7D42-4B1B-8861-11BC31ADE2E2}" type="slidenum">
              <a:rPr lang="en-US" sz="1200"/>
              <a:pPr eaLnBrk="1" hangingPunct="1"/>
              <a:t>6</a:t>
            </a:fld>
            <a:endParaRPr lang="en-US" sz="120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IN"/>
              <a:t>In this slide, you need to explain the user-defined functions first. In addition, state that User-Defined functions are of two types, Scalar Functions and Table-Valued Functions. </a:t>
            </a:r>
          </a:p>
          <a:p>
            <a:pPr eaLnBrk="1" hangingPunct="1"/>
            <a:r>
              <a:rPr lang="en-IN"/>
              <a:t>In addition, you need to explain about Scalar Functions and creating Scalar Function. </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5D90A526-E505-4E13-BB02-6A7811D18F3B}" type="slidenum">
              <a:rPr lang="en-US" sz="1200" smtClean="0"/>
              <a:pPr eaLnBrk="1" hangingPunct="1"/>
              <a:t>60</a:t>
            </a:fld>
            <a:endParaRPr lang="en-US" sz="1200"/>
          </a:p>
        </p:txBody>
      </p:sp>
      <p:sp>
        <p:nvSpPr>
          <p:cNvPr id="34819" name="Rectangle 2050"/>
          <p:cNvSpPr>
            <a:spLocks noGrp="1" noRot="1" noChangeAspect="1" noChangeArrowheads="1" noTextEdit="1"/>
          </p:cNvSpPr>
          <p:nvPr>
            <p:ph type="sldImg"/>
          </p:nvPr>
        </p:nvSpPr>
        <p:spPr>
          <a:ln/>
        </p:spPr>
      </p:sp>
      <p:sp>
        <p:nvSpPr>
          <p:cNvPr id="34820" name="Rectangle 2051"/>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000"/>
              <a:t>In this slide, you will explain the concept of views to the students. Explain the students that views are used for two basic reasons – to simplify complex queries for users and to restrict users from viewing data directly from the table.</a:t>
            </a:r>
          </a:p>
          <a:p>
            <a:pPr eaLnBrk="1" hangingPunct="1"/>
            <a:r>
              <a:rPr lang="en-US" sz="1000"/>
              <a:t>While explaining views to the students you can take the example of the small window on your class room door. If somebody peeps through it he or she will only be able to see the only a small portion of the class and will think that the visible portion is the entire class room. Similarly for a view which displays only say 4 columns of a table, the user will perceive that the table contains only 4 columns.</a:t>
            </a:r>
          </a:p>
          <a:p>
            <a:pPr eaLnBrk="1" hangingPunct="1"/>
            <a:r>
              <a:rPr lang="en-US" sz="1000"/>
              <a:t>It is a good practice to follow naming conventions while creating views. Prefix the name using ‘vw’.</a:t>
            </a:r>
          </a:p>
          <a:p>
            <a:pPr eaLnBrk="1" hangingPunct="1"/>
            <a:r>
              <a:rPr lang="en-US" sz="1000"/>
              <a:t>If you want to restrict users from seeing the definition of the view using the sp_helptext command, you can encrypt the definition using the WITH ENCRYPTION option in the CREATE VIEW statement.</a:t>
            </a:r>
          </a:p>
          <a:p>
            <a:pPr eaLnBrk="1" hangingPunct="1"/>
            <a:r>
              <a:rPr lang="en-US" sz="1000"/>
              <a:t>You need to stress the fact that the views cannot store data by themselves, they get the data from the underlying base tables. A view is nothing but a query stored as an object. </a:t>
            </a:r>
          </a:p>
          <a:p>
            <a:pPr eaLnBrk="1" hangingPunct="1"/>
            <a:r>
              <a:rPr lang="en-US" sz="1000"/>
              <a:t>You can use the examples given in the Student Guide to clarify the concept to the students. Further, you can execute the following statements to explain the concept:</a:t>
            </a:r>
          </a:p>
          <a:p>
            <a:pPr eaLnBrk="1" hangingPunct="1"/>
            <a:r>
              <a:rPr lang="en-US" sz="1000" b="1"/>
              <a:t>Example:</a:t>
            </a:r>
          </a:p>
          <a:p>
            <a:pPr eaLnBrk="1" hangingPunct="1"/>
            <a:r>
              <a:rPr lang="en-US" sz="1000"/>
              <a:t>CREATE VIEW vwEmployeeDepData </a:t>
            </a:r>
          </a:p>
          <a:p>
            <a:pPr eaLnBrk="1" hangingPunct="1"/>
            <a:r>
              <a:rPr lang="en-US" sz="1000"/>
              <a:t>AS</a:t>
            </a:r>
          </a:p>
          <a:p>
            <a:pPr eaLnBrk="1" hangingPunct="1"/>
            <a:r>
              <a:rPr lang="en-US" sz="1000"/>
              <a:t>SELECT e.EmployeeID, MaritalStatus, DepartmentID</a:t>
            </a:r>
          </a:p>
          <a:p>
            <a:pPr eaLnBrk="1" hangingPunct="1"/>
            <a:r>
              <a:rPr lang="en-US" sz="1000"/>
              <a:t>FROM HumanResources.Employee e JOIN HumanResources.EmployeeDepartmentHistory d</a:t>
            </a:r>
          </a:p>
          <a:p>
            <a:pPr eaLnBrk="1" hangingPunct="1"/>
            <a:r>
              <a:rPr lang="en-US" sz="1000"/>
              <a:t>ON e.EmployeeID = d.EmployeeID</a:t>
            </a:r>
          </a:p>
          <a:p>
            <a:pPr eaLnBrk="1" hangingPunct="1"/>
            <a:r>
              <a:rPr lang="en-US" sz="1000" b="1"/>
              <a:t>Additional Input</a:t>
            </a:r>
          </a:p>
          <a:p>
            <a:pPr eaLnBrk="1" hangingPunct="1"/>
            <a:r>
              <a:rPr lang="en-US" sz="1000"/>
              <a:t>Views are slow as the query is processed each time the view is used.</a:t>
            </a:r>
          </a:p>
          <a:p>
            <a:pPr eaLnBrk="1" hangingPunct="1"/>
            <a:endParaRPr lang="en-US" sz="100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15F964FF-47DF-47D1-8357-1F561909D02D}" type="slidenum">
              <a:rPr lang="en-US" sz="1200" smtClean="0"/>
              <a:pPr eaLnBrk="1" hangingPunct="1"/>
              <a:t>61</a:t>
            </a:fld>
            <a:endParaRPr lang="en-US" sz="1200"/>
          </a:p>
        </p:txBody>
      </p:sp>
      <p:sp>
        <p:nvSpPr>
          <p:cNvPr id="35843" name="Rectangle 2050"/>
          <p:cNvSpPr>
            <a:spLocks noGrp="1" noRot="1" noChangeAspect="1" noChangeArrowheads="1" noTextEdit="1"/>
          </p:cNvSpPr>
          <p:nvPr>
            <p:ph type="sldImg"/>
          </p:nvPr>
        </p:nvSpPr>
        <p:spPr>
          <a:ln/>
        </p:spPr>
      </p:sp>
      <p:sp>
        <p:nvSpPr>
          <p:cNvPr id="35844" name="Rectangle 2051"/>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000"/>
              <a:t>In this slide, you will explain the concept of views to the students. Explain the students that views are used for two basic reasons – to simplify complex queries for users and to restrict users from viewing data directly from the table.</a:t>
            </a:r>
          </a:p>
          <a:p>
            <a:pPr eaLnBrk="1" hangingPunct="1"/>
            <a:r>
              <a:rPr lang="en-US" sz="1000"/>
              <a:t>While explaining views to the students you can take the example of the small window on your class room door. If somebody peeps through it he or she will only be able to see the only a small portion of the class and will think that the visible portion is the entire class room. Similarly for a view which displays only say 4 columns of a table, the user will perceive that the table contains only 4 columns.</a:t>
            </a:r>
          </a:p>
          <a:p>
            <a:pPr eaLnBrk="1" hangingPunct="1"/>
            <a:r>
              <a:rPr lang="en-US" sz="1000"/>
              <a:t>It is a good practice to follow naming conventions while creating views. Prefix the name using ‘vw’.</a:t>
            </a:r>
          </a:p>
          <a:p>
            <a:pPr eaLnBrk="1" hangingPunct="1"/>
            <a:r>
              <a:rPr lang="en-US" sz="1000"/>
              <a:t>If you want to restrict users from seeing the definition of the view using the sp_helptext command, you can encrypt the definition using the WITH ENCRYPTION option in the CREATE VIEW statement.</a:t>
            </a:r>
          </a:p>
          <a:p>
            <a:pPr eaLnBrk="1" hangingPunct="1"/>
            <a:r>
              <a:rPr lang="en-US" sz="1000"/>
              <a:t>You need to stress the fact that the views cannot store data by themselves, they get the data from the underlying base tables. A view is nothing but a query stored as an object. </a:t>
            </a:r>
          </a:p>
          <a:p>
            <a:pPr eaLnBrk="1" hangingPunct="1"/>
            <a:r>
              <a:rPr lang="en-US" sz="1000"/>
              <a:t>You can use the examples given in the Student Guide to clarify the concept to the students. Further, you can execute the following statements to explain the concept:</a:t>
            </a:r>
          </a:p>
          <a:p>
            <a:pPr eaLnBrk="1" hangingPunct="1"/>
            <a:r>
              <a:rPr lang="en-US" sz="1000" b="1"/>
              <a:t>Example:</a:t>
            </a:r>
          </a:p>
          <a:p>
            <a:pPr eaLnBrk="1" hangingPunct="1"/>
            <a:r>
              <a:rPr lang="en-US" sz="1000"/>
              <a:t>CREATE VIEW vwEmployeeDepData </a:t>
            </a:r>
          </a:p>
          <a:p>
            <a:pPr eaLnBrk="1" hangingPunct="1"/>
            <a:r>
              <a:rPr lang="en-US" sz="1000"/>
              <a:t>AS</a:t>
            </a:r>
          </a:p>
          <a:p>
            <a:pPr eaLnBrk="1" hangingPunct="1"/>
            <a:r>
              <a:rPr lang="en-US" sz="1000"/>
              <a:t>SELECT e.EmployeeID, MaritalStatus, DepartmentID</a:t>
            </a:r>
          </a:p>
          <a:p>
            <a:pPr eaLnBrk="1" hangingPunct="1"/>
            <a:r>
              <a:rPr lang="en-US" sz="1000"/>
              <a:t>FROM HumanResources.Employee e JOIN HumanResources.EmployeeDepartmentHistory d</a:t>
            </a:r>
          </a:p>
          <a:p>
            <a:pPr eaLnBrk="1" hangingPunct="1"/>
            <a:r>
              <a:rPr lang="en-US" sz="1000"/>
              <a:t>ON e.EmployeeID = d.EmployeeID</a:t>
            </a:r>
          </a:p>
          <a:p>
            <a:pPr eaLnBrk="1" hangingPunct="1"/>
            <a:r>
              <a:rPr lang="en-US" sz="1000" b="1"/>
              <a:t>Additional Input</a:t>
            </a:r>
          </a:p>
          <a:p>
            <a:pPr eaLnBrk="1" hangingPunct="1"/>
            <a:r>
              <a:rPr lang="en-US" sz="1000"/>
              <a:t>Views are slow as the query is processed each time the view is used.</a:t>
            </a:r>
          </a:p>
          <a:p>
            <a:pPr eaLnBrk="1" hangingPunct="1"/>
            <a:endParaRPr lang="en-US" sz="100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B5CD3E18-3694-4E00-AC27-450569785B7D}" type="slidenum">
              <a:rPr lang="en-US" sz="1200" smtClean="0"/>
              <a:pPr eaLnBrk="1" hangingPunct="1"/>
              <a:t>62</a:t>
            </a:fld>
            <a:endParaRPr lang="en-US" sz="120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In this slide, you need to explain how to manage views to the students.  </a:t>
            </a:r>
          </a:p>
          <a:p>
            <a:pPr eaLnBrk="1" hangingPunct="1"/>
            <a:r>
              <a:rPr lang="en-US"/>
              <a:t>You can use the examples given in the Student Guide to clarify the concept to the students. Further, you can execute the following statements to explain the concept:</a:t>
            </a:r>
          </a:p>
          <a:p>
            <a:pPr eaLnBrk="1" hangingPunct="1"/>
            <a:endParaRPr lang="en-US"/>
          </a:p>
          <a:p>
            <a:pPr eaLnBrk="1" hangingPunct="1"/>
            <a:r>
              <a:rPr lang="en-US" b="1"/>
              <a:t>Example: (Alter)</a:t>
            </a:r>
            <a:endParaRPr lang="en-US"/>
          </a:p>
          <a:p>
            <a:pPr eaLnBrk="1" hangingPunct="1"/>
            <a:r>
              <a:rPr lang="en-US"/>
              <a:t>ALTER VIEW vwEmployeeDepData </a:t>
            </a:r>
          </a:p>
          <a:p>
            <a:pPr eaLnBrk="1" hangingPunct="1"/>
            <a:r>
              <a:rPr lang="en-US"/>
              <a:t>AS</a:t>
            </a:r>
          </a:p>
          <a:p>
            <a:pPr eaLnBrk="1" hangingPunct="1"/>
            <a:r>
              <a:rPr lang="en-US"/>
              <a:t>SELECT e.EmployeeID, LoginID, MaritalStatus, DepartmentID</a:t>
            </a:r>
          </a:p>
          <a:p>
            <a:pPr eaLnBrk="1" hangingPunct="1"/>
            <a:r>
              <a:rPr lang="en-US"/>
              <a:t>FROM HumanResources.Employee e JOIN HumanResources.EmployeeDepartmentHistory d</a:t>
            </a:r>
          </a:p>
          <a:p>
            <a:pPr eaLnBrk="1" hangingPunct="1"/>
            <a:r>
              <a:rPr lang="en-US"/>
              <a:t>ON e.EmployeeID = d.EmployeeID</a:t>
            </a:r>
          </a:p>
          <a:p>
            <a:pPr eaLnBrk="1" hangingPunct="1"/>
            <a:endParaRPr lang="en-US"/>
          </a:p>
          <a:p>
            <a:pPr eaLnBrk="1" hangingPunct="1"/>
            <a:endParaRPr lang="en-US"/>
          </a:p>
          <a:p>
            <a:pPr eaLnBrk="1" hangingPunct="1"/>
            <a:r>
              <a:rPr lang="en-US" b="1"/>
              <a:t>Example: (Drop)</a:t>
            </a:r>
            <a:endParaRPr lang="en-US"/>
          </a:p>
          <a:p>
            <a:pPr eaLnBrk="1" hangingPunct="1"/>
            <a:r>
              <a:rPr lang="en-US"/>
              <a:t>DROP VIEW vwEmployeeDepData</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fld id="{3631C0A6-2536-47F5-B10A-D3B5EF0493D3}" type="slidenum">
              <a:rPr lang="en-US" sz="1200"/>
              <a:pPr algn="r" eaLnBrk="1" hangingPunct="1"/>
              <a:t>63</a:t>
            </a:fld>
            <a:endParaRPr lang="en-US" sz="120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In this slide, you need to explain how to manage views to the students.  </a:t>
            </a:r>
          </a:p>
          <a:p>
            <a:pPr eaLnBrk="1" hangingPunct="1"/>
            <a:r>
              <a:rPr lang="en-US"/>
              <a:t>You can use the examples given in the Student Guide to clarify the concept to the students. Further, you can execute the following statements to explain the concept:</a:t>
            </a:r>
          </a:p>
          <a:p>
            <a:pPr eaLnBrk="1" hangingPunct="1"/>
            <a:endParaRPr lang="en-US"/>
          </a:p>
          <a:p>
            <a:pPr eaLnBrk="1" hangingPunct="1"/>
            <a:r>
              <a:rPr lang="en-US" b="1"/>
              <a:t>Example: (Alter)</a:t>
            </a:r>
            <a:endParaRPr lang="en-US"/>
          </a:p>
          <a:p>
            <a:pPr eaLnBrk="1" hangingPunct="1"/>
            <a:r>
              <a:rPr lang="en-US"/>
              <a:t>ALTER VIEW vwEmployeeDepData </a:t>
            </a:r>
          </a:p>
          <a:p>
            <a:pPr eaLnBrk="1" hangingPunct="1"/>
            <a:r>
              <a:rPr lang="en-US"/>
              <a:t>AS</a:t>
            </a:r>
          </a:p>
          <a:p>
            <a:pPr eaLnBrk="1" hangingPunct="1"/>
            <a:r>
              <a:rPr lang="en-US"/>
              <a:t>SELECT e.EmployeeID, LoginID, MaritalStatus, DepartmentID</a:t>
            </a:r>
          </a:p>
          <a:p>
            <a:pPr eaLnBrk="1" hangingPunct="1"/>
            <a:r>
              <a:rPr lang="en-US"/>
              <a:t>FROM HumanResources.Employee e JOIN HumanResources.EmployeeDepartmentHistory d</a:t>
            </a:r>
          </a:p>
          <a:p>
            <a:pPr eaLnBrk="1" hangingPunct="1"/>
            <a:r>
              <a:rPr lang="en-US"/>
              <a:t>ON e.EmployeeID = d.EmployeeID</a:t>
            </a:r>
          </a:p>
          <a:p>
            <a:pPr eaLnBrk="1" hangingPunct="1"/>
            <a:endParaRPr lang="en-US"/>
          </a:p>
          <a:p>
            <a:pPr eaLnBrk="1" hangingPunct="1"/>
            <a:endParaRPr lang="en-US"/>
          </a:p>
          <a:p>
            <a:pPr eaLnBrk="1" hangingPunct="1"/>
            <a:r>
              <a:rPr lang="en-US" b="1"/>
              <a:t>Example: (Drop)</a:t>
            </a:r>
            <a:endParaRPr lang="en-US"/>
          </a:p>
          <a:p>
            <a:pPr eaLnBrk="1" hangingPunct="1"/>
            <a:r>
              <a:rPr lang="en-US"/>
              <a:t>DROP VIEW vwEmployeeDepData</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6845C7B4-89A9-47D7-8996-9EDEDCF496E2}" type="slidenum">
              <a:rPr lang="en-US" sz="1200" smtClean="0"/>
              <a:pPr eaLnBrk="1" hangingPunct="1"/>
              <a:t>64</a:t>
            </a:fld>
            <a:endParaRPr lang="en-US" sz="120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In this slide, you will explain how to rename a view. You can execute the following statements to explain the concept: </a:t>
            </a:r>
          </a:p>
          <a:p>
            <a:pPr eaLnBrk="1" hangingPunct="1"/>
            <a:r>
              <a:rPr lang="en-US"/>
              <a:t> </a:t>
            </a:r>
          </a:p>
          <a:p>
            <a:pPr eaLnBrk="1" hangingPunct="1"/>
            <a:r>
              <a:rPr lang="en-US" b="1"/>
              <a:t>Example: (Rename)</a:t>
            </a:r>
            <a:endParaRPr lang="en-US"/>
          </a:p>
          <a:p>
            <a:pPr eaLnBrk="1" hangingPunct="1"/>
            <a:r>
              <a:rPr lang="en-US"/>
              <a:t>sp_rename vwSal, vwSalary </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82E7D387-7638-4283-8A41-7D67B965FD61}" type="slidenum">
              <a:rPr lang="en-US" sz="1200" smtClean="0"/>
              <a:pPr eaLnBrk="1" hangingPunct="1"/>
              <a:t>65</a:t>
            </a:fld>
            <a:endParaRPr lang="en-US" sz="120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In this slide, you need to explain how to manage views to the students.  </a:t>
            </a:r>
          </a:p>
          <a:p>
            <a:pPr eaLnBrk="1" hangingPunct="1"/>
            <a:r>
              <a:rPr lang="en-US"/>
              <a:t>You can use the examples given in the Student Guide to clarify the concept to the students. Further, you can execute the following statements to explain the concept:</a:t>
            </a:r>
          </a:p>
          <a:p>
            <a:pPr eaLnBrk="1" hangingPunct="1"/>
            <a:endParaRPr lang="en-US"/>
          </a:p>
          <a:p>
            <a:pPr eaLnBrk="1" hangingPunct="1"/>
            <a:r>
              <a:rPr lang="en-US" b="1"/>
              <a:t>Example: (Alter)</a:t>
            </a:r>
            <a:endParaRPr lang="en-US"/>
          </a:p>
          <a:p>
            <a:pPr eaLnBrk="1" hangingPunct="1"/>
            <a:r>
              <a:rPr lang="en-US"/>
              <a:t>ALTER VIEW vwEmployeeDepData </a:t>
            </a:r>
          </a:p>
          <a:p>
            <a:pPr eaLnBrk="1" hangingPunct="1"/>
            <a:r>
              <a:rPr lang="en-US"/>
              <a:t>AS</a:t>
            </a:r>
          </a:p>
          <a:p>
            <a:pPr eaLnBrk="1" hangingPunct="1"/>
            <a:r>
              <a:rPr lang="en-US"/>
              <a:t>SELECT e.EmployeeID, LoginID, MaritalStatus, DepartmentID</a:t>
            </a:r>
          </a:p>
          <a:p>
            <a:pPr eaLnBrk="1" hangingPunct="1"/>
            <a:r>
              <a:rPr lang="en-US"/>
              <a:t>FROM HumanResources.Employee e JOIN HumanResources.EmployeeDepartmentHistory d</a:t>
            </a:r>
          </a:p>
          <a:p>
            <a:pPr eaLnBrk="1" hangingPunct="1"/>
            <a:r>
              <a:rPr lang="en-US"/>
              <a:t>ON e.EmployeeID = d.EmployeeID</a:t>
            </a:r>
          </a:p>
          <a:p>
            <a:pPr eaLnBrk="1" hangingPunct="1"/>
            <a:endParaRPr lang="en-US"/>
          </a:p>
          <a:p>
            <a:pPr eaLnBrk="1" hangingPunct="1"/>
            <a:endParaRPr lang="en-US"/>
          </a:p>
          <a:p>
            <a:pPr eaLnBrk="1" hangingPunct="1"/>
            <a:r>
              <a:rPr lang="en-US" b="1"/>
              <a:t>Example: (Drop)</a:t>
            </a:r>
            <a:endParaRPr lang="en-US"/>
          </a:p>
          <a:p>
            <a:pPr eaLnBrk="1" hangingPunct="1"/>
            <a:r>
              <a:rPr lang="en-US"/>
              <a:t>DROP VIEW vwEmployeeDepData</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499566A1-CB06-408E-B635-8762FAA0BAA9}" type="slidenum">
              <a:rPr lang="en-US" sz="1200" smtClean="0"/>
              <a:pPr eaLnBrk="1" hangingPunct="1"/>
              <a:t>66</a:t>
            </a:fld>
            <a:endParaRPr lang="en-US" sz="1200"/>
          </a:p>
        </p:txBody>
      </p:sp>
      <p:sp>
        <p:nvSpPr>
          <p:cNvPr id="40963" name="Rectangle 2050"/>
          <p:cNvSpPr>
            <a:spLocks noGrp="1" noRot="1" noChangeAspect="1" noChangeArrowheads="1" noTextEdit="1"/>
          </p:cNvSpPr>
          <p:nvPr>
            <p:ph type="sldImg"/>
          </p:nvPr>
        </p:nvSpPr>
        <p:spPr>
          <a:ln/>
        </p:spPr>
      </p:sp>
      <p:sp>
        <p:nvSpPr>
          <p:cNvPr id="40964" name="Rectangle 2051"/>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000"/>
              <a:t>In this slide, you will explain the concept of views to the students. Explain the students that views are used for two basic reasons – to simplify complex queries for users and to restrict users from viewing data directly from the table.</a:t>
            </a:r>
          </a:p>
          <a:p>
            <a:pPr eaLnBrk="1" hangingPunct="1"/>
            <a:r>
              <a:rPr lang="en-US" sz="1000"/>
              <a:t>While explaining views to the students you can take the example of the small window on your class room door. If somebody peeps through it he or she will only be able to see the only a small portion of the class and will think that the visible portion is the entire class room. Similarly for a view which displays only say 4 columns of a table, the user will perceive that the table contains only 4 columns.</a:t>
            </a:r>
          </a:p>
          <a:p>
            <a:pPr eaLnBrk="1" hangingPunct="1"/>
            <a:r>
              <a:rPr lang="en-US" sz="1000"/>
              <a:t>It is a good practice to follow naming conventions while creating views. Prefix the name using ‘vw’.</a:t>
            </a:r>
          </a:p>
          <a:p>
            <a:pPr eaLnBrk="1" hangingPunct="1"/>
            <a:r>
              <a:rPr lang="en-US" sz="1000"/>
              <a:t>If you want to restrict users from seeing the definition of the view using the sp_helptext command, you can encrypt the definition using the WITH ENCRYPTION option in the CREATE VIEW statement.</a:t>
            </a:r>
          </a:p>
          <a:p>
            <a:pPr eaLnBrk="1" hangingPunct="1"/>
            <a:r>
              <a:rPr lang="en-US" sz="1000"/>
              <a:t>You need to stress the fact that the views cannot store data by themselves, they get the data from the underlying base tables. A view is nothing but a query stored as an object. </a:t>
            </a:r>
          </a:p>
          <a:p>
            <a:pPr eaLnBrk="1" hangingPunct="1"/>
            <a:r>
              <a:rPr lang="en-US" sz="1000"/>
              <a:t>You can use the examples given in the Student Guide to clarify the concept to the students. Further, you can execute the following statements to explain the concept:</a:t>
            </a:r>
          </a:p>
          <a:p>
            <a:pPr eaLnBrk="1" hangingPunct="1"/>
            <a:r>
              <a:rPr lang="en-US" sz="1000" b="1"/>
              <a:t>Example:</a:t>
            </a:r>
          </a:p>
          <a:p>
            <a:pPr eaLnBrk="1" hangingPunct="1"/>
            <a:r>
              <a:rPr lang="en-US" sz="1000"/>
              <a:t>CREATE VIEW vwEmployeeDepData </a:t>
            </a:r>
          </a:p>
          <a:p>
            <a:pPr eaLnBrk="1" hangingPunct="1"/>
            <a:r>
              <a:rPr lang="en-US" sz="1000"/>
              <a:t>AS</a:t>
            </a:r>
          </a:p>
          <a:p>
            <a:pPr eaLnBrk="1" hangingPunct="1"/>
            <a:r>
              <a:rPr lang="en-US" sz="1000"/>
              <a:t>SELECT e.EmployeeID, MaritalStatus, DepartmentID</a:t>
            </a:r>
          </a:p>
          <a:p>
            <a:pPr eaLnBrk="1" hangingPunct="1"/>
            <a:r>
              <a:rPr lang="en-US" sz="1000"/>
              <a:t>FROM HumanResources.Employee e JOIN HumanResources.EmployeeDepartmentHistory d</a:t>
            </a:r>
          </a:p>
          <a:p>
            <a:pPr eaLnBrk="1" hangingPunct="1"/>
            <a:r>
              <a:rPr lang="en-US" sz="1000"/>
              <a:t>ON e.EmployeeID = d.EmployeeID</a:t>
            </a:r>
          </a:p>
          <a:p>
            <a:pPr eaLnBrk="1" hangingPunct="1"/>
            <a:r>
              <a:rPr lang="en-US" sz="1000" b="1"/>
              <a:t>Additional Input</a:t>
            </a:r>
          </a:p>
          <a:p>
            <a:pPr eaLnBrk="1" hangingPunct="1"/>
            <a:r>
              <a:rPr lang="en-US" sz="1000"/>
              <a:t>Views are slow as the query is processed each time the view is used.</a:t>
            </a:r>
          </a:p>
          <a:p>
            <a:pPr eaLnBrk="1" hangingPunct="1"/>
            <a:endParaRPr lang="en-US" sz="100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8BAD1247-89D3-4A1E-936E-411C6A87BF50}" type="slidenum">
              <a:rPr lang="en-US" sz="1200" smtClean="0"/>
              <a:pPr eaLnBrk="1" hangingPunct="1"/>
              <a:t>67</a:t>
            </a:fld>
            <a:endParaRPr lang="en-US" sz="120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000"/>
              <a:t>In this slide, you need to explain the concept, importance, and benefit of indexing the views. You can use the examples given in the Student Guide to clarify the concept of indexed views to the students. Further, you can execute the following statements to explain the concept:</a:t>
            </a:r>
          </a:p>
          <a:p>
            <a:pPr eaLnBrk="1" hangingPunct="1"/>
            <a:r>
              <a:rPr lang="en-US" sz="1000" b="1"/>
              <a:t>Example</a:t>
            </a:r>
            <a:endParaRPr lang="en-US" sz="1000"/>
          </a:p>
          <a:p>
            <a:pPr eaLnBrk="1" hangingPunct="1"/>
            <a:r>
              <a:rPr lang="en-US" sz="1000"/>
              <a:t>CREATE UNIQUE CLUSTERED INDEX idx_vwEmployeeDepData</a:t>
            </a:r>
          </a:p>
          <a:p>
            <a:pPr eaLnBrk="1" hangingPunct="1"/>
            <a:r>
              <a:rPr lang="en-US" sz="1000"/>
              <a:t>ON HumanResources.vwEmployeeDepData (EmployeeID, DepartmentID)</a:t>
            </a:r>
          </a:p>
          <a:p>
            <a:pPr eaLnBrk="1" hangingPunct="1"/>
            <a:endParaRPr lang="en-US" sz="1000"/>
          </a:p>
          <a:p>
            <a:pPr eaLnBrk="1" hangingPunct="1"/>
            <a:r>
              <a:rPr lang="en-US" sz="1000"/>
              <a:t>Before executing the above statement, you need to bind the view vwEmployeeDepData to the schema as follows:</a:t>
            </a:r>
          </a:p>
          <a:p>
            <a:pPr eaLnBrk="1" hangingPunct="1"/>
            <a:endParaRPr lang="en-US" sz="1000"/>
          </a:p>
          <a:p>
            <a:pPr eaLnBrk="1" hangingPunct="1"/>
            <a:r>
              <a:rPr lang="en-US" sz="1000"/>
              <a:t>ALTER VIEW HumanResources.vwEmployeeDepData WITH SCHEMABINDING</a:t>
            </a:r>
          </a:p>
          <a:p>
            <a:pPr eaLnBrk="1" hangingPunct="1"/>
            <a:r>
              <a:rPr lang="en-US" sz="1000"/>
              <a:t>AS </a:t>
            </a:r>
          </a:p>
          <a:p>
            <a:pPr eaLnBrk="1" hangingPunct="1"/>
            <a:r>
              <a:rPr lang="en-US" sz="1000"/>
              <a:t>SELECT e.EmployeeID, MaritalStatus, DepartmentID</a:t>
            </a:r>
          </a:p>
          <a:p>
            <a:pPr eaLnBrk="1" hangingPunct="1"/>
            <a:r>
              <a:rPr lang="en-US" sz="1000"/>
              <a:t>FROM HumanResources.Employee e JOIN HumanResources.EmployeeDepartmentHistory d</a:t>
            </a:r>
          </a:p>
          <a:p>
            <a:pPr eaLnBrk="1" hangingPunct="1"/>
            <a:r>
              <a:rPr lang="en-US" sz="1000"/>
              <a:t>ON e.EmployeeID = d.EmployeeID</a:t>
            </a:r>
          </a:p>
          <a:p>
            <a:pPr eaLnBrk="1" hangingPunct="1"/>
            <a:endParaRPr lang="en-US" sz="1000"/>
          </a:p>
          <a:p>
            <a:pPr eaLnBrk="1" hangingPunct="1"/>
            <a:r>
              <a:rPr lang="en-US" sz="1000"/>
              <a:t>The above statement alters the existing view, vwEmployeeDepData and binds it with the schema of the underlying tables. After that, you can create a unique clustered index on the view as shown in the above statement.</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1094190F-432A-41C0-ABF1-5A55FADE60BC}" type="slidenum">
              <a:rPr lang="en-US" sz="1200" smtClean="0"/>
              <a:pPr eaLnBrk="1" hangingPunct="1"/>
              <a:t>68</a:t>
            </a:fld>
            <a:endParaRPr lang="en-US" sz="120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000"/>
              <a:t>In this slide, you need to explain the concept, importance, and benefit of indexing the views. You can use the examples given in the Student Guide to clarify the concept of indexed views to the students. Further, you can execute the following statements to explain the concept:</a:t>
            </a:r>
          </a:p>
          <a:p>
            <a:pPr eaLnBrk="1" hangingPunct="1"/>
            <a:r>
              <a:rPr lang="en-US" sz="1000" b="1"/>
              <a:t>Example</a:t>
            </a:r>
            <a:endParaRPr lang="en-US" sz="1000"/>
          </a:p>
          <a:p>
            <a:pPr eaLnBrk="1" hangingPunct="1"/>
            <a:r>
              <a:rPr lang="en-US" sz="1000"/>
              <a:t>CREATE UNIQUE CLUSTERED INDEX idx_vwEmployeeDepData</a:t>
            </a:r>
          </a:p>
          <a:p>
            <a:pPr eaLnBrk="1" hangingPunct="1"/>
            <a:r>
              <a:rPr lang="en-US" sz="1000"/>
              <a:t>ON HumanResources.vwEmployeeDepData (EmployeeID, DepartmentID)</a:t>
            </a:r>
          </a:p>
          <a:p>
            <a:pPr eaLnBrk="1" hangingPunct="1"/>
            <a:endParaRPr lang="en-US" sz="1000"/>
          </a:p>
          <a:p>
            <a:pPr eaLnBrk="1" hangingPunct="1"/>
            <a:r>
              <a:rPr lang="en-US" sz="1000"/>
              <a:t>Before executing the above statement, you need to bind the view vwEmployeeDepData to the schema as follows:</a:t>
            </a:r>
          </a:p>
          <a:p>
            <a:pPr eaLnBrk="1" hangingPunct="1"/>
            <a:endParaRPr lang="en-US" sz="1000"/>
          </a:p>
          <a:p>
            <a:pPr eaLnBrk="1" hangingPunct="1"/>
            <a:r>
              <a:rPr lang="en-US" sz="1000"/>
              <a:t>ALTER VIEW HumanResources.vwEmployeeDepData WITH SCHEMABINDING</a:t>
            </a:r>
          </a:p>
          <a:p>
            <a:pPr eaLnBrk="1" hangingPunct="1"/>
            <a:r>
              <a:rPr lang="en-US" sz="1000"/>
              <a:t>AS </a:t>
            </a:r>
          </a:p>
          <a:p>
            <a:pPr eaLnBrk="1" hangingPunct="1"/>
            <a:r>
              <a:rPr lang="en-US" sz="1000"/>
              <a:t>SELECT e.EmployeeID, MaritalStatus, DepartmentID</a:t>
            </a:r>
          </a:p>
          <a:p>
            <a:pPr eaLnBrk="1" hangingPunct="1"/>
            <a:r>
              <a:rPr lang="en-US" sz="1000"/>
              <a:t>FROM HumanResources.Employee e JOIN HumanResources.EmployeeDepartmentHistory d</a:t>
            </a:r>
          </a:p>
          <a:p>
            <a:pPr eaLnBrk="1" hangingPunct="1"/>
            <a:r>
              <a:rPr lang="en-US" sz="1000"/>
              <a:t>ON e.EmployeeID = d.EmployeeID</a:t>
            </a:r>
          </a:p>
          <a:p>
            <a:pPr eaLnBrk="1" hangingPunct="1"/>
            <a:endParaRPr lang="en-US" sz="1000"/>
          </a:p>
          <a:p>
            <a:pPr eaLnBrk="1" hangingPunct="1"/>
            <a:r>
              <a:rPr lang="en-US" sz="1000"/>
              <a:t>The above statement alters the existing view, vwEmployeeDepData and binds it with the schema of the underlying tables. After that, you can create a unique clustered index on the view as shown in the above statement.</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365E8336-39AA-4DD7-8C2F-7A73119C70A7}" type="slidenum">
              <a:rPr lang="en-US" sz="1200" smtClean="0"/>
              <a:pPr eaLnBrk="1" hangingPunct="1"/>
              <a:t>69</a:t>
            </a:fld>
            <a:endParaRPr lang="en-US" sz="1200"/>
          </a:p>
        </p:txBody>
      </p:sp>
      <p:sp>
        <p:nvSpPr>
          <p:cNvPr id="44035" name="Rectangle 2"/>
          <p:cNvSpPr>
            <a:spLocks noGrp="1" noRot="1" noChangeAspect="1" noChangeArrowheads="1" noTextEdit="1"/>
          </p:cNvSpPr>
          <p:nvPr>
            <p:ph type="sldImg"/>
          </p:nvPr>
        </p:nvSpPr>
        <p:spPr>
          <a:solidFill>
            <a:srgbClr val="FFFFFF"/>
          </a:solidFill>
          <a:ln/>
        </p:spPr>
      </p:sp>
      <p:sp>
        <p:nvSpPr>
          <p:cNvPr id="44036"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IN"/>
              <a:t>Reiterate the concepts taught in the preceding slides by asking the question.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054" eaLnBrk="0" hangingPunct="0">
              <a:defRPr sz="2300">
                <a:solidFill>
                  <a:schemeClr val="tx1"/>
                </a:solidFill>
                <a:latin typeface="Times New Roman" pitchFamily="18" charset="0"/>
              </a:defRPr>
            </a:lvl1pPr>
            <a:lvl2pPr marL="718953" indent="-276520" defTabSz="914054" eaLnBrk="0" hangingPunct="0">
              <a:defRPr sz="2300">
                <a:solidFill>
                  <a:schemeClr val="tx1"/>
                </a:solidFill>
                <a:latin typeface="Times New Roman" pitchFamily="18" charset="0"/>
              </a:defRPr>
            </a:lvl2pPr>
            <a:lvl3pPr marL="1106081" indent="-221216" defTabSz="914054" eaLnBrk="0" hangingPunct="0">
              <a:defRPr sz="2300">
                <a:solidFill>
                  <a:schemeClr val="tx1"/>
                </a:solidFill>
                <a:latin typeface="Times New Roman" pitchFamily="18" charset="0"/>
              </a:defRPr>
            </a:lvl3pPr>
            <a:lvl4pPr marL="1548514" indent="-221216" defTabSz="914054" eaLnBrk="0" hangingPunct="0">
              <a:defRPr sz="2300">
                <a:solidFill>
                  <a:schemeClr val="tx1"/>
                </a:solidFill>
                <a:latin typeface="Times New Roman" pitchFamily="18" charset="0"/>
              </a:defRPr>
            </a:lvl4pPr>
            <a:lvl5pPr marL="1990946" indent="-221216" defTabSz="914054" eaLnBrk="0" hangingPunct="0">
              <a:defRPr sz="2300">
                <a:solidFill>
                  <a:schemeClr val="tx1"/>
                </a:solidFill>
                <a:latin typeface="Times New Roman" pitchFamily="18" charset="0"/>
              </a:defRPr>
            </a:lvl5pPr>
            <a:lvl6pPr marL="2433378" indent="-221216" defTabSz="914054" eaLnBrk="0" fontAlgn="base" hangingPunct="0">
              <a:spcBef>
                <a:spcPct val="0"/>
              </a:spcBef>
              <a:spcAft>
                <a:spcPct val="0"/>
              </a:spcAft>
              <a:defRPr sz="2300">
                <a:solidFill>
                  <a:schemeClr val="tx1"/>
                </a:solidFill>
                <a:latin typeface="Times New Roman" pitchFamily="18" charset="0"/>
              </a:defRPr>
            </a:lvl6pPr>
            <a:lvl7pPr marL="2875811" indent="-221216" defTabSz="914054" eaLnBrk="0" fontAlgn="base" hangingPunct="0">
              <a:spcBef>
                <a:spcPct val="0"/>
              </a:spcBef>
              <a:spcAft>
                <a:spcPct val="0"/>
              </a:spcAft>
              <a:defRPr sz="2300">
                <a:solidFill>
                  <a:schemeClr val="tx1"/>
                </a:solidFill>
                <a:latin typeface="Times New Roman" pitchFamily="18" charset="0"/>
              </a:defRPr>
            </a:lvl7pPr>
            <a:lvl8pPr marL="3318243" indent="-221216" defTabSz="914054" eaLnBrk="0" fontAlgn="base" hangingPunct="0">
              <a:spcBef>
                <a:spcPct val="0"/>
              </a:spcBef>
              <a:spcAft>
                <a:spcPct val="0"/>
              </a:spcAft>
              <a:defRPr sz="2300">
                <a:solidFill>
                  <a:schemeClr val="tx1"/>
                </a:solidFill>
                <a:latin typeface="Times New Roman" pitchFamily="18" charset="0"/>
              </a:defRPr>
            </a:lvl8pPr>
            <a:lvl9pPr marL="3760676" indent="-221216" defTabSz="914054" eaLnBrk="0" fontAlgn="base" hangingPunct="0">
              <a:spcBef>
                <a:spcPct val="0"/>
              </a:spcBef>
              <a:spcAft>
                <a:spcPct val="0"/>
              </a:spcAft>
              <a:defRPr sz="2300">
                <a:solidFill>
                  <a:schemeClr val="tx1"/>
                </a:solidFill>
                <a:latin typeface="Times New Roman" pitchFamily="18" charset="0"/>
              </a:defRPr>
            </a:lvl9pPr>
          </a:lstStyle>
          <a:p>
            <a:pPr eaLnBrk="1" hangingPunct="1"/>
            <a:fld id="{892BDBA7-9C8A-449E-90BC-611750BAD9E0}" type="slidenum">
              <a:rPr lang="en-US" sz="1200"/>
              <a:pPr eaLnBrk="1" hangingPunct="1"/>
              <a:t>7</a:t>
            </a:fld>
            <a:endParaRPr lang="en-US" sz="120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IN"/>
              <a:t>In this slide, you need to explain the user-defined functions first. In addition, state that User-Defined functions are of two types, Scalar Functions and Table-Valued Functions. </a:t>
            </a:r>
          </a:p>
          <a:p>
            <a:pPr eaLnBrk="1" hangingPunct="1"/>
            <a:r>
              <a:rPr lang="en-IN"/>
              <a:t>In addition, you need to explain about Scalar Functions and creating Scalar Function. </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FF0887CA-A744-48A0-B51C-54F7DC79144A}" type="slidenum">
              <a:rPr lang="en-US" sz="1200" smtClean="0"/>
              <a:pPr eaLnBrk="1" hangingPunct="1"/>
              <a:t>70</a:t>
            </a:fld>
            <a:endParaRPr lang="en-US" sz="1200"/>
          </a:p>
        </p:txBody>
      </p:sp>
      <p:sp>
        <p:nvSpPr>
          <p:cNvPr id="16387" name="Rectangle 2"/>
          <p:cNvSpPr>
            <a:spLocks noGrp="1" noRot="1" noChangeAspect="1" noChangeArrowheads="1" noTextEdit="1"/>
          </p:cNvSpPr>
          <p:nvPr>
            <p:ph type="sldImg"/>
          </p:nvPr>
        </p:nvSpPr>
        <p:spPr>
          <a:solidFill>
            <a:srgbClr val="FFFFFF"/>
          </a:solidFill>
          <a:ln/>
        </p:spPr>
      </p:sp>
      <p:sp>
        <p:nvSpPr>
          <p:cNvPr id="16388" name="Rectangle 3"/>
          <p:cNvSpPr>
            <a:spLocks noGrp="1" noChangeArrowheads="1"/>
          </p:cNvSpPr>
          <p:nvPr>
            <p:ph type="body" idx="1"/>
          </p:nvPr>
        </p:nvSpPr>
        <p:spPr>
          <a:solidFill>
            <a:srgbClr val="FFFFFF"/>
          </a:solidFill>
          <a:ln>
            <a:solidFill>
              <a:srgbClr val="000000"/>
            </a:solidFill>
          </a:ln>
        </p:spPr>
        <p:txBody>
          <a:bodyPr/>
          <a:lstStyle/>
          <a:p>
            <a:pPr marL="228600" indent="-228600" eaLnBrk="1" hangingPunct="1"/>
            <a:r>
              <a:rPr lang="en-US"/>
              <a:t>Start the session by sharing the objectives with the students.</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6B068EA9-2E74-4374-BF37-E8470BA02883}" type="slidenum">
              <a:rPr lang="en-US" sz="1200" smtClean="0"/>
              <a:pPr eaLnBrk="1" hangingPunct="1"/>
              <a:t>71</a:t>
            </a:fld>
            <a:endParaRPr lang="en-US" sz="1200"/>
          </a:p>
        </p:txBody>
      </p:sp>
      <p:sp>
        <p:nvSpPr>
          <p:cNvPr id="17411" name="Rectangle 2"/>
          <p:cNvSpPr>
            <a:spLocks noGrp="1" noRot="1" noChangeAspect="1" noChangeArrowheads="1" noTextEdit="1"/>
          </p:cNvSpPr>
          <p:nvPr>
            <p:ph type="sldImg"/>
          </p:nvPr>
        </p:nvSpPr>
        <p:spPr>
          <a:solidFill>
            <a:srgbClr val="FFFFFF"/>
          </a:solidFill>
          <a:ln/>
        </p:spPr>
      </p:sp>
      <p:sp>
        <p:nvSpPr>
          <p:cNvPr id="17412" name="Rectangle 3"/>
          <p:cNvSpPr>
            <a:spLocks noGrp="1" noChangeArrowheads="1"/>
          </p:cNvSpPr>
          <p:nvPr>
            <p:ph type="body" idx="1"/>
          </p:nvPr>
        </p:nvSpPr>
        <p:spPr>
          <a:solidFill>
            <a:srgbClr val="FFFFFF"/>
          </a:solidFill>
          <a:ln>
            <a:solidFill>
              <a:srgbClr val="000000"/>
            </a:solidFill>
          </a:ln>
        </p:spPr>
        <p:txBody>
          <a:bodyPr/>
          <a:lstStyle/>
          <a:p>
            <a:pPr marL="228600" indent="-228600" eaLnBrk="1" hangingPunct="1"/>
            <a:r>
              <a:rPr lang="en-US"/>
              <a:t>Start the session by sharing the objectives with the students.</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6BF857E3-6632-4B55-BE85-7D15DA139AE7}" type="slidenum">
              <a:rPr lang="en-US" sz="1200" smtClean="0"/>
              <a:pPr eaLnBrk="1" hangingPunct="1"/>
              <a:t>72</a:t>
            </a:fld>
            <a:endParaRPr lang="en-US" sz="1200"/>
          </a:p>
        </p:txBody>
      </p:sp>
      <p:sp>
        <p:nvSpPr>
          <p:cNvPr id="18435" name="Rectangle 2"/>
          <p:cNvSpPr>
            <a:spLocks noGrp="1" noRot="1" noChangeAspect="1" noChangeArrowheads="1" noTextEdit="1"/>
          </p:cNvSpPr>
          <p:nvPr>
            <p:ph type="sldImg"/>
          </p:nvPr>
        </p:nvSpPr>
        <p:spPr>
          <a:solidFill>
            <a:srgbClr val="FFFFFF"/>
          </a:solidFill>
          <a:ln/>
        </p:spPr>
      </p:sp>
      <p:sp>
        <p:nvSpPr>
          <p:cNvPr id="18436" name="Rectangle 3"/>
          <p:cNvSpPr>
            <a:spLocks noGrp="1" noChangeArrowheads="1"/>
          </p:cNvSpPr>
          <p:nvPr>
            <p:ph type="body" idx="1"/>
          </p:nvPr>
        </p:nvSpPr>
        <p:spPr>
          <a:solidFill>
            <a:srgbClr val="FFFFFF"/>
          </a:solidFill>
          <a:ln>
            <a:solidFill>
              <a:srgbClr val="000000"/>
            </a:solidFill>
          </a:ln>
        </p:spPr>
        <p:txBody>
          <a:bodyPr/>
          <a:lstStyle/>
          <a:p>
            <a:pPr marL="228600" indent="-228600" eaLnBrk="1" hangingPunct="1"/>
            <a:r>
              <a:rPr lang="en-US"/>
              <a:t>Start the session by sharing the objectives with the students.</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A1190A31-6865-4E06-8293-050B627BE897}" type="slidenum">
              <a:rPr lang="en-US" sz="1200" smtClean="0"/>
              <a:pPr eaLnBrk="1" hangingPunct="1"/>
              <a:t>73</a:t>
            </a:fld>
            <a:endParaRPr lang="en-US" sz="1200"/>
          </a:p>
        </p:txBody>
      </p:sp>
      <p:sp>
        <p:nvSpPr>
          <p:cNvPr id="19459" name="Rectangle 2"/>
          <p:cNvSpPr>
            <a:spLocks noGrp="1" noRot="1" noChangeAspect="1" noChangeArrowheads="1" noTextEdit="1"/>
          </p:cNvSpPr>
          <p:nvPr>
            <p:ph type="sldImg"/>
          </p:nvPr>
        </p:nvSpPr>
        <p:spPr>
          <a:solidFill>
            <a:srgbClr val="FFFFFF"/>
          </a:solidFill>
          <a:ln/>
        </p:spPr>
      </p:sp>
      <p:sp>
        <p:nvSpPr>
          <p:cNvPr id="19460" name="Rectangle 3"/>
          <p:cNvSpPr>
            <a:spLocks noGrp="1" noChangeArrowheads="1"/>
          </p:cNvSpPr>
          <p:nvPr>
            <p:ph type="body" idx="1"/>
          </p:nvPr>
        </p:nvSpPr>
        <p:spPr>
          <a:solidFill>
            <a:srgbClr val="FFFFFF"/>
          </a:solidFill>
          <a:ln>
            <a:solidFill>
              <a:srgbClr val="000000"/>
            </a:solidFill>
          </a:ln>
        </p:spPr>
        <p:txBody>
          <a:bodyPr/>
          <a:lstStyle/>
          <a:p>
            <a:pPr marL="228600" indent="-228600" eaLnBrk="1" hangingPunct="1"/>
            <a:r>
              <a:rPr lang="en-US"/>
              <a:t>Start the session by sharing the objectives with the students.</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AB8D5320-9438-46BC-86CC-E184F60B5822}" type="slidenum">
              <a:rPr lang="en-US" sz="1200" smtClean="0"/>
              <a:pPr eaLnBrk="1" hangingPunct="1"/>
              <a:t>74</a:t>
            </a:fld>
            <a:endParaRPr lang="en-US" sz="1200"/>
          </a:p>
        </p:txBody>
      </p:sp>
      <p:sp>
        <p:nvSpPr>
          <p:cNvPr id="20483" name="Rectangle 2"/>
          <p:cNvSpPr>
            <a:spLocks noGrp="1" noRot="1" noChangeAspect="1" noChangeArrowheads="1" noTextEdit="1"/>
          </p:cNvSpPr>
          <p:nvPr>
            <p:ph type="sldImg"/>
          </p:nvPr>
        </p:nvSpPr>
        <p:spPr>
          <a:solidFill>
            <a:srgbClr val="FFFFFF"/>
          </a:solidFill>
          <a:ln/>
        </p:spPr>
      </p:sp>
      <p:sp>
        <p:nvSpPr>
          <p:cNvPr id="20484" name="Rectangle 3"/>
          <p:cNvSpPr>
            <a:spLocks noGrp="1" noChangeArrowheads="1"/>
          </p:cNvSpPr>
          <p:nvPr>
            <p:ph type="body" idx="1"/>
          </p:nvPr>
        </p:nvSpPr>
        <p:spPr>
          <a:solidFill>
            <a:srgbClr val="FFFFFF"/>
          </a:solidFill>
          <a:ln>
            <a:solidFill>
              <a:srgbClr val="000000"/>
            </a:solidFill>
          </a:ln>
        </p:spPr>
        <p:txBody>
          <a:bodyPr/>
          <a:lstStyle/>
          <a:p>
            <a:pPr marL="228600" indent="-228600" eaLnBrk="1" hangingPunct="1"/>
            <a:r>
              <a:rPr lang="en-US"/>
              <a:t>Start the session by sharing the objectives with the students.</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660EFC9B-9949-4837-8897-89AC94245A32}" type="slidenum">
              <a:rPr lang="en-US" sz="1200" smtClean="0"/>
              <a:pPr eaLnBrk="1" hangingPunct="1"/>
              <a:t>75</a:t>
            </a:fld>
            <a:endParaRPr lang="en-US" sz="1200"/>
          </a:p>
        </p:txBody>
      </p:sp>
      <p:sp>
        <p:nvSpPr>
          <p:cNvPr id="21507" name="Rectangle 2"/>
          <p:cNvSpPr>
            <a:spLocks noGrp="1" noRot="1" noChangeAspect="1" noChangeArrowheads="1" noTextEdit="1"/>
          </p:cNvSpPr>
          <p:nvPr>
            <p:ph type="sldImg"/>
          </p:nvPr>
        </p:nvSpPr>
        <p:spPr>
          <a:solidFill>
            <a:srgbClr val="FFFFFF"/>
          </a:solidFill>
          <a:ln/>
        </p:spPr>
      </p:sp>
      <p:sp>
        <p:nvSpPr>
          <p:cNvPr id="21508" name="Rectangle 3"/>
          <p:cNvSpPr>
            <a:spLocks noGrp="1" noChangeArrowheads="1"/>
          </p:cNvSpPr>
          <p:nvPr>
            <p:ph type="body" idx="1"/>
          </p:nvPr>
        </p:nvSpPr>
        <p:spPr>
          <a:solidFill>
            <a:srgbClr val="FFFFFF"/>
          </a:solidFill>
          <a:ln>
            <a:solidFill>
              <a:srgbClr val="000000"/>
            </a:solidFill>
          </a:ln>
        </p:spPr>
        <p:txBody>
          <a:bodyPr/>
          <a:lstStyle/>
          <a:p>
            <a:pPr marL="228600" indent="-228600" eaLnBrk="1" hangingPunct="1"/>
            <a:r>
              <a:rPr lang="en-US"/>
              <a:t>Start the session by sharing the objectives with the students.</a:t>
            </a: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233197F2-0997-48CA-A34E-C547D3FC7920}" type="slidenum">
              <a:rPr lang="en-US" sz="1200" smtClean="0"/>
              <a:pPr eaLnBrk="1" hangingPunct="1"/>
              <a:t>76</a:t>
            </a:fld>
            <a:endParaRPr lang="en-US" sz="1200"/>
          </a:p>
        </p:txBody>
      </p:sp>
      <p:sp>
        <p:nvSpPr>
          <p:cNvPr id="22531" name="Rectangle 2"/>
          <p:cNvSpPr>
            <a:spLocks noGrp="1" noRot="1" noChangeAspect="1" noChangeArrowheads="1" noTextEdit="1"/>
          </p:cNvSpPr>
          <p:nvPr>
            <p:ph type="sldImg"/>
          </p:nvPr>
        </p:nvSpPr>
        <p:spPr>
          <a:solidFill>
            <a:srgbClr val="FFFFFF"/>
          </a:solidFill>
          <a:ln/>
        </p:spPr>
      </p:sp>
      <p:sp>
        <p:nvSpPr>
          <p:cNvPr id="22532" name="Rectangle 3"/>
          <p:cNvSpPr>
            <a:spLocks noGrp="1" noChangeArrowheads="1"/>
          </p:cNvSpPr>
          <p:nvPr>
            <p:ph type="body" idx="1"/>
          </p:nvPr>
        </p:nvSpPr>
        <p:spPr>
          <a:solidFill>
            <a:srgbClr val="FFFFFF"/>
          </a:solidFill>
          <a:ln>
            <a:solidFill>
              <a:srgbClr val="000000"/>
            </a:solidFill>
          </a:ln>
        </p:spPr>
        <p:txBody>
          <a:bodyPr/>
          <a:lstStyle/>
          <a:p>
            <a:pPr marL="228600" indent="-228600" eaLnBrk="1" hangingPunct="1"/>
            <a:r>
              <a:rPr lang="en-US"/>
              <a:t>Start the session by sharing the objectives with the students.</a:t>
            </a: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14F1ED29-7F3B-430E-819F-48741F1AD327}" type="slidenum">
              <a:rPr lang="en-US" sz="1200" smtClean="0"/>
              <a:pPr eaLnBrk="1" hangingPunct="1"/>
              <a:t>77</a:t>
            </a:fld>
            <a:endParaRPr lang="en-US" sz="120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IN"/>
              <a:t>You need to ensure that after the end of this demo, the students are able create views.</a:t>
            </a: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FCC376D7-EAFA-4854-9AC2-B40E5106226B}" type="slidenum">
              <a:rPr lang="en-US" sz="1200" smtClean="0"/>
              <a:pPr eaLnBrk="1" hangingPunct="1"/>
              <a:t>78</a:t>
            </a:fld>
            <a:endParaRPr lang="en-US" sz="1200"/>
          </a:p>
        </p:txBody>
      </p:sp>
      <p:sp>
        <p:nvSpPr>
          <p:cNvPr id="24579" name="Rectangle 2"/>
          <p:cNvSpPr>
            <a:spLocks noGrp="1" noRot="1" noChangeAspect="1" noChangeArrowheads="1" noTextEdit="1"/>
          </p:cNvSpPr>
          <p:nvPr>
            <p:ph type="sldImg"/>
          </p:nvPr>
        </p:nvSpPr>
        <p:spPr>
          <a:solidFill>
            <a:srgbClr val="FFFFFF"/>
          </a:solidFill>
          <a:ln/>
        </p:spPr>
      </p:sp>
      <p:sp>
        <p:nvSpPr>
          <p:cNvPr id="24580"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IN"/>
              <a:t>You need to ensure that after the end of this demo, the students are able create views.</a:t>
            </a:r>
          </a:p>
          <a:p>
            <a:pPr eaLnBrk="1" hangingPunct="1"/>
            <a:endParaRPr lang="en-I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054" eaLnBrk="0" hangingPunct="0">
              <a:defRPr sz="2300">
                <a:solidFill>
                  <a:schemeClr val="tx1"/>
                </a:solidFill>
                <a:latin typeface="Times New Roman" pitchFamily="18" charset="0"/>
              </a:defRPr>
            </a:lvl1pPr>
            <a:lvl2pPr marL="718953" indent="-276520" defTabSz="914054" eaLnBrk="0" hangingPunct="0">
              <a:defRPr sz="2300">
                <a:solidFill>
                  <a:schemeClr val="tx1"/>
                </a:solidFill>
                <a:latin typeface="Times New Roman" pitchFamily="18" charset="0"/>
              </a:defRPr>
            </a:lvl2pPr>
            <a:lvl3pPr marL="1106081" indent="-221216" defTabSz="914054" eaLnBrk="0" hangingPunct="0">
              <a:defRPr sz="2300">
                <a:solidFill>
                  <a:schemeClr val="tx1"/>
                </a:solidFill>
                <a:latin typeface="Times New Roman" pitchFamily="18" charset="0"/>
              </a:defRPr>
            </a:lvl3pPr>
            <a:lvl4pPr marL="1548514" indent="-221216" defTabSz="914054" eaLnBrk="0" hangingPunct="0">
              <a:defRPr sz="2300">
                <a:solidFill>
                  <a:schemeClr val="tx1"/>
                </a:solidFill>
                <a:latin typeface="Times New Roman" pitchFamily="18" charset="0"/>
              </a:defRPr>
            </a:lvl4pPr>
            <a:lvl5pPr marL="1990946" indent="-221216" defTabSz="914054" eaLnBrk="0" hangingPunct="0">
              <a:defRPr sz="2300">
                <a:solidFill>
                  <a:schemeClr val="tx1"/>
                </a:solidFill>
                <a:latin typeface="Times New Roman" pitchFamily="18" charset="0"/>
              </a:defRPr>
            </a:lvl5pPr>
            <a:lvl6pPr marL="2433378" indent="-221216" defTabSz="914054" eaLnBrk="0" fontAlgn="base" hangingPunct="0">
              <a:spcBef>
                <a:spcPct val="0"/>
              </a:spcBef>
              <a:spcAft>
                <a:spcPct val="0"/>
              </a:spcAft>
              <a:defRPr sz="2300">
                <a:solidFill>
                  <a:schemeClr val="tx1"/>
                </a:solidFill>
                <a:latin typeface="Times New Roman" pitchFamily="18" charset="0"/>
              </a:defRPr>
            </a:lvl6pPr>
            <a:lvl7pPr marL="2875811" indent="-221216" defTabSz="914054" eaLnBrk="0" fontAlgn="base" hangingPunct="0">
              <a:spcBef>
                <a:spcPct val="0"/>
              </a:spcBef>
              <a:spcAft>
                <a:spcPct val="0"/>
              </a:spcAft>
              <a:defRPr sz="2300">
                <a:solidFill>
                  <a:schemeClr val="tx1"/>
                </a:solidFill>
                <a:latin typeface="Times New Roman" pitchFamily="18" charset="0"/>
              </a:defRPr>
            </a:lvl7pPr>
            <a:lvl8pPr marL="3318243" indent="-221216" defTabSz="914054" eaLnBrk="0" fontAlgn="base" hangingPunct="0">
              <a:spcBef>
                <a:spcPct val="0"/>
              </a:spcBef>
              <a:spcAft>
                <a:spcPct val="0"/>
              </a:spcAft>
              <a:defRPr sz="2300">
                <a:solidFill>
                  <a:schemeClr val="tx1"/>
                </a:solidFill>
                <a:latin typeface="Times New Roman" pitchFamily="18" charset="0"/>
              </a:defRPr>
            </a:lvl8pPr>
            <a:lvl9pPr marL="3760676" indent="-221216" defTabSz="914054" eaLnBrk="0" fontAlgn="base" hangingPunct="0">
              <a:spcBef>
                <a:spcPct val="0"/>
              </a:spcBef>
              <a:spcAft>
                <a:spcPct val="0"/>
              </a:spcAft>
              <a:defRPr sz="2300">
                <a:solidFill>
                  <a:schemeClr val="tx1"/>
                </a:solidFill>
                <a:latin typeface="Times New Roman" pitchFamily="18" charset="0"/>
              </a:defRPr>
            </a:lvl9pPr>
          </a:lstStyle>
          <a:p>
            <a:pPr eaLnBrk="1" hangingPunct="1"/>
            <a:fld id="{42281035-80E5-42DF-8743-59D42E5FF9AD}" type="slidenum">
              <a:rPr lang="en-US" sz="1200"/>
              <a:pPr eaLnBrk="1" hangingPunct="1"/>
              <a:t>8</a:t>
            </a:fld>
            <a:endParaRPr lang="en-US" sz="120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IN"/>
              <a:t>In this slide, you need to explain the user-defined functions first. In addition, state that User-Defined functions are of two types, Scalar Functions and Table-Valued Functions. </a:t>
            </a:r>
          </a:p>
          <a:p>
            <a:pPr eaLnBrk="1" hangingPunct="1"/>
            <a:r>
              <a:rPr lang="en-IN"/>
              <a:t>In addition, you need to explain about Scalar Functions and creating Scalar Function. </a:t>
            </a: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7E64F10D-BB2A-4B6F-9B07-15AEC3DDD5B0}" type="slidenum">
              <a:rPr lang="en-US" sz="1200" smtClean="0"/>
              <a:pPr eaLnBrk="1" hangingPunct="1"/>
              <a:t>80</a:t>
            </a:fld>
            <a:endParaRPr lang="en-US" sz="1200"/>
          </a:p>
        </p:txBody>
      </p:sp>
      <p:sp>
        <p:nvSpPr>
          <p:cNvPr id="22531" name="Rectangle 2"/>
          <p:cNvSpPr>
            <a:spLocks noGrp="1" noRot="1" noChangeAspect="1" noChangeArrowheads="1" noTextEdit="1"/>
          </p:cNvSpPr>
          <p:nvPr>
            <p:ph type="sldImg"/>
          </p:nvPr>
        </p:nvSpPr>
        <p:spPr>
          <a:solidFill>
            <a:srgbClr val="FFFFFF"/>
          </a:solidFill>
          <a:ln/>
        </p:spPr>
      </p:sp>
      <p:sp>
        <p:nvSpPr>
          <p:cNvPr id="22532" name="Rectangle 3"/>
          <p:cNvSpPr>
            <a:spLocks noGrp="1" noChangeArrowheads="1"/>
          </p:cNvSpPr>
          <p:nvPr>
            <p:ph type="body" idx="1"/>
          </p:nvPr>
        </p:nvSpPr>
        <p:spPr>
          <a:solidFill>
            <a:srgbClr val="FFFFFF"/>
          </a:solidFill>
          <a:ln>
            <a:solidFill>
              <a:srgbClr val="000000"/>
            </a:solidFill>
          </a:ln>
        </p:spPr>
        <p:txBody>
          <a:bodyPr/>
          <a:lstStyle/>
          <a:p>
            <a:pPr marL="228600" indent="-228600" eaLnBrk="1" hangingPunct="1"/>
            <a:r>
              <a:rPr lang="en-US" b="1"/>
              <a:t>Begin the session by sharing the objectives with the students.</a:t>
            </a: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5CB3B52A-D643-44EE-A915-3D91E87F128B}" type="slidenum">
              <a:rPr lang="en-US" sz="1200" smtClean="0"/>
              <a:pPr eaLnBrk="1" hangingPunct="1"/>
              <a:t>81</a:t>
            </a:fld>
            <a:endParaRPr lang="en-US" sz="120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In this slide, you will explain how to disable, enable, rename, delete, and optimize indexes. You can use the examples given in the Student Guide to clarify the concept to the students. Further, you can execute the following statements to explain the concept:</a:t>
            </a:r>
            <a:endParaRPr lang="en-US" b="1"/>
          </a:p>
          <a:p>
            <a:pPr eaLnBrk="1" hangingPunct="1"/>
            <a:r>
              <a:rPr lang="en-US" b="1"/>
              <a:t>Example: (Disabling indexes)</a:t>
            </a:r>
            <a:endParaRPr lang="en-US"/>
          </a:p>
          <a:p>
            <a:pPr eaLnBrk="1" hangingPunct="1"/>
            <a:r>
              <a:rPr lang="en-US"/>
              <a:t>The following statement disables a nonclustered index, IdX_Employee_LoginID, on the Employee table:</a:t>
            </a:r>
          </a:p>
          <a:p>
            <a:pPr eaLnBrk="1" hangingPunct="1"/>
            <a:r>
              <a:rPr lang="en-US"/>
              <a:t>ALTER INDEX IdX_Employee_LoginID </a:t>
            </a:r>
          </a:p>
          <a:p>
            <a:pPr eaLnBrk="1" hangingPunct="1"/>
            <a:r>
              <a:rPr lang="en-US"/>
              <a:t>ON HumanResources.Employee DISABLE</a:t>
            </a:r>
            <a:endParaRPr lang="en-US" b="1"/>
          </a:p>
          <a:p>
            <a:pPr eaLnBrk="1" hangingPunct="1"/>
            <a:r>
              <a:rPr lang="en-US" b="1"/>
              <a:t>Example: (Enabling indexes)</a:t>
            </a:r>
            <a:endParaRPr lang="en-US"/>
          </a:p>
          <a:p>
            <a:pPr eaLnBrk="1" hangingPunct="1"/>
            <a:r>
              <a:rPr lang="en-US"/>
              <a:t>You can enable a disabled index by rebuilding it by using one of the following methods: </a:t>
            </a:r>
          </a:p>
          <a:p>
            <a:pPr eaLnBrk="1" hangingPunct="1"/>
            <a:r>
              <a:rPr lang="en-US"/>
              <a:t>ALTER INDEX statement with the REBUILD clause</a:t>
            </a:r>
          </a:p>
          <a:p>
            <a:pPr eaLnBrk="1" hangingPunct="1"/>
            <a:r>
              <a:rPr lang="en-US"/>
              <a:t>CREATE INDEX with the DROP_EXISTING clause</a:t>
            </a:r>
          </a:p>
          <a:p>
            <a:pPr eaLnBrk="1" hangingPunct="1"/>
            <a:r>
              <a:rPr lang="en-US"/>
              <a:t>DBCC DBREINDEX</a:t>
            </a:r>
            <a:endParaRPr lang="en-US" b="1"/>
          </a:p>
          <a:p>
            <a:pPr eaLnBrk="1" hangingPunct="1"/>
            <a:r>
              <a:rPr lang="en-US" b="1"/>
              <a:t>Example: (Renaming indexes)</a:t>
            </a:r>
            <a:endParaRPr lang="en-US"/>
          </a:p>
          <a:p>
            <a:pPr eaLnBrk="1" hangingPunct="1"/>
            <a:r>
              <a:rPr lang="en-US"/>
              <a:t>The following statement renames the IX_JobCandidate_EmployeeID index in the JobCandidate table to IX_EmployeeID:</a:t>
            </a:r>
          </a:p>
          <a:p>
            <a:pPr eaLnBrk="1" hangingPunct="1"/>
            <a:r>
              <a:rPr lang="en-US"/>
              <a:t>EXEC sp_rename 'HumanResources.JobCandidate.IX_JobCandidate_EmployeeID', </a:t>
            </a:r>
          </a:p>
          <a:p>
            <a:pPr eaLnBrk="1" hangingPunct="1"/>
            <a:r>
              <a:rPr lang="en-US"/>
              <a:t>'IX_EmployeeID','index'</a:t>
            </a:r>
            <a:endParaRPr lang="en-US" b="1"/>
          </a:p>
          <a:p>
            <a:pPr eaLnBrk="1" hangingPunct="1"/>
            <a:r>
              <a:rPr lang="en-US" b="1"/>
              <a:t>Example: (Dropping indexes)</a:t>
            </a:r>
            <a:endParaRPr lang="en-US"/>
          </a:p>
          <a:p>
            <a:pPr eaLnBrk="1" hangingPunct="1"/>
            <a:r>
              <a:rPr lang="en-US"/>
              <a:t>The following statement drops the IX_JobCandidate_EmployeeID index in the JobCandidate table:</a:t>
            </a:r>
          </a:p>
          <a:p>
            <a:pPr eaLnBrk="1" hangingPunct="1"/>
            <a:r>
              <a:rPr lang="en-US"/>
              <a:t>DROP INDEX IX_JobCandidate_EmployeeID </a:t>
            </a:r>
          </a:p>
          <a:p>
            <a:pPr eaLnBrk="1" hangingPunct="1"/>
            <a:r>
              <a:rPr lang="en-US"/>
              <a:t>ON HumanResources.JobCandidate;</a:t>
            </a:r>
            <a:endParaRPr lang="en-US" b="1"/>
          </a:p>
          <a:p>
            <a:pPr eaLnBrk="1" hangingPunct="1"/>
            <a:r>
              <a:rPr lang="en-US" b="1"/>
              <a:t>Example: (Optimizing indexes)</a:t>
            </a:r>
            <a:endParaRPr lang="en-US"/>
          </a:p>
          <a:p>
            <a:pPr eaLnBrk="1" hangingPunct="1"/>
            <a:r>
              <a:rPr lang="en-US"/>
              <a:t>The following statement helps you identify an index that contains a high level of fragmentation in the Employee table:</a:t>
            </a:r>
          </a:p>
          <a:p>
            <a:pPr eaLnBrk="1" hangingPunct="1"/>
            <a:r>
              <a:rPr lang="en-US"/>
              <a:t>SELECT a.index_id AS IndexID, name AS IndexName, </a:t>
            </a:r>
            <a:endParaRPr lang="fr-FR"/>
          </a:p>
          <a:p>
            <a:pPr eaLnBrk="1" hangingPunct="1"/>
            <a:r>
              <a:rPr lang="fr-FR"/>
              <a:t>avg_fragmentation_in_percent AS Fragmentation</a:t>
            </a:r>
            <a:endParaRPr lang="en-US"/>
          </a:p>
          <a:p>
            <a:pPr eaLnBrk="1" hangingPunct="1"/>
            <a:r>
              <a:rPr lang="en-US"/>
              <a:t>FROM sys.dm_db_index_physical_stats (DB_ID (N'AdventureWorks'),</a:t>
            </a:r>
          </a:p>
          <a:p>
            <a:pPr eaLnBrk="1" hangingPunct="1"/>
            <a:r>
              <a:rPr lang="en-US"/>
              <a:t>OBJECT_ID ('HumanResources.Employee'), NULL, NULL, NULL) AS a</a:t>
            </a:r>
          </a:p>
          <a:p>
            <a:pPr eaLnBrk="1" hangingPunct="1"/>
            <a:r>
              <a:rPr lang="en-US"/>
              <a:t>JOIN sys.indexes AS b on a.object_id = b.object_id and a.index_id = b.index_id ORDER BY Fragmentation DESC</a:t>
            </a: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35549D69-4332-4990-8837-2261C72AD479}" type="slidenum">
              <a:rPr lang="en-US" sz="1200" smtClean="0"/>
              <a:pPr eaLnBrk="1" hangingPunct="1"/>
              <a:t>82</a:t>
            </a:fld>
            <a:endParaRPr lang="en-US" sz="120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In this slide, you will explain how to disable, enable, rename, delete, and optimize indexes. You can use the examples given in the Student Guide to clarify the concept to the students. Further, you can execute the following statements to explain the concept:</a:t>
            </a:r>
            <a:endParaRPr lang="en-US" b="1"/>
          </a:p>
          <a:p>
            <a:pPr eaLnBrk="1" hangingPunct="1"/>
            <a:r>
              <a:rPr lang="en-US" b="1"/>
              <a:t>Example: (Disabling indexes)</a:t>
            </a:r>
            <a:endParaRPr lang="en-US"/>
          </a:p>
          <a:p>
            <a:pPr eaLnBrk="1" hangingPunct="1"/>
            <a:r>
              <a:rPr lang="en-US"/>
              <a:t>The following statement disables a nonclustered index, IdX_Employee_LoginID, on the Employee table:</a:t>
            </a:r>
          </a:p>
          <a:p>
            <a:pPr eaLnBrk="1" hangingPunct="1"/>
            <a:r>
              <a:rPr lang="en-US"/>
              <a:t>ALTER INDEX IdX_Employee_LoginID </a:t>
            </a:r>
          </a:p>
          <a:p>
            <a:pPr eaLnBrk="1" hangingPunct="1"/>
            <a:r>
              <a:rPr lang="en-US"/>
              <a:t>ON HumanResources.Employee DISABLE</a:t>
            </a:r>
            <a:endParaRPr lang="en-US" b="1"/>
          </a:p>
          <a:p>
            <a:pPr eaLnBrk="1" hangingPunct="1"/>
            <a:r>
              <a:rPr lang="en-US" b="1"/>
              <a:t>Example: (Enabling indexes)</a:t>
            </a:r>
            <a:endParaRPr lang="en-US"/>
          </a:p>
          <a:p>
            <a:pPr eaLnBrk="1" hangingPunct="1"/>
            <a:r>
              <a:rPr lang="en-US"/>
              <a:t>You can enable a disabled index by rebuilding it by using one of the following methods: </a:t>
            </a:r>
          </a:p>
          <a:p>
            <a:pPr eaLnBrk="1" hangingPunct="1"/>
            <a:r>
              <a:rPr lang="en-US"/>
              <a:t>ALTER INDEX statement with the REBUILD clause</a:t>
            </a:r>
          </a:p>
          <a:p>
            <a:pPr eaLnBrk="1" hangingPunct="1"/>
            <a:r>
              <a:rPr lang="en-US"/>
              <a:t>CREATE INDEX with the DROP_EXISTING clause</a:t>
            </a:r>
          </a:p>
          <a:p>
            <a:pPr eaLnBrk="1" hangingPunct="1"/>
            <a:r>
              <a:rPr lang="en-US"/>
              <a:t>DBCC DBREINDEX</a:t>
            </a:r>
            <a:endParaRPr lang="en-US" b="1"/>
          </a:p>
          <a:p>
            <a:pPr eaLnBrk="1" hangingPunct="1"/>
            <a:r>
              <a:rPr lang="en-US" b="1"/>
              <a:t>Example: (Renaming indexes)</a:t>
            </a:r>
            <a:endParaRPr lang="en-US"/>
          </a:p>
          <a:p>
            <a:pPr eaLnBrk="1" hangingPunct="1"/>
            <a:r>
              <a:rPr lang="en-US"/>
              <a:t>The following statement renames the IX_JobCandidate_EmployeeID index in the JobCandidate table to IX_EmployeeID:</a:t>
            </a:r>
          </a:p>
          <a:p>
            <a:pPr eaLnBrk="1" hangingPunct="1"/>
            <a:r>
              <a:rPr lang="en-US"/>
              <a:t>EXEC sp_rename 'HumanResources.JobCandidate.IX_JobCandidate_EmployeeID', </a:t>
            </a:r>
          </a:p>
          <a:p>
            <a:pPr eaLnBrk="1" hangingPunct="1"/>
            <a:r>
              <a:rPr lang="en-US"/>
              <a:t>'IX_EmployeeID','index'</a:t>
            </a:r>
            <a:endParaRPr lang="en-US" b="1"/>
          </a:p>
          <a:p>
            <a:pPr eaLnBrk="1" hangingPunct="1"/>
            <a:r>
              <a:rPr lang="en-US" b="1"/>
              <a:t>Example: (Dropping indexes)</a:t>
            </a:r>
            <a:endParaRPr lang="en-US"/>
          </a:p>
          <a:p>
            <a:pPr eaLnBrk="1" hangingPunct="1"/>
            <a:r>
              <a:rPr lang="en-US"/>
              <a:t>The following statement drops the IX_JobCandidate_EmployeeID index in the JobCandidate table:</a:t>
            </a:r>
          </a:p>
          <a:p>
            <a:pPr eaLnBrk="1" hangingPunct="1"/>
            <a:r>
              <a:rPr lang="en-US"/>
              <a:t>DROP INDEX IX_JobCandidate_EmployeeID </a:t>
            </a:r>
          </a:p>
          <a:p>
            <a:pPr eaLnBrk="1" hangingPunct="1"/>
            <a:r>
              <a:rPr lang="en-US"/>
              <a:t>ON HumanResources.JobCandidate;</a:t>
            </a:r>
            <a:endParaRPr lang="en-US" b="1"/>
          </a:p>
          <a:p>
            <a:pPr eaLnBrk="1" hangingPunct="1"/>
            <a:r>
              <a:rPr lang="en-US" b="1"/>
              <a:t>Example: (Optimizing indexes)</a:t>
            </a:r>
            <a:endParaRPr lang="en-US"/>
          </a:p>
          <a:p>
            <a:pPr eaLnBrk="1" hangingPunct="1"/>
            <a:r>
              <a:rPr lang="en-US"/>
              <a:t>The following statement helps you identify an index that contains a high level of fragmentation in the Employee table:</a:t>
            </a:r>
          </a:p>
          <a:p>
            <a:pPr eaLnBrk="1" hangingPunct="1"/>
            <a:r>
              <a:rPr lang="en-US"/>
              <a:t>SELECT a.index_id AS IndexID, name AS IndexName, </a:t>
            </a:r>
            <a:endParaRPr lang="fr-FR"/>
          </a:p>
          <a:p>
            <a:pPr eaLnBrk="1" hangingPunct="1"/>
            <a:r>
              <a:rPr lang="fr-FR"/>
              <a:t>avg_fragmentation_in_percent AS Fragmentation</a:t>
            </a:r>
            <a:endParaRPr lang="en-US"/>
          </a:p>
          <a:p>
            <a:pPr eaLnBrk="1" hangingPunct="1"/>
            <a:r>
              <a:rPr lang="en-US"/>
              <a:t>FROM sys.dm_db_index_physical_stats (DB_ID (N'AdventureWorks'),</a:t>
            </a:r>
          </a:p>
          <a:p>
            <a:pPr eaLnBrk="1" hangingPunct="1"/>
            <a:r>
              <a:rPr lang="en-US"/>
              <a:t>OBJECT_ID ('HumanResources.Employee'), NULL, NULL, NULL) AS a</a:t>
            </a:r>
          </a:p>
          <a:p>
            <a:pPr eaLnBrk="1" hangingPunct="1"/>
            <a:r>
              <a:rPr lang="en-US"/>
              <a:t>JOIN sys.indexes AS b on a.object_id = b.object_id and a.index_id = b.index_id ORDER BY Fragmentation DESC</a:t>
            </a: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0350F53E-3591-4AC3-A65D-116A5F464185}" type="slidenum">
              <a:rPr lang="en-US" sz="1200" smtClean="0"/>
              <a:pPr eaLnBrk="1" hangingPunct="1"/>
              <a:t>83</a:t>
            </a:fld>
            <a:endParaRPr lang="en-US" sz="120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In this slide, you will explain how to disable, enable, rename, delete, and optimize indexes. You can use the examples given in the Student Guide to clarify the concept to the students. Further, you can execute the following statements to explain the concept:</a:t>
            </a:r>
            <a:endParaRPr lang="en-US" b="1"/>
          </a:p>
          <a:p>
            <a:pPr eaLnBrk="1" hangingPunct="1"/>
            <a:r>
              <a:rPr lang="en-US" b="1"/>
              <a:t>Example: (Disabling indexes)</a:t>
            </a:r>
            <a:endParaRPr lang="en-US"/>
          </a:p>
          <a:p>
            <a:pPr eaLnBrk="1" hangingPunct="1"/>
            <a:r>
              <a:rPr lang="en-US"/>
              <a:t>The following statement disables a nonclustered index, IdX_Employee_LoginID, on the Employee table:</a:t>
            </a:r>
          </a:p>
          <a:p>
            <a:pPr eaLnBrk="1" hangingPunct="1"/>
            <a:r>
              <a:rPr lang="en-US"/>
              <a:t>ALTER INDEX IdX_Employee_LoginID </a:t>
            </a:r>
          </a:p>
          <a:p>
            <a:pPr eaLnBrk="1" hangingPunct="1"/>
            <a:r>
              <a:rPr lang="en-US"/>
              <a:t>ON HumanResources.Employee DISABLE</a:t>
            </a:r>
            <a:endParaRPr lang="en-US" b="1"/>
          </a:p>
          <a:p>
            <a:pPr eaLnBrk="1" hangingPunct="1"/>
            <a:r>
              <a:rPr lang="en-US" b="1"/>
              <a:t>Example: (Enabling indexes)</a:t>
            </a:r>
            <a:endParaRPr lang="en-US"/>
          </a:p>
          <a:p>
            <a:pPr eaLnBrk="1" hangingPunct="1"/>
            <a:r>
              <a:rPr lang="en-US"/>
              <a:t>You can enable a disabled index by rebuilding it by using one of the following methods: </a:t>
            </a:r>
          </a:p>
          <a:p>
            <a:pPr eaLnBrk="1" hangingPunct="1"/>
            <a:r>
              <a:rPr lang="en-US"/>
              <a:t>ALTER INDEX statement with the REBUILD clause</a:t>
            </a:r>
          </a:p>
          <a:p>
            <a:pPr eaLnBrk="1" hangingPunct="1"/>
            <a:r>
              <a:rPr lang="en-US"/>
              <a:t>CREATE INDEX with the DROP_EXISTING clause</a:t>
            </a:r>
          </a:p>
          <a:p>
            <a:pPr eaLnBrk="1" hangingPunct="1"/>
            <a:r>
              <a:rPr lang="en-US"/>
              <a:t>DBCC DBREINDEX</a:t>
            </a:r>
            <a:endParaRPr lang="en-US" b="1"/>
          </a:p>
          <a:p>
            <a:pPr eaLnBrk="1" hangingPunct="1"/>
            <a:r>
              <a:rPr lang="en-US" b="1"/>
              <a:t>Example: (Renaming indexes)</a:t>
            </a:r>
            <a:endParaRPr lang="en-US"/>
          </a:p>
          <a:p>
            <a:pPr eaLnBrk="1" hangingPunct="1"/>
            <a:r>
              <a:rPr lang="en-US"/>
              <a:t>The following statement renames the IX_JobCandidate_EmployeeID index in the JobCandidate table to IX_EmployeeID:</a:t>
            </a:r>
          </a:p>
          <a:p>
            <a:pPr eaLnBrk="1" hangingPunct="1"/>
            <a:r>
              <a:rPr lang="en-US"/>
              <a:t>EXEC sp_rename 'HumanResources.JobCandidate.IX_JobCandidate_EmployeeID', </a:t>
            </a:r>
          </a:p>
          <a:p>
            <a:pPr eaLnBrk="1" hangingPunct="1"/>
            <a:r>
              <a:rPr lang="en-US"/>
              <a:t>'IX_EmployeeID','index'</a:t>
            </a:r>
            <a:endParaRPr lang="en-US" b="1"/>
          </a:p>
          <a:p>
            <a:pPr eaLnBrk="1" hangingPunct="1"/>
            <a:r>
              <a:rPr lang="en-US" b="1"/>
              <a:t>Example: (Dropping indexes)</a:t>
            </a:r>
            <a:endParaRPr lang="en-US"/>
          </a:p>
          <a:p>
            <a:pPr eaLnBrk="1" hangingPunct="1"/>
            <a:r>
              <a:rPr lang="en-US"/>
              <a:t>The following statement drops the IX_JobCandidate_EmployeeID index in the JobCandidate table:</a:t>
            </a:r>
          </a:p>
          <a:p>
            <a:pPr eaLnBrk="1" hangingPunct="1"/>
            <a:r>
              <a:rPr lang="en-US"/>
              <a:t>DROP INDEX IX_JobCandidate_EmployeeID </a:t>
            </a:r>
          </a:p>
          <a:p>
            <a:pPr eaLnBrk="1" hangingPunct="1"/>
            <a:r>
              <a:rPr lang="en-US"/>
              <a:t>ON HumanResources.JobCandidate;</a:t>
            </a:r>
            <a:endParaRPr lang="en-US" b="1"/>
          </a:p>
          <a:p>
            <a:pPr eaLnBrk="1" hangingPunct="1"/>
            <a:r>
              <a:rPr lang="en-US" b="1"/>
              <a:t>Example: (Optimizing indexes)</a:t>
            </a:r>
            <a:endParaRPr lang="en-US"/>
          </a:p>
          <a:p>
            <a:pPr eaLnBrk="1" hangingPunct="1"/>
            <a:r>
              <a:rPr lang="en-US"/>
              <a:t>The following statement helps you identify an index that contains a high level of fragmentation in the Employee table:</a:t>
            </a:r>
          </a:p>
          <a:p>
            <a:pPr eaLnBrk="1" hangingPunct="1"/>
            <a:r>
              <a:rPr lang="en-US"/>
              <a:t>SELECT a.index_id AS IndexID, name AS IndexName, </a:t>
            </a:r>
            <a:endParaRPr lang="fr-FR"/>
          </a:p>
          <a:p>
            <a:pPr eaLnBrk="1" hangingPunct="1"/>
            <a:r>
              <a:rPr lang="fr-FR"/>
              <a:t>avg_fragmentation_in_percent AS Fragmentation</a:t>
            </a:r>
            <a:endParaRPr lang="en-US"/>
          </a:p>
          <a:p>
            <a:pPr eaLnBrk="1" hangingPunct="1"/>
            <a:r>
              <a:rPr lang="en-US"/>
              <a:t>FROM sys.dm_db_index_physical_stats (DB_ID (N'AdventureWorks'),</a:t>
            </a:r>
          </a:p>
          <a:p>
            <a:pPr eaLnBrk="1" hangingPunct="1"/>
            <a:r>
              <a:rPr lang="en-US"/>
              <a:t>OBJECT_ID ('HumanResources.Employee'), NULL, NULL, NULL) AS a</a:t>
            </a:r>
          </a:p>
          <a:p>
            <a:pPr eaLnBrk="1" hangingPunct="1"/>
            <a:r>
              <a:rPr lang="en-US"/>
              <a:t>JOIN sys.indexes AS b on a.object_id = b.object_id and a.index_id = b.index_id ORDER BY Fragmentation DESC</a:t>
            </a: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7EC0EAC1-D37B-4EC3-BE9D-5BEC1EF362BE}" type="slidenum">
              <a:rPr lang="en-US" sz="1200" smtClean="0"/>
              <a:pPr eaLnBrk="1" hangingPunct="1"/>
              <a:t>84</a:t>
            </a:fld>
            <a:endParaRPr lang="en-US" sz="120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In this slide, you will explain how to disable, enable, rename, delete, and optimize indexes. You can use the examples given in the Student Guide to clarify the concept to the students. Further, you can execute the following statements to explain the concept:</a:t>
            </a:r>
            <a:endParaRPr lang="en-US" b="1"/>
          </a:p>
          <a:p>
            <a:pPr eaLnBrk="1" hangingPunct="1"/>
            <a:r>
              <a:rPr lang="en-US" b="1"/>
              <a:t>Example: (Disabling indexes)</a:t>
            </a:r>
            <a:endParaRPr lang="en-US"/>
          </a:p>
          <a:p>
            <a:pPr eaLnBrk="1" hangingPunct="1"/>
            <a:r>
              <a:rPr lang="en-US"/>
              <a:t>The following statement disables a nonclustered index, IdX_Employee_LoginID, on the Employee table:</a:t>
            </a:r>
          </a:p>
          <a:p>
            <a:pPr eaLnBrk="1" hangingPunct="1"/>
            <a:r>
              <a:rPr lang="en-US"/>
              <a:t>ALTER INDEX IdX_Employee_LoginID </a:t>
            </a:r>
          </a:p>
          <a:p>
            <a:pPr eaLnBrk="1" hangingPunct="1"/>
            <a:r>
              <a:rPr lang="en-US"/>
              <a:t>ON HumanResources.Employee DISABLE</a:t>
            </a:r>
            <a:endParaRPr lang="en-US" b="1"/>
          </a:p>
          <a:p>
            <a:pPr eaLnBrk="1" hangingPunct="1"/>
            <a:r>
              <a:rPr lang="en-US" b="1"/>
              <a:t>Example: (Enabling indexes)</a:t>
            </a:r>
            <a:endParaRPr lang="en-US"/>
          </a:p>
          <a:p>
            <a:pPr eaLnBrk="1" hangingPunct="1"/>
            <a:r>
              <a:rPr lang="en-US"/>
              <a:t>You can enable a disabled index by rebuilding it by using one of the following methods: </a:t>
            </a:r>
          </a:p>
          <a:p>
            <a:pPr eaLnBrk="1" hangingPunct="1"/>
            <a:r>
              <a:rPr lang="en-US"/>
              <a:t>ALTER INDEX statement with the REBUILD clause</a:t>
            </a:r>
          </a:p>
          <a:p>
            <a:pPr eaLnBrk="1" hangingPunct="1"/>
            <a:r>
              <a:rPr lang="en-US"/>
              <a:t>CREATE INDEX with the DROP_EXISTING clause</a:t>
            </a:r>
          </a:p>
          <a:p>
            <a:pPr eaLnBrk="1" hangingPunct="1"/>
            <a:r>
              <a:rPr lang="en-US"/>
              <a:t>DBCC DBREINDEX</a:t>
            </a:r>
            <a:endParaRPr lang="en-US" b="1"/>
          </a:p>
          <a:p>
            <a:pPr eaLnBrk="1" hangingPunct="1"/>
            <a:r>
              <a:rPr lang="en-US" b="1"/>
              <a:t>Example: (Renaming indexes)</a:t>
            </a:r>
            <a:endParaRPr lang="en-US"/>
          </a:p>
          <a:p>
            <a:pPr eaLnBrk="1" hangingPunct="1"/>
            <a:r>
              <a:rPr lang="en-US"/>
              <a:t>The following statement renames the IX_JobCandidate_EmployeeID index in the JobCandidate table to IX_EmployeeID:</a:t>
            </a:r>
          </a:p>
          <a:p>
            <a:pPr eaLnBrk="1" hangingPunct="1"/>
            <a:r>
              <a:rPr lang="en-US"/>
              <a:t>EXEC sp_rename 'HumanResources.JobCandidate.IX_JobCandidate_EmployeeID', </a:t>
            </a:r>
          </a:p>
          <a:p>
            <a:pPr eaLnBrk="1" hangingPunct="1"/>
            <a:r>
              <a:rPr lang="en-US"/>
              <a:t>'IX_EmployeeID','index'</a:t>
            </a:r>
            <a:endParaRPr lang="en-US" b="1"/>
          </a:p>
          <a:p>
            <a:pPr eaLnBrk="1" hangingPunct="1"/>
            <a:r>
              <a:rPr lang="en-US" b="1"/>
              <a:t>Example: (Dropping indexes)</a:t>
            </a:r>
            <a:endParaRPr lang="en-US"/>
          </a:p>
          <a:p>
            <a:pPr eaLnBrk="1" hangingPunct="1"/>
            <a:r>
              <a:rPr lang="en-US"/>
              <a:t>The following statement drops the IX_JobCandidate_EmployeeID index in the JobCandidate table:</a:t>
            </a:r>
          </a:p>
          <a:p>
            <a:pPr eaLnBrk="1" hangingPunct="1"/>
            <a:r>
              <a:rPr lang="en-US"/>
              <a:t>DROP INDEX IX_JobCandidate_EmployeeID </a:t>
            </a:r>
          </a:p>
          <a:p>
            <a:pPr eaLnBrk="1" hangingPunct="1"/>
            <a:r>
              <a:rPr lang="en-US"/>
              <a:t>ON HumanResources.JobCandidate;</a:t>
            </a:r>
            <a:endParaRPr lang="en-US" b="1"/>
          </a:p>
          <a:p>
            <a:pPr eaLnBrk="1" hangingPunct="1"/>
            <a:r>
              <a:rPr lang="en-US" b="1"/>
              <a:t>Example: (Optimizing indexes)</a:t>
            </a:r>
            <a:endParaRPr lang="en-US"/>
          </a:p>
          <a:p>
            <a:pPr eaLnBrk="1" hangingPunct="1"/>
            <a:r>
              <a:rPr lang="en-US"/>
              <a:t>The following statement helps you identify an index that contains a high level of fragmentation in the Employee table:</a:t>
            </a:r>
          </a:p>
          <a:p>
            <a:pPr eaLnBrk="1" hangingPunct="1"/>
            <a:r>
              <a:rPr lang="en-US"/>
              <a:t>SELECT a.index_id AS IndexID, name AS IndexName, </a:t>
            </a:r>
            <a:endParaRPr lang="fr-FR"/>
          </a:p>
          <a:p>
            <a:pPr eaLnBrk="1" hangingPunct="1"/>
            <a:r>
              <a:rPr lang="fr-FR"/>
              <a:t>avg_fragmentation_in_percent AS Fragmentation</a:t>
            </a:r>
            <a:endParaRPr lang="en-US"/>
          </a:p>
          <a:p>
            <a:pPr eaLnBrk="1" hangingPunct="1"/>
            <a:r>
              <a:rPr lang="en-US"/>
              <a:t>FROM sys.dm_db_index_physical_stats (DB_ID (N'AdventureWorks'),</a:t>
            </a:r>
          </a:p>
          <a:p>
            <a:pPr eaLnBrk="1" hangingPunct="1"/>
            <a:r>
              <a:rPr lang="en-US"/>
              <a:t>OBJECT_ID ('HumanResources.Employee'), NULL, NULL, NULL) AS a</a:t>
            </a:r>
          </a:p>
          <a:p>
            <a:pPr eaLnBrk="1" hangingPunct="1"/>
            <a:r>
              <a:rPr lang="en-US"/>
              <a:t>JOIN sys.indexes AS b on a.object_id = b.object_id and a.index_id = b.index_id ORDER BY Fragmentation DESC</a:t>
            </a: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A3DB2FA5-48C4-4023-BAA0-6EA995F8D5C5}" type="slidenum">
              <a:rPr lang="en-US" sz="1200" smtClean="0"/>
              <a:pPr eaLnBrk="1" hangingPunct="1"/>
              <a:t>85</a:t>
            </a:fld>
            <a:endParaRPr lang="en-US" sz="120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In this slide, you will explain how to disable, enable, rename, delete, and optimize indexes. You can use the examples given in the Student Guide to clarify the concept to the students. Further, you can execute the following statements to explain the concept:</a:t>
            </a:r>
            <a:endParaRPr lang="en-US" b="1"/>
          </a:p>
          <a:p>
            <a:pPr eaLnBrk="1" hangingPunct="1"/>
            <a:r>
              <a:rPr lang="en-US" b="1"/>
              <a:t>Example: (Disabling indexes)</a:t>
            </a:r>
            <a:endParaRPr lang="en-US"/>
          </a:p>
          <a:p>
            <a:pPr eaLnBrk="1" hangingPunct="1"/>
            <a:r>
              <a:rPr lang="en-US"/>
              <a:t>The following statement disables a nonclustered index, IdX_Employee_LoginID, on the Employee table:</a:t>
            </a:r>
          </a:p>
          <a:p>
            <a:pPr eaLnBrk="1" hangingPunct="1"/>
            <a:r>
              <a:rPr lang="en-US"/>
              <a:t>ALTER INDEX IdX_Employee_LoginID </a:t>
            </a:r>
          </a:p>
          <a:p>
            <a:pPr eaLnBrk="1" hangingPunct="1"/>
            <a:r>
              <a:rPr lang="en-US"/>
              <a:t>ON HumanResources.Employee DISABLE</a:t>
            </a:r>
            <a:endParaRPr lang="en-US" b="1"/>
          </a:p>
          <a:p>
            <a:pPr eaLnBrk="1" hangingPunct="1"/>
            <a:r>
              <a:rPr lang="en-US" b="1"/>
              <a:t>Example: (Enabling indexes)</a:t>
            </a:r>
            <a:endParaRPr lang="en-US"/>
          </a:p>
          <a:p>
            <a:pPr eaLnBrk="1" hangingPunct="1"/>
            <a:r>
              <a:rPr lang="en-US"/>
              <a:t>You can enable a disabled index by rebuilding it by using one of the following methods: </a:t>
            </a:r>
          </a:p>
          <a:p>
            <a:pPr eaLnBrk="1" hangingPunct="1"/>
            <a:r>
              <a:rPr lang="en-US"/>
              <a:t>ALTER INDEX statement with the REBUILD clause</a:t>
            </a:r>
          </a:p>
          <a:p>
            <a:pPr eaLnBrk="1" hangingPunct="1"/>
            <a:r>
              <a:rPr lang="en-US"/>
              <a:t>CREATE INDEX with the DROP_EXISTING clause</a:t>
            </a:r>
          </a:p>
          <a:p>
            <a:pPr eaLnBrk="1" hangingPunct="1"/>
            <a:r>
              <a:rPr lang="en-US"/>
              <a:t>DBCC DBREINDEX</a:t>
            </a:r>
            <a:endParaRPr lang="en-US" b="1"/>
          </a:p>
          <a:p>
            <a:pPr eaLnBrk="1" hangingPunct="1"/>
            <a:r>
              <a:rPr lang="en-US" b="1"/>
              <a:t>Example: (Renaming indexes)</a:t>
            </a:r>
            <a:endParaRPr lang="en-US"/>
          </a:p>
          <a:p>
            <a:pPr eaLnBrk="1" hangingPunct="1"/>
            <a:r>
              <a:rPr lang="en-US"/>
              <a:t>The following statement renames the IX_JobCandidate_EmployeeID index in the JobCandidate table to IX_EmployeeID:</a:t>
            </a:r>
          </a:p>
          <a:p>
            <a:pPr eaLnBrk="1" hangingPunct="1"/>
            <a:r>
              <a:rPr lang="en-US"/>
              <a:t>EXEC sp_rename 'HumanResources.JobCandidate.IX_JobCandidate_EmployeeID', </a:t>
            </a:r>
          </a:p>
          <a:p>
            <a:pPr eaLnBrk="1" hangingPunct="1"/>
            <a:r>
              <a:rPr lang="en-US"/>
              <a:t>'IX_EmployeeID','index'</a:t>
            </a:r>
            <a:endParaRPr lang="en-US" b="1"/>
          </a:p>
          <a:p>
            <a:pPr eaLnBrk="1" hangingPunct="1"/>
            <a:r>
              <a:rPr lang="en-US" b="1"/>
              <a:t>Example: (Dropping indexes)</a:t>
            </a:r>
            <a:endParaRPr lang="en-US"/>
          </a:p>
          <a:p>
            <a:pPr eaLnBrk="1" hangingPunct="1"/>
            <a:r>
              <a:rPr lang="en-US"/>
              <a:t>The following statement drops the IX_JobCandidate_EmployeeID index in the JobCandidate table:</a:t>
            </a:r>
          </a:p>
          <a:p>
            <a:pPr eaLnBrk="1" hangingPunct="1"/>
            <a:r>
              <a:rPr lang="en-US"/>
              <a:t>DROP INDEX IX_JobCandidate_EmployeeID </a:t>
            </a:r>
          </a:p>
          <a:p>
            <a:pPr eaLnBrk="1" hangingPunct="1"/>
            <a:r>
              <a:rPr lang="en-US"/>
              <a:t>ON HumanResources.JobCandidate;</a:t>
            </a:r>
            <a:endParaRPr lang="en-US" b="1"/>
          </a:p>
          <a:p>
            <a:pPr eaLnBrk="1" hangingPunct="1"/>
            <a:r>
              <a:rPr lang="en-US" b="1"/>
              <a:t>Example: (Optimizing indexes)</a:t>
            </a:r>
            <a:endParaRPr lang="en-US"/>
          </a:p>
          <a:p>
            <a:pPr eaLnBrk="1" hangingPunct="1"/>
            <a:r>
              <a:rPr lang="en-US"/>
              <a:t>The following statement helps you identify an index that contains a high level of fragmentation in the Employee table:</a:t>
            </a:r>
          </a:p>
          <a:p>
            <a:pPr eaLnBrk="1" hangingPunct="1"/>
            <a:r>
              <a:rPr lang="en-US"/>
              <a:t>SELECT a.index_id AS IndexID, name AS IndexName, </a:t>
            </a:r>
            <a:endParaRPr lang="fr-FR"/>
          </a:p>
          <a:p>
            <a:pPr eaLnBrk="1" hangingPunct="1"/>
            <a:r>
              <a:rPr lang="fr-FR"/>
              <a:t>avg_fragmentation_in_percent AS Fragmentation</a:t>
            </a:r>
            <a:endParaRPr lang="en-US"/>
          </a:p>
          <a:p>
            <a:pPr eaLnBrk="1" hangingPunct="1"/>
            <a:r>
              <a:rPr lang="en-US"/>
              <a:t>FROM sys.dm_db_index_physical_stats (DB_ID (N'AdventureWorks'),</a:t>
            </a:r>
          </a:p>
          <a:p>
            <a:pPr eaLnBrk="1" hangingPunct="1"/>
            <a:r>
              <a:rPr lang="en-US"/>
              <a:t>OBJECT_ID ('HumanResources.Employee'), NULL, NULL, NULL) AS a</a:t>
            </a:r>
          </a:p>
          <a:p>
            <a:pPr eaLnBrk="1" hangingPunct="1"/>
            <a:r>
              <a:rPr lang="en-US"/>
              <a:t>JOIN sys.indexes AS b on a.object_id = b.object_id and a.index_id = b.index_id ORDER BY Fragmentation DESC</a:t>
            </a: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C1799936-0FF1-4BD1-9728-48A0C4D22EB4}" type="slidenum">
              <a:rPr lang="en-US" sz="1200" smtClean="0"/>
              <a:pPr eaLnBrk="1" hangingPunct="1"/>
              <a:t>86</a:t>
            </a:fld>
            <a:endParaRPr lang="en-US" sz="120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In this slide, you will explain how to disable, enable, rename, delete, and optimize indexes. You can use the examples given in the Student Guide to clarify the concept to the students. Further, you can execute the following statements to explain the concept:</a:t>
            </a:r>
            <a:endParaRPr lang="en-US" b="1"/>
          </a:p>
          <a:p>
            <a:pPr eaLnBrk="1" hangingPunct="1"/>
            <a:r>
              <a:rPr lang="en-US" b="1"/>
              <a:t>Example: (Disabling indexes)</a:t>
            </a:r>
            <a:endParaRPr lang="en-US"/>
          </a:p>
          <a:p>
            <a:pPr eaLnBrk="1" hangingPunct="1"/>
            <a:r>
              <a:rPr lang="en-US"/>
              <a:t>The following statement disables a nonclustered index, IdX_Employee_LoginID, on the Employee table:</a:t>
            </a:r>
          </a:p>
          <a:p>
            <a:pPr eaLnBrk="1" hangingPunct="1"/>
            <a:r>
              <a:rPr lang="en-US"/>
              <a:t>ALTER INDEX IdX_Employee_LoginID </a:t>
            </a:r>
          </a:p>
          <a:p>
            <a:pPr eaLnBrk="1" hangingPunct="1"/>
            <a:r>
              <a:rPr lang="en-US"/>
              <a:t>ON HumanResources.Employee DISABLE</a:t>
            </a:r>
            <a:endParaRPr lang="en-US" b="1"/>
          </a:p>
          <a:p>
            <a:pPr eaLnBrk="1" hangingPunct="1"/>
            <a:r>
              <a:rPr lang="en-US" b="1"/>
              <a:t>Example: (Enabling indexes)</a:t>
            </a:r>
            <a:endParaRPr lang="en-US"/>
          </a:p>
          <a:p>
            <a:pPr eaLnBrk="1" hangingPunct="1"/>
            <a:r>
              <a:rPr lang="en-US"/>
              <a:t>You can enable a disabled index by rebuilding it by using one of the following methods: </a:t>
            </a:r>
          </a:p>
          <a:p>
            <a:pPr eaLnBrk="1" hangingPunct="1"/>
            <a:r>
              <a:rPr lang="en-US"/>
              <a:t>ALTER INDEX statement with the REBUILD clause</a:t>
            </a:r>
          </a:p>
          <a:p>
            <a:pPr eaLnBrk="1" hangingPunct="1"/>
            <a:r>
              <a:rPr lang="en-US"/>
              <a:t>CREATE INDEX with the DROP_EXISTING clause</a:t>
            </a:r>
          </a:p>
          <a:p>
            <a:pPr eaLnBrk="1" hangingPunct="1"/>
            <a:r>
              <a:rPr lang="en-US"/>
              <a:t>DBCC DBREINDEX</a:t>
            </a:r>
            <a:endParaRPr lang="en-US" b="1"/>
          </a:p>
          <a:p>
            <a:pPr eaLnBrk="1" hangingPunct="1"/>
            <a:r>
              <a:rPr lang="en-US" b="1"/>
              <a:t>Example: (Renaming indexes)</a:t>
            </a:r>
            <a:endParaRPr lang="en-US"/>
          </a:p>
          <a:p>
            <a:pPr eaLnBrk="1" hangingPunct="1"/>
            <a:r>
              <a:rPr lang="en-US"/>
              <a:t>The following statement renames the IX_JobCandidate_EmployeeID index in the JobCandidate table to IX_EmployeeID:</a:t>
            </a:r>
          </a:p>
          <a:p>
            <a:pPr eaLnBrk="1" hangingPunct="1"/>
            <a:r>
              <a:rPr lang="en-US"/>
              <a:t>EXEC sp_rename 'HumanResources.JobCandidate.IX_JobCandidate_EmployeeID', </a:t>
            </a:r>
          </a:p>
          <a:p>
            <a:pPr eaLnBrk="1" hangingPunct="1"/>
            <a:r>
              <a:rPr lang="en-US"/>
              <a:t>'IX_EmployeeID','index'</a:t>
            </a:r>
            <a:endParaRPr lang="en-US" b="1"/>
          </a:p>
          <a:p>
            <a:pPr eaLnBrk="1" hangingPunct="1"/>
            <a:r>
              <a:rPr lang="en-US" b="1"/>
              <a:t>Example: (Dropping indexes)</a:t>
            </a:r>
            <a:endParaRPr lang="en-US"/>
          </a:p>
          <a:p>
            <a:pPr eaLnBrk="1" hangingPunct="1"/>
            <a:r>
              <a:rPr lang="en-US"/>
              <a:t>The following statement drops the IX_JobCandidate_EmployeeID index in the JobCandidate table:</a:t>
            </a:r>
          </a:p>
          <a:p>
            <a:pPr eaLnBrk="1" hangingPunct="1"/>
            <a:r>
              <a:rPr lang="en-US"/>
              <a:t>DROP INDEX IX_JobCandidate_EmployeeID </a:t>
            </a:r>
          </a:p>
          <a:p>
            <a:pPr eaLnBrk="1" hangingPunct="1"/>
            <a:r>
              <a:rPr lang="en-US"/>
              <a:t>ON HumanResources.JobCandidate;</a:t>
            </a:r>
            <a:endParaRPr lang="en-US" b="1"/>
          </a:p>
          <a:p>
            <a:pPr eaLnBrk="1" hangingPunct="1"/>
            <a:r>
              <a:rPr lang="en-US" b="1"/>
              <a:t>Example: (Optimizing indexes)</a:t>
            </a:r>
            <a:endParaRPr lang="en-US"/>
          </a:p>
          <a:p>
            <a:pPr eaLnBrk="1" hangingPunct="1"/>
            <a:r>
              <a:rPr lang="en-US"/>
              <a:t>The following statement helps you identify an index that contains a high level of fragmentation in the Employee table:</a:t>
            </a:r>
          </a:p>
          <a:p>
            <a:pPr eaLnBrk="1" hangingPunct="1"/>
            <a:r>
              <a:rPr lang="en-US"/>
              <a:t>SELECT a.index_id AS IndexID, name AS IndexName, </a:t>
            </a:r>
            <a:endParaRPr lang="fr-FR"/>
          </a:p>
          <a:p>
            <a:pPr eaLnBrk="1" hangingPunct="1"/>
            <a:r>
              <a:rPr lang="fr-FR"/>
              <a:t>avg_fragmentation_in_percent AS Fragmentation</a:t>
            </a:r>
            <a:endParaRPr lang="en-US"/>
          </a:p>
          <a:p>
            <a:pPr eaLnBrk="1" hangingPunct="1"/>
            <a:r>
              <a:rPr lang="en-US"/>
              <a:t>FROM sys.dm_db_index_physical_stats (DB_ID (N'AdventureWorks'),</a:t>
            </a:r>
          </a:p>
          <a:p>
            <a:pPr eaLnBrk="1" hangingPunct="1"/>
            <a:r>
              <a:rPr lang="en-US"/>
              <a:t>OBJECT_ID ('HumanResources.Employee'), NULL, NULL, NULL) AS a</a:t>
            </a:r>
          </a:p>
          <a:p>
            <a:pPr eaLnBrk="1" hangingPunct="1"/>
            <a:r>
              <a:rPr lang="en-US"/>
              <a:t>JOIN sys.indexes AS b on a.object_id = b.object_id and a.index_id = b.index_id ORDER BY Fragmentation DESC</a:t>
            </a: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A8675E6-2C8C-4D2C-B1D1-BB1978F3113E}" type="slidenum">
              <a:rPr lang="en-US" sz="1200" smtClean="0"/>
              <a:pPr eaLnBrk="1" hangingPunct="1"/>
              <a:t>87</a:t>
            </a:fld>
            <a:endParaRPr lang="en-US" sz="120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In this slide, you will explain how to disable, enable, rename, delete, and optimize indexes. You can use the examples given in the Student Guide to clarify the concept to the students. Further, you can execute the following statements to explain the concept:</a:t>
            </a:r>
            <a:endParaRPr lang="en-US" b="1"/>
          </a:p>
          <a:p>
            <a:pPr eaLnBrk="1" hangingPunct="1"/>
            <a:r>
              <a:rPr lang="en-US" b="1"/>
              <a:t>Example: (Disabling indexes)</a:t>
            </a:r>
            <a:endParaRPr lang="en-US"/>
          </a:p>
          <a:p>
            <a:pPr eaLnBrk="1" hangingPunct="1"/>
            <a:r>
              <a:rPr lang="en-US"/>
              <a:t>The following statement disables a nonclustered index, IdX_Employee_LoginID, on the Employee table:</a:t>
            </a:r>
          </a:p>
          <a:p>
            <a:pPr eaLnBrk="1" hangingPunct="1"/>
            <a:r>
              <a:rPr lang="en-US"/>
              <a:t>ALTER INDEX IdX_Employee_LoginID </a:t>
            </a:r>
          </a:p>
          <a:p>
            <a:pPr eaLnBrk="1" hangingPunct="1"/>
            <a:r>
              <a:rPr lang="en-US"/>
              <a:t>ON HumanResources.Employee DISABLE</a:t>
            </a:r>
            <a:endParaRPr lang="en-US" b="1"/>
          </a:p>
          <a:p>
            <a:pPr eaLnBrk="1" hangingPunct="1"/>
            <a:r>
              <a:rPr lang="en-US" b="1"/>
              <a:t>Example: (Enabling indexes)</a:t>
            </a:r>
            <a:endParaRPr lang="en-US"/>
          </a:p>
          <a:p>
            <a:pPr eaLnBrk="1" hangingPunct="1"/>
            <a:r>
              <a:rPr lang="en-US"/>
              <a:t>You can enable a disabled index by rebuilding it by using one of the following methods: </a:t>
            </a:r>
          </a:p>
          <a:p>
            <a:pPr eaLnBrk="1" hangingPunct="1"/>
            <a:r>
              <a:rPr lang="en-US"/>
              <a:t>ALTER INDEX statement with the REBUILD clause</a:t>
            </a:r>
          </a:p>
          <a:p>
            <a:pPr eaLnBrk="1" hangingPunct="1"/>
            <a:r>
              <a:rPr lang="en-US"/>
              <a:t>CREATE INDEX with the DROP_EXISTING clause</a:t>
            </a:r>
          </a:p>
          <a:p>
            <a:pPr eaLnBrk="1" hangingPunct="1"/>
            <a:r>
              <a:rPr lang="en-US"/>
              <a:t>DBCC DBREINDEX</a:t>
            </a:r>
            <a:endParaRPr lang="en-US" b="1"/>
          </a:p>
          <a:p>
            <a:pPr eaLnBrk="1" hangingPunct="1"/>
            <a:r>
              <a:rPr lang="en-US" b="1"/>
              <a:t>Example: (Renaming indexes)</a:t>
            </a:r>
            <a:endParaRPr lang="en-US"/>
          </a:p>
          <a:p>
            <a:pPr eaLnBrk="1" hangingPunct="1"/>
            <a:r>
              <a:rPr lang="en-US"/>
              <a:t>The following statement renames the IX_JobCandidate_EmployeeID index in the JobCandidate table to IX_EmployeeID:</a:t>
            </a:r>
          </a:p>
          <a:p>
            <a:pPr eaLnBrk="1" hangingPunct="1"/>
            <a:r>
              <a:rPr lang="en-US"/>
              <a:t>EXEC sp_rename 'HumanResources.JobCandidate.IX_JobCandidate_EmployeeID', </a:t>
            </a:r>
          </a:p>
          <a:p>
            <a:pPr eaLnBrk="1" hangingPunct="1"/>
            <a:r>
              <a:rPr lang="en-US"/>
              <a:t>'IX_EmployeeID','index'</a:t>
            </a:r>
            <a:endParaRPr lang="en-US" b="1"/>
          </a:p>
          <a:p>
            <a:pPr eaLnBrk="1" hangingPunct="1"/>
            <a:r>
              <a:rPr lang="en-US" b="1"/>
              <a:t>Example: (Dropping indexes)</a:t>
            </a:r>
            <a:endParaRPr lang="en-US"/>
          </a:p>
          <a:p>
            <a:pPr eaLnBrk="1" hangingPunct="1"/>
            <a:r>
              <a:rPr lang="en-US"/>
              <a:t>The following statement drops the IX_JobCandidate_EmployeeID index in the JobCandidate table:</a:t>
            </a:r>
          </a:p>
          <a:p>
            <a:pPr eaLnBrk="1" hangingPunct="1"/>
            <a:r>
              <a:rPr lang="en-US"/>
              <a:t>DROP INDEX IX_JobCandidate_EmployeeID </a:t>
            </a:r>
          </a:p>
          <a:p>
            <a:pPr eaLnBrk="1" hangingPunct="1"/>
            <a:r>
              <a:rPr lang="en-US"/>
              <a:t>ON HumanResources.JobCandidate;</a:t>
            </a:r>
            <a:endParaRPr lang="en-US" b="1"/>
          </a:p>
          <a:p>
            <a:pPr eaLnBrk="1" hangingPunct="1"/>
            <a:r>
              <a:rPr lang="en-US" b="1"/>
              <a:t>Example: (Optimizing indexes)</a:t>
            </a:r>
            <a:endParaRPr lang="en-US"/>
          </a:p>
          <a:p>
            <a:pPr eaLnBrk="1" hangingPunct="1"/>
            <a:r>
              <a:rPr lang="en-US"/>
              <a:t>The following statement helps you identify an index that contains a high level of fragmentation in the Employee table:</a:t>
            </a:r>
          </a:p>
          <a:p>
            <a:pPr eaLnBrk="1" hangingPunct="1"/>
            <a:r>
              <a:rPr lang="en-US"/>
              <a:t>SELECT a.index_id AS IndexID, name AS IndexName, </a:t>
            </a:r>
            <a:endParaRPr lang="fr-FR"/>
          </a:p>
          <a:p>
            <a:pPr eaLnBrk="1" hangingPunct="1"/>
            <a:r>
              <a:rPr lang="fr-FR"/>
              <a:t>avg_fragmentation_in_percent AS Fragmentation</a:t>
            </a:r>
            <a:endParaRPr lang="en-US"/>
          </a:p>
          <a:p>
            <a:pPr eaLnBrk="1" hangingPunct="1"/>
            <a:r>
              <a:rPr lang="en-US"/>
              <a:t>FROM sys.dm_db_index_physical_stats (DB_ID (N'AdventureWorks'),</a:t>
            </a:r>
          </a:p>
          <a:p>
            <a:pPr eaLnBrk="1" hangingPunct="1"/>
            <a:r>
              <a:rPr lang="en-US"/>
              <a:t>OBJECT_ID ('HumanResources.Employee'), NULL, NULL, NULL) AS a</a:t>
            </a:r>
          </a:p>
          <a:p>
            <a:pPr eaLnBrk="1" hangingPunct="1"/>
            <a:r>
              <a:rPr lang="en-US"/>
              <a:t>JOIN sys.indexes AS b on a.object_id = b.object_id and a.index_id = b.index_id ORDER BY Fragmentation DESC</a:t>
            </a: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62329B74-267C-4748-BA13-642C2397BB8A}" type="slidenum">
              <a:rPr lang="en-US" sz="1200" smtClean="0"/>
              <a:pPr eaLnBrk="1" hangingPunct="1"/>
              <a:t>88</a:t>
            </a:fld>
            <a:endParaRPr lang="en-US" sz="12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In this slide, you will explain how to disable, enable, rename, delete, and optimize indexes. You can use the examples given in the Student Guide to clarify the concept to the students. Further, you can execute the following statements to explain the concept:</a:t>
            </a:r>
            <a:endParaRPr lang="en-US" b="1"/>
          </a:p>
          <a:p>
            <a:pPr eaLnBrk="1" hangingPunct="1"/>
            <a:r>
              <a:rPr lang="en-US" b="1"/>
              <a:t>Example: (Disabling indexes)</a:t>
            </a:r>
            <a:endParaRPr lang="en-US"/>
          </a:p>
          <a:p>
            <a:pPr eaLnBrk="1" hangingPunct="1"/>
            <a:r>
              <a:rPr lang="en-US"/>
              <a:t>The following statement disables a nonclustered index, IdX_Employee_LoginID, on the Employee table:</a:t>
            </a:r>
          </a:p>
          <a:p>
            <a:pPr eaLnBrk="1" hangingPunct="1"/>
            <a:r>
              <a:rPr lang="en-US"/>
              <a:t>ALTER INDEX IdX_Employee_LoginID </a:t>
            </a:r>
          </a:p>
          <a:p>
            <a:pPr eaLnBrk="1" hangingPunct="1"/>
            <a:r>
              <a:rPr lang="en-US"/>
              <a:t>ON HumanResources.Employee DISABLE</a:t>
            </a:r>
            <a:endParaRPr lang="en-US" b="1"/>
          </a:p>
          <a:p>
            <a:pPr eaLnBrk="1" hangingPunct="1"/>
            <a:r>
              <a:rPr lang="en-US" b="1"/>
              <a:t>Example: (Enabling indexes)</a:t>
            </a:r>
            <a:endParaRPr lang="en-US"/>
          </a:p>
          <a:p>
            <a:pPr eaLnBrk="1" hangingPunct="1"/>
            <a:r>
              <a:rPr lang="en-US"/>
              <a:t>You can enable a disabled index by rebuilding it by using one of the following methods: </a:t>
            </a:r>
          </a:p>
          <a:p>
            <a:pPr eaLnBrk="1" hangingPunct="1"/>
            <a:r>
              <a:rPr lang="en-US"/>
              <a:t>ALTER INDEX statement with the REBUILD clause</a:t>
            </a:r>
          </a:p>
          <a:p>
            <a:pPr eaLnBrk="1" hangingPunct="1"/>
            <a:r>
              <a:rPr lang="en-US"/>
              <a:t>CREATE INDEX with the DROP_EXISTING clause</a:t>
            </a:r>
          </a:p>
          <a:p>
            <a:pPr eaLnBrk="1" hangingPunct="1"/>
            <a:r>
              <a:rPr lang="en-US"/>
              <a:t>DBCC DBREINDEX</a:t>
            </a:r>
            <a:endParaRPr lang="en-US" b="1"/>
          </a:p>
          <a:p>
            <a:pPr eaLnBrk="1" hangingPunct="1"/>
            <a:r>
              <a:rPr lang="en-US" b="1"/>
              <a:t>Example: (Renaming indexes)</a:t>
            </a:r>
            <a:endParaRPr lang="en-US"/>
          </a:p>
          <a:p>
            <a:pPr eaLnBrk="1" hangingPunct="1"/>
            <a:r>
              <a:rPr lang="en-US"/>
              <a:t>The following statement renames the IX_JobCandidate_EmployeeID index in the JobCandidate table to IX_EmployeeID:</a:t>
            </a:r>
          </a:p>
          <a:p>
            <a:pPr eaLnBrk="1" hangingPunct="1"/>
            <a:r>
              <a:rPr lang="en-US"/>
              <a:t>EXEC sp_rename 'HumanResources.JobCandidate.IX_JobCandidate_EmployeeID', </a:t>
            </a:r>
          </a:p>
          <a:p>
            <a:pPr eaLnBrk="1" hangingPunct="1"/>
            <a:r>
              <a:rPr lang="en-US"/>
              <a:t>'IX_EmployeeID','index'</a:t>
            </a:r>
            <a:endParaRPr lang="en-US" b="1"/>
          </a:p>
          <a:p>
            <a:pPr eaLnBrk="1" hangingPunct="1"/>
            <a:r>
              <a:rPr lang="en-US" b="1"/>
              <a:t>Example: (Dropping indexes)</a:t>
            </a:r>
            <a:endParaRPr lang="en-US"/>
          </a:p>
          <a:p>
            <a:pPr eaLnBrk="1" hangingPunct="1"/>
            <a:r>
              <a:rPr lang="en-US"/>
              <a:t>The following statement drops the IX_JobCandidate_EmployeeID index in the JobCandidate table:</a:t>
            </a:r>
          </a:p>
          <a:p>
            <a:pPr eaLnBrk="1" hangingPunct="1"/>
            <a:r>
              <a:rPr lang="en-US"/>
              <a:t>DROP INDEX IX_JobCandidate_EmployeeID </a:t>
            </a:r>
          </a:p>
          <a:p>
            <a:pPr eaLnBrk="1" hangingPunct="1"/>
            <a:r>
              <a:rPr lang="en-US"/>
              <a:t>ON HumanResources.JobCandidate;</a:t>
            </a:r>
            <a:endParaRPr lang="en-US" b="1"/>
          </a:p>
          <a:p>
            <a:pPr eaLnBrk="1" hangingPunct="1"/>
            <a:r>
              <a:rPr lang="en-US" b="1"/>
              <a:t>Example: (Optimizing indexes)</a:t>
            </a:r>
            <a:endParaRPr lang="en-US"/>
          </a:p>
          <a:p>
            <a:pPr eaLnBrk="1" hangingPunct="1"/>
            <a:r>
              <a:rPr lang="en-US"/>
              <a:t>The following statement helps you identify an index that contains a high level of fragmentation in the Employee table:</a:t>
            </a:r>
          </a:p>
          <a:p>
            <a:pPr eaLnBrk="1" hangingPunct="1"/>
            <a:r>
              <a:rPr lang="en-US"/>
              <a:t>SELECT a.index_id AS IndexID, name AS IndexName, </a:t>
            </a:r>
            <a:endParaRPr lang="fr-FR"/>
          </a:p>
          <a:p>
            <a:pPr eaLnBrk="1" hangingPunct="1"/>
            <a:r>
              <a:rPr lang="fr-FR"/>
              <a:t>avg_fragmentation_in_percent AS Fragmentation</a:t>
            </a:r>
            <a:endParaRPr lang="en-US"/>
          </a:p>
          <a:p>
            <a:pPr eaLnBrk="1" hangingPunct="1"/>
            <a:r>
              <a:rPr lang="en-US"/>
              <a:t>FROM sys.dm_db_index_physical_stats (DB_ID (N'AdventureWorks'),</a:t>
            </a:r>
          </a:p>
          <a:p>
            <a:pPr eaLnBrk="1" hangingPunct="1"/>
            <a:r>
              <a:rPr lang="en-US"/>
              <a:t>OBJECT_ID ('HumanResources.Employee'), NULL, NULL, NULL) AS a</a:t>
            </a:r>
          </a:p>
          <a:p>
            <a:pPr eaLnBrk="1" hangingPunct="1"/>
            <a:r>
              <a:rPr lang="en-US"/>
              <a:t>JOIN sys.indexes AS b on a.object_id = b.object_id and a.index_id = b.index_id ORDER BY Fragmentation DESC</a:t>
            </a: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609F858B-0E2C-4B2B-9AB4-CD576B2ACCD3}" type="slidenum">
              <a:rPr lang="en-US" sz="1200" smtClean="0"/>
              <a:pPr eaLnBrk="1" hangingPunct="1"/>
              <a:t>89</a:t>
            </a:fld>
            <a:endParaRPr lang="en-US" sz="120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In this slide, you will explain how to disable, enable, rename, delete, and optimize indexes. You can use the examples given in the Student Guide to clarify the concept to the students. Further, you can execute the following statements to explain the concept:</a:t>
            </a:r>
            <a:endParaRPr lang="en-US" b="1"/>
          </a:p>
          <a:p>
            <a:pPr eaLnBrk="1" hangingPunct="1"/>
            <a:r>
              <a:rPr lang="en-US" b="1"/>
              <a:t>Example: (Disabling indexes)</a:t>
            </a:r>
            <a:endParaRPr lang="en-US"/>
          </a:p>
          <a:p>
            <a:pPr eaLnBrk="1" hangingPunct="1"/>
            <a:r>
              <a:rPr lang="en-US"/>
              <a:t>The following statement disables a nonclustered index, IdX_Employee_LoginID, on the Employee table:</a:t>
            </a:r>
          </a:p>
          <a:p>
            <a:pPr eaLnBrk="1" hangingPunct="1"/>
            <a:r>
              <a:rPr lang="en-US"/>
              <a:t>ALTER INDEX IdX_Employee_LoginID </a:t>
            </a:r>
          </a:p>
          <a:p>
            <a:pPr eaLnBrk="1" hangingPunct="1"/>
            <a:r>
              <a:rPr lang="en-US"/>
              <a:t>ON HumanResources.Employee DISABLE</a:t>
            </a:r>
            <a:endParaRPr lang="en-US" b="1"/>
          </a:p>
          <a:p>
            <a:pPr eaLnBrk="1" hangingPunct="1"/>
            <a:r>
              <a:rPr lang="en-US" b="1"/>
              <a:t>Example: (Enabling indexes)</a:t>
            </a:r>
            <a:endParaRPr lang="en-US"/>
          </a:p>
          <a:p>
            <a:pPr eaLnBrk="1" hangingPunct="1"/>
            <a:r>
              <a:rPr lang="en-US"/>
              <a:t>You can enable a disabled index by rebuilding it by using one of the following methods: </a:t>
            </a:r>
          </a:p>
          <a:p>
            <a:pPr eaLnBrk="1" hangingPunct="1"/>
            <a:r>
              <a:rPr lang="en-US"/>
              <a:t>ALTER INDEX statement with the REBUILD clause</a:t>
            </a:r>
          </a:p>
          <a:p>
            <a:pPr eaLnBrk="1" hangingPunct="1"/>
            <a:r>
              <a:rPr lang="en-US"/>
              <a:t>CREATE INDEX with the DROP_EXISTING clause</a:t>
            </a:r>
          </a:p>
          <a:p>
            <a:pPr eaLnBrk="1" hangingPunct="1"/>
            <a:r>
              <a:rPr lang="en-US"/>
              <a:t>DBCC DBREINDEX</a:t>
            </a:r>
            <a:endParaRPr lang="en-US" b="1"/>
          </a:p>
          <a:p>
            <a:pPr eaLnBrk="1" hangingPunct="1"/>
            <a:r>
              <a:rPr lang="en-US" b="1"/>
              <a:t>Example: (Renaming indexes)</a:t>
            </a:r>
            <a:endParaRPr lang="en-US"/>
          </a:p>
          <a:p>
            <a:pPr eaLnBrk="1" hangingPunct="1"/>
            <a:r>
              <a:rPr lang="en-US"/>
              <a:t>The following statement renames the IX_JobCandidate_EmployeeID index in the JobCandidate table to IX_EmployeeID:</a:t>
            </a:r>
          </a:p>
          <a:p>
            <a:pPr eaLnBrk="1" hangingPunct="1"/>
            <a:r>
              <a:rPr lang="en-US"/>
              <a:t>EXEC sp_rename 'HumanResources.JobCandidate.IX_JobCandidate_EmployeeID', </a:t>
            </a:r>
          </a:p>
          <a:p>
            <a:pPr eaLnBrk="1" hangingPunct="1"/>
            <a:r>
              <a:rPr lang="en-US"/>
              <a:t>'IX_EmployeeID','index'</a:t>
            </a:r>
            <a:endParaRPr lang="en-US" b="1"/>
          </a:p>
          <a:p>
            <a:pPr eaLnBrk="1" hangingPunct="1"/>
            <a:r>
              <a:rPr lang="en-US" b="1"/>
              <a:t>Example: (Dropping indexes)</a:t>
            </a:r>
            <a:endParaRPr lang="en-US"/>
          </a:p>
          <a:p>
            <a:pPr eaLnBrk="1" hangingPunct="1"/>
            <a:r>
              <a:rPr lang="en-US"/>
              <a:t>The following statement drops the IX_JobCandidate_EmployeeID index in the JobCandidate table:</a:t>
            </a:r>
          </a:p>
          <a:p>
            <a:pPr eaLnBrk="1" hangingPunct="1"/>
            <a:r>
              <a:rPr lang="en-US"/>
              <a:t>DROP INDEX IX_JobCandidate_EmployeeID </a:t>
            </a:r>
          </a:p>
          <a:p>
            <a:pPr eaLnBrk="1" hangingPunct="1"/>
            <a:r>
              <a:rPr lang="en-US"/>
              <a:t>ON HumanResources.JobCandidate;</a:t>
            </a:r>
            <a:endParaRPr lang="en-US" b="1"/>
          </a:p>
          <a:p>
            <a:pPr eaLnBrk="1" hangingPunct="1"/>
            <a:r>
              <a:rPr lang="en-US" b="1"/>
              <a:t>Example: (Optimizing indexes)</a:t>
            </a:r>
            <a:endParaRPr lang="en-US"/>
          </a:p>
          <a:p>
            <a:pPr eaLnBrk="1" hangingPunct="1"/>
            <a:r>
              <a:rPr lang="en-US"/>
              <a:t>The following statement helps you identify an index that contains a high level of fragmentation in the Employee table:</a:t>
            </a:r>
          </a:p>
          <a:p>
            <a:pPr eaLnBrk="1" hangingPunct="1"/>
            <a:r>
              <a:rPr lang="en-US"/>
              <a:t>SELECT a.index_id AS IndexID, name AS IndexName, </a:t>
            </a:r>
            <a:endParaRPr lang="fr-FR"/>
          </a:p>
          <a:p>
            <a:pPr eaLnBrk="1" hangingPunct="1"/>
            <a:r>
              <a:rPr lang="fr-FR"/>
              <a:t>avg_fragmentation_in_percent AS Fragmentation</a:t>
            </a:r>
            <a:endParaRPr lang="en-US"/>
          </a:p>
          <a:p>
            <a:pPr eaLnBrk="1" hangingPunct="1"/>
            <a:r>
              <a:rPr lang="en-US"/>
              <a:t>FROM sys.dm_db_index_physical_stats (DB_ID (N'AdventureWorks'),</a:t>
            </a:r>
          </a:p>
          <a:p>
            <a:pPr eaLnBrk="1" hangingPunct="1"/>
            <a:r>
              <a:rPr lang="en-US"/>
              <a:t>OBJECT_ID ('HumanResources.Employee'), NULL, NULL, NULL) AS a</a:t>
            </a:r>
          </a:p>
          <a:p>
            <a:pPr eaLnBrk="1" hangingPunct="1"/>
            <a:r>
              <a:rPr lang="en-US"/>
              <a:t>JOIN sys.indexes AS b on a.object_id = b.object_id and a.index_id = b.index_id ORDER BY Fragmentation DESC</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054" eaLnBrk="0" hangingPunct="0">
              <a:defRPr sz="2300">
                <a:solidFill>
                  <a:schemeClr val="tx1"/>
                </a:solidFill>
                <a:latin typeface="Times New Roman" pitchFamily="18" charset="0"/>
              </a:defRPr>
            </a:lvl1pPr>
            <a:lvl2pPr marL="718953" indent="-276520" defTabSz="914054" eaLnBrk="0" hangingPunct="0">
              <a:defRPr sz="2300">
                <a:solidFill>
                  <a:schemeClr val="tx1"/>
                </a:solidFill>
                <a:latin typeface="Times New Roman" pitchFamily="18" charset="0"/>
              </a:defRPr>
            </a:lvl2pPr>
            <a:lvl3pPr marL="1106081" indent="-221216" defTabSz="914054" eaLnBrk="0" hangingPunct="0">
              <a:defRPr sz="2300">
                <a:solidFill>
                  <a:schemeClr val="tx1"/>
                </a:solidFill>
                <a:latin typeface="Times New Roman" pitchFamily="18" charset="0"/>
              </a:defRPr>
            </a:lvl3pPr>
            <a:lvl4pPr marL="1548514" indent="-221216" defTabSz="914054" eaLnBrk="0" hangingPunct="0">
              <a:defRPr sz="2300">
                <a:solidFill>
                  <a:schemeClr val="tx1"/>
                </a:solidFill>
                <a:latin typeface="Times New Roman" pitchFamily="18" charset="0"/>
              </a:defRPr>
            </a:lvl4pPr>
            <a:lvl5pPr marL="1990946" indent="-221216" defTabSz="914054" eaLnBrk="0" hangingPunct="0">
              <a:defRPr sz="2300">
                <a:solidFill>
                  <a:schemeClr val="tx1"/>
                </a:solidFill>
                <a:latin typeface="Times New Roman" pitchFamily="18" charset="0"/>
              </a:defRPr>
            </a:lvl5pPr>
            <a:lvl6pPr marL="2433378" indent="-221216" defTabSz="914054" eaLnBrk="0" fontAlgn="base" hangingPunct="0">
              <a:spcBef>
                <a:spcPct val="0"/>
              </a:spcBef>
              <a:spcAft>
                <a:spcPct val="0"/>
              </a:spcAft>
              <a:defRPr sz="2300">
                <a:solidFill>
                  <a:schemeClr val="tx1"/>
                </a:solidFill>
                <a:latin typeface="Times New Roman" pitchFamily="18" charset="0"/>
              </a:defRPr>
            </a:lvl6pPr>
            <a:lvl7pPr marL="2875811" indent="-221216" defTabSz="914054" eaLnBrk="0" fontAlgn="base" hangingPunct="0">
              <a:spcBef>
                <a:spcPct val="0"/>
              </a:spcBef>
              <a:spcAft>
                <a:spcPct val="0"/>
              </a:spcAft>
              <a:defRPr sz="2300">
                <a:solidFill>
                  <a:schemeClr val="tx1"/>
                </a:solidFill>
                <a:latin typeface="Times New Roman" pitchFamily="18" charset="0"/>
              </a:defRPr>
            </a:lvl7pPr>
            <a:lvl8pPr marL="3318243" indent="-221216" defTabSz="914054" eaLnBrk="0" fontAlgn="base" hangingPunct="0">
              <a:spcBef>
                <a:spcPct val="0"/>
              </a:spcBef>
              <a:spcAft>
                <a:spcPct val="0"/>
              </a:spcAft>
              <a:defRPr sz="2300">
                <a:solidFill>
                  <a:schemeClr val="tx1"/>
                </a:solidFill>
                <a:latin typeface="Times New Roman" pitchFamily="18" charset="0"/>
              </a:defRPr>
            </a:lvl8pPr>
            <a:lvl9pPr marL="3760676" indent="-221216" defTabSz="914054" eaLnBrk="0" fontAlgn="base" hangingPunct="0">
              <a:spcBef>
                <a:spcPct val="0"/>
              </a:spcBef>
              <a:spcAft>
                <a:spcPct val="0"/>
              </a:spcAft>
              <a:defRPr sz="2300">
                <a:solidFill>
                  <a:schemeClr val="tx1"/>
                </a:solidFill>
                <a:latin typeface="Times New Roman" pitchFamily="18" charset="0"/>
              </a:defRPr>
            </a:lvl9pPr>
          </a:lstStyle>
          <a:p>
            <a:pPr eaLnBrk="1" hangingPunct="1"/>
            <a:fld id="{03732AB5-412B-4C5F-80C4-8D77F09DC9DD}" type="slidenum">
              <a:rPr lang="en-US" sz="1200"/>
              <a:pPr eaLnBrk="1" hangingPunct="1"/>
              <a:t>9</a:t>
            </a:fld>
            <a:endParaRPr lang="en-US" sz="120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IN"/>
              <a:t>In this slide, you need to explain the user-defined functions first. In addition, state that User-Defined functions are of two types, Scalar Functions and Table-Valued Functions. </a:t>
            </a:r>
          </a:p>
          <a:p>
            <a:pPr eaLnBrk="1" hangingPunct="1"/>
            <a:r>
              <a:rPr lang="en-IN"/>
              <a:t>In addition, you need to explain about Scalar Functions and creating Scalar Function. </a:t>
            </a: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BAE4CD5A-5CD2-4D29-B05F-2698F58833EE}" type="slidenum">
              <a:rPr lang="en-US" sz="1200" smtClean="0"/>
              <a:pPr eaLnBrk="1" hangingPunct="1"/>
              <a:t>90</a:t>
            </a:fld>
            <a:endParaRPr lang="en-US" sz="120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In this slide, you will explain how to disable, enable, rename, delete, and optimize indexes. You can use the examples given in the Student Guide to clarify the concept to the students. Further, you can execute the following statements to explain the concept:</a:t>
            </a:r>
            <a:endParaRPr lang="en-US" b="1"/>
          </a:p>
          <a:p>
            <a:pPr eaLnBrk="1" hangingPunct="1"/>
            <a:r>
              <a:rPr lang="en-US" b="1"/>
              <a:t>Example: (Disabling indexes)</a:t>
            </a:r>
            <a:endParaRPr lang="en-US"/>
          </a:p>
          <a:p>
            <a:pPr eaLnBrk="1" hangingPunct="1"/>
            <a:r>
              <a:rPr lang="en-US"/>
              <a:t>The following statement disables a nonclustered index, IdX_Employee_LoginID, on the Employee table:</a:t>
            </a:r>
          </a:p>
          <a:p>
            <a:pPr eaLnBrk="1" hangingPunct="1"/>
            <a:r>
              <a:rPr lang="en-US"/>
              <a:t>ALTER INDEX IdX_Employee_LoginID </a:t>
            </a:r>
          </a:p>
          <a:p>
            <a:pPr eaLnBrk="1" hangingPunct="1"/>
            <a:r>
              <a:rPr lang="en-US"/>
              <a:t>ON HumanResources.Employee DISABLE</a:t>
            </a:r>
            <a:endParaRPr lang="en-US" b="1"/>
          </a:p>
          <a:p>
            <a:pPr eaLnBrk="1" hangingPunct="1"/>
            <a:r>
              <a:rPr lang="en-US" b="1"/>
              <a:t>Example: (Enabling indexes)</a:t>
            </a:r>
            <a:endParaRPr lang="en-US"/>
          </a:p>
          <a:p>
            <a:pPr eaLnBrk="1" hangingPunct="1"/>
            <a:r>
              <a:rPr lang="en-US"/>
              <a:t>You can enable a disabled index by rebuilding it by using one of the following methods: </a:t>
            </a:r>
          </a:p>
          <a:p>
            <a:pPr eaLnBrk="1" hangingPunct="1"/>
            <a:r>
              <a:rPr lang="en-US"/>
              <a:t>ALTER INDEX statement with the REBUILD clause</a:t>
            </a:r>
          </a:p>
          <a:p>
            <a:pPr eaLnBrk="1" hangingPunct="1"/>
            <a:r>
              <a:rPr lang="en-US"/>
              <a:t>CREATE INDEX with the DROP_EXISTING clause</a:t>
            </a:r>
          </a:p>
          <a:p>
            <a:pPr eaLnBrk="1" hangingPunct="1"/>
            <a:r>
              <a:rPr lang="en-US"/>
              <a:t>DBCC DBREINDEX</a:t>
            </a:r>
            <a:endParaRPr lang="en-US" b="1"/>
          </a:p>
          <a:p>
            <a:pPr eaLnBrk="1" hangingPunct="1"/>
            <a:r>
              <a:rPr lang="en-US" b="1"/>
              <a:t>Example: (Renaming indexes)</a:t>
            </a:r>
            <a:endParaRPr lang="en-US"/>
          </a:p>
          <a:p>
            <a:pPr eaLnBrk="1" hangingPunct="1"/>
            <a:r>
              <a:rPr lang="en-US"/>
              <a:t>The following statement renames the IX_JobCandidate_EmployeeID index in the JobCandidate table to IX_EmployeeID:</a:t>
            </a:r>
          </a:p>
          <a:p>
            <a:pPr eaLnBrk="1" hangingPunct="1"/>
            <a:r>
              <a:rPr lang="en-US"/>
              <a:t>EXEC sp_rename 'HumanResources.JobCandidate.IX_JobCandidate_EmployeeID', </a:t>
            </a:r>
          </a:p>
          <a:p>
            <a:pPr eaLnBrk="1" hangingPunct="1"/>
            <a:r>
              <a:rPr lang="en-US"/>
              <a:t>'IX_EmployeeID','index'</a:t>
            </a:r>
            <a:endParaRPr lang="en-US" b="1"/>
          </a:p>
          <a:p>
            <a:pPr eaLnBrk="1" hangingPunct="1"/>
            <a:r>
              <a:rPr lang="en-US" b="1"/>
              <a:t>Example: (Dropping indexes)</a:t>
            </a:r>
            <a:endParaRPr lang="en-US"/>
          </a:p>
          <a:p>
            <a:pPr eaLnBrk="1" hangingPunct="1"/>
            <a:r>
              <a:rPr lang="en-US"/>
              <a:t>The following statement drops the IX_JobCandidate_EmployeeID index in the JobCandidate table:</a:t>
            </a:r>
          </a:p>
          <a:p>
            <a:pPr eaLnBrk="1" hangingPunct="1"/>
            <a:r>
              <a:rPr lang="en-US"/>
              <a:t>DROP INDEX IX_JobCandidate_EmployeeID </a:t>
            </a:r>
          </a:p>
          <a:p>
            <a:pPr eaLnBrk="1" hangingPunct="1"/>
            <a:r>
              <a:rPr lang="en-US"/>
              <a:t>ON HumanResources.JobCandidate;</a:t>
            </a:r>
            <a:endParaRPr lang="en-US" b="1"/>
          </a:p>
          <a:p>
            <a:pPr eaLnBrk="1" hangingPunct="1"/>
            <a:r>
              <a:rPr lang="en-US" b="1"/>
              <a:t>Example: (Optimizing indexes)</a:t>
            </a:r>
            <a:endParaRPr lang="en-US"/>
          </a:p>
          <a:p>
            <a:pPr eaLnBrk="1" hangingPunct="1"/>
            <a:r>
              <a:rPr lang="en-US"/>
              <a:t>The following statement helps you identify an index that contains a high level of fragmentation in the Employee table:</a:t>
            </a:r>
          </a:p>
          <a:p>
            <a:pPr eaLnBrk="1" hangingPunct="1"/>
            <a:r>
              <a:rPr lang="en-US"/>
              <a:t>SELECT a.index_id AS IndexID, name AS IndexName, </a:t>
            </a:r>
            <a:endParaRPr lang="fr-FR"/>
          </a:p>
          <a:p>
            <a:pPr eaLnBrk="1" hangingPunct="1"/>
            <a:r>
              <a:rPr lang="fr-FR"/>
              <a:t>avg_fragmentation_in_percent AS Fragmentation</a:t>
            </a:r>
            <a:endParaRPr lang="en-US"/>
          </a:p>
          <a:p>
            <a:pPr eaLnBrk="1" hangingPunct="1"/>
            <a:r>
              <a:rPr lang="en-US"/>
              <a:t>FROM sys.dm_db_index_physical_stats (DB_ID (N'AdventureWorks'),</a:t>
            </a:r>
          </a:p>
          <a:p>
            <a:pPr eaLnBrk="1" hangingPunct="1"/>
            <a:r>
              <a:rPr lang="en-US"/>
              <a:t>OBJECT_ID ('HumanResources.Employee'), NULL, NULL, NULL) AS a</a:t>
            </a:r>
          </a:p>
          <a:p>
            <a:pPr eaLnBrk="1" hangingPunct="1"/>
            <a:r>
              <a:rPr lang="en-US"/>
              <a:t>JOIN sys.indexes AS b on a.object_id = b.object_id and a.index_id = b.index_id ORDER BY Fragmentation DESC</a:t>
            </a: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333991FD-E234-420B-BB96-F0DE7843498C}" type="slidenum">
              <a:rPr lang="en-US" sz="1200" smtClean="0"/>
              <a:pPr eaLnBrk="1" hangingPunct="1"/>
              <a:t>91</a:t>
            </a:fld>
            <a:endParaRPr lang="en-US" sz="120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In this slide, you will explain how to disable, enable, rename, delete, and optimize indexes. You can use the examples given in the Student Guide to clarify the concept to the students. Further, you can execute the following statements to explain the concept:</a:t>
            </a:r>
            <a:endParaRPr lang="en-US" b="1"/>
          </a:p>
          <a:p>
            <a:pPr eaLnBrk="1" hangingPunct="1"/>
            <a:r>
              <a:rPr lang="en-US" b="1"/>
              <a:t>Example: (Disabling indexes)</a:t>
            </a:r>
            <a:endParaRPr lang="en-US"/>
          </a:p>
          <a:p>
            <a:pPr eaLnBrk="1" hangingPunct="1"/>
            <a:r>
              <a:rPr lang="en-US"/>
              <a:t>The following statement disables a nonclustered index, IdX_Employee_LoginID, on the Employee table:</a:t>
            </a:r>
          </a:p>
          <a:p>
            <a:pPr eaLnBrk="1" hangingPunct="1"/>
            <a:r>
              <a:rPr lang="en-US"/>
              <a:t>ALTER INDEX IdX_Employee_LoginID </a:t>
            </a:r>
          </a:p>
          <a:p>
            <a:pPr eaLnBrk="1" hangingPunct="1"/>
            <a:r>
              <a:rPr lang="en-US"/>
              <a:t>ON HumanResources.Employee DISABLE</a:t>
            </a:r>
            <a:endParaRPr lang="en-US" b="1"/>
          </a:p>
          <a:p>
            <a:pPr eaLnBrk="1" hangingPunct="1"/>
            <a:r>
              <a:rPr lang="en-US" b="1"/>
              <a:t>Example: (Enabling indexes)</a:t>
            </a:r>
            <a:endParaRPr lang="en-US"/>
          </a:p>
          <a:p>
            <a:pPr eaLnBrk="1" hangingPunct="1"/>
            <a:r>
              <a:rPr lang="en-US"/>
              <a:t>You can enable a disabled index by rebuilding it by using one of the following methods: </a:t>
            </a:r>
          </a:p>
          <a:p>
            <a:pPr eaLnBrk="1" hangingPunct="1"/>
            <a:r>
              <a:rPr lang="en-US"/>
              <a:t>ALTER INDEX statement with the REBUILD clause</a:t>
            </a:r>
          </a:p>
          <a:p>
            <a:pPr eaLnBrk="1" hangingPunct="1"/>
            <a:r>
              <a:rPr lang="en-US"/>
              <a:t>CREATE INDEX with the DROP_EXISTING clause</a:t>
            </a:r>
          </a:p>
          <a:p>
            <a:pPr eaLnBrk="1" hangingPunct="1"/>
            <a:r>
              <a:rPr lang="en-US"/>
              <a:t>DBCC DBREINDEX</a:t>
            </a:r>
            <a:endParaRPr lang="en-US" b="1"/>
          </a:p>
          <a:p>
            <a:pPr eaLnBrk="1" hangingPunct="1"/>
            <a:r>
              <a:rPr lang="en-US" b="1"/>
              <a:t>Example: (Renaming indexes)</a:t>
            </a:r>
            <a:endParaRPr lang="en-US"/>
          </a:p>
          <a:p>
            <a:pPr eaLnBrk="1" hangingPunct="1"/>
            <a:r>
              <a:rPr lang="en-US"/>
              <a:t>The following statement renames the IX_JobCandidate_EmployeeID index in the JobCandidate table to IX_EmployeeID:</a:t>
            </a:r>
          </a:p>
          <a:p>
            <a:pPr eaLnBrk="1" hangingPunct="1"/>
            <a:r>
              <a:rPr lang="en-US"/>
              <a:t>EXEC sp_rename 'HumanResources.JobCandidate.IX_JobCandidate_EmployeeID', </a:t>
            </a:r>
          </a:p>
          <a:p>
            <a:pPr eaLnBrk="1" hangingPunct="1"/>
            <a:r>
              <a:rPr lang="en-US"/>
              <a:t>'IX_EmployeeID','index'</a:t>
            </a:r>
            <a:endParaRPr lang="en-US" b="1"/>
          </a:p>
          <a:p>
            <a:pPr eaLnBrk="1" hangingPunct="1"/>
            <a:r>
              <a:rPr lang="en-US" b="1"/>
              <a:t>Example: (Dropping indexes)</a:t>
            </a:r>
            <a:endParaRPr lang="en-US"/>
          </a:p>
          <a:p>
            <a:pPr eaLnBrk="1" hangingPunct="1"/>
            <a:r>
              <a:rPr lang="en-US"/>
              <a:t>The following statement drops the IX_JobCandidate_EmployeeID index in the JobCandidate table:</a:t>
            </a:r>
          </a:p>
          <a:p>
            <a:pPr eaLnBrk="1" hangingPunct="1"/>
            <a:r>
              <a:rPr lang="en-US"/>
              <a:t>DROP INDEX IX_JobCandidate_EmployeeID </a:t>
            </a:r>
          </a:p>
          <a:p>
            <a:pPr eaLnBrk="1" hangingPunct="1"/>
            <a:r>
              <a:rPr lang="en-US"/>
              <a:t>ON HumanResources.JobCandidate;</a:t>
            </a:r>
            <a:endParaRPr lang="en-US" b="1"/>
          </a:p>
          <a:p>
            <a:pPr eaLnBrk="1" hangingPunct="1"/>
            <a:r>
              <a:rPr lang="en-US" b="1"/>
              <a:t>Example: (Optimizing indexes)</a:t>
            </a:r>
            <a:endParaRPr lang="en-US"/>
          </a:p>
          <a:p>
            <a:pPr eaLnBrk="1" hangingPunct="1"/>
            <a:r>
              <a:rPr lang="en-US"/>
              <a:t>The following statement helps you identify an index that contains a high level of fragmentation in the Employee table:</a:t>
            </a:r>
          </a:p>
          <a:p>
            <a:pPr eaLnBrk="1" hangingPunct="1"/>
            <a:r>
              <a:rPr lang="en-US"/>
              <a:t>SELECT a.index_id AS IndexID, name AS IndexName, </a:t>
            </a:r>
            <a:endParaRPr lang="fr-FR"/>
          </a:p>
          <a:p>
            <a:pPr eaLnBrk="1" hangingPunct="1"/>
            <a:r>
              <a:rPr lang="fr-FR"/>
              <a:t>avg_fragmentation_in_percent AS Fragmentation</a:t>
            </a:r>
            <a:endParaRPr lang="en-US"/>
          </a:p>
          <a:p>
            <a:pPr eaLnBrk="1" hangingPunct="1"/>
            <a:r>
              <a:rPr lang="en-US"/>
              <a:t>FROM sys.dm_db_index_physical_stats (DB_ID (N'AdventureWorks'),</a:t>
            </a:r>
          </a:p>
          <a:p>
            <a:pPr eaLnBrk="1" hangingPunct="1"/>
            <a:r>
              <a:rPr lang="en-US"/>
              <a:t>OBJECT_ID ('HumanResources.Employee'), NULL, NULL, NULL) AS a</a:t>
            </a:r>
          </a:p>
          <a:p>
            <a:pPr eaLnBrk="1" hangingPunct="1"/>
            <a:r>
              <a:rPr lang="en-US"/>
              <a:t>JOIN sys.indexes AS b on a.object_id = b.object_id and a.index_id = b.index_id ORDER BY Fragmentation DESC</a:t>
            </a: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F771F77A-7108-4729-B3F1-39A3E18D79C5}" type="slidenum">
              <a:rPr lang="en-US" sz="1200" smtClean="0"/>
              <a:pPr eaLnBrk="1" hangingPunct="1"/>
              <a:t>92</a:t>
            </a:fld>
            <a:endParaRPr lang="en-US" sz="120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In this slide, you will explain how to disable, enable, rename, delete, and optimize indexes. You can use the examples given in the Student Guide to clarify the concept to the students. Further, you can execute the following statements to explain the concept:</a:t>
            </a:r>
            <a:endParaRPr lang="en-US" b="1"/>
          </a:p>
          <a:p>
            <a:pPr eaLnBrk="1" hangingPunct="1"/>
            <a:r>
              <a:rPr lang="en-US" b="1"/>
              <a:t>Example: (Disabling indexes)</a:t>
            </a:r>
            <a:endParaRPr lang="en-US"/>
          </a:p>
          <a:p>
            <a:pPr eaLnBrk="1" hangingPunct="1"/>
            <a:r>
              <a:rPr lang="en-US"/>
              <a:t>The following statement disables a nonclustered index, IdX_Employee_LoginID, on the Employee table:</a:t>
            </a:r>
          </a:p>
          <a:p>
            <a:pPr eaLnBrk="1" hangingPunct="1"/>
            <a:r>
              <a:rPr lang="en-US"/>
              <a:t>ALTER INDEX IdX_Employee_LoginID </a:t>
            </a:r>
          </a:p>
          <a:p>
            <a:pPr eaLnBrk="1" hangingPunct="1"/>
            <a:r>
              <a:rPr lang="en-US"/>
              <a:t>ON HumanResources.Employee DISABLE</a:t>
            </a:r>
            <a:endParaRPr lang="en-US" b="1"/>
          </a:p>
          <a:p>
            <a:pPr eaLnBrk="1" hangingPunct="1"/>
            <a:r>
              <a:rPr lang="en-US" b="1"/>
              <a:t>Example: (Enabling indexes)</a:t>
            </a:r>
            <a:endParaRPr lang="en-US"/>
          </a:p>
          <a:p>
            <a:pPr eaLnBrk="1" hangingPunct="1"/>
            <a:r>
              <a:rPr lang="en-US"/>
              <a:t>You can enable a disabled index by rebuilding it by using one of the following methods: </a:t>
            </a:r>
          </a:p>
          <a:p>
            <a:pPr eaLnBrk="1" hangingPunct="1"/>
            <a:r>
              <a:rPr lang="en-US"/>
              <a:t>ALTER INDEX statement with the REBUILD clause</a:t>
            </a:r>
          </a:p>
          <a:p>
            <a:pPr eaLnBrk="1" hangingPunct="1"/>
            <a:r>
              <a:rPr lang="en-US"/>
              <a:t>CREATE INDEX with the DROP_EXISTING clause</a:t>
            </a:r>
          </a:p>
          <a:p>
            <a:pPr eaLnBrk="1" hangingPunct="1"/>
            <a:r>
              <a:rPr lang="en-US"/>
              <a:t>DBCC DBREINDEX</a:t>
            </a:r>
            <a:endParaRPr lang="en-US" b="1"/>
          </a:p>
          <a:p>
            <a:pPr eaLnBrk="1" hangingPunct="1"/>
            <a:r>
              <a:rPr lang="en-US" b="1"/>
              <a:t>Example: (Renaming indexes)</a:t>
            </a:r>
            <a:endParaRPr lang="en-US"/>
          </a:p>
          <a:p>
            <a:pPr eaLnBrk="1" hangingPunct="1"/>
            <a:r>
              <a:rPr lang="en-US"/>
              <a:t>The following statement renames the IX_JobCandidate_EmployeeID index in the JobCandidate table to IX_EmployeeID:</a:t>
            </a:r>
          </a:p>
          <a:p>
            <a:pPr eaLnBrk="1" hangingPunct="1"/>
            <a:r>
              <a:rPr lang="en-US"/>
              <a:t>EXEC sp_rename 'HumanResources.JobCandidate.IX_JobCandidate_EmployeeID', </a:t>
            </a:r>
          </a:p>
          <a:p>
            <a:pPr eaLnBrk="1" hangingPunct="1"/>
            <a:r>
              <a:rPr lang="en-US"/>
              <a:t>'IX_EmployeeID','index'</a:t>
            </a:r>
            <a:endParaRPr lang="en-US" b="1"/>
          </a:p>
          <a:p>
            <a:pPr eaLnBrk="1" hangingPunct="1"/>
            <a:r>
              <a:rPr lang="en-US" b="1"/>
              <a:t>Example: (Dropping indexes)</a:t>
            </a:r>
            <a:endParaRPr lang="en-US"/>
          </a:p>
          <a:p>
            <a:pPr eaLnBrk="1" hangingPunct="1"/>
            <a:r>
              <a:rPr lang="en-US"/>
              <a:t>The following statement drops the IX_JobCandidate_EmployeeID index in the JobCandidate table:</a:t>
            </a:r>
          </a:p>
          <a:p>
            <a:pPr eaLnBrk="1" hangingPunct="1"/>
            <a:r>
              <a:rPr lang="en-US"/>
              <a:t>DROP INDEX IX_JobCandidate_EmployeeID </a:t>
            </a:r>
          </a:p>
          <a:p>
            <a:pPr eaLnBrk="1" hangingPunct="1"/>
            <a:r>
              <a:rPr lang="en-US"/>
              <a:t>ON HumanResources.JobCandidate;</a:t>
            </a:r>
            <a:endParaRPr lang="en-US" b="1"/>
          </a:p>
          <a:p>
            <a:pPr eaLnBrk="1" hangingPunct="1"/>
            <a:r>
              <a:rPr lang="en-US" b="1"/>
              <a:t>Example: (Optimizing indexes)</a:t>
            </a:r>
            <a:endParaRPr lang="en-US"/>
          </a:p>
          <a:p>
            <a:pPr eaLnBrk="1" hangingPunct="1"/>
            <a:r>
              <a:rPr lang="en-US"/>
              <a:t>The following statement helps you identify an index that contains a high level of fragmentation in the Employee table:</a:t>
            </a:r>
          </a:p>
          <a:p>
            <a:pPr eaLnBrk="1" hangingPunct="1"/>
            <a:r>
              <a:rPr lang="en-US"/>
              <a:t>SELECT a.index_id AS IndexID, name AS IndexName, </a:t>
            </a:r>
            <a:endParaRPr lang="fr-FR"/>
          </a:p>
          <a:p>
            <a:pPr eaLnBrk="1" hangingPunct="1"/>
            <a:r>
              <a:rPr lang="fr-FR"/>
              <a:t>avg_fragmentation_in_percent AS Fragmentation</a:t>
            </a:r>
            <a:endParaRPr lang="en-US"/>
          </a:p>
          <a:p>
            <a:pPr eaLnBrk="1" hangingPunct="1"/>
            <a:r>
              <a:rPr lang="en-US"/>
              <a:t>FROM sys.dm_db_index_physical_stats (DB_ID (N'AdventureWorks'),</a:t>
            </a:r>
          </a:p>
          <a:p>
            <a:pPr eaLnBrk="1" hangingPunct="1"/>
            <a:r>
              <a:rPr lang="en-US"/>
              <a:t>OBJECT_ID ('HumanResources.Employee'), NULL, NULL, NULL) AS a</a:t>
            </a:r>
          </a:p>
          <a:p>
            <a:pPr eaLnBrk="1" hangingPunct="1"/>
            <a:r>
              <a:rPr lang="en-US"/>
              <a:t>JOIN sys.indexes AS b on a.object_id = b.object_id and a.index_id = b.index_id ORDER BY Fragmentation DESC</a:t>
            </a: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FF254C1B-90FF-474F-9815-9B14CE9DA7E9}" type="slidenum">
              <a:rPr lang="en-US" sz="1200" smtClean="0"/>
              <a:pPr eaLnBrk="1" hangingPunct="1"/>
              <a:t>93</a:t>
            </a:fld>
            <a:endParaRPr lang="en-US" sz="120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In this slide, you will explain how to disable, enable, rename, delete, and optimize indexes. You can use the examples given in the Student Guide to clarify the concept to the students. Further, you can execute the following statements to explain the concept:</a:t>
            </a:r>
            <a:endParaRPr lang="en-US" b="1"/>
          </a:p>
          <a:p>
            <a:pPr eaLnBrk="1" hangingPunct="1"/>
            <a:r>
              <a:rPr lang="en-US" b="1"/>
              <a:t>Example: (Disabling indexes)</a:t>
            </a:r>
            <a:endParaRPr lang="en-US"/>
          </a:p>
          <a:p>
            <a:pPr eaLnBrk="1" hangingPunct="1"/>
            <a:r>
              <a:rPr lang="en-US"/>
              <a:t>The following statement disables a nonclustered index, IdX_Employee_LoginID, on the Employee table:</a:t>
            </a:r>
          </a:p>
          <a:p>
            <a:pPr eaLnBrk="1" hangingPunct="1"/>
            <a:r>
              <a:rPr lang="en-US"/>
              <a:t>ALTER INDEX IdX_Employee_LoginID </a:t>
            </a:r>
          </a:p>
          <a:p>
            <a:pPr eaLnBrk="1" hangingPunct="1"/>
            <a:r>
              <a:rPr lang="en-US"/>
              <a:t>ON HumanResources.Employee DISABLE</a:t>
            </a:r>
            <a:endParaRPr lang="en-US" b="1"/>
          </a:p>
          <a:p>
            <a:pPr eaLnBrk="1" hangingPunct="1"/>
            <a:r>
              <a:rPr lang="en-US" b="1"/>
              <a:t>Example: (Enabling indexes)</a:t>
            </a:r>
            <a:endParaRPr lang="en-US"/>
          </a:p>
          <a:p>
            <a:pPr eaLnBrk="1" hangingPunct="1"/>
            <a:r>
              <a:rPr lang="en-US"/>
              <a:t>You can enable a disabled index by rebuilding it by using one of the following methods: </a:t>
            </a:r>
          </a:p>
          <a:p>
            <a:pPr eaLnBrk="1" hangingPunct="1"/>
            <a:r>
              <a:rPr lang="en-US"/>
              <a:t>ALTER INDEX statement with the REBUILD clause</a:t>
            </a:r>
          </a:p>
          <a:p>
            <a:pPr eaLnBrk="1" hangingPunct="1"/>
            <a:r>
              <a:rPr lang="en-US"/>
              <a:t>CREATE INDEX with the DROP_EXISTING clause</a:t>
            </a:r>
          </a:p>
          <a:p>
            <a:pPr eaLnBrk="1" hangingPunct="1"/>
            <a:r>
              <a:rPr lang="en-US"/>
              <a:t>DBCC DBREINDEX</a:t>
            </a:r>
            <a:endParaRPr lang="en-US" b="1"/>
          </a:p>
          <a:p>
            <a:pPr eaLnBrk="1" hangingPunct="1"/>
            <a:r>
              <a:rPr lang="en-US" b="1"/>
              <a:t>Example: (Renaming indexes)</a:t>
            </a:r>
            <a:endParaRPr lang="en-US"/>
          </a:p>
          <a:p>
            <a:pPr eaLnBrk="1" hangingPunct="1"/>
            <a:r>
              <a:rPr lang="en-US"/>
              <a:t>The following statement renames the IX_JobCandidate_EmployeeID index in the JobCandidate table to IX_EmployeeID:</a:t>
            </a:r>
          </a:p>
          <a:p>
            <a:pPr eaLnBrk="1" hangingPunct="1"/>
            <a:r>
              <a:rPr lang="en-US"/>
              <a:t>EXEC sp_rename 'HumanResources.JobCandidate.IX_JobCandidate_EmployeeID', </a:t>
            </a:r>
          </a:p>
          <a:p>
            <a:pPr eaLnBrk="1" hangingPunct="1"/>
            <a:r>
              <a:rPr lang="en-US"/>
              <a:t>'IX_EmployeeID','index'</a:t>
            </a:r>
            <a:endParaRPr lang="en-US" b="1"/>
          </a:p>
          <a:p>
            <a:pPr eaLnBrk="1" hangingPunct="1"/>
            <a:r>
              <a:rPr lang="en-US" b="1"/>
              <a:t>Example: (Dropping indexes)</a:t>
            </a:r>
            <a:endParaRPr lang="en-US"/>
          </a:p>
          <a:p>
            <a:pPr eaLnBrk="1" hangingPunct="1"/>
            <a:r>
              <a:rPr lang="en-US"/>
              <a:t>The following statement drops the IX_JobCandidate_EmployeeID index in the JobCandidate table:</a:t>
            </a:r>
          </a:p>
          <a:p>
            <a:pPr eaLnBrk="1" hangingPunct="1"/>
            <a:r>
              <a:rPr lang="en-US"/>
              <a:t>DROP INDEX IX_JobCandidate_EmployeeID </a:t>
            </a:r>
          </a:p>
          <a:p>
            <a:pPr eaLnBrk="1" hangingPunct="1"/>
            <a:r>
              <a:rPr lang="en-US"/>
              <a:t>ON HumanResources.JobCandidate;</a:t>
            </a:r>
            <a:endParaRPr lang="en-US" b="1"/>
          </a:p>
          <a:p>
            <a:pPr eaLnBrk="1" hangingPunct="1"/>
            <a:r>
              <a:rPr lang="en-US" b="1"/>
              <a:t>Example: (Optimizing indexes)</a:t>
            </a:r>
            <a:endParaRPr lang="en-US"/>
          </a:p>
          <a:p>
            <a:pPr eaLnBrk="1" hangingPunct="1"/>
            <a:r>
              <a:rPr lang="en-US"/>
              <a:t>The following statement helps you identify an index that contains a high level of fragmentation in the Employee table:</a:t>
            </a:r>
          </a:p>
          <a:p>
            <a:pPr eaLnBrk="1" hangingPunct="1"/>
            <a:r>
              <a:rPr lang="en-US"/>
              <a:t>SELECT a.index_id AS IndexID, name AS IndexName, </a:t>
            </a:r>
            <a:endParaRPr lang="fr-FR"/>
          </a:p>
          <a:p>
            <a:pPr eaLnBrk="1" hangingPunct="1"/>
            <a:r>
              <a:rPr lang="fr-FR"/>
              <a:t>avg_fragmentation_in_percent AS Fragmentation</a:t>
            </a:r>
            <a:endParaRPr lang="en-US"/>
          </a:p>
          <a:p>
            <a:pPr eaLnBrk="1" hangingPunct="1"/>
            <a:r>
              <a:rPr lang="en-US"/>
              <a:t>FROM sys.dm_db_index_physical_stats (DB_ID (N'AdventureWorks'),</a:t>
            </a:r>
          </a:p>
          <a:p>
            <a:pPr eaLnBrk="1" hangingPunct="1"/>
            <a:r>
              <a:rPr lang="en-US"/>
              <a:t>OBJECT_ID ('HumanResources.Employee'), NULL, NULL, NULL) AS a</a:t>
            </a:r>
          </a:p>
          <a:p>
            <a:pPr eaLnBrk="1" hangingPunct="1"/>
            <a:r>
              <a:rPr lang="en-US"/>
              <a:t>JOIN sys.indexes AS b on a.object_id = b.object_id and a.index_id = b.index_id ORDER BY Fragmentation DESC</a:t>
            </a: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B84C8877-CFAC-481E-B768-B7303C53E108}" type="slidenum">
              <a:rPr lang="en-US" sz="1200" smtClean="0"/>
              <a:pPr eaLnBrk="1" hangingPunct="1"/>
              <a:t>94</a:t>
            </a:fld>
            <a:endParaRPr lang="en-US" sz="120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In this slide, you will explain how to disable, enable, rename, delete, and optimize indexes. You can use the examples given in the Student Guide to clarify the concept to the students. Further, you can execute the following statements to explain the concept:</a:t>
            </a:r>
            <a:endParaRPr lang="en-US" b="1"/>
          </a:p>
          <a:p>
            <a:pPr eaLnBrk="1" hangingPunct="1"/>
            <a:r>
              <a:rPr lang="en-US" b="1"/>
              <a:t>Example: (Disabling indexes)</a:t>
            </a:r>
            <a:endParaRPr lang="en-US"/>
          </a:p>
          <a:p>
            <a:pPr eaLnBrk="1" hangingPunct="1"/>
            <a:r>
              <a:rPr lang="en-US"/>
              <a:t>The following statement disables a nonclustered index, IdX_Employee_LoginID, on the Employee table:</a:t>
            </a:r>
          </a:p>
          <a:p>
            <a:pPr eaLnBrk="1" hangingPunct="1"/>
            <a:r>
              <a:rPr lang="en-US"/>
              <a:t>ALTER INDEX IdX_Employee_LoginID </a:t>
            </a:r>
          </a:p>
          <a:p>
            <a:pPr eaLnBrk="1" hangingPunct="1"/>
            <a:r>
              <a:rPr lang="en-US"/>
              <a:t>ON HumanResources.Employee DISABLE</a:t>
            </a:r>
            <a:endParaRPr lang="en-US" b="1"/>
          </a:p>
          <a:p>
            <a:pPr eaLnBrk="1" hangingPunct="1"/>
            <a:r>
              <a:rPr lang="en-US" b="1"/>
              <a:t>Example: (Enabling indexes)</a:t>
            </a:r>
            <a:endParaRPr lang="en-US"/>
          </a:p>
          <a:p>
            <a:pPr eaLnBrk="1" hangingPunct="1"/>
            <a:r>
              <a:rPr lang="en-US"/>
              <a:t>You can enable a disabled index by rebuilding it by using one of the following methods: </a:t>
            </a:r>
          </a:p>
          <a:p>
            <a:pPr eaLnBrk="1" hangingPunct="1"/>
            <a:r>
              <a:rPr lang="en-US"/>
              <a:t>ALTER INDEX statement with the REBUILD clause</a:t>
            </a:r>
          </a:p>
          <a:p>
            <a:pPr eaLnBrk="1" hangingPunct="1"/>
            <a:r>
              <a:rPr lang="en-US"/>
              <a:t>CREATE INDEX with the DROP_EXISTING clause</a:t>
            </a:r>
          </a:p>
          <a:p>
            <a:pPr eaLnBrk="1" hangingPunct="1"/>
            <a:r>
              <a:rPr lang="en-US"/>
              <a:t>DBCC DBREINDEX</a:t>
            </a:r>
            <a:endParaRPr lang="en-US" b="1"/>
          </a:p>
          <a:p>
            <a:pPr eaLnBrk="1" hangingPunct="1"/>
            <a:r>
              <a:rPr lang="en-US" b="1"/>
              <a:t>Example: (Renaming indexes)</a:t>
            </a:r>
            <a:endParaRPr lang="en-US"/>
          </a:p>
          <a:p>
            <a:pPr eaLnBrk="1" hangingPunct="1"/>
            <a:r>
              <a:rPr lang="en-US"/>
              <a:t>The following statement renames the IX_JobCandidate_EmployeeID index in the JobCandidate table to IX_EmployeeID:</a:t>
            </a:r>
          </a:p>
          <a:p>
            <a:pPr eaLnBrk="1" hangingPunct="1"/>
            <a:r>
              <a:rPr lang="en-US"/>
              <a:t>EXEC sp_rename 'HumanResources.JobCandidate.IX_JobCandidate_EmployeeID', </a:t>
            </a:r>
          </a:p>
          <a:p>
            <a:pPr eaLnBrk="1" hangingPunct="1"/>
            <a:r>
              <a:rPr lang="en-US"/>
              <a:t>'IX_EmployeeID','index'</a:t>
            </a:r>
            <a:endParaRPr lang="en-US" b="1"/>
          </a:p>
          <a:p>
            <a:pPr eaLnBrk="1" hangingPunct="1"/>
            <a:r>
              <a:rPr lang="en-US" b="1"/>
              <a:t>Example: (Dropping indexes)</a:t>
            </a:r>
            <a:endParaRPr lang="en-US"/>
          </a:p>
          <a:p>
            <a:pPr eaLnBrk="1" hangingPunct="1"/>
            <a:r>
              <a:rPr lang="en-US"/>
              <a:t>The following statement drops the IX_JobCandidate_EmployeeID index in the JobCandidate table:</a:t>
            </a:r>
          </a:p>
          <a:p>
            <a:pPr eaLnBrk="1" hangingPunct="1"/>
            <a:r>
              <a:rPr lang="en-US"/>
              <a:t>DROP INDEX IX_JobCandidate_EmployeeID </a:t>
            </a:r>
          </a:p>
          <a:p>
            <a:pPr eaLnBrk="1" hangingPunct="1"/>
            <a:r>
              <a:rPr lang="en-US"/>
              <a:t>ON HumanResources.JobCandidate;</a:t>
            </a:r>
            <a:endParaRPr lang="en-US" b="1"/>
          </a:p>
          <a:p>
            <a:pPr eaLnBrk="1" hangingPunct="1"/>
            <a:r>
              <a:rPr lang="en-US" b="1"/>
              <a:t>Example: (Optimizing indexes)</a:t>
            </a:r>
            <a:endParaRPr lang="en-US"/>
          </a:p>
          <a:p>
            <a:pPr eaLnBrk="1" hangingPunct="1"/>
            <a:r>
              <a:rPr lang="en-US"/>
              <a:t>The following statement helps you identify an index that contains a high level of fragmentation in the Employee table:</a:t>
            </a:r>
          </a:p>
          <a:p>
            <a:pPr eaLnBrk="1" hangingPunct="1"/>
            <a:r>
              <a:rPr lang="en-US"/>
              <a:t>SELECT a.index_id AS IndexID, name AS IndexName, </a:t>
            </a:r>
            <a:endParaRPr lang="fr-FR"/>
          </a:p>
          <a:p>
            <a:pPr eaLnBrk="1" hangingPunct="1"/>
            <a:r>
              <a:rPr lang="fr-FR"/>
              <a:t>avg_fragmentation_in_percent AS Fragmentation</a:t>
            </a:r>
            <a:endParaRPr lang="en-US"/>
          </a:p>
          <a:p>
            <a:pPr eaLnBrk="1" hangingPunct="1"/>
            <a:r>
              <a:rPr lang="en-US"/>
              <a:t>FROM sys.dm_db_index_physical_stats (DB_ID (N'AdventureWorks'),</a:t>
            </a:r>
          </a:p>
          <a:p>
            <a:pPr eaLnBrk="1" hangingPunct="1"/>
            <a:r>
              <a:rPr lang="en-US"/>
              <a:t>OBJECT_ID ('HumanResources.Employee'), NULL, NULL, NULL) AS a</a:t>
            </a:r>
          </a:p>
          <a:p>
            <a:pPr eaLnBrk="1" hangingPunct="1"/>
            <a:r>
              <a:rPr lang="en-US"/>
              <a:t>JOIN sys.indexes AS b on a.object_id = b.object_id and a.index_id = b.index_id ORDER BY Fragmentation DESC</a:t>
            </a: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9ADD2CD9-94A4-47D4-B7FC-919D24E2DDD7}" type="slidenum">
              <a:rPr lang="en-US" sz="1200" smtClean="0"/>
              <a:pPr eaLnBrk="1" hangingPunct="1"/>
              <a:t>95</a:t>
            </a:fld>
            <a:endParaRPr lang="en-US" sz="120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You need to ensure that after the end of this demo, the students are able to implement indexes in the tables.</a:t>
            </a:r>
          </a:p>
          <a:p>
            <a:pPr eaLnBrk="1" hangingPunct="1"/>
            <a:r>
              <a:rPr lang="en-US"/>
              <a:t>To perform this demo, you need to provide the SHOWPLAN permissions to the user account that you are using to perform the demo.</a:t>
            </a:r>
            <a:endParaRPr lang="en-US" b="1"/>
          </a:p>
          <a:p>
            <a:pPr eaLnBrk="1" hangingPunct="1"/>
            <a:r>
              <a:rPr lang="en-US" b="1"/>
              <a:t>CG Input:</a:t>
            </a:r>
            <a:r>
              <a:rPr lang="en-US"/>
              <a:t> The table already contains an index on the ProductNumber column. The name of the index is AK_Product_ProductNumber. Therefore, before performing this demo, you need to ensure that you drop the existing index by executing the following statement:</a:t>
            </a:r>
          </a:p>
          <a:p>
            <a:pPr eaLnBrk="1" hangingPunct="1"/>
            <a:r>
              <a:rPr lang="en-US"/>
              <a:t>DROP INDEX [AK_Product_ProductNumber] ON [Production].Product] WITH ( ONLINE = OFF )</a:t>
            </a:r>
          </a:p>
          <a:p>
            <a:pPr eaLnBrk="1" hangingPunct="1"/>
            <a:r>
              <a:rPr lang="en-US"/>
              <a:t> </a:t>
            </a:r>
          </a:p>
          <a:p>
            <a:pPr eaLnBrk="1" hangingPunct="1"/>
            <a:r>
              <a:rPr lang="en-US"/>
              <a:t>In the task 3 of the demo, the execution plan will display an icon of a clustered index scan. You can inform the students that this index is applied on the ProductID column. However, an index is to be applied on the ProductNumber column. </a:t>
            </a:r>
            <a:endParaRPr lang="en-I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87F8636-2ADB-4E4B-9187-241F62B8FD1A}" type="slidenum">
              <a:rPr lang="en-US" sz="1200" smtClean="0"/>
              <a:pPr eaLnBrk="1" hangingPunct="1"/>
              <a:t>96</a:t>
            </a:fld>
            <a:endParaRPr lang="en-US" sz="120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0" name="Picture 49"/>
          <p:cNvPicPr>
            <a:picLocks noChangeAspect="1"/>
          </p:cNvPicPr>
          <p:nvPr userDrawn="1"/>
        </p:nvPicPr>
        <p:blipFill rotWithShape="1">
          <a:blip r:embed="rId2">
            <a:extLst>
              <a:ext uri="{28A0092B-C50C-407E-A947-70E740481C1C}">
                <a14:useLocalDpi xmlns:a14="http://schemas.microsoft.com/office/drawing/2010/main" val="0"/>
              </a:ext>
            </a:extLst>
          </a:blip>
          <a:srcRect l="1863" t="4341" b="11305"/>
          <a:stretch/>
        </p:blipFill>
        <p:spPr>
          <a:xfrm>
            <a:off x="0" y="-23150"/>
            <a:ext cx="12192000" cy="6886937"/>
          </a:xfrm>
          <a:prstGeom prst="rect">
            <a:avLst/>
          </a:prstGeom>
        </p:spPr>
      </p:pic>
      <p:sp>
        <p:nvSpPr>
          <p:cNvPr id="5" name="Rectangle 4"/>
          <p:cNvSpPr/>
          <p:nvPr userDrawn="1"/>
        </p:nvSpPr>
        <p:spPr bwMode="auto">
          <a:xfrm>
            <a:off x="0" y="4514127"/>
            <a:ext cx="12192000" cy="2343873"/>
          </a:xfrm>
          <a:prstGeom prst="rect">
            <a:avLst/>
          </a:prstGeom>
          <a:solidFill>
            <a:srgbClr val="FFFFFF">
              <a:alpha val="8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56" name="Freeform 31"/>
          <p:cNvSpPr>
            <a:spLocks/>
          </p:cNvSpPr>
          <p:nvPr userDrawn="1"/>
        </p:nvSpPr>
        <p:spPr bwMode="auto">
          <a:xfrm>
            <a:off x="7162800" y="2468563"/>
            <a:ext cx="19050" cy="31750"/>
          </a:xfrm>
          <a:custGeom>
            <a:avLst/>
            <a:gdLst>
              <a:gd name="T0" fmla="*/ 0 w 12"/>
              <a:gd name="T1" fmla="*/ 0 h 20"/>
              <a:gd name="T2" fmla="*/ 12 w 12"/>
              <a:gd name="T3" fmla="*/ 20 h 20"/>
              <a:gd name="T4" fmla="*/ 0 w 12"/>
              <a:gd name="T5" fmla="*/ 20 h 20"/>
              <a:gd name="T6" fmla="*/ 0 w 12"/>
              <a:gd name="T7" fmla="*/ 0 h 20"/>
            </a:gdLst>
            <a:ahLst/>
            <a:cxnLst>
              <a:cxn ang="0">
                <a:pos x="T0" y="T1"/>
              </a:cxn>
              <a:cxn ang="0">
                <a:pos x="T2" y="T3"/>
              </a:cxn>
              <a:cxn ang="0">
                <a:pos x="T4" y="T5"/>
              </a:cxn>
              <a:cxn ang="0">
                <a:pos x="T6" y="T7"/>
              </a:cxn>
            </a:cxnLst>
            <a:rect l="0" t="0" r="r" b="b"/>
            <a:pathLst>
              <a:path w="12" h="20">
                <a:moveTo>
                  <a:pt x="0" y="0"/>
                </a:moveTo>
                <a:lnTo>
                  <a:pt x="12" y="20"/>
                </a:lnTo>
                <a:lnTo>
                  <a:pt x="0" y="20"/>
                </a:lnTo>
                <a:lnTo>
                  <a:pt x="0" y="0"/>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4" name="Group 3"/>
          <p:cNvGrpSpPr/>
          <p:nvPr userDrawn="1"/>
        </p:nvGrpSpPr>
        <p:grpSpPr>
          <a:xfrm>
            <a:off x="980475" y="2082255"/>
            <a:ext cx="2885470" cy="1552767"/>
            <a:chOff x="477838" y="1695451"/>
            <a:chExt cx="2227262" cy="1198563"/>
          </a:xfrm>
        </p:grpSpPr>
        <p:sp>
          <p:nvSpPr>
            <p:cNvPr id="6" name="Freeform 6"/>
            <p:cNvSpPr>
              <a:spLocks/>
            </p:cNvSpPr>
            <p:nvPr userDrawn="1"/>
          </p:nvSpPr>
          <p:spPr bwMode="auto">
            <a:xfrm>
              <a:off x="1279525" y="1695451"/>
              <a:ext cx="268287" cy="752475"/>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1655763" y="1884364"/>
              <a:ext cx="230187" cy="563563"/>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userDrawn="1"/>
          </p:nvSpPr>
          <p:spPr bwMode="auto">
            <a:xfrm>
              <a:off x="1843088" y="2297114"/>
              <a:ext cx="150812" cy="150813"/>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1774825" y="1695451"/>
              <a:ext cx="150812" cy="150813"/>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1190625" y="1997076"/>
              <a:ext cx="485775" cy="150813"/>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477838" y="2600326"/>
              <a:ext cx="96837" cy="293688"/>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654050" y="2600326"/>
              <a:ext cx="96837" cy="293688"/>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3713" y="2714626"/>
              <a:ext cx="211137" cy="65088"/>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760413" y="2600326"/>
              <a:ext cx="244475" cy="292100"/>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1008063" y="2600326"/>
              <a:ext cx="280987" cy="293688"/>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noEditPoints="1"/>
            </p:cNvSpPr>
            <p:nvPr userDrawn="1"/>
          </p:nvSpPr>
          <p:spPr bwMode="auto">
            <a:xfrm>
              <a:off x="1277938" y="2600326"/>
              <a:ext cx="271462" cy="293688"/>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1563688" y="2600326"/>
              <a:ext cx="387350" cy="293688"/>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noEditPoints="1"/>
            </p:cNvSpPr>
            <p:nvPr userDrawn="1"/>
          </p:nvSpPr>
          <p:spPr bwMode="auto">
            <a:xfrm>
              <a:off x="1898650" y="2600326"/>
              <a:ext cx="273050" cy="293688"/>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9"/>
            <p:cNvSpPr>
              <a:spLocks/>
            </p:cNvSpPr>
            <p:nvPr userDrawn="1"/>
          </p:nvSpPr>
          <p:spPr bwMode="auto">
            <a:xfrm>
              <a:off x="2276475" y="2730501"/>
              <a:ext cx="153987" cy="16351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0"/>
            <p:cNvSpPr>
              <a:spLocks noEditPoints="1"/>
            </p:cNvSpPr>
            <p:nvPr userDrawn="1"/>
          </p:nvSpPr>
          <p:spPr bwMode="auto">
            <a:xfrm>
              <a:off x="2195513" y="2600326"/>
              <a:ext cx="260350" cy="293688"/>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1"/>
            <p:cNvSpPr>
              <a:spLocks/>
            </p:cNvSpPr>
            <p:nvPr userDrawn="1"/>
          </p:nvSpPr>
          <p:spPr bwMode="auto">
            <a:xfrm>
              <a:off x="2460625" y="2600326"/>
              <a:ext cx="244475" cy="292100"/>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92" name="Title 2"/>
          <p:cNvSpPr>
            <a:spLocks noGrp="1"/>
          </p:cNvSpPr>
          <p:nvPr>
            <p:ph type="title"/>
          </p:nvPr>
        </p:nvSpPr>
        <p:spPr>
          <a:xfrm>
            <a:off x="461079" y="4718050"/>
            <a:ext cx="8208468" cy="1141943"/>
          </a:xfrm>
        </p:spPr>
        <p:txBody>
          <a:bodyPr>
            <a:normAutofit/>
          </a:bodyPr>
          <a:lstStyle>
            <a:lvl1pPr algn="l">
              <a:defRPr sz="4200" b="1">
                <a:solidFill>
                  <a:sysClr val="windowText" lastClr="000000"/>
                </a:solidFill>
              </a:defRPr>
            </a:lvl1pPr>
          </a:lstStyle>
          <a:p>
            <a:r>
              <a:rPr lang="en-US" dirty="0"/>
              <a:t>Click to edit Master title style</a:t>
            </a:r>
          </a:p>
        </p:txBody>
      </p:sp>
    </p:spTree>
    <p:extLst>
      <p:ext uri="{BB962C8B-B14F-4D97-AF65-F5344CB8AC3E}">
        <p14:creationId xmlns:p14="http://schemas.microsoft.com/office/powerpoint/2010/main" val="425631555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photo insert">
    <p:spTree>
      <p:nvGrpSpPr>
        <p:cNvPr id="1" name=""/>
        <p:cNvGrpSpPr/>
        <p:nvPr/>
      </p:nvGrpSpPr>
      <p:grpSpPr>
        <a:xfrm>
          <a:off x="0" y="0"/>
          <a:ext cx="0" cy="0"/>
          <a:chOff x="0" y="0"/>
          <a:chExt cx="0" cy="0"/>
        </a:xfrm>
      </p:grpSpPr>
      <p:sp>
        <p:nvSpPr>
          <p:cNvPr id="59" name="Rectangle 58"/>
          <p:cNvSpPr/>
          <p:nvPr/>
        </p:nvSpPr>
        <p:spPr>
          <a:xfrm>
            <a:off x="810128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3" name="Rectangle 52"/>
          <p:cNvSpPr/>
          <p:nvPr/>
        </p:nvSpPr>
        <p:spPr>
          <a:xfrm>
            <a:off x="43877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6" name="Rectangle 55"/>
          <p:cNvSpPr/>
          <p:nvPr/>
        </p:nvSpPr>
        <p:spPr>
          <a:xfrm>
            <a:off x="4270028"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2397101"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2511761" y="1668705"/>
            <a:ext cx="771876" cy="899819"/>
          </a:xfrm>
          <a:prstGeom prst="rect">
            <a:avLst/>
          </a:prstGeom>
        </p:spPr>
        <p:txBody>
          <a:bodyPr>
            <a:normAutofit/>
          </a:bodyPr>
          <a:lstStyle>
            <a:lvl1pPr marL="0" indent="0">
              <a:buNone/>
              <a:defRPr sz="1199"/>
            </a:lvl1pPr>
          </a:lstStyle>
          <a:p>
            <a:r>
              <a:rPr lang="en-US" dirty="0"/>
              <a:t>Photo</a:t>
            </a:r>
          </a:p>
        </p:txBody>
      </p:sp>
      <p:sp>
        <p:nvSpPr>
          <p:cNvPr id="81" name="Picture Placeholder 8"/>
          <p:cNvSpPr>
            <a:spLocks noGrp="1"/>
          </p:cNvSpPr>
          <p:nvPr>
            <p:ph type="pic" sz="quarter" idx="11" hasCustomPrompt="1"/>
          </p:nvPr>
        </p:nvSpPr>
        <p:spPr>
          <a:xfrm>
            <a:off x="8304406" y="4084988"/>
            <a:ext cx="771876" cy="899819"/>
          </a:xfrm>
          <a:prstGeom prst="rect">
            <a:avLst/>
          </a:prstGeom>
        </p:spPr>
        <p:txBody>
          <a:bodyPr>
            <a:normAutofit/>
          </a:bodyPr>
          <a:lstStyle>
            <a:lvl1pPr marL="0" indent="0">
              <a:buNone/>
              <a:defRPr sz="1199"/>
            </a:lvl1pPr>
          </a:lstStyle>
          <a:p>
            <a:r>
              <a:rPr lang="en-US" dirty="0"/>
              <a:t>Photo</a:t>
            </a:r>
          </a:p>
        </p:txBody>
      </p:sp>
      <p:sp>
        <p:nvSpPr>
          <p:cNvPr id="82" name="Picture Placeholder 8"/>
          <p:cNvSpPr>
            <a:spLocks noGrp="1"/>
          </p:cNvSpPr>
          <p:nvPr>
            <p:ph type="pic" sz="quarter" idx="12" hasCustomPrompt="1"/>
          </p:nvPr>
        </p:nvSpPr>
        <p:spPr>
          <a:xfrm>
            <a:off x="4443606" y="4084988"/>
            <a:ext cx="771876" cy="899819"/>
          </a:xfrm>
          <a:prstGeom prst="rect">
            <a:avLst/>
          </a:prstGeom>
        </p:spPr>
        <p:txBody>
          <a:bodyPr>
            <a:normAutofit/>
          </a:bodyPr>
          <a:lstStyle>
            <a:lvl1pPr marL="0" indent="0">
              <a:buNone/>
              <a:defRPr sz="1199"/>
            </a:lvl1pPr>
          </a:lstStyle>
          <a:p>
            <a:r>
              <a:rPr lang="en-US" dirty="0"/>
              <a:t>Photo</a:t>
            </a:r>
          </a:p>
        </p:txBody>
      </p:sp>
      <p:sp>
        <p:nvSpPr>
          <p:cNvPr id="42" name="Picture Placeholder 8"/>
          <p:cNvSpPr>
            <a:spLocks noGrp="1"/>
          </p:cNvSpPr>
          <p:nvPr>
            <p:ph type="pic" sz="quarter" idx="13" hasCustomPrompt="1"/>
          </p:nvPr>
        </p:nvSpPr>
        <p:spPr>
          <a:xfrm>
            <a:off x="521398" y="4084988"/>
            <a:ext cx="771876" cy="899819"/>
          </a:xfrm>
          <a:prstGeom prst="rect">
            <a:avLst/>
          </a:prstGeom>
        </p:spPr>
        <p:txBody>
          <a:bodyPr>
            <a:normAutofit/>
          </a:bodyPr>
          <a:lstStyle>
            <a:lvl1pPr marL="0" indent="0">
              <a:buNone/>
              <a:defRPr sz="1199"/>
            </a:lvl1pPr>
          </a:lstStyle>
          <a:p>
            <a:r>
              <a:rPr lang="en-US" dirty="0"/>
              <a:t>Photo</a:t>
            </a:r>
          </a:p>
        </p:txBody>
      </p:sp>
      <p:sp>
        <p:nvSpPr>
          <p:cNvPr id="45" name="Text Placeholder 97"/>
          <p:cNvSpPr>
            <a:spLocks noGrp="1"/>
          </p:cNvSpPr>
          <p:nvPr>
            <p:ph type="body" sz="quarter" idx="14" hasCustomPrompt="1"/>
          </p:nvPr>
        </p:nvSpPr>
        <p:spPr>
          <a:xfrm>
            <a:off x="3372832" y="1667047"/>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46" name="Text Placeholder 97"/>
          <p:cNvSpPr>
            <a:spLocks noGrp="1"/>
          </p:cNvSpPr>
          <p:nvPr>
            <p:ph type="body" sz="quarter" idx="15" hasCustomPrompt="1"/>
          </p:nvPr>
        </p:nvSpPr>
        <p:spPr>
          <a:xfrm>
            <a:off x="3372832" y="2400553"/>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54" name="Text Placeholder 97"/>
          <p:cNvSpPr>
            <a:spLocks noGrp="1"/>
          </p:cNvSpPr>
          <p:nvPr>
            <p:ph type="body" sz="quarter" idx="16" hasCustomPrompt="1"/>
          </p:nvPr>
        </p:nvSpPr>
        <p:spPr>
          <a:xfrm>
            <a:off x="1395605"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55" name="Text Placeholder 97"/>
          <p:cNvSpPr>
            <a:spLocks noGrp="1"/>
          </p:cNvSpPr>
          <p:nvPr>
            <p:ph type="body" sz="quarter" idx="17" hasCustomPrompt="1"/>
          </p:nvPr>
        </p:nvSpPr>
        <p:spPr>
          <a:xfrm>
            <a:off x="1395605"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57" name="Text Placeholder 97"/>
          <p:cNvSpPr>
            <a:spLocks noGrp="1"/>
          </p:cNvSpPr>
          <p:nvPr>
            <p:ph type="body" sz="quarter" idx="18" hasCustomPrompt="1"/>
          </p:nvPr>
        </p:nvSpPr>
        <p:spPr>
          <a:xfrm>
            <a:off x="5277621"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58" name="Text Placeholder 97"/>
          <p:cNvSpPr>
            <a:spLocks noGrp="1"/>
          </p:cNvSpPr>
          <p:nvPr>
            <p:ph type="body" sz="quarter" idx="19" hasCustomPrompt="1"/>
          </p:nvPr>
        </p:nvSpPr>
        <p:spPr>
          <a:xfrm>
            <a:off x="5277621"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60" name="Text Placeholder 97"/>
          <p:cNvSpPr>
            <a:spLocks noGrp="1"/>
          </p:cNvSpPr>
          <p:nvPr>
            <p:ph type="body" sz="quarter" idx="20" hasCustomPrompt="1"/>
          </p:nvPr>
        </p:nvSpPr>
        <p:spPr>
          <a:xfrm>
            <a:off x="9077013"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61" name="Text Placeholder 97"/>
          <p:cNvSpPr>
            <a:spLocks noGrp="1"/>
          </p:cNvSpPr>
          <p:nvPr>
            <p:ph type="body" sz="quarter" idx="21" hasCustomPrompt="1"/>
          </p:nvPr>
        </p:nvSpPr>
        <p:spPr>
          <a:xfrm>
            <a:off x="9077013"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a:t>
            </a:r>
            <a:r>
              <a:rPr lang="en-US" sz="1066" dirty="0">
                <a:solidFill>
                  <a:srgbClr val="4D4D4D"/>
                </a:solidFill>
              </a:rPr>
              <a:t> </a:t>
            </a:r>
            <a:endParaRPr lang="en-US" sz="1066" baseline="0" dirty="0">
              <a:solidFill>
                <a:srgbClr val="4D4D4D"/>
              </a:solidFill>
            </a:endParaRPr>
          </a:p>
        </p:txBody>
      </p:sp>
      <p:sp>
        <p:nvSpPr>
          <p:cNvPr id="62" name="Rectangle 61"/>
          <p:cNvSpPr/>
          <p:nvPr/>
        </p:nvSpPr>
        <p:spPr>
          <a:xfrm>
            <a:off x="6204184"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63" name="Picture Placeholder 8"/>
          <p:cNvSpPr>
            <a:spLocks noGrp="1"/>
          </p:cNvSpPr>
          <p:nvPr>
            <p:ph type="pic" sz="quarter" idx="22" hasCustomPrompt="1"/>
          </p:nvPr>
        </p:nvSpPr>
        <p:spPr>
          <a:xfrm>
            <a:off x="6318843" y="1670943"/>
            <a:ext cx="771876" cy="899819"/>
          </a:xfrm>
          <a:prstGeom prst="rect">
            <a:avLst/>
          </a:prstGeom>
        </p:spPr>
        <p:txBody>
          <a:bodyPr>
            <a:normAutofit/>
          </a:bodyPr>
          <a:lstStyle>
            <a:lvl1pPr marL="0" indent="0">
              <a:buNone/>
              <a:defRPr sz="1199"/>
            </a:lvl1pPr>
          </a:lstStyle>
          <a:p>
            <a:r>
              <a:rPr lang="en-US" dirty="0"/>
              <a:t>Photo</a:t>
            </a:r>
          </a:p>
        </p:txBody>
      </p:sp>
      <p:sp>
        <p:nvSpPr>
          <p:cNvPr id="64" name="Text Placeholder 97"/>
          <p:cNvSpPr>
            <a:spLocks noGrp="1"/>
          </p:cNvSpPr>
          <p:nvPr>
            <p:ph type="body" sz="quarter" idx="23" hasCustomPrompt="1"/>
          </p:nvPr>
        </p:nvSpPr>
        <p:spPr>
          <a:xfrm>
            <a:off x="7179915" y="1669285"/>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65" name="Text Placeholder 97"/>
          <p:cNvSpPr>
            <a:spLocks noGrp="1"/>
          </p:cNvSpPr>
          <p:nvPr>
            <p:ph type="body" sz="quarter" idx="24" hasCustomPrompt="1"/>
          </p:nvPr>
        </p:nvSpPr>
        <p:spPr>
          <a:xfrm>
            <a:off x="7179915" y="2402791"/>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2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63957294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8502"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chemeClr val="bg2">
                  <a:lumMod val="50000"/>
                </a:schemeClr>
              </a:buClr>
              <a:buSzTx/>
              <a:buFont typeface="Arial" panose="020B0604020202020204" pitchFamily="34" charset="0"/>
              <a:buNone/>
              <a:tabLst/>
              <a:defRPr sz="2131">
                <a:solidFill>
                  <a:srgbClr val="4D4D4D"/>
                </a:solidFill>
              </a:defRPr>
            </a:lvl1pPr>
            <a:lvl2pPr marL="989684" indent="-380648">
              <a:buClr>
                <a:schemeClr val="bg2">
                  <a:lumMod val="50000"/>
                </a:schemeClr>
              </a:buClr>
              <a:buFont typeface="Arial" panose="020B0604020202020204" pitchFamily="34" charset="0"/>
              <a:buChar char="•"/>
              <a:defRPr sz="1865">
                <a:solidFill>
                  <a:srgbClr val="4D4D4D"/>
                </a:solidFill>
              </a:defRPr>
            </a:lvl2pPr>
            <a:lvl3pPr marL="1598720" indent="-380648">
              <a:buClr>
                <a:schemeClr val="bg2">
                  <a:lumMod val="50000"/>
                </a:schemeClr>
              </a:buClr>
              <a:buFont typeface="Arial" panose="020B0604020202020204" pitchFamily="34" charset="0"/>
              <a:buChar char="•"/>
              <a:defRPr sz="1865">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p:txBody>
      </p:sp>
      <p:sp>
        <p:nvSpPr>
          <p:cNvPr id="10" name="Text Placeholder 3"/>
          <p:cNvSpPr>
            <a:spLocks noGrp="1"/>
          </p:cNvSpPr>
          <p:nvPr>
            <p:ph type="body" sz="quarter" idx="11" hasCustomPrompt="1"/>
          </p:nvPr>
        </p:nvSpPr>
        <p:spPr>
          <a:xfrm>
            <a:off x="4287768"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Tx/>
              <a:buNone/>
              <a:tabLst/>
              <a:defRPr sz="2131">
                <a:solidFill>
                  <a:srgbClr val="4D4D4D"/>
                </a:solidFill>
              </a:defRPr>
            </a:lvl1pPr>
            <a:lvl2pPr marL="989684" indent="-380648">
              <a:buClr>
                <a:srgbClr val="4D4D4D"/>
              </a:buClr>
              <a:buFont typeface="Arial" panose="020B0604020202020204" pitchFamily="34" charset="0"/>
              <a:buChar char="•"/>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p:txBody>
      </p:sp>
      <p:sp>
        <p:nvSpPr>
          <p:cNvPr id="11" name="Text Placeholder 3"/>
          <p:cNvSpPr>
            <a:spLocks noGrp="1"/>
          </p:cNvSpPr>
          <p:nvPr>
            <p:ph type="body" sz="quarter" idx="12" hasCustomPrompt="1"/>
          </p:nvPr>
        </p:nvSpPr>
        <p:spPr>
          <a:xfrm>
            <a:off x="8157035"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Tx/>
              <a:buNone/>
              <a:tabLst/>
              <a:defRPr sz="2131">
                <a:solidFill>
                  <a:srgbClr val="4D4D4D"/>
                </a:solidFill>
              </a:defRPr>
            </a:lvl1pPr>
            <a:lvl2pPr marL="609036" indent="0">
              <a:buClr>
                <a:srgbClr val="4D4D4D"/>
              </a:buClr>
              <a:buFontTx/>
              <a:buNone/>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p:txBody>
      </p:sp>
      <p:sp>
        <p:nvSpPr>
          <p:cNvPr id="8"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33308060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06400"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p:txBody>
      </p:sp>
      <p:sp>
        <p:nvSpPr>
          <p:cNvPr id="5" name="Text Placeholder 3"/>
          <p:cNvSpPr>
            <a:spLocks noGrp="1"/>
          </p:cNvSpPr>
          <p:nvPr>
            <p:ph type="body" sz="quarter" idx="11" hasCustomPrompt="1"/>
          </p:nvPr>
        </p:nvSpPr>
        <p:spPr>
          <a:xfrm>
            <a:off x="6243371"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p:txBody>
      </p:sp>
      <p:sp>
        <p:nvSpPr>
          <p:cNvPr id="7" name="Text Placeholder 6"/>
          <p:cNvSpPr>
            <a:spLocks noGrp="1"/>
          </p:cNvSpPr>
          <p:nvPr>
            <p:ph type="body" sz="quarter" idx="12"/>
          </p:nvPr>
        </p:nvSpPr>
        <p:spPr>
          <a:xfrm>
            <a:off x="406400" y="4031018"/>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p:cNvSpPr>
            <a:spLocks noGrp="1"/>
          </p:cNvSpPr>
          <p:nvPr>
            <p:ph type="body" sz="quarter" idx="13"/>
          </p:nvPr>
        </p:nvSpPr>
        <p:spPr>
          <a:xfrm>
            <a:off x="6243371" y="4024429"/>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161153989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out Background Color">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06400" y="1093891"/>
            <a:ext cx="11379200" cy="4800600"/>
          </a:xfrm>
          <a:prstGeom prst="rect">
            <a:avLst/>
          </a:prstGeom>
        </p:spPr>
        <p:txBody>
          <a:bodyPr>
            <a:normAutofit/>
          </a:bodyPr>
          <a:lstStyle>
            <a:lvl1pPr>
              <a:defRPr sz="2398"/>
            </a:lvl1pPr>
          </a:lstStyle>
          <a:p>
            <a:r>
              <a:rPr lang="en-US"/>
              <a:t>Click icon to add picture</a:t>
            </a:r>
            <a:endParaRPr lang="en-US" dirty="0"/>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79101950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hart without Background Color">
    <p:spTree>
      <p:nvGrpSpPr>
        <p:cNvPr id="1" name=""/>
        <p:cNvGrpSpPr/>
        <p:nvPr/>
      </p:nvGrpSpPr>
      <p:grpSpPr>
        <a:xfrm>
          <a:off x="0" y="0"/>
          <a:ext cx="0" cy="0"/>
          <a:chOff x="0" y="0"/>
          <a:chExt cx="0" cy="0"/>
        </a:xfrm>
      </p:grpSpPr>
      <p:sp>
        <p:nvSpPr>
          <p:cNvPr id="3" name="Rectangle 2"/>
          <p:cNvSpPr/>
          <p:nvPr userDrawn="1"/>
        </p:nvSpPr>
        <p:spPr bwMode="auto">
          <a:xfrm>
            <a:off x="2865120" y="0"/>
            <a:ext cx="9326880"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3073400" y="1105465"/>
            <a:ext cx="8573935" cy="5234949"/>
          </a:xfrm>
          <a:prstGeom prst="rect">
            <a:avLst/>
          </a:prstGeom>
        </p:spPr>
        <p:txBody>
          <a:bodyPr>
            <a:normAutofit/>
          </a:bodyPr>
          <a:lstStyle>
            <a:lvl1pPr>
              <a:defRPr sz="2398"/>
            </a:lvl1pPr>
          </a:lstStyle>
          <a:p>
            <a:r>
              <a:rPr lang="en-US" dirty="0"/>
              <a:t>Click icon to add chart</a:t>
            </a:r>
          </a:p>
        </p:txBody>
      </p:sp>
      <p:sp>
        <p:nvSpPr>
          <p:cNvPr id="6" name="Title 1"/>
          <p:cNvSpPr>
            <a:spLocks noGrp="1"/>
          </p:cNvSpPr>
          <p:nvPr>
            <p:ph type="title"/>
          </p:nvPr>
        </p:nvSpPr>
        <p:spPr>
          <a:xfrm>
            <a:off x="3073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grpSp>
        <p:nvGrpSpPr>
          <p:cNvPr id="52" name="Group 4"/>
          <p:cNvGrpSpPr>
            <a:grpSpLocks noChangeAspect="1"/>
          </p:cNvGrpSpPr>
          <p:nvPr userDrawn="1"/>
        </p:nvGrpSpPr>
        <p:grpSpPr bwMode="auto">
          <a:xfrm>
            <a:off x="10765766" y="152177"/>
            <a:ext cx="1257954" cy="676946"/>
            <a:chOff x="301" y="1068"/>
            <a:chExt cx="1403" cy="755"/>
          </a:xfrm>
        </p:grpSpPr>
        <p:sp>
          <p:nvSpPr>
            <p:cNvPr id="53"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4865883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Chart without Background Color">
    <p:spTree>
      <p:nvGrpSpPr>
        <p:cNvPr id="1" name=""/>
        <p:cNvGrpSpPr/>
        <p:nvPr/>
      </p:nvGrpSpPr>
      <p:grpSpPr>
        <a:xfrm>
          <a:off x="0" y="0"/>
          <a:ext cx="0" cy="0"/>
          <a:chOff x="0" y="0"/>
          <a:chExt cx="0" cy="0"/>
        </a:xfrm>
      </p:grpSpPr>
      <p:sp>
        <p:nvSpPr>
          <p:cNvPr id="64" name="Rectangle 63"/>
          <p:cNvSpPr/>
          <p:nvPr userDrawn="1"/>
        </p:nvSpPr>
        <p:spPr bwMode="auto">
          <a:xfrm>
            <a:off x="2865120" y="0"/>
            <a:ext cx="6449004"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2946400" y="1105466"/>
            <a:ext cx="6186025" cy="4800600"/>
          </a:xfrm>
          <a:prstGeom prst="rect">
            <a:avLst/>
          </a:prstGeom>
        </p:spPr>
        <p:txBody>
          <a:bodyPr>
            <a:normAutofit/>
          </a:bodyPr>
          <a:lstStyle>
            <a:lvl1pPr>
              <a:defRPr sz="2398"/>
            </a:lvl1pPr>
          </a:lstStyle>
          <a:p>
            <a:r>
              <a:rPr lang="en-US" dirty="0"/>
              <a:t>Click icon to add chart</a:t>
            </a:r>
          </a:p>
        </p:txBody>
      </p:sp>
      <p:sp>
        <p:nvSpPr>
          <p:cNvPr id="6" name="Title 1"/>
          <p:cNvSpPr>
            <a:spLocks noGrp="1"/>
          </p:cNvSpPr>
          <p:nvPr>
            <p:ph type="title"/>
          </p:nvPr>
        </p:nvSpPr>
        <p:spPr>
          <a:xfrm>
            <a:off x="2946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6085500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hart without Background Color">
    <p:spTree>
      <p:nvGrpSpPr>
        <p:cNvPr id="1" name=""/>
        <p:cNvGrpSpPr/>
        <p:nvPr/>
      </p:nvGrpSpPr>
      <p:grpSpPr>
        <a:xfrm>
          <a:off x="0" y="0"/>
          <a:ext cx="0" cy="0"/>
          <a:chOff x="0" y="0"/>
          <a:chExt cx="0" cy="0"/>
        </a:xfrm>
      </p:grpSpPr>
      <p:sp>
        <p:nvSpPr>
          <p:cNvPr id="36" name="Table Placeholder 5"/>
          <p:cNvSpPr>
            <a:spLocks noGrp="1"/>
          </p:cNvSpPr>
          <p:nvPr>
            <p:ph type="tbl" sz="quarter" idx="12"/>
          </p:nvPr>
        </p:nvSpPr>
        <p:spPr>
          <a:xfrm>
            <a:off x="406400" y="1598738"/>
            <a:ext cx="8736009" cy="4800600"/>
          </a:xfrm>
          <a:prstGeom prst="rect">
            <a:avLst/>
          </a:prstGeom>
        </p:spPr>
        <p:txBody>
          <a:bodyPr>
            <a:normAutofit/>
          </a:bodyPr>
          <a:lstStyle>
            <a:lvl1pPr>
              <a:defRPr sz="1865"/>
            </a:lvl1pPr>
          </a:lstStyle>
          <a:p>
            <a:r>
              <a:rPr lang="en-US"/>
              <a:t>Click icon to add table</a:t>
            </a:r>
            <a:endParaRPr lang="en-US" dirty="0"/>
          </a:p>
        </p:txBody>
      </p:sp>
      <p:sp>
        <p:nvSpPr>
          <p:cNvPr id="22" name="Title 1"/>
          <p:cNvSpPr>
            <a:spLocks noGrp="1"/>
          </p:cNvSpPr>
          <p:nvPr>
            <p:ph type="title"/>
          </p:nvPr>
        </p:nvSpPr>
        <p:spPr>
          <a:xfrm>
            <a:off x="406400" y="356631"/>
            <a:ext cx="872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99723704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without Background Color">
    <p:spTree>
      <p:nvGrpSpPr>
        <p:cNvPr id="1" name=""/>
        <p:cNvGrpSpPr/>
        <p:nvPr/>
      </p:nvGrpSpPr>
      <p:grpSpPr>
        <a:xfrm>
          <a:off x="0" y="0"/>
          <a:ext cx="0" cy="0"/>
          <a:chOff x="0" y="0"/>
          <a:chExt cx="0" cy="0"/>
        </a:xfrm>
      </p:grpSpPr>
      <p:sp>
        <p:nvSpPr>
          <p:cNvPr id="6" name="Table Placeholder 5"/>
          <p:cNvSpPr>
            <a:spLocks noGrp="1"/>
          </p:cNvSpPr>
          <p:nvPr>
            <p:ph type="tbl" sz="quarter" idx="12"/>
          </p:nvPr>
        </p:nvSpPr>
        <p:spPr>
          <a:xfrm>
            <a:off x="406400" y="1217738"/>
            <a:ext cx="11379200" cy="4800600"/>
          </a:xfrm>
          <a:prstGeom prst="rect">
            <a:avLst/>
          </a:prstGeom>
        </p:spPr>
        <p:txBody>
          <a:bodyPr>
            <a:normAutofit/>
          </a:bodyPr>
          <a:lstStyle>
            <a:lvl1pPr>
              <a:defRPr sz="1865"/>
            </a:lvl1pPr>
          </a:lstStyle>
          <a:p>
            <a:r>
              <a:rPr lang="en-US"/>
              <a:t>Click icon to add table</a:t>
            </a:r>
            <a:endParaRPr lang="en-US" dirty="0"/>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11891601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aphic Background Color">
    <p:spTree>
      <p:nvGrpSpPr>
        <p:cNvPr id="1" name=""/>
        <p:cNvGrpSpPr/>
        <p:nvPr/>
      </p:nvGrpSpPr>
      <p:grpSpPr>
        <a:xfrm>
          <a:off x="0" y="0"/>
          <a:ext cx="0" cy="0"/>
          <a:chOff x="0" y="0"/>
          <a:chExt cx="0" cy="0"/>
        </a:xfrm>
      </p:grpSpPr>
      <p:sp>
        <p:nvSpPr>
          <p:cNvPr id="5" name="SmartArt Placeholder 4"/>
          <p:cNvSpPr>
            <a:spLocks noGrp="1"/>
          </p:cNvSpPr>
          <p:nvPr>
            <p:ph type="dgm" sz="quarter" idx="13"/>
          </p:nvPr>
        </p:nvSpPr>
        <p:spPr>
          <a:xfrm>
            <a:off x="406400" y="1093891"/>
            <a:ext cx="11379200" cy="4800600"/>
          </a:xfrm>
          <a:prstGeom prst="rect">
            <a:avLst/>
          </a:prstGeom>
        </p:spPr>
        <p:txBody>
          <a:bodyPr>
            <a:normAutofit/>
          </a:bodyPr>
          <a:lstStyle>
            <a:lvl1pPr>
              <a:defRPr sz="2398"/>
            </a:lvl1pPr>
          </a:lstStyle>
          <a:p>
            <a:r>
              <a:rPr lang="en-US" dirty="0"/>
              <a:t>Click icon to add SmartArt graphic</a:t>
            </a:r>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406886672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55" name="SmartArt Placeholder 4"/>
          <p:cNvSpPr>
            <a:spLocks noGrp="1"/>
          </p:cNvSpPr>
          <p:nvPr>
            <p:ph type="dgm" sz="quarter" idx="13"/>
          </p:nvPr>
        </p:nvSpPr>
        <p:spPr>
          <a:xfrm>
            <a:off x="406400" y="1601891"/>
            <a:ext cx="11379200" cy="4800600"/>
          </a:xfrm>
          <a:prstGeom prst="rect">
            <a:avLst/>
          </a:prstGeom>
        </p:spPr>
        <p:txBody>
          <a:bodyPr>
            <a:normAutofit/>
          </a:bodyPr>
          <a:lstStyle>
            <a:lvl1pPr>
              <a:defRPr sz="2398"/>
            </a:lvl1pPr>
          </a:lstStyle>
          <a:p>
            <a:r>
              <a:rPr lang="en-US" dirty="0"/>
              <a:t>Click icon to add SmartArt graphic</a:t>
            </a:r>
          </a:p>
        </p:txBody>
      </p:sp>
      <p:sp>
        <p:nvSpPr>
          <p:cNvPr id="3"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68444684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408684" y="1576515"/>
            <a:ext cx="11373491" cy="4897665"/>
          </a:xfrm>
          <a:prstGeom prst="rect">
            <a:avLst/>
          </a:prstGeom>
        </p:spPr>
        <p:txBody>
          <a:bodyPr>
            <a:normAutofit/>
          </a:bodyPr>
          <a:lstStyle>
            <a:lvl1pPr>
              <a:defRPr sz="2398">
                <a:solidFill>
                  <a:srgbClr val="4D4D4D"/>
                </a:solidFill>
                <a:latin typeface="Arial" panose="020B0604020202020204" pitchFamily="34" charset="0"/>
                <a:cs typeface="Arial" panose="020B0604020202020204" pitchFamily="34" charset="0"/>
              </a:defRPr>
            </a:lvl1pPr>
            <a:lvl2pPr>
              <a:defRPr sz="2131">
                <a:solidFill>
                  <a:srgbClr val="4D4D4D"/>
                </a:solidFill>
                <a:latin typeface="Arial" panose="020B0604020202020204" pitchFamily="34" charset="0"/>
                <a:cs typeface="Arial" panose="020B0604020202020204" pitchFamily="34" charset="0"/>
              </a:defRPr>
            </a:lvl2pPr>
            <a:lvl3pPr>
              <a:defRPr sz="2131">
                <a:solidFill>
                  <a:srgbClr val="4D4D4D"/>
                </a:solidFill>
                <a:latin typeface="Arial" panose="020B0604020202020204" pitchFamily="34" charset="0"/>
                <a:cs typeface="Arial" panose="020B0604020202020204" pitchFamily="34" charset="0"/>
              </a:defRPr>
            </a:lvl3pPr>
            <a:lvl4pPr>
              <a:defRPr sz="2131">
                <a:solidFill>
                  <a:srgbClr val="4D4D4D"/>
                </a:solidFill>
                <a:latin typeface="Arial" panose="020B0604020202020204" pitchFamily="34" charset="0"/>
                <a:cs typeface="Arial" panose="020B0604020202020204" pitchFamily="34" charset="0"/>
              </a:defRPr>
            </a:lvl4pPr>
            <a:lvl5pPr>
              <a:defRPr sz="2131">
                <a:solidFill>
                  <a:srgbClr val="4D4D4D"/>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8767171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ackground">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09600" y="2108367"/>
            <a:ext cx="4876800" cy="3858284"/>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p:cNvSpPr>
            <a:spLocks noGrp="1"/>
          </p:cNvSpPr>
          <p:nvPr>
            <p:ph type="body" sz="quarter" idx="11" hasCustomPrompt="1"/>
          </p:nvPr>
        </p:nvSpPr>
        <p:spPr>
          <a:xfrm>
            <a:off x="6502400" y="2109425"/>
            <a:ext cx="4876800" cy="3858284"/>
          </a:xfrm>
          <a:prstGeom prst="rect">
            <a:avLst/>
          </a:prstGeom>
        </p:spPr>
        <p:txBody>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20263779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hankyou slide">
    <p:spTree>
      <p:nvGrpSpPr>
        <p:cNvPr id="1" name=""/>
        <p:cNvGrpSpPr/>
        <p:nvPr/>
      </p:nvGrpSpPr>
      <p:grpSpPr>
        <a:xfrm>
          <a:off x="0" y="0"/>
          <a:ext cx="0" cy="0"/>
          <a:chOff x="0" y="0"/>
          <a:chExt cx="0" cy="0"/>
        </a:xfrm>
      </p:grpSpPr>
      <p:sp>
        <p:nvSpPr>
          <p:cNvPr id="100" name="Parallelogram 99"/>
          <p:cNvSpPr/>
          <p:nvPr userDrawn="1"/>
        </p:nvSpPr>
        <p:spPr bwMode="auto">
          <a:xfrm>
            <a:off x="620335" y="4365764"/>
            <a:ext cx="4328160" cy="711200"/>
          </a:xfrm>
          <a:prstGeom prst="parallelogram">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99" name="Parallelogram 98"/>
          <p:cNvSpPr/>
          <p:nvPr userDrawn="1"/>
        </p:nvSpPr>
        <p:spPr bwMode="auto">
          <a:xfrm>
            <a:off x="1267316" y="2275840"/>
            <a:ext cx="4328160" cy="711200"/>
          </a:xfrm>
          <a:prstGeom prst="parallelogram">
            <a:avLst/>
          </a:pr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98" name="Parallelogram 94"/>
          <p:cNvSpPr/>
          <p:nvPr userDrawn="1"/>
        </p:nvSpPr>
        <p:spPr bwMode="auto">
          <a:xfrm>
            <a:off x="1498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10" name="Parallelogram 9"/>
          <p:cNvSpPr/>
          <p:nvPr userDrawn="1"/>
        </p:nvSpPr>
        <p:spPr bwMode="auto">
          <a:xfrm>
            <a:off x="1137920" y="2275840"/>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95" name="Parallelogram 94"/>
          <p:cNvSpPr/>
          <p:nvPr userDrawn="1"/>
        </p:nvSpPr>
        <p:spPr bwMode="auto">
          <a:xfrm>
            <a:off x="-101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96" name="Parallelogram 95"/>
          <p:cNvSpPr/>
          <p:nvPr userDrawn="1"/>
        </p:nvSpPr>
        <p:spPr bwMode="auto">
          <a:xfrm>
            <a:off x="772160" y="4365764"/>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13" name="Rectangle 12"/>
          <p:cNvSpPr/>
          <p:nvPr userDrawn="1"/>
        </p:nvSpPr>
        <p:spPr bwMode="auto">
          <a:xfrm>
            <a:off x="5262880" y="-10160"/>
            <a:ext cx="6929120" cy="6868160"/>
          </a:xfrm>
          <a:custGeom>
            <a:avLst/>
            <a:gdLst>
              <a:gd name="connsiteX0" fmla="*/ 0 w 6583680"/>
              <a:gd name="connsiteY0" fmla="*/ 0 h 6858000"/>
              <a:gd name="connsiteX1" fmla="*/ 6583680 w 6583680"/>
              <a:gd name="connsiteY1" fmla="*/ 0 h 6858000"/>
              <a:gd name="connsiteX2" fmla="*/ 6583680 w 6583680"/>
              <a:gd name="connsiteY2" fmla="*/ 6858000 h 6858000"/>
              <a:gd name="connsiteX3" fmla="*/ 0 w 6583680"/>
              <a:gd name="connsiteY3" fmla="*/ 6858000 h 6858000"/>
              <a:gd name="connsiteX4" fmla="*/ 0 w 6583680"/>
              <a:gd name="connsiteY4" fmla="*/ 0 h 6858000"/>
              <a:gd name="connsiteX0" fmla="*/ 1381760 w 7965440"/>
              <a:gd name="connsiteY0" fmla="*/ 0 h 6858000"/>
              <a:gd name="connsiteX1" fmla="*/ 7965440 w 7965440"/>
              <a:gd name="connsiteY1" fmla="*/ 0 h 6858000"/>
              <a:gd name="connsiteX2" fmla="*/ 7965440 w 7965440"/>
              <a:gd name="connsiteY2" fmla="*/ 6858000 h 6858000"/>
              <a:gd name="connsiteX3" fmla="*/ 0 w 7965440"/>
              <a:gd name="connsiteY3" fmla="*/ 6858000 h 6858000"/>
              <a:gd name="connsiteX4" fmla="*/ 1381760 w 7965440"/>
              <a:gd name="connsiteY4" fmla="*/ 0 h 6858000"/>
              <a:gd name="connsiteX0" fmla="*/ 1638709 w 7965440"/>
              <a:gd name="connsiteY0" fmla="*/ 0 h 6868160"/>
              <a:gd name="connsiteX1" fmla="*/ 7965440 w 7965440"/>
              <a:gd name="connsiteY1" fmla="*/ 10160 h 6868160"/>
              <a:gd name="connsiteX2" fmla="*/ 7965440 w 7965440"/>
              <a:gd name="connsiteY2" fmla="*/ 6868160 h 6868160"/>
              <a:gd name="connsiteX3" fmla="*/ 0 w 7965440"/>
              <a:gd name="connsiteY3" fmla="*/ 6868160 h 6868160"/>
              <a:gd name="connsiteX4" fmla="*/ 1638709 w 7965440"/>
              <a:gd name="connsiteY4" fmla="*/ 0 h 686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65440" h="6868160">
                <a:moveTo>
                  <a:pt x="1638709" y="0"/>
                </a:moveTo>
                <a:lnTo>
                  <a:pt x="7965440" y="10160"/>
                </a:lnTo>
                <a:lnTo>
                  <a:pt x="7965440" y="6868160"/>
                </a:lnTo>
                <a:lnTo>
                  <a:pt x="0" y="6868160"/>
                </a:lnTo>
                <a:lnTo>
                  <a:pt x="1638709"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53" name="Rectangle 52"/>
          <p:cNvSpPr/>
          <p:nvPr/>
        </p:nvSpPr>
        <p:spPr>
          <a:xfrm>
            <a:off x="1903566" y="2428640"/>
            <a:ext cx="2810673" cy="584776"/>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r>
              <a:rPr lang="en-US" sz="2000" i="1" dirty="0">
                <a:solidFill>
                  <a:schemeClr val="bg1"/>
                </a:solidFill>
              </a:rPr>
              <a:t>Innovative Services</a:t>
            </a:r>
          </a:p>
        </p:txBody>
      </p:sp>
      <p:sp>
        <p:nvSpPr>
          <p:cNvPr id="56" name="Rectangle 55"/>
          <p:cNvSpPr/>
          <p:nvPr userDrawn="1"/>
        </p:nvSpPr>
        <p:spPr>
          <a:xfrm>
            <a:off x="907886" y="3414365"/>
            <a:ext cx="3074833" cy="400110"/>
          </a:xfrm>
          <a:prstGeom prst="rect">
            <a:avLst/>
          </a:prstGeom>
        </p:spPr>
        <p:txBody>
          <a:bodyPr wrap="square">
            <a:spAutoFit/>
          </a:bodyPr>
          <a:lstStyle/>
          <a:p>
            <a:pPr algn="l"/>
            <a:r>
              <a:rPr lang="en-US" sz="2000" i="1" kern="1200" dirty="0">
                <a:solidFill>
                  <a:schemeClr val="bg1"/>
                </a:solidFill>
                <a:latin typeface="+mn-lt"/>
                <a:ea typeface="+mn-ea"/>
                <a:cs typeface="+mn-cs"/>
              </a:rPr>
              <a:t>Passionate Employees</a:t>
            </a:r>
          </a:p>
        </p:txBody>
      </p:sp>
      <p:sp>
        <p:nvSpPr>
          <p:cNvPr id="59" name="Rectangle 58"/>
          <p:cNvSpPr/>
          <p:nvPr userDrawn="1"/>
        </p:nvSpPr>
        <p:spPr>
          <a:xfrm>
            <a:off x="1903566" y="4525199"/>
            <a:ext cx="2983393" cy="646331"/>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lgn="l"/>
            <a:r>
              <a:rPr lang="en-US" sz="2000" i="1" dirty="0">
                <a:solidFill>
                  <a:schemeClr val="bg1"/>
                </a:solidFill>
              </a:rPr>
              <a:t>Delighted Customers</a:t>
            </a:r>
          </a:p>
        </p:txBody>
      </p:sp>
      <p:sp>
        <p:nvSpPr>
          <p:cNvPr id="64" name="TextBox 63"/>
          <p:cNvSpPr txBox="1"/>
          <p:nvPr userDrawn="1"/>
        </p:nvSpPr>
        <p:spPr>
          <a:xfrm>
            <a:off x="6817134" y="2875002"/>
            <a:ext cx="3942306" cy="1107996"/>
          </a:xfrm>
          <a:prstGeom prst="rect">
            <a:avLst/>
          </a:prstGeom>
          <a:noFill/>
        </p:spPr>
        <p:txBody>
          <a:bodyPr wrap="square" rtlCol="0">
            <a:spAutoFit/>
          </a:bodyPr>
          <a:lstStyle/>
          <a:p>
            <a:pPr algn="ctr"/>
            <a:r>
              <a:rPr lang="en-US" sz="6600" b="0" dirty="0">
                <a:solidFill>
                  <a:schemeClr val="bg1"/>
                </a:solidFill>
                <a:latin typeface="Brush Script Std" panose="03060802040607070404" pitchFamily="66" charset="0"/>
              </a:rPr>
              <a:t>Thank you</a:t>
            </a:r>
          </a:p>
        </p:txBody>
      </p:sp>
      <p:cxnSp>
        <p:nvCxnSpPr>
          <p:cNvPr id="16" name="Straight Connector 15"/>
          <p:cNvCxnSpPr/>
          <p:nvPr userDrawn="1"/>
        </p:nvCxnSpPr>
        <p:spPr bwMode="auto">
          <a:xfrm>
            <a:off x="6471920" y="4053840"/>
            <a:ext cx="5222240" cy="0"/>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04" name="TextBox 103"/>
          <p:cNvSpPr txBox="1"/>
          <p:nvPr userDrawn="1"/>
        </p:nvSpPr>
        <p:spPr>
          <a:xfrm>
            <a:off x="6908574" y="4134842"/>
            <a:ext cx="3942306" cy="461665"/>
          </a:xfrm>
          <a:prstGeom prst="rect">
            <a:avLst/>
          </a:prstGeom>
          <a:noFill/>
        </p:spPr>
        <p:txBody>
          <a:bodyPr wrap="square" rtlCol="0">
            <a:spAutoFit/>
          </a:bodyPr>
          <a:lstStyle/>
          <a:p>
            <a:pPr algn="ctr"/>
            <a:r>
              <a:rPr lang="en-US" sz="2400" b="0" dirty="0">
                <a:solidFill>
                  <a:schemeClr val="bg1"/>
                </a:solidFill>
                <a:latin typeface="Calibri" panose="020F0502020204030204" pitchFamily="34" charset="0"/>
              </a:rPr>
              <a:t>www.hexaware.com</a:t>
            </a:r>
          </a:p>
        </p:txBody>
      </p:sp>
      <p:grpSp>
        <p:nvGrpSpPr>
          <p:cNvPr id="17" name="Group 4"/>
          <p:cNvGrpSpPr>
            <a:grpSpLocks noChangeAspect="1"/>
          </p:cNvGrpSpPr>
          <p:nvPr userDrawn="1"/>
        </p:nvGrpSpPr>
        <p:grpSpPr bwMode="auto">
          <a:xfrm>
            <a:off x="2663172" y="753363"/>
            <a:ext cx="2333583" cy="1255777"/>
            <a:chOff x="301" y="1068"/>
            <a:chExt cx="1403" cy="755"/>
          </a:xfrm>
        </p:grpSpPr>
        <p:sp>
          <p:nvSpPr>
            <p:cNvPr id="18"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0437477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667F99-A91B-445A-B732-E618120686E7}" type="datetimeFigureOut">
              <a:rPr lang="en-IN" smtClean="0"/>
              <a:t>25-01-2022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E2A90D2-BDAF-43C2-B8DC-CB91013487EC}" type="slidenum">
              <a:rPr lang="en-IN" smtClean="0"/>
              <a:t>‹#›</a:t>
            </a:fld>
            <a:endParaRPr lang="en-IN"/>
          </a:p>
        </p:txBody>
      </p:sp>
    </p:spTree>
    <p:extLst>
      <p:ext uri="{BB962C8B-B14F-4D97-AF65-F5344CB8AC3E}">
        <p14:creationId xmlns:p14="http://schemas.microsoft.com/office/powerpoint/2010/main" val="9450625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96225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1159" y="1580016"/>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3"/>
          <p:cNvSpPr>
            <a:spLocks noGrp="1"/>
          </p:cNvSpPr>
          <p:nvPr>
            <p:ph type="body" sz="quarter" idx="11" hasCustomPrompt="1"/>
          </p:nvPr>
        </p:nvSpPr>
        <p:spPr>
          <a:xfrm>
            <a:off x="6359408" y="1588161"/>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34726194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unch line">
    <p:spTree>
      <p:nvGrpSpPr>
        <p:cNvPr id="1" name=""/>
        <p:cNvGrpSpPr/>
        <p:nvPr/>
      </p:nvGrpSpPr>
      <p:grpSpPr>
        <a:xfrm>
          <a:off x="0" y="0"/>
          <a:ext cx="0" cy="0"/>
          <a:chOff x="0" y="0"/>
          <a:chExt cx="0" cy="0"/>
        </a:xfrm>
      </p:grpSpPr>
      <p:sp>
        <p:nvSpPr>
          <p:cNvPr id="3" name="Title 2"/>
          <p:cNvSpPr>
            <a:spLocks noGrp="1"/>
          </p:cNvSpPr>
          <p:nvPr>
            <p:ph type="title"/>
          </p:nvPr>
        </p:nvSpPr>
        <p:spPr>
          <a:xfrm>
            <a:off x="0" y="2718457"/>
            <a:ext cx="12192000" cy="1141943"/>
          </a:xfrm>
        </p:spPr>
        <p:txBody>
          <a:bodyPr>
            <a:normAutofit/>
          </a:bodyPr>
          <a:lstStyle>
            <a:lvl1pPr algn="ctr">
              <a:defRPr sz="4263" b="1">
                <a:solidFill>
                  <a:srgbClr val="4D4D4D"/>
                </a:solidFill>
              </a:defRPr>
            </a:lvl1pPr>
          </a:lstStyle>
          <a:p>
            <a:r>
              <a:rPr lang="en-US"/>
              <a:t>Click to edit Master title style</a:t>
            </a:r>
            <a:endParaRPr lang="en-US" dirty="0"/>
          </a:p>
        </p:txBody>
      </p:sp>
    </p:spTree>
    <p:extLst>
      <p:ext uri="{BB962C8B-B14F-4D97-AF65-F5344CB8AC3E}">
        <p14:creationId xmlns:p14="http://schemas.microsoft.com/office/powerpoint/2010/main" val="85722925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Seperator 1">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chemeClr val="accent4">
                  <a:lumMod val="50000"/>
                </a:schemeClr>
              </a:gs>
              <a:gs pos="50000">
                <a:schemeClr val="accent4">
                  <a:lumMod val="55000"/>
                </a:schemeClr>
              </a:gs>
              <a:gs pos="100000">
                <a:schemeClr val="accent4">
                  <a:lumMod val="60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213"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a:t>Click to edit Master title style</a:t>
            </a:r>
          </a:p>
        </p:txBody>
      </p:sp>
      <p:grpSp>
        <p:nvGrpSpPr>
          <p:cNvPr id="4" name="Group 4"/>
          <p:cNvGrpSpPr>
            <a:grpSpLocks noChangeAspect="1"/>
          </p:cNvGrpSpPr>
          <p:nvPr userDrawn="1"/>
        </p:nvGrpSpPr>
        <p:grpSpPr bwMode="auto">
          <a:xfrm>
            <a:off x="7383464" y="2370138"/>
            <a:ext cx="4803775" cy="4487863"/>
            <a:chOff x="4651" y="1493"/>
            <a:chExt cx="3026" cy="2827"/>
          </a:xfrm>
          <a:solidFill>
            <a:schemeClr val="bg1"/>
          </a:solidFill>
        </p:grpSpPr>
        <p:sp>
          <p:nvSpPr>
            <p:cNvPr id="7" name="Freeform 6"/>
            <p:cNvSpPr>
              <a:spLocks/>
            </p:cNvSpPr>
            <p:nvPr userDrawn="1"/>
          </p:nvSpPr>
          <p:spPr bwMode="auto">
            <a:xfrm>
              <a:off x="4991" y="1493"/>
              <a:ext cx="1007" cy="2827"/>
            </a:xfrm>
            <a:custGeom>
              <a:avLst/>
              <a:gdLst>
                <a:gd name="T0" fmla="*/ 1463 w 2016"/>
                <a:gd name="T1" fmla="*/ 0 h 5655"/>
                <a:gd name="T2" fmla="*/ 1463 w 2016"/>
                <a:gd name="T3" fmla="*/ 0 h 5655"/>
                <a:gd name="T4" fmla="*/ 1542 w 2016"/>
                <a:gd name="T5" fmla="*/ 6 h 5655"/>
                <a:gd name="T6" fmla="*/ 1618 w 2016"/>
                <a:gd name="T7" fmla="*/ 22 h 5655"/>
                <a:gd name="T8" fmla="*/ 1687 w 2016"/>
                <a:gd name="T9" fmla="*/ 48 h 5655"/>
                <a:gd name="T10" fmla="*/ 1753 w 2016"/>
                <a:gd name="T11" fmla="*/ 83 h 5655"/>
                <a:gd name="T12" fmla="*/ 1814 w 2016"/>
                <a:gd name="T13" fmla="*/ 127 h 5655"/>
                <a:gd name="T14" fmla="*/ 1867 w 2016"/>
                <a:gd name="T15" fmla="*/ 176 h 5655"/>
                <a:gd name="T16" fmla="*/ 1913 w 2016"/>
                <a:gd name="T17" fmla="*/ 233 h 5655"/>
                <a:gd name="T18" fmla="*/ 1952 w 2016"/>
                <a:gd name="T19" fmla="*/ 296 h 5655"/>
                <a:gd name="T20" fmla="*/ 1983 w 2016"/>
                <a:gd name="T21" fmla="*/ 362 h 5655"/>
                <a:gd name="T22" fmla="*/ 2003 w 2016"/>
                <a:gd name="T23" fmla="*/ 433 h 5655"/>
                <a:gd name="T24" fmla="*/ 2016 w 2016"/>
                <a:gd name="T25" fmla="*/ 509 h 5655"/>
                <a:gd name="T26" fmla="*/ 2016 w 2016"/>
                <a:gd name="T27" fmla="*/ 586 h 5655"/>
                <a:gd name="T28" fmla="*/ 2007 w 2016"/>
                <a:gd name="T29" fmla="*/ 665 h 5655"/>
                <a:gd name="T30" fmla="*/ 1098 w 2016"/>
                <a:gd name="T31" fmla="*/ 5209 h 5655"/>
                <a:gd name="T32" fmla="*/ 1080 w 2016"/>
                <a:gd name="T33" fmla="*/ 5279 h 5655"/>
                <a:gd name="T34" fmla="*/ 1052 w 2016"/>
                <a:gd name="T35" fmla="*/ 5343 h 5655"/>
                <a:gd name="T36" fmla="*/ 1019 w 2016"/>
                <a:gd name="T37" fmla="*/ 5402 h 5655"/>
                <a:gd name="T38" fmla="*/ 979 w 2016"/>
                <a:gd name="T39" fmla="*/ 5457 h 5655"/>
                <a:gd name="T40" fmla="*/ 931 w 2016"/>
                <a:gd name="T41" fmla="*/ 5506 h 5655"/>
                <a:gd name="T42" fmla="*/ 878 w 2016"/>
                <a:gd name="T43" fmla="*/ 5550 h 5655"/>
                <a:gd name="T44" fmla="*/ 821 w 2016"/>
                <a:gd name="T45" fmla="*/ 5585 h 5655"/>
                <a:gd name="T46" fmla="*/ 758 w 2016"/>
                <a:gd name="T47" fmla="*/ 5615 h 5655"/>
                <a:gd name="T48" fmla="*/ 694 w 2016"/>
                <a:gd name="T49" fmla="*/ 5637 h 5655"/>
                <a:gd name="T50" fmla="*/ 624 w 2016"/>
                <a:gd name="T51" fmla="*/ 5649 h 5655"/>
                <a:gd name="T52" fmla="*/ 555 w 2016"/>
                <a:gd name="T53" fmla="*/ 5655 h 5655"/>
                <a:gd name="T54" fmla="*/ 476 w 2016"/>
                <a:gd name="T55" fmla="*/ 5649 h 5655"/>
                <a:gd name="T56" fmla="*/ 400 w 2016"/>
                <a:gd name="T57" fmla="*/ 5633 h 5655"/>
                <a:gd name="T58" fmla="*/ 329 w 2016"/>
                <a:gd name="T59" fmla="*/ 5607 h 5655"/>
                <a:gd name="T60" fmla="*/ 263 w 2016"/>
                <a:gd name="T61" fmla="*/ 5572 h 5655"/>
                <a:gd name="T62" fmla="*/ 202 w 2016"/>
                <a:gd name="T63" fmla="*/ 5530 h 5655"/>
                <a:gd name="T64" fmla="*/ 149 w 2016"/>
                <a:gd name="T65" fmla="*/ 5479 h 5655"/>
                <a:gd name="T66" fmla="*/ 103 w 2016"/>
                <a:gd name="T67" fmla="*/ 5422 h 5655"/>
                <a:gd name="T68" fmla="*/ 64 w 2016"/>
                <a:gd name="T69" fmla="*/ 5359 h 5655"/>
                <a:gd name="T70" fmla="*/ 33 w 2016"/>
                <a:gd name="T71" fmla="*/ 5293 h 5655"/>
                <a:gd name="T72" fmla="*/ 13 w 2016"/>
                <a:gd name="T73" fmla="*/ 5222 h 5655"/>
                <a:gd name="T74" fmla="*/ 2 w 2016"/>
                <a:gd name="T75" fmla="*/ 5146 h 5655"/>
                <a:gd name="T76" fmla="*/ 0 w 2016"/>
                <a:gd name="T77" fmla="*/ 5069 h 5655"/>
                <a:gd name="T78" fmla="*/ 9 w 2016"/>
                <a:gd name="T79" fmla="*/ 4992 h 5655"/>
                <a:gd name="T80" fmla="*/ 920 w 2016"/>
                <a:gd name="T81" fmla="*/ 446 h 5655"/>
                <a:gd name="T82" fmla="*/ 938 w 2016"/>
                <a:gd name="T83" fmla="*/ 378 h 5655"/>
                <a:gd name="T84" fmla="*/ 964 w 2016"/>
                <a:gd name="T85" fmla="*/ 312 h 5655"/>
                <a:gd name="T86" fmla="*/ 997 w 2016"/>
                <a:gd name="T87" fmla="*/ 254 h 5655"/>
                <a:gd name="T88" fmla="*/ 1039 w 2016"/>
                <a:gd name="T89" fmla="*/ 198 h 5655"/>
                <a:gd name="T90" fmla="*/ 1085 w 2016"/>
                <a:gd name="T91" fmla="*/ 149 h 5655"/>
                <a:gd name="T92" fmla="*/ 1138 w 2016"/>
                <a:gd name="T93" fmla="*/ 107 h 5655"/>
                <a:gd name="T94" fmla="*/ 1195 w 2016"/>
                <a:gd name="T95" fmla="*/ 70 h 5655"/>
                <a:gd name="T96" fmla="*/ 1258 w 2016"/>
                <a:gd name="T97" fmla="*/ 41 h 5655"/>
                <a:gd name="T98" fmla="*/ 1324 w 2016"/>
                <a:gd name="T99" fmla="*/ 19 h 5655"/>
                <a:gd name="T100" fmla="*/ 1392 w 2016"/>
                <a:gd name="T101" fmla="*/ 6 h 5655"/>
                <a:gd name="T102" fmla="*/ 1463 w 2016"/>
                <a:gd name="T103" fmla="*/ 0 h 5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16" h="5655">
                  <a:moveTo>
                    <a:pt x="1463" y="0"/>
                  </a:moveTo>
                  <a:lnTo>
                    <a:pt x="1463" y="0"/>
                  </a:lnTo>
                  <a:lnTo>
                    <a:pt x="1542" y="6"/>
                  </a:lnTo>
                  <a:lnTo>
                    <a:pt x="1618" y="22"/>
                  </a:lnTo>
                  <a:lnTo>
                    <a:pt x="1687" y="48"/>
                  </a:lnTo>
                  <a:lnTo>
                    <a:pt x="1753" y="83"/>
                  </a:lnTo>
                  <a:lnTo>
                    <a:pt x="1814" y="127"/>
                  </a:lnTo>
                  <a:lnTo>
                    <a:pt x="1867" y="176"/>
                  </a:lnTo>
                  <a:lnTo>
                    <a:pt x="1913" y="233"/>
                  </a:lnTo>
                  <a:lnTo>
                    <a:pt x="1952" y="296"/>
                  </a:lnTo>
                  <a:lnTo>
                    <a:pt x="1983" y="362"/>
                  </a:lnTo>
                  <a:lnTo>
                    <a:pt x="2003" y="433"/>
                  </a:lnTo>
                  <a:lnTo>
                    <a:pt x="2016" y="509"/>
                  </a:lnTo>
                  <a:lnTo>
                    <a:pt x="2016" y="586"/>
                  </a:lnTo>
                  <a:lnTo>
                    <a:pt x="2007" y="665"/>
                  </a:lnTo>
                  <a:lnTo>
                    <a:pt x="1098" y="5209"/>
                  </a:lnTo>
                  <a:lnTo>
                    <a:pt x="1080" y="5279"/>
                  </a:lnTo>
                  <a:lnTo>
                    <a:pt x="1052" y="5343"/>
                  </a:lnTo>
                  <a:lnTo>
                    <a:pt x="1019" y="5402"/>
                  </a:lnTo>
                  <a:lnTo>
                    <a:pt x="979" y="5457"/>
                  </a:lnTo>
                  <a:lnTo>
                    <a:pt x="931" y="5506"/>
                  </a:lnTo>
                  <a:lnTo>
                    <a:pt x="878" y="5550"/>
                  </a:lnTo>
                  <a:lnTo>
                    <a:pt x="821" y="5585"/>
                  </a:lnTo>
                  <a:lnTo>
                    <a:pt x="758" y="5615"/>
                  </a:lnTo>
                  <a:lnTo>
                    <a:pt x="694" y="5637"/>
                  </a:lnTo>
                  <a:lnTo>
                    <a:pt x="624" y="5649"/>
                  </a:lnTo>
                  <a:lnTo>
                    <a:pt x="555" y="5655"/>
                  </a:lnTo>
                  <a:lnTo>
                    <a:pt x="476" y="5649"/>
                  </a:lnTo>
                  <a:lnTo>
                    <a:pt x="400" y="5633"/>
                  </a:lnTo>
                  <a:lnTo>
                    <a:pt x="329" y="5607"/>
                  </a:lnTo>
                  <a:lnTo>
                    <a:pt x="263" y="5572"/>
                  </a:lnTo>
                  <a:lnTo>
                    <a:pt x="202" y="5530"/>
                  </a:lnTo>
                  <a:lnTo>
                    <a:pt x="149" y="5479"/>
                  </a:lnTo>
                  <a:lnTo>
                    <a:pt x="103" y="5422"/>
                  </a:lnTo>
                  <a:lnTo>
                    <a:pt x="64" y="5359"/>
                  </a:lnTo>
                  <a:lnTo>
                    <a:pt x="33" y="5293"/>
                  </a:lnTo>
                  <a:lnTo>
                    <a:pt x="13" y="5222"/>
                  </a:lnTo>
                  <a:lnTo>
                    <a:pt x="2" y="5146"/>
                  </a:lnTo>
                  <a:lnTo>
                    <a:pt x="0" y="5069"/>
                  </a:lnTo>
                  <a:lnTo>
                    <a:pt x="9" y="4992"/>
                  </a:lnTo>
                  <a:lnTo>
                    <a:pt x="920" y="446"/>
                  </a:lnTo>
                  <a:lnTo>
                    <a:pt x="938" y="378"/>
                  </a:lnTo>
                  <a:lnTo>
                    <a:pt x="964" y="312"/>
                  </a:lnTo>
                  <a:lnTo>
                    <a:pt x="997" y="254"/>
                  </a:lnTo>
                  <a:lnTo>
                    <a:pt x="1039" y="198"/>
                  </a:lnTo>
                  <a:lnTo>
                    <a:pt x="1085" y="149"/>
                  </a:lnTo>
                  <a:lnTo>
                    <a:pt x="1138" y="107"/>
                  </a:lnTo>
                  <a:lnTo>
                    <a:pt x="1195" y="70"/>
                  </a:lnTo>
                  <a:lnTo>
                    <a:pt x="1258" y="41"/>
                  </a:lnTo>
                  <a:lnTo>
                    <a:pt x="1324" y="19"/>
                  </a:lnTo>
                  <a:lnTo>
                    <a:pt x="1392" y="6"/>
                  </a:lnTo>
                  <a:lnTo>
                    <a:pt x="14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userDrawn="1"/>
          </p:nvSpPr>
          <p:spPr bwMode="auto">
            <a:xfrm>
              <a:off x="6404" y="2199"/>
              <a:ext cx="867" cy="2121"/>
            </a:xfrm>
            <a:custGeom>
              <a:avLst/>
              <a:gdLst>
                <a:gd name="T0" fmla="*/ 1179 w 1733"/>
                <a:gd name="T1" fmla="*/ 0 h 4241"/>
                <a:gd name="T2" fmla="*/ 1258 w 1733"/>
                <a:gd name="T3" fmla="*/ 5 h 4241"/>
                <a:gd name="T4" fmla="*/ 1333 w 1733"/>
                <a:gd name="T5" fmla="*/ 22 h 4241"/>
                <a:gd name="T6" fmla="*/ 1405 w 1733"/>
                <a:gd name="T7" fmla="*/ 48 h 4241"/>
                <a:gd name="T8" fmla="*/ 1471 w 1733"/>
                <a:gd name="T9" fmla="*/ 83 h 4241"/>
                <a:gd name="T10" fmla="*/ 1531 w 1733"/>
                <a:gd name="T11" fmla="*/ 125 h 4241"/>
                <a:gd name="T12" fmla="*/ 1585 w 1733"/>
                <a:gd name="T13" fmla="*/ 176 h 4241"/>
                <a:gd name="T14" fmla="*/ 1630 w 1733"/>
                <a:gd name="T15" fmla="*/ 233 h 4241"/>
                <a:gd name="T16" fmla="*/ 1669 w 1733"/>
                <a:gd name="T17" fmla="*/ 295 h 4241"/>
                <a:gd name="T18" fmla="*/ 1700 w 1733"/>
                <a:gd name="T19" fmla="*/ 362 h 4241"/>
                <a:gd name="T20" fmla="*/ 1720 w 1733"/>
                <a:gd name="T21" fmla="*/ 433 h 4241"/>
                <a:gd name="T22" fmla="*/ 1731 w 1733"/>
                <a:gd name="T23" fmla="*/ 508 h 4241"/>
                <a:gd name="T24" fmla="*/ 1733 w 1733"/>
                <a:gd name="T25" fmla="*/ 586 h 4241"/>
                <a:gd name="T26" fmla="*/ 1722 w 1733"/>
                <a:gd name="T27" fmla="*/ 663 h 4241"/>
                <a:gd name="T28" fmla="*/ 1096 w 1733"/>
                <a:gd name="T29" fmla="*/ 3795 h 4241"/>
                <a:gd name="T30" fmla="*/ 1078 w 1733"/>
                <a:gd name="T31" fmla="*/ 3865 h 4241"/>
                <a:gd name="T32" fmla="*/ 1052 w 1733"/>
                <a:gd name="T33" fmla="*/ 3929 h 4241"/>
                <a:gd name="T34" fmla="*/ 1017 w 1733"/>
                <a:gd name="T35" fmla="*/ 3988 h 4241"/>
                <a:gd name="T36" fmla="*/ 977 w 1733"/>
                <a:gd name="T37" fmla="*/ 4043 h 4241"/>
                <a:gd name="T38" fmla="*/ 931 w 1733"/>
                <a:gd name="T39" fmla="*/ 4092 h 4241"/>
                <a:gd name="T40" fmla="*/ 878 w 1733"/>
                <a:gd name="T41" fmla="*/ 4136 h 4241"/>
                <a:gd name="T42" fmla="*/ 821 w 1733"/>
                <a:gd name="T43" fmla="*/ 4171 h 4241"/>
                <a:gd name="T44" fmla="*/ 758 w 1733"/>
                <a:gd name="T45" fmla="*/ 4201 h 4241"/>
                <a:gd name="T46" fmla="*/ 692 w 1733"/>
                <a:gd name="T47" fmla="*/ 4223 h 4241"/>
                <a:gd name="T48" fmla="*/ 624 w 1733"/>
                <a:gd name="T49" fmla="*/ 4235 h 4241"/>
                <a:gd name="T50" fmla="*/ 553 w 1733"/>
                <a:gd name="T51" fmla="*/ 4241 h 4241"/>
                <a:gd name="T52" fmla="*/ 474 w 1733"/>
                <a:gd name="T53" fmla="*/ 4235 h 4241"/>
                <a:gd name="T54" fmla="*/ 399 w 1733"/>
                <a:gd name="T55" fmla="*/ 4219 h 4241"/>
                <a:gd name="T56" fmla="*/ 329 w 1733"/>
                <a:gd name="T57" fmla="*/ 4193 h 4241"/>
                <a:gd name="T58" fmla="*/ 263 w 1733"/>
                <a:gd name="T59" fmla="*/ 4158 h 4241"/>
                <a:gd name="T60" fmla="*/ 202 w 1733"/>
                <a:gd name="T61" fmla="*/ 4116 h 4241"/>
                <a:gd name="T62" fmla="*/ 149 w 1733"/>
                <a:gd name="T63" fmla="*/ 4065 h 4241"/>
                <a:gd name="T64" fmla="*/ 103 w 1733"/>
                <a:gd name="T65" fmla="*/ 4008 h 4241"/>
                <a:gd name="T66" fmla="*/ 65 w 1733"/>
                <a:gd name="T67" fmla="*/ 3945 h 4241"/>
                <a:gd name="T68" fmla="*/ 33 w 1733"/>
                <a:gd name="T69" fmla="*/ 3879 h 4241"/>
                <a:gd name="T70" fmla="*/ 11 w 1733"/>
                <a:gd name="T71" fmla="*/ 3808 h 4241"/>
                <a:gd name="T72" fmla="*/ 0 w 1733"/>
                <a:gd name="T73" fmla="*/ 3732 h 4241"/>
                <a:gd name="T74" fmla="*/ 0 w 1733"/>
                <a:gd name="T75" fmla="*/ 3655 h 4241"/>
                <a:gd name="T76" fmla="*/ 9 w 1733"/>
                <a:gd name="T77" fmla="*/ 3578 h 4241"/>
                <a:gd name="T78" fmla="*/ 635 w 1733"/>
                <a:gd name="T79" fmla="*/ 446 h 4241"/>
                <a:gd name="T80" fmla="*/ 654 w 1733"/>
                <a:gd name="T81" fmla="*/ 378 h 4241"/>
                <a:gd name="T82" fmla="*/ 681 w 1733"/>
                <a:gd name="T83" fmla="*/ 312 h 4241"/>
                <a:gd name="T84" fmla="*/ 714 w 1733"/>
                <a:gd name="T85" fmla="*/ 253 h 4241"/>
                <a:gd name="T86" fmla="*/ 755 w 1733"/>
                <a:gd name="T87" fmla="*/ 198 h 4241"/>
                <a:gd name="T88" fmla="*/ 803 w 1733"/>
                <a:gd name="T89" fmla="*/ 149 h 4241"/>
                <a:gd name="T90" fmla="*/ 856 w 1733"/>
                <a:gd name="T91" fmla="*/ 105 h 4241"/>
                <a:gd name="T92" fmla="*/ 913 w 1733"/>
                <a:gd name="T93" fmla="*/ 70 h 4241"/>
                <a:gd name="T94" fmla="*/ 975 w 1733"/>
                <a:gd name="T95" fmla="*/ 40 h 4241"/>
                <a:gd name="T96" fmla="*/ 1039 w 1733"/>
                <a:gd name="T97" fmla="*/ 18 h 4241"/>
                <a:gd name="T98" fmla="*/ 1109 w 1733"/>
                <a:gd name="T99" fmla="*/ 5 h 4241"/>
                <a:gd name="T100" fmla="*/ 1179 w 1733"/>
                <a:gd name="T101" fmla="*/ 0 h 4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33" h="4241">
                  <a:moveTo>
                    <a:pt x="1179" y="0"/>
                  </a:moveTo>
                  <a:lnTo>
                    <a:pt x="1258" y="5"/>
                  </a:lnTo>
                  <a:lnTo>
                    <a:pt x="1333" y="22"/>
                  </a:lnTo>
                  <a:lnTo>
                    <a:pt x="1405" y="48"/>
                  </a:lnTo>
                  <a:lnTo>
                    <a:pt x="1471" y="83"/>
                  </a:lnTo>
                  <a:lnTo>
                    <a:pt x="1531" y="125"/>
                  </a:lnTo>
                  <a:lnTo>
                    <a:pt x="1585" y="176"/>
                  </a:lnTo>
                  <a:lnTo>
                    <a:pt x="1630" y="233"/>
                  </a:lnTo>
                  <a:lnTo>
                    <a:pt x="1669" y="295"/>
                  </a:lnTo>
                  <a:lnTo>
                    <a:pt x="1700" y="362"/>
                  </a:lnTo>
                  <a:lnTo>
                    <a:pt x="1720" y="433"/>
                  </a:lnTo>
                  <a:lnTo>
                    <a:pt x="1731" y="508"/>
                  </a:lnTo>
                  <a:lnTo>
                    <a:pt x="1733" y="586"/>
                  </a:lnTo>
                  <a:lnTo>
                    <a:pt x="1722" y="663"/>
                  </a:lnTo>
                  <a:lnTo>
                    <a:pt x="1096" y="3795"/>
                  </a:lnTo>
                  <a:lnTo>
                    <a:pt x="1078" y="3865"/>
                  </a:lnTo>
                  <a:lnTo>
                    <a:pt x="1052" y="3929"/>
                  </a:lnTo>
                  <a:lnTo>
                    <a:pt x="1017" y="3988"/>
                  </a:lnTo>
                  <a:lnTo>
                    <a:pt x="977" y="4043"/>
                  </a:lnTo>
                  <a:lnTo>
                    <a:pt x="931" y="4092"/>
                  </a:lnTo>
                  <a:lnTo>
                    <a:pt x="878" y="4136"/>
                  </a:lnTo>
                  <a:lnTo>
                    <a:pt x="821" y="4171"/>
                  </a:lnTo>
                  <a:lnTo>
                    <a:pt x="758" y="4201"/>
                  </a:lnTo>
                  <a:lnTo>
                    <a:pt x="692" y="4223"/>
                  </a:lnTo>
                  <a:lnTo>
                    <a:pt x="624" y="4235"/>
                  </a:lnTo>
                  <a:lnTo>
                    <a:pt x="553" y="4241"/>
                  </a:lnTo>
                  <a:lnTo>
                    <a:pt x="474" y="4235"/>
                  </a:lnTo>
                  <a:lnTo>
                    <a:pt x="399" y="4219"/>
                  </a:lnTo>
                  <a:lnTo>
                    <a:pt x="329" y="4193"/>
                  </a:lnTo>
                  <a:lnTo>
                    <a:pt x="263" y="4158"/>
                  </a:lnTo>
                  <a:lnTo>
                    <a:pt x="202" y="4116"/>
                  </a:lnTo>
                  <a:lnTo>
                    <a:pt x="149" y="4065"/>
                  </a:lnTo>
                  <a:lnTo>
                    <a:pt x="103" y="4008"/>
                  </a:lnTo>
                  <a:lnTo>
                    <a:pt x="65" y="3945"/>
                  </a:lnTo>
                  <a:lnTo>
                    <a:pt x="33" y="3879"/>
                  </a:lnTo>
                  <a:lnTo>
                    <a:pt x="11" y="3808"/>
                  </a:lnTo>
                  <a:lnTo>
                    <a:pt x="0" y="3732"/>
                  </a:lnTo>
                  <a:lnTo>
                    <a:pt x="0" y="3655"/>
                  </a:lnTo>
                  <a:lnTo>
                    <a:pt x="9" y="3578"/>
                  </a:lnTo>
                  <a:lnTo>
                    <a:pt x="635" y="446"/>
                  </a:lnTo>
                  <a:lnTo>
                    <a:pt x="654" y="378"/>
                  </a:lnTo>
                  <a:lnTo>
                    <a:pt x="681" y="312"/>
                  </a:lnTo>
                  <a:lnTo>
                    <a:pt x="714" y="253"/>
                  </a:lnTo>
                  <a:lnTo>
                    <a:pt x="755" y="198"/>
                  </a:lnTo>
                  <a:lnTo>
                    <a:pt x="803" y="149"/>
                  </a:lnTo>
                  <a:lnTo>
                    <a:pt x="856" y="105"/>
                  </a:lnTo>
                  <a:lnTo>
                    <a:pt x="913" y="70"/>
                  </a:lnTo>
                  <a:lnTo>
                    <a:pt x="975" y="40"/>
                  </a:lnTo>
                  <a:lnTo>
                    <a:pt x="1039" y="18"/>
                  </a:lnTo>
                  <a:lnTo>
                    <a:pt x="1109" y="5"/>
                  </a:lnTo>
                  <a:lnTo>
                    <a:pt x="11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userDrawn="1"/>
          </p:nvSpPr>
          <p:spPr bwMode="auto">
            <a:xfrm>
              <a:off x="7112" y="3755"/>
              <a:ext cx="565" cy="565"/>
            </a:xfrm>
            <a:custGeom>
              <a:avLst/>
              <a:gdLst>
                <a:gd name="T0" fmla="*/ 565 w 1130"/>
                <a:gd name="T1" fmla="*/ 0 h 1131"/>
                <a:gd name="T2" fmla="*/ 642 w 1130"/>
                <a:gd name="T3" fmla="*/ 6 h 1131"/>
                <a:gd name="T4" fmla="*/ 716 w 1130"/>
                <a:gd name="T5" fmla="*/ 20 h 1131"/>
                <a:gd name="T6" fmla="*/ 785 w 1130"/>
                <a:gd name="T7" fmla="*/ 44 h 1131"/>
                <a:gd name="T8" fmla="*/ 850 w 1130"/>
                <a:gd name="T9" fmla="*/ 77 h 1131"/>
                <a:gd name="T10" fmla="*/ 910 w 1130"/>
                <a:gd name="T11" fmla="*/ 118 h 1131"/>
                <a:gd name="T12" fmla="*/ 965 w 1130"/>
                <a:gd name="T13" fmla="*/ 165 h 1131"/>
                <a:gd name="T14" fmla="*/ 1013 w 1130"/>
                <a:gd name="T15" fmla="*/ 220 h 1131"/>
                <a:gd name="T16" fmla="*/ 1053 w 1130"/>
                <a:gd name="T17" fmla="*/ 279 h 1131"/>
                <a:gd name="T18" fmla="*/ 1086 w 1130"/>
                <a:gd name="T19" fmla="*/ 345 h 1131"/>
                <a:gd name="T20" fmla="*/ 1110 w 1130"/>
                <a:gd name="T21" fmla="*/ 415 h 1131"/>
                <a:gd name="T22" fmla="*/ 1125 w 1130"/>
                <a:gd name="T23" fmla="*/ 488 h 1131"/>
                <a:gd name="T24" fmla="*/ 1130 w 1130"/>
                <a:gd name="T25" fmla="*/ 566 h 1131"/>
                <a:gd name="T26" fmla="*/ 1125 w 1130"/>
                <a:gd name="T27" fmla="*/ 643 h 1131"/>
                <a:gd name="T28" fmla="*/ 1110 w 1130"/>
                <a:gd name="T29" fmla="*/ 716 h 1131"/>
                <a:gd name="T30" fmla="*/ 1086 w 1130"/>
                <a:gd name="T31" fmla="*/ 786 h 1131"/>
                <a:gd name="T32" fmla="*/ 1053 w 1130"/>
                <a:gd name="T33" fmla="*/ 850 h 1131"/>
                <a:gd name="T34" fmla="*/ 1013 w 1130"/>
                <a:gd name="T35" fmla="*/ 911 h 1131"/>
                <a:gd name="T36" fmla="*/ 965 w 1130"/>
                <a:gd name="T37" fmla="*/ 966 h 1131"/>
                <a:gd name="T38" fmla="*/ 910 w 1130"/>
                <a:gd name="T39" fmla="*/ 1013 h 1131"/>
                <a:gd name="T40" fmla="*/ 850 w 1130"/>
                <a:gd name="T41" fmla="*/ 1054 h 1131"/>
                <a:gd name="T42" fmla="*/ 785 w 1130"/>
                <a:gd name="T43" fmla="*/ 1087 h 1131"/>
                <a:gd name="T44" fmla="*/ 716 w 1130"/>
                <a:gd name="T45" fmla="*/ 1111 h 1131"/>
                <a:gd name="T46" fmla="*/ 642 w 1130"/>
                <a:gd name="T47" fmla="*/ 1125 h 1131"/>
                <a:gd name="T48" fmla="*/ 565 w 1130"/>
                <a:gd name="T49" fmla="*/ 1131 h 1131"/>
                <a:gd name="T50" fmla="*/ 488 w 1130"/>
                <a:gd name="T51" fmla="*/ 1125 h 1131"/>
                <a:gd name="T52" fmla="*/ 415 w 1130"/>
                <a:gd name="T53" fmla="*/ 1111 h 1131"/>
                <a:gd name="T54" fmla="*/ 345 w 1130"/>
                <a:gd name="T55" fmla="*/ 1087 h 1131"/>
                <a:gd name="T56" fmla="*/ 281 w 1130"/>
                <a:gd name="T57" fmla="*/ 1054 h 1131"/>
                <a:gd name="T58" fmla="*/ 220 w 1130"/>
                <a:gd name="T59" fmla="*/ 1013 h 1131"/>
                <a:gd name="T60" fmla="*/ 165 w 1130"/>
                <a:gd name="T61" fmla="*/ 966 h 1131"/>
                <a:gd name="T62" fmla="*/ 117 w 1130"/>
                <a:gd name="T63" fmla="*/ 911 h 1131"/>
                <a:gd name="T64" fmla="*/ 77 w 1130"/>
                <a:gd name="T65" fmla="*/ 850 h 1131"/>
                <a:gd name="T66" fmla="*/ 44 w 1130"/>
                <a:gd name="T67" fmla="*/ 786 h 1131"/>
                <a:gd name="T68" fmla="*/ 20 w 1130"/>
                <a:gd name="T69" fmla="*/ 716 h 1131"/>
                <a:gd name="T70" fmla="*/ 5 w 1130"/>
                <a:gd name="T71" fmla="*/ 643 h 1131"/>
                <a:gd name="T72" fmla="*/ 0 w 1130"/>
                <a:gd name="T73" fmla="*/ 566 h 1131"/>
                <a:gd name="T74" fmla="*/ 5 w 1130"/>
                <a:gd name="T75" fmla="*/ 488 h 1131"/>
                <a:gd name="T76" fmla="*/ 20 w 1130"/>
                <a:gd name="T77" fmla="*/ 415 h 1131"/>
                <a:gd name="T78" fmla="*/ 44 w 1130"/>
                <a:gd name="T79" fmla="*/ 345 h 1131"/>
                <a:gd name="T80" fmla="*/ 77 w 1130"/>
                <a:gd name="T81" fmla="*/ 279 h 1131"/>
                <a:gd name="T82" fmla="*/ 117 w 1130"/>
                <a:gd name="T83" fmla="*/ 220 h 1131"/>
                <a:gd name="T84" fmla="*/ 165 w 1130"/>
                <a:gd name="T85" fmla="*/ 165 h 1131"/>
                <a:gd name="T86" fmla="*/ 220 w 1130"/>
                <a:gd name="T87" fmla="*/ 118 h 1131"/>
                <a:gd name="T88" fmla="*/ 281 w 1130"/>
                <a:gd name="T89" fmla="*/ 77 h 1131"/>
                <a:gd name="T90" fmla="*/ 345 w 1130"/>
                <a:gd name="T91" fmla="*/ 44 h 1131"/>
                <a:gd name="T92" fmla="*/ 415 w 1130"/>
                <a:gd name="T93" fmla="*/ 20 h 1131"/>
                <a:gd name="T94" fmla="*/ 488 w 1130"/>
                <a:gd name="T95" fmla="*/ 6 h 1131"/>
                <a:gd name="T96" fmla="*/ 565 w 1130"/>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0" h="1131">
                  <a:moveTo>
                    <a:pt x="565" y="0"/>
                  </a:moveTo>
                  <a:lnTo>
                    <a:pt x="642" y="6"/>
                  </a:lnTo>
                  <a:lnTo>
                    <a:pt x="716" y="20"/>
                  </a:lnTo>
                  <a:lnTo>
                    <a:pt x="785" y="44"/>
                  </a:lnTo>
                  <a:lnTo>
                    <a:pt x="850" y="77"/>
                  </a:lnTo>
                  <a:lnTo>
                    <a:pt x="910" y="118"/>
                  </a:lnTo>
                  <a:lnTo>
                    <a:pt x="965" y="165"/>
                  </a:lnTo>
                  <a:lnTo>
                    <a:pt x="1013" y="220"/>
                  </a:lnTo>
                  <a:lnTo>
                    <a:pt x="1053" y="279"/>
                  </a:lnTo>
                  <a:lnTo>
                    <a:pt x="1086" y="345"/>
                  </a:lnTo>
                  <a:lnTo>
                    <a:pt x="1110" y="415"/>
                  </a:lnTo>
                  <a:lnTo>
                    <a:pt x="1125" y="488"/>
                  </a:lnTo>
                  <a:lnTo>
                    <a:pt x="1130" y="566"/>
                  </a:lnTo>
                  <a:lnTo>
                    <a:pt x="1125" y="643"/>
                  </a:lnTo>
                  <a:lnTo>
                    <a:pt x="1110" y="716"/>
                  </a:lnTo>
                  <a:lnTo>
                    <a:pt x="1086" y="786"/>
                  </a:lnTo>
                  <a:lnTo>
                    <a:pt x="1053" y="850"/>
                  </a:lnTo>
                  <a:lnTo>
                    <a:pt x="1013" y="911"/>
                  </a:lnTo>
                  <a:lnTo>
                    <a:pt x="965" y="966"/>
                  </a:lnTo>
                  <a:lnTo>
                    <a:pt x="910" y="1013"/>
                  </a:lnTo>
                  <a:lnTo>
                    <a:pt x="850" y="1054"/>
                  </a:lnTo>
                  <a:lnTo>
                    <a:pt x="785" y="1087"/>
                  </a:lnTo>
                  <a:lnTo>
                    <a:pt x="716" y="1111"/>
                  </a:lnTo>
                  <a:lnTo>
                    <a:pt x="642" y="1125"/>
                  </a:lnTo>
                  <a:lnTo>
                    <a:pt x="565" y="1131"/>
                  </a:lnTo>
                  <a:lnTo>
                    <a:pt x="488" y="1125"/>
                  </a:lnTo>
                  <a:lnTo>
                    <a:pt x="415" y="1111"/>
                  </a:lnTo>
                  <a:lnTo>
                    <a:pt x="345" y="1087"/>
                  </a:lnTo>
                  <a:lnTo>
                    <a:pt x="281" y="1054"/>
                  </a:lnTo>
                  <a:lnTo>
                    <a:pt x="220" y="1013"/>
                  </a:lnTo>
                  <a:lnTo>
                    <a:pt x="165" y="966"/>
                  </a:lnTo>
                  <a:lnTo>
                    <a:pt x="117" y="911"/>
                  </a:lnTo>
                  <a:lnTo>
                    <a:pt x="77" y="850"/>
                  </a:lnTo>
                  <a:lnTo>
                    <a:pt x="44" y="786"/>
                  </a:lnTo>
                  <a:lnTo>
                    <a:pt x="20" y="716"/>
                  </a:lnTo>
                  <a:lnTo>
                    <a:pt x="5" y="643"/>
                  </a:lnTo>
                  <a:lnTo>
                    <a:pt x="0" y="566"/>
                  </a:lnTo>
                  <a:lnTo>
                    <a:pt x="5" y="488"/>
                  </a:lnTo>
                  <a:lnTo>
                    <a:pt x="20" y="415"/>
                  </a:lnTo>
                  <a:lnTo>
                    <a:pt x="44" y="345"/>
                  </a:lnTo>
                  <a:lnTo>
                    <a:pt x="77" y="279"/>
                  </a:lnTo>
                  <a:lnTo>
                    <a:pt x="117" y="220"/>
                  </a:lnTo>
                  <a:lnTo>
                    <a:pt x="165" y="165"/>
                  </a:lnTo>
                  <a:lnTo>
                    <a:pt x="220" y="118"/>
                  </a:lnTo>
                  <a:lnTo>
                    <a:pt x="281" y="77"/>
                  </a:lnTo>
                  <a:lnTo>
                    <a:pt x="345" y="44"/>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userDrawn="1"/>
          </p:nvSpPr>
          <p:spPr bwMode="auto">
            <a:xfrm>
              <a:off x="6853" y="1494"/>
              <a:ext cx="565" cy="565"/>
            </a:xfrm>
            <a:custGeom>
              <a:avLst/>
              <a:gdLst>
                <a:gd name="T0" fmla="*/ 565 w 1131"/>
                <a:gd name="T1" fmla="*/ 0 h 1131"/>
                <a:gd name="T2" fmla="*/ 641 w 1131"/>
                <a:gd name="T3" fmla="*/ 6 h 1131"/>
                <a:gd name="T4" fmla="*/ 714 w 1131"/>
                <a:gd name="T5" fmla="*/ 20 h 1131"/>
                <a:gd name="T6" fmla="*/ 784 w 1131"/>
                <a:gd name="T7" fmla="*/ 46 h 1131"/>
                <a:gd name="T8" fmla="*/ 850 w 1131"/>
                <a:gd name="T9" fmla="*/ 79 h 1131"/>
                <a:gd name="T10" fmla="*/ 911 w 1131"/>
                <a:gd name="T11" fmla="*/ 119 h 1131"/>
                <a:gd name="T12" fmla="*/ 964 w 1131"/>
                <a:gd name="T13" fmla="*/ 167 h 1131"/>
                <a:gd name="T14" fmla="*/ 1011 w 1131"/>
                <a:gd name="T15" fmla="*/ 220 h 1131"/>
                <a:gd name="T16" fmla="*/ 1054 w 1131"/>
                <a:gd name="T17" fmla="*/ 281 h 1131"/>
                <a:gd name="T18" fmla="*/ 1085 w 1131"/>
                <a:gd name="T19" fmla="*/ 347 h 1131"/>
                <a:gd name="T20" fmla="*/ 1111 w 1131"/>
                <a:gd name="T21" fmla="*/ 417 h 1131"/>
                <a:gd name="T22" fmla="*/ 1125 w 1131"/>
                <a:gd name="T23" fmla="*/ 490 h 1131"/>
                <a:gd name="T24" fmla="*/ 1131 w 1131"/>
                <a:gd name="T25" fmla="*/ 565 h 1131"/>
                <a:gd name="T26" fmla="*/ 1125 w 1131"/>
                <a:gd name="T27" fmla="*/ 643 h 1131"/>
                <a:gd name="T28" fmla="*/ 1111 w 1131"/>
                <a:gd name="T29" fmla="*/ 716 h 1131"/>
                <a:gd name="T30" fmla="*/ 1085 w 1131"/>
                <a:gd name="T31" fmla="*/ 786 h 1131"/>
                <a:gd name="T32" fmla="*/ 1054 w 1131"/>
                <a:gd name="T33" fmla="*/ 852 h 1131"/>
                <a:gd name="T34" fmla="*/ 1011 w 1131"/>
                <a:gd name="T35" fmla="*/ 912 h 1131"/>
                <a:gd name="T36" fmla="*/ 964 w 1131"/>
                <a:gd name="T37" fmla="*/ 966 h 1131"/>
                <a:gd name="T38" fmla="*/ 911 w 1131"/>
                <a:gd name="T39" fmla="*/ 1013 h 1131"/>
                <a:gd name="T40" fmla="*/ 850 w 1131"/>
                <a:gd name="T41" fmla="*/ 1054 h 1131"/>
                <a:gd name="T42" fmla="*/ 784 w 1131"/>
                <a:gd name="T43" fmla="*/ 1087 h 1131"/>
                <a:gd name="T44" fmla="*/ 714 w 1131"/>
                <a:gd name="T45" fmla="*/ 1111 h 1131"/>
                <a:gd name="T46" fmla="*/ 641 w 1131"/>
                <a:gd name="T47" fmla="*/ 1127 h 1131"/>
                <a:gd name="T48" fmla="*/ 565 w 1131"/>
                <a:gd name="T49" fmla="*/ 1131 h 1131"/>
                <a:gd name="T50" fmla="*/ 488 w 1131"/>
                <a:gd name="T51" fmla="*/ 1127 h 1131"/>
                <a:gd name="T52" fmla="*/ 415 w 1131"/>
                <a:gd name="T53" fmla="*/ 1111 h 1131"/>
                <a:gd name="T54" fmla="*/ 345 w 1131"/>
                <a:gd name="T55" fmla="*/ 1087 h 1131"/>
                <a:gd name="T56" fmla="*/ 279 w 1131"/>
                <a:gd name="T57" fmla="*/ 1054 h 1131"/>
                <a:gd name="T58" fmla="*/ 218 w 1131"/>
                <a:gd name="T59" fmla="*/ 1013 h 1131"/>
                <a:gd name="T60" fmla="*/ 165 w 1131"/>
                <a:gd name="T61" fmla="*/ 966 h 1131"/>
                <a:gd name="T62" fmla="*/ 117 w 1131"/>
                <a:gd name="T63" fmla="*/ 912 h 1131"/>
                <a:gd name="T64" fmla="*/ 77 w 1131"/>
                <a:gd name="T65" fmla="*/ 852 h 1131"/>
                <a:gd name="T66" fmla="*/ 44 w 1131"/>
                <a:gd name="T67" fmla="*/ 786 h 1131"/>
                <a:gd name="T68" fmla="*/ 20 w 1131"/>
                <a:gd name="T69" fmla="*/ 716 h 1131"/>
                <a:gd name="T70" fmla="*/ 4 w 1131"/>
                <a:gd name="T71" fmla="*/ 643 h 1131"/>
                <a:gd name="T72" fmla="*/ 0 w 1131"/>
                <a:gd name="T73" fmla="*/ 565 h 1131"/>
                <a:gd name="T74" fmla="*/ 4 w 1131"/>
                <a:gd name="T75" fmla="*/ 490 h 1131"/>
                <a:gd name="T76" fmla="*/ 20 w 1131"/>
                <a:gd name="T77" fmla="*/ 417 h 1131"/>
                <a:gd name="T78" fmla="*/ 44 w 1131"/>
                <a:gd name="T79" fmla="*/ 347 h 1131"/>
                <a:gd name="T80" fmla="*/ 77 w 1131"/>
                <a:gd name="T81" fmla="*/ 281 h 1131"/>
                <a:gd name="T82" fmla="*/ 117 w 1131"/>
                <a:gd name="T83" fmla="*/ 220 h 1131"/>
                <a:gd name="T84" fmla="*/ 165 w 1131"/>
                <a:gd name="T85" fmla="*/ 167 h 1131"/>
                <a:gd name="T86" fmla="*/ 218 w 1131"/>
                <a:gd name="T87" fmla="*/ 119 h 1131"/>
                <a:gd name="T88" fmla="*/ 279 w 1131"/>
                <a:gd name="T89" fmla="*/ 79 h 1131"/>
                <a:gd name="T90" fmla="*/ 345 w 1131"/>
                <a:gd name="T91" fmla="*/ 46 h 1131"/>
                <a:gd name="T92" fmla="*/ 415 w 1131"/>
                <a:gd name="T93" fmla="*/ 20 h 1131"/>
                <a:gd name="T94" fmla="*/ 488 w 1131"/>
                <a:gd name="T95" fmla="*/ 6 h 1131"/>
                <a:gd name="T96" fmla="*/ 565 w 1131"/>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1" h="1131">
                  <a:moveTo>
                    <a:pt x="565" y="0"/>
                  </a:moveTo>
                  <a:lnTo>
                    <a:pt x="641" y="6"/>
                  </a:lnTo>
                  <a:lnTo>
                    <a:pt x="714" y="20"/>
                  </a:lnTo>
                  <a:lnTo>
                    <a:pt x="784" y="46"/>
                  </a:lnTo>
                  <a:lnTo>
                    <a:pt x="850" y="79"/>
                  </a:lnTo>
                  <a:lnTo>
                    <a:pt x="911" y="119"/>
                  </a:lnTo>
                  <a:lnTo>
                    <a:pt x="964" y="167"/>
                  </a:lnTo>
                  <a:lnTo>
                    <a:pt x="1011" y="220"/>
                  </a:lnTo>
                  <a:lnTo>
                    <a:pt x="1054" y="281"/>
                  </a:lnTo>
                  <a:lnTo>
                    <a:pt x="1085" y="347"/>
                  </a:lnTo>
                  <a:lnTo>
                    <a:pt x="1111" y="417"/>
                  </a:lnTo>
                  <a:lnTo>
                    <a:pt x="1125" y="490"/>
                  </a:lnTo>
                  <a:lnTo>
                    <a:pt x="1131" y="565"/>
                  </a:lnTo>
                  <a:lnTo>
                    <a:pt x="1125" y="643"/>
                  </a:lnTo>
                  <a:lnTo>
                    <a:pt x="1111" y="716"/>
                  </a:lnTo>
                  <a:lnTo>
                    <a:pt x="1085" y="786"/>
                  </a:lnTo>
                  <a:lnTo>
                    <a:pt x="1054" y="852"/>
                  </a:lnTo>
                  <a:lnTo>
                    <a:pt x="1011" y="912"/>
                  </a:lnTo>
                  <a:lnTo>
                    <a:pt x="964" y="966"/>
                  </a:lnTo>
                  <a:lnTo>
                    <a:pt x="911" y="1013"/>
                  </a:lnTo>
                  <a:lnTo>
                    <a:pt x="850" y="1054"/>
                  </a:lnTo>
                  <a:lnTo>
                    <a:pt x="784" y="1087"/>
                  </a:lnTo>
                  <a:lnTo>
                    <a:pt x="714" y="1111"/>
                  </a:lnTo>
                  <a:lnTo>
                    <a:pt x="641" y="1127"/>
                  </a:lnTo>
                  <a:lnTo>
                    <a:pt x="565" y="1131"/>
                  </a:lnTo>
                  <a:lnTo>
                    <a:pt x="488" y="1127"/>
                  </a:lnTo>
                  <a:lnTo>
                    <a:pt x="415" y="1111"/>
                  </a:lnTo>
                  <a:lnTo>
                    <a:pt x="345" y="1087"/>
                  </a:lnTo>
                  <a:lnTo>
                    <a:pt x="279" y="1054"/>
                  </a:lnTo>
                  <a:lnTo>
                    <a:pt x="218" y="1013"/>
                  </a:lnTo>
                  <a:lnTo>
                    <a:pt x="165" y="966"/>
                  </a:lnTo>
                  <a:lnTo>
                    <a:pt x="117" y="912"/>
                  </a:lnTo>
                  <a:lnTo>
                    <a:pt x="77" y="852"/>
                  </a:lnTo>
                  <a:lnTo>
                    <a:pt x="44" y="786"/>
                  </a:lnTo>
                  <a:lnTo>
                    <a:pt x="20" y="716"/>
                  </a:lnTo>
                  <a:lnTo>
                    <a:pt x="4" y="643"/>
                  </a:lnTo>
                  <a:lnTo>
                    <a:pt x="0" y="565"/>
                  </a:lnTo>
                  <a:lnTo>
                    <a:pt x="4" y="490"/>
                  </a:lnTo>
                  <a:lnTo>
                    <a:pt x="20" y="417"/>
                  </a:lnTo>
                  <a:lnTo>
                    <a:pt x="44" y="347"/>
                  </a:lnTo>
                  <a:lnTo>
                    <a:pt x="77" y="281"/>
                  </a:lnTo>
                  <a:lnTo>
                    <a:pt x="117" y="220"/>
                  </a:lnTo>
                  <a:lnTo>
                    <a:pt x="165" y="167"/>
                  </a:lnTo>
                  <a:lnTo>
                    <a:pt x="218" y="119"/>
                  </a:lnTo>
                  <a:lnTo>
                    <a:pt x="279" y="79"/>
                  </a:lnTo>
                  <a:lnTo>
                    <a:pt x="345" y="46"/>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userDrawn="1"/>
          </p:nvSpPr>
          <p:spPr bwMode="auto">
            <a:xfrm>
              <a:off x="4651" y="2624"/>
              <a:ext cx="1828" cy="565"/>
            </a:xfrm>
            <a:custGeom>
              <a:avLst/>
              <a:gdLst>
                <a:gd name="T0" fmla="*/ 558 w 3657"/>
                <a:gd name="T1" fmla="*/ 0 h 1131"/>
                <a:gd name="T2" fmla="*/ 3102 w 3657"/>
                <a:gd name="T3" fmla="*/ 0 h 1131"/>
                <a:gd name="T4" fmla="*/ 3181 w 3657"/>
                <a:gd name="T5" fmla="*/ 6 h 1131"/>
                <a:gd name="T6" fmla="*/ 3257 w 3657"/>
                <a:gd name="T7" fmla="*/ 22 h 1131"/>
                <a:gd name="T8" fmla="*/ 3328 w 3657"/>
                <a:gd name="T9" fmla="*/ 48 h 1131"/>
                <a:gd name="T10" fmla="*/ 3394 w 3657"/>
                <a:gd name="T11" fmla="*/ 83 h 1131"/>
                <a:gd name="T12" fmla="*/ 3453 w 3657"/>
                <a:gd name="T13" fmla="*/ 125 h 1131"/>
                <a:gd name="T14" fmla="*/ 3508 w 3657"/>
                <a:gd name="T15" fmla="*/ 176 h 1131"/>
                <a:gd name="T16" fmla="*/ 3554 w 3657"/>
                <a:gd name="T17" fmla="*/ 233 h 1131"/>
                <a:gd name="T18" fmla="*/ 3593 w 3657"/>
                <a:gd name="T19" fmla="*/ 294 h 1131"/>
                <a:gd name="T20" fmla="*/ 3622 w 3657"/>
                <a:gd name="T21" fmla="*/ 362 h 1131"/>
                <a:gd name="T22" fmla="*/ 3644 w 3657"/>
                <a:gd name="T23" fmla="*/ 433 h 1131"/>
                <a:gd name="T24" fmla="*/ 3655 w 3657"/>
                <a:gd name="T25" fmla="*/ 509 h 1131"/>
                <a:gd name="T26" fmla="*/ 3657 w 3657"/>
                <a:gd name="T27" fmla="*/ 586 h 1131"/>
                <a:gd name="T28" fmla="*/ 3646 w 3657"/>
                <a:gd name="T29" fmla="*/ 663 h 1131"/>
                <a:gd name="T30" fmla="*/ 3642 w 3657"/>
                <a:gd name="T31" fmla="*/ 685 h 1131"/>
                <a:gd name="T32" fmla="*/ 3624 w 3657"/>
                <a:gd name="T33" fmla="*/ 755 h 1131"/>
                <a:gd name="T34" fmla="*/ 3596 w 3657"/>
                <a:gd name="T35" fmla="*/ 819 h 1131"/>
                <a:gd name="T36" fmla="*/ 3563 w 3657"/>
                <a:gd name="T37" fmla="*/ 880 h 1131"/>
                <a:gd name="T38" fmla="*/ 3523 w 3657"/>
                <a:gd name="T39" fmla="*/ 935 h 1131"/>
                <a:gd name="T40" fmla="*/ 3475 w 3657"/>
                <a:gd name="T41" fmla="*/ 982 h 1131"/>
                <a:gd name="T42" fmla="*/ 3424 w 3657"/>
                <a:gd name="T43" fmla="*/ 1026 h 1131"/>
                <a:gd name="T44" fmla="*/ 3365 w 3657"/>
                <a:gd name="T45" fmla="*/ 1063 h 1131"/>
                <a:gd name="T46" fmla="*/ 3304 w 3657"/>
                <a:gd name="T47" fmla="*/ 1093 h 1131"/>
                <a:gd name="T48" fmla="*/ 3238 w 3657"/>
                <a:gd name="T49" fmla="*/ 1113 h 1131"/>
                <a:gd name="T50" fmla="*/ 3169 w 3657"/>
                <a:gd name="T51" fmla="*/ 1127 h 1131"/>
                <a:gd name="T52" fmla="*/ 3099 w 3657"/>
                <a:gd name="T53" fmla="*/ 1131 h 1131"/>
                <a:gd name="T54" fmla="*/ 554 w 3657"/>
                <a:gd name="T55" fmla="*/ 1131 h 1131"/>
                <a:gd name="T56" fmla="*/ 475 w 3657"/>
                <a:gd name="T57" fmla="*/ 1126 h 1131"/>
                <a:gd name="T58" fmla="*/ 400 w 3657"/>
                <a:gd name="T59" fmla="*/ 1109 h 1131"/>
                <a:gd name="T60" fmla="*/ 329 w 3657"/>
                <a:gd name="T61" fmla="*/ 1083 h 1131"/>
                <a:gd name="T62" fmla="*/ 264 w 3657"/>
                <a:gd name="T63" fmla="*/ 1048 h 1131"/>
                <a:gd name="T64" fmla="*/ 204 w 3657"/>
                <a:gd name="T65" fmla="*/ 1006 h 1131"/>
                <a:gd name="T66" fmla="*/ 151 w 3657"/>
                <a:gd name="T67" fmla="*/ 957 h 1131"/>
                <a:gd name="T68" fmla="*/ 103 w 3657"/>
                <a:gd name="T69" fmla="*/ 900 h 1131"/>
                <a:gd name="T70" fmla="*/ 64 w 3657"/>
                <a:gd name="T71" fmla="*/ 837 h 1131"/>
                <a:gd name="T72" fmla="*/ 35 w 3657"/>
                <a:gd name="T73" fmla="*/ 769 h 1131"/>
                <a:gd name="T74" fmla="*/ 13 w 3657"/>
                <a:gd name="T75" fmla="*/ 698 h 1131"/>
                <a:gd name="T76" fmla="*/ 2 w 3657"/>
                <a:gd name="T77" fmla="*/ 624 h 1131"/>
                <a:gd name="T78" fmla="*/ 0 w 3657"/>
                <a:gd name="T79" fmla="*/ 547 h 1131"/>
                <a:gd name="T80" fmla="*/ 11 w 3657"/>
                <a:gd name="T81" fmla="*/ 468 h 1131"/>
                <a:gd name="T82" fmla="*/ 15 w 3657"/>
                <a:gd name="T83" fmla="*/ 446 h 1131"/>
                <a:gd name="T84" fmla="*/ 33 w 3657"/>
                <a:gd name="T85" fmla="*/ 376 h 1131"/>
                <a:gd name="T86" fmla="*/ 61 w 3657"/>
                <a:gd name="T87" fmla="*/ 312 h 1131"/>
                <a:gd name="T88" fmla="*/ 94 w 3657"/>
                <a:gd name="T89" fmla="*/ 252 h 1131"/>
                <a:gd name="T90" fmla="*/ 134 w 3657"/>
                <a:gd name="T91" fmla="*/ 198 h 1131"/>
                <a:gd name="T92" fmla="*/ 182 w 3657"/>
                <a:gd name="T93" fmla="*/ 149 h 1131"/>
                <a:gd name="T94" fmla="*/ 235 w 3657"/>
                <a:gd name="T95" fmla="*/ 105 h 1131"/>
                <a:gd name="T96" fmla="*/ 292 w 3657"/>
                <a:gd name="T97" fmla="*/ 68 h 1131"/>
                <a:gd name="T98" fmla="*/ 354 w 3657"/>
                <a:gd name="T99" fmla="*/ 40 h 1131"/>
                <a:gd name="T100" fmla="*/ 419 w 3657"/>
                <a:gd name="T101" fmla="*/ 18 h 1131"/>
                <a:gd name="T102" fmla="*/ 488 w 3657"/>
                <a:gd name="T103" fmla="*/ 6 h 1131"/>
                <a:gd name="T104" fmla="*/ 558 w 3657"/>
                <a:gd name="T105"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57" h="1131">
                  <a:moveTo>
                    <a:pt x="558" y="0"/>
                  </a:moveTo>
                  <a:lnTo>
                    <a:pt x="3102" y="0"/>
                  </a:lnTo>
                  <a:lnTo>
                    <a:pt x="3181" y="6"/>
                  </a:lnTo>
                  <a:lnTo>
                    <a:pt x="3257" y="22"/>
                  </a:lnTo>
                  <a:lnTo>
                    <a:pt x="3328" y="48"/>
                  </a:lnTo>
                  <a:lnTo>
                    <a:pt x="3394" y="83"/>
                  </a:lnTo>
                  <a:lnTo>
                    <a:pt x="3453" y="125"/>
                  </a:lnTo>
                  <a:lnTo>
                    <a:pt x="3508" y="176"/>
                  </a:lnTo>
                  <a:lnTo>
                    <a:pt x="3554" y="233"/>
                  </a:lnTo>
                  <a:lnTo>
                    <a:pt x="3593" y="294"/>
                  </a:lnTo>
                  <a:lnTo>
                    <a:pt x="3622" y="362"/>
                  </a:lnTo>
                  <a:lnTo>
                    <a:pt x="3644" y="433"/>
                  </a:lnTo>
                  <a:lnTo>
                    <a:pt x="3655" y="509"/>
                  </a:lnTo>
                  <a:lnTo>
                    <a:pt x="3657" y="586"/>
                  </a:lnTo>
                  <a:lnTo>
                    <a:pt x="3646" y="663"/>
                  </a:lnTo>
                  <a:lnTo>
                    <a:pt x="3642" y="685"/>
                  </a:lnTo>
                  <a:lnTo>
                    <a:pt x="3624" y="755"/>
                  </a:lnTo>
                  <a:lnTo>
                    <a:pt x="3596" y="819"/>
                  </a:lnTo>
                  <a:lnTo>
                    <a:pt x="3563" y="880"/>
                  </a:lnTo>
                  <a:lnTo>
                    <a:pt x="3523" y="935"/>
                  </a:lnTo>
                  <a:lnTo>
                    <a:pt x="3475" y="982"/>
                  </a:lnTo>
                  <a:lnTo>
                    <a:pt x="3424" y="1026"/>
                  </a:lnTo>
                  <a:lnTo>
                    <a:pt x="3365" y="1063"/>
                  </a:lnTo>
                  <a:lnTo>
                    <a:pt x="3304" y="1093"/>
                  </a:lnTo>
                  <a:lnTo>
                    <a:pt x="3238" y="1113"/>
                  </a:lnTo>
                  <a:lnTo>
                    <a:pt x="3169" y="1127"/>
                  </a:lnTo>
                  <a:lnTo>
                    <a:pt x="3099" y="1131"/>
                  </a:lnTo>
                  <a:lnTo>
                    <a:pt x="554" y="1131"/>
                  </a:lnTo>
                  <a:lnTo>
                    <a:pt x="475" y="1126"/>
                  </a:lnTo>
                  <a:lnTo>
                    <a:pt x="400" y="1109"/>
                  </a:lnTo>
                  <a:lnTo>
                    <a:pt x="329" y="1083"/>
                  </a:lnTo>
                  <a:lnTo>
                    <a:pt x="264" y="1048"/>
                  </a:lnTo>
                  <a:lnTo>
                    <a:pt x="204" y="1006"/>
                  </a:lnTo>
                  <a:lnTo>
                    <a:pt x="151" y="957"/>
                  </a:lnTo>
                  <a:lnTo>
                    <a:pt x="103" y="900"/>
                  </a:lnTo>
                  <a:lnTo>
                    <a:pt x="64" y="837"/>
                  </a:lnTo>
                  <a:lnTo>
                    <a:pt x="35" y="769"/>
                  </a:lnTo>
                  <a:lnTo>
                    <a:pt x="13" y="698"/>
                  </a:lnTo>
                  <a:lnTo>
                    <a:pt x="2" y="624"/>
                  </a:lnTo>
                  <a:lnTo>
                    <a:pt x="0" y="547"/>
                  </a:lnTo>
                  <a:lnTo>
                    <a:pt x="11" y="468"/>
                  </a:lnTo>
                  <a:lnTo>
                    <a:pt x="15" y="446"/>
                  </a:lnTo>
                  <a:lnTo>
                    <a:pt x="33" y="376"/>
                  </a:lnTo>
                  <a:lnTo>
                    <a:pt x="61" y="312"/>
                  </a:lnTo>
                  <a:lnTo>
                    <a:pt x="94" y="252"/>
                  </a:lnTo>
                  <a:lnTo>
                    <a:pt x="134" y="198"/>
                  </a:lnTo>
                  <a:lnTo>
                    <a:pt x="182" y="149"/>
                  </a:lnTo>
                  <a:lnTo>
                    <a:pt x="235" y="105"/>
                  </a:lnTo>
                  <a:lnTo>
                    <a:pt x="292" y="68"/>
                  </a:lnTo>
                  <a:lnTo>
                    <a:pt x="354" y="40"/>
                  </a:lnTo>
                  <a:lnTo>
                    <a:pt x="419" y="18"/>
                  </a:lnTo>
                  <a:lnTo>
                    <a:pt x="488" y="6"/>
                  </a:lnTo>
                  <a:lnTo>
                    <a:pt x="5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5" name="Rectangle 14"/>
          <p:cNvSpPr>
            <a:spLocks noChangeArrowheads="1"/>
          </p:cNvSpPr>
          <p:nvPr userDrawn="1"/>
        </p:nvSpPr>
        <p:spPr bwMode="auto">
          <a:xfrm>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 name="Group 1"/>
          <p:cNvGrpSpPr/>
          <p:nvPr userDrawn="1"/>
        </p:nvGrpSpPr>
        <p:grpSpPr>
          <a:xfrm>
            <a:off x="19050" y="6029325"/>
            <a:ext cx="3897313" cy="828675"/>
            <a:chOff x="19050" y="6029325"/>
            <a:chExt cx="3897313" cy="828675"/>
          </a:xfrm>
        </p:grpSpPr>
        <p:sp>
          <p:nvSpPr>
            <p:cNvPr id="16" name="Freeform 15"/>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1449179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Seperator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989"/>
            <a:ext cx="12280739" cy="6856021"/>
          </a:xfrm>
          <a:prstGeom prst="rect">
            <a:avLst/>
          </a:prstGeom>
        </p:spPr>
      </p:pic>
      <p:sp>
        <p:nvSpPr>
          <p:cNvPr id="39" name="Title 2"/>
          <p:cNvSpPr>
            <a:spLocks noGrp="1"/>
          </p:cNvSpPr>
          <p:nvPr>
            <p:ph type="title"/>
          </p:nvPr>
        </p:nvSpPr>
        <p:spPr>
          <a:xfrm>
            <a:off x="7108346" y="2631511"/>
            <a:ext cx="4597879" cy="1141943"/>
          </a:xfrm>
        </p:spPr>
        <p:txBody>
          <a:bodyPr>
            <a:noAutofit/>
          </a:bodyPr>
          <a:lstStyle>
            <a:lvl1pPr algn="l">
              <a:defRPr sz="3600" b="1">
                <a:solidFill>
                  <a:schemeClr val="bg1"/>
                </a:solidFill>
              </a:defRPr>
            </a:lvl1pPr>
          </a:lstStyle>
          <a:p>
            <a:r>
              <a:rPr lang="en-US" dirty="0"/>
              <a:t>Click to edit Master title style</a:t>
            </a:r>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40"/>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6953119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Seperator 3">
    <p:spTree>
      <p:nvGrpSpPr>
        <p:cNvPr id="1" name=""/>
        <p:cNvGrpSpPr/>
        <p:nvPr/>
      </p:nvGrpSpPr>
      <p:grpSpPr>
        <a:xfrm>
          <a:off x="0" y="0"/>
          <a:ext cx="0" cy="0"/>
          <a:chOff x="0" y="0"/>
          <a:chExt cx="0" cy="0"/>
        </a:xfrm>
      </p:grpSpPr>
      <p:pic>
        <p:nvPicPr>
          <p:cNvPr id="67" name="Picture 6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52"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a:t>Click to edit Master title style</a:t>
            </a:r>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8"/>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962854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photo insert">
    <p:spTree>
      <p:nvGrpSpPr>
        <p:cNvPr id="1" name=""/>
        <p:cNvGrpSpPr/>
        <p:nvPr/>
      </p:nvGrpSpPr>
      <p:grpSpPr>
        <a:xfrm>
          <a:off x="0" y="0"/>
          <a:ext cx="0" cy="0"/>
          <a:chOff x="0" y="0"/>
          <a:chExt cx="0" cy="0"/>
        </a:xfrm>
      </p:grpSpPr>
      <p:sp>
        <p:nvSpPr>
          <p:cNvPr id="90" name="Rectangle 89"/>
          <p:cNvSpPr/>
          <p:nvPr/>
        </p:nvSpPr>
        <p:spPr>
          <a:xfrm>
            <a:off x="5959779" y="5039710"/>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84" name="Rectangle 83"/>
          <p:cNvSpPr/>
          <p:nvPr/>
        </p:nvSpPr>
        <p:spPr>
          <a:xfrm>
            <a:off x="3090509" y="3279527"/>
            <a:ext cx="5898699"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374104" y="1525467"/>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475366" y="1619641"/>
            <a:ext cx="771876" cy="899819"/>
          </a:xfrm>
          <a:prstGeom prst="rect">
            <a:avLst/>
          </a:prstGeom>
        </p:spPr>
        <p:txBody>
          <a:bodyPr>
            <a:normAutofit/>
          </a:bodyPr>
          <a:lstStyle>
            <a:lvl1pPr marL="0" indent="0">
              <a:buNone/>
              <a:defRPr sz="1199"/>
            </a:lvl1pPr>
          </a:lstStyle>
          <a:p>
            <a:r>
              <a:rPr lang="en-US" dirty="0"/>
              <a:t>Photo</a:t>
            </a:r>
          </a:p>
        </p:txBody>
      </p:sp>
      <p:sp>
        <p:nvSpPr>
          <p:cNvPr id="81" name="Picture Placeholder 8"/>
          <p:cNvSpPr>
            <a:spLocks noGrp="1"/>
          </p:cNvSpPr>
          <p:nvPr>
            <p:ph type="pic" sz="quarter" idx="11" hasCustomPrompt="1"/>
          </p:nvPr>
        </p:nvSpPr>
        <p:spPr>
          <a:xfrm>
            <a:off x="3216626" y="3406076"/>
            <a:ext cx="771876" cy="899819"/>
          </a:xfrm>
          <a:prstGeom prst="rect">
            <a:avLst/>
          </a:prstGeom>
        </p:spPr>
        <p:txBody>
          <a:bodyPr>
            <a:normAutofit/>
          </a:bodyPr>
          <a:lstStyle>
            <a:lvl1pPr marL="0" indent="0">
              <a:buNone/>
              <a:defRPr sz="1199"/>
            </a:lvl1pPr>
          </a:lstStyle>
          <a:p>
            <a:r>
              <a:rPr lang="en-US" dirty="0"/>
              <a:t>Photo</a:t>
            </a:r>
          </a:p>
        </p:txBody>
      </p:sp>
      <p:sp>
        <p:nvSpPr>
          <p:cNvPr id="82" name="Picture Placeholder 8"/>
          <p:cNvSpPr>
            <a:spLocks noGrp="1"/>
          </p:cNvSpPr>
          <p:nvPr>
            <p:ph type="pic" sz="quarter" idx="12" hasCustomPrompt="1"/>
          </p:nvPr>
        </p:nvSpPr>
        <p:spPr>
          <a:xfrm>
            <a:off x="6104377" y="5162080"/>
            <a:ext cx="771876" cy="899819"/>
          </a:xfrm>
          <a:prstGeom prst="rect">
            <a:avLst/>
          </a:prstGeom>
        </p:spPr>
        <p:txBody>
          <a:bodyPr>
            <a:normAutofit/>
          </a:bodyPr>
          <a:lstStyle>
            <a:lvl1pPr marL="0" indent="0">
              <a:buNone/>
              <a:defRPr sz="1199"/>
            </a:lvl1pPr>
          </a:lstStyle>
          <a:p>
            <a:r>
              <a:rPr lang="en-US" dirty="0"/>
              <a:t>Photo</a:t>
            </a:r>
          </a:p>
        </p:txBody>
      </p:sp>
      <p:sp>
        <p:nvSpPr>
          <p:cNvPr id="98" name="Text Placeholder 97"/>
          <p:cNvSpPr>
            <a:spLocks noGrp="1"/>
          </p:cNvSpPr>
          <p:nvPr>
            <p:ph type="body" sz="quarter" idx="13" hasCustomPrompt="1"/>
          </p:nvPr>
        </p:nvSpPr>
        <p:spPr>
          <a:xfrm>
            <a:off x="1376629" y="1547307"/>
            <a:ext cx="4631332" cy="735625"/>
          </a:xfrm>
        </p:spPr>
        <p:txBody>
          <a:bodyPr/>
          <a:lstStyle>
            <a:lvl1pPr marL="0" indent="0">
              <a:buClr>
                <a:srgbClr val="4D4D4D"/>
              </a:buClr>
              <a:buFont typeface="Arial" panose="020B0604020202020204" pitchFamily="34" charset="0"/>
              <a:buNone/>
              <a:defRPr sz="1599" b="1" i="1" baseline="0"/>
            </a:lvl1pPr>
          </a:lstStyle>
          <a:p>
            <a:pPr lvl="0"/>
            <a:r>
              <a:rPr lang="en-US" dirty="0"/>
              <a:t>Title</a:t>
            </a:r>
          </a:p>
        </p:txBody>
      </p:sp>
      <p:sp>
        <p:nvSpPr>
          <p:cNvPr id="99" name="Text Placeholder 97"/>
          <p:cNvSpPr>
            <a:spLocks noGrp="1"/>
          </p:cNvSpPr>
          <p:nvPr>
            <p:ph type="body" sz="quarter" idx="14" hasCustomPrompt="1"/>
          </p:nvPr>
        </p:nvSpPr>
        <p:spPr>
          <a:xfrm>
            <a:off x="1379960" y="2275259"/>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a:t>
            </a:r>
          </a:p>
        </p:txBody>
      </p:sp>
      <p:sp>
        <p:nvSpPr>
          <p:cNvPr id="100" name="Text Placeholder 97"/>
          <p:cNvSpPr>
            <a:spLocks noGrp="1"/>
          </p:cNvSpPr>
          <p:nvPr>
            <p:ph type="body" sz="quarter" idx="15" hasCustomPrompt="1"/>
          </p:nvPr>
        </p:nvSpPr>
        <p:spPr>
          <a:xfrm>
            <a:off x="4064000" y="3318365"/>
            <a:ext cx="49252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101" name="Text Placeholder 97"/>
          <p:cNvSpPr>
            <a:spLocks noGrp="1"/>
          </p:cNvSpPr>
          <p:nvPr>
            <p:ph type="body" sz="quarter" idx="16" hasCustomPrompt="1"/>
          </p:nvPr>
        </p:nvSpPr>
        <p:spPr>
          <a:xfrm>
            <a:off x="4067331" y="4046317"/>
            <a:ext cx="492187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102" name="Text Placeholder 97"/>
          <p:cNvSpPr>
            <a:spLocks noGrp="1"/>
          </p:cNvSpPr>
          <p:nvPr>
            <p:ph type="body" sz="quarter" idx="17" hasCustomPrompt="1"/>
          </p:nvPr>
        </p:nvSpPr>
        <p:spPr>
          <a:xfrm>
            <a:off x="6951231" y="5072340"/>
            <a:ext cx="4631332"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103" name="Text Placeholder 97"/>
          <p:cNvSpPr>
            <a:spLocks noGrp="1"/>
          </p:cNvSpPr>
          <p:nvPr>
            <p:ph type="body" sz="quarter" idx="18" hasCustomPrompt="1"/>
          </p:nvPr>
        </p:nvSpPr>
        <p:spPr>
          <a:xfrm>
            <a:off x="6954563" y="5827062"/>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1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95550848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photo insert">
    <p:spTree>
      <p:nvGrpSpPr>
        <p:cNvPr id="1" name=""/>
        <p:cNvGrpSpPr/>
        <p:nvPr/>
      </p:nvGrpSpPr>
      <p:grpSpPr>
        <a:xfrm>
          <a:off x="0" y="0"/>
          <a:ext cx="0" cy="0"/>
          <a:chOff x="0" y="0"/>
          <a:chExt cx="0" cy="0"/>
        </a:xfrm>
      </p:grpSpPr>
      <p:sp>
        <p:nvSpPr>
          <p:cNvPr id="30" name="Rectangle 29"/>
          <p:cNvSpPr/>
          <p:nvPr/>
        </p:nvSpPr>
        <p:spPr>
          <a:xfrm>
            <a:off x="634259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7" name="Rectangle 36"/>
          <p:cNvSpPr/>
          <p:nvPr/>
        </p:nvSpPr>
        <p:spPr>
          <a:xfrm>
            <a:off x="78710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24" name="Rectangle 23"/>
          <p:cNvSpPr/>
          <p:nvPr/>
        </p:nvSpPr>
        <p:spPr>
          <a:xfrm>
            <a:off x="6358310"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802819"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917478" y="1638368"/>
            <a:ext cx="771876" cy="899819"/>
          </a:xfrm>
          <a:prstGeom prst="rect">
            <a:avLst/>
          </a:prstGeom>
        </p:spPr>
        <p:txBody>
          <a:bodyPr>
            <a:normAutofit/>
          </a:bodyPr>
          <a:lstStyle>
            <a:lvl1pPr marL="0" indent="0">
              <a:buNone/>
              <a:defRPr sz="1199"/>
            </a:lvl1pPr>
          </a:lstStyle>
          <a:p>
            <a:r>
              <a:rPr lang="en-US" dirty="0"/>
              <a:t>Photo</a:t>
            </a:r>
          </a:p>
        </p:txBody>
      </p:sp>
      <p:sp>
        <p:nvSpPr>
          <p:cNvPr id="81" name="Picture Placeholder 8"/>
          <p:cNvSpPr>
            <a:spLocks noGrp="1"/>
          </p:cNvSpPr>
          <p:nvPr>
            <p:ph type="pic" sz="quarter" idx="11" hasCustomPrompt="1"/>
          </p:nvPr>
        </p:nvSpPr>
        <p:spPr>
          <a:xfrm>
            <a:off x="6484523" y="1647371"/>
            <a:ext cx="771876" cy="899819"/>
          </a:xfrm>
          <a:prstGeom prst="rect">
            <a:avLst/>
          </a:prstGeom>
        </p:spPr>
        <p:txBody>
          <a:bodyPr>
            <a:normAutofit/>
          </a:bodyPr>
          <a:lstStyle>
            <a:lvl1pPr marL="0" indent="0">
              <a:buNone/>
              <a:defRPr sz="1199"/>
            </a:lvl1pPr>
          </a:lstStyle>
          <a:p>
            <a:r>
              <a:rPr lang="en-US" dirty="0"/>
              <a:t>Photo</a:t>
            </a:r>
          </a:p>
        </p:txBody>
      </p:sp>
      <p:sp>
        <p:nvSpPr>
          <p:cNvPr id="82" name="Picture Placeholder 8"/>
          <p:cNvSpPr>
            <a:spLocks noGrp="1"/>
          </p:cNvSpPr>
          <p:nvPr>
            <p:ph type="pic" sz="quarter" idx="12" hasCustomPrompt="1"/>
          </p:nvPr>
        </p:nvSpPr>
        <p:spPr>
          <a:xfrm>
            <a:off x="6466105" y="4063332"/>
            <a:ext cx="771876" cy="899819"/>
          </a:xfrm>
          <a:prstGeom prst="rect">
            <a:avLst/>
          </a:prstGeom>
        </p:spPr>
        <p:txBody>
          <a:bodyPr>
            <a:normAutofit/>
          </a:bodyPr>
          <a:lstStyle>
            <a:lvl1pPr marL="0" indent="0">
              <a:buNone/>
              <a:defRPr sz="1199"/>
            </a:lvl1pPr>
          </a:lstStyle>
          <a:p>
            <a:r>
              <a:rPr lang="en-US" dirty="0"/>
              <a:t>Photo</a:t>
            </a:r>
          </a:p>
        </p:txBody>
      </p:sp>
      <p:sp>
        <p:nvSpPr>
          <p:cNvPr id="42" name="Picture Placeholder 8"/>
          <p:cNvSpPr>
            <a:spLocks noGrp="1"/>
          </p:cNvSpPr>
          <p:nvPr>
            <p:ph type="pic" sz="quarter" idx="13" hasCustomPrompt="1"/>
          </p:nvPr>
        </p:nvSpPr>
        <p:spPr>
          <a:xfrm>
            <a:off x="923318" y="4122179"/>
            <a:ext cx="771876" cy="899819"/>
          </a:xfrm>
          <a:prstGeom prst="rect">
            <a:avLst/>
          </a:prstGeom>
        </p:spPr>
        <p:txBody>
          <a:bodyPr>
            <a:normAutofit/>
          </a:bodyPr>
          <a:lstStyle>
            <a:lvl1pPr marL="0" indent="0">
              <a:buNone/>
              <a:defRPr sz="1199"/>
            </a:lvl1pPr>
          </a:lstStyle>
          <a:p>
            <a:r>
              <a:rPr lang="en-US" dirty="0"/>
              <a:t>Photo</a:t>
            </a:r>
          </a:p>
        </p:txBody>
      </p:sp>
      <p:sp>
        <p:nvSpPr>
          <p:cNvPr id="45" name="Text Placeholder 97"/>
          <p:cNvSpPr>
            <a:spLocks noGrp="1"/>
          </p:cNvSpPr>
          <p:nvPr>
            <p:ph type="body" sz="quarter" idx="14" hasCustomPrompt="1"/>
          </p:nvPr>
        </p:nvSpPr>
        <p:spPr>
          <a:xfrm>
            <a:off x="177855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46" name="Text Placeholder 97"/>
          <p:cNvSpPr>
            <a:spLocks noGrp="1"/>
          </p:cNvSpPr>
          <p:nvPr>
            <p:ph type="body" sz="quarter" idx="15" hasCustomPrompt="1"/>
          </p:nvPr>
        </p:nvSpPr>
        <p:spPr>
          <a:xfrm>
            <a:off x="1778550" y="230737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47" name="Text Placeholder 97"/>
          <p:cNvSpPr>
            <a:spLocks noGrp="1"/>
          </p:cNvSpPr>
          <p:nvPr>
            <p:ph type="body" sz="quarter" idx="16" hasCustomPrompt="1"/>
          </p:nvPr>
        </p:nvSpPr>
        <p:spPr>
          <a:xfrm>
            <a:off x="177855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48" name="Text Placeholder 97"/>
          <p:cNvSpPr>
            <a:spLocks noGrp="1"/>
          </p:cNvSpPr>
          <p:nvPr>
            <p:ph type="body" sz="quarter" idx="17" hasCustomPrompt="1"/>
          </p:nvPr>
        </p:nvSpPr>
        <p:spPr>
          <a:xfrm>
            <a:off x="177855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49" name="Text Placeholder 97"/>
          <p:cNvSpPr>
            <a:spLocks noGrp="1"/>
          </p:cNvSpPr>
          <p:nvPr>
            <p:ph type="body" sz="quarter" idx="18" hasCustomPrompt="1"/>
          </p:nvPr>
        </p:nvSpPr>
        <p:spPr>
          <a:xfrm>
            <a:off x="734117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50" name="Text Placeholder 97"/>
          <p:cNvSpPr>
            <a:spLocks noGrp="1"/>
          </p:cNvSpPr>
          <p:nvPr>
            <p:ph type="body" sz="quarter" idx="19" hasCustomPrompt="1"/>
          </p:nvPr>
        </p:nvSpPr>
        <p:spPr>
          <a:xfrm>
            <a:off x="734117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51" name="Text Placeholder 97"/>
          <p:cNvSpPr>
            <a:spLocks noGrp="1"/>
          </p:cNvSpPr>
          <p:nvPr>
            <p:ph type="body" sz="quarter" idx="20" hasCustomPrompt="1"/>
          </p:nvPr>
        </p:nvSpPr>
        <p:spPr>
          <a:xfrm>
            <a:off x="734117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52" name="Text Placeholder 97"/>
          <p:cNvSpPr>
            <a:spLocks noGrp="1"/>
          </p:cNvSpPr>
          <p:nvPr>
            <p:ph type="body" sz="quarter" idx="21" hasCustomPrompt="1"/>
          </p:nvPr>
        </p:nvSpPr>
        <p:spPr>
          <a:xfrm>
            <a:off x="7341170" y="2287316"/>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20"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66964188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5">
            <a:lum/>
          </a:blip>
          <a:srcRect/>
          <a:stretch>
            <a:fillRect/>
          </a:stretch>
        </a:blipFill>
        <a:effectLst/>
      </p:bgPr>
    </p:bg>
    <p:spTree>
      <p:nvGrpSpPr>
        <p:cNvPr id="1" name=""/>
        <p:cNvGrpSpPr/>
        <p:nvPr/>
      </p:nvGrpSpPr>
      <p:grpSpPr>
        <a:xfrm>
          <a:off x="0" y="0"/>
          <a:ext cx="0" cy="0"/>
          <a:chOff x="0" y="0"/>
          <a:chExt cx="0" cy="0"/>
        </a:xfrm>
      </p:grpSpPr>
      <p:grpSp>
        <p:nvGrpSpPr>
          <p:cNvPr id="35" name="Group 25"/>
          <p:cNvGrpSpPr>
            <a:grpSpLocks noChangeAspect="1"/>
          </p:cNvGrpSpPr>
          <p:nvPr userDrawn="1"/>
        </p:nvGrpSpPr>
        <p:grpSpPr bwMode="auto">
          <a:xfrm>
            <a:off x="0" y="1466717"/>
            <a:ext cx="9584503" cy="5391283"/>
            <a:chOff x="0" y="0"/>
            <a:chExt cx="7680" cy="4320"/>
          </a:xfrm>
        </p:grpSpPr>
        <p:sp>
          <p:nvSpPr>
            <p:cNvPr id="36" name="AutoShape 24"/>
            <p:cNvSpPr>
              <a:spLocks noChangeAspect="1" noChangeArrowheads="1" noTextEdit="1"/>
            </p:cNvSpPr>
            <p:nvPr userDrawn="1"/>
          </p:nvSpPr>
          <p:spPr bwMode="auto">
            <a:xfrm>
              <a:off x="0" y="0"/>
              <a:ext cx="768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0"/>
            <p:cNvSpPr>
              <a:spLocks/>
            </p:cNvSpPr>
            <p:nvPr userDrawn="1"/>
          </p:nvSpPr>
          <p:spPr bwMode="auto">
            <a:xfrm>
              <a:off x="891" y="4266"/>
              <a:ext cx="117" cy="54"/>
            </a:xfrm>
            <a:custGeom>
              <a:avLst/>
              <a:gdLst>
                <a:gd name="T0" fmla="*/ 59 w 117"/>
                <a:gd name="T1" fmla="*/ 0 h 54"/>
                <a:gd name="T2" fmla="*/ 59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9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9" y="0"/>
                  </a:moveTo>
                  <a:lnTo>
                    <a:pt x="59" y="0"/>
                  </a:lnTo>
                  <a:lnTo>
                    <a:pt x="82" y="5"/>
                  </a:lnTo>
                  <a:lnTo>
                    <a:pt x="100" y="17"/>
                  </a:lnTo>
                  <a:lnTo>
                    <a:pt x="112" y="35"/>
                  </a:lnTo>
                  <a:lnTo>
                    <a:pt x="117" y="54"/>
                  </a:lnTo>
                  <a:lnTo>
                    <a:pt x="0" y="54"/>
                  </a:lnTo>
                  <a:lnTo>
                    <a:pt x="5" y="35"/>
                  </a:lnTo>
                  <a:lnTo>
                    <a:pt x="17" y="17"/>
                  </a:lnTo>
                  <a:lnTo>
                    <a:pt x="35" y="5"/>
                  </a:lnTo>
                  <a:lnTo>
                    <a:pt x="59"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1"/>
            <p:cNvSpPr>
              <a:spLocks/>
            </p:cNvSpPr>
            <p:nvPr userDrawn="1"/>
          </p:nvSpPr>
          <p:spPr bwMode="auto">
            <a:xfrm>
              <a:off x="189" y="3973"/>
              <a:ext cx="116" cy="347"/>
            </a:xfrm>
            <a:custGeom>
              <a:avLst/>
              <a:gdLst>
                <a:gd name="T0" fmla="*/ 55 w 116"/>
                <a:gd name="T1" fmla="*/ 0 h 347"/>
                <a:gd name="T2" fmla="*/ 58 w 116"/>
                <a:gd name="T3" fmla="*/ 0 h 347"/>
                <a:gd name="T4" fmla="*/ 81 w 116"/>
                <a:gd name="T5" fmla="*/ 5 h 347"/>
                <a:gd name="T6" fmla="*/ 97 w 116"/>
                <a:gd name="T7" fmla="*/ 19 h 347"/>
                <a:gd name="T8" fmla="*/ 111 w 116"/>
                <a:gd name="T9" fmla="*/ 35 h 347"/>
                <a:gd name="T10" fmla="*/ 116 w 116"/>
                <a:gd name="T11" fmla="*/ 58 h 347"/>
                <a:gd name="T12" fmla="*/ 116 w 116"/>
                <a:gd name="T13" fmla="*/ 347 h 347"/>
                <a:gd name="T14" fmla="*/ 0 w 116"/>
                <a:gd name="T15" fmla="*/ 347 h 347"/>
                <a:gd name="T16" fmla="*/ 0 w 116"/>
                <a:gd name="T17" fmla="*/ 58 h 347"/>
                <a:gd name="T18" fmla="*/ 4 w 116"/>
                <a:gd name="T19" fmla="*/ 35 h 347"/>
                <a:gd name="T20" fmla="*/ 16 w 116"/>
                <a:gd name="T21" fmla="*/ 19 h 347"/>
                <a:gd name="T22" fmla="*/ 34 w 116"/>
                <a:gd name="T23" fmla="*/ 5 h 347"/>
                <a:gd name="T24" fmla="*/ 55 w 116"/>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347">
                  <a:moveTo>
                    <a:pt x="55" y="0"/>
                  </a:moveTo>
                  <a:lnTo>
                    <a:pt x="58" y="0"/>
                  </a:lnTo>
                  <a:lnTo>
                    <a:pt x="81" y="5"/>
                  </a:lnTo>
                  <a:lnTo>
                    <a:pt x="97" y="19"/>
                  </a:lnTo>
                  <a:lnTo>
                    <a:pt x="111" y="35"/>
                  </a:lnTo>
                  <a:lnTo>
                    <a:pt x="116" y="58"/>
                  </a:lnTo>
                  <a:lnTo>
                    <a:pt x="116" y="347"/>
                  </a:lnTo>
                  <a:lnTo>
                    <a:pt x="0" y="347"/>
                  </a:lnTo>
                  <a:lnTo>
                    <a:pt x="0" y="58"/>
                  </a:lnTo>
                  <a:lnTo>
                    <a:pt x="4" y="35"/>
                  </a:lnTo>
                  <a:lnTo>
                    <a:pt x="16" y="19"/>
                  </a:lnTo>
                  <a:lnTo>
                    <a:pt x="34" y="5"/>
                  </a:lnTo>
                  <a:lnTo>
                    <a:pt x="55"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2"/>
            <p:cNvSpPr>
              <a:spLocks/>
            </p:cNvSpPr>
            <p:nvPr userDrawn="1"/>
          </p:nvSpPr>
          <p:spPr bwMode="auto">
            <a:xfrm>
              <a:off x="12" y="3799"/>
              <a:ext cx="116" cy="521"/>
            </a:xfrm>
            <a:custGeom>
              <a:avLst/>
              <a:gdLst>
                <a:gd name="T0" fmla="*/ 58 w 116"/>
                <a:gd name="T1" fmla="*/ 0 h 521"/>
                <a:gd name="T2" fmla="*/ 58 w 116"/>
                <a:gd name="T3" fmla="*/ 0 h 521"/>
                <a:gd name="T4" fmla="*/ 81 w 116"/>
                <a:gd name="T5" fmla="*/ 4 h 521"/>
                <a:gd name="T6" fmla="*/ 100 w 116"/>
                <a:gd name="T7" fmla="*/ 16 h 521"/>
                <a:gd name="T8" fmla="*/ 111 w 116"/>
                <a:gd name="T9" fmla="*/ 35 h 521"/>
                <a:gd name="T10" fmla="*/ 116 w 116"/>
                <a:gd name="T11" fmla="*/ 55 h 521"/>
                <a:gd name="T12" fmla="*/ 116 w 116"/>
                <a:gd name="T13" fmla="*/ 521 h 521"/>
                <a:gd name="T14" fmla="*/ 0 w 116"/>
                <a:gd name="T15" fmla="*/ 521 h 521"/>
                <a:gd name="T16" fmla="*/ 0 w 116"/>
                <a:gd name="T17" fmla="*/ 55 h 521"/>
                <a:gd name="T18" fmla="*/ 4 w 116"/>
                <a:gd name="T19" fmla="*/ 35 h 521"/>
                <a:gd name="T20" fmla="*/ 16 w 116"/>
                <a:gd name="T21" fmla="*/ 16 h 521"/>
                <a:gd name="T22" fmla="*/ 35 w 116"/>
                <a:gd name="T23" fmla="*/ 4 h 521"/>
                <a:gd name="T24" fmla="*/ 58 w 116"/>
                <a:gd name="T25"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1">
                  <a:moveTo>
                    <a:pt x="58" y="0"/>
                  </a:moveTo>
                  <a:lnTo>
                    <a:pt x="58" y="0"/>
                  </a:lnTo>
                  <a:lnTo>
                    <a:pt x="81" y="4"/>
                  </a:lnTo>
                  <a:lnTo>
                    <a:pt x="100" y="16"/>
                  </a:lnTo>
                  <a:lnTo>
                    <a:pt x="111" y="35"/>
                  </a:lnTo>
                  <a:lnTo>
                    <a:pt x="116" y="55"/>
                  </a:lnTo>
                  <a:lnTo>
                    <a:pt x="116" y="521"/>
                  </a:lnTo>
                  <a:lnTo>
                    <a:pt x="0" y="521"/>
                  </a:lnTo>
                  <a:lnTo>
                    <a:pt x="0" y="55"/>
                  </a:lnTo>
                  <a:lnTo>
                    <a:pt x="4" y="35"/>
                  </a:lnTo>
                  <a:lnTo>
                    <a:pt x="16" y="16"/>
                  </a:lnTo>
                  <a:lnTo>
                    <a:pt x="35" y="4"/>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3"/>
            <p:cNvSpPr>
              <a:spLocks/>
            </p:cNvSpPr>
            <p:nvPr userDrawn="1"/>
          </p:nvSpPr>
          <p:spPr bwMode="auto">
            <a:xfrm>
              <a:off x="363" y="4138"/>
              <a:ext cx="116" cy="182"/>
            </a:xfrm>
            <a:custGeom>
              <a:avLst/>
              <a:gdLst>
                <a:gd name="T0" fmla="*/ 58 w 116"/>
                <a:gd name="T1" fmla="*/ 0 h 182"/>
                <a:gd name="T2" fmla="*/ 61 w 116"/>
                <a:gd name="T3" fmla="*/ 0 h 182"/>
                <a:gd name="T4" fmla="*/ 82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2"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4"/>
            <p:cNvSpPr>
              <a:spLocks/>
            </p:cNvSpPr>
            <p:nvPr userDrawn="1"/>
          </p:nvSpPr>
          <p:spPr bwMode="auto">
            <a:xfrm>
              <a:off x="714" y="4092"/>
              <a:ext cx="117" cy="228"/>
            </a:xfrm>
            <a:custGeom>
              <a:avLst/>
              <a:gdLst>
                <a:gd name="T0" fmla="*/ 59 w 117"/>
                <a:gd name="T1" fmla="*/ 0 h 228"/>
                <a:gd name="T2" fmla="*/ 61 w 117"/>
                <a:gd name="T3" fmla="*/ 0 h 228"/>
                <a:gd name="T4" fmla="*/ 82 w 117"/>
                <a:gd name="T5" fmla="*/ 5 h 228"/>
                <a:gd name="T6" fmla="*/ 101 w 117"/>
                <a:gd name="T7" fmla="*/ 16 h 228"/>
                <a:gd name="T8" fmla="*/ 115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5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5"/>
                  </a:lnTo>
                  <a:lnTo>
                    <a:pt x="101" y="16"/>
                  </a:lnTo>
                  <a:lnTo>
                    <a:pt x="115" y="35"/>
                  </a:lnTo>
                  <a:lnTo>
                    <a:pt x="117" y="56"/>
                  </a:lnTo>
                  <a:lnTo>
                    <a:pt x="117" y="228"/>
                  </a:lnTo>
                  <a:lnTo>
                    <a:pt x="0" y="228"/>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5"/>
            <p:cNvSpPr>
              <a:spLocks/>
            </p:cNvSpPr>
            <p:nvPr userDrawn="1"/>
          </p:nvSpPr>
          <p:spPr bwMode="auto">
            <a:xfrm>
              <a:off x="540" y="4211"/>
              <a:ext cx="116" cy="109"/>
            </a:xfrm>
            <a:custGeom>
              <a:avLst/>
              <a:gdLst>
                <a:gd name="T0" fmla="*/ 56 w 116"/>
                <a:gd name="T1" fmla="*/ 0 h 109"/>
                <a:gd name="T2" fmla="*/ 58 w 116"/>
                <a:gd name="T3" fmla="*/ 0 h 109"/>
                <a:gd name="T4" fmla="*/ 81 w 116"/>
                <a:gd name="T5" fmla="*/ 2 h 109"/>
                <a:gd name="T6" fmla="*/ 98 w 116"/>
                <a:gd name="T7" fmla="*/ 16 h 109"/>
                <a:gd name="T8" fmla="*/ 112 w 116"/>
                <a:gd name="T9" fmla="*/ 35 h 109"/>
                <a:gd name="T10" fmla="*/ 116 w 116"/>
                <a:gd name="T11" fmla="*/ 55 h 109"/>
                <a:gd name="T12" fmla="*/ 116 w 116"/>
                <a:gd name="T13" fmla="*/ 109 h 109"/>
                <a:gd name="T14" fmla="*/ 0 w 116"/>
                <a:gd name="T15" fmla="*/ 109 h 109"/>
                <a:gd name="T16" fmla="*/ 0 w 116"/>
                <a:gd name="T17" fmla="*/ 55 h 109"/>
                <a:gd name="T18" fmla="*/ 5 w 116"/>
                <a:gd name="T19" fmla="*/ 35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5"/>
                  </a:lnTo>
                  <a:lnTo>
                    <a:pt x="116" y="55"/>
                  </a:lnTo>
                  <a:lnTo>
                    <a:pt x="116" y="109"/>
                  </a:lnTo>
                  <a:lnTo>
                    <a:pt x="0" y="109"/>
                  </a:lnTo>
                  <a:lnTo>
                    <a:pt x="0" y="55"/>
                  </a:lnTo>
                  <a:lnTo>
                    <a:pt x="5" y="35"/>
                  </a:lnTo>
                  <a:lnTo>
                    <a:pt x="16" y="16"/>
                  </a:lnTo>
                  <a:lnTo>
                    <a:pt x="35" y="2"/>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36"/>
            <p:cNvSpPr>
              <a:spLocks/>
            </p:cNvSpPr>
            <p:nvPr userDrawn="1"/>
          </p:nvSpPr>
          <p:spPr bwMode="auto">
            <a:xfrm>
              <a:off x="714" y="3799"/>
              <a:ext cx="117" cy="230"/>
            </a:xfrm>
            <a:custGeom>
              <a:avLst/>
              <a:gdLst>
                <a:gd name="T0" fmla="*/ 59 w 117"/>
                <a:gd name="T1" fmla="*/ 0 h 230"/>
                <a:gd name="T2" fmla="*/ 61 w 117"/>
                <a:gd name="T3" fmla="*/ 0 h 230"/>
                <a:gd name="T4" fmla="*/ 82 w 117"/>
                <a:gd name="T5" fmla="*/ 4 h 230"/>
                <a:gd name="T6" fmla="*/ 101 w 117"/>
                <a:gd name="T7" fmla="*/ 16 h 230"/>
                <a:gd name="T8" fmla="*/ 112 w 117"/>
                <a:gd name="T9" fmla="*/ 35 h 230"/>
                <a:gd name="T10" fmla="*/ 117 w 117"/>
                <a:gd name="T11" fmla="*/ 55 h 230"/>
                <a:gd name="T12" fmla="*/ 117 w 117"/>
                <a:gd name="T13" fmla="*/ 174 h 230"/>
                <a:gd name="T14" fmla="*/ 112 w 117"/>
                <a:gd name="T15" fmla="*/ 195 h 230"/>
                <a:gd name="T16" fmla="*/ 101 w 117"/>
                <a:gd name="T17" fmla="*/ 214 h 230"/>
                <a:gd name="T18" fmla="*/ 82 w 117"/>
                <a:gd name="T19" fmla="*/ 228 h 230"/>
                <a:gd name="T20" fmla="*/ 61 w 117"/>
                <a:gd name="T21" fmla="*/ 230 h 230"/>
                <a:gd name="T22" fmla="*/ 59 w 117"/>
                <a:gd name="T23" fmla="*/ 230 h 230"/>
                <a:gd name="T24" fmla="*/ 35 w 117"/>
                <a:gd name="T25" fmla="*/ 228 h 230"/>
                <a:gd name="T26" fmla="*/ 19 w 117"/>
                <a:gd name="T27" fmla="*/ 214 h 230"/>
                <a:gd name="T28" fmla="*/ 5 w 117"/>
                <a:gd name="T29" fmla="*/ 195 h 230"/>
                <a:gd name="T30" fmla="*/ 0 w 117"/>
                <a:gd name="T31" fmla="*/ 174 h 230"/>
                <a:gd name="T32" fmla="*/ 0 w 117"/>
                <a:gd name="T33" fmla="*/ 55 h 230"/>
                <a:gd name="T34" fmla="*/ 5 w 117"/>
                <a:gd name="T35" fmla="*/ 35 h 230"/>
                <a:gd name="T36" fmla="*/ 19 w 117"/>
                <a:gd name="T37" fmla="*/ 16 h 230"/>
                <a:gd name="T38" fmla="*/ 35 w 117"/>
                <a:gd name="T39" fmla="*/ 4 h 230"/>
                <a:gd name="T40" fmla="*/ 59 w 117"/>
                <a:gd name="T41"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0">
                  <a:moveTo>
                    <a:pt x="59" y="0"/>
                  </a:moveTo>
                  <a:lnTo>
                    <a:pt x="61" y="0"/>
                  </a:lnTo>
                  <a:lnTo>
                    <a:pt x="82" y="4"/>
                  </a:lnTo>
                  <a:lnTo>
                    <a:pt x="101" y="16"/>
                  </a:lnTo>
                  <a:lnTo>
                    <a:pt x="112" y="35"/>
                  </a:lnTo>
                  <a:lnTo>
                    <a:pt x="117" y="55"/>
                  </a:lnTo>
                  <a:lnTo>
                    <a:pt x="117" y="174"/>
                  </a:lnTo>
                  <a:lnTo>
                    <a:pt x="112" y="195"/>
                  </a:lnTo>
                  <a:lnTo>
                    <a:pt x="101" y="214"/>
                  </a:lnTo>
                  <a:lnTo>
                    <a:pt x="82" y="228"/>
                  </a:lnTo>
                  <a:lnTo>
                    <a:pt x="61" y="230"/>
                  </a:lnTo>
                  <a:lnTo>
                    <a:pt x="59" y="230"/>
                  </a:lnTo>
                  <a:lnTo>
                    <a:pt x="35" y="228"/>
                  </a:lnTo>
                  <a:lnTo>
                    <a:pt x="19" y="214"/>
                  </a:lnTo>
                  <a:lnTo>
                    <a:pt x="5" y="195"/>
                  </a:lnTo>
                  <a:lnTo>
                    <a:pt x="0" y="174"/>
                  </a:lnTo>
                  <a:lnTo>
                    <a:pt x="0" y="55"/>
                  </a:lnTo>
                  <a:lnTo>
                    <a:pt x="5" y="35"/>
                  </a:lnTo>
                  <a:lnTo>
                    <a:pt x="19" y="16"/>
                  </a:lnTo>
                  <a:lnTo>
                    <a:pt x="35" y="4"/>
                  </a:lnTo>
                  <a:lnTo>
                    <a:pt x="59"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37"/>
            <p:cNvSpPr>
              <a:spLocks/>
            </p:cNvSpPr>
            <p:nvPr userDrawn="1"/>
          </p:nvSpPr>
          <p:spPr bwMode="auto">
            <a:xfrm>
              <a:off x="1068" y="4266"/>
              <a:ext cx="114" cy="54"/>
            </a:xfrm>
            <a:custGeom>
              <a:avLst/>
              <a:gdLst>
                <a:gd name="T0" fmla="*/ 56 w 114"/>
                <a:gd name="T1" fmla="*/ 0 h 54"/>
                <a:gd name="T2" fmla="*/ 58 w 114"/>
                <a:gd name="T3" fmla="*/ 0 h 54"/>
                <a:gd name="T4" fmla="*/ 79 w 114"/>
                <a:gd name="T5" fmla="*/ 5 h 54"/>
                <a:gd name="T6" fmla="*/ 98 w 114"/>
                <a:gd name="T7" fmla="*/ 17 h 54"/>
                <a:gd name="T8" fmla="*/ 110 w 114"/>
                <a:gd name="T9" fmla="*/ 35 h 54"/>
                <a:gd name="T10" fmla="*/ 114 w 114"/>
                <a:gd name="T11" fmla="*/ 54 h 54"/>
                <a:gd name="T12" fmla="*/ 0 w 114"/>
                <a:gd name="T13" fmla="*/ 54 h 54"/>
                <a:gd name="T14" fmla="*/ 3 w 114"/>
                <a:gd name="T15" fmla="*/ 35 h 54"/>
                <a:gd name="T16" fmla="*/ 17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10" y="35"/>
                  </a:lnTo>
                  <a:lnTo>
                    <a:pt x="114" y="54"/>
                  </a:lnTo>
                  <a:lnTo>
                    <a:pt x="0" y="54"/>
                  </a:lnTo>
                  <a:lnTo>
                    <a:pt x="3" y="35"/>
                  </a:lnTo>
                  <a:lnTo>
                    <a:pt x="17" y="17"/>
                  </a:lnTo>
                  <a:lnTo>
                    <a:pt x="33" y="5"/>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38"/>
            <p:cNvSpPr>
              <a:spLocks/>
            </p:cNvSpPr>
            <p:nvPr userDrawn="1"/>
          </p:nvSpPr>
          <p:spPr bwMode="auto">
            <a:xfrm>
              <a:off x="891" y="3973"/>
              <a:ext cx="117" cy="233"/>
            </a:xfrm>
            <a:custGeom>
              <a:avLst/>
              <a:gdLst>
                <a:gd name="T0" fmla="*/ 59 w 117"/>
                <a:gd name="T1" fmla="*/ 0 h 233"/>
                <a:gd name="T2" fmla="*/ 59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9 w 117"/>
                <a:gd name="T21" fmla="*/ 233 h 233"/>
                <a:gd name="T22" fmla="*/ 59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9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9" y="0"/>
                  </a:moveTo>
                  <a:lnTo>
                    <a:pt x="59" y="0"/>
                  </a:lnTo>
                  <a:lnTo>
                    <a:pt x="82" y="5"/>
                  </a:lnTo>
                  <a:lnTo>
                    <a:pt x="100" y="19"/>
                  </a:lnTo>
                  <a:lnTo>
                    <a:pt x="112" y="35"/>
                  </a:lnTo>
                  <a:lnTo>
                    <a:pt x="117" y="58"/>
                  </a:lnTo>
                  <a:lnTo>
                    <a:pt x="117" y="175"/>
                  </a:lnTo>
                  <a:lnTo>
                    <a:pt x="112" y="198"/>
                  </a:lnTo>
                  <a:lnTo>
                    <a:pt x="100" y="217"/>
                  </a:lnTo>
                  <a:lnTo>
                    <a:pt x="82" y="228"/>
                  </a:lnTo>
                  <a:lnTo>
                    <a:pt x="59" y="233"/>
                  </a:lnTo>
                  <a:lnTo>
                    <a:pt x="59" y="233"/>
                  </a:lnTo>
                  <a:lnTo>
                    <a:pt x="35" y="228"/>
                  </a:lnTo>
                  <a:lnTo>
                    <a:pt x="17" y="217"/>
                  </a:lnTo>
                  <a:lnTo>
                    <a:pt x="5" y="198"/>
                  </a:lnTo>
                  <a:lnTo>
                    <a:pt x="0" y="175"/>
                  </a:lnTo>
                  <a:lnTo>
                    <a:pt x="0" y="58"/>
                  </a:lnTo>
                  <a:lnTo>
                    <a:pt x="5" y="35"/>
                  </a:lnTo>
                  <a:lnTo>
                    <a:pt x="17" y="19"/>
                  </a:lnTo>
                  <a:lnTo>
                    <a:pt x="35" y="5"/>
                  </a:lnTo>
                  <a:lnTo>
                    <a:pt x="59"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39"/>
            <p:cNvSpPr>
              <a:spLocks/>
            </p:cNvSpPr>
            <p:nvPr userDrawn="1"/>
          </p:nvSpPr>
          <p:spPr bwMode="auto">
            <a:xfrm>
              <a:off x="1240" y="4150"/>
              <a:ext cx="117" cy="170"/>
            </a:xfrm>
            <a:custGeom>
              <a:avLst/>
              <a:gdLst>
                <a:gd name="T0" fmla="*/ 59 w 117"/>
                <a:gd name="T1" fmla="*/ 0 h 170"/>
                <a:gd name="T2" fmla="*/ 61 w 117"/>
                <a:gd name="T3" fmla="*/ 0 h 170"/>
                <a:gd name="T4" fmla="*/ 82 w 117"/>
                <a:gd name="T5" fmla="*/ 5 h 170"/>
                <a:gd name="T6" fmla="*/ 101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9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9" y="0"/>
                  </a:moveTo>
                  <a:lnTo>
                    <a:pt x="61" y="0"/>
                  </a:lnTo>
                  <a:lnTo>
                    <a:pt x="82" y="5"/>
                  </a:lnTo>
                  <a:lnTo>
                    <a:pt x="101" y="16"/>
                  </a:lnTo>
                  <a:lnTo>
                    <a:pt x="114" y="35"/>
                  </a:lnTo>
                  <a:lnTo>
                    <a:pt x="117" y="56"/>
                  </a:lnTo>
                  <a:lnTo>
                    <a:pt x="117" y="170"/>
                  </a:lnTo>
                  <a:lnTo>
                    <a:pt x="0" y="170"/>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0"/>
            <p:cNvSpPr>
              <a:spLocks/>
            </p:cNvSpPr>
            <p:nvPr userDrawn="1"/>
          </p:nvSpPr>
          <p:spPr bwMode="auto">
            <a:xfrm>
              <a:off x="1415" y="4150"/>
              <a:ext cx="116" cy="170"/>
            </a:xfrm>
            <a:custGeom>
              <a:avLst/>
              <a:gdLst>
                <a:gd name="T0" fmla="*/ 58 w 116"/>
                <a:gd name="T1" fmla="*/ 0 h 170"/>
                <a:gd name="T2" fmla="*/ 58 w 116"/>
                <a:gd name="T3" fmla="*/ 0 h 170"/>
                <a:gd name="T4" fmla="*/ 81 w 116"/>
                <a:gd name="T5" fmla="*/ 5 h 170"/>
                <a:gd name="T6" fmla="*/ 100 w 116"/>
                <a:gd name="T7" fmla="*/ 16 h 170"/>
                <a:gd name="T8" fmla="*/ 112 w 116"/>
                <a:gd name="T9" fmla="*/ 35 h 170"/>
                <a:gd name="T10" fmla="*/ 116 w 116"/>
                <a:gd name="T11" fmla="*/ 56 h 170"/>
                <a:gd name="T12" fmla="*/ 116 w 116"/>
                <a:gd name="T13" fmla="*/ 170 h 170"/>
                <a:gd name="T14" fmla="*/ 0 w 116"/>
                <a:gd name="T15" fmla="*/ 170 h 170"/>
                <a:gd name="T16" fmla="*/ 0 w 116"/>
                <a:gd name="T17" fmla="*/ 56 h 170"/>
                <a:gd name="T18" fmla="*/ 5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2" y="35"/>
                  </a:lnTo>
                  <a:lnTo>
                    <a:pt x="116" y="56"/>
                  </a:lnTo>
                  <a:lnTo>
                    <a:pt x="116" y="170"/>
                  </a:lnTo>
                  <a:lnTo>
                    <a:pt x="0" y="170"/>
                  </a:lnTo>
                  <a:lnTo>
                    <a:pt x="0" y="56"/>
                  </a:lnTo>
                  <a:lnTo>
                    <a:pt x="5" y="35"/>
                  </a:lnTo>
                  <a:lnTo>
                    <a:pt x="16" y="16"/>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1"/>
            <p:cNvSpPr>
              <a:spLocks/>
            </p:cNvSpPr>
            <p:nvPr userDrawn="1"/>
          </p:nvSpPr>
          <p:spPr bwMode="auto">
            <a:xfrm>
              <a:off x="1592" y="4150"/>
              <a:ext cx="230" cy="116"/>
            </a:xfrm>
            <a:custGeom>
              <a:avLst/>
              <a:gdLst>
                <a:gd name="T0" fmla="*/ 56 w 230"/>
                <a:gd name="T1" fmla="*/ 0 h 116"/>
                <a:gd name="T2" fmla="*/ 174 w 230"/>
                <a:gd name="T3" fmla="*/ 0 h 116"/>
                <a:gd name="T4" fmla="*/ 195 w 230"/>
                <a:gd name="T5" fmla="*/ 5 h 116"/>
                <a:gd name="T6" fmla="*/ 214 w 230"/>
                <a:gd name="T7" fmla="*/ 16 h 116"/>
                <a:gd name="T8" fmla="*/ 226 w 230"/>
                <a:gd name="T9" fmla="*/ 35 h 116"/>
                <a:gd name="T10" fmla="*/ 230 w 230"/>
                <a:gd name="T11" fmla="*/ 56 h 116"/>
                <a:gd name="T12" fmla="*/ 230 w 230"/>
                <a:gd name="T13" fmla="*/ 58 h 116"/>
                <a:gd name="T14" fmla="*/ 226 w 230"/>
                <a:gd name="T15" fmla="*/ 82 h 116"/>
                <a:gd name="T16" fmla="*/ 214 w 230"/>
                <a:gd name="T17" fmla="*/ 100 h 116"/>
                <a:gd name="T18" fmla="*/ 195 w 230"/>
                <a:gd name="T19" fmla="*/ 112 h 116"/>
                <a:gd name="T20" fmla="*/ 174 w 230"/>
                <a:gd name="T21" fmla="*/ 116 h 116"/>
                <a:gd name="T22" fmla="*/ 56 w 230"/>
                <a:gd name="T23" fmla="*/ 116 h 116"/>
                <a:gd name="T24" fmla="*/ 35 w 230"/>
                <a:gd name="T25" fmla="*/ 112 h 116"/>
                <a:gd name="T26" fmla="*/ 16 w 230"/>
                <a:gd name="T27" fmla="*/ 100 h 116"/>
                <a:gd name="T28" fmla="*/ 2 w 230"/>
                <a:gd name="T29" fmla="*/ 82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6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6" y="0"/>
                  </a:moveTo>
                  <a:lnTo>
                    <a:pt x="174" y="0"/>
                  </a:lnTo>
                  <a:lnTo>
                    <a:pt x="195" y="5"/>
                  </a:lnTo>
                  <a:lnTo>
                    <a:pt x="214" y="16"/>
                  </a:lnTo>
                  <a:lnTo>
                    <a:pt x="226" y="35"/>
                  </a:lnTo>
                  <a:lnTo>
                    <a:pt x="230" y="56"/>
                  </a:lnTo>
                  <a:lnTo>
                    <a:pt x="230" y="58"/>
                  </a:lnTo>
                  <a:lnTo>
                    <a:pt x="226" y="82"/>
                  </a:lnTo>
                  <a:lnTo>
                    <a:pt x="214" y="100"/>
                  </a:lnTo>
                  <a:lnTo>
                    <a:pt x="195" y="112"/>
                  </a:lnTo>
                  <a:lnTo>
                    <a:pt x="174" y="116"/>
                  </a:lnTo>
                  <a:lnTo>
                    <a:pt x="56" y="116"/>
                  </a:lnTo>
                  <a:lnTo>
                    <a:pt x="35" y="112"/>
                  </a:lnTo>
                  <a:lnTo>
                    <a:pt x="16" y="100"/>
                  </a:lnTo>
                  <a:lnTo>
                    <a:pt x="2" y="82"/>
                  </a:lnTo>
                  <a:lnTo>
                    <a:pt x="0" y="58"/>
                  </a:lnTo>
                  <a:lnTo>
                    <a:pt x="0" y="56"/>
                  </a:lnTo>
                  <a:lnTo>
                    <a:pt x="2" y="35"/>
                  </a:lnTo>
                  <a:lnTo>
                    <a:pt x="16" y="16"/>
                  </a:lnTo>
                  <a:lnTo>
                    <a:pt x="35" y="5"/>
                  </a:lnTo>
                  <a:lnTo>
                    <a:pt x="56"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2"/>
            <p:cNvSpPr>
              <a:spLocks/>
            </p:cNvSpPr>
            <p:nvPr userDrawn="1"/>
          </p:nvSpPr>
          <p:spPr bwMode="auto">
            <a:xfrm>
              <a:off x="1711" y="4150"/>
              <a:ext cx="116" cy="170"/>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4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4"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3"/>
            <p:cNvSpPr>
              <a:spLocks/>
            </p:cNvSpPr>
            <p:nvPr userDrawn="1"/>
          </p:nvSpPr>
          <p:spPr bwMode="auto">
            <a:xfrm>
              <a:off x="2060" y="4266"/>
              <a:ext cx="407" cy="54"/>
            </a:xfrm>
            <a:custGeom>
              <a:avLst/>
              <a:gdLst>
                <a:gd name="T0" fmla="*/ 55 w 407"/>
                <a:gd name="T1" fmla="*/ 0 h 54"/>
                <a:gd name="T2" fmla="*/ 351 w 407"/>
                <a:gd name="T3" fmla="*/ 0 h 54"/>
                <a:gd name="T4" fmla="*/ 374 w 407"/>
                <a:gd name="T5" fmla="*/ 5 h 54"/>
                <a:gd name="T6" fmla="*/ 391 w 407"/>
                <a:gd name="T7" fmla="*/ 17 h 54"/>
                <a:gd name="T8" fmla="*/ 405 w 407"/>
                <a:gd name="T9" fmla="*/ 35 h 54"/>
                <a:gd name="T10" fmla="*/ 407 w 407"/>
                <a:gd name="T11" fmla="*/ 54 h 54"/>
                <a:gd name="T12" fmla="*/ 0 w 407"/>
                <a:gd name="T13" fmla="*/ 54 h 54"/>
                <a:gd name="T14" fmla="*/ 4 w 407"/>
                <a:gd name="T15" fmla="*/ 35 h 54"/>
                <a:gd name="T16" fmla="*/ 16 w 407"/>
                <a:gd name="T17" fmla="*/ 17 h 54"/>
                <a:gd name="T18" fmla="*/ 35 w 407"/>
                <a:gd name="T19" fmla="*/ 5 h 54"/>
                <a:gd name="T20" fmla="*/ 55 w 40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7" h="54">
                  <a:moveTo>
                    <a:pt x="55" y="0"/>
                  </a:moveTo>
                  <a:lnTo>
                    <a:pt x="351" y="0"/>
                  </a:lnTo>
                  <a:lnTo>
                    <a:pt x="374" y="5"/>
                  </a:lnTo>
                  <a:lnTo>
                    <a:pt x="391" y="17"/>
                  </a:lnTo>
                  <a:lnTo>
                    <a:pt x="405" y="35"/>
                  </a:lnTo>
                  <a:lnTo>
                    <a:pt x="407" y="54"/>
                  </a:lnTo>
                  <a:lnTo>
                    <a:pt x="0" y="54"/>
                  </a:lnTo>
                  <a:lnTo>
                    <a:pt x="4" y="35"/>
                  </a:lnTo>
                  <a:lnTo>
                    <a:pt x="16" y="17"/>
                  </a:lnTo>
                  <a:lnTo>
                    <a:pt x="35" y="5"/>
                  </a:lnTo>
                  <a:lnTo>
                    <a:pt x="55"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userDrawn="1"/>
          </p:nvSpPr>
          <p:spPr bwMode="auto">
            <a:xfrm>
              <a:off x="1883" y="4266"/>
              <a:ext cx="116" cy="54"/>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5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5"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userDrawn="1"/>
          </p:nvSpPr>
          <p:spPr bwMode="auto">
            <a:xfrm>
              <a:off x="189" y="3799"/>
              <a:ext cx="116" cy="116"/>
            </a:xfrm>
            <a:custGeom>
              <a:avLst/>
              <a:gdLst>
                <a:gd name="T0" fmla="*/ 55 w 116"/>
                <a:gd name="T1" fmla="*/ 0 h 116"/>
                <a:gd name="T2" fmla="*/ 58 w 116"/>
                <a:gd name="T3" fmla="*/ 0 h 116"/>
                <a:gd name="T4" fmla="*/ 81 w 116"/>
                <a:gd name="T5" fmla="*/ 4 h 116"/>
                <a:gd name="T6" fmla="*/ 97 w 116"/>
                <a:gd name="T7" fmla="*/ 16 h 116"/>
                <a:gd name="T8" fmla="*/ 111 w 116"/>
                <a:gd name="T9" fmla="*/ 35 h 116"/>
                <a:gd name="T10" fmla="*/ 116 w 116"/>
                <a:gd name="T11" fmla="*/ 55 h 116"/>
                <a:gd name="T12" fmla="*/ 116 w 116"/>
                <a:gd name="T13" fmla="*/ 58 h 116"/>
                <a:gd name="T14" fmla="*/ 111 w 116"/>
                <a:gd name="T15" fmla="*/ 81 h 116"/>
                <a:gd name="T16" fmla="*/ 97 w 116"/>
                <a:gd name="T17" fmla="*/ 97 h 116"/>
                <a:gd name="T18" fmla="*/ 81 w 116"/>
                <a:gd name="T19" fmla="*/ 111 h 116"/>
                <a:gd name="T20" fmla="*/ 58 w 116"/>
                <a:gd name="T21" fmla="*/ 116 h 116"/>
                <a:gd name="T22" fmla="*/ 55 w 116"/>
                <a:gd name="T23" fmla="*/ 116 h 116"/>
                <a:gd name="T24" fmla="*/ 34 w 116"/>
                <a:gd name="T25" fmla="*/ 111 h 116"/>
                <a:gd name="T26" fmla="*/ 16 w 116"/>
                <a:gd name="T27" fmla="*/ 97 h 116"/>
                <a:gd name="T28" fmla="*/ 4 w 116"/>
                <a:gd name="T29" fmla="*/ 81 h 116"/>
                <a:gd name="T30" fmla="*/ 0 w 116"/>
                <a:gd name="T31" fmla="*/ 58 h 116"/>
                <a:gd name="T32" fmla="*/ 0 w 116"/>
                <a:gd name="T33" fmla="*/ 55 h 116"/>
                <a:gd name="T34" fmla="*/ 4 w 116"/>
                <a:gd name="T35" fmla="*/ 35 h 116"/>
                <a:gd name="T36" fmla="*/ 16 w 116"/>
                <a:gd name="T37" fmla="*/ 16 h 116"/>
                <a:gd name="T38" fmla="*/ 34 w 116"/>
                <a:gd name="T39" fmla="*/ 4 h 116"/>
                <a:gd name="T40" fmla="*/ 55 w 116"/>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16">
                  <a:moveTo>
                    <a:pt x="55" y="0"/>
                  </a:moveTo>
                  <a:lnTo>
                    <a:pt x="58" y="0"/>
                  </a:lnTo>
                  <a:lnTo>
                    <a:pt x="81" y="4"/>
                  </a:lnTo>
                  <a:lnTo>
                    <a:pt x="97" y="16"/>
                  </a:lnTo>
                  <a:lnTo>
                    <a:pt x="111" y="35"/>
                  </a:lnTo>
                  <a:lnTo>
                    <a:pt x="116" y="55"/>
                  </a:lnTo>
                  <a:lnTo>
                    <a:pt x="116" y="58"/>
                  </a:lnTo>
                  <a:lnTo>
                    <a:pt x="111" y="81"/>
                  </a:lnTo>
                  <a:lnTo>
                    <a:pt x="97" y="97"/>
                  </a:lnTo>
                  <a:lnTo>
                    <a:pt x="81" y="111"/>
                  </a:lnTo>
                  <a:lnTo>
                    <a:pt x="58" y="116"/>
                  </a:lnTo>
                  <a:lnTo>
                    <a:pt x="55" y="116"/>
                  </a:lnTo>
                  <a:lnTo>
                    <a:pt x="34" y="111"/>
                  </a:lnTo>
                  <a:lnTo>
                    <a:pt x="16" y="97"/>
                  </a:lnTo>
                  <a:lnTo>
                    <a:pt x="4" y="81"/>
                  </a:lnTo>
                  <a:lnTo>
                    <a:pt x="0" y="58"/>
                  </a:lnTo>
                  <a:lnTo>
                    <a:pt x="0" y="55"/>
                  </a:lnTo>
                  <a:lnTo>
                    <a:pt x="4" y="35"/>
                  </a:lnTo>
                  <a:lnTo>
                    <a:pt x="16" y="16"/>
                  </a:lnTo>
                  <a:lnTo>
                    <a:pt x="34" y="4"/>
                  </a:lnTo>
                  <a:lnTo>
                    <a:pt x="55"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userDrawn="1"/>
          </p:nvSpPr>
          <p:spPr bwMode="auto">
            <a:xfrm>
              <a:off x="363" y="3799"/>
              <a:ext cx="116" cy="281"/>
            </a:xfrm>
            <a:custGeom>
              <a:avLst/>
              <a:gdLst>
                <a:gd name="T0" fmla="*/ 58 w 116"/>
                <a:gd name="T1" fmla="*/ 0 h 281"/>
                <a:gd name="T2" fmla="*/ 61 w 116"/>
                <a:gd name="T3" fmla="*/ 0 h 281"/>
                <a:gd name="T4" fmla="*/ 82 w 116"/>
                <a:gd name="T5" fmla="*/ 4 h 281"/>
                <a:gd name="T6" fmla="*/ 100 w 116"/>
                <a:gd name="T7" fmla="*/ 16 h 281"/>
                <a:gd name="T8" fmla="*/ 112 w 116"/>
                <a:gd name="T9" fmla="*/ 35 h 281"/>
                <a:gd name="T10" fmla="*/ 116 w 116"/>
                <a:gd name="T11" fmla="*/ 55 h 281"/>
                <a:gd name="T12" fmla="*/ 116 w 116"/>
                <a:gd name="T13" fmla="*/ 223 h 281"/>
                <a:gd name="T14" fmla="*/ 112 w 116"/>
                <a:gd name="T15" fmla="*/ 246 h 281"/>
                <a:gd name="T16" fmla="*/ 100 w 116"/>
                <a:gd name="T17" fmla="*/ 263 h 281"/>
                <a:gd name="T18" fmla="*/ 82 w 116"/>
                <a:gd name="T19" fmla="*/ 277 h 281"/>
                <a:gd name="T20" fmla="*/ 61 w 116"/>
                <a:gd name="T21" fmla="*/ 281 h 281"/>
                <a:gd name="T22" fmla="*/ 58 w 116"/>
                <a:gd name="T23" fmla="*/ 281 h 281"/>
                <a:gd name="T24" fmla="*/ 35 w 116"/>
                <a:gd name="T25" fmla="*/ 277 h 281"/>
                <a:gd name="T26" fmla="*/ 16 w 116"/>
                <a:gd name="T27" fmla="*/ 263 h 281"/>
                <a:gd name="T28" fmla="*/ 5 w 116"/>
                <a:gd name="T29" fmla="*/ 246 h 281"/>
                <a:gd name="T30" fmla="*/ 0 w 116"/>
                <a:gd name="T31" fmla="*/ 223 h 281"/>
                <a:gd name="T32" fmla="*/ 0 w 116"/>
                <a:gd name="T33" fmla="*/ 55 h 281"/>
                <a:gd name="T34" fmla="*/ 5 w 116"/>
                <a:gd name="T35" fmla="*/ 35 h 281"/>
                <a:gd name="T36" fmla="*/ 16 w 116"/>
                <a:gd name="T37" fmla="*/ 16 h 281"/>
                <a:gd name="T38" fmla="*/ 35 w 116"/>
                <a:gd name="T39" fmla="*/ 4 h 281"/>
                <a:gd name="T40" fmla="*/ 58 w 116"/>
                <a:gd name="T41"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1">
                  <a:moveTo>
                    <a:pt x="58" y="0"/>
                  </a:moveTo>
                  <a:lnTo>
                    <a:pt x="61" y="0"/>
                  </a:lnTo>
                  <a:lnTo>
                    <a:pt x="82" y="4"/>
                  </a:lnTo>
                  <a:lnTo>
                    <a:pt x="100" y="16"/>
                  </a:lnTo>
                  <a:lnTo>
                    <a:pt x="112" y="35"/>
                  </a:lnTo>
                  <a:lnTo>
                    <a:pt x="116" y="55"/>
                  </a:lnTo>
                  <a:lnTo>
                    <a:pt x="116" y="223"/>
                  </a:lnTo>
                  <a:lnTo>
                    <a:pt x="112" y="246"/>
                  </a:lnTo>
                  <a:lnTo>
                    <a:pt x="100" y="263"/>
                  </a:lnTo>
                  <a:lnTo>
                    <a:pt x="82" y="277"/>
                  </a:lnTo>
                  <a:lnTo>
                    <a:pt x="61" y="281"/>
                  </a:lnTo>
                  <a:lnTo>
                    <a:pt x="58" y="281"/>
                  </a:lnTo>
                  <a:lnTo>
                    <a:pt x="35" y="277"/>
                  </a:lnTo>
                  <a:lnTo>
                    <a:pt x="16" y="263"/>
                  </a:lnTo>
                  <a:lnTo>
                    <a:pt x="5" y="246"/>
                  </a:lnTo>
                  <a:lnTo>
                    <a:pt x="0" y="223"/>
                  </a:lnTo>
                  <a:lnTo>
                    <a:pt x="0" y="55"/>
                  </a:lnTo>
                  <a:lnTo>
                    <a:pt x="5" y="35"/>
                  </a:lnTo>
                  <a:lnTo>
                    <a:pt x="16" y="16"/>
                  </a:lnTo>
                  <a:lnTo>
                    <a:pt x="35" y="4"/>
                  </a:lnTo>
                  <a:lnTo>
                    <a:pt x="58"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Rectangle 2"/>
          <p:cNvSpPr/>
          <p:nvPr userDrawn="1"/>
        </p:nvSpPr>
        <p:spPr bwMode="auto">
          <a:xfrm flipV="1">
            <a:off x="11727768"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F3922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16" name="Rectangle 2"/>
          <p:cNvSpPr/>
          <p:nvPr userDrawn="1"/>
        </p:nvSpPr>
        <p:spPr bwMode="auto">
          <a:xfrm flipV="1">
            <a:off x="11834446"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7" name="Title Placeholder 1"/>
          <p:cNvSpPr>
            <a:spLocks noGrp="1"/>
          </p:cNvSpPr>
          <p:nvPr>
            <p:ph type="title"/>
          </p:nvPr>
        </p:nvSpPr>
        <p:spPr>
          <a:xfrm>
            <a:off x="624395" y="3131"/>
            <a:ext cx="10972800" cy="1141943"/>
          </a:xfrm>
          <a:prstGeom prst="rect">
            <a:avLst/>
          </a:prstGeom>
        </p:spPr>
        <p:txBody>
          <a:bodyPr vert="horz" lIns="68589" tIns="34295" rIns="68589" bIns="34295" rtlCol="0" anchor="ctr">
            <a:normAutofit/>
          </a:bodyPr>
          <a:lstStyle/>
          <a:p>
            <a:r>
              <a:rPr lang="en-US"/>
              <a:t>Click to edit Master title style</a:t>
            </a:r>
            <a:endParaRPr lang="en-US" dirty="0"/>
          </a:p>
        </p:txBody>
      </p:sp>
      <p:sp>
        <p:nvSpPr>
          <p:cNvPr id="8" name="Text Placeholder 2"/>
          <p:cNvSpPr>
            <a:spLocks noGrp="1"/>
          </p:cNvSpPr>
          <p:nvPr>
            <p:ph type="body" idx="1"/>
          </p:nvPr>
        </p:nvSpPr>
        <p:spPr>
          <a:xfrm>
            <a:off x="609600" y="1598721"/>
            <a:ext cx="10972800" cy="4521775"/>
          </a:xfrm>
          <a:prstGeom prst="rect">
            <a:avLst/>
          </a:prstGeom>
        </p:spPr>
        <p:txBody>
          <a:bodyPr vert="horz" lIns="68589" tIns="34295" rIns="68589" bIns="3429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Placeholder 5"/>
          <p:cNvSpPr txBox="1">
            <a:spLocks/>
          </p:cNvSpPr>
          <p:nvPr/>
        </p:nvSpPr>
        <p:spPr>
          <a:xfrm>
            <a:off x="11852578" y="6607996"/>
            <a:ext cx="472973" cy="364788"/>
          </a:xfrm>
          <a:prstGeom prst="rect">
            <a:avLst/>
          </a:prstGeom>
        </p:spPr>
        <p:txBody>
          <a:bodyPr/>
          <a:lstStyle>
            <a:defPPr>
              <a:defRPr lang="en-US"/>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fld id="{39601925-951F-4EA8-91E5-A517312BFAAA}" type="slidenum">
              <a:rPr lang="en-US" sz="1050" smtClean="0">
                <a:solidFill>
                  <a:schemeClr val="bg1"/>
                </a:solidFill>
                <a:latin typeface="Helvetica Condensed" pitchFamily="34" charset="0"/>
              </a:rPr>
              <a:pPr/>
              <a:t>‹#›</a:t>
            </a:fld>
            <a:endParaRPr lang="en-US" sz="1465" dirty="0">
              <a:solidFill>
                <a:schemeClr val="bg1"/>
              </a:solidFill>
              <a:latin typeface="Helvetica Condensed" pitchFamily="34" charset="0"/>
            </a:endParaRPr>
          </a:p>
        </p:txBody>
      </p:sp>
      <p:sp>
        <p:nvSpPr>
          <p:cNvPr id="18" name="Text Box 16"/>
          <p:cNvSpPr txBox="1">
            <a:spLocks noChangeArrowheads="1"/>
          </p:cNvSpPr>
          <p:nvPr/>
        </p:nvSpPr>
        <p:spPr bwMode="auto">
          <a:xfrm>
            <a:off x="7689703" y="6621387"/>
            <a:ext cx="4091930" cy="245078"/>
          </a:xfrm>
          <a:prstGeom prst="rect">
            <a:avLst/>
          </a:prstGeom>
          <a:noFill/>
          <a:ln w="9525">
            <a:noFill/>
            <a:miter lim="800000"/>
            <a:headEnd/>
            <a:tailEnd/>
          </a:ln>
          <a:effectLst/>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99" kern="1200" dirty="0">
                <a:solidFill>
                  <a:sysClr val="windowText" lastClr="000000"/>
                </a:solidFill>
                <a:latin typeface="+mn-lt"/>
                <a:ea typeface="+mn-ea"/>
                <a:cs typeface="+mn-cs"/>
              </a:rPr>
              <a:t>www.hexaware.com  | </a:t>
            </a:r>
            <a:r>
              <a:rPr lang="en-US" sz="999" dirty="0">
                <a:solidFill>
                  <a:sysClr val="windowText" lastClr="000000"/>
                </a:solidFill>
              </a:rPr>
              <a:t>© Hexaware Technologies. All rights reserved. </a:t>
            </a:r>
          </a:p>
        </p:txBody>
      </p:sp>
      <p:grpSp>
        <p:nvGrpSpPr>
          <p:cNvPr id="53" name="Group 4"/>
          <p:cNvGrpSpPr>
            <a:grpSpLocks noChangeAspect="1"/>
          </p:cNvGrpSpPr>
          <p:nvPr userDrawn="1"/>
        </p:nvGrpSpPr>
        <p:grpSpPr bwMode="auto">
          <a:xfrm>
            <a:off x="10765766" y="279177"/>
            <a:ext cx="1257954" cy="676946"/>
            <a:chOff x="301" y="1068"/>
            <a:chExt cx="1403" cy="755"/>
          </a:xfrm>
        </p:grpSpPr>
        <p:sp>
          <p:nvSpPr>
            <p:cNvPr id="54"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3"/>
            <p:cNvSpPr>
              <a:spLocks/>
            </p:cNvSpPr>
            <p:nvPr userDrawn="1"/>
          </p:nvSpPr>
          <p:spPr bwMode="auto">
            <a:xfrm>
              <a:off x="311" y="1710"/>
              <a:ext cx="136" cy="5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4456687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703" r:id="rId15"/>
    <p:sldLayoutId id="2147483704" r:id="rId16"/>
    <p:sldLayoutId id="2147483692" r:id="rId17"/>
    <p:sldLayoutId id="2147483693" r:id="rId18"/>
    <p:sldLayoutId id="2147483694" r:id="rId19"/>
    <p:sldLayoutId id="2147483695" r:id="rId20"/>
    <p:sldLayoutId id="2147483701" r:id="rId21"/>
    <p:sldLayoutId id="2147483705" r:id="rId22"/>
    <p:sldLayoutId id="2147483706" r:id="rId23"/>
  </p:sldLayoutIdLst>
  <p:transition>
    <p:fade/>
  </p:transition>
  <p:txStyles>
    <p:titleStyle>
      <a:lvl1pPr algn="l" rtl="0" eaLnBrk="1" fontAlgn="base" hangingPunct="1">
        <a:spcBef>
          <a:spcPct val="0"/>
        </a:spcBef>
        <a:spcAft>
          <a:spcPct val="0"/>
        </a:spcAft>
        <a:defRPr sz="3197">
          <a:solidFill>
            <a:srgbClr val="4D4D4D"/>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2pPr>
      <a:lvl3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3pPr>
      <a:lvl4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4pPr>
      <a:lvl5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5pPr>
      <a:lvl6pPr marL="609036"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6pPr>
      <a:lvl7pPr marL="1218072"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7pPr>
      <a:lvl8pPr marL="1827108"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8pPr>
      <a:lvl9pPr marL="2436144"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9pPr>
    </p:titleStyle>
    <p:bodyStyle>
      <a:lvl1pPr marL="456777" indent="-456777" algn="l" rtl="0" eaLnBrk="1" fontAlgn="base" hangingPunct="1">
        <a:spcBef>
          <a:spcPct val="20000"/>
        </a:spcBef>
        <a:spcAft>
          <a:spcPct val="0"/>
        </a:spcAft>
        <a:buClr>
          <a:srgbClr val="4D4D4D"/>
        </a:buClr>
        <a:buFont typeface="Times" pitchFamily="18" charset="0"/>
        <a:buChar char="•"/>
        <a:defRPr sz="2398">
          <a:solidFill>
            <a:srgbClr val="4D4D4D"/>
          </a:solidFill>
          <a:latin typeface="Arial" panose="020B0604020202020204" pitchFamily="34" charset="0"/>
          <a:ea typeface="+mn-ea"/>
          <a:cs typeface="Arial" panose="020B0604020202020204" pitchFamily="34" charset="0"/>
        </a:defRPr>
      </a:lvl1pPr>
      <a:lvl2pPr marL="989684" indent="-38064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2pPr>
      <a:lvl3pPr marL="1522590"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3pPr>
      <a:lvl4pPr marL="2131626"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4pPr>
      <a:lvl5pPr marL="2740663" indent="-304518" algn="l" rtl="0" eaLnBrk="1" fontAlgn="base" hangingPunct="1">
        <a:spcBef>
          <a:spcPct val="20000"/>
        </a:spcBef>
        <a:spcAft>
          <a:spcPct val="0"/>
        </a:spcAft>
        <a:buClr>
          <a:srgbClr val="4D4D4D"/>
        </a:buClr>
        <a:buFont typeface="Times" pitchFamily="18" charset="0"/>
        <a:buChar char="•"/>
        <a:defRPr sz="2131">
          <a:solidFill>
            <a:srgbClr val="4D4D4D"/>
          </a:solidFill>
          <a:latin typeface="Arial" panose="020B0604020202020204" pitchFamily="34" charset="0"/>
          <a:ea typeface="+mn-ea"/>
          <a:cs typeface="Arial" panose="020B0604020202020204" pitchFamily="34" charset="0"/>
        </a:defRPr>
      </a:lvl5pPr>
      <a:lvl6pPr marL="3349699"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6pPr>
      <a:lvl7pPr marL="3958735"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7pPr>
      <a:lvl8pPr marL="4567771"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8pPr>
      <a:lvl9pPr marL="5176807"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9pPr>
    </p:bodyStyle>
    <p:otherStyle>
      <a:defPPr>
        <a:defRPr lang="en-US"/>
      </a:defPPr>
      <a:lvl1pPr marL="0" algn="l" defTabSz="1218072" rtl="0" eaLnBrk="1" latinLnBrk="0" hangingPunct="1">
        <a:defRPr sz="2398" kern="1200">
          <a:solidFill>
            <a:schemeClr val="tx1"/>
          </a:solidFill>
          <a:latin typeface="+mn-lt"/>
          <a:ea typeface="+mn-ea"/>
          <a:cs typeface="+mn-cs"/>
        </a:defRPr>
      </a:lvl1pPr>
      <a:lvl2pPr marL="609036" algn="l" defTabSz="1218072" rtl="0" eaLnBrk="1" latinLnBrk="0" hangingPunct="1">
        <a:defRPr sz="2398" kern="1200">
          <a:solidFill>
            <a:schemeClr val="tx1"/>
          </a:solidFill>
          <a:latin typeface="+mn-lt"/>
          <a:ea typeface="+mn-ea"/>
          <a:cs typeface="+mn-cs"/>
        </a:defRPr>
      </a:lvl2pPr>
      <a:lvl3pPr marL="1218072" algn="l" defTabSz="1218072" rtl="0" eaLnBrk="1" latinLnBrk="0" hangingPunct="1">
        <a:defRPr sz="2398" kern="1200">
          <a:solidFill>
            <a:schemeClr val="tx1"/>
          </a:solidFill>
          <a:latin typeface="+mn-lt"/>
          <a:ea typeface="+mn-ea"/>
          <a:cs typeface="+mn-cs"/>
        </a:defRPr>
      </a:lvl3pPr>
      <a:lvl4pPr marL="1827108" algn="l" defTabSz="1218072" rtl="0" eaLnBrk="1" latinLnBrk="0" hangingPunct="1">
        <a:defRPr sz="2398" kern="1200">
          <a:solidFill>
            <a:schemeClr val="tx1"/>
          </a:solidFill>
          <a:latin typeface="+mn-lt"/>
          <a:ea typeface="+mn-ea"/>
          <a:cs typeface="+mn-cs"/>
        </a:defRPr>
      </a:lvl4pPr>
      <a:lvl5pPr marL="2436144" algn="l" defTabSz="1218072" rtl="0" eaLnBrk="1" latinLnBrk="0" hangingPunct="1">
        <a:defRPr sz="2398" kern="1200">
          <a:solidFill>
            <a:schemeClr val="tx1"/>
          </a:solidFill>
          <a:latin typeface="+mn-lt"/>
          <a:ea typeface="+mn-ea"/>
          <a:cs typeface="+mn-cs"/>
        </a:defRPr>
      </a:lvl5pPr>
      <a:lvl6pPr marL="3045181" algn="l" defTabSz="1218072" rtl="0" eaLnBrk="1" latinLnBrk="0" hangingPunct="1">
        <a:defRPr sz="2398" kern="1200">
          <a:solidFill>
            <a:schemeClr val="tx1"/>
          </a:solidFill>
          <a:latin typeface="+mn-lt"/>
          <a:ea typeface="+mn-ea"/>
          <a:cs typeface="+mn-cs"/>
        </a:defRPr>
      </a:lvl6pPr>
      <a:lvl7pPr marL="3654217" algn="l" defTabSz="1218072" rtl="0" eaLnBrk="1" latinLnBrk="0" hangingPunct="1">
        <a:defRPr sz="2398" kern="1200">
          <a:solidFill>
            <a:schemeClr val="tx1"/>
          </a:solidFill>
          <a:latin typeface="+mn-lt"/>
          <a:ea typeface="+mn-ea"/>
          <a:cs typeface="+mn-cs"/>
        </a:defRPr>
      </a:lvl7pPr>
      <a:lvl8pPr marL="4263253" algn="l" defTabSz="1218072" rtl="0" eaLnBrk="1" latinLnBrk="0" hangingPunct="1">
        <a:defRPr sz="2398" kern="1200">
          <a:solidFill>
            <a:schemeClr val="tx1"/>
          </a:solidFill>
          <a:latin typeface="+mn-lt"/>
          <a:ea typeface="+mn-ea"/>
          <a:cs typeface="+mn-cs"/>
        </a:defRPr>
      </a:lvl8pPr>
      <a:lvl9pPr marL="4872289" algn="l" defTabSz="1218072" rtl="0" eaLnBrk="1" latinLnBrk="0" hangingPunct="1">
        <a:defRPr sz="23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3.xm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1.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9.xml"/><Relationship Id="rId1" Type="http://schemas.openxmlformats.org/officeDocument/2006/relationships/slideLayout" Target="../slideLayouts/slideLayout2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3.xml"/><Relationship Id="rId1" Type="http://schemas.openxmlformats.org/officeDocument/2006/relationships/slideLayout" Target="../slideLayouts/slideLayout22.xml"/><Relationship Id="rId4" Type="http://schemas.openxmlformats.org/officeDocument/2006/relationships/image" Target="../media/image6.png"/></Relationships>
</file>

<file path=ppt/slides/_rels/slide6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7.xml"/><Relationship Id="rId1" Type="http://schemas.openxmlformats.org/officeDocument/2006/relationships/slideLayout" Target="../slideLayouts/slideLayout23.xml"/><Relationship Id="rId4" Type="http://schemas.openxmlformats.org/officeDocument/2006/relationships/image" Target="../media/image6.png"/></Relationships>
</file>

<file path=ppt/slides/_rels/slide7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8.xml"/><Relationship Id="rId1" Type="http://schemas.openxmlformats.org/officeDocument/2006/relationships/slideLayout" Target="../slideLayouts/slideLayout23.xml"/></Relationships>
</file>

<file path=ppt/slides/_rels/slide7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5.xml"/><Relationship Id="rId1" Type="http://schemas.openxmlformats.org/officeDocument/2006/relationships/slideLayout" Target="../slideLayouts/slideLayout23.xml"/><Relationship Id="rId4" Type="http://schemas.openxmlformats.org/officeDocument/2006/relationships/image" Target="../media/image6.png"/></Relationships>
</file>

<file path=ppt/slides/_rels/slide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 Day 2</a:t>
            </a:r>
          </a:p>
        </p:txBody>
      </p:sp>
    </p:spTree>
    <p:extLst>
      <p:ext uri="{BB962C8B-B14F-4D97-AF65-F5344CB8AC3E}">
        <p14:creationId xmlns:p14="http://schemas.microsoft.com/office/powerpoint/2010/main" val="124280976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idx="1"/>
          </p:nvPr>
        </p:nvSpPr>
        <p:spPr bwMode="auto">
          <a:xfrm>
            <a:off x="3032126"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341313" indent="-341313">
              <a:buBlip>
                <a:blip r:embed="rId3"/>
              </a:buBlip>
            </a:pPr>
            <a:r>
              <a:rPr lang="en-US" sz="2000">
                <a:solidFill>
                  <a:schemeClr val="accent2"/>
                </a:solidFill>
                <a:cs typeface="Times New Roman" pitchFamily="18" charset="0"/>
              </a:rPr>
              <a:t>Creating table-valued functions:</a:t>
            </a:r>
          </a:p>
          <a:p>
            <a:pPr marL="736600" lvl="1" indent="-280988">
              <a:buBlip>
                <a:blip r:embed="rId4"/>
              </a:buBlip>
            </a:pPr>
            <a:r>
              <a:rPr lang="en-IN" sz="1800">
                <a:solidFill>
                  <a:schemeClr val="accent2"/>
                </a:solidFill>
                <a:cs typeface="Times New Roman" pitchFamily="18" charset="0"/>
              </a:rPr>
              <a:t>A table-valued function returns a table as an output in the form of table data type.</a:t>
            </a:r>
          </a:p>
          <a:p>
            <a:pPr marL="736600" lvl="1" indent="-280988">
              <a:buBlip>
                <a:blip r:embed="rId4"/>
              </a:buBlip>
            </a:pPr>
            <a:r>
              <a:rPr lang="en-US" sz="1800">
                <a:solidFill>
                  <a:schemeClr val="accent2"/>
                </a:solidFill>
                <a:cs typeface="Times New Roman" pitchFamily="18" charset="0"/>
              </a:rPr>
              <a:t>The table data type is a special data type used to store a set of rows.</a:t>
            </a:r>
          </a:p>
          <a:p>
            <a:pPr marL="736600" lvl="1" indent="-280988">
              <a:buBlip>
                <a:blip r:embed="rId4"/>
              </a:buBlip>
            </a:pPr>
            <a:r>
              <a:rPr lang="en-US" sz="1800">
                <a:solidFill>
                  <a:schemeClr val="accent2"/>
                </a:solidFill>
                <a:cs typeface="Times New Roman" pitchFamily="18" charset="0"/>
              </a:rPr>
              <a:t>Table-valued functions are of the following types:</a:t>
            </a:r>
          </a:p>
          <a:p>
            <a:pPr marL="1201738" lvl="2" indent="-282575">
              <a:buBlip>
                <a:blip r:embed="rId4"/>
              </a:buBlip>
            </a:pPr>
            <a:r>
              <a:rPr lang="en-US" sz="1600">
                <a:solidFill>
                  <a:schemeClr val="accent2"/>
                </a:solidFill>
                <a:cs typeface="Times New Roman" pitchFamily="18" charset="0"/>
              </a:rPr>
              <a:t>Inline table-valued function</a:t>
            </a:r>
          </a:p>
          <a:p>
            <a:pPr marL="1201738" lvl="2" indent="-282575">
              <a:buBlip>
                <a:blip r:embed="rId4"/>
              </a:buBlip>
            </a:pPr>
            <a:r>
              <a:rPr lang="en-US" sz="1600">
                <a:solidFill>
                  <a:schemeClr val="accent2"/>
                </a:solidFill>
                <a:cs typeface="Times New Roman" pitchFamily="18" charset="0"/>
              </a:rPr>
              <a:t>Multistatement table-valued function</a:t>
            </a:r>
          </a:p>
          <a:p>
            <a:pPr marL="341313" indent="-341313">
              <a:buNone/>
            </a:pPr>
            <a:r>
              <a:rPr lang="en-US" sz="2000">
                <a:solidFill>
                  <a:schemeClr val="accent2"/>
                </a:solidFill>
                <a:cs typeface="Times New Roman" pitchFamily="18" charset="0"/>
              </a:rPr>
              <a:t>	</a:t>
            </a:r>
            <a:endParaRPr lang="en-US" sz="2000"/>
          </a:p>
        </p:txBody>
      </p:sp>
      <p:sp>
        <p:nvSpPr>
          <p:cNvPr id="10243" name="Text Box 3"/>
          <p:cNvSpPr txBox="1">
            <a:spLocks noChangeArrowheads="1"/>
          </p:cNvSpPr>
          <p:nvPr/>
        </p:nvSpPr>
        <p:spPr bwMode="auto">
          <a:xfrm>
            <a:off x="1733550" y="711201"/>
            <a:ext cx="87630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defRPr>
            </a:lvl1pPr>
            <a:lvl2pPr marL="742950" indent="-285750" eaLnBrk="0" hangingPunct="0">
              <a:defRPr sz="2400">
                <a:latin typeface="Times New Roman" pitchFamily="18" charset="0"/>
              </a:defRPr>
            </a:lvl2pPr>
            <a:lvl3pPr marL="1143000" indent="-228600" eaLnBrk="0" hangingPunct="0">
              <a:defRPr sz="2400">
                <a:latin typeface="Times New Roman" pitchFamily="18" charset="0"/>
              </a:defRPr>
            </a:lvl3pPr>
            <a:lvl4pPr marL="1600200" indent="-228600" eaLnBrk="0" hangingPunct="0">
              <a:defRPr sz="2400">
                <a:latin typeface="Times New Roman" pitchFamily="18" charset="0"/>
              </a:defRPr>
            </a:lvl4pPr>
            <a:lvl5pPr marL="2057400" indent="-228600" eaLnBrk="0" hangingPunct="0">
              <a:defRPr sz="2400">
                <a:latin typeface="Times New Roman" pitchFamily="18" charset="0"/>
              </a:defRPr>
            </a:lvl5pPr>
            <a:lvl6pPr marL="2514600" indent="-228600" eaLnBrk="0" fontAlgn="base" hangingPunct="0">
              <a:spcBef>
                <a:spcPct val="0"/>
              </a:spcBef>
              <a:spcAft>
                <a:spcPct val="0"/>
              </a:spcAft>
              <a:defRPr sz="2400">
                <a:latin typeface="Times New Roman" pitchFamily="18" charset="0"/>
              </a:defRPr>
            </a:lvl6pPr>
            <a:lvl7pPr marL="2971800" indent="-228600" eaLnBrk="0" fontAlgn="base" hangingPunct="0">
              <a:spcBef>
                <a:spcPct val="0"/>
              </a:spcBef>
              <a:spcAft>
                <a:spcPct val="0"/>
              </a:spcAft>
              <a:defRPr sz="2400">
                <a:latin typeface="Times New Roman" pitchFamily="18" charset="0"/>
              </a:defRPr>
            </a:lvl7pPr>
            <a:lvl8pPr marL="3429000" indent="-228600" eaLnBrk="0" fontAlgn="base" hangingPunct="0">
              <a:spcBef>
                <a:spcPct val="0"/>
              </a:spcBef>
              <a:spcAft>
                <a:spcPct val="0"/>
              </a:spcAft>
              <a:defRPr sz="2400">
                <a:latin typeface="Times New Roman" pitchFamily="18" charset="0"/>
              </a:defRPr>
            </a:lvl8pPr>
            <a:lvl9pPr marL="3886200" indent="-228600" eaLnBrk="0" fontAlgn="base" hangingPunct="0">
              <a:spcBef>
                <a:spcPct val="0"/>
              </a:spcBef>
              <a:spcAft>
                <a:spcPct val="0"/>
              </a:spcAft>
              <a:defRPr sz="2400">
                <a:latin typeface="Times New Roman" pitchFamily="18" charset="0"/>
              </a:defRPr>
            </a:lvl9pPr>
          </a:lstStyle>
          <a:p>
            <a:r>
              <a:rPr lang="en-US" dirty="0"/>
              <a:t>Creating UDFs (Contd.)</a:t>
            </a:r>
          </a:p>
          <a:p>
            <a:endParaRPr lang="en-US" dirty="0"/>
          </a:p>
        </p:txBody>
      </p:sp>
    </p:spTree>
    <p:extLst>
      <p:ext uri="{BB962C8B-B14F-4D97-AF65-F5344CB8AC3E}">
        <p14:creationId xmlns:p14="http://schemas.microsoft.com/office/powerpoint/2010/main" val="31454468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idx="1"/>
          </p:nvPr>
        </p:nvSpPr>
        <p:spPr bwMode="auto">
          <a:xfrm>
            <a:off x="3032126"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736600" lvl="1" indent="-280988">
              <a:buBlip>
                <a:blip r:embed="rId3"/>
              </a:buBlip>
            </a:pPr>
            <a:r>
              <a:rPr lang="en-US" sz="1800" dirty="0">
                <a:solidFill>
                  <a:schemeClr val="accent2"/>
                </a:solidFill>
                <a:cs typeface="Times New Roman" pitchFamily="18" charset="0"/>
              </a:rPr>
              <a:t>Inline table-valued function:</a:t>
            </a:r>
          </a:p>
          <a:p>
            <a:pPr marL="1136650" lvl="2" indent="-280988">
              <a:buBlip>
                <a:blip r:embed="rId3"/>
              </a:buBlip>
            </a:pPr>
            <a:r>
              <a:rPr lang="en-US" sz="1600" dirty="0">
                <a:solidFill>
                  <a:schemeClr val="accent2"/>
                </a:solidFill>
                <a:cs typeface="Times New Roman" pitchFamily="18" charset="0"/>
              </a:rPr>
              <a:t>Returns a variable of a table data type from the result set of a single SELECT statement.</a:t>
            </a:r>
          </a:p>
          <a:p>
            <a:pPr marL="1136650" lvl="2" indent="-280988">
              <a:buBlip>
                <a:blip r:embed="rId3"/>
              </a:buBlip>
            </a:pPr>
            <a:r>
              <a:rPr lang="en-US" sz="1600" dirty="0">
                <a:solidFill>
                  <a:schemeClr val="accent2"/>
                </a:solidFill>
                <a:cs typeface="Times New Roman" pitchFamily="18" charset="0"/>
              </a:rPr>
              <a:t>Does not contain a function body within the BEGIN and END statements.</a:t>
            </a:r>
          </a:p>
          <a:p>
            <a:pPr marL="1136650" lvl="2" indent="-280988">
              <a:buBlip>
                <a:blip r:embed="rId3"/>
              </a:buBlip>
            </a:pPr>
            <a:r>
              <a:rPr lang="en-US" sz="1600" dirty="0">
                <a:solidFill>
                  <a:schemeClr val="accent2"/>
                </a:solidFill>
                <a:cs typeface="Times New Roman" pitchFamily="18" charset="0"/>
              </a:rPr>
              <a:t>For example:</a:t>
            </a:r>
          </a:p>
          <a:p>
            <a:pPr marL="1136650" lvl="2" indent="-280988">
              <a:buNone/>
            </a:pPr>
            <a:r>
              <a:rPr lang="en-US" sz="1200" dirty="0">
                <a:solidFill>
                  <a:schemeClr val="accent2"/>
                </a:solidFill>
                <a:latin typeface="Courier New" pitchFamily="49" charset="0"/>
                <a:cs typeface="Courier New" pitchFamily="49" charset="0"/>
              </a:rPr>
              <a:t>		</a:t>
            </a:r>
            <a:r>
              <a:rPr lang="en-US" sz="1600" dirty="0">
                <a:solidFill>
                  <a:schemeClr val="accent2"/>
                </a:solidFill>
                <a:latin typeface="Courier New" pitchFamily="49" charset="0"/>
                <a:cs typeface="Courier New" pitchFamily="49" charset="0"/>
              </a:rPr>
              <a:t>CREATE FUNCTION </a:t>
            </a:r>
            <a:r>
              <a:rPr lang="en-US" sz="1600" dirty="0" err="1">
                <a:solidFill>
                  <a:schemeClr val="accent2"/>
                </a:solidFill>
                <a:latin typeface="Courier New" pitchFamily="49" charset="0"/>
                <a:cs typeface="Courier New" pitchFamily="49" charset="0"/>
              </a:rPr>
              <a:t>fx_Department_Gname</a:t>
            </a:r>
            <a:endParaRPr lang="en-US" sz="1600" dirty="0">
              <a:solidFill>
                <a:schemeClr val="accent2"/>
              </a:solidFill>
              <a:latin typeface="Courier New" pitchFamily="49" charset="0"/>
              <a:cs typeface="Courier New" pitchFamily="49" charset="0"/>
            </a:endParaRPr>
          </a:p>
          <a:p>
            <a:pPr marL="1136650" lvl="2" indent="-280988">
              <a:buNone/>
            </a:pPr>
            <a:r>
              <a:rPr lang="en-US" sz="1600" dirty="0">
                <a:solidFill>
                  <a:schemeClr val="accent2"/>
                </a:solidFill>
                <a:latin typeface="Courier New" pitchFamily="49" charset="0"/>
                <a:cs typeface="Courier New" pitchFamily="49" charset="0"/>
              </a:rPr>
              <a:t>		( @</a:t>
            </a:r>
            <a:r>
              <a:rPr lang="en-US" sz="1600" dirty="0" err="1">
                <a:solidFill>
                  <a:schemeClr val="accent2"/>
                </a:solidFill>
                <a:latin typeface="Courier New" pitchFamily="49" charset="0"/>
                <a:cs typeface="Courier New" pitchFamily="49" charset="0"/>
              </a:rPr>
              <a:t>GrName</a:t>
            </a:r>
            <a:r>
              <a:rPr lang="en-US" sz="1600" dirty="0">
                <a:solidFill>
                  <a:schemeClr val="accent2"/>
                </a:solidFill>
                <a:latin typeface="Courier New" pitchFamily="49" charset="0"/>
                <a:cs typeface="Courier New" pitchFamily="49" charset="0"/>
              </a:rPr>
              <a:t> </a:t>
            </a:r>
            <a:r>
              <a:rPr lang="en-US" sz="1600" dirty="0" err="1">
                <a:solidFill>
                  <a:schemeClr val="accent2"/>
                </a:solidFill>
                <a:latin typeface="Courier New" pitchFamily="49" charset="0"/>
                <a:cs typeface="Courier New" pitchFamily="49" charset="0"/>
              </a:rPr>
              <a:t>nvarchar</a:t>
            </a:r>
            <a:r>
              <a:rPr lang="en-US" sz="1600" dirty="0">
                <a:solidFill>
                  <a:schemeClr val="accent2"/>
                </a:solidFill>
                <a:latin typeface="Courier New" pitchFamily="49" charset="0"/>
                <a:cs typeface="Courier New" pitchFamily="49" charset="0"/>
              </a:rPr>
              <a:t>(20) )</a:t>
            </a:r>
          </a:p>
          <a:p>
            <a:pPr marL="1136650" lvl="2" indent="-280988">
              <a:buNone/>
            </a:pPr>
            <a:r>
              <a:rPr lang="en-US" sz="1600" dirty="0">
                <a:solidFill>
                  <a:schemeClr val="accent2"/>
                </a:solidFill>
                <a:latin typeface="Courier New" pitchFamily="49" charset="0"/>
                <a:cs typeface="Courier New" pitchFamily="49" charset="0"/>
              </a:rPr>
              <a:t>		RETURNS table</a:t>
            </a:r>
          </a:p>
          <a:p>
            <a:pPr marL="1136650" lvl="2" indent="-280988">
              <a:buNone/>
            </a:pPr>
            <a:r>
              <a:rPr lang="en-US" sz="1600" dirty="0">
                <a:solidFill>
                  <a:schemeClr val="accent2"/>
                </a:solidFill>
                <a:latin typeface="Courier New" pitchFamily="49" charset="0"/>
                <a:cs typeface="Courier New" pitchFamily="49" charset="0"/>
              </a:rPr>
              <a:t>		AS</a:t>
            </a:r>
          </a:p>
          <a:p>
            <a:pPr marL="1136650" lvl="2" indent="-280988">
              <a:buNone/>
            </a:pPr>
            <a:r>
              <a:rPr lang="en-US" sz="1600" dirty="0">
                <a:solidFill>
                  <a:schemeClr val="accent2"/>
                </a:solidFill>
                <a:latin typeface="Courier New" pitchFamily="49" charset="0"/>
                <a:cs typeface="Courier New" pitchFamily="49" charset="0"/>
              </a:rPr>
              <a:t>		RETURN (</a:t>
            </a:r>
          </a:p>
          <a:p>
            <a:pPr marL="1136650" lvl="2" indent="-280988">
              <a:buNone/>
            </a:pPr>
            <a:r>
              <a:rPr lang="en-US" sz="1600" dirty="0">
                <a:solidFill>
                  <a:schemeClr val="accent2"/>
                </a:solidFill>
                <a:latin typeface="Courier New" pitchFamily="49" charset="0"/>
                <a:cs typeface="Courier New" pitchFamily="49" charset="0"/>
              </a:rPr>
              <a:t>          SELECT * FROM </a:t>
            </a:r>
            <a:r>
              <a:rPr lang="en-US" sz="1600" dirty="0" err="1">
                <a:solidFill>
                  <a:schemeClr val="accent2"/>
                </a:solidFill>
                <a:latin typeface="Courier New" pitchFamily="49" charset="0"/>
                <a:cs typeface="Courier New" pitchFamily="49" charset="0"/>
              </a:rPr>
              <a:t>HumanResources.Department</a:t>
            </a:r>
            <a:r>
              <a:rPr lang="en-US" sz="1600" dirty="0">
                <a:solidFill>
                  <a:schemeClr val="accent2"/>
                </a:solidFill>
                <a:latin typeface="Courier New" pitchFamily="49" charset="0"/>
                <a:cs typeface="Courier New" pitchFamily="49" charset="0"/>
              </a:rPr>
              <a:t>       	  WHERE </a:t>
            </a:r>
            <a:r>
              <a:rPr lang="en-US" sz="1600" dirty="0" err="1">
                <a:solidFill>
                  <a:schemeClr val="accent2"/>
                </a:solidFill>
                <a:latin typeface="Courier New" pitchFamily="49" charset="0"/>
                <a:cs typeface="Courier New" pitchFamily="49" charset="0"/>
              </a:rPr>
              <a:t>GroupName</a:t>
            </a:r>
            <a:r>
              <a:rPr lang="en-US" sz="1600" dirty="0">
                <a:solidFill>
                  <a:schemeClr val="accent2"/>
                </a:solidFill>
                <a:latin typeface="Courier New" pitchFamily="49" charset="0"/>
                <a:cs typeface="Courier New" pitchFamily="49" charset="0"/>
              </a:rPr>
              <a:t>=@</a:t>
            </a:r>
            <a:r>
              <a:rPr lang="en-US" sz="1600" dirty="0" err="1">
                <a:solidFill>
                  <a:schemeClr val="accent2"/>
                </a:solidFill>
                <a:latin typeface="Courier New" pitchFamily="49" charset="0"/>
                <a:cs typeface="Courier New" pitchFamily="49" charset="0"/>
              </a:rPr>
              <a:t>GrName</a:t>
            </a:r>
            <a:endParaRPr lang="en-US" sz="1600" dirty="0">
              <a:solidFill>
                <a:schemeClr val="accent2"/>
              </a:solidFill>
              <a:latin typeface="Courier New" pitchFamily="49" charset="0"/>
              <a:cs typeface="Courier New" pitchFamily="49" charset="0"/>
            </a:endParaRPr>
          </a:p>
          <a:p>
            <a:pPr marL="1136650" lvl="2" indent="-280988">
              <a:buNone/>
            </a:pPr>
            <a:r>
              <a:rPr lang="en-US" sz="1600" dirty="0">
                <a:solidFill>
                  <a:schemeClr val="accent2"/>
                </a:solidFill>
                <a:latin typeface="Courier New" pitchFamily="49" charset="0"/>
                <a:cs typeface="Courier New" pitchFamily="49" charset="0"/>
              </a:rPr>
              <a:t>	 	)</a:t>
            </a:r>
          </a:p>
          <a:p>
            <a:pPr marL="1136650" lvl="2" indent="-280988">
              <a:buNone/>
            </a:pPr>
            <a:r>
              <a:rPr lang="en-US" sz="1600" dirty="0">
                <a:solidFill>
                  <a:schemeClr val="accent2"/>
                </a:solidFill>
                <a:latin typeface="Courier New" pitchFamily="49" charset="0"/>
                <a:cs typeface="Courier New" pitchFamily="49" charset="0"/>
              </a:rPr>
              <a:t>		GO</a:t>
            </a:r>
          </a:p>
          <a:p>
            <a:pPr marL="736600" lvl="1" indent="-280988">
              <a:buNone/>
            </a:pPr>
            <a:endParaRPr lang="en-US" sz="1800" dirty="0">
              <a:solidFill>
                <a:schemeClr val="accent2"/>
              </a:solidFill>
              <a:cs typeface="Times New Roman" pitchFamily="18" charset="0"/>
            </a:endParaRPr>
          </a:p>
        </p:txBody>
      </p:sp>
      <p:sp>
        <p:nvSpPr>
          <p:cNvPr id="11267" name="Text Box 3"/>
          <p:cNvSpPr txBox="1">
            <a:spLocks noChangeArrowheads="1"/>
          </p:cNvSpPr>
          <p:nvPr/>
        </p:nvSpPr>
        <p:spPr bwMode="auto">
          <a:xfrm>
            <a:off x="1733550" y="711201"/>
            <a:ext cx="87630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defRPr>
            </a:lvl1pPr>
            <a:lvl2pPr marL="742950" indent="-285750" eaLnBrk="0" hangingPunct="0">
              <a:defRPr sz="2400">
                <a:latin typeface="Times New Roman" pitchFamily="18" charset="0"/>
              </a:defRPr>
            </a:lvl2pPr>
            <a:lvl3pPr marL="1143000" indent="-228600" eaLnBrk="0" hangingPunct="0">
              <a:defRPr sz="2400">
                <a:latin typeface="Times New Roman" pitchFamily="18" charset="0"/>
              </a:defRPr>
            </a:lvl3pPr>
            <a:lvl4pPr marL="1600200" indent="-228600" eaLnBrk="0" hangingPunct="0">
              <a:defRPr sz="2400">
                <a:latin typeface="Times New Roman" pitchFamily="18" charset="0"/>
              </a:defRPr>
            </a:lvl4pPr>
            <a:lvl5pPr marL="2057400" indent="-228600" eaLnBrk="0" hangingPunct="0">
              <a:defRPr sz="2400">
                <a:latin typeface="Times New Roman" pitchFamily="18" charset="0"/>
              </a:defRPr>
            </a:lvl5pPr>
            <a:lvl6pPr marL="2514600" indent="-228600" eaLnBrk="0" fontAlgn="base" hangingPunct="0">
              <a:spcBef>
                <a:spcPct val="0"/>
              </a:spcBef>
              <a:spcAft>
                <a:spcPct val="0"/>
              </a:spcAft>
              <a:defRPr sz="2400">
                <a:latin typeface="Times New Roman" pitchFamily="18" charset="0"/>
              </a:defRPr>
            </a:lvl6pPr>
            <a:lvl7pPr marL="2971800" indent="-228600" eaLnBrk="0" fontAlgn="base" hangingPunct="0">
              <a:spcBef>
                <a:spcPct val="0"/>
              </a:spcBef>
              <a:spcAft>
                <a:spcPct val="0"/>
              </a:spcAft>
              <a:defRPr sz="2400">
                <a:latin typeface="Times New Roman" pitchFamily="18" charset="0"/>
              </a:defRPr>
            </a:lvl7pPr>
            <a:lvl8pPr marL="3429000" indent="-228600" eaLnBrk="0" fontAlgn="base" hangingPunct="0">
              <a:spcBef>
                <a:spcPct val="0"/>
              </a:spcBef>
              <a:spcAft>
                <a:spcPct val="0"/>
              </a:spcAft>
              <a:defRPr sz="2400">
                <a:latin typeface="Times New Roman" pitchFamily="18" charset="0"/>
              </a:defRPr>
            </a:lvl8pPr>
            <a:lvl9pPr marL="3886200" indent="-228600" eaLnBrk="0" fontAlgn="base" hangingPunct="0">
              <a:spcBef>
                <a:spcPct val="0"/>
              </a:spcBef>
              <a:spcAft>
                <a:spcPct val="0"/>
              </a:spcAft>
              <a:defRPr sz="2400">
                <a:latin typeface="Times New Roman" pitchFamily="18" charset="0"/>
              </a:defRPr>
            </a:lvl9pPr>
          </a:lstStyle>
          <a:p>
            <a:r>
              <a:rPr lang="en-US" dirty="0"/>
              <a:t>Creating UDFs (Contd.)</a:t>
            </a:r>
          </a:p>
          <a:p>
            <a:endParaRPr lang="en-US" dirty="0"/>
          </a:p>
        </p:txBody>
      </p:sp>
      <p:sp>
        <p:nvSpPr>
          <p:cNvPr id="5" name="TextBox 4"/>
          <p:cNvSpPr txBox="1">
            <a:spLocks noChangeArrowheads="1"/>
          </p:cNvSpPr>
          <p:nvPr/>
        </p:nvSpPr>
        <p:spPr bwMode="auto">
          <a:xfrm>
            <a:off x="4800600" y="5943601"/>
            <a:ext cx="5562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Returns the details of the departments that belong to a particular group.</a:t>
            </a:r>
          </a:p>
        </p:txBody>
      </p:sp>
    </p:spTree>
    <p:extLst>
      <p:ext uri="{BB962C8B-B14F-4D97-AF65-F5344CB8AC3E}">
        <p14:creationId xmlns:p14="http://schemas.microsoft.com/office/powerpoint/2010/main" val="4086281995"/>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idx="1"/>
          </p:nvPr>
        </p:nvSpPr>
        <p:spPr bwMode="auto">
          <a:xfrm>
            <a:off x="3032126"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1136650" lvl="2" indent="-280988">
              <a:buBlip>
                <a:blip r:embed="rId3"/>
              </a:buBlip>
            </a:pPr>
            <a:r>
              <a:rPr lang="en-US" sz="1600">
                <a:solidFill>
                  <a:schemeClr val="accent2"/>
                </a:solidFill>
                <a:cs typeface="Times New Roman" pitchFamily="18" charset="0"/>
              </a:rPr>
              <a:t>You can use the following query to execute the fx_Department_GName function with a specified argument:</a:t>
            </a:r>
          </a:p>
          <a:p>
            <a:pPr marL="736600" lvl="1" indent="-280988">
              <a:buNone/>
            </a:pPr>
            <a:r>
              <a:rPr lang="en-US" sz="1600">
                <a:solidFill>
                  <a:schemeClr val="accent2"/>
                </a:solidFill>
                <a:latin typeface="Courier New" pitchFamily="49" charset="0"/>
                <a:cs typeface="Courier New" pitchFamily="49" charset="0"/>
              </a:rPr>
              <a:t>			SELECT * FROM 			</a:t>
            </a:r>
            <a:br>
              <a:rPr lang="en-US" sz="1600">
                <a:solidFill>
                  <a:schemeClr val="accent2"/>
                </a:solidFill>
                <a:latin typeface="Courier New" pitchFamily="49" charset="0"/>
                <a:cs typeface="Courier New" pitchFamily="49" charset="0"/>
              </a:rPr>
            </a:br>
            <a:r>
              <a:rPr lang="en-US" sz="1600">
                <a:solidFill>
                  <a:schemeClr val="accent2"/>
                </a:solidFill>
                <a:latin typeface="Courier New" pitchFamily="49" charset="0"/>
                <a:cs typeface="Courier New" pitchFamily="49" charset="0"/>
              </a:rPr>
              <a:t>		fx_Department_GName('Manufacturing')</a:t>
            </a:r>
          </a:p>
          <a:p>
            <a:pPr marL="1136650" lvl="2" indent="-280988">
              <a:buBlip>
                <a:blip r:embed="rId3"/>
              </a:buBlip>
            </a:pPr>
            <a:r>
              <a:rPr lang="en-US" sz="1600">
                <a:solidFill>
                  <a:schemeClr val="accent2"/>
                </a:solidFill>
                <a:cs typeface="Times New Roman" pitchFamily="18" charset="0"/>
              </a:rPr>
              <a:t>The preceding query will return a result set, as shown in the following figure.</a:t>
            </a:r>
          </a:p>
        </p:txBody>
      </p:sp>
      <p:sp>
        <p:nvSpPr>
          <p:cNvPr id="12291" name="Text Box 3"/>
          <p:cNvSpPr txBox="1">
            <a:spLocks noChangeArrowheads="1"/>
          </p:cNvSpPr>
          <p:nvPr/>
        </p:nvSpPr>
        <p:spPr bwMode="auto">
          <a:xfrm>
            <a:off x="1733550" y="711201"/>
            <a:ext cx="87630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defRPr>
            </a:lvl1pPr>
            <a:lvl2pPr marL="742950" indent="-285750" eaLnBrk="0" hangingPunct="0">
              <a:defRPr sz="2400">
                <a:latin typeface="Times New Roman" pitchFamily="18" charset="0"/>
              </a:defRPr>
            </a:lvl2pPr>
            <a:lvl3pPr marL="1143000" indent="-228600" eaLnBrk="0" hangingPunct="0">
              <a:defRPr sz="2400">
                <a:latin typeface="Times New Roman" pitchFamily="18" charset="0"/>
              </a:defRPr>
            </a:lvl3pPr>
            <a:lvl4pPr marL="1600200" indent="-228600" eaLnBrk="0" hangingPunct="0">
              <a:defRPr sz="2400">
                <a:latin typeface="Times New Roman" pitchFamily="18" charset="0"/>
              </a:defRPr>
            </a:lvl4pPr>
            <a:lvl5pPr marL="2057400" indent="-228600" eaLnBrk="0" hangingPunct="0">
              <a:defRPr sz="2400">
                <a:latin typeface="Times New Roman" pitchFamily="18" charset="0"/>
              </a:defRPr>
            </a:lvl5pPr>
            <a:lvl6pPr marL="2514600" indent="-228600" eaLnBrk="0" fontAlgn="base" hangingPunct="0">
              <a:spcBef>
                <a:spcPct val="0"/>
              </a:spcBef>
              <a:spcAft>
                <a:spcPct val="0"/>
              </a:spcAft>
              <a:defRPr sz="2400">
                <a:latin typeface="Times New Roman" pitchFamily="18" charset="0"/>
              </a:defRPr>
            </a:lvl6pPr>
            <a:lvl7pPr marL="2971800" indent="-228600" eaLnBrk="0" fontAlgn="base" hangingPunct="0">
              <a:spcBef>
                <a:spcPct val="0"/>
              </a:spcBef>
              <a:spcAft>
                <a:spcPct val="0"/>
              </a:spcAft>
              <a:defRPr sz="2400">
                <a:latin typeface="Times New Roman" pitchFamily="18" charset="0"/>
              </a:defRPr>
            </a:lvl7pPr>
            <a:lvl8pPr marL="3429000" indent="-228600" eaLnBrk="0" fontAlgn="base" hangingPunct="0">
              <a:spcBef>
                <a:spcPct val="0"/>
              </a:spcBef>
              <a:spcAft>
                <a:spcPct val="0"/>
              </a:spcAft>
              <a:defRPr sz="2400">
                <a:latin typeface="Times New Roman" pitchFamily="18" charset="0"/>
              </a:defRPr>
            </a:lvl8pPr>
            <a:lvl9pPr marL="3886200" indent="-228600" eaLnBrk="0" fontAlgn="base" hangingPunct="0">
              <a:spcBef>
                <a:spcPct val="0"/>
              </a:spcBef>
              <a:spcAft>
                <a:spcPct val="0"/>
              </a:spcAft>
              <a:defRPr sz="2400">
                <a:latin typeface="Times New Roman" pitchFamily="18" charset="0"/>
              </a:defRPr>
            </a:lvl9pPr>
          </a:lstStyle>
          <a:p>
            <a:r>
              <a:rPr lang="en-US" dirty="0"/>
              <a:t>Creating UDFs (Contd.)</a:t>
            </a:r>
          </a:p>
          <a:p>
            <a:endParaRPr lang="en-US" dirty="0"/>
          </a:p>
        </p:txBody>
      </p:sp>
      <p:pic>
        <p:nvPicPr>
          <p:cNvPr id="12292"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3657600"/>
            <a:ext cx="4171950" cy="5524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967096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idx="1"/>
          </p:nvPr>
        </p:nvSpPr>
        <p:spPr bwMode="auto">
          <a:xfrm>
            <a:off x="3032126"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736600" lvl="1" indent="-280988">
              <a:buBlip>
                <a:blip r:embed="rId3"/>
              </a:buBlip>
            </a:pPr>
            <a:r>
              <a:rPr lang="en-US" sz="1800">
                <a:solidFill>
                  <a:schemeClr val="accent2"/>
                </a:solidFill>
                <a:cs typeface="Times New Roman" pitchFamily="18" charset="0"/>
              </a:rPr>
              <a:t>Multistatement table-valued function:</a:t>
            </a:r>
          </a:p>
          <a:p>
            <a:pPr marL="1136650" lvl="2" indent="-280988">
              <a:buBlip>
                <a:blip r:embed="rId3"/>
              </a:buBlip>
            </a:pPr>
            <a:r>
              <a:rPr lang="en-US" sz="1600">
                <a:solidFill>
                  <a:schemeClr val="accent2"/>
                </a:solidFill>
                <a:cs typeface="Times New Roman" pitchFamily="18" charset="0"/>
              </a:rPr>
              <a:t>Uses multiple statements to build the table.</a:t>
            </a:r>
          </a:p>
          <a:p>
            <a:pPr marL="1136650" lvl="2" indent="-280988">
              <a:buBlip>
                <a:blip r:embed="rId3"/>
              </a:buBlip>
            </a:pPr>
            <a:r>
              <a:rPr lang="en-US" sz="1600">
                <a:solidFill>
                  <a:schemeClr val="accent2"/>
                </a:solidFill>
                <a:cs typeface="Times New Roman" pitchFamily="18" charset="0"/>
              </a:rPr>
              <a:t>Contains a function body using a BEGIN...END block  that holds multiple T-SQL statements.</a:t>
            </a:r>
          </a:p>
          <a:p>
            <a:pPr marL="1136650" lvl="2" indent="-280988">
              <a:buBlip>
                <a:blip r:embed="rId3"/>
              </a:buBlip>
            </a:pPr>
            <a:r>
              <a:rPr lang="en-US" sz="1600">
                <a:solidFill>
                  <a:schemeClr val="accent2"/>
                </a:solidFill>
                <a:cs typeface="Times New Roman" pitchFamily="18" charset="0"/>
              </a:rPr>
              <a:t>Returns a temporary table that is created based on the function specification.</a:t>
            </a:r>
          </a:p>
          <a:p>
            <a:pPr marL="341313" indent="-341313">
              <a:buNone/>
            </a:pPr>
            <a:r>
              <a:rPr lang="en-US" sz="1600">
                <a:solidFill>
                  <a:schemeClr val="accent2"/>
                </a:solidFill>
                <a:cs typeface="Times New Roman" pitchFamily="18" charset="0"/>
              </a:rPr>
              <a:t>	</a:t>
            </a:r>
            <a:endParaRPr lang="en-US" sz="1600"/>
          </a:p>
        </p:txBody>
      </p:sp>
      <p:sp>
        <p:nvSpPr>
          <p:cNvPr id="13315" name="Text Box 3"/>
          <p:cNvSpPr txBox="1">
            <a:spLocks noChangeArrowheads="1"/>
          </p:cNvSpPr>
          <p:nvPr/>
        </p:nvSpPr>
        <p:spPr bwMode="auto">
          <a:xfrm>
            <a:off x="1733550" y="711201"/>
            <a:ext cx="87630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defRPr>
            </a:lvl1pPr>
            <a:lvl2pPr marL="742950" indent="-285750" eaLnBrk="0" hangingPunct="0">
              <a:defRPr sz="2400">
                <a:latin typeface="Times New Roman" pitchFamily="18" charset="0"/>
              </a:defRPr>
            </a:lvl2pPr>
            <a:lvl3pPr marL="1143000" indent="-228600" eaLnBrk="0" hangingPunct="0">
              <a:defRPr sz="2400">
                <a:latin typeface="Times New Roman" pitchFamily="18" charset="0"/>
              </a:defRPr>
            </a:lvl3pPr>
            <a:lvl4pPr marL="1600200" indent="-228600" eaLnBrk="0" hangingPunct="0">
              <a:defRPr sz="2400">
                <a:latin typeface="Times New Roman" pitchFamily="18" charset="0"/>
              </a:defRPr>
            </a:lvl4pPr>
            <a:lvl5pPr marL="2057400" indent="-228600" eaLnBrk="0" hangingPunct="0">
              <a:defRPr sz="2400">
                <a:latin typeface="Times New Roman" pitchFamily="18" charset="0"/>
              </a:defRPr>
            </a:lvl5pPr>
            <a:lvl6pPr marL="2514600" indent="-228600" eaLnBrk="0" fontAlgn="base" hangingPunct="0">
              <a:spcBef>
                <a:spcPct val="0"/>
              </a:spcBef>
              <a:spcAft>
                <a:spcPct val="0"/>
              </a:spcAft>
              <a:defRPr sz="2400">
                <a:latin typeface="Times New Roman" pitchFamily="18" charset="0"/>
              </a:defRPr>
            </a:lvl6pPr>
            <a:lvl7pPr marL="2971800" indent="-228600" eaLnBrk="0" fontAlgn="base" hangingPunct="0">
              <a:spcBef>
                <a:spcPct val="0"/>
              </a:spcBef>
              <a:spcAft>
                <a:spcPct val="0"/>
              </a:spcAft>
              <a:defRPr sz="2400">
                <a:latin typeface="Times New Roman" pitchFamily="18" charset="0"/>
              </a:defRPr>
            </a:lvl7pPr>
            <a:lvl8pPr marL="3429000" indent="-228600" eaLnBrk="0" fontAlgn="base" hangingPunct="0">
              <a:spcBef>
                <a:spcPct val="0"/>
              </a:spcBef>
              <a:spcAft>
                <a:spcPct val="0"/>
              </a:spcAft>
              <a:defRPr sz="2400">
                <a:latin typeface="Times New Roman" pitchFamily="18" charset="0"/>
              </a:defRPr>
            </a:lvl8pPr>
            <a:lvl9pPr marL="3886200" indent="-228600" eaLnBrk="0" fontAlgn="base" hangingPunct="0">
              <a:spcBef>
                <a:spcPct val="0"/>
              </a:spcBef>
              <a:spcAft>
                <a:spcPct val="0"/>
              </a:spcAft>
              <a:defRPr sz="2400">
                <a:latin typeface="Times New Roman" pitchFamily="18" charset="0"/>
              </a:defRPr>
            </a:lvl9pPr>
          </a:lstStyle>
          <a:p>
            <a:r>
              <a:rPr lang="en-US" dirty="0"/>
              <a:t>Creating UDFs (Contd.)</a:t>
            </a:r>
          </a:p>
          <a:p>
            <a:endParaRPr lang="en-US" dirty="0"/>
          </a:p>
        </p:txBody>
      </p:sp>
    </p:spTree>
    <p:extLst>
      <p:ext uri="{BB962C8B-B14F-4D97-AF65-F5344CB8AC3E}">
        <p14:creationId xmlns:p14="http://schemas.microsoft.com/office/powerpoint/2010/main" val="366106272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idx="1"/>
          </p:nvPr>
        </p:nvSpPr>
        <p:spPr bwMode="auto">
          <a:xfrm>
            <a:off x="3032126"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lnSpcReduction="10000"/>
          </a:bodyPr>
          <a:lstStyle/>
          <a:p>
            <a:pPr marL="1136650" lvl="2" indent="-280988">
              <a:buBlip>
                <a:blip r:embed="rId3"/>
              </a:buBlip>
            </a:pPr>
            <a:r>
              <a:rPr lang="en-US" sz="1600">
                <a:solidFill>
                  <a:schemeClr val="accent2"/>
                </a:solidFill>
                <a:cs typeface="Times New Roman" pitchFamily="18" charset="0"/>
              </a:rPr>
              <a:t>For example:</a:t>
            </a:r>
          </a:p>
          <a:p>
            <a:pPr marL="341313" indent="-341313">
              <a:buNone/>
            </a:pPr>
            <a:r>
              <a:rPr lang="en-US" sz="1600">
                <a:solidFill>
                  <a:schemeClr val="accent2"/>
                </a:solidFill>
                <a:latin typeface="Courier New" pitchFamily="49" charset="0"/>
                <a:cs typeface="Courier New" pitchFamily="49" charset="0"/>
              </a:rPr>
              <a:t>		   CREATE FUNCTION PayRate (@rate money) </a:t>
            </a:r>
          </a:p>
          <a:p>
            <a:pPr marL="341313" indent="-341313">
              <a:buNone/>
            </a:pPr>
            <a:r>
              <a:rPr lang="en-US" sz="1600">
                <a:solidFill>
                  <a:schemeClr val="accent2"/>
                </a:solidFill>
                <a:latin typeface="Courier New" pitchFamily="49" charset="0"/>
                <a:cs typeface="Courier New" pitchFamily="49" charset="0"/>
              </a:rPr>
              <a:t>		   RETURNS @table TABLE </a:t>
            </a:r>
          </a:p>
          <a:p>
            <a:pPr marL="341313" indent="-341313">
              <a:buNone/>
            </a:pPr>
            <a:r>
              <a:rPr lang="en-US" sz="1600">
                <a:solidFill>
                  <a:schemeClr val="accent2"/>
                </a:solidFill>
                <a:latin typeface="Courier New" pitchFamily="49" charset="0"/>
                <a:cs typeface="Courier New" pitchFamily="49" charset="0"/>
              </a:rPr>
              <a:t>		   (EmployeeID int NOT NULL, </a:t>
            </a:r>
          </a:p>
          <a:p>
            <a:pPr marL="341313" indent="-341313">
              <a:buNone/>
            </a:pPr>
            <a:r>
              <a:rPr lang="en-US" sz="1600">
                <a:solidFill>
                  <a:schemeClr val="accent2"/>
                </a:solidFill>
                <a:latin typeface="Courier New" pitchFamily="49" charset="0"/>
                <a:cs typeface="Courier New" pitchFamily="49" charset="0"/>
              </a:rPr>
              <a:t>		   RateChangeDate datetime NOT NULL, </a:t>
            </a:r>
          </a:p>
          <a:p>
            <a:pPr marL="341313" indent="-341313">
              <a:buNone/>
            </a:pPr>
            <a:r>
              <a:rPr lang="en-US" sz="1600">
                <a:solidFill>
                  <a:schemeClr val="accent2"/>
                </a:solidFill>
                <a:latin typeface="Courier New" pitchFamily="49" charset="0"/>
                <a:cs typeface="Courier New" pitchFamily="49" charset="0"/>
              </a:rPr>
              <a:t>		   Rate money NOT NULL, </a:t>
            </a:r>
          </a:p>
          <a:p>
            <a:pPr marL="341313" indent="-341313">
              <a:buNone/>
            </a:pPr>
            <a:r>
              <a:rPr lang="en-US" sz="1600">
                <a:solidFill>
                  <a:schemeClr val="accent2"/>
                </a:solidFill>
                <a:latin typeface="Courier New" pitchFamily="49" charset="0"/>
                <a:cs typeface="Courier New" pitchFamily="49" charset="0"/>
              </a:rPr>
              <a:t>		   PayFrequency tinyint NOT NULL, </a:t>
            </a:r>
          </a:p>
          <a:p>
            <a:pPr marL="341313" indent="-341313">
              <a:buNone/>
            </a:pPr>
            <a:r>
              <a:rPr lang="en-US" sz="1600">
                <a:solidFill>
                  <a:schemeClr val="accent2"/>
                </a:solidFill>
                <a:latin typeface="Courier New" pitchFamily="49" charset="0"/>
                <a:cs typeface="Courier New" pitchFamily="49" charset="0"/>
              </a:rPr>
              <a:t>		   ModifiedDate datetime NOT NULL) </a:t>
            </a:r>
          </a:p>
          <a:p>
            <a:pPr marL="341313" indent="-341313">
              <a:buNone/>
            </a:pPr>
            <a:r>
              <a:rPr lang="en-US" sz="1600">
                <a:solidFill>
                  <a:schemeClr val="accent2"/>
                </a:solidFill>
                <a:latin typeface="Courier New" pitchFamily="49" charset="0"/>
                <a:cs typeface="Courier New" pitchFamily="49" charset="0"/>
              </a:rPr>
              <a:t>		   AS </a:t>
            </a:r>
          </a:p>
          <a:p>
            <a:pPr marL="341313" indent="-341313">
              <a:buNone/>
            </a:pPr>
            <a:r>
              <a:rPr lang="en-US" sz="1600">
                <a:solidFill>
                  <a:schemeClr val="accent2"/>
                </a:solidFill>
                <a:latin typeface="Courier New" pitchFamily="49" charset="0"/>
                <a:cs typeface="Courier New" pitchFamily="49" charset="0"/>
              </a:rPr>
              <a:t>		   BEGIN </a:t>
            </a:r>
          </a:p>
          <a:p>
            <a:pPr marL="341313" indent="-341313">
              <a:buNone/>
            </a:pPr>
            <a:r>
              <a:rPr lang="en-US" sz="1600">
                <a:solidFill>
                  <a:schemeClr val="accent2"/>
                </a:solidFill>
                <a:latin typeface="Courier New" pitchFamily="49" charset="0"/>
                <a:cs typeface="Courier New" pitchFamily="49" charset="0"/>
              </a:rPr>
              <a:t>		   	INSERT @table </a:t>
            </a:r>
          </a:p>
          <a:p>
            <a:pPr marL="341313" indent="-341313">
              <a:buNone/>
            </a:pPr>
            <a:r>
              <a:rPr lang="en-US" sz="1600">
                <a:solidFill>
                  <a:schemeClr val="accent2"/>
                </a:solidFill>
                <a:latin typeface="Courier New" pitchFamily="49" charset="0"/>
                <a:cs typeface="Courier New" pitchFamily="49" charset="0"/>
              </a:rPr>
              <a:t>		   	SELECT * FROM </a:t>
            </a:r>
            <a:br>
              <a:rPr lang="en-US" sz="1600">
                <a:solidFill>
                  <a:schemeClr val="accent2"/>
                </a:solidFill>
                <a:latin typeface="Courier New" pitchFamily="49" charset="0"/>
                <a:cs typeface="Courier New" pitchFamily="49" charset="0"/>
              </a:rPr>
            </a:br>
            <a:r>
              <a:rPr lang="en-US" sz="1600">
                <a:solidFill>
                  <a:schemeClr val="accent2"/>
                </a:solidFill>
                <a:latin typeface="Courier New" pitchFamily="49" charset="0"/>
                <a:cs typeface="Courier New" pitchFamily="49" charset="0"/>
              </a:rPr>
              <a:t>		HumanResources.EmployeePayHistory </a:t>
            </a:r>
          </a:p>
          <a:p>
            <a:pPr marL="341313" indent="-341313">
              <a:buNone/>
            </a:pPr>
            <a:r>
              <a:rPr lang="en-US" sz="1600">
                <a:solidFill>
                  <a:schemeClr val="accent2"/>
                </a:solidFill>
                <a:latin typeface="Courier New" pitchFamily="49" charset="0"/>
                <a:cs typeface="Courier New" pitchFamily="49" charset="0"/>
              </a:rPr>
              <a:t>			WHERE Rate &gt; @rate</a:t>
            </a:r>
          </a:p>
          <a:p>
            <a:pPr marL="341313" indent="-341313">
              <a:buNone/>
            </a:pPr>
            <a:r>
              <a:rPr lang="en-US" sz="1600">
                <a:solidFill>
                  <a:schemeClr val="accent2"/>
                </a:solidFill>
                <a:latin typeface="Courier New" pitchFamily="49" charset="0"/>
                <a:cs typeface="Courier New" pitchFamily="49" charset="0"/>
              </a:rPr>
              <a:t>		   RETURN </a:t>
            </a:r>
          </a:p>
          <a:p>
            <a:pPr marL="341313" indent="-341313">
              <a:buNone/>
            </a:pPr>
            <a:r>
              <a:rPr lang="en-US" sz="1600">
                <a:solidFill>
                  <a:schemeClr val="accent2"/>
                </a:solidFill>
                <a:latin typeface="Courier New" pitchFamily="49" charset="0"/>
                <a:cs typeface="Courier New" pitchFamily="49" charset="0"/>
              </a:rPr>
              <a:t>		   END</a:t>
            </a:r>
          </a:p>
          <a:p>
            <a:pPr marL="341313" indent="-341313">
              <a:buNone/>
            </a:pPr>
            <a:endParaRPr lang="en-US" sz="2000">
              <a:solidFill>
                <a:schemeClr val="accent2"/>
              </a:solidFill>
              <a:cs typeface="Times New Roman" pitchFamily="18" charset="0"/>
            </a:endParaRPr>
          </a:p>
        </p:txBody>
      </p:sp>
      <p:sp>
        <p:nvSpPr>
          <p:cNvPr id="14339" name="Text Box 3"/>
          <p:cNvSpPr txBox="1">
            <a:spLocks noChangeArrowheads="1"/>
          </p:cNvSpPr>
          <p:nvPr/>
        </p:nvSpPr>
        <p:spPr bwMode="auto">
          <a:xfrm>
            <a:off x="1733550" y="711201"/>
            <a:ext cx="87630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defRPr>
            </a:lvl1pPr>
            <a:lvl2pPr marL="742950" indent="-285750" eaLnBrk="0" hangingPunct="0">
              <a:defRPr sz="2400">
                <a:latin typeface="Times New Roman" pitchFamily="18" charset="0"/>
              </a:defRPr>
            </a:lvl2pPr>
            <a:lvl3pPr marL="1143000" indent="-228600" eaLnBrk="0" hangingPunct="0">
              <a:defRPr sz="2400">
                <a:latin typeface="Times New Roman" pitchFamily="18" charset="0"/>
              </a:defRPr>
            </a:lvl3pPr>
            <a:lvl4pPr marL="1600200" indent="-228600" eaLnBrk="0" hangingPunct="0">
              <a:defRPr sz="2400">
                <a:latin typeface="Times New Roman" pitchFamily="18" charset="0"/>
              </a:defRPr>
            </a:lvl4pPr>
            <a:lvl5pPr marL="2057400" indent="-228600" eaLnBrk="0" hangingPunct="0">
              <a:defRPr sz="2400">
                <a:latin typeface="Times New Roman" pitchFamily="18" charset="0"/>
              </a:defRPr>
            </a:lvl5pPr>
            <a:lvl6pPr marL="2514600" indent="-228600" eaLnBrk="0" fontAlgn="base" hangingPunct="0">
              <a:spcBef>
                <a:spcPct val="0"/>
              </a:spcBef>
              <a:spcAft>
                <a:spcPct val="0"/>
              </a:spcAft>
              <a:defRPr sz="2400">
                <a:latin typeface="Times New Roman" pitchFamily="18" charset="0"/>
              </a:defRPr>
            </a:lvl6pPr>
            <a:lvl7pPr marL="2971800" indent="-228600" eaLnBrk="0" fontAlgn="base" hangingPunct="0">
              <a:spcBef>
                <a:spcPct val="0"/>
              </a:spcBef>
              <a:spcAft>
                <a:spcPct val="0"/>
              </a:spcAft>
              <a:defRPr sz="2400">
                <a:latin typeface="Times New Roman" pitchFamily="18" charset="0"/>
              </a:defRPr>
            </a:lvl7pPr>
            <a:lvl8pPr marL="3429000" indent="-228600" eaLnBrk="0" fontAlgn="base" hangingPunct="0">
              <a:spcBef>
                <a:spcPct val="0"/>
              </a:spcBef>
              <a:spcAft>
                <a:spcPct val="0"/>
              </a:spcAft>
              <a:defRPr sz="2400">
                <a:latin typeface="Times New Roman" pitchFamily="18" charset="0"/>
              </a:defRPr>
            </a:lvl8pPr>
            <a:lvl9pPr marL="3886200" indent="-228600" eaLnBrk="0" fontAlgn="base" hangingPunct="0">
              <a:spcBef>
                <a:spcPct val="0"/>
              </a:spcBef>
              <a:spcAft>
                <a:spcPct val="0"/>
              </a:spcAft>
              <a:defRPr sz="2400">
                <a:latin typeface="Times New Roman" pitchFamily="18" charset="0"/>
              </a:defRPr>
            </a:lvl9pPr>
          </a:lstStyle>
          <a:p>
            <a:r>
              <a:rPr lang="en-US" dirty="0"/>
              <a:t>Creating UDFs (Contd.)</a:t>
            </a:r>
          </a:p>
          <a:p>
            <a:endParaRPr lang="en-US" dirty="0"/>
          </a:p>
        </p:txBody>
      </p:sp>
    </p:spTree>
    <p:extLst>
      <p:ext uri="{BB962C8B-B14F-4D97-AF65-F5344CB8AC3E}">
        <p14:creationId xmlns:p14="http://schemas.microsoft.com/office/powerpoint/2010/main" val="57760550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idx="1"/>
          </p:nvPr>
        </p:nvSpPr>
        <p:spPr bwMode="auto">
          <a:xfrm>
            <a:off x="3032126"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lnSpcReduction="10000"/>
          </a:bodyPr>
          <a:lstStyle/>
          <a:p>
            <a:pPr marL="1136650" lvl="2" indent="-280988">
              <a:buBlip>
                <a:blip r:embed="rId3"/>
              </a:buBlip>
            </a:pPr>
            <a:r>
              <a:rPr lang="en-US" sz="1600">
                <a:solidFill>
                  <a:schemeClr val="accent2"/>
                </a:solidFill>
                <a:cs typeface="Times New Roman" pitchFamily="18" charset="0"/>
              </a:rPr>
              <a:t>For example:</a:t>
            </a:r>
          </a:p>
          <a:p>
            <a:pPr marL="341313" indent="-341313">
              <a:buNone/>
            </a:pPr>
            <a:r>
              <a:rPr lang="en-US" sz="1600">
                <a:solidFill>
                  <a:schemeClr val="accent2"/>
                </a:solidFill>
                <a:latin typeface="Courier New" pitchFamily="49" charset="0"/>
                <a:cs typeface="Courier New" pitchFamily="49" charset="0"/>
              </a:rPr>
              <a:t>		   CREATE FUNCTION PayRate (@rate money) </a:t>
            </a:r>
          </a:p>
          <a:p>
            <a:pPr marL="341313" indent="-341313">
              <a:buNone/>
            </a:pPr>
            <a:r>
              <a:rPr lang="en-US" sz="1600">
                <a:solidFill>
                  <a:schemeClr val="accent2"/>
                </a:solidFill>
                <a:latin typeface="Courier New" pitchFamily="49" charset="0"/>
                <a:cs typeface="Courier New" pitchFamily="49" charset="0"/>
              </a:rPr>
              <a:t>		   </a:t>
            </a:r>
            <a:r>
              <a:rPr lang="en-US" sz="1600">
                <a:solidFill>
                  <a:srgbClr val="FF0000"/>
                </a:solidFill>
                <a:latin typeface="Courier New" pitchFamily="49" charset="0"/>
                <a:cs typeface="Courier New" pitchFamily="49" charset="0"/>
              </a:rPr>
              <a:t>RETURNS @table TABLE </a:t>
            </a:r>
          </a:p>
          <a:p>
            <a:pPr marL="341313" indent="-341313">
              <a:buNone/>
            </a:pPr>
            <a:r>
              <a:rPr lang="en-US" sz="1600">
                <a:solidFill>
                  <a:srgbClr val="FF0000"/>
                </a:solidFill>
                <a:latin typeface="Courier New" pitchFamily="49" charset="0"/>
                <a:cs typeface="Courier New" pitchFamily="49" charset="0"/>
              </a:rPr>
              <a:t>		   (EmployeeID int NOT NULL, </a:t>
            </a:r>
          </a:p>
          <a:p>
            <a:pPr marL="341313" indent="-341313">
              <a:buNone/>
            </a:pPr>
            <a:r>
              <a:rPr lang="en-US" sz="1600">
                <a:solidFill>
                  <a:srgbClr val="FF0000"/>
                </a:solidFill>
                <a:latin typeface="Courier New" pitchFamily="49" charset="0"/>
                <a:cs typeface="Courier New" pitchFamily="49" charset="0"/>
              </a:rPr>
              <a:t>		   RateChangeDate datetime NOT NULL, </a:t>
            </a:r>
          </a:p>
          <a:p>
            <a:pPr marL="341313" indent="-341313">
              <a:buNone/>
            </a:pPr>
            <a:r>
              <a:rPr lang="en-US" sz="1600">
                <a:solidFill>
                  <a:srgbClr val="FF0000"/>
                </a:solidFill>
                <a:latin typeface="Courier New" pitchFamily="49" charset="0"/>
                <a:cs typeface="Courier New" pitchFamily="49" charset="0"/>
              </a:rPr>
              <a:t>		   Rate money NOT NULL, </a:t>
            </a:r>
          </a:p>
          <a:p>
            <a:pPr marL="341313" indent="-341313">
              <a:buNone/>
            </a:pPr>
            <a:r>
              <a:rPr lang="en-US" sz="1600">
                <a:solidFill>
                  <a:srgbClr val="FF0000"/>
                </a:solidFill>
                <a:latin typeface="Courier New" pitchFamily="49" charset="0"/>
                <a:cs typeface="Courier New" pitchFamily="49" charset="0"/>
              </a:rPr>
              <a:t>		   PayFrequency tinyint NOT NULL, </a:t>
            </a:r>
          </a:p>
          <a:p>
            <a:pPr marL="341313" indent="-341313">
              <a:buNone/>
            </a:pPr>
            <a:r>
              <a:rPr lang="en-US" sz="1600">
                <a:solidFill>
                  <a:srgbClr val="FF0000"/>
                </a:solidFill>
                <a:latin typeface="Courier New" pitchFamily="49" charset="0"/>
                <a:cs typeface="Courier New" pitchFamily="49" charset="0"/>
              </a:rPr>
              <a:t>		   ModifiedDate datetime NOT NULL) </a:t>
            </a:r>
          </a:p>
          <a:p>
            <a:pPr marL="341313" indent="-341313">
              <a:buNone/>
            </a:pPr>
            <a:r>
              <a:rPr lang="en-US" sz="1600">
                <a:solidFill>
                  <a:schemeClr val="accent2"/>
                </a:solidFill>
                <a:latin typeface="Courier New" pitchFamily="49" charset="0"/>
                <a:cs typeface="Courier New" pitchFamily="49" charset="0"/>
              </a:rPr>
              <a:t>		   AS </a:t>
            </a:r>
          </a:p>
          <a:p>
            <a:pPr marL="341313" indent="-341313">
              <a:buNone/>
            </a:pPr>
            <a:r>
              <a:rPr lang="en-US" sz="1600">
                <a:solidFill>
                  <a:schemeClr val="accent2"/>
                </a:solidFill>
                <a:latin typeface="Courier New" pitchFamily="49" charset="0"/>
                <a:cs typeface="Courier New" pitchFamily="49" charset="0"/>
              </a:rPr>
              <a:t>		   BEGIN </a:t>
            </a:r>
          </a:p>
          <a:p>
            <a:pPr marL="341313" indent="-341313">
              <a:buNone/>
            </a:pPr>
            <a:r>
              <a:rPr lang="en-US" sz="1600">
                <a:solidFill>
                  <a:schemeClr val="accent2"/>
                </a:solidFill>
                <a:latin typeface="Courier New" pitchFamily="49" charset="0"/>
                <a:cs typeface="Courier New" pitchFamily="49" charset="0"/>
              </a:rPr>
              <a:t>		   	INSERT @table </a:t>
            </a:r>
          </a:p>
          <a:p>
            <a:pPr marL="341313" indent="-341313">
              <a:buNone/>
            </a:pPr>
            <a:r>
              <a:rPr lang="en-US" sz="1600">
                <a:solidFill>
                  <a:schemeClr val="accent2"/>
                </a:solidFill>
                <a:latin typeface="Courier New" pitchFamily="49" charset="0"/>
                <a:cs typeface="Courier New" pitchFamily="49" charset="0"/>
              </a:rPr>
              <a:t>		   	SELECT * FROM </a:t>
            </a:r>
            <a:br>
              <a:rPr lang="en-US" sz="1600">
                <a:solidFill>
                  <a:schemeClr val="accent2"/>
                </a:solidFill>
                <a:latin typeface="Courier New" pitchFamily="49" charset="0"/>
                <a:cs typeface="Courier New" pitchFamily="49" charset="0"/>
              </a:rPr>
            </a:br>
            <a:r>
              <a:rPr lang="en-US" sz="1600">
                <a:solidFill>
                  <a:schemeClr val="accent2"/>
                </a:solidFill>
                <a:latin typeface="Courier New" pitchFamily="49" charset="0"/>
                <a:cs typeface="Courier New" pitchFamily="49" charset="0"/>
              </a:rPr>
              <a:t>		HumanResources.EmployeePayHistory </a:t>
            </a:r>
          </a:p>
          <a:p>
            <a:pPr marL="341313" indent="-341313">
              <a:buNone/>
            </a:pPr>
            <a:r>
              <a:rPr lang="en-US" sz="1600">
                <a:solidFill>
                  <a:schemeClr val="accent2"/>
                </a:solidFill>
                <a:latin typeface="Courier New" pitchFamily="49" charset="0"/>
                <a:cs typeface="Courier New" pitchFamily="49" charset="0"/>
              </a:rPr>
              <a:t>			WHERE Rate &gt; @rate</a:t>
            </a:r>
          </a:p>
          <a:p>
            <a:pPr marL="341313" indent="-341313">
              <a:buNone/>
            </a:pPr>
            <a:r>
              <a:rPr lang="en-US" sz="1600">
                <a:solidFill>
                  <a:schemeClr val="accent2"/>
                </a:solidFill>
                <a:latin typeface="Courier New" pitchFamily="49" charset="0"/>
                <a:cs typeface="Courier New" pitchFamily="49" charset="0"/>
              </a:rPr>
              <a:t>		   RETURN </a:t>
            </a:r>
          </a:p>
          <a:p>
            <a:pPr marL="341313" indent="-341313">
              <a:buNone/>
            </a:pPr>
            <a:r>
              <a:rPr lang="en-US" sz="1600">
                <a:solidFill>
                  <a:schemeClr val="accent2"/>
                </a:solidFill>
                <a:latin typeface="Courier New" pitchFamily="49" charset="0"/>
                <a:cs typeface="Courier New" pitchFamily="49" charset="0"/>
              </a:rPr>
              <a:t>		   END</a:t>
            </a:r>
          </a:p>
          <a:p>
            <a:pPr marL="341313" indent="-341313">
              <a:buNone/>
            </a:pPr>
            <a:endParaRPr lang="en-US" sz="2000">
              <a:solidFill>
                <a:schemeClr val="accent2"/>
              </a:solidFill>
              <a:cs typeface="Times New Roman" pitchFamily="18" charset="0"/>
            </a:endParaRPr>
          </a:p>
        </p:txBody>
      </p:sp>
      <p:sp>
        <p:nvSpPr>
          <p:cNvPr id="15363" name="Text Box 3"/>
          <p:cNvSpPr txBox="1">
            <a:spLocks noChangeArrowheads="1"/>
          </p:cNvSpPr>
          <p:nvPr/>
        </p:nvSpPr>
        <p:spPr bwMode="auto">
          <a:xfrm>
            <a:off x="1733550" y="711201"/>
            <a:ext cx="87630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defRPr>
            </a:lvl1pPr>
            <a:lvl2pPr marL="742950" indent="-285750" eaLnBrk="0" hangingPunct="0">
              <a:defRPr sz="2400">
                <a:latin typeface="Times New Roman" pitchFamily="18" charset="0"/>
              </a:defRPr>
            </a:lvl2pPr>
            <a:lvl3pPr marL="1143000" indent="-228600" eaLnBrk="0" hangingPunct="0">
              <a:defRPr sz="2400">
                <a:latin typeface="Times New Roman" pitchFamily="18" charset="0"/>
              </a:defRPr>
            </a:lvl3pPr>
            <a:lvl4pPr marL="1600200" indent="-228600" eaLnBrk="0" hangingPunct="0">
              <a:defRPr sz="2400">
                <a:latin typeface="Times New Roman" pitchFamily="18" charset="0"/>
              </a:defRPr>
            </a:lvl4pPr>
            <a:lvl5pPr marL="2057400" indent="-228600" eaLnBrk="0" hangingPunct="0">
              <a:defRPr sz="2400">
                <a:latin typeface="Times New Roman" pitchFamily="18" charset="0"/>
              </a:defRPr>
            </a:lvl5pPr>
            <a:lvl6pPr marL="2514600" indent="-228600" eaLnBrk="0" fontAlgn="base" hangingPunct="0">
              <a:spcBef>
                <a:spcPct val="0"/>
              </a:spcBef>
              <a:spcAft>
                <a:spcPct val="0"/>
              </a:spcAft>
              <a:defRPr sz="2400">
                <a:latin typeface="Times New Roman" pitchFamily="18" charset="0"/>
              </a:defRPr>
            </a:lvl6pPr>
            <a:lvl7pPr marL="2971800" indent="-228600" eaLnBrk="0" fontAlgn="base" hangingPunct="0">
              <a:spcBef>
                <a:spcPct val="0"/>
              </a:spcBef>
              <a:spcAft>
                <a:spcPct val="0"/>
              </a:spcAft>
              <a:defRPr sz="2400">
                <a:latin typeface="Times New Roman" pitchFamily="18" charset="0"/>
              </a:defRPr>
            </a:lvl7pPr>
            <a:lvl8pPr marL="3429000" indent="-228600" eaLnBrk="0" fontAlgn="base" hangingPunct="0">
              <a:spcBef>
                <a:spcPct val="0"/>
              </a:spcBef>
              <a:spcAft>
                <a:spcPct val="0"/>
              </a:spcAft>
              <a:defRPr sz="2400">
                <a:latin typeface="Times New Roman" pitchFamily="18" charset="0"/>
              </a:defRPr>
            </a:lvl8pPr>
            <a:lvl9pPr marL="3886200" indent="-228600" eaLnBrk="0" fontAlgn="base" hangingPunct="0">
              <a:spcBef>
                <a:spcPct val="0"/>
              </a:spcBef>
              <a:spcAft>
                <a:spcPct val="0"/>
              </a:spcAft>
              <a:defRPr sz="2400">
                <a:latin typeface="Times New Roman" pitchFamily="18" charset="0"/>
              </a:defRPr>
            </a:lvl9pPr>
          </a:lstStyle>
          <a:p>
            <a:r>
              <a:rPr lang="en-US" dirty="0"/>
              <a:t>Creating UDFs (Contd.)</a:t>
            </a:r>
          </a:p>
          <a:p>
            <a:endParaRPr lang="en-US" dirty="0"/>
          </a:p>
        </p:txBody>
      </p:sp>
      <p:sp>
        <p:nvSpPr>
          <p:cNvPr id="15364" name="TextBox 6"/>
          <p:cNvSpPr txBox="1">
            <a:spLocks noChangeArrowheads="1"/>
          </p:cNvSpPr>
          <p:nvPr/>
        </p:nvSpPr>
        <p:spPr bwMode="auto">
          <a:xfrm>
            <a:off x="7010400" y="4124326"/>
            <a:ext cx="2895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Definition of the temporary table that is returned by the function.</a:t>
            </a:r>
          </a:p>
        </p:txBody>
      </p:sp>
    </p:spTree>
    <p:extLst>
      <p:ext uri="{BB962C8B-B14F-4D97-AF65-F5344CB8AC3E}">
        <p14:creationId xmlns:p14="http://schemas.microsoft.com/office/powerpoint/2010/main" val="4292397146"/>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with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checkerboard(across)">
                                      <p:cBhvr>
                                        <p:cTn id="7" dur="500"/>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idx="1"/>
          </p:nvPr>
        </p:nvSpPr>
        <p:spPr bwMode="auto">
          <a:xfrm>
            <a:off x="3032126"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lnSpcReduction="10000"/>
          </a:bodyPr>
          <a:lstStyle/>
          <a:p>
            <a:pPr marL="1136650" lvl="2" indent="-280988">
              <a:buBlip>
                <a:blip r:embed="rId3"/>
              </a:buBlip>
            </a:pPr>
            <a:r>
              <a:rPr lang="en-US" sz="1600" dirty="0">
                <a:solidFill>
                  <a:schemeClr val="accent2"/>
                </a:solidFill>
                <a:cs typeface="Times New Roman" pitchFamily="18" charset="0"/>
              </a:rPr>
              <a:t>For example:</a:t>
            </a:r>
          </a:p>
          <a:p>
            <a:pPr marL="341313" indent="-341313">
              <a:buNone/>
            </a:pPr>
            <a:r>
              <a:rPr lang="en-US" sz="1600" dirty="0">
                <a:solidFill>
                  <a:schemeClr val="accent2"/>
                </a:solidFill>
                <a:latin typeface="Courier New" pitchFamily="49" charset="0"/>
                <a:cs typeface="Courier New" pitchFamily="49" charset="0"/>
              </a:rPr>
              <a:t>		   CREATE FUNCTION </a:t>
            </a:r>
            <a:r>
              <a:rPr lang="en-US" sz="1600" dirty="0" err="1">
                <a:solidFill>
                  <a:schemeClr val="accent2"/>
                </a:solidFill>
                <a:latin typeface="Courier New" pitchFamily="49" charset="0"/>
                <a:cs typeface="Courier New" pitchFamily="49" charset="0"/>
              </a:rPr>
              <a:t>PayRate</a:t>
            </a:r>
            <a:r>
              <a:rPr lang="en-US" sz="1600" dirty="0">
                <a:solidFill>
                  <a:schemeClr val="accent2"/>
                </a:solidFill>
                <a:latin typeface="Courier New" pitchFamily="49" charset="0"/>
                <a:cs typeface="Courier New" pitchFamily="49" charset="0"/>
              </a:rPr>
              <a:t> (@rate money) </a:t>
            </a:r>
          </a:p>
          <a:p>
            <a:pPr marL="341313" indent="-341313">
              <a:buNone/>
            </a:pPr>
            <a:r>
              <a:rPr lang="en-US" sz="1600" dirty="0">
                <a:solidFill>
                  <a:schemeClr val="accent2"/>
                </a:solidFill>
                <a:latin typeface="Courier New" pitchFamily="49" charset="0"/>
                <a:cs typeface="Courier New" pitchFamily="49" charset="0"/>
              </a:rPr>
              <a:t>		   RETURNS @table </a:t>
            </a:r>
            <a:r>
              <a:rPr lang="en-US" sz="1600" dirty="0" err="1">
                <a:solidFill>
                  <a:schemeClr val="accent2"/>
                </a:solidFill>
                <a:latin typeface="Courier New" pitchFamily="49" charset="0"/>
                <a:cs typeface="Courier New" pitchFamily="49" charset="0"/>
              </a:rPr>
              <a:t>TABLE</a:t>
            </a:r>
            <a:r>
              <a:rPr lang="en-US" sz="1600" dirty="0">
                <a:solidFill>
                  <a:schemeClr val="accent2"/>
                </a:solidFill>
                <a:latin typeface="Courier New" pitchFamily="49" charset="0"/>
                <a:cs typeface="Courier New" pitchFamily="49" charset="0"/>
              </a:rPr>
              <a:t> </a:t>
            </a:r>
          </a:p>
          <a:p>
            <a:pPr marL="341313" indent="-341313">
              <a:buNone/>
            </a:pPr>
            <a:r>
              <a:rPr lang="en-US" sz="1600" dirty="0">
                <a:solidFill>
                  <a:schemeClr val="accent2"/>
                </a:solidFill>
                <a:latin typeface="Courier New" pitchFamily="49" charset="0"/>
                <a:cs typeface="Courier New" pitchFamily="49" charset="0"/>
              </a:rPr>
              <a:t>		   (</a:t>
            </a:r>
            <a:r>
              <a:rPr lang="en-US" sz="1600" dirty="0" err="1">
                <a:solidFill>
                  <a:schemeClr val="accent2"/>
                </a:solidFill>
                <a:latin typeface="Courier New" pitchFamily="49" charset="0"/>
                <a:cs typeface="Courier New" pitchFamily="49" charset="0"/>
              </a:rPr>
              <a:t>EmployeeID</a:t>
            </a:r>
            <a:r>
              <a:rPr lang="en-US" sz="1600" dirty="0">
                <a:solidFill>
                  <a:schemeClr val="accent2"/>
                </a:solidFill>
                <a:latin typeface="Courier New" pitchFamily="49" charset="0"/>
                <a:cs typeface="Courier New" pitchFamily="49" charset="0"/>
              </a:rPr>
              <a:t> </a:t>
            </a:r>
            <a:r>
              <a:rPr lang="en-US" sz="1600" dirty="0" err="1">
                <a:solidFill>
                  <a:schemeClr val="accent2"/>
                </a:solidFill>
                <a:latin typeface="Courier New" pitchFamily="49" charset="0"/>
                <a:cs typeface="Courier New" pitchFamily="49" charset="0"/>
              </a:rPr>
              <a:t>int</a:t>
            </a:r>
            <a:r>
              <a:rPr lang="en-US" sz="1600" dirty="0">
                <a:solidFill>
                  <a:schemeClr val="accent2"/>
                </a:solidFill>
                <a:latin typeface="Courier New" pitchFamily="49" charset="0"/>
                <a:cs typeface="Courier New" pitchFamily="49" charset="0"/>
              </a:rPr>
              <a:t> NOT NULL, </a:t>
            </a:r>
          </a:p>
          <a:p>
            <a:pPr marL="341313" indent="-341313">
              <a:buNone/>
            </a:pPr>
            <a:r>
              <a:rPr lang="en-US" sz="1600" dirty="0">
                <a:solidFill>
                  <a:schemeClr val="accent2"/>
                </a:solidFill>
                <a:latin typeface="Courier New" pitchFamily="49" charset="0"/>
                <a:cs typeface="Courier New" pitchFamily="49" charset="0"/>
              </a:rPr>
              <a:t>		   </a:t>
            </a:r>
            <a:r>
              <a:rPr lang="en-US" sz="1600" dirty="0" err="1">
                <a:solidFill>
                  <a:schemeClr val="accent2"/>
                </a:solidFill>
                <a:latin typeface="Courier New" pitchFamily="49" charset="0"/>
                <a:cs typeface="Courier New" pitchFamily="49" charset="0"/>
              </a:rPr>
              <a:t>RateChangeDate</a:t>
            </a:r>
            <a:r>
              <a:rPr lang="en-US" sz="1600" dirty="0">
                <a:solidFill>
                  <a:schemeClr val="accent2"/>
                </a:solidFill>
                <a:latin typeface="Courier New" pitchFamily="49" charset="0"/>
                <a:cs typeface="Courier New" pitchFamily="49" charset="0"/>
              </a:rPr>
              <a:t> </a:t>
            </a:r>
            <a:r>
              <a:rPr lang="en-US" sz="1600" dirty="0" err="1">
                <a:solidFill>
                  <a:schemeClr val="accent2"/>
                </a:solidFill>
                <a:latin typeface="Courier New" pitchFamily="49" charset="0"/>
                <a:cs typeface="Courier New" pitchFamily="49" charset="0"/>
              </a:rPr>
              <a:t>datetime</a:t>
            </a:r>
            <a:r>
              <a:rPr lang="en-US" sz="1600" dirty="0">
                <a:solidFill>
                  <a:schemeClr val="accent2"/>
                </a:solidFill>
                <a:latin typeface="Courier New" pitchFamily="49" charset="0"/>
                <a:cs typeface="Courier New" pitchFamily="49" charset="0"/>
              </a:rPr>
              <a:t> NOT NULL, </a:t>
            </a:r>
          </a:p>
          <a:p>
            <a:pPr marL="341313" indent="-341313">
              <a:buNone/>
            </a:pPr>
            <a:r>
              <a:rPr lang="en-US" sz="1600" dirty="0">
                <a:solidFill>
                  <a:schemeClr val="accent2"/>
                </a:solidFill>
                <a:latin typeface="Courier New" pitchFamily="49" charset="0"/>
                <a:cs typeface="Courier New" pitchFamily="49" charset="0"/>
              </a:rPr>
              <a:t>		   Rate money NOT NULL, </a:t>
            </a:r>
          </a:p>
          <a:p>
            <a:pPr marL="341313" indent="-341313">
              <a:buNone/>
            </a:pPr>
            <a:r>
              <a:rPr lang="en-US" sz="1600" dirty="0">
                <a:solidFill>
                  <a:schemeClr val="accent2"/>
                </a:solidFill>
                <a:latin typeface="Courier New" pitchFamily="49" charset="0"/>
                <a:cs typeface="Courier New" pitchFamily="49" charset="0"/>
              </a:rPr>
              <a:t>		   </a:t>
            </a:r>
            <a:r>
              <a:rPr lang="en-US" sz="1600" dirty="0" err="1">
                <a:solidFill>
                  <a:schemeClr val="accent2"/>
                </a:solidFill>
                <a:latin typeface="Courier New" pitchFamily="49" charset="0"/>
                <a:cs typeface="Courier New" pitchFamily="49" charset="0"/>
              </a:rPr>
              <a:t>PayFrequency</a:t>
            </a:r>
            <a:r>
              <a:rPr lang="en-US" sz="1600" dirty="0">
                <a:solidFill>
                  <a:schemeClr val="accent2"/>
                </a:solidFill>
                <a:latin typeface="Courier New" pitchFamily="49" charset="0"/>
                <a:cs typeface="Courier New" pitchFamily="49" charset="0"/>
              </a:rPr>
              <a:t> </a:t>
            </a:r>
            <a:r>
              <a:rPr lang="en-US" sz="1600" dirty="0" err="1">
                <a:solidFill>
                  <a:schemeClr val="accent2"/>
                </a:solidFill>
                <a:latin typeface="Courier New" pitchFamily="49" charset="0"/>
                <a:cs typeface="Courier New" pitchFamily="49" charset="0"/>
              </a:rPr>
              <a:t>tinyint</a:t>
            </a:r>
            <a:r>
              <a:rPr lang="en-US" sz="1600" dirty="0">
                <a:solidFill>
                  <a:schemeClr val="accent2"/>
                </a:solidFill>
                <a:latin typeface="Courier New" pitchFamily="49" charset="0"/>
                <a:cs typeface="Courier New" pitchFamily="49" charset="0"/>
              </a:rPr>
              <a:t> NOT NULL, </a:t>
            </a:r>
          </a:p>
          <a:p>
            <a:pPr marL="341313" indent="-341313">
              <a:buNone/>
            </a:pPr>
            <a:r>
              <a:rPr lang="en-US" sz="1600" dirty="0">
                <a:solidFill>
                  <a:schemeClr val="accent2"/>
                </a:solidFill>
                <a:latin typeface="Courier New" pitchFamily="49" charset="0"/>
                <a:cs typeface="Courier New" pitchFamily="49" charset="0"/>
              </a:rPr>
              <a:t>		   </a:t>
            </a:r>
            <a:r>
              <a:rPr lang="en-US" sz="1600" dirty="0" err="1">
                <a:solidFill>
                  <a:schemeClr val="accent2"/>
                </a:solidFill>
                <a:latin typeface="Courier New" pitchFamily="49" charset="0"/>
                <a:cs typeface="Courier New" pitchFamily="49" charset="0"/>
              </a:rPr>
              <a:t>ModifiedDate</a:t>
            </a:r>
            <a:r>
              <a:rPr lang="en-US" sz="1600" dirty="0">
                <a:solidFill>
                  <a:schemeClr val="accent2"/>
                </a:solidFill>
                <a:latin typeface="Courier New" pitchFamily="49" charset="0"/>
                <a:cs typeface="Courier New" pitchFamily="49" charset="0"/>
              </a:rPr>
              <a:t> </a:t>
            </a:r>
            <a:r>
              <a:rPr lang="en-US" sz="1600" dirty="0" err="1">
                <a:solidFill>
                  <a:schemeClr val="accent2"/>
                </a:solidFill>
                <a:latin typeface="Courier New" pitchFamily="49" charset="0"/>
                <a:cs typeface="Courier New" pitchFamily="49" charset="0"/>
              </a:rPr>
              <a:t>datetime</a:t>
            </a:r>
            <a:r>
              <a:rPr lang="en-US" sz="1600" dirty="0">
                <a:solidFill>
                  <a:schemeClr val="accent2"/>
                </a:solidFill>
                <a:latin typeface="Courier New" pitchFamily="49" charset="0"/>
                <a:cs typeface="Courier New" pitchFamily="49" charset="0"/>
              </a:rPr>
              <a:t> NOT NULL) </a:t>
            </a:r>
          </a:p>
          <a:p>
            <a:pPr marL="341313" indent="-341313">
              <a:buNone/>
            </a:pPr>
            <a:r>
              <a:rPr lang="en-US" sz="1600" dirty="0">
                <a:solidFill>
                  <a:schemeClr val="accent2"/>
                </a:solidFill>
                <a:latin typeface="Courier New" pitchFamily="49" charset="0"/>
                <a:cs typeface="Courier New" pitchFamily="49" charset="0"/>
              </a:rPr>
              <a:t>		   AS </a:t>
            </a:r>
          </a:p>
          <a:p>
            <a:pPr marL="341313" indent="-341313">
              <a:buNone/>
            </a:pPr>
            <a:r>
              <a:rPr lang="en-US" sz="1600" dirty="0">
                <a:solidFill>
                  <a:schemeClr val="accent2"/>
                </a:solidFill>
                <a:latin typeface="Courier New" pitchFamily="49" charset="0"/>
                <a:cs typeface="Courier New" pitchFamily="49" charset="0"/>
              </a:rPr>
              <a:t>		   </a:t>
            </a:r>
            <a:r>
              <a:rPr lang="en-US" sz="1600" dirty="0">
                <a:solidFill>
                  <a:srgbClr val="FF0000"/>
                </a:solidFill>
                <a:latin typeface="Courier New" pitchFamily="49" charset="0"/>
                <a:cs typeface="Courier New" pitchFamily="49" charset="0"/>
              </a:rPr>
              <a:t>BEGIN </a:t>
            </a:r>
          </a:p>
          <a:p>
            <a:pPr marL="341313" indent="-341313">
              <a:buNone/>
            </a:pPr>
            <a:r>
              <a:rPr lang="en-US" sz="1600" dirty="0">
                <a:solidFill>
                  <a:srgbClr val="FF0000"/>
                </a:solidFill>
                <a:latin typeface="Courier New" pitchFamily="49" charset="0"/>
                <a:cs typeface="Courier New" pitchFamily="49" charset="0"/>
              </a:rPr>
              <a:t>		   	INSERT @table </a:t>
            </a:r>
          </a:p>
          <a:p>
            <a:pPr marL="341313" indent="-341313">
              <a:buNone/>
            </a:pPr>
            <a:r>
              <a:rPr lang="en-US" sz="1600" dirty="0">
                <a:solidFill>
                  <a:srgbClr val="FF0000"/>
                </a:solidFill>
                <a:latin typeface="Courier New" pitchFamily="49" charset="0"/>
                <a:cs typeface="Courier New" pitchFamily="49" charset="0"/>
              </a:rPr>
              <a:t>		   	SELECT * FROM </a:t>
            </a:r>
            <a:br>
              <a:rPr lang="en-US" sz="1600" dirty="0">
                <a:solidFill>
                  <a:srgbClr val="FF0000"/>
                </a:solidFill>
                <a:latin typeface="Courier New" pitchFamily="49" charset="0"/>
                <a:cs typeface="Courier New" pitchFamily="49" charset="0"/>
              </a:rPr>
            </a:br>
            <a:r>
              <a:rPr lang="en-US" sz="1600" dirty="0">
                <a:solidFill>
                  <a:srgbClr val="FF0000"/>
                </a:solidFill>
                <a:latin typeface="Courier New" pitchFamily="49" charset="0"/>
                <a:cs typeface="Courier New" pitchFamily="49" charset="0"/>
              </a:rPr>
              <a:t>		</a:t>
            </a:r>
            <a:r>
              <a:rPr lang="en-US" sz="1600" dirty="0" err="1">
                <a:solidFill>
                  <a:srgbClr val="FF0000"/>
                </a:solidFill>
                <a:latin typeface="Courier New" pitchFamily="49" charset="0"/>
                <a:cs typeface="Courier New" pitchFamily="49" charset="0"/>
              </a:rPr>
              <a:t>HumanResources.EmployeePayHistory</a:t>
            </a:r>
            <a:r>
              <a:rPr lang="en-US" sz="1600" dirty="0">
                <a:solidFill>
                  <a:srgbClr val="FF0000"/>
                </a:solidFill>
                <a:latin typeface="Courier New" pitchFamily="49" charset="0"/>
                <a:cs typeface="Courier New" pitchFamily="49" charset="0"/>
              </a:rPr>
              <a:t> </a:t>
            </a:r>
          </a:p>
          <a:p>
            <a:pPr marL="341313" indent="-341313">
              <a:buNone/>
            </a:pPr>
            <a:r>
              <a:rPr lang="en-US" sz="1600" dirty="0">
                <a:solidFill>
                  <a:srgbClr val="FF0000"/>
                </a:solidFill>
                <a:latin typeface="Courier New" pitchFamily="49" charset="0"/>
                <a:cs typeface="Courier New" pitchFamily="49" charset="0"/>
              </a:rPr>
              <a:t>			WHERE Rate &gt; @rate</a:t>
            </a:r>
          </a:p>
          <a:p>
            <a:pPr marL="341313" indent="-341313">
              <a:buNone/>
            </a:pPr>
            <a:r>
              <a:rPr lang="en-US" sz="1600" dirty="0">
                <a:solidFill>
                  <a:srgbClr val="FF0000"/>
                </a:solidFill>
                <a:latin typeface="Courier New" pitchFamily="49" charset="0"/>
                <a:cs typeface="Courier New" pitchFamily="49" charset="0"/>
              </a:rPr>
              <a:t>		   RETURN </a:t>
            </a:r>
          </a:p>
          <a:p>
            <a:pPr marL="341313" indent="-341313">
              <a:buNone/>
            </a:pPr>
            <a:r>
              <a:rPr lang="en-US" sz="1600" dirty="0">
                <a:solidFill>
                  <a:schemeClr val="accent2"/>
                </a:solidFill>
                <a:latin typeface="Courier New" pitchFamily="49" charset="0"/>
                <a:cs typeface="Courier New" pitchFamily="49" charset="0"/>
              </a:rPr>
              <a:t>		   END</a:t>
            </a:r>
          </a:p>
          <a:p>
            <a:pPr marL="341313" indent="-341313">
              <a:buNone/>
            </a:pPr>
            <a:endParaRPr lang="en-US" sz="2000" dirty="0">
              <a:solidFill>
                <a:schemeClr val="accent2"/>
              </a:solidFill>
              <a:cs typeface="Times New Roman" pitchFamily="18" charset="0"/>
            </a:endParaRPr>
          </a:p>
        </p:txBody>
      </p:sp>
      <p:sp>
        <p:nvSpPr>
          <p:cNvPr id="16387" name="Text Box 3"/>
          <p:cNvSpPr txBox="1">
            <a:spLocks noChangeArrowheads="1"/>
          </p:cNvSpPr>
          <p:nvPr/>
        </p:nvSpPr>
        <p:spPr bwMode="auto">
          <a:xfrm>
            <a:off x="1733550" y="711201"/>
            <a:ext cx="87630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defRPr>
            </a:lvl1pPr>
            <a:lvl2pPr marL="742950" indent="-285750" eaLnBrk="0" hangingPunct="0">
              <a:defRPr sz="2400">
                <a:latin typeface="Times New Roman" pitchFamily="18" charset="0"/>
              </a:defRPr>
            </a:lvl2pPr>
            <a:lvl3pPr marL="1143000" indent="-228600" eaLnBrk="0" hangingPunct="0">
              <a:defRPr sz="2400">
                <a:latin typeface="Times New Roman" pitchFamily="18" charset="0"/>
              </a:defRPr>
            </a:lvl3pPr>
            <a:lvl4pPr marL="1600200" indent="-228600" eaLnBrk="0" hangingPunct="0">
              <a:defRPr sz="2400">
                <a:latin typeface="Times New Roman" pitchFamily="18" charset="0"/>
              </a:defRPr>
            </a:lvl4pPr>
            <a:lvl5pPr marL="2057400" indent="-228600" eaLnBrk="0" hangingPunct="0">
              <a:defRPr sz="2400">
                <a:latin typeface="Times New Roman" pitchFamily="18" charset="0"/>
              </a:defRPr>
            </a:lvl5pPr>
            <a:lvl6pPr marL="2514600" indent="-228600" eaLnBrk="0" fontAlgn="base" hangingPunct="0">
              <a:spcBef>
                <a:spcPct val="0"/>
              </a:spcBef>
              <a:spcAft>
                <a:spcPct val="0"/>
              </a:spcAft>
              <a:defRPr sz="2400">
                <a:latin typeface="Times New Roman" pitchFamily="18" charset="0"/>
              </a:defRPr>
            </a:lvl6pPr>
            <a:lvl7pPr marL="2971800" indent="-228600" eaLnBrk="0" fontAlgn="base" hangingPunct="0">
              <a:spcBef>
                <a:spcPct val="0"/>
              </a:spcBef>
              <a:spcAft>
                <a:spcPct val="0"/>
              </a:spcAft>
              <a:defRPr sz="2400">
                <a:latin typeface="Times New Roman" pitchFamily="18" charset="0"/>
              </a:defRPr>
            </a:lvl7pPr>
            <a:lvl8pPr marL="3429000" indent="-228600" eaLnBrk="0" fontAlgn="base" hangingPunct="0">
              <a:spcBef>
                <a:spcPct val="0"/>
              </a:spcBef>
              <a:spcAft>
                <a:spcPct val="0"/>
              </a:spcAft>
              <a:defRPr sz="2400">
                <a:latin typeface="Times New Roman" pitchFamily="18" charset="0"/>
              </a:defRPr>
            </a:lvl8pPr>
            <a:lvl9pPr marL="3886200" indent="-228600" eaLnBrk="0" fontAlgn="base" hangingPunct="0">
              <a:spcBef>
                <a:spcPct val="0"/>
              </a:spcBef>
              <a:spcAft>
                <a:spcPct val="0"/>
              </a:spcAft>
              <a:defRPr sz="2400">
                <a:latin typeface="Times New Roman" pitchFamily="18" charset="0"/>
              </a:defRPr>
            </a:lvl9pPr>
          </a:lstStyle>
          <a:p>
            <a:r>
              <a:rPr lang="en-US" dirty="0"/>
              <a:t>Creating UDFs (Contd.)</a:t>
            </a:r>
          </a:p>
          <a:p>
            <a:endParaRPr lang="en-US" dirty="0"/>
          </a:p>
        </p:txBody>
      </p:sp>
      <p:sp>
        <p:nvSpPr>
          <p:cNvPr id="16388" name="TextBox 4"/>
          <p:cNvSpPr txBox="1">
            <a:spLocks noChangeArrowheads="1"/>
          </p:cNvSpPr>
          <p:nvPr/>
        </p:nvSpPr>
        <p:spPr bwMode="auto">
          <a:xfrm>
            <a:off x="7086600" y="4124326"/>
            <a:ext cx="3124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Returns a set of records that will be inserted into the temporay table.</a:t>
            </a:r>
          </a:p>
        </p:txBody>
      </p:sp>
    </p:spTree>
    <p:extLst>
      <p:ext uri="{BB962C8B-B14F-4D97-AF65-F5344CB8AC3E}">
        <p14:creationId xmlns:p14="http://schemas.microsoft.com/office/powerpoint/2010/main" val="286396393"/>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with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checkerboard(across)">
                                      <p:cBhvr>
                                        <p:cTn id="7" dur="500"/>
                                        <p:tgtEl>
                                          <p:spTgt spid="16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idx="1"/>
          </p:nvPr>
        </p:nvSpPr>
        <p:spPr bwMode="auto">
          <a:xfrm>
            <a:off x="3032126"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1136650" lvl="2" indent="-280988">
              <a:buBlip>
                <a:blip r:embed="rId3"/>
              </a:buBlip>
            </a:pPr>
            <a:r>
              <a:rPr lang="en-US" sz="1600">
                <a:solidFill>
                  <a:schemeClr val="accent2"/>
                </a:solidFill>
                <a:cs typeface="Times New Roman" pitchFamily="18" charset="0"/>
              </a:rPr>
              <a:t>You can execute the PayRate function by using the following query:</a:t>
            </a:r>
          </a:p>
          <a:p>
            <a:pPr marL="341313" indent="-341313">
              <a:buNone/>
            </a:pPr>
            <a:r>
              <a:rPr lang="en-US" sz="1600">
                <a:solidFill>
                  <a:schemeClr val="accent2"/>
                </a:solidFill>
                <a:latin typeface="Courier New" pitchFamily="49" charset="0"/>
                <a:cs typeface="Courier New" pitchFamily="49" charset="0"/>
              </a:rPr>
              <a:t>			SELECT * FROM PayRate(45)</a:t>
            </a:r>
          </a:p>
          <a:p>
            <a:pPr marL="341313" indent="-341313">
              <a:buNone/>
            </a:pPr>
            <a:endParaRPr lang="en-US" sz="2000">
              <a:solidFill>
                <a:schemeClr val="accent2"/>
              </a:solidFill>
              <a:cs typeface="Times New Roman" pitchFamily="18" charset="0"/>
            </a:endParaRPr>
          </a:p>
        </p:txBody>
      </p:sp>
      <p:sp>
        <p:nvSpPr>
          <p:cNvPr id="17411" name="Text Box 3"/>
          <p:cNvSpPr txBox="1">
            <a:spLocks noChangeArrowheads="1"/>
          </p:cNvSpPr>
          <p:nvPr/>
        </p:nvSpPr>
        <p:spPr bwMode="auto">
          <a:xfrm>
            <a:off x="1733550" y="711201"/>
            <a:ext cx="87630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defRPr>
            </a:lvl1pPr>
            <a:lvl2pPr marL="742950" indent="-285750" eaLnBrk="0" hangingPunct="0">
              <a:defRPr sz="2400">
                <a:latin typeface="Times New Roman" pitchFamily="18" charset="0"/>
              </a:defRPr>
            </a:lvl2pPr>
            <a:lvl3pPr marL="1143000" indent="-228600" eaLnBrk="0" hangingPunct="0">
              <a:defRPr sz="2400">
                <a:latin typeface="Times New Roman" pitchFamily="18" charset="0"/>
              </a:defRPr>
            </a:lvl3pPr>
            <a:lvl4pPr marL="1600200" indent="-228600" eaLnBrk="0" hangingPunct="0">
              <a:defRPr sz="2400">
                <a:latin typeface="Times New Roman" pitchFamily="18" charset="0"/>
              </a:defRPr>
            </a:lvl4pPr>
            <a:lvl5pPr marL="2057400" indent="-228600" eaLnBrk="0" hangingPunct="0">
              <a:defRPr sz="2400">
                <a:latin typeface="Times New Roman" pitchFamily="18" charset="0"/>
              </a:defRPr>
            </a:lvl5pPr>
            <a:lvl6pPr marL="2514600" indent="-228600" eaLnBrk="0" fontAlgn="base" hangingPunct="0">
              <a:spcBef>
                <a:spcPct val="0"/>
              </a:spcBef>
              <a:spcAft>
                <a:spcPct val="0"/>
              </a:spcAft>
              <a:defRPr sz="2400">
                <a:latin typeface="Times New Roman" pitchFamily="18" charset="0"/>
              </a:defRPr>
            </a:lvl6pPr>
            <a:lvl7pPr marL="2971800" indent="-228600" eaLnBrk="0" fontAlgn="base" hangingPunct="0">
              <a:spcBef>
                <a:spcPct val="0"/>
              </a:spcBef>
              <a:spcAft>
                <a:spcPct val="0"/>
              </a:spcAft>
              <a:defRPr sz="2400">
                <a:latin typeface="Times New Roman" pitchFamily="18" charset="0"/>
              </a:defRPr>
            </a:lvl7pPr>
            <a:lvl8pPr marL="3429000" indent="-228600" eaLnBrk="0" fontAlgn="base" hangingPunct="0">
              <a:spcBef>
                <a:spcPct val="0"/>
              </a:spcBef>
              <a:spcAft>
                <a:spcPct val="0"/>
              </a:spcAft>
              <a:defRPr sz="2400">
                <a:latin typeface="Times New Roman" pitchFamily="18" charset="0"/>
              </a:defRPr>
            </a:lvl8pPr>
            <a:lvl9pPr marL="3886200" indent="-228600" eaLnBrk="0" fontAlgn="base" hangingPunct="0">
              <a:spcBef>
                <a:spcPct val="0"/>
              </a:spcBef>
              <a:spcAft>
                <a:spcPct val="0"/>
              </a:spcAft>
              <a:defRPr sz="2400">
                <a:latin typeface="Times New Roman" pitchFamily="18" charset="0"/>
              </a:defRPr>
            </a:lvl9pPr>
          </a:lstStyle>
          <a:p>
            <a:r>
              <a:rPr lang="en-US" dirty="0"/>
              <a:t>Creating UDFs (Contd.)</a:t>
            </a:r>
          </a:p>
          <a:p>
            <a:endParaRPr lang="en-US" dirty="0"/>
          </a:p>
        </p:txBody>
      </p:sp>
    </p:spTree>
    <p:extLst>
      <p:ext uri="{BB962C8B-B14F-4D97-AF65-F5344CB8AC3E}">
        <p14:creationId xmlns:p14="http://schemas.microsoft.com/office/powerpoint/2010/main" val="51143407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defRPr>
            </a:lvl1pPr>
            <a:lvl2pPr marL="742950" indent="-285750" eaLnBrk="0" hangingPunct="0">
              <a:defRPr sz="2400">
                <a:latin typeface="Times New Roman" pitchFamily="18" charset="0"/>
              </a:defRPr>
            </a:lvl2pPr>
            <a:lvl3pPr marL="1143000" indent="-228600" eaLnBrk="0" hangingPunct="0">
              <a:defRPr sz="2400">
                <a:latin typeface="Times New Roman" pitchFamily="18" charset="0"/>
              </a:defRPr>
            </a:lvl3pPr>
            <a:lvl4pPr marL="1600200" indent="-228600" eaLnBrk="0" hangingPunct="0">
              <a:defRPr sz="2400">
                <a:latin typeface="Times New Roman" pitchFamily="18" charset="0"/>
              </a:defRPr>
            </a:lvl4pPr>
            <a:lvl5pPr marL="2057400" indent="-228600" eaLnBrk="0" hangingPunct="0">
              <a:defRPr sz="2400">
                <a:latin typeface="Times New Roman" pitchFamily="18" charset="0"/>
              </a:defRPr>
            </a:lvl5pPr>
            <a:lvl6pPr marL="2514600" indent="-228600" eaLnBrk="0" fontAlgn="base" hangingPunct="0">
              <a:spcBef>
                <a:spcPct val="0"/>
              </a:spcBef>
              <a:spcAft>
                <a:spcPct val="0"/>
              </a:spcAft>
              <a:defRPr sz="2400">
                <a:latin typeface="Times New Roman" pitchFamily="18" charset="0"/>
              </a:defRPr>
            </a:lvl6pPr>
            <a:lvl7pPr marL="2971800" indent="-228600" eaLnBrk="0" fontAlgn="base" hangingPunct="0">
              <a:spcBef>
                <a:spcPct val="0"/>
              </a:spcBef>
              <a:spcAft>
                <a:spcPct val="0"/>
              </a:spcAft>
              <a:defRPr sz="2400">
                <a:latin typeface="Times New Roman" pitchFamily="18" charset="0"/>
              </a:defRPr>
            </a:lvl7pPr>
            <a:lvl8pPr marL="3429000" indent="-228600" eaLnBrk="0" fontAlgn="base" hangingPunct="0">
              <a:spcBef>
                <a:spcPct val="0"/>
              </a:spcBef>
              <a:spcAft>
                <a:spcPct val="0"/>
              </a:spcAft>
              <a:defRPr sz="2400">
                <a:latin typeface="Times New Roman" pitchFamily="18" charset="0"/>
              </a:defRPr>
            </a:lvl8pPr>
            <a:lvl9pPr marL="3886200" indent="-228600" eaLnBrk="0" fontAlgn="base" hangingPunct="0">
              <a:spcBef>
                <a:spcPct val="0"/>
              </a:spcBef>
              <a:spcAft>
                <a:spcPct val="0"/>
              </a:spcAft>
              <a:defRPr sz="2400">
                <a:latin typeface="Times New Roman" pitchFamily="18" charset="0"/>
              </a:defRPr>
            </a:lvl9pPr>
          </a:lstStyle>
          <a:p>
            <a:r>
              <a:rPr lang="en-US"/>
              <a:t> Just a minute </a:t>
            </a:r>
          </a:p>
        </p:txBody>
      </p:sp>
      <p:sp>
        <p:nvSpPr>
          <p:cNvPr id="18435" name="Rectangle 5"/>
          <p:cNvSpPr>
            <a:spLocks noChangeArrowheads="1"/>
          </p:cNvSpPr>
          <p:nvPr/>
        </p:nvSpPr>
        <p:spPr bwMode="auto">
          <a:xfrm>
            <a:off x="3032126" y="1600200"/>
            <a:ext cx="7313613" cy="27447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6075" indent="-346075">
              <a:spcBef>
                <a:spcPct val="20000"/>
              </a:spcBef>
              <a:buBlip>
                <a:blip r:embed="rId3"/>
              </a:buBlip>
            </a:pPr>
            <a:r>
              <a:rPr lang="en-US" sz="2000">
                <a:solidFill>
                  <a:schemeClr val="accent2"/>
                </a:solidFill>
                <a:latin typeface="Arial" pitchFamily="34" charset="0"/>
                <a:cs typeface="Times New Roman" pitchFamily="18" charset="0"/>
              </a:rPr>
              <a:t>Which type of function returns a single value?</a:t>
            </a:r>
            <a:endParaRPr lang="en-IN" sz="2000">
              <a:solidFill>
                <a:schemeClr val="accent2"/>
              </a:solidFill>
              <a:latin typeface="Arial" pitchFamily="34" charset="0"/>
              <a:cs typeface="Times New Roman" pitchFamily="18" charset="0"/>
            </a:endParaRPr>
          </a:p>
        </p:txBody>
      </p:sp>
      <p:sp>
        <p:nvSpPr>
          <p:cNvPr id="477192" name="Rectangle 8"/>
          <p:cNvSpPr>
            <a:spLocks noChangeArrowheads="1"/>
          </p:cNvSpPr>
          <p:nvPr/>
        </p:nvSpPr>
        <p:spPr bwMode="auto">
          <a:xfrm>
            <a:off x="3032126" y="4800600"/>
            <a:ext cx="6627813" cy="1219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6075" indent="-346075">
              <a:spcBef>
                <a:spcPct val="20000"/>
              </a:spcBef>
              <a:buBlip>
                <a:blip r:embed="rId3"/>
              </a:buBlip>
              <a:tabLst>
                <a:tab pos="635000" algn="l"/>
              </a:tabLst>
            </a:pPr>
            <a:r>
              <a:rPr lang="en-US" sz="2000">
                <a:solidFill>
                  <a:schemeClr val="accent2"/>
                </a:solidFill>
                <a:latin typeface="Arial" pitchFamily="34" charset="0"/>
                <a:cs typeface="Times New Roman" pitchFamily="18" charset="0"/>
              </a:rPr>
              <a:t>Solution:</a:t>
            </a:r>
          </a:p>
          <a:p>
            <a:pPr marL="798513" lvl="1" indent="-333375">
              <a:spcBef>
                <a:spcPct val="20000"/>
              </a:spcBef>
              <a:buBlip>
                <a:blip r:embed="rId4"/>
              </a:buBlip>
              <a:tabLst>
                <a:tab pos="635000" algn="l"/>
              </a:tabLst>
            </a:pPr>
            <a:r>
              <a:rPr lang="en-US">
                <a:solidFill>
                  <a:schemeClr val="accent2"/>
                </a:solidFill>
                <a:latin typeface="Arial" pitchFamily="34" charset="0"/>
                <a:cs typeface="Times New Roman" pitchFamily="18" charset="0"/>
              </a:rPr>
              <a:t>Scalar functions</a:t>
            </a:r>
            <a:endParaRPr lang="en-US">
              <a:solidFill>
                <a:schemeClr val="accent2"/>
              </a:solidFill>
              <a:latin typeface="Arial" pitchFamily="34" charset="0"/>
            </a:endParaRPr>
          </a:p>
        </p:txBody>
      </p:sp>
    </p:spTree>
    <p:extLst>
      <p:ext uri="{BB962C8B-B14F-4D97-AF65-F5344CB8AC3E}">
        <p14:creationId xmlns:p14="http://schemas.microsoft.com/office/powerpoint/2010/main" val="2119752755"/>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71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19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idx="1"/>
          </p:nvPr>
        </p:nvSpPr>
        <p:spPr bwMode="auto">
          <a:xfrm>
            <a:off x="3032125" y="1598613"/>
            <a:ext cx="7315200" cy="45704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buFontTx/>
              <a:buBlip>
                <a:blip r:embed="rId3"/>
              </a:buBlip>
            </a:pPr>
            <a:r>
              <a:rPr lang="en-US" sz="2000">
                <a:solidFill>
                  <a:schemeClr val="accent2"/>
                </a:solidFill>
                <a:cs typeface="Times New Roman" pitchFamily="18" charset="0"/>
              </a:rPr>
              <a:t>In this session, you will learn to:</a:t>
            </a:r>
            <a:endParaRPr lang="en-US" sz="2000">
              <a:solidFill>
                <a:schemeClr val="accent2"/>
              </a:solidFill>
            </a:endParaRPr>
          </a:p>
          <a:p>
            <a:pPr lvl="1" eaLnBrk="1" hangingPunct="1">
              <a:buFontTx/>
              <a:buBlip>
                <a:blip r:embed="rId4"/>
              </a:buBlip>
            </a:pPr>
            <a:r>
              <a:rPr lang="en-US" sz="1800">
                <a:solidFill>
                  <a:schemeClr val="accent2"/>
                </a:solidFill>
                <a:cs typeface="Times New Roman" pitchFamily="18" charset="0"/>
              </a:rPr>
              <a:t>Implement stored procedures</a:t>
            </a:r>
          </a:p>
        </p:txBody>
      </p:sp>
      <p:sp>
        <p:nvSpPr>
          <p:cNvPr id="2051" name="Text Box 3"/>
          <p:cNvSpPr txBox="1">
            <a:spLocks noChangeArrowheads="1"/>
          </p:cNvSpPr>
          <p:nvPr/>
        </p:nvSpPr>
        <p:spPr bwMode="auto">
          <a:xfrm>
            <a:off x="1676400" y="711201"/>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b="1">
                <a:solidFill>
                  <a:srgbClr val="FF0000"/>
                </a:solidFill>
                <a:latin typeface="Tahoma" pitchFamily="34" charset="0"/>
              </a:rPr>
              <a:t> Objectives</a:t>
            </a:r>
          </a:p>
        </p:txBody>
      </p:sp>
    </p:spTree>
    <p:extLst>
      <p:ext uri="{BB962C8B-B14F-4D97-AF65-F5344CB8AC3E}">
        <p14:creationId xmlns:p14="http://schemas.microsoft.com/office/powerpoint/2010/main" val="235646047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idx="1"/>
          </p:nvPr>
        </p:nvSpPr>
        <p:spPr bwMode="auto">
          <a:xfrm>
            <a:off x="3032125" y="1598613"/>
            <a:ext cx="7315200" cy="45704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buFontTx/>
              <a:buBlip>
                <a:blip r:embed="rId3"/>
              </a:buBlip>
            </a:pPr>
            <a:r>
              <a:rPr lang="en-US" sz="2000">
                <a:solidFill>
                  <a:schemeClr val="accent2"/>
                </a:solidFill>
                <a:cs typeface="Times New Roman" pitchFamily="18" charset="0"/>
              </a:rPr>
              <a:t>In this session, you will learn to:</a:t>
            </a:r>
            <a:endParaRPr lang="en-US" sz="2000">
              <a:solidFill>
                <a:schemeClr val="accent2"/>
              </a:solidFill>
            </a:endParaRPr>
          </a:p>
          <a:p>
            <a:pPr lvl="1" eaLnBrk="1" hangingPunct="1">
              <a:buFontTx/>
              <a:buBlip>
                <a:blip r:embed="rId4"/>
              </a:buBlip>
            </a:pPr>
            <a:r>
              <a:rPr lang="en-US" sz="1800">
                <a:solidFill>
                  <a:schemeClr val="accent2"/>
                </a:solidFill>
                <a:cs typeface="Times New Roman" pitchFamily="18" charset="0"/>
              </a:rPr>
              <a:t>Implement functions</a:t>
            </a:r>
          </a:p>
        </p:txBody>
      </p:sp>
      <p:sp>
        <p:nvSpPr>
          <p:cNvPr id="2051" name="Text Box 3"/>
          <p:cNvSpPr txBox="1">
            <a:spLocks noChangeArrowheads="1"/>
          </p:cNvSpPr>
          <p:nvPr/>
        </p:nvSpPr>
        <p:spPr bwMode="auto">
          <a:xfrm>
            <a:off x="1676400" y="711201"/>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b="1" dirty="0">
                <a:solidFill>
                  <a:srgbClr val="FF0000"/>
                </a:solidFill>
                <a:latin typeface="Tahoma" pitchFamily="34" charset="0"/>
              </a:rPr>
              <a:t> Objectives</a:t>
            </a:r>
          </a:p>
        </p:txBody>
      </p:sp>
    </p:spTree>
    <p:extLst>
      <p:ext uri="{BB962C8B-B14F-4D97-AF65-F5344CB8AC3E}">
        <p14:creationId xmlns:p14="http://schemas.microsoft.com/office/powerpoint/2010/main" val="23664134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defRPr>
            </a:lvl1pPr>
            <a:lvl2pPr marL="742950" indent="-285750" eaLnBrk="0" hangingPunct="0">
              <a:defRPr sz="2400">
                <a:latin typeface="Times New Roman" pitchFamily="18" charset="0"/>
              </a:defRPr>
            </a:lvl2pPr>
            <a:lvl3pPr marL="1143000" indent="-228600" eaLnBrk="0" hangingPunct="0">
              <a:defRPr sz="2400">
                <a:latin typeface="Times New Roman" pitchFamily="18" charset="0"/>
              </a:defRPr>
            </a:lvl3pPr>
            <a:lvl4pPr marL="1600200" indent="-228600" eaLnBrk="0" hangingPunct="0">
              <a:defRPr sz="2400">
                <a:latin typeface="Times New Roman" pitchFamily="18" charset="0"/>
              </a:defRPr>
            </a:lvl4pPr>
            <a:lvl5pPr marL="2057400" indent="-228600" eaLnBrk="0" hangingPunct="0">
              <a:defRPr sz="2400">
                <a:latin typeface="Times New Roman" pitchFamily="18" charset="0"/>
              </a:defRPr>
            </a:lvl5pPr>
            <a:lvl6pPr marL="2514600" indent="-228600" eaLnBrk="0" fontAlgn="base" hangingPunct="0">
              <a:spcBef>
                <a:spcPct val="0"/>
              </a:spcBef>
              <a:spcAft>
                <a:spcPct val="0"/>
              </a:spcAft>
              <a:defRPr sz="2400">
                <a:latin typeface="Times New Roman" pitchFamily="18" charset="0"/>
              </a:defRPr>
            </a:lvl6pPr>
            <a:lvl7pPr marL="2971800" indent="-228600" eaLnBrk="0" fontAlgn="base" hangingPunct="0">
              <a:spcBef>
                <a:spcPct val="0"/>
              </a:spcBef>
              <a:spcAft>
                <a:spcPct val="0"/>
              </a:spcAft>
              <a:defRPr sz="2400">
                <a:latin typeface="Times New Roman" pitchFamily="18" charset="0"/>
              </a:defRPr>
            </a:lvl7pPr>
            <a:lvl8pPr marL="3429000" indent="-228600" eaLnBrk="0" fontAlgn="base" hangingPunct="0">
              <a:spcBef>
                <a:spcPct val="0"/>
              </a:spcBef>
              <a:spcAft>
                <a:spcPct val="0"/>
              </a:spcAft>
              <a:defRPr sz="2400">
                <a:latin typeface="Times New Roman" pitchFamily="18" charset="0"/>
              </a:defRPr>
            </a:lvl8pPr>
            <a:lvl9pPr marL="3886200" indent="-228600" eaLnBrk="0" fontAlgn="base" hangingPunct="0">
              <a:spcBef>
                <a:spcPct val="0"/>
              </a:spcBef>
              <a:spcAft>
                <a:spcPct val="0"/>
              </a:spcAft>
              <a:defRPr sz="2400">
                <a:latin typeface="Times New Roman" pitchFamily="18" charset="0"/>
              </a:defRPr>
            </a:lvl9pPr>
          </a:lstStyle>
          <a:p>
            <a:r>
              <a:rPr lang="en-US" dirty="0"/>
              <a:t> Returning Values from Stored Procedures</a:t>
            </a:r>
          </a:p>
        </p:txBody>
      </p:sp>
      <p:pic>
        <p:nvPicPr>
          <p:cNvPr id="3075" name="Picture 3" descr="JBIZ044.WM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62400" y="2971800"/>
            <a:ext cx="2046288"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ular Callout 5"/>
          <p:cNvSpPr>
            <a:spLocks noChangeArrowheads="1"/>
          </p:cNvSpPr>
          <p:nvPr/>
        </p:nvSpPr>
        <p:spPr bwMode="auto">
          <a:xfrm>
            <a:off x="6400800" y="2133601"/>
            <a:ext cx="3733800" cy="957263"/>
          </a:xfrm>
          <a:prstGeom prst="wedgeRectCallout">
            <a:avLst>
              <a:gd name="adj1" fmla="val -70069"/>
              <a:gd name="adj2" fmla="val 97597"/>
            </a:avLst>
          </a:prstGeom>
          <a:gradFill rotWithShape="0">
            <a:gsLst>
              <a:gs pos="0">
                <a:srgbClr val="FBEAC7"/>
              </a:gs>
              <a:gs pos="17999">
                <a:srgbClr val="FEE7F2"/>
              </a:gs>
              <a:gs pos="36000">
                <a:srgbClr val="FAC77D"/>
              </a:gs>
              <a:gs pos="61000">
                <a:srgbClr val="FBA97D"/>
              </a:gs>
              <a:gs pos="82001">
                <a:srgbClr val="FBD49C"/>
              </a:gs>
              <a:gs pos="100000">
                <a:srgbClr val="FEE7F2"/>
              </a:gs>
            </a:gsLst>
            <a:lin ang="5400000"/>
          </a:gradFill>
          <a:ln w="25400" algn="ctr">
            <a:solidFill>
              <a:schemeClr val="tx1"/>
            </a:solidFill>
            <a:miter lim="800000"/>
            <a:headEnd/>
            <a:tailEnd/>
          </a:ln>
        </p:spPr>
        <p:txBody>
          <a:bodyPr anchor="ctr"/>
          <a:lstStyle/>
          <a:p>
            <a:pPr algn="ctr">
              <a:defRPr/>
            </a:pPr>
            <a:endParaRPr lang="en-US">
              <a:solidFill>
                <a:schemeClr val="lt1"/>
              </a:solidFill>
            </a:endParaRPr>
          </a:p>
        </p:txBody>
      </p:sp>
      <p:sp>
        <p:nvSpPr>
          <p:cNvPr id="3077" name="TextBox 5"/>
          <p:cNvSpPr txBox="1">
            <a:spLocks noChangeArrowheads="1"/>
          </p:cNvSpPr>
          <p:nvPr/>
        </p:nvSpPr>
        <p:spPr bwMode="auto">
          <a:xfrm>
            <a:off x="6553200" y="2260600"/>
            <a:ext cx="3581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2000">
                <a:solidFill>
                  <a:srgbClr val="C00000"/>
                </a:solidFill>
                <a:latin typeface="Arial" pitchFamily="34" charset="0"/>
              </a:rPr>
              <a:t>You can also return values from a stored procedure.</a:t>
            </a:r>
            <a:br>
              <a:rPr lang="en-US" sz="2000">
                <a:solidFill>
                  <a:srgbClr val="C00000"/>
                </a:solidFill>
                <a:latin typeface="Arial" pitchFamily="34" charset="0"/>
              </a:rPr>
            </a:br>
            <a:endParaRPr lang="en-US" sz="2000">
              <a:solidFill>
                <a:srgbClr val="C00000"/>
              </a:solidFill>
              <a:latin typeface="Arial" pitchFamily="34" charset="0"/>
            </a:endParaRPr>
          </a:p>
        </p:txBody>
      </p:sp>
    </p:spTree>
    <p:extLst>
      <p:ext uri="{BB962C8B-B14F-4D97-AF65-F5344CB8AC3E}">
        <p14:creationId xmlns:p14="http://schemas.microsoft.com/office/powerpoint/2010/main" val="29787532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idx="1"/>
          </p:nvPr>
        </p:nvSpPr>
        <p:spPr bwMode="auto">
          <a:xfrm>
            <a:off x="3032126"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buFontTx/>
              <a:buBlip>
                <a:blip r:embed="rId3"/>
              </a:buBlip>
            </a:pPr>
            <a:r>
              <a:rPr lang="en-US" sz="2000">
                <a:solidFill>
                  <a:schemeClr val="accent2"/>
                </a:solidFill>
                <a:latin typeface="Arial "/>
                <a:cs typeface="Times New Roman" pitchFamily="18" charset="0"/>
              </a:rPr>
              <a:t>You can return values from the stored procedure:</a:t>
            </a:r>
            <a:endParaRPr lang="en-US" sz="2000">
              <a:solidFill>
                <a:schemeClr val="accent2"/>
              </a:solidFill>
              <a:latin typeface="Arial "/>
            </a:endParaRPr>
          </a:p>
          <a:p>
            <a:pPr lvl="1" eaLnBrk="1" hangingPunct="1">
              <a:buFontTx/>
              <a:buBlip>
                <a:blip r:embed="rId4"/>
              </a:buBlip>
            </a:pPr>
            <a:r>
              <a:rPr lang="en-IN" sz="1800">
                <a:solidFill>
                  <a:schemeClr val="accent2"/>
                </a:solidFill>
                <a:latin typeface="Arial "/>
              </a:rPr>
              <a:t>By using the RETURN statement.</a:t>
            </a:r>
          </a:p>
          <a:p>
            <a:pPr lvl="1" eaLnBrk="1" hangingPunct="1">
              <a:buFontTx/>
              <a:buBlip>
                <a:blip r:embed="rId4"/>
              </a:buBlip>
            </a:pPr>
            <a:r>
              <a:rPr lang="en-IN" sz="1800">
                <a:solidFill>
                  <a:schemeClr val="accent2"/>
                </a:solidFill>
                <a:latin typeface="Arial "/>
              </a:rPr>
              <a:t>By using the OUTPUT parameter.</a:t>
            </a:r>
          </a:p>
          <a:p>
            <a:pPr eaLnBrk="1" hangingPunct="1">
              <a:buFontTx/>
              <a:buNone/>
            </a:pPr>
            <a:r>
              <a:rPr lang="en-IN" sz="1800">
                <a:solidFill>
                  <a:schemeClr val="accent2"/>
                </a:solidFill>
                <a:latin typeface="Courier New" pitchFamily="49" charset="0"/>
                <a:cs typeface="Times New Roman" pitchFamily="18" charset="0"/>
              </a:rPr>
              <a:t>		</a:t>
            </a:r>
            <a:endParaRPr lang="en-US" sz="1800">
              <a:solidFill>
                <a:schemeClr val="accent2"/>
              </a:solidFill>
              <a:latin typeface="Courier New" pitchFamily="49" charset="0"/>
              <a:cs typeface="Times New Roman" pitchFamily="18" charset="0"/>
            </a:endParaRPr>
          </a:p>
        </p:txBody>
      </p:sp>
      <p:sp>
        <p:nvSpPr>
          <p:cNvPr id="4099"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defRPr>
            </a:lvl1pPr>
            <a:lvl2pPr marL="742950" indent="-285750" eaLnBrk="0" hangingPunct="0">
              <a:defRPr sz="2400">
                <a:latin typeface="Times New Roman" pitchFamily="18" charset="0"/>
              </a:defRPr>
            </a:lvl2pPr>
            <a:lvl3pPr marL="1143000" indent="-228600" eaLnBrk="0" hangingPunct="0">
              <a:defRPr sz="2400">
                <a:latin typeface="Times New Roman" pitchFamily="18" charset="0"/>
              </a:defRPr>
            </a:lvl3pPr>
            <a:lvl4pPr marL="1600200" indent="-228600" eaLnBrk="0" hangingPunct="0">
              <a:defRPr sz="2400">
                <a:latin typeface="Times New Roman" pitchFamily="18" charset="0"/>
              </a:defRPr>
            </a:lvl4pPr>
            <a:lvl5pPr marL="2057400" indent="-228600" eaLnBrk="0" hangingPunct="0">
              <a:defRPr sz="2400">
                <a:latin typeface="Times New Roman" pitchFamily="18" charset="0"/>
              </a:defRPr>
            </a:lvl5pPr>
            <a:lvl6pPr marL="2514600" indent="-228600" eaLnBrk="0" fontAlgn="base" hangingPunct="0">
              <a:spcBef>
                <a:spcPct val="0"/>
              </a:spcBef>
              <a:spcAft>
                <a:spcPct val="0"/>
              </a:spcAft>
              <a:defRPr sz="2400">
                <a:latin typeface="Times New Roman" pitchFamily="18" charset="0"/>
              </a:defRPr>
            </a:lvl6pPr>
            <a:lvl7pPr marL="2971800" indent="-228600" eaLnBrk="0" fontAlgn="base" hangingPunct="0">
              <a:spcBef>
                <a:spcPct val="0"/>
              </a:spcBef>
              <a:spcAft>
                <a:spcPct val="0"/>
              </a:spcAft>
              <a:defRPr sz="2400">
                <a:latin typeface="Times New Roman" pitchFamily="18" charset="0"/>
              </a:defRPr>
            </a:lvl7pPr>
            <a:lvl8pPr marL="3429000" indent="-228600" eaLnBrk="0" fontAlgn="base" hangingPunct="0">
              <a:spcBef>
                <a:spcPct val="0"/>
              </a:spcBef>
              <a:spcAft>
                <a:spcPct val="0"/>
              </a:spcAft>
              <a:defRPr sz="2400">
                <a:latin typeface="Times New Roman" pitchFamily="18" charset="0"/>
              </a:defRPr>
            </a:lvl8pPr>
            <a:lvl9pPr marL="3886200" indent="-228600" eaLnBrk="0" fontAlgn="base" hangingPunct="0">
              <a:spcBef>
                <a:spcPct val="0"/>
              </a:spcBef>
              <a:spcAft>
                <a:spcPct val="0"/>
              </a:spcAft>
              <a:defRPr sz="2400">
                <a:latin typeface="Times New Roman" pitchFamily="18" charset="0"/>
              </a:defRPr>
            </a:lvl9pPr>
          </a:lstStyle>
          <a:p>
            <a:r>
              <a:rPr lang="en-US" dirty="0"/>
              <a:t> Returning Values from Stored Procedures (Contd.)</a:t>
            </a:r>
          </a:p>
        </p:txBody>
      </p:sp>
    </p:spTree>
    <p:extLst>
      <p:ext uri="{BB962C8B-B14F-4D97-AF65-F5344CB8AC3E}">
        <p14:creationId xmlns:p14="http://schemas.microsoft.com/office/powerpoint/2010/main" val="122292091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idx="1"/>
          </p:nvPr>
        </p:nvSpPr>
        <p:spPr bwMode="auto">
          <a:xfrm>
            <a:off x="3032126"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buFontTx/>
              <a:buBlip>
                <a:blip r:embed="rId3"/>
              </a:buBlip>
            </a:pPr>
            <a:r>
              <a:rPr lang="en-US" sz="2000">
                <a:solidFill>
                  <a:schemeClr val="accent2"/>
                </a:solidFill>
                <a:latin typeface="Arial "/>
                <a:cs typeface="Times New Roman" pitchFamily="18" charset="0"/>
              </a:rPr>
              <a:t>The RETURN statement allows the stored procedure to return only an integer value to the calling application.</a:t>
            </a:r>
          </a:p>
          <a:p>
            <a:pPr eaLnBrk="1" hangingPunct="1">
              <a:buFontTx/>
              <a:buBlip>
                <a:blip r:embed="rId3"/>
              </a:buBlip>
            </a:pPr>
            <a:r>
              <a:rPr lang="en-US" sz="2000">
                <a:solidFill>
                  <a:schemeClr val="accent2"/>
                </a:solidFill>
                <a:latin typeface="Arial "/>
                <a:cs typeface="Times New Roman" pitchFamily="18" charset="0"/>
              </a:rPr>
              <a:t>Syntax:</a:t>
            </a:r>
          </a:p>
          <a:p>
            <a:pPr eaLnBrk="1" hangingPunct="1">
              <a:buFontTx/>
              <a:buNone/>
            </a:pPr>
            <a:r>
              <a:rPr lang="en-IN" sz="1800">
                <a:solidFill>
                  <a:schemeClr val="accent2"/>
                </a:solidFill>
                <a:latin typeface="Courier New" pitchFamily="49" charset="0"/>
                <a:cs typeface="Times New Roman" pitchFamily="18" charset="0"/>
              </a:rPr>
              <a:t>		</a:t>
            </a:r>
            <a:r>
              <a:rPr lang="en-IN" sz="1600">
                <a:solidFill>
                  <a:schemeClr val="accent2"/>
                </a:solidFill>
                <a:latin typeface="Courier New" pitchFamily="49" charset="0"/>
                <a:cs typeface="Times New Roman" pitchFamily="18" charset="0"/>
              </a:rPr>
              <a:t>RETURN value</a:t>
            </a:r>
            <a:endParaRPr lang="en-US" sz="1600">
              <a:solidFill>
                <a:schemeClr val="accent2"/>
              </a:solidFill>
              <a:latin typeface="Courier New" pitchFamily="49" charset="0"/>
              <a:cs typeface="Times New Roman" pitchFamily="18" charset="0"/>
            </a:endParaRPr>
          </a:p>
          <a:p>
            <a:pPr eaLnBrk="1" hangingPunct="1">
              <a:buFontTx/>
              <a:buNone/>
            </a:pPr>
            <a:r>
              <a:rPr lang="en-US" sz="2000">
                <a:solidFill>
                  <a:schemeClr val="accent2"/>
                </a:solidFill>
              </a:rPr>
              <a:t>	</a:t>
            </a:r>
          </a:p>
        </p:txBody>
      </p:sp>
      <p:sp>
        <p:nvSpPr>
          <p:cNvPr id="5123"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defRPr>
            </a:lvl1pPr>
            <a:lvl2pPr marL="742950" indent="-285750" eaLnBrk="0" hangingPunct="0">
              <a:defRPr sz="2400">
                <a:latin typeface="Times New Roman" pitchFamily="18" charset="0"/>
              </a:defRPr>
            </a:lvl2pPr>
            <a:lvl3pPr marL="1143000" indent="-228600" eaLnBrk="0" hangingPunct="0">
              <a:defRPr sz="2400">
                <a:latin typeface="Times New Roman" pitchFamily="18" charset="0"/>
              </a:defRPr>
            </a:lvl3pPr>
            <a:lvl4pPr marL="1600200" indent="-228600" eaLnBrk="0" hangingPunct="0">
              <a:defRPr sz="2400">
                <a:latin typeface="Times New Roman" pitchFamily="18" charset="0"/>
              </a:defRPr>
            </a:lvl4pPr>
            <a:lvl5pPr marL="2057400" indent="-228600" eaLnBrk="0" hangingPunct="0">
              <a:defRPr sz="2400">
                <a:latin typeface="Times New Roman" pitchFamily="18" charset="0"/>
              </a:defRPr>
            </a:lvl5pPr>
            <a:lvl6pPr marL="2514600" indent="-228600" eaLnBrk="0" fontAlgn="base" hangingPunct="0">
              <a:spcBef>
                <a:spcPct val="0"/>
              </a:spcBef>
              <a:spcAft>
                <a:spcPct val="0"/>
              </a:spcAft>
              <a:defRPr sz="2400">
                <a:latin typeface="Times New Roman" pitchFamily="18" charset="0"/>
              </a:defRPr>
            </a:lvl6pPr>
            <a:lvl7pPr marL="2971800" indent="-228600" eaLnBrk="0" fontAlgn="base" hangingPunct="0">
              <a:spcBef>
                <a:spcPct val="0"/>
              </a:spcBef>
              <a:spcAft>
                <a:spcPct val="0"/>
              </a:spcAft>
              <a:defRPr sz="2400">
                <a:latin typeface="Times New Roman" pitchFamily="18" charset="0"/>
              </a:defRPr>
            </a:lvl7pPr>
            <a:lvl8pPr marL="3429000" indent="-228600" eaLnBrk="0" fontAlgn="base" hangingPunct="0">
              <a:spcBef>
                <a:spcPct val="0"/>
              </a:spcBef>
              <a:spcAft>
                <a:spcPct val="0"/>
              </a:spcAft>
              <a:defRPr sz="2400">
                <a:latin typeface="Times New Roman" pitchFamily="18" charset="0"/>
              </a:defRPr>
            </a:lvl8pPr>
            <a:lvl9pPr marL="3886200" indent="-228600" eaLnBrk="0" fontAlgn="base" hangingPunct="0">
              <a:spcBef>
                <a:spcPct val="0"/>
              </a:spcBef>
              <a:spcAft>
                <a:spcPct val="0"/>
              </a:spcAft>
              <a:defRPr sz="2400">
                <a:latin typeface="Times New Roman" pitchFamily="18" charset="0"/>
              </a:defRPr>
            </a:lvl9pPr>
          </a:lstStyle>
          <a:p>
            <a:r>
              <a:rPr lang="en-US" dirty="0"/>
              <a:t> Returning Values from Stored Procedures (Contd.)</a:t>
            </a:r>
          </a:p>
        </p:txBody>
      </p:sp>
    </p:spTree>
    <p:extLst>
      <p:ext uri="{BB962C8B-B14F-4D97-AF65-F5344CB8AC3E}">
        <p14:creationId xmlns:p14="http://schemas.microsoft.com/office/powerpoint/2010/main" val="369999193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idx="1"/>
          </p:nvPr>
        </p:nvSpPr>
        <p:spPr bwMode="auto">
          <a:xfrm>
            <a:off x="3032126"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buFontTx/>
              <a:buBlip>
                <a:blip r:embed="rId3"/>
              </a:buBlip>
            </a:pPr>
            <a:r>
              <a:rPr lang="en-US" sz="2000">
                <a:solidFill>
                  <a:schemeClr val="accent2"/>
                </a:solidFill>
                <a:latin typeface="Arial "/>
                <a:cs typeface="Times New Roman" pitchFamily="18" charset="0"/>
              </a:rPr>
              <a:t>The OUTPUT keyword allows you to create a stored procedure with output parameters.</a:t>
            </a:r>
          </a:p>
          <a:p>
            <a:pPr eaLnBrk="1" hangingPunct="1">
              <a:buFontTx/>
              <a:buBlip>
                <a:blip r:embed="rId3"/>
              </a:buBlip>
            </a:pPr>
            <a:r>
              <a:rPr lang="en-US" sz="2000">
                <a:solidFill>
                  <a:schemeClr val="accent2"/>
                </a:solidFill>
                <a:latin typeface="Arial "/>
                <a:cs typeface="Times New Roman" pitchFamily="18" charset="0"/>
              </a:rPr>
              <a:t>Syntax:</a:t>
            </a:r>
          </a:p>
          <a:p>
            <a:pPr eaLnBrk="1" hangingPunct="1">
              <a:buFontTx/>
              <a:buNone/>
            </a:pPr>
            <a:r>
              <a:rPr lang="en-IN" sz="1800">
                <a:solidFill>
                  <a:schemeClr val="accent2"/>
                </a:solidFill>
                <a:latin typeface="Courier New" pitchFamily="49" charset="0"/>
                <a:cs typeface="Times New Roman" pitchFamily="18" charset="0"/>
              </a:rPr>
              <a:t>		</a:t>
            </a:r>
            <a:r>
              <a:rPr lang="en-IN" sz="1600">
                <a:solidFill>
                  <a:schemeClr val="accent2"/>
                </a:solidFill>
                <a:latin typeface="Courier New" pitchFamily="49" charset="0"/>
                <a:cs typeface="Times New Roman" pitchFamily="18" charset="0"/>
              </a:rPr>
              <a:t>CREATE PROCEDURE procedure_name </a:t>
            </a:r>
          </a:p>
          <a:p>
            <a:pPr eaLnBrk="1" hangingPunct="1">
              <a:buFontTx/>
              <a:buNone/>
            </a:pPr>
            <a:r>
              <a:rPr lang="en-IN" sz="1600">
                <a:solidFill>
                  <a:schemeClr val="accent2"/>
                </a:solidFill>
                <a:latin typeface="Courier New" pitchFamily="49" charset="0"/>
                <a:cs typeface="Times New Roman" pitchFamily="18" charset="0"/>
              </a:rPr>
              <a:t>		[</a:t>
            </a:r>
          </a:p>
          <a:p>
            <a:pPr eaLnBrk="1" hangingPunct="1">
              <a:buFontTx/>
              <a:buNone/>
            </a:pPr>
            <a:r>
              <a:rPr lang="en-IN" sz="1600">
                <a:solidFill>
                  <a:schemeClr val="accent2"/>
                </a:solidFill>
                <a:latin typeface="Courier New" pitchFamily="49" charset="0"/>
                <a:cs typeface="Times New Roman" pitchFamily="18" charset="0"/>
              </a:rPr>
              <a:t>	 	{@parameter data_type} [OUTPUT]</a:t>
            </a:r>
          </a:p>
          <a:p>
            <a:pPr eaLnBrk="1" hangingPunct="1">
              <a:buFontTx/>
              <a:buNone/>
            </a:pPr>
            <a:r>
              <a:rPr lang="en-IN" sz="1600">
                <a:solidFill>
                  <a:schemeClr val="accent2"/>
                </a:solidFill>
                <a:latin typeface="Courier New" pitchFamily="49" charset="0"/>
                <a:cs typeface="Times New Roman" pitchFamily="18" charset="0"/>
              </a:rPr>
              <a:t>		]</a:t>
            </a:r>
          </a:p>
          <a:p>
            <a:pPr eaLnBrk="1" hangingPunct="1">
              <a:buFontTx/>
              <a:buNone/>
            </a:pPr>
            <a:r>
              <a:rPr lang="en-IN" sz="1600">
                <a:solidFill>
                  <a:schemeClr val="accent2"/>
                </a:solidFill>
                <a:latin typeface="Courier New" pitchFamily="49" charset="0"/>
                <a:cs typeface="Times New Roman" pitchFamily="18" charset="0"/>
              </a:rPr>
              <a:t>		AS</a:t>
            </a:r>
          </a:p>
          <a:p>
            <a:pPr eaLnBrk="1" hangingPunct="1">
              <a:buFontTx/>
              <a:buNone/>
            </a:pPr>
            <a:r>
              <a:rPr lang="en-IN" sz="1600">
                <a:solidFill>
                  <a:schemeClr val="accent2"/>
                </a:solidFill>
                <a:latin typeface="Courier New" pitchFamily="49" charset="0"/>
                <a:cs typeface="Times New Roman" pitchFamily="18" charset="0"/>
              </a:rPr>
              <a:t>		sql_statement [...n]</a:t>
            </a:r>
            <a:endParaRPr lang="en-US" sz="1600">
              <a:solidFill>
                <a:schemeClr val="accent2"/>
              </a:solidFill>
              <a:latin typeface="Courier New" pitchFamily="49" charset="0"/>
              <a:cs typeface="Times New Roman" pitchFamily="18" charset="0"/>
            </a:endParaRPr>
          </a:p>
          <a:p>
            <a:pPr eaLnBrk="1" hangingPunct="1">
              <a:buFontTx/>
              <a:buNone/>
            </a:pPr>
            <a:r>
              <a:rPr lang="en-US" sz="2000">
                <a:solidFill>
                  <a:schemeClr val="accent2"/>
                </a:solidFill>
              </a:rPr>
              <a:t>	</a:t>
            </a:r>
          </a:p>
        </p:txBody>
      </p:sp>
      <p:sp>
        <p:nvSpPr>
          <p:cNvPr id="6147"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defRPr>
            </a:lvl1pPr>
            <a:lvl2pPr marL="742950" indent="-285750" eaLnBrk="0" hangingPunct="0">
              <a:defRPr sz="2400">
                <a:latin typeface="Times New Roman" pitchFamily="18" charset="0"/>
              </a:defRPr>
            </a:lvl2pPr>
            <a:lvl3pPr marL="1143000" indent="-228600" eaLnBrk="0" hangingPunct="0">
              <a:defRPr sz="2400">
                <a:latin typeface="Times New Roman" pitchFamily="18" charset="0"/>
              </a:defRPr>
            </a:lvl3pPr>
            <a:lvl4pPr marL="1600200" indent="-228600" eaLnBrk="0" hangingPunct="0">
              <a:defRPr sz="2400">
                <a:latin typeface="Times New Roman" pitchFamily="18" charset="0"/>
              </a:defRPr>
            </a:lvl4pPr>
            <a:lvl5pPr marL="2057400" indent="-228600" eaLnBrk="0" hangingPunct="0">
              <a:defRPr sz="2400">
                <a:latin typeface="Times New Roman" pitchFamily="18" charset="0"/>
              </a:defRPr>
            </a:lvl5pPr>
            <a:lvl6pPr marL="2514600" indent="-228600" eaLnBrk="0" fontAlgn="base" hangingPunct="0">
              <a:spcBef>
                <a:spcPct val="0"/>
              </a:spcBef>
              <a:spcAft>
                <a:spcPct val="0"/>
              </a:spcAft>
              <a:defRPr sz="2400">
                <a:latin typeface="Times New Roman" pitchFamily="18" charset="0"/>
              </a:defRPr>
            </a:lvl6pPr>
            <a:lvl7pPr marL="2971800" indent="-228600" eaLnBrk="0" fontAlgn="base" hangingPunct="0">
              <a:spcBef>
                <a:spcPct val="0"/>
              </a:spcBef>
              <a:spcAft>
                <a:spcPct val="0"/>
              </a:spcAft>
              <a:defRPr sz="2400">
                <a:latin typeface="Times New Roman" pitchFamily="18" charset="0"/>
              </a:defRPr>
            </a:lvl7pPr>
            <a:lvl8pPr marL="3429000" indent="-228600" eaLnBrk="0" fontAlgn="base" hangingPunct="0">
              <a:spcBef>
                <a:spcPct val="0"/>
              </a:spcBef>
              <a:spcAft>
                <a:spcPct val="0"/>
              </a:spcAft>
              <a:defRPr sz="2400">
                <a:latin typeface="Times New Roman" pitchFamily="18" charset="0"/>
              </a:defRPr>
            </a:lvl8pPr>
            <a:lvl9pPr marL="3886200" indent="-228600" eaLnBrk="0" fontAlgn="base" hangingPunct="0">
              <a:spcBef>
                <a:spcPct val="0"/>
              </a:spcBef>
              <a:spcAft>
                <a:spcPct val="0"/>
              </a:spcAft>
              <a:defRPr sz="2400">
                <a:latin typeface="Times New Roman" pitchFamily="18" charset="0"/>
              </a:defRPr>
            </a:lvl9pPr>
          </a:lstStyle>
          <a:p>
            <a:r>
              <a:rPr lang="en-US" dirty="0"/>
              <a:t> Returning Values from Stored Procedures (Contd.)</a:t>
            </a:r>
          </a:p>
        </p:txBody>
      </p:sp>
    </p:spTree>
    <p:extLst>
      <p:ext uri="{BB962C8B-B14F-4D97-AF65-F5344CB8AC3E}">
        <p14:creationId xmlns:p14="http://schemas.microsoft.com/office/powerpoint/2010/main" val="14208163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idx="1"/>
          </p:nvPr>
        </p:nvSpPr>
        <p:spPr bwMode="auto">
          <a:xfrm>
            <a:off x="3032126"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2500" lnSpcReduction="10000"/>
          </a:bodyPr>
          <a:lstStyle/>
          <a:p>
            <a:pPr eaLnBrk="1" hangingPunct="1">
              <a:buFontTx/>
              <a:buBlip>
                <a:blip r:embed="rId3"/>
              </a:buBlip>
            </a:pPr>
            <a:r>
              <a:rPr lang="en-US" sz="2000">
                <a:solidFill>
                  <a:schemeClr val="accent2"/>
                </a:solidFill>
                <a:latin typeface="Arial "/>
                <a:cs typeface="Times New Roman" pitchFamily="18" charset="0"/>
              </a:rPr>
              <a:t>For example:</a:t>
            </a:r>
          </a:p>
          <a:p>
            <a:pPr lvl="1" eaLnBrk="1" hangingPunct="1">
              <a:buFontTx/>
              <a:buNone/>
            </a:pPr>
            <a:r>
              <a:rPr lang="en-IN" sz="1400">
                <a:solidFill>
                  <a:schemeClr val="accent2"/>
                </a:solidFill>
                <a:latin typeface="Courier New" pitchFamily="49" charset="0"/>
                <a:cs typeface="Times New Roman" pitchFamily="18" charset="0"/>
              </a:rPr>
              <a:t>	</a:t>
            </a:r>
            <a:r>
              <a:rPr lang="en-IN" sz="1600">
                <a:solidFill>
                  <a:schemeClr val="accent2"/>
                </a:solidFill>
                <a:latin typeface="Courier New" pitchFamily="49" charset="0"/>
                <a:cs typeface="Times New Roman" pitchFamily="18" charset="0"/>
              </a:rPr>
              <a:t>CREATE PROCEDURE prcGetEmployeeDetail @EmpId int, @DepName char(50) OUTPUT, @ShiftId int OUTPUT</a:t>
            </a:r>
          </a:p>
          <a:p>
            <a:pPr lvl="1" eaLnBrk="1" hangingPunct="1">
              <a:buFontTx/>
              <a:buNone/>
            </a:pPr>
            <a:r>
              <a:rPr lang="en-IN" sz="1600">
                <a:solidFill>
                  <a:schemeClr val="accent2"/>
                </a:solidFill>
                <a:latin typeface="Courier New" pitchFamily="49" charset="0"/>
                <a:cs typeface="Times New Roman" pitchFamily="18" charset="0"/>
              </a:rPr>
              <a:t>	AS</a:t>
            </a:r>
          </a:p>
          <a:p>
            <a:pPr lvl="1" eaLnBrk="1" hangingPunct="1">
              <a:buFontTx/>
              <a:buNone/>
            </a:pPr>
            <a:r>
              <a:rPr lang="en-IN" sz="1600">
                <a:solidFill>
                  <a:schemeClr val="accent2"/>
                </a:solidFill>
                <a:latin typeface="Courier New" pitchFamily="49" charset="0"/>
                <a:cs typeface="Times New Roman" pitchFamily="18" charset="0"/>
              </a:rPr>
              <a:t>	BEGIN</a:t>
            </a:r>
          </a:p>
          <a:p>
            <a:pPr lvl="1" eaLnBrk="1" hangingPunct="1">
              <a:buFontTx/>
              <a:buNone/>
            </a:pPr>
            <a:r>
              <a:rPr lang="en-IN" sz="1600">
                <a:solidFill>
                  <a:schemeClr val="accent2"/>
                </a:solidFill>
                <a:latin typeface="Courier New" pitchFamily="49" charset="0"/>
                <a:cs typeface="Times New Roman" pitchFamily="18" charset="0"/>
              </a:rPr>
              <a:t>	IF EXISTS(SELECT * FROM HumanResources.Employee WHERE EmployeeID = @EmpId)</a:t>
            </a:r>
          </a:p>
          <a:p>
            <a:pPr lvl="1" eaLnBrk="1" hangingPunct="1">
              <a:buFontTx/>
              <a:buNone/>
            </a:pPr>
            <a:r>
              <a:rPr lang="en-IN" sz="1600">
                <a:solidFill>
                  <a:schemeClr val="accent2"/>
                </a:solidFill>
                <a:latin typeface="Courier New" pitchFamily="49" charset="0"/>
                <a:cs typeface="Times New Roman" pitchFamily="18" charset="0"/>
              </a:rPr>
              <a:t>	BEGIN</a:t>
            </a:r>
          </a:p>
          <a:p>
            <a:pPr lvl="1" eaLnBrk="1" hangingPunct="1">
              <a:buFontTx/>
              <a:buNone/>
            </a:pPr>
            <a:r>
              <a:rPr lang="en-IN" sz="1600">
                <a:solidFill>
                  <a:schemeClr val="accent2"/>
                </a:solidFill>
                <a:latin typeface="Courier New" pitchFamily="49" charset="0"/>
                <a:cs typeface="Times New Roman" pitchFamily="18" charset="0"/>
              </a:rPr>
              <a:t>		SELECT @DepName = d.Name, @ShiftId = h.ShiftID</a:t>
            </a:r>
          </a:p>
          <a:p>
            <a:pPr lvl="1" eaLnBrk="1" hangingPunct="1">
              <a:buFontTx/>
              <a:buNone/>
            </a:pPr>
            <a:r>
              <a:rPr lang="en-IN" sz="1600">
                <a:solidFill>
                  <a:schemeClr val="accent2"/>
                </a:solidFill>
                <a:latin typeface="Courier New" pitchFamily="49" charset="0"/>
                <a:cs typeface="Times New Roman" pitchFamily="18" charset="0"/>
              </a:rPr>
              <a:t>    FROM HumanResources.Department d JOIN </a:t>
            </a:r>
          </a:p>
          <a:p>
            <a:pPr lvl="1" eaLnBrk="1" hangingPunct="1">
              <a:buFontTx/>
              <a:buNone/>
            </a:pPr>
            <a:r>
              <a:rPr lang="en-IN" sz="1600">
                <a:solidFill>
                  <a:schemeClr val="accent2"/>
                </a:solidFill>
                <a:latin typeface="Courier New" pitchFamily="49" charset="0"/>
                <a:cs typeface="Times New Roman" pitchFamily="18" charset="0"/>
              </a:rPr>
              <a:t>    HumanResources.EmployeeDepartmentHistory h</a:t>
            </a:r>
          </a:p>
          <a:p>
            <a:pPr lvl="1" eaLnBrk="1" hangingPunct="1">
              <a:buFontTx/>
              <a:buNone/>
            </a:pPr>
            <a:r>
              <a:rPr lang="en-IN" sz="1600">
                <a:solidFill>
                  <a:schemeClr val="accent2"/>
                </a:solidFill>
                <a:latin typeface="Courier New" pitchFamily="49" charset="0"/>
                <a:cs typeface="Times New Roman" pitchFamily="18" charset="0"/>
              </a:rPr>
              <a:t>		ON d.DepartmentID = h.DepartmentID</a:t>
            </a:r>
          </a:p>
          <a:p>
            <a:pPr lvl="1" eaLnBrk="1" hangingPunct="1">
              <a:buFontTx/>
              <a:buNone/>
            </a:pPr>
            <a:r>
              <a:rPr lang="en-IN" sz="1600">
                <a:solidFill>
                  <a:schemeClr val="accent2"/>
                </a:solidFill>
                <a:latin typeface="Courier New" pitchFamily="49" charset="0"/>
                <a:cs typeface="Times New Roman" pitchFamily="18" charset="0"/>
              </a:rPr>
              <a:t>		WHERE EmployeeID = @EmpId AND h.Enddate IS NULL</a:t>
            </a:r>
          </a:p>
          <a:p>
            <a:pPr lvl="1" eaLnBrk="1" hangingPunct="1">
              <a:buFontTx/>
              <a:buNone/>
            </a:pPr>
            <a:r>
              <a:rPr lang="en-IN" sz="1600">
                <a:solidFill>
                  <a:schemeClr val="accent2"/>
                </a:solidFill>
                <a:latin typeface="Courier New" pitchFamily="49" charset="0"/>
                <a:cs typeface="Times New Roman" pitchFamily="18" charset="0"/>
              </a:rPr>
              <a:t>		RETURN 0</a:t>
            </a:r>
          </a:p>
          <a:p>
            <a:pPr lvl="1" eaLnBrk="1" hangingPunct="1">
              <a:buFontTx/>
              <a:buNone/>
            </a:pPr>
            <a:r>
              <a:rPr lang="en-IN" sz="1600">
                <a:solidFill>
                  <a:schemeClr val="accent2"/>
                </a:solidFill>
                <a:latin typeface="Courier New" pitchFamily="49" charset="0"/>
                <a:cs typeface="Times New Roman" pitchFamily="18" charset="0"/>
              </a:rPr>
              <a:t>	END</a:t>
            </a:r>
          </a:p>
          <a:p>
            <a:pPr eaLnBrk="1" hangingPunct="1">
              <a:buFontTx/>
              <a:buNone/>
            </a:pPr>
            <a:r>
              <a:rPr lang="en-IN" sz="1600">
                <a:solidFill>
                  <a:schemeClr val="accent2"/>
                </a:solidFill>
                <a:latin typeface="Courier New" pitchFamily="49" charset="0"/>
                <a:cs typeface="Times New Roman" pitchFamily="18" charset="0"/>
              </a:rPr>
              <a:t>	</a:t>
            </a:r>
            <a:endParaRPr lang="en-US" sz="2000">
              <a:solidFill>
                <a:schemeClr val="accent2"/>
              </a:solidFill>
            </a:endParaRPr>
          </a:p>
        </p:txBody>
      </p:sp>
      <p:sp>
        <p:nvSpPr>
          <p:cNvPr id="7171"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defRPr>
            </a:lvl1pPr>
            <a:lvl2pPr marL="742950" indent="-285750" eaLnBrk="0" hangingPunct="0">
              <a:defRPr sz="2400">
                <a:latin typeface="Times New Roman" pitchFamily="18" charset="0"/>
              </a:defRPr>
            </a:lvl2pPr>
            <a:lvl3pPr marL="1143000" indent="-228600" eaLnBrk="0" hangingPunct="0">
              <a:defRPr sz="2400">
                <a:latin typeface="Times New Roman" pitchFamily="18" charset="0"/>
              </a:defRPr>
            </a:lvl3pPr>
            <a:lvl4pPr marL="1600200" indent="-228600" eaLnBrk="0" hangingPunct="0">
              <a:defRPr sz="2400">
                <a:latin typeface="Times New Roman" pitchFamily="18" charset="0"/>
              </a:defRPr>
            </a:lvl4pPr>
            <a:lvl5pPr marL="2057400" indent="-228600" eaLnBrk="0" hangingPunct="0">
              <a:defRPr sz="2400">
                <a:latin typeface="Times New Roman" pitchFamily="18" charset="0"/>
              </a:defRPr>
            </a:lvl5pPr>
            <a:lvl6pPr marL="2514600" indent="-228600" eaLnBrk="0" fontAlgn="base" hangingPunct="0">
              <a:spcBef>
                <a:spcPct val="0"/>
              </a:spcBef>
              <a:spcAft>
                <a:spcPct val="0"/>
              </a:spcAft>
              <a:defRPr sz="2400">
                <a:latin typeface="Times New Roman" pitchFamily="18" charset="0"/>
              </a:defRPr>
            </a:lvl6pPr>
            <a:lvl7pPr marL="2971800" indent="-228600" eaLnBrk="0" fontAlgn="base" hangingPunct="0">
              <a:spcBef>
                <a:spcPct val="0"/>
              </a:spcBef>
              <a:spcAft>
                <a:spcPct val="0"/>
              </a:spcAft>
              <a:defRPr sz="2400">
                <a:latin typeface="Times New Roman" pitchFamily="18" charset="0"/>
              </a:defRPr>
            </a:lvl7pPr>
            <a:lvl8pPr marL="3429000" indent="-228600" eaLnBrk="0" fontAlgn="base" hangingPunct="0">
              <a:spcBef>
                <a:spcPct val="0"/>
              </a:spcBef>
              <a:spcAft>
                <a:spcPct val="0"/>
              </a:spcAft>
              <a:defRPr sz="2400">
                <a:latin typeface="Times New Roman" pitchFamily="18" charset="0"/>
              </a:defRPr>
            </a:lvl8pPr>
            <a:lvl9pPr marL="3886200" indent="-228600" eaLnBrk="0" fontAlgn="base" hangingPunct="0">
              <a:spcBef>
                <a:spcPct val="0"/>
              </a:spcBef>
              <a:spcAft>
                <a:spcPct val="0"/>
              </a:spcAft>
              <a:defRPr sz="2400">
                <a:latin typeface="Times New Roman" pitchFamily="18" charset="0"/>
              </a:defRPr>
            </a:lvl9pPr>
          </a:lstStyle>
          <a:p>
            <a:r>
              <a:rPr lang="en-US"/>
              <a:t> Returning Values from Stored Procedures (Contd.)</a:t>
            </a:r>
          </a:p>
        </p:txBody>
      </p:sp>
    </p:spTree>
    <p:extLst>
      <p:ext uri="{BB962C8B-B14F-4D97-AF65-F5344CB8AC3E}">
        <p14:creationId xmlns:p14="http://schemas.microsoft.com/office/powerpoint/2010/main" val="409574358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idx="1"/>
          </p:nvPr>
        </p:nvSpPr>
        <p:spPr bwMode="auto">
          <a:xfrm>
            <a:off x="3032126"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2500" lnSpcReduction="10000"/>
          </a:bodyPr>
          <a:lstStyle/>
          <a:p>
            <a:pPr eaLnBrk="1" hangingPunct="1">
              <a:buFontTx/>
              <a:buBlip>
                <a:blip r:embed="rId3"/>
              </a:buBlip>
            </a:pPr>
            <a:r>
              <a:rPr lang="en-US" sz="2000">
                <a:solidFill>
                  <a:schemeClr val="accent2"/>
                </a:solidFill>
                <a:latin typeface="Arial "/>
                <a:cs typeface="Times New Roman" pitchFamily="18" charset="0"/>
              </a:rPr>
              <a:t>For example:</a:t>
            </a:r>
          </a:p>
          <a:p>
            <a:pPr lvl="1" eaLnBrk="1" hangingPunct="1">
              <a:buFontTx/>
              <a:buNone/>
            </a:pPr>
            <a:r>
              <a:rPr lang="en-IN" sz="1400">
                <a:solidFill>
                  <a:schemeClr val="accent2"/>
                </a:solidFill>
                <a:latin typeface="Courier New" pitchFamily="49" charset="0"/>
                <a:cs typeface="Times New Roman" pitchFamily="18" charset="0"/>
              </a:rPr>
              <a:t>	</a:t>
            </a:r>
            <a:r>
              <a:rPr lang="en-IN" sz="1600">
                <a:solidFill>
                  <a:schemeClr val="accent2"/>
                </a:solidFill>
                <a:latin typeface="Courier New" pitchFamily="49" charset="0"/>
                <a:cs typeface="Times New Roman" pitchFamily="18" charset="0"/>
              </a:rPr>
              <a:t>CREATE PROCEDURE prcGetEmployeeDetail </a:t>
            </a:r>
            <a:r>
              <a:rPr lang="en-IN" sz="1600">
                <a:solidFill>
                  <a:srgbClr val="FF0000"/>
                </a:solidFill>
                <a:latin typeface="Courier New" pitchFamily="49" charset="0"/>
                <a:cs typeface="Times New Roman" pitchFamily="18" charset="0"/>
              </a:rPr>
              <a:t>@EmpId int, @DepName char(50) OUTPUT, @ShiftId int OUTPUT</a:t>
            </a:r>
          </a:p>
          <a:p>
            <a:pPr lvl="1" eaLnBrk="1" hangingPunct="1">
              <a:buFontTx/>
              <a:buNone/>
            </a:pPr>
            <a:r>
              <a:rPr lang="en-IN" sz="1600">
                <a:solidFill>
                  <a:schemeClr val="accent2"/>
                </a:solidFill>
                <a:latin typeface="Courier New" pitchFamily="49" charset="0"/>
                <a:cs typeface="Times New Roman" pitchFamily="18" charset="0"/>
              </a:rPr>
              <a:t>	AS</a:t>
            </a:r>
          </a:p>
          <a:p>
            <a:pPr lvl="1" eaLnBrk="1" hangingPunct="1">
              <a:buFontTx/>
              <a:buNone/>
            </a:pPr>
            <a:r>
              <a:rPr lang="en-IN" sz="1600">
                <a:solidFill>
                  <a:schemeClr val="accent2"/>
                </a:solidFill>
                <a:latin typeface="Courier New" pitchFamily="49" charset="0"/>
                <a:cs typeface="Times New Roman" pitchFamily="18" charset="0"/>
              </a:rPr>
              <a:t>	BEGIN</a:t>
            </a:r>
          </a:p>
          <a:p>
            <a:pPr lvl="1" eaLnBrk="1" hangingPunct="1">
              <a:buFontTx/>
              <a:buNone/>
            </a:pPr>
            <a:r>
              <a:rPr lang="en-IN" sz="1600">
                <a:solidFill>
                  <a:schemeClr val="accent2"/>
                </a:solidFill>
                <a:latin typeface="Courier New" pitchFamily="49" charset="0"/>
                <a:cs typeface="Times New Roman" pitchFamily="18" charset="0"/>
              </a:rPr>
              <a:t>	IF EXISTS(SELECT * FROM HumanResources.Employee WHERE EmployeeID = </a:t>
            </a:r>
            <a:r>
              <a:rPr lang="en-IN" sz="1600">
                <a:solidFill>
                  <a:srgbClr val="FF0000"/>
                </a:solidFill>
                <a:latin typeface="Courier New" pitchFamily="49" charset="0"/>
                <a:cs typeface="Times New Roman" pitchFamily="18" charset="0"/>
              </a:rPr>
              <a:t>@EmpId</a:t>
            </a:r>
            <a:r>
              <a:rPr lang="en-IN" sz="1600">
                <a:solidFill>
                  <a:schemeClr val="accent2"/>
                </a:solidFill>
                <a:latin typeface="Courier New" pitchFamily="49" charset="0"/>
                <a:cs typeface="Times New Roman" pitchFamily="18" charset="0"/>
              </a:rPr>
              <a:t>)</a:t>
            </a:r>
          </a:p>
          <a:p>
            <a:pPr lvl="1" eaLnBrk="1" hangingPunct="1">
              <a:buFontTx/>
              <a:buNone/>
            </a:pPr>
            <a:r>
              <a:rPr lang="en-IN" sz="1600">
                <a:solidFill>
                  <a:schemeClr val="accent2"/>
                </a:solidFill>
                <a:latin typeface="Courier New" pitchFamily="49" charset="0"/>
                <a:cs typeface="Times New Roman" pitchFamily="18" charset="0"/>
              </a:rPr>
              <a:t>	BEGIN</a:t>
            </a:r>
          </a:p>
          <a:p>
            <a:pPr lvl="1" eaLnBrk="1" hangingPunct="1">
              <a:buFontTx/>
              <a:buNone/>
            </a:pPr>
            <a:r>
              <a:rPr lang="en-IN" sz="1600">
                <a:solidFill>
                  <a:schemeClr val="accent2"/>
                </a:solidFill>
                <a:latin typeface="Courier New" pitchFamily="49" charset="0"/>
                <a:cs typeface="Times New Roman" pitchFamily="18" charset="0"/>
              </a:rPr>
              <a:t>		SELECT </a:t>
            </a:r>
            <a:r>
              <a:rPr lang="en-IN" sz="1600">
                <a:solidFill>
                  <a:srgbClr val="FF0000"/>
                </a:solidFill>
                <a:latin typeface="Courier New" pitchFamily="49" charset="0"/>
                <a:cs typeface="Times New Roman" pitchFamily="18" charset="0"/>
              </a:rPr>
              <a:t>@DepName </a:t>
            </a:r>
            <a:r>
              <a:rPr lang="en-IN" sz="1600">
                <a:solidFill>
                  <a:schemeClr val="accent2"/>
                </a:solidFill>
                <a:latin typeface="Courier New" pitchFamily="49" charset="0"/>
                <a:cs typeface="Times New Roman" pitchFamily="18" charset="0"/>
              </a:rPr>
              <a:t>= d.Name, </a:t>
            </a:r>
            <a:r>
              <a:rPr lang="en-IN" sz="1600">
                <a:solidFill>
                  <a:srgbClr val="FF0000"/>
                </a:solidFill>
                <a:latin typeface="Courier New" pitchFamily="49" charset="0"/>
                <a:cs typeface="Times New Roman" pitchFamily="18" charset="0"/>
              </a:rPr>
              <a:t>@ShiftId </a:t>
            </a:r>
            <a:r>
              <a:rPr lang="en-IN" sz="1600">
                <a:solidFill>
                  <a:schemeClr val="accent2"/>
                </a:solidFill>
                <a:latin typeface="Courier New" pitchFamily="49" charset="0"/>
                <a:cs typeface="Times New Roman" pitchFamily="18" charset="0"/>
              </a:rPr>
              <a:t>= h.ShiftID</a:t>
            </a:r>
          </a:p>
          <a:p>
            <a:pPr lvl="1" eaLnBrk="1" hangingPunct="1">
              <a:buFontTx/>
              <a:buNone/>
            </a:pPr>
            <a:r>
              <a:rPr lang="en-IN" sz="1600">
                <a:solidFill>
                  <a:schemeClr val="accent2"/>
                </a:solidFill>
                <a:latin typeface="Courier New" pitchFamily="49" charset="0"/>
                <a:cs typeface="Times New Roman" pitchFamily="18" charset="0"/>
              </a:rPr>
              <a:t>    FROM HumanResources.Department d JOIN </a:t>
            </a:r>
          </a:p>
          <a:p>
            <a:pPr lvl="1" eaLnBrk="1" hangingPunct="1">
              <a:buFontTx/>
              <a:buNone/>
            </a:pPr>
            <a:r>
              <a:rPr lang="en-IN" sz="1600">
                <a:solidFill>
                  <a:schemeClr val="accent2"/>
                </a:solidFill>
                <a:latin typeface="Courier New" pitchFamily="49" charset="0"/>
                <a:cs typeface="Times New Roman" pitchFamily="18" charset="0"/>
              </a:rPr>
              <a:t>    HumanResources.EmployeeDepartmentHistory h</a:t>
            </a:r>
          </a:p>
          <a:p>
            <a:pPr lvl="1" eaLnBrk="1" hangingPunct="1">
              <a:buFontTx/>
              <a:buNone/>
            </a:pPr>
            <a:r>
              <a:rPr lang="en-IN" sz="1600">
                <a:solidFill>
                  <a:schemeClr val="accent2"/>
                </a:solidFill>
                <a:latin typeface="Courier New" pitchFamily="49" charset="0"/>
                <a:cs typeface="Times New Roman" pitchFamily="18" charset="0"/>
              </a:rPr>
              <a:t>		ON d.DepartmentID = h.DepartmentID</a:t>
            </a:r>
          </a:p>
          <a:p>
            <a:pPr lvl="1" eaLnBrk="1" hangingPunct="1">
              <a:buFontTx/>
              <a:buNone/>
            </a:pPr>
            <a:r>
              <a:rPr lang="en-IN" sz="1600">
                <a:solidFill>
                  <a:schemeClr val="accent2"/>
                </a:solidFill>
                <a:latin typeface="Courier New" pitchFamily="49" charset="0"/>
                <a:cs typeface="Times New Roman" pitchFamily="18" charset="0"/>
              </a:rPr>
              <a:t>		WHERE EmployeeID = </a:t>
            </a:r>
            <a:r>
              <a:rPr lang="en-IN" sz="1600">
                <a:solidFill>
                  <a:srgbClr val="FF0000"/>
                </a:solidFill>
                <a:latin typeface="Courier New" pitchFamily="49" charset="0"/>
                <a:cs typeface="Times New Roman" pitchFamily="18" charset="0"/>
              </a:rPr>
              <a:t>@EmpId </a:t>
            </a:r>
            <a:r>
              <a:rPr lang="en-IN" sz="1600">
                <a:solidFill>
                  <a:schemeClr val="accent2"/>
                </a:solidFill>
                <a:latin typeface="Courier New" pitchFamily="49" charset="0"/>
                <a:cs typeface="Times New Roman" pitchFamily="18" charset="0"/>
              </a:rPr>
              <a:t>AND h.Enddate IS NULL</a:t>
            </a:r>
          </a:p>
          <a:p>
            <a:pPr lvl="1" eaLnBrk="1" hangingPunct="1">
              <a:buFontTx/>
              <a:buNone/>
            </a:pPr>
            <a:r>
              <a:rPr lang="en-IN" sz="1600">
                <a:solidFill>
                  <a:schemeClr val="accent2"/>
                </a:solidFill>
                <a:latin typeface="Courier New" pitchFamily="49" charset="0"/>
                <a:cs typeface="Times New Roman" pitchFamily="18" charset="0"/>
              </a:rPr>
              <a:t>		RETURN 0</a:t>
            </a:r>
          </a:p>
          <a:p>
            <a:pPr lvl="1" eaLnBrk="1" hangingPunct="1">
              <a:buFontTx/>
              <a:buNone/>
            </a:pPr>
            <a:r>
              <a:rPr lang="en-IN" sz="1600">
                <a:solidFill>
                  <a:schemeClr val="accent2"/>
                </a:solidFill>
                <a:latin typeface="Courier New" pitchFamily="49" charset="0"/>
                <a:cs typeface="Times New Roman" pitchFamily="18" charset="0"/>
              </a:rPr>
              <a:t>	END</a:t>
            </a:r>
          </a:p>
          <a:p>
            <a:pPr eaLnBrk="1" hangingPunct="1">
              <a:buFontTx/>
              <a:buNone/>
            </a:pPr>
            <a:r>
              <a:rPr lang="en-IN" sz="1600">
                <a:solidFill>
                  <a:schemeClr val="accent2"/>
                </a:solidFill>
                <a:latin typeface="Courier New" pitchFamily="49" charset="0"/>
                <a:cs typeface="Times New Roman" pitchFamily="18" charset="0"/>
              </a:rPr>
              <a:t>	</a:t>
            </a:r>
            <a:endParaRPr lang="en-US" sz="2000">
              <a:solidFill>
                <a:schemeClr val="accent2"/>
              </a:solidFill>
            </a:endParaRPr>
          </a:p>
        </p:txBody>
      </p:sp>
      <p:sp>
        <p:nvSpPr>
          <p:cNvPr id="8195"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defRPr>
            </a:lvl1pPr>
            <a:lvl2pPr marL="742950" indent="-285750" eaLnBrk="0" hangingPunct="0">
              <a:defRPr sz="2400">
                <a:latin typeface="Times New Roman" pitchFamily="18" charset="0"/>
              </a:defRPr>
            </a:lvl2pPr>
            <a:lvl3pPr marL="1143000" indent="-228600" eaLnBrk="0" hangingPunct="0">
              <a:defRPr sz="2400">
                <a:latin typeface="Times New Roman" pitchFamily="18" charset="0"/>
              </a:defRPr>
            </a:lvl3pPr>
            <a:lvl4pPr marL="1600200" indent="-228600" eaLnBrk="0" hangingPunct="0">
              <a:defRPr sz="2400">
                <a:latin typeface="Times New Roman" pitchFamily="18" charset="0"/>
              </a:defRPr>
            </a:lvl4pPr>
            <a:lvl5pPr marL="2057400" indent="-228600" eaLnBrk="0" hangingPunct="0">
              <a:defRPr sz="2400">
                <a:latin typeface="Times New Roman" pitchFamily="18" charset="0"/>
              </a:defRPr>
            </a:lvl5pPr>
            <a:lvl6pPr marL="2514600" indent="-228600" eaLnBrk="0" fontAlgn="base" hangingPunct="0">
              <a:spcBef>
                <a:spcPct val="0"/>
              </a:spcBef>
              <a:spcAft>
                <a:spcPct val="0"/>
              </a:spcAft>
              <a:defRPr sz="2400">
                <a:latin typeface="Times New Roman" pitchFamily="18" charset="0"/>
              </a:defRPr>
            </a:lvl6pPr>
            <a:lvl7pPr marL="2971800" indent="-228600" eaLnBrk="0" fontAlgn="base" hangingPunct="0">
              <a:spcBef>
                <a:spcPct val="0"/>
              </a:spcBef>
              <a:spcAft>
                <a:spcPct val="0"/>
              </a:spcAft>
              <a:defRPr sz="2400">
                <a:latin typeface="Times New Roman" pitchFamily="18" charset="0"/>
              </a:defRPr>
            </a:lvl7pPr>
            <a:lvl8pPr marL="3429000" indent="-228600" eaLnBrk="0" fontAlgn="base" hangingPunct="0">
              <a:spcBef>
                <a:spcPct val="0"/>
              </a:spcBef>
              <a:spcAft>
                <a:spcPct val="0"/>
              </a:spcAft>
              <a:defRPr sz="2400">
                <a:latin typeface="Times New Roman" pitchFamily="18" charset="0"/>
              </a:defRPr>
            </a:lvl8pPr>
            <a:lvl9pPr marL="3886200" indent="-228600" eaLnBrk="0" fontAlgn="base" hangingPunct="0">
              <a:spcBef>
                <a:spcPct val="0"/>
              </a:spcBef>
              <a:spcAft>
                <a:spcPct val="0"/>
              </a:spcAft>
              <a:defRPr sz="2400">
                <a:latin typeface="Times New Roman" pitchFamily="18" charset="0"/>
              </a:defRPr>
            </a:lvl9pPr>
          </a:lstStyle>
          <a:p>
            <a:r>
              <a:rPr lang="en-US" dirty="0"/>
              <a:t> Returning Values from Stored Procedures (Contd.)</a:t>
            </a:r>
          </a:p>
        </p:txBody>
      </p:sp>
      <p:sp>
        <p:nvSpPr>
          <p:cNvPr id="8196" name="TextBox 3"/>
          <p:cNvSpPr txBox="1">
            <a:spLocks noChangeArrowheads="1"/>
          </p:cNvSpPr>
          <p:nvPr/>
        </p:nvSpPr>
        <p:spPr bwMode="auto">
          <a:xfrm>
            <a:off x="3781426" y="5953126"/>
            <a:ext cx="6429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Accepts the employee ID as an input parameter and returns the department name and shift ID as the output parameters.</a:t>
            </a:r>
          </a:p>
        </p:txBody>
      </p:sp>
    </p:spTree>
    <p:extLst>
      <p:ext uri="{BB962C8B-B14F-4D97-AF65-F5344CB8AC3E}">
        <p14:creationId xmlns:p14="http://schemas.microsoft.com/office/powerpoint/2010/main" val="365382539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idx="1"/>
          </p:nvPr>
        </p:nvSpPr>
        <p:spPr bwMode="auto">
          <a:xfrm>
            <a:off x="3032126"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lvl="1" eaLnBrk="1" hangingPunct="1">
              <a:buFontTx/>
              <a:buNone/>
            </a:pPr>
            <a:r>
              <a:rPr lang="en-IN" sz="1200">
                <a:solidFill>
                  <a:schemeClr val="accent2"/>
                </a:solidFill>
                <a:latin typeface="Courier New" pitchFamily="49" charset="0"/>
                <a:cs typeface="Times New Roman" pitchFamily="18" charset="0"/>
              </a:rPr>
              <a:t>	</a:t>
            </a:r>
            <a:r>
              <a:rPr lang="en-IN" sz="1600">
                <a:solidFill>
                  <a:schemeClr val="accent2"/>
                </a:solidFill>
                <a:latin typeface="Courier New" pitchFamily="49" charset="0"/>
                <a:cs typeface="Times New Roman" pitchFamily="18" charset="0"/>
              </a:rPr>
              <a:t>ELSE</a:t>
            </a:r>
          </a:p>
          <a:p>
            <a:pPr lvl="1" eaLnBrk="1" hangingPunct="1">
              <a:buFontTx/>
              <a:buNone/>
            </a:pPr>
            <a:r>
              <a:rPr lang="en-IN" sz="1600">
                <a:solidFill>
                  <a:schemeClr val="accent2"/>
                </a:solidFill>
                <a:latin typeface="Courier New" pitchFamily="49" charset="0"/>
                <a:cs typeface="Times New Roman" pitchFamily="18" charset="0"/>
              </a:rPr>
              <a:t>	RETURN 1</a:t>
            </a:r>
          </a:p>
          <a:p>
            <a:pPr lvl="1" eaLnBrk="1" hangingPunct="1">
              <a:buFontTx/>
              <a:buNone/>
            </a:pPr>
            <a:r>
              <a:rPr lang="en-IN" sz="1600">
                <a:solidFill>
                  <a:schemeClr val="accent2"/>
                </a:solidFill>
                <a:latin typeface="Courier New" pitchFamily="49" charset="0"/>
                <a:cs typeface="Times New Roman" pitchFamily="18" charset="0"/>
              </a:rPr>
              <a:t>END</a:t>
            </a:r>
          </a:p>
          <a:p>
            <a:pPr eaLnBrk="1" hangingPunct="1">
              <a:buFontTx/>
              <a:buNone/>
            </a:pPr>
            <a:r>
              <a:rPr lang="en-US" sz="2000">
                <a:solidFill>
                  <a:schemeClr val="accent2"/>
                </a:solidFill>
              </a:rPr>
              <a:t>	</a:t>
            </a:r>
          </a:p>
        </p:txBody>
      </p:sp>
      <p:sp>
        <p:nvSpPr>
          <p:cNvPr id="9219"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defRPr>
            </a:lvl1pPr>
            <a:lvl2pPr marL="742950" indent="-285750" eaLnBrk="0" hangingPunct="0">
              <a:defRPr sz="2400">
                <a:latin typeface="Times New Roman" pitchFamily="18" charset="0"/>
              </a:defRPr>
            </a:lvl2pPr>
            <a:lvl3pPr marL="1143000" indent="-228600" eaLnBrk="0" hangingPunct="0">
              <a:defRPr sz="2400">
                <a:latin typeface="Times New Roman" pitchFamily="18" charset="0"/>
              </a:defRPr>
            </a:lvl3pPr>
            <a:lvl4pPr marL="1600200" indent="-228600" eaLnBrk="0" hangingPunct="0">
              <a:defRPr sz="2400">
                <a:latin typeface="Times New Roman" pitchFamily="18" charset="0"/>
              </a:defRPr>
            </a:lvl4pPr>
            <a:lvl5pPr marL="2057400" indent="-228600" eaLnBrk="0" hangingPunct="0">
              <a:defRPr sz="2400">
                <a:latin typeface="Times New Roman" pitchFamily="18" charset="0"/>
              </a:defRPr>
            </a:lvl5pPr>
            <a:lvl6pPr marL="2514600" indent="-228600" eaLnBrk="0" fontAlgn="base" hangingPunct="0">
              <a:spcBef>
                <a:spcPct val="0"/>
              </a:spcBef>
              <a:spcAft>
                <a:spcPct val="0"/>
              </a:spcAft>
              <a:defRPr sz="2400">
                <a:latin typeface="Times New Roman" pitchFamily="18" charset="0"/>
              </a:defRPr>
            </a:lvl6pPr>
            <a:lvl7pPr marL="2971800" indent="-228600" eaLnBrk="0" fontAlgn="base" hangingPunct="0">
              <a:spcBef>
                <a:spcPct val="0"/>
              </a:spcBef>
              <a:spcAft>
                <a:spcPct val="0"/>
              </a:spcAft>
              <a:defRPr sz="2400">
                <a:latin typeface="Times New Roman" pitchFamily="18" charset="0"/>
              </a:defRPr>
            </a:lvl7pPr>
            <a:lvl8pPr marL="3429000" indent="-228600" eaLnBrk="0" fontAlgn="base" hangingPunct="0">
              <a:spcBef>
                <a:spcPct val="0"/>
              </a:spcBef>
              <a:spcAft>
                <a:spcPct val="0"/>
              </a:spcAft>
              <a:defRPr sz="2400">
                <a:latin typeface="Times New Roman" pitchFamily="18" charset="0"/>
              </a:defRPr>
            </a:lvl8pPr>
            <a:lvl9pPr marL="3886200" indent="-228600" eaLnBrk="0" fontAlgn="base" hangingPunct="0">
              <a:spcBef>
                <a:spcPct val="0"/>
              </a:spcBef>
              <a:spcAft>
                <a:spcPct val="0"/>
              </a:spcAft>
              <a:defRPr sz="2400">
                <a:latin typeface="Times New Roman" pitchFamily="18" charset="0"/>
              </a:defRPr>
            </a:lvl9pPr>
          </a:lstStyle>
          <a:p>
            <a:r>
              <a:rPr lang="en-US" dirty="0"/>
              <a:t> Returning Values from Stored Procedures (Contd.)</a:t>
            </a:r>
          </a:p>
        </p:txBody>
      </p:sp>
    </p:spTree>
    <p:extLst>
      <p:ext uri="{BB962C8B-B14F-4D97-AF65-F5344CB8AC3E}">
        <p14:creationId xmlns:p14="http://schemas.microsoft.com/office/powerpoint/2010/main" val="85752725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b="1" dirty="0">
                <a:solidFill>
                  <a:srgbClr val="FF0000"/>
                </a:solidFill>
                <a:latin typeface="Tahoma" pitchFamily="34" charset="0"/>
                <a:cs typeface="Times New Roman" pitchFamily="18" charset="0"/>
              </a:rPr>
              <a:t> Calling a Procedure from Another Procedure</a:t>
            </a:r>
          </a:p>
        </p:txBody>
      </p:sp>
      <p:pic>
        <p:nvPicPr>
          <p:cNvPr id="10243" name="Picture 3" descr="JBIZ044.WM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62400" y="3200400"/>
            <a:ext cx="2046288"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ular Callout 12"/>
          <p:cNvSpPr>
            <a:spLocks noChangeArrowheads="1"/>
          </p:cNvSpPr>
          <p:nvPr/>
        </p:nvSpPr>
        <p:spPr bwMode="auto">
          <a:xfrm>
            <a:off x="6400800" y="1905000"/>
            <a:ext cx="3733800" cy="1219200"/>
          </a:xfrm>
          <a:prstGeom prst="wedgeRectCallout">
            <a:avLst>
              <a:gd name="adj1" fmla="val -70069"/>
              <a:gd name="adj2" fmla="val 97597"/>
            </a:avLst>
          </a:prstGeom>
          <a:gradFill rotWithShape="0">
            <a:gsLst>
              <a:gs pos="0">
                <a:srgbClr val="FBEAC7"/>
              </a:gs>
              <a:gs pos="17999">
                <a:srgbClr val="FEE7F2"/>
              </a:gs>
              <a:gs pos="36000">
                <a:srgbClr val="FAC77D"/>
              </a:gs>
              <a:gs pos="61000">
                <a:srgbClr val="FBA97D"/>
              </a:gs>
              <a:gs pos="82001">
                <a:srgbClr val="FBD49C"/>
              </a:gs>
              <a:gs pos="100000">
                <a:srgbClr val="FEE7F2"/>
              </a:gs>
            </a:gsLst>
            <a:lin ang="5400000"/>
          </a:gradFill>
          <a:ln w="25400" algn="ctr">
            <a:solidFill>
              <a:schemeClr val="tx1"/>
            </a:solidFill>
            <a:miter lim="800000"/>
            <a:headEnd/>
            <a:tailEnd/>
          </a:ln>
        </p:spPr>
        <p:txBody>
          <a:bodyPr anchor="ctr"/>
          <a:lstStyle/>
          <a:p>
            <a:pPr algn="ctr">
              <a:defRPr/>
            </a:pPr>
            <a:endParaRPr lang="en-US">
              <a:solidFill>
                <a:schemeClr val="lt1"/>
              </a:solidFill>
            </a:endParaRPr>
          </a:p>
        </p:txBody>
      </p:sp>
      <p:sp>
        <p:nvSpPr>
          <p:cNvPr id="10245" name="TextBox 5"/>
          <p:cNvSpPr txBox="1">
            <a:spLocks noChangeArrowheads="1"/>
          </p:cNvSpPr>
          <p:nvPr/>
        </p:nvSpPr>
        <p:spPr bwMode="auto">
          <a:xfrm>
            <a:off x="6553200" y="2090738"/>
            <a:ext cx="3581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2000">
                <a:solidFill>
                  <a:srgbClr val="C00000"/>
                </a:solidFill>
                <a:latin typeface="Arial" pitchFamily="34" charset="0"/>
              </a:rPr>
              <a:t>You can also call a procedure from another procedure.</a:t>
            </a:r>
            <a:r>
              <a:rPr lang="en-US">
                <a:solidFill>
                  <a:srgbClr val="C00000"/>
                </a:solidFill>
                <a:latin typeface="Arial" pitchFamily="34" charset="0"/>
              </a:rPr>
              <a:t/>
            </a:r>
            <a:br>
              <a:rPr lang="en-US">
                <a:solidFill>
                  <a:srgbClr val="C00000"/>
                </a:solidFill>
                <a:latin typeface="Arial" pitchFamily="34" charset="0"/>
              </a:rPr>
            </a:br>
            <a:endParaRPr lang="en-US">
              <a:solidFill>
                <a:srgbClr val="C00000"/>
              </a:solidFill>
              <a:latin typeface="Arial" pitchFamily="34" charset="0"/>
            </a:endParaRPr>
          </a:p>
        </p:txBody>
      </p:sp>
    </p:spTree>
    <p:extLst>
      <p:ext uri="{BB962C8B-B14F-4D97-AF65-F5344CB8AC3E}">
        <p14:creationId xmlns:p14="http://schemas.microsoft.com/office/powerpoint/2010/main" val="135047840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4294967295"/>
          </p:nvPr>
        </p:nvSpPr>
        <p:spPr bwMode="auto">
          <a:xfrm>
            <a:off x="3354388" y="1598613"/>
            <a:ext cx="7313612" cy="4570412"/>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Blip>
                <a:blip r:embed="rId3"/>
              </a:buBlip>
            </a:pPr>
            <a:r>
              <a:rPr lang="en-US" sz="2000">
                <a:solidFill>
                  <a:schemeClr val="accent2"/>
                </a:solidFill>
                <a:latin typeface="Arial "/>
                <a:cs typeface="Times New Roman" pitchFamily="18" charset="0"/>
              </a:rPr>
              <a:t>The procedure that calls or executes another procedure is known as the calling procedure.</a:t>
            </a:r>
          </a:p>
          <a:p>
            <a:pPr eaLnBrk="1" hangingPunct="1">
              <a:buFontTx/>
              <a:buBlip>
                <a:blip r:embed="rId3"/>
              </a:buBlip>
            </a:pPr>
            <a:r>
              <a:rPr lang="en-US" sz="2000">
                <a:solidFill>
                  <a:schemeClr val="accent2"/>
                </a:solidFill>
                <a:latin typeface="Arial "/>
              </a:rPr>
              <a:t>The procedure that is called or executed by the calling procedure is known as the called procedure.</a:t>
            </a:r>
          </a:p>
          <a:p>
            <a:pPr eaLnBrk="1" hangingPunct="1">
              <a:buFontTx/>
              <a:buNone/>
            </a:pPr>
            <a:r>
              <a:rPr lang="en-US" sz="2000">
                <a:solidFill>
                  <a:schemeClr val="accent2"/>
                </a:solidFill>
              </a:rPr>
              <a:t>	</a:t>
            </a:r>
          </a:p>
        </p:txBody>
      </p:sp>
      <p:sp>
        <p:nvSpPr>
          <p:cNvPr id="11267"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b="1" dirty="0">
                <a:solidFill>
                  <a:srgbClr val="FF0000"/>
                </a:solidFill>
                <a:latin typeface="Tahoma" pitchFamily="34" charset="0"/>
                <a:cs typeface="Times New Roman" pitchFamily="18" charset="0"/>
              </a:rPr>
              <a:t> Calling a Procedure from Another Procedure (Contd.)</a:t>
            </a:r>
          </a:p>
        </p:txBody>
      </p:sp>
      <p:sp>
        <p:nvSpPr>
          <p:cNvPr id="59399" name="TextBox 7"/>
          <p:cNvSpPr txBox="1">
            <a:spLocks noChangeArrowheads="1"/>
          </p:cNvSpPr>
          <p:nvPr/>
        </p:nvSpPr>
        <p:spPr bwMode="auto">
          <a:xfrm>
            <a:off x="6019800" y="45720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a:latin typeface="Arial "/>
              </a:rPr>
              <a:t>Calling</a:t>
            </a:r>
          </a:p>
        </p:txBody>
      </p:sp>
      <p:sp>
        <p:nvSpPr>
          <p:cNvPr id="59401" name="TextBox 9"/>
          <p:cNvSpPr txBox="1">
            <a:spLocks noChangeArrowheads="1"/>
          </p:cNvSpPr>
          <p:nvPr/>
        </p:nvSpPr>
        <p:spPr bwMode="auto">
          <a:xfrm>
            <a:off x="7315200" y="4419600"/>
            <a:ext cx="1371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1400">
                <a:latin typeface="Arial "/>
              </a:rPr>
              <a:t>Called Procedure</a:t>
            </a:r>
          </a:p>
        </p:txBody>
      </p:sp>
      <p:grpSp>
        <p:nvGrpSpPr>
          <p:cNvPr id="2" name="Group 13"/>
          <p:cNvGrpSpPr>
            <a:grpSpLocks/>
          </p:cNvGrpSpPr>
          <p:nvPr/>
        </p:nvGrpSpPr>
        <p:grpSpPr bwMode="auto">
          <a:xfrm>
            <a:off x="3505200" y="3581400"/>
            <a:ext cx="2095500" cy="1676400"/>
            <a:chOff x="2712" y="2976"/>
            <a:chExt cx="1128" cy="1056"/>
          </a:xfrm>
        </p:grpSpPr>
        <p:sp>
          <p:nvSpPr>
            <p:cNvPr id="11277" name="AutoShape 14"/>
            <p:cNvSpPr>
              <a:spLocks noChangeArrowheads="1"/>
            </p:cNvSpPr>
            <p:nvPr/>
          </p:nvSpPr>
          <p:spPr bwMode="gray">
            <a:xfrm>
              <a:off x="2712" y="2976"/>
              <a:ext cx="1128" cy="1056"/>
            </a:xfrm>
            <a:prstGeom prst="cube">
              <a:avLst>
                <a:gd name="adj" fmla="val 29546"/>
              </a:avLst>
            </a:prstGeom>
            <a:solidFill>
              <a:schemeClr val="folHlink">
                <a:alpha val="50195"/>
              </a:schemeClr>
            </a:solidFill>
            <a:ln w="12700">
              <a:solidFill>
                <a:schemeClr val="tx1"/>
              </a:solidFill>
              <a:miter lim="800000"/>
              <a:headEnd type="none" w="sm" len="sm"/>
              <a:tailEnd type="none" w="sm" len="sm"/>
            </a:ln>
          </p:spPr>
          <p:txBody>
            <a:bodyPr wrap="none" anchor="ctr"/>
            <a:lstStyle/>
            <a:p>
              <a:endParaRPr lang="en-US"/>
            </a:p>
          </p:txBody>
        </p:sp>
        <p:sp>
          <p:nvSpPr>
            <p:cNvPr id="11278" name="Rectangle 15"/>
            <p:cNvSpPr>
              <a:spLocks noChangeArrowheads="1"/>
            </p:cNvSpPr>
            <p:nvPr/>
          </p:nvSpPr>
          <p:spPr bwMode="gray">
            <a:xfrm>
              <a:off x="2947" y="3024"/>
              <a:ext cx="61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prstDash val="sysDot"/>
                  <a:miter lim="800000"/>
                  <a:headEnd type="none" w="sm" len="sm"/>
                  <a:tailEnd type="none" w="sm" len="sm"/>
                </a14:hiddenLine>
              </a:ext>
            </a:extLst>
          </p:spPr>
          <p:txBody>
            <a:bodyPr wrap="none" anchor="ctr"/>
            <a:lstStyle/>
            <a:p>
              <a:pPr algn="ctr" eaLnBrk="0" hangingPunct="0">
                <a:lnSpc>
                  <a:spcPct val="85000"/>
                </a:lnSpc>
              </a:pPr>
              <a:r>
                <a:rPr lang="en-US" sz="1400">
                  <a:latin typeface="Arial" pitchFamily="34" charset="0"/>
                </a:rPr>
                <a:t>Procedure A</a:t>
              </a:r>
            </a:p>
          </p:txBody>
        </p:sp>
      </p:grpSp>
      <p:sp>
        <p:nvSpPr>
          <p:cNvPr id="59409" name="AutoShape 17"/>
          <p:cNvSpPr>
            <a:spLocks noChangeArrowheads="1"/>
          </p:cNvSpPr>
          <p:nvPr/>
        </p:nvSpPr>
        <p:spPr bwMode="auto">
          <a:xfrm>
            <a:off x="5692776" y="4246563"/>
            <a:ext cx="1508125" cy="304800"/>
          </a:xfrm>
          <a:prstGeom prst="rightArrow">
            <a:avLst>
              <a:gd name="adj1" fmla="val 50000"/>
              <a:gd name="adj2" fmla="val 123698"/>
            </a:avLst>
          </a:prstGeom>
          <a:solidFill>
            <a:srgbClr val="FFFF99"/>
          </a:solidFill>
          <a:ln w="12700">
            <a:solidFill>
              <a:schemeClr val="tx1"/>
            </a:solidFill>
            <a:miter lim="800000"/>
            <a:headEnd type="none" w="sm" len="sm"/>
            <a:tailEnd type="none" w="sm" len="sm"/>
          </a:ln>
        </p:spPr>
        <p:txBody>
          <a:bodyPr wrap="none" anchor="ctr"/>
          <a:lstStyle/>
          <a:p>
            <a:endParaRPr lang="en-US"/>
          </a:p>
        </p:txBody>
      </p:sp>
      <p:sp>
        <p:nvSpPr>
          <p:cNvPr id="59411" name="TextBox 8"/>
          <p:cNvSpPr txBox="1">
            <a:spLocks noChangeArrowheads="1"/>
          </p:cNvSpPr>
          <p:nvPr/>
        </p:nvSpPr>
        <p:spPr bwMode="auto">
          <a:xfrm>
            <a:off x="3657600" y="4419600"/>
            <a:ext cx="1371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1400">
                <a:latin typeface="Arial "/>
              </a:rPr>
              <a:t>Calling Procedure</a:t>
            </a:r>
          </a:p>
        </p:txBody>
      </p:sp>
      <p:grpSp>
        <p:nvGrpSpPr>
          <p:cNvPr id="3" name="Group 10"/>
          <p:cNvGrpSpPr>
            <a:grpSpLocks/>
          </p:cNvGrpSpPr>
          <p:nvPr/>
        </p:nvGrpSpPr>
        <p:grpSpPr bwMode="auto">
          <a:xfrm>
            <a:off x="7239000" y="3581400"/>
            <a:ext cx="2095500" cy="1676400"/>
            <a:chOff x="2712" y="2976"/>
            <a:chExt cx="1128" cy="1056"/>
          </a:xfrm>
        </p:grpSpPr>
        <p:sp>
          <p:nvSpPr>
            <p:cNvPr id="11275" name="AutoShape 11"/>
            <p:cNvSpPr>
              <a:spLocks noChangeArrowheads="1"/>
            </p:cNvSpPr>
            <p:nvPr/>
          </p:nvSpPr>
          <p:spPr bwMode="gray">
            <a:xfrm>
              <a:off x="2712" y="2976"/>
              <a:ext cx="1128" cy="1056"/>
            </a:xfrm>
            <a:prstGeom prst="cube">
              <a:avLst>
                <a:gd name="adj" fmla="val 29546"/>
              </a:avLst>
            </a:prstGeom>
            <a:solidFill>
              <a:schemeClr val="folHlink">
                <a:alpha val="50195"/>
              </a:schemeClr>
            </a:solidFill>
            <a:ln w="12700">
              <a:solidFill>
                <a:schemeClr val="tx1"/>
              </a:solidFill>
              <a:miter lim="800000"/>
              <a:headEnd type="none" w="sm" len="sm"/>
              <a:tailEnd type="none" w="sm" len="sm"/>
            </a:ln>
          </p:spPr>
          <p:txBody>
            <a:bodyPr wrap="none" anchor="ctr"/>
            <a:lstStyle/>
            <a:p>
              <a:endParaRPr lang="en-US"/>
            </a:p>
          </p:txBody>
        </p:sp>
        <p:sp>
          <p:nvSpPr>
            <p:cNvPr id="11276" name="Rectangle 12"/>
            <p:cNvSpPr>
              <a:spLocks noChangeArrowheads="1"/>
            </p:cNvSpPr>
            <p:nvPr/>
          </p:nvSpPr>
          <p:spPr bwMode="gray">
            <a:xfrm>
              <a:off x="2947" y="3024"/>
              <a:ext cx="61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prstDash val="sysDot"/>
                  <a:miter lim="800000"/>
                  <a:headEnd type="none" w="sm" len="sm"/>
                  <a:tailEnd type="none" w="sm" len="sm"/>
                </a14:hiddenLine>
              </a:ext>
            </a:extLst>
          </p:spPr>
          <p:txBody>
            <a:bodyPr wrap="none" anchor="ctr"/>
            <a:lstStyle/>
            <a:p>
              <a:pPr algn="ctr" eaLnBrk="0" hangingPunct="0">
                <a:lnSpc>
                  <a:spcPct val="85000"/>
                </a:lnSpc>
              </a:pPr>
              <a:r>
                <a:rPr lang="en-US" sz="1400">
                  <a:latin typeface="Arial" pitchFamily="34" charset="0"/>
                </a:rPr>
                <a:t>Procedure B</a:t>
              </a:r>
            </a:p>
          </p:txBody>
        </p:sp>
      </p:grpSp>
      <p:sp>
        <p:nvSpPr>
          <p:cNvPr id="14" name="TextBox 8"/>
          <p:cNvSpPr txBox="1">
            <a:spLocks noChangeArrowheads="1"/>
          </p:cNvSpPr>
          <p:nvPr/>
        </p:nvSpPr>
        <p:spPr bwMode="auto">
          <a:xfrm>
            <a:off x="7315200" y="4419601"/>
            <a:ext cx="1371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1400">
                <a:latin typeface="Arial "/>
              </a:rPr>
              <a:t>Called Procedure</a:t>
            </a:r>
          </a:p>
        </p:txBody>
      </p:sp>
    </p:spTree>
    <p:extLst>
      <p:ext uri="{BB962C8B-B14F-4D97-AF65-F5344CB8AC3E}">
        <p14:creationId xmlns:p14="http://schemas.microsoft.com/office/powerpoint/2010/main" val="16786354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9411"/>
                                        </p:tgtEl>
                                        <p:attrNameLst>
                                          <p:attrName>style.visibility</p:attrName>
                                        </p:attrNameLst>
                                      </p:cBhvr>
                                      <p:to>
                                        <p:strVal val="visible"/>
                                      </p:to>
                                    </p:set>
                                    <p:animEffect transition="in" filter="checkerboard(across)">
                                      <p:cBhvr>
                                        <p:cTn id="10" dur="500"/>
                                        <p:tgtEl>
                                          <p:spTgt spid="594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5" presetClass="entr" presetSubtype="0" fill="hold" grpId="0" nodeType="clickEffect">
                                  <p:stCondLst>
                                    <p:cond delay="0"/>
                                  </p:stCondLst>
                                  <p:childTnLst>
                                    <p:set>
                                      <p:cBhvr>
                                        <p:cTn id="14" dur="1" fill="hold">
                                          <p:stCondLst>
                                            <p:cond delay="0"/>
                                          </p:stCondLst>
                                        </p:cTn>
                                        <p:tgtEl>
                                          <p:spTgt spid="59409"/>
                                        </p:tgtEl>
                                        <p:attrNameLst>
                                          <p:attrName>style.visibility</p:attrName>
                                        </p:attrNameLst>
                                      </p:cBhvr>
                                      <p:to>
                                        <p:strVal val="visible"/>
                                      </p:to>
                                    </p:set>
                                    <p:anim calcmode="lin" valueType="num">
                                      <p:cBhvr>
                                        <p:cTn id="15" dur="1000" fill="hold"/>
                                        <p:tgtEl>
                                          <p:spTgt spid="59409"/>
                                        </p:tgtEl>
                                        <p:attrNameLst>
                                          <p:attrName>ppt_w</p:attrName>
                                        </p:attrNameLst>
                                      </p:cBhvr>
                                      <p:tavLst>
                                        <p:tav tm="0">
                                          <p:val>
                                            <p:strVal val="#ppt_w*0.70"/>
                                          </p:val>
                                        </p:tav>
                                        <p:tav tm="100000">
                                          <p:val>
                                            <p:strVal val="#ppt_w"/>
                                          </p:val>
                                        </p:tav>
                                      </p:tavLst>
                                    </p:anim>
                                    <p:anim calcmode="lin" valueType="num">
                                      <p:cBhvr>
                                        <p:cTn id="16" dur="1000" fill="hold"/>
                                        <p:tgtEl>
                                          <p:spTgt spid="59409"/>
                                        </p:tgtEl>
                                        <p:attrNameLst>
                                          <p:attrName>ppt_h</p:attrName>
                                        </p:attrNameLst>
                                      </p:cBhvr>
                                      <p:tavLst>
                                        <p:tav tm="0">
                                          <p:val>
                                            <p:strVal val="#ppt_h"/>
                                          </p:val>
                                        </p:tav>
                                        <p:tav tm="100000">
                                          <p:val>
                                            <p:strVal val="#ppt_h"/>
                                          </p:val>
                                        </p:tav>
                                      </p:tavLst>
                                    </p:anim>
                                    <p:animEffect transition="in" filter="fade">
                                      <p:cBhvr>
                                        <p:cTn id="17" dur="1000"/>
                                        <p:tgtEl>
                                          <p:spTgt spid="59409"/>
                                        </p:tgtEl>
                                      </p:cBhvr>
                                    </p:animEffect>
                                  </p:childTnLst>
                                </p:cTn>
                              </p:par>
                              <p:par>
                                <p:cTn id="18" presetID="55" presetClass="entr" presetSubtype="0" fill="hold" grpId="0" nodeType="withEffect">
                                  <p:stCondLst>
                                    <p:cond delay="0"/>
                                  </p:stCondLst>
                                  <p:childTnLst>
                                    <p:set>
                                      <p:cBhvr>
                                        <p:cTn id="19" dur="1" fill="hold">
                                          <p:stCondLst>
                                            <p:cond delay="0"/>
                                          </p:stCondLst>
                                        </p:cTn>
                                        <p:tgtEl>
                                          <p:spTgt spid="59399"/>
                                        </p:tgtEl>
                                        <p:attrNameLst>
                                          <p:attrName>style.visibility</p:attrName>
                                        </p:attrNameLst>
                                      </p:cBhvr>
                                      <p:to>
                                        <p:strVal val="visible"/>
                                      </p:to>
                                    </p:set>
                                    <p:anim calcmode="lin" valueType="num">
                                      <p:cBhvr>
                                        <p:cTn id="20" dur="1000" fill="hold"/>
                                        <p:tgtEl>
                                          <p:spTgt spid="59399"/>
                                        </p:tgtEl>
                                        <p:attrNameLst>
                                          <p:attrName>ppt_w</p:attrName>
                                        </p:attrNameLst>
                                      </p:cBhvr>
                                      <p:tavLst>
                                        <p:tav tm="0">
                                          <p:val>
                                            <p:strVal val="#ppt_w*0.70"/>
                                          </p:val>
                                        </p:tav>
                                        <p:tav tm="100000">
                                          <p:val>
                                            <p:strVal val="#ppt_w"/>
                                          </p:val>
                                        </p:tav>
                                      </p:tavLst>
                                    </p:anim>
                                    <p:anim calcmode="lin" valueType="num">
                                      <p:cBhvr>
                                        <p:cTn id="21" dur="1000" fill="hold"/>
                                        <p:tgtEl>
                                          <p:spTgt spid="59399"/>
                                        </p:tgtEl>
                                        <p:attrNameLst>
                                          <p:attrName>ppt_h</p:attrName>
                                        </p:attrNameLst>
                                      </p:cBhvr>
                                      <p:tavLst>
                                        <p:tav tm="0">
                                          <p:val>
                                            <p:strVal val="#ppt_h"/>
                                          </p:val>
                                        </p:tav>
                                        <p:tav tm="100000">
                                          <p:val>
                                            <p:strVal val="#ppt_h"/>
                                          </p:val>
                                        </p:tav>
                                      </p:tavLst>
                                    </p:anim>
                                    <p:animEffect transition="in" filter="fade">
                                      <p:cBhvr>
                                        <p:cTn id="22" dur="1000"/>
                                        <p:tgtEl>
                                          <p:spTgt spid="5939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checkerboard(across)">
                                      <p:cBhvr>
                                        <p:cTn id="27" dur="500"/>
                                        <p:tgtEl>
                                          <p:spTgt spid="3"/>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59401"/>
                                        </p:tgtEl>
                                        <p:attrNameLst>
                                          <p:attrName>style.visibility</p:attrName>
                                        </p:attrNameLst>
                                      </p:cBhvr>
                                      <p:to>
                                        <p:strVal val="visible"/>
                                      </p:to>
                                    </p:set>
                                    <p:animEffect transition="in" filter="checkerboard(across)">
                                      <p:cBhvr>
                                        <p:cTn id="30" dur="500"/>
                                        <p:tgtEl>
                                          <p:spTgt spid="59401"/>
                                        </p:tgtEl>
                                      </p:cBhvr>
                                    </p:animEffect>
                                  </p:childTnLst>
                                </p:cTn>
                              </p:par>
                              <p:par>
                                <p:cTn id="31" presetID="5" presetClass="entr" presetSubtype="10"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checkerboard(across)">
                                      <p:cBhvr>
                                        <p:cTn id="33" dur="500"/>
                                        <p:tgtEl>
                                          <p:spTgt spid="3"/>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checkerboard(across)">
                                      <p:cBhvr>
                                        <p:cTn id="3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9" grpId="0"/>
      <p:bldP spid="59401" grpId="0"/>
      <p:bldP spid="59409" grpId="0" animBg="1"/>
      <p:bldP spid="59411" grpId="0"/>
      <p:bldP spid="1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4294967295"/>
          </p:nvPr>
        </p:nvSpPr>
        <p:spPr bwMode="auto">
          <a:xfrm>
            <a:off x="3354388" y="1598613"/>
            <a:ext cx="7313612" cy="4570412"/>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normAutofit fontScale="92500"/>
          </a:bodyPr>
          <a:lstStyle/>
          <a:p>
            <a:pPr eaLnBrk="1" hangingPunct="1">
              <a:buFontTx/>
              <a:buBlip>
                <a:blip r:embed="rId3"/>
              </a:buBlip>
            </a:pPr>
            <a:r>
              <a:rPr lang="en-US" sz="2000">
                <a:solidFill>
                  <a:schemeClr val="accent2"/>
                </a:solidFill>
                <a:latin typeface="Arial "/>
                <a:cs typeface="Times New Roman" pitchFamily="18" charset="0"/>
              </a:rPr>
              <a:t>For example:</a:t>
            </a:r>
          </a:p>
          <a:p>
            <a:pPr lvl="1" eaLnBrk="1" hangingPunct="1">
              <a:buFontTx/>
              <a:buNone/>
            </a:pPr>
            <a:r>
              <a:rPr lang="en-US" sz="1200">
                <a:solidFill>
                  <a:schemeClr val="accent2"/>
                </a:solidFill>
                <a:latin typeface="Courier New" pitchFamily="49" charset="0"/>
                <a:cs typeface="Courier New" pitchFamily="49" charset="0"/>
              </a:rPr>
              <a:t>	</a:t>
            </a:r>
            <a:r>
              <a:rPr lang="en-US" sz="1600">
                <a:solidFill>
                  <a:schemeClr val="accent2"/>
                </a:solidFill>
                <a:latin typeface="Courier New" pitchFamily="49" charset="0"/>
                <a:cs typeface="Courier New" pitchFamily="49" charset="0"/>
              </a:rPr>
              <a:t>CREATE PROCEDURE prcDisplayEmployeeStatus @EmpId int</a:t>
            </a:r>
          </a:p>
          <a:p>
            <a:pPr lvl="1" eaLnBrk="1" hangingPunct="1">
              <a:buFontTx/>
              <a:buNone/>
            </a:pPr>
            <a:r>
              <a:rPr lang="en-US" sz="1600">
                <a:solidFill>
                  <a:schemeClr val="accent2"/>
                </a:solidFill>
                <a:latin typeface="Courier New" pitchFamily="49" charset="0"/>
                <a:cs typeface="Courier New" pitchFamily="49" charset="0"/>
              </a:rPr>
              <a:t>	AS</a:t>
            </a:r>
          </a:p>
          <a:p>
            <a:pPr lvl="1" eaLnBrk="1" hangingPunct="1">
              <a:buFontTx/>
              <a:buNone/>
            </a:pPr>
            <a:r>
              <a:rPr lang="en-US" sz="1600">
                <a:solidFill>
                  <a:schemeClr val="accent2"/>
                </a:solidFill>
                <a:latin typeface="Courier New" pitchFamily="49" charset="0"/>
                <a:cs typeface="Courier New" pitchFamily="49" charset="0"/>
              </a:rPr>
              <a:t>	BEGIN</a:t>
            </a:r>
          </a:p>
          <a:p>
            <a:pPr lvl="1" eaLnBrk="1" hangingPunct="1">
              <a:buFontTx/>
              <a:buNone/>
            </a:pPr>
            <a:r>
              <a:rPr lang="en-US" sz="1600">
                <a:solidFill>
                  <a:schemeClr val="accent2"/>
                </a:solidFill>
                <a:latin typeface="Courier New" pitchFamily="49" charset="0"/>
                <a:cs typeface="Courier New" pitchFamily="49" charset="0"/>
              </a:rPr>
              <a:t>     DECLARE @DepName char(50)</a:t>
            </a:r>
          </a:p>
          <a:p>
            <a:pPr lvl="1" eaLnBrk="1" hangingPunct="1">
              <a:buFontTx/>
              <a:buNone/>
            </a:pPr>
            <a:r>
              <a:rPr lang="en-US" sz="1600">
                <a:solidFill>
                  <a:schemeClr val="accent2"/>
                </a:solidFill>
                <a:latin typeface="Courier New" pitchFamily="49" charset="0"/>
                <a:cs typeface="Courier New" pitchFamily="49" charset="0"/>
              </a:rPr>
              <a:t>     DECLARE @ShiftId int</a:t>
            </a:r>
          </a:p>
          <a:p>
            <a:pPr lvl="1" eaLnBrk="1" hangingPunct="1">
              <a:buFontTx/>
              <a:buNone/>
            </a:pPr>
            <a:r>
              <a:rPr lang="en-US" sz="1600">
                <a:solidFill>
                  <a:schemeClr val="accent2"/>
                </a:solidFill>
                <a:latin typeface="Courier New" pitchFamily="49" charset="0"/>
                <a:cs typeface="Courier New" pitchFamily="49" charset="0"/>
              </a:rPr>
              <a:t>     DECLARE @ReturnValue int</a:t>
            </a:r>
          </a:p>
          <a:p>
            <a:pPr lvl="1" eaLnBrk="1" hangingPunct="1">
              <a:buFontTx/>
              <a:buNone/>
            </a:pPr>
            <a:r>
              <a:rPr lang="en-US" sz="1600">
                <a:solidFill>
                  <a:schemeClr val="accent2"/>
                </a:solidFill>
                <a:latin typeface="Courier New" pitchFamily="49" charset="0"/>
                <a:cs typeface="Courier New" pitchFamily="49" charset="0"/>
              </a:rPr>
              <a:t>     EXEC @ReturnValue = prcGetEmployeeDetail @EmpId, </a:t>
            </a:r>
            <a:br>
              <a:rPr lang="en-US" sz="1600">
                <a:solidFill>
                  <a:schemeClr val="accent2"/>
                </a:solidFill>
                <a:latin typeface="Courier New" pitchFamily="49" charset="0"/>
                <a:cs typeface="Courier New" pitchFamily="49" charset="0"/>
              </a:rPr>
            </a:br>
            <a:r>
              <a:rPr lang="en-US" sz="1600">
                <a:solidFill>
                  <a:schemeClr val="accent2"/>
                </a:solidFill>
                <a:latin typeface="Courier New" pitchFamily="49" charset="0"/>
                <a:cs typeface="Courier New" pitchFamily="49" charset="0"/>
              </a:rPr>
              <a:t>   @DepName OUTPUT,@ShiftId OUTPUT</a:t>
            </a:r>
          </a:p>
          <a:p>
            <a:pPr lvl="1" eaLnBrk="1" hangingPunct="1">
              <a:buFontTx/>
              <a:buNone/>
            </a:pPr>
            <a:r>
              <a:rPr lang="en-US" sz="1600">
                <a:solidFill>
                  <a:schemeClr val="accent2"/>
                </a:solidFill>
                <a:latin typeface="Courier New" pitchFamily="49" charset="0"/>
                <a:cs typeface="Courier New" pitchFamily="49" charset="0"/>
              </a:rPr>
              <a:t>     IF (@ReturnValue = 0)</a:t>
            </a:r>
          </a:p>
          <a:p>
            <a:pPr lvl="1" eaLnBrk="1" hangingPunct="1">
              <a:buFontTx/>
              <a:buNone/>
            </a:pPr>
            <a:r>
              <a:rPr lang="en-US" sz="1600">
                <a:solidFill>
                  <a:schemeClr val="accent2"/>
                </a:solidFill>
                <a:latin typeface="Courier New" pitchFamily="49" charset="0"/>
                <a:cs typeface="Courier New" pitchFamily="49" charset="0"/>
              </a:rPr>
              <a:t>     BEGIN</a:t>
            </a:r>
          </a:p>
          <a:p>
            <a:pPr lvl="1" eaLnBrk="1" hangingPunct="1">
              <a:buFontTx/>
              <a:buNone/>
            </a:pPr>
            <a:r>
              <a:rPr lang="en-US" sz="1600">
                <a:solidFill>
                  <a:schemeClr val="accent2"/>
                </a:solidFill>
                <a:latin typeface="Courier New" pitchFamily="49" charset="0"/>
                <a:cs typeface="Courier New" pitchFamily="49" charset="0"/>
              </a:rPr>
              <a:t>        PRINT 'The details of an employee with ID: ' +     </a:t>
            </a:r>
            <a:br>
              <a:rPr lang="en-US" sz="1600">
                <a:solidFill>
                  <a:schemeClr val="accent2"/>
                </a:solidFill>
                <a:latin typeface="Courier New" pitchFamily="49" charset="0"/>
                <a:cs typeface="Courier New" pitchFamily="49" charset="0"/>
              </a:rPr>
            </a:br>
            <a:r>
              <a:rPr lang="en-US" sz="1600">
                <a:solidFill>
                  <a:schemeClr val="accent2"/>
                </a:solidFill>
                <a:latin typeface="Courier New" pitchFamily="49" charset="0"/>
                <a:cs typeface="Courier New" pitchFamily="49" charset="0"/>
              </a:rPr>
              <a:t>      convert(char(10), @EmpId)</a:t>
            </a:r>
          </a:p>
          <a:p>
            <a:pPr lvl="1" eaLnBrk="1" hangingPunct="1">
              <a:buFontTx/>
              <a:buNone/>
            </a:pPr>
            <a:r>
              <a:rPr lang="en-US" sz="1600">
                <a:solidFill>
                  <a:schemeClr val="accent2"/>
                </a:solidFill>
                <a:latin typeface="Courier New" pitchFamily="49" charset="0"/>
                <a:cs typeface="Courier New" pitchFamily="49" charset="0"/>
              </a:rPr>
              <a:t>        PRINT 'Department Name: ' + @DepName</a:t>
            </a:r>
          </a:p>
          <a:p>
            <a:pPr eaLnBrk="1" hangingPunct="1">
              <a:buFontTx/>
              <a:buNone/>
            </a:pPr>
            <a:endParaRPr lang="en-US" sz="2000">
              <a:solidFill>
                <a:schemeClr val="accent2"/>
              </a:solidFill>
              <a:latin typeface="Arial "/>
            </a:endParaRPr>
          </a:p>
          <a:p>
            <a:pPr eaLnBrk="1" hangingPunct="1">
              <a:buFontTx/>
              <a:buNone/>
            </a:pPr>
            <a:r>
              <a:rPr lang="en-US" sz="2000">
                <a:solidFill>
                  <a:schemeClr val="accent2"/>
                </a:solidFill>
              </a:rPr>
              <a:t>	</a:t>
            </a:r>
          </a:p>
        </p:txBody>
      </p:sp>
      <p:sp>
        <p:nvSpPr>
          <p:cNvPr id="12291"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b="1" dirty="0">
                <a:solidFill>
                  <a:srgbClr val="FF0000"/>
                </a:solidFill>
                <a:latin typeface="Tahoma" pitchFamily="34" charset="0"/>
                <a:cs typeface="Times New Roman" pitchFamily="18" charset="0"/>
              </a:rPr>
              <a:t> Calling a Procedure from Another Procedure (Contd.)</a:t>
            </a:r>
          </a:p>
        </p:txBody>
      </p:sp>
      <p:sp>
        <p:nvSpPr>
          <p:cNvPr id="4" name="TextBox 3"/>
          <p:cNvSpPr txBox="1">
            <a:spLocks noChangeArrowheads="1"/>
          </p:cNvSpPr>
          <p:nvPr/>
        </p:nvSpPr>
        <p:spPr bwMode="auto">
          <a:xfrm>
            <a:off x="4114800" y="5791201"/>
            <a:ext cx="4724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Calls the prcGetEmployeeDetail procedure.</a:t>
            </a:r>
          </a:p>
        </p:txBody>
      </p:sp>
    </p:spTree>
    <p:extLst>
      <p:ext uri="{BB962C8B-B14F-4D97-AF65-F5344CB8AC3E}">
        <p14:creationId xmlns:p14="http://schemas.microsoft.com/office/powerpoint/2010/main" val="6523411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500" fill="hold"/>
                                        <p:tgtEl>
                                          <p:spTgt spid="24578">
                                            <p:txEl>
                                              <p:pRg st="7" end="7"/>
                                            </p:txEl>
                                          </p:spTgt>
                                        </p:tgtEl>
                                        <p:attrNameLst>
                                          <p:attrName>style.color</p:attrName>
                                        </p:attrNameLst>
                                      </p:cBhvr>
                                      <p:to>
                                        <a:srgbClr val="FF3300"/>
                                      </p:to>
                                    </p:animClr>
                                  </p:childTnLst>
                                </p:cTn>
                              </p:par>
                              <p:par>
                                <p:cTn id="7" presetID="5" presetClass="entr" presetSubtype="1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animEffect transition="in" filter="checkerboard(across)">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idx="1"/>
          </p:nvPr>
        </p:nvSpPr>
        <p:spPr bwMode="auto">
          <a:xfrm>
            <a:off x="3032126" y="1598613"/>
            <a:ext cx="7313613" cy="4113212"/>
          </a:xfrm>
          <a:solidFill>
            <a:srgbClr val="FFFFFF"/>
          </a:solidFill>
          <a:ln>
            <a:miter lim="800000"/>
            <a:headEnd/>
            <a:tailEnd/>
          </a:ln>
        </p:spPr>
        <p:txBody>
          <a:bodyPr vert="horz" wrap="square" lIns="91440" tIns="45720" rIns="91440" bIns="45720" numCol="1" rtlCol="0" anchor="t" anchorCtr="0" compatLnSpc="1">
            <a:prstTxWarp prst="textNoShape">
              <a:avLst/>
            </a:prstTxWarp>
            <a:normAutofit/>
          </a:bodyPr>
          <a:lstStyle/>
          <a:p>
            <a:pPr marL="341313" indent="-341313">
              <a:buBlip>
                <a:blip r:embed="rId3"/>
              </a:buBlip>
              <a:defRPr/>
            </a:pPr>
            <a:r>
              <a:rPr lang="en-US" sz="2000" dirty="0">
                <a:solidFill>
                  <a:schemeClr val="accent2"/>
                </a:solidFill>
                <a:cs typeface="Times New Roman" pitchFamily="18" charset="0"/>
              </a:rPr>
              <a:t>Similar to stored procedures, you can also create functions to store a set of T-SQL statements permanently. </a:t>
            </a:r>
          </a:p>
          <a:p>
            <a:pPr marL="341313" indent="-341313">
              <a:buBlip>
                <a:blip r:embed="rId3"/>
              </a:buBlip>
              <a:defRPr/>
            </a:pPr>
            <a:r>
              <a:rPr lang="en-US" sz="2000" dirty="0">
                <a:solidFill>
                  <a:schemeClr val="accent2"/>
                </a:solidFill>
                <a:cs typeface="Times New Roman" pitchFamily="18" charset="0"/>
              </a:rPr>
              <a:t>These functions are also referred to as user-defined functions (UDFs). </a:t>
            </a:r>
          </a:p>
          <a:p>
            <a:pPr eaLnBrk="1" hangingPunct="1">
              <a:buFontTx/>
              <a:buBlip>
                <a:blip r:embed="rId3"/>
              </a:buBlip>
              <a:defRPr/>
            </a:pPr>
            <a:r>
              <a:rPr lang="en-US" sz="2000" dirty="0">
                <a:solidFill>
                  <a:schemeClr val="accent2"/>
                </a:solidFill>
                <a:cs typeface="Times New Roman" pitchFamily="18" charset="0"/>
              </a:rPr>
              <a:t>UDF:</a:t>
            </a:r>
          </a:p>
          <a:p>
            <a:pPr lvl="1" eaLnBrk="1" hangingPunct="1">
              <a:buFontTx/>
              <a:buBlip>
                <a:blip r:embed="rId4"/>
              </a:buBlip>
              <a:defRPr/>
            </a:pPr>
            <a:r>
              <a:rPr lang="en-US" sz="1800" dirty="0">
                <a:solidFill>
                  <a:schemeClr val="accent2"/>
                </a:solidFill>
                <a:latin typeface="Arial "/>
                <a:cs typeface="Times New Roman" pitchFamily="18" charset="0"/>
              </a:rPr>
              <a:t>Is a database object.</a:t>
            </a:r>
          </a:p>
          <a:p>
            <a:pPr lvl="1" eaLnBrk="1" hangingPunct="1">
              <a:buFontTx/>
              <a:buBlip>
                <a:blip r:embed="rId4"/>
              </a:buBlip>
              <a:defRPr/>
            </a:pPr>
            <a:r>
              <a:rPr lang="en-US" sz="1800" dirty="0">
                <a:solidFill>
                  <a:schemeClr val="accent2"/>
                </a:solidFill>
                <a:latin typeface="Arial "/>
                <a:cs typeface="Times New Roman" pitchFamily="18" charset="0"/>
              </a:rPr>
              <a:t>Contains a set of T-SQL statements.</a:t>
            </a:r>
            <a:endParaRPr lang="en-IN" sz="1800" dirty="0">
              <a:solidFill>
                <a:schemeClr val="accent2"/>
              </a:solidFill>
              <a:latin typeface="Arial "/>
              <a:cs typeface="Times New Roman" pitchFamily="18" charset="0"/>
            </a:endParaRPr>
          </a:p>
          <a:p>
            <a:pPr lvl="1" eaLnBrk="1" hangingPunct="1">
              <a:buFontTx/>
              <a:buBlip>
                <a:blip r:embed="rId4"/>
              </a:buBlip>
              <a:defRPr/>
            </a:pPr>
            <a:r>
              <a:rPr lang="en-IN" sz="1800" dirty="0">
                <a:solidFill>
                  <a:schemeClr val="accent2"/>
                </a:solidFill>
                <a:latin typeface="Arial "/>
                <a:cs typeface="Times New Roman" pitchFamily="18" charset="0"/>
              </a:rPr>
              <a:t>Accepts parameters.</a:t>
            </a:r>
          </a:p>
          <a:p>
            <a:pPr lvl="1" eaLnBrk="1" hangingPunct="1">
              <a:buFontTx/>
              <a:buBlip>
                <a:blip r:embed="rId4"/>
              </a:buBlip>
              <a:defRPr/>
            </a:pPr>
            <a:r>
              <a:rPr lang="en-IN" sz="1800" dirty="0">
                <a:solidFill>
                  <a:schemeClr val="accent2"/>
                </a:solidFill>
                <a:latin typeface="Arial "/>
                <a:cs typeface="Times New Roman" pitchFamily="18" charset="0"/>
              </a:rPr>
              <a:t>Performs an action.</a:t>
            </a:r>
          </a:p>
          <a:p>
            <a:pPr lvl="1" eaLnBrk="1" hangingPunct="1">
              <a:buFontTx/>
              <a:buBlip>
                <a:blip r:embed="rId4"/>
              </a:buBlip>
              <a:defRPr/>
            </a:pPr>
            <a:r>
              <a:rPr lang="en-US" sz="1800" dirty="0">
                <a:solidFill>
                  <a:schemeClr val="accent2"/>
                </a:solidFill>
                <a:latin typeface="Arial "/>
                <a:cs typeface="Times New Roman" pitchFamily="18" charset="0"/>
              </a:rPr>
              <a:t>Returns the result of that action as a value.</a:t>
            </a:r>
          </a:p>
        </p:txBody>
      </p:sp>
      <p:sp>
        <p:nvSpPr>
          <p:cNvPr id="3075" name="Text Box 3"/>
          <p:cNvSpPr txBox="1">
            <a:spLocks noChangeArrowheads="1"/>
          </p:cNvSpPr>
          <p:nvPr/>
        </p:nvSpPr>
        <p:spPr bwMode="auto">
          <a:xfrm>
            <a:off x="1733550" y="714376"/>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defRPr>
            </a:lvl1pPr>
            <a:lvl2pPr marL="742950" indent="-285750" eaLnBrk="0" hangingPunct="0">
              <a:defRPr sz="2400">
                <a:latin typeface="Times New Roman" pitchFamily="18" charset="0"/>
              </a:defRPr>
            </a:lvl2pPr>
            <a:lvl3pPr marL="1143000" indent="-228600" eaLnBrk="0" hangingPunct="0">
              <a:defRPr sz="2400">
                <a:latin typeface="Times New Roman" pitchFamily="18" charset="0"/>
              </a:defRPr>
            </a:lvl3pPr>
            <a:lvl4pPr marL="1600200" indent="-228600" eaLnBrk="0" hangingPunct="0">
              <a:defRPr sz="2400">
                <a:latin typeface="Times New Roman" pitchFamily="18" charset="0"/>
              </a:defRPr>
            </a:lvl4pPr>
            <a:lvl5pPr marL="2057400" indent="-228600" eaLnBrk="0" hangingPunct="0">
              <a:defRPr sz="2400">
                <a:latin typeface="Times New Roman" pitchFamily="18" charset="0"/>
              </a:defRPr>
            </a:lvl5pPr>
            <a:lvl6pPr marL="2514600" indent="-228600" eaLnBrk="0" fontAlgn="base" hangingPunct="0">
              <a:spcBef>
                <a:spcPct val="0"/>
              </a:spcBef>
              <a:spcAft>
                <a:spcPct val="0"/>
              </a:spcAft>
              <a:defRPr sz="2400">
                <a:latin typeface="Times New Roman" pitchFamily="18" charset="0"/>
              </a:defRPr>
            </a:lvl6pPr>
            <a:lvl7pPr marL="2971800" indent="-228600" eaLnBrk="0" fontAlgn="base" hangingPunct="0">
              <a:spcBef>
                <a:spcPct val="0"/>
              </a:spcBef>
              <a:spcAft>
                <a:spcPct val="0"/>
              </a:spcAft>
              <a:defRPr sz="2400">
                <a:latin typeface="Times New Roman" pitchFamily="18" charset="0"/>
              </a:defRPr>
            </a:lvl7pPr>
            <a:lvl8pPr marL="3429000" indent="-228600" eaLnBrk="0" fontAlgn="base" hangingPunct="0">
              <a:spcBef>
                <a:spcPct val="0"/>
              </a:spcBef>
              <a:spcAft>
                <a:spcPct val="0"/>
              </a:spcAft>
              <a:defRPr sz="2400">
                <a:latin typeface="Times New Roman" pitchFamily="18" charset="0"/>
              </a:defRPr>
            </a:lvl8pPr>
            <a:lvl9pPr marL="3886200" indent="-228600" eaLnBrk="0" fontAlgn="base" hangingPunct="0">
              <a:spcBef>
                <a:spcPct val="0"/>
              </a:spcBef>
              <a:spcAft>
                <a:spcPct val="0"/>
              </a:spcAft>
              <a:defRPr sz="2400">
                <a:latin typeface="Times New Roman" pitchFamily="18" charset="0"/>
              </a:defRPr>
            </a:lvl9pPr>
          </a:lstStyle>
          <a:p>
            <a:r>
              <a:rPr lang="en-US" dirty="0"/>
              <a:t>Implementing Functions</a:t>
            </a:r>
          </a:p>
        </p:txBody>
      </p:sp>
    </p:spTree>
    <p:extLst>
      <p:ext uri="{BB962C8B-B14F-4D97-AF65-F5344CB8AC3E}">
        <p14:creationId xmlns:p14="http://schemas.microsoft.com/office/powerpoint/2010/main" val="267562826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4294967295"/>
          </p:nvPr>
        </p:nvSpPr>
        <p:spPr bwMode="auto">
          <a:xfrm>
            <a:off x="3354388" y="1598613"/>
            <a:ext cx="7313612" cy="4570412"/>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normAutofit fontScale="92500"/>
          </a:bodyPr>
          <a:lstStyle/>
          <a:p>
            <a:pPr lvl="2" eaLnBrk="1" hangingPunct="1">
              <a:buFontTx/>
              <a:buNone/>
            </a:pPr>
            <a:r>
              <a:rPr lang="en-US" sz="1600">
                <a:solidFill>
                  <a:schemeClr val="accent2"/>
                </a:solidFill>
                <a:latin typeface="Courier New" pitchFamily="49" charset="0"/>
                <a:cs typeface="Courier New" pitchFamily="49" charset="0"/>
              </a:rPr>
              <a:t>	PRINT 'Shift ID: ' + convert( char(1), @ShiftId)</a:t>
            </a:r>
          </a:p>
          <a:p>
            <a:pPr lvl="2" eaLnBrk="1" hangingPunct="1">
              <a:buFontTx/>
              <a:buNone/>
            </a:pPr>
            <a:r>
              <a:rPr lang="en-US" sz="1600">
                <a:solidFill>
                  <a:schemeClr val="accent2"/>
                </a:solidFill>
                <a:latin typeface="Courier New" pitchFamily="49" charset="0"/>
                <a:cs typeface="Courier New" pitchFamily="49" charset="0"/>
              </a:rPr>
              <a:t>  SELECT ManagerID, Title FROM </a:t>
            </a:r>
          </a:p>
          <a:p>
            <a:pPr lvl="2" eaLnBrk="1" hangingPunct="1">
              <a:buFontTx/>
              <a:buNone/>
            </a:pPr>
            <a:r>
              <a:rPr lang="en-US" sz="1600">
                <a:solidFill>
                  <a:schemeClr val="accent2"/>
                </a:solidFill>
                <a:latin typeface="Courier New" pitchFamily="49" charset="0"/>
                <a:cs typeface="Courier New" pitchFamily="49" charset="0"/>
              </a:rPr>
              <a:t>	HumanResources.Employee</a:t>
            </a:r>
          </a:p>
          <a:p>
            <a:pPr lvl="2" eaLnBrk="1" hangingPunct="1">
              <a:buFontTx/>
              <a:buNone/>
            </a:pPr>
            <a:r>
              <a:rPr lang="en-US" sz="1600">
                <a:solidFill>
                  <a:schemeClr val="accent2"/>
                </a:solidFill>
                <a:latin typeface="Courier New" pitchFamily="49" charset="0"/>
                <a:cs typeface="Courier New" pitchFamily="49" charset="0"/>
              </a:rPr>
              <a:t>	WHERE EmployeeID = @EmpID</a:t>
            </a:r>
          </a:p>
          <a:p>
            <a:pPr lvl="2" eaLnBrk="1" hangingPunct="1">
              <a:buFontTx/>
              <a:buNone/>
            </a:pPr>
            <a:r>
              <a:rPr lang="en-US" sz="1600">
                <a:solidFill>
                  <a:schemeClr val="accent2"/>
                </a:solidFill>
                <a:latin typeface="Courier New" pitchFamily="49" charset="0"/>
                <a:cs typeface="Courier New" pitchFamily="49" charset="0"/>
              </a:rPr>
              <a:t>END</a:t>
            </a:r>
          </a:p>
          <a:p>
            <a:pPr lvl="2" eaLnBrk="1" hangingPunct="1">
              <a:buFontTx/>
              <a:buNone/>
            </a:pPr>
            <a:r>
              <a:rPr lang="en-US" sz="1600">
                <a:solidFill>
                  <a:schemeClr val="accent2"/>
                </a:solidFill>
                <a:latin typeface="Courier New" pitchFamily="49" charset="0"/>
                <a:cs typeface="Courier New" pitchFamily="49" charset="0"/>
              </a:rPr>
              <a:t>ELSE</a:t>
            </a:r>
          </a:p>
          <a:p>
            <a:pPr lvl="2" eaLnBrk="1" hangingPunct="1">
              <a:buFontTx/>
              <a:buNone/>
            </a:pPr>
            <a:r>
              <a:rPr lang="en-US" sz="1600">
                <a:solidFill>
                  <a:schemeClr val="accent2"/>
                </a:solidFill>
                <a:latin typeface="Courier New" pitchFamily="49" charset="0"/>
                <a:cs typeface="Courier New" pitchFamily="49" charset="0"/>
              </a:rPr>
              <a:t>  PRINT 'No records found for the given employee'</a:t>
            </a:r>
          </a:p>
          <a:p>
            <a:pPr lvl="2" eaLnBrk="1" hangingPunct="1">
              <a:buFontTx/>
              <a:buNone/>
            </a:pPr>
            <a:r>
              <a:rPr lang="en-US" sz="1600">
                <a:solidFill>
                  <a:schemeClr val="accent2"/>
                </a:solidFill>
                <a:latin typeface="Courier New" pitchFamily="49" charset="0"/>
                <a:cs typeface="Courier New" pitchFamily="49" charset="0"/>
              </a:rPr>
              <a:t>END</a:t>
            </a:r>
          </a:p>
          <a:p>
            <a:pPr eaLnBrk="1" hangingPunct="1">
              <a:buFontTx/>
              <a:buBlip>
                <a:blip r:embed="rId3"/>
              </a:buBlip>
            </a:pPr>
            <a:r>
              <a:rPr lang="en-US" sz="2000">
                <a:solidFill>
                  <a:schemeClr val="accent2"/>
                </a:solidFill>
                <a:latin typeface="Arial "/>
                <a:cs typeface="Times New Roman" pitchFamily="18" charset="0"/>
              </a:rPr>
              <a:t>To execute the prcDisplayEmployeeStatus procedure, you need to execute the following statement:</a:t>
            </a:r>
          </a:p>
          <a:p>
            <a:pPr eaLnBrk="1" hangingPunct="1">
              <a:buFontTx/>
              <a:buNone/>
            </a:pPr>
            <a:r>
              <a:rPr lang="en-US" sz="2000">
                <a:solidFill>
                  <a:schemeClr val="accent2"/>
                </a:solidFill>
                <a:latin typeface="Arial "/>
                <a:cs typeface="Times New Roman" pitchFamily="18" charset="0"/>
              </a:rPr>
              <a:t>		</a:t>
            </a:r>
            <a:r>
              <a:rPr lang="en-US" sz="1600">
                <a:solidFill>
                  <a:schemeClr val="accent2"/>
                </a:solidFill>
                <a:latin typeface="Courier New" pitchFamily="49" charset="0"/>
                <a:cs typeface="Courier New" pitchFamily="49" charset="0"/>
              </a:rPr>
              <a:t>EXEC prcDisplayEmployeeStatus 2</a:t>
            </a:r>
          </a:p>
          <a:p>
            <a:pPr eaLnBrk="1" hangingPunct="1">
              <a:buFontTx/>
              <a:buNone/>
            </a:pPr>
            <a:endParaRPr lang="en-US" sz="1600">
              <a:solidFill>
                <a:schemeClr val="accent2"/>
              </a:solidFill>
              <a:latin typeface="Courier New" pitchFamily="49" charset="0"/>
              <a:cs typeface="Courier New" pitchFamily="49" charset="0"/>
            </a:endParaRPr>
          </a:p>
          <a:p>
            <a:pPr eaLnBrk="1" hangingPunct="1">
              <a:buFontTx/>
              <a:buNone/>
            </a:pPr>
            <a:endParaRPr lang="en-US" sz="1600">
              <a:solidFill>
                <a:schemeClr val="accent2"/>
              </a:solidFill>
              <a:latin typeface="Courier New" pitchFamily="49" charset="0"/>
              <a:cs typeface="Courier New" pitchFamily="49" charset="0"/>
            </a:endParaRPr>
          </a:p>
          <a:p>
            <a:pPr eaLnBrk="1" hangingPunct="1">
              <a:buFontTx/>
              <a:buNone/>
            </a:pPr>
            <a:endParaRPr lang="en-US" sz="2000">
              <a:solidFill>
                <a:schemeClr val="accent2"/>
              </a:solidFill>
              <a:latin typeface="Arial "/>
            </a:endParaRPr>
          </a:p>
          <a:p>
            <a:pPr eaLnBrk="1" hangingPunct="1">
              <a:buFontTx/>
              <a:buNone/>
            </a:pPr>
            <a:r>
              <a:rPr lang="en-US" sz="2000">
                <a:solidFill>
                  <a:schemeClr val="accent2"/>
                </a:solidFill>
              </a:rPr>
              <a:t>	</a:t>
            </a:r>
          </a:p>
        </p:txBody>
      </p:sp>
      <p:sp>
        <p:nvSpPr>
          <p:cNvPr id="13315"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b="1">
                <a:solidFill>
                  <a:srgbClr val="FF0000"/>
                </a:solidFill>
                <a:latin typeface="Tahoma" pitchFamily="34" charset="0"/>
                <a:cs typeface="Times New Roman" pitchFamily="18" charset="0"/>
              </a:rPr>
              <a:t> Calling a Procedure from Another Procedure (Contd.)</a:t>
            </a:r>
          </a:p>
        </p:txBody>
      </p:sp>
    </p:spTree>
    <p:extLst>
      <p:ext uri="{BB962C8B-B14F-4D97-AF65-F5344CB8AC3E}">
        <p14:creationId xmlns:p14="http://schemas.microsoft.com/office/powerpoint/2010/main" val="25177296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3"/>
          <p:cNvSpPr txBox="1">
            <a:spLocks noChangeArrowheads="1"/>
          </p:cNvSpPr>
          <p:nvPr/>
        </p:nvSpPr>
        <p:spPr bwMode="auto">
          <a:xfrm>
            <a:off x="1733550" y="714376"/>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cs typeface="Times New Roman" pitchFamily="18" charset="0"/>
              </a:defRPr>
            </a:lvl1pPr>
            <a:lvl2pPr marL="742950" indent="-285750" eaLnBrk="0" hangingPunct="0">
              <a:defRPr sz="2400">
                <a:latin typeface="Times New Roman" pitchFamily="18" charset="0"/>
              </a:defRPr>
            </a:lvl2pPr>
            <a:lvl3pPr marL="1143000" indent="-228600" eaLnBrk="0" hangingPunct="0">
              <a:defRPr sz="2400">
                <a:latin typeface="Times New Roman" pitchFamily="18" charset="0"/>
              </a:defRPr>
            </a:lvl3pPr>
            <a:lvl4pPr marL="1600200" indent="-228600" eaLnBrk="0" hangingPunct="0">
              <a:defRPr sz="2400">
                <a:latin typeface="Times New Roman" pitchFamily="18" charset="0"/>
              </a:defRPr>
            </a:lvl4pPr>
            <a:lvl5pPr marL="2057400" indent="-228600" eaLnBrk="0" hangingPunct="0">
              <a:defRPr sz="2400">
                <a:latin typeface="Times New Roman" pitchFamily="18" charset="0"/>
              </a:defRPr>
            </a:lvl5pPr>
            <a:lvl6pPr marL="2514600" indent="-228600" eaLnBrk="0" fontAlgn="base" hangingPunct="0">
              <a:spcBef>
                <a:spcPct val="0"/>
              </a:spcBef>
              <a:spcAft>
                <a:spcPct val="0"/>
              </a:spcAft>
              <a:defRPr sz="2400">
                <a:latin typeface="Times New Roman" pitchFamily="18" charset="0"/>
              </a:defRPr>
            </a:lvl6pPr>
            <a:lvl7pPr marL="2971800" indent="-228600" eaLnBrk="0" fontAlgn="base" hangingPunct="0">
              <a:spcBef>
                <a:spcPct val="0"/>
              </a:spcBef>
              <a:spcAft>
                <a:spcPct val="0"/>
              </a:spcAft>
              <a:defRPr sz="2400">
                <a:latin typeface="Times New Roman" pitchFamily="18" charset="0"/>
              </a:defRPr>
            </a:lvl7pPr>
            <a:lvl8pPr marL="3429000" indent="-228600" eaLnBrk="0" fontAlgn="base" hangingPunct="0">
              <a:spcBef>
                <a:spcPct val="0"/>
              </a:spcBef>
              <a:spcAft>
                <a:spcPct val="0"/>
              </a:spcAft>
              <a:defRPr sz="2400">
                <a:latin typeface="Times New Roman" pitchFamily="18" charset="0"/>
              </a:defRPr>
            </a:lvl8pPr>
            <a:lvl9pPr marL="3886200" indent="-228600" eaLnBrk="0" fontAlgn="base" hangingPunct="0">
              <a:spcBef>
                <a:spcPct val="0"/>
              </a:spcBef>
              <a:spcAft>
                <a:spcPct val="0"/>
              </a:spcAft>
              <a:defRPr sz="2400">
                <a:latin typeface="Times New Roman" pitchFamily="18" charset="0"/>
              </a:defRPr>
            </a:lvl9pPr>
          </a:lstStyle>
          <a:p>
            <a:r>
              <a:rPr lang="en-US" dirty="0"/>
              <a:t>Demo: Creating Stored Procedures</a:t>
            </a:r>
          </a:p>
        </p:txBody>
      </p:sp>
      <p:sp>
        <p:nvSpPr>
          <p:cNvPr id="14339" name="Rectangle 58"/>
          <p:cNvSpPr>
            <a:spLocks noChangeArrowheads="1"/>
          </p:cNvSpPr>
          <p:nvPr/>
        </p:nvSpPr>
        <p:spPr bwMode="auto">
          <a:xfrm>
            <a:off x="3032126" y="1598613"/>
            <a:ext cx="7313613" cy="45704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Blip>
                <a:blip r:embed="rId3"/>
              </a:buBlip>
            </a:pPr>
            <a:r>
              <a:rPr lang="en-US" sz="2000">
                <a:solidFill>
                  <a:schemeClr val="accent2"/>
                </a:solidFill>
                <a:latin typeface="Arial "/>
                <a:cs typeface="Times New Roman" pitchFamily="18" charset="0"/>
              </a:rPr>
              <a:t>Problem Statement:</a:t>
            </a:r>
            <a:endParaRPr lang="en-US" sz="2000">
              <a:solidFill>
                <a:schemeClr val="accent2"/>
              </a:solidFill>
              <a:latin typeface="Arial "/>
            </a:endParaRPr>
          </a:p>
          <a:p>
            <a:pPr marL="742950" lvl="1" indent="-285750">
              <a:spcBef>
                <a:spcPct val="20000"/>
              </a:spcBef>
              <a:buBlip>
                <a:blip r:embed="rId4"/>
              </a:buBlip>
            </a:pPr>
            <a:r>
              <a:rPr lang="en-IN">
                <a:solidFill>
                  <a:schemeClr val="accent2"/>
                </a:solidFill>
                <a:latin typeface="Arial "/>
              </a:rPr>
              <a:t>You are a database developer of AdventureWorks, Inc. The Human Resource department needs to revise the payment details of the employees. You need to create a procedure that </a:t>
            </a:r>
            <a:r>
              <a:rPr lang="en-US">
                <a:solidFill>
                  <a:schemeClr val="accent2"/>
                </a:solidFill>
                <a:latin typeface="Arial "/>
                <a:cs typeface="Times New Roman" pitchFamily="18" charset="0"/>
              </a:rPr>
              <a:t>obtains </a:t>
            </a:r>
            <a:r>
              <a:rPr lang="en-IN">
                <a:solidFill>
                  <a:schemeClr val="accent2"/>
                </a:solidFill>
                <a:latin typeface="Arial "/>
              </a:rPr>
              <a:t>the percentage value by which you need to increase the pay rate. In addition, you need to </a:t>
            </a:r>
            <a:r>
              <a:rPr lang="en-US">
                <a:solidFill>
                  <a:schemeClr val="accent2"/>
                </a:solidFill>
                <a:latin typeface="Arial "/>
                <a:cs typeface="Times New Roman" pitchFamily="18" charset="0"/>
              </a:rPr>
              <a:t>ensure </a:t>
            </a:r>
            <a:r>
              <a:rPr lang="en-IN">
                <a:solidFill>
                  <a:schemeClr val="accent2"/>
                </a:solidFill>
                <a:latin typeface="Arial "/>
              </a:rPr>
              <a:t>that the pay is revised for only those employees whose pay rate was not revised in the last six months.</a:t>
            </a:r>
            <a:endParaRPr lang="en-US">
              <a:solidFill>
                <a:schemeClr val="accent2"/>
              </a:solidFill>
              <a:latin typeface="Arial "/>
              <a:cs typeface="Times New Roman" pitchFamily="18" charset="0"/>
            </a:endParaRPr>
          </a:p>
        </p:txBody>
      </p:sp>
    </p:spTree>
    <p:extLst>
      <p:ext uri="{BB962C8B-B14F-4D97-AF65-F5344CB8AC3E}">
        <p14:creationId xmlns:p14="http://schemas.microsoft.com/office/powerpoint/2010/main" val="774962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idx="1"/>
          </p:nvPr>
        </p:nvSpPr>
        <p:spPr bwMode="auto">
          <a:xfrm>
            <a:off x="3032126" y="1598613"/>
            <a:ext cx="7313613" cy="41132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341313" indent="-341313">
              <a:buBlip>
                <a:blip r:embed="rId3"/>
              </a:buBlip>
            </a:pPr>
            <a:r>
              <a:rPr lang="en-US" sz="2000">
                <a:solidFill>
                  <a:schemeClr val="accent2"/>
                </a:solidFill>
                <a:cs typeface="Times New Roman" pitchFamily="18" charset="0"/>
              </a:rPr>
              <a:t>Solution:</a:t>
            </a:r>
          </a:p>
          <a:p>
            <a:pPr marL="736600" lvl="1" indent="-280988">
              <a:buBlip>
                <a:blip r:embed="rId4"/>
              </a:buBlip>
            </a:pPr>
            <a:r>
              <a:rPr lang="en-US" sz="1800">
                <a:solidFill>
                  <a:schemeClr val="accent2"/>
                </a:solidFill>
                <a:latin typeface="Arial "/>
              </a:rPr>
              <a:t>To solve the preceding problem, you need to perform the following tasks:</a:t>
            </a:r>
          </a:p>
          <a:p>
            <a:pPr marL="1201738" lvl="2" indent="-287338">
              <a:buNone/>
            </a:pPr>
            <a:r>
              <a:rPr lang="en-US" sz="1600">
                <a:solidFill>
                  <a:schemeClr val="accent2"/>
                </a:solidFill>
                <a:latin typeface="Arial "/>
              </a:rPr>
              <a:t>1.	Create a stored procedure.</a:t>
            </a:r>
          </a:p>
          <a:p>
            <a:pPr marL="1201738" lvl="2" indent="-287338">
              <a:buNone/>
            </a:pPr>
            <a:r>
              <a:rPr lang="en-US" sz="1600">
                <a:solidFill>
                  <a:schemeClr val="accent2"/>
                </a:solidFill>
                <a:latin typeface="Arial "/>
              </a:rPr>
              <a:t>2.	Execute the stored procedure.</a:t>
            </a:r>
          </a:p>
          <a:p>
            <a:pPr marL="1201738" lvl="2" indent="-287338">
              <a:buNone/>
            </a:pPr>
            <a:r>
              <a:rPr lang="en-US" sz="1600">
                <a:solidFill>
                  <a:schemeClr val="accent2"/>
                </a:solidFill>
                <a:latin typeface="Arial "/>
                <a:cs typeface="Times New Roman" pitchFamily="18" charset="0"/>
              </a:rPr>
              <a:t>3.	Verify the result.</a:t>
            </a:r>
            <a:endParaRPr lang="en-US" sz="1600">
              <a:solidFill>
                <a:schemeClr val="accent2"/>
              </a:solidFill>
              <a:latin typeface="Arial "/>
            </a:endParaRPr>
          </a:p>
        </p:txBody>
      </p:sp>
      <p:sp>
        <p:nvSpPr>
          <p:cNvPr id="15363" name="Text Box 3"/>
          <p:cNvSpPr txBox="1">
            <a:spLocks noChangeArrowheads="1"/>
          </p:cNvSpPr>
          <p:nvPr/>
        </p:nvSpPr>
        <p:spPr bwMode="auto">
          <a:xfrm>
            <a:off x="1733550" y="714376"/>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cs typeface="Times New Roman" pitchFamily="18" charset="0"/>
              </a:defRPr>
            </a:lvl1pPr>
            <a:lvl2pPr marL="742950" indent="-285750" eaLnBrk="0" hangingPunct="0">
              <a:defRPr sz="2400">
                <a:latin typeface="Times New Roman" pitchFamily="18" charset="0"/>
              </a:defRPr>
            </a:lvl2pPr>
            <a:lvl3pPr marL="1143000" indent="-228600" eaLnBrk="0" hangingPunct="0">
              <a:defRPr sz="2400">
                <a:latin typeface="Times New Roman" pitchFamily="18" charset="0"/>
              </a:defRPr>
            </a:lvl3pPr>
            <a:lvl4pPr marL="1600200" indent="-228600" eaLnBrk="0" hangingPunct="0">
              <a:defRPr sz="2400">
                <a:latin typeface="Times New Roman" pitchFamily="18" charset="0"/>
              </a:defRPr>
            </a:lvl4pPr>
            <a:lvl5pPr marL="2057400" indent="-228600" eaLnBrk="0" hangingPunct="0">
              <a:defRPr sz="2400">
                <a:latin typeface="Times New Roman" pitchFamily="18" charset="0"/>
              </a:defRPr>
            </a:lvl5pPr>
            <a:lvl6pPr marL="2514600" indent="-228600" eaLnBrk="0" fontAlgn="base" hangingPunct="0">
              <a:spcBef>
                <a:spcPct val="0"/>
              </a:spcBef>
              <a:spcAft>
                <a:spcPct val="0"/>
              </a:spcAft>
              <a:defRPr sz="2400">
                <a:latin typeface="Times New Roman" pitchFamily="18" charset="0"/>
              </a:defRPr>
            </a:lvl6pPr>
            <a:lvl7pPr marL="2971800" indent="-228600" eaLnBrk="0" fontAlgn="base" hangingPunct="0">
              <a:spcBef>
                <a:spcPct val="0"/>
              </a:spcBef>
              <a:spcAft>
                <a:spcPct val="0"/>
              </a:spcAft>
              <a:defRPr sz="2400">
                <a:latin typeface="Times New Roman" pitchFamily="18" charset="0"/>
              </a:defRPr>
            </a:lvl7pPr>
            <a:lvl8pPr marL="3429000" indent="-228600" eaLnBrk="0" fontAlgn="base" hangingPunct="0">
              <a:spcBef>
                <a:spcPct val="0"/>
              </a:spcBef>
              <a:spcAft>
                <a:spcPct val="0"/>
              </a:spcAft>
              <a:defRPr sz="2400">
                <a:latin typeface="Times New Roman" pitchFamily="18" charset="0"/>
              </a:defRPr>
            </a:lvl8pPr>
            <a:lvl9pPr marL="3886200" indent="-228600" eaLnBrk="0" fontAlgn="base" hangingPunct="0">
              <a:spcBef>
                <a:spcPct val="0"/>
              </a:spcBef>
              <a:spcAft>
                <a:spcPct val="0"/>
              </a:spcAft>
              <a:defRPr sz="2400">
                <a:latin typeface="Times New Roman" pitchFamily="18" charset="0"/>
              </a:defRPr>
            </a:lvl9pPr>
          </a:lstStyle>
          <a:p>
            <a:r>
              <a:rPr lang="en-US" dirty="0"/>
              <a:t>Demo: Creating Stored Procedures (Contd.)</a:t>
            </a:r>
          </a:p>
        </p:txBody>
      </p:sp>
    </p:spTree>
    <p:extLst>
      <p:ext uri="{BB962C8B-B14F-4D97-AF65-F5344CB8AC3E}">
        <p14:creationId xmlns:p14="http://schemas.microsoft.com/office/powerpoint/2010/main" val="256477093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b="1">
                <a:solidFill>
                  <a:srgbClr val="FF0000"/>
                </a:solidFill>
                <a:latin typeface="Tahoma" pitchFamily="34" charset="0"/>
                <a:cs typeface="Times New Roman" pitchFamily="18" charset="0"/>
              </a:rPr>
              <a:t>Handling Errors and Exceptions</a:t>
            </a:r>
          </a:p>
        </p:txBody>
      </p:sp>
      <p:pic>
        <p:nvPicPr>
          <p:cNvPr id="3075" name="Picture 3" descr="JBIZ044.WM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33800" y="3048000"/>
            <a:ext cx="2046288"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ular Callout 4"/>
          <p:cNvSpPr>
            <a:spLocks noChangeArrowheads="1"/>
          </p:cNvSpPr>
          <p:nvPr/>
        </p:nvSpPr>
        <p:spPr bwMode="auto">
          <a:xfrm>
            <a:off x="6164263" y="1828800"/>
            <a:ext cx="4114800" cy="1219200"/>
          </a:xfrm>
          <a:prstGeom prst="wedgeRectCallout">
            <a:avLst>
              <a:gd name="adj1" fmla="val -70069"/>
              <a:gd name="adj2" fmla="val 97597"/>
            </a:avLst>
          </a:prstGeom>
          <a:gradFill rotWithShape="0">
            <a:gsLst>
              <a:gs pos="0">
                <a:srgbClr val="FBEAC7"/>
              </a:gs>
              <a:gs pos="17999">
                <a:srgbClr val="FEE7F2"/>
              </a:gs>
              <a:gs pos="36000">
                <a:srgbClr val="FAC77D"/>
              </a:gs>
              <a:gs pos="61000">
                <a:srgbClr val="FBA97D"/>
              </a:gs>
              <a:gs pos="82001">
                <a:srgbClr val="FBD49C"/>
              </a:gs>
              <a:gs pos="100000">
                <a:srgbClr val="FEE7F2"/>
              </a:gs>
            </a:gsLst>
            <a:lin ang="5400000"/>
          </a:gradFill>
          <a:ln w="25400" algn="ctr">
            <a:solidFill>
              <a:schemeClr val="tx1"/>
            </a:solidFill>
            <a:miter lim="800000"/>
            <a:headEnd/>
            <a:tailEnd/>
          </a:ln>
        </p:spPr>
        <p:txBody>
          <a:bodyPr anchor="ctr"/>
          <a:lstStyle/>
          <a:p>
            <a:pPr algn="ctr">
              <a:defRPr/>
            </a:pPr>
            <a:endParaRPr lang="en-US">
              <a:solidFill>
                <a:schemeClr val="lt1"/>
              </a:solidFill>
            </a:endParaRPr>
          </a:p>
        </p:txBody>
      </p:sp>
      <p:sp>
        <p:nvSpPr>
          <p:cNvPr id="3077" name="TextBox 5"/>
          <p:cNvSpPr txBox="1">
            <a:spLocks noChangeArrowheads="1"/>
          </p:cNvSpPr>
          <p:nvPr/>
        </p:nvSpPr>
        <p:spPr bwMode="auto">
          <a:xfrm>
            <a:off x="6172200" y="1922463"/>
            <a:ext cx="41148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2000">
                <a:solidFill>
                  <a:srgbClr val="C00000"/>
                </a:solidFill>
                <a:latin typeface="Arial" pitchFamily="34" charset="0"/>
              </a:rPr>
              <a:t>Let us understand how to handle the errors and exceptions in batches.</a:t>
            </a:r>
          </a:p>
        </p:txBody>
      </p:sp>
    </p:spTree>
    <p:extLst>
      <p:ext uri="{BB962C8B-B14F-4D97-AF65-F5344CB8AC3E}">
        <p14:creationId xmlns:p14="http://schemas.microsoft.com/office/powerpoint/2010/main" val="38077972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idx="1"/>
          </p:nvPr>
        </p:nvSpPr>
        <p:spPr bwMode="auto">
          <a:xfrm>
            <a:off x="3032126"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buFontTx/>
              <a:buBlip>
                <a:blip r:embed="rId3"/>
              </a:buBlip>
            </a:pPr>
            <a:r>
              <a:rPr lang="en-US" sz="2000">
                <a:solidFill>
                  <a:schemeClr val="accent2"/>
                </a:solidFill>
                <a:latin typeface="Arial "/>
              </a:rPr>
              <a:t>The errors that occur at run time are known as exceptions.</a:t>
            </a:r>
          </a:p>
          <a:p>
            <a:pPr eaLnBrk="1" hangingPunct="1">
              <a:buFontTx/>
              <a:buBlip>
                <a:blip r:embed="rId3"/>
              </a:buBlip>
            </a:pPr>
            <a:r>
              <a:rPr lang="en-US" sz="2000">
                <a:solidFill>
                  <a:schemeClr val="accent2"/>
                </a:solidFill>
                <a:latin typeface="Arial "/>
              </a:rPr>
              <a:t>Exceptions can be handled in the following ways</a:t>
            </a:r>
            <a:r>
              <a:rPr lang="en-IN" sz="2000">
                <a:solidFill>
                  <a:schemeClr val="accent2"/>
                </a:solidFill>
                <a:latin typeface="Arial "/>
              </a:rPr>
              <a:t>:</a:t>
            </a:r>
            <a:endParaRPr lang="en-IN" sz="2800">
              <a:solidFill>
                <a:schemeClr val="accent2"/>
              </a:solidFill>
              <a:cs typeface="Times New Roman" pitchFamily="18" charset="0"/>
            </a:endParaRPr>
          </a:p>
          <a:p>
            <a:pPr lvl="1" eaLnBrk="1" hangingPunct="1">
              <a:buFontTx/>
              <a:buBlip>
                <a:blip r:embed="rId4"/>
              </a:buBlip>
            </a:pPr>
            <a:r>
              <a:rPr lang="en-US" sz="1800">
                <a:solidFill>
                  <a:schemeClr val="accent2"/>
                </a:solidFill>
                <a:latin typeface="Arial "/>
              </a:rPr>
              <a:t>By using the TRY…CATCH construct </a:t>
            </a:r>
          </a:p>
          <a:p>
            <a:pPr lvl="1" eaLnBrk="1" hangingPunct="1">
              <a:buFontTx/>
              <a:buBlip>
                <a:blip r:embed="rId4"/>
              </a:buBlip>
            </a:pPr>
            <a:r>
              <a:rPr lang="en-US" sz="1800">
                <a:solidFill>
                  <a:schemeClr val="accent2"/>
                </a:solidFill>
                <a:latin typeface="Arial "/>
              </a:rPr>
              <a:t>By using the RAISERROR statement and handling the error in the application</a:t>
            </a:r>
            <a:endParaRPr lang="en-IN" sz="1800" i="1">
              <a:solidFill>
                <a:schemeClr val="accent2"/>
              </a:solidFill>
              <a:latin typeface="Arial "/>
            </a:endParaRPr>
          </a:p>
        </p:txBody>
      </p:sp>
      <p:sp>
        <p:nvSpPr>
          <p:cNvPr id="4099"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b="1">
                <a:solidFill>
                  <a:srgbClr val="FF0000"/>
                </a:solidFill>
                <a:latin typeface="Tahoma" pitchFamily="34" charset="0"/>
                <a:cs typeface="Times New Roman" pitchFamily="18" charset="0"/>
              </a:rPr>
              <a:t>Handling Errors and Exceptions (Contd.)</a:t>
            </a:r>
          </a:p>
        </p:txBody>
      </p:sp>
    </p:spTree>
    <p:extLst>
      <p:ext uri="{BB962C8B-B14F-4D97-AF65-F5344CB8AC3E}">
        <p14:creationId xmlns:p14="http://schemas.microsoft.com/office/powerpoint/2010/main" val="228962761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idx="1"/>
          </p:nvPr>
        </p:nvSpPr>
        <p:spPr bwMode="auto">
          <a:xfrm>
            <a:off x="3032126"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lnSpcReduction="10000"/>
          </a:bodyPr>
          <a:lstStyle/>
          <a:p>
            <a:pPr eaLnBrk="1" hangingPunct="1">
              <a:buFontTx/>
              <a:buBlip>
                <a:blip r:embed="rId3"/>
              </a:buBlip>
            </a:pPr>
            <a:r>
              <a:rPr lang="en-IN" sz="2000">
                <a:solidFill>
                  <a:schemeClr val="accent2"/>
                </a:solidFill>
                <a:latin typeface="Arial "/>
              </a:rPr>
              <a:t>Using TRY…CATCH:</a:t>
            </a:r>
            <a:endParaRPr lang="en-US" sz="2000">
              <a:solidFill>
                <a:schemeClr val="accent2"/>
              </a:solidFill>
              <a:latin typeface="Arial "/>
            </a:endParaRPr>
          </a:p>
          <a:p>
            <a:pPr lvl="1" eaLnBrk="1" hangingPunct="1">
              <a:buFontTx/>
              <a:buBlip>
                <a:blip r:embed="rId4"/>
              </a:buBlip>
            </a:pPr>
            <a:r>
              <a:rPr lang="en-IN" sz="1800">
                <a:solidFill>
                  <a:schemeClr val="accent2"/>
                </a:solidFill>
                <a:latin typeface="Arial "/>
              </a:rPr>
              <a:t>TRY block encloses a group of T-SQL statements. If any error occurs in the statements of TRY block, control passes to the CATCH block.</a:t>
            </a:r>
          </a:p>
          <a:p>
            <a:pPr lvl="1" eaLnBrk="1" hangingPunct="1">
              <a:buFontTx/>
              <a:buBlip>
                <a:blip r:embed="rId4"/>
              </a:buBlip>
            </a:pPr>
            <a:r>
              <a:rPr lang="en-IN" sz="1800">
                <a:solidFill>
                  <a:schemeClr val="accent2"/>
                </a:solidFill>
                <a:latin typeface="Arial "/>
              </a:rPr>
              <a:t>CATCH block encloses another group of statements, which gets executed when an error occurs in the TRY block.</a:t>
            </a:r>
          </a:p>
          <a:p>
            <a:pPr lvl="1" eaLnBrk="1" hangingPunct="1">
              <a:buFontTx/>
              <a:buBlip>
                <a:blip r:embed="rId4"/>
              </a:buBlip>
            </a:pPr>
            <a:r>
              <a:rPr lang="en-IN" sz="1800">
                <a:solidFill>
                  <a:schemeClr val="accent2"/>
                </a:solidFill>
                <a:latin typeface="Arial "/>
              </a:rPr>
              <a:t>Syntax:</a:t>
            </a:r>
          </a:p>
          <a:p>
            <a:pPr marL="1606550" lvl="3" indent="-292100">
              <a:buNone/>
            </a:pPr>
            <a:r>
              <a:rPr lang="en-US" sz="1600">
                <a:solidFill>
                  <a:schemeClr val="accent2"/>
                </a:solidFill>
                <a:latin typeface="Courier New" pitchFamily="49" charset="0"/>
                <a:cs typeface="Courier New" pitchFamily="49" charset="0"/>
              </a:rPr>
              <a:t>TRY</a:t>
            </a:r>
          </a:p>
          <a:p>
            <a:pPr marL="1606550" lvl="3" indent="-292100">
              <a:buNone/>
            </a:pPr>
            <a:r>
              <a:rPr lang="en-US" sz="1600">
                <a:solidFill>
                  <a:schemeClr val="accent2"/>
                </a:solidFill>
                <a:latin typeface="Courier New" pitchFamily="49" charset="0"/>
                <a:cs typeface="Courier New" pitchFamily="49" charset="0"/>
              </a:rPr>
              <a:t>  &lt;SQL statements&gt;</a:t>
            </a:r>
          </a:p>
          <a:p>
            <a:pPr marL="1606550" lvl="3" indent="-292100">
              <a:buNone/>
            </a:pPr>
            <a:r>
              <a:rPr lang="en-US" sz="1600">
                <a:solidFill>
                  <a:schemeClr val="accent2"/>
                </a:solidFill>
                <a:latin typeface="Courier New" pitchFamily="49" charset="0"/>
                <a:cs typeface="Courier New" pitchFamily="49" charset="0"/>
              </a:rPr>
              <a:t>	  …</a:t>
            </a:r>
          </a:p>
          <a:p>
            <a:pPr marL="1606550" lvl="3" indent="-292100">
              <a:buNone/>
            </a:pPr>
            <a:r>
              <a:rPr lang="en-US" sz="1600">
                <a:solidFill>
                  <a:schemeClr val="accent2"/>
                </a:solidFill>
                <a:latin typeface="Courier New" pitchFamily="49" charset="0"/>
                <a:cs typeface="Courier New" pitchFamily="49" charset="0"/>
              </a:rPr>
              <a:t>CATCH</a:t>
            </a:r>
          </a:p>
          <a:p>
            <a:pPr marL="1606550" lvl="3" indent="-292100">
              <a:buNone/>
            </a:pPr>
            <a:r>
              <a:rPr lang="en-US" sz="1600">
                <a:solidFill>
                  <a:schemeClr val="accent2"/>
                </a:solidFill>
                <a:latin typeface="Courier New" pitchFamily="49" charset="0"/>
                <a:cs typeface="Courier New" pitchFamily="49" charset="0"/>
              </a:rPr>
              <a:t>   &lt;SQL statements&gt;</a:t>
            </a:r>
          </a:p>
          <a:p>
            <a:pPr marL="1606550" lvl="3" indent="-292100">
              <a:buNone/>
            </a:pPr>
            <a:r>
              <a:rPr lang="en-US" sz="1600">
                <a:solidFill>
                  <a:schemeClr val="accent2"/>
                </a:solidFill>
                <a:latin typeface="Courier New" pitchFamily="49" charset="0"/>
                <a:cs typeface="Courier New" pitchFamily="49" charset="0"/>
              </a:rPr>
              <a:t>   …</a:t>
            </a:r>
          </a:p>
          <a:p>
            <a:pPr marL="1606550" lvl="3" indent="-292100">
              <a:buNone/>
            </a:pPr>
            <a:r>
              <a:rPr lang="en-US" sz="1600">
                <a:solidFill>
                  <a:schemeClr val="accent2"/>
                </a:solidFill>
                <a:latin typeface="Courier New" pitchFamily="49" charset="0"/>
                <a:cs typeface="Courier New" pitchFamily="49" charset="0"/>
              </a:rPr>
              <a:t>END CATCH</a:t>
            </a:r>
          </a:p>
          <a:p>
            <a:pPr lvl="1" eaLnBrk="1" hangingPunct="1">
              <a:buFontTx/>
              <a:buNone/>
            </a:pPr>
            <a:endParaRPr lang="en-IN" sz="1800">
              <a:solidFill>
                <a:schemeClr val="accent2"/>
              </a:solidFill>
              <a:latin typeface="Arial "/>
            </a:endParaRPr>
          </a:p>
          <a:p>
            <a:pPr eaLnBrk="1" hangingPunct="1">
              <a:buFontTx/>
              <a:buNone/>
            </a:pPr>
            <a:r>
              <a:rPr lang="en-IN" sz="2000">
                <a:solidFill>
                  <a:schemeClr val="accent2"/>
                </a:solidFill>
                <a:latin typeface="Arial "/>
              </a:rPr>
              <a:t>	</a:t>
            </a:r>
            <a:endParaRPr lang="en-IN" sz="2000" i="1">
              <a:solidFill>
                <a:schemeClr val="accent2"/>
              </a:solidFill>
              <a:latin typeface="Arial "/>
            </a:endParaRPr>
          </a:p>
        </p:txBody>
      </p:sp>
      <p:sp>
        <p:nvSpPr>
          <p:cNvPr id="5123"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b="1">
                <a:solidFill>
                  <a:srgbClr val="FF0000"/>
                </a:solidFill>
                <a:latin typeface="Tahoma" pitchFamily="34" charset="0"/>
                <a:cs typeface="Times New Roman" pitchFamily="18" charset="0"/>
              </a:rPr>
              <a:t>Handling Errors and Exceptions (Contd.)</a:t>
            </a:r>
          </a:p>
        </p:txBody>
      </p:sp>
    </p:spTree>
    <p:extLst>
      <p:ext uri="{BB962C8B-B14F-4D97-AF65-F5344CB8AC3E}">
        <p14:creationId xmlns:p14="http://schemas.microsoft.com/office/powerpoint/2010/main" val="387292183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idx="1"/>
          </p:nvPr>
        </p:nvSpPr>
        <p:spPr bwMode="auto">
          <a:xfrm>
            <a:off x="3032126"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lvl="1" eaLnBrk="1" hangingPunct="1">
              <a:buFontTx/>
              <a:buBlip>
                <a:blip r:embed="rId3"/>
              </a:buBlip>
            </a:pPr>
            <a:r>
              <a:rPr lang="en-US" sz="1800">
                <a:solidFill>
                  <a:schemeClr val="accent2"/>
                </a:solidFill>
                <a:latin typeface="Arial "/>
              </a:rPr>
              <a:t>In the CATCH block, you can use the following system functions to determine the information about errors:</a:t>
            </a:r>
            <a:endParaRPr lang="en-IN" sz="1800">
              <a:solidFill>
                <a:schemeClr val="accent2"/>
              </a:solidFill>
              <a:latin typeface="Arial "/>
            </a:endParaRPr>
          </a:p>
          <a:p>
            <a:pPr lvl="2" eaLnBrk="1" hangingPunct="1">
              <a:buFontTx/>
              <a:buBlip>
                <a:blip r:embed="rId3"/>
              </a:buBlip>
            </a:pPr>
            <a:r>
              <a:rPr lang="en-IN" sz="1600">
                <a:solidFill>
                  <a:schemeClr val="accent2"/>
                </a:solidFill>
                <a:latin typeface="Arial "/>
              </a:rPr>
              <a:t>ERROR_LINE()</a:t>
            </a:r>
          </a:p>
          <a:p>
            <a:pPr lvl="2" eaLnBrk="1" hangingPunct="1">
              <a:buFontTx/>
              <a:buBlip>
                <a:blip r:embed="rId3"/>
              </a:buBlip>
            </a:pPr>
            <a:r>
              <a:rPr lang="en-IN" sz="1600">
                <a:solidFill>
                  <a:schemeClr val="accent2"/>
                </a:solidFill>
                <a:latin typeface="Arial "/>
              </a:rPr>
              <a:t>ERROR_MESSAGE()</a:t>
            </a:r>
          </a:p>
          <a:p>
            <a:pPr lvl="2" eaLnBrk="1" hangingPunct="1">
              <a:buFontTx/>
              <a:buBlip>
                <a:blip r:embed="rId3"/>
              </a:buBlip>
            </a:pPr>
            <a:r>
              <a:rPr lang="en-IN" sz="1600">
                <a:solidFill>
                  <a:schemeClr val="accent2"/>
                </a:solidFill>
                <a:latin typeface="Arial "/>
              </a:rPr>
              <a:t>ERROR_NUMBER()</a:t>
            </a:r>
          </a:p>
          <a:p>
            <a:pPr lvl="2" eaLnBrk="1" hangingPunct="1">
              <a:buFontTx/>
              <a:buBlip>
                <a:blip r:embed="rId3"/>
              </a:buBlip>
            </a:pPr>
            <a:r>
              <a:rPr lang="en-IN" sz="1600">
                <a:solidFill>
                  <a:schemeClr val="accent2"/>
                </a:solidFill>
                <a:latin typeface="Arial "/>
              </a:rPr>
              <a:t>ERROR_PROCEDURE()</a:t>
            </a:r>
          </a:p>
          <a:p>
            <a:pPr lvl="2" eaLnBrk="1" hangingPunct="1">
              <a:buFontTx/>
              <a:buBlip>
                <a:blip r:embed="rId3"/>
              </a:buBlip>
            </a:pPr>
            <a:r>
              <a:rPr lang="en-IN" sz="1600">
                <a:solidFill>
                  <a:schemeClr val="accent2"/>
                </a:solidFill>
                <a:latin typeface="Arial "/>
              </a:rPr>
              <a:t>ERROR_SEVERITY()</a:t>
            </a:r>
          </a:p>
          <a:p>
            <a:pPr lvl="2" eaLnBrk="1" hangingPunct="1">
              <a:buFontTx/>
              <a:buBlip>
                <a:blip r:embed="rId3"/>
              </a:buBlip>
            </a:pPr>
            <a:r>
              <a:rPr lang="en-IN" sz="1600">
                <a:solidFill>
                  <a:schemeClr val="accent2"/>
                </a:solidFill>
                <a:latin typeface="Arial "/>
              </a:rPr>
              <a:t>ERROR_STATE()</a:t>
            </a:r>
          </a:p>
          <a:p>
            <a:pPr lvl="2" eaLnBrk="1" hangingPunct="1">
              <a:buFontTx/>
              <a:buNone/>
            </a:pPr>
            <a:endParaRPr lang="en-IN" sz="1600">
              <a:solidFill>
                <a:schemeClr val="accent2"/>
              </a:solidFill>
              <a:latin typeface="Arial "/>
            </a:endParaRPr>
          </a:p>
          <a:p>
            <a:pPr eaLnBrk="1" hangingPunct="1">
              <a:buFontTx/>
              <a:buNone/>
            </a:pPr>
            <a:r>
              <a:rPr lang="en-IN" sz="2000">
                <a:solidFill>
                  <a:schemeClr val="accent2"/>
                </a:solidFill>
                <a:latin typeface="Arial "/>
              </a:rPr>
              <a:t>	</a:t>
            </a:r>
            <a:endParaRPr lang="en-IN" sz="2000" i="1">
              <a:solidFill>
                <a:schemeClr val="accent2"/>
              </a:solidFill>
              <a:latin typeface="Arial "/>
            </a:endParaRPr>
          </a:p>
        </p:txBody>
      </p:sp>
      <p:sp>
        <p:nvSpPr>
          <p:cNvPr id="6147"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cs typeface="Times New Roman" pitchFamily="18" charset="0"/>
              </a:defRPr>
            </a:lvl1pPr>
            <a:lvl2pPr marL="742950" indent="-285750" eaLnBrk="0" hangingPunct="0">
              <a:defRPr sz="2400">
                <a:latin typeface="Times New Roman" pitchFamily="18" charset="0"/>
              </a:defRPr>
            </a:lvl2pPr>
            <a:lvl3pPr marL="1143000" indent="-228600" eaLnBrk="0" hangingPunct="0">
              <a:defRPr sz="2400">
                <a:latin typeface="Times New Roman" pitchFamily="18" charset="0"/>
              </a:defRPr>
            </a:lvl3pPr>
            <a:lvl4pPr marL="1600200" indent="-228600" eaLnBrk="0" hangingPunct="0">
              <a:defRPr sz="2400">
                <a:latin typeface="Times New Roman" pitchFamily="18" charset="0"/>
              </a:defRPr>
            </a:lvl4pPr>
            <a:lvl5pPr marL="2057400" indent="-228600" eaLnBrk="0" hangingPunct="0">
              <a:defRPr sz="2400">
                <a:latin typeface="Times New Roman" pitchFamily="18" charset="0"/>
              </a:defRPr>
            </a:lvl5pPr>
            <a:lvl6pPr marL="2514600" indent="-228600" eaLnBrk="0" fontAlgn="base" hangingPunct="0">
              <a:spcBef>
                <a:spcPct val="0"/>
              </a:spcBef>
              <a:spcAft>
                <a:spcPct val="0"/>
              </a:spcAft>
              <a:defRPr sz="2400">
                <a:latin typeface="Times New Roman" pitchFamily="18" charset="0"/>
              </a:defRPr>
            </a:lvl6pPr>
            <a:lvl7pPr marL="2971800" indent="-228600" eaLnBrk="0" fontAlgn="base" hangingPunct="0">
              <a:spcBef>
                <a:spcPct val="0"/>
              </a:spcBef>
              <a:spcAft>
                <a:spcPct val="0"/>
              </a:spcAft>
              <a:defRPr sz="2400">
                <a:latin typeface="Times New Roman" pitchFamily="18" charset="0"/>
              </a:defRPr>
            </a:lvl7pPr>
            <a:lvl8pPr marL="3429000" indent="-228600" eaLnBrk="0" fontAlgn="base" hangingPunct="0">
              <a:spcBef>
                <a:spcPct val="0"/>
              </a:spcBef>
              <a:spcAft>
                <a:spcPct val="0"/>
              </a:spcAft>
              <a:defRPr sz="2400">
                <a:latin typeface="Times New Roman" pitchFamily="18" charset="0"/>
              </a:defRPr>
            </a:lvl8pPr>
            <a:lvl9pPr marL="3886200" indent="-228600" eaLnBrk="0" fontAlgn="base" hangingPunct="0">
              <a:spcBef>
                <a:spcPct val="0"/>
              </a:spcBef>
              <a:spcAft>
                <a:spcPct val="0"/>
              </a:spcAft>
              <a:defRPr sz="2400">
                <a:latin typeface="Times New Roman" pitchFamily="18" charset="0"/>
              </a:defRPr>
            </a:lvl9pPr>
          </a:lstStyle>
          <a:p>
            <a:r>
              <a:rPr lang="en-US" dirty="0"/>
              <a:t>Handling Errors and Exceptions (Contd.)</a:t>
            </a:r>
          </a:p>
        </p:txBody>
      </p:sp>
    </p:spTree>
    <p:extLst>
      <p:ext uri="{BB962C8B-B14F-4D97-AF65-F5344CB8AC3E}">
        <p14:creationId xmlns:p14="http://schemas.microsoft.com/office/powerpoint/2010/main" val="151240152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idx="1"/>
          </p:nvPr>
        </p:nvSpPr>
        <p:spPr bwMode="auto">
          <a:xfrm>
            <a:off x="3032126"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lvl="1" eaLnBrk="1" hangingPunct="1">
              <a:buFontTx/>
              <a:buBlip>
                <a:blip r:embed="rId3"/>
              </a:buBlip>
            </a:pPr>
            <a:r>
              <a:rPr lang="en-US" sz="1800">
                <a:solidFill>
                  <a:schemeClr val="accent2"/>
                </a:solidFill>
                <a:latin typeface="Arial "/>
              </a:rPr>
              <a:t>In the CATCH block, you can use the following system functions to determine the information about errors:</a:t>
            </a:r>
            <a:endParaRPr lang="en-IN" sz="1800">
              <a:solidFill>
                <a:schemeClr val="accent2"/>
              </a:solidFill>
              <a:latin typeface="Arial "/>
            </a:endParaRPr>
          </a:p>
          <a:p>
            <a:pPr lvl="2" eaLnBrk="1" hangingPunct="1">
              <a:buFontTx/>
              <a:buBlip>
                <a:blip r:embed="rId3"/>
              </a:buBlip>
            </a:pPr>
            <a:r>
              <a:rPr lang="en-IN" sz="1600">
                <a:solidFill>
                  <a:srgbClr val="FF0000"/>
                </a:solidFill>
                <a:latin typeface="Arial "/>
              </a:rPr>
              <a:t>ERROR_LINE()</a:t>
            </a:r>
          </a:p>
          <a:p>
            <a:pPr lvl="2" eaLnBrk="1" hangingPunct="1">
              <a:buFontTx/>
              <a:buBlip>
                <a:blip r:embed="rId3"/>
              </a:buBlip>
            </a:pPr>
            <a:r>
              <a:rPr lang="en-IN" sz="1600">
                <a:solidFill>
                  <a:schemeClr val="accent2"/>
                </a:solidFill>
                <a:latin typeface="Arial "/>
              </a:rPr>
              <a:t>ERROR_MESSAGE()</a:t>
            </a:r>
          </a:p>
          <a:p>
            <a:pPr lvl="2" eaLnBrk="1" hangingPunct="1">
              <a:buFontTx/>
              <a:buBlip>
                <a:blip r:embed="rId3"/>
              </a:buBlip>
            </a:pPr>
            <a:r>
              <a:rPr lang="en-IN" sz="1600">
                <a:solidFill>
                  <a:schemeClr val="accent2"/>
                </a:solidFill>
                <a:latin typeface="Arial "/>
              </a:rPr>
              <a:t>ERROR_NUMBER()</a:t>
            </a:r>
          </a:p>
          <a:p>
            <a:pPr lvl="2" eaLnBrk="1" hangingPunct="1">
              <a:buFontTx/>
              <a:buBlip>
                <a:blip r:embed="rId3"/>
              </a:buBlip>
            </a:pPr>
            <a:r>
              <a:rPr lang="en-IN" sz="1600">
                <a:solidFill>
                  <a:schemeClr val="accent2"/>
                </a:solidFill>
                <a:latin typeface="Arial "/>
              </a:rPr>
              <a:t>ERROR_PROCEDURE</a:t>
            </a:r>
          </a:p>
          <a:p>
            <a:pPr lvl="2" eaLnBrk="1" hangingPunct="1">
              <a:buFontTx/>
              <a:buBlip>
                <a:blip r:embed="rId3"/>
              </a:buBlip>
            </a:pPr>
            <a:r>
              <a:rPr lang="en-IN" sz="1600">
                <a:solidFill>
                  <a:schemeClr val="accent2"/>
                </a:solidFill>
                <a:latin typeface="Arial "/>
              </a:rPr>
              <a:t>ERROR_SEVERITY(): </a:t>
            </a:r>
          </a:p>
          <a:p>
            <a:pPr lvl="2" eaLnBrk="1" hangingPunct="1">
              <a:buFontTx/>
              <a:buBlip>
                <a:blip r:embed="rId3"/>
              </a:buBlip>
            </a:pPr>
            <a:r>
              <a:rPr lang="en-IN" sz="1600">
                <a:solidFill>
                  <a:schemeClr val="accent2"/>
                </a:solidFill>
                <a:latin typeface="Arial "/>
              </a:rPr>
              <a:t>ERROR_STATE()</a:t>
            </a:r>
          </a:p>
          <a:p>
            <a:pPr lvl="2" eaLnBrk="1" hangingPunct="1">
              <a:buFontTx/>
              <a:buNone/>
            </a:pPr>
            <a:endParaRPr lang="en-IN" sz="1600">
              <a:solidFill>
                <a:schemeClr val="accent2"/>
              </a:solidFill>
              <a:latin typeface="Arial "/>
            </a:endParaRPr>
          </a:p>
          <a:p>
            <a:pPr eaLnBrk="1" hangingPunct="1">
              <a:buFontTx/>
              <a:buNone/>
            </a:pPr>
            <a:r>
              <a:rPr lang="en-IN" sz="2000">
                <a:solidFill>
                  <a:schemeClr val="accent2"/>
                </a:solidFill>
                <a:latin typeface="Arial "/>
              </a:rPr>
              <a:t>	</a:t>
            </a:r>
            <a:endParaRPr lang="en-IN" sz="2000" i="1">
              <a:solidFill>
                <a:schemeClr val="accent2"/>
              </a:solidFill>
              <a:latin typeface="Arial "/>
            </a:endParaRPr>
          </a:p>
        </p:txBody>
      </p:sp>
      <p:sp>
        <p:nvSpPr>
          <p:cNvPr id="7171"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cs typeface="Times New Roman" pitchFamily="18" charset="0"/>
              </a:defRPr>
            </a:lvl1pPr>
            <a:lvl2pPr marL="742950" indent="-285750" eaLnBrk="0" hangingPunct="0">
              <a:defRPr sz="2400">
                <a:latin typeface="Times New Roman" pitchFamily="18" charset="0"/>
              </a:defRPr>
            </a:lvl2pPr>
            <a:lvl3pPr marL="1143000" indent="-228600" eaLnBrk="0" hangingPunct="0">
              <a:defRPr sz="2400">
                <a:latin typeface="Times New Roman" pitchFamily="18" charset="0"/>
              </a:defRPr>
            </a:lvl3pPr>
            <a:lvl4pPr marL="1600200" indent="-228600" eaLnBrk="0" hangingPunct="0">
              <a:defRPr sz="2400">
                <a:latin typeface="Times New Roman" pitchFamily="18" charset="0"/>
              </a:defRPr>
            </a:lvl4pPr>
            <a:lvl5pPr marL="2057400" indent="-228600" eaLnBrk="0" hangingPunct="0">
              <a:defRPr sz="2400">
                <a:latin typeface="Times New Roman" pitchFamily="18" charset="0"/>
              </a:defRPr>
            </a:lvl5pPr>
            <a:lvl6pPr marL="2514600" indent="-228600" eaLnBrk="0" fontAlgn="base" hangingPunct="0">
              <a:spcBef>
                <a:spcPct val="0"/>
              </a:spcBef>
              <a:spcAft>
                <a:spcPct val="0"/>
              </a:spcAft>
              <a:defRPr sz="2400">
                <a:latin typeface="Times New Roman" pitchFamily="18" charset="0"/>
              </a:defRPr>
            </a:lvl6pPr>
            <a:lvl7pPr marL="2971800" indent="-228600" eaLnBrk="0" fontAlgn="base" hangingPunct="0">
              <a:spcBef>
                <a:spcPct val="0"/>
              </a:spcBef>
              <a:spcAft>
                <a:spcPct val="0"/>
              </a:spcAft>
              <a:defRPr sz="2400">
                <a:latin typeface="Times New Roman" pitchFamily="18" charset="0"/>
              </a:defRPr>
            </a:lvl7pPr>
            <a:lvl8pPr marL="3429000" indent="-228600" eaLnBrk="0" fontAlgn="base" hangingPunct="0">
              <a:spcBef>
                <a:spcPct val="0"/>
              </a:spcBef>
              <a:spcAft>
                <a:spcPct val="0"/>
              </a:spcAft>
              <a:defRPr sz="2400">
                <a:latin typeface="Times New Roman" pitchFamily="18" charset="0"/>
              </a:defRPr>
            </a:lvl8pPr>
            <a:lvl9pPr marL="3886200" indent="-228600" eaLnBrk="0" fontAlgn="base" hangingPunct="0">
              <a:spcBef>
                <a:spcPct val="0"/>
              </a:spcBef>
              <a:spcAft>
                <a:spcPct val="0"/>
              </a:spcAft>
              <a:defRPr sz="2400">
                <a:latin typeface="Times New Roman" pitchFamily="18" charset="0"/>
              </a:defRPr>
            </a:lvl9pPr>
          </a:lstStyle>
          <a:p>
            <a:r>
              <a:rPr lang="en-US" dirty="0"/>
              <a:t>Handling Errors and Exceptions (Contd.)</a:t>
            </a:r>
          </a:p>
        </p:txBody>
      </p:sp>
      <p:sp>
        <p:nvSpPr>
          <p:cNvPr id="7172" name="TextBox 3"/>
          <p:cNvSpPr txBox="1">
            <a:spLocks noChangeArrowheads="1"/>
          </p:cNvSpPr>
          <p:nvPr/>
        </p:nvSpPr>
        <p:spPr bwMode="auto">
          <a:xfrm>
            <a:off x="7010400" y="2209801"/>
            <a:ext cx="2362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Returns the line number at which the error occurred.</a:t>
            </a:r>
          </a:p>
        </p:txBody>
      </p:sp>
    </p:spTree>
    <p:extLst>
      <p:ext uri="{BB962C8B-B14F-4D97-AF65-F5344CB8AC3E}">
        <p14:creationId xmlns:p14="http://schemas.microsoft.com/office/powerpoint/2010/main" val="407385734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idx="1"/>
          </p:nvPr>
        </p:nvSpPr>
        <p:spPr bwMode="auto">
          <a:xfrm>
            <a:off x="3032126"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lvl="1" eaLnBrk="1" hangingPunct="1">
              <a:buFontTx/>
              <a:buBlip>
                <a:blip r:embed="rId3"/>
              </a:buBlip>
            </a:pPr>
            <a:r>
              <a:rPr lang="en-US" sz="1800">
                <a:solidFill>
                  <a:schemeClr val="accent2"/>
                </a:solidFill>
                <a:latin typeface="Arial "/>
              </a:rPr>
              <a:t>In the CATCH block, you can use the following system functions to determine the information about errors:</a:t>
            </a:r>
            <a:endParaRPr lang="en-IN" sz="1800">
              <a:solidFill>
                <a:schemeClr val="accent2"/>
              </a:solidFill>
              <a:latin typeface="Arial "/>
            </a:endParaRPr>
          </a:p>
          <a:p>
            <a:pPr lvl="2" eaLnBrk="1" hangingPunct="1">
              <a:buFontTx/>
              <a:buBlip>
                <a:blip r:embed="rId3"/>
              </a:buBlip>
            </a:pPr>
            <a:r>
              <a:rPr lang="en-IN" sz="1600">
                <a:solidFill>
                  <a:schemeClr val="accent2"/>
                </a:solidFill>
                <a:latin typeface="Arial "/>
              </a:rPr>
              <a:t>ERROR_LINE()</a:t>
            </a:r>
          </a:p>
          <a:p>
            <a:pPr lvl="2" eaLnBrk="1" hangingPunct="1">
              <a:buFontTx/>
              <a:buBlip>
                <a:blip r:embed="rId3"/>
              </a:buBlip>
            </a:pPr>
            <a:r>
              <a:rPr lang="en-IN" sz="1600">
                <a:solidFill>
                  <a:srgbClr val="FF0000"/>
                </a:solidFill>
                <a:latin typeface="Arial "/>
              </a:rPr>
              <a:t>ERROR_MESSAGE()</a:t>
            </a:r>
          </a:p>
          <a:p>
            <a:pPr lvl="2" eaLnBrk="1" hangingPunct="1">
              <a:buFontTx/>
              <a:buBlip>
                <a:blip r:embed="rId3"/>
              </a:buBlip>
            </a:pPr>
            <a:r>
              <a:rPr lang="en-IN" sz="1600">
                <a:solidFill>
                  <a:schemeClr val="accent2"/>
                </a:solidFill>
                <a:latin typeface="Arial "/>
              </a:rPr>
              <a:t>ERROR_NUMBER()</a:t>
            </a:r>
          </a:p>
          <a:p>
            <a:pPr lvl="2" eaLnBrk="1" hangingPunct="1">
              <a:buFontTx/>
              <a:buBlip>
                <a:blip r:embed="rId3"/>
              </a:buBlip>
            </a:pPr>
            <a:r>
              <a:rPr lang="en-IN" sz="1600">
                <a:solidFill>
                  <a:schemeClr val="accent2"/>
                </a:solidFill>
                <a:latin typeface="Arial "/>
              </a:rPr>
              <a:t>ERROR_PROCEDURE</a:t>
            </a:r>
          </a:p>
          <a:p>
            <a:pPr lvl="2" eaLnBrk="1" hangingPunct="1">
              <a:buFontTx/>
              <a:buBlip>
                <a:blip r:embed="rId3"/>
              </a:buBlip>
            </a:pPr>
            <a:r>
              <a:rPr lang="en-IN" sz="1600">
                <a:solidFill>
                  <a:schemeClr val="accent2"/>
                </a:solidFill>
                <a:latin typeface="Arial "/>
              </a:rPr>
              <a:t>ERROR_SEVERITY(): </a:t>
            </a:r>
          </a:p>
          <a:p>
            <a:pPr lvl="2" eaLnBrk="1" hangingPunct="1">
              <a:buFontTx/>
              <a:buBlip>
                <a:blip r:embed="rId3"/>
              </a:buBlip>
            </a:pPr>
            <a:r>
              <a:rPr lang="en-IN" sz="1600">
                <a:solidFill>
                  <a:schemeClr val="accent2"/>
                </a:solidFill>
                <a:latin typeface="Arial "/>
              </a:rPr>
              <a:t>ERROR_STATE()</a:t>
            </a:r>
          </a:p>
          <a:p>
            <a:pPr lvl="2" eaLnBrk="1" hangingPunct="1">
              <a:buFontTx/>
              <a:buNone/>
            </a:pPr>
            <a:endParaRPr lang="en-IN" sz="1600">
              <a:solidFill>
                <a:schemeClr val="accent2"/>
              </a:solidFill>
              <a:latin typeface="Arial "/>
            </a:endParaRPr>
          </a:p>
          <a:p>
            <a:pPr eaLnBrk="1" hangingPunct="1">
              <a:buFontTx/>
              <a:buNone/>
            </a:pPr>
            <a:r>
              <a:rPr lang="en-IN" sz="2000">
                <a:solidFill>
                  <a:schemeClr val="accent2"/>
                </a:solidFill>
                <a:latin typeface="Arial "/>
              </a:rPr>
              <a:t>	</a:t>
            </a:r>
            <a:endParaRPr lang="en-IN" sz="2000" i="1">
              <a:solidFill>
                <a:schemeClr val="accent2"/>
              </a:solidFill>
              <a:latin typeface="Arial "/>
            </a:endParaRPr>
          </a:p>
        </p:txBody>
      </p:sp>
      <p:sp>
        <p:nvSpPr>
          <p:cNvPr id="8195"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cs typeface="Times New Roman" pitchFamily="18" charset="0"/>
              </a:defRPr>
            </a:lvl1pPr>
            <a:lvl2pPr marL="742950" indent="-285750" eaLnBrk="0" hangingPunct="0">
              <a:defRPr sz="2400">
                <a:latin typeface="Times New Roman" pitchFamily="18" charset="0"/>
              </a:defRPr>
            </a:lvl2pPr>
            <a:lvl3pPr marL="1143000" indent="-228600" eaLnBrk="0" hangingPunct="0">
              <a:defRPr sz="2400">
                <a:latin typeface="Times New Roman" pitchFamily="18" charset="0"/>
              </a:defRPr>
            </a:lvl3pPr>
            <a:lvl4pPr marL="1600200" indent="-228600" eaLnBrk="0" hangingPunct="0">
              <a:defRPr sz="2400">
                <a:latin typeface="Times New Roman" pitchFamily="18" charset="0"/>
              </a:defRPr>
            </a:lvl4pPr>
            <a:lvl5pPr marL="2057400" indent="-228600" eaLnBrk="0" hangingPunct="0">
              <a:defRPr sz="2400">
                <a:latin typeface="Times New Roman" pitchFamily="18" charset="0"/>
              </a:defRPr>
            </a:lvl5pPr>
            <a:lvl6pPr marL="2514600" indent="-228600" eaLnBrk="0" fontAlgn="base" hangingPunct="0">
              <a:spcBef>
                <a:spcPct val="0"/>
              </a:spcBef>
              <a:spcAft>
                <a:spcPct val="0"/>
              </a:spcAft>
              <a:defRPr sz="2400">
                <a:latin typeface="Times New Roman" pitchFamily="18" charset="0"/>
              </a:defRPr>
            </a:lvl6pPr>
            <a:lvl7pPr marL="2971800" indent="-228600" eaLnBrk="0" fontAlgn="base" hangingPunct="0">
              <a:spcBef>
                <a:spcPct val="0"/>
              </a:spcBef>
              <a:spcAft>
                <a:spcPct val="0"/>
              </a:spcAft>
              <a:defRPr sz="2400">
                <a:latin typeface="Times New Roman" pitchFamily="18" charset="0"/>
              </a:defRPr>
            </a:lvl7pPr>
            <a:lvl8pPr marL="3429000" indent="-228600" eaLnBrk="0" fontAlgn="base" hangingPunct="0">
              <a:spcBef>
                <a:spcPct val="0"/>
              </a:spcBef>
              <a:spcAft>
                <a:spcPct val="0"/>
              </a:spcAft>
              <a:defRPr sz="2400">
                <a:latin typeface="Times New Roman" pitchFamily="18" charset="0"/>
              </a:defRPr>
            </a:lvl8pPr>
            <a:lvl9pPr marL="3886200" indent="-228600" eaLnBrk="0" fontAlgn="base" hangingPunct="0">
              <a:spcBef>
                <a:spcPct val="0"/>
              </a:spcBef>
              <a:spcAft>
                <a:spcPct val="0"/>
              </a:spcAft>
              <a:defRPr sz="2400">
                <a:latin typeface="Times New Roman" pitchFamily="18" charset="0"/>
              </a:defRPr>
            </a:lvl9pPr>
          </a:lstStyle>
          <a:p>
            <a:r>
              <a:rPr lang="en-US"/>
              <a:t>Handling Errors and Exceptions (Contd.)</a:t>
            </a:r>
          </a:p>
        </p:txBody>
      </p:sp>
      <p:sp>
        <p:nvSpPr>
          <p:cNvPr id="8196" name="TextBox 4"/>
          <p:cNvSpPr txBox="1">
            <a:spLocks noChangeArrowheads="1"/>
          </p:cNvSpPr>
          <p:nvPr/>
        </p:nvSpPr>
        <p:spPr bwMode="auto">
          <a:xfrm>
            <a:off x="7010400" y="2438400"/>
            <a:ext cx="23622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Specifies the text of the message that would be returned to the application.</a:t>
            </a:r>
          </a:p>
        </p:txBody>
      </p:sp>
    </p:spTree>
    <p:extLst>
      <p:ext uri="{BB962C8B-B14F-4D97-AF65-F5344CB8AC3E}">
        <p14:creationId xmlns:p14="http://schemas.microsoft.com/office/powerpoint/2010/main" val="907442140"/>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idx="1"/>
          </p:nvPr>
        </p:nvSpPr>
        <p:spPr bwMode="auto">
          <a:xfrm>
            <a:off x="3032126"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lvl="1" eaLnBrk="1" hangingPunct="1">
              <a:buFontTx/>
              <a:buBlip>
                <a:blip r:embed="rId3"/>
              </a:buBlip>
            </a:pPr>
            <a:r>
              <a:rPr lang="en-US" sz="1800">
                <a:solidFill>
                  <a:schemeClr val="accent2"/>
                </a:solidFill>
                <a:latin typeface="Arial "/>
              </a:rPr>
              <a:t>In the CATCH block, you can use the following system functions to determine the information about errors:</a:t>
            </a:r>
            <a:endParaRPr lang="en-IN" sz="1800">
              <a:solidFill>
                <a:schemeClr val="accent2"/>
              </a:solidFill>
              <a:latin typeface="Arial "/>
            </a:endParaRPr>
          </a:p>
          <a:p>
            <a:pPr lvl="2" eaLnBrk="1" hangingPunct="1">
              <a:buFontTx/>
              <a:buBlip>
                <a:blip r:embed="rId3"/>
              </a:buBlip>
            </a:pPr>
            <a:r>
              <a:rPr lang="en-IN" sz="1600">
                <a:solidFill>
                  <a:schemeClr val="accent2"/>
                </a:solidFill>
                <a:latin typeface="Arial "/>
              </a:rPr>
              <a:t>ERROR_LINE()</a:t>
            </a:r>
          </a:p>
          <a:p>
            <a:pPr lvl="2" eaLnBrk="1" hangingPunct="1">
              <a:buFontTx/>
              <a:buBlip>
                <a:blip r:embed="rId3"/>
              </a:buBlip>
            </a:pPr>
            <a:r>
              <a:rPr lang="en-IN" sz="1600">
                <a:solidFill>
                  <a:schemeClr val="accent2"/>
                </a:solidFill>
                <a:latin typeface="Arial "/>
              </a:rPr>
              <a:t>ERROR_MESSAGE()</a:t>
            </a:r>
          </a:p>
          <a:p>
            <a:pPr lvl="2" eaLnBrk="1" hangingPunct="1">
              <a:buFontTx/>
              <a:buBlip>
                <a:blip r:embed="rId3"/>
              </a:buBlip>
            </a:pPr>
            <a:r>
              <a:rPr lang="en-IN" sz="1600">
                <a:solidFill>
                  <a:srgbClr val="FF0000"/>
                </a:solidFill>
                <a:latin typeface="Arial "/>
              </a:rPr>
              <a:t>ERROR_NUMBER()</a:t>
            </a:r>
          </a:p>
          <a:p>
            <a:pPr lvl="2" eaLnBrk="1" hangingPunct="1">
              <a:buFontTx/>
              <a:buBlip>
                <a:blip r:embed="rId3"/>
              </a:buBlip>
            </a:pPr>
            <a:r>
              <a:rPr lang="en-IN" sz="1600">
                <a:solidFill>
                  <a:schemeClr val="accent2"/>
                </a:solidFill>
                <a:latin typeface="Arial "/>
              </a:rPr>
              <a:t>ERROR_PROCEDURE</a:t>
            </a:r>
          </a:p>
          <a:p>
            <a:pPr lvl="2" eaLnBrk="1" hangingPunct="1">
              <a:buFontTx/>
              <a:buBlip>
                <a:blip r:embed="rId3"/>
              </a:buBlip>
            </a:pPr>
            <a:r>
              <a:rPr lang="en-IN" sz="1600">
                <a:solidFill>
                  <a:schemeClr val="accent2"/>
                </a:solidFill>
                <a:latin typeface="Arial "/>
              </a:rPr>
              <a:t>ERROR_SEVERITY(): </a:t>
            </a:r>
          </a:p>
          <a:p>
            <a:pPr lvl="2" eaLnBrk="1" hangingPunct="1">
              <a:buFontTx/>
              <a:buBlip>
                <a:blip r:embed="rId3"/>
              </a:buBlip>
            </a:pPr>
            <a:r>
              <a:rPr lang="en-IN" sz="1600">
                <a:solidFill>
                  <a:schemeClr val="accent2"/>
                </a:solidFill>
                <a:latin typeface="Arial "/>
              </a:rPr>
              <a:t>ERROR_STATE()</a:t>
            </a:r>
          </a:p>
          <a:p>
            <a:pPr lvl="2" eaLnBrk="1" hangingPunct="1">
              <a:buFontTx/>
              <a:buNone/>
            </a:pPr>
            <a:endParaRPr lang="en-IN" sz="1600">
              <a:solidFill>
                <a:schemeClr val="accent2"/>
              </a:solidFill>
              <a:latin typeface="Arial "/>
            </a:endParaRPr>
          </a:p>
          <a:p>
            <a:pPr eaLnBrk="1" hangingPunct="1">
              <a:buFontTx/>
              <a:buNone/>
            </a:pPr>
            <a:r>
              <a:rPr lang="en-IN" sz="2000">
                <a:solidFill>
                  <a:schemeClr val="accent2"/>
                </a:solidFill>
                <a:latin typeface="Arial "/>
              </a:rPr>
              <a:t>	</a:t>
            </a:r>
            <a:endParaRPr lang="en-IN" sz="2000" i="1">
              <a:solidFill>
                <a:schemeClr val="accent2"/>
              </a:solidFill>
              <a:latin typeface="Arial "/>
            </a:endParaRPr>
          </a:p>
        </p:txBody>
      </p:sp>
      <p:sp>
        <p:nvSpPr>
          <p:cNvPr id="9219"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cs typeface="Times New Roman" pitchFamily="18" charset="0"/>
              </a:defRPr>
            </a:lvl1pPr>
            <a:lvl2pPr marL="742950" indent="-285750" eaLnBrk="0" hangingPunct="0">
              <a:defRPr sz="2400">
                <a:latin typeface="Times New Roman" pitchFamily="18" charset="0"/>
              </a:defRPr>
            </a:lvl2pPr>
            <a:lvl3pPr marL="1143000" indent="-228600" eaLnBrk="0" hangingPunct="0">
              <a:defRPr sz="2400">
                <a:latin typeface="Times New Roman" pitchFamily="18" charset="0"/>
              </a:defRPr>
            </a:lvl3pPr>
            <a:lvl4pPr marL="1600200" indent="-228600" eaLnBrk="0" hangingPunct="0">
              <a:defRPr sz="2400">
                <a:latin typeface="Times New Roman" pitchFamily="18" charset="0"/>
              </a:defRPr>
            </a:lvl4pPr>
            <a:lvl5pPr marL="2057400" indent="-228600" eaLnBrk="0" hangingPunct="0">
              <a:defRPr sz="2400">
                <a:latin typeface="Times New Roman" pitchFamily="18" charset="0"/>
              </a:defRPr>
            </a:lvl5pPr>
            <a:lvl6pPr marL="2514600" indent="-228600" eaLnBrk="0" fontAlgn="base" hangingPunct="0">
              <a:spcBef>
                <a:spcPct val="0"/>
              </a:spcBef>
              <a:spcAft>
                <a:spcPct val="0"/>
              </a:spcAft>
              <a:defRPr sz="2400">
                <a:latin typeface="Times New Roman" pitchFamily="18" charset="0"/>
              </a:defRPr>
            </a:lvl6pPr>
            <a:lvl7pPr marL="2971800" indent="-228600" eaLnBrk="0" fontAlgn="base" hangingPunct="0">
              <a:spcBef>
                <a:spcPct val="0"/>
              </a:spcBef>
              <a:spcAft>
                <a:spcPct val="0"/>
              </a:spcAft>
              <a:defRPr sz="2400">
                <a:latin typeface="Times New Roman" pitchFamily="18" charset="0"/>
              </a:defRPr>
            </a:lvl7pPr>
            <a:lvl8pPr marL="3429000" indent="-228600" eaLnBrk="0" fontAlgn="base" hangingPunct="0">
              <a:spcBef>
                <a:spcPct val="0"/>
              </a:spcBef>
              <a:spcAft>
                <a:spcPct val="0"/>
              </a:spcAft>
              <a:defRPr sz="2400">
                <a:latin typeface="Times New Roman" pitchFamily="18" charset="0"/>
              </a:defRPr>
            </a:lvl8pPr>
            <a:lvl9pPr marL="3886200" indent="-228600" eaLnBrk="0" fontAlgn="base" hangingPunct="0">
              <a:spcBef>
                <a:spcPct val="0"/>
              </a:spcBef>
              <a:spcAft>
                <a:spcPct val="0"/>
              </a:spcAft>
              <a:defRPr sz="2400">
                <a:latin typeface="Times New Roman" pitchFamily="18" charset="0"/>
              </a:defRPr>
            </a:lvl9pPr>
          </a:lstStyle>
          <a:p>
            <a:r>
              <a:rPr lang="en-US"/>
              <a:t>Handling Errors and Exceptions (Contd.)</a:t>
            </a:r>
          </a:p>
        </p:txBody>
      </p:sp>
      <p:sp>
        <p:nvSpPr>
          <p:cNvPr id="9220" name="TextBox 4"/>
          <p:cNvSpPr txBox="1">
            <a:spLocks noChangeArrowheads="1"/>
          </p:cNvSpPr>
          <p:nvPr/>
        </p:nvSpPr>
        <p:spPr bwMode="auto">
          <a:xfrm>
            <a:off x="6934200" y="2789239"/>
            <a:ext cx="2362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Returns the error number.</a:t>
            </a:r>
          </a:p>
        </p:txBody>
      </p:sp>
    </p:spTree>
    <p:extLst>
      <p:ext uri="{BB962C8B-B14F-4D97-AF65-F5344CB8AC3E}">
        <p14:creationId xmlns:p14="http://schemas.microsoft.com/office/powerpoint/2010/main" val="330751212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idx="1"/>
          </p:nvPr>
        </p:nvSpPr>
        <p:spPr bwMode="auto">
          <a:xfrm>
            <a:off x="3032126"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buFontTx/>
              <a:buBlip>
                <a:blip r:embed="rId3"/>
              </a:buBlip>
            </a:pPr>
            <a:r>
              <a:rPr lang="en-US" sz="2000">
                <a:solidFill>
                  <a:schemeClr val="accent2"/>
                </a:solidFill>
                <a:cs typeface="Times New Roman" pitchFamily="18" charset="0"/>
              </a:rPr>
              <a:t>UDF contains the following components:</a:t>
            </a:r>
          </a:p>
          <a:p>
            <a:pPr lvl="1" eaLnBrk="1" hangingPunct="1">
              <a:buFontTx/>
              <a:buBlip>
                <a:blip r:embed="rId4"/>
              </a:buBlip>
            </a:pPr>
            <a:r>
              <a:rPr lang="en-IN" sz="1800">
                <a:solidFill>
                  <a:schemeClr val="accent2"/>
                </a:solidFill>
                <a:latin typeface="Arial "/>
                <a:cs typeface="Times New Roman" pitchFamily="18" charset="0"/>
              </a:rPr>
              <a:t>Function name with optional schema/owner name</a:t>
            </a:r>
          </a:p>
          <a:p>
            <a:pPr lvl="1" eaLnBrk="1" hangingPunct="1">
              <a:buFontTx/>
              <a:buBlip>
                <a:blip r:embed="rId4"/>
              </a:buBlip>
            </a:pPr>
            <a:r>
              <a:rPr lang="en-IN" sz="1800">
                <a:solidFill>
                  <a:schemeClr val="accent2"/>
                </a:solidFill>
                <a:latin typeface="Arial "/>
                <a:cs typeface="Times New Roman" pitchFamily="18" charset="0"/>
              </a:rPr>
              <a:t>Input parameter name and data type</a:t>
            </a:r>
          </a:p>
          <a:p>
            <a:pPr lvl="1" eaLnBrk="1" hangingPunct="1">
              <a:buFontTx/>
              <a:buBlip>
                <a:blip r:embed="rId4"/>
              </a:buBlip>
            </a:pPr>
            <a:r>
              <a:rPr lang="en-IN" sz="1800">
                <a:solidFill>
                  <a:schemeClr val="accent2"/>
                </a:solidFill>
                <a:latin typeface="Arial "/>
                <a:cs typeface="Times New Roman" pitchFamily="18" charset="0"/>
              </a:rPr>
              <a:t>Options applicable to the input parameter</a:t>
            </a:r>
          </a:p>
          <a:p>
            <a:pPr lvl="1" eaLnBrk="1" hangingPunct="1">
              <a:buFontTx/>
              <a:buBlip>
                <a:blip r:embed="rId4"/>
              </a:buBlip>
            </a:pPr>
            <a:r>
              <a:rPr lang="en-IN" sz="1800">
                <a:solidFill>
                  <a:schemeClr val="accent2"/>
                </a:solidFill>
                <a:latin typeface="Arial "/>
                <a:cs typeface="Times New Roman" pitchFamily="18" charset="0"/>
              </a:rPr>
              <a:t>Return parameter data type and optional name</a:t>
            </a:r>
          </a:p>
          <a:p>
            <a:pPr lvl="1" eaLnBrk="1" hangingPunct="1">
              <a:buFontTx/>
              <a:buBlip>
                <a:blip r:embed="rId4"/>
              </a:buBlip>
            </a:pPr>
            <a:r>
              <a:rPr lang="en-IN" sz="1800">
                <a:solidFill>
                  <a:schemeClr val="accent2"/>
                </a:solidFill>
                <a:latin typeface="Arial "/>
                <a:cs typeface="Times New Roman" pitchFamily="18" charset="0"/>
              </a:rPr>
              <a:t>Options applicable to the return parameter</a:t>
            </a:r>
          </a:p>
          <a:p>
            <a:pPr lvl="1" eaLnBrk="1" hangingPunct="1">
              <a:buFontTx/>
              <a:buBlip>
                <a:blip r:embed="rId4"/>
              </a:buBlip>
            </a:pPr>
            <a:r>
              <a:rPr lang="en-IN" sz="1800">
                <a:solidFill>
                  <a:schemeClr val="accent2"/>
                </a:solidFill>
                <a:latin typeface="Arial "/>
                <a:cs typeface="Times New Roman" pitchFamily="18" charset="0"/>
              </a:rPr>
              <a:t>One or more T-SQL statements</a:t>
            </a:r>
          </a:p>
        </p:txBody>
      </p:sp>
      <p:sp>
        <p:nvSpPr>
          <p:cNvPr id="4099" name="Text Box 3"/>
          <p:cNvSpPr txBox="1">
            <a:spLocks noChangeArrowheads="1"/>
          </p:cNvSpPr>
          <p:nvPr/>
        </p:nvSpPr>
        <p:spPr bwMode="auto">
          <a:xfrm>
            <a:off x="173355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defRPr>
            </a:lvl1pPr>
            <a:lvl2pPr marL="742950" indent="-285750" eaLnBrk="0" hangingPunct="0">
              <a:defRPr sz="2400">
                <a:latin typeface="Times New Roman" pitchFamily="18" charset="0"/>
              </a:defRPr>
            </a:lvl2pPr>
            <a:lvl3pPr marL="1143000" indent="-228600" eaLnBrk="0" hangingPunct="0">
              <a:defRPr sz="2400">
                <a:latin typeface="Times New Roman" pitchFamily="18" charset="0"/>
              </a:defRPr>
            </a:lvl3pPr>
            <a:lvl4pPr marL="1600200" indent="-228600" eaLnBrk="0" hangingPunct="0">
              <a:defRPr sz="2400">
                <a:latin typeface="Times New Roman" pitchFamily="18" charset="0"/>
              </a:defRPr>
            </a:lvl4pPr>
            <a:lvl5pPr marL="2057400" indent="-228600" eaLnBrk="0" hangingPunct="0">
              <a:defRPr sz="2400">
                <a:latin typeface="Times New Roman" pitchFamily="18" charset="0"/>
              </a:defRPr>
            </a:lvl5pPr>
            <a:lvl6pPr marL="2514600" indent="-228600" eaLnBrk="0" fontAlgn="base" hangingPunct="0">
              <a:spcBef>
                <a:spcPct val="0"/>
              </a:spcBef>
              <a:spcAft>
                <a:spcPct val="0"/>
              </a:spcAft>
              <a:defRPr sz="2400">
                <a:latin typeface="Times New Roman" pitchFamily="18" charset="0"/>
              </a:defRPr>
            </a:lvl6pPr>
            <a:lvl7pPr marL="2971800" indent="-228600" eaLnBrk="0" fontAlgn="base" hangingPunct="0">
              <a:spcBef>
                <a:spcPct val="0"/>
              </a:spcBef>
              <a:spcAft>
                <a:spcPct val="0"/>
              </a:spcAft>
              <a:defRPr sz="2400">
                <a:latin typeface="Times New Roman" pitchFamily="18" charset="0"/>
              </a:defRPr>
            </a:lvl7pPr>
            <a:lvl8pPr marL="3429000" indent="-228600" eaLnBrk="0" fontAlgn="base" hangingPunct="0">
              <a:spcBef>
                <a:spcPct val="0"/>
              </a:spcBef>
              <a:spcAft>
                <a:spcPct val="0"/>
              </a:spcAft>
              <a:defRPr sz="2400">
                <a:latin typeface="Times New Roman" pitchFamily="18" charset="0"/>
              </a:defRPr>
            </a:lvl8pPr>
            <a:lvl9pPr marL="3886200" indent="-228600" eaLnBrk="0" fontAlgn="base" hangingPunct="0">
              <a:spcBef>
                <a:spcPct val="0"/>
              </a:spcBef>
              <a:spcAft>
                <a:spcPct val="0"/>
              </a:spcAft>
              <a:defRPr sz="2400">
                <a:latin typeface="Times New Roman" pitchFamily="18" charset="0"/>
              </a:defRPr>
            </a:lvl9pPr>
          </a:lstStyle>
          <a:p>
            <a:r>
              <a:rPr lang="en-US" dirty="0"/>
              <a:t>Creating UDFs</a:t>
            </a:r>
          </a:p>
        </p:txBody>
      </p:sp>
    </p:spTree>
    <p:extLst>
      <p:ext uri="{BB962C8B-B14F-4D97-AF65-F5344CB8AC3E}">
        <p14:creationId xmlns:p14="http://schemas.microsoft.com/office/powerpoint/2010/main" val="126310053"/>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idx="1"/>
          </p:nvPr>
        </p:nvSpPr>
        <p:spPr bwMode="auto">
          <a:xfrm>
            <a:off x="3032126"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lvl="1" eaLnBrk="1" hangingPunct="1">
              <a:buFontTx/>
              <a:buBlip>
                <a:blip r:embed="rId3"/>
              </a:buBlip>
            </a:pPr>
            <a:r>
              <a:rPr lang="en-US" sz="1800">
                <a:solidFill>
                  <a:schemeClr val="accent2"/>
                </a:solidFill>
                <a:latin typeface="Arial "/>
              </a:rPr>
              <a:t>In the CATCH block, you can use the following system functions to determine the information about errors:</a:t>
            </a:r>
            <a:endParaRPr lang="en-IN" sz="1800">
              <a:solidFill>
                <a:schemeClr val="accent2"/>
              </a:solidFill>
              <a:latin typeface="Arial "/>
            </a:endParaRPr>
          </a:p>
          <a:p>
            <a:pPr lvl="2" eaLnBrk="1" hangingPunct="1">
              <a:buFontTx/>
              <a:buBlip>
                <a:blip r:embed="rId3"/>
              </a:buBlip>
            </a:pPr>
            <a:r>
              <a:rPr lang="en-IN" sz="1600">
                <a:solidFill>
                  <a:schemeClr val="accent2"/>
                </a:solidFill>
                <a:latin typeface="Arial "/>
              </a:rPr>
              <a:t>ERROR_LINE()</a:t>
            </a:r>
          </a:p>
          <a:p>
            <a:pPr lvl="2" eaLnBrk="1" hangingPunct="1">
              <a:buFontTx/>
              <a:buBlip>
                <a:blip r:embed="rId3"/>
              </a:buBlip>
            </a:pPr>
            <a:r>
              <a:rPr lang="en-IN" sz="1600">
                <a:solidFill>
                  <a:schemeClr val="accent2"/>
                </a:solidFill>
                <a:latin typeface="Arial "/>
              </a:rPr>
              <a:t>ERROR_MESSAGE()</a:t>
            </a:r>
          </a:p>
          <a:p>
            <a:pPr lvl="2" eaLnBrk="1" hangingPunct="1">
              <a:buFontTx/>
              <a:buBlip>
                <a:blip r:embed="rId3"/>
              </a:buBlip>
            </a:pPr>
            <a:r>
              <a:rPr lang="en-IN" sz="1600">
                <a:solidFill>
                  <a:schemeClr val="accent2"/>
                </a:solidFill>
                <a:latin typeface="Arial "/>
              </a:rPr>
              <a:t>ERROR_NUMBER()</a:t>
            </a:r>
          </a:p>
          <a:p>
            <a:pPr lvl="2" eaLnBrk="1" hangingPunct="1">
              <a:buFontTx/>
              <a:buBlip>
                <a:blip r:embed="rId3"/>
              </a:buBlip>
            </a:pPr>
            <a:r>
              <a:rPr lang="en-IN" sz="1600">
                <a:solidFill>
                  <a:srgbClr val="FF0000"/>
                </a:solidFill>
                <a:latin typeface="Arial "/>
              </a:rPr>
              <a:t>ERROR_PROCEDURE</a:t>
            </a:r>
          </a:p>
          <a:p>
            <a:pPr lvl="2" eaLnBrk="1" hangingPunct="1">
              <a:buFontTx/>
              <a:buBlip>
                <a:blip r:embed="rId3"/>
              </a:buBlip>
            </a:pPr>
            <a:r>
              <a:rPr lang="en-IN" sz="1600">
                <a:solidFill>
                  <a:schemeClr val="accent2"/>
                </a:solidFill>
                <a:latin typeface="Arial "/>
              </a:rPr>
              <a:t>ERROR_SEVERITY(): </a:t>
            </a:r>
          </a:p>
          <a:p>
            <a:pPr lvl="2" eaLnBrk="1" hangingPunct="1">
              <a:buFontTx/>
              <a:buBlip>
                <a:blip r:embed="rId3"/>
              </a:buBlip>
            </a:pPr>
            <a:r>
              <a:rPr lang="en-IN" sz="1600">
                <a:solidFill>
                  <a:schemeClr val="accent2"/>
                </a:solidFill>
                <a:latin typeface="Arial "/>
              </a:rPr>
              <a:t>ERROR_STATE()</a:t>
            </a:r>
          </a:p>
          <a:p>
            <a:pPr lvl="2" eaLnBrk="1" hangingPunct="1">
              <a:buFontTx/>
              <a:buNone/>
            </a:pPr>
            <a:endParaRPr lang="en-IN" sz="1600">
              <a:solidFill>
                <a:schemeClr val="accent2"/>
              </a:solidFill>
              <a:latin typeface="Arial "/>
            </a:endParaRPr>
          </a:p>
          <a:p>
            <a:pPr eaLnBrk="1" hangingPunct="1">
              <a:buFontTx/>
              <a:buNone/>
            </a:pPr>
            <a:r>
              <a:rPr lang="en-IN" sz="2000">
                <a:solidFill>
                  <a:schemeClr val="accent2"/>
                </a:solidFill>
                <a:latin typeface="Arial "/>
              </a:rPr>
              <a:t>	</a:t>
            </a:r>
            <a:endParaRPr lang="en-IN" sz="2000" i="1">
              <a:solidFill>
                <a:schemeClr val="accent2"/>
              </a:solidFill>
              <a:latin typeface="Arial "/>
            </a:endParaRPr>
          </a:p>
        </p:txBody>
      </p:sp>
      <p:sp>
        <p:nvSpPr>
          <p:cNvPr id="10243"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cs typeface="Times New Roman" pitchFamily="18" charset="0"/>
              </a:defRPr>
            </a:lvl1pPr>
            <a:lvl2pPr marL="742950" indent="-285750" eaLnBrk="0" hangingPunct="0">
              <a:defRPr sz="2400">
                <a:latin typeface="Times New Roman" pitchFamily="18" charset="0"/>
              </a:defRPr>
            </a:lvl2pPr>
            <a:lvl3pPr marL="1143000" indent="-228600" eaLnBrk="0" hangingPunct="0">
              <a:defRPr sz="2400">
                <a:latin typeface="Times New Roman" pitchFamily="18" charset="0"/>
              </a:defRPr>
            </a:lvl3pPr>
            <a:lvl4pPr marL="1600200" indent="-228600" eaLnBrk="0" hangingPunct="0">
              <a:defRPr sz="2400">
                <a:latin typeface="Times New Roman" pitchFamily="18" charset="0"/>
              </a:defRPr>
            </a:lvl4pPr>
            <a:lvl5pPr marL="2057400" indent="-228600" eaLnBrk="0" hangingPunct="0">
              <a:defRPr sz="2400">
                <a:latin typeface="Times New Roman" pitchFamily="18" charset="0"/>
              </a:defRPr>
            </a:lvl5pPr>
            <a:lvl6pPr marL="2514600" indent="-228600" eaLnBrk="0" fontAlgn="base" hangingPunct="0">
              <a:spcBef>
                <a:spcPct val="0"/>
              </a:spcBef>
              <a:spcAft>
                <a:spcPct val="0"/>
              </a:spcAft>
              <a:defRPr sz="2400">
                <a:latin typeface="Times New Roman" pitchFamily="18" charset="0"/>
              </a:defRPr>
            </a:lvl6pPr>
            <a:lvl7pPr marL="2971800" indent="-228600" eaLnBrk="0" fontAlgn="base" hangingPunct="0">
              <a:spcBef>
                <a:spcPct val="0"/>
              </a:spcBef>
              <a:spcAft>
                <a:spcPct val="0"/>
              </a:spcAft>
              <a:defRPr sz="2400">
                <a:latin typeface="Times New Roman" pitchFamily="18" charset="0"/>
              </a:defRPr>
            </a:lvl7pPr>
            <a:lvl8pPr marL="3429000" indent="-228600" eaLnBrk="0" fontAlgn="base" hangingPunct="0">
              <a:spcBef>
                <a:spcPct val="0"/>
              </a:spcBef>
              <a:spcAft>
                <a:spcPct val="0"/>
              </a:spcAft>
              <a:defRPr sz="2400">
                <a:latin typeface="Times New Roman" pitchFamily="18" charset="0"/>
              </a:defRPr>
            </a:lvl8pPr>
            <a:lvl9pPr marL="3886200" indent="-228600" eaLnBrk="0" fontAlgn="base" hangingPunct="0">
              <a:spcBef>
                <a:spcPct val="0"/>
              </a:spcBef>
              <a:spcAft>
                <a:spcPct val="0"/>
              </a:spcAft>
              <a:defRPr sz="2400">
                <a:latin typeface="Times New Roman" pitchFamily="18" charset="0"/>
              </a:defRPr>
            </a:lvl9pPr>
          </a:lstStyle>
          <a:p>
            <a:r>
              <a:rPr lang="en-US" dirty="0"/>
              <a:t>Handling Errors and Exceptions (Contd.)</a:t>
            </a:r>
          </a:p>
        </p:txBody>
      </p:sp>
      <p:sp>
        <p:nvSpPr>
          <p:cNvPr id="10244" name="TextBox 4"/>
          <p:cNvSpPr txBox="1">
            <a:spLocks noChangeArrowheads="1"/>
          </p:cNvSpPr>
          <p:nvPr/>
        </p:nvSpPr>
        <p:spPr bwMode="auto">
          <a:xfrm>
            <a:off x="7010400" y="3086100"/>
            <a:ext cx="23622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Returns the name of the stored procedure or trigger in which the error occurred.</a:t>
            </a:r>
          </a:p>
        </p:txBody>
      </p:sp>
    </p:spTree>
    <p:extLst>
      <p:ext uri="{BB962C8B-B14F-4D97-AF65-F5344CB8AC3E}">
        <p14:creationId xmlns:p14="http://schemas.microsoft.com/office/powerpoint/2010/main" val="2235853990"/>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idx="1"/>
          </p:nvPr>
        </p:nvSpPr>
        <p:spPr bwMode="auto">
          <a:xfrm>
            <a:off x="3032126"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lvl="1" eaLnBrk="1" hangingPunct="1">
              <a:buFontTx/>
              <a:buBlip>
                <a:blip r:embed="rId3"/>
              </a:buBlip>
            </a:pPr>
            <a:r>
              <a:rPr lang="en-US" sz="1800">
                <a:solidFill>
                  <a:schemeClr val="accent2"/>
                </a:solidFill>
                <a:latin typeface="Arial "/>
              </a:rPr>
              <a:t>In the CATCH block, you can use the following system functions to determine the information about errors:</a:t>
            </a:r>
            <a:endParaRPr lang="en-IN" sz="1800">
              <a:solidFill>
                <a:schemeClr val="accent2"/>
              </a:solidFill>
              <a:latin typeface="Arial "/>
            </a:endParaRPr>
          </a:p>
          <a:p>
            <a:pPr lvl="2" eaLnBrk="1" hangingPunct="1">
              <a:buFontTx/>
              <a:buBlip>
                <a:blip r:embed="rId3"/>
              </a:buBlip>
            </a:pPr>
            <a:r>
              <a:rPr lang="en-IN" sz="1600">
                <a:solidFill>
                  <a:schemeClr val="accent2"/>
                </a:solidFill>
                <a:latin typeface="Arial "/>
              </a:rPr>
              <a:t>ERROR_LINE()</a:t>
            </a:r>
          </a:p>
          <a:p>
            <a:pPr lvl="2" eaLnBrk="1" hangingPunct="1">
              <a:buFontTx/>
              <a:buBlip>
                <a:blip r:embed="rId3"/>
              </a:buBlip>
            </a:pPr>
            <a:r>
              <a:rPr lang="en-IN" sz="1600">
                <a:solidFill>
                  <a:schemeClr val="accent2"/>
                </a:solidFill>
                <a:latin typeface="Arial "/>
              </a:rPr>
              <a:t>ERROR_MESSAGE()</a:t>
            </a:r>
          </a:p>
          <a:p>
            <a:pPr lvl="2" eaLnBrk="1" hangingPunct="1">
              <a:buFontTx/>
              <a:buBlip>
                <a:blip r:embed="rId3"/>
              </a:buBlip>
            </a:pPr>
            <a:r>
              <a:rPr lang="en-IN" sz="1600">
                <a:solidFill>
                  <a:schemeClr val="accent2"/>
                </a:solidFill>
                <a:latin typeface="Arial "/>
              </a:rPr>
              <a:t>ERROR_NUMBER()</a:t>
            </a:r>
          </a:p>
          <a:p>
            <a:pPr lvl="2" eaLnBrk="1" hangingPunct="1">
              <a:buFontTx/>
              <a:buBlip>
                <a:blip r:embed="rId3"/>
              </a:buBlip>
            </a:pPr>
            <a:r>
              <a:rPr lang="en-IN" sz="1600">
                <a:solidFill>
                  <a:schemeClr val="accent2"/>
                </a:solidFill>
                <a:latin typeface="Arial "/>
              </a:rPr>
              <a:t>ERROR_PROCEDURE</a:t>
            </a:r>
          </a:p>
          <a:p>
            <a:pPr lvl="2" eaLnBrk="1" hangingPunct="1">
              <a:buFontTx/>
              <a:buBlip>
                <a:blip r:embed="rId3"/>
              </a:buBlip>
            </a:pPr>
            <a:r>
              <a:rPr lang="en-IN" sz="1600">
                <a:solidFill>
                  <a:srgbClr val="FF0000"/>
                </a:solidFill>
                <a:latin typeface="Arial "/>
              </a:rPr>
              <a:t>ERROR_SEVERITY()</a:t>
            </a:r>
          </a:p>
          <a:p>
            <a:pPr lvl="2" eaLnBrk="1" hangingPunct="1">
              <a:buFontTx/>
              <a:buBlip>
                <a:blip r:embed="rId3"/>
              </a:buBlip>
            </a:pPr>
            <a:r>
              <a:rPr lang="en-IN" sz="1600">
                <a:solidFill>
                  <a:schemeClr val="accent2"/>
                </a:solidFill>
                <a:latin typeface="Arial "/>
              </a:rPr>
              <a:t>ERROR_STATE()</a:t>
            </a:r>
          </a:p>
          <a:p>
            <a:pPr lvl="2" eaLnBrk="1" hangingPunct="1">
              <a:buFontTx/>
              <a:buNone/>
            </a:pPr>
            <a:endParaRPr lang="en-IN" sz="1600">
              <a:solidFill>
                <a:schemeClr val="accent2"/>
              </a:solidFill>
              <a:latin typeface="Arial "/>
            </a:endParaRPr>
          </a:p>
          <a:p>
            <a:pPr eaLnBrk="1" hangingPunct="1">
              <a:buFontTx/>
              <a:buNone/>
            </a:pPr>
            <a:r>
              <a:rPr lang="en-IN" sz="2000">
                <a:solidFill>
                  <a:schemeClr val="accent2"/>
                </a:solidFill>
                <a:latin typeface="Arial "/>
              </a:rPr>
              <a:t>	</a:t>
            </a:r>
            <a:endParaRPr lang="en-IN" sz="2000" i="1">
              <a:solidFill>
                <a:schemeClr val="accent2"/>
              </a:solidFill>
              <a:latin typeface="Arial "/>
            </a:endParaRPr>
          </a:p>
        </p:txBody>
      </p:sp>
      <p:sp>
        <p:nvSpPr>
          <p:cNvPr id="11267"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b="1" dirty="0">
                <a:solidFill>
                  <a:srgbClr val="FF0000"/>
                </a:solidFill>
                <a:latin typeface="Tahoma" pitchFamily="34" charset="0"/>
                <a:cs typeface="Times New Roman" pitchFamily="18" charset="0"/>
              </a:rPr>
              <a:t>Handling Errors and Exceptions (Contd.)</a:t>
            </a:r>
          </a:p>
        </p:txBody>
      </p:sp>
      <p:sp>
        <p:nvSpPr>
          <p:cNvPr id="11268" name="TextBox 4"/>
          <p:cNvSpPr txBox="1">
            <a:spLocks noChangeArrowheads="1"/>
          </p:cNvSpPr>
          <p:nvPr/>
        </p:nvSpPr>
        <p:spPr bwMode="auto">
          <a:xfrm>
            <a:off x="7010400" y="3355976"/>
            <a:ext cx="2362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Returns the severity.</a:t>
            </a:r>
          </a:p>
        </p:txBody>
      </p:sp>
    </p:spTree>
    <p:extLst>
      <p:ext uri="{BB962C8B-B14F-4D97-AF65-F5344CB8AC3E}">
        <p14:creationId xmlns:p14="http://schemas.microsoft.com/office/powerpoint/2010/main" val="3660749413"/>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idx="1"/>
          </p:nvPr>
        </p:nvSpPr>
        <p:spPr bwMode="auto">
          <a:xfrm>
            <a:off x="3032126"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lvl="1" eaLnBrk="1" hangingPunct="1">
              <a:buFontTx/>
              <a:buBlip>
                <a:blip r:embed="rId3"/>
              </a:buBlip>
            </a:pPr>
            <a:r>
              <a:rPr lang="en-US" sz="1800">
                <a:solidFill>
                  <a:schemeClr val="accent2"/>
                </a:solidFill>
                <a:latin typeface="Arial "/>
              </a:rPr>
              <a:t>In the CATCH block, you can use the following system functions to determine the information about errors:</a:t>
            </a:r>
            <a:endParaRPr lang="en-IN" sz="1800">
              <a:solidFill>
                <a:schemeClr val="accent2"/>
              </a:solidFill>
              <a:latin typeface="Arial "/>
            </a:endParaRPr>
          </a:p>
          <a:p>
            <a:pPr lvl="2" eaLnBrk="1" hangingPunct="1">
              <a:buFontTx/>
              <a:buBlip>
                <a:blip r:embed="rId3"/>
              </a:buBlip>
            </a:pPr>
            <a:r>
              <a:rPr lang="en-IN" sz="1600">
                <a:solidFill>
                  <a:schemeClr val="accent2"/>
                </a:solidFill>
                <a:latin typeface="Arial "/>
              </a:rPr>
              <a:t>ERROR_LINE()</a:t>
            </a:r>
          </a:p>
          <a:p>
            <a:pPr lvl="2" eaLnBrk="1" hangingPunct="1">
              <a:buFontTx/>
              <a:buBlip>
                <a:blip r:embed="rId3"/>
              </a:buBlip>
            </a:pPr>
            <a:r>
              <a:rPr lang="en-IN" sz="1600">
                <a:solidFill>
                  <a:schemeClr val="accent2"/>
                </a:solidFill>
                <a:latin typeface="Arial "/>
              </a:rPr>
              <a:t>ERROR_MESSAGE()</a:t>
            </a:r>
          </a:p>
          <a:p>
            <a:pPr lvl="2" eaLnBrk="1" hangingPunct="1">
              <a:buFontTx/>
              <a:buBlip>
                <a:blip r:embed="rId3"/>
              </a:buBlip>
            </a:pPr>
            <a:r>
              <a:rPr lang="en-IN" sz="1600">
                <a:solidFill>
                  <a:schemeClr val="accent2"/>
                </a:solidFill>
                <a:latin typeface="Arial "/>
              </a:rPr>
              <a:t>ERROR_NUMBER()</a:t>
            </a:r>
          </a:p>
          <a:p>
            <a:pPr lvl="2" eaLnBrk="1" hangingPunct="1">
              <a:buFontTx/>
              <a:buBlip>
                <a:blip r:embed="rId3"/>
              </a:buBlip>
            </a:pPr>
            <a:r>
              <a:rPr lang="en-IN" sz="1600">
                <a:solidFill>
                  <a:schemeClr val="accent2"/>
                </a:solidFill>
                <a:latin typeface="Arial "/>
              </a:rPr>
              <a:t>ERROR_PROCEDURE</a:t>
            </a:r>
          </a:p>
          <a:p>
            <a:pPr lvl="2" eaLnBrk="1" hangingPunct="1">
              <a:buFontTx/>
              <a:buBlip>
                <a:blip r:embed="rId3"/>
              </a:buBlip>
            </a:pPr>
            <a:r>
              <a:rPr lang="en-IN" sz="1600">
                <a:solidFill>
                  <a:schemeClr val="accent2"/>
                </a:solidFill>
                <a:latin typeface="Arial "/>
              </a:rPr>
              <a:t>ERROR_SEVERITY() </a:t>
            </a:r>
          </a:p>
          <a:p>
            <a:pPr lvl="2" eaLnBrk="1" hangingPunct="1">
              <a:buFontTx/>
              <a:buBlip>
                <a:blip r:embed="rId3"/>
              </a:buBlip>
            </a:pPr>
            <a:r>
              <a:rPr lang="en-IN" sz="1600">
                <a:solidFill>
                  <a:srgbClr val="FF0000"/>
                </a:solidFill>
                <a:latin typeface="Arial "/>
              </a:rPr>
              <a:t>ERROR_STATE()</a:t>
            </a:r>
          </a:p>
          <a:p>
            <a:pPr lvl="2" eaLnBrk="1" hangingPunct="1">
              <a:buFontTx/>
              <a:buNone/>
            </a:pPr>
            <a:endParaRPr lang="en-IN" sz="1600">
              <a:solidFill>
                <a:schemeClr val="accent2"/>
              </a:solidFill>
              <a:latin typeface="Arial "/>
            </a:endParaRPr>
          </a:p>
          <a:p>
            <a:pPr eaLnBrk="1" hangingPunct="1">
              <a:buFontTx/>
              <a:buNone/>
            </a:pPr>
            <a:r>
              <a:rPr lang="en-IN" sz="2000">
                <a:solidFill>
                  <a:schemeClr val="accent2"/>
                </a:solidFill>
                <a:latin typeface="Arial "/>
              </a:rPr>
              <a:t>	</a:t>
            </a:r>
            <a:endParaRPr lang="en-IN" sz="2000" i="1">
              <a:solidFill>
                <a:schemeClr val="accent2"/>
              </a:solidFill>
              <a:latin typeface="Arial "/>
            </a:endParaRPr>
          </a:p>
        </p:txBody>
      </p:sp>
      <p:sp>
        <p:nvSpPr>
          <p:cNvPr id="12291"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b="1">
                <a:solidFill>
                  <a:srgbClr val="FF0000"/>
                </a:solidFill>
                <a:latin typeface="Tahoma" pitchFamily="34" charset="0"/>
                <a:cs typeface="Times New Roman" pitchFamily="18" charset="0"/>
              </a:rPr>
              <a:t>Handling Errors and Exceptions (Contd.)</a:t>
            </a:r>
          </a:p>
        </p:txBody>
      </p:sp>
      <p:sp>
        <p:nvSpPr>
          <p:cNvPr id="12292" name="TextBox 4"/>
          <p:cNvSpPr txBox="1">
            <a:spLocks noChangeArrowheads="1"/>
          </p:cNvSpPr>
          <p:nvPr/>
        </p:nvSpPr>
        <p:spPr bwMode="auto">
          <a:xfrm>
            <a:off x="6934200" y="3654426"/>
            <a:ext cx="3048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Returns the state of the error.</a:t>
            </a:r>
          </a:p>
        </p:txBody>
      </p:sp>
    </p:spTree>
    <p:extLst>
      <p:ext uri="{BB962C8B-B14F-4D97-AF65-F5344CB8AC3E}">
        <p14:creationId xmlns:p14="http://schemas.microsoft.com/office/powerpoint/2010/main" val="2780839418"/>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idx="1"/>
          </p:nvPr>
        </p:nvSpPr>
        <p:spPr bwMode="auto">
          <a:xfrm>
            <a:off x="3032126"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lnSpcReduction="10000"/>
          </a:bodyPr>
          <a:lstStyle/>
          <a:p>
            <a:pPr lvl="1" eaLnBrk="1" hangingPunct="1">
              <a:buFontTx/>
              <a:buBlip>
                <a:blip r:embed="rId3"/>
              </a:buBlip>
            </a:pPr>
            <a:r>
              <a:rPr lang="en-US" sz="1800">
                <a:solidFill>
                  <a:schemeClr val="accent2"/>
                </a:solidFill>
                <a:latin typeface="Arial "/>
              </a:rPr>
              <a:t>For example:</a:t>
            </a:r>
          </a:p>
          <a:p>
            <a:pPr marL="1606550" lvl="3" indent="-292100">
              <a:buNone/>
            </a:pPr>
            <a:r>
              <a:rPr lang="en-US" sz="1600">
                <a:solidFill>
                  <a:schemeClr val="accent2"/>
                </a:solidFill>
                <a:latin typeface="Courier New" pitchFamily="49" charset="0"/>
                <a:cs typeface="Courier New" pitchFamily="49" charset="0"/>
              </a:rPr>
              <a:t>BEGIN TRY</a:t>
            </a:r>
          </a:p>
          <a:p>
            <a:pPr marL="1606550" lvl="3" indent="-292100">
              <a:buNone/>
            </a:pPr>
            <a:r>
              <a:rPr lang="en-US" sz="1600">
                <a:solidFill>
                  <a:schemeClr val="accent2"/>
                </a:solidFill>
                <a:latin typeface="Courier New" pitchFamily="49" charset="0"/>
                <a:cs typeface="Courier New" pitchFamily="49" charset="0"/>
              </a:rPr>
              <a:t>	INSERT INTO [AdventureWorks].[Person].[Contact]</a:t>
            </a:r>
          </a:p>
          <a:p>
            <a:pPr marL="1606550" lvl="3" indent="-292100">
              <a:buNone/>
            </a:pPr>
            <a:r>
              <a:rPr lang="en-US" sz="1600">
                <a:solidFill>
                  <a:schemeClr val="accent2"/>
                </a:solidFill>
                <a:latin typeface="Courier New" pitchFamily="49" charset="0"/>
                <a:cs typeface="Courier New" pitchFamily="49" charset="0"/>
              </a:rPr>
              <a:t>	VALUES (0, null, 'Robert', 'J', 'Langdon', NULL          	,'rbl@adventure-works.com', 0, '1 (11) 500 555-	0172‘ , '9E685955-ACD0-4218-AD7F-60DDF224C452', 	'2a31OEw=', NULL, newid(), getdate())</a:t>
            </a:r>
          </a:p>
          <a:p>
            <a:pPr marL="1606550" lvl="3" indent="-292100">
              <a:buNone/>
            </a:pPr>
            <a:endParaRPr lang="en-US" sz="1600">
              <a:solidFill>
                <a:schemeClr val="accent2"/>
              </a:solidFill>
              <a:latin typeface="Courier New" pitchFamily="49" charset="0"/>
              <a:cs typeface="Courier New" pitchFamily="49" charset="0"/>
            </a:endParaRPr>
          </a:p>
          <a:p>
            <a:pPr marL="1606550" lvl="3" indent="-292100">
              <a:buNone/>
            </a:pPr>
            <a:r>
              <a:rPr lang="en-US" sz="1600">
                <a:solidFill>
                  <a:schemeClr val="accent2"/>
                </a:solidFill>
                <a:latin typeface="Courier New" pitchFamily="49" charset="0"/>
                <a:cs typeface="Courier New" pitchFamily="49" charset="0"/>
              </a:rPr>
              <a:t>	INSERT INTO [AdventureWorks].[HumanResources].[Employee]</a:t>
            </a:r>
          </a:p>
          <a:p>
            <a:pPr marL="1606550" lvl="3" indent="-292100">
              <a:buNone/>
            </a:pPr>
            <a:r>
              <a:rPr lang="en-US" sz="1600">
                <a:solidFill>
                  <a:schemeClr val="accent2"/>
                </a:solidFill>
                <a:latin typeface="Courier New" pitchFamily="49" charset="0"/>
                <a:cs typeface="Courier New" pitchFamily="49" charset="0"/>
              </a:rPr>
              <a:t>	VALUES ('AS01AS25R2E365W', 19979, 'robertl', 16, 	'Tool Designer', '1972-05-15', 'S', 'M', '1996-07-	31', 0, 16, 20, 1, newid(), getdate())</a:t>
            </a:r>
          </a:p>
          <a:p>
            <a:pPr marL="1606550" lvl="3" indent="-292100">
              <a:buNone/>
            </a:pPr>
            <a:r>
              <a:rPr lang="en-US" sz="1600">
                <a:solidFill>
                  <a:schemeClr val="accent2"/>
                </a:solidFill>
                <a:latin typeface="Courier New" pitchFamily="49" charset="0"/>
                <a:cs typeface="Courier New" pitchFamily="49" charset="0"/>
              </a:rPr>
              <a:t>END TRY</a:t>
            </a:r>
          </a:p>
          <a:p>
            <a:pPr lvl="1" eaLnBrk="1" hangingPunct="1">
              <a:buFontTx/>
              <a:buNone/>
            </a:pPr>
            <a:endParaRPr lang="en-IN" sz="2000" i="1">
              <a:solidFill>
                <a:schemeClr val="accent2"/>
              </a:solidFill>
              <a:latin typeface="Arial "/>
            </a:endParaRPr>
          </a:p>
        </p:txBody>
      </p:sp>
      <p:sp>
        <p:nvSpPr>
          <p:cNvPr id="13315"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cs typeface="Times New Roman" pitchFamily="18" charset="0"/>
              </a:defRPr>
            </a:lvl1pPr>
            <a:lvl2pPr marL="742950" indent="-285750" eaLnBrk="0" hangingPunct="0">
              <a:defRPr sz="2400">
                <a:latin typeface="Times New Roman" pitchFamily="18" charset="0"/>
              </a:defRPr>
            </a:lvl2pPr>
            <a:lvl3pPr marL="1143000" indent="-228600" eaLnBrk="0" hangingPunct="0">
              <a:defRPr sz="2400">
                <a:latin typeface="Times New Roman" pitchFamily="18" charset="0"/>
              </a:defRPr>
            </a:lvl3pPr>
            <a:lvl4pPr marL="1600200" indent="-228600" eaLnBrk="0" hangingPunct="0">
              <a:defRPr sz="2400">
                <a:latin typeface="Times New Roman" pitchFamily="18" charset="0"/>
              </a:defRPr>
            </a:lvl4pPr>
            <a:lvl5pPr marL="2057400" indent="-228600" eaLnBrk="0" hangingPunct="0">
              <a:defRPr sz="2400">
                <a:latin typeface="Times New Roman" pitchFamily="18" charset="0"/>
              </a:defRPr>
            </a:lvl5pPr>
            <a:lvl6pPr marL="2514600" indent="-228600" eaLnBrk="0" fontAlgn="base" hangingPunct="0">
              <a:spcBef>
                <a:spcPct val="0"/>
              </a:spcBef>
              <a:spcAft>
                <a:spcPct val="0"/>
              </a:spcAft>
              <a:defRPr sz="2400">
                <a:latin typeface="Times New Roman" pitchFamily="18" charset="0"/>
              </a:defRPr>
            </a:lvl6pPr>
            <a:lvl7pPr marL="2971800" indent="-228600" eaLnBrk="0" fontAlgn="base" hangingPunct="0">
              <a:spcBef>
                <a:spcPct val="0"/>
              </a:spcBef>
              <a:spcAft>
                <a:spcPct val="0"/>
              </a:spcAft>
              <a:defRPr sz="2400">
                <a:latin typeface="Times New Roman" pitchFamily="18" charset="0"/>
              </a:defRPr>
            </a:lvl7pPr>
            <a:lvl8pPr marL="3429000" indent="-228600" eaLnBrk="0" fontAlgn="base" hangingPunct="0">
              <a:spcBef>
                <a:spcPct val="0"/>
              </a:spcBef>
              <a:spcAft>
                <a:spcPct val="0"/>
              </a:spcAft>
              <a:defRPr sz="2400">
                <a:latin typeface="Times New Roman" pitchFamily="18" charset="0"/>
              </a:defRPr>
            </a:lvl8pPr>
            <a:lvl9pPr marL="3886200" indent="-228600" eaLnBrk="0" fontAlgn="base" hangingPunct="0">
              <a:spcBef>
                <a:spcPct val="0"/>
              </a:spcBef>
              <a:spcAft>
                <a:spcPct val="0"/>
              </a:spcAft>
              <a:defRPr sz="2400">
                <a:latin typeface="Times New Roman" pitchFamily="18" charset="0"/>
              </a:defRPr>
            </a:lvl9pPr>
          </a:lstStyle>
          <a:p>
            <a:r>
              <a:rPr lang="en-US" dirty="0"/>
              <a:t>Handling Errors and Exceptions (Contd.)</a:t>
            </a:r>
          </a:p>
        </p:txBody>
      </p:sp>
    </p:spTree>
    <p:extLst>
      <p:ext uri="{BB962C8B-B14F-4D97-AF65-F5344CB8AC3E}">
        <p14:creationId xmlns:p14="http://schemas.microsoft.com/office/powerpoint/2010/main" val="2787044411"/>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idx="1"/>
          </p:nvPr>
        </p:nvSpPr>
        <p:spPr bwMode="auto">
          <a:xfrm>
            <a:off x="3032126"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1606550" lvl="3" indent="-292100">
              <a:buNone/>
            </a:pPr>
            <a:r>
              <a:rPr lang="en-US" sz="1600">
                <a:solidFill>
                  <a:schemeClr val="accent2"/>
                </a:solidFill>
                <a:latin typeface="Courier New" pitchFamily="49" charset="0"/>
                <a:cs typeface="Courier New" pitchFamily="49" charset="0"/>
              </a:rPr>
              <a:t>BEGIN CATCH</a:t>
            </a:r>
          </a:p>
          <a:p>
            <a:pPr marL="1606550" lvl="3" indent="-292100">
              <a:buNone/>
            </a:pPr>
            <a:r>
              <a:rPr lang="en-US" sz="1600">
                <a:solidFill>
                  <a:schemeClr val="accent2"/>
                </a:solidFill>
                <a:latin typeface="Courier New" pitchFamily="49" charset="0"/>
                <a:cs typeface="Courier New" pitchFamily="49" charset="0"/>
              </a:rPr>
              <a:t>SELECT 'There was an error! ' + ERROR_MESSAGE() AS ErrorMessage, </a:t>
            </a:r>
          </a:p>
          <a:p>
            <a:pPr marL="1606550" lvl="3" indent="-292100">
              <a:buNone/>
            </a:pPr>
            <a:r>
              <a:rPr lang="en-US" sz="1600">
                <a:solidFill>
                  <a:schemeClr val="accent2"/>
                </a:solidFill>
                <a:latin typeface="Courier New" pitchFamily="49" charset="0"/>
                <a:cs typeface="Courier New" pitchFamily="49" charset="0"/>
              </a:rPr>
              <a:t>    ERROR_LINE()         AS ErrorLine,</a:t>
            </a:r>
          </a:p>
          <a:p>
            <a:pPr marL="1606550" lvl="3" indent="-292100">
              <a:buNone/>
            </a:pPr>
            <a:r>
              <a:rPr lang="en-US" sz="1600">
                <a:solidFill>
                  <a:schemeClr val="accent2"/>
                </a:solidFill>
                <a:latin typeface="Courier New" pitchFamily="49" charset="0"/>
                <a:cs typeface="Courier New" pitchFamily="49" charset="0"/>
              </a:rPr>
              <a:t>    ERROR_NUMBER()       AS ErrorNumber,</a:t>
            </a:r>
          </a:p>
          <a:p>
            <a:pPr marL="1606550" lvl="3" indent="-292100">
              <a:buNone/>
            </a:pPr>
            <a:r>
              <a:rPr lang="en-US" sz="1600">
                <a:solidFill>
                  <a:schemeClr val="accent2"/>
                </a:solidFill>
                <a:latin typeface="Courier New" pitchFamily="49" charset="0"/>
                <a:cs typeface="Courier New" pitchFamily="49" charset="0"/>
              </a:rPr>
              <a:t>    ERROR_PROCEDURE()    AS ErrorProcedure,</a:t>
            </a:r>
          </a:p>
          <a:p>
            <a:pPr marL="1606550" lvl="3" indent="-292100">
              <a:buNone/>
            </a:pPr>
            <a:r>
              <a:rPr lang="en-US" sz="1600">
                <a:solidFill>
                  <a:schemeClr val="accent2"/>
                </a:solidFill>
                <a:latin typeface="Courier New" pitchFamily="49" charset="0"/>
                <a:cs typeface="Courier New" pitchFamily="49" charset="0"/>
              </a:rPr>
              <a:t>    ERROR_SEVERITY()     AS ErrorSeverity,</a:t>
            </a:r>
          </a:p>
          <a:p>
            <a:pPr marL="1606550" lvl="3" indent="-292100">
              <a:buNone/>
            </a:pPr>
            <a:r>
              <a:rPr lang="en-US" sz="1600">
                <a:solidFill>
                  <a:schemeClr val="accent2"/>
                </a:solidFill>
                <a:latin typeface="Courier New" pitchFamily="49" charset="0"/>
                <a:cs typeface="Courier New" pitchFamily="49" charset="0"/>
              </a:rPr>
              <a:t>    ERROR_STATE()        AS ErrorState</a:t>
            </a:r>
          </a:p>
          <a:p>
            <a:pPr marL="1606550" lvl="3" indent="-292100">
              <a:buNone/>
            </a:pPr>
            <a:r>
              <a:rPr lang="en-US" sz="1600">
                <a:solidFill>
                  <a:schemeClr val="accent2"/>
                </a:solidFill>
                <a:latin typeface="Courier New" pitchFamily="49" charset="0"/>
                <a:cs typeface="Courier New" pitchFamily="49" charset="0"/>
              </a:rPr>
              <a:t>END CATCH</a:t>
            </a:r>
          </a:p>
          <a:p>
            <a:pPr marL="1606550" lvl="3" indent="-292100">
              <a:buNone/>
            </a:pPr>
            <a:r>
              <a:rPr lang="en-US" sz="1600">
                <a:solidFill>
                  <a:schemeClr val="accent2"/>
                </a:solidFill>
                <a:latin typeface="Courier New" pitchFamily="49" charset="0"/>
                <a:cs typeface="Courier New" pitchFamily="49" charset="0"/>
              </a:rPr>
              <a:t>GO</a:t>
            </a:r>
          </a:p>
          <a:p>
            <a:pPr lvl="1" eaLnBrk="1" hangingPunct="1">
              <a:buFontTx/>
              <a:buNone/>
            </a:pPr>
            <a:endParaRPr lang="en-IN" sz="2000" i="1">
              <a:solidFill>
                <a:schemeClr val="accent2"/>
              </a:solidFill>
              <a:latin typeface="Arial "/>
            </a:endParaRPr>
          </a:p>
        </p:txBody>
      </p:sp>
      <p:sp>
        <p:nvSpPr>
          <p:cNvPr id="14339"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cs typeface="Times New Roman" pitchFamily="18" charset="0"/>
              </a:defRPr>
            </a:lvl1pPr>
            <a:lvl2pPr marL="742950" indent="-285750" eaLnBrk="0" hangingPunct="0">
              <a:defRPr sz="2400">
                <a:latin typeface="Times New Roman" pitchFamily="18" charset="0"/>
              </a:defRPr>
            </a:lvl2pPr>
            <a:lvl3pPr marL="1143000" indent="-228600" eaLnBrk="0" hangingPunct="0">
              <a:defRPr sz="2400">
                <a:latin typeface="Times New Roman" pitchFamily="18" charset="0"/>
              </a:defRPr>
            </a:lvl3pPr>
            <a:lvl4pPr marL="1600200" indent="-228600" eaLnBrk="0" hangingPunct="0">
              <a:defRPr sz="2400">
                <a:latin typeface="Times New Roman" pitchFamily="18" charset="0"/>
              </a:defRPr>
            </a:lvl4pPr>
            <a:lvl5pPr marL="2057400" indent="-228600" eaLnBrk="0" hangingPunct="0">
              <a:defRPr sz="2400">
                <a:latin typeface="Times New Roman" pitchFamily="18" charset="0"/>
              </a:defRPr>
            </a:lvl5pPr>
            <a:lvl6pPr marL="2514600" indent="-228600" eaLnBrk="0" fontAlgn="base" hangingPunct="0">
              <a:spcBef>
                <a:spcPct val="0"/>
              </a:spcBef>
              <a:spcAft>
                <a:spcPct val="0"/>
              </a:spcAft>
              <a:defRPr sz="2400">
                <a:latin typeface="Times New Roman" pitchFamily="18" charset="0"/>
              </a:defRPr>
            </a:lvl6pPr>
            <a:lvl7pPr marL="2971800" indent="-228600" eaLnBrk="0" fontAlgn="base" hangingPunct="0">
              <a:spcBef>
                <a:spcPct val="0"/>
              </a:spcBef>
              <a:spcAft>
                <a:spcPct val="0"/>
              </a:spcAft>
              <a:defRPr sz="2400">
                <a:latin typeface="Times New Roman" pitchFamily="18" charset="0"/>
              </a:defRPr>
            </a:lvl7pPr>
            <a:lvl8pPr marL="3429000" indent="-228600" eaLnBrk="0" fontAlgn="base" hangingPunct="0">
              <a:spcBef>
                <a:spcPct val="0"/>
              </a:spcBef>
              <a:spcAft>
                <a:spcPct val="0"/>
              </a:spcAft>
              <a:defRPr sz="2400">
                <a:latin typeface="Times New Roman" pitchFamily="18" charset="0"/>
              </a:defRPr>
            </a:lvl8pPr>
            <a:lvl9pPr marL="3886200" indent="-228600" eaLnBrk="0" fontAlgn="base" hangingPunct="0">
              <a:spcBef>
                <a:spcPct val="0"/>
              </a:spcBef>
              <a:spcAft>
                <a:spcPct val="0"/>
              </a:spcAft>
              <a:defRPr sz="2400">
                <a:latin typeface="Times New Roman" pitchFamily="18" charset="0"/>
              </a:defRPr>
            </a:lvl9pPr>
          </a:lstStyle>
          <a:p>
            <a:r>
              <a:rPr lang="en-US"/>
              <a:t>Handling Errors and Exceptions (Contd.)</a:t>
            </a:r>
          </a:p>
        </p:txBody>
      </p:sp>
    </p:spTree>
    <p:extLst>
      <p:ext uri="{BB962C8B-B14F-4D97-AF65-F5344CB8AC3E}">
        <p14:creationId xmlns:p14="http://schemas.microsoft.com/office/powerpoint/2010/main" val="3906749482"/>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idx="1"/>
          </p:nvPr>
        </p:nvSpPr>
        <p:spPr bwMode="auto">
          <a:xfrm>
            <a:off x="3032126"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buFontTx/>
              <a:buBlip>
                <a:blip r:embed="rId3"/>
              </a:buBlip>
            </a:pPr>
            <a:r>
              <a:rPr lang="en-IN" sz="2000">
                <a:solidFill>
                  <a:schemeClr val="accent2"/>
                </a:solidFill>
                <a:latin typeface="Arial "/>
              </a:rPr>
              <a:t>RAISERROR:</a:t>
            </a:r>
            <a:endParaRPr lang="en-US" sz="2000">
              <a:solidFill>
                <a:schemeClr val="accent2"/>
              </a:solidFill>
              <a:latin typeface="Arial "/>
            </a:endParaRPr>
          </a:p>
          <a:p>
            <a:pPr lvl="1" eaLnBrk="1" hangingPunct="1">
              <a:buFontTx/>
              <a:buBlip>
                <a:blip r:embed="rId4"/>
              </a:buBlip>
            </a:pPr>
            <a:r>
              <a:rPr lang="en-IN" sz="1800">
                <a:solidFill>
                  <a:schemeClr val="accent2"/>
                </a:solidFill>
                <a:latin typeface="Arial "/>
              </a:rPr>
              <a:t>Is used to return messages back to the called applications.</a:t>
            </a:r>
          </a:p>
          <a:p>
            <a:pPr lvl="1" eaLnBrk="1" hangingPunct="1">
              <a:buFontTx/>
              <a:buBlip>
                <a:blip r:embed="rId4"/>
              </a:buBlip>
            </a:pPr>
            <a:r>
              <a:rPr lang="en-IN" sz="1800">
                <a:solidFill>
                  <a:schemeClr val="accent2"/>
                </a:solidFill>
                <a:latin typeface="Arial "/>
              </a:rPr>
              <a:t>Uses the same message format as a system error or warning message generated by the SQL Server Database Engine.</a:t>
            </a:r>
          </a:p>
          <a:p>
            <a:pPr lvl="1" eaLnBrk="1" hangingPunct="1">
              <a:buFontTx/>
              <a:buBlip>
                <a:blip r:embed="rId4"/>
              </a:buBlip>
            </a:pPr>
            <a:r>
              <a:rPr lang="en-IN" sz="1800">
                <a:solidFill>
                  <a:schemeClr val="accent2"/>
                </a:solidFill>
                <a:latin typeface="Arial "/>
              </a:rPr>
              <a:t>Can also return user-defined error messages.</a:t>
            </a:r>
          </a:p>
          <a:p>
            <a:pPr lvl="1" eaLnBrk="1" hangingPunct="1">
              <a:buFontTx/>
              <a:buBlip>
                <a:blip r:embed="rId4"/>
              </a:buBlip>
            </a:pPr>
            <a:r>
              <a:rPr lang="en-IN" sz="1800">
                <a:solidFill>
                  <a:schemeClr val="accent2"/>
                </a:solidFill>
                <a:latin typeface="Arial "/>
              </a:rPr>
              <a:t>Syntax:</a:t>
            </a:r>
          </a:p>
          <a:p>
            <a:pPr marL="1606550" lvl="3" indent="-292100">
              <a:buNone/>
            </a:pPr>
            <a:r>
              <a:rPr lang="en-IN" sz="1600">
                <a:solidFill>
                  <a:schemeClr val="accent2"/>
                </a:solidFill>
                <a:latin typeface="Courier New" pitchFamily="49" charset="0"/>
                <a:cs typeface="Courier New" pitchFamily="49" charset="0"/>
              </a:rPr>
              <a:t>RAISEERROR(‘Message’, Severity, State)</a:t>
            </a:r>
          </a:p>
          <a:p>
            <a:pPr eaLnBrk="1" hangingPunct="1">
              <a:buFontTx/>
              <a:buNone/>
            </a:pPr>
            <a:r>
              <a:rPr lang="en-IN" sz="2000">
                <a:solidFill>
                  <a:schemeClr val="accent2"/>
                </a:solidFill>
                <a:latin typeface="Arial "/>
              </a:rPr>
              <a:t>	</a:t>
            </a:r>
            <a:endParaRPr lang="en-IN" sz="2000" i="1">
              <a:solidFill>
                <a:schemeClr val="accent2"/>
              </a:solidFill>
              <a:latin typeface="Arial "/>
            </a:endParaRPr>
          </a:p>
        </p:txBody>
      </p:sp>
      <p:sp>
        <p:nvSpPr>
          <p:cNvPr id="15363"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b="1" dirty="0">
                <a:solidFill>
                  <a:srgbClr val="FF0000"/>
                </a:solidFill>
                <a:latin typeface="Tahoma" pitchFamily="34" charset="0"/>
                <a:cs typeface="Times New Roman" pitchFamily="18" charset="0"/>
              </a:rPr>
              <a:t>Handling Errors and Exceptions (Contd.)</a:t>
            </a:r>
          </a:p>
        </p:txBody>
      </p:sp>
    </p:spTree>
    <p:extLst>
      <p:ext uri="{BB962C8B-B14F-4D97-AF65-F5344CB8AC3E}">
        <p14:creationId xmlns:p14="http://schemas.microsoft.com/office/powerpoint/2010/main" val="3390918436"/>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idx="1"/>
          </p:nvPr>
        </p:nvSpPr>
        <p:spPr bwMode="auto">
          <a:xfrm>
            <a:off x="3032126"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2500" lnSpcReduction="20000"/>
          </a:bodyPr>
          <a:lstStyle/>
          <a:p>
            <a:pPr lvl="1" eaLnBrk="1" hangingPunct="1">
              <a:buFontTx/>
              <a:buBlip>
                <a:blip r:embed="rId3"/>
              </a:buBlip>
            </a:pPr>
            <a:r>
              <a:rPr lang="en-IN" sz="1800">
                <a:solidFill>
                  <a:schemeClr val="accent2"/>
                </a:solidFill>
                <a:latin typeface="Arial "/>
              </a:rPr>
              <a:t>For example:</a:t>
            </a:r>
          </a:p>
          <a:p>
            <a:pPr marL="1606550" lvl="3" indent="-292100">
              <a:buNone/>
            </a:pPr>
            <a:r>
              <a:rPr lang="en-US" sz="1600">
                <a:solidFill>
                  <a:schemeClr val="accent2"/>
                </a:solidFill>
                <a:latin typeface="Courier New" pitchFamily="49" charset="0"/>
                <a:cs typeface="Courier New" pitchFamily="49" charset="0"/>
              </a:rPr>
              <a:t>BEGIN TRY</a:t>
            </a:r>
          </a:p>
          <a:p>
            <a:pPr marL="1606550" lvl="3" indent="-292100">
              <a:buNone/>
            </a:pPr>
            <a:r>
              <a:rPr lang="en-US" sz="1600">
                <a:solidFill>
                  <a:schemeClr val="accent2"/>
                </a:solidFill>
                <a:latin typeface="Courier New" pitchFamily="49" charset="0"/>
                <a:cs typeface="Courier New" pitchFamily="49" charset="0"/>
              </a:rPr>
              <a:t>	DECLARE @Start datetime</a:t>
            </a:r>
          </a:p>
          <a:p>
            <a:pPr marL="1606550" lvl="3" indent="-292100">
              <a:buNone/>
            </a:pPr>
            <a:r>
              <a:rPr lang="en-US" sz="1600">
                <a:solidFill>
                  <a:schemeClr val="accent2"/>
                </a:solidFill>
                <a:latin typeface="Courier New" pitchFamily="49" charset="0"/>
                <a:cs typeface="Courier New" pitchFamily="49" charset="0"/>
              </a:rPr>
              <a:t>	DECLARE @End datetime </a:t>
            </a:r>
          </a:p>
          <a:p>
            <a:pPr marL="1606550" lvl="3" indent="-292100">
              <a:buNone/>
            </a:pPr>
            <a:r>
              <a:rPr lang="en-US" sz="1600">
                <a:solidFill>
                  <a:schemeClr val="accent2"/>
                </a:solidFill>
                <a:latin typeface="Courier New" pitchFamily="49" charset="0"/>
                <a:cs typeface="Courier New" pitchFamily="49" charset="0"/>
              </a:rPr>
              <a:t>	DECLARE @Date_diff int</a:t>
            </a:r>
          </a:p>
          <a:p>
            <a:pPr marL="1606550" lvl="3" indent="-292100">
              <a:buNone/>
            </a:pPr>
            <a:r>
              <a:rPr lang="en-US" sz="1600">
                <a:solidFill>
                  <a:schemeClr val="accent2"/>
                </a:solidFill>
                <a:latin typeface="Courier New" pitchFamily="49" charset="0"/>
                <a:cs typeface="Courier New" pitchFamily="49" charset="0"/>
              </a:rPr>
              <a:t>	SELECT @Start = '1900-01-01 23:00:00.000', @End = '1900-01-02 06:00:00.000‘</a:t>
            </a:r>
          </a:p>
          <a:p>
            <a:pPr marL="1606550" lvl="3" indent="-292100">
              <a:buNone/>
            </a:pPr>
            <a:r>
              <a:rPr lang="en-US" sz="1600">
                <a:solidFill>
                  <a:schemeClr val="accent2"/>
                </a:solidFill>
                <a:latin typeface="Courier New" pitchFamily="49" charset="0"/>
                <a:cs typeface="Courier New" pitchFamily="49" charset="0"/>
              </a:rPr>
              <a:t>	SELECT @Date_diff = datediff(hh, @Start, @End)</a:t>
            </a:r>
          </a:p>
          <a:p>
            <a:pPr marL="1606550" lvl="3" indent="-292100">
              <a:buNone/>
            </a:pPr>
            <a:r>
              <a:rPr lang="en-US" sz="1600">
                <a:solidFill>
                  <a:schemeClr val="accent2"/>
                </a:solidFill>
                <a:latin typeface="Courier New" pitchFamily="49" charset="0"/>
                <a:cs typeface="Courier New" pitchFamily="49" charset="0"/>
              </a:rPr>
              <a:t>	IF (@Date_diff != 8)</a:t>
            </a:r>
          </a:p>
          <a:p>
            <a:pPr marL="1606550" lvl="3" indent="-292100">
              <a:buNone/>
            </a:pPr>
            <a:r>
              <a:rPr lang="en-US" sz="1600">
                <a:solidFill>
                  <a:schemeClr val="accent2"/>
                </a:solidFill>
                <a:latin typeface="Courier New" pitchFamily="49" charset="0"/>
                <a:cs typeface="Courier New" pitchFamily="49" charset="0"/>
              </a:rPr>
              <a:t>  	 RAISERROR('Error Raised', 16, 1)</a:t>
            </a:r>
          </a:p>
          <a:p>
            <a:pPr marL="1606550" lvl="3" indent="-292100">
              <a:buNone/>
            </a:pPr>
            <a:r>
              <a:rPr lang="en-US" sz="1600">
                <a:solidFill>
                  <a:schemeClr val="accent2"/>
                </a:solidFill>
                <a:latin typeface="Courier New" pitchFamily="49" charset="0"/>
                <a:cs typeface="Courier New" pitchFamily="49" charset="0"/>
              </a:rPr>
              <a:t>	ELSE</a:t>
            </a:r>
          </a:p>
          <a:p>
            <a:pPr marL="1606550" lvl="3" indent="-292100">
              <a:buNone/>
            </a:pPr>
            <a:r>
              <a:rPr lang="en-US" sz="1600">
                <a:solidFill>
                  <a:schemeClr val="accent2"/>
                </a:solidFill>
                <a:latin typeface="Courier New" pitchFamily="49" charset="0"/>
                <a:cs typeface="Courier New" pitchFamily="49" charset="0"/>
              </a:rPr>
              <a:t>	BEGIN	</a:t>
            </a:r>
          </a:p>
          <a:p>
            <a:pPr marL="1606550" lvl="3" indent="-292100">
              <a:buNone/>
            </a:pPr>
            <a:r>
              <a:rPr lang="en-US" sz="1600">
                <a:solidFill>
                  <a:schemeClr val="accent2"/>
                </a:solidFill>
                <a:latin typeface="Courier New" pitchFamily="49" charset="0"/>
                <a:cs typeface="Courier New" pitchFamily="49" charset="0"/>
              </a:rPr>
              <a:t>  		UPDATE HumanResources.Shift</a:t>
            </a:r>
          </a:p>
          <a:p>
            <a:pPr marL="1606550" lvl="3" indent="-292100">
              <a:buNone/>
            </a:pPr>
            <a:r>
              <a:rPr lang="en-US" sz="1600">
                <a:solidFill>
                  <a:schemeClr val="accent2"/>
                </a:solidFill>
                <a:latin typeface="Courier New" pitchFamily="49" charset="0"/>
                <a:cs typeface="Courier New" pitchFamily="49" charset="0"/>
              </a:rPr>
              <a:t>  		SET StartTime = @Start, EndTime = @End</a:t>
            </a:r>
          </a:p>
          <a:p>
            <a:pPr marL="1606550" lvl="3" indent="-292100">
              <a:buNone/>
            </a:pPr>
            <a:r>
              <a:rPr lang="en-US" sz="1600">
                <a:solidFill>
                  <a:schemeClr val="accent2"/>
                </a:solidFill>
                <a:latin typeface="Courier New" pitchFamily="49" charset="0"/>
                <a:cs typeface="Courier New" pitchFamily="49" charset="0"/>
              </a:rPr>
              <a:t>  		WHERE ShiftID = 3</a:t>
            </a:r>
          </a:p>
          <a:p>
            <a:pPr marL="1606550" lvl="3" indent="-292100">
              <a:buNone/>
            </a:pPr>
            <a:r>
              <a:rPr lang="en-US" sz="1600">
                <a:solidFill>
                  <a:schemeClr val="accent2"/>
                </a:solidFill>
                <a:latin typeface="Courier New" pitchFamily="49" charset="0"/>
                <a:cs typeface="Courier New" pitchFamily="49" charset="0"/>
              </a:rPr>
              <a:t>	END</a:t>
            </a:r>
          </a:p>
          <a:p>
            <a:pPr lvl="1" eaLnBrk="1" hangingPunct="1">
              <a:buFontTx/>
              <a:buNone/>
            </a:pPr>
            <a:endParaRPr lang="en-IN" sz="1600">
              <a:solidFill>
                <a:schemeClr val="accent2"/>
              </a:solidFill>
              <a:latin typeface="Courier New" pitchFamily="49" charset="0"/>
              <a:cs typeface="Courier New" pitchFamily="49" charset="0"/>
            </a:endParaRPr>
          </a:p>
          <a:p>
            <a:pPr eaLnBrk="1" hangingPunct="1">
              <a:buFontTx/>
              <a:buNone/>
            </a:pPr>
            <a:r>
              <a:rPr lang="en-IN" sz="2000">
                <a:solidFill>
                  <a:schemeClr val="accent2"/>
                </a:solidFill>
                <a:latin typeface="Arial "/>
              </a:rPr>
              <a:t>	</a:t>
            </a:r>
            <a:endParaRPr lang="en-IN" sz="2000" i="1">
              <a:solidFill>
                <a:schemeClr val="accent2"/>
              </a:solidFill>
              <a:latin typeface="Arial "/>
            </a:endParaRPr>
          </a:p>
        </p:txBody>
      </p:sp>
      <p:sp>
        <p:nvSpPr>
          <p:cNvPr id="16387"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b="1" dirty="0">
                <a:solidFill>
                  <a:srgbClr val="FF0000"/>
                </a:solidFill>
                <a:latin typeface="Tahoma" pitchFamily="34" charset="0"/>
                <a:cs typeface="Times New Roman" pitchFamily="18" charset="0"/>
              </a:rPr>
              <a:t>Handling Errors and Exceptions (Contd.)</a:t>
            </a:r>
          </a:p>
        </p:txBody>
      </p:sp>
      <p:sp>
        <p:nvSpPr>
          <p:cNvPr id="5" name="TextBox 4"/>
          <p:cNvSpPr txBox="1">
            <a:spLocks noChangeArrowheads="1"/>
          </p:cNvSpPr>
          <p:nvPr/>
        </p:nvSpPr>
        <p:spPr bwMode="auto">
          <a:xfrm>
            <a:off x="6934200" y="1371600"/>
            <a:ext cx="30480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Stores the difference between the start time and the end time in a variable named @Date_diff.</a:t>
            </a:r>
          </a:p>
        </p:txBody>
      </p:sp>
      <p:sp>
        <p:nvSpPr>
          <p:cNvPr id="7" name="TextBox 6"/>
          <p:cNvSpPr txBox="1">
            <a:spLocks noChangeArrowheads="1"/>
          </p:cNvSpPr>
          <p:nvPr/>
        </p:nvSpPr>
        <p:spPr bwMode="auto">
          <a:xfrm>
            <a:off x="6934200" y="1371600"/>
            <a:ext cx="35052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Raises an error if the difference between the start time and the end time is less than eight hours.</a:t>
            </a:r>
          </a:p>
        </p:txBody>
      </p:sp>
    </p:spTree>
    <p:extLst>
      <p:ext uri="{BB962C8B-B14F-4D97-AF65-F5344CB8AC3E}">
        <p14:creationId xmlns:p14="http://schemas.microsoft.com/office/powerpoint/2010/main" val="2215165052"/>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500" fill="hold"/>
                                        <p:tgtEl>
                                          <p:spTgt spid="31746">
                                            <p:txEl>
                                              <p:pRg st="6" end="6"/>
                                            </p:txEl>
                                          </p:spTgt>
                                        </p:tgtEl>
                                        <p:attrNameLst>
                                          <p:attrName>style.color</p:attrName>
                                        </p:attrNameLst>
                                      </p:cBhvr>
                                      <p:to>
                                        <a:srgbClr val="FF0000"/>
                                      </p:to>
                                    </p:animClr>
                                  </p:childTnLst>
                                </p:cTn>
                              </p:par>
                            </p:childTnLst>
                          </p:cTn>
                        </p:par>
                        <p:par>
                          <p:cTn id="7" fill="hold" nodeType="afterGroup">
                            <p:stCondLst>
                              <p:cond delay="500"/>
                            </p:stCondLst>
                            <p:childTnLst>
                              <p:par>
                                <p:cTn id="8" presetID="5" presetClass="entr" presetSubtype="1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heckerboard(across)">
                                      <p:cBhvr>
                                        <p:cTn id="10" dur="500"/>
                                        <p:tgtEl>
                                          <p:spTgt spid="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mph" presetSubtype="2" fill="hold" nodeType="clickEffect">
                                  <p:stCondLst>
                                    <p:cond delay="0"/>
                                  </p:stCondLst>
                                  <p:childTnLst>
                                    <p:animClr clrSpc="rgb" dir="cw">
                                      <p:cBhvr override="childStyle">
                                        <p:cTn id="14" dur="500" fill="hold"/>
                                        <p:tgtEl>
                                          <p:spTgt spid="31746">
                                            <p:txEl>
                                              <p:pRg st="6" end="6"/>
                                            </p:txEl>
                                          </p:spTgt>
                                        </p:tgtEl>
                                        <p:attrNameLst>
                                          <p:attrName>style.color</p:attrName>
                                        </p:attrNameLst>
                                      </p:cBhvr>
                                      <p:to>
                                        <a:schemeClr val="accent2"/>
                                      </p:to>
                                    </p:animClr>
                                  </p:childTnLst>
                                </p:cTn>
                              </p:par>
                              <p:par>
                                <p:cTn id="15" presetID="5" presetClass="exit" presetSubtype="10" fill="hold" grpId="1" nodeType="withEffect">
                                  <p:stCondLst>
                                    <p:cond delay="0"/>
                                  </p:stCondLst>
                                  <p:childTnLst>
                                    <p:animEffect transition="out" filter="checkerboard(across)">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childTnLst>
                          </p:cTn>
                        </p:par>
                        <p:par>
                          <p:cTn id="18" fill="hold" nodeType="afterGroup">
                            <p:stCondLst>
                              <p:cond delay="500"/>
                            </p:stCondLst>
                            <p:childTnLst>
                              <p:par>
                                <p:cTn id="19" presetID="5" presetClass="entr" presetSubtype="1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par>
                                <p:cTn id="22" presetID="3" presetClass="emph" presetSubtype="2" fill="hold" nodeType="withEffect">
                                  <p:stCondLst>
                                    <p:cond delay="0"/>
                                  </p:stCondLst>
                                  <p:childTnLst>
                                    <p:animClr clrSpc="rgb" dir="cw">
                                      <p:cBhvr override="childStyle">
                                        <p:cTn id="23" dur="500" fill="hold"/>
                                        <p:tgtEl>
                                          <p:spTgt spid="31746">
                                            <p:txEl>
                                              <p:pRg st="7" end="7"/>
                                            </p:txEl>
                                          </p:spTgt>
                                        </p:tgtEl>
                                        <p:attrNameLst>
                                          <p:attrName>style.color</p:attrName>
                                        </p:attrNameLst>
                                      </p:cBhvr>
                                      <p:to>
                                        <a:srgbClr val="FF0000"/>
                                      </p:to>
                                    </p:animClr>
                                  </p:childTnLst>
                                </p:cTn>
                              </p:par>
                              <p:par>
                                <p:cTn id="24" presetID="3" presetClass="emph" presetSubtype="2" fill="hold" nodeType="withEffect">
                                  <p:stCondLst>
                                    <p:cond delay="0"/>
                                  </p:stCondLst>
                                  <p:childTnLst>
                                    <p:animClr clrSpc="rgb" dir="cw">
                                      <p:cBhvr override="childStyle">
                                        <p:cTn id="25" dur="500" fill="hold"/>
                                        <p:tgtEl>
                                          <p:spTgt spid="31746">
                                            <p:txEl>
                                              <p:pRg st="8" end="8"/>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idx="1"/>
          </p:nvPr>
        </p:nvSpPr>
        <p:spPr bwMode="auto">
          <a:xfrm>
            <a:off x="3032126"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1606550" lvl="3" indent="-292100">
              <a:buNone/>
            </a:pPr>
            <a:r>
              <a:rPr lang="en-US" sz="1600">
                <a:solidFill>
                  <a:schemeClr val="accent2"/>
                </a:solidFill>
                <a:latin typeface="Courier New" pitchFamily="49" charset="0"/>
                <a:cs typeface="Courier New" pitchFamily="49" charset="0"/>
              </a:rPr>
              <a:t>END TRY</a:t>
            </a:r>
          </a:p>
          <a:p>
            <a:pPr marL="1606550" lvl="3" indent="-292100">
              <a:buNone/>
            </a:pPr>
            <a:r>
              <a:rPr lang="en-US" sz="1600">
                <a:solidFill>
                  <a:schemeClr val="accent2"/>
                </a:solidFill>
                <a:latin typeface="Courier New" pitchFamily="49" charset="0"/>
                <a:cs typeface="Courier New" pitchFamily="49" charset="0"/>
              </a:rPr>
              <a:t>BEGIN CATCH	</a:t>
            </a:r>
          </a:p>
          <a:p>
            <a:pPr marL="1606550" lvl="3" indent="-292100">
              <a:buNone/>
            </a:pPr>
            <a:r>
              <a:rPr lang="en-US" sz="1600">
                <a:solidFill>
                  <a:schemeClr val="accent2"/>
                </a:solidFill>
                <a:latin typeface="Courier New" pitchFamily="49" charset="0"/>
                <a:cs typeface="Courier New" pitchFamily="49" charset="0"/>
              </a:rPr>
              <a:t>   PRINT 'The difference between the Start and End time should be 8 hours'</a:t>
            </a:r>
          </a:p>
          <a:p>
            <a:pPr marL="1606550" lvl="3" indent="-292100">
              <a:buNone/>
            </a:pPr>
            <a:r>
              <a:rPr lang="en-US" sz="1600">
                <a:solidFill>
                  <a:schemeClr val="accent2"/>
                </a:solidFill>
                <a:latin typeface="Courier New" pitchFamily="49" charset="0"/>
                <a:cs typeface="Courier New" pitchFamily="49" charset="0"/>
              </a:rPr>
              <a:t>END CATCH</a:t>
            </a:r>
          </a:p>
          <a:p>
            <a:pPr marL="1606550" lvl="3" indent="-292100">
              <a:buNone/>
            </a:pPr>
            <a:r>
              <a:rPr lang="en-US" sz="1600">
                <a:solidFill>
                  <a:schemeClr val="accent2"/>
                </a:solidFill>
                <a:latin typeface="Courier New" pitchFamily="49" charset="0"/>
                <a:cs typeface="Courier New" pitchFamily="49" charset="0"/>
              </a:rPr>
              <a:t>GO</a:t>
            </a:r>
          </a:p>
          <a:p>
            <a:pPr lvl="1" eaLnBrk="1" hangingPunct="1">
              <a:buFontTx/>
              <a:buNone/>
            </a:pPr>
            <a:endParaRPr lang="en-IN" sz="1600">
              <a:solidFill>
                <a:schemeClr val="accent2"/>
              </a:solidFill>
              <a:latin typeface="Courier New" pitchFamily="49" charset="0"/>
              <a:cs typeface="Courier New" pitchFamily="49" charset="0"/>
            </a:endParaRPr>
          </a:p>
          <a:p>
            <a:pPr eaLnBrk="1" hangingPunct="1">
              <a:buFontTx/>
              <a:buNone/>
            </a:pPr>
            <a:r>
              <a:rPr lang="en-IN" sz="2000">
                <a:solidFill>
                  <a:schemeClr val="accent2"/>
                </a:solidFill>
                <a:latin typeface="Arial "/>
              </a:rPr>
              <a:t>	</a:t>
            </a:r>
            <a:endParaRPr lang="en-IN" sz="2000" i="1">
              <a:solidFill>
                <a:schemeClr val="accent2"/>
              </a:solidFill>
              <a:latin typeface="Arial "/>
            </a:endParaRPr>
          </a:p>
        </p:txBody>
      </p:sp>
      <p:sp>
        <p:nvSpPr>
          <p:cNvPr id="17411"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b="1">
                <a:solidFill>
                  <a:srgbClr val="FF0000"/>
                </a:solidFill>
                <a:latin typeface="Tahoma" pitchFamily="34" charset="0"/>
                <a:cs typeface="Times New Roman" pitchFamily="18" charset="0"/>
              </a:rPr>
              <a:t>Handling Errors and Exceptions (Contd.)</a:t>
            </a:r>
          </a:p>
        </p:txBody>
      </p:sp>
    </p:spTree>
    <p:extLst>
      <p:ext uri="{BB962C8B-B14F-4D97-AF65-F5344CB8AC3E}">
        <p14:creationId xmlns:p14="http://schemas.microsoft.com/office/powerpoint/2010/main" val="3555095060"/>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b="1">
                <a:solidFill>
                  <a:srgbClr val="FF0000"/>
                </a:solidFill>
                <a:latin typeface="Tahoma" pitchFamily="34" charset="0"/>
                <a:cs typeface="Times New Roman" pitchFamily="18" charset="0"/>
              </a:rPr>
              <a:t>Just a minute </a:t>
            </a:r>
          </a:p>
        </p:txBody>
      </p:sp>
      <p:sp>
        <p:nvSpPr>
          <p:cNvPr id="18435" name="Rectangle 3"/>
          <p:cNvSpPr>
            <a:spLocks noChangeArrowheads="1"/>
          </p:cNvSpPr>
          <p:nvPr/>
        </p:nvSpPr>
        <p:spPr bwMode="auto">
          <a:xfrm>
            <a:off x="3032126" y="1600200"/>
            <a:ext cx="7313613" cy="27447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6075" indent="-346075">
              <a:spcBef>
                <a:spcPct val="20000"/>
              </a:spcBef>
              <a:buBlip>
                <a:blip r:embed="rId3"/>
              </a:buBlip>
            </a:pPr>
            <a:r>
              <a:rPr lang="en-US" sz="2000">
                <a:solidFill>
                  <a:schemeClr val="accent2"/>
                </a:solidFill>
                <a:latin typeface="Arial" pitchFamily="34" charset="0"/>
                <a:cs typeface="Times New Roman" pitchFamily="18" charset="0"/>
              </a:rPr>
              <a:t>Which system function returns the text of the error message when used in the CATCH block?</a:t>
            </a:r>
            <a:endParaRPr lang="en-IN" sz="2000">
              <a:solidFill>
                <a:schemeClr val="accent2"/>
              </a:solidFill>
              <a:latin typeface="Arial" pitchFamily="34" charset="0"/>
              <a:cs typeface="Times New Roman" pitchFamily="18" charset="0"/>
            </a:endParaRPr>
          </a:p>
        </p:txBody>
      </p:sp>
      <p:sp>
        <p:nvSpPr>
          <p:cNvPr id="486404" name="Rectangle 4"/>
          <p:cNvSpPr>
            <a:spLocks noChangeArrowheads="1"/>
          </p:cNvSpPr>
          <p:nvPr/>
        </p:nvSpPr>
        <p:spPr bwMode="auto">
          <a:xfrm>
            <a:off x="3032126" y="4800600"/>
            <a:ext cx="6627813" cy="1219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6075" indent="-346075">
              <a:spcBef>
                <a:spcPct val="20000"/>
              </a:spcBef>
              <a:buBlip>
                <a:blip r:embed="rId3"/>
              </a:buBlip>
            </a:pPr>
            <a:r>
              <a:rPr lang="en-US" sz="2000">
                <a:solidFill>
                  <a:schemeClr val="accent2"/>
                </a:solidFill>
                <a:latin typeface="Arial" pitchFamily="34" charset="0"/>
                <a:cs typeface="Times New Roman" pitchFamily="18" charset="0"/>
              </a:rPr>
              <a:t>Solution:</a:t>
            </a:r>
          </a:p>
          <a:p>
            <a:pPr marL="793750" lvl="1" indent="-333375">
              <a:spcBef>
                <a:spcPct val="20000"/>
              </a:spcBef>
              <a:buBlip>
                <a:blip r:embed="rId4"/>
              </a:buBlip>
            </a:pPr>
            <a:r>
              <a:rPr lang="en-US">
                <a:solidFill>
                  <a:schemeClr val="accent2"/>
                </a:solidFill>
                <a:latin typeface="Arial" pitchFamily="34" charset="0"/>
                <a:cs typeface="Arial" pitchFamily="34" charset="0"/>
              </a:rPr>
              <a:t>ERROR_MESSAGE()</a:t>
            </a:r>
            <a:endParaRPr lang="en-US" sz="1600">
              <a:solidFill>
                <a:schemeClr val="accent2"/>
              </a:solidFill>
              <a:latin typeface="Arial" pitchFamily="34" charset="0"/>
              <a:cs typeface="Arial" pitchFamily="34" charset="0"/>
            </a:endParaRPr>
          </a:p>
        </p:txBody>
      </p:sp>
    </p:spTree>
    <p:extLst>
      <p:ext uri="{BB962C8B-B14F-4D97-AF65-F5344CB8AC3E}">
        <p14:creationId xmlns:p14="http://schemas.microsoft.com/office/powerpoint/2010/main" val="3116173249"/>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64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404"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cs typeface="Times New Roman" pitchFamily="18" charset="0"/>
              </a:defRPr>
            </a:lvl1pPr>
            <a:lvl2pPr marL="742950" indent="-285750" eaLnBrk="0" hangingPunct="0">
              <a:defRPr sz="2400">
                <a:latin typeface="Times New Roman" pitchFamily="18" charset="0"/>
              </a:defRPr>
            </a:lvl2pPr>
            <a:lvl3pPr marL="1143000" indent="-228600" eaLnBrk="0" hangingPunct="0">
              <a:defRPr sz="2400">
                <a:latin typeface="Times New Roman" pitchFamily="18" charset="0"/>
              </a:defRPr>
            </a:lvl3pPr>
            <a:lvl4pPr marL="1600200" indent="-228600" eaLnBrk="0" hangingPunct="0">
              <a:defRPr sz="2400">
                <a:latin typeface="Times New Roman" pitchFamily="18" charset="0"/>
              </a:defRPr>
            </a:lvl4pPr>
            <a:lvl5pPr marL="2057400" indent="-228600" eaLnBrk="0" hangingPunct="0">
              <a:defRPr sz="2400">
                <a:latin typeface="Times New Roman" pitchFamily="18" charset="0"/>
              </a:defRPr>
            </a:lvl5pPr>
            <a:lvl6pPr marL="2514600" indent="-228600" eaLnBrk="0" fontAlgn="base" hangingPunct="0">
              <a:spcBef>
                <a:spcPct val="0"/>
              </a:spcBef>
              <a:spcAft>
                <a:spcPct val="0"/>
              </a:spcAft>
              <a:defRPr sz="2400">
                <a:latin typeface="Times New Roman" pitchFamily="18" charset="0"/>
              </a:defRPr>
            </a:lvl6pPr>
            <a:lvl7pPr marL="2971800" indent="-228600" eaLnBrk="0" fontAlgn="base" hangingPunct="0">
              <a:spcBef>
                <a:spcPct val="0"/>
              </a:spcBef>
              <a:spcAft>
                <a:spcPct val="0"/>
              </a:spcAft>
              <a:defRPr sz="2400">
                <a:latin typeface="Times New Roman" pitchFamily="18" charset="0"/>
              </a:defRPr>
            </a:lvl7pPr>
            <a:lvl8pPr marL="3429000" indent="-228600" eaLnBrk="0" fontAlgn="base" hangingPunct="0">
              <a:spcBef>
                <a:spcPct val="0"/>
              </a:spcBef>
              <a:spcAft>
                <a:spcPct val="0"/>
              </a:spcAft>
              <a:defRPr sz="2400">
                <a:latin typeface="Times New Roman" pitchFamily="18" charset="0"/>
              </a:defRPr>
            </a:lvl8pPr>
            <a:lvl9pPr marL="3886200" indent="-228600" eaLnBrk="0" fontAlgn="base" hangingPunct="0">
              <a:spcBef>
                <a:spcPct val="0"/>
              </a:spcBef>
              <a:spcAft>
                <a:spcPct val="0"/>
              </a:spcAft>
              <a:defRPr sz="2400">
                <a:latin typeface="Times New Roman" pitchFamily="18" charset="0"/>
              </a:defRPr>
            </a:lvl9pPr>
          </a:lstStyle>
          <a:p>
            <a:r>
              <a:rPr lang="en-US" dirty="0"/>
              <a:t>Just a minute </a:t>
            </a:r>
          </a:p>
        </p:txBody>
      </p:sp>
      <p:sp>
        <p:nvSpPr>
          <p:cNvPr id="19459" name="Rectangle 3"/>
          <p:cNvSpPr>
            <a:spLocks noChangeArrowheads="1"/>
          </p:cNvSpPr>
          <p:nvPr/>
        </p:nvSpPr>
        <p:spPr bwMode="auto">
          <a:xfrm>
            <a:off x="3032126" y="1600200"/>
            <a:ext cx="7313613" cy="27447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6075" indent="-346075">
              <a:spcBef>
                <a:spcPct val="20000"/>
              </a:spcBef>
              <a:buBlip>
                <a:blip r:embed="rId3"/>
              </a:buBlip>
            </a:pPr>
            <a:r>
              <a:rPr lang="en-US" sz="2000">
                <a:solidFill>
                  <a:schemeClr val="accent2"/>
                </a:solidFill>
                <a:latin typeface="Arial" pitchFamily="34" charset="0"/>
                <a:cs typeface="Times New Roman" pitchFamily="18" charset="0"/>
              </a:rPr>
              <a:t>How can you return a user-defined error message in a batch?</a:t>
            </a:r>
          </a:p>
        </p:txBody>
      </p:sp>
      <p:sp>
        <p:nvSpPr>
          <p:cNvPr id="488452" name="Rectangle 4"/>
          <p:cNvSpPr>
            <a:spLocks noChangeArrowheads="1"/>
          </p:cNvSpPr>
          <p:nvPr/>
        </p:nvSpPr>
        <p:spPr bwMode="auto">
          <a:xfrm>
            <a:off x="3032126" y="4800600"/>
            <a:ext cx="6627813" cy="1219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6075" indent="-346075">
              <a:spcBef>
                <a:spcPct val="20000"/>
              </a:spcBef>
              <a:buBlip>
                <a:blip r:embed="rId3"/>
              </a:buBlip>
              <a:tabLst>
                <a:tab pos="635000" algn="l"/>
              </a:tabLst>
            </a:pPr>
            <a:r>
              <a:rPr lang="en-US" sz="2000">
                <a:solidFill>
                  <a:schemeClr val="accent2"/>
                </a:solidFill>
                <a:latin typeface="Arial" pitchFamily="34" charset="0"/>
                <a:cs typeface="Times New Roman" pitchFamily="18" charset="0"/>
              </a:rPr>
              <a:t>Solution:</a:t>
            </a:r>
          </a:p>
          <a:p>
            <a:pPr marL="798513" lvl="1" indent="-333375">
              <a:spcBef>
                <a:spcPct val="20000"/>
              </a:spcBef>
              <a:buBlip>
                <a:blip r:embed="rId4"/>
              </a:buBlip>
              <a:tabLst>
                <a:tab pos="635000" algn="l"/>
              </a:tabLst>
            </a:pPr>
            <a:r>
              <a:rPr lang="en-US">
                <a:solidFill>
                  <a:schemeClr val="accent2"/>
                </a:solidFill>
                <a:latin typeface="Arial" pitchFamily="34" charset="0"/>
                <a:cs typeface="Times New Roman" pitchFamily="18" charset="0"/>
              </a:rPr>
              <a:t>Using the RAISERROR statement</a:t>
            </a:r>
            <a:r>
              <a:rPr lang="en-IN">
                <a:solidFill>
                  <a:schemeClr val="accent2"/>
                </a:solidFill>
                <a:latin typeface="Arial" pitchFamily="34" charset="0"/>
              </a:rPr>
              <a:t> </a:t>
            </a:r>
            <a:endParaRPr lang="en-US">
              <a:solidFill>
                <a:schemeClr val="accent2"/>
              </a:solidFill>
              <a:latin typeface="Arial" pitchFamily="34" charset="0"/>
            </a:endParaRPr>
          </a:p>
        </p:txBody>
      </p:sp>
    </p:spTree>
    <p:extLst>
      <p:ext uri="{BB962C8B-B14F-4D97-AF65-F5344CB8AC3E}">
        <p14:creationId xmlns:p14="http://schemas.microsoft.com/office/powerpoint/2010/main" val="3473129901"/>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84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845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idx="1"/>
          </p:nvPr>
        </p:nvSpPr>
        <p:spPr bwMode="auto">
          <a:xfrm>
            <a:off x="3032126"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lnSpcReduction="10000"/>
          </a:bodyPr>
          <a:lstStyle/>
          <a:p>
            <a:pPr eaLnBrk="1" hangingPunct="1">
              <a:buFontTx/>
              <a:buBlip>
                <a:blip r:embed="rId3"/>
              </a:buBlip>
            </a:pPr>
            <a:r>
              <a:rPr lang="en-US" sz="2000">
                <a:solidFill>
                  <a:schemeClr val="accent2"/>
                </a:solidFill>
                <a:latin typeface="Arial "/>
              </a:rPr>
              <a:t>A UDF can be created by using the CREATE FUNCTION statement.</a:t>
            </a:r>
          </a:p>
          <a:p>
            <a:pPr eaLnBrk="1" hangingPunct="1">
              <a:buFontTx/>
              <a:buBlip>
                <a:blip r:embed="rId3"/>
              </a:buBlip>
            </a:pPr>
            <a:r>
              <a:rPr lang="en-US" sz="2000">
                <a:solidFill>
                  <a:schemeClr val="accent2"/>
                </a:solidFill>
                <a:latin typeface="Arial "/>
              </a:rPr>
              <a:t>Syntax:</a:t>
            </a:r>
          </a:p>
          <a:p>
            <a:pPr lvl="2" indent="-277813">
              <a:buNone/>
            </a:pPr>
            <a:r>
              <a:rPr lang="en-US" sz="1600">
                <a:solidFill>
                  <a:schemeClr val="accent2"/>
                </a:solidFill>
                <a:latin typeface="Courier New" pitchFamily="49" charset="0"/>
                <a:cs typeface="Courier New" pitchFamily="49" charset="0"/>
              </a:rPr>
              <a:t>CREATE FUNCTION [ schema_name. ] function_name </a:t>
            </a:r>
          </a:p>
          <a:p>
            <a:pPr lvl="2" indent="-277813">
              <a:buNone/>
            </a:pPr>
            <a:r>
              <a:rPr lang="en-US" sz="1600">
                <a:solidFill>
                  <a:schemeClr val="accent2"/>
                </a:solidFill>
                <a:latin typeface="Courier New" pitchFamily="49" charset="0"/>
                <a:cs typeface="Courier New" pitchFamily="49" charset="0"/>
              </a:rPr>
              <a:t>( [ { @parameter_name [ AS ][ type_schema_name. ] parameter_data_type </a:t>
            </a:r>
          </a:p>
          <a:p>
            <a:pPr lvl="2" indent="-277813">
              <a:buNone/>
            </a:pPr>
            <a:r>
              <a:rPr lang="en-US" sz="1600">
                <a:solidFill>
                  <a:schemeClr val="accent2"/>
                </a:solidFill>
                <a:latin typeface="Courier New" pitchFamily="49" charset="0"/>
                <a:cs typeface="Courier New" pitchFamily="49" charset="0"/>
              </a:rPr>
              <a:t>    [ = default ] } </a:t>
            </a:r>
          </a:p>
          <a:p>
            <a:pPr lvl="2" indent="-277813">
              <a:buNone/>
            </a:pPr>
            <a:r>
              <a:rPr lang="en-US" sz="1600">
                <a:solidFill>
                  <a:schemeClr val="accent2"/>
                </a:solidFill>
                <a:latin typeface="Courier New" pitchFamily="49" charset="0"/>
                <a:cs typeface="Courier New" pitchFamily="49" charset="0"/>
              </a:rPr>
              <a:t>    [ ,...n ]</a:t>
            </a:r>
          </a:p>
          <a:p>
            <a:pPr lvl="2" indent="-277813">
              <a:buNone/>
            </a:pPr>
            <a:r>
              <a:rPr lang="en-US" sz="1600">
                <a:solidFill>
                  <a:schemeClr val="accent2"/>
                </a:solidFill>
                <a:latin typeface="Courier New" pitchFamily="49" charset="0"/>
                <a:cs typeface="Courier New" pitchFamily="49" charset="0"/>
              </a:rPr>
              <a:t>  ]</a:t>
            </a:r>
          </a:p>
          <a:p>
            <a:pPr lvl="2" indent="-277813">
              <a:buNone/>
            </a:pPr>
            <a:r>
              <a:rPr lang="en-US" sz="1600">
                <a:solidFill>
                  <a:schemeClr val="accent2"/>
                </a:solidFill>
                <a:latin typeface="Courier New" pitchFamily="49" charset="0"/>
                <a:cs typeface="Courier New" pitchFamily="49" charset="0"/>
              </a:rPr>
              <a:t>)</a:t>
            </a:r>
          </a:p>
          <a:p>
            <a:pPr lvl="2" indent="-277813">
              <a:buNone/>
            </a:pPr>
            <a:r>
              <a:rPr lang="en-US" sz="1600">
                <a:solidFill>
                  <a:schemeClr val="accent2"/>
                </a:solidFill>
                <a:latin typeface="Courier New" pitchFamily="49" charset="0"/>
                <a:cs typeface="Courier New" pitchFamily="49" charset="0"/>
              </a:rPr>
              <a:t>RETURNS return_data_type</a:t>
            </a:r>
          </a:p>
          <a:p>
            <a:pPr lvl="2" indent="-277813">
              <a:buNone/>
            </a:pPr>
            <a:r>
              <a:rPr lang="en-US" sz="1600">
                <a:solidFill>
                  <a:schemeClr val="accent2"/>
                </a:solidFill>
                <a:latin typeface="Courier New" pitchFamily="49" charset="0"/>
                <a:cs typeface="Courier New" pitchFamily="49" charset="0"/>
              </a:rPr>
              <a:t>    [ WITH [SCHEMABINDING][ENCRYPION][EXECUTE AS] [,...n ] ]</a:t>
            </a:r>
          </a:p>
          <a:p>
            <a:pPr lvl="2" indent="-277813">
              <a:buNone/>
            </a:pPr>
            <a:r>
              <a:rPr lang="en-US" sz="1600">
                <a:solidFill>
                  <a:schemeClr val="accent2"/>
                </a:solidFill>
                <a:latin typeface="Courier New" pitchFamily="49" charset="0"/>
                <a:cs typeface="Courier New" pitchFamily="49" charset="0"/>
              </a:rPr>
              <a:t>    [ AS ]</a:t>
            </a:r>
          </a:p>
          <a:p>
            <a:pPr lvl="2" indent="-277813">
              <a:buNone/>
            </a:pPr>
            <a:r>
              <a:rPr lang="en-US" sz="1600">
                <a:solidFill>
                  <a:schemeClr val="accent2"/>
                </a:solidFill>
                <a:latin typeface="Courier New" pitchFamily="49" charset="0"/>
                <a:cs typeface="Courier New" pitchFamily="49" charset="0"/>
              </a:rPr>
              <a:t>    BEGIN </a:t>
            </a:r>
          </a:p>
          <a:p>
            <a:pPr lvl="2" indent="-277813">
              <a:buNone/>
            </a:pPr>
            <a:r>
              <a:rPr lang="en-US" sz="1600">
                <a:solidFill>
                  <a:schemeClr val="accent2"/>
                </a:solidFill>
                <a:latin typeface="Courier New" pitchFamily="49" charset="0"/>
                <a:cs typeface="Courier New" pitchFamily="49" charset="0"/>
              </a:rPr>
              <a:t>                </a:t>
            </a:r>
          </a:p>
        </p:txBody>
      </p:sp>
      <p:sp>
        <p:nvSpPr>
          <p:cNvPr id="5123" name="Text Box 3"/>
          <p:cNvSpPr txBox="1">
            <a:spLocks noChangeArrowheads="1"/>
          </p:cNvSpPr>
          <p:nvPr/>
        </p:nvSpPr>
        <p:spPr bwMode="auto">
          <a:xfrm>
            <a:off x="173355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defRPr>
            </a:lvl1pPr>
            <a:lvl2pPr marL="742950" indent="-285750" eaLnBrk="0" hangingPunct="0">
              <a:defRPr sz="2400">
                <a:latin typeface="Times New Roman" pitchFamily="18" charset="0"/>
              </a:defRPr>
            </a:lvl2pPr>
            <a:lvl3pPr marL="1143000" indent="-228600" eaLnBrk="0" hangingPunct="0">
              <a:defRPr sz="2400">
                <a:latin typeface="Times New Roman" pitchFamily="18" charset="0"/>
              </a:defRPr>
            </a:lvl3pPr>
            <a:lvl4pPr marL="1600200" indent="-228600" eaLnBrk="0" hangingPunct="0">
              <a:defRPr sz="2400">
                <a:latin typeface="Times New Roman" pitchFamily="18" charset="0"/>
              </a:defRPr>
            </a:lvl4pPr>
            <a:lvl5pPr marL="2057400" indent="-228600" eaLnBrk="0" hangingPunct="0">
              <a:defRPr sz="2400">
                <a:latin typeface="Times New Roman" pitchFamily="18" charset="0"/>
              </a:defRPr>
            </a:lvl5pPr>
            <a:lvl6pPr marL="2514600" indent="-228600" eaLnBrk="0" fontAlgn="base" hangingPunct="0">
              <a:spcBef>
                <a:spcPct val="0"/>
              </a:spcBef>
              <a:spcAft>
                <a:spcPct val="0"/>
              </a:spcAft>
              <a:defRPr sz="2400">
                <a:latin typeface="Times New Roman" pitchFamily="18" charset="0"/>
              </a:defRPr>
            </a:lvl6pPr>
            <a:lvl7pPr marL="2971800" indent="-228600" eaLnBrk="0" fontAlgn="base" hangingPunct="0">
              <a:spcBef>
                <a:spcPct val="0"/>
              </a:spcBef>
              <a:spcAft>
                <a:spcPct val="0"/>
              </a:spcAft>
              <a:defRPr sz="2400">
                <a:latin typeface="Times New Roman" pitchFamily="18" charset="0"/>
              </a:defRPr>
            </a:lvl7pPr>
            <a:lvl8pPr marL="3429000" indent="-228600" eaLnBrk="0" fontAlgn="base" hangingPunct="0">
              <a:spcBef>
                <a:spcPct val="0"/>
              </a:spcBef>
              <a:spcAft>
                <a:spcPct val="0"/>
              </a:spcAft>
              <a:defRPr sz="2400">
                <a:latin typeface="Times New Roman" pitchFamily="18" charset="0"/>
              </a:defRPr>
            </a:lvl8pPr>
            <a:lvl9pPr marL="3886200" indent="-228600" eaLnBrk="0" fontAlgn="base" hangingPunct="0">
              <a:spcBef>
                <a:spcPct val="0"/>
              </a:spcBef>
              <a:spcAft>
                <a:spcPct val="0"/>
              </a:spcAft>
              <a:defRPr sz="2400">
                <a:latin typeface="Times New Roman" pitchFamily="18" charset="0"/>
              </a:defRPr>
            </a:lvl9pPr>
          </a:lstStyle>
          <a:p>
            <a:r>
              <a:rPr lang="en-US" dirty="0"/>
              <a:t>Creating UDFs (Contd.)</a:t>
            </a:r>
          </a:p>
        </p:txBody>
      </p:sp>
    </p:spTree>
    <p:extLst>
      <p:ext uri="{BB962C8B-B14F-4D97-AF65-F5344CB8AC3E}">
        <p14:creationId xmlns:p14="http://schemas.microsoft.com/office/powerpoint/2010/main" val="1885856574"/>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idx="1"/>
          </p:nvPr>
        </p:nvSpPr>
        <p:spPr bwMode="auto">
          <a:xfrm>
            <a:off x="3032125" y="1598613"/>
            <a:ext cx="7315200" cy="45704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buFontTx/>
              <a:buBlip>
                <a:blip r:embed="rId3"/>
              </a:buBlip>
            </a:pPr>
            <a:r>
              <a:rPr lang="en-US" sz="2000">
                <a:solidFill>
                  <a:schemeClr val="accent2"/>
                </a:solidFill>
                <a:latin typeface="Arial" charset="0"/>
                <a:cs typeface="Times New Roman" pitchFamily="18" charset="0"/>
              </a:rPr>
              <a:t>In this session, you will learn to:</a:t>
            </a:r>
            <a:endParaRPr lang="en-US" sz="2000">
              <a:solidFill>
                <a:schemeClr val="accent2"/>
              </a:solidFill>
              <a:latin typeface="Arial" charset="0"/>
            </a:endParaRPr>
          </a:p>
          <a:p>
            <a:pPr lvl="1" eaLnBrk="1" hangingPunct="1">
              <a:buFontTx/>
              <a:buBlip>
                <a:blip r:embed="rId4"/>
              </a:buBlip>
            </a:pPr>
            <a:r>
              <a:rPr lang="en-US" sz="1800">
                <a:solidFill>
                  <a:schemeClr val="accent2"/>
                </a:solidFill>
                <a:latin typeface="Arial" charset="0"/>
                <a:cs typeface="Times New Roman" pitchFamily="18" charset="0"/>
              </a:rPr>
              <a:t>Create and manage views</a:t>
            </a:r>
          </a:p>
          <a:p>
            <a:pPr lvl="1" eaLnBrk="1" hangingPunct="1">
              <a:buFontTx/>
              <a:buNone/>
            </a:pPr>
            <a:endParaRPr lang="en-US" sz="1800">
              <a:solidFill>
                <a:schemeClr val="accent2"/>
              </a:solidFill>
              <a:latin typeface="Arial" charset="0"/>
              <a:cs typeface="Times New Roman" pitchFamily="18" charset="0"/>
            </a:endParaRPr>
          </a:p>
        </p:txBody>
      </p:sp>
      <p:sp>
        <p:nvSpPr>
          <p:cNvPr id="2051" name="Text Box 3"/>
          <p:cNvSpPr txBox="1">
            <a:spLocks noChangeArrowheads="1"/>
          </p:cNvSpPr>
          <p:nvPr/>
        </p:nvSpPr>
        <p:spPr bwMode="auto">
          <a:xfrm>
            <a:off x="1676400" y="711201"/>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b="1">
                <a:solidFill>
                  <a:srgbClr val="FF0000"/>
                </a:solidFill>
                <a:latin typeface="Tahoma" pitchFamily="34" charset="0"/>
              </a:rPr>
              <a:t>Objectives</a:t>
            </a:r>
          </a:p>
        </p:txBody>
      </p:sp>
    </p:spTree>
    <p:extLst>
      <p:ext uri="{BB962C8B-B14F-4D97-AF65-F5344CB8AC3E}">
        <p14:creationId xmlns:p14="http://schemas.microsoft.com/office/powerpoint/2010/main" val="2134847025"/>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3"/>
          <p:cNvSpPr txBox="1">
            <a:spLocks noChangeArrowheads="1"/>
          </p:cNvSpPr>
          <p:nvPr/>
        </p:nvSpPr>
        <p:spPr bwMode="auto">
          <a:xfrm>
            <a:off x="1676400" y="711201"/>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b="1">
                <a:solidFill>
                  <a:srgbClr val="FF0000"/>
                </a:solidFill>
                <a:latin typeface="Tahoma" pitchFamily="34" charset="0"/>
              </a:rPr>
              <a:t>Creating and Managing Views</a:t>
            </a:r>
          </a:p>
        </p:txBody>
      </p:sp>
      <p:grpSp>
        <p:nvGrpSpPr>
          <p:cNvPr id="3075" name="Group 7"/>
          <p:cNvGrpSpPr>
            <a:grpSpLocks/>
          </p:cNvGrpSpPr>
          <p:nvPr/>
        </p:nvGrpSpPr>
        <p:grpSpPr bwMode="auto">
          <a:xfrm>
            <a:off x="5029200" y="2133600"/>
            <a:ext cx="4267200" cy="3581400"/>
            <a:chOff x="3505200" y="2133600"/>
            <a:chExt cx="4267200" cy="3581400"/>
          </a:xfrm>
        </p:grpSpPr>
        <p:pic>
          <p:nvPicPr>
            <p:cNvPr id="3076" name="Picture 3" descr="CCM01238.WM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5200" y="2895600"/>
              <a:ext cx="1187438"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loud Callout 5"/>
            <p:cNvSpPr/>
            <p:nvPr/>
          </p:nvSpPr>
          <p:spPr>
            <a:xfrm>
              <a:off x="4953000" y="2133600"/>
              <a:ext cx="2819400" cy="1447800"/>
            </a:xfrm>
            <a:prstGeom prst="cloudCallout">
              <a:avLst>
                <a:gd name="adj1" fmla="val -62947"/>
                <a:gd name="adj2" fmla="val 66082"/>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078" name="TextBox 5"/>
            <p:cNvSpPr txBox="1">
              <a:spLocks noChangeArrowheads="1"/>
            </p:cNvSpPr>
            <p:nvPr/>
          </p:nvSpPr>
          <p:spPr bwMode="auto">
            <a:xfrm>
              <a:off x="5334000" y="2590800"/>
              <a:ext cx="2057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2000">
                  <a:solidFill>
                    <a:srgbClr val="C00000"/>
                  </a:solidFill>
                  <a:latin typeface="Arial" charset="0"/>
                </a:rPr>
                <a:t>What is a view?</a:t>
              </a:r>
            </a:p>
          </p:txBody>
        </p:sp>
      </p:grpSp>
    </p:spTree>
    <p:extLst>
      <p:ext uri="{BB962C8B-B14F-4D97-AF65-F5344CB8AC3E}">
        <p14:creationId xmlns:p14="http://schemas.microsoft.com/office/powerpoint/2010/main" val="3632270770"/>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3"/>
          <p:cNvSpPr txBox="1">
            <a:spLocks noChangeArrowheads="1"/>
          </p:cNvSpPr>
          <p:nvPr/>
        </p:nvSpPr>
        <p:spPr bwMode="auto">
          <a:xfrm>
            <a:off x="1676400" y="711201"/>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b="1">
                <a:solidFill>
                  <a:srgbClr val="FF0000"/>
                </a:solidFill>
                <a:latin typeface="Tahoma" pitchFamily="34" charset="0"/>
              </a:rPr>
              <a:t>Creating and Managing Views (Contd.)</a:t>
            </a:r>
          </a:p>
        </p:txBody>
      </p:sp>
      <p:pic>
        <p:nvPicPr>
          <p:cNvPr id="4099" name="Picture 3" descr="JBIZ044.WM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62400" y="3048000"/>
            <a:ext cx="2046288"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ular Callout 8"/>
          <p:cNvSpPr>
            <a:spLocks noChangeArrowheads="1"/>
          </p:cNvSpPr>
          <p:nvPr/>
        </p:nvSpPr>
        <p:spPr bwMode="auto">
          <a:xfrm>
            <a:off x="6324600" y="2133600"/>
            <a:ext cx="3733800" cy="990600"/>
          </a:xfrm>
          <a:prstGeom prst="wedgeRectCallout">
            <a:avLst>
              <a:gd name="adj1" fmla="val -70069"/>
              <a:gd name="adj2" fmla="val 97597"/>
            </a:avLst>
          </a:prstGeom>
          <a:gradFill rotWithShape="0">
            <a:gsLst>
              <a:gs pos="0">
                <a:srgbClr val="FBEAC7"/>
              </a:gs>
              <a:gs pos="17999">
                <a:srgbClr val="FEE7F2"/>
              </a:gs>
              <a:gs pos="36000">
                <a:srgbClr val="FAC77D"/>
              </a:gs>
              <a:gs pos="61000">
                <a:srgbClr val="FBA97D"/>
              </a:gs>
              <a:gs pos="82001">
                <a:srgbClr val="FBD49C"/>
              </a:gs>
              <a:gs pos="100000">
                <a:srgbClr val="FEE7F2"/>
              </a:gs>
            </a:gsLst>
            <a:lin ang="5400000"/>
          </a:gradFill>
          <a:ln w="25400" algn="ctr">
            <a:solidFill>
              <a:schemeClr val="tx1"/>
            </a:solidFill>
            <a:miter lim="800000"/>
            <a:headEnd/>
            <a:tailEnd/>
          </a:ln>
        </p:spPr>
        <p:txBody>
          <a:bodyPr anchor="ctr"/>
          <a:lstStyle/>
          <a:p>
            <a:pPr algn="ctr">
              <a:defRPr/>
            </a:pPr>
            <a:endParaRPr lang="en-US" dirty="0">
              <a:solidFill>
                <a:schemeClr val="lt1"/>
              </a:solidFill>
            </a:endParaRPr>
          </a:p>
        </p:txBody>
      </p:sp>
      <p:sp>
        <p:nvSpPr>
          <p:cNvPr id="4101" name="TextBox 5"/>
          <p:cNvSpPr txBox="1">
            <a:spLocks noChangeArrowheads="1"/>
          </p:cNvSpPr>
          <p:nvPr/>
        </p:nvSpPr>
        <p:spPr bwMode="auto">
          <a:xfrm>
            <a:off x="6538913" y="2405063"/>
            <a:ext cx="3352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2000">
                <a:solidFill>
                  <a:srgbClr val="C00000"/>
                </a:solidFill>
                <a:latin typeface="Arial" charset="0"/>
              </a:rPr>
              <a:t>A view is a virtual table.</a:t>
            </a:r>
          </a:p>
        </p:txBody>
      </p:sp>
    </p:spTree>
    <p:extLst>
      <p:ext uri="{BB962C8B-B14F-4D97-AF65-F5344CB8AC3E}">
        <p14:creationId xmlns:p14="http://schemas.microsoft.com/office/powerpoint/2010/main" val="4119299505"/>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idx="1"/>
          </p:nvPr>
        </p:nvSpPr>
        <p:spPr bwMode="auto">
          <a:xfrm>
            <a:off x="3032126" y="1600201"/>
            <a:ext cx="7313613" cy="4570413"/>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buFontTx/>
              <a:buBlip>
                <a:blip r:embed="rId3"/>
              </a:buBlip>
            </a:pPr>
            <a:r>
              <a:rPr lang="en-US" sz="2000">
                <a:solidFill>
                  <a:schemeClr val="accent2"/>
                </a:solidFill>
                <a:latin typeface="Arial" charset="0"/>
                <a:cs typeface="Times New Roman" pitchFamily="18" charset="0"/>
              </a:rPr>
              <a:t>View:</a:t>
            </a:r>
          </a:p>
          <a:p>
            <a:pPr lvl="1" eaLnBrk="1" hangingPunct="1">
              <a:buFontTx/>
              <a:buBlip>
                <a:blip r:embed="rId4"/>
              </a:buBlip>
            </a:pPr>
            <a:r>
              <a:rPr lang="en-US" sz="1800">
                <a:solidFill>
                  <a:schemeClr val="accent2"/>
                </a:solidFill>
                <a:latin typeface="Arial" charset="0"/>
              </a:rPr>
              <a:t>Does not have data of its own.</a:t>
            </a:r>
          </a:p>
          <a:p>
            <a:pPr lvl="1" eaLnBrk="1" hangingPunct="1">
              <a:buFontTx/>
              <a:buBlip>
                <a:blip r:embed="rId4"/>
              </a:buBlip>
            </a:pPr>
            <a:r>
              <a:rPr lang="en-US" sz="1800">
                <a:solidFill>
                  <a:schemeClr val="accent2"/>
                </a:solidFill>
                <a:latin typeface="Arial" charset="0"/>
              </a:rPr>
              <a:t>Can derive its data from one or more tables.</a:t>
            </a:r>
          </a:p>
          <a:p>
            <a:pPr lvl="1" eaLnBrk="1" hangingPunct="1">
              <a:buFontTx/>
              <a:buBlip>
                <a:blip r:embed="rId4"/>
              </a:buBlip>
            </a:pPr>
            <a:r>
              <a:rPr lang="en-US" sz="1800">
                <a:solidFill>
                  <a:schemeClr val="accent2"/>
                </a:solidFill>
                <a:latin typeface="Arial" charset="0"/>
              </a:rPr>
              <a:t>Provides access to a subset of columns from one or more tables.</a:t>
            </a:r>
          </a:p>
        </p:txBody>
      </p:sp>
      <p:sp>
        <p:nvSpPr>
          <p:cNvPr id="5123" name="Text Box 3"/>
          <p:cNvSpPr txBox="1">
            <a:spLocks noChangeArrowheads="1"/>
          </p:cNvSpPr>
          <p:nvPr/>
        </p:nvSpPr>
        <p:spPr bwMode="auto">
          <a:xfrm>
            <a:off x="1676400" y="711201"/>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b="1">
                <a:solidFill>
                  <a:srgbClr val="FF0000"/>
                </a:solidFill>
                <a:latin typeface="Tahoma" pitchFamily="34" charset="0"/>
              </a:rPr>
              <a:t>Creating and Managing Views (Contd.)</a:t>
            </a:r>
          </a:p>
        </p:txBody>
      </p:sp>
    </p:spTree>
    <p:extLst>
      <p:ext uri="{BB962C8B-B14F-4D97-AF65-F5344CB8AC3E}">
        <p14:creationId xmlns:p14="http://schemas.microsoft.com/office/powerpoint/2010/main" val="660424972"/>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3"/>
          <p:cNvSpPr txBox="1">
            <a:spLocks noChangeArrowheads="1"/>
          </p:cNvSpPr>
          <p:nvPr/>
        </p:nvSpPr>
        <p:spPr bwMode="auto">
          <a:xfrm>
            <a:off x="1676400" y="711201"/>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b="1" dirty="0">
                <a:solidFill>
                  <a:srgbClr val="FF0000"/>
                </a:solidFill>
                <a:latin typeface="Tahoma" pitchFamily="34" charset="0"/>
              </a:rPr>
              <a:t>Creating and Managing Views (Contd.)</a:t>
            </a:r>
          </a:p>
        </p:txBody>
      </p:sp>
      <p:graphicFrame>
        <p:nvGraphicFramePr>
          <p:cNvPr id="5" name="Group 39"/>
          <p:cNvGraphicFramePr>
            <a:graphicFrameLocks noGrp="1"/>
          </p:cNvGraphicFramePr>
          <p:nvPr/>
        </p:nvGraphicFramePr>
        <p:xfrm>
          <a:off x="6673850" y="4306888"/>
          <a:ext cx="3581400" cy="1282700"/>
        </p:xfrm>
        <a:graphic>
          <a:graphicData uri="http://schemas.openxmlformats.org/drawingml/2006/table">
            <a:tbl>
              <a:tblPr/>
              <a:tblGrid>
                <a:gridCol w="1596696">
                  <a:extLst>
                    <a:ext uri="{9D8B030D-6E8A-4147-A177-3AD203B41FA5}">
                      <a16:colId xmlns:a16="http://schemas.microsoft.com/office/drawing/2014/main" val="20000"/>
                    </a:ext>
                  </a:extLst>
                </a:gridCol>
                <a:gridCol w="1984704">
                  <a:extLst>
                    <a:ext uri="{9D8B030D-6E8A-4147-A177-3AD203B41FA5}">
                      <a16:colId xmlns:a16="http://schemas.microsoft.com/office/drawing/2014/main" val="20001"/>
                    </a:ext>
                  </a:extLst>
                </a:gridCol>
              </a:tblGrid>
              <a:tr h="320675">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dirty="0" err="1">
                          <a:ln>
                            <a:noFill/>
                          </a:ln>
                          <a:solidFill>
                            <a:schemeClr val="tx1"/>
                          </a:solidFill>
                          <a:effectLst/>
                          <a:latin typeface="Arial" pitchFamily="34" charset="0"/>
                          <a:ea typeface="Times New Roman" pitchFamily="18" charset="0"/>
                          <a:cs typeface="Arial" pitchFamily="34" charset="0"/>
                        </a:rPr>
                        <a:t>DeptNo</a:t>
                      </a:r>
                      <a:endParaRPr kumimoji="0" lang="en-US" sz="1400" b="1"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dirty="0" err="1">
                          <a:ln>
                            <a:noFill/>
                          </a:ln>
                          <a:solidFill>
                            <a:schemeClr val="tx1"/>
                          </a:solidFill>
                          <a:effectLst/>
                          <a:latin typeface="Arial" pitchFamily="34" charset="0"/>
                          <a:ea typeface="Times New Roman" pitchFamily="18" charset="0"/>
                          <a:cs typeface="Arial" pitchFamily="34" charset="0"/>
                        </a:rPr>
                        <a:t>DeptName</a:t>
                      </a:r>
                      <a:endParaRPr kumimoji="0" lang="en-US" sz="1400" b="1"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0675">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10</a:t>
                      </a:r>
                      <a:endPar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HR</a:t>
                      </a:r>
                      <a:endPar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0675">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20</a:t>
                      </a:r>
                      <a:endPar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Admin</a:t>
                      </a:r>
                      <a:endPar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0675">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30</a:t>
                      </a:r>
                      <a:endPar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System</a:t>
                      </a:r>
                      <a:endPar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6" name="Group 39"/>
          <p:cNvGraphicFramePr>
            <a:graphicFrameLocks noGrp="1"/>
          </p:cNvGraphicFramePr>
          <p:nvPr/>
        </p:nvGraphicFramePr>
        <p:xfrm>
          <a:off x="6597651" y="2100264"/>
          <a:ext cx="3657599" cy="1603375"/>
        </p:xfrm>
        <a:graphic>
          <a:graphicData uri="http://schemas.openxmlformats.org/drawingml/2006/table">
            <a:tbl>
              <a:tblPr/>
              <a:tblGrid>
                <a:gridCol w="850120">
                  <a:extLst>
                    <a:ext uri="{9D8B030D-6E8A-4147-A177-3AD203B41FA5}">
                      <a16:colId xmlns:a16="http://schemas.microsoft.com/office/drawing/2014/main" val="20000"/>
                    </a:ext>
                  </a:extLst>
                </a:gridCol>
                <a:gridCol w="1056707">
                  <a:extLst>
                    <a:ext uri="{9D8B030D-6E8A-4147-A177-3AD203B41FA5}">
                      <a16:colId xmlns:a16="http://schemas.microsoft.com/office/drawing/2014/main" val="20001"/>
                    </a:ext>
                  </a:extLst>
                </a:gridCol>
                <a:gridCol w="875386">
                  <a:extLst>
                    <a:ext uri="{9D8B030D-6E8A-4147-A177-3AD203B41FA5}">
                      <a16:colId xmlns:a16="http://schemas.microsoft.com/office/drawing/2014/main" val="20002"/>
                    </a:ext>
                  </a:extLst>
                </a:gridCol>
                <a:gridCol w="875386">
                  <a:extLst>
                    <a:ext uri="{9D8B030D-6E8A-4147-A177-3AD203B41FA5}">
                      <a16:colId xmlns:a16="http://schemas.microsoft.com/office/drawing/2014/main" val="20003"/>
                    </a:ext>
                  </a:extLst>
                </a:gridCol>
              </a:tblGrid>
              <a:tr h="320675">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dirty="0" err="1">
                          <a:ln>
                            <a:noFill/>
                          </a:ln>
                          <a:solidFill>
                            <a:schemeClr val="tx1"/>
                          </a:solidFill>
                          <a:effectLst/>
                          <a:latin typeface="Arial" pitchFamily="34" charset="0"/>
                          <a:ea typeface="Times New Roman" pitchFamily="18" charset="0"/>
                          <a:cs typeface="Arial" pitchFamily="34" charset="0"/>
                        </a:rPr>
                        <a:t>EmpNo</a:t>
                      </a:r>
                      <a:endParaRPr kumimoji="0" lang="en-US" sz="1400" b="1"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a:ln>
                            <a:noFill/>
                          </a:ln>
                          <a:solidFill>
                            <a:schemeClr val="tx1"/>
                          </a:solidFill>
                          <a:effectLst/>
                          <a:latin typeface="Arial" pitchFamily="34" charset="0"/>
                          <a:ea typeface="Times New Roman" pitchFamily="18" charset="0"/>
                          <a:cs typeface="Arial" pitchFamily="34" charset="0"/>
                        </a:rPr>
                        <a:t>EmpName</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a:ln>
                            <a:noFill/>
                          </a:ln>
                          <a:solidFill>
                            <a:schemeClr val="tx1"/>
                          </a:solidFill>
                          <a:effectLst/>
                          <a:latin typeface="Arial" pitchFamily="34" charset="0"/>
                          <a:ea typeface="Times New Roman" pitchFamily="18" charset="0"/>
                          <a:cs typeface="Arial" pitchFamily="34" charset="0"/>
                        </a:rPr>
                        <a:t>Salary</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dirty="0" err="1">
                          <a:ln>
                            <a:noFill/>
                          </a:ln>
                          <a:solidFill>
                            <a:schemeClr val="tx1"/>
                          </a:solidFill>
                          <a:effectLst/>
                          <a:latin typeface="Arial" pitchFamily="34" charset="0"/>
                          <a:ea typeface="Times New Roman" pitchFamily="18" charset="0"/>
                          <a:cs typeface="Arial" pitchFamily="34" charset="0"/>
                        </a:rPr>
                        <a:t>DeptNo</a:t>
                      </a:r>
                      <a:endParaRPr kumimoji="0" lang="en-US" sz="1400" b="1"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0675">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0" i="0" u="none" strike="noStrike" cap="none" normalizeH="0" baseline="0">
                          <a:ln>
                            <a:noFill/>
                          </a:ln>
                          <a:solidFill>
                            <a:schemeClr val="tx1"/>
                          </a:solidFill>
                          <a:effectLst/>
                          <a:latin typeface="Arial" pitchFamily="34" charset="0"/>
                          <a:ea typeface="Times New Roman" pitchFamily="18" charset="0"/>
                          <a:cs typeface="Arial" pitchFamily="34" charset="0"/>
                        </a:rPr>
                        <a:t>E001</a:t>
                      </a:r>
                      <a:endParaRPr kumimoji="0" lang="en-US" sz="1400" b="0" i="0" u="none" strike="noStrike" cap="none" normalizeH="0" baseline="0">
                        <a:ln>
                          <a:noFill/>
                        </a:ln>
                        <a:solidFill>
                          <a:schemeClr val="tx1"/>
                        </a:solidFill>
                        <a:effectLst/>
                        <a:latin typeface="Arial" pitchFamily="34" charset="0"/>
                        <a:ea typeface="Times New Roman" pitchFamily="18" charset="0"/>
                        <a:cs typeface="Arial"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0" i="0" u="none" strike="noStrike" cap="none" normalizeH="0" baseline="0">
                          <a:ln>
                            <a:noFill/>
                          </a:ln>
                          <a:solidFill>
                            <a:schemeClr val="tx1"/>
                          </a:solidFill>
                          <a:effectLst/>
                          <a:latin typeface="Arial" pitchFamily="34" charset="0"/>
                          <a:ea typeface="Times New Roman" pitchFamily="18" charset="0"/>
                          <a:cs typeface="Arial" pitchFamily="34" charset="0"/>
                        </a:rPr>
                        <a:t>Rex</a:t>
                      </a:r>
                      <a:endParaRPr kumimoji="0" lang="en-US" sz="1400" b="0" i="0" u="none" strike="noStrike" cap="none" normalizeH="0" baseline="0">
                        <a:ln>
                          <a:noFill/>
                        </a:ln>
                        <a:solidFill>
                          <a:schemeClr val="tx1"/>
                        </a:solidFill>
                        <a:effectLst/>
                        <a:latin typeface="Arial" pitchFamily="34" charset="0"/>
                        <a:ea typeface="Times New Roman" pitchFamily="18" charset="0"/>
                        <a:cs typeface="Arial"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0" i="0" u="none" strike="noStrike" cap="none" normalizeH="0" baseline="0">
                          <a:ln>
                            <a:noFill/>
                          </a:ln>
                          <a:solidFill>
                            <a:schemeClr val="tx1"/>
                          </a:solidFill>
                          <a:effectLst/>
                          <a:latin typeface="Arial" pitchFamily="34" charset="0"/>
                          <a:ea typeface="Times New Roman" pitchFamily="18" charset="0"/>
                          <a:cs typeface="Arial" pitchFamily="34" charset="0"/>
                        </a:rPr>
                        <a:t>12000</a:t>
                      </a:r>
                      <a:endParaRPr kumimoji="0" lang="en-US" sz="1400" b="0" i="0" u="none" strike="noStrike" cap="none" normalizeH="0" baseline="0">
                        <a:ln>
                          <a:noFill/>
                        </a:ln>
                        <a:solidFill>
                          <a:schemeClr val="tx1"/>
                        </a:solidFill>
                        <a:effectLst/>
                        <a:latin typeface="Arial" pitchFamily="34" charset="0"/>
                        <a:ea typeface="Times New Roman" pitchFamily="18" charset="0"/>
                        <a:cs typeface="Arial"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10</a:t>
                      </a:r>
                      <a:endPar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0675">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0" i="0" u="none" strike="noStrike" cap="none" normalizeH="0" baseline="0">
                          <a:ln>
                            <a:noFill/>
                          </a:ln>
                          <a:solidFill>
                            <a:schemeClr val="tx1"/>
                          </a:solidFill>
                          <a:effectLst/>
                          <a:latin typeface="Arial" pitchFamily="34" charset="0"/>
                          <a:ea typeface="Times New Roman" pitchFamily="18" charset="0"/>
                          <a:cs typeface="Arial" pitchFamily="34" charset="0"/>
                        </a:rPr>
                        <a:t>E002</a:t>
                      </a:r>
                      <a:endParaRPr kumimoji="0" lang="en-US" sz="1400" b="0" i="0" u="none" strike="noStrike" cap="none" normalizeH="0" baseline="0">
                        <a:ln>
                          <a:noFill/>
                        </a:ln>
                        <a:solidFill>
                          <a:schemeClr val="tx1"/>
                        </a:solidFill>
                        <a:effectLst/>
                        <a:latin typeface="Arial" pitchFamily="34" charset="0"/>
                        <a:ea typeface="Times New Roman" pitchFamily="18" charset="0"/>
                        <a:cs typeface="Arial"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0" i="0" u="none" strike="noStrike" cap="none" normalizeH="0" baseline="0">
                          <a:ln>
                            <a:noFill/>
                          </a:ln>
                          <a:solidFill>
                            <a:schemeClr val="tx1"/>
                          </a:solidFill>
                          <a:effectLst/>
                          <a:latin typeface="Arial" pitchFamily="34" charset="0"/>
                          <a:ea typeface="Times New Roman" pitchFamily="18" charset="0"/>
                          <a:cs typeface="Arial" pitchFamily="34" charset="0"/>
                        </a:rPr>
                        <a:t>Audrey</a:t>
                      </a:r>
                      <a:endParaRPr kumimoji="0" lang="en-US" sz="1400" b="0" i="0" u="none" strike="noStrike" cap="none" normalizeH="0" baseline="0">
                        <a:ln>
                          <a:noFill/>
                        </a:ln>
                        <a:solidFill>
                          <a:schemeClr val="tx1"/>
                        </a:solidFill>
                        <a:effectLst/>
                        <a:latin typeface="Arial" pitchFamily="34" charset="0"/>
                        <a:ea typeface="Times New Roman" pitchFamily="18" charset="0"/>
                        <a:cs typeface="Arial"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0" i="0" u="none" strike="noStrike" cap="none" normalizeH="0" baseline="0">
                          <a:ln>
                            <a:noFill/>
                          </a:ln>
                          <a:solidFill>
                            <a:schemeClr val="tx1"/>
                          </a:solidFill>
                          <a:effectLst/>
                          <a:latin typeface="Arial" pitchFamily="34" charset="0"/>
                          <a:ea typeface="Times New Roman" pitchFamily="18" charset="0"/>
                          <a:cs typeface="Arial" pitchFamily="34" charset="0"/>
                        </a:rPr>
                        <a:t>40000</a:t>
                      </a:r>
                      <a:endParaRPr kumimoji="0" lang="en-US" sz="1400" b="0" i="0" u="none" strike="noStrike" cap="none" normalizeH="0" baseline="0">
                        <a:ln>
                          <a:noFill/>
                        </a:ln>
                        <a:solidFill>
                          <a:schemeClr val="tx1"/>
                        </a:solidFill>
                        <a:effectLst/>
                        <a:latin typeface="Arial" pitchFamily="34" charset="0"/>
                        <a:ea typeface="Times New Roman" pitchFamily="18" charset="0"/>
                        <a:cs typeface="Arial"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20</a:t>
                      </a:r>
                      <a:endPar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0675">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0" i="0" u="none" strike="noStrike" cap="none" normalizeH="0" baseline="0">
                          <a:ln>
                            <a:noFill/>
                          </a:ln>
                          <a:solidFill>
                            <a:schemeClr val="tx1"/>
                          </a:solidFill>
                          <a:effectLst/>
                          <a:latin typeface="Arial" pitchFamily="34" charset="0"/>
                          <a:ea typeface="Times New Roman" pitchFamily="18" charset="0"/>
                          <a:cs typeface="Arial" pitchFamily="34" charset="0"/>
                        </a:rPr>
                        <a:t>E003</a:t>
                      </a:r>
                      <a:endParaRPr kumimoji="0" lang="en-US" sz="1400" b="0" i="0" u="none" strike="noStrike" cap="none" normalizeH="0" baseline="0">
                        <a:ln>
                          <a:noFill/>
                        </a:ln>
                        <a:solidFill>
                          <a:schemeClr val="tx1"/>
                        </a:solidFill>
                        <a:effectLst/>
                        <a:latin typeface="Arial" pitchFamily="34" charset="0"/>
                        <a:ea typeface="Times New Roman" pitchFamily="18" charset="0"/>
                        <a:cs typeface="Arial"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0" i="0" u="none" strike="noStrike" cap="none" normalizeH="0" baseline="0">
                          <a:ln>
                            <a:noFill/>
                          </a:ln>
                          <a:solidFill>
                            <a:schemeClr val="tx1"/>
                          </a:solidFill>
                          <a:effectLst/>
                          <a:latin typeface="Arial" pitchFamily="34" charset="0"/>
                          <a:ea typeface="Times New Roman" pitchFamily="18" charset="0"/>
                          <a:cs typeface="Arial" pitchFamily="34" charset="0"/>
                        </a:rPr>
                        <a:t>Smith</a:t>
                      </a:r>
                      <a:endParaRPr kumimoji="0" lang="en-US" sz="1400" b="0" i="0" u="none" strike="noStrike" cap="none" normalizeH="0" baseline="0">
                        <a:ln>
                          <a:noFill/>
                        </a:ln>
                        <a:solidFill>
                          <a:schemeClr val="tx1"/>
                        </a:solidFill>
                        <a:effectLst/>
                        <a:latin typeface="Arial" pitchFamily="34" charset="0"/>
                        <a:ea typeface="Times New Roman" pitchFamily="18" charset="0"/>
                        <a:cs typeface="Arial"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0" i="0" u="none" strike="noStrike" cap="none" normalizeH="0" baseline="0">
                          <a:ln>
                            <a:noFill/>
                          </a:ln>
                          <a:solidFill>
                            <a:schemeClr val="tx1"/>
                          </a:solidFill>
                          <a:effectLst/>
                          <a:latin typeface="Arial" pitchFamily="34" charset="0"/>
                          <a:ea typeface="Times New Roman" pitchFamily="18" charset="0"/>
                          <a:cs typeface="Arial" pitchFamily="34" charset="0"/>
                        </a:rPr>
                        <a:t>25000</a:t>
                      </a:r>
                      <a:endParaRPr kumimoji="0" lang="en-US" sz="1400" b="0" i="0" u="none" strike="noStrike" cap="none" normalizeH="0" baseline="0">
                        <a:ln>
                          <a:noFill/>
                        </a:ln>
                        <a:solidFill>
                          <a:schemeClr val="tx1"/>
                        </a:solidFill>
                        <a:effectLst/>
                        <a:latin typeface="Arial" pitchFamily="34" charset="0"/>
                        <a:ea typeface="Times New Roman" pitchFamily="18" charset="0"/>
                        <a:cs typeface="Arial"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30</a:t>
                      </a:r>
                      <a:endPar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0675">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E004</a:t>
                      </a:r>
                      <a:endPar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Robert</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28000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0" i="0" u="none" strike="noStrike" kern="1200" cap="none" normalizeH="0" baseline="0" dirty="0">
                          <a:ln>
                            <a:noFill/>
                          </a:ln>
                          <a:solidFill>
                            <a:schemeClr val="tx1"/>
                          </a:solidFill>
                          <a:effectLst/>
                          <a:latin typeface="Arial" pitchFamily="34" charset="0"/>
                          <a:ea typeface="Times New Roman" pitchFamily="18" charset="0"/>
                          <a:cs typeface="Arial" pitchFamily="34" charset="0"/>
                        </a:rPr>
                        <a:t>20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pic>
        <p:nvPicPr>
          <p:cNvPr id="6196" name="Picture 40" descr="j02920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06739" y="4916489"/>
            <a:ext cx="1195387"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Arrow Connector 11"/>
          <p:cNvCxnSpPr/>
          <p:nvPr/>
        </p:nvCxnSpPr>
        <p:spPr>
          <a:xfrm>
            <a:off x="12801600" y="2209800"/>
            <a:ext cx="9144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198" name="TextBox 26"/>
          <p:cNvSpPr txBox="1">
            <a:spLocks noChangeArrowheads="1"/>
          </p:cNvSpPr>
          <p:nvPr/>
        </p:nvSpPr>
        <p:spPr bwMode="auto">
          <a:xfrm>
            <a:off x="7664450" y="1719264"/>
            <a:ext cx="1676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b="1">
                <a:latin typeface="Arial" charset="0"/>
                <a:cs typeface="Arial" charset="0"/>
              </a:rPr>
              <a:t>Employee Table</a:t>
            </a:r>
          </a:p>
        </p:txBody>
      </p:sp>
      <p:sp>
        <p:nvSpPr>
          <p:cNvPr id="6199" name="TextBox 27"/>
          <p:cNvSpPr txBox="1">
            <a:spLocks noChangeArrowheads="1"/>
          </p:cNvSpPr>
          <p:nvPr/>
        </p:nvSpPr>
        <p:spPr bwMode="auto">
          <a:xfrm>
            <a:off x="7588250" y="3925889"/>
            <a:ext cx="1676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b="1">
                <a:latin typeface="Arial" charset="0"/>
                <a:cs typeface="Arial" charset="0"/>
              </a:rPr>
              <a:t>Department Table</a:t>
            </a:r>
          </a:p>
        </p:txBody>
      </p:sp>
      <p:sp>
        <p:nvSpPr>
          <p:cNvPr id="6200" name="TextBox 28"/>
          <p:cNvSpPr txBox="1">
            <a:spLocks noChangeArrowheads="1"/>
          </p:cNvSpPr>
          <p:nvPr/>
        </p:nvSpPr>
        <p:spPr bwMode="auto">
          <a:xfrm>
            <a:off x="4768850" y="3316289"/>
            <a:ext cx="1676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b="1">
                <a:latin typeface="Arial" charset="0"/>
                <a:cs typeface="Arial" charset="0"/>
              </a:rPr>
              <a:t>View</a:t>
            </a:r>
          </a:p>
        </p:txBody>
      </p:sp>
      <p:cxnSp>
        <p:nvCxnSpPr>
          <p:cNvPr id="33" name="Straight Arrow Connector 32"/>
          <p:cNvCxnSpPr/>
          <p:nvPr/>
        </p:nvCxnSpPr>
        <p:spPr>
          <a:xfrm rot="10800000">
            <a:off x="5378450" y="4081463"/>
            <a:ext cx="1295400" cy="990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0800000" flipV="1">
            <a:off x="5378450" y="3014663"/>
            <a:ext cx="1219200" cy="914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03" name="TextBox 35"/>
          <p:cNvSpPr txBox="1">
            <a:spLocks noChangeArrowheads="1"/>
          </p:cNvSpPr>
          <p:nvPr/>
        </p:nvSpPr>
        <p:spPr bwMode="auto">
          <a:xfrm>
            <a:off x="3259138" y="5830889"/>
            <a:ext cx="1676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b="1">
                <a:latin typeface="Arial" charset="0"/>
                <a:cs typeface="Arial" charset="0"/>
              </a:rPr>
              <a:t>User</a:t>
            </a:r>
          </a:p>
        </p:txBody>
      </p:sp>
      <p:pic>
        <p:nvPicPr>
          <p:cNvPr id="6204" name="Picture 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0739" y="3595689"/>
            <a:ext cx="771525"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Straight Arrow Connector 16"/>
          <p:cNvCxnSpPr/>
          <p:nvPr/>
        </p:nvCxnSpPr>
        <p:spPr>
          <a:xfrm flipV="1">
            <a:off x="4302126" y="4233864"/>
            <a:ext cx="633413" cy="1125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a:spLocks noChangeArrowheads="1"/>
          </p:cNvSpPr>
          <p:nvPr/>
        </p:nvSpPr>
        <p:spPr bwMode="auto">
          <a:xfrm>
            <a:off x="3124200" y="2057400"/>
            <a:ext cx="32766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a:solidFill>
                  <a:srgbClr val="C00000"/>
                </a:solidFill>
                <a:latin typeface="Arial" charset="0"/>
                <a:cs typeface="Arial" charset="0"/>
              </a:rPr>
              <a:t>User is accessing the data from the Employee and Department table through a view.</a:t>
            </a:r>
          </a:p>
        </p:txBody>
      </p:sp>
    </p:spTree>
    <p:extLst>
      <p:ext uri="{BB962C8B-B14F-4D97-AF65-F5344CB8AC3E}">
        <p14:creationId xmlns:p14="http://schemas.microsoft.com/office/powerpoint/2010/main" val="3945443354"/>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heckerboard(across)">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idx="1"/>
          </p:nvPr>
        </p:nvSpPr>
        <p:spPr bwMode="auto">
          <a:xfrm>
            <a:off x="3032126" y="1600201"/>
            <a:ext cx="7313613" cy="4570413"/>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buFontTx/>
              <a:buBlip>
                <a:blip r:embed="rId3"/>
              </a:buBlip>
            </a:pPr>
            <a:r>
              <a:rPr lang="en-US" sz="2000">
                <a:solidFill>
                  <a:schemeClr val="accent2"/>
                </a:solidFill>
                <a:latin typeface="Arial" charset="0"/>
                <a:cs typeface="Times New Roman" pitchFamily="18" charset="0"/>
              </a:rPr>
              <a:t>Advantages of views:</a:t>
            </a:r>
          </a:p>
          <a:p>
            <a:pPr lvl="1" eaLnBrk="1" hangingPunct="1">
              <a:buFontTx/>
              <a:buBlip>
                <a:blip r:embed="rId4"/>
              </a:buBlip>
            </a:pPr>
            <a:r>
              <a:rPr lang="en-US" sz="1800">
                <a:solidFill>
                  <a:schemeClr val="accent2"/>
                </a:solidFill>
                <a:latin typeface="Arial" charset="0"/>
              </a:rPr>
              <a:t>Provide relevant data for users.</a:t>
            </a:r>
          </a:p>
          <a:p>
            <a:pPr lvl="1" eaLnBrk="1" hangingPunct="1">
              <a:buFontTx/>
              <a:buBlip>
                <a:blip r:embed="rId4"/>
              </a:buBlip>
            </a:pPr>
            <a:r>
              <a:rPr lang="en-US" sz="1800">
                <a:solidFill>
                  <a:schemeClr val="accent2"/>
                </a:solidFill>
                <a:latin typeface="Arial" charset="0"/>
              </a:rPr>
              <a:t>Hide data complexity.</a:t>
            </a:r>
          </a:p>
          <a:p>
            <a:pPr lvl="1" eaLnBrk="1" hangingPunct="1">
              <a:buFontTx/>
              <a:buBlip>
                <a:blip r:embed="rId4"/>
              </a:buBlip>
            </a:pPr>
            <a:r>
              <a:rPr lang="en-US" sz="1800">
                <a:solidFill>
                  <a:schemeClr val="accent2"/>
                </a:solidFill>
                <a:latin typeface="Arial" charset="0"/>
              </a:rPr>
              <a:t>Retrieve specific rows and columns of a table.</a:t>
            </a:r>
          </a:p>
          <a:p>
            <a:pPr lvl="1" eaLnBrk="1" hangingPunct="1">
              <a:buFontTx/>
              <a:buBlip>
                <a:blip r:embed="rId4"/>
              </a:buBlip>
            </a:pPr>
            <a:r>
              <a:rPr lang="en-US" sz="1800">
                <a:solidFill>
                  <a:schemeClr val="accent2"/>
                </a:solidFill>
                <a:latin typeface="Arial" charset="0"/>
              </a:rPr>
              <a:t>Reduce the object size.</a:t>
            </a:r>
          </a:p>
        </p:txBody>
      </p:sp>
      <p:sp>
        <p:nvSpPr>
          <p:cNvPr id="7171" name="Text Box 3"/>
          <p:cNvSpPr txBox="1">
            <a:spLocks noChangeArrowheads="1"/>
          </p:cNvSpPr>
          <p:nvPr/>
        </p:nvSpPr>
        <p:spPr bwMode="auto">
          <a:xfrm>
            <a:off x="1676400" y="711201"/>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b="1" dirty="0">
                <a:solidFill>
                  <a:srgbClr val="FF0000"/>
                </a:solidFill>
                <a:latin typeface="Tahoma" pitchFamily="34" charset="0"/>
              </a:rPr>
              <a:t>Creating and Managing Views (Contd.)</a:t>
            </a:r>
          </a:p>
        </p:txBody>
      </p:sp>
    </p:spTree>
    <p:extLst>
      <p:ext uri="{BB962C8B-B14F-4D97-AF65-F5344CB8AC3E}">
        <p14:creationId xmlns:p14="http://schemas.microsoft.com/office/powerpoint/2010/main" val="3564759558"/>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5122"/>
          <p:cNvSpPr>
            <a:spLocks noGrp="1" noChangeArrowheads="1"/>
          </p:cNvSpPr>
          <p:nvPr>
            <p:ph idx="1"/>
          </p:nvPr>
        </p:nvSpPr>
        <p:spPr bwMode="auto">
          <a:xfrm>
            <a:off x="3032126"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buFontTx/>
              <a:buBlip>
                <a:blip r:embed="rId3"/>
              </a:buBlip>
            </a:pPr>
            <a:r>
              <a:rPr lang="en-US" sz="2000">
                <a:solidFill>
                  <a:schemeClr val="accent2"/>
                </a:solidFill>
                <a:latin typeface="Arial" charset="0"/>
                <a:cs typeface="Times New Roman" pitchFamily="18" charset="0"/>
              </a:rPr>
              <a:t>A View:</a:t>
            </a:r>
          </a:p>
          <a:p>
            <a:pPr lvl="1" eaLnBrk="1" hangingPunct="1">
              <a:buFontTx/>
              <a:buBlip>
                <a:blip r:embed="rId4"/>
              </a:buBlip>
            </a:pPr>
            <a:r>
              <a:rPr lang="en-US" sz="1800">
                <a:solidFill>
                  <a:schemeClr val="accent2"/>
                </a:solidFill>
                <a:latin typeface="Arial" charset="0"/>
                <a:cs typeface="Times New Roman" pitchFamily="18" charset="0"/>
              </a:rPr>
              <a:t>Is a way to get a restricted subset of data.</a:t>
            </a:r>
          </a:p>
          <a:p>
            <a:pPr lvl="1" eaLnBrk="1" hangingPunct="1">
              <a:buFontTx/>
              <a:buBlip>
                <a:blip r:embed="rId4"/>
              </a:buBlip>
            </a:pPr>
            <a:r>
              <a:rPr lang="en-US" sz="1800">
                <a:solidFill>
                  <a:schemeClr val="accent2"/>
                </a:solidFill>
                <a:latin typeface="Arial" charset="0"/>
              </a:rPr>
              <a:t>Has a structure similar to a table.</a:t>
            </a:r>
            <a:endParaRPr lang="en-US" sz="2000">
              <a:solidFill>
                <a:schemeClr val="accent2"/>
              </a:solidFill>
              <a:latin typeface="Arial" charset="0"/>
            </a:endParaRPr>
          </a:p>
          <a:p>
            <a:pPr lvl="1" eaLnBrk="1" hangingPunct="1">
              <a:buFontTx/>
              <a:buBlip>
                <a:blip r:embed="rId4"/>
              </a:buBlip>
            </a:pPr>
            <a:r>
              <a:rPr lang="en-US" sz="1800">
                <a:solidFill>
                  <a:schemeClr val="accent2"/>
                </a:solidFill>
                <a:latin typeface="Arial" charset="0"/>
              </a:rPr>
              <a:t>Does not contain any data.</a:t>
            </a:r>
          </a:p>
          <a:p>
            <a:pPr lvl="1" eaLnBrk="1" hangingPunct="1">
              <a:buFontTx/>
              <a:buBlip>
                <a:blip r:embed="rId4"/>
              </a:buBlip>
            </a:pPr>
            <a:r>
              <a:rPr lang="en-US" sz="1800">
                <a:solidFill>
                  <a:schemeClr val="accent2"/>
                </a:solidFill>
                <a:latin typeface="Arial" charset="0"/>
              </a:rPr>
              <a:t>Derives its data from the underlying tables.</a:t>
            </a:r>
          </a:p>
          <a:p>
            <a:pPr lvl="1" eaLnBrk="1" hangingPunct="1">
              <a:buFontTx/>
              <a:buBlip>
                <a:blip r:embed="rId4"/>
              </a:buBlip>
            </a:pPr>
            <a:r>
              <a:rPr lang="en-US" sz="1800">
                <a:solidFill>
                  <a:schemeClr val="accent2"/>
                </a:solidFill>
                <a:latin typeface="Arial" charset="0"/>
              </a:rPr>
              <a:t>Can be used to encapsulate complex queries.</a:t>
            </a:r>
          </a:p>
        </p:txBody>
      </p:sp>
      <p:sp>
        <p:nvSpPr>
          <p:cNvPr id="8195" name="Text Box 512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b="1">
                <a:solidFill>
                  <a:srgbClr val="FF0000"/>
                </a:solidFill>
                <a:latin typeface="Tahoma" pitchFamily="34" charset="0"/>
                <a:cs typeface="Times New Roman" pitchFamily="18" charset="0"/>
              </a:rPr>
              <a:t>Creating Views</a:t>
            </a:r>
          </a:p>
        </p:txBody>
      </p:sp>
    </p:spTree>
    <p:extLst>
      <p:ext uri="{BB962C8B-B14F-4D97-AF65-F5344CB8AC3E}">
        <p14:creationId xmlns:p14="http://schemas.microsoft.com/office/powerpoint/2010/main" val="1306608223"/>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5122"/>
          <p:cNvSpPr>
            <a:spLocks noGrp="1" noChangeArrowheads="1"/>
          </p:cNvSpPr>
          <p:nvPr>
            <p:ph idx="1"/>
          </p:nvPr>
        </p:nvSpPr>
        <p:spPr bwMode="auto">
          <a:xfrm>
            <a:off x="3032126"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buFontTx/>
              <a:buBlip>
                <a:blip r:embed="rId3"/>
              </a:buBlip>
            </a:pPr>
            <a:r>
              <a:rPr lang="en-US" sz="2000">
                <a:solidFill>
                  <a:schemeClr val="accent2"/>
                </a:solidFill>
                <a:latin typeface="Arial" charset="0"/>
                <a:cs typeface="Times New Roman" pitchFamily="18" charset="0"/>
              </a:rPr>
              <a:t>Views ensure security of data by restricting access to:</a:t>
            </a:r>
          </a:p>
          <a:p>
            <a:pPr lvl="1" eaLnBrk="1" hangingPunct="1">
              <a:buFontTx/>
              <a:buBlip>
                <a:blip r:embed="rId4"/>
              </a:buBlip>
            </a:pPr>
            <a:r>
              <a:rPr lang="en-US" sz="1800">
                <a:solidFill>
                  <a:schemeClr val="accent2"/>
                </a:solidFill>
                <a:latin typeface="Arial" charset="0"/>
                <a:cs typeface="Times New Roman" pitchFamily="18" charset="0"/>
              </a:rPr>
              <a:t>Specific rows of a table.</a:t>
            </a:r>
          </a:p>
          <a:p>
            <a:pPr lvl="1" eaLnBrk="1" hangingPunct="1">
              <a:buFontTx/>
              <a:buBlip>
                <a:blip r:embed="rId4"/>
              </a:buBlip>
            </a:pPr>
            <a:r>
              <a:rPr lang="en-US" sz="1800">
                <a:solidFill>
                  <a:schemeClr val="accent2"/>
                </a:solidFill>
                <a:latin typeface="Arial" charset="0"/>
                <a:cs typeface="Times New Roman" pitchFamily="18" charset="0"/>
              </a:rPr>
              <a:t>Specific columns of a table.</a:t>
            </a:r>
          </a:p>
          <a:p>
            <a:pPr lvl="1" eaLnBrk="1" hangingPunct="1">
              <a:buFontTx/>
              <a:buBlip>
                <a:blip r:embed="rId4"/>
              </a:buBlip>
            </a:pPr>
            <a:r>
              <a:rPr lang="en-US" sz="1800">
                <a:solidFill>
                  <a:schemeClr val="accent2"/>
                </a:solidFill>
                <a:latin typeface="Arial" charset="0"/>
                <a:cs typeface="Times New Roman" pitchFamily="18" charset="0"/>
              </a:rPr>
              <a:t>Specific rows and columns of a table.</a:t>
            </a:r>
          </a:p>
          <a:p>
            <a:pPr lvl="1" eaLnBrk="1" hangingPunct="1">
              <a:buFontTx/>
              <a:buBlip>
                <a:blip r:embed="rId4"/>
              </a:buBlip>
            </a:pPr>
            <a:r>
              <a:rPr lang="en-US" sz="1800">
                <a:solidFill>
                  <a:schemeClr val="accent2"/>
                </a:solidFill>
                <a:latin typeface="Arial" charset="0"/>
                <a:cs typeface="Times New Roman" pitchFamily="18" charset="0"/>
              </a:rPr>
              <a:t>Rows fetched by using joins.</a:t>
            </a:r>
          </a:p>
          <a:p>
            <a:pPr lvl="1" eaLnBrk="1" hangingPunct="1">
              <a:buFontTx/>
              <a:buBlip>
                <a:blip r:embed="rId4"/>
              </a:buBlip>
            </a:pPr>
            <a:r>
              <a:rPr lang="en-US" sz="1800">
                <a:solidFill>
                  <a:schemeClr val="accent2"/>
                </a:solidFill>
                <a:latin typeface="Arial" charset="0"/>
                <a:cs typeface="Times New Roman" pitchFamily="18" charset="0"/>
              </a:rPr>
              <a:t>Statistical summary of data in a given table.</a:t>
            </a:r>
          </a:p>
          <a:p>
            <a:pPr lvl="1" eaLnBrk="1" hangingPunct="1">
              <a:buFontTx/>
              <a:buBlip>
                <a:blip r:embed="rId4"/>
              </a:buBlip>
            </a:pPr>
            <a:r>
              <a:rPr lang="en-US" sz="1800">
                <a:solidFill>
                  <a:schemeClr val="accent2"/>
                </a:solidFill>
                <a:latin typeface="Arial" charset="0"/>
                <a:cs typeface="Times New Roman" pitchFamily="18" charset="0"/>
              </a:rPr>
              <a:t>Subsets of another view or a subset of views and tables.</a:t>
            </a:r>
          </a:p>
        </p:txBody>
      </p:sp>
      <p:sp>
        <p:nvSpPr>
          <p:cNvPr id="9219" name="Text Box 512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b="1" dirty="0">
                <a:solidFill>
                  <a:srgbClr val="FF0000"/>
                </a:solidFill>
                <a:latin typeface="Tahoma" pitchFamily="34" charset="0"/>
                <a:cs typeface="Times New Roman" pitchFamily="18" charset="0"/>
              </a:rPr>
              <a:t>Creating Views (Contd.)</a:t>
            </a:r>
          </a:p>
        </p:txBody>
      </p:sp>
    </p:spTree>
    <p:extLst>
      <p:ext uri="{BB962C8B-B14F-4D97-AF65-F5344CB8AC3E}">
        <p14:creationId xmlns:p14="http://schemas.microsoft.com/office/powerpoint/2010/main" val="3942648089"/>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122"/>
          <p:cNvSpPr>
            <a:spLocks noGrp="1" noChangeArrowheads="1"/>
          </p:cNvSpPr>
          <p:nvPr>
            <p:ph idx="1"/>
          </p:nvPr>
        </p:nvSpPr>
        <p:spPr bwMode="auto">
          <a:xfrm>
            <a:off x="3032126"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buFontTx/>
              <a:buBlip>
                <a:blip r:embed="rId3"/>
              </a:buBlip>
            </a:pPr>
            <a:r>
              <a:rPr lang="en-US" sz="2000">
                <a:solidFill>
                  <a:schemeClr val="accent2"/>
                </a:solidFill>
                <a:latin typeface="Arial" charset="0"/>
                <a:cs typeface="Times New Roman" pitchFamily="18" charset="0"/>
              </a:rPr>
              <a:t>A View is created by using the CREATE VIEW statement.</a:t>
            </a:r>
          </a:p>
          <a:p>
            <a:pPr eaLnBrk="1" hangingPunct="1">
              <a:buFontTx/>
              <a:buBlip>
                <a:blip r:embed="rId3"/>
              </a:buBlip>
            </a:pPr>
            <a:r>
              <a:rPr lang="en-US" sz="2000">
                <a:solidFill>
                  <a:schemeClr val="accent2"/>
                </a:solidFill>
                <a:latin typeface="Arial" charset="0"/>
              </a:rPr>
              <a:t>Syntax:</a:t>
            </a:r>
          </a:p>
          <a:p>
            <a:pPr lvl="1" eaLnBrk="1" hangingPunct="1">
              <a:buFontTx/>
              <a:buNone/>
            </a:pPr>
            <a:r>
              <a:rPr lang="en-US" sz="1600">
                <a:solidFill>
                  <a:schemeClr val="accent2"/>
                </a:solidFill>
                <a:latin typeface="Courier New" pitchFamily="49" charset="0"/>
              </a:rPr>
              <a:t>	CREATE VIEW view_name</a:t>
            </a:r>
          </a:p>
          <a:p>
            <a:pPr lvl="1" eaLnBrk="1" hangingPunct="1">
              <a:buFontTx/>
              <a:buNone/>
            </a:pPr>
            <a:r>
              <a:rPr lang="en-US" sz="1600">
                <a:solidFill>
                  <a:schemeClr val="accent2"/>
                </a:solidFill>
                <a:latin typeface="Courier New" pitchFamily="49" charset="0"/>
              </a:rPr>
              <a:t>	[(column_name [, column_name]...)]</a:t>
            </a:r>
          </a:p>
          <a:p>
            <a:pPr lvl="1" eaLnBrk="1" hangingPunct="1">
              <a:buFontTx/>
              <a:buNone/>
            </a:pPr>
            <a:r>
              <a:rPr lang="en-US" sz="1600">
                <a:solidFill>
                  <a:schemeClr val="accent2"/>
                </a:solidFill>
                <a:latin typeface="Courier New" pitchFamily="49" charset="0"/>
              </a:rPr>
              <a:t>	[WITH ENCRYPTION [, SCHEMABINDING]]</a:t>
            </a:r>
          </a:p>
          <a:p>
            <a:pPr lvl="1" eaLnBrk="1" hangingPunct="1">
              <a:buFontTx/>
              <a:buNone/>
            </a:pPr>
            <a:r>
              <a:rPr lang="en-US" sz="1600">
                <a:solidFill>
                  <a:schemeClr val="accent2"/>
                </a:solidFill>
                <a:latin typeface="Courier New" pitchFamily="49" charset="0"/>
              </a:rPr>
              <a:t>	AS select_statement [WITH CHECK OPTION]</a:t>
            </a:r>
          </a:p>
          <a:p>
            <a:pPr eaLnBrk="1" hangingPunct="1">
              <a:buFontTx/>
              <a:buNone/>
            </a:pPr>
            <a:r>
              <a:rPr lang="en-US" sz="1600">
                <a:solidFill>
                  <a:schemeClr val="accent2"/>
                </a:solidFill>
                <a:latin typeface="Courier New" pitchFamily="49" charset="0"/>
              </a:rPr>
              <a:t>	</a:t>
            </a:r>
          </a:p>
        </p:txBody>
      </p:sp>
      <p:sp>
        <p:nvSpPr>
          <p:cNvPr id="10243" name="Text Box 512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b="1">
                <a:solidFill>
                  <a:srgbClr val="FF0000"/>
                </a:solidFill>
                <a:latin typeface="Tahoma" pitchFamily="34" charset="0"/>
                <a:cs typeface="Times New Roman" pitchFamily="18" charset="0"/>
              </a:rPr>
              <a:t>Creating Views (Contd.)</a:t>
            </a:r>
          </a:p>
        </p:txBody>
      </p:sp>
    </p:spTree>
    <p:extLst>
      <p:ext uri="{BB962C8B-B14F-4D97-AF65-F5344CB8AC3E}">
        <p14:creationId xmlns:p14="http://schemas.microsoft.com/office/powerpoint/2010/main" val="3500532432"/>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122"/>
          <p:cNvSpPr>
            <a:spLocks noGrp="1" noChangeArrowheads="1"/>
          </p:cNvSpPr>
          <p:nvPr>
            <p:ph type="body" idx="4294967295"/>
          </p:nvPr>
        </p:nvSpPr>
        <p:spPr bwMode="auto">
          <a:xfrm>
            <a:off x="3354388" y="1598613"/>
            <a:ext cx="7313612" cy="4570412"/>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Blip>
                <a:blip r:embed="rId3"/>
              </a:buBlip>
            </a:pPr>
            <a:r>
              <a:rPr lang="en-US" sz="2000">
                <a:solidFill>
                  <a:schemeClr val="accent2"/>
                </a:solidFill>
                <a:latin typeface="Arial" charset="0"/>
                <a:cs typeface="Times New Roman" pitchFamily="18" charset="0"/>
              </a:rPr>
              <a:t>Guidelines for creating views:</a:t>
            </a:r>
          </a:p>
          <a:p>
            <a:pPr lvl="1" eaLnBrk="1" hangingPunct="1">
              <a:buFontTx/>
              <a:buBlip>
                <a:blip r:embed="rId4"/>
              </a:buBlip>
            </a:pPr>
            <a:r>
              <a:rPr lang="en-US" sz="1800">
                <a:solidFill>
                  <a:schemeClr val="accent2"/>
                </a:solidFill>
                <a:latin typeface="Arial" charset="0"/>
                <a:cs typeface="Times New Roman" pitchFamily="18" charset="0"/>
              </a:rPr>
              <a:t>The name of a view must follow the rules for identifiers and must not be the same as that of the table on which it is based.</a:t>
            </a:r>
          </a:p>
          <a:p>
            <a:pPr lvl="1" eaLnBrk="1" hangingPunct="1">
              <a:buFontTx/>
              <a:buBlip>
                <a:blip r:embed="rId4"/>
              </a:buBlip>
            </a:pPr>
            <a:r>
              <a:rPr lang="en-US" sz="1800">
                <a:solidFill>
                  <a:schemeClr val="accent2"/>
                </a:solidFill>
                <a:latin typeface="Arial" charset="0"/>
                <a:cs typeface="Times New Roman" pitchFamily="18" charset="0"/>
              </a:rPr>
              <a:t>A view can be created only if there is a SELECT permission on its base table.</a:t>
            </a:r>
          </a:p>
          <a:p>
            <a:pPr lvl="1" eaLnBrk="1" hangingPunct="1">
              <a:buFontTx/>
              <a:buBlip>
                <a:blip r:embed="rId4"/>
              </a:buBlip>
            </a:pPr>
            <a:r>
              <a:rPr lang="en-US" sz="1800">
                <a:solidFill>
                  <a:schemeClr val="accent2"/>
                </a:solidFill>
                <a:latin typeface="Arial" charset="0"/>
                <a:cs typeface="Times New Roman" pitchFamily="18" charset="0"/>
              </a:rPr>
              <a:t>A view cannot derive its data from temporary tables.</a:t>
            </a:r>
          </a:p>
          <a:p>
            <a:pPr lvl="1" eaLnBrk="1" hangingPunct="1">
              <a:buFontTx/>
              <a:buBlip>
                <a:blip r:embed="rId4"/>
              </a:buBlip>
            </a:pPr>
            <a:r>
              <a:rPr lang="en-US" sz="1800">
                <a:solidFill>
                  <a:schemeClr val="accent2"/>
                </a:solidFill>
                <a:latin typeface="Arial" charset="0"/>
                <a:cs typeface="Times New Roman" pitchFamily="18" charset="0"/>
              </a:rPr>
              <a:t>In a view, ORDER BY cannot be used in the SELECT statement.</a:t>
            </a:r>
            <a:r>
              <a:rPr lang="en-US" sz="1800">
                <a:solidFill>
                  <a:schemeClr val="accent2"/>
                </a:solidFill>
                <a:latin typeface="Arial" charset="0"/>
              </a:rPr>
              <a:t>	</a:t>
            </a:r>
          </a:p>
        </p:txBody>
      </p:sp>
      <p:sp>
        <p:nvSpPr>
          <p:cNvPr id="11267" name="Text Box 512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b="1" dirty="0">
                <a:solidFill>
                  <a:srgbClr val="FF0000"/>
                </a:solidFill>
                <a:latin typeface="Tahoma" pitchFamily="34" charset="0"/>
                <a:cs typeface="Times New Roman" pitchFamily="18" charset="0"/>
              </a:rPr>
              <a:t>Creating Views (Contd.)</a:t>
            </a:r>
          </a:p>
        </p:txBody>
      </p:sp>
    </p:spTree>
    <p:extLst>
      <p:ext uri="{BB962C8B-B14F-4D97-AF65-F5344CB8AC3E}">
        <p14:creationId xmlns:p14="http://schemas.microsoft.com/office/powerpoint/2010/main" val="1070975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idx="1"/>
          </p:nvPr>
        </p:nvSpPr>
        <p:spPr bwMode="auto">
          <a:xfrm>
            <a:off x="3032126"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lvl="2" indent="-277813">
              <a:buNone/>
            </a:pPr>
            <a:r>
              <a:rPr lang="en-US" sz="1600">
                <a:solidFill>
                  <a:schemeClr val="accent2"/>
                </a:solidFill>
                <a:latin typeface="Courier New" pitchFamily="49" charset="0"/>
                <a:cs typeface="Courier New" pitchFamily="49" charset="0"/>
              </a:rPr>
              <a:t>function_body </a:t>
            </a:r>
          </a:p>
          <a:p>
            <a:pPr lvl="2" indent="-277813">
              <a:buNone/>
            </a:pPr>
            <a:r>
              <a:rPr lang="en-US" sz="1600">
                <a:solidFill>
                  <a:schemeClr val="accent2"/>
                </a:solidFill>
                <a:latin typeface="Courier New" pitchFamily="49" charset="0"/>
                <a:cs typeface="Courier New" pitchFamily="49" charset="0"/>
              </a:rPr>
              <a:t>        RETURN expression</a:t>
            </a:r>
          </a:p>
          <a:p>
            <a:pPr lvl="2" indent="-277813">
              <a:buNone/>
            </a:pPr>
            <a:r>
              <a:rPr lang="en-US" sz="1600">
                <a:solidFill>
                  <a:schemeClr val="accent2"/>
                </a:solidFill>
                <a:latin typeface="Courier New" pitchFamily="49" charset="0"/>
                <a:cs typeface="Courier New" pitchFamily="49" charset="0"/>
              </a:rPr>
              <a:t>    END</a:t>
            </a:r>
          </a:p>
          <a:p>
            <a:pPr lvl="2" indent="-277813">
              <a:buNone/>
            </a:pPr>
            <a:r>
              <a:rPr lang="en-US" sz="1600">
                <a:solidFill>
                  <a:schemeClr val="accent2"/>
                </a:solidFill>
                <a:latin typeface="Courier New" pitchFamily="49" charset="0"/>
                <a:cs typeface="Courier New" pitchFamily="49" charset="0"/>
              </a:rPr>
              <a:t>[ ; ]</a:t>
            </a:r>
          </a:p>
          <a:p>
            <a:pPr lvl="2" indent="-277813">
              <a:buNone/>
            </a:pPr>
            <a:endParaRPr lang="en-US" sz="1600">
              <a:solidFill>
                <a:schemeClr val="accent2"/>
              </a:solidFill>
              <a:latin typeface="Courier New" pitchFamily="49" charset="0"/>
              <a:cs typeface="Courier New" pitchFamily="49" charset="0"/>
            </a:endParaRPr>
          </a:p>
        </p:txBody>
      </p:sp>
      <p:sp>
        <p:nvSpPr>
          <p:cNvPr id="6147" name="Text Box 3"/>
          <p:cNvSpPr txBox="1">
            <a:spLocks noChangeArrowheads="1"/>
          </p:cNvSpPr>
          <p:nvPr/>
        </p:nvSpPr>
        <p:spPr bwMode="auto">
          <a:xfrm>
            <a:off x="173355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defRPr>
            </a:lvl1pPr>
            <a:lvl2pPr marL="742950" indent="-285750" eaLnBrk="0" hangingPunct="0">
              <a:defRPr sz="2400">
                <a:latin typeface="Times New Roman" pitchFamily="18" charset="0"/>
              </a:defRPr>
            </a:lvl2pPr>
            <a:lvl3pPr marL="1143000" indent="-228600" eaLnBrk="0" hangingPunct="0">
              <a:defRPr sz="2400">
                <a:latin typeface="Times New Roman" pitchFamily="18" charset="0"/>
              </a:defRPr>
            </a:lvl3pPr>
            <a:lvl4pPr marL="1600200" indent="-228600" eaLnBrk="0" hangingPunct="0">
              <a:defRPr sz="2400">
                <a:latin typeface="Times New Roman" pitchFamily="18" charset="0"/>
              </a:defRPr>
            </a:lvl4pPr>
            <a:lvl5pPr marL="2057400" indent="-228600" eaLnBrk="0" hangingPunct="0">
              <a:defRPr sz="2400">
                <a:latin typeface="Times New Roman" pitchFamily="18" charset="0"/>
              </a:defRPr>
            </a:lvl5pPr>
            <a:lvl6pPr marL="2514600" indent="-228600" eaLnBrk="0" fontAlgn="base" hangingPunct="0">
              <a:spcBef>
                <a:spcPct val="0"/>
              </a:spcBef>
              <a:spcAft>
                <a:spcPct val="0"/>
              </a:spcAft>
              <a:defRPr sz="2400">
                <a:latin typeface="Times New Roman" pitchFamily="18" charset="0"/>
              </a:defRPr>
            </a:lvl6pPr>
            <a:lvl7pPr marL="2971800" indent="-228600" eaLnBrk="0" fontAlgn="base" hangingPunct="0">
              <a:spcBef>
                <a:spcPct val="0"/>
              </a:spcBef>
              <a:spcAft>
                <a:spcPct val="0"/>
              </a:spcAft>
              <a:defRPr sz="2400">
                <a:latin typeface="Times New Roman" pitchFamily="18" charset="0"/>
              </a:defRPr>
            </a:lvl7pPr>
            <a:lvl8pPr marL="3429000" indent="-228600" eaLnBrk="0" fontAlgn="base" hangingPunct="0">
              <a:spcBef>
                <a:spcPct val="0"/>
              </a:spcBef>
              <a:spcAft>
                <a:spcPct val="0"/>
              </a:spcAft>
              <a:defRPr sz="2400">
                <a:latin typeface="Times New Roman" pitchFamily="18" charset="0"/>
              </a:defRPr>
            </a:lvl8pPr>
            <a:lvl9pPr marL="3886200" indent="-228600" eaLnBrk="0" fontAlgn="base" hangingPunct="0">
              <a:spcBef>
                <a:spcPct val="0"/>
              </a:spcBef>
              <a:spcAft>
                <a:spcPct val="0"/>
              </a:spcAft>
              <a:defRPr sz="2400">
                <a:latin typeface="Times New Roman" pitchFamily="18" charset="0"/>
              </a:defRPr>
            </a:lvl9pPr>
          </a:lstStyle>
          <a:p>
            <a:r>
              <a:rPr lang="en-US" dirty="0"/>
              <a:t>Creating UDFs (Contd.)</a:t>
            </a:r>
          </a:p>
        </p:txBody>
      </p:sp>
    </p:spTree>
    <p:extLst>
      <p:ext uri="{BB962C8B-B14F-4D97-AF65-F5344CB8AC3E}">
        <p14:creationId xmlns:p14="http://schemas.microsoft.com/office/powerpoint/2010/main" val="3582778929"/>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122"/>
          <p:cNvSpPr>
            <a:spLocks noGrp="1" noChangeArrowheads="1"/>
          </p:cNvSpPr>
          <p:nvPr>
            <p:ph idx="1"/>
          </p:nvPr>
        </p:nvSpPr>
        <p:spPr bwMode="auto">
          <a:xfrm>
            <a:off x="3032126"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buFontTx/>
              <a:buBlip>
                <a:blip r:embed="rId3"/>
              </a:buBlip>
            </a:pPr>
            <a:r>
              <a:rPr lang="en-US" sz="2000">
                <a:solidFill>
                  <a:schemeClr val="accent2"/>
                </a:solidFill>
                <a:latin typeface="Arial" charset="0"/>
                <a:cs typeface="Times New Roman" pitchFamily="18" charset="0"/>
              </a:rPr>
              <a:t>For example:</a:t>
            </a:r>
            <a:endParaRPr lang="en-US" sz="2000">
              <a:solidFill>
                <a:schemeClr val="accent2"/>
              </a:solidFill>
              <a:latin typeface="Arial" charset="0"/>
            </a:endParaRPr>
          </a:p>
          <a:p>
            <a:pPr eaLnBrk="1" hangingPunct="1">
              <a:buFontTx/>
              <a:buNone/>
            </a:pPr>
            <a:r>
              <a:rPr lang="en-US" sz="2000">
                <a:solidFill>
                  <a:schemeClr val="accent2"/>
                </a:solidFill>
                <a:latin typeface="Arial" charset="0"/>
              </a:rPr>
              <a:t>		</a:t>
            </a:r>
            <a:r>
              <a:rPr lang="en-US" sz="1600">
                <a:solidFill>
                  <a:schemeClr val="accent2"/>
                </a:solidFill>
                <a:latin typeface="Courier New" pitchFamily="49" charset="0"/>
              </a:rPr>
              <a:t>CREATE VIEW HumanResources.vwEmployeeDepData </a:t>
            </a:r>
          </a:p>
          <a:p>
            <a:pPr lvl="1" eaLnBrk="1" hangingPunct="1">
              <a:buFontTx/>
              <a:buNone/>
            </a:pPr>
            <a:r>
              <a:rPr lang="en-US" sz="1600">
                <a:solidFill>
                  <a:schemeClr val="accent2"/>
                </a:solidFill>
                <a:latin typeface="Courier New" pitchFamily="49" charset="0"/>
              </a:rPr>
              <a:t>		AS</a:t>
            </a:r>
          </a:p>
          <a:p>
            <a:pPr lvl="1" eaLnBrk="1" hangingPunct="1">
              <a:buFontTx/>
              <a:buNone/>
            </a:pPr>
            <a:r>
              <a:rPr lang="en-US" sz="1600">
                <a:solidFill>
                  <a:schemeClr val="accent2"/>
                </a:solidFill>
                <a:latin typeface="Courier New" pitchFamily="49" charset="0"/>
              </a:rPr>
              <a:t>		SELECT e.EmployeeID, MaritalStatus, DepartmentID</a:t>
            </a:r>
          </a:p>
          <a:p>
            <a:pPr lvl="1" eaLnBrk="1" hangingPunct="1">
              <a:buFontTx/>
              <a:buNone/>
            </a:pPr>
            <a:r>
              <a:rPr lang="en-US" sz="1600">
                <a:solidFill>
                  <a:schemeClr val="accent2"/>
                </a:solidFill>
                <a:latin typeface="Courier New" pitchFamily="49" charset="0"/>
              </a:rPr>
              <a:t>		FROM HumanResources.Employee e JOIN 	HumanResources.EmployeeDepartmentHistory d</a:t>
            </a:r>
          </a:p>
          <a:p>
            <a:pPr lvl="1" eaLnBrk="1" hangingPunct="1">
              <a:buFontTx/>
              <a:buNone/>
            </a:pPr>
            <a:r>
              <a:rPr lang="en-US" sz="1600">
                <a:solidFill>
                  <a:schemeClr val="accent2"/>
                </a:solidFill>
                <a:latin typeface="Courier New" pitchFamily="49" charset="0"/>
              </a:rPr>
              <a:t>		ON e.EmployeeID = d.EmployeeID</a:t>
            </a:r>
          </a:p>
          <a:p>
            <a:pPr eaLnBrk="1" hangingPunct="1">
              <a:buFontTx/>
              <a:buNone/>
            </a:pPr>
            <a:r>
              <a:rPr lang="en-US" sz="2000">
                <a:solidFill>
                  <a:schemeClr val="accent2"/>
                </a:solidFill>
                <a:latin typeface="Arial" charset="0"/>
              </a:rPr>
              <a:t>	</a:t>
            </a:r>
          </a:p>
        </p:txBody>
      </p:sp>
      <p:sp>
        <p:nvSpPr>
          <p:cNvPr id="12291" name="Text Box 512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b="1">
                <a:solidFill>
                  <a:srgbClr val="FF0000"/>
                </a:solidFill>
                <a:latin typeface="Tahoma" pitchFamily="34" charset="0"/>
                <a:cs typeface="Times New Roman" pitchFamily="18" charset="0"/>
              </a:rPr>
              <a:t>Creating Views (Contd.)</a:t>
            </a:r>
          </a:p>
        </p:txBody>
      </p:sp>
      <p:sp>
        <p:nvSpPr>
          <p:cNvPr id="4" name="TextBox 3"/>
          <p:cNvSpPr txBox="1">
            <a:spLocks noChangeArrowheads="1"/>
          </p:cNvSpPr>
          <p:nvPr/>
        </p:nvSpPr>
        <p:spPr bwMode="auto">
          <a:xfrm>
            <a:off x="3962400" y="4038601"/>
            <a:ext cx="5486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a:solidFill>
                  <a:srgbClr val="C00000"/>
                </a:solidFill>
                <a:latin typeface="Arial" charset="0"/>
                <a:cs typeface="Arial" charset="0"/>
              </a:rPr>
              <a:t>Provides access only to the employee ID, marital status, and department ID for all the employees.</a:t>
            </a:r>
          </a:p>
        </p:txBody>
      </p:sp>
    </p:spTree>
    <p:extLst>
      <p:ext uri="{BB962C8B-B14F-4D97-AF65-F5344CB8AC3E}">
        <p14:creationId xmlns:p14="http://schemas.microsoft.com/office/powerpoint/2010/main" val="1237766308"/>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122"/>
          <p:cNvSpPr>
            <a:spLocks noGrp="1" noChangeArrowheads="1"/>
          </p:cNvSpPr>
          <p:nvPr>
            <p:ph idx="1"/>
          </p:nvPr>
        </p:nvSpPr>
        <p:spPr bwMode="auto">
          <a:xfrm>
            <a:off x="3032126"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buFontTx/>
              <a:buBlip>
                <a:blip r:embed="rId3"/>
              </a:buBlip>
            </a:pPr>
            <a:r>
              <a:rPr lang="en-US" sz="2000">
                <a:solidFill>
                  <a:schemeClr val="accent2"/>
                </a:solidFill>
                <a:latin typeface="Arial" charset="0"/>
                <a:cs typeface="Times New Roman" pitchFamily="18" charset="0"/>
              </a:rPr>
              <a:t>Restrictions at the time of modifying data through views:</a:t>
            </a:r>
          </a:p>
          <a:p>
            <a:pPr lvl="1" eaLnBrk="1" hangingPunct="1">
              <a:buFontTx/>
              <a:buBlip>
                <a:blip r:embed="rId4"/>
              </a:buBlip>
            </a:pPr>
            <a:r>
              <a:rPr lang="en-US" sz="1800">
                <a:solidFill>
                  <a:schemeClr val="accent2"/>
                </a:solidFill>
                <a:latin typeface="Arial" charset="0"/>
                <a:cs typeface="Times New Roman" pitchFamily="18" charset="0"/>
              </a:rPr>
              <a:t>You cannot modify data in a view if the modification affects more than one underlying table.</a:t>
            </a:r>
          </a:p>
          <a:p>
            <a:pPr lvl="1" eaLnBrk="1" hangingPunct="1">
              <a:buFontTx/>
              <a:buBlip>
                <a:blip r:embed="rId4"/>
              </a:buBlip>
            </a:pPr>
            <a:r>
              <a:rPr lang="en-US" sz="1800">
                <a:solidFill>
                  <a:schemeClr val="accent2"/>
                </a:solidFill>
                <a:latin typeface="Arial" charset="0"/>
                <a:cs typeface="Times New Roman" pitchFamily="18" charset="0"/>
              </a:rPr>
              <a:t>You cannot change a column that is the result of a calculation , such as a computed column or an aggregate function.</a:t>
            </a:r>
          </a:p>
          <a:p>
            <a:pPr lvl="1" eaLnBrk="1" hangingPunct="1">
              <a:buFontTx/>
              <a:buNone/>
            </a:pPr>
            <a:endParaRPr lang="en-US" sz="1800">
              <a:solidFill>
                <a:schemeClr val="accent2"/>
              </a:solidFill>
              <a:latin typeface="Arial" charset="0"/>
              <a:cs typeface="Times New Roman" pitchFamily="18" charset="0"/>
            </a:endParaRPr>
          </a:p>
        </p:txBody>
      </p:sp>
      <p:sp>
        <p:nvSpPr>
          <p:cNvPr id="13315" name="Text Box 512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b="1">
                <a:solidFill>
                  <a:srgbClr val="FF0000"/>
                </a:solidFill>
                <a:latin typeface="Tahoma" pitchFamily="34" charset="0"/>
                <a:cs typeface="Times New Roman" pitchFamily="18" charset="0"/>
              </a:rPr>
              <a:t>Creating Views (Contd.)</a:t>
            </a:r>
          </a:p>
        </p:txBody>
      </p:sp>
    </p:spTree>
    <p:extLst>
      <p:ext uri="{BB962C8B-B14F-4D97-AF65-F5344CB8AC3E}">
        <p14:creationId xmlns:p14="http://schemas.microsoft.com/office/powerpoint/2010/main" val="2457415622"/>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idx="1"/>
          </p:nvPr>
        </p:nvSpPr>
        <p:spPr bwMode="auto">
          <a:xfrm>
            <a:off x="3032126"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buFontTx/>
              <a:buBlip>
                <a:blip r:embed="rId3"/>
              </a:buBlip>
            </a:pPr>
            <a:r>
              <a:rPr lang="en-US" sz="2000">
                <a:solidFill>
                  <a:schemeClr val="accent2"/>
                </a:solidFill>
                <a:latin typeface="Arial" charset="0"/>
                <a:cs typeface="Times New Roman" pitchFamily="18" charset="0"/>
              </a:rPr>
              <a:t>Management of a view includes:</a:t>
            </a:r>
          </a:p>
          <a:p>
            <a:pPr marL="749300" lvl="1" indent="-292100">
              <a:buBlip>
                <a:blip r:embed="rId4"/>
              </a:buBlip>
            </a:pPr>
            <a:r>
              <a:rPr lang="en-US" sz="1800">
                <a:solidFill>
                  <a:schemeClr val="accent2"/>
                </a:solidFill>
                <a:latin typeface="Arial" charset="0"/>
                <a:cs typeface="Times New Roman" pitchFamily="18" charset="0"/>
              </a:rPr>
              <a:t>Altering views</a:t>
            </a:r>
          </a:p>
          <a:p>
            <a:pPr marL="749300" lvl="1" indent="-292100">
              <a:buBlip>
                <a:blip r:embed="rId4"/>
              </a:buBlip>
            </a:pPr>
            <a:r>
              <a:rPr lang="en-US" sz="1800">
                <a:solidFill>
                  <a:schemeClr val="accent2"/>
                </a:solidFill>
                <a:latin typeface="Arial" charset="0"/>
                <a:cs typeface="Times New Roman" pitchFamily="18" charset="0"/>
              </a:rPr>
              <a:t>Dropping views</a:t>
            </a:r>
          </a:p>
          <a:p>
            <a:pPr marL="749300" lvl="1" indent="-292100">
              <a:buBlip>
                <a:blip r:embed="rId4"/>
              </a:buBlip>
            </a:pPr>
            <a:r>
              <a:rPr lang="en-US" sz="1800">
                <a:solidFill>
                  <a:schemeClr val="accent2"/>
                </a:solidFill>
                <a:latin typeface="Arial" charset="0"/>
                <a:cs typeface="Times New Roman" pitchFamily="18" charset="0"/>
              </a:rPr>
              <a:t>Renaming views</a:t>
            </a:r>
            <a:endParaRPr lang="en-IN" sz="1600">
              <a:solidFill>
                <a:schemeClr val="accent2"/>
              </a:solidFill>
              <a:latin typeface="Courier New" pitchFamily="49" charset="0"/>
            </a:endParaRPr>
          </a:p>
        </p:txBody>
      </p:sp>
      <p:sp>
        <p:nvSpPr>
          <p:cNvPr id="14339"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b="1">
                <a:solidFill>
                  <a:srgbClr val="FF0000"/>
                </a:solidFill>
                <a:latin typeface="Tahoma" pitchFamily="34" charset="0"/>
                <a:cs typeface="Times New Roman" pitchFamily="18" charset="0"/>
              </a:rPr>
              <a:t>Managing Views</a:t>
            </a:r>
          </a:p>
        </p:txBody>
      </p:sp>
    </p:spTree>
    <p:extLst>
      <p:ext uri="{BB962C8B-B14F-4D97-AF65-F5344CB8AC3E}">
        <p14:creationId xmlns:p14="http://schemas.microsoft.com/office/powerpoint/2010/main" val="3877011731"/>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4294967295"/>
          </p:nvPr>
        </p:nvSpPr>
        <p:spPr bwMode="auto">
          <a:xfrm>
            <a:off x="3354388" y="1598613"/>
            <a:ext cx="7313612" cy="4570412"/>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Blip>
                <a:blip r:embed="rId3"/>
              </a:buBlip>
            </a:pPr>
            <a:r>
              <a:rPr lang="en-US" sz="2000">
                <a:solidFill>
                  <a:schemeClr val="accent2"/>
                </a:solidFill>
                <a:latin typeface="Arial" charset="0"/>
                <a:cs typeface="Times New Roman" pitchFamily="18" charset="0"/>
              </a:rPr>
              <a:t>Altering views:</a:t>
            </a:r>
          </a:p>
          <a:p>
            <a:pPr marL="749300" lvl="1" indent="-292100">
              <a:buBlip>
                <a:blip r:embed="rId4"/>
              </a:buBlip>
            </a:pPr>
            <a:r>
              <a:rPr lang="en-US" sz="1800">
                <a:solidFill>
                  <a:schemeClr val="accent2"/>
                </a:solidFill>
                <a:latin typeface="Arial" charset="0"/>
                <a:cs typeface="Times New Roman" pitchFamily="18" charset="0"/>
              </a:rPr>
              <a:t>To modify a view, you need to use the ALTER VIEW statement.</a:t>
            </a:r>
          </a:p>
          <a:p>
            <a:pPr marL="749300" lvl="1" indent="-292100">
              <a:buBlip>
                <a:blip r:embed="rId4"/>
              </a:buBlip>
            </a:pPr>
            <a:r>
              <a:rPr lang="en-US" sz="1800">
                <a:solidFill>
                  <a:schemeClr val="accent2"/>
                </a:solidFill>
                <a:latin typeface="Arial" charset="0"/>
                <a:cs typeface="Times New Roman" pitchFamily="18" charset="0"/>
              </a:rPr>
              <a:t>Syntax:</a:t>
            </a:r>
          </a:p>
          <a:p>
            <a:pPr marL="1606550" lvl="3" indent="-292100">
              <a:buNone/>
            </a:pPr>
            <a:r>
              <a:rPr lang="en-US" sz="1600">
                <a:solidFill>
                  <a:schemeClr val="accent2"/>
                </a:solidFill>
                <a:latin typeface="Courier New" pitchFamily="49" charset="0"/>
                <a:cs typeface="Courier New" pitchFamily="49" charset="0"/>
              </a:rPr>
              <a:t>ALTER VIEW view_name [(column_name)]</a:t>
            </a:r>
          </a:p>
          <a:p>
            <a:pPr marL="1606550" lvl="3" indent="-292100">
              <a:buNone/>
            </a:pPr>
            <a:r>
              <a:rPr lang="en-US" sz="1600">
                <a:solidFill>
                  <a:schemeClr val="accent2"/>
                </a:solidFill>
                <a:latin typeface="Courier New" pitchFamily="49" charset="0"/>
                <a:cs typeface="Courier New" pitchFamily="49" charset="0"/>
              </a:rPr>
              <a:t>[WITH ENCRYPTION]</a:t>
            </a:r>
          </a:p>
          <a:p>
            <a:pPr marL="1606550" lvl="3" indent="-292100">
              <a:buNone/>
            </a:pPr>
            <a:r>
              <a:rPr lang="en-US" sz="1600">
                <a:solidFill>
                  <a:schemeClr val="accent2"/>
                </a:solidFill>
                <a:latin typeface="Courier New" pitchFamily="49" charset="0"/>
                <a:cs typeface="Courier New" pitchFamily="49" charset="0"/>
              </a:rPr>
              <a:t>AS select_statement </a:t>
            </a:r>
          </a:p>
          <a:p>
            <a:pPr marL="1606550" lvl="3" indent="-292100">
              <a:buNone/>
            </a:pPr>
            <a:r>
              <a:rPr lang="en-US" sz="1600">
                <a:solidFill>
                  <a:schemeClr val="accent2"/>
                </a:solidFill>
                <a:latin typeface="Courier New" pitchFamily="49" charset="0"/>
                <a:cs typeface="Courier New" pitchFamily="49" charset="0"/>
              </a:rPr>
              <a:t>[WITH CHECK OPTION]</a:t>
            </a:r>
          </a:p>
          <a:p>
            <a:pPr marL="749300" lvl="1" indent="-292100">
              <a:buBlip>
                <a:blip r:embed="rId4"/>
              </a:buBlip>
            </a:pPr>
            <a:r>
              <a:rPr lang="en-US" sz="1800">
                <a:solidFill>
                  <a:schemeClr val="accent2"/>
                </a:solidFill>
                <a:latin typeface="Arial" charset="0"/>
                <a:cs typeface="Times New Roman" pitchFamily="18" charset="0"/>
              </a:rPr>
              <a:t>For example:</a:t>
            </a:r>
          </a:p>
          <a:p>
            <a:pPr marL="1606550" lvl="3" indent="-292100">
              <a:buNone/>
            </a:pPr>
            <a:r>
              <a:rPr lang="en-US" sz="1600">
                <a:solidFill>
                  <a:schemeClr val="accent2"/>
                </a:solidFill>
                <a:latin typeface="Courier New" pitchFamily="49" charset="0"/>
                <a:cs typeface="Times New Roman" pitchFamily="18" charset="0"/>
              </a:rPr>
              <a:t>ALTER VIEW HumanResources.vwEmployeeDepData </a:t>
            </a:r>
          </a:p>
          <a:p>
            <a:pPr marL="1606550" lvl="3" indent="-292100">
              <a:buNone/>
            </a:pPr>
            <a:r>
              <a:rPr lang="en-US" sz="1600">
                <a:solidFill>
                  <a:schemeClr val="accent2"/>
                </a:solidFill>
                <a:latin typeface="Courier New" pitchFamily="49" charset="0"/>
                <a:cs typeface="Times New Roman" pitchFamily="18" charset="0"/>
              </a:rPr>
              <a:t>AS</a:t>
            </a:r>
          </a:p>
          <a:p>
            <a:pPr marL="1606550" lvl="3" indent="-292100">
              <a:buNone/>
            </a:pPr>
            <a:r>
              <a:rPr lang="en-US" sz="1600">
                <a:solidFill>
                  <a:schemeClr val="accent2"/>
                </a:solidFill>
                <a:latin typeface="Courier New" pitchFamily="49" charset="0"/>
                <a:cs typeface="Times New Roman" pitchFamily="18" charset="0"/>
              </a:rPr>
              <a:t>SELECT e.EmployeeID, LoginID, MaritalStatus, DepartmentID</a:t>
            </a:r>
          </a:p>
          <a:p>
            <a:pPr marL="1606550" lvl="3" indent="-292100">
              <a:buNone/>
            </a:pPr>
            <a:r>
              <a:rPr lang="en-US" sz="1600">
                <a:solidFill>
                  <a:schemeClr val="accent2"/>
                </a:solidFill>
                <a:latin typeface="Courier New" pitchFamily="49" charset="0"/>
                <a:cs typeface="Times New Roman" pitchFamily="18" charset="0"/>
              </a:rPr>
              <a:t>FROM HumanResources.Employee e JOIN HumanResources.EmployeeDepartmentHistory d</a:t>
            </a:r>
          </a:p>
          <a:p>
            <a:pPr marL="1606550" lvl="3" indent="-292100">
              <a:buNone/>
            </a:pPr>
            <a:r>
              <a:rPr lang="en-US" sz="1600">
                <a:solidFill>
                  <a:schemeClr val="accent2"/>
                </a:solidFill>
                <a:latin typeface="Courier New" pitchFamily="49" charset="0"/>
                <a:cs typeface="Times New Roman" pitchFamily="18" charset="0"/>
              </a:rPr>
              <a:t>ON e.EmployeeID = d.EmployeeID</a:t>
            </a:r>
          </a:p>
          <a:p>
            <a:pPr marL="749300" lvl="1" indent="-292100">
              <a:buNone/>
            </a:pPr>
            <a:endParaRPr lang="en-US" sz="1400">
              <a:solidFill>
                <a:schemeClr val="accent2"/>
              </a:solidFill>
              <a:latin typeface="Courier New" pitchFamily="49" charset="0"/>
              <a:cs typeface="Times New Roman" pitchFamily="18" charset="0"/>
            </a:endParaRPr>
          </a:p>
        </p:txBody>
      </p:sp>
      <p:sp>
        <p:nvSpPr>
          <p:cNvPr id="15363"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b="1">
                <a:solidFill>
                  <a:srgbClr val="FF0000"/>
                </a:solidFill>
                <a:latin typeface="Tahoma" pitchFamily="34" charset="0"/>
                <a:cs typeface="Times New Roman" pitchFamily="18" charset="0"/>
              </a:rPr>
              <a:t>Managing Views (Contd.)</a:t>
            </a:r>
          </a:p>
        </p:txBody>
      </p:sp>
    </p:spTree>
    <p:extLst>
      <p:ext uri="{BB962C8B-B14F-4D97-AF65-F5344CB8AC3E}">
        <p14:creationId xmlns:p14="http://schemas.microsoft.com/office/powerpoint/2010/main" val="29776277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6"/>
          <p:cNvSpPr>
            <a:spLocks noGrp="1" noChangeArrowheads="1"/>
          </p:cNvSpPr>
          <p:nvPr>
            <p:ph idx="1"/>
          </p:nvPr>
        </p:nvSpPr>
        <p:spPr bwMode="auto">
          <a:xfrm>
            <a:off x="3032126"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buFontTx/>
              <a:buBlip>
                <a:blip r:embed="rId3"/>
              </a:buBlip>
            </a:pPr>
            <a:r>
              <a:rPr lang="en-US" sz="2000">
                <a:solidFill>
                  <a:schemeClr val="accent2"/>
                </a:solidFill>
                <a:latin typeface="Arial" charset="0"/>
              </a:rPr>
              <a:t>Renaming views:</a:t>
            </a:r>
          </a:p>
          <a:p>
            <a:pPr marL="749300" lvl="1" indent="-292100">
              <a:buBlip>
                <a:blip r:embed="rId4"/>
              </a:buBlip>
            </a:pPr>
            <a:r>
              <a:rPr lang="en-US" sz="1800">
                <a:solidFill>
                  <a:schemeClr val="accent2"/>
                </a:solidFill>
                <a:latin typeface="Arial" charset="0"/>
              </a:rPr>
              <a:t>A view can be renamed by using the sp_rename system stored procedure.</a:t>
            </a:r>
          </a:p>
          <a:p>
            <a:pPr marL="749300" lvl="1" indent="-292100">
              <a:buBlip>
                <a:blip r:embed="rId4"/>
              </a:buBlip>
            </a:pPr>
            <a:r>
              <a:rPr lang="en-US" sz="1800">
                <a:solidFill>
                  <a:schemeClr val="accent2"/>
                </a:solidFill>
                <a:latin typeface="Arial" charset="0"/>
              </a:rPr>
              <a:t>Syntax:</a:t>
            </a:r>
          </a:p>
          <a:p>
            <a:pPr marL="1606550" lvl="3" indent="-292100">
              <a:buNone/>
            </a:pPr>
            <a:r>
              <a:rPr lang="en-US" sz="1600">
                <a:solidFill>
                  <a:schemeClr val="accent2"/>
                </a:solidFill>
                <a:latin typeface="Courier New" pitchFamily="49" charset="0"/>
                <a:cs typeface="Courier New" pitchFamily="49" charset="0"/>
              </a:rPr>
              <a:t>sp_rename old_viewname, new_viewname</a:t>
            </a:r>
          </a:p>
          <a:p>
            <a:pPr marL="749300" lvl="1" indent="-292100">
              <a:buBlip>
                <a:blip r:embed="rId4"/>
              </a:buBlip>
            </a:pPr>
            <a:r>
              <a:rPr lang="en-US" sz="1800">
                <a:solidFill>
                  <a:schemeClr val="accent2"/>
                </a:solidFill>
                <a:latin typeface="Arial" charset="0"/>
              </a:rPr>
              <a:t>For example:</a:t>
            </a:r>
          </a:p>
          <a:p>
            <a:pPr marL="1606550" lvl="3" indent="-292100">
              <a:buNone/>
            </a:pPr>
            <a:r>
              <a:rPr lang="en-US" sz="1600">
                <a:solidFill>
                  <a:schemeClr val="accent2"/>
                </a:solidFill>
                <a:latin typeface="Courier New" pitchFamily="49" charset="0"/>
                <a:cs typeface="Courier New" pitchFamily="49" charset="0"/>
              </a:rPr>
              <a:t>sp_rename vwSal, vwSalary</a:t>
            </a:r>
          </a:p>
          <a:p>
            <a:pPr eaLnBrk="1" hangingPunct="1">
              <a:buFontTx/>
              <a:buBlip>
                <a:blip r:embed="rId3"/>
              </a:buBlip>
            </a:pPr>
            <a:r>
              <a:rPr lang="en-US" sz="2000">
                <a:solidFill>
                  <a:schemeClr val="accent2"/>
                </a:solidFill>
                <a:latin typeface="Arial" charset="0"/>
              </a:rPr>
              <a:t>While renaming views, you must ensure the following:</a:t>
            </a:r>
          </a:p>
          <a:p>
            <a:pPr marL="749300" lvl="1" indent="-292100">
              <a:buBlip>
                <a:blip r:embed="rId4"/>
              </a:buBlip>
            </a:pPr>
            <a:r>
              <a:rPr lang="en-US" sz="1800">
                <a:solidFill>
                  <a:schemeClr val="accent2"/>
                </a:solidFill>
                <a:latin typeface="Arial" charset="0"/>
              </a:rPr>
              <a:t>The view must be in the current database.</a:t>
            </a:r>
          </a:p>
          <a:p>
            <a:pPr marL="749300" lvl="1" indent="-292100">
              <a:buBlip>
                <a:blip r:embed="rId4"/>
              </a:buBlip>
            </a:pPr>
            <a:r>
              <a:rPr lang="en-US" sz="1800">
                <a:solidFill>
                  <a:schemeClr val="accent2"/>
                </a:solidFill>
                <a:latin typeface="Arial" charset="0"/>
              </a:rPr>
              <a:t>The new name for the view must follow the rules for identifiers.</a:t>
            </a:r>
          </a:p>
          <a:p>
            <a:pPr marL="749300" lvl="1" indent="-292100">
              <a:buBlip>
                <a:blip r:embed="rId4"/>
              </a:buBlip>
            </a:pPr>
            <a:r>
              <a:rPr lang="en-US" sz="1800">
                <a:solidFill>
                  <a:schemeClr val="accent2"/>
                </a:solidFill>
                <a:latin typeface="Arial" charset="0"/>
              </a:rPr>
              <a:t>The view can only be renamed by its owner. </a:t>
            </a:r>
          </a:p>
          <a:p>
            <a:pPr marL="749300" lvl="1" indent="-292100">
              <a:buBlip>
                <a:blip r:embed="rId4"/>
              </a:buBlip>
            </a:pPr>
            <a:r>
              <a:rPr lang="en-US" sz="1800">
                <a:solidFill>
                  <a:schemeClr val="accent2"/>
                </a:solidFill>
                <a:latin typeface="Arial" charset="0"/>
              </a:rPr>
              <a:t>The owner of the database can also rename the view.</a:t>
            </a:r>
          </a:p>
          <a:p>
            <a:pPr marL="1092200" lvl="2">
              <a:buNone/>
            </a:pPr>
            <a:endParaRPr lang="en-US" sz="1800">
              <a:solidFill>
                <a:schemeClr val="accent2"/>
              </a:solidFill>
              <a:latin typeface="Arial" charset="0"/>
              <a:cs typeface="Times New Roman" pitchFamily="18" charset="0"/>
            </a:endParaRPr>
          </a:p>
        </p:txBody>
      </p:sp>
      <p:sp>
        <p:nvSpPr>
          <p:cNvPr id="16387" name="Text Box 1027"/>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b="1">
                <a:solidFill>
                  <a:srgbClr val="FF0000"/>
                </a:solidFill>
                <a:latin typeface="Tahoma" pitchFamily="34" charset="0"/>
                <a:cs typeface="Times New Roman" pitchFamily="18" charset="0"/>
              </a:rPr>
              <a:t>Managing Views (Contd.)</a:t>
            </a:r>
          </a:p>
        </p:txBody>
      </p:sp>
    </p:spTree>
    <p:extLst>
      <p:ext uri="{BB962C8B-B14F-4D97-AF65-F5344CB8AC3E}">
        <p14:creationId xmlns:p14="http://schemas.microsoft.com/office/powerpoint/2010/main" val="2213969196"/>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idx="1"/>
          </p:nvPr>
        </p:nvSpPr>
        <p:spPr bwMode="auto">
          <a:xfrm>
            <a:off x="3032126"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buFontTx/>
              <a:buBlip>
                <a:blip r:embed="rId3"/>
              </a:buBlip>
            </a:pPr>
            <a:r>
              <a:rPr lang="en-US" sz="2000">
                <a:solidFill>
                  <a:schemeClr val="accent2"/>
                </a:solidFill>
                <a:latin typeface="Arial" charset="0"/>
              </a:rPr>
              <a:t>Dropping views:</a:t>
            </a:r>
          </a:p>
          <a:p>
            <a:pPr marL="749300" lvl="1" indent="-292100">
              <a:buBlip>
                <a:blip r:embed="rId4"/>
              </a:buBlip>
            </a:pPr>
            <a:r>
              <a:rPr lang="en-US" sz="1800">
                <a:solidFill>
                  <a:schemeClr val="accent2"/>
                </a:solidFill>
                <a:latin typeface="Arial" charset="0"/>
                <a:cs typeface="Times New Roman" pitchFamily="18" charset="0"/>
              </a:rPr>
              <a:t>By using the DROP VIEW statement.</a:t>
            </a:r>
          </a:p>
          <a:p>
            <a:pPr marL="749300" lvl="1" indent="-292100">
              <a:buBlip>
                <a:blip r:embed="rId4"/>
              </a:buBlip>
            </a:pPr>
            <a:r>
              <a:rPr lang="en-US" sz="1800">
                <a:solidFill>
                  <a:schemeClr val="accent2"/>
                </a:solidFill>
                <a:latin typeface="Arial" charset="0"/>
                <a:cs typeface="Times New Roman" pitchFamily="18" charset="0"/>
              </a:rPr>
              <a:t>Syntax:</a:t>
            </a:r>
          </a:p>
          <a:p>
            <a:pPr marL="1606550" lvl="3" indent="-292100">
              <a:buNone/>
            </a:pPr>
            <a:r>
              <a:rPr lang="en-US" sz="1600">
                <a:solidFill>
                  <a:schemeClr val="accent2"/>
                </a:solidFill>
                <a:latin typeface="Courier New" pitchFamily="49" charset="0"/>
                <a:cs typeface="Courier New" pitchFamily="49" charset="0"/>
              </a:rPr>
              <a:t>DROP VIEW view_name</a:t>
            </a:r>
          </a:p>
          <a:p>
            <a:pPr marL="749300" lvl="1" indent="-292100">
              <a:buBlip>
                <a:blip r:embed="rId4"/>
              </a:buBlip>
            </a:pPr>
            <a:r>
              <a:rPr lang="en-US" sz="1800">
                <a:solidFill>
                  <a:schemeClr val="accent2"/>
                </a:solidFill>
                <a:latin typeface="Arial" charset="0"/>
                <a:cs typeface="Times New Roman" pitchFamily="18" charset="0"/>
              </a:rPr>
              <a:t>For example:</a:t>
            </a:r>
          </a:p>
          <a:p>
            <a:pPr marL="1606550" lvl="3" indent="-292100">
              <a:buNone/>
            </a:pPr>
            <a:r>
              <a:rPr lang="en-US" sz="1600">
                <a:solidFill>
                  <a:schemeClr val="accent2"/>
                </a:solidFill>
                <a:latin typeface="Courier New" pitchFamily="49" charset="0"/>
                <a:cs typeface="Courier New" pitchFamily="49" charset="0"/>
              </a:rPr>
              <a:t>DROP VIEW HumanResources.vwEmployeeDepData</a:t>
            </a:r>
          </a:p>
        </p:txBody>
      </p:sp>
      <p:sp>
        <p:nvSpPr>
          <p:cNvPr id="17411"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b="1" dirty="0">
                <a:solidFill>
                  <a:srgbClr val="FF0000"/>
                </a:solidFill>
                <a:latin typeface="Tahoma" pitchFamily="34" charset="0"/>
                <a:cs typeface="Times New Roman" pitchFamily="18" charset="0"/>
              </a:rPr>
              <a:t>Managing Views (Contd.)</a:t>
            </a:r>
          </a:p>
        </p:txBody>
      </p:sp>
    </p:spTree>
    <p:extLst>
      <p:ext uri="{BB962C8B-B14F-4D97-AF65-F5344CB8AC3E}">
        <p14:creationId xmlns:p14="http://schemas.microsoft.com/office/powerpoint/2010/main" val="2034787633"/>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3" descr="JBIZ044.WM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62400" y="2971800"/>
            <a:ext cx="2046288"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ular Callout 5"/>
          <p:cNvSpPr>
            <a:spLocks noChangeArrowheads="1"/>
          </p:cNvSpPr>
          <p:nvPr/>
        </p:nvSpPr>
        <p:spPr bwMode="auto">
          <a:xfrm>
            <a:off x="6248400" y="2057400"/>
            <a:ext cx="3733800" cy="990600"/>
          </a:xfrm>
          <a:prstGeom prst="wedgeRectCallout">
            <a:avLst>
              <a:gd name="adj1" fmla="val -70069"/>
              <a:gd name="adj2" fmla="val 97597"/>
            </a:avLst>
          </a:prstGeom>
          <a:gradFill rotWithShape="0">
            <a:gsLst>
              <a:gs pos="0">
                <a:srgbClr val="FBEAC7"/>
              </a:gs>
              <a:gs pos="17999">
                <a:srgbClr val="FEE7F2"/>
              </a:gs>
              <a:gs pos="36000">
                <a:srgbClr val="FAC77D"/>
              </a:gs>
              <a:gs pos="61000">
                <a:srgbClr val="FBA97D"/>
              </a:gs>
              <a:gs pos="82001">
                <a:srgbClr val="FBD49C"/>
              </a:gs>
              <a:gs pos="100000">
                <a:srgbClr val="FEE7F2"/>
              </a:gs>
            </a:gsLst>
            <a:lin ang="5400000"/>
          </a:gradFill>
          <a:ln w="25400" algn="ctr">
            <a:solidFill>
              <a:schemeClr val="tx1"/>
            </a:solidFill>
            <a:miter lim="800000"/>
            <a:headEnd/>
            <a:tailEnd/>
          </a:ln>
        </p:spPr>
        <p:txBody>
          <a:bodyPr anchor="ctr"/>
          <a:lstStyle/>
          <a:p>
            <a:pPr algn="ctr">
              <a:defRPr/>
            </a:pPr>
            <a:endParaRPr lang="en-US">
              <a:solidFill>
                <a:schemeClr val="lt1"/>
              </a:solidFill>
            </a:endParaRPr>
          </a:p>
        </p:txBody>
      </p:sp>
      <p:sp>
        <p:nvSpPr>
          <p:cNvPr id="18436" name="TextBox 5"/>
          <p:cNvSpPr txBox="1">
            <a:spLocks noChangeArrowheads="1"/>
          </p:cNvSpPr>
          <p:nvPr/>
        </p:nvSpPr>
        <p:spPr bwMode="auto">
          <a:xfrm>
            <a:off x="6448425" y="2187576"/>
            <a:ext cx="3352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2000">
                <a:solidFill>
                  <a:srgbClr val="C00000"/>
                </a:solidFill>
                <a:latin typeface="Arial" charset="0"/>
              </a:rPr>
              <a:t>Similar to tables, you can create indexes on views.</a:t>
            </a:r>
          </a:p>
        </p:txBody>
      </p:sp>
      <p:sp>
        <p:nvSpPr>
          <p:cNvPr id="18437"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b="1">
                <a:solidFill>
                  <a:srgbClr val="FF0000"/>
                </a:solidFill>
                <a:latin typeface="Tahoma" pitchFamily="34" charset="0"/>
                <a:cs typeface="Times New Roman" pitchFamily="18" charset="0"/>
              </a:rPr>
              <a:t>Indexing Views</a:t>
            </a:r>
          </a:p>
        </p:txBody>
      </p:sp>
    </p:spTree>
    <p:extLst>
      <p:ext uri="{BB962C8B-B14F-4D97-AF65-F5344CB8AC3E}">
        <p14:creationId xmlns:p14="http://schemas.microsoft.com/office/powerpoint/2010/main" val="343696954"/>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idx="1"/>
          </p:nvPr>
        </p:nvSpPr>
        <p:spPr bwMode="auto">
          <a:xfrm>
            <a:off x="3032126"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buFontTx/>
              <a:buBlip>
                <a:blip r:embed="rId3"/>
              </a:buBlip>
            </a:pPr>
            <a:r>
              <a:rPr lang="en-US" sz="2000">
                <a:solidFill>
                  <a:schemeClr val="accent2"/>
                </a:solidFill>
                <a:latin typeface="Arial" charset="0"/>
                <a:cs typeface="Times New Roman" pitchFamily="18" charset="0"/>
              </a:rPr>
              <a:t>You can create indexes on views when the volume of data in the underlying tables is large and not frequently updated. </a:t>
            </a:r>
          </a:p>
          <a:p>
            <a:pPr eaLnBrk="1" hangingPunct="1">
              <a:buFontTx/>
              <a:buBlip>
                <a:blip r:embed="rId3"/>
              </a:buBlip>
            </a:pPr>
            <a:r>
              <a:rPr lang="en-US" sz="2000">
                <a:solidFill>
                  <a:schemeClr val="accent2"/>
                </a:solidFill>
                <a:latin typeface="Arial" charset="0"/>
                <a:cs typeface="Times New Roman" pitchFamily="18" charset="0"/>
              </a:rPr>
              <a:t>Indexing a view helps in improving the query performance.</a:t>
            </a:r>
          </a:p>
          <a:p>
            <a:pPr eaLnBrk="1" hangingPunct="1">
              <a:buFontTx/>
              <a:buBlip>
                <a:blip r:embed="rId3"/>
              </a:buBlip>
            </a:pPr>
            <a:r>
              <a:rPr lang="en-US" sz="2000">
                <a:solidFill>
                  <a:schemeClr val="accent2"/>
                </a:solidFill>
                <a:latin typeface="Arial" charset="0"/>
                <a:cs typeface="Times New Roman" pitchFamily="18" charset="0"/>
              </a:rPr>
              <a:t>Guidelines for creating an indexed view:</a:t>
            </a:r>
          </a:p>
          <a:p>
            <a:pPr marL="749300" lvl="1" indent="-292100">
              <a:buBlip>
                <a:blip r:embed="rId4"/>
              </a:buBlip>
            </a:pPr>
            <a:r>
              <a:rPr lang="en-US" sz="1800">
                <a:solidFill>
                  <a:schemeClr val="accent2"/>
                </a:solidFill>
                <a:latin typeface="Arial" charset="0"/>
                <a:cs typeface="Times New Roman" pitchFamily="18" charset="0"/>
              </a:rPr>
              <a:t>A unique clustered index must be the first index to be created on a view.</a:t>
            </a:r>
          </a:p>
          <a:p>
            <a:pPr marL="749300" lvl="1" indent="-292100">
              <a:buBlip>
                <a:blip r:embed="rId4"/>
              </a:buBlip>
            </a:pPr>
            <a:r>
              <a:rPr lang="en-US" sz="1800">
                <a:solidFill>
                  <a:schemeClr val="accent2"/>
                </a:solidFill>
                <a:latin typeface="Arial" charset="0"/>
                <a:cs typeface="Times New Roman" pitchFamily="18" charset="0"/>
              </a:rPr>
              <a:t>The view must not reference any other views. It can reference only base tables.</a:t>
            </a:r>
          </a:p>
          <a:p>
            <a:pPr marL="749300" lvl="1" indent="-292100">
              <a:buBlip>
                <a:blip r:embed="rId4"/>
              </a:buBlip>
            </a:pPr>
            <a:r>
              <a:rPr lang="en-US" sz="1800">
                <a:solidFill>
                  <a:schemeClr val="accent2"/>
                </a:solidFill>
                <a:latin typeface="Arial" charset="0"/>
                <a:cs typeface="Times New Roman" pitchFamily="18" charset="0"/>
              </a:rPr>
              <a:t>All base tables referenced by the view must be in the same database and have the same owner as the view.</a:t>
            </a:r>
          </a:p>
          <a:p>
            <a:pPr marL="749300" lvl="1" indent="-292100">
              <a:buBlip>
                <a:blip r:embed="rId4"/>
              </a:buBlip>
            </a:pPr>
            <a:r>
              <a:rPr lang="en-US" sz="1800">
                <a:solidFill>
                  <a:schemeClr val="accent2"/>
                </a:solidFill>
                <a:latin typeface="Arial" charset="0"/>
                <a:cs typeface="Times New Roman" pitchFamily="18" charset="0"/>
              </a:rPr>
              <a:t>The view must be created with the SCHEMABINDING option. </a:t>
            </a:r>
          </a:p>
          <a:p>
            <a:pPr eaLnBrk="1" hangingPunct="1">
              <a:buFontTx/>
              <a:buNone/>
            </a:pPr>
            <a:endParaRPr lang="en-US" sz="1800">
              <a:solidFill>
                <a:schemeClr val="accent2"/>
              </a:solidFill>
              <a:latin typeface="Arial" charset="0"/>
              <a:cs typeface="Times New Roman" pitchFamily="18" charset="0"/>
            </a:endParaRPr>
          </a:p>
        </p:txBody>
      </p:sp>
      <p:sp>
        <p:nvSpPr>
          <p:cNvPr id="19459"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b="1">
                <a:solidFill>
                  <a:srgbClr val="FF0000"/>
                </a:solidFill>
                <a:latin typeface="Tahoma" pitchFamily="34" charset="0"/>
                <a:cs typeface="Times New Roman" pitchFamily="18" charset="0"/>
              </a:rPr>
              <a:t>Indexing Views (Contd.)</a:t>
            </a:r>
          </a:p>
        </p:txBody>
      </p:sp>
    </p:spTree>
    <p:extLst>
      <p:ext uri="{BB962C8B-B14F-4D97-AF65-F5344CB8AC3E}">
        <p14:creationId xmlns:p14="http://schemas.microsoft.com/office/powerpoint/2010/main" val="2579617742"/>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idx="1"/>
          </p:nvPr>
        </p:nvSpPr>
        <p:spPr bwMode="auto">
          <a:xfrm>
            <a:off x="3032126"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buFontTx/>
              <a:buBlip>
                <a:blip r:embed="rId3"/>
              </a:buBlip>
            </a:pPr>
            <a:r>
              <a:rPr lang="en-US" sz="2000">
                <a:solidFill>
                  <a:schemeClr val="accent2"/>
                </a:solidFill>
                <a:latin typeface="Arial" charset="0"/>
                <a:cs typeface="Times New Roman" pitchFamily="18" charset="0"/>
              </a:rPr>
              <a:t>For example</a:t>
            </a:r>
            <a:r>
              <a:rPr lang="en-US" sz="1800">
                <a:solidFill>
                  <a:schemeClr val="accent2"/>
                </a:solidFill>
                <a:latin typeface="Arial" charset="0"/>
                <a:cs typeface="Times New Roman" pitchFamily="18" charset="0"/>
              </a:rPr>
              <a:t>:</a:t>
            </a:r>
          </a:p>
          <a:p>
            <a:pPr eaLnBrk="1" hangingPunct="1">
              <a:lnSpc>
                <a:spcPct val="80000"/>
              </a:lnSpc>
              <a:buFontTx/>
              <a:buNone/>
            </a:pPr>
            <a:r>
              <a:rPr lang="en-US" sz="2000">
                <a:solidFill>
                  <a:schemeClr val="accent2"/>
                </a:solidFill>
                <a:latin typeface="Courier New" pitchFamily="49" charset="0"/>
                <a:cs typeface="Courier New" pitchFamily="49" charset="0"/>
              </a:rPr>
              <a:t>	</a:t>
            </a:r>
            <a:r>
              <a:rPr lang="en-US" sz="1600">
                <a:solidFill>
                  <a:schemeClr val="accent2"/>
                </a:solidFill>
                <a:latin typeface="Courier New" pitchFamily="49" charset="0"/>
                <a:cs typeface="Courier New" pitchFamily="49" charset="0"/>
              </a:rPr>
              <a:t>	CREATE UNIQUE CLUSTERED INDEX 			idx_vwEmployeeDepData</a:t>
            </a:r>
          </a:p>
          <a:p>
            <a:pPr eaLnBrk="1" hangingPunct="1">
              <a:lnSpc>
                <a:spcPct val="80000"/>
              </a:lnSpc>
              <a:buFontTx/>
              <a:buNone/>
            </a:pPr>
            <a:r>
              <a:rPr lang="en-US" sz="1600">
                <a:solidFill>
                  <a:schemeClr val="accent2"/>
                </a:solidFill>
                <a:latin typeface="Courier New" pitchFamily="49" charset="0"/>
                <a:cs typeface="Courier New" pitchFamily="49" charset="0"/>
              </a:rPr>
              <a:t>		ON HumanResources.vwEmployeeDepData (EmployeeID, 	DepartmentID)</a:t>
            </a:r>
          </a:p>
          <a:p>
            <a:pPr eaLnBrk="1" hangingPunct="1">
              <a:lnSpc>
                <a:spcPct val="80000"/>
              </a:lnSpc>
              <a:buFontTx/>
              <a:buNone/>
            </a:pPr>
            <a:endParaRPr lang="en-US" sz="1600">
              <a:solidFill>
                <a:schemeClr val="accent2"/>
              </a:solidFill>
              <a:latin typeface="Courier New" pitchFamily="49" charset="0"/>
              <a:cs typeface="Courier New" pitchFamily="49" charset="0"/>
            </a:endParaRPr>
          </a:p>
          <a:p>
            <a:pPr eaLnBrk="1" hangingPunct="1">
              <a:lnSpc>
                <a:spcPct val="80000"/>
              </a:lnSpc>
              <a:buFontTx/>
              <a:buBlip>
                <a:blip r:embed="rId3"/>
              </a:buBlip>
            </a:pPr>
            <a:endParaRPr lang="en-US" sz="2000">
              <a:solidFill>
                <a:schemeClr val="accent2"/>
              </a:solidFill>
              <a:latin typeface="Arial" charset="0"/>
              <a:cs typeface="Times New Roman" pitchFamily="18" charset="0"/>
            </a:endParaRPr>
          </a:p>
          <a:p>
            <a:pPr eaLnBrk="1" hangingPunct="1">
              <a:buFontTx/>
              <a:buBlip>
                <a:blip r:embed="rId3"/>
              </a:buBlip>
            </a:pPr>
            <a:r>
              <a:rPr lang="en-US" sz="2000">
                <a:solidFill>
                  <a:schemeClr val="accent2"/>
                </a:solidFill>
                <a:latin typeface="Arial" charset="0"/>
                <a:cs typeface="Arial" charset="0"/>
              </a:rPr>
              <a:t>To bind the vwEmployeeDepData view to the schema, use the following statement:</a:t>
            </a:r>
          </a:p>
          <a:p>
            <a:pPr eaLnBrk="1" hangingPunct="1">
              <a:lnSpc>
                <a:spcPct val="80000"/>
              </a:lnSpc>
              <a:buFontTx/>
              <a:buNone/>
            </a:pPr>
            <a:r>
              <a:rPr lang="en-US" sz="2000">
                <a:solidFill>
                  <a:schemeClr val="accent2"/>
                </a:solidFill>
                <a:latin typeface="Courier New" pitchFamily="49" charset="0"/>
                <a:cs typeface="Courier New" pitchFamily="49" charset="0"/>
              </a:rPr>
              <a:t>		</a:t>
            </a:r>
            <a:r>
              <a:rPr lang="en-US" sz="1600">
                <a:solidFill>
                  <a:schemeClr val="accent2"/>
                </a:solidFill>
                <a:latin typeface="Courier New" pitchFamily="49" charset="0"/>
                <a:cs typeface="Courier New" pitchFamily="49" charset="0"/>
              </a:rPr>
              <a:t>ALTER VIEW HumanResources.vwEmployeeDepData WITH 	SCHEMABINDING</a:t>
            </a:r>
          </a:p>
          <a:p>
            <a:pPr eaLnBrk="1" hangingPunct="1">
              <a:lnSpc>
                <a:spcPct val="80000"/>
              </a:lnSpc>
              <a:buFontTx/>
              <a:buNone/>
            </a:pPr>
            <a:r>
              <a:rPr lang="en-US" sz="1600">
                <a:solidFill>
                  <a:schemeClr val="accent2"/>
                </a:solidFill>
                <a:latin typeface="Courier New" pitchFamily="49" charset="0"/>
                <a:cs typeface="Courier New" pitchFamily="49" charset="0"/>
              </a:rPr>
              <a:t>		AS </a:t>
            </a:r>
          </a:p>
          <a:p>
            <a:pPr eaLnBrk="1" hangingPunct="1">
              <a:lnSpc>
                <a:spcPct val="80000"/>
              </a:lnSpc>
              <a:buFontTx/>
              <a:buNone/>
            </a:pPr>
            <a:r>
              <a:rPr lang="en-US" sz="1600">
                <a:solidFill>
                  <a:schemeClr val="accent2"/>
                </a:solidFill>
                <a:latin typeface="Courier New" pitchFamily="49" charset="0"/>
                <a:cs typeface="Courier New" pitchFamily="49" charset="0"/>
              </a:rPr>
              <a:t>		SELECT e.EmployeeID, MaritalStatus, DepartmentID</a:t>
            </a:r>
          </a:p>
          <a:p>
            <a:pPr eaLnBrk="1" hangingPunct="1">
              <a:lnSpc>
                <a:spcPct val="80000"/>
              </a:lnSpc>
              <a:buFontTx/>
              <a:buNone/>
            </a:pPr>
            <a:r>
              <a:rPr lang="en-US" sz="1600">
                <a:solidFill>
                  <a:schemeClr val="accent2"/>
                </a:solidFill>
                <a:latin typeface="Courier New" pitchFamily="49" charset="0"/>
                <a:cs typeface="Courier New" pitchFamily="49" charset="0"/>
              </a:rPr>
              <a:t>		FROM HumanResources.Employee e JOIN 	HumanResources.EmployeeDepartmentHistory d</a:t>
            </a:r>
          </a:p>
          <a:p>
            <a:pPr eaLnBrk="1" hangingPunct="1">
              <a:lnSpc>
                <a:spcPct val="80000"/>
              </a:lnSpc>
              <a:buFontTx/>
              <a:buNone/>
            </a:pPr>
            <a:r>
              <a:rPr lang="en-US" sz="1600">
                <a:solidFill>
                  <a:schemeClr val="accent2"/>
                </a:solidFill>
                <a:latin typeface="Courier New" pitchFamily="49" charset="0"/>
                <a:cs typeface="Courier New" pitchFamily="49" charset="0"/>
              </a:rPr>
              <a:t>		ON e.EmployeeID = d.EmployeeID</a:t>
            </a:r>
          </a:p>
          <a:p>
            <a:pPr eaLnBrk="1" hangingPunct="1">
              <a:lnSpc>
                <a:spcPct val="80000"/>
              </a:lnSpc>
              <a:buFontTx/>
              <a:buNone/>
            </a:pPr>
            <a:r>
              <a:rPr lang="en-US" sz="1600">
                <a:solidFill>
                  <a:schemeClr val="accent2"/>
                </a:solidFill>
                <a:latin typeface="Courier New" pitchFamily="49" charset="0"/>
                <a:cs typeface="Courier New" pitchFamily="49" charset="0"/>
              </a:rPr>
              <a:t>		</a:t>
            </a:r>
          </a:p>
          <a:p>
            <a:pPr eaLnBrk="1" hangingPunct="1">
              <a:lnSpc>
                <a:spcPct val="80000"/>
              </a:lnSpc>
              <a:buFontTx/>
              <a:buNone/>
            </a:pPr>
            <a:endParaRPr lang="en-US" sz="2000">
              <a:solidFill>
                <a:schemeClr val="accent2"/>
              </a:solidFill>
              <a:latin typeface="Arial" charset="0"/>
              <a:cs typeface="Times New Roman" pitchFamily="18" charset="0"/>
            </a:endParaRPr>
          </a:p>
        </p:txBody>
      </p:sp>
      <p:sp>
        <p:nvSpPr>
          <p:cNvPr id="20483"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b="1">
                <a:solidFill>
                  <a:srgbClr val="FF0000"/>
                </a:solidFill>
                <a:latin typeface="Tahoma" pitchFamily="34" charset="0"/>
                <a:cs typeface="Times New Roman" pitchFamily="18" charset="0"/>
              </a:rPr>
              <a:t>Indexing Views (Contd.)</a:t>
            </a:r>
          </a:p>
        </p:txBody>
      </p:sp>
      <p:sp>
        <p:nvSpPr>
          <p:cNvPr id="4" name="TextBox 3"/>
          <p:cNvSpPr txBox="1">
            <a:spLocks noChangeArrowheads="1"/>
          </p:cNvSpPr>
          <p:nvPr/>
        </p:nvSpPr>
        <p:spPr bwMode="auto">
          <a:xfrm>
            <a:off x="3962400" y="2895601"/>
            <a:ext cx="5486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a:solidFill>
                  <a:srgbClr val="C00000"/>
                </a:solidFill>
                <a:latin typeface="Arial" charset="0"/>
                <a:cs typeface="Arial" charset="0"/>
              </a:rPr>
              <a:t>Generates an error because the vwEmployeeDepData view was not bound to the schema.</a:t>
            </a:r>
          </a:p>
        </p:txBody>
      </p:sp>
    </p:spTree>
    <p:extLst>
      <p:ext uri="{BB962C8B-B14F-4D97-AF65-F5344CB8AC3E}">
        <p14:creationId xmlns:p14="http://schemas.microsoft.com/office/powerpoint/2010/main" val="1605025821"/>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2290">
                                            <p:txEl>
                                              <p:pRg st="5" end="5"/>
                                            </p:txEl>
                                          </p:spTgt>
                                        </p:tgtEl>
                                        <p:attrNameLst>
                                          <p:attrName>style.visibility</p:attrName>
                                        </p:attrNameLst>
                                      </p:cBhvr>
                                      <p:to>
                                        <p:strVal val="visible"/>
                                      </p:to>
                                    </p:set>
                                    <p:animEffect transition="in" filter="checkerboard(across)">
                                      <p:cBhvr>
                                        <p:cTn id="12" dur="500"/>
                                        <p:tgtEl>
                                          <p:spTgt spid="12290">
                                            <p:txEl>
                                              <p:pRg st="5" end="5"/>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12290">
                                            <p:txEl>
                                              <p:pRg st="6" end="6"/>
                                            </p:txEl>
                                          </p:spTgt>
                                        </p:tgtEl>
                                        <p:attrNameLst>
                                          <p:attrName>style.visibility</p:attrName>
                                        </p:attrNameLst>
                                      </p:cBhvr>
                                      <p:to>
                                        <p:strVal val="visible"/>
                                      </p:to>
                                    </p:set>
                                    <p:animEffect transition="in" filter="checkerboard(across)">
                                      <p:cBhvr>
                                        <p:cTn id="15" dur="500"/>
                                        <p:tgtEl>
                                          <p:spTgt spid="12290">
                                            <p:txEl>
                                              <p:pRg st="6" end="6"/>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12290">
                                            <p:txEl>
                                              <p:pRg st="7" end="7"/>
                                            </p:txEl>
                                          </p:spTgt>
                                        </p:tgtEl>
                                        <p:attrNameLst>
                                          <p:attrName>style.visibility</p:attrName>
                                        </p:attrNameLst>
                                      </p:cBhvr>
                                      <p:to>
                                        <p:strVal val="visible"/>
                                      </p:to>
                                    </p:set>
                                    <p:animEffect transition="in" filter="checkerboard(across)">
                                      <p:cBhvr>
                                        <p:cTn id="18" dur="500"/>
                                        <p:tgtEl>
                                          <p:spTgt spid="12290">
                                            <p:txEl>
                                              <p:pRg st="7" end="7"/>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12290">
                                            <p:txEl>
                                              <p:pRg st="8" end="8"/>
                                            </p:txEl>
                                          </p:spTgt>
                                        </p:tgtEl>
                                        <p:attrNameLst>
                                          <p:attrName>style.visibility</p:attrName>
                                        </p:attrNameLst>
                                      </p:cBhvr>
                                      <p:to>
                                        <p:strVal val="visible"/>
                                      </p:to>
                                    </p:set>
                                    <p:animEffect transition="in" filter="checkerboard(across)">
                                      <p:cBhvr>
                                        <p:cTn id="21" dur="500"/>
                                        <p:tgtEl>
                                          <p:spTgt spid="12290">
                                            <p:txEl>
                                              <p:pRg st="8" end="8"/>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12290">
                                            <p:txEl>
                                              <p:pRg st="9" end="9"/>
                                            </p:txEl>
                                          </p:spTgt>
                                        </p:tgtEl>
                                        <p:attrNameLst>
                                          <p:attrName>style.visibility</p:attrName>
                                        </p:attrNameLst>
                                      </p:cBhvr>
                                      <p:to>
                                        <p:strVal val="visible"/>
                                      </p:to>
                                    </p:set>
                                    <p:animEffect transition="in" filter="checkerboard(across)">
                                      <p:cBhvr>
                                        <p:cTn id="24" dur="500"/>
                                        <p:tgtEl>
                                          <p:spTgt spid="12290">
                                            <p:txEl>
                                              <p:pRg st="9" end="9"/>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12290">
                                            <p:txEl>
                                              <p:pRg st="10" end="10"/>
                                            </p:txEl>
                                          </p:spTgt>
                                        </p:tgtEl>
                                        <p:attrNameLst>
                                          <p:attrName>style.visibility</p:attrName>
                                        </p:attrNameLst>
                                      </p:cBhvr>
                                      <p:to>
                                        <p:strVal val="visible"/>
                                      </p:to>
                                    </p:set>
                                    <p:animEffect transition="in" filter="checkerboard(across)">
                                      <p:cBhvr>
                                        <p:cTn id="27" dur="500"/>
                                        <p:tgtEl>
                                          <p:spTgt spid="12290">
                                            <p:txEl>
                                              <p:pRg st="10" end="10"/>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12290">
                                            <p:txEl>
                                              <p:pRg st="11" end="11"/>
                                            </p:txEl>
                                          </p:spTgt>
                                        </p:tgtEl>
                                        <p:attrNameLst>
                                          <p:attrName>style.visibility</p:attrName>
                                        </p:attrNameLst>
                                      </p:cBhvr>
                                      <p:to>
                                        <p:strVal val="visible"/>
                                      </p:to>
                                    </p:set>
                                    <p:animEffect transition="in" filter="checkerboard(across)">
                                      <p:cBhvr>
                                        <p:cTn id="30" dur="500"/>
                                        <p:tgtEl>
                                          <p:spTgt spid="1229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b="1">
                <a:solidFill>
                  <a:srgbClr val="FF0000"/>
                </a:solidFill>
                <a:latin typeface="Tahoma" pitchFamily="34" charset="0"/>
                <a:cs typeface="Times New Roman" pitchFamily="18" charset="0"/>
              </a:rPr>
              <a:t>Just a minute </a:t>
            </a:r>
          </a:p>
        </p:txBody>
      </p:sp>
      <p:sp>
        <p:nvSpPr>
          <p:cNvPr id="21507" name="Rectangle 3"/>
          <p:cNvSpPr>
            <a:spLocks noGrp="1" noChangeArrowheads="1"/>
          </p:cNvSpPr>
          <p:nvPr>
            <p:ph idx="1"/>
          </p:nvPr>
        </p:nvSpPr>
        <p:spPr bwMode="auto">
          <a:xfrm>
            <a:off x="3032126" y="1598614"/>
            <a:ext cx="7313613" cy="1982787"/>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buFontTx/>
              <a:buBlip>
                <a:blip r:embed="rId3"/>
              </a:buBlip>
            </a:pPr>
            <a:r>
              <a:rPr lang="en-US" sz="2000">
                <a:solidFill>
                  <a:schemeClr val="accent2"/>
                </a:solidFill>
                <a:latin typeface="Arial" charset="0"/>
              </a:rPr>
              <a:t>In which of the following conditions will you NOT create an indexed view?</a:t>
            </a:r>
          </a:p>
          <a:p>
            <a:pPr marL="800100" lvl="1" indent="-342900">
              <a:buFontTx/>
              <a:buAutoNum type="arabicPeriod"/>
            </a:pPr>
            <a:r>
              <a:rPr lang="en-US" sz="1800">
                <a:solidFill>
                  <a:schemeClr val="accent2"/>
                </a:solidFill>
                <a:latin typeface="Arial" charset="0"/>
                <a:cs typeface="Times New Roman" pitchFamily="18" charset="0"/>
              </a:rPr>
              <a:t>When the data is large</a:t>
            </a:r>
            <a:r>
              <a:rPr lang="en-US" sz="1800">
                <a:solidFill>
                  <a:schemeClr val="accent2"/>
                </a:solidFill>
                <a:latin typeface="Arial" charset="0"/>
              </a:rPr>
              <a:t> </a:t>
            </a:r>
          </a:p>
          <a:p>
            <a:pPr marL="800100" lvl="1" indent="-342900">
              <a:buFontTx/>
              <a:buAutoNum type="arabicPeriod"/>
            </a:pPr>
            <a:r>
              <a:rPr lang="en-US" sz="1800">
                <a:solidFill>
                  <a:schemeClr val="accent2"/>
                </a:solidFill>
                <a:latin typeface="Arial" charset="0"/>
                <a:cs typeface="Times New Roman" pitchFamily="18" charset="0"/>
              </a:rPr>
              <a:t>When the data is regularly updated</a:t>
            </a:r>
            <a:r>
              <a:rPr lang="en-US" sz="1800">
                <a:solidFill>
                  <a:schemeClr val="accent2"/>
                </a:solidFill>
                <a:latin typeface="Arial" charset="0"/>
              </a:rPr>
              <a:t> </a:t>
            </a:r>
          </a:p>
          <a:p>
            <a:pPr marL="800100" lvl="1" indent="-342900">
              <a:buFontTx/>
              <a:buAutoNum type="arabicPeriod"/>
            </a:pPr>
            <a:r>
              <a:rPr lang="en-US" sz="1800">
                <a:solidFill>
                  <a:schemeClr val="accent2"/>
                </a:solidFill>
                <a:latin typeface="Arial" charset="0"/>
                <a:cs typeface="Times New Roman" pitchFamily="18" charset="0"/>
              </a:rPr>
              <a:t>When you need to improve the performance of the view</a:t>
            </a:r>
            <a:r>
              <a:rPr lang="en-US" sz="1800">
                <a:solidFill>
                  <a:schemeClr val="accent2"/>
                </a:solidFill>
                <a:latin typeface="Arial" charset="0"/>
              </a:rPr>
              <a:t> </a:t>
            </a:r>
          </a:p>
        </p:txBody>
      </p:sp>
      <p:sp>
        <p:nvSpPr>
          <p:cNvPr id="456708" name="Rectangle 4"/>
          <p:cNvSpPr>
            <a:spLocks noChangeArrowheads="1"/>
          </p:cNvSpPr>
          <p:nvPr/>
        </p:nvSpPr>
        <p:spPr bwMode="auto">
          <a:xfrm>
            <a:off x="3032126" y="4800600"/>
            <a:ext cx="6627813" cy="1219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6075" indent="-346075">
              <a:spcBef>
                <a:spcPct val="20000"/>
              </a:spcBef>
              <a:buBlip>
                <a:blip r:embed="rId3"/>
              </a:buBlip>
            </a:pPr>
            <a:r>
              <a:rPr lang="en-US" sz="2000">
                <a:solidFill>
                  <a:schemeClr val="accent2"/>
                </a:solidFill>
                <a:latin typeface="Arial" charset="0"/>
                <a:cs typeface="Times New Roman" pitchFamily="18" charset="0"/>
              </a:rPr>
              <a:t>Answer:</a:t>
            </a:r>
          </a:p>
          <a:p>
            <a:pPr marL="800100" lvl="1" indent="-339725">
              <a:spcBef>
                <a:spcPct val="20000"/>
              </a:spcBef>
            </a:pPr>
            <a:r>
              <a:rPr lang="en-US">
                <a:solidFill>
                  <a:schemeClr val="accent2"/>
                </a:solidFill>
                <a:latin typeface="Arial" charset="0"/>
                <a:cs typeface="Times New Roman" pitchFamily="18" charset="0"/>
              </a:rPr>
              <a:t>2.	When the data is regularly updated</a:t>
            </a:r>
          </a:p>
        </p:txBody>
      </p:sp>
    </p:spTree>
    <p:extLst>
      <p:ext uri="{BB962C8B-B14F-4D97-AF65-F5344CB8AC3E}">
        <p14:creationId xmlns:p14="http://schemas.microsoft.com/office/powerpoint/2010/main" val="1509066282"/>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67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708"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idx="1"/>
          </p:nvPr>
        </p:nvSpPr>
        <p:spPr bwMode="auto">
          <a:xfrm>
            <a:off x="3032126"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buFontTx/>
              <a:buBlip>
                <a:blip r:embed="rId3"/>
              </a:buBlip>
            </a:pPr>
            <a:r>
              <a:rPr lang="en-US" sz="2000">
                <a:solidFill>
                  <a:schemeClr val="accent2"/>
                </a:solidFill>
                <a:latin typeface="Arial "/>
              </a:rPr>
              <a:t>UDFs can be of the following types:</a:t>
            </a:r>
          </a:p>
          <a:p>
            <a:pPr lvl="1" indent="-277813">
              <a:buBlip>
                <a:blip r:embed="rId4"/>
              </a:buBlip>
            </a:pPr>
            <a:r>
              <a:rPr lang="en-US" sz="1800">
                <a:solidFill>
                  <a:schemeClr val="accent2"/>
                </a:solidFill>
                <a:latin typeface="Arial "/>
              </a:rPr>
              <a:t>Scalar function</a:t>
            </a:r>
          </a:p>
          <a:p>
            <a:pPr lvl="1" indent="-277813">
              <a:buBlip>
                <a:blip r:embed="rId4"/>
              </a:buBlip>
            </a:pPr>
            <a:r>
              <a:rPr lang="en-US" sz="1800">
                <a:solidFill>
                  <a:schemeClr val="accent2"/>
                </a:solidFill>
                <a:latin typeface="Arial "/>
              </a:rPr>
              <a:t>Table-valued function</a:t>
            </a:r>
          </a:p>
        </p:txBody>
      </p:sp>
      <p:sp>
        <p:nvSpPr>
          <p:cNvPr id="7171" name="Text Box 3"/>
          <p:cNvSpPr txBox="1">
            <a:spLocks noChangeArrowheads="1"/>
          </p:cNvSpPr>
          <p:nvPr/>
        </p:nvSpPr>
        <p:spPr bwMode="auto">
          <a:xfrm>
            <a:off x="173355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defRPr>
            </a:lvl1pPr>
            <a:lvl2pPr marL="742950" indent="-285750" eaLnBrk="0" hangingPunct="0">
              <a:defRPr sz="2400">
                <a:latin typeface="Times New Roman" pitchFamily="18" charset="0"/>
              </a:defRPr>
            </a:lvl2pPr>
            <a:lvl3pPr marL="1143000" indent="-228600" eaLnBrk="0" hangingPunct="0">
              <a:defRPr sz="2400">
                <a:latin typeface="Times New Roman" pitchFamily="18" charset="0"/>
              </a:defRPr>
            </a:lvl3pPr>
            <a:lvl4pPr marL="1600200" indent="-228600" eaLnBrk="0" hangingPunct="0">
              <a:defRPr sz="2400">
                <a:latin typeface="Times New Roman" pitchFamily="18" charset="0"/>
              </a:defRPr>
            </a:lvl4pPr>
            <a:lvl5pPr marL="2057400" indent="-228600" eaLnBrk="0" hangingPunct="0">
              <a:defRPr sz="2400">
                <a:latin typeface="Times New Roman" pitchFamily="18" charset="0"/>
              </a:defRPr>
            </a:lvl5pPr>
            <a:lvl6pPr marL="2514600" indent="-228600" eaLnBrk="0" fontAlgn="base" hangingPunct="0">
              <a:spcBef>
                <a:spcPct val="0"/>
              </a:spcBef>
              <a:spcAft>
                <a:spcPct val="0"/>
              </a:spcAft>
              <a:defRPr sz="2400">
                <a:latin typeface="Times New Roman" pitchFamily="18" charset="0"/>
              </a:defRPr>
            </a:lvl6pPr>
            <a:lvl7pPr marL="2971800" indent="-228600" eaLnBrk="0" fontAlgn="base" hangingPunct="0">
              <a:spcBef>
                <a:spcPct val="0"/>
              </a:spcBef>
              <a:spcAft>
                <a:spcPct val="0"/>
              </a:spcAft>
              <a:defRPr sz="2400">
                <a:latin typeface="Times New Roman" pitchFamily="18" charset="0"/>
              </a:defRPr>
            </a:lvl7pPr>
            <a:lvl8pPr marL="3429000" indent="-228600" eaLnBrk="0" fontAlgn="base" hangingPunct="0">
              <a:spcBef>
                <a:spcPct val="0"/>
              </a:spcBef>
              <a:spcAft>
                <a:spcPct val="0"/>
              </a:spcAft>
              <a:defRPr sz="2400">
                <a:latin typeface="Times New Roman" pitchFamily="18" charset="0"/>
              </a:defRPr>
            </a:lvl8pPr>
            <a:lvl9pPr marL="3886200" indent="-228600" eaLnBrk="0" fontAlgn="base" hangingPunct="0">
              <a:spcBef>
                <a:spcPct val="0"/>
              </a:spcBef>
              <a:spcAft>
                <a:spcPct val="0"/>
              </a:spcAft>
              <a:defRPr sz="2400">
                <a:latin typeface="Times New Roman" pitchFamily="18" charset="0"/>
              </a:defRPr>
            </a:lvl9pPr>
          </a:lstStyle>
          <a:p>
            <a:r>
              <a:rPr lang="en-US" dirty="0"/>
              <a:t>Creating UDFs (Contd.)</a:t>
            </a:r>
          </a:p>
        </p:txBody>
      </p:sp>
    </p:spTree>
    <p:extLst>
      <p:ext uri="{BB962C8B-B14F-4D97-AF65-F5344CB8AC3E}">
        <p14:creationId xmlns:p14="http://schemas.microsoft.com/office/powerpoint/2010/main" val="2270046404"/>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idx="1"/>
          </p:nvPr>
        </p:nvSpPr>
        <p:spPr bwMode="auto">
          <a:xfrm>
            <a:off x="3051175" y="1600201"/>
            <a:ext cx="7315200" cy="45704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buFontTx/>
              <a:buBlip>
                <a:blip r:embed="rId3"/>
              </a:buBlip>
            </a:pPr>
            <a:r>
              <a:rPr lang="en-US" sz="2000">
                <a:solidFill>
                  <a:schemeClr val="accent2"/>
                </a:solidFill>
                <a:latin typeface="Arial" charset="0"/>
                <a:cs typeface="Times New Roman" pitchFamily="18" charset="0"/>
              </a:rPr>
              <a:t>Distribution of data over several servers requires partitioning of the tables. </a:t>
            </a:r>
          </a:p>
          <a:p>
            <a:pPr eaLnBrk="1" hangingPunct="1">
              <a:buFontTx/>
              <a:buBlip>
                <a:blip r:embed="rId3"/>
              </a:buBlip>
            </a:pPr>
            <a:r>
              <a:rPr lang="en-US" sz="2000">
                <a:solidFill>
                  <a:schemeClr val="accent2"/>
                </a:solidFill>
                <a:latin typeface="Arial" charset="0"/>
                <a:cs typeface="Times New Roman" pitchFamily="18" charset="0"/>
              </a:rPr>
              <a:t>SQL Server provides the distributed partitioned view to retrieve data distributed across different servers.</a:t>
            </a:r>
          </a:p>
          <a:p>
            <a:pPr eaLnBrk="1" hangingPunct="1">
              <a:buFontTx/>
              <a:buBlip>
                <a:blip r:embed="rId3"/>
              </a:buBlip>
            </a:pPr>
            <a:r>
              <a:rPr lang="en-US" sz="2000">
                <a:solidFill>
                  <a:schemeClr val="accent2"/>
                </a:solidFill>
                <a:latin typeface="Arial" charset="0"/>
                <a:cs typeface="Times New Roman" pitchFamily="18" charset="0"/>
              </a:rPr>
              <a:t>Before you implement a partitioned view, you must first partition a table based on a range of key values.</a:t>
            </a:r>
          </a:p>
          <a:p>
            <a:pPr eaLnBrk="1" hangingPunct="1">
              <a:buFontTx/>
              <a:buBlip>
                <a:blip r:embed="rId3"/>
              </a:buBlip>
            </a:pPr>
            <a:r>
              <a:rPr lang="en-US" sz="2000">
                <a:solidFill>
                  <a:schemeClr val="accent2"/>
                </a:solidFill>
                <a:latin typeface="Arial" charset="0"/>
                <a:cs typeface="Times New Roman" pitchFamily="18" charset="0"/>
              </a:rPr>
              <a:t>Since, the partitioned tables are created on isolated servers, thay are not able to exchange or combine data from each other. </a:t>
            </a:r>
          </a:p>
          <a:p>
            <a:pPr eaLnBrk="1" hangingPunct="1">
              <a:buFontTx/>
              <a:buBlip>
                <a:blip r:embed="rId3"/>
              </a:buBlip>
            </a:pPr>
            <a:r>
              <a:rPr lang="en-US" sz="2000">
                <a:solidFill>
                  <a:schemeClr val="accent2"/>
                </a:solidFill>
                <a:latin typeface="Arial" charset="0"/>
                <a:cs typeface="Times New Roman" pitchFamily="18" charset="0"/>
              </a:rPr>
              <a:t>To accomplish this task, you need to perform the following tasks:</a:t>
            </a:r>
          </a:p>
          <a:p>
            <a:pPr lvl="1" eaLnBrk="1" hangingPunct="1">
              <a:buFontTx/>
              <a:buBlip>
                <a:blip r:embed="rId4"/>
              </a:buBlip>
            </a:pPr>
            <a:r>
              <a:rPr lang="en-US" sz="1800">
                <a:solidFill>
                  <a:schemeClr val="accent2"/>
                </a:solidFill>
                <a:latin typeface="Arial" charset="0"/>
                <a:cs typeface="Times New Roman" pitchFamily="18" charset="0"/>
              </a:rPr>
              <a:t>Create linked servers.</a:t>
            </a:r>
          </a:p>
          <a:p>
            <a:pPr lvl="1" eaLnBrk="1" hangingPunct="1">
              <a:buFontTx/>
              <a:buBlip>
                <a:blip r:embed="rId4"/>
              </a:buBlip>
            </a:pPr>
            <a:r>
              <a:rPr lang="en-US" sz="1800">
                <a:solidFill>
                  <a:schemeClr val="accent2"/>
                </a:solidFill>
                <a:latin typeface="Arial" charset="0"/>
                <a:cs typeface="Times New Roman" pitchFamily="18" charset="0"/>
              </a:rPr>
              <a:t>Create the view.</a:t>
            </a:r>
          </a:p>
          <a:p>
            <a:pPr lvl="1" eaLnBrk="1" hangingPunct="1">
              <a:buFontTx/>
              <a:buBlip>
                <a:blip r:embed="rId4"/>
              </a:buBlip>
            </a:pPr>
            <a:endParaRPr lang="en-US" sz="1800">
              <a:solidFill>
                <a:schemeClr val="accent2"/>
              </a:solidFill>
              <a:latin typeface="Arial" charset="0"/>
              <a:cs typeface="Times New Roman" pitchFamily="18" charset="0"/>
            </a:endParaRPr>
          </a:p>
          <a:p>
            <a:pPr eaLnBrk="1" hangingPunct="1">
              <a:buFontTx/>
              <a:buBlip>
                <a:blip r:embed="rId3"/>
              </a:buBlip>
            </a:pPr>
            <a:endParaRPr lang="en-US" sz="2000">
              <a:solidFill>
                <a:schemeClr val="accent2"/>
              </a:solidFill>
              <a:latin typeface="Arial" charset="0"/>
              <a:cs typeface="Times New Roman" pitchFamily="18" charset="0"/>
            </a:endParaRPr>
          </a:p>
          <a:p>
            <a:pPr eaLnBrk="1" hangingPunct="1">
              <a:buFontTx/>
              <a:buNone/>
            </a:pPr>
            <a:endParaRPr lang="en-US" sz="1800">
              <a:solidFill>
                <a:schemeClr val="accent2"/>
              </a:solidFill>
              <a:latin typeface="Arial" charset="0"/>
              <a:cs typeface="Times New Roman" pitchFamily="18" charset="0"/>
            </a:endParaRPr>
          </a:p>
        </p:txBody>
      </p:sp>
      <p:sp>
        <p:nvSpPr>
          <p:cNvPr id="3075" name="Text Box 3"/>
          <p:cNvSpPr txBox="1">
            <a:spLocks noChangeArrowheads="1"/>
          </p:cNvSpPr>
          <p:nvPr/>
        </p:nvSpPr>
        <p:spPr bwMode="auto">
          <a:xfrm>
            <a:off x="1676400" y="711201"/>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defRPr>
            </a:lvl1pPr>
            <a:lvl2pPr marL="742950" indent="-285750" eaLnBrk="0" hangingPunct="0">
              <a:defRPr sz="2400">
                <a:latin typeface="Times New Roman" pitchFamily="18" charset="0"/>
              </a:defRPr>
            </a:lvl2pPr>
            <a:lvl3pPr marL="1143000" indent="-228600" eaLnBrk="0" hangingPunct="0">
              <a:defRPr sz="2400">
                <a:latin typeface="Times New Roman" pitchFamily="18" charset="0"/>
              </a:defRPr>
            </a:lvl3pPr>
            <a:lvl4pPr marL="1600200" indent="-228600" eaLnBrk="0" hangingPunct="0">
              <a:defRPr sz="2400">
                <a:latin typeface="Times New Roman" pitchFamily="18" charset="0"/>
              </a:defRPr>
            </a:lvl4pPr>
            <a:lvl5pPr marL="2057400" indent="-228600" eaLnBrk="0" hangingPunct="0">
              <a:defRPr sz="2400">
                <a:latin typeface="Times New Roman" pitchFamily="18" charset="0"/>
              </a:defRPr>
            </a:lvl5pPr>
            <a:lvl6pPr marL="2514600" indent="-228600" eaLnBrk="0" fontAlgn="base" hangingPunct="0">
              <a:spcBef>
                <a:spcPct val="0"/>
              </a:spcBef>
              <a:spcAft>
                <a:spcPct val="0"/>
              </a:spcAft>
              <a:defRPr sz="2400">
                <a:latin typeface="Times New Roman" pitchFamily="18" charset="0"/>
              </a:defRPr>
            </a:lvl6pPr>
            <a:lvl7pPr marL="2971800" indent="-228600" eaLnBrk="0" fontAlgn="base" hangingPunct="0">
              <a:spcBef>
                <a:spcPct val="0"/>
              </a:spcBef>
              <a:spcAft>
                <a:spcPct val="0"/>
              </a:spcAft>
              <a:defRPr sz="2400">
                <a:latin typeface="Times New Roman" pitchFamily="18" charset="0"/>
              </a:defRPr>
            </a:lvl7pPr>
            <a:lvl8pPr marL="3429000" indent="-228600" eaLnBrk="0" fontAlgn="base" hangingPunct="0">
              <a:spcBef>
                <a:spcPct val="0"/>
              </a:spcBef>
              <a:spcAft>
                <a:spcPct val="0"/>
              </a:spcAft>
              <a:defRPr sz="2400">
                <a:latin typeface="Times New Roman" pitchFamily="18" charset="0"/>
              </a:defRPr>
            </a:lvl8pPr>
            <a:lvl9pPr marL="3886200" indent="-228600" eaLnBrk="0" fontAlgn="base" hangingPunct="0">
              <a:spcBef>
                <a:spcPct val="0"/>
              </a:spcBef>
              <a:spcAft>
                <a:spcPct val="0"/>
              </a:spcAft>
              <a:defRPr sz="2400">
                <a:latin typeface="Times New Roman" pitchFamily="18" charset="0"/>
              </a:defRPr>
            </a:lvl9pPr>
          </a:lstStyle>
          <a:p>
            <a:r>
              <a:rPr lang="en-US" dirty="0"/>
              <a:t>Creating Distributed Partitioned Views</a:t>
            </a:r>
          </a:p>
        </p:txBody>
      </p:sp>
    </p:spTree>
    <p:extLst>
      <p:ext uri="{BB962C8B-B14F-4D97-AF65-F5344CB8AC3E}">
        <p14:creationId xmlns:p14="http://schemas.microsoft.com/office/powerpoint/2010/main" val="3860363866"/>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idx="1"/>
          </p:nvPr>
        </p:nvSpPr>
        <p:spPr bwMode="auto">
          <a:xfrm>
            <a:off x="3051175" y="1600201"/>
            <a:ext cx="7315200" cy="4570413"/>
          </a:xfrm>
          <a:ln>
            <a:miter lim="800000"/>
            <a:headEnd/>
            <a:tailEnd/>
          </a:ln>
        </p:spPr>
        <p:txBody>
          <a:bodyPr vert="horz" wrap="square" lIns="91440" tIns="45720" rIns="91440" bIns="45720" numCol="1" rtlCol="0" anchor="t" anchorCtr="0" compatLnSpc="1">
            <a:prstTxWarp prst="textNoShape">
              <a:avLst/>
            </a:prstTxWarp>
            <a:normAutofit/>
          </a:bodyPr>
          <a:lstStyle/>
          <a:p>
            <a:pPr eaLnBrk="1" hangingPunct="1">
              <a:buFontTx/>
              <a:buBlip>
                <a:blip r:embed="rId3"/>
              </a:buBlip>
              <a:defRPr/>
            </a:pPr>
            <a:r>
              <a:rPr lang="en-US" sz="2000" dirty="0">
                <a:solidFill>
                  <a:schemeClr val="accent2"/>
                </a:solidFill>
                <a:latin typeface="Arial" charset="0"/>
                <a:cs typeface="Times New Roman" pitchFamily="18" charset="0"/>
              </a:rPr>
              <a:t>A linked server:</a:t>
            </a:r>
          </a:p>
          <a:p>
            <a:pPr lvl="1" eaLnBrk="1" hangingPunct="1">
              <a:buFontTx/>
              <a:buBlip>
                <a:blip r:embed="rId4"/>
              </a:buBlip>
              <a:defRPr/>
            </a:pPr>
            <a:r>
              <a:rPr lang="en-US" sz="1800" dirty="0">
                <a:solidFill>
                  <a:schemeClr val="accent2"/>
                </a:solidFill>
                <a:latin typeface="Arial" charset="0"/>
                <a:cs typeface="Times New Roman" pitchFamily="18" charset="0"/>
              </a:rPr>
              <a:t>Enables you to connect to another instance of SQL Server and access its data.</a:t>
            </a:r>
          </a:p>
          <a:p>
            <a:pPr lvl="1" eaLnBrk="1" hangingPunct="1">
              <a:buFontTx/>
              <a:buBlip>
                <a:blip r:embed="rId4"/>
              </a:buBlip>
              <a:defRPr/>
            </a:pPr>
            <a:r>
              <a:rPr lang="en-US" sz="1800" dirty="0">
                <a:solidFill>
                  <a:schemeClr val="accent2"/>
                </a:solidFill>
                <a:latin typeface="Arial" charset="0"/>
                <a:cs typeface="Times New Roman" pitchFamily="18" charset="0"/>
              </a:rPr>
              <a:t>Can be created by using the </a:t>
            </a:r>
            <a:r>
              <a:rPr lang="en-US" sz="1800" dirty="0" err="1">
                <a:solidFill>
                  <a:schemeClr val="accent2"/>
                </a:solidFill>
                <a:latin typeface="Arial" charset="0"/>
                <a:cs typeface="Times New Roman" pitchFamily="18" charset="0"/>
              </a:rPr>
              <a:t>sp_addlinkedserver</a:t>
            </a:r>
            <a:r>
              <a:rPr lang="en-US" sz="1800" dirty="0">
                <a:solidFill>
                  <a:schemeClr val="accent2"/>
                </a:solidFill>
                <a:latin typeface="Arial" charset="0"/>
                <a:cs typeface="Times New Roman" pitchFamily="18" charset="0"/>
              </a:rPr>
              <a:t> system stored procedure.</a:t>
            </a:r>
          </a:p>
          <a:p>
            <a:pPr lvl="1" eaLnBrk="1" hangingPunct="1">
              <a:buFontTx/>
              <a:buBlip>
                <a:blip r:embed="rId4"/>
              </a:buBlip>
              <a:defRPr/>
            </a:pPr>
            <a:r>
              <a:rPr lang="en-US" sz="1800" dirty="0">
                <a:solidFill>
                  <a:schemeClr val="accent2"/>
                </a:solidFill>
                <a:latin typeface="Arial" charset="0"/>
                <a:cs typeface="Times New Roman" pitchFamily="18" charset="0"/>
              </a:rPr>
              <a:t>Syntax:</a:t>
            </a:r>
            <a:endParaRPr lang="en-US" sz="2000" dirty="0">
              <a:solidFill>
                <a:schemeClr val="accent2"/>
              </a:solidFill>
              <a:latin typeface="Arial" charset="0"/>
              <a:cs typeface="Times New Roman" pitchFamily="18" charset="0"/>
            </a:endParaRPr>
          </a:p>
          <a:p>
            <a:pPr lvl="2">
              <a:buFontTx/>
              <a:buNone/>
              <a:defRPr/>
            </a:pPr>
            <a:r>
              <a:rPr lang="en-US" sz="1600" kern="1200" dirty="0" err="1">
                <a:solidFill>
                  <a:schemeClr val="accent2"/>
                </a:solidFill>
                <a:latin typeface="Courier New" pitchFamily="49" charset="0"/>
                <a:cs typeface="Courier New" pitchFamily="49" charset="0"/>
              </a:rPr>
              <a:t>sp_addlinkedserver</a:t>
            </a:r>
            <a:r>
              <a:rPr lang="en-US" sz="1600" kern="1200" dirty="0">
                <a:solidFill>
                  <a:schemeClr val="accent2"/>
                </a:solidFill>
                <a:latin typeface="Courier New" pitchFamily="49" charset="0"/>
                <a:cs typeface="Courier New" pitchFamily="49" charset="0"/>
              </a:rPr>
              <a:t> [ @server= ] 'server' [ , [ @</a:t>
            </a:r>
            <a:r>
              <a:rPr lang="en-US" sz="1600" kern="1200" dirty="0" err="1">
                <a:solidFill>
                  <a:schemeClr val="accent2"/>
                </a:solidFill>
                <a:latin typeface="Courier New" pitchFamily="49" charset="0"/>
                <a:cs typeface="Courier New" pitchFamily="49" charset="0"/>
              </a:rPr>
              <a:t>srvproduct</a:t>
            </a:r>
            <a:r>
              <a:rPr lang="en-US" sz="1600" kern="1200" dirty="0">
                <a:solidFill>
                  <a:schemeClr val="accent2"/>
                </a:solidFill>
                <a:latin typeface="Courier New" pitchFamily="49" charset="0"/>
                <a:cs typeface="Courier New" pitchFamily="49" charset="0"/>
              </a:rPr>
              <a:t>= ] '</a:t>
            </a:r>
            <a:r>
              <a:rPr lang="en-US" sz="1600" kern="1200" dirty="0" err="1">
                <a:solidFill>
                  <a:schemeClr val="accent2"/>
                </a:solidFill>
                <a:latin typeface="Courier New" pitchFamily="49" charset="0"/>
                <a:cs typeface="Courier New" pitchFamily="49" charset="0"/>
              </a:rPr>
              <a:t>product_name</a:t>
            </a:r>
            <a:r>
              <a:rPr lang="en-US" sz="1600" kern="1200" dirty="0">
                <a:solidFill>
                  <a:schemeClr val="accent2"/>
                </a:solidFill>
                <a:latin typeface="Courier New" pitchFamily="49" charset="0"/>
                <a:cs typeface="Courier New" pitchFamily="49" charset="0"/>
              </a:rPr>
              <a:t>' ] </a:t>
            </a:r>
          </a:p>
          <a:p>
            <a:pPr lvl="2">
              <a:buFontTx/>
              <a:buNone/>
              <a:defRPr/>
            </a:pPr>
            <a:r>
              <a:rPr lang="en-US" sz="1600" kern="1200" dirty="0">
                <a:solidFill>
                  <a:schemeClr val="accent2"/>
                </a:solidFill>
                <a:latin typeface="Courier New" pitchFamily="49" charset="0"/>
                <a:cs typeface="Courier New" pitchFamily="49" charset="0"/>
              </a:rPr>
              <a:t>     [ , [ @provider= ] '</a:t>
            </a:r>
            <a:r>
              <a:rPr lang="en-US" sz="1600" kern="1200" dirty="0" err="1">
                <a:solidFill>
                  <a:schemeClr val="accent2"/>
                </a:solidFill>
                <a:latin typeface="Courier New" pitchFamily="49" charset="0"/>
                <a:cs typeface="Courier New" pitchFamily="49" charset="0"/>
              </a:rPr>
              <a:t>provider_name</a:t>
            </a:r>
            <a:r>
              <a:rPr lang="en-US" sz="1600" kern="1200" dirty="0">
                <a:solidFill>
                  <a:schemeClr val="accent2"/>
                </a:solidFill>
                <a:latin typeface="Courier New" pitchFamily="49" charset="0"/>
                <a:cs typeface="Courier New" pitchFamily="49" charset="0"/>
              </a:rPr>
              <a:t>' ]</a:t>
            </a:r>
          </a:p>
          <a:p>
            <a:pPr lvl="2">
              <a:buFontTx/>
              <a:buNone/>
              <a:defRPr/>
            </a:pPr>
            <a:r>
              <a:rPr lang="en-US" sz="1600" kern="1200" dirty="0">
                <a:solidFill>
                  <a:schemeClr val="accent2"/>
                </a:solidFill>
                <a:latin typeface="Courier New" pitchFamily="49" charset="0"/>
                <a:cs typeface="Courier New" pitchFamily="49" charset="0"/>
              </a:rPr>
              <a:t>     [ , [ @</a:t>
            </a:r>
            <a:r>
              <a:rPr lang="en-US" sz="1600" kern="1200" dirty="0" err="1">
                <a:solidFill>
                  <a:schemeClr val="accent2"/>
                </a:solidFill>
                <a:latin typeface="Courier New" pitchFamily="49" charset="0"/>
                <a:cs typeface="Courier New" pitchFamily="49" charset="0"/>
              </a:rPr>
              <a:t>datasrc</a:t>
            </a:r>
            <a:r>
              <a:rPr lang="en-US" sz="1600" kern="1200" dirty="0">
                <a:solidFill>
                  <a:schemeClr val="accent2"/>
                </a:solidFill>
                <a:latin typeface="Courier New" pitchFamily="49" charset="0"/>
                <a:cs typeface="Courier New" pitchFamily="49" charset="0"/>
              </a:rPr>
              <a:t>= ] '</a:t>
            </a:r>
            <a:r>
              <a:rPr lang="en-US" sz="1600" kern="1200" dirty="0" err="1">
                <a:solidFill>
                  <a:schemeClr val="accent2"/>
                </a:solidFill>
                <a:latin typeface="Courier New" pitchFamily="49" charset="0"/>
                <a:cs typeface="Courier New" pitchFamily="49" charset="0"/>
              </a:rPr>
              <a:t>data_source</a:t>
            </a:r>
            <a:r>
              <a:rPr lang="en-US" sz="1600" kern="1200" dirty="0">
                <a:solidFill>
                  <a:schemeClr val="accent2"/>
                </a:solidFill>
                <a:latin typeface="Courier New" pitchFamily="49" charset="0"/>
                <a:cs typeface="Courier New" pitchFamily="49" charset="0"/>
              </a:rPr>
              <a:t>' ] </a:t>
            </a:r>
          </a:p>
          <a:p>
            <a:pPr lvl="1" eaLnBrk="1" hangingPunct="1">
              <a:buFontTx/>
              <a:buBlip>
                <a:blip r:embed="rId4"/>
              </a:buBlip>
              <a:defRPr/>
            </a:pPr>
            <a:endParaRPr lang="en-US" sz="1600" kern="1200" dirty="0">
              <a:solidFill>
                <a:schemeClr val="accent2"/>
              </a:solidFill>
              <a:latin typeface="Courier New" pitchFamily="49" charset="0"/>
              <a:cs typeface="Courier New" pitchFamily="49" charset="0"/>
            </a:endParaRPr>
          </a:p>
        </p:txBody>
      </p:sp>
      <p:sp>
        <p:nvSpPr>
          <p:cNvPr id="4099" name="Text Box 3"/>
          <p:cNvSpPr txBox="1">
            <a:spLocks noChangeArrowheads="1"/>
          </p:cNvSpPr>
          <p:nvPr/>
        </p:nvSpPr>
        <p:spPr bwMode="auto">
          <a:xfrm>
            <a:off x="1676400" y="711201"/>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defRPr>
            </a:lvl1pPr>
            <a:lvl2pPr marL="742950" indent="-285750" eaLnBrk="0" hangingPunct="0">
              <a:defRPr sz="2400">
                <a:latin typeface="Times New Roman" pitchFamily="18" charset="0"/>
              </a:defRPr>
            </a:lvl2pPr>
            <a:lvl3pPr marL="1143000" indent="-228600" eaLnBrk="0" hangingPunct="0">
              <a:defRPr sz="2400">
                <a:latin typeface="Times New Roman" pitchFamily="18" charset="0"/>
              </a:defRPr>
            </a:lvl3pPr>
            <a:lvl4pPr marL="1600200" indent="-228600" eaLnBrk="0" hangingPunct="0">
              <a:defRPr sz="2400">
                <a:latin typeface="Times New Roman" pitchFamily="18" charset="0"/>
              </a:defRPr>
            </a:lvl4pPr>
            <a:lvl5pPr marL="2057400" indent="-228600" eaLnBrk="0" hangingPunct="0">
              <a:defRPr sz="2400">
                <a:latin typeface="Times New Roman" pitchFamily="18" charset="0"/>
              </a:defRPr>
            </a:lvl5pPr>
            <a:lvl6pPr marL="2514600" indent="-228600" eaLnBrk="0" fontAlgn="base" hangingPunct="0">
              <a:spcBef>
                <a:spcPct val="0"/>
              </a:spcBef>
              <a:spcAft>
                <a:spcPct val="0"/>
              </a:spcAft>
              <a:defRPr sz="2400">
                <a:latin typeface="Times New Roman" pitchFamily="18" charset="0"/>
              </a:defRPr>
            </a:lvl6pPr>
            <a:lvl7pPr marL="2971800" indent="-228600" eaLnBrk="0" fontAlgn="base" hangingPunct="0">
              <a:spcBef>
                <a:spcPct val="0"/>
              </a:spcBef>
              <a:spcAft>
                <a:spcPct val="0"/>
              </a:spcAft>
              <a:defRPr sz="2400">
                <a:latin typeface="Times New Roman" pitchFamily="18" charset="0"/>
              </a:defRPr>
            </a:lvl7pPr>
            <a:lvl8pPr marL="3429000" indent="-228600" eaLnBrk="0" fontAlgn="base" hangingPunct="0">
              <a:spcBef>
                <a:spcPct val="0"/>
              </a:spcBef>
              <a:spcAft>
                <a:spcPct val="0"/>
              </a:spcAft>
              <a:defRPr sz="2400">
                <a:latin typeface="Times New Roman" pitchFamily="18" charset="0"/>
              </a:defRPr>
            </a:lvl8pPr>
            <a:lvl9pPr marL="3886200" indent="-228600" eaLnBrk="0" fontAlgn="base" hangingPunct="0">
              <a:spcBef>
                <a:spcPct val="0"/>
              </a:spcBef>
              <a:spcAft>
                <a:spcPct val="0"/>
              </a:spcAft>
              <a:defRPr sz="2400">
                <a:latin typeface="Times New Roman" pitchFamily="18" charset="0"/>
              </a:defRPr>
            </a:lvl9pPr>
          </a:lstStyle>
          <a:p>
            <a:r>
              <a:rPr lang="en-US" dirty="0"/>
              <a:t>Creating Distributed Partitioned Views (Contd.)</a:t>
            </a:r>
          </a:p>
        </p:txBody>
      </p:sp>
    </p:spTree>
    <p:extLst>
      <p:ext uri="{BB962C8B-B14F-4D97-AF65-F5344CB8AC3E}">
        <p14:creationId xmlns:p14="http://schemas.microsoft.com/office/powerpoint/2010/main" val="4109972655"/>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idx="1"/>
          </p:nvPr>
        </p:nvSpPr>
        <p:spPr bwMode="auto">
          <a:xfrm>
            <a:off x="3051175" y="1600201"/>
            <a:ext cx="7315200" cy="4570413"/>
          </a:xfrm>
          <a:ln>
            <a:miter lim="800000"/>
            <a:headEnd/>
            <a:tailEnd/>
          </a:ln>
        </p:spPr>
        <p:txBody>
          <a:bodyPr vert="horz" wrap="square" lIns="91440" tIns="45720" rIns="91440" bIns="45720" numCol="1" rtlCol="0" anchor="t" anchorCtr="0" compatLnSpc="1">
            <a:prstTxWarp prst="textNoShape">
              <a:avLst/>
            </a:prstTxWarp>
            <a:normAutofit/>
          </a:bodyPr>
          <a:lstStyle/>
          <a:p>
            <a:pPr lvl="1" eaLnBrk="1" hangingPunct="1">
              <a:buFontTx/>
              <a:buBlip>
                <a:blip r:embed="rId3"/>
              </a:buBlip>
              <a:defRPr/>
            </a:pPr>
            <a:r>
              <a:rPr lang="en-US" sz="1800" dirty="0">
                <a:solidFill>
                  <a:schemeClr val="accent2"/>
                </a:solidFill>
                <a:latin typeface="Arial" charset="0"/>
                <a:cs typeface="Times New Roman" pitchFamily="18" charset="0"/>
              </a:rPr>
              <a:t>For example:</a:t>
            </a:r>
            <a:endParaRPr lang="en-US" sz="2000" dirty="0">
              <a:solidFill>
                <a:schemeClr val="accent2"/>
              </a:solidFill>
              <a:latin typeface="Arial" charset="0"/>
              <a:cs typeface="Times New Roman" pitchFamily="18" charset="0"/>
            </a:endParaRPr>
          </a:p>
          <a:p>
            <a:pPr lvl="2">
              <a:buFontTx/>
              <a:buNone/>
              <a:defRPr/>
            </a:pPr>
            <a:r>
              <a:rPr lang="en-US" sz="1600" kern="1200" dirty="0">
                <a:solidFill>
                  <a:schemeClr val="accent2"/>
                </a:solidFill>
                <a:latin typeface="Courier New" pitchFamily="49" charset="0"/>
                <a:cs typeface="Courier New" pitchFamily="49" charset="0"/>
              </a:rPr>
              <a:t>USE master</a:t>
            </a:r>
          </a:p>
          <a:p>
            <a:pPr lvl="2">
              <a:buFontTx/>
              <a:buNone/>
              <a:defRPr/>
            </a:pPr>
            <a:r>
              <a:rPr lang="en-US" sz="1600" kern="1200" dirty="0">
                <a:solidFill>
                  <a:schemeClr val="accent2"/>
                </a:solidFill>
                <a:latin typeface="Courier New" pitchFamily="49" charset="0"/>
                <a:cs typeface="Courier New" pitchFamily="49" charset="0"/>
              </a:rPr>
              <a:t>GO</a:t>
            </a:r>
          </a:p>
          <a:p>
            <a:pPr lvl="2">
              <a:buFontTx/>
              <a:buNone/>
              <a:defRPr/>
            </a:pPr>
            <a:r>
              <a:rPr lang="en-US" sz="1600" kern="1200" dirty="0">
                <a:solidFill>
                  <a:schemeClr val="accent2"/>
                </a:solidFill>
                <a:latin typeface="Courier New" pitchFamily="49" charset="0"/>
                <a:cs typeface="Courier New" pitchFamily="49" charset="0"/>
              </a:rPr>
              <a:t>EXEC </a:t>
            </a:r>
            <a:r>
              <a:rPr lang="en-US" sz="1600" kern="1200" dirty="0" err="1">
                <a:solidFill>
                  <a:schemeClr val="accent2"/>
                </a:solidFill>
                <a:latin typeface="Courier New" pitchFamily="49" charset="0"/>
                <a:cs typeface="Courier New" pitchFamily="49" charset="0"/>
              </a:rPr>
              <a:t>sp_addlinkedserver</a:t>
            </a:r>
            <a:r>
              <a:rPr lang="en-US" sz="1600" kern="1200" dirty="0">
                <a:solidFill>
                  <a:schemeClr val="accent2"/>
                </a:solidFill>
                <a:latin typeface="Courier New" pitchFamily="49" charset="0"/>
                <a:cs typeface="Courier New" pitchFamily="49" charset="0"/>
              </a:rPr>
              <a:t> </a:t>
            </a:r>
          </a:p>
          <a:p>
            <a:pPr lvl="2">
              <a:buFontTx/>
              <a:buNone/>
              <a:defRPr/>
            </a:pPr>
            <a:r>
              <a:rPr lang="en-US" sz="1600" kern="1200" dirty="0">
                <a:solidFill>
                  <a:schemeClr val="accent2"/>
                </a:solidFill>
                <a:latin typeface="Courier New" pitchFamily="49" charset="0"/>
                <a:cs typeface="Courier New" pitchFamily="49" charset="0"/>
              </a:rPr>
              <a:t>	@server = 'server1',</a:t>
            </a:r>
          </a:p>
          <a:p>
            <a:pPr lvl="2">
              <a:buFontTx/>
              <a:buNone/>
              <a:defRPr/>
            </a:pPr>
            <a:r>
              <a:rPr lang="en-US" sz="1600" kern="1200" dirty="0">
                <a:solidFill>
                  <a:schemeClr val="accent2"/>
                </a:solidFill>
                <a:latin typeface="Courier New" pitchFamily="49" charset="0"/>
                <a:cs typeface="Courier New" pitchFamily="49" charset="0"/>
              </a:rPr>
              <a:t>	@</a:t>
            </a:r>
            <a:r>
              <a:rPr lang="en-US" sz="1600" kern="1200" dirty="0" err="1">
                <a:solidFill>
                  <a:schemeClr val="accent2"/>
                </a:solidFill>
                <a:latin typeface="Courier New" pitchFamily="49" charset="0"/>
                <a:cs typeface="Courier New" pitchFamily="49" charset="0"/>
              </a:rPr>
              <a:t>srvproduct</a:t>
            </a:r>
            <a:r>
              <a:rPr lang="en-US" sz="1600" kern="1200" dirty="0">
                <a:solidFill>
                  <a:schemeClr val="accent2"/>
                </a:solidFill>
                <a:latin typeface="Courier New" pitchFamily="49" charset="0"/>
                <a:cs typeface="Courier New" pitchFamily="49" charset="0"/>
              </a:rPr>
              <a:t> = '</a:t>
            </a:r>
            <a:r>
              <a:rPr lang="en-US" sz="1600" kern="1200" dirty="0" err="1">
                <a:solidFill>
                  <a:schemeClr val="accent2"/>
                </a:solidFill>
                <a:latin typeface="Courier New" pitchFamily="49" charset="0"/>
                <a:cs typeface="Courier New" pitchFamily="49" charset="0"/>
              </a:rPr>
              <a:t>SQLServer</a:t>
            </a:r>
            <a:r>
              <a:rPr lang="en-US" sz="1600" kern="1200" dirty="0">
                <a:solidFill>
                  <a:schemeClr val="accent2"/>
                </a:solidFill>
                <a:latin typeface="Courier New" pitchFamily="49" charset="0"/>
                <a:cs typeface="Courier New" pitchFamily="49" charset="0"/>
              </a:rPr>
              <a:t> OLEDB Provider',</a:t>
            </a:r>
          </a:p>
          <a:p>
            <a:pPr lvl="2">
              <a:buFontTx/>
              <a:buNone/>
              <a:defRPr/>
            </a:pPr>
            <a:r>
              <a:rPr lang="en-US" sz="1600" kern="1200" dirty="0">
                <a:solidFill>
                  <a:schemeClr val="accent2"/>
                </a:solidFill>
                <a:latin typeface="Courier New" pitchFamily="49" charset="0"/>
                <a:cs typeface="Courier New" pitchFamily="49" charset="0"/>
              </a:rPr>
              <a:t>	@provider = 'SQLOLEDB',</a:t>
            </a:r>
          </a:p>
          <a:p>
            <a:pPr lvl="2">
              <a:buFontTx/>
              <a:buNone/>
              <a:defRPr/>
            </a:pPr>
            <a:r>
              <a:rPr lang="en-US" sz="1600" kern="1200" dirty="0">
                <a:solidFill>
                  <a:schemeClr val="accent2"/>
                </a:solidFill>
                <a:latin typeface="Courier New" pitchFamily="49" charset="0"/>
                <a:cs typeface="Courier New" pitchFamily="49" charset="0"/>
              </a:rPr>
              <a:t>	@</a:t>
            </a:r>
            <a:r>
              <a:rPr lang="en-US" sz="1600" kern="1200" dirty="0" err="1">
                <a:solidFill>
                  <a:schemeClr val="accent2"/>
                </a:solidFill>
                <a:latin typeface="Courier New" pitchFamily="49" charset="0"/>
                <a:cs typeface="Courier New" pitchFamily="49" charset="0"/>
              </a:rPr>
              <a:t>datasrc</a:t>
            </a:r>
            <a:r>
              <a:rPr lang="en-US" sz="1600" kern="1200" dirty="0">
                <a:solidFill>
                  <a:schemeClr val="accent2"/>
                </a:solidFill>
                <a:latin typeface="Courier New" pitchFamily="49" charset="0"/>
                <a:cs typeface="Courier New" pitchFamily="49" charset="0"/>
              </a:rPr>
              <a:t> = 'server01</a:t>
            </a:r>
          </a:p>
        </p:txBody>
      </p:sp>
      <p:sp>
        <p:nvSpPr>
          <p:cNvPr id="5123" name="Text Box 3"/>
          <p:cNvSpPr txBox="1">
            <a:spLocks noChangeArrowheads="1"/>
          </p:cNvSpPr>
          <p:nvPr/>
        </p:nvSpPr>
        <p:spPr bwMode="auto">
          <a:xfrm>
            <a:off x="1676400" y="711201"/>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defRPr>
            </a:lvl1pPr>
            <a:lvl2pPr marL="742950" indent="-285750" eaLnBrk="0" hangingPunct="0">
              <a:defRPr sz="2400">
                <a:latin typeface="Times New Roman" pitchFamily="18" charset="0"/>
              </a:defRPr>
            </a:lvl2pPr>
            <a:lvl3pPr marL="1143000" indent="-228600" eaLnBrk="0" hangingPunct="0">
              <a:defRPr sz="2400">
                <a:latin typeface="Times New Roman" pitchFamily="18" charset="0"/>
              </a:defRPr>
            </a:lvl3pPr>
            <a:lvl4pPr marL="1600200" indent="-228600" eaLnBrk="0" hangingPunct="0">
              <a:defRPr sz="2400">
                <a:latin typeface="Times New Roman" pitchFamily="18" charset="0"/>
              </a:defRPr>
            </a:lvl4pPr>
            <a:lvl5pPr marL="2057400" indent="-228600" eaLnBrk="0" hangingPunct="0">
              <a:defRPr sz="2400">
                <a:latin typeface="Times New Roman" pitchFamily="18" charset="0"/>
              </a:defRPr>
            </a:lvl5pPr>
            <a:lvl6pPr marL="2514600" indent="-228600" eaLnBrk="0" fontAlgn="base" hangingPunct="0">
              <a:spcBef>
                <a:spcPct val="0"/>
              </a:spcBef>
              <a:spcAft>
                <a:spcPct val="0"/>
              </a:spcAft>
              <a:defRPr sz="2400">
                <a:latin typeface="Times New Roman" pitchFamily="18" charset="0"/>
              </a:defRPr>
            </a:lvl6pPr>
            <a:lvl7pPr marL="2971800" indent="-228600" eaLnBrk="0" fontAlgn="base" hangingPunct="0">
              <a:spcBef>
                <a:spcPct val="0"/>
              </a:spcBef>
              <a:spcAft>
                <a:spcPct val="0"/>
              </a:spcAft>
              <a:defRPr sz="2400">
                <a:latin typeface="Times New Roman" pitchFamily="18" charset="0"/>
              </a:defRPr>
            </a:lvl7pPr>
            <a:lvl8pPr marL="3429000" indent="-228600" eaLnBrk="0" fontAlgn="base" hangingPunct="0">
              <a:spcBef>
                <a:spcPct val="0"/>
              </a:spcBef>
              <a:spcAft>
                <a:spcPct val="0"/>
              </a:spcAft>
              <a:defRPr sz="2400">
                <a:latin typeface="Times New Roman" pitchFamily="18" charset="0"/>
              </a:defRPr>
            </a:lvl8pPr>
            <a:lvl9pPr marL="3886200" indent="-228600" eaLnBrk="0" fontAlgn="base" hangingPunct="0">
              <a:spcBef>
                <a:spcPct val="0"/>
              </a:spcBef>
              <a:spcAft>
                <a:spcPct val="0"/>
              </a:spcAft>
              <a:defRPr sz="2400">
                <a:latin typeface="Times New Roman" pitchFamily="18" charset="0"/>
              </a:defRPr>
            </a:lvl9pPr>
          </a:lstStyle>
          <a:p>
            <a:r>
              <a:rPr lang="en-US" dirty="0"/>
              <a:t>Creating Distributed Partitioned Views (Contd.)</a:t>
            </a:r>
          </a:p>
        </p:txBody>
      </p:sp>
      <p:sp>
        <p:nvSpPr>
          <p:cNvPr id="5" name="TextBox 4"/>
          <p:cNvSpPr txBox="1">
            <a:spLocks noChangeArrowheads="1"/>
          </p:cNvSpPr>
          <p:nvPr/>
        </p:nvSpPr>
        <p:spPr bwMode="auto">
          <a:xfrm>
            <a:off x="4419600" y="4191001"/>
            <a:ext cx="4724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a:solidFill>
                  <a:srgbClr val="C00000"/>
                </a:solidFill>
                <a:latin typeface="Arial" charset="0"/>
                <a:cs typeface="Arial" charset="0"/>
              </a:rPr>
              <a:t>Creates a linked server named server1 for accessing the data of server01.</a:t>
            </a:r>
          </a:p>
        </p:txBody>
      </p:sp>
    </p:spTree>
    <p:extLst>
      <p:ext uri="{BB962C8B-B14F-4D97-AF65-F5344CB8AC3E}">
        <p14:creationId xmlns:p14="http://schemas.microsoft.com/office/powerpoint/2010/main" val="292295648"/>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idx="1"/>
          </p:nvPr>
        </p:nvSpPr>
        <p:spPr bwMode="auto">
          <a:xfrm>
            <a:off x="3051175" y="1600200"/>
            <a:ext cx="7315200" cy="4800600"/>
          </a:xfrm>
          <a:ln>
            <a:miter lim="800000"/>
            <a:headEnd/>
            <a:tailEnd/>
          </a:ln>
        </p:spPr>
        <p:txBody>
          <a:bodyPr vert="horz" wrap="square" lIns="91440" tIns="45720" rIns="91440" bIns="45720" numCol="1" rtlCol="0" anchor="t" anchorCtr="0" compatLnSpc="1">
            <a:prstTxWarp prst="textNoShape">
              <a:avLst/>
            </a:prstTxWarp>
            <a:normAutofit/>
          </a:bodyPr>
          <a:lstStyle/>
          <a:p>
            <a:pPr eaLnBrk="1" hangingPunct="1">
              <a:buFontTx/>
              <a:buBlip>
                <a:blip r:embed="rId3"/>
              </a:buBlip>
              <a:defRPr/>
            </a:pPr>
            <a:r>
              <a:rPr lang="en-US" sz="2000" dirty="0">
                <a:solidFill>
                  <a:schemeClr val="accent2"/>
                </a:solidFill>
                <a:latin typeface="Arial" charset="0"/>
                <a:cs typeface="Times New Roman" pitchFamily="18" charset="0"/>
              </a:rPr>
              <a:t>Now, you need to create the distributed partitioned views to retrieve data from the tables across different servers. </a:t>
            </a:r>
          </a:p>
          <a:p>
            <a:pPr eaLnBrk="1" hangingPunct="1">
              <a:buFontTx/>
              <a:buBlip>
                <a:blip r:embed="rId3"/>
              </a:buBlip>
              <a:defRPr/>
            </a:pPr>
            <a:r>
              <a:rPr lang="en-US" sz="2000" dirty="0">
                <a:solidFill>
                  <a:schemeClr val="accent2"/>
                </a:solidFill>
                <a:latin typeface="Arial" charset="0"/>
                <a:cs typeface="Times New Roman" pitchFamily="18" charset="0"/>
              </a:rPr>
              <a:t>To accomplish this task, execute the following code to create a distributed partitioned view on server01:</a:t>
            </a:r>
          </a:p>
          <a:p>
            <a:pPr lvl="2">
              <a:buFontTx/>
              <a:buNone/>
              <a:defRPr/>
            </a:pPr>
            <a:r>
              <a:rPr lang="en-US" sz="1600" kern="1200" dirty="0">
                <a:solidFill>
                  <a:schemeClr val="accent2"/>
                </a:solidFill>
                <a:latin typeface="Courier New" pitchFamily="49" charset="0"/>
                <a:cs typeface="Courier New" pitchFamily="49" charset="0"/>
              </a:rPr>
              <a:t>USE </a:t>
            </a:r>
            <a:r>
              <a:rPr lang="en-US" sz="1600" kern="1200" dirty="0" err="1">
                <a:solidFill>
                  <a:schemeClr val="accent2"/>
                </a:solidFill>
                <a:latin typeface="Courier New" pitchFamily="49" charset="0"/>
                <a:cs typeface="Courier New" pitchFamily="49" charset="0"/>
              </a:rPr>
              <a:t>AdventureWorks</a:t>
            </a:r>
            <a:endParaRPr lang="en-US" sz="1600" kern="1200" dirty="0">
              <a:solidFill>
                <a:schemeClr val="accent2"/>
              </a:solidFill>
              <a:latin typeface="Courier New" pitchFamily="49" charset="0"/>
              <a:cs typeface="Courier New" pitchFamily="49" charset="0"/>
            </a:endParaRPr>
          </a:p>
          <a:p>
            <a:pPr lvl="2">
              <a:buFontTx/>
              <a:buNone/>
              <a:defRPr/>
            </a:pPr>
            <a:r>
              <a:rPr lang="en-US" sz="1600" kern="1200" dirty="0">
                <a:solidFill>
                  <a:schemeClr val="accent2"/>
                </a:solidFill>
                <a:latin typeface="Courier New" pitchFamily="49" charset="0"/>
                <a:cs typeface="Courier New" pitchFamily="49" charset="0"/>
              </a:rPr>
              <a:t>GO</a:t>
            </a:r>
          </a:p>
          <a:p>
            <a:pPr lvl="2">
              <a:buFontTx/>
              <a:buNone/>
              <a:defRPr/>
            </a:pPr>
            <a:r>
              <a:rPr lang="en-US" sz="1600" kern="1200" dirty="0">
                <a:solidFill>
                  <a:schemeClr val="accent2"/>
                </a:solidFill>
                <a:latin typeface="Courier New" pitchFamily="49" charset="0"/>
                <a:cs typeface="Courier New" pitchFamily="49" charset="0"/>
              </a:rPr>
              <a:t>CREATE VIEW </a:t>
            </a:r>
            <a:r>
              <a:rPr lang="en-US" sz="1600" kern="1200" dirty="0" err="1">
                <a:solidFill>
                  <a:schemeClr val="accent2"/>
                </a:solidFill>
                <a:latin typeface="Courier New" pitchFamily="49" charset="0"/>
                <a:cs typeface="Courier New" pitchFamily="49" charset="0"/>
              </a:rPr>
              <a:t>DistPart_View</a:t>
            </a:r>
            <a:endParaRPr lang="en-US" sz="1600" kern="1200" dirty="0">
              <a:solidFill>
                <a:schemeClr val="accent2"/>
              </a:solidFill>
              <a:latin typeface="Courier New" pitchFamily="49" charset="0"/>
              <a:cs typeface="Courier New" pitchFamily="49" charset="0"/>
            </a:endParaRPr>
          </a:p>
          <a:p>
            <a:pPr lvl="2">
              <a:buFontTx/>
              <a:buNone/>
              <a:defRPr/>
            </a:pPr>
            <a:r>
              <a:rPr lang="en-US" sz="1600" kern="1200" dirty="0">
                <a:solidFill>
                  <a:schemeClr val="accent2"/>
                </a:solidFill>
                <a:latin typeface="Courier New" pitchFamily="49" charset="0"/>
                <a:cs typeface="Courier New" pitchFamily="49" charset="0"/>
              </a:rPr>
              <a:t>AS</a:t>
            </a:r>
          </a:p>
          <a:p>
            <a:pPr lvl="2">
              <a:buFontTx/>
              <a:buNone/>
              <a:defRPr/>
            </a:pPr>
            <a:r>
              <a:rPr lang="en-US" sz="1600" kern="1200" dirty="0">
                <a:solidFill>
                  <a:schemeClr val="accent2"/>
                </a:solidFill>
                <a:latin typeface="Courier New" pitchFamily="49" charset="0"/>
                <a:cs typeface="Courier New" pitchFamily="49" charset="0"/>
              </a:rPr>
              <a:t>SELECT * FROM Sales. SalesOrderHeader1 </a:t>
            </a:r>
          </a:p>
          <a:p>
            <a:pPr lvl="2">
              <a:buFontTx/>
              <a:buNone/>
              <a:defRPr/>
            </a:pPr>
            <a:r>
              <a:rPr lang="en-US" sz="1600" kern="1200" dirty="0">
                <a:solidFill>
                  <a:schemeClr val="accent2"/>
                </a:solidFill>
                <a:latin typeface="Courier New" pitchFamily="49" charset="0"/>
                <a:cs typeface="Courier New" pitchFamily="49" charset="0"/>
              </a:rPr>
              <a:t>UNION ALL</a:t>
            </a:r>
          </a:p>
          <a:p>
            <a:pPr lvl="2">
              <a:buFontTx/>
              <a:buNone/>
              <a:defRPr/>
            </a:pPr>
            <a:r>
              <a:rPr lang="en-US" sz="1600" kern="1200" dirty="0">
                <a:solidFill>
                  <a:schemeClr val="accent2"/>
                </a:solidFill>
                <a:latin typeface="Courier New" pitchFamily="49" charset="0"/>
                <a:cs typeface="Courier New" pitchFamily="49" charset="0"/>
              </a:rPr>
              <a:t>SELECT * FROM </a:t>
            </a:r>
          </a:p>
          <a:p>
            <a:pPr lvl="2">
              <a:buFontTx/>
              <a:buNone/>
              <a:defRPr/>
            </a:pPr>
            <a:r>
              <a:rPr lang="en-US" sz="1600" kern="1200" dirty="0">
                <a:solidFill>
                  <a:schemeClr val="accent2"/>
                </a:solidFill>
                <a:latin typeface="Courier New" pitchFamily="49" charset="0"/>
                <a:cs typeface="Courier New" pitchFamily="49" charset="0"/>
              </a:rPr>
              <a:t>server2.AdventureWorks.Sales.SalesOrderHeader2</a:t>
            </a:r>
          </a:p>
          <a:p>
            <a:pPr lvl="2">
              <a:buFontTx/>
              <a:buNone/>
              <a:defRPr/>
            </a:pPr>
            <a:endParaRPr lang="en-US" sz="1600" kern="1200" dirty="0">
              <a:solidFill>
                <a:schemeClr val="accent2"/>
              </a:solidFill>
              <a:latin typeface="Courier New" pitchFamily="49" charset="0"/>
              <a:cs typeface="Courier New" pitchFamily="49" charset="0"/>
            </a:endParaRPr>
          </a:p>
          <a:p>
            <a:pPr lvl="2">
              <a:buFontTx/>
              <a:buNone/>
              <a:defRPr/>
            </a:pPr>
            <a:endParaRPr lang="en-US" sz="1600" kern="1200" dirty="0">
              <a:solidFill>
                <a:schemeClr val="accent2"/>
              </a:solidFill>
              <a:latin typeface="Courier New" pitchFamily="49" charset="0"/>
              <a:cs typeface="Courier New" pitchFamily="49" charset="0"/>
            </a:endParaRPr>
          </a:p>
        </p:txBody>
      </p:sp>
      <p:sp>
        <p:nvSpPr>
          <p:cNvPr id="6147" name="Text Box 3"/>
          <p:cNvSpPr txBox="1">
            <a:spLocks noChangeArrowheads="1"/>
          </p:cNvSpPr>
          <p:nvPr/>
        </p:nvSpPr>
        <p:spPr bwMode="auto">
          <a:xfrm>
            <a:off x="1676400" y="711201"/>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defRPr>
            </a:lvl1pPr>
            <a:lvl2pPr marL="742950" indent="-285750" eaLnBrk="0" hangingPunct="0">
              <a:defRPr sz="2400">
                <a:latin typeface="Times New Roman" pitchFamily="18" charset="0"/>
              </a:defRPr>
            </a:lvl2pPr>
            <a:lvl3pPr marL="1143000" indent="-228600" eaLnBrk="0" hangingPunct="0">
              <a:defRPr sz="2400">
                <a:latin typeface="Times New Roman" pitchFamily="18" charset="0"/>
              </a:defRPr>
            </a:lvl3pPr>
            <a:lvl4pPr marL="1600200" indent="-228600" eaLnBrk="0" hangingPunct="0">
              <a:defRPr sz="2400">
                <a:latin typeface="Times New Roman" pitchFamily="18" charset="0"/>
              </a:defRPr>
            </a:lvl4pPr>
            <a:lvl5pPr marL="2057400" indent="-228600" eaLnBrk="0" hangingPunct="0">
              <a:defRPr sz="2400">
                <a:latin typeface="Times New Roman" pitchFamily="18" charset="0"/>
              </a:defRPr>
            </a:lvl5pPr>
            <a:lvl6pPr marL="2514600" indent="-228600" eaLnBrk="0" fontAlgn="base" hangingPunct="0">
              <a:spcBef>
                <a:spcPct val="0"/>
              </a:spcBef>
              <a:spcAft>
                <a:spcPct val="0"/>
              </a:spcAft>
              <a:defRPr sz="2400">
                <a:latin typeface="Times New Roman" pitchFamily="18" charset="0"/>
              </a:defRPr>
            </a:lvl6pPr>
            <a:lvl7pPr marL="2971800" indent="-228600" eaLnBrk="0" fontAlgn="base" hangingPunct="0">
              <a:spcBef>
                <a:spcPct val="0"/>
              </a:spcBef>
              <a:spcAft>
                <a:spcPct val="0"/>
              </a:spcAft>
              <a:defRPr sz="2400">
                <a:latin typeface="Times New Roman" pitchFamily="18" charset="0"/>
              </a:defRPr>
            </a:lvl7pPr>
            <a:lvl8pPr marL="3429000" indent="-228600" eaLnBrk="0" fontAlgn="base" hangingPunct="0">
              <a:spcBef>
                <a:spcPct val="0"/>
              </a:spcBef>
              <a:spcAft>
                <a:spcPct val="0"/>
              </a:spcAft>
              <a:defRPr sz="2400">
                <a:latin typeface="Times New Roman" pitchFamily="18" charset="0"/>
              </a:defRPr>
            </a:lvl8pPr>
            <a:lvl9pPr marL="3886200" indent="-228600" eaLnBrk="0" fontAlgn="base" hangingPunct="0">
              <a:spcBef>
                <a:spcPct val="0"/>
              </a:spcBef>
              <a:spcAft>
                <a:spcPct val="0"/>
              </a:spcAft>
              <a:defRPr sz="2400">
                <a:latin typeface="Times New Roman" pitchFamily="18" charset="0"/>
              </a:defRPr>
            </a:lvl9pPr>
          </a:lstStyle>
          <a:p>
            <a:r>
              <a:rPr lang="en-US"/>
              <a:t>Creating Distributed Partitioned Views (Contd.)</a:t>
            </a:r>
          </a:p>
        </p:txBody>
      </p:sp>
    </p:spTree>
    <p:extLst>
      <p:ext uri="{BB962C8B-B14F-4D97-AF65-F5344CB8AC3E}">
        <p14:creationId xmlns:p14="http://schemas.microsoft.com/office/powerpoint/2010/main" val="303969933"/>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idx="1"/>
          </p:nvPr>
        </p:nvSpPr>
        <p:spPr bwMode="auto">
          <a:xfrm>
            <a:off x="3051175" y="1600200"/>
            <a:ext cx="7315200" cy="4800600"/>
          </a:xfrm>
          <a:ln>
            <a:miter lim="800000"/>
            <a:headEnd/>
            <a:tailEnd/>
          </a:ln>
        </p:spPr>
        <p:txBody>
          <a:bodyPr vert="horz" wrap="square" lIns="91440" tIns="45720" rIns="91440" bIns="45720" numCol="1" rtlCol="0" anchor="t" anchorCtr="0" compatLnSpc="1">
            <a:prstTxWarp prst="textNoShape">
              <a:avLst/>
            </a:prstTxWarp>
            <a:normAutofit/>
          </a:bodyPr>
          <a:lstStyle/>
          <a:p>
            <a:pPr eaLnBrk="1" hangingPunct="1">
              <a:buFontTx/>
              <a:buBlip>
                <a:blip r:embed="rId3"/>
              </a:buBlip>
              <a:defRPr/>
            </a:pPr>
            <a:r>
              <a:rPr lang="en-US" sz="2000" dirty="0">
                <a:solidFill>
                  <a:schemeClr val="accent2"/>
                </a:solidFill>
                <a:latin typeface="Arial" charset="0"/>
                <a:cs typeface="Times New Roman" pitchFamily="18" charset="0"/>
              </a:rPr>
              <a:t>Similarly, execute the following code to create a distributed partitioned view on server02:</a:t>
            </a:r>
          </a:p>
          <a:p>
            <a:pPr lvl="2">
              <a:buFontTx/>
              <a:buNone/>
              <a:defRPr/>
            </a:pPr>
            <a:r>
              <a:rPr lang="en-US" sz="1600" kern="1200" dirty="0">
                <a:solidFill>
                  <a:schemeClr val="accent2"/>
                </a:solidFill>
                <a:latin typeface="Courier New" pitchFamily="49" charset="0"/>
                <a:cs typeface="Courier New" pitchFamily="49" charset="0"/>
              </a:rPr>
              <a:t>USE </a:t>
            </a:r>
            <a:r>
              <a:rPr lang="en-US" sz="1600" kern="1200" dirty="0" err="1">
                <a:solidFill>
                  <a:schemeClr val="accent2"/>
                </a:solidFill>
                <a:latin typeface="Courier New" pitchFamily="49" charset="0"/>
                <a:cs typeface="Courier New" pitchFamily="49" charset="0"/>
              </a:rPr>
              <a:t>AdventureWorks</a:t>
            </a:r>
            <a:endParaRPr lang="en-US" sz="1600" kern="1200" dirty="0">
              <a:solidFill>
                <a:schemeClr val="accent2"/>
              </a:solidFill>
              <a:latin typeface="Courier New" pitchFamily="49" charset="0"/>
              <a:cs typeface="Courier New" pitchFamily="49" charset="0"/>
            </a:endParaRPr>
          </a:p>
          <a:p>
            <a:pPr lvl="2">
              <a:buFontTx/>
              <a:buNone/>
              <a:defRPr/>
            </a:pPr>
            <a:r>
              <a:rPr lang="en-US" sz="1600" kern="1200" dirty="0">
                <a:solidFill>
                  <a:schemeClr val="accent2"/>
                </a:solidFill>
                <a:latin typeface="Courier New" pitchFamily="49" charset="0"/>
                <a:cs typeface="Courier New" pitchFamily="49" charset="0"/>
              </a:rPr>
              <a:t>GO</a:t>
            </a:r>
          </a:p>
          <a:p>
            <a:pPr lvl="2">
              <a:buFontTx/>
              <a:buNone/>
              <a:defRPr/>
            </a:pPr>
            <a:r>
              <a:rPr lang="en-US" sz="1600" kern="1200" dirty="0">
                <a:solidFill>
                  <a:schemeClr val="accent2"/>
                </a:solidFill>
                <a:latin typeface="Courier New" pitchFamily="49" charset="0"/>
                <a:cs typeface="Courier New" pitchFamily="49" charset="0"/>
              </a:rPr>
              <a:t>CREATE VIEW </a:t>
            </a:r>
            <a:r>
              <a:rPr lang="en-US" sz="1600" kern="1200" dirty="0" err="1">
                <a:solidFill>
                  <a:schemeClr val="accent2"/>
                </a:solidFill>
                <a:latin typeface="Courier New" pitchFamily="49" charset="0"/>
                <a:cs typeface="Courier New" pitchFamily="49" charset="0"/>
              </a:rPr>
              <a:t>DistPart_View</a:t>
            </a:r>
            <a:endParaRPr lang="en-US" sz="1600" kern="1200" dirty="0">
              <a:solidFill>
                <a:schemeClr val="accent2"/>
              </a:solidFill>
              <a:latin typeface="Courier New" pitchFamily="49" charset="0"/>
              <a:cs typeface="Courier New" pitchFamily="49" charset="0"/>
            </a:endParaRPr>
          </a:p>
          <a:p>
            <a:pPr lvl="2">
              <a:buFontTx/>
              <a:buNone/>
              <a:defRPr/>
            </a:pPr>
            <a:r>
              <a:rPr lang="en-US" sz="1600" kern="1200" dirty="0">
                <a:solidFill>
                  <a:schemeClr val="accent2"/>
                </a:solidFill>
                <a:latin typeface="Courier New" pitchFamily="49" charset="0"/>
                <a:cs typeface="Courier New" pitchFamily="49" charset="0"/>
              </a:rPr>
              <a:t>AS</a:t>
            </a:r>
          </a:p>
          <a:p>
            <a:pPr lvl="2">
              <a:buFontTx/>
              <a:buNone/>
              <a:defRPr/>
            </a:pPr>
            <a:r>
              <a:rPr lang="en-US" sz="1600" kern="1200" dirty="0">
                <a:solidFill>
                  <a:schemeClr val="accent2"/>
                </a:solidFill>
                <a:latin typeface="Courier New" pitchFamily="49" charset="0"/>
                <a:cs typeface="Courier New" pitchFamily="49" charset="0"/>
              </a:rPr>
              <a:t>SELECT * FROM Sales. SalesOrderHeader2 </a:t>
            </a:r>
          </a:p>
          <a:p>
            <a:pPr lvl="2">
              <a:buFontTx/>
              <a:buNone/>
              <a:defRPr/>
            </a:pPr>
            <a:r>
              <a:rPr lang="en-US" sz="1600" kern="1200" dirty="0">
                <a:solidFill>
                  <a:schemeClr val="accent2"/>
                </a:solidFill>
                <a:latin typeface="Courier New" pitchFamily="49" charset="0"/>
                <a:cs typeface="Courier New" pitchFamily="49" charset="0"/>
              </a:rPr>
              <a:t>UNION ALL</a:t>
            </a:r>
          </a:p>
          <a:p>
            <a:pPr lvl="2">
              <a:buFontTx/>
              <a:buNone/>
              <a:defRPr/>
            </a:pPr>
            <a:r>
              <a:rPr lang="en-US" sz="1600" kern="1200" dirty="0">
                <a:solidFill>
                  <a:schemeClr val="accent2"/>
                </a:solidFill>
                <a:latin typeface="Courier New" pitchFamily="49" charset="0"/>
                <a:cs typeface="Courier New" pitchFamily="49" charset="0"/>
              </a:rPr>
              <a:t>SELECT * FROM</a:t>
            </a:r>
          </a:p>
          <a:p>
            <a:pPr lvl="2">
              <a:buFontTx/>
              <a:buNone/>
              <a:defRPr/>
            </a:pPr>
            <a:r>
              <a:rPr lang="en-US" sz="1600" kern="1200" dirty="0">
                <a:solidFill>
                  <a:schemeClr val="accent2"/>
                </a:solidFill>
                <a:latin typeface="Courier New" pitchFamily="49" charset="0"/>
                <a:cs typeface="Courier New" pitchFamily="49" charset="0"/>
              </a:rPr>
              <a:t>server1.AdventureWorks.Sales.SalesOrderHeader1</a:t>
            </a:r>
          </a:p>
          <a:p>
            <a:pPr eaLnBrk="1" hangingPunct="1">
              <a:buFontTx/>
              <a:buBlip>
                <a:blip r:embed="rId3"/>
              </a:buBlip>
              <a:defRPr/>
            </a:pPr>
            <a:r>
              <a:rPr lang="en-US" sz="2000" dirty="0">
                <a:solidFill>
                  <a:schemeClr val="accent2"/>
                </a:solidFill>
                <a:latin typeface="Arial" charset="0"/>
                <a:cs typeface="Times New Roman" pitchFamily="18" charset="0"/>
              </a:rPr>
              <a:t>Now, execute the following query from either of the servers to retrieve the data from both the tables, SalesOrderHeader1 and SalesOrderHeader2:</a:t>
            </a:r>
          </a:p>
          <a:p>
            <a:pPr lvl="2">
              <a:buFontTx/>
              <a:buNone/>
              <a:defRPr/>
            </a:pPr>
            <a:r>
              <a:rPr lang="en-US" sz="1600" kern="1200" dirty="0">
                <a:solidFill>
                  <a:schemeClr val="accent2"/>
                </a:solidFill>
                <a:latin typeface="Courier New" pitchFamily="49" charset="0"/>
                <a:cs typeface="Courier New" pitchFamily="49" charset="0"/>
              </a:rPr>
              <a:t>SELECT * FROM </a:t>
            </a:r>
            <a:r>
              <a:rPr lang="en-US" sz="1600" kern="1200" dirty="0" err="1">
                <a:solidFill>
                  <a:schemeClr val="accent2"/>
                </a:solidFill>
                <a:latin typeface="Courier New" pitchFamily="49" charset="0"/>
                <a:cs typeface="Courier New" pitchFamily="49" charset="0"/>
              </a:rPr>
              <a:t>DistPart_View</a:t>
            </a:r>
            <a:endParaRPr lang="en-US" sz="1600" kern="1200" dirty="0">
              <a:solidFill>
                <a:schemeClr val="accent2"/>
              </a:solidFill>
              <a:latin typeface="Courier New" pitchFamily="49" charset="0"/>
              <a:cs typeface="Courier New" pitchFamily="49" charset="0"/>
            </a:endParaRPr>
          </a:p>
        </p:txBody>
      </p:sp>
      <p:sp>
        <p:nvSpPr>
          <p:cNvPr id="7171" name="Text Box 3"/>
          <p:cNvSpPr txBox="1">
            <a:spLocks noChangeArrowheads="1"/>
          </p:cNvSpPr>
          <p:nvPr/>
        </p:nvSpPr>
        <p:spPr bwMode="auto">
          <a:xfrm>
            <a:off x="1676400" y="711201"/>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defRPr>
            </a:lvl1pPr>
            <a:lvl2pPr marL="742950" indent="-285750" eaLnBrk="0" hangingPunct="0">
              <a:defRPr sz="2400">
                <a:latin typeface="Times New Roman" pitchFamily="18" charset="0"/>
              </a:defRPr>
            </a:lvl2pPr>
            <a:lvl3pPr marL="1143000" indent="-228600" eaLnBrk="0" hangingPunct="0">
              <a:defRPr sz="2400">
                <a:latin typeface="Times New Roman" pitchFamily="18" charset="0"/>
              </a:defRPr>
            </a:lvl3pPr>
            <a:lvl4pPr marL="1600200" indent="-228600" eaLnBrk="0" hangingPunct="0">
              <a:defRPr sz="2400">
                <a:latin typeface="Times New Roman" pitchFamily="18" charset="0"/>
              </a:defRPr>
            </a:lvl4pPr>
            <a:lvl5pPr marL="2057400" indent="-228600" eaLnBrk="0" hangingPunct="0">
              <a:defRPr sz="2400">
                <a:latin typeface="Times New Roman" pitchFamily="18" charset="0"/>
              </a:defRPr>
            </a:lvl5pPr>
            <a:lvl6pPr marL="2514600" indent="-228600" eaLnBrk="0" fontAlgn="base" hangingPunct="0">
              <a:spcBef>
                <a:spcPct val="0"/>
              </a:spcBef>
              <a:spcAft>
                <a:spcPct val="0"/>
              </a:spcAft>
              <a:defRPr sz="2400">
                <a:latin typeface="Times New Roman" pitchFamily="18" charset="0"/>
              </a:defRPr>
            </a:lvl6pPr>
            <a:lvl7pPr marL="2971800" indent="-228600" eaLnBrk="0" fontAlgn="base" hangingPunct="0">
              <a:spcBef>
                <a:spcPct val="0"/>
              </a:spcBef>
              <a:spcAft>
                <a:spcPct val="0"/>
              </a:spcAft>
              <a:defRPr sz="2400">
                <a:latin typeface="Times New Roman" pitchFamily="18" charset="0"/>
              </a:defRPr>
            </a:lvl7pPr>
            <a:lvl8pPr marL="3429000" indent="-228600" eaLnBrk="0" fontAlgn="base" hangingPunct="0">
              <a:spcBef>
                <a:spcPct val="0"/>
              </a:spcBef>
              <a:spcAft>
                <a:spcPct val="0"/>
              </a:spcAft>
              <a:defRPr sz="2400">
                <a:latin typeface="Times New Roman" pitchFamily="18" charset="0"/>
              </a:defRPr>
            </a:lvl8pPr>
            <a:lvl9pPr marL="3886200" indent="-228600" eaLnBrk="0" fontAlgn="base" hangingPunct="0">
              <a:spcBef>
                <a:spcPct val="0"/>
              </a:spcBef>
              <a:spcAft>
                <a:spcPct val="0"/>
              </a:spcAft>
              <a:defRPr sz="2400">
                <a:latin typeface="Times New Roman" pitchFamily="18" charset="0"/>
              </a:defRPr>
            </a:lvl9pPr>
          </a:lstStyle>
          <a:p>
            <a:r>
              <a:rPr lang="en-US"/>
              <a:t>Creating Distributed Partitioned Views (Contd.)</a:t>
            </a:r>
          </a:p>
        </p:txBody>
      </p:sp>
    </p:spTree>
    <p:extLst>
      <p:ext uri="{BB962C8B-B14F-4D97-AF65-F5344CB8AC3E}">
        <p14:creationId xmlns:p14="http://schemas.microsoft.com/office/powerpoint/2010/main" val="3268004534"/>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idx="1"/>
          </p:nvPr>
        </p:nvSpPr>
        <p:spPr bwMode="auto">
          <a:xfrm>
            <a:off x="3051175" y="1600200"/>
            <a:ext cx="7315200" cy="4800600"/>
          </a:xfrm>
          <a:ln>
            <a:miter lim="800000"/>
            <a:headEnd/>
            <a:tailEnd/>
          </a:ln>
        </p:spPr>
        <p:txBody>
          <a:bodyPr vert="horz" wrap="square" lIns="91440" tIns="45720" rIns="91440" bIns="45720" numCol="1" rtlCol="0" anchor="t" anchorCtr="0" compatLnSpc="1">
            <a:prstTxWarp prst="textNoShape">
              <a:avLst/>
            </a:prstTxWarp>
            <a:normAutofit/>
          </a:bodyPr>
          <a:lstStyle/>
          <a:p>
            <a:pPr marL="342900" lvl="2" indent="-342900">
              <a:buBlip>
                <a:blip r:embed="rId3"/>
              </a:buBlip>
              <a:defRPr/>
            </a:pPr>
            <a:r>
              <a:rPr lang="en-US" sz="2000" dirty="0">
                <a:solidFill>
                  <a:schemeClr val="accent2"/>
                </a:solidFill>
                <a:latin typeface="Arial" charset="0"/>
                <a:cs typeface="Times New Roman" pitchFamily="18" charset="0"/>
              </a:rPr>
              <a:t>The system table stores information, such as SQL Server configuration, objects, database, and constraints. </a:t>
            </a:r>
          </a:p>
          <a:p>
            <a:pPr marL="342900" lvl="2" indent="-342900">
              <a:buBlip>
                <a:blip r:embed="rId3"/>
              </a:buBlip>
              <a:defRPr/>
            </a:pPr>
            <a:r>
              <a:rPr lang="en-US" sz="2000" dirty="0">
                <a:solidFill>
                  <a:schemeClr val="accent2"/>
                </a:solidFill>
                <a:latin typeface="Arial" charset="0"/>
                <a:cs typeface="Times New Roman" pitchFamily="18" charset="0"/>
              </a:rPr>
              <a:t>The access to the system tables is restricted due to security reasons.</a:t>
            </a:r>
          </a:p>
          <a:p>
            <a:pPr marL="342900" lvl="2" indent="-342900">
              <a:buBlip>
                <a:blip r:embed="rId3"/>
              </a:buBlip>
              <a:defRPr/>
            </a:pPr>
            <a:r>
              <a:rPr lang="en-US" sz="2000" dirty="0">
                <a:solidFill>
                  <a:schemeClr val="accent2"/>
                </a:solidFill>
                <a:latin typeface="Arial" charset="0"/>
                <a:cs typeface="Times New Roman" pitchFamily="18" charset="0"/>
              </a:rPr>
              <a:t>The catalog views represent the information stored in the system tables.</a:t>
            </a:r>
          </a:p>
          <a:p>
            <a:pPr marL="342900" lvl="2" indent="-342900">
              <a:buBlip>
                <a:blip r:embed="rId3"/>
              </a:buBlip>
              <a:defRPr/>
            </a:pPr>
            <a:r>
              <a:rPr lang="en-US" sz="2000" dirty="0">
                <a:solidFill>
                  <a:schemeClr val="accent2"/>
                </a:solidFill>
                <a:latin typeface="Arial" charset="0"/>
                <a:cs typeface="Times New Roman" pitchFamily="18" charset="0"/>
              </a:rPr>
              <a:t>For example:</a:t>
            </a:r>
          </a:p>
          <a:p>
            <a:pPr lvl="2">
              <a:buFontTx/>
              <a:buNone/>
              <a:defRPr/>
            </a:pPr>
            <a:r>
              <a:rPr lang="en-US" sz="1600" kern="1200" dirty="0">
                <a:solidFill>
                  <a:schemeClr val="accent2"/>
                </a:solidFill>
                <a:latin typeface="Courier New" pitchFamily="49" charset="0"/>
                <a:cs typeface="Courier New" pitchFamily="49" charset="0"/>
              </a:rPr>
              <a:t>SELECT * FROM </a:t>
            </a:r>
            <a:r>
              <a:rPr lang="en-US" sz="1600" kern="1200" dirty="0" err="1">
                <a:solidFill>
                  <a:schemeClr val="accent2"/>
                </a:solidFill>
                <a:latin typeface="Courier New" pitchFamily="49" charset="0"/>
                <a:cs typeface="Courier New" pitchFamily="49" charset="0"/>
              </a:rPr>
              <a:t>sys.objects</a:t>
            </a:r>
            <a:endParaRPr lang="en-US" sz="1600" kern="1200" dirty="0">
              <a:solidFill>
                <a:schemeClr val="accent2"/>
              </a:solidFill>
              <a:latin typeface="Courier New" pitchFamily="49" charset="0"/>
              <a:cs typeface="Courier New" pitchFamily="49" charset="0"/>
            </a:endParaRPr>
          </a:p>
          <a:p>
            <a:pPr lvl="2">
              <a:buFontTx/>
              <a:buNone/>
              <a:defRPr/>
            </a:pPr>
            <a:r>
              <a:rPr lang="en-US" sz="1600" kern="1200" dirty="0">
                <a:solidFill>
                  <a:schemeClr val="accent2"/>
                </a:solidFill>
                <a:latin typeface="Courier New" pitchFamily="49" charset="0"/>
                <a:cs typeface="Courier New" pitchFamily="49" charset="0"/>
              </a:rPr>
              <a:t>WHERE </a:t>
            </a:r>
            <a:r>
              <a:rPr lang="en-US" sz="1600" kern="1200" dirty="0" err="1">
                <a:solidFill>
                  <a:schemeClr val="accent2"/>
                </a:solidFill>
                <a:latin typeface="Courier New" pitchFamily="49" charset="0"/>
                <a:cs typeface="Courier New" pitchFamily="49" charset="0"/>
              </a:rPr>
              <a:t>modify_date</a:t>
            </a:r>
            <a:r>
              <a:rPr lang="en-US" sz="1600" kern="1200" dirty="0">
                <a:solidFill>
                  <a:schemeClr val="accent2"/>
                </a:solidFill>
                <a:latin typeface="Courier New" pitchFamily="49" charset="0"/>
                <a:cs typeface="Courier New" pitchFamily="49" charset="0"/>
              </a:rPr>
              <a:t> &gt; GETDATE() - 3 </a:t>
            </a:r>
          </a:p>
          <a:p>
            <a:pPr lvl="2">
              <a:buFontTx/>
              <a:buNone/>
              <a:defRPr/>
            </a:pPr>
            <a:r>
              <a:rPr lang="en-US" sz="1600" kern="1200" dirty="0">
                <a:solidFill>
                  <a:schemeClr val="accent2"/>
                </a:solidFill>
                <a:latin typeface="Courier New" pitchFamily="49" charset="0"/>
                <a:cs typeface="Courier New" pitchFamily="49" charset="0"/>
              </a:rPr>
              <a:t>ORDER BY </a:t>
            </a:r>
            <a:r>
              <a:rPr lang="en-US" sz="1600" kern="1200" dirty="0" err="1">
                <a:solidFill>
                  <a:schemeClr val="accent2"/>
                </a:solidFill>
                <a:latin typeface="Courier New" pitchFamily="49" charset="0"/>
                <a:cs typeface="Courier New" pitchFamily="49" charset="0"/>
              </a:rPr>
              <a:t>modify_date</a:t>
            </a:r>
            <a:r>
              <a:rPr lang="en-US" sz="1600" kern="1200" dirty="0">
                <a:solidFill>
                  <a:schemeClr val="accent2"/>
                </a:solidFill>
                <a:latin typeface="Courier New" pitchFamily="49" charset="0"/>
                <a:cs typeface="Courier New" pitchFamily="49" charset="0"/>
              </a:rPr>
              <a:t>;</a:t>
            </a:r>
          </a:p>
          <a:p>
            <a:pPr lvl="2">
              <a:buFontTx/>
              <a:buNone/>
              <a:defRPr/>
            </a:pPr>
            <a:endParaRPr lang="en-US" sz="2000" dirty="0">
              <a:solidFill>
                <a:schemeClr val="accent2"/>
              </a:solidFill>
              <a:latin typeface="Arial" charset="0"/>
              <a:cs typeface="Times New Roman" pitchFamily="18" charset="0"/>
            </a:endParaRPr>
          </a:p>
          <a:p>
            <a:pPr lvl="2">
              <a:buFontTx/>
              <a:buNone/>
              <a:defRPr/>
            </a:pPr>
            <a:endParaRPr lang="en-US" sz="1600" kern="1200" dirty="0">
              <a:solidFill>
                <a:schemeClr val="accent2"/>
              </a:solidFill>
              <a:latin typeface="Courier New" pitchFamily="49" charset="0"/>
              <a:cs typeface="Courier New" pitchFamily="49" charset="0"/>
            </a:endParaRPr>
          </a:p>
        </p:txBody>
      </p:sp>
      <p:sp>
        <p:nvSpPr>
          <p:cNvPr id="8195" name="Text Box 3"/>
          <p:cNvSpPr txBox="1">
            <a:spLocks noChangeArrowheads="1"/>
          </p:cNvSpPr>
          <p:nvPr/>
        </p:nvSpPr>
        <p:spPr bwMode="auto">
          <a:xfrm>
            <a:off x="1676400" y="711201"/>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defRPr>
            </a:lvl1pPr>
            <a:lvl2pPr marL="742950" indent="-285750" eaLnBrk="0" hangingPunct="0">
              <a:defRPr sz="2400">
                <a:latin typeface="Times New Roman" pitchFamily="18" charset="0"/>
              </a:defRPr>
            </a:lvl2pPr>
            <a:lvl3pPr marL="1143000" indent="-228600" eaLnBrk="0" hangingPunct="0">
              <a:defRPr sz="2400">
                <a:latin typeface="Times New Roman" pitchFamily="18" charset="0"/>
              </a:defRPr>
            </a:lvl3pPr>
            <a:lvl4pPr marL="1600200" indent="-228600" eaLnBrk="0" hangingPunct="0">
              <a:defRPr sz="2400">
                <a:latin typeface="Times New Roman" pitchFamily="18" charset="0"/>
              </a:defRPr>
            </a:lvl4pPr>
            <a:lvl5pPr marL="2057400" indent="-228600" eaLnBrk="0" hangingPunct="0">
              <a:defRPr sz="2400">
                <a:latin typeface="Times New Roman" pitchFamily="18" charset="0"/>
              </a:defRPr>
            </a:lvl5pPr>
            <a:lvl6pPr marL="2514600" indent="-228600" eaLnBrk="0" fontAlgn="base" hangingPunct="0">
              <a:spcBef>
                <a:spcPct val="0"/>
              </a:spcBef>
              <a:spcAft>
                <a:spcPct val="0"/>
              </a:spcAft>
              <a:defRPr sz="2400">
                <a:latin typeface="Times New Roman" pitchFamily="18" charset="0"/>
              </a:defRPr>
            </a:lvl6pPr>
            <a:lvl7pPr marL="2971800" indent="-228600" eaLnBrk="0" fontAlgn="base" hangingPunct="0">
              <a:spcBef>
                <a:spcPct val="0"/>
              </a:spcBef>
              <a:spcAft>
                <a:spcPct val="0"/>
              </a:spcAft>
              <a:defRPr sz="2400">
                <a:latin typeface="Times New Roman" pitchFamily="18" charset="0"/>
              </a:defRPr>
            </a:lvl7pPr>
            <a:lvl8pPr marL="3429000" indent="-228600" eaLnBrk="0" fontAlgn="base" hangingPunct="0">
              <a:spcBef>
                <a:spcPct val="0"/>
              </a:spcBef>
              <a:spcAft>
                <a:spcPct val="0"/>
              </a:spcAft>
              <a:defRPr sz="2400">
                <a:latin typeface="Times New Roman" pitchFamily="18" charset="0"/>
              </a:defRPr>
            </a:lvl8pPr>
            <a:lvl9pPr marL="3886200" indent="-228600" eaLnBrk="0" fontAlgn="base" hangingPunct="0">
              <a:spcBef>
                <a:spcPct val="0"/>
              </a:spcBef>
              <a:spcAft>
                <a:spcPct val="0"/>
              </a:spcAft>
              <a:defRPr sz="2400">
                <a:latin typeface="Times New Roman" pitchFamily="18" charset="0"/>
              </a:defRPr>
            </a:lvl9pPr>
          </a:lstStyle>
          <a:p>
            <a:r>
              <a:rPr lang="en-US" dirty="0"/>
              <a:t>Understanding Catalog Views</a:t>
            </a:r>
          </a:p>
        </p:txBody>
      </p:sp>
    </p:spTree>
    <p:extLst>
      <p:ext uri="{BB962C8B-B14F-4D97-AF65-F5344CB8AC3E}">
        <p14:creationId xmlns:p14="http://schemas.microsoft.com/office/powerpoint/2010/main" val="2746556748"/>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idx="1"/>
          </p:nvPr>
        </p:nvSpPr>
        <p:spPr bwMode="auto">
          <a:xfrm>
            <a:off x="3051175" y="1600200"/>
            <a:ext cx="7315200" cy="4800600"/>
          </a:xfrm>
          <a:ln>
            <a:miter lim="800000"/>
            <a:headEnd/>
            <a:tailEnd/>
          </a:ln>
        </p:spPr>
        <p:txBody>
          <a:bodyPr vert="horz" wrap="square" lIns="91440" tIns="45720" rIns="91440" bIns="45720" numCol="1" rtlCol="0" anchor="t" anchorCtr="0" compatLnSpc="1">
            <a:prstTxWarp prst="textNoShape">
              <a:avLst/>
            </a:prstTxWarp>
            <a:normAutofit/>
          </a:bodyPr>
          <a:lstStyle/>
          <a:p>
            <a:pPr marL="342900" lvl="2" indent="-342900">
              <a:buBlip>
                <a:blip r:embed="rId3"/>
              </a:buBlip>
              <a:defRPr/>
            </a:pPr>
            <a:r>
              <a:rPr lang="en-US" sz="2000" dirty="0">
                <a:solidFill>
                  <a:schemeClr val="accent2"/>
                </a:solidFill>
                <a:latin typeface="Arial" charset="0"/>
                <a:cs typeface="Times New Roman" pitchFamily="18" charset="0"/>
              </a:rPr>
              <a:t>The following figure displays the output of the preceding query.</a:t>
            </a:r>
          </a:p>
          <a:p>
            <a:pPr lvl="2">
              <a:buFontTx/>
              <a:buNone/>
              <a:defRPr/>
            </a:pPr>
            <a:endParaRPr lang="en-US" sz="1600" kern="1200" dirty="0">
              <a:solidFill>
                <a:schemeClr val="accent2"/>
              </a:solidFill>
              <a:latin typeface="Courier New" pitchFamily="49" charset="0"/>
              <a:cs typeface="Courier New" pitchFamily="49" charset="0"/>
            </a:endParaRPr>
          </a:p>
        </p:txBody>
      </p:sp>
      <p:sp>
        <p:nvSpPr>
          <p:cNvPr id="9219" name="Text Box 3"/>
          <p:cNvSpPr txBox="1">
            <a:spLocks noChangeArrowheads="1"/>
          </p:cNvSpPr>
          <p:nvPr/>
        </p:nvSpPr>
        <p:spPr bwMode="auto">
          <a:xfrm>
            <a:off x="1676400" y="711201"/>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defRPr>
            </a:lvl1pPr>
            <a:lvl2pPr marL="742950" indent="-285750" eaLnBrk="0" hangingPunct="0">
              <a:defRPr sz="2400">
                <a:latin typeface="Times New Roman" pitchFamily="18" charset="0"/>
              </a:defRPr>
            </a:lvl2pPr>
            <a:lvl3pPr marL="1143000" indent="-228600" eaLnBrk="0" hangingPunct="0">
              <a:defRPr sz="2400">
                <a:latin typeface="Times New Roman" pitchFamily="18" charset="0"/>
              </a:defRPr>
            </a:lvl3pPr>
            <a:lvl4pPr marL="1600200" indent="-228600" eaLnBrk="0" hangingPunct="0">
              <a:defRPr sz="2400">
                <a:latin typeface="Times New Roman" pitchFamily="18" charset="0"/>
              </a:defRPr>
            </a:lvl4pPr>
            <a:lvl5pPr marL="2057400" indent="-228600" eaLnBrk="0" hangingPunct="0">
              <a:defRPr sz="2400">
                <a:latin typeface="Times New Roman" pitchFamily="18" charset="0"/>
              </a:defRPr>
            </a:lvl5pPr>
            <a:lvl6pPr marL="2514600" indent="-228600" eaLnBrk="0" fontAlgn="base" hangingPunct="0">
              <a:spcBef>
                <a:spcPct val="0"/>
              </a:spcBef>
              <a:spcAft>
                <a:spcPct val="0"/>
              </a:spcAft>
              <a:defRPr sz="2400">
                <a:latin typeface="Times New Roman" pitchFamily="18" charset="0"/>
              </a:defRPr>
            </a:lvl6pPr>
            <a:lvl7pPr marL="2971800" indent="-228600" eaLnBrk="0" fontAlgn="base" hangingPunct="0">
              <a:spcBef>
                <a:spcPct val="0"/>
              </a:spcBef>
              <a:spcAft>
                <a:spcPct val="0"/>
              </a:spcAft>
              <a:defRPr sz="2400">
                <a:latin typeface="Times New Roman" pitchFamily="18" charset="0"/>
              </a:defRPr>
            </a:lvl7pPr>
            <a:lvl8pPr marL="3429000" indent="-228600" eaLnBrk="0" fontAlgn="base" hangingPunct="0">
              <a:spcBef>
                <a:spcPct val="0"/>
              </a:spcBef>
              <a:spcAft>
                <a:spcPct val="0"/>
              </a:spcAft>
              <a:defRPr sz="2400">
                <a:latin typeface="Times New Roman" pitchFamily="18" charset="0"/>
              </a:defRPr>
            </a:lvl8pPr>
            <a:lvl9pPr marL="3886200" indent="-228600" eaLnBrk="0" fontAlgn="base" hangingPunct="0">
              <a:spcBef>
                <a:spcPct val="0"/>
              </a:spcBef>
              <a:spcAft>
                <a:spcPct val="0"/>
              </a:spcAft>
              <a:defRPr sz="2400">
                <a:latin typeface="Times New Roman" pitchFamily="18" charset="0"/>
              </a:defRPr>
            </a:lvl9pPr>
          </a:lstStyle>
          <a:p>
            <a:r>
              <a:rPr lang="en-US"/>
              <a:t>Understanding Catalog Views (Contd.)</a:t>
            </a:r>
          </a:p>
        </p:txBody>
      </p:sp>
      <p:pic>
        <p:nvPicPr>
          <p:cNvPr id="922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1426" y="2590800"/>
            <a:ext cx="6518275" cy="2057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7" name="TextBox 6"/>
          <p:cNvSpPr txBox="1">
            <a:spLocks noChangeArrowheads="1"/>
          </p:cNvSpPr>
          <p:nvPr/>
        </p:nvSpPr>
        <p:spPr bwMode="auto">
          <a:xfrm>
            <a:off x="4191000" y="5038726"/>
            <a:ext cx="533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a:solidFill>
                  <a:srgbClr val="C00000"/>
                </a:solidFill>
                <a:latin typeface="Arial" charset="0"/>
                <a:cs typeface="Arial" charset="0"/>
              </a:rPr>
              <a:t>Uses the sys.objects catalog view to view the database objects that have been modified during the last three days.</a:t>
            </a:r>
          </a:p>
        </p:txBody>
      </p:sp>
    </p:spTree>
    <p:extLst>
      <p:ext uri="{BB962C8B-B14F-4D97-AF65-F5344CB8AC3E}">
        <p14:creationId xmlns:p14="http://schemas.microsoft.com/office/powerpoint/2010/main" val="3693935994"/>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Grp="1" noChangeArrowheads="1"/>
          </p:cNvSpPr>
          <p:nvPr>
            <p:ph type="body" sz="half" idx="1"/>
          </p:nvPr>
        </p:nvSpPr>
        <p:spPr bwMode="auto">
          <a:xfrm>
            <a:off x="3032126" y="16113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339725" indent="-339725">
              <a:buBlip>
                <a:blip r:embed="rId3"/>
              </a:buBlip>
            </a:pPr>
            <a:r>
              <a:rPr lang="en-US" sz="2000">
                <a:solidFill>
                  <a:schemeClr val="accent2"/>
                </a:solidFill>
                <a:latin typeface="Arial" charset="0"/>
                <a:cs typeface="Times New Roman" pitchFamily="18" charset="0"/>
              </a:rPr>
              <a:t>Problem Statement:</a:t>
            </a:r>
          </a:p>
          <a:p>
            <a:pPr marL="738188" lvl="1" indent="-280988">
              <a:buBlip>
                <a:blip r:embed="rId4"/>
              </a:buBlip>
            </a:pPr>
            <a:r>
              <a:rPr lang="en-US" sz="1800">
                <a:solidFill>
                  <a:schemeClr val="accent2"/>
                </a:solidFill>
                <a:latin typeface="Arial" charset="0"/>
              </a:rPr>
              <a:t>You are a database developer at AdventureWorks, Inc. You need to frequently generate a report containing the following details of the employees:</a:t>
            </a:r>
            <a:endParaRPr lang="en-IN" sz="1800">
              <a:solidFill>
                <a:schemeClr val="accent2"/>
              </a:solidFill>
              <a:latin typeface="Arial" charset="0"/>
            </a:endParaRPr>
          </a:p>
          <a:p>
            <a:pPr marL="1208088" lvl="2" indent="-307975">
              <a:buBlip>
                <a:blip r:embed="rId4"/>
              </a:buBlip>
            </a:pPr>
            <a:r>
              <a:rPr lang="en-US" sz="1600">
                <a:solidFill>
                  <a:schemeClr val="accent2"/>
                </a:solidFill>
                <a:latin typeface="Arial" charset="0"/>
              </a:rPr>
              <a:t>Employee ID</a:t>
            </a:r>
          </a:p>
          <a:p>
            <a:pPr marL="1208088" lvl="2" indent="-307975">
              <a:buBlip>
                <a:blip r:embed="rId4"/>
              </a:buBlip>
            </a:pPr>
            <a:r>
              <a:rPr lang="en-US" sz="1600">
                <a:solidFill>
                  <a:schemeClr val="accent2"/>
                </a:solidFill>
                <a:latin typeface="Arial" charset="0"/>
              </a:rPr>
              <a:t>Employee first name</a:t>
            </a:r>
          </a:p>
          <a:p>
            <a:pPr marL="1208088" lvl="2" indent="-307975">
              <a:buBlip>
                <a:blip r:embed="rId4"/>
              </a:buBlip>
            </a:pPr>
            <a:r>
              <a:rPr lang="en-US" sz="1600">
                <a:solidFill>
                  <a:schemeClr val="accent2"/>
                </a:solidFill>
                <a:latin typeface="Arial" charset="0"/>
              </a:rPr>
              <a:t>Employee last name</a:t>
            </a:r>
          </a:p>
          <a:p>
            <a:pPr marL="1208088" lvl="2" indent="-307975">
              <a:buBlip>
                <a:blip r:embed="rId4"/>
              </a:buBlip>
            </a:pPr>
            <a:r>
              <a:rPr lang="en-US" sz="1600">
                <a:solidFill>
                  <a:schemeClr val="accent2"/>
                </a:solidFill>
                <a:latin typeface="Arial" charset="0"/>
              </a:rPr>
              <a:t>Title</a:t>
            </a:r>
          </a:p>
          <a:p>
            <a:pPr marL="1208088" lvl="2" indent="-307975">
              <a:buBlip>
                <a:blip r:embed="rId4"/>
              </a:buBlip>
            </a:pPr>
            <a:r>
              <a:rPr lang="en-US" sz="1600">
                <a:solidFill>
                  <a:schemeClr val="accent2"/>
                </a:solidFill>
                <a:latin typeface="Arial" charset="0"/>
              </a:rPr>
              <a:t>Manager first name</a:t>
            </a:r>
          </a:p>
          <a:p>
            <a:pPr marL="1208088" lvl="2" indent="-307975">
              <a:buBlip>
                <a:blip r:embed="rId4"/>
              </a:buBlip>
            </a:pPr>
            <a:r>
              <a:rPr lang="en-US" sz="1600">
                <a:solidFill>
                  <a:schemeClr val="accent2"/>
                </a:solidFill>
                <a:latin typeface="Arial" charset="0"/>
              </a:rPr>
              <a:t>Manager last name</a:t>
            </a:r>
          </a:p>
        </p:txBody>
      </p:sp>
      <p:sp>
        <p:nvSpPr>
          <p:cNvPr id="10243" name="Text Box 1027"/>
          <p:cNvSpPr txBox="1">
            <a:spLocks noChangeArrowheads="1"/>
          </p:cNvSpPr>
          <p:nvPr/>
        </p:nvSpPr>
        <p:spPr bwMode="auto">
          <a:xfrm>
            <a:off x="1676400" y="714376"/>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defRPr>
            </a:lvl1pPr>
            <a:lvl2pPr marL="742950" indent="-285750" eaLnBrk="0" hangingPunct="0">
              <a:defRPr sz="2400">
                <a:latin typeface="Times New Roman" pitchFamily="18" charset="0"/>
              </a:defRPr>
            </a:lvl2pPr>
            <a:lvl3pPr marL="1143000" indent="-228600" eaLnBrk="0" hangingPunct="0">
              <a:defRPr sz="2400">
                <a:latin typeface="Times New Roman" pitchFamily="18" charset="0"/>
              </a:defRPr>
            </a:lvl3pPr>
            <a:lvl4pPr marL="1600200" indent="-228600" eaLnBrk="0" hangingPunct="0">
              <a:defRPr sz="2400">
                <a:latin typeface="Times New Roman" pitchFamily="18" charset="0"/>
              </a:defRPr>
            </a:lvl4pPr>
            <a:lvl5pPr marL="2057400" indent="-228600" eaLnBrk="0" hangingPunct="0">
              <a:defRPr sz="2400">
                <a:latin typeface="Times New Roman" pitchFamily="18" charset="0"/>
              </a:defRPr>
            </a:lvl5pPr>
            <a:lvl6pPr marL="2514600" indent="-228600" eaLnBrk="0" fontAlgn="base" hangingPunct="0">
              <a:spcBef>
                <a:spcPct val="0"/>
              </a:spcBef>
              <a:spcAft>
                <a:spcPct val="0"/>
              </a:spcAft>
              <a:defRPr sz="2400">
                <a:latin typeface="Times New Roman" pitchFamily="18" charset="0"/>
              </a:defRPr>
            </a:lvl6pPr>
            <a:lvl7pPr marL="2971800" indent="-228600" eaLnBrk="0" fontAlgn="base" hangingPunct="0">
              <a:spcBef>
                <a:spcPct val="0"/>
              </a:spcBef>
              <a:spcAft>
                <a:spcPct val="0"/>
              </a:spcAft>
              <a:defRPr sz="2400">
                <a:latin typeface="Times New Roman" pitchFamily="18" charset="0"/>
              </a:defRPr>
            </a:lvl7pPr>
            <a:lvl8pPr marL="3429000" indent="-228600" eaLnBrk="0" fontAlgn="base" hangingPunct="0">
              <a:spcBef>
                <a:spcPct val="0"/>
              </a:spcBef>
              <a:spcAft>
                <a:spcPct val="0"/>
              </a:spcAft>
              <a:defRPr sz="2400">
                <a:latin typeface="Times New Roman" pitchFamily="18" charset="0"/>
              </a:defRPr>
            </a:lvl8pPr>
            <a:lvl9pPr marL="3886200" indent="-228600" eaLnBrk="0" fontAlgn="base" hangingPunct="0">
              <a:spcBef>
                <a:spcPct val="0"/>
              </a:spcBef>
              <a:spcAft>
                <a:spcPct val="0"/>
              </a:spcAft>
              <a:defRPr sz="2400">
                <a:latin typeface="Times New Roman" pitchFamily="18" charset="0"/>
              </a:defRPr>
            </a:lvl9pPr>
          </a:lstStyle>
          <a:p>
            <a:r>
              <a:rPr lang="en-US"/>
              <a:t>Demo: Creating Views </a:t>
            </a:r>
          </a:p>
        </p:txBody>
      </p:sp>
    </p:spTree>
    <p:extLst>
      <p:ext uri="{BB962C8B-B14F-4D97-AF65-F5344CB8AC3E}">
        <p14:creationId xmlns:p14="http://schemas.microsoft.com/office/powerpoint/2010/main" val="148570632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sz="half" idx="1"/>
          </p:nvPr>
        </p:nvSpPr>
        <p:spPr bwMode="auto">
          <a:xfrm>
            <a:off x="3017838" y="1597025"/>
            <a:ext cx="7313612" cy="47752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738188" lvl="1" indent="-280988">
              <a:buBlip>
                <a:blip r:embed="rId3"/>
              </a:buBlip>
            </a:pPr>
            <a:r>
              <a:rPr lang="en-US" sz="1800">
                <a:solidFill>
                  <a:schemeClr val="accent2"/>
                </a:solidFill>
                <a:latin typeface="Arial" charset="0"/>
              </a:rPr>
              <a:t>To retrieve this data, you always need to execute the following query on the database:</a:t>
            </a:r>
            <a:endParaRPr lang="en-IN" sz="1800">
              <a:solidFill>
                <a:schemeClr val="accent2"/>
              </a:solidFill>
              <a:latin typeface="Arial" charset="0"/>
            </a:endParaRPr>
          </a:p>
          <a:p>
            <a:pPr marL="1662113" lvl="3" indent="-304800">
              <a:buNone/>
            </a:pPr>
            <a:r>
              <a:rPr lang="en-IN" sz="1600">
                <a:solidFill>
                  <a:schemeClr val="accent2"/>
                </a:solidFill>
                <a:latin typeface="Courier New" pitchFamily="49" charset="0"/>
              </a:rPr>
              <a:t>SELECT e1.EmployeeID, c1.FirstName, c1.LastName, e1.Title, </a:t>
            </a:r>
          </a:p>
          <a:p>
            <a:pPr marL="1662113" lvl="3" indent="-304800">
              <a:buNone/>
            </a:pPr>
            <a:r>
              <a:rPr lang="en-IN" sz="1600">
                <a:solidFill>
                  <a:schemeClr val="accent2"/>
                </a:solidFill>
                <a:latin typeface="Courier New" pitchFamily="49" charset="0"/>
              </a:rPr>
              <a:t>c2.FirstName AS [Manager First Name], c2.LastName AS [Manager Last Name]</a:t>
            </a:r>
          </a:p>
          <a:p>
            <a:pPr marL="1662113" lvl="3" indent="-304800">
              <a:buNone/>
            </a:pPr>
            <a:r>
              <a:rPr lang="en-IN" sz="1600">
                <a:solidFill>
                  <a:schemeClr val="accent2"/>
                </a:solidFill>
                <a:latin typeface="Courier New" pitchFamily="49" charset="0"/>
              </a:rPr>
              <a:t>FROM HumanResources.Employee e1 INNER JOIN Person.Contact c1</a:t>
            </a:r>
          </a:p>
          <a:p>
            <a:pPr marL="1662113" lvl="3" indent="-304800">
              <a:buNone/>
            </a:pPr>
            <a:r>
              <a:rPr lang="en-IN" sz="1600">
                <a:solidFill>
                  <a:schemeClr val="accent2"/>
                </a:solidFill>
                <a:latin typeface="Courier New" pitchFamily="49" charset="0"/>
              </a:rPr>
              <a:t>ON e1.ContactID = c1.ContactID INNER JOIN HumanResources.Employee AS e2</a:t>
            </a:r>
          </a:p>
          <a:p>
            <a:pPr marL="1662113" lvl="3" indent="-304800">
              <a:buNone/>
            </a:pPr>
            <a:r>
              <a:rPr lang="en-IN" sz="1600">
                <a:solidFill>
                  <a:schemeClr val="accent2"/>
                </a:solidFill>
                <a:latin typeface="Courier New" pitchFamily="49" charset="0"/>
              </a:rPr>
              <a:t>ON e1.ManagerID = e2.EmployeeID INNER JOIN Person.Contact AS c2 </a:t>
            </a:r>
          </a:p>
          <a:p>
            <a:pPr marL="1662113" lvl="3" indent="-304800">
              <a:buNone/>
            </a:pPr>
            <a:r>
              <a:rPr lang="en-IN" sz="1600">
                <a:solidFill>
                  <a:schemeClr val="accent2"/>
                </a:solidFill>
                <a:latin typeface="Courier New" pitchFamily="49" charset="0"/>
              </a:rPr>
              <a:t>ON e2.ContactID = c2.ContactID</a:t>
            </a:r>
          </a:p>
          <a:p>
            <a:pPr marL="738188" lvl="1" indent="-280988">
              <a:buBlip>
                <a:blip r:embed="rId3"/>
              </a:buBlip>
            </a:pPr>
            <a:r>
              <a:rPr lang="en-US" sz="1800">
                <a:solidFill>
                  <a:schemeClr val="accent2"/>
                </a:solidFill>
                <a:latin typeface="Arial" charset="0"/>
              </a:rPr>
              <a:t>Simplify the execution of this query so that you need not send such a large query to the database engine every time the report is required.</a:t>
            </a:r>
            <a:r>
              <a:rPr lang="en-GB" sz="1800">
                <a:solidFill>
                  <a:schemeClr val="accent2"/>
                </a:solidFill>
                <a:latin typeface="Arial" charset="0"/>
              </a:rPr>
              <a:t> </a:t>
            </a:r>
            <a:endParaRPr lang="en-US" sz="1800">
              <a:solidFill>
                <a:schemeClr val="accent2"/>
              </a:solidFill>
              <a:latin typeface="Arial" charset="0"/>
            </a:endParaRPr>
          </a:p>
          <a:p>
            <a:pPr>
              <a:buFontTx/>
              <a:buNone/>
            </a:pPr>
            <a:endParaRPr lang="en-IN" sz="1800">
              <a:solidFill>
                <a:schemeClr val="accent2"/>
              </a:solidFill>
              <a:latin typeface="Arial" charset="0"/>
            </a:endParaRPr>
          </a:p>
        </p:txBody>
      </p:sp>
      <p:sp>
        <p:nvSpPr>
          <p:cNvPr id="11267" name="Text Box 3"/>
          <p:cNvSpPr txBox="1">
            <a:spLocks noChangeArrowheads="1"/>
          </p:cNvSpPr>
          <p:nvPr/>
        </p:nvSpPr>
        <p:spPr bwMode="auto">
          <a:xfrm>
            <a:off x="1676400" y="714376"/>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defRPr>
            </a:lvl1pPr>
            <a:lvl2pPr marL="742950" indent="-285750" eaLnBrk="0" hangingPunct="0">
              <a:defRPr sz="2400">
                <a:latin typeface="Times New Roman" pitchFamily="18" charset="0"/>
              </a:defRPr>
            </a:lvl2pPr>
            <a:lvl3pPr marL="1143000" indent="-228600" eaLnBrk="0" hangingPunct="0">
              <a:defRPr sz="2400">
                <a:latin typeface="Times New Roman" pitchFamily="18" charset="0"/>
              </a:defRPr>
            </a:lvl3pPr>
            <a:lvl4pPr marL="1600200" indent="-228600" eaLnBrk="0" hangingPunct="0">
              <a:defRPr sz="2400">
                <a:latin typeface="Times New Roman" pitchFamily="18" charset="0"/>
              </a:defRPr>
            </a:lvl4pPr>
            <a:lvl5pPr marL="2057400" indent="-228600" eaLnBrk="0" hangingPunct="0">
              <a:defRPr sz="2400">
                <a:latin typeface="Times New Roman" pitchFamily="18" charset="0"/>
              </a:defRPr>
            </a:lvl5pPr>
            <a:lvl6pPr marL="2514600" indent="-228600" eaLnBrk="0" fontAlgn="base" hangingPunct="0">
              <a:spcBef>
                <a:spcPct val="0"/>
              </a:spcBef>
              <a:spcAft>
                <a:spcPct val="0"/>
              </a:spcAft>
              <a:defRPr sz="2400">
                <a:latin typeface="Times New Roman" pitchFamily="18" charset="0"/>
              </a:defRPr>
            </a:lvl6pPr>
            <a:lvl7pPr marL="2971800" indent="-228600" eaLnBrk="0" fontAlgn="base" hangingPunct="0">
              <a:spcBef>
                <a:spcPct val="0"/>
              </a:spcBef>
              <a:spcAft>
                <a:spcPct val="0"/>
              </a:spcAft>
              <a:defRPr sz="2400">
                <a:latin typeface="Times New Roman" pitchFamily="18" charset="0"/>
              </a:defRPr>
            </a:lvl7pPr>
            <a:lvl8pPr marL="3429000" indent="-228600" eaLnBrk="0" fontAlgn="base" hangingPunct="0">
              <a:spcBef>
                <a:spcPct val="0"/>
              </a:spcBef>
              <a:spcAft>
                <a:spcPct val="0"/>
              </a:spcAft>
              <a:defRPr sz="2400">
                <a:latin typeface="Times New Roman" pitchFamily="18" charset="0"/>
              </a:defRPr>
            </a:lvl8pPr>
            <a:lvl9pPr marL="3886200" indent="-228600" eaLnBrk="0" fontAlgn="base" hangingPunct="0">
              <a:spcBef>
                <a:spcPct val="0"/>
              </a:spcBef>
              <a:spcAft>
                <a:spcPct val="0"/>
              </a:spcAft>
              <a:defRPr sz="2400">
                <a:latin typeface="Times New Roman" pitchFamily="18" charset="0"/>
              </a:defRPr>
            </a:lvl9pPr>
          </a:lstStyle>
          <a:p>
            <a:r>
              <a:rPr lang="en-US" dirty="0"/>
              <a:t>Demo: Creating Views (Contd.)</a:t>
            </a:r>
          </a:p>
        </p:txBody>
      </p:sp>
    </p:spTree>
    <p:extLst>
      <p:ext uri="{BB962C8B-B14F-4D97-AF65-F5344CB8AC3E}">
        <p14:creationId xmlns:p14="http://schemas.microsoft.com/office/powerpoint/2010/main" val="236905829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idx="1"/>
          </p:nvPr>
        </p:nvSpPr>
        <p:spPr bwMode="auto">
          <a:xfrm>
            <a:off x="3032126" y="1598613"/>
            <a:ext cx="7313613" cy="41132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339725" indent="-339725">
              <a:buBlip>
                <a:blip r:embed="rId3"/>
              </a:buBlip>
            </a:pPr>
            <a:r>
              <a:rPr lang="en-US" sz="2000">
                <a:solidFill>
                  <a:schemeClr val="accent2"/>
                </a:solidFill>
                <a:latin typeface="Arial" charset="0"/>
                <a:cs typeface="Times New Roman" pitchFamily="18" charset="0"/>
              </a:rPr>
              <a:t>Solution:</a:t>
            </a:r>
          </a:p>
          <a:p>
            <a:pPr marL="744538" lvl="1" indent="-287338">
              <a:buBlip>
                <a:blip r:embed="rId4"/>
              </a:buBlip>
            </a:pPr>
            <a:r>
              <a:rPr lang="en-US" sz="1800">
                <a:solidFill>
                  <a:schemeClr val="accent2"/>
                </a:solidFill>
                <a:latin typeface="Arial" charset="0"/>
              </a:rPr>
              <a:t>To solve the preceding problem, you need to perform the following tasks:</a:t>
            </a:r>
          </a:p>
          <a:p>
            <a:pPr marL="1201738" lvl="2" indent="-300038">
              <a:buNone/>
            </a:pPr>
            <a:r>
              <a:rPr lang="en-IN" sz="1600">
                <a:solidFill>
                  <a:schemeClr val="accent2"/>
                </a:solidFill>
                <a:latin typeface="Arial" charset="0"/>
              </a:rPr>
              <a:t>1.	</a:t>
            </a:r>
            <a:r>
              <a:rPr lang="en-US" sz="1600">
                <a:solidFill>
                  <a:schemeClr val="accent2"/>
                </a:solidFill>
                <a:latin typeface="Arial" charset="0"/>
                <a:cs typeface="Times New Roman" pitchFamily="18" charset="0"/>
              </a:rPr>
              <a:t>Create a view.</a:t>
            </a:r>
          </a:p>
          <a:p>
            <a:pPr marL="1201738" lvl="2" indent="-300038">
              <a:buNone/>
            </a:pPr>
            <a:r>
              <a:rPr lang="en-US" sz="1600">
                <a:solidFill>
                  <a:schemeClr val="accent2"/>
                </a:solidFill>
                <a:latin typeface="Arial" charset="0"/>
                <a:cs typeface="Times New Roman" pitchFamily="18" charset="0"/>
              </a:rPr>
              <a:t>2.	Verify the simplification of the query execution.</a:t>
            </a:r>
          </a:p>
        </p:txBody>
      </p:sp>
      <p:sp>
        <p:nvSpPr>
          <p:cNvPr id="12291" name="Text Box 3"/>
          <p:cNvSpPr txBox="1">
            <a:spLocks noChangeArrowheads="1"/>
          </p:cNvSpPr>
          <p:nvPr/>
        </p:nvSpPr>
        <p:spPr bwMode="auto">
          <a:xfrm>
            <a:off x="1676400" y="714376"/>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defRPr>
            </a:lvl1pPr>
            <a:lvl2pPr marL="742950" indent="-285750" eaLnBrk="0" hangingPunct="0">
              <a:defRPr sz="2400">
                <a:latin typeface="Times New Roman" pitchFamily="18" charset="0"/>
              </a:defRPr>
            </a:lvl2pPr>
            <a:lvl3pPr marL="1143000" indent="-228600" eaLnBrk="0" hangingPunct="0">
              <a:defRPr sz="2400">
                <a:latin typeface="Times New Roman" pitchFamily="18" charset="0"/>
              </a:defRPr>
            </a:lvl3pPr>
            <a:lvl4pPr marL="1600200" indent="-228600" eaLnBrk="0" hangingPunct="0">
              <a:defRPr sz="2400">
                <a:latin typeface="Times New Roman" pitchFamily="18" charset="0"/>
              </a:defRPr>
            </a:lvl4pPr>
            <a:lvl5pPr marL="2057400" indent="-228600" eaLnBrk="0" hangingPunct="0">
              <a:defRPr sz="2400">
                <a:latin typeface="Times New Roman" pitchFamily="18" charset="0"/>
              </a:defRPr>
            </a:lvl5pPr>
            <a:lvl6pPr marL="2514600" indent="-228600" eaLnBrk="0" fontAlgn="base" hangingPunct="0">
              <a:spcBef>
                <a:spcPct val="0"/>
              </a:spcBef>
              <a:spcAft>
                <a:spcPct val="0"/>
              </a:spcAft>
              <a:defRPr sz="2400">
                <a:latin typeface="Times New Roman" pitchFamily="18" charset="0"/>
              </a:defRPr>
            </a:lvl6pPr>
            <a:lvl7pPr marL="2971800" indent="-228600" eaLnBrk="0" fontAlgn="base" hangingPunct="0">
              <a:spcBef>
                <a:spcPct val="0"/>
              </a:spcBef>
              <a:spcAft>
                <a:spcPct val="0"/>
              </a:spcAft>
              <a:defRPr sz="2400">
                <a:latin typeface="Times New Roman" pitchFamily="18" charset="0"/>
              </a:defRPr>
            </a:lvl7pPr>
            <a:lvl8pPr marL="3429000" indent="-228600" eaLnBrk="0" fontAlgn="base" hangingPunct="0">
              <a:spcBef>
                <a:spcPct val="0"/>
              </a:spcBef>
              <a:spcAft>
                <a:spcPct val="0"/>
              </a:spcAft>
              <a:defRPr sz="2400">
                <a:latin typeface="Times New Roman" pitchFamily="18" charset="0"/>
              </a:defRPr>
            </a:lvl8pPr>
            <a:lvl9pPr marL="3886200" indent="-228600" eaLnBrk="0" fontAlgn="base" hangingPunct="0">
              <a:spcBef>
                <a:spcPct val="0"/>
              </a:spcBef>
              <a:spcAft>
                <a:spcPct val="0"/>
              </a:spcAft>
              <a:defRPr sz="2400">
                <a:latin typeface="Times New Roman" pitchFamily="18" charset="0"/>
              </a:defRPr>
            </a:lvl9pPr>
          </a:lstStyle>
          <a:p>
            <a:r>
              <a:rPr lang="en-US"/>
              <a:t>Demo: Creating Views (Contd.)</a:t>
            </a:r>
          </a:p>
        </p:txBody>
      </p:sp>
    </p:spTree>
    <p:extLst>
      <p:ext uri="{BB962C8B-B14F-4D97-AF65-F5344CB8AC3E}">
        <p14:creationId xmlns:p14="http://schemas.microsoft.com/office/powerpoint/2010/main" val="368365753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idx="1"/>
          </p:nvPr>
        </p:nvSpPr>
        <p:spPr bwMode="auto">
          <a:xfrm>
            <a:off x="3032126"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buFontTx/>
              <a:buBlip>
                <a:blip r:embed="rId3"/>
              </a:buBlip>
            </a:pPr>
            <a:r>
              <a:rPr lang="en-US" sz="2000">
                <a:solidFill>
                  <a:schemeClr val="accent2"/>
                </a:solidFill>
                <a:latin typeface="Arial "/>
              </a:rPr>
              <a:t>Creating scalar functions:</a:t>
            </a:r>
          </a:p>
          <a:p>
            <a:pPr lvl="1" indent="-277813">
              <a:buBlip>
                <a:blip r:embed="rId4"/>
              </a:buBlip>
            </a:pPr>
            <a:r>
              <a:rPr lang="en-US" sz="1800">
                <a:solidFill>
                  <a:schemeClr val="accent2"/>
                </a:solidFill>
                <a:latin typeface="Arial "/>
              </a:rPr>
              <a:t>Scalar functions accept a single parameter and return a single data value.</a:t>
            </a:r>
          </a:p>
          <a:p>
            <a:pPr lvl="1" indent="-277813">
              <a:buBlip>
                <a:blip r:embed="rId4"/>
              </a:buBlip>
            </a:pPr>
            <a:r>
              <a:rPr lang="en-US" sz="1800">
                <a:solidFill>
                  <a:schemeClr val="accent2"/>
                </a:solidFill>
                <a:latin typeface="Arial "/>
              </a:rPr>
              <a:t>For example:</a:t>
            </a:r>
          </a:p>
          <a:p>
            <a:pPr lvl="2" indent="-277813">
              <a:buNone/>
            </a:pPr>
            <a:r>
              <a:rPr lang="en-US" sz="1200">
                <a:solidFill>
                  <a:schemeClr val="accent2"/>
                </a:solidFill>
                <a:latin typeface="Courier New" pitchFamily="49" charset="0"/>
                <a:cs typeface="Courier New" pitchFamily="49" charset="0"/>
              </a:rPr>
              <a:t>	</a:t>
            </a:r>
            <a:r>
              <a:rPr lang="en-US" sz="1600">
                <a:solidFill>
                  <a:schemeClr val="accent2"/>
                </a:solidFill>
                <a:latin typeface="Courier New" pitchFamily="49" charset="0"/>
                <a:cs typeface="Courier New" pitchFamily="49" charset="0"/>
              </a:rPr>
              <a:t>CREATE FUNCTION HumanResources.MonthlySal (@PayRate float) </a:t>
            </a:r>
          </a:p>
          <a:p>
            <a:pPr lvl="2" indent="-277813">
              <a:buNone/>
            </a:pPr>
            <a:r>
              <a:rPr lang="en-US" sz="1600">
                <a:solidFill>
                  <a:schemeClr val="accent2"/>
                </a:solidFill>
                <a:latin typeface="Courier New" pitchFamily="49" charset="0"/>
                <a:cs typeface="Courier New" pitchFamily="49" charset="0"/>
              </a:rPr>
              <a:t>	RETURNS float </a:t>
            </a:r>
          </a:p>
          <a:p>
            <a:pPr lvl="2" indent="-277813">
              <a:buNone/>
            </a:pPr>
            <a:r>
              <a:rPr lang="en-US" sz="1600">
                <a:solidFill>
                  <a:schemeClr val="accent2"/>
                </a:solidFill>
                <a:latin typeface="Courier New" pitchFamily="49" charset="0"/>
                <a:cs typeface="Courier New" pitchFamily="49" charset="0"/>
              </a:rPr>
              <a:t>	AS </a:t>
            </a:r>
          </a:p>
          <a:p>
            <a:pPr lvl="2" indent="-277813">
              <a:buNone/>
            </a:pPr>
            <a:r>
              <a:rPr lang="en-US" sz="1600">
                <a:solidFill>
                  <a:schemeClr val="accent2"/>
                </a:solidFill>
                <a:latin typeface="Courier New" pitchFamily="49" charset="0"/>
                <a:cs typeface="Courier New" pitchFamily="49" charset="0"/>
              </a:rPr>
              <a:t>	BEGIN </a:t>
            </a:r>
          </a:p>
          <a:p>
            <a:pPr lvl="2" indent="-277813">
              <a:buNone/>
            </a:pPr>
            <a:r>
              <a:rPr lang="en-US" sz="1600">
                <a:solidFill>
                  <a:schemeClr val="accent2"/>
                </a:solidFill>
                <a:latin typeface="Courier New" pitchFamily="49" charset="0"/>
                <a:cs typeface="Courier New" pitchFamily="49" charset="0"/>
              </a:rPr>
              <a:t>		RETURN (@PayRate * 8 * 30) </a:t>
            </a:r>
          </a:p>
          <a:p>
            <a:pPr lvl="2" indent="-277813">
              <a:buNone/>
            </a:pPr>
            <a:r>
              <a:rPr lang="en-US" sz="1600">
                <a:solidFill>
                  <a:schemeClr val="accent2"/>
                </a:solidFill>
                <a:latin typeface="Courier New" pitchFamily="49" charset="0"/>
                <a:cs typeface="Courier New" pitchFamily="49" charset="0"/>
              </a:rPr>
              <a:t>	END</a:t>
            </a:r>
          </a:p>
          <a:p>
            <a:pPr lvl="1" indent="-277813">
              <a:buNone/>
            </a:pPr>
            <a:endParaRPr lang="en-US" sz="1800">
              <a:solidFill>
                <a:schemeClr val="accent2"/>
              </a:solidFill>
              <a:latin typeface="Arial "/>
            </a:endParaRPr>
          </a:p>
          <a:p>
            <a:pPr lvl="1" indent="-277813">
              <a:buBlip>
                <a:blip r:embed="rId4"/>
              </a:buBlip>
            </a:pPr>
            <a:endParaRPr lang="en-US" sz="1800">
              <a:solidFill>
                <a:schemeClr val="accent2"/>
              </a:solidFill>
              <a:latin typeface="Arial "/>
            </a:endParaRPr>
          </a:p>
        </p:txBody>
      </p:sp>
      <p:sp>
        <p:nvSpPr>
          <p:cNvPr id="8195" name="Text Box 3"/>
          <p:cNvSpPr txBox="1">
            <a:spLocks noChangeArrowheads="1"/>
          </p:cNvSpPr>
          <p:nvPr/>
        </p:nvSpPr>
        <p:spPr bwMode="auto">
          <a:xfrm>
            <a:off x="173355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defRPr>
            </a:lvl1pPr>
            <a:lvl2pPr marL="742950" indent="-285750" eaLnBrk="0" hangingPunct="0">
              <a:defRPr sz="2400">
                <a:latin typeface="Times New Roman" pitchFamily="18" charset="0"/>
              </a:defRPr>
            </a:lvl2pPr>
            <a:lvl3pPr marL="1143000" indent="-228600" eaLnBrk="0" hangingPunct="0">
              <a:defRPr sz="2400">
                <a:latin typeface="Times New Roman" pitchFamily="18" charset="0"/>
              </a:defRPr>
            </a:lvl3pPr>
            <a:lvl4pPr marL="1600200" indent="-228600" eaLnBrk="0" hangingPunct="0">
              <a:defRPr sz="2400">
                <a:latin typeface="Times New Roman" pitchFamily="18" charset="0"/>
              </a:defRPr>
            </a:lvl4pPr>
            <a:lvl5pPr marL="2057400" indent="-228600" eaLnBrk="0" hangingPunct="0">
              <a:defRPr sz="2400">
                <a:latin typeface="Times New Roman" pitchFamily="18" charset="0"/>
              </a:defRPr>
            </a:lvl5pPr>
            <a:lvl6pPr marL="2514600" indent="-228600" eaLnBrk="0" fontAlgn="base" hangingPunct="0">
              <a:spcBef>
                <a:spcPct val="0"/>
              </a:spcBef>
              <a:spcAft>
                <a:spcPct val="0"/>
              </a:spcAft>
              <a:defRPr sz="2400">
                <a:latin typeface="Times New Roman" pitchFamily="18" charset="0"/>
              </a:defRPr>
            </a:lvl6pPr>
            <a:lvl7pPr marL="2971800" indent="-228600" eaLnBrk="0" fontAlgn="base" hangingPunct="0">
              <a:spcBef>
                <a:spcPct val="0"/>
              </a:spcBef>
              <a:spcAft>
                <a:spcPct val="0"/>
              </a:spcAft>
              <a:defRPr sz="2400">
                <a:latin typeface="Times New Roman" pitchFamily="18" charset="0"/>
              </a:defRPr>
            </a:lvl7pPr>
            <a:lvl8pPr marL="3429000" indent="-228600" eaLnBrk="0" fontAlgn="base" hangingPunct="0">
              <a:spcBef>
                <a:spcPct val="0"/>
              </a:spcBef>
              <a:spcAft>
                <a:spcPct val="0"/>
              </a:spcAft>
              <a:defRPr sz="2400">
                <a:latin typeface="Times New Roman" pitchFamily="18" charset="0"/>
              </a:defRPr>
            </a:lvl8pPr>
            <a:lvl9pPr marL="3886200" indent="-228600" eaLnBrk="0" fontAlgn="base" hangingPunct="0">
              <a:spcBef>
                <a:spcPct val="0"/>
              </a:spcBef>
              <a:spcAft>
                <a:spcPct val="0"/>
              </a:spcAft>
              <a:defRPr sz="2400">
                <a:latin typeface="Times New Roman" pitchFamily="18" charset="0"/>
              </a:defRPr>
            </a:lvl9pPr>
          </a:lstStyle>
          <a:p>
            <a:r>
              <a:rPr lang="en-US" dirty="0"/>
              <a:t>Creating UDFs (Contd.)</a:t>
            </a:r>
          </a:p>
        </p:txBody>
      </p:sp>
      <p:sp>
        <p:nvSpPr>
          <p:cNvPr id="7" name="TextBox 6"/>
          <p:cNvSpPr txBox="1">
            <a:spLocks noChangeArrowheads="1"/>
          </p:cNvSpPr>
          <p:nvPr/>
        </p:nvSpPr>
        <p:spPr bwMode="auto">
          <a:xfrm>
            <a:off x="4191000" y="4953001"/>
            <a:ext cx="4495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a:solidFill>
                  <a:srgbClr val="C00000"/>
                </a:solidFill>
                <a:latin typeface="Arial "/>
              </a:rPr>
              <a:t>Accepts the pay rate and returns a single float value.</a:t>
            </a:r>
          </a:p>
        </p:txBody>
      </p:sp>
      <p:sp>
        <p:nvSpPr>
          <p:cNvPr id="8" name="TextBox 7"/>
          <p:cNvSpPr txBox="1">
            <a:spLocks noChangeArrowheads="1"/>
          </p:cNvSpPr>
          <p:nvPr/>
        </p:nvSpPr>
        <p:spPr bwMode="auto">
          <a:xfrm>
            <a:off x="4191000" y="4953001"/>
            <a:ext cx="4953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a:solidFill>
                  <a:srgbClr val="C00000"/>
                </a:solidFill>
                <a:latin typeface="Arial "/>
              </a:rPr>
              <a:t>Returns a single value after multiplying the rate with the number of hours and number of days.</a:t>
            </a:r>
          </a:p>
        </p:txBody>
      </p:sp>
    </p:spTree>
    <p:extLst>
      <p:ext uri="{BB962C8B-B14F-4D97-AF65-F5344CB8AC3E}">
        <p14:creationId xmlns:p14="http://schemas.microsoft.com/office/powerpoint/2010/main" val="1521747212"/>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500" fill="hold"/>
                                        <p:tgtEl>
                                          <p:spTgt spid="11266">
                                            <p:txEl>
                                              <p:pRg st="3" end="3"/>
                                            </p:txEl>
                                          </p:spTgt>
                                        </p:tgtEl>
                                        <p:attrNameLst>
                                          <p:attrName>style.color</p:attrName>
                                        </p:attrNameLst>
                                      </p:cBhvr>
                                      <p:to>
                                        <a:srgbClr val="FF3300"/>
                                      </p:to>
                                    </p:animClr>
                                  </p:childTnLst>
                                </p:cTn>
                              </p:par>
                              <p:par>
                                <p:cTn id="7" presetID="3" presetClass="emph" presetSubtype="2" fill="hold" nodeType="withEffect">
                                  <p:stCondLst>
                                    <p:cond delay="0"/>
                                  </p:stCondLst>
                                  <p:childTnLst>
                                    <p:animClr clrSpc="rgb" dir="cw">
                                      <p:cBhvr override="childStyle">
                                        <p:cTn id="8" dur="500" fill="hold"/>
                                        <p:tgtEl>
                                          <p:spTgt spid="11266">
                                            <p:txEl>
                                              <p:pRg st="4" end="4"/>
                                            </p:txEl>
                                          </p:spTgt>
                                        </p:tgtEl>
                                        <p:attrNameLst>
                                          <p:attrName>style.color</p:attrName>
                                        </p:attrNameLst>
                                      </p:cBhvr>
                                      <p:to>
                                        <a:srgbClr val="FF3300"/>
                                      </p:to>
                                    </p:animClr>
                                  </p:childTnLst>
                                </p:cTn>
                              </p:par>
                              <p:par>
                                <p:cTn id="9" presetID="5" presetClass="entr" presetSubtype="1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heckerboard(across)">
                                      <p:cBhvr>
                                        <p:cTn id="11" dur="500"/>
                                        <p:tgtEl>
                                          <p:spTgt spid="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mph" presetSubtype="2" fill="hold" nodeType="clickEffect">
                                  <p:stCondLst>
                                    <p:cond delay="0"/>
                                  </p:stCondLst>
                                  <p:childTnLst>
                                    <p:animClr clrSpc="rgb" dir="cw">
                                      <p:cBhvr override="childStyle">
                                        <p:cTn id="15" dur="500" fill="hold"/>
                                        <p:tgtEl>
                                          <p:spTgt spid="11266">
                                            <p:txEl>
                                              <p:pRg st="3" end="3"/>
                                            </p:txEl>
                                          </p:spTgt>
                                        </p:tgtEl>
                                        <p:attrNameLst>
                                          <p:attrName>style.color</p:attrName>
                                        </p:attrNameLst>
                                      </p:cBhvr>
                                      <p:to>
                                        <a:schemeClr val="accent2"/>
                                      </p:to>
                                    </p:animClr>
                                  </p:childTnLst>
                                </p:cTn>
                              </p:par>
                              <p:par>
                                <p:cTn id="16" presetID="3" presetClass="emph" presetSubtype="2" fill="hold" nodeType="withEffect">
                                  <p:stCondLst>
                                    <p:cond delay="0"/>
                                  </p:stCondLst>
                                  <p:childTnLst>
                                    <p:animClr clrSpc="rgb" dir="cw">
                                      <p:cBhvr override="childStyle">
                                        <p:cTn id="17" dur="500" fill="hold"/>
                                        <p:tgtEl>
                                          <p:spTgt spid="11266">
                                            <p:txEl>
                                              <p:pRg st="4" end="4"/>
                                            </p:txEl>
                                          </p:spTgt>
                                        </p:tgtEl>
                                        <p:attrNameLst>
                                          <p:attrName>style.color</p:attrName>
                                        </p:attrNameLst>
                                      </p:cBhvr>
                                      <p:to>
                                        <a:schemeClr val="accent2"/>
                                      </p:to>
                                    </p:animClr>
                                  </p:childTnLst>
                                </p:cTn>
                              </p:par>
                              <p:par>
                                <p:cTn id="18" presetID="5" presetClass="exit" presetSubtype="10" fill="hold" grpId="1" nodeType="withEffect">
                                  <p:stCondLst>
                                    <p:cond delay="0"/>
                                  </p:stCondLst>
                                  <p:childTnLst>
                                    <p:animEffect transition="out" filter="checkerboard(across)">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par>
                                <p:cTn id="21" presetID="3" presetClass="emph" presetSubtype="2" fill="hold" nodeType="withEffect">
                                  <p:stCondLst>
                                    <p:cond delay="0"/>
                                  </p:stCondLst>
                                  <p:childTnLst>
                                    <p:animClr clrSpc="rgb" dir="cw">
                                      <p:cBhvr override="childStyle">
                                        <p:cTn id="22" dur="500" fill="hold"/>
                                        <p:tgtEl>
                                          <p:spTgt spid="11266">
                                            <p:txEl>
                                              <p:pRg st="7" end="7"/>
                                            </p:txEl>
                                          </p:spTgt>
                                        </p:tgtEl>
                                        <p:attrNameLst>
                                          <p:attrName>style.color</p:attrName>
                                        </p:attrNameLst>
                                      </p:cBhvr>
                                      <p:to>
                                        <a:srgbClr val="FF3300"/>
                                      </p:to>
                                    </p:animClr>
                                  </p:childTnLst>
                                </p:cTn>
                              </p:par>
                              <p:par>
                                <p:cTn id="23" presetID="5" presetClass="entr" presetSubtype="1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checkerboard(across)">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idx="1"/>
          </p:nvPr>
        </p:nvSpPr>
        <p:spPr bwMode="auto">
          <a:xfrm>
            <a:off x="3032125" y="1598613"/>
            <a:ext cx="7315200" cy="45704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buFontTx/>
              <a:buBlip>
                <a:blip r:embed="rId3"/>
              </a:buBlip>
            </a:pPr>
            <a:r>
              <a:rPr lang="en-US" sz="2000">
                <a:solidFill>
                  <a:schemeClr val="accent2"/>
                </a:solidFill>
                <a:cs typeface="Times New Roman" pitchFamily="18" charset="0"/>
              </a:rPr>
              <a:t>In this session, you will learn to:</a:t>
            </a:r>
            <a:endParaRPr lang="en-US" sz="2000">
              <a:solidFill>
                <a:schemeClr val="accent2"/>
              </a:solidFill>
            </a:endParaRPr>
          </a:p>
          <a:p>
            <a:pPr lvl="1" eaLnBrk="1" hangingPunct="1">
              <a:buFontTx/>
              <a:buBlip>
                <a:blip r:embed="rId4"/>
              </a:buBlip>
            </a:pPr>
            <a:r>
              <a:rPr lang="en-US" sz="1800">
                <a:solidFill>
                  <a:schemeClr val="accent2"/>
                </a:solidFill>
                <a:cs typeface="Times New Roman" pitchFamily="18" charset="0"/>
              </a:rPr>
              <a:t>Create and manage indexes</a:t>
            </a:r>
          </a:p>
          <a:p>
            <a:pPr lvl="1" eaLnBrk="1" hangingPunct="1">
              <a:buFontTx/>
              <a:buBlip>
                <a:blip r:embed="rId4"/>
              </a:buBlip>
            </a:pPr>
            <a:endParaRPr lang="en-US" sz="1800">
              <a:solidFill>
                <a:schemeClr val="accent2"/>
              </a:solidFill>
              <a:cs typeface="Times New Roman" pitchFamily="18" charset="0"/>
            </a:endParaRPr>
          </a:p>
          <a:p>
            <a:pPr lvl="1" eaLnBrk="1" hangingPunct="1">
              <a:buFontTx/>
              <a:buNone/>
            </a:pPr>
            <a:endParaRPr lang="en-US" sz="1800">
              <a:solidFill>
                <a:schemeClr val="accent2"/>
              </a:solidFill>
              <a:cs typeface="Times New Roman" pitchFamily="18" charset="0"/>
            </a:endParaRPr>
          </a:p>
        </p:txBody>
      </p:sp>
      <p:sp>
        <p:nvSpPr>
          <p:cNvPr id="2051" name="Text Box 3"/>
          <p:cNvSpPr txBox="1">
            <a:spLocks noChangeArrowheads="1"/>
          </p:cNvSpPr>
          <p:nvPr/>
        </p:nvSpPr>
        <p:spPr bwMode="auto">
          <a:xfrm>
            <a:off x="1676400" y="711201"/>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a:solidFill>
                  <a:srgbClr val="FF0000"/>
                </a:solidFill>
                <a:latin typeface="Tahoma" pitchFamily="34" charset="0"/>
              </a:rPr>
              <a:t>Objectives</a:t>
            </a:r>
          </a:p>
        </p:txBody>
      </p:sp>
    </p:spTree>
    <p:extLst>
      <p:ext uri="{BB962C8B-B14F-4D97-AF65-F5344CB8AC3E}">
        <p14:creationId xmlns:p14="http://schemas.microsoft.com/office/powerpoint/2010/main" val="2930797920"/>
      </p:ext>
    </p:extLst>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3075"/>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defRPr>
            </a:lvl1pPr>
            <a:lvl2pPr marL="742950" indent="-285750" eaLnBrk="0" hangingPunct="0">
              <a:defRPr sz="2000">
                <a:latin typeface="Times New Roman" pitchFamily="18" charset="0"/>
              </a:defRPr>
            </a:lvl2pPr>
            <a:lvl3pPr marL="1143000" indent="-228600" eaLnBrk="0" hangingPunct="0">
              <a:defRPr sz="2000">
                <a:latin typeface="Times New Roman" pitchFamily="18" charset="0"/>
              </a:defRPr>
            </a:lvl3pPr>
            <a:lvl4pPr marL="1600200" indent="-228600" eaLnBrk="0" hangingPunct="0">
              <a:defRPr sz="2000">
                <a:latin typeface="Times New Roman" pitchFamily="18" charset="0"/>
              </a:defRPr>
            </a:lvl4pPr>
            <a:lvl5pPr marL="2057400" indent="-228600" eaLnBrk="0" hangingPunct="0">
              <a:defRPr sz="2000">
                <a:latin typeface="Times New Roman" pitchFamily="18" charset="0"/>
              </a:defRPr>
            </a:lvl5pPr>
            <a:lvl6pPr marL="2514600" indent="-228600" eaLnBrk="0" fontAlgn="base" hangingPunct="0">
              <a:spcBef>
                <a:spcPct val="0"/>
              </a:spcBef>
              <a:spcAft>
                <a:spcPct val="0"/>
              </a:spcAft>
              <a:defRPr sz="2000">
                <a:latin typeface="Times New Roman" pitchFamily="18" charset="0"/>
              </a:defRPr>
            </a:lvl6pPr>
            <a:lvl7pPr marL="2971800" indent="-228600" eaLnBrk="0" fontAlgn="base" hangingPunct="0">
              <a:spcBef>
                <a:spcPct val="0"/>
              </a:spcBef>
              <a:spcAft>
                <a:spcPct val="0"/>
              </a:spcAft>
              <a:defRPr sz="2000">
                <a:latin typeface="Times New Roman" pitchFamily="18" charset="0"/>
              </a:defRPr>
            </a:lvl7pPr>
            <a:lvl8pPr marL="3429000" indent="-228600" eaLnBrk="0" fontAlgn="base" hangingPunct="0">
              <a:spcBef>
                <a:spcPct val="0"/>
              </a:spcBef>
              <a:spcAft>
                <a:spcPct val="0"/>
              </a:spcAft>
              <a:defRPr sz="2000">
                <a:latin typeface="Times New Roman" pitchFamily="18" charset="0"/>
              </a:defRPr>
            </a:lvl8pPr>
            <a:lvl9pPr marL="3886200" indent="-228600" eaLnBrk="0" fontAlgn="base" hangingPunct="0">
              <a:spcBef>
                <a:spcPct val="0"/>
              </a:spcBef>
              <a:spcAft>
                <a:spcPct val="0"/>
              </a:spcAft>
              <a:defRPr sz="2000">
                <a:latin typeface="Times New Roman" pitchFamily="18" charset="0"/>
              </a:defRPr>
            </a:lvl9pPr>
          </a:lstStyle>
          <a:p>
            <a:r>
              <a:rPr lang="en-US" dirty="0"/>
              <a:t>Managing Indexes</a:t>
            </a:r>
          </a:p>
        </p:txBody>
      </p:sp>
      <p:pic>
        <p:nvPicPr>
          <p:cNvPr id="3075" name="Picture 3" descr="JBIZ044.WM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25914" y="3048000"/>
            <a:ext cx="2046287"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ular Callout 5"/>
          <p:cNvSpPr>
            <a:spLocks noChangeArrowheads="1"/>
          </p:cNvSpPr>
          <p:nvPr/>
        </p:nvSpPr>
        <p:spPr bwMode="auto">
          <a:xfrm>
            <a:off x="6553200" y="2057400"/>
            <a:ext cx="3733800" cy="990600"/>
          </a:xfrm>
          <a:prstGeom prst="wedgeRectCallout">
            <a:avLst>
              <a:gd name="adj1" fmla="val -70069"/>
              <a:gd name="adj2" fmla="val 97597"/>
            </a:avLst>
          </a:prstGeom>
          <a:gradFill rotWithShape="0">
            <a:gsLst>
              <a:gs pos="0">
                <a:srgbClr val="FBEAC7"/>
              </a:gs>
              <a:gs pos="17999">
                <a:srgbClr val="FEE7F2"/>
              </a:gs>
              <a:gs pos="36000">
                <a:srgbClr val="FAC77D"/>
              </a:gs>
              <a:gs pos="61000">
                <a:srgbClr val="FBA97D"/>
              </a:gs>
              <a:gs pos="82001">
                <a:srgbClr val="FBD49C"/>
              </a:gs>
              <a:gs pos="100000">
                <a:srgbClr val="FEE7F2"/>
              </a:gs>
            </a:gsLst>
            <a:lin ang="5400000"/>
          </a:gradFill>
          <a:ln w="25400" algn="ctr">
            <a:solidFill>
              <a:schemeClr val="tx1"/>
            </a:solidFill>
            <a:miter lim="800000"/>
            <a:headEnd/>
            <a:tailEnd/>
          </a:ln>
        </p:spPr>
        <p:txBody>
          <a:bodyPr anchor="ctr"/>
          <a:lstStyle/>
          <a:p>
            <a:pPr algn="ctr">
              <a:defRPr/>
            </a:pPr>
            <a:endParaRPr lang="en-US">
              <a:solidFill>
                <a:schemeClr val="lt1"/>
              </a:solidFill>
            </a:endParaRPr>
          </a:p>
        </p:txBody>
      </p:sp>
      <p:sp>
        <p:nvSpPr>
          <p:cNvPr id="3077" name="TextBox 5"/>
          <p:cNvSpPr txBox="1">
            <a:spLocks noChangeArrowheads="1"/>
          </p:cNvSpPr>
          <p:nvPr/>
        </p:nvSpPr>
        <p:spPr bwMode="auto">
          <a:xfrm>
            <a:off x="6738938" y="2192339"/>
            <a:ext cx="3352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eaLnBrk="1" hangingPunct="1"/>
            <a:r>
              <a:rPr lang="en-US">
                <a:solidFill>
                  <a:srgbClr val="C00000"/>
                </a:solidFill>
                <a:latin typeface="Arial" pitchFamily="34" charset="0"/>
              </a:rPr>
              <a:t>Let us now discuss how to manage indexes.</a:t>
            </a:r>
          </a:p>
        </p:txBody>
      </p:sp>
    </p:spTree>
    <p:extLst>
      <p:ext uri="{BB962C8B-B14F-4D97-AF65-F5344CB8AC3E}">
        <p14:creationId xmlns:p14="http://schemas.microsoft.com/office/powerpoint/2010/main" val="2037013349"/>
      </p:ext>
    </p:extLst>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074"/>
          <p:cNvSpPr>
            <a:spLocks noGrp="1" noChangeArrowheads="1"/>
          </p:cNvSpPr>
          <p:nvPr>
            <p:ph idx="1"/>
          </p:nvPr>
        </p:nvSpPr>
        <p:spPr bwMode="auto">
          <a:xfrm>
            <a:off x="3032126"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buFontTx/>
              <a:buBlip>
                <a:blip r:embed="rId3"/>
              </a:buBlip>
            </a:pPr>
            <a:r>
              <a:rPr lang="en-US" sz="2000">
                <a:solidFill>
                  <a:schemeClr val="accent2"/>
                </a:solidFill>
                <a:cs typeface="Times New Roman" pitchFamily="18" charset="0"/>
              </a:rPr>
              <a:t>The common index maintenance tasks include:</a:t>
            </a:r>
          </a:p>
          <a:p>
            <a:pPr lvl="1" eaLnBrk="1" hangingPunct="1">
              <a:buFontTx/>
              <a:buBlip>
                <a:blip r:embed="rId4"/>
              </a:buBlip>
            </a:pPr>
            <a:r>
              <a:rPr lang="en-US" sz="1800">
                <a:solidFill>
                  <a:schemeClr val="accent2"/>
                </a:solidFill>
                <a:cs typeface="Times New Roman" pitchFamily="18" charset="0"/>
              </a:rPr>
              <a:t>Disabling indexes</a:t>
            </a:r>
          </a:p>
          <a:p>
            <a:pPr lvl="1" eaLnBrk="1" hangingPunct="1">
              <a:buFontTx/>
              <a:buBlip>
                <a:blip r:embed="rId4"/>
              </a:buBlip>
            </a:pPr>
            <a:r>
              <a:rPr lang="en-US" sz="1800">
                <a:solidFill>
                  <a:schemeClr val="accent2"/>
                </a:solidFill>
                <a:cs typeface="Times New Roman" pitchFamily="18" charset="0"/>
              </a:rPr>
              <a:t>Enabling indexes</a:t>
            </a:r>
          </a:p>
          <a:p>
            <a:pPr lvl="1" eaLnBrk="1" hangingPunct="1">
              <a:buFontTx/>
              <a:buBlip>
                <a:blip r:embed="rId4"/>
              </a:buBlip>
            </a:pPr>
            <a:r>
              <a:rPr lang="en-US" sz="1800">
                <a:solidFill>
                  <a:schemeClr val="accent2"/>
                </a:solidFill>
                <a:cs typeface="Times New Roman" pitchFamily="18" charset="0"/>
              </a:rPr>
              <a:t>Renaming indexes</a:t>
            </a:r>
          </a:p>
          <a:p>
            <a:pPr lvl="1" eaLnBrk="1" hangingPunct="1">
              <a:buFontTx/>
              <a:buBlip>
                <a:blip r:embed="rId4"/>
              </a:buBlip>
            </a:pPr>
            <a:r>
              <a:rPr lang="en-US" sz="1800">
                <a:solidFill>
                  <a:schemeClr val="accent2"/>
                </a:solidFill>
                <a:cs typeface="Times New Roman" pitchFamily="18" charset="0"/>
              </a:rPr>
              <a:t>Dropping indexes</a:t>
            </a:r>
          </a:p>
          <a:p>
            <a:pPr lvl="1" eaLnBrk="1" hangingPunct="1">
              <a:buFontTx/>
              <a:buBlip>
                <a:blip r:embed="rId4"/>
              </a:buBlip>
            </a:pPr>
            <a:r>
              <a:rPr lang="en-US" sz="1800">
                <a:solidFill>
                  <a:schemeClr val="accent2"/>
                </a:solidFill>
                <a:cs typeface="Times New Roman" pitchFamily="18" charset="0"/>
              </a:rPr>
              <a:t>Optimizing indexes</a:t>
            </a:r>
          </a:p>
          <a:p>
            <a:pPr eaLnBrk="1" hangingPunct="1">
              <a:buFontTx/>
              <a:buNone/>
            </a:pPr>
            <a:r>
              <a:rPr lang="en-US" sz="2000">
                <a:solidFill>
                  <a:schemeClr val="accent2"/>
                </a:solidFill>
              </a:rPr>
              <a:t>	</a:t>
            </a:r>
          </a:p>
        </p:txBody>
      </p:sp>
      <p:sp>
        <p:nvSpPr>
          <p:cNvPr id="4099" name="Text Box 3075"/>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defRPr>
            </a:lvl1pPr>
            <a:lvl2pPr marL="742950" indent="-285750" eaLnBrk="0" hangingPunct="0">
              <a:defRPr sz="2000">
                <a:latin typeface="Times New Roman" pitchFamily="18" charset="0"/>
              </a:defRPr>
            </a:lvl2pPr>
            <a:lvl3pPr marL="1143000" indent="-228600" eaLnBrk="0" hangingPunct="0">
              <a:defRPr sz="2000">
                <a:latin typeface="Times New Roman" pitchFamily="18" charset="0"/>
              </a:defRPr>
            </a:lvl3pPr>
            <a:lvl4pPr marL="1600200" indent="-228600" eaLnBrk="0" hangingPunct="0">
              <a:defRPr sz="2000">
                <a:latin typeface="Times New Roman" pitchFamily="18" charset="0"/>
              </a:defRPr>
            </a:lvl4pPr>
            <a:lvl5pPr marL="2057400" indent="-228600" eaLnBrk="0" hangingPunct="0">
              <a:defRPr sz="2000">
                <a:latin typeface="Times New Roman" pitchFamily="18" charset="0"/>
              </a:defRPr>
            </a:lvl5pPr>
            <a:lvl6pPr marL="2514600" indent="-228600" eaLnBrk="0" fontAlgn="base" hangingPunct="0">
              <a:spcBef>
                <a:spcPct val="0"/>
              </a:spcBef>
              <a:spcAft>
                <a:spcPct val="0"/>
              </a:spcAft>
              <a:defRPr sz="2000">
                <a:latin typeface="Times New Roman" pitchFamily="18" charset="0"/>
              </a:defRPr>
            </a:lvl6pPr>
            <a:lvl7pPr marL="2971800" indent="-228600" eaLnBrk="0" fontAlgn="base" hangingPunct="0">
              <a:spcBef>
                <a:spcPct val="0"/>
              </a:spcBef>
              <a:spcAft>
                <a:spcPct val="0"/>
              </a:spcAft>
              <a:defRPr sz="2000">
                <a:latin typeface="Times New Roman" pitchFamily="18" charset="0"/>
              </a:defRPr>
            </a:lvl7pPr>
            <a:lvl8pPr marL="3429000" indent="-228600" eaLnBrk="0" fontAlgn="base" hangingPunct="0">
              <a:spcBef>
                <a:spcPct val="0"/>
              </a:spcBef>
              <a:spcAft>
                <a:spcPct val="0"/>
              </a:spcAft>
              <a:defRPr sz="2000">
                <a:latin typeface="Times New Roman" pitchFamily="18" charset="0"/>
              </a:defRPr>
            </a:lvl8pPr>
            <a:lvl9pPr marL="3886200" indent="-228600" eaLnBrk="0" fontAlgn="base" hangingPunct="0">
              <a:spcBef>
                <a:spcPct val="0"/>
              </a:spcBef>
              <a:spcAft>
                <a:spcPct val="0"/>
              </a:spcAft>
              <a:defRPr sz="2000">
                <a:latin typeface="Times New Roman" pitchFamily="18" charset="0"/>
              </a:defRPr>
            </a:lvl9pPr>
          </a:lstStyle>
          <a:p>
            <a:r>
              <a:rPr lang="en-US" dirty="0"/>
              <a:t>Managing Indexes (Contd.)</a:t>
            </a:r>
          </a:p>
        </p:txBody>
      </p:sp>
    </p:spTree>
    <p:extLst>
      <p:ext uri="{BB962C8B-B14F-4D97-AF65-F5344CB8AC3E}">
        <p14:creationId xmlns:p14="http://schemas.microsoft.com/office/powerpoint/2010/main" val="2799121487"/>
      </p:ext>
    </p:extLst>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074"/>
          <p:cNvSpPr>
            <a:spLocks noGrp="1" noChangeArrowheads="1"/>
          </p:cNvSpPr>
          <p:nvPr>
            <p:ph idx="1"/>
          </p:nvPr>
        </p:nvSpPr>
        <p:spPr bwMode="auto">
          <a:xfrm>
            <a:off x="3032126"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buFontTx/>
              <a:buBlip>
                <a:blip r:embed="rId3"/>
              </a:buBlip>
            </a:pPr>
            <a:r>
              <a:rPr lang="en-US" sz="2000">
                <a:solidFill>
                  <a:schemeClr val="accent2"/>
                </a:solidFill>
                <a:cs typeface="Times New Roman" pitchFamily="18" charset="0"/>
              </a:rPr>
              <a:t>Disabling indexes:</a:t>
            </a:r>
          </a:p>
          <a:p>
            <a:pPr lvl="1" eaLnBrk="1" hangingPunct="1">
              <a:buFontTx/>
              <a:buBlip>
                <a:blip r:embed="rId4"/>
              </a:buBlip>
            </a:pPr>
            <a:r>
              <a:rPr lang="en-US" sz="1800">
                <a:solidFill>
                  <a:schemeClr val="accent2"/>
                </a:solidFill>
                <a:cs typeface="Times New Roman" pitchFamily="18" charset="0"/>
              </a:rPr>
              <a:t>When an index is disabled, the user is not able to access the index.</a:t>
            </a:r>
          </a:p>
          <a:p>
            <a:pPr lvl="1" eaLnBrk="1" hangingPunct="1">
              <a:buFontTx/>
              <a:buBlip>
                <a:blip r:embed="rId4"/>
              </a:buBlip>
            </a:pPr>
            <a:r>
              <a:rPr lang="en-US" sz="1800">
                <a:solidFill>
                  <a:schemeClr val="accent2"/>
                </a:solidFill>
                <a:cs typeface="Times New Roman" pitchFamily="18" charset="0"/>
              </a:rPr>
              <a:t>If a clustered index is disabled, then the table data is not accessible to the user.</a:t>
            </a:r>
          </a:p>
          <a:p>
            <a:pPr lvl="1" eaLnBrk="1" hangingPunct="1">
              <a:buFontTx/>
              <a:buBlip>
                <a:blip r:embed="rId4"/>
              </a:buBlip>
            </a:pPr>
            <a:r>
              <a:rPr lang="en-US" sz="1800">
                <a:solidFill>
                  <a:schemeClr val="accent2"/>
                </a:solidFill>
                <a:cs typeface="Times New Roman" pitchFamily="18" charset="0"/>
              </a:rPr>
              <a:t>For example:</a:t>
            </a:r>
          </a:p>
          <a:p>
            <a:pPr marL="1606550" lvl="3" indent="-292100">
              <a:buNone/>
            </a:pPr>
            <a:r>
              <a:rPr lang="en-US" sz="1600">
                <a:solidFill>
                  <a:schemeClr val="accent2"/>
                </a:solidFill>
                <a:latin typeface="Courier New" pitchFamily="49" charset="0"/>
                <a:cs typeface="Courier New" pitchFamily="49" charset="0"/>
              </a:rPr>
              <a:t>ALTER INDEX IX_EmployeeID</a:t>
            </a:r>
          </a:p>
          <a:p>
            <a:pPr marL="1606550" lvl="3" indent="-292100">
              <a:buNone/>
            </a:pPr>
            <a:r>
              <a:rPr lang="en-US" sz="1600">
                <a:solidFill>
                  <a:schemeClr val="accent2"/>
                </a:solidFill>
                <a:latin typeface="Courier New" pitchFamily="49" charset="0"/>
                <a:cs typeface="Courier New" pitchFamily="49" charset="0"/>
              </a:rPr>
              <a:t>ON Employee DISABLE </a:t>
            </a:r>
          </a:p>
          <a:p>
            <a:pPr lvl="1" eaLnBrk="1" hangingPunct="1">
              <a:buFontTx/>
              <a:buNone/>
            </a:pPr>
            <a:endParaRPr lang="en-US" sz="1800">
              <a:solidFill>
                <a:schemeClr val="accent2"/>
              </a:solidFill>
              <a:cs typeface="Times New Roman" pitchFamily="18" charset="0"/>
            </a:endParaRPr>
          </a:p>
        </p:txBody>
      </p:sp>
      <p:sp>
        <p:nvSpPr>
          <p:cNvPr id="5123" name="Text Box 3075"/>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defRPr>
            </a:lvl1pPr>
            <a:lvl2pPr marL="742950" indent="-285750" eaLnBrk="0" hangingPunct="0">
              <a:defRPr sz="2000">
                <a:latin typeface="Times New Roman" pitchFamily="18" charset="0"/>
              </a:defRPr>
            </a:lvl2pPr>
            <a:lvl3pPr marL="1143000" indent="-228600" eaLnBrk="0" hangingPunct="0">
              <a:defRPr sz="2000">
                <a:latin typeface="Times New Roman" pitchFamily="18" charset="0"/>
              </a:defRPr>
            </a:lvl3pPr>
            <a:lvl4pPr marL="1600200" indent="-228600" eaLnBrk="0" hangingPunct="0">
              <a:defRPr sz="2000">
                <a:latin typeface="Times New Roman" pitchFamily="18" charset="0"/>
              </a:defRPr>
            </a:lvl4pPr>
            <a:lvl5pPr marL="2057400" indent="-228600" eaLnBrk="0" hangingPunct="0">
              <a:defRPr sz="2000">
                <a:latin typeface="Times New Roman" pitchFamily="18" charset="0"/>
              </a:defRPr>
            </a:lvl5pPr>
            <a:lvl6pPr marL="2514600" indent="-228600" eaLnBrk="0" fontAlgn="base" hangingPunct="0">
              <a:spcBef>
                <a:spcPct val="0"/>
              </a:spcBef>
              <a:spcAft>
                <a:spcPct val="0"/>
              </a:spcAft>
              <a:defRPr sz="2000">
                <a:latin typeface="Times New Roman" pitchFamily="18" charset="0"/>
              </a:defRPr>
            </a:lvl6pPr>
            <a:lvl7pPr marL="2971800" indent="-228600" eaLnBrk="0" fontAlgn="base" hangingPunct="0">
              <a:spcBef>
                <a:spcPct val="0"/>
              </a:spcBef>
              <a:spcAft>
                <a:spcPct val="0"/>
              </a:spcAft>
              <a:defRPr sz="2000">
                <a:latin typeface="Times New Roman" pitchFamily="18" charset="0"/>
              </a:defRPr>
            </a:lvl7pPr>
            <a:lvl8pPr marL="3429000" indent="-228600" eaLnBrk="0" fontAlgn="base" hangingPunct="0">
              <a:spcBef>
                <a:spcPct val="0"/>
              </a:spcBef>
              <a:spcAft>
                <a:spcPct val="0"/>
              </a:spcAft>
              <a:defRPr sz="2000">
                <a:latin typeface="Times New Roman" pitchFamily="18" charset="0"/>
              </a:defRPr>
            </a:lvl8pPr>
            <a:lvl9pPr marL="3886200" indent="-228600" eaLnBrk="0" fontAlgn="base" hangingPunct="0">
              <a:spcBef>
                <a:spcPct val="0"/>
              </a:spcBef>
              <a:spcAft>
                <a:spcPct val="0"/>
              </a:spcAft>
              <a:defRPr sz="2000">
                <a:latin typeface="Times New Roman" pitchFamily="18" charset="0"/>
              </a:defRPr>
            </a:lvl9pPr>
          </a:lstStyle>
          <a:p>
            <a:r>
              <a:rPr lang="en-US" dirty="0"/>
              <a:t>Managing Indexes (Contd.)</a:t>
            </a:r>
          </a:p>
        </p:txBody>
      </p:sp>
      <p:sp>
        <p:nvSpPr>
          <p:cNvPr id="4" name="TextBox 3"/>
          <p:cNvSpPr txBox="1">
            <a:spLocks noChangeArrowheads="1"/>
          </p:cNvSpPr>
          <p:nvPr/>
        </p:nvSpPr>
        <p:spPr bwMode="auto">
          <a:xfrm>
            <a:off x="4343400" y="4267201"/>
            <a:ext cx="4343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Disables a clustered index, IX_EmployeeID, on the Employee table.</a:t>
            </a:r>
          </a:p>
        </p:txBody>
      </p:sp>
    </p:spTree>
    <p:extLst>
      <p:ext uri="{BB962C8B-B14F-4D97-AF65-F5344CB8AC3E}">
        <p14:creationId xmlns:p14="http://schemas.microsoft.com/office/powerpoint/2010/main" val="595661275"/>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074"/>
          <p:cNvSpPr>
            <a:spLocks noGrp="1" noChangeArrowheads="1"/>
          </p:cNvSpPr>
          <p:nvPr>
            <p:ph idx="1"/>
          </p:nvPr>
        </p:nvSpPr>
        <p:spPr bwMode="auto">
          <a:xfrm>
            <a:off x="3032126"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buFontTx/>
              <a:buBlip>
                <a:blip r:embed="rId3"/>
              </a:buBlip>
            </a:pPr>
            <a:r>
              <a:rPr lang="en-US" sz="2000">
                <a:solidFill>
                  <a:schemeClr val="accent2"/>
                </a:solidFill>
                <a:cs typeface="Times New Roman" pitchFamily="18" charset="0"/>
              </a:rPr>
              <a:t>Enabling indexes:</a:t>
            </a:r>
          </a:p>
          <a:p>
            <a:pPr lvl="1" eaLnBrk="1" hangingPunct="1">
              <a:buFontTx/>
              <a:buBlip>
                <a:blip r:embed="rId4"/>
              </a:buBlip>
            </a:pPr>
            <a:r>
              <a:rPr lang="en-US" sz="1800">
                <a:solidFill>
                  <a:schemeClr val="accent2"/>
                </a:solidFill>
                <a:cs typeface="Times New Roman" pitchFamily="18" charset="0"/>
              </a:rPr>
              <a:t>Can be achieved by one of the following methods:</a:t>
            </a:r>
          </a:p>
          <a:p>
            <a:pPr lvl="2" eaLnBrk="1" hangingPunct="1">
              <a:buFontTx/>
              <a:buBlip>
                <a:blip r:embed="rId4"/>
              </a:buBlip>
            </a:pPr>
            <a:r>
              <a:rPr lang="en-US" sz="1600">
                <a:solidFill>
                  <a:schemeClr val="accent2"/>
                </a:solidFill>
              </a:rPr>
              <a:t>Using the ALTER INDEX statement with the REBUILD clause</a:t>
            </a:r>
          </a:p>
          <a:p>
            <a:pPr lvl="2" eaLnBrk="1" hangingPunct="1">
              <a:buFontTx/>
              <a:buBlip>
                <a:blip r:embed="rId4"/>
              </a:buBlip>
            </a:pPr>
            <a:r>
              <a:rPr lang="en-US" sz="1600">
                <a:solidFill>
                  <a:schemeClr val="accent2"/>
                </a:solidFill>
              </a:rPr>
              <a:t>Using the CREATE INDEX statement with the DROP_EXISTING clause</a:t>
            </a:r>
          </a:p>
          <a:p>
            <a:pPr lvl="1" eaLnBrk="1" hangingPunct="1">
              <a:buFontTx/>
              <a:buBlip>
                <a:blip r:embed="rId4"/>
              </a:buBlip>
            </a:pPr>
            <a:r>
              <a:rPr lang="en-US" sz="1800">
                <a:solidFill>
                  <a:schemeClr val="accent2"/>
                </a:solidFill>
                <a:cs typeface="Times New Roman" pitchFamily="18" charset="0"/>
              </a:rPr>
              <a:t>For example:</a:t>
            </a:r>
          </a:p>
          <a:p>
            <a:pPr marL="1606550" lvl="3" indent="-292100">
              <a:buNone/>
            </a:pPr>
            <a:r>
              <a:rPr lang="en-US" sz="1600">
                <a:solidFill>
                  <a:schemeClr val="accent2"/>
                </a:solidFill>
                <a:latin typeface="Courier New" pitchFamily="49" charset="0"/>
                <a:cs typeface="Courier New" pitchFamily="49" charset="0"/>
              </a:rPr>
              <a:t>ALTER INDEX IX_EmployeeID </a:t>
            </a:r>
          </a:p>
          <a:p>
            <a:pPr marL="1606550" lvl="3" indent="-292100">
              <a:buNone/>
            </a:pPr>
            <a:r>
              <a:rPr lang="en-US" sz="1600">
                <a:solidFill>
                  <a:schemeClr val="accent2"/>
                </a:solidFill>
                <a:latin typeface="Courier New" pitchFamily="49" charset="0"/>
                <a:cs typeface="Courier New" pitchFamily="49" charset="0"/>
              </a:rPr>
              <a:t>ON Employee REBUILD</a:t>
            </a:r>
          </a:p>
          <a:p>
            <a:pPr lvl="2" eaLnBrk="1" hangingPunct="1">
              <a:buFontTx/>
              <a:buNone/>
            </a:pPr>
            <a:endParaRPr lang="en-US" sz="1200">
              <a:solidFill>
                <a:schemeClr val="accent2"/>
              </a:solidFill>
            </a:endParaRPr>
          </a:p>
          <a:p>
            <a:pPr lvl="2" eaLnBrk="1" hangingPunct="1">
              <a:buFontTx/>
              <a:buBlip>
                <a:blip r:embed="rId4"/>
              </a:buBlip>
            </a:pPr>
            <a:endParaRPr lang="en-US" sz="1600">
              <a:solidFill>
                <a:schemeClr val="accent2"/>
              </a:solidFill>
            </a:endParaRPr>
          </a:p>
          <a:p>
            <a:pPr lvl="2" eaLnBrk="1" hangingPunct="1">
              <a:buFontTx/>
              <a:buNone/>
            </a:pPr>
            <a:endParaRPr lang="en-US" sz="1600">
              <a:solidFill>
                <a:schemeClr val="accent2"/>
              </a:solidFill>
            </a:endParaRPr>
          </a:p>
        </p:txBody>
      </p:sp>
      <p:sp>
        <p:nvSpPr>
          <p:cNvPr id="6147" name="Text Box 3075"/>
          <p:cNvSpPr txBox="1">
            <a:spLocks noChangeArrowheads="1"/>
          </p:cNvSpPr>
          <p:nvPr/>
        </p:nvSpPr>
        <p:spPr bwMode="auto">
          <a:xfrm>
            <a:off x="1676400" y="711200"/>
            <a:ext cx="876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defRPr>
            </a:lvl1pPr>
            <a:lvl2pPr marL="742950" indent="-285750" eaLnBrk="0" hangingPunct="0">
              <a:defRPr sz="2000">
                <a:latin typeface="Times New Roman" pitchFamily="18" charset="0"/>
              </a:defRPr>
            </a:lvl2pPr>
            <a:lvl3pPr marL="1143000" indent="-228600" eaLnBrk="0" hangingPunct="0">
              <a:defRPr sz="2000">
                <a:latin typeface="Times New Roman" pitchFamily="18" charset="0"/>
              </a:defRPr>
            </a:lvl3pPr>
            <a:lvl4pPr marL="1600200" indent="-228600" eaLnBrk="0" hangingPunct="0">
              <a:defRPr sz="2000">
                <a:latin typeface="Times New Roman" pitchFamily="18" charset="0"/>
              </a:defRPr>
            </a:lvl4pPr>
            <a:lvl5pPr marL="2057400" indent="-228600" eaLnBrk="0" hangingPunct="0">
              <a:defRPr sz="2000">
                <a:latin typeface="Times New Roman" pitchFamily="18" charset="0"/>
              </a:defRPr>
            </a:lvl5pPr>
            <a:lvl6pPr marL="2514600" indent="-228600" eaLnBrk="0" fontAlgn="base" hangingPunct="0">
              <a:spcBef>
                <a:spcPct val="0"/>
              </a:spcBef>
              <a:spcAft>
                <a:spcPct val="0"/>
              </a:spcAft>
              <a:defRPr sz="2000">
                <a:latin typeface="Times New Roman" pitchFamily="18" charset="0"/>
              </a:defRPr>
            </a:lvl6pPr>
            <a:lvl7pPr marL="2971800" indent="-228600" eaLnBrk="0" fontAlgn="base" hangingPunct="0">
              <a:spcBef>
                <a:spcPct val="0"/>
              </a:spcBef>
              <a:spcAft>
                <a:spcPct val="0"/>
              </a:spcAft>
              <a:defRPr sz="2000">
                <a:latin typeface="Times New Roman" pitchFamily="18" charset="0"/>
              </a:defRPr>
            </a:lvl7pPr>
            <a:lvl8pPr marL="3429000" indent="-228600" eaLnBrk="0" fontAlgn="base" hangingPunct="0">
              <a:spcBef>
                <a:spcPct val="0"/>
              </a:spcBef>
              <a:spcAft>
                <a:spcPct val="0"/>
              </a:spcAft>
              <a:defRPr sz="2000">
                <a:latin typeface="Times New Roman" pitchFamily="18" charset="0"/>
              </a:defRPr>
            </a:lvl8pPr>
            <a:lvl9pPr marL="3886200" indent="-228600" eaLnBrk="0" fontAlgn="base" hangingPunct="0">
              <a:spcBef>
                <a:spcPct val="0"/>
              </a:spcBef>
              <a:spcAft>
                <a:spcPct val="0"/>
              </a:spcAft>
              <a:defRPr sz="2000">
                <a:latin typeface="Times New Roman" pitchFamily="18" charset="0"/>
              </a:defRPr>
            </a:lvl9pPr>
          </a:lstStyle>
          <a:p>
            <a:r>
              <a:rPr lang="en-US" dirty="0"/>
              <a:t>Managing Indexes (Contd.)</a:t>
            </a:r>
          </a:p>
        </p:txBody>
      </p:sp>
      <p:sp>
        <p:nvSpPr>
          <p:cNvPr id="4" name="TextBox 3"/>
          <p:cNvSpPr txBox="1">
            <a:spLocks noChangeArrowheads="1"/>
          </p:cNvSpPr>
          <p:nvPr/>
        </p:nvSpPr>
        <p:spPr bwMode="auto">
          <a:xfrm>
            <a:off x="4343400" y="4191001"/>
            <a:ext cx="441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Rebuilds the clustered index on the Employee table.</a:t>
            </a:r>
          </a:p>
        </p:txBody>
      </p:sp>
    </p:spTree>
    <p:extLst>
      <p:ext uri="{BB962C8B-B14F-4D97-AF65-F5344CB8AC3E}">
        <p14:creationId xmlns:p14="http://schemas.microsoft.com/office/powerpoint/2010/main" val="1033784914"/>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074"/>
          <p:cNvSpPr>
            <a:spLocks noGrp="1" noChangeArrowheads="1"/>
          </p:cNvSpPr>
          <p:nvPr>
            <p:ph idx="1"/>
          </p:nvPr>
        </p:nvSpPr>
        <p:spPr bwMode="auto">
          <a:xfrm>
            <a:off x="3032126"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buFontTx/>
              <a:buBlip>
                <a:blip r:embed="rId3"/>
              </a:buBlip>
            </a:pPr>
            <a:r>
              <a:rPr lang="en-US" sz="2000">
                <a:solidFill>
                  <a:schemeClr val="accent2"/>
                </a:solidFill>
                <a:cs typeface="Times New Roman" pitchFamily="18" charset="0"/>
              </a:rPr>
              <a:t>Renaming indexes:</a:t>
            </a:r>
          </a:p>
          <a:p>
            <a:pPr lvl="1" eaLnBrk="1" hangingPunct="1">
              <a:buFontTx/>
              <a:buBlip>
                <a:blip r:embed="rId4"/>
              </a:buBlip>
            </a:pPr>
            <a:r>
              <a:rPr lang="en-US" sz="1800">
                <a:solidFill>
                  <a:schemeClr val="accent2"/>
                </a:solidFill>
                <a:cs typeface="Times New Roman" pitchFamily="18" charset="0"/>
              </a:rPr>
              <a:t>Can be done with the help of the sp_rename system stored procedure.</a:t>
            </a:r>
          </a:p>
          <a:p>
            <a:pPr lvl="1" eaLnBrk="1" hangingPunct="1">
              <a:buFontTx/>
              <a:buBlip>
                <a:blip r:embed="rId4"/>
              </a:buBlip>
            </a:pPr>
            <a:r>
              <a:rPr lang="en-US" sz="1800">
                <a:solidFill>
                  <a:schemeClr val="accent2"/>
                </a:solidFill>
                <a:cs typeface="Times New Roman" pitchFamily="18" charset="0"/>
              </a:rPr>
              <a:t>For example:</a:t>
            </a:r>
          </a:p>
          <a:p>
            <a:pPr marL="1606550" lvl="3" indent="-292100">
              <a:buNone/>
            </a:pPr>
            <a:r>
              <a:rPr lang="en-US" sz="1600">
                <a:solidFill>
                  <a:schemeClr val="accent2"/>
                </a:solidFill>
                <a:latin typeface="Courier New" pitchFamily="49" charset="0"/>
                <a:cs typeface="Courier New" pitchFamily="49" charset="0"/>
              </a:rPr>
              <a:t>EXEC sp_rename </a:t>
            </a:r>
          </a:p>
          <a:p>
            <a:pPr marL="1606550" lvl="3" indent="-292100">
              <a:buNone/>
            </a:pPr>
            <a:r>
              <a:rPr lang="en-US" sz="1600">
                <a:solidFill>
                  <a:schemeClr val="accent2"/>
                </a:solidFill>
                <a:latin typeface="Courier New" pitchFamily="49" charset="0"/>
                <a:cs typeface="Courier New" pitchFamily="49" charset="0"/>
              </a:rPr>
              <a:t>'HumanResources.JobCandidate.IX_JobCandidate_</a:t>
            </a:r>
          </a:p>
          <a:p>
            <a:pPr marL="1606550" lvl="3" indent="-292100">
              <a:buNone/>
            </a:pPr>
            <a:r>
              <a:rPr lang="en-US" sz="1600">
                <a:solidFill>
                  <a:schemeClr val="accent2"/>
                </a:solidFill>
                <a:latin typeface="Courier New" pitchFamily="49" charset="0"/>
                <a:cs typeface="Courier New" pitchFamily="49" charset="0"/>
              </a:rPr>
              <a:t>EmployeeID', 'IX_EmployeeID','index'</a:t>
            </a:r>
          </a:p>
          <a:p>
            <a:pPr lvl="1" eaLnBrk="1" hangingPunct="1">
              <a:buFontTx/>
              <a:buNone/>
            </a:pPr>
            <a:endParaRPr lang="en-US" sz="1800">
              <a:solidFill>
                <a:schemeClr val="accent2"/>
              </a:solidFill>
              <a:cs typeface="Times New Roman" pitchFamily="18" charset="0"/>
            </a:endParaRPr>
          </a:p>
          <a:p>
            <a:pPr lvl="1" eaLnBrk="1" hangingPunct="1">
              <a:buFontTx/>
              <a:buNone/>
            </a:pPr>
            <a:endParaRPr lang="en-US" sz="1800">
              <a:solidFill>
                <a:schemeClr val="accent2"/>
              </a:solidFill>
              <a:cs typeface="Times New Roman" pitchFamily="18" charset="0"/>
            </a:endParaRPr>
          </a:p>
          <a:p>
            <a:pPr lvl="1" eaLnBrk="1" hangingPunct="1">
              <a:buFontTx/>
              <a:buNone/>
            </a:pPr>
            <a:r>
              <a:rPr lang="en-US" sz="2000">
                <a:solidFill>
                  <a:schemeClr val="accent2"/>
                </a:solidFill>
              </a:rPr>
              <a:t>	</a:t>
            </a:r>
          </a:p>
        </p:txBody>
      </p:sp>
      <p:sp>
        <p:nvSpPr>
          <p:cNvPr id="7171" name="Text Box 3075"/>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defRPr>
            </a:lvl1pPr>
            <a:lvl2pPr marL="742950" indent="-285750" eaLnBrk="0" hangingPunct="0">
              <a:defRPr sz="2000">
                <a:latin typeface="Times New Roman" pitchFamily="18" charset="0"/>
              </a:defRPr>
            </a:lvl2pPr>
            <a:lvl3pPr marL="1143000" indent="-228600" eaLnBrk="0" hangingPunct="0">
              <a:defRPr sz="2000">
                <a:latin typeface="Times New Roman" pitchFamily="18" charset="0"/>
              </a:defRPr>
            </a:lvl3pPr>
            <a:lvl4pPr marL="1600200" indent="-228600" eaLnBrk="0" hangingPunct="0">
              <a:defRPr sz="2000">
                <a:latin typeface="Times New Roman" pitchFamily="18" charset="0"/>
              </a:defRPr>
            </a:lvl4pPr>
            <a:lvl5pPr marL="2057400" indent="-228600" eaLnBrk="0" hangingPunct="0">
              <a:defRPr sz="2000">
                <a:latin typeface="Times New Roman" pitchFamily="18" charset="0"/>
              </a:defRPr>
            </a:lvl5pPr>
            <a:lvl6pPr marL="2514600" indent="-228600" eaLnBrk="0" fontAlgn="base" hangingPunct="0">
              <a:spcBef>
                <a:spcPct val="0"/>
              </a:spcBef>
              <a:spcAft>
                <a:spcPct val="0"/>
              </a:spcAft>
              <a:defRPr sz="2000">
                <a:latin typeface="Times New Roman" pitchFamily="18" charset="0"/>
              </a:defRPr>
            </a:lvl6pPr>
            <a:lvl7pPr marL="2971800" indent="-228600" eaLnBrk="0" fontAlgn="base" hangingPunct="0">
              <a:spcBef>
                <a:spcPct val="0"/>
              </a:spcBef>
              <a:spcAft>
                <a:spcPct val="0"/>
              </a:spcAft>
              <a:defRPr sz="2000">
                <a:latin typeface="Times New Roman" pitchFamily="18" charset="0"/>
              </a:defRPr>
            </a:lvl7pPr>
            <a:lvl8pPr marL="3429000" indent="-228600" eaLnBrk="0" fontAlgn="base" hangingPunct="0">
              <a:spcBef>
                <a:spcPct val="0"/>
              </a:spcBef>
              <a:spcAft>
                <a:spcPct val="0"/>
              </a:spcAft>
              <a:defRPr sz="2000">
                <a:latin typeface="Times New Roman" pitchFamily="18" charset="0"/>
              </a:defRPr>
            </a:lvl8pPr>
            <a:lvl9pPr marL="3886200" indent="-228600" eaLnBrk="0" fontAlgn="base" hangingPunct="0">
              <a:spcBef>
                <a:spcPct val="0"/>
              </a:spcBef>
              <a:spcAft>
                <a:spcPct val="0"/>
              </a:spcAft>
              <a:defRPr sz="2000">
                <a:latin typeface="Times New Roman" pitchFamily="18" charset="0"/>
              </a:defRPr>
            </a:lvl9pPr>
          </a:lstStyle>
          <a:p>
            <a:r>
              <a:rPr lang="en-US" dirty="0"/>
              <a:t>Managing Indexes (Contd.)</a:t>
            </a:r>
          </a:p>
        </p:txBody>
      </p:sp>
      <p:sp>
        <p:nvSpPr>
          <p:cNvPr id="4" name="TextBox 3"/>
          <p:cNvSpPr txBox="1">
            <a:spLocks noChangeArrowheads="1"/>
          </p:cNvSpPr>
          <p:nvPr/>
        </p:nvSpPr>
        <p:spPr bwMode="auto">
          <a:xfrm>
            <a:off x="4343400" y="3886201"/>
            <a:ext cx="5257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Renames the IX_JobCandidate_EmployeeID index to IX_EmployeeID.</a:t>
            </a:r>
          </a:p>
        </p:txBody>
      </p:sp>
    </p:spTree>
    <p:extLst>
      <p:ext uri="{BB962C8B-B14F-4D97-AF65-F5344CB8AC3E}">
        <p14:creationId xmlns:p14="http://schemas.microsoft.com/office/powerpoint/2010/main" val="740809048"/>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074"/>
          <p:cNvSpPr>
            <a:spLocks noGrp="1" noChangeArrowheads="1"/>
          </p:cNvSpPr>
          <p:nvPr>
            <p:ph idx="1"/>
          </p:nvPr>
        </p:nvSpPr>
        <p:spPr bwMode="auto">
          <a:xfrm>
            <a:off x="3032126"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buFontTx/>
              <a:buBlip>
                <a:blip r:embed="rId3"/>
              </a:buBlip>
            </a:pPr>
            <a:r>
              <a:rPr lang="en-US" sz="2000">
                <a:solidFill>
                  <a:schemeClr val="accent2"/>
                </a:solidFill>
                <a:cs typeface="Times New Roman" pitchFamily="18" charset="0"/>
              </a:rPr>
              <a:t>Dropping indexes:</a:t>
            </a:r>
          </a:p>
          <a:p>
            <a:pPr lvl="1" eaLnBrk="1" hangingPunct="1">
              <a:buFontTx/>
              <a:buBlip>
                <a:blip r:embed="rId4"/>
              </a:buBlip>
            </a:pPr>
            <a:r>
              <a:rPr lang="en-US" sz="1800">
                <a:solidFill>
                  <a:schemeClr val="accent2"/>
                </a:solidFill>
                <a:cs typeface="Times New Roman" pitchFamily="18" charset="0"/>
              </a:rPr>
              <a:t>Can be done using the DROP INDEX statement.</a:t>
            </a:r>
          </a:p>
          <a:p>
            <a:pPr lvl="1" eaLnBrk="1" hangingPunct="1">
              <a:buFontTx/>
              <a:buBlip>
                <a:blip r:embed="rId4"/>
              </a:buBlip>
            </a:pPr>
            <a:r>
              <a:rPr lang="en-US" sz="1800">
                <a:solidFill>
                  <a:schemeClr val="accent2"/>
                </a:solidFill>
                <a:cs typeface="Times New Roman" pitchFamily="18" charset="0"/>
              </a:rPr>
              <a:t>For example:</a:t>
            </a:r>
          </a:p>
          <a:p>
            <a:pPr marL="1606550" lvl="3" indent="-292100">
              <a:buNone/>
            </a:pPr>
            <a:r>
              <a:rPr lang="en-US" sz="1600">
                <a:solidFill>
                  <a:schemeClr val="accent2"/>
                </a:solidFill>
                <a:latin typeface="Courier New" pitchFamily="49" charset="0"/>
                <a:cs typeface="Courier New" pitchFamily="49" charset="0"/>
              </a:rPr>
              <a:t>DROP INDEX IX_EmployeeID</a:t>
            </a:r>
          </a:p>
          <a:p>
            <a:pPr marL="1606550" lvl="3" indent="-292100">
              <a:buNone/>
            </a:pPr>
            <a:r>
              <a:rPr lang="en-US" sz="1600">
                <a:solidFill>
                  <a:schemeClr val="accent2"/>
                </a:solidFill>
                <a:latin typeface="Courier New" pitchFamily="49" charset="0"/>
                <a:cs typeface="Courier New" pitchFamily="49" charset="0"/>
              </a:rPr>
              <a:t>ON Employee</a:t>
            </a:r>
          </a:p>
        </p:txBody>
      </p:sp>
      <p:sp>
        <p:nvSpPr>
          <p:cNvPr id="8195" name="Text Box 3075"/>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defRPr>
            </a:lvl1pPr>
            <a:lvl2pPr marL="742950" indent="-285750" eaLnBrk="0" hangingPunct="0">
              <a:defRPr sz="2000">
                <a:latin typeface="Times New Roman" pitchFamily="18" charset="0"/>
              </a:defRPr>
            </a:lvl2pPr>
            <a:lvl3pPr marL="1143000" indent="-228600" eaLnBrk="0" hangingPunct="0">
              <a:defRPr sz="2000">
                <a:latin typeface="Times New Roman" pitchFamily="18" charset="0"/>
              </a:defRPr>
            </a:lvl3pPr>
            <a:lvl4pPr marL="1600200" indent="-228600" eaLnBrk="0" hangingPunct="0">
              <a:defRPr sz="2000">
                <a:latin typeface="Times New Roman" pitchFamily="18" charset="0"/>
              </a:defRPr>
            </a:lvl4pPr>
            <a:lvl5pPr marL="2057400" indent="-228600" eaLnBrk="0" hangingPunct="0">
              <a:defRPr sz="2000">
                <a:latin typeface="Times New Roman" pitchFamily="18" charset="0"/>
              </a:defRPr>
            </a:lvl5pPr>
            <a:lvl6pPr marL="2514600" indent="-228600" eaLnBrk="0" fontAlgn="base" hangingPunct="0">
              <a:spcBef>
                <a:spcPct val="0"/>
              </a:spcBef>
              <a:spcAft>
                <a:spcPct val="0"/>
              </a:spcAft>
              <a:defRPr sz="2000">
                <a:latin typeface="Times New Roman" pitchFamily="18" charset="0"/>
              </a:defRPr>
            </a:lvl6pPr>
            <a:lvl7pPr marL="2971800" indent="-228600" eaLnBrk="0" fontAlgn="base" hangingPunct="0">
              <a:spcBef>
                <a:spcPct val="0"/>
              </a:spcBef>
              <a:spcAft>
                <a:spcPct val="0"/>
              </a:spcAft>
              <a:defRPr sz="2000">
                <a:latin typeface="Times New Roman" pitchFamily="18" charset="0"/>
              </a:defRPr>
            </a:lvl7pPr>
            <a:lvl8pPr marL="3429000" indent="-228600" eaLnBrk="0" fontAlgn="base" hangingPunct="0">
              <a:spcBef>
                <a:spcPct val="0"/>
              </a:spcBef>
              <a:spcAft>
                <a:spcPct val="0"/>
              </a:spcAft>
              <a:defRPr sz="2000">
                <a:latin typeface="Times New Roman" pitchFamily="18" charset="0"/>
              </a:defRPr>
            </a:lvl8pPr>
            <a:lvl9pPr marL="3886200" indent="-228600" eaLnBrk="0" fontAlgn="base" hangingPunct="0">
              <a:spcBef>
                <a:spcPct val="0"/>
              </a:spcBef>
              <a:spcAft>
                <a:spcPct val="0"/>
              </a:spcAft>
              <a:defRPr sz="2000">
                <a:latin typeface="Times New Roman" pitchFamily="18" charset="0"/>
              </a:defRPr>
            </a:lvl9pPr>
          </a:lstStyle>
          <a:p>
            <a:r>
              <a:rPr lang="en-US" dirty="0"/>
              <a:t>Managing Indexes (Contd.)</a:t>
            </a:r>
          </a:p>
        </p:txBody>
      </p:sp>
      <p:sp>
        <p:nvSpPr>
          <p:cNvPr id="5" name="TextBox 4"/>
          <p:cNvSpPr txBox="1">
            <a:spLocks noChangeArrowheads="1"/>
          </p:cNvSpPr>
          <p:nvPr/>
        </p:nvSpPr>
        <p:spPr bwMode="auto">
          <a:xfrm>
            <a:off x="4343400" y="3324226"/>
            <a:ext cx="3276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Drops the IX_EmployeeID index on the Employee table.</a:t>
            </a:r>
          </a:p>
        </p:txBody>
      </p:sp>
    </p:spTree>
    <p:extLst>
      <p:ext uri="{BB962C8B-B14F-4D97-AF65-F5344CB8AC3E}">
        <p14:creationId xmlns:p14="http://schemas.microsoft.com/office/powerpoint/2010/main" val="3574367946"/>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74"/>
          <p:cNvSpPr>
            <a:spLocks noGrp="1" noChangeArrowheads="1"/>
          </p:cNvSpPr>
          <p:nvPr>
            <p:ph idx="1"/>
          </p:nvPr>
        </p:nvSpPr>
        <p:spPr bwMode="auto">
          <a:xfrm>
            <a:off x="3032126"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buFontTx/>
              <a:buBlip>
                <a:blip r:embed="rId3"/>
              </a:buBlip>
            </a:pPr>
            <a:r>
              <a:rPr lang="en-US" sz="2000">
                <a:solidFill>
                  <a:schemeClr val="accent2"/>
                </a:solidFill>
                <a:cs typeface="Times New Roman" pitchFamily="18" charset="0"/>
              </a:rPr>
              <a:t>Optimizing indexes:</a:t>
            </a:r>
          </a:p>
          <a:p>
            <a:pPr lvl="1" eaLnBrk="1" hangingPunct="1">
              <a:buFontTx/>
              <a:buBlip>
                <a:blip r:embed="rId4"/>
              </a:buBlip>
            </a:pPr>
            <a:r>
              <a:rPr lang="en-US" sz="1800">
                <a:solidFill>
                  <a:schemeClr val="accent2"/>
                </a:solidFill>
                <a:cs typeface="Times New Roman" pitchFamily="18" charset="0"/>
              </a:rPr>
              <a:t>Fragmentation normally occurs when a large number of insert and update operations are performed on the table.</a:t>
            </a:r>
          </a:p>
          <a:p>
            <a:pPr lvl="1" eaLnBrk="1" hangingPunct="1">
              <a:buFontTx/>
              <a:buBlip>
                <a:blip r:embed="rId4"/>
              </a:buBlip>
            </a:pPr>
            <a:r>
              <a:rPr lang="en-US" sz="1800">
                <a:solidFill>
                  <a:schemeClr val="accent2"/>
                </a:solidFill>
                <a:cs typeface="Times New Roman" pitchFamily="18" charset="0"/>
              </a:rPr>
              <a:t>Index defragmentation can be done by either reorganizing or rebuilding an index.</a:t>
            </a:r>
          </a:p>
          <a:p>
            <a:pPr lvl="1" eaLnBrk="1" hangingPunct="1">
              <a:buFontTx/>
              <a:buBlip>
                <a:blip r:embed="rId4"/>
              </a:buBlip>
            </a:pPr>
            <a:r>
              <a:rPr lang="en-US" sz="1800">
                <a:solidFill>
                  <a:schemeClr val="accent2"/>
                </a:solidFill>
                <a:cs typeface="Times New Roman" pitchFamily="18" charset="0"/>
              </a:rPr>
              <a:t>The following table lists the actions to be taken at different fragmentation levels to defragment the index.</a:t>
            </a:r>
          </a:p>
          <a:p>
            <a:pPr lvl="1" eaLnBrk="1" hangingPunct="1">
              <a:buFontTx/>
              <a:buBlip>
                <a:blip r:embed="rId4"/>
              </a:buBlip>
            </a:pPr>
            <a:endParaRPr lang="en-US" sz="1800">
              <a:solidFill>
                <a:schemeClr val="accent2"/>
              </a:solidFill>
              <a:cs typeface="Times New Roman" pitchFamily="18" charset="0"/>
            </a:endParaRPr>
          </a:p>
          <a:p>
            <a:pPr lvl="1" eaLnBrk="1" hangingPunct="1">
              <a:buFontTx/>
              <a:buBlip>
                <a:blip r:embed="rId4"/>
              </a:buBlip>
            </a:pPr>
            <a:endParaRPr lang="en-US" sz="1800">
              <a:solidFill>
                <a:schemeClr val="accent2"/>
              </a:solidFill>
              <a:cs typeface="Times New Roman" pitchFamily="18" charset="0"/>
            </a:endParaRPr>
          </a:p>
          <a:p>
            <a:pPr lvl="1" eaLnBrk="1" hangingPunct="1">
              <a:buFontTx/>
              <a:buBlip>
                <a:blip r:embed="rId4"/>
              </a:buBlip>
            </a:pPr>
            <a:endParaRPr lang="en-US" sz="1800">
              <a:solidFill>
                <a:schemeClr val="accent2"/>
              </a:solidFill>
              <a:cs typeface="Times New Roman" pitchFamily="18" charset="0"/>
            </a:endParaRPr>
          </a:p>
          <a:p>
            <a:pPr lvl="1" eaLnBrk="1" hangingPunct="1">
              <a:buFontTx/>
              <a:buBlip>
                <a:blip r:embed="rId4"/>
              </a:buBlip>
            </a:pPr>
            <a:endParaRPr lang="en-US" sz="1800">
              <a:solidFill>
                <a:schemeClr val="accent2"/>
              </a:solidFill>
              <a:cs typeface="Times New Roman" pitchFamily="18" charset="0"/>
            </a:endParaRPr>
          </a:p>
          <a:p>
            <a:pPr lvl="1" eaLnBrk="1" hangingPunct="1">
              <a:buFontTx/>
              <a:buBlip>
                <a:blip r:embed="rId4"/>
              </a:buBlip>
            </a:pPr>
            <a:r>
              <a:rPr lang="en-US" sz="1800">
                <a:solidFill>
                  <a:schemeClr val="accent2"/>
                </a:solidFill>
                <a:cs typeface="Times New Roman" pitchFamily="18" charset="0"/>
              </a:rPr>
              <a:t>For example:</a:t>
            </a:r>
          </a:p>
          <a:p>
            <a:pPr marL="1606550" lvl="3" indent="-292100">
              <a:buNone/>
            </a:pPr>
            <a:r>
              <a:rPr lang="en-US" sz="1600">
                <a:solidFill>
                  <a:schemeClr val="accent2"/>
                </a:solidFill>
                <a:latin typeface="Courier New" pitchFamily="49" charset="0"/>
                <a:cs typeface="Courier New" pitchFamily="49" charset="0"/>
              </a:rPr>
              <a:t>ALTER INDEX AK_Employee_LoginID ON </a:t>
            </a:r>
          </a:p>
          <a:p>
            <a:pPr marL="1606550" lvl="3" indent="-292100">
              <a:buNone/>
            </a:pPr>
            <a:r>
              <a:rPr lang="en-US" sz="1600">
                <a:solidFill>
                  <a:schemeClr val="accent2"/>
                </a:solidFill>
                <a:latin typeface="Courier New" pitchFamily="49" charset="0"/>
                <a:cs typeface="Courier New" pitchFamily="49" charset="0"/>
              </a:rPr>
              <a:t>HumanResources.Employee REBUILD</a:t>
            </a:r>
          </a:p>
          <a:p>
            <a:pPr marL="1606550" lvl="3" indent="-292100">
              <a:buNone/>
            </a:pPr>
            <a:endParaRPr lang="en-US" sz="1600">
              <a:solidFill>
                <a:schemeClr val="accent2"/>
              </a:solidFill>
              <a:latin typeface="Courier New" pitchFamily="49" charset="0"/>
              <a:cs typeface="Courier New" pitchFamily="49" charset="0"/>
            </a:endParaRPr>
          </a:p>
        </p:txBody>
      </p:sp>
      <p:sp>
        <p:nvSpPr>
          <p:cNvPr id="9219" name="Text Box 3075"/>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defRPr>
            </a:lvl1pPr>
            <a:lvl2pPr marL="742950" indent="-285750" eaLnBrk="0" hangingPunct="0">
              <a:defRPr sz="2000">
                <a:latin typeface="Times New Roman" pitchFamily="18" charset="0"/>
              </a:defRPr>
            </a:lvl2pPr>
            <a:lvl3pPr marL="1143000" indent="-228600" eaLnBrk="0" hangingPunct="0">
              <a:defRPr sz="2000">
                <a:latin typeface="Times New Roman" pitchFamily="18" charset="0"/>
              </a:defRPr>
            </a:lvl3pPr>
            <a:lvl4pPr marL="1600200" indent="-228600" eaLnBrk="0" hangingPunct="0">
              <a:defRPr sz="2000">
                <a:latin typeface="Times New Roman" pitchFamily="18" charset="0"/>
              </a:defRPr>
            </a:lvl4pPr>
            <a:lvl5pPr marL="2057400" indent="-228600" eaLnBrk="0" hangingPunct="0">
              <a:defRPr sz="2000">
                <a:latin typeface="Times New Roman" pitchFamily="18" charset="0"/>
              </a:defRPr>
            </a:lvl5pPr>
            <a:lvl6pPr marL="2514600" indent="-228600" eaLnBrk="0" fontAlgn="base" hangingPunct="0">
              <a:spcBef>
                <a:spcPct val="0"/>
              </a:spcBef>
              <a:spcAft>
                <a:spcPct val="0"/>
              </a:spcAft>
              <a:defRPr sz="2000">
                <a:latin typeface="Times New Roman" pitchFamily="18" charset="0"/>
              </a:defRPr>
            </a:lvl6pPr>
            <a:lvl7pPr marL="2971800" indent="-228600" eaLnBrk="0" fontAlgn="base" hangingPunct="0">
              <a:spcBef>
                <a:spcPct val="0"/>
              </a:spcBef>
              <a:spcAft>
                <a:spcPct val="0"/>
              </a:spcAft>
              <a:defRPr sz="2000">
                <a:latin typeface="Times New Roman" pitchFamily="18" charset="0"/>
              </a:defRPr>
            </a:lvl7pPr>
            <a:lvl8pPr marL="3429000" indent="-228600" eaLnBrk="0" fontAlgn="base" hangingPunct="0">
              <a:spcBef>
                <a:spcPct val="0"/>
              </a:spcBef>
              <a:spcAft>
                <a:spcPct val="0"/>
              </a:spcAft>
              <a:defRPr sz="2000">
                <a:latin typeface="Times New Roman" pitchFamily="18" charset="0"/>
              </a:defRPr>
            </a:lvl8pPr>
            <a:lvl9pPr marL="3886200" indent="-228600" eaLnBrk="0" fontAlgn="base" hangingPunct="0">
              <a:spcBef>
                <a:spcPct val="0"/>
              </a:spcBef>
              <a:spcAft>
                <a:spcPct val="0"/>
              </a:spcAft>
              <a:defRPr sz="2000">
                <a:latin typeface="Times New Roman" pitchFamily="18" charset="0"/>
              </a:defRPr>
            </a:lvl9pPr>
          </a:lstStyle>
          <a:p>
            <a:r>
              <a:rPr lang="en-US" dirty="0"/>
              <a:t>Managing Indexes (Contd.)</a:t>
            </a:r>
          </a:p>
        </p:txBody>
      </p:sp>
      <p:sp>
        <p:nvSpPr>
          <p:cNvPr id="5" name="TextBox 4"/>
          <p:cNvSpPr txBox="1">
            <a:spLocks noChangeArrowheads="1"/>
          </p:cNvSpPr>
          <p:nvPr/>
        </p:nvSpPr>
        <p:spPr bwMode="auto">
          <a:xfrm>
            <a:off x="4357688" y="6029326"/>
            <a:ext cx="47863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Defragments the AK_Employee_LoginID index.</a:t>
            </a:r>
          </a:p>
        </p:txBody>
      </p:sp>
      <p:graphicFrame>
        <p:nvGraphicFramePr>
          <p:cNvPr id="6" name="Group 441"/>
          <p:cNvGraphicFramePr>
            <a:graphicFrameLocks noGrp="1"/>
          </p:cNvGraphicFramePr>
          <p:nvPr/>
        </p:nvGraphicFramePr>
        <p:xfrm>
          <a:off x="4267200" y="4029075"/>
          <a:ext cx="4572000" cy="930378"/>
        </p:xfrm>
        <a:graphic>
          <a:graphicData uri="http://schemas.openxmlformats.org/drawingml/2006/table">
            <a:tbl>
              <a:tblPr/>
              <a:tblGrid>
                <a:gridCol w="1905001">
                  <a:extLst>
                    <a:ext uri="{9D8B030D-6E8A-4147-A177-3AD203B41FA5}">
                      <a16:colId xmlns:a16="http://schemas.microsoft.com/office/drawing/2014/main" val="20000"/>
                    </a:ext>
                  </a:extLst>
                </a:gridCol>
                <a:gridCol w="2666999">
                  <a:extLst>
                    <a:ext uri="{9D8B030D-6E8A-4147-A177-3AD203B41FA5}">
                      <a16:colId xmlns:a16="http://schemas.microsoft.com/office/drawing/2014/main" val="20001"/>
                    </a:ext>
                  </a:extLst>
                </a:gridCol>
              </a:tblGrid>
              <a:tr h="282309">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200" b="1" i="1" u="none" strike="noStrike" cap="none" normalizeH="0" baseline="0" dirty="0">
                          <a:ln>
                            <a:noFill/>
                          </a:ln>
                          <a:solidFill>
                            <a:schemeClr val="accent2"/>
                          </a:solidFill>
                          <a:effectLst/>
                          <a:latin typeface="Arial" pitchFamily="34" charset="0"/>
                          <a:cs typeface="Times New Roman" pitchFamily="18" charset="0"/>
                        </a:rPr>
                        <a:t>Fragmentation Level</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200" b="1" i="1" u="none" strike="noStrike" cap="none" normalizeH="0" baseline="0" dirty="0">
                          <a:ln>
                            <a:noFill/>
                          </a:ln>
                          <a:solidFill>
                            <a:schemeClr val="accent2"/>
                          </a:solidFill>
                          <a:effectLst/>
                          <a:latin typeface="Arial" pitchFamily="34" charset="0"/>
                          <a:cs typeface="Times New Roman" pitchFamily="18" charset="0"/>
                        </a:rPr>
                        <a:t>Action to be Taken</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2309">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200" b="0" i="1" u="none" strike="noStrike" kern="1200" cap="none" normalizeH="0" baseline="0" dirty="0">
                          <a:ln>
                            <a:noFill/>
                          </a:ln>
                          <a:solidFill>
                            <a:schemeClr val="accent2"/>
                          </a:solidFill>
                          <a:effectLst/>
                          <a:latin typeface="Arial" pitchFamily="34" charset="0"/>
                          <a:ea typeface="+mn-ea"/>
                          <a:cs typeface="Times New Roman" pitchFamily="18" charset="0"/>
                        </a:rPr>
                        <a:t>&gt; 5% and &lt; = 30% </a:t>
                      </a:r>
                      <a:endParaRPr kumimoji="0" lang="en-US" sz="1200" b="0" i="1" u="none" strike="noStrike" kern="1200" cap="none" normalizeH="0" baseline="0" dirty="0">
                        <a:ln>
                          <a:noFill/>
                        </a:ln>
                        <a:solidFill>
                          <a:schemeClr val="accent2"/>
                        </a:solidFill>
                        <a:effectLst/>
                        <a:latin typeface="Arial" pitchFamily="34" charset="0"/>
                        <a:ea typeface="+mn-ea"/>
                        <a:cs typeface="Times New Roman" pitchFamily="18" charset="0"/>
                      </a:endParaRP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200" b="0" i="1" u="none" strike="noStrike" kern="1200" cap="none" normalizeH="0" baseline="0" dirty="0">
                          <a:ln>
                            <a:noFill/>
                          </a:ln>
                          <a:solidFill>
                            <a:schemeClr val="accent2"/>
                          </a:solidFill>
                          <a:effectLst/>
                          <a:latin typeface="Arial" pitchFamily="34" charset="0"/>
                          <a:ea typeface="+mn-ea"/>
                          <a:cs typeface="Times New Roman" pitchFamily="18" charset="0"/>
                        </a:rPr>
                        <a:t>ALTER INDEX REORGANIZE</a:t>
                      </a:r>
                      <a:endParaRPr kumimoji="0" lang="en-US" sz="1200" b="0" i="1" u="none" strike="noStrike" kern="1200" cap="none" normalizeH="0" baseline="0" dirty="0">
                        <a:ln>
                          <a:noFill/>
                        </a:ln>
                        <a:solidFill>
                          <a:schemeClr val="accent2"/>
                        </a:solidFill>
                        <a:effectLst/>
                        <a:latin typeface="Arial" pitchFamily="34" charset="0"/>
                        <a:ea typeface="+mn-ea"/>
                        <a:cs typeface="Times New Roman" pitchFamily="18" charset="0"/>
                      </a:endParaRP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657">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200" b="0" i="1" u="none" strike="noStrike" kern="1200" cap="none" normalizeH="0" baseline="0" dirty="0">
                          <a:ln>
                            <a:noFill/>
                          </a:ln>
                          <a:solidFill>
                            <a:schemeClr val="accent2"/>
                          </a:solidFill>
                          <a:effectLst/>
                          <a:latin typeface="Arial" pitchFamily="34" charset="0"/>
                          <a:ea typeface="+mn-ea"/>
                          <a:cs typeface="Times New Roman" pitchFamily="18" charset="0"/>
                        </a:rPr>
                        <a:t>&gt; 30%</a:t>
                      </a:r>
                      <a:endParaRPr kumimoji="0" lang="en-US" sz="1200" b="0" i="1" u="none" strike="noStrike" kern="1200" cap="none" normalizeH="0" baseline="0" dirty="0" err="1">
                        <a:ln>
                          <a:noFill/>
                        </a:ln>
                        <a:solidFill>
                          <a:schemeClr val="accent2"/>
                        </a:solidFill>
                        <a:effectLst/>
                        <a:latin typeface="Arial" pitchFamily="34" charset="0"/>
                        <a:ea typeface="+mn-ea"/>
                        <a:cs typeface="Times New Roman" pitchFamily="18" charset="0"/>
                      </a:endParaRP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200" b="0" i="1" u="none" strike="noStrike" kern="1200" cap="none" normalizeH="0" baseline="0" dirty="0">
                          <a:ln>
                            <a:noFill/>
                          </a:ln>
                          <a:solidFill>
                            <a:schemeClr val="accent2"/>
                          </a:solidFill>
                          <a:effectLst/>
                          <a:latin typeface="Arial" pitchFamily="34" charset="0"/>
                          <a:ea typeface="+mn-ea"/>
                          <a:cs typeface="Times New Roman" pitchFamily="18" charset="0"/>
                        </a:rPr>
                        <a:t>ALTER INDEX REBUILD WITH (ONLINE = ON)</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23963973"/>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074"/>
          <p:cNvSpPr>
            <a:spLocks noGrp="1" noChangeArrowheads="1"/>
          </p:cNvSpPr>
          <p:nvPr>
            <p:ph idx="1"/>
          </p:nvPr>
        </p:nvSpPr>
        <p:spPr bwMode="auto">
          <a:xfrm>
            <a:off x="3032126" y="1598613"/>
            <a:ext cx="7313613" cy="4570412"/>
          </a:xfrm>
          <a:solidFill>
            <a:srgbClr val="FFFFFF"/>
          </a:solidFill>
          <a:ln>
            <a:miter lim="800000"/>
            <a:headEnd/>
            <a:tailEnd/>
          </a:ln>
        </p:spPr>
        <p:txBody>
          <a:bodyPr vert="horz" wrap="square" lIns="91440" tIns="45720" rIns="91440" bIns="45720" numCol="1" rtlCol="0" anchor="t" anchorCtr="0" compatLnSpc="1">
            <a:prstTxWarp prst="textNoShape">
              <a:avLst/>
            </a:prstTxWarp>
            <a:normAutofit/>
          </a:bodyPr>
          <a:lstStyle/>
          <a:p>
            <a:pPr eaLnBrk="1" hangingPunct="1">
              <a:buFontTx/>
              <a:buBlip>
                <a:blip r:embed="rId3"/>
              </a:buBlip>
              <a:defRPr/>
            </a:pPr>
            <a:r>
              <a:rPr lang="en-US" sz="2000" dirty="0">
                <a:solidFill>
                  <a:schemeClr val="accent2"/>
                </a:solidFill>
                <a:latin typeface="Arial" charset="0"/>
                <a:cs typeface="Times New Roman" pitchFamily="18" charset="0"/>
              </a:rPr>
              <a:t>The execution plan:</a:t>
            </a:r>
          </a:p>
          <a:p>
            <a:pPr lvl="1" eaLnBrk="1" hangingPunct="1">
              <a:buFontTx/>
              <a:buBlip>
                <a:blip r:embed="rId4"/>
              </a:buBlip>
              <a:defRPr/>
            </a:pPr>
            <a:r>
              <a:rPr lang="en-US" sz="1800" dirty="0">
                <a:solidFill>
                  <a:schemeClr val="accent2"/>
                </a:solidFill>
                <a:cs typeface="Times New Roman" pitchFamily="18" charset="0"/>
              </a:rPr>
              <a:t>Enables you to enables to identify how the SQL Server query optimizer executes the SQL query.</a:t>
            </a:r>
          </a:p>
          <a:p>
            <a:pPr marL="342900" lvl="1" indent="-342900">
              <a:buBlip>
                <a:blip r:embed="rId3"/>
              </a:buBlip>
              <a:defRPr/>
            </a:pPr>
            <a:r>
              <a:rPr lang="en-US" sz="2000" dirty="0">
                <a:solidFill>
                  <a:schemeClr val="accent2"/>
                </a:solidFill>
                <a:latin typeface="Arial" charset="0"/>
                <a:cs typeface="Times New Roman" pitchFamily="18" charset="0"/>
              </a:rPr>
              <a:t>SQL Server provides the following types of formats to view the execution plan:</a:t>
            </a:r>
          </a:p>
          <a:p>
            <a:pPr lvl="1" eaLnBrk="1" hangingPunct="1">
              <a:buFontTx/>
              <a:buBlip>
                <a:blip r:embed="rId4"/>
              </a:buBlip>
              <a:defRPr/>
            </a:pPr>
            <a:r>
              <a:rPr lang="en-US" sz="1800" dirty="0">
                <a:solidFill>
                  <a:schemeClr val="accent2"/>
                </a:solidFill>
                <a:cs typeface="Times New Roman" pitchFamily="18" charset="0"/>
              </a:rPr>
              <a:t>Graphical plan</a:t>
            </a:r>
          </a:p>
          <a:p>
            <a:pPr lvl="1" eaLnBrk="1" hangingPunct="1">
              <a:buFontTx/>
              <a:buBlip>
                <a:blip r:embed="rId4"/>
              </a:buBlip>
              <a:defRPr/>
            </a:pPr>
            <a:r>
              <a:rPr lang="en-US" sz="1800" dirty="0">
                <a:solidFill>
                  <a:schemeClr val="accent2"/>
                </a:solidFill>
                <a:cs typeface="Times New Roman" pitchFamily="18" charset="0"/>
              </a:rPr>
              <a:t>Text plan</a:t>
            </a:r>
          </a:p>
          <a:p>
            <a:pPr lvl="1" eaLnBrk="1" hangingPunct="1">
              <a:buFontTx/>
              <a:buBlip>
                <a:blip r:embed="rId4"/>
              </a:buBlip>
              <a:defRPr/>
            </a:pPr>
            <a:r>
              <a:rPr lang="en-US" sz="1800" dirty="0">
                <a:solidFill>
                  <a:schemeClr val="accent2"/>
                </a:solidFill>
                <a:cs typeface="Times New Roman" pitchFamily="18" charset="0"/>
              </a:rPr>
              <a:t>XML plan</a:t>
            </a:r>
          </a:p>
          <a:p>
            <a:pPr lvl="1" eaLnBrk="1" hangingPunct="1">
              <a:buFontTx/>
              <a:buBlip>
                <a:blip r:embed="rId4"/>
              </a:buBlip>
              <a:defRPr/>
            </a:pPr>
            <a:endParaRPr lang="en-US" sz="1800" dirty="0">
              <a:solidFill>
                <a:schemeClr val="accent2"/>
              </a:solidFill>
              <a:cs typeface="Times New Roman" pitchFamily="18" charset="0"/>
            </a:endParaRPr>
          </a:p>
          <a:p>
            <a:pPr eaLnBrk="1" hangingPunct="1">
              <a:buFontTx/>
              <a:buNone/>
              <a:defRPr/>
            </a:pPr>
            <a:endParaRPr lang="en-US" sz="2000" dirty="0">
              <a:solidFill>
                <a:schemeClr val="accent2"/>
              </a:solidFill>
              <a:latin typeface="Arial" charset="0"/>
              <a:cs typeface="Times New Roman" pitchFamily="18" charset="0"/>
            </a:endParaRPr>
          </a:p>
        </p:txBody>
      </p:sp>
      <p:sp>
        <p:nvSpPr>
          <p:cNvPr id="10243" name="Text Box 3075"/>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defRPr>
            </a:lvl1pPr>
            <a:lvl2pPr marL="742950" indent="-285750" eaLnBrk="0" hangingPunct="0">
              <a:defRPr sz="2000">
                <a:latin typeface="Times New Roman" pitchFamily="18" charset="0"/>
              </a:defRPr>
            </a:lvl2pPr>
            <a:lvl3pPr marL="1143000" indent="-228600" eaLnBrk="0" hangingPunct="0">
              <a:defRPr sz="2000">
                <a:latin typeface="Times New Roman" pitchFamily="18" charset="0"/>
              </a:defRPr>
            </a:lvl3pPr>
            <a:lvl4pPr marL="1600200" indent="-228600" eaLnBrk="0" hangingPunct="0">
              <a:defRPr sz="2000">
                <a:latin typeface="Times New Roman" pitchFamily="18" charset="0"/>
              </a:defRPr>
            </a:lvl4pPr>
            <a:lvl5pPr marL="2057400" indent="-228600" eaLnBrk="0" hangingPunct="0">
              <a:defRPr sz="2000">
                <a:latin typeface="Times New Roman" pitchFamily="18" charset="0"/>
              </a:defRPr>
            </a:lvl5pPr>
            <a:lvl6pPr marL="2514600" indent="-228600" eaLnBrk="0" fontAlgn="base" hangingPunct="0">
              <a:spcBef>
                <a:spcPct val="0"/>
              </a:spcBef>
              <a:spcAft>
                <a:spcPct val="0"/>
              </a:spcAft>
              <a:defRPr sz="2000">
                <a:latin typeface="Times New Roman" pitchFamily="18" charset="0"/>
              </a:defRPr>
            </a:lvl6pPr>
            <a:lvl7pPr marL="2971800" indent="-228600" eaLnBrk="0" fontAlgn="base" hangingPunct="0">
              <a:spcBef>
                <a:spcPct val="0"/>
              </a:spcBef>
              <a:spcAft>
                <a:spcPct val="0"/>
              </a:spcAft>
              <a:defRPr sz="2000">
                <a:latin typeface="Times New Roman" pitchFamily="18" charset="0"/>
              </a:defRPr>
            </a:lvl7pPr>
            <a:lvl8pPr marL="3429000" indent="-228600" eaLnBrk="0" fontAlgn="base" hangingPunct="0">
              <a:spcBef>
                <a:spcPct val="0"/>
              </a:spcBef>
              <a:spcAft>
                <a:spcPct val="0"/>
              </a:spcAft>
              <a:defRPr sz="2000">
                <a:latin typeface="Times New Roman" pitchFamily="18" charset="0"/>
              </a:defRPr>
            </a:lvl8pPr>
            <a:lvl9pPr marL="3886200" indent="-228600" eaLnBrk="0" fontAlgn="base" hangingPunct="0">
              <a:spcBef>
                <a:spcPct val="0"/>
              </a:spcBef>
              <a:spcAft>
                <a:spcPct val="0"/>
              </a:spcAft>
              <a:defRPr sz="2000">
                <a:latin typeface="Times New Roman" pitchFamily="18" charset="0"/>
              </a:defRPr>
            </a:lvl9pPr>
          </a:lstStyle>
          <a:p>
            <a:r>
              <a:rPr lang="en-US" dirty="0"/>
              <a:t>Displaying Execution Plan</a:t>
            </a:r>
          </a:p>
        </p:txBody>
      </p:sp>
    </p:spTree>
    <p:extLst>
      <p:ext uri="{BB962C8B-B14F-4D97-AF65-F5344CB8AC3E}">
        <p14:creationId xmlns:p14="http://schemas.microsoft.com/office/powerpoint/2010/main" val="756878295"/>
      </p:ext>
    </p:extLst>
  </p:cSld>
  <p:clrMapOvr>
    <a:masterClrMapping/>
  </p:clrMapOvr>
  <p:transition>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074"/>
          <p:cNvSpPr>
            <a:spLocks noGrp="1" noChangeArrowheads="1"/>
          </p:cNvSpPr>
          <p:nvPr>
            <p:ph idx="1"/>
          </p:nvPr>
        </p:nvSpPr>
        <p:spPr bwMode="auto">
          <a:xfrm>
            <a:off x="3032126" y="1598613"/>
            <a:ext cx="7313613" cy="4570412"/>
          </a:xfrm>
          <a:solidFill>
            <a:srgbClr val="FFFFFF"/>
          </a:solidFill>
          <a:ln>
            <a:miter lim="800000"/>
            <a:headEnd/>
            <a:tailEnd/>
          </a:ln>
        </p:spPr>
        <p:txBody>
          <a:bodyPr vert="horz" wrap="square" lIns="91440" tIns="45720" rIns="91440" bIns="45720" numCol="1" rtlCol="0" anchor="t" anchorCtr="0" compatLnSpc="1">
            <a:prstTxWarp prst="textNoShape">
              <a:avLst/>
            </a:prstTxWarp>
            <a:normAutofit/>
          </a:bodyPr>
          <a:lstStyle/>
          <a:p>
            <a:pPr eaLnBrk="1" hangingPunct="1">
              <a:buFontTx/>
              <a:buBlip>
                <a:blip r:embed="rId3"/>
              </a:buBlip>
              <a:defRPr/>
            </a:pPr>
            <a:r>
              <a:rPr lang="en-US" sz="2000" dirty="0">
                <a:solidFill>
                  <a:schemeClr val="accent2"/>
                </a:solidFill>
                <a:latin typeface="Arial" charset="0"/>
                <a:cs typeface="Times New Roman" pitchFamily="18" charset="0"/>
              </a:rPr>
              <a:t>Graphical execution plan:</a:t>
            </a:r>
          </a:p>
          <a:p>
            <a:pPr lvl="1" eaLnBrk="1" hangingPunct="1">
              <a:buFontTx/>
              <a:buBlip>
                <a:blip r:embed="rId4"/>
              </a:buBlip>
              <a:defRPr/>
            </a:pPr>
            <a:r>
              <a:rPr lang="en-US" sz="1800" dirty="0">
                <a:solidFill>
                  <a:schemeClr val="accent2"/>
                </a:solidFill>
                <a:cs typeface="Times New Roman" pitchFamily="18" charset="0"/>
              </a:rPr>
              <a:t>Provides the execution details of a query in the form of a tree structure.</a:t>
            </a:r>
          </a:p>
          <a:p>
            <a:pPr lvl="1" eaLnBrk="1" hangingPunct="1">
              <a:buFontTx/>
              <a:buBlip>
                <a:blip r:embed="rId4"/>
              </a:buBlip>
              <a:defRPr/>
            </a:pPr>
            <a:r>
              <a:rPr lang="en-US" sz="1800" dirty="0">
                <a:solidFill>
                  <a:schemeClr val="accent2"/>
                </a:solidFill>
                <a:cs typeface="Times New Roman" pitchFamily="18" charset="0"/>
              </a:rPr>
              <a:t>Can be either estimated or actual.</a:t>
            </a:r>
          </a:p>
          <a:p>
            <a:pPr marL="342900" lvl="1" indent="-342900">
              <a:buBlip>
                <a:blip r:embed="rId3"/>
              </a:buBlip>
              <a:defRPr/>
            </a:pPr>
            <a:r>
              <a:rPr lang="en-US" sz="2000" dirty="0">
                <a:solidFill>
                  <a:schemeClr val="accent2"/>
                </a:solidFill>
                <a:latin typeface="Arial" charset="0"/>
                <a:cs typeface="Times New Roman" pitchFamily="18" charset="0"/>
              </a:rPr>
              <a:t>The estimated execution plan:</a:t>
            </a:r>
          </a:p>
          <a:p>
            <a:pPr lvl="1" eaLnBrk="1" hangingPunct="1">
              <a:buFontTx/>
              <a:buBlip>
                <a:blip r:embed="rId4"/>
              </a:buBlip>
              <a:defRPr/>
            </a:pPr>
            <a:r>
              <a:rPr lang="en-US" sz="1800" dirty="0">
                <a:solidFill>
                  <a:schemeClr val="accent2"/>
                </a:solidFill>
                <a:cs typeface="Times New Roman" pitchFamily="18" charset="0"/>
              </a:rPr>
              <a:t>Is displayed before the execution of the query.</a:t>
            </a:r>
          </a:p>
          <a:p>
            <a:pPr lvl="1" eaLnBrk="1" hangingPunct="1">
              <a:buFontTx/>
              <a:buBlip>
                <a:blip r:embed="rId4"/>
              </a:buBlip>
              <a:defRPr/>
            </a:pPr>
            <a:r>
              <a:rPr lang="en-US" sz="1800" dirty="0">
                <a:solidFill>
                  <a:schemeClr val="accent2"/>
                </a:solidFill>
                <a:cs typeface="Times New Roman" pitchFamily="18" charset="0"/>
              </a:rPr>
              <a:t>Can be viewed by selecting the query in the Query Editor window and clicking the Display Estimated Execution Plan button on the SQL Editor toolbar.</a:t>
            </a:r>
          </a:p>
          <a:p>
            <a:pPr marL="342900" lvl="1" indent="-342900">
              <a:buBlip>
                <a:blip r:embed="rId3"/>
              </a:buBlip>
              <a:defRPr/>
            </a:pPr>
            <a:r>
              <a:rPr lang="en-US" sz="2000" dirty="0">
                <a:solidFill>
                  <a:schemeClr val="accent2"/>
                </a:solidFill>
                <a:latin typeface="Arial" charset="0"/>
                <a:cs typeface="Times New Roman" pitchFamily="18" charset="0"/>
              </a:rPr>
              <a:t>The actual execution plan:</a:t>
            </a:r>
          </a:p>
          <a:p>
            <a:pPr lvl="1" eaLnBrk="1" hangingPunct="1">
              <a:buFontTx/>
              <a:buBlip>
                <a:blip r:embed="rId4"/>
              </a:buBlip>
              <a:defRPr/>
            </a:pPr>
            <a:r>
              <a:rPr lang="en-US" sz="1800" dirty="0">
                <a:solidFill>
                  <a:schemeClr val="accent2"/>
                </a:solidFill>
                <a:cs typeface="Times New Roman" pitchFamily="18" charset="0"/>
              </a:rPr>
              <a:t>Is displayed after the execution of the query. </a:t>
            </a:r>
          </a:p>
          <a:p>
            <a:pPr eaLnBrk="1" hangingPunct="1">
              <a:buFontTx/>
              <a:buNone/>
              <a:defRPr/>
            </a:pPr>
            <a:endParaRPr lang="en-US" sz="2000" dirty="0">
              <a:solidFill>
                <a:schemeClr val="accent2"/>
              </a:solidFill>
              <a:latin typeface="Arial" charset="0"/>
              <a:cs typeface="Times New Roman" pitchFamily="18" charset="0"/>
            </a:endParaRPr>
          </a:p>
        </p:txBody>
      </p:sp>
      <p:sp>
        <p:nvSpPr>
          <p:cNvPr id="11267" name="Text Box 3075"/>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defRPr>
            </a:lvl1pPr>
            <a:lvl2pPr marL="742950" indent="-285750" eaLnBrk="0" hangingPunct="0">
              <a:defRPr sz="2000">
                <a:latin typeface="Times New Roman" pitchFamily="18" charset="0"/>
              </a:defRPr>
            </a:lvl2pPr>
            <a:lvl3pPr marL="1143000" indent="-228600" eaLnBrk="0" hangingPunct="0">
              <a:defRPr sz="2000">
                <a:latin typeface="Times New Roman" pitchFamily="18" charset="0"/>
              </a:defRPr>
            </a:lvl3pPr>
            <a:lvl4pPr marL="1600200" indent="-228600" eaLnBrk="0" hangingPunct="0">
              <a:defRPr sz="2000">
                <a:latin typeface="Times New Roman" pitchFamily="18" charset="0"/>
              </a:defRPr>
            </a:lvl4pPr>
            <a:lvl5pPr marL="2057400" indent="-228600" eaLnBrk="0" hangingPunct="0">
              <a:defRPr sz="2000">
                <a:latin typeface="Times New Roman" pitchFamily="18" charset="0"/>
              </a:defRPr>
            </a:lvl5pPr>
            <a:lvl6pPr marL="2514600" indent="-228600" eaLnBrk="0" fontAlgn="base" hangingPunct="0">
              <a:spcBef>
                <a:spcPct val="0"/>
              </a:spcBef>
              <a:spcAft>
                <a:spcPct val="0"/>
              </a:spcAft>
              <a:defRPr sz="2000">
                <a:latin typeface="Times New Roman" pitchFamily="18" charset="0"/>
              </a:defRPr>
            </a:lvl6pPr>
            <a:lvl7pPr marL="2971800" indent="-228600" eaLnBrk="0" fontAlgn="base" hangingPunct="0">
              <a:spcBef>
                <a:spcPct val="0"/>
              </a:spcBef>
              <a:spcAft>
                <a:spcPct val="0"/>
              </a:spcAft>
              <a:defRPr sz="2000">
                <a:latin typeface="Times New Roman" pitchFamily="18" charset="0"/>
              </a:defRPr>
            </a:lvl7pPr>
            <a:lvl8pPr marL="3429000" indent="-228600" eaLnBrk="0" fontAlgn="base" hangingPunct="0">
              <a:spcBef>
                <a:spcPct val="0"/>
              </a:spcBef>
              <a:spcAft>
                <a:spcPct val="0"/>
              </a:spcAft>
              <a:defRPr sz="2000">
                <a:latin typeface="Times New Roman" pitchFamily="18" charset="0"/>
              </a:defRPr>
            </a:lvl8pPr>
            <a:lvl9pPr marL="3886200" indent="-228600" eaLnBrk="0" fontAlgn="base" hangingPunct="0">
              <a:spcBef>
                <a:spcPct val="0"/>
              </a:spcBef>
              <a:spcAft>
                <a:spcPct val="0"/>
              </a:spcAft>
              <a:defRPr sz="2000">
                <a:latin typeface="Times New Roman" pitchFamily="18" charset="0"/>
              </a:defRPr>
            </a:lvl9pPr>
          </a:lstStyle>
          <a:p>
            <a:r>
              <a:rPr lang="en-US" dirty="0"/>
              <a:t>Displaying Execution Plan (Contd.)</a:t>
            </a:r>
          </a:p>
        </p:txBody>
      </p:sp>
    </p:spTree>
    <p:extLst>
      <p:ext uri="{BB962C8B-B14F-4D97-AF65-F5344CB8AC3E}">
        <p14:creationId xmlns:p14="http://schemas.microsoft.com/office/powerpoint/2010/main" val="353222859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idx="1"/>
          </p:nvPr>
        </p:nvSpPr>
        <p:spPr bwMode="auto">
          <a:xfrm>
            <a:off x="3032126"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buFontTx/>
              <a:buBlip>
                <a:blip r:embed="rId3"/>
              </a:buBlip>
            </a:pPr>
            <a:r>
              <a:rPr lang="en-US" sz="2000">
                <a:solidFill>
                  <a:schemeClr val="accent2"/>
                </a:solidFill>
                <a:latin typeface="Arial "/>
              </a:rPr>
              <a:t>Execute the function by using the following statements:</a:t>
            </a:r>
          </a:p>
          <a:p>
            <a:pPr lvl="1" indent="-277813">
              <a:buNone/>
            </a:pPr>
            <a:r>
              <a:rPr lang="en-US" sz="1800">
                <a:solidFill>
                  <a:schemeClr val="accent2"/>
                </a:solidFill>
                <a:latin typeface="Arial "/>
              </a:rPr>
              <a:t>	</a:t>
            </a:r>
            <a:r>
              <a:rPr lang="en-US" sz="1600">
                <a:solidFill>
                  <a:schemeClr val="accent2"/>
                </a:solidFill>
                <a:latin typeface="Courier New" pitchFamily="49" charset="0"/>
                <a:cs typeface="Courier New" pitchFamily="49" charset="0"/>
              </a:rPr>
              <a:t>DECLARE @PayRate float </a:t>
            </a:r>
          </a:p>
          <a:p>
            <a:pPr lvl="1" indent="-277813">
              <a:buNone/>
            </a:pPr>
            <a:r>
              <a:rPr lang="en-US" sz="1600">
                <a:solidFill>
                  <a:schemeClr val="accent2"/>
                </a:solidFill>
                <a:latin typeface="Courier New" pitchFamily="49" charset="0"/>
                <a:cs typeface="Courier New" pitchFamily="49" charset="0"/>
              </a:rPr>
              <a:t>	SET @PayRate = HumanResources.MonthlySal(12.25) </a:t>
            </a:r>
          </a:p>
          <a:p>
            <a:pPr lvl="1" indent="-277813">
              <a:buNone/>
            </a:pPr>
            <a:r>
              <a:rPr lang="en-US" sz="1600">
                <a:solidFill>
                  <a:schemeClr val="accent2"/>
                </a:solidFill>
                <a:latin typeface="Courier New" pitchFamily="49" charset="0"/>
                <a:cs typeface="Courier New" pitchFamily="49" charset="0"/>
              </a:rPr>
              <a:t>	PRINT @PayRate</a:t>
            </a:r>
          </a:p>
          <a:p>
            <a:pPr lvl="1" indent="-277813">
              <a:buNone/>
            </a:pPr>
            <a:endParaRPr lang="en-US" sz="1800">
              <a:solidFill>
                <a:schemeClr val="accent2"/>
              </a:solidFill>
              <a:latin typeface="Arial "/>
            </a:endParaRPr>
          </a:p>
        </p:txBody>
      </p:sp>
      <p:sp>
        <p:nvSpPr>
          <p:cNvPr id="9219" name="Text Box 3"/>
          <p:cNvSpPr txBox="1">
            <a:spLocks noChangeArrowheads="1"/>
          </p:cNvSpPr>
          <p:nvPr/>
        </p:nvSpPr>
        <p:spPr bwMode="auto">
          <a:xfrm>
            <a:off x="173355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defRPr>
            </a:lvl1pPr>
            <a:lvl2pPr marL="742950" indent="-285750" eaLnBrk="0" hangingPunct="0">
              <a:defRPr sz="2400">
                <a:latin typeface="Times New Roman" pitchFamily="18" charset="0"/>
              </a:defRPr>
            </a:lvl2pPr>
            <a:lvl3pPr marL="1143000" indent="-228600" eaLnBrk="0" hangingPunct="0">
              <a:defRPr sz="2400">
                <a:latin typeface="Times New Roman" pitchFamily="18" charset="0"/>
              </a:defRPr>
            </a:lvl3pPr>
            <a:lvl4pPr marL="1600200" indent="-228600" eaLnBrk="0" hangingPunct="0">
              <a:defRPr sz="2400">
                <a:latin typeface="Times New Roman" pitchFamily="18" charset="0"/>
              </a:defRPr>
            </a:lvl4pPr>
            <a:lvl5pPr marL="2057400" indent="-228600" eaLnBrk="0" hangingPunct="0">
              <a:defRPr sz="2400">
                <a:latin typeface="Times New Roman" pitchFamily="18" charset="0"/>
              </a:defRPr>
            </a:lvl5pPr>
            <a:lvl6pPr marL="2514600" indent="-228600" eaLnBrk="0" fontAlgn="base" hangingPunct="0">
              <a:spcBef>
                <a:spcPct val="0"/>
              </a:spcBef>
              <a:spcAft>
                <a:spcPct val="0"/>
              </a:spcAft>
              <a:defRPr sz="2400">
                <a:latin typeface="Times New Roman" pitchFamily="18" charset="0"/>
              </a:defRPr>
            </a:lvl6pPr>
            <a:lvl7pPr marL="2971800" indent="-228600" eaLnBrk="0" fontAlgn="base" hangingPunct="0">
              <a:spcBef>
                <a:spcPct val="0"/>
              </a:spcBef>
              <a:spcAft>
                <a:spcPct val="0"/>
              </a:spcAft>
              <a:defRPr sz="2400">
                <a:latin typeface="Times New Roman" pitchFamily="18" charset="0"/>
              </a:defRPr>
            </a:lvl7pPr>
            <a:lvl8pPr marL="3429000" indent="-228600" eaLnBrk="0" fontAlgn="base" hangingPunct="0">
              <a:spcBef>
                <a:spcPct val="0"/>
              </a:spcBef>
              <a:spcAft>
                <a:spcPct val="0"/>
              </a:spcAft>
              <a:defRPr sz="2400">
                <a:latin typeface="Times New Roman" pitchFamily="18" charset="0"/>
              </a:defRPr>
            </a:lvl8pPr>
            <a:lvl9pPr marL="3886200" indent="-228600" eaLnBrk="0" fontAlgn="base" hangingPunct="0">
              <a:spcBef>
                <a:spcPct val="0"/>
              </a:spcBef>
              <a:spcAft>
                <a:spcPct val="0"/>
              </a:spcAft>
              <a:defRPr sz="2400">
                <a:latin typeface="Times New Roman" pitchFamily="18" charset="0"/>
              </a:defRPr>
            </a:lvl9pPr>
          </a:lstStyle>
          <a:p>
            <a:r>
              <a:rPr lang="en-US"/>
              <a:t>Creating UDFs (Contd.)</a:t>
            </a:r>
          </a:p>
        </p:txBody>
      </p:sp>
      <p:sp>
        <p:nvSpPr>
          <p:cNvPr id="6" name="TextBox 5"/>
          <p:cNvSpPr txBox="1">
            <a:spLocks noChangeArrowheads="1"/>
          </p:cNvSpPr>
          <p:nvPr/>
        </p:nvSpPr>
        <p:spPr bwMode="auto">
          <a:xfrm>
            <a:off x="3751263" y="2992439"/>
            <a:ext cx="480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a:solidFill>
                  <a:srgbClr val="C00000"/>
                </a:solidFill>
                <a:latin typeface="Arial "/>
              </a:rPr>
              <a:t>Stores a value returned by the MonthlySal function in the @PayRate variable.</a:t>
            </a:r>
          </a:p>
        </p:txBody>
      </p:sp>
    </p:spTree>
    <p:extLst>
      <p:ext uri="{BB962C8B-B14F-4D97-AF65-F5344CB8AC3E}">
        <p14:creationId xmlns:p14="http://schemas.microsoft.com/office/powerpoint/2010/main" val="2503614489"/>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par>
                                <p:cTn id="8" presetID="3" presetClass="emph" presetSubtype="2" fill="hold" nodeType="withEffect">
                                  <p:stCondLst>
                                    <p:cond delay="0"/>
                                  </p:stCondLst>
                                  <p:childTnLst>
                                    <p:animClr clrSpc="rgb" dir="cw">
                                      <p:cBhvr override="childStyle">
                                        <p:cTn id="9" dur="500" fill="hold"/>
                                        <p:tgtEl>
                                          <p:spTgt spid="11266">
                                            <p:txEl>
                                              <p:pRg st="2" end="2"/>
                                            </p:txEl>
                                          </p:spTgt>
                                        </p:tgtEl>
                                        <p:attrNameLst>
                                          <p:attrName>style.color</p:attrName>
                                        </p:attrNameLst>
                                      </p:cBhvr>
                                      <p:to>
                                        <a:srgbClr val="FF33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074"/>
          <p:cNvSpPr>
            <a:spLocks noGrp="1" noChangeArrowheads="1"/>
          </p:cNvSpPr>
          <p:nvPr>
            <p:ph idx="1"/>
          </p:nvPr>
        </p:nvSpPr>
        <p:spPr bwMode="auto">
          <a:xfrm>
            <a:off x="3032126" y="1598613"/>
            <a:ext cx="7313613" cy="4570412"/>
          </a:xfrm>
          <a:solidFill>
            <a:srgbClr val="FFFFFF"/>
          </a:solidFill>
          <a:ln>
            <a:miter lim="800000"/>
            <a:headEnd/>
            <a:tailEnd/>
          </a:ln>
        </p:spPr>
        <p:txBody>
          <a:bodyPr vert="horz" wrap="square" lIns="91440" tIns="45720" rIns="91440" bIns="45720" numCol="1" rtlCol="0" anchor="t" anchorCtr="0" compatLnSpc="1">
            <a:prstTxWarp prst="textNoShape">
              <a:avLst/>
            </a:prstTxWarp>
            <a:normAutofit/>
          </a:bodyPr>
          <a:lstStyle/>
          <a:p>
            <a:pPr marL="342900" lvl="1" indent="-342900">
              <a:buBlip>
                <a:blip r:embed="rId3"/>
              </a:buBlip>
              <a:defRPr/>
            </a:pPr>
            <a:r>
              <a:rPr lang="en-US" sz="2000" dirty="0">
                <a:solidFill>
                  <a:schemeClr val="accent2"/>
                </a:solidFill>
                <a:latin typeface="Arial" charset="0"/>
                <a:cs typeface="Times New Roman" pitchFamily="18" charset="0"/>
              </a:rPr>
              <a:t>You can view the execution plan by either of the following ways:</a:t>
            </a:r>
          </a:p>
          <a:p>
            <a:pPr lvl="1" eaLnBrk="1" hangingPunct="1">
              <a:buFontTx/>
              <a:buBlip>
                <a:blip r:embed="rId4"/>
              </a:buBlip>
              <a:defRPr/>
            </a:pPr>
            <a:r>
              <a:rPr lang="en-US" sz="1800" dirty="0">
                <a:solidFill>
                  <a:schemeClr val="accent2"/>
                </a:solidFill>
                <a:latin typeface="Arial" charset="0"/>
                <a:cs typeface="Times New Roman" pitchFamily="18" charset="0"/>
              </a:rPr>
              <a:t>Clicking the Include Action Execution Plan button on the SQL Editor toolbar</a:t>
            </a:r>
          </a:p>
          <a:p>
            <a:pPr lvl="1" eaLnBrk="1" hangingPunct="1">
              <a:buFontTx/>
              <a:buBlip>
                <a:blip r:embed="rId4"/>
              </a:buBlip>
              <a:defRPr/>
            </a:pPr>
            <a:r>
              <a:rPr lang="en-US" sz="1800" dirty="0">
                <a:solidFill>
                  <a:schemeClr val="accent2"/>
                </a:solidFill>
                <a:latin typeface="Arial" charset="0"/>
                <a:cs typeface="Times New Roman" pitchFamily="18" charset="0"/>
              </a:rPr>
              <a:t>Right-clicking the query and selecting the Include Action Execution Plan option</a:t>
            </a:r>
          </a:p>
          <a:p>
            <a:pPr lvl="1" eaLnBrk="1" hangingPunct="1">
              <a:buFontTx/>
              <a:buBlip>
                <a:blip r:embed="rId4"/>
              </a:buBlip>
              <a:defRPr/>
            </a:pPr>
            <a:r>
              <a:rPr lang="en-US" sz="1800" dirty="0">
                <a:solidFill>
                  <a:schemeClr val="accent2"/>
                </a:solidFill>
                <a:latin typeface="Arial" charset="0"/>
                <a:cs typeface="Times New Roman" pitchFamily="18" charset="0"/>
              </a:rPr>
              <a:t>Selecting the Include Action Execution Plan option from the query menu</a:t>
            </a:r>
          </a:p>
          <a:p>
            <a:pPr marL="342900" lvl="1" indent="-342900">
              <a:buBlip>
                <a:blip r:embed="rId3"/>
              </a:buBlip>
              <a:defRPr/>
            </a:pPr>
            <a:endParaRPr lang="en-US" sz="2000" dirty="0">
              <a:solidFill>
                <a:schemeClr val="accent2"/>
              </a:solidFill>
              <a:latin typeface="Arial" charset="0"/>
              <a:cs typeface="Times New Roman" pitchFamily="18" charset="0"/>
            </a:endParaRPr>
          </a:p>
          <a:p>
            <a:pPr eaLnBrk="1" hangingPunct="1">
              <a:buFontTx/>
              <a:buNone/>
              <a:defRPr/>
            </a:pPr>
            <a:endParaRPr lang="en-US" sz="2000" dirty="0">
              <a:solidFill>
                <a:schemeClr val="accent2"/>
              </a:solidFill>
              <a:latin typeface="Arial" charset="0"/>
              <a:cs typeface="Times New Roman" pitchFamily="18" charset="0"/>
            </a:endParaRPr>
          </a:p>
          <a:p>
            <a:pPr eaLnBrk="1" hangingPunct="1">
              <a:buFontTx/>
              <a:buBlip>
                <a:blip r:embed="rId3"/>
              </a:buBlip>
              <a:defRPr/>
            </a:pPr>
            <a:endParaRPr lang="en-US" sz="2000" dirty="0">
              <a:solidFill>
                <a:schemeClr val="accent2"/>
              </a:solidFill>
              <a:latin typeface="Arial" charset="0"/>
              <a:cs typeface="Times New Roman" pitchFamily="18" charset="0"/>
            </a:endParaRPr>
          </a:p>
          <a:p>
            <a:pPr marL="342900" lvl="1" indent="-342900">
              <a:buBlip>
                <a:blip r:embed="rId3"/>
              </a:buBlip>
              <a:defRPr/>
            </a:pPr>
            <a:endParaRPr lang="en-US" sz="2000" dirty="0">
              <a:solidFill>
                <a:schemeClr val="accent2"/>
              </a:solidFill>
              <a:latin typeface="Arial" charset="0"/>
              <a:cs typeface="Times New Roman" pitchFamily="18" charset="0"/>
            </a:endParaRPr>
          </a:p>
          <a:p>
            <a:pPr eaLnBrk="1" hangingPunct="1">
              <a:buFontTx/>
              <a:buNone/>
              <a:defRPr/>
            </a:pPr>
            <a:endParaRPr lang="en-US" sz="2000" dirty="0">
              <a:solidFill>
                <a:schemeClr val="accent2"/>
              </a:solidFill>
              <a:latin typeface="Arial" charset="0"/>
              <a:cs typeface="Times New Roman" pitchFamily="18" charset="0"/>
            </a:endParaRPr>
          </a:p>
          <a:p>
            <a:pPr eaLnBrk="1" hangingPunct="1">
              <a:buFontTx/>
              <a:buBlip>
                <a:blip r:embed="rId3"/>
              </a:buBlip>
              <a:defRPr/>
            </a:pPr>
            <a:endParaRPr lang="en-US" sz="2000" dirty="0">
              <a:solidFill>
                <a:schemeClr val="accent2"/>
              </a:solidFill>
              <a:latin typeface="Arial" charset="0"/>
              <a:cs typeface="Times New Roman" pitchFamily="18" charset="0"/>
            </a:endParaRPr>
          </a:p>
          <a:p>
            <a:pPr eaLnBrk="1" hangingPunct="1">
              <a:buFontTx/>
              <a:buNone/>
              <a:defRPr/>
            </a:pPr>
            <a:endParaRPr lang="en-US" sz="2000" dirty="0">
              <a:solidFill>
                <a:schemeClr val="accent2"/>
              </a:solidFill>
              <a:latin typeface="Arial" charset="0"/>
              <a:cs typeface="Times New Roman" pitchFamily="18" charset="0"/>
            </a:endParaRPr>
          </a:p>
        </p:txBody>
      </p:sp>
      <p:sp>
        <p:nvSpPr>
          <p:cNvPr id="12291" name="Text Box 3075"/>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defRPr>
            </a:lvl1pPr>
            <a:lvl2pPr marL="742950" indent="-285750" eaLnBrk="0" hangingPunct="0">
              <a:defRPr sz="2000">
                <a:latin typeface="Times New Roman" pitchFamily="18" charset="0"/>
              </a:defRPr>
            </a:lvl2pPr>
            <a:lvl3pPr marL="1143000" indent="-228600" eaLnBrk="0" hangingPunct="0">
              <a:defRPr sz="2000">
                <a:latin typeface="Times New Roman" pitchFamily="18" charset="0"/>
              </a:defRPr>
            </a:lvl3pPr>
            <a:lvl4pPr marL="1600200" indent="-228600" eaLnBrk="0" hangingPunct="0">
              <a:defRPr sz="2000">
                <a:latin typeface="Times New Roman" pitchFamily="18" charset="0"/>
              </a:defRPr>
            </a:lvl4pPr>
            <a:lvl5pPr marL="2057400" indent="-228600" eaLnBrk="0" hangingPunct="0">
              <a:defRPr sz="2000">
                <a:latin typeface="Times New Roman" pitchFamily="18" charset="0"/>
              </a:defRPr>
            </a:lvl5pPr>
            <a:lvl6pPr marL="2514600" indent="-228600" eaLnBrk="0" fontAlgn="base" hangingPunct="0">
              <a:spcBef>
                <a:spcPct val="0"/>
              </a:spcBef>
              <a:spcAft>
                <a:spcPct val="0"/>
              </a:spcAft>
              <a:defRPr sz="2000">
                <a:latin typeface="Times New Roman" pitchFamily="18" charset="0"/>
              </a:defRPr>
            </a:lvl6pPr>
            <a:lvl7pPr marL="2971800" indent="-228600" eaLnBrk="0" fontAlgn="base" hangingPunct="0">
              <a:spcBef>
                <a:spcPct val="0"/>
              </a:spcBef>
              <a:spcAft>
                <a:spcPct val="0"/>
              </a:spcAft>
              <a:defRPr sz="2000">
                <a:latin typeface="Times New Roman" pitchFamily="18" charset="0"/>
              </a:defRPr>
            </a:lvl7pPr>
            <a:lvl8pPr marL="3429000" indent="-228600" eaLnBrk="0" fontAlgn="base" hangingPunct="0">
              <a:spcBef>
                <a:spcPct val="0"/>
              </a:spcBef>
              <a:spcAft>
                <a:spcPct val="0"/>
              </a:spcAft>
              <a:defRPr sz="2000">
                <a:latin typeface="Times New Roman" pitchFamily="18" charset="0"/>
              </a:defRPr>
            </a:lvl8pPr>
            <a:lvl9pPr marL="3886200" indent="-228600" eaLnBrk="0" fontAlgn="base" hangingPunct="0">
              <a:spcBef>
                <a:spcPct val="0"/>
              </a:spcBef>
              <a:spcAft>
                <a:spcPct val="0"/>
              </a:spcAft>
              <a:defRPr sz="2000">
                <a:latin typeface="Times New Roman" pitchFamily="18" charset="0"/>
              </a:defRPr>
            </a:lvl9pPr>
          </a:lstStyle>
          <a:p>
            <a:r>
              <a:rPr lang="en-US" dirty="0"/>
              <a:t>Displaying Execution Plan (Contd.)</a:t>
            </a:r>
          </a:p>
        </p:txBody>
      </p:sp>
    </p:spTree>
    <p:extLst>
      <p:ext uri="{BB962C8B-B14F-4D97-AF65-F5344CB8AC3E}">
        <p14:creationId xmlns:p14="http://schemas.microsoft.com/office/powerpoint/2010/main" val="517430778"/>
      </p:ext>
    </p:extLst>
  </p:cSld>
  <p:clrMapOvr>
    <a:masterClrMapping/>
  </p:clrMapOvr>
  <p:transition>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074"/>
          <p:cNvSpPr>
            <a:spLocks noGrp="1" noChangeArrowheads="1"/>
          </p:cNvSpPr>
          <p:nvPr>
            <p:ph idx="1"/>
          </p:nvPr>
        </p:nvSpPr>
        <p:spPr bwMode="auto">
          <a:xfrm>
            <a:off x="3032126"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342900" lvl="1" indent="-342900">
              <a:buBlip>
                <a:blip r:embed="rId3"/>
              </a:buBlip>
            </a:pPr>
            <a:r>
              <a:rPr lang="en-US" sz="2000">
                <a:solidFill>
                  <a:schemeClr val="accent2"/>
                </a:solidFill>
                <a:cs typeface="Times New Roman" pitchFamily="18" charset="0"/>
              </a:rPr>
              <a:t>For example:</a:t>
            </a:r>
            <a:r>
              <a:rPr lang="en-US" sz="1800">
                <a:solidFill>
                  <a:schemeClr val="accent2"/>
                </a:solidFill>
                <a:cs typeface="Times New Roman" pitchFamily="18" charset="0"/>
              </a:rPr>
              <a:t>	</a:t>
            </a:r>
            <a:r>
              <a:rPr lang="en-US" sz="1600">
                <a:solidFill>
                  <a:schemeClr val="accent2"/>
                </a:solidFill>
                <a:cs typeface="Times New Roman" pitchFamily="18" charset="0"/>
              </a:rPr>
              <a:t/>
            </a:r>
            <a:br>
              <a:rPr lang="en-US" sz="1600">
                <a:solidFill>
                  <a:schemeClr val="accent2"/>
                </a:solidFill>
                <a:cs typeface="Times New Roman" pitchFamily="18" charset="0"/>
              </a:rPr>
            </a:br>
            <a:r>
              <a:rPr lang="en-US" sz="1600">
                <a:solidFill>
                  <a:schemeClr val="accent2"/>
                </a:solidFill>
                <a:latin typeface="Courier New" pitchFamily="49" charset="0"/>
                <a:cs typeface="Courier New" pitchFamily="49" charset="0"/>
              </a:rPr>
              <a:t>    SELECT e.EmployeeID,e.Title, eph.Rate, </a:t>
            </a:r>
          </a:p>
          <a:p>
            <a:pPr marL="342900" lvl="1" indent="-342900">
              <a:buNone/>
            </a:pPr>
            <a:r>
              <a:rPr lang="en-US" sz="1600">
                <a:solidFill>
                  <a:schemeClr val="accent2"/>
                </a:solidFill>
                <a:latin typeface="Courier New" pitchFamily="49" charset="0"/>
                <a:cs typeface="Courier New" pitchFamily="49" charset="0"/>
              </a:rPr>
              <a:t>	    eph.PayFrequency FROM HumanResources.Employee e </a:t>
            </a:r>
          </a:p>
          <a:p>
            <a:pPr marL="342900" lvl="1" indent="-342900">
              <a:buNone/>
            </a:pPr>
            <a:r>
              <a:rPr lang="en-US" sz="1600">
                <a:solidFill>
                  <a:schemeClr val="accent2"/>
                </a:solidFill>
                <a:latin typeface="Courier New" pitchFamily="49" charset="0"/>
                <a:cs typeface="Courier New" pitchFamily="49" charset="0"/>
              </a:rPr>
              <a:t>	    JOIN HumanResources.EmployeePayHistory eph </a:t>
            </a:r>
          </a:p>
          <a:p>
            <a:pPr marL="342900" lvl="1" indent="-342900">
              <a:buNone/>
            </a:pPr>
            <a:r>
              <a:rPr lang="en-US" sz="1600">
                <a:solidFill>
                  <a:schemeClr val="accent2"/>
                </a:solidFill>
                <a:latin typeface="Courier New" pitchFamily="49" charset="0"/>
                <a:cs typeface="Courier New" pitchFamily="49" charset="0"/>
              </a:rPr>
              <a:t>	    ON e.EmployeeID = eph.EmployeeID</a:t>
            </a:r>
          </a:p>
          <a:p>
            <a:pPr marL="342900" lvl="1" indent="-342900">
              <a:buBlip>
                <a:blip r:embed="rId3"/>
              </a:buBlip>
            </a:pPr>
            <a:r>
              <a:rPr lang="en-US" sz="2000">
                <a:solidFill>
                  <a:schemeClr val="accent2"/>
                </a:solidFill>
                <a:cs typeface="Times New Roman" pitchFamily="18" charset="0"/>
              </a:rPr>
              <a:t>The following figure displays the graphical execution plan of the preceding query.</a:t>
            </a:r>
          </a:p>
        </p:txBody>
      </p:sp>
      <p:sp>
        <p:nvSpPr>
          <p:cNvPr id="13315" name="Text Box 3075"/>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defRPr>
            </a:lvl1pPr>
            <a:lvl2pPr marL="742950" indent="-285750" eaLnBrk="0" hangingPunct="0">
              <a:defRPr sz="2000">
                <a:latin typeface="Times New Roman" pitchFamily="18" charset="0"/>
              </a:defRPr>
            </a:lvl2pPr>
            <a:lvl3pPr marL="1143000" indent="-228600" eaLnBrk="0" hangingPunct="0">
              <a:defRPr sz="2000">
                <a:latin typeface="Times New Roman" pitchFamily="18" charset="0"/>
              </a:defRPr>
            </a:lvl3pPr>
            <a:lvl4pPr marL="1600200" indent="-228600" eaLnBrk="0" hangingPunct="0">
              <a:defRPr sz="2000">
                <a:latin typeface="Times New Roman" pitchFamily="18" charset="0"/>
              </a:defRPr>
            </a:lvl4pPr>
            <a:lvl5pPr marL="2057400" indent="-228600" eaLnBrk="0" hangingPunct="0">
              <a:defRPr sz="2000">
                <a:latin typeface="Times New Roman" pitchFamily="18" charset="0"/>
              </a:defRPr>
            </a:lvl5pPr>
            <a:lvl6pPr marL="2514600" indent="-228600" eaLnBrk="0" fontAlgn="base" hangingPunct="0">
              <a:spcBef>
                <a:spcPct val="0"/>
              </a:spcBef>
              <a:spcAft>
                <a:spcPct val="0"/>
              </a:spcAft>
              <a:defRPr sz="2000">
                <a:latin typeface="Times New Roman" pitchFamily="18" charset="0"/>
              </a:defRPr>
            </a:lvl6pPr>
            <a:lvl7pPr marL="2971800" indent="-228600" eaLnBrk="0" fontAlgn="base" hangingPunct="0">
              <a:spcBef>
                <a:spcPct val="0"/>
              </a:spcBef>
              <a:spcAft>
                <a:spcPct val="0"/>
              </a:spcAft>
              <a:defRPr sz="2000">
                <a:latin typeface="Times New Roman" pitchFamily="18" charset="0"/>
              </a:defRPr>
            </a:lvl7pPr>
            <a:lvl8pPr marL="3429000" indent="-228600" eaLnBrk="0" fontAlgn="base" hangingPunct="0">
              <a:spcBef>
                <a:spcPct val="0"/>
              </a:spcBef>
              <a:spcAft>
                <a:spcPct val="0"/>
              </a:spcAft>
              <a:defRPr sz="2000">
                <a:latin typeface="Times New Roman" pitchFamily="18" charset="0"/>
              </a:defRPr>
            </a:lvl8pPr>
            <a:lvl9pPr marL="3886200" indent="-228600" eaLnBrk="0" fontAlgn="base" hangingPunct="0">
              <a:spcBef>
                <a:spcPct val="0"/>
              </a:spcBef>
              <a:spcAft>
                <a:spcPct val="0"/>
              </a:spcAft>
              <a:defRPr sz="2000">
                <a:latin typeface="Times New Roman" pitchFamily="18" charset="0"/>
              </a:defRPr>
            </a:lvl9pPr>
          </a:lstStyle>
          <a:p>
            <a:r>
              <a:rPr lang="en-US" dirty="0"/>
              <a:t>Displaying Execution Plan (Contd.)</a:t>
            </a:r>
          </a:p>
        </p:txBody>
      </p:sp>
      <p:pic>
        <p:nvPicPr>
          <p:cNvPr id="1331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1" y="4038600"/>
            <a:ext cx="6310313" cy="1828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7276418"/>
      </p:ext>
    </p:extLst>
  </p:cSld>
  <p:clrMapOvr>
    <a:masterClrMapping/>
  </p:clrMapOvr>
  <p:transition>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074"/>
          <p:cNvSpPr>
            <a:spLocks noGrp="1" noChangeArrowheads="1"/>
          </p:cNvSpPr>
          <p:nvPr>
            <p:ph idx="1"/>
          </p:nvPr>
        </p:nvSpPr>
        <p:spPr bwMode="auto">
          <a:xfrm>
            <a:off x="3032126" y="1598613"/>
            <a:ext cx="7313613" cy="4570412"/>
          </a:xfrm>
          <a:solidFill>
            <a:srgbClr val="FFFFFF"/>
          </a:solidFill>
          <a:ln>
            <a:miter lim="800000"/>
            <a:headEnd/>
            <a:tailEnd/>
          </a:ln>
        </p:spPr>
        <p:txBody>
          <a:bodyPr vert="horz" wrap="square" lIns="91440" tIns="45720" rIns="91440" bIns="45720" numCol="1" rtlCol="0" anchor="t" anchorCtr="0" compatLnSpc="1">
            <a:prstTxWarp prst="textNoShape">
              <a:avLst/>
            </a:prstTxWarp>
            <a:normAutofit/>
          </a:bodyPr>
          <a:lstStyle/>
          <a:p>
            <a:pPr marL="342900" lvl="1" indent="-342900">
              <a:buBlip>
                <a:blip r:embed="rId3"/>
              </a:buBlip>
              <a:defRPr/>
            </a:pPr>
            <a:r>
              <a:rPr lang="en-US" sz="2000" dirty="0">
                <a:solidFill>
                  <a:schemeClr val="accent2"/>
                </a:solidFill>
                <a:latin typeface="Arial" charset="0"/>
                <a:cs typeface="Times New Roman" pitchFamily="18" charset="0"/>
              </a:rPr>
              <a:t>The text execution plan:</a:t>
            </a:r>
          </a:p>
          <a:p>
            <a:pPr lvl="1" eaLnBrk="1" hangingPunct="1">
              <a:buFontTx/>
              <a:buBlip>
                <a:blip r:embed="rId4"/>
              </a:buBlip>
              <a:defRPr/>
            </a:pPr>
            <a:r>
              <a:rPr lang="en-US" sz="1800" dirty="0">
                <a:solidFill>
                  <a:schemeClr val="accent2"/>
                </a:solidFill>
                <a:latin typeface="Arial" charset="0"/>
                <a:cs typeface="Times New Roman" pitchFamily="18" charset="0"/>
              </a:rPr>
              <a:t>Displays all the information regarding the execution plan in the form of a single representation. </a:t>
            </a:r>
          </a:p>
          <a:p>
            <a:pPr marL="342900" lvl="1" indent="-342900">
              <a:buBlip>
                <a:blip r:embed="rId3"/>
              </a:buBlip>
              <a:defRPr/>
            </a:pPr>
            <a:r>
              <a:rPr lang="en-US" sz="2000" dirty="0">
                <a:solidFill>
                  <a:schemeClr val="accent2"/>
                </a:solidFill>
                <a:latin typeface="Arial" charset="0"/>
                <a:cs typeface="Times New Roman" pitchFamily="18" charset="0"/>
              </a:rPr>
              <a:t>To display the text plan, you first need to activate the text execution plan using  the following command:</a:t>
            </a:r>
          </a:p>
          <a:p>
            <a:pPr>
              <a:buFontTx/>
              <a:buNone/>
              <a:defRPr/>
            </a:pPr>
            <a:r>
              <a:rPr lang="en-US" sz="1400" dirty="0">
                <a:solidFill>
                  <a:schemeClr val="accent2"/>
                </a:solidFill>
                <a:latin typeface="Courier New" pitchFamily="49" charset="0"/>
                <a:cs typeface="Courier New" pitchFamily="49" charset="0"/>
              </a:rPr>
              <a:t>		</a:t>
            </a:r>
            <a:r>
              <a:rPr lang="en-US" sz="1600" dirty="0">
                <a:solidFill>
                  <a:schemeClr val="accent2"/>
                </a:solidFill>
                <a:latin typeface="Courier New" pitchFamily="49" charset="0"/>
                <a:cs typeface="Courier New" pitchFamily="49" charset="0"/>
              </a:rPr>
              <a:t>SET SHOWPLAN_ALL ON</a:t>
            </a:r>
          </a:p>
          <a:p>
            <a:pPr>
              <a:buFontTx/>
              <a:buNone/>
              <a:defRPr/>
            </a:pPr>
            <a:endParaRPr lang="en-US" dirty="0"/>
          </a:p>
        </p:txBody>
      </p:sp>
      <p:sp>
        <p:nvSpPr>
          <p:cNvPr id="14339" name="Text Box 3075"/>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defRPr>
            </a:lvl1pPr>
            <a:lvl2pPr marL="742950" indent="-285750" eaLnBrk="0" hangingPunct="0">
              <a:defRPr sz="2000">
                <a:latin typeface="Times New Roman" pitchFamily="18" charset="0"/>
              </a:defRPr>
            </a:lvl2pPr>
            <a:lvl3pPr marL="1143000" indent="-228600" eaLnBrk="0" hangingPunct="0">
              <a:defRPr sz="2000">
                <a:latin typeface="Times New Roman" pitchFamily="18" charset="0"/>
              </a:defRPr>
            </a:lvl3pPr>
            <a:lvl4pPr marL="1600200" indent="-228600" eaLnBrk="0" hangingPunct="0">
              <a:defRPr sz="2000">
                <a:latin typeface="Times New Roman" pitchFamily="18" charset="0"/>
              </a:defRPr>
            </a:lvl4pPr>
            <a:lvl5pPr marL="2057400" indent="-228600" eaLnBrk="0" hangingPunct="0">
              <a:defRPr sz="2000">
                <a:latin typeface="Times New Roman" pitchFamily="18" charset="0"/>
              </a:defRPr>
            </a:lvl5pPr>
            <a:lvl6pPr marL="2514600" indent="-228600" eaLnBrk="0" fontAlgn="base" hangingPunct="0">
              <a:spcBef>
                <a:spcPct val="0"/>
              </a:spcBef>
              <a:spcAft>
                <a:spcPct val="0"/>
              </a:spcAft>
              <a:defRPr sz="2000">
                <a:latin typeface="Times New Roman" pitchFamily="18" charset="0"/>
              </a:defRPr>
            </a:lvl6pPr>
            <a:lvl7pPr marL="2971800" indent="-228600" eaLnBrk="0" fontAlgn="base" hangingPunct="0">
              <a:spcBef>
                <a:spcPct val="0"/>
              </a:spcBef>
              <a:spcAft>
                <a:spcPct val="0"/>
              </a:spcAft>
              <a:defRPr sz="2000">
                <a:latin typeface="Times New Roman" pitchFamily="18" charset="0"/>
              </a:defRPr>
            </a:lvl7pPr>
            <a:lvl8pPr marL="3429000" indent="-228600" eaLnBrk="0" fontAlgn="base" hangingPunct="0">
              <a:spcBef>
                <a:spcPct val="0"/>
              </a:spcBef>
              <a:spcAft>
                <a:spcPct val="0"/>
              </a:spcAft>
              <a:defRPr sz="2000">
                <a:latin typeface="Times New Roman" pitchFamily="18" charset="0"/>
              </a:defRPr>
            </a:lvl8pPr>
            <a:lvl9pPr marL="3886200" indent="-228600" eaLnBrk="0" fontAlgn="base" hangingPunct="0">
              <a:spcBef>
                <a:spcPct val="0"/>
              </a:spcBef>
              <a:spcAft>
                <a:spcPct val="0"/>
              </a:spcAft>
              <a:defRPr sz="2000">
                <a:latin typeface="Times New Roman" pitchFamily="18" charset="0"/>
              </a:defRPr>
            </a:lvl9pPr>
          </a:lstStyle>
          <a:p>
            <a:r>
              <a:rPr lang="en-US" dirty="0"/>
              <a:t>Displaying Execution Plan (Contd.)</a:t>
            </a:r>
          </a:p>
        </p:txBody>
      </p:sp>
    </p:spTree>
    <p:extLst>
      <p:ext uri="{BB962C8B-B14F-4D97-AF65-F5344CB8AC3E}">
        <p14:creationId xmlns:p14="http://schemas.microsoft.com/office/powerpoint/2010/main" val="1576152968"/>
      </p:ext>
    </p:extLst>
  </p:cSld>
  <p:clrMapOvr>
    <a:masterClrMapping/>
  </p:clrMapOvr>
  <p:transition>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074"/>
          <p:cNvSpPr>
            <a:spLocks noGrp="1" noChangeArrowheads="1"/>
          </p:cNvSpPr>
          <p:nvPr>
            <p:ph idx="1"/>
          </p:nvPr>
        </p:nvSpPr>
        <p:spPr bwMode="auto">
          <a:xfrm>
            <a:off x="3032126" y="1598613"/>
            <a:ext cx="7313613" cy="4570412"/>
          </a:xfrm>
          <a:solidFill>
            <a:srgbClr val="FFFFFF"/>
          </a:solidFill>
          <a:ln>
            <a:miter lim="800000"/>
            <a:headEnd/>
            <a:tailEnd/>
          </a:ln>
        </p:spPr>
        <p:txBody>
          <a:bodyPr vert="horz" wrap="square" lIns="91440" tIns="45720" rIns="91440" bIns="45720" numCol="1" rtlCol="0" anchor="t" anchorCtr="0" compatLnSpc="1">
            <a:prstTxWarp prst="textNoShape">
              <a:avLst/>
            </a:prstTxWarp>
            <a:normAutofit/>
          </a:bodyPr>
          <a:lstStyle/>
          <a:p>
            <a:pPr marL="342900" lvl="1" indent="-342900">
              <a:buBlip>
                <a:blip r:embed="rId3"/>
              </a:buBlip>
              <a:defRPr/>
            </a:pPr>
            <a:r>
              <a:rPr lang="en-US" sz="2000" dirty="0">
                <a:solidFill>
                  <a:schemeClr val="accent2"/>
                </a:solidFill>
                <a:cs typeface="Times New Roman" pitchFamily="18" charset="0"/>
              </a:rPr>
              <a:t>An XML plan:</a:t>
            </a:r>
          </a:p>
          <a:p>
            <a:pPr lvl="1" eaLnBrk="1" hangingPunct="1">
              <a:buFontTx/>
              <a:buBlip>
                <a:blip r:embed="rId4"/>
              </a:buBlip>
              <a:defRPr/>
            </a:pPr>
            <a:r>
              <a:rPr lang="en-US" sz="1800" dirty="0">
                <a:solidFill>
                  <a:schemeClr val="accent2"/>
                </a:solidFill>
                <a:latin typeface="Arial" charset="0"/>
                <a:cs typeface="Times New Roman" pitchFamily="18" charset="0"/>
              </a:rPr>
              <a:t>Displays the execution plan in an XML format. </a:t>
            </a:r>
          </a:p>
          <a:p>
            <a:pPr lvl="1" eaLnBrk="1" hangingPunct="1">
              <a:buFontTx/>
              <a:buBlip>
                <a:blip r:embed="rId4"/>
              </a:buBlip>
              <a:defRPr/>
            </a:pPr>
            <a:r>
              <a:rPr lang="en-US" sz="1800" dirty="0">
                <a:solidFill>
                  <a:schemeClr val="accent2"/>
                </a:solidFill>
                <a:latin typeface="Arial" charset="0"/>
                <a:cs typeface="Times New Roman" pitchFamily="18" charset="0"/>
              </a:rPr>
              <a:t>Can be easily moved across the computers. </a:t>
            </a:r>
          </a:p>
          <a:p>
            <a:pPr lvl="1" eaLnBrk="1" hangingPunct="1">
              <a:buFontTx/>
              <a:buBlip>
                <a:blip r:embed="rId4"/>
              </a:buBlip>
              <a:defRPr/>
            </a:pPr>
            <a:r>
              <a:rPr lang="en-US" sz="1800" dirty="0">
                <a:solidFill>
                  <a:schemeClr val="accent2"/>
                </a:solidFill>
                <a:latin typeface="Arial" charset="0"/>
                <a:cs typeface="Times New Roman" pitchFamily="18" charset="0"/>
              </a:rPr>
              <a:t>Can be activated by using the following command:</a:t>
            </a:r>
          </a:p>
          <a:p>
            <a:pPr marL="342900" lvl="1" indent="-342900">
              <a:buNone/>
              <a:defRPr/>
            </a:pPr>
            <a:r>
              <a:rPr lang="en-US" sz="1400" dirty="0">
                <a:solidFill>
                  <a:schemeClr val="accent2"/>
                </a:solidFill>
                <a:latin typeface="Courier New" pitchFamily="49" charset="0"/>
                <a:cs typeface="Courier New" pitchFamily="49" charset="0"/>
              </a:rPr>
              <a:t>		  </a:t>
            </a:r>
            <a:r>
              <a:rPr lang="en-US" sz="1600" dirty="0">
                <a:solidFill>
                  <a:schemeClr val="accent2"/>
                </a:solidFill>
                <a:latin typeface="Courier New" pitchFamily="49" charset="0"/>
                <a:cs typeface="Courier New" pitchFamily="49" charset="0"/>
              </a:rPr>
              <a:t>SET SHOWPLAN_XML ON</a:t>
            </a:r>
          </a:p>
          <a:p>
            <a:pPr>
              <a:buFontTx/>
              <a:buNone/>
              <a:defRPr/>
            </a:pPr>
            <a:endParaRPr lang="en-US" sz="800" dirty="0"/>
          </a:p>
        </p:txBody>
      </p:sp>
      <p:sp>
        <p:nvSpPr>
          <p:cNvPr id="15363" name="Text Box 3075"/>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defRPr>
            </a:lvl1pPr>
            <a:lvl2pPr marL="742950" indent="-285750" eaLnBrk="0" hangingPunct="0">
              <a:defRPr sz="2000">
                <a:latin typeface="Times New Roman" pitchFamily="18" charset="0"/>
              </a:defRPr>
            </a:lvl2pPr>
            <a:lvl3pPr marL="1143000" indent="-228600" eaLnBrk="0" hangingPunct="0">
              <a:defRPr sz="2000">
                <a:latin typeface="Times New Roman" pitchFamily="18" charset="0"/>
              </a:defRPr>
            </a:lvl3pPr>
            <a:lvl4pPr marL="1600200" indent="-228600" eaLnBrk="0" hangingPunct="0">
              <a:defRPr sz="2000">
                <a:latin typeface="Times New Roman" pitchFamily="18" charset="0"/>
              </a:defRPr>
            </a:lvl4pPr>
            <a:lvl5pPr marL="2057400" indent="-228600" eaLnBrk="0" hangingPunct="0">
              <a:defRPr sz="2000">
                <a:latin typeface="Times New Roman" pitchFamily="18" charset="0"/>
              </a:defRPr>
            </a:lvl5pPr>
            <a:lvl6pPr marL="2514600" indent="-228600" eaLnBrk="0" fontAlgn="base" hangingPunct="0">
              <a:spcBef>
                <a:spcPct val="0"/>
              </a:spcBef>
              <a:spcAft>
                <a:spcPct val="0"/>
              </a:spcAft>
              <a:defRPr sz="2000">
                <a:latin typeface="Times New Roman" pitchFamily="18" charset="0"/>
              </a:defRPr>
            </a:lvl6pPr>
            <a:lvl7pPr marL="2971800" indent="-228600" eaLnBrk="0" fontAlgn="base" hangingPunct="0">
              <a:spcBef>
                <a:spcPct val="0"/>
              </a:spcBef>
              <a:spcAft>
                <a:spcPct val="0"/>
              </a:spcAft>
              <a:defRPr sz="2000">
                <a:latin typeface="Times New Roman" pitchFamily="18" charset="0"/>
              </a:defRPr>
            </a:lvl7pPr>
            <a:lvl8pPr marL="3429000" indent="-228600" eaLnBrk="0" fontAlgn="base" hangingPunct="0">
              <a:spcBef>
                <a:spcPct val="0"/>
              </a:spcBef>
              <a:spcAft>
                <a:spcPct val="0"/>
              </a:spcAft>
              <a:defRPr sz="2000">
                <a:latin typeface="Times New Roman" pitchFamily="18" charset="0"/>
              </a:defRPr>
            </a:lvl8pPr>
            <a:lvl9pPr marL="3886200" indent="-228600" eaLnBrk="0" fontAlgn="base" hangingPunct="0">
              <a:spcBef>
                <a:spcPct val="0"/>
              </a:spcBef>
              <a:spcAft>
                <a:spcPct val="0"/>
              </a:spcAft>
              <a:defRPr sz="2000">
                <a:latin typeface="Times New Roman" pitchFamily="18" charset="0"/>
              </a:defRPr>
            </a:lvl9pPr>
          </a:lstStyle>
          <a:p>
            <a:r>
              <a:rPr lang="en-US" dirty="0"/>
              <a:t>Displaying Execution Plan (Contd.)</a:t>
            </a:r>
          </a:p>
        </p:txBody>
      </p:sp>
    </p:spTree>
    <p:extLst>
      <p:ext uri="{BB962C8B-B14F-4D97-AF65-F5344CB8AC3E}">
        <p14:creationId xmlns:p14="http://schemas.microsoft.com/office/powerpoint/2010/main" val="1841169627"/>
      </p:ext>
    </p:extLst>
  </p:cSld>
  <p:clrMapOvr>
    <a:masterClrMapping/>
  </p:clrMapOvr>
  <p:transition>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074"/>
          <p:cNvSpPr>
            <a:spLocks noGrp="1" noChangeArrowheads="1"/>
          </p:cNvSpPr>
          <p:nvPr>
            <p:ph idx="1"/>
          </p:nvPr>
        </p:nvSpPr>
        <p:spPr bwMode="auto">
          <a:xfrm>
            <a:off x="3051176" y="1600201"/>
            <a:ext cx="7313613" cy="4570413"/>
          </a:xfrm>
          <a:solidFill>
            <a:srgbClr val="FFFFFF"/>
          </a:solidFill>
          <a:ln>
            <a:miter lim="800000"/>
            <a:headEnd/>
            <a:tailEnd/>
          </a:ln>
        </p:spPr>
        <p:txBody>
          <a:bodyPr vert="horz" wrap="square" lIns="91440" tIns="45720" rIns="91440" bIns="45720" numCol="1" rtlCol="0" anchor="t" anchorCtr="0" compatLnSpc="1">
            <a:prstTxWarp prst="textNoShape">
              <a:avLst/>
            </a:prstTxWarp>
            <a:normAutofit lnSpcReduction="10000"/>
          </a:bodyPr>
          <a:lstStyle/>
          <a:p>
            <a:pPr marL="342900" lvl="1" indent="-342900">
              <a:buBlip>
                <a:blip r:embed="rId3"/>
              </a:buBlip>
              <a:defRPr/>
            </a:pPr>
            <a:r>
              <a:rPr lang="en-US" sz="1800" dirty="0">
                <a:solidFill>
                  <a:schemeClr val="accent2"/>
                </a:solidFill>
                <a:latin typeface="Arial" charset="0"/>
                <a:cs typeface="Times New Roman" pitchFamily="18" charset="0"/>
              </a:rPr>
              <a:t>The query optimizer processes the parse tree to generate the best possible execution plan for the query. </a:t>
            </a:r>
          </a:p>
          <a:p>
            <a:pPr marL="342900" lvl="1" indent="-342900">
              <a:buBlip>
                <a:blip r:embed="rId3"/>
              </a:buBlip>
              <a:defRPr/>
            </a:pPr>
            <a:r>
              <a:rPr lang="en-US" sz="1800" dirty="0">
                <a:solidFill>
                  <a:schemeClr val="accent2"/>
                </a:solidFill>
                <a:latin typeface="Arial" charset="0"/>
                <a:cs typeface="Times New Roman" pitchFamily="18" charset="0"/>
              </a:rPr>
              <a:t>Sometimes, the query optimizer does not provide the best execution plan. </a:t>
            </a:r>
          </a:p>
          <a:p>
            <a:pPr marL="342900" lvl="1" indent="-342900">
              <a:buBlip>
                <a:blip r:embed="rId3"/>
              </a:buBlip>
              <a:defRPr/>
            </a:pPr>
            <a:r>
              <a:rPr lang="en-US" sz="1800" dirty="0">
                <a:solidFill>
                  <a:schemeClr val="accent2"/>
                </a:solidFill>
                <a:latin typeface="Arial" charset="0"/>
                <a:cs typeface="Times New Roman" pitchFamily="18" charset="0"/>
              </a:rPr>
              <a:t>In such situations, you need to control the query execution by providing hints to the query optimizer. </a:t>
            </a:r>
          </a:p>
          <a:p>
            <a:pPr marL="342900" lvl="1" indent="-342900">
              <a:buBlip>
                <a:blip r:embed="rId3"/>
              </a:buBlip>
              <a:defRPr/>
            </a:pPr>
            <a:r>
              <a:rPr lang="en-US" sz="1800" dirty="0">
                <a:solidFill>
                  <a:schemeClr val="accent2"/>
                </a:solidFill>
                <a:latin typeface="Arial" charset="0"/>
                <a:cs typeface="Times New Roman" pitchFamily="18" charset="0"/>
              </a:rPr>
              <a:t>SQL Server allows you to provide the following types of hints:</a:t>
            </a:r>
          </a:p>
          <a:p>
            <a:pPr lvl="1" eaLnBrk="1" hangingPunct="1">
              <a:buFontTx/>
              <a:buBlip>
                <a:blip r:embed="rId4"/>
              </a:buBlip>
              <a:defRPr/>
            </a:pPr>
            <a:r>
              <a:rPr lang="en-US" sz="1800" kern="1200" dirty="0">
                <a:solidFill>
                  <a:schemeClr val="accent2"/>
                </a:solidFill>
                <a:latin typeface="Arial" charset="0"/>
                <a:cs typeface="Times New Roman" pitchFamily="18" charset="0"/>
              </a:rPr>
              <a:t>Query hints: </a:t>
            </a:r>
          </a:p>
          <a:p>
            <a:pPr lvl="2" eaLnBrk="1" hangingPunct="1">
              <a:buFontTx/>
              <a:buBlip>
                <a:blip r:embed="rId4"/>
              </a:buBlip>
              <a:defRPr/>
            </a:pPr>
            <a:r>
              <a:rPr lang="en-US" sz="1600" kern="1200" dirty="0">
                <a:solidFill>
                  <a:schemeClr val="accent2"/>
                </a:solidFill>
                <a:latin typeface="Arial" charset="0"/>
                <a:cs typeface="Times New Roman" pitchFamily="18" charset="0"/>
              </a:rPr>
              <a:t>Is used when you need to apply a certain kind of logic to the whole query. </a:t>
            </a:r>
          </a:p>
          <a:p>
            <a:pPr lvl="1" eaLnBrk="1" hangingPunct="1">
              <a:buFontTx/>
              <a:buBlip>
                <a:blip r:embed="rId4"/>
              </a:buBlip>
              <a:defRPr/>
            </a:pPr>
            <a:r>
              <a:rPr lang="en-US" sz="1800" kern="1200" dirty="0">
                <a:solidFill>
                  <a:schemeClr val="accent2"/>
                </a:solidFill>
                <a:latin typeface="Arial" charset="0"/>
                <a:cs typeface="Times New Roman" pitchFamily="18" charset="0"/>
              </a:rPr>
              <a:t>Join hints: </a:t>
            </a:r>
          </a:p>
          <a:p>
            <a:pPr lvl="2" eaLnBrk="1" hangingPunct="1">
              <a:buFontTx/>
              <a:buBlip>
                <a:blip r:embed="rId4"/>
              </a:buBlip>
              <a:defRPr/>
            </a:pPr>
            <a:r>
              <a:rPr lang="en-US" sz="1600" kern="1200" dirty="0">
                <a:solidFill>
                  <a:schemeClr val="accent2"/>
                </a:solidFill>
                <a:latin typeface="Arial" charset="0"/>
                <a:cs typeface="Times New Roman" pitchFamily="18" charset="0"/>
              </a:rPr>
              <a:t>Is used to instruct the query optimizer to enforce a join strategy between the tables. </a:t>
            </a:r>
          </a:p>
          <a:p>
            <a:pPr lvl="1" eaLnBrk="1" hangingPunct="1">
              <a:buFontTx/>
              <a:buBlip>
                <a:blip r:embed="rId4"/>
              </a:buBlip>
              <a:defRPr/>
            </a:pPr>
            <a:r>
              <a:rPr lang="en-US" sz="1800" kern="1200" dirty="0">
                <a:solidFill>
                  <a:schemeClr val="accent2"/>
                </a:solidFill>
                <a:latin typeface="Arial" charset="0"/>
                <a:cs typeface="Times New Roman" pitchFamily="18" charset="0"/>
              </a:rPr>
              <a:t>Table hints: </a:t>
            </a:r>
          </a:p>
          <a:p>
            <a:pPr lvl="2" eaLnBrk="1" hangingPunct="1">
              <a:buFontTx/>
              <a:buBlip>
                <a:blip r:embed="rId4"/>
              </a:buBlip>
              <a:defRPr/>
            </a:pPr>
            <a:r>
              <a:rPr lang="en-US" sz="1600" kern="1200" dirty="0">
                <a:solidFill>
                  <a:schemeClr val="accent2"/>
                </a:solidFill>
                <a:latin typeface="Arial" charset="0"/>
                <a:cs typeface="Times New Roman" pitchFamily="18" charset="0"/>
              </a:rPr>
              <a:t>Is used when you need to control the locking mechanism of tables. </a:t>
            </a:r>
          </a:p>
          <a:p>
            <a:pPr marL="342900" lvl="1" indent="-342900">
              <a:buNone/>
              <a:defRPr/>
            </a:pPr>
            <a:endParaRPr lang="en-US" sz="1800" dirty="0">
              <a:solidFill>
                <a:schemeClr val="accent2"/>
              </a:solidFill>
              <a:latin typeface="Arial" charset="0"/>
              <a:cs typeface="Times New Roman" pitchFamily="18" charset="0"/>
            </a:endParaRPr>
          </a:p>
        </p:txBody>
      </p:sp>
      <p:sp>
        <p:nvSpPr>
          <p:cNvPr id="16387" name="Text Box 3075"/>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defRPr>
            </a:lvl1pPr>
            <a:lvl2pPr marL="742950" indent="-285750" eaLnBrk="0" hangingPunct="0">
              <a:defRPr sz="2000">
                <a:latin typeface="Times New Roman" pitchFamily="18" charset="0"/>
              </a:defRPr>
            </a:lvl2pPr>
            <a:lvl3pPr marL="1143000" indent="-228600" eaLnBrk="0" hangingPunct="0">
              <a:defRPr sz="2000">
                <a:latin typeface="Times New Roman" pitchFamily="18" charset="0"/>
              </a:defRPr>
            </a:lvl3pPr>
            <a:lvl4pPr marL="1600200" indent="-228600" eaLnBrk="0" hangingPunct="0">
              <a:defRPr sz="2000">
                <a:latin typeface="Times New Roman" pitchFamily="18" charset="0"/>
              </a:defRPr>
            </a:lvl4pPr>
            <a:lvl5pPr marL="2057400" indent="-228600" eaLnBrk="0" hangingPunct="0">
              <a:defRPr sz="2000">
                <a:latin typeface="Times New Roman" pitchFamily="18" charset="0"/>
              </a:defRPr>
            </a:lvl5pPr>
            <a:lvl6pPr marL="2514600" indent="-228600" eaLnBrk="0" fontAlgn="base" hangingPunct="0">
              <a:spcBef>
                <a:spcPct val="0"/>
              </a:spcBef>
              <a:spcAft>
                <a:spcPct val="0"/>
              </a:spcAft>
              <a:defRPr sz="2000">
                <a:latin typeface="Times New Roman" pitchFamily="18" charset="0"/>
              </a:defRPr>
            </a:lvl6pPr>
            <a:lvl7pPr marL="2971800" indent="-228600" eaLnBrk="0" fontAlgn="base" hangingPunct="0">
              <a:spcBef>
                <a:spcPct val="0"/>
              </a:spcBef>
              <a:spcAft>
                <a:spcPct val="0"/>
              </a:spcAft>
              <a:defRPr sz="2000">
                <a:latin typeface="Times New Roman" pitchFamily="18" charset="0"/>
              </a:defRPr>
            </a:lvl7pPr>
            <a:lvl8pPr marL="3429000" indent="-228600" eaLnBrk="0" fontAlgn="base" hangingPunct="0">
              <a:spcBef>
                <a:spcPct val="0"/>
              </a:spcBef>
              <a:spcAft>
                <a:spcPct val="0"/>
              </a:spcAft>
              <a:defRPr sz="2000">
                <a:latin typeface="Times New Roman" pitchFamily="18" charset="0"/>
              </a:defRPr>
            </a:lvl8pPr>
            <a:lvl9pPr marL="3886200" indent="-228600" eaLnBrk="0" fontAlgn="base" hangingPunct="0">
              <a:spcBef>
                <a:spcPct val="0"/>
              </a:spcBef>
              <a:spcAft>
                <a:spcPct val="0"/>
              </a:spcAft>
              <a:defRPr sz="2000">
                <a:latin typeface="Times New Roman" pitchFamily="18" charset="0"/>
              </a:defRPr>
            </a:lvl9pPr>
          </a:lstStyle>
          <a:p>
            <a:r>
              <a:rPr lang="en-US" dirty="0"/>
              <a:t>Controlling Execution Plan</a:t>
            </a:r>
          </a:p>
        </p:txBody>
      </p:sp>
    </p:spTree>
    <p:extLst>
      <p:ext uri="{BB962C8B-B14F-4D97-AF65-F5344CB8AC3E}">
        <p14:creationId xmlns:p14="http://schemas.microsoft.com/office/powerpoint/2010/main" val="1912599749"/>
      </p:ext>
    </p:extLst>
  </p:cSld>
  <p:clrMapOvr>
    <a:masterClrMapping/>
  </p:clrMapOvr>
  <p:transition>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3"/>
          <p:cNvSpPr txBox="1">
            <a:spLocks noChangeArrowheads="1"/>
          </p:cNvSpPr>
          <p:nvPr/>
        </p:nvSpPr>
        <p:spPr bwMode="auto">
          <a:xfrm>
            <a:off x="1676400" y="714376"/>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defRPr>
            </a:lvl1pPr>
            <a:lvl2pPr marL="742950" indent="-285750" eaLnBrk="0" hangingPunct="0">
              <a:defRPr sz="2000">
                <a:latin typeface="Times New Roman" pitchFamily="18" charset="0"/>
              </a:defRPr>
            </a:lvl2pPr>
            <a:lvl3pPr marL="1143000" indent="-228600" eaLnBrk="0" hangingPunct="0">
              <a:defRPr sz="2000">
                <a:latin typeface="Times New Roman" pitchFamily="18" charset="0"/>
              </a:defRPr>
            </a:lvl3pPr>
            <a:lvl4pPr marL="1600200" indent="-228600" eaLnBrk="0" hangingPunct="0">
              <a:defRPr sz="2000">
                <a:latin typeface="Times New Roman" pitchFamily="18" charset="0"/>
              </a:defRPr>
            </a:lvl4pPr>
            <a:lvl5pPr marL="2057400" indent="-228600" eaLnBrk="0" hangingPunct="0">
              <a:defRPr sz="2000">
                <a:latin typeface="Times New Roman" pitchFamily="18" charset="0"/>
              </a:defRPr>
            </a:lvl5pPr>
            <a:lvl6pPr marL="2514600" indent="-228600" eaLnBrk="0" fontAlgn="base" hangingPunct="0">
              <a:spcBef>
                <a:spcPct val="0"/>
              </a:spcBef>
              <a:spcAft>
                <a:spcPct val="0"/>
              </a:spcAft>
              <a:defRPr sz="2000">
                <a:latin typeface="Times New Roman" pitchFamily="18" charset="0"/>
              </a:defRPr>
            </a:lvl6pPr>
            <a:lvl7pPr marL="2971800" indent="-228600" eaLnBrk="0" fontAlgn="base" hangingPunct="0">
              <a:spcBef>
                <a:spcPct val="0"/>
              </a:spcBef>
              <a:spcAft>
                <a:spcPct val="0"/>
              </a:spcAft>
              <a:defRPr sz="2000">
                <a:latin typeface="Times New Roman" pitchFamily="18" charset="0"/>
              </a:defRPr>
            </a:lvl7pPr>
            <a:lvl8pPr marL="3429000" indent="-228600" eaLnBrk="0" fontAlgn="base" hangingPunct="0">
              <a:spcBef>
                <a:spcPct val="0"/>
              </a:spcBef>
              <a:spcAft>
                <a:spcPct val="0"/>
              </a:spcAft>
              <a:defRPr sz="2000">
                <a:latin typeface="Times New Roman" pitchFamily="18" charset="0"/>
              </a:defRPr>
            </a:lvl8pPr>
            <a:lvl9pPr marL="3886200" indent="-228600" eaLnBrk="0" fontAlgn="base" hangingPunct="0">
              <a:spcBef>
                <a:spcPct val="0"/>
              </a:spcBef>
              <a:spcAft>
                <a:spcPct val="0"/>
              </a:spcAft>
              <a:defRPr sz="2000">
                <a:latin typeface="Times New Roman" pitchFamily="18" charset="0"/>
              </a:defRPr>
            </a:lvl9pPr>
          </a:lstStyle>
          <a:p>
            <a:r>
              <a:rPr lang="en-US" dirty="0"/>
              <a:t>Demo: Creating Index </a:t>
            </a:r>
          </a:p>
        </p:txBody>
      </p:sp>
      <p:sp>
        <p:nvSpPr>
          <p:cNvPr id="17411" name="Rectangle 58"/>
          <p:cNvSpPr>
            <a:spLocks noChangeArrowheads="1"/>
          </p:cNvSpPr>
          <p:nvPr/>
        </p:nvSpPr>
        <p:spPr bwMode="auto">
          <a:xfrm>
            <a:off x="3032126" y="1598613"/>
            <a:ext cx="7313613" cy="45704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Blip>
                <a:blip r:embed="rId3"/>
              </a:buBlip>
            </a:pPr>
            <a:r>
              <a:rPr lang="en-US">
                <a:solidFill>
                  <a:schemeClr val="accent2"/>
                </a:solidFill>
                <a:latin typeface="Arial" pitchFamily="34" charset="0"/>
                <a:cs typeface="Times New Roman" pitchFamily="18" charset="0"/>
              </a:rPr>
              <a:t>Problem Statement:</a:t>
            </a:r>
          </a:p>
          <a:p>
            <a:pPr marL="742950" lvl="1" indent="-285750">
              <a:spcBef>
                <a:spcPct val="20000"/>
              </a:spcBef>
              <a:buBlip>
                <a:blip r:embed="rId4"/>
              </a:buBlip>
            </a:pPr>
            <a:r>
              <a:rPr lang="en-US">
                <a:solidFill>
                  <a:schemeClr val="accent2"/>
                </a:solidFill>
                <a:latin typeface="Arial" pitchFamily="34" charset="0"/>
                <a:cs typeface="Times New Roman" pitchFamily="18" charset="0"/>
              </a:rPr>
              <a:t>The production manager of the AdventureWorks, Inc. needs to frequently view data from the Product table in the Production schema. He needs to frequently search for data based on the product number.</a:t>
            </a:r>
          </a:p>
          <a:p>
            <a:pPr marL="742950" lvl="1" indent="-285750">
              <a:spcBef>
                <a:spcPct val="20000"/>
              </a:spcBef>
              <a:buBlip>
                <a:blip r:embed="rId4"/>
              </a:buBlip>
            </a:pPr>
            <a:r>
              <a:rPr lang="en-US">
                <a:solidFill>
                  <a:schemeClr val="accent2"/>
                </a:solidFill>
                <a:latin typeface="Arial" pitchFamily="34" charset="0"/>
                <a:cs typeface="Times New Roman" pitchFamily="18" charset="0"/>
              </a:rPr>
              <a:t>The Product table contains a large volume of data, and therefore a query takes time to execute. To reduce the time taken in the execution of a query, you need to suggest a solution to improve performance. For this, you need to check the performance of the query before and after applying the suggested solution.</a:t>
            </a:r>
          </a:p>
          <a:p>
            <a:pPr marL="742950" lvl="1" indent="-285750">
              <a:spcBef>
                <a:spcPct val="20000"/>
              </a:spcBef>
            </a:pPr>
            <a:r>
              <a:rPr lang="en-US">
                <a:solidFill>
                  <a:schemeClr val="accent2"/>
                </a:solidFill>
                <a:latin typeface="Arial" pitchFamily="34" charset="0"/>
                <a:cs typeface="Times New Roman" pitchFamily="18" charset="0"/>
              </a:rPr>
              <a:t>	</a:t>
            </a:r>
          </a:p>
        </p:txBody>
      </p:sp>
    </p:spTree>
    <p:extLst>
      <p:ext uri="{BB962C8B-B14F-4D97-AF65-F5344CB8AC3E}">
        <p14:creationId xmlns:p14="http://schemas.microsoft.com/office/powerpoint/2010/main" val="97608233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idx="1"/>
          </p:nvPr>
        </p:nvSpPr>
        <p:spPr bwMode="auto">
          <a:xfrm>
            <a:off x="3032126"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buFontTx/>
              <a:buBlip>
                <a:blip r:embed="rId3"/>
              </a:buBlip>
            </a:pPr>
            <a:r>
              <a:rPr lang="en-US" sz="2000">
                <a:solidFill>
                  <a:schemeClr val="accent2"/>
                </a:solidFill>
                <a:cs typeface="Times New Roman" pitchFamily="18" charset="0"/>
              </a:rPr>
              <a:t>Solution:</a:t>
            </a:r>
          </a:p>
          <a:p>
            <a:pPr marL="749300" lvl="1" indent="-292100">
              <a:buBlip>
                <a:blip r:embed="rId4"/>
              </a:buBlip>
            </a:pPr>
            <a:r>
              <a:rPr lang="en-US" sz="1800">
                <a:solidFill>
                  <a:schemeClr val="accent2"/>
                </a:solidFill>
              </a:rPr>
              <a:t>To solve the preceding problem, you can apply an index on the column on which data is frequently searched. To apply an index, you need to perform the following tasks: </a:t>
            </a:r>
          </a:p>
          <a:p>
            <a:pPr marL="1206500" lvl="2" indent="-342900">
              <a:buFont typeface="Times New Roman" pitchFamily="18" charset="0"/>
              <a:buAutoNum type="arabicPeriod"/>
            </a:pPr>
            <a:r>
              <a:rPr lang="en-US" sz="1600">
                <a:solidFill>
                  <a:schemeClr val="accent2"/>
                </a:solidFill>
              </a:rPr>
              <a:t>Identify the column to be indexed.</a:t>
            </a:r>
          </a:p>
          <a:p>
            <a:pPr marL="1206500" lvl="2" indent="-342900">
              <a:buFont typeface="Times New Roman" pitchFamily="18" charset="0"/>
              <a:buAutoNum type="arabicPeriod"/>
            </a:pPr>
            <a:r>
              <a:rPr lang="en-US" sz="1600">
                <a:solidFill>
                  <a:schemeClr val="accent2"/>
                </a:solidFill>
              </a:rPr>
              <a:t>Enable the display of the query execution plan.</a:t>
            </a:r>
          </a:p>
          <a:p>
            <a:pPr marL="1206500" lvl="2" indent="-342900">
              <a:buFont typeface="Times New Roman" pitchFamily="18" charset="0"/>
              <a:buAutoNum type="arabicPeriod"/>
            </a:pPr>
            <a:r>
              <a:rPr lang="en-US" sz="1600">
                <a:solidFill>
                  <a:schemeClr val="accent2"/>
                </a:solidFill>
              </a:rPr>
              <a:t>Check the I/O cost of the query.</a:t>
            </a:r>
          </a:p>
          <a:p>
            <a:pPr marL="1206500" lvl="2" indent="-342900">
              <a:buFont typeface="Times New Roman" pitchFamily="18" charset="0"/>
              <a:buAutoNum type="arabicPeriod"/>
            </a:pPr>
            <a:r>
              <a:rPr lang="en-US" sz="1600">
                <a:solidFill>
                  <a:schemeClr val="accent2"/>
                </a:solidFill>
              </a:rPr>
              <a:t>Create an index to improve performance.</a:t>
            </a:r>
          </a:p>
          <a:p>
            <a:pPr marL="1206500" lvl="2" indent="-342900">
              <a:buFont typeface="Times New Roman" pitchFamily="18" charset="0"/>
              <a:buAutoNum type="arabicPeriod"/>
            </a:pPr>
            <a:r>
              <a:rPr lang="en-US" sz="1600">
                <a:solidFill>
                  <a:schemeClr val="accent2"/>
                </a:solidFill>
              </a:rPr>
              <a:t>Verify the improvement in the query execution.</a:t>
            </a:r>
          </a:p>
        </p:txBody>
      </p:sp>
      <p:sp>
        <p:nvSpPr>
          <p:cNvPr id="18435" name="Text Box 3"/>
          <p:cNvSpPr txBox="1">
            <a:spLocks noChangeArrowheads="1"/>
          </p:cNvSpPr>
          <p:nvPr/>
        </p:nvSpPr>
        <p:spPr bwMode="auto">
          <a:xfrm>
            <a:off x="1676400" y="714376"/>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defRPr>
            </a:lvl1pPr>
            <a:lvl2pPr marL="742950" indent="-285750" eaLnBrk="0" hangingPunct="0">
              <a:defRPr sz="2000">
                <a:latin typeface="Times New Roman" pitchFamily="18" charset="0"/>
              </a:defRPr>
            </a:lvl2pPr>
            <a:lvl3pPr marL="1143000" indent="-228600" eaLnBrk="0" hangingPunct="0">
              <a:defRPr sz="2000">
                <a:latin typeface="Times New Roman" pitchFamily="18" charset="0"/>
              </a:defRPr>
            </a:lvl3pPr>
            <a:lvl4pPr marL="1600200" indent="-228600" eaLnBrk="0" hangingPunct="0">
              <a:defRPr sz="2000">
                <a:latin typeface="Times New Roman" pitchFamily="18" charset="0"/>
              </a:defRPr>
            </a:lvl4pPr>
            <a:lvl5pPr marL="2057400" indent="-228600" eaLnBrk="0" hangingPunct="0">
              <a:defRPr sz="2000">
                <a:latin typeface="Times New Roman" pitchFamily="18" charset="0"/>
              </a:defRPr>
            </a:lvl5pPr>
            <a:lvl6pPr marL="2514600" indent="-228600" eaLnBrk="0" fontAlgn="base" hangingPunct="0">
              <a:spcBef>
                <a:spcPct val="0"/>
              </a:spcBef>
              <a:spcAft>
                <a:spcPct val="0"/>
              </a:spcAft>
              <a:defRPr sz="2000">
                <a:latin typeface="Times New Roman" pitchFamily="18" charset="0"/>
              </a:defRPr>
            </a:lvl6pPr>
            <a:lvl7pPr marL="2971800" indent="-228600" eaLnBrk="0" fontAlgn="base" hangingPunct="0">
              <a:spcBef>
                <a:spcPct val="0"/>
              </a:spcBef>
              <a:spcAft>
                <a:spcPct val="0"/>
              </a:spcAft>
              <a:defRPr sz="2000">
                <a:latin typeface="Times New Roman" pitchFamily="18" charset="0"/>
              </a:defRPr>
            </a:lvl7pPr>
            <a:lvl8pPr marL="3429000" indent="-228600" eaLnBrk="0" fontAlgn="base" hangingPunct="0">
              <a:spcBef>
                <a:spcPct val="0"/>
              </a:spcBef>
              <a:spcAft>
                <a:spcPct val="0"/>
              </a:spcAft>
              <a:defRPr sz="2000">
                <a:latin typeface="Times New Roman" pitchFamily="18" charset="0"/>
              </a:defRPr>
            </a:lvl8pPr>
            <a:lvl9pPr marL="3886200" indent="-228600" eaLnBrk="0" fontAlgn="base" hangingPunct="0">
              <a:spcBef>
                <a:spcPct val="0"/>
              </a:spcBef>
              <a:spcAft>
                <a:spcPct val="0"/>
              </a:spcAft>
              <a:defRPr sz="2000">
                <a:latin typeface="Times New Roman" pitchFamily="18" charset="0"/>
              </a:defRPr>
            </a:lvl9pPr>
          </a:lstStyle>
          <a:p>
            <a:r>
              <a:rPr lang="en-US"/>
              <a:t>Demo: Creating Index (Contd.)</a:t>
            </a:r>
          </a:p>
        </p:txBody>
      </p:sp>
    </p:spTree>
    <p:extLst>
      <p:ext uri="{BB962C8B-B14F-4D97-AF65-F5344CB8AC3E}">
        <p14:creationId xmlns:p14="http://schemas.microsoft.com/office/powerpoint/2010/main" val="3983436276"/>
      </p:ext>
    </p:extLst>
  </p:cSld>
  <p:clrMapOvr>
    <a:masterClrMapping/>
  </p:clrMapOvr>
  <p:transition>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1258349"/>
      </p:ext>
    </p:extLst>
  </p:cSld>
  <p:clrMapOvr>
    <a:masterClrMapping/>
  </p:clrMapOvr>
  <p:transition>
    <p:fade/>
  </p:transition>
</p:sld>
</file>

<file path=ppt/theme/theme1.xml><?xml version="1.0" encoding="utf-8"?>
<a:theme xmlns:a="http://schemas.openxmlformats.org/drawingml/2006/main" name="Blank Presentation">
  <a:themeElements>
    <a:clrScheme name="Hexaware color">
      <a:dk1>
        <a:srgbClr val="002F5F"/>
      </a:dk1>
      <a:lt1>
        <a:srgbClr val="FFFFFF"/>
      </a:lt1>
      <a:dk2>
        <a:srgbClr val="F37E20"/>
      </a:dk2>
      <a:lt2>
        <a:srgbClr val="5F5F5F"/>
      </a:lt2>
      <a:accent1>
        <a:srgbClr val="7F7F7F"/>
      </a:accent1>
      <a:accent2>
        <a:srgbClr val="AAC8E3"/>
      </a:accent2>
      <a:accent3>
        <a:srgbClr val="FDB813"/>
      </a:accent3>
      <a:accent4>
        <a:srgbClr val="0074EA"/>
      </a:accent4>
      <a:accent5>
        <a:srgbClr val="F37E20"/>
      </a:accent5>
      <a:accent6>
        <a:srgbClr val="FDB813"/>
      </a:accent6>
      <a:hlink>
        <a:srgbClr val="D5EAFF"/>
      </a:hlink>
      <a:folHlink>
        <a:srgbClr val="DFDFDF"/>
      </a:folHlink>
    </a:clrScheme>
    <a:fontScheme name="Hexaware font">
      <a:majorFont>
        <a:latin typeface="HelveticaNeue Condense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b18187cb-8916-4058-bf8c-5a14975cbd53"/>
    <Document_x0020_Status xmlns="83f541c1-93d0-4555-909e-9278fdf60e09">New</Document_x0020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65031A67AD61C42943EAA7E3CD69BB5" ma:contentTypeVersion="27" ma:contentTypeDescription="Create a new document." ma:contentTypeScope="" ma:versionID="0049ff18c62cc56b8344e730804c165f">
  <xsd:schema xmlns:xsd="http://www.w3.org/2001/XMLSchema" xmlns:xs="http://www.w3.org/2001/XMLSchema" xmlns:p="http://schemas.microsoft.com/office/2006/metadata/properties" xmlns:ns3="83f541c1-93d0-4555-909e-9278fdf60e09" xmlns:ns4="b18187cb-8916-4058-bf8c-5a14975cbd53" targetNamespace="http://schemas.microsoft.com/office/2006/metadata/properties" ma:root="true" ma:fieldsID="effc5c766fea21256dc953216e535961" ns3:_="" ns4:_="">
    <xsd:import namespace="83f541c1-93d0-4555-909e-9278fdf60e09"/>
    <xsd:import namespace="b18187cb-8916-4058-bf8c-5a14975cbd53"/>
    <xsd:element name="properties">
      <xsd:complexType>
        <xsd:sequence>
          <xsd:element name="documentManagement">
            <xsd:complexType>
              <xsd:all>
                <xsd:element ref="ns3:Document_x0020_Status"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f541c1-93d0-4555-909e-9278fdf60e09" elementFormDefault="qualified">
    <xsd:import namespace="http://schemas.microsoft.com/office/2006/documentManagement/types"/>
    <xsd:import namespace="http://schemas.microsoft.com/office/infopath/2007/PartnerControls"/>
    <xsd:element name="Document_x0020_Status" ma:index="9" nillable="true" ma:displayName="Document Status" ma:default="New" ma:format="Dropdown" ma:internalName="Document_x0020_Status">
      <xsd:simpleType>
        <xsd:restriction base="dms:Choice">
          <xsd:enumeration value="New"/>
          <xsd:enumeration value="Approved"/>
          <xsd:enumeration value="Due for Revision"/>
          <xsd:enumeration value="Revised"/>
        </xsd:restriction>
      </xsd:simpleType>
    </xsd:element>
  </xsd:schema>
  <xsd:schema xmlns:xsd="http://www.w3.org/2001/XMLSchema" xmlns:xs="http://www.w3.org/2001/XMLSchema" xmlns:dms="http://schemas.microsoft.com/office/2006/documentManagement/types" xmlns:pc="http://schemas.microsoft.com/office/infopath/2007/PartnerControls" targetNamespace="b18187cb-8916-4058-bf8c-5a14975cbd53"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023eb8f7-4ab3-4572-aed0-ecdb357c8046}" ma:internalName="TaxCatchAll" ma:showField="CatchAllData" ma:web="bfceae84-e637-4bce-973f-0a9a0545e26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haredContentType xmlns="Microsoft.SharePoint.Taxonomy.ContentTypeSync" SourceId="2427474e-60f8-4f75-abfc-98841d67cf98" ContentTypeId="0x01" PreviousValue="false"/>
</file>

<file path=customXml/itemProps1.xml><?xml version="1.0" encoding="utf-8"?>
<ds:datastoreItem xmlns:ds="http://schemas.openxmlformats.org/officeDocument/2006/customXml" ds:itemID="{1590D1E7-2A80-490F-937A-F1E57FE1C728}">
  <ds:schemaRefs>
    <ds:schemaRef ds:uri="http://purl.org/dc/elements/1.1/"/>
    <ds:schemaRef ds:uri="http://schemas.microsoft.com/office/2006/documentManagement/types"/>
    <ds:schemaRef ds:uri="http://schemas.openxmlformats.org/package/2006/metadata/core-properties"/>
    <ds:schemaRef ds:uri="http://schemas.microsoft.com/office/infopath/2007/PartnerControls"/>
    <ds:schemaRef ds:uri="http://www.w3.org/XML/1998/namespace"/>
    <ds:schemaRef ds:uri="http://schemas.microsoft.com/office/2006/metadata/properties"/>
    <ds:schemaRef ds:uri="http://purl.org/dc/terms/"/>
    <ds:schemaRef ds:uri="http://purl.org/dc/dcmitype/"/>
    <ds:schemaRef ds:uri="b18187cb-8916-4058-bf8c-5a14975cbd53"/>
    <ds:schemaRef ds:uri="83f541c1-93d0-4555-909e-9278fdf60e09"/>
  </ds:schemaRefs>
</ds:datastoreItem>
</file>

<file path=customXml/itemProps2.xml><?xml version="1.0" encoding="utf-8"?>
<ds:datastoreItem xmlns:ds="http://schemas.openxmlformats.org/officeDocument/2006/customXml" ds:itemID="{EFE2F61D-0844-4312-8295-BA9460D20164}">
  <ds:schemaRefs>
    <ds:schemaRef ds:uri="http://schemas.microsoft.com/sharepoint/v3/contenttype/forms"/>
  </ds:schemaRefs>
</ds:datastoreItem>
</file>

<file path=customXml/itemProps3.xml><?xml version="1.0" encoding="utf-8"?>
<ds:datastoreItem xmlns:ds="http://schemas.openxmlformats.org/officeDocument/2006/customXml" ds:itemID="{3E442AEE-BD35-4CE2-A8F5-F865AC3EC2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f541c1-93d0-4555-909e-9278fdf60e09"/>
    <ds:schemaRef ds:uri="b18187cb-8916-4058-bf8c-5a14975cbd5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4B96B1C2-39C0-42B6-BD90-2045B43463D4}">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Q3 2014 Board Meeting v4 November 2 2014</Template>
  <TotalTime>5628</TotalTime>
  <Words>16875</Words>
  <Application>Microsoft Office PowerPoint</Application>
  <PresentationFormat>Widescreen</PresentationFormat>
  <Paragraphs>2201</Paragraphs>
  <Slides>97</Slides>
  <Notes>96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97</vt:i4>
      </vt:variant>
    </vt:vector>
  </HeadingPairs>
  <TitlesOfParts>
    <vt:vector size="109" baseType="lpstr">
      <vt:lpstr>ＭＳ Ｐゴシック</vt:lpstr>
      <vt:lpstr>Arial</vt:lpstr>
      <vt:lpstr>Arial </vt:lpstr>
      <vt:lpstr>Brush Script Std</vt:lpstr>
      <vt:lpstr>Calibri</vt:lpstr>
      <vt:lpstr>Courier New</vt:lpstr>
      <vt:lpstr>Helvetica Condensed</vt:lpstr>
      <vt:lpstr>HelveticaNeue Condensed</vt:lpstr>
      <vt:lpstr>Tahoma</vt:lpstr>
      <vt:lpstr>Times</vt:lpstr>
      <vt:lpstr>Times New Roman</vt:lpstr>
      <vt:lpstr>Blank Presentation</vt:lpstr>
      <vt:lpstr>SQL Server – Day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hexaware template</dc:title>
  <dc:creator>Narmadha</dc:creator>
  <cp:lastModifiedBy>Narmadha Raju</cp:lastModifiedBy>
  <cp:revision>613</cp:revision>
  <dcterms:created xsi:type="dcterms:W3CDTF">2014-11-02T05:32:32Z</dcterms:created>
  <dcterms:modified xsi:type="dcterms:W3CDTF">2022-01-25T09:05:26Z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0x010100B65031A67AD61C42943EAA7E3CD69BB5</vt:lpwstr>
  </property>
  <property fmtid="{D5CDD505-2E9C-101B-9397-08002B2CF9AE}" pid="3" name="Order">
    <vt:r8>317300</vt:r8>
  </property>
</Properties>
</file>