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746" r:id="rId2"/>
    <p:sldId id="748" r:id="rId3"/>
    <p:sldId id="781" r:id="rId4"/>
    <p:sldId id="785" r:id="rId5"/>
    <p:sldId id="782" r:id="rId6"/>
    <p:sldId id="783" r:id="rId7"/>
    <p:sldId id="822" r:id="rId8"/>
    <p:sldId id="786" r:id="rId9"/>
    <p:sldId id="780" r:id="rId10"/>
    <p:sldId id="784" r:id="rId11"/>
    <p:sldId id="787" r:id="rId12"/>
    <p:sldId id="791" r:id="rId13"/>
    <p:sldId id="792" r:id="rId14"/>
    <p:sldId id="794" r:id="rId15"/>
    <p:sldId id="830" r:id="rId16"/>
    <p:sldId id="825" r:id="rId17"/>
    <p:sldId id="793" r:id="rId18"/>
    <p:sldId id="834" r:id="rId19"/>
    <p:sldId id="835" r:id="rId20"/>
    <p:sldId id="836" r:id="rId21"/>
    <p:sldId id="837" r:id="rId22"/>
    <p:sldId id="826" r:id="rId23"/>
    <p:sldId id="82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06" r:id="rId32"/>
    <p:sldId id="807" r:id="rId33"/>
    <p:sldId id="828" r:id="rId34"/>
    <p:sldId id="831" r:id="rId35"/>
    <p:sldId id="808" r:id="rId36"/>
    <p:sldId id="832" r:id="rId37"/>
    <p:sldId id="809" r:id="rId38"/>
    <p:sldId id="833" r:id="rId39"/>
    <p:sldId id="810" r:id="rId40"/>
    <p:sldId id="819" r:id="rId41"/>
    <p:sldId id="811" r:id="rId42"/>
    <p:sldId id="820" r:id="rId43"/>
    <p:sldId id="812" r:id="rId44"/>
    <p:sldId id="821" r:id="rId45"/>
    <p:sldId id="747" r:id="rId4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DCF9"/>
    <a:srgbClr val="F6910A"/>
    <a:srgbClr val="48B74E"/>
    <a:srgbClr val="FFFFCC"/>
    <a:srgbClr val="EF6011"/>
    <a:srgbClr val="990033"/>
    <a:srgbClr val="20A31D"/>
    <a:srgbClr val="125810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3739" autoAdjust="0"/>
  </p:normalViewPr>
  <p:slideViewPr>
    <p:cSldViewPr>
      <p:cViewPr varScale="1">
        <p:scale>
          <a:sx n="108" d="100"/>
          <a:sy n="108" d="100"/>
        </p:scale>
        <p:origin x="782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2020-7-15 ,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2020-7-15 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文件夹组织结构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7" name="Picture 3" descr="8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95686"/>
            <a:ext cx="47847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2179638" y="1995686"/>
            <a:ext cx="3904530" cy="204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54160" y="2222992"/>
            <a:ext cx="4450088" cy="230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27710" y="2474156"/>
            <a:ext cx="3890180" cy="25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11760" y="2736287"/>
            <a:ext cx="4048034" cy="24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11760" y="2981581"/>
            <a:ext cx="4062782" cy="21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01068" y="3187529"/>
            <a:ext cx="3687156" cy="263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01068" y="3462371"/>
            <a:ext cx="3661964" cy="23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635960" y="3706248"/>
            <a:ext cx="3912323" cy="253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3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技术准备</a:t>
            </a:r>
          </a:p>
        </p:txBody>
      </p:sp>
    </p:spTree>
    <p:extLst>
      <p:ext uri="{BB962C8B-B14F-4D97-AF65-F5344CB8AC3E}">
        <p14:creationId xmlns:p14="http://schemas.microsoft.com/office/powerpoint/2010/main" val="3916151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590800" y="1200150"/>
            <a:ext cx="4114800" cy="723528"/>
            <a:chOff x="1343024" y="1831181"/>
            <a:chExt cx="4277467" cy="2305050"/>
          </a:xfrm>
        </p:grpSpPr>
        <p:sp>
          <p:nvSpPr>
            <p:cNvPr id="8" name="六边形 7"/>
            <p:cNvSpPr/>
            <p:nvPr>
              <p:custDataLst>
                <p:tags r:id="rId11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FF980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初识</a:t>
              </a:r>
              <a:r>
                <a:rPr lang="en-US" altLang="zh-CN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Pygame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ndalus" pitchFamily="18" charset="-78"/>
                <a:sym typeface="Arial" panose="020B0604020202020204" pitchFamily="34" charset="0"/>
              </a:endParaRPr>
            </a:p>
          </p:txBody>
        </p:sp>
        <p:sp>
          <p:nvSpPr>
            <p:cNvPr id="9" name="六边形 8"/>
            <p:cNvSpPr/>
            <p:nvPr>
              <p:custDataLst>
                <p:tags r:id="rId12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590800" y="2211710"/>
            <a:ext cx="4114800" cy="724272"/>
            <a:chOff x="1343024" y="1831181"/>
            <a:chExt cx="4277467" cy="2305050"/>
          </a:xfrm>
        </p:grpSpPr>
        <p:sp>
          <p:nvSpPr>
            <p:cNvPr id="17" name="六边形 16"/>
            <p:cNvSpPr/>
            <p:nvPr>
              <p:custDataLst>
                <p:tags r:id="rId9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Pygame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的基本应用</a:t>
              </a:r>
            </a:p>
          </p:txBody>
        </p:sp>
        <p:sp>
          <p:nvSpPr>
            <p:cNvPr id="18" name="六边形 17"/>
            <p:cNvSpPr/>
            <p:nvPr>
              <p:custDataLst>
                <p:tags r:id="rId10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90800" y="3223907"/>
            <a:ext cx="4114800" cy="729208"/>
            <a:chOff x="1343024" y="1831181"/>
            <a:chExt cx="4277467" cy="2305050"/>
          </a:xfrm>
        </p:grpSpPr>
        <p:sp>
          <p:nvSpPr>
            <p:cNvPr id="20" name="六边形 19"/>
            <p:cNvSpPr/>
            <p:nvPr>
              <p:custDataLst>
                <p:tags r:id="rId7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0070C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时间模块（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time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）</a:t>
              </a:r>
            </a:p>
          </p:txBody>
        </p:sp>
        <p:sp>
          <p:nvSpPr>
            <p:cNvPr id="21" name="六边形 20"/>
            <p:cNvSpPr/>
            <p:nvPr>
              <p:custDataLst>
                <p:tags r:id="rId8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590800" y="4135783"/>
            <a:ext cx="4114800" cy="729208"/>
            <a:chOff x="1343024" y="1831181"/>
            <a:chExt cx="4277467" cy="2305050"/>
          </a:xfrm>
        </p:grpSpPr>
        <p:sp>
          <p:nvSpPr>
            <p:cNvPr id="12" name="六边形 11"/>
            <p:cNvSpPr/>
            <p:nvPr>
              <p:custDataLst>
                <p:tags r:id="rId5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日期时间模块（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datetime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）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ndalus" pitchFamily="18" charset="-78"/>
                <a:sym typeface="Arial" panose="020B0604020202020204" pitchFamily="34" charset="0"/>
              </a:endParaRPr>
            </a:p>
          </p:txBody>
        </p:sp>
        <p:sp>
          <p:nvSpPr>
            <p:cNvPr id="13" name="六边形 12"/>
            <p:cNvSpPr/>
            <p:nvPr>
              <p:custDataLst>
                <p:tags r:id="rId6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初识</a:t>
              </a: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Pygame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592" y="2110700"/>
            <a:ext cx="2956816" cy="922100"/>
          </a:xfrm>
          <a:prstGeom prst="rect">
            <a:avLst/>
          </a:prstGeom>
        </p:spPr>
      </p:pic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3536620" y="4002618"/>
            <a:ext cx="207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</a:t>
            </a:r>
            <a:r>
              <a:rPr lang="en-US" altLang="zh-CN" sz="1800" dirty="0" smtClean="0">
                <a:solidFill>
                  <a:srgbClr val="FF0000"/>
                </a:solidFill>
              </a:rPr>
              <a:t>ip install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pygame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 rot="514379">
            <a:off x="874842" y="1638036"/>
            <a:ext cx="17090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rgbClr val="92D050"/>
                </a:solidFill>
                <a:latin typeface="宋体" panose="02010600030101010101" pitchFamily="2" charset="-122"/>
              </a:rPr>
              <a:t>2D</a:t>
            </a:r>
            <a:r>
              <a:rPr lang="zh-CN" altLang="en-US" sz="3600" b="1" dirty="0" smtClean="0">
                <a:solidFill>
                  <a:srgbClr val="92D050"/>
                </a:solidFill>
                <a:latin typeface="宋体" panose="02010600030101010101" pitchFamily="2" charset="-122"/>
              </a:rPr>
              <a:t>游戏</a:t>
            </a:r>
            <a:endParaRPr lang="zh-CN" altLang="en-US" sz="3600" b="1" dirty="0">
              <a:solidFill>
                <a:srgbClr val="92D05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 rot="21269391">
            <a:off x="672318" y="3391584"/>
            <a:ext cx="1601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3D</a:t>
            </a:r>
            <a:r>
              <a:rPr lang="zh-CN" altLang="en-US" sz="36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游戏</a:t>
            </a:r>
            <a:endParaRPr lang="zh-CN" altLang="en-US" sz="36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 rot="20789902">
            <a:off x="6846620" y="1601216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</a:rPr>
              <a:t>音乐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 rot="474654">
            <a:off x="6987204" y="2730710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</a:rPr>
              <a:t>视频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 rot="20651573">
            <a:off x="6781790" y="3992012"/>
            <a:ext cx="20351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F6910A"/>
                </a:solidFill>
                <a:latin typeface="宋体" panose="02010600030101010101" pitchFamily="2" charset="-122"/>
              </a:rPr>
              <a:t>窗体控制</a:t>
            </a:r>
            <a:endParaRPr lang="zh-CN" altLang="en-US" sz="3600" b="1" dirty="0">
              <a:solidFill>
                <a:srgbClr val="F6910A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5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419622"/>
              <a:ext cx="2971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Pygame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的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基本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应用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" y="1340494"/>
          <a:ext cx="8839200" cy="367223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110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3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4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 块 名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模 块 名</a:t>
                      </a:r>
                      <a:endParaRPr lang="zh-CN" altLang="zh-CN" sz="8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pygame.cdrom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访问光驱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pygame.movie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播放视频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pygame.cursors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加载光标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pygame.music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播放音频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pygame.display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访问显示设备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pygame.overlay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访问高级视频叠加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pygame.draw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绘制形状、线和点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pygame.rect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管理矩形区域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35480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pygame.event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管理事件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pygame.sndarray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操作声音数据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pygame.font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使用字体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pygame.sprite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操作移动图像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61329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pygame.image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加载和存储图片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pygame.surface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管理图像和屏幕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11990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pygame.joystick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使用游戏手柄或者类似的东西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pygame.surfarray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管理点阵图像数据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05836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pygame.key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读取键盘按键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pygame.time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管理时间和帧信息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22768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pygame.mixer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声音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pygame.transform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缩放和移动图像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9714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pygame.mouse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鼠标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5327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9522" y="771550"/>
            <a:ext cx="8924956" cy="609600"/>
            <a:chOff x="76200" y="819150"/>
            <a:chExt cx="8924956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Pygame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常用的子模块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476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824336" y="1760498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时间模块（</a:t>
              </a:r>
              <a:r>
                <a:rPr lang="en-US" altLang="zh-CN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time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）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1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1178519" y="1772766"/>
            <a:ext cx="4833641" cy="685800"/>
            <a:chOff x="1384949" y="2355703"/>
            <a:chExt cx="3300450" cy="622776"/>
          </a:xfrm>
        </p:grpSpPr>
        <p:grpSp>
          <p:nvGrpSpPr>
            <p:cNvPr id="93202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3300450" cy="622776"/>
              <a:chOff x="1191371" y="2279503"/>
              <a:chExt cx="3300402" cy="622776"/>
            </a:xfrm>
          </p:grpSpPr>
          <p:sp>
            <p:nvSpPr>
              <p:cNvPr id="93204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855986" cy="475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以元组形式获取当前时间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205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178519" y="2788766"/>
            <a:ext cx="3753521" cy="685800"/>
            <a:chOff x="1384949" y="2355703"/>
            <a:chExt cx="2562935" cy="622776"/>
          </a:xfrm>
        </p:grpSpPr>
        <p:grpSp>
          <p:nvGrpSpPr>
            <p:cNvPr id="93198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562935" cy="622776"/>
              <a:chOff x="1191371" y="2279503"/>
              <a:chExt cx="2562898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118482" cy="475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格式化日期与时间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201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178519" y="3830166"/>
            <a:ext cx="4113562" cy="685800"/>
            <a:chOff x="1384949" y="2355703"/>
            <a:chExt cx="2808774" cy="622776"/>
          </a:xfrm>
        </p:grpSpPr>
        <p:grpSp>
          <p:nvGrpSpPr>
            <p:cNvPr id="93194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808774" cy="622776"/>
              <a:chOff x="1191371" y="2279503"/>
              <a:chExt cx="2808733" cy="622776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364317" cy="474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模块的常见方法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197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>
                  <a:latin typeface="+mj-lt"/>
                  <a:ea typeface="+mj-ea"/>
                  <a:cs typeface="+mj-cs"/>
                </a:rPr>
                <a:t>time 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模块的常见用法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6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以元组形式获取当前时间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1554927"/>
            <a:ext cx="201622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7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    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100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(time.time())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83470"/>
            <a:ext cx="2194750" cy="327688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059003" y="1716509"/>
            <a:ext cx="36004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9008" y="2734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7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导入时间模块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获取时间秒数并将该时间转换为时间元组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localtime = time.localtime(time.time())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输出元组形式的当前时间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100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AB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"当前时间为 :"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localtime)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734200"/>
            <a:ext cx="3531025" cy="579560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>
            <a:off x="4950968" y="2893175"/>
            <a:ext cx="36004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34827"/>
              </p:ext>
            </p:extLst>
          </p:nvPr>
        </p:nvGraphicFramePr>
        <p:xfrm>
          <a:off x="152400" y="1275606"/>
          <a:ext cx="8839200" cy="3744238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7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4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格 式 代 码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含  义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格 式 代 码</a:t>
                      </a:r>
                      <a:endParaRPr lang="zh-CN" altLang="zh-CN" sz="8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含  义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%y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年，两位数的年份表示（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00-99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），例如，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年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%B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本地完整的月份名称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%Y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年，四位数的年份表示（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000-9999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），例如，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年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%c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本地相应的日期与时间表示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%m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月，月份（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01-12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%j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一年中的一天（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001-366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%d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日，代表月份中的一天（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0-31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%p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本地的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A.M.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（上午）或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P.M.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（下午）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%H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时，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24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小时制小时数（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0-23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%U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一年中的周数（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00-53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）星期日为星期的开始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%I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时，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12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小时制小时数（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01-12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%w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一周中的一天（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0-6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为星期日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%M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分，分钟数（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00=59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%W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一年中的周数（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00-53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）星期一为星期的开始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84606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%S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秒，秒数（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00-59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%x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本地相应的日期表示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1107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%a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本地简化星期几名称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%X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本地相应的时间表示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314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%A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本地完整星期几名称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%Z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当前时区的名称（如果不存在时区则无字符）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023582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%b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本地简化的月份名称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%%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字符的本身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2150"/>
                  </a:ext>
                </a:extLst>
              </a:tr>
            </a:tbl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842828" y="806276"/>
            <a:ext cx="3458344" cy="397322"/>
            <a:chOff x="1524000" y="3790950"/>
            <a:chExt cx="6477000" cy="610499"/>
          </a:xfrm>
        </p:grpSpPr>
        <p:sp>
          <p:nvSpPr>
            <p:cNvPr id="7" name="圆角矩形 6"/>
            <p:cNvSpPr/>
            <p:nvPr/>
          </p:nvSpPr>
          <p:spPr>
            <a:xfrm>
              <a:off x="1524000" y="3790950"/>
              <a:ext cx="6477000" cy="61049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矩形 15"/>
            <p:cNvSpPr>
              <a:spLocks noChangeArrowheads="1"/>
            </p:cNvSpPr>
            <p:nvPr/>
          </p:nvSpPr>
          <p:spPr bwMode="auto">
            <a:xfrm>
              <a:off x="1719690" y="3833892"/>
              <a:ext cx="6096000" cy="208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solidFill>
                    <a:srgbClr val="FF0000"/>
                  </a:solidFill>
                </a:rPr>
                <a:t>strftime</a:t>
              </a:r>
              <a:r>
                <a:rPr lang="en-US" altLang="zh-CN" sz="1800" dirty="0">
                  <a:solidFill>
                    <a:srgbClr val="FF0000"/>
                  </a:solidFill>
                </a:rPr>
                <a:t>(format,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p_tuple</a:t>
              </a:r>
              <a:r>
                <a:rPr lang="en-US" altLang="zh-CN" sz="1800" dirty="0">
                  <a:solidFill>
                    <a:srgbClr val="FF0000"/>
                  </a:solidFill>
                </a:rPr>
                <a:t>=None)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4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04963"/>
            <a:ext cx="75928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1802135" y="2251075"/>
            <a:ext cx="514612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智能</a:t>
            </a:r>
            <a:r>
              <a:rPr lang="zh-CN" altLang="en-US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停车场运营分析系统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35646"/>
            <a:ext cx="7011008" cy="130313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格式化日期与时间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3402202" y="3049307"/>
            <a:ext cx="2293819" cy="1081888"/>
            <a:chOff x="3402202" y="3049307"/>
            <a:chExt cx="2293819" cy="10818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2202" y="3795886"/>
              <a:ext cx="2293819" cy="335309"/>
            </a:xfrm>
            <a:prstGeom prst="rect">
              <a:avLst/>
            </a:prstGeom>
          </p:spPr>
        </p:pic>
        <p:sp>
          <p:nvSpPr>
            <p:cNvPr id="4" name="下箭头 3"/>
            <p:cNvSpPr/>
            <p:nvPr/>
          </p:nvSpPr>
          <p:spPr>
            <a:xfrm>
              <a:off x="4333087" y="3049307"/>
              <a:ext cx="432048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35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>
                  <a:latin typeface="+mj-lt"/>
                  <a:ea typeface="+mj-ea"/>
                  <a:cs typeface="+mj-cs"/>
                </a:rPr>
                <a:t>time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模块的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常见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函数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8682"/>
              </p:ext>
            </p:extLst>
          </p:nvPr>
        </p:nvGraphicFramePr>
        <p:xfrm>
          <a:off x="1007604" y="1563638"/>
          <a:ext cx="7128792" cy="3096344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138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方  法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概  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gmtime</a:t>
                      </a:r>
                      <a:r>
                        <a:rPr lang="en-US" altLang="zh-CN" sz="1000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(seconds=None)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将一个以秒数为单位的时间，转换为一个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UTC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中的结构时间，其中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DST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标志总是为零。</a:t>
                      </a: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该方法返回的是一个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struct_time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对象。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ctime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(seconds=None)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将一个以秒为单位的时间，转换为代表本地时间的字符串。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ctime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与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asctime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相同。如果不填写参数或者将参数位置填写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None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，就会使用当前的时间。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mktime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p_tuple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该方法执行与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gmtime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localtime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函数相反的操作，他只接收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struct_time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对象作为参数，返回用秒数来表示时间的浮点数。如果输入的值不是一个合法的时间，将触发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OverflowError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或 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ValueError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。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sleep(seconds)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该函数可以让当前线程进入睡眠状态，其中的参数为秒数。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strptime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(string, format)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该函数是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解析一个代表时间的字符串，然后返回一个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struct_time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对象，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format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参数使用与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strftime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方法中相同的说明符，而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string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需要使用字符串类型的时间，例如，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time.strptime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("30 Nov 18", "%d %b %y")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所示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37580" y="1760498"/>
              <a:ext cx="2971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日期时间模块（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datetime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）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1178519" y="1772766"/>
            <a:ext cx="4833641" cy="685800"/>
            <a:chOff x="1384949" y="2355703"/>
            <a:chExt cx="3300450" cy="622776"/>
          </a:xfrm>
        </p:grpSpPr>
        <p:grpSp>
          <p:nvGrpSpPr>
            <p:cNvPr id="93202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3300450" cy="622776"/>
              <a:chOff x="1191371" y="2279503"/>
              <a:chExt cx="3300402" cy="622776"/>
            </a:xfrm>
          </p:grpSpPr>
          <p:sp>
            <p:nvSpPr>
              <p:cNvPr id="93204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855986" cy="475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日期类（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date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）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205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178519" y="2788766"/>
            <a:ext cx="3753521" cy="685800"/>
            <a:chOff x="1384949" y="2355703"/>
            <a:chExt cx="2562935" cy="622776"/>
          </a:xfrm>
        </p:grpSpPr>
        <p:grpSp>
          <p:nvGrpSpPr>
            <p:cNvPr id="93198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562935" cy="622776"/>
              <a:chOff x="1191371" y="2279503"/>
              <a:chExt cx="2562898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118482" cy="475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时间类（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）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201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178519" y="3830166"/>
            <a:ext cx="4689626" cy="685800"/>
            <a:chOff x="1384949" y="2355703"/>
            <a:chExt cx="3202115" cy="622776"/>
          </a:xfrm>
        </p:grpSpPr>
        <p:grpSp>
          <p:nvGrpSpPr>
            <p:cNvPr id="93194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3202115" cy="622776"/>
              <a:chOff x="1191371" y="2279503"/>
              <a:chExt cx="3202068" cy="622776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635788" y="2341493"/>
                <a:ext cx="2757651" cy="475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日期时间类（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datetime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）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197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 err="1" smtClean="0">
                  <a:latin typeface="+mj-lt"/>
                  <a:ea typeface="+mj-ea"/>
                  <a:cs typeface="+mj-cs"/>
                </a:rPr>
                <a:t>datetime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模块的常见用法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7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日期类（</a:t>
              </a:r>
              <a:r>
                <a:rPr lang="en-US" altLang="zh-CN" sz="3200" dirty="0">
                  <a:latin typeface="+mj-lt"/>
                  <a:ea typeface="+mj-ea"/>
                  <a:cs typeface="+mj-cs"/>
                </a:rPr>
                <a:t>date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）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右箭头 8"/>
          <p:cNvSpPr/>
          <p:nvPr/>
        </p:nvSpPr>
        <p:spPr>
          <a:xfrm>
            <a:off x="4770948" y="1899352"/>
            <a:ext cx="36004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770948" y="3558756"/>
            <a:ext cx="36004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7426"/>
            <a:ext cx="4295756" cy="1011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68" y="1748192"/>
            <a:ext cx="2842506" cy="5639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893175"/>
            <a:ext cx="4525879" cy="15927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668" y="3304717"/>
            <a:ext cx="1623201" cy="76968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104" y="1748193"/>
            <a:ext cx="1224136" cy="235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08104" y="1995686"/>
            <a:ext cx="2520280" cy="235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47038" y="3295924"/>
            <a:ext cx="573914" cy="254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47038" y="3536712"/>
            <a:ext cx="573914" cy="24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47038" y="3806389"/>
            <a:ext cx="573914" cy="219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44143"/>
              </p:ext>
            </p:extLst>
          </p:nvPr>
        </p:nvGraphicFramePr>
        <p:xfrm>
          <a:off x="152400" y="1347615"/>
          <a:ext cx="8839200" cy="3672407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8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1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方 法 与 属 性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概  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方 法 与 属 性</a:t>
                      </a:r>
                      <a:endParaRPr lang="zh-CN" altLang="zh-CN" sz="8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概  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6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min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该属性提供能够表示的最早日期（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datetime.date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））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strftime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返回一个表示日期的与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time.strftime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方法相同格式的字符串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max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该属性提供表示可能最晚的日期（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datetime.date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9999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12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31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timetuple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返回一个类型为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time.struct_time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的时间元组，但是有关时间的部分元素值为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。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resolution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对象表示日期的最小单位，这里为天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toordinal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反回公元公历开始到指定日期的天数，公元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年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日为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。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336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返回一个与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time.ctime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方法一样的时间格式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__format__()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将日期对象转换为字符串对象，而参数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format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就是指定日期的格式。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8206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isocalendar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返回一个元组形式（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year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week number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weekday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）的日期，这里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year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为年、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week number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是周数的意思，该值的范围是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至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53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之间、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weekday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是星期，该值的范围是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（星期一）至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7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（星期日）之间。这三个元组范围由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ISO 8601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标准决定。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fromordinal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将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Gregorian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日历时间转换为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对象，（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Gregorian Calendar 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：一种日历表示方法，类似于我国的农历），也可以理解为将公元公历到指定日期的天数转换为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对象，其中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ordinal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参数就是这个天数。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isoformat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返回符合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ISO 8601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标准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(YYYY-MM-DD)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的日期字符串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fromtimestamp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根据指定的时间戳，返回一个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对象，其中参数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timestamp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就是这个时间戳，可以将该参数设置为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time.time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。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isoweekday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返回符合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ISO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标准的指定日期所在的星期数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（星期一）至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7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（星期日）之间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replace()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返回一个替换指定日期字段的新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对象。参数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个可选参数，分别为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year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month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day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。注意替换后产生新对象，不影响原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对象。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84606"/>
                  </a:ext>
                </a:extLst>
              </a:tr>
              <a:tr h="336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weekday()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返回一周内的时间，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（星期一）至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6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（星期日）之间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1107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6200" y="7715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>
                  <a:latin typeface="+mj-lt"/>
                  <a:ea typeface="+mj-ea"/>
                  <a:cs typeface="+mj-cs"/>
                </a:rPr>
                <a:t>date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类中常见的方法及属性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659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时间类（</a:t>
              </a:r>
              <a:r>
                <a:rPr lang="en-US" altLang="zh-CN" sz="3200" dirty="0">
                  <a:latin typeface="+mj-lt"/>
                  <a:ea typeface="+mj-ea"/>
                  <a:cs typeface="+mj-cs"/>
                </a:rPr>
                <a:t>time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）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67" y="1347614"/>
            <a:ext cx="4450466" cy="1798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67894"/>
            <a:ext cx="1585098" cy="98763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427984" y="324935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30134" y="3867895"/>
            <a:ext cx="3578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27984" y="4083918"/>
            <a:ext cx="3578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427984" y="4282358"/>
            <a:ext cx="3578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27984" y="4476292"/>
            <a:ext cx="3578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422975" y="4675512"/>
            <a:ext cx="3578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7715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datetime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模块中比较时间或日期的方法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42463"/>
              </p:ext>
            </p:extLst>
          </p:nvPr>
        </p:nvGraphicFramePr>
        <p:xfrm>
          <a:off x="1007604" y="1491630"/>
          <a:ext cx="7128792" cy="3312368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138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6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方  法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概  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91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该方法用于判断大于等于，例如，（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x&gt;=y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）返回值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__le__()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该方法用于判断小于等于，例如，（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x&lt;=y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）返回值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True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或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False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__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gt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__()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该方法用于判断大于，例如，（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x&gt;y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）返回值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True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或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False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4546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lt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该方法用于判断小于，例如，（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x&lt;y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）返回值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True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或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False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51958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eq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该方法用于判断等于，例如，（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x==y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）返回值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True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或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False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8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__ne__()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DCF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该方法用于不等于，例如，（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x!=y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）返回值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True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或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False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DCF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3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时间比较的示例代码：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下箭头 10"/>
          <p:cNvSpPr/>
          <p:nvPr/>
        </p:nvSpPr>
        <p:spPr>
          <a:xfrm>
            <a:off x="4427984" y="350785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83406"/>
            <a:ext cx="6710754" cy="20110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072" y="3958754"/>
            <a:ext cx="2469856" cy="10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7715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>
                  <a:latin typeface="+mj-lt"/>
                  <a:ea typeface="+mj-ea"/>
                  <a:cs typeface="+mj-cs"/>
                </a:rPr>
                <a:t>time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类中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的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常用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方法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66816"/>
              </p:ext>
            </p:extLst>
          </p:nvPr>
        </p:nvGraphicFramePr>
        <p:xfrm>
          <a:off x="1007604" y="1491630"/>
          <a:ext cx="7128792" cy="324883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138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9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方  法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概  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min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该属性提供能够表示的最小时间（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datetime.time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(0, 0)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max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该属性提供表示可能最大时间（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datetime.time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(23, 59, 59, 999999)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resolution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time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对象表示时间的间隔单位为分钟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385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__format__()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将时间对象转化为字符串对象，括号内参数需要填写表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23.3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内的时间格式代码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4405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strftime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此方法与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__format__()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方法相同，将时间对象转化为字符串对象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isoformat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DCF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返回符合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ISO 8601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标准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(09:18:30.000888)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的时间字符串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DCF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5663"/>
                  </a:ext>
                </a:extLst>
              </a:tr>
              <a:tr h="4405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__()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该方法可以简单的获取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time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对象中的时间字符串（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09:18:30.000888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5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5777" y="1338603"/>
            <a:ext cx="4536504" cy="576064"/>
            <a:chOff x="2555777" y="1563637"/>
            <a:chExt cx="4536504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停车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时间的分布情况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需求分析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2555777" y="1923678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停车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高峰的时间统计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55777" y="2484964"/>
            <a:ext cx="4536504" cy="576064"/>
            <a:chOff x="2555777" y="1563637"/>
            <a:chExt cx="4536504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每周繁忙的比例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55777" y="3046250"/>
            <a:ext cx="4536504" cy="576064"/>
            <a:chOff x="2555777" y="1563637"/>
            <a:chExt cx="453650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月收入分析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55777" y="3607536"/>
            <a:ext cx="4536504" cy="576064"/>
            <a:chOff x="2555777" y="1563637"/>
            <a:chExt cx="4536504" cy="576064"/>
          </a:xfrm>
        </p:grpSpPr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每日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接待车辆的统计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4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55777" y="4168822"/>
            <a:ext cx="4536504" cy="576064"/>
            <a:chOff x="2555777" y="1563637"/>
            <a:chExt cx="4536504" cy="576064"/>
          </a:xfrm>
        </p:grpSpPr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车位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利用率的统计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日期时间类（</a:t>
              </a: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datetime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）示例</a:t>
              </a: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代码：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下箭头 10"/>
          <p:cNvSpPr/>
          <p:nvPr/>
        </p:nvSpPr>
        <p:spPr>
          <a:xfrm>
            <a:off x="4427984" y="321982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62" y="1563638"/>
            <a:ext cx="4454276" cy="1611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920" y="3867894"/>
            <a:ext cx="3452159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758" y="1747822"/>
            <a:ext cx="6542484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2249271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智能停车场数据分析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1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停车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时间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数据分布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图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2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查看数据信息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确定停车时间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停车时间数据分布图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1"/>
            <a:chOff x="3180749" y="1929632"/>
            <a:chExt cx="2140390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9" y="1929632"/>
              <a:ext cx="2140390" cy="1284232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时段停车数量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1" name="组合 42"/>
          <p:cNvGrpSpPr>
            <a:grpSpLocks/>
          </p:cNvGrpSpPr>
          <p:nvPr/>
        </p:nvGrpSpPr>
        <p:grpSpPr bwMode="auto">
          <a:xfrm>
            <a:off x="6318250" y="3723878"/>
            <a:ext cx="2139950" cy="1284287"/>
            <a:chOff x="1317630" y="2143"/>
            <a:chExt cx="2140389" cy="1284233"/>
          </a:xfrm>
        </p:grpSpPr>
        <p:sp>
          <p:nvSpPr>
            <p:cNvPr id="42" name="圆角矩形 41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23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38064" y="1923678"/>
          <a:ext cx="6867872" cy="1717259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3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0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487">
                  <a:extLst>
                    <a:ext uri="{9D8B030D-6E8A-4147-A177-3AD203B41FA5}">
                      <a16:colId xmlns:a16="http://schemas.microsoft.com/office/drawing/2014/main" val="3047644348"/>
                    </a:ext>
                  </a:extLst>
                </a:gridCol>
                <a:gridCol w="503539">
                  <a:extLst>
                    <a:ext uri="{9D8B030D-6E8A-4147-A177-3AD203B41FA5}">
                      <a16:colId xmlns:a16="http://schemas.microsoft.com/office/drawing/2014/main" val="59282882"/>
                    </a:ext>
                  </a:extLst>
                </a:gridCol>
                <a:gridCol w="468653">
                  <a:extLst>
                    <a:ext uri="{9D8B030D-6E8A-4147-A177-3AD203B41FA5}">
                      <a16:colId xmlns:a16="http://schemas.microsoft.com/office/drawing/2014/main" val="3113311804"/>
                    </a:ext>
                  </a:extLst>
                </a:gridCol>
              </a:tblGrid>
              <a:tr h="2954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索引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8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timein</a:t>
                      </a:r>
                      <a:endParaRPr lang="zh-CN" altLang="zh-CN" sz="8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timeout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price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state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8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rps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赣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CFF120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2018-01-01 00:03:13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2018-01-01 00:23:52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99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云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N84SU5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2018-01-01 00:09:37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2018-01-01 00:44:54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3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99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冀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RLDH16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2018-01-01 00:38:08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2018-01-01 00:45:29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3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100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229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豫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K869CW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2018-01-01 00:52:53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2018-01-01 00:59:04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100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35480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新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QWWA64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2018-01-01 01:20:37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2018-01-01 01:24:10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100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90064" y="1923677"/>
            <a:ext cx="1031910" cy="1717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1973" y="1923677"/>
            <a:ext cx="2013155" cy="1717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35129" y="1927035"/>
            <a:ext cx="1939414" cy="1717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74543" y="1923018"/>
            <a:ext cx="553063" cy="1717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28856" y="1927695"/>
            <a:ext cx="495472" cy="1717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24328" y="1925212"/>
            <a:ext cx="495472" cy="1717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85762" y="843558"/>
            <a:ext cx="8924956" cy="609600"/>
            <a:chOff x="76200" y="819150"/>
            <a:chExt cx="8924956" cy="609600"/>
          </a:xfrm>
        </p:grpSpPr>
        <p:sp>
          <p:nvSpPr>
            <p:cNvPr id="1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智能停车场数据头部信息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648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停车高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峰时间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所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占比例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每个时间段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停车数据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统计时段内对应的停车数量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停车高峰时间所占比例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计算比例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1" name="组合 42"/>
          <p:cNvGrpSpPr>
            <a:grpSpLocks/>
          </p:cNvGrpSpPr>
          <p:nvPr/>
        </p:nvGrpSpPr>
        <p:grpSpPr bwMode="auto">
          <a:xfrm>
            <a:off x="6318250" y="3660908"/>
            <a:ext cx="2139950" cy="1284287"/>
            <a:chOff x="1317630" y="2143"/>
            <a:chExt cx="2140389" cy="1284233"/>
          </a:xfrm>
        </p:grpSpPr>
        <p:sp>
          <p:nvSpPr>
            <p:cNvPr id="42" name="圆角矩形 41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75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每周繁忙统计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2355726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进</a:t>
                </a:r>
                <a:r>
                  <a:rPr lang="zh-CN" altLang="en-US" sz="2000" b="1" dirty="0" smtClean="0">
                    <a:latin typeface="+mn-ea"/>
                  </a:rPr>
                  <a:t>车时间判断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星期几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2355726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统计一周每天进入数量</a:t>
                </a: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每周繁忙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统计</a:t>
              </a:r>
              <a:endParaRPr lang="zh-CN" altLang="en-US" sz="3200" dirty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组合 42"/>
          <p:cNvGrpSpPr>
            <a:grpSpLocks/>
          </p:cNvGrpSpPr>
          <p:nvPr/>
        </p:nvGrpSpPr>
        <p:grpSpPr bwMode="auto">
          <a:xfrm>
            <a:off x="6459880" y="2393826"/>
            <a:ext cx="2139950" cy="1284287"/>
            <a:chOff x="1317630" y="2143"/>
            <a:chExt cx="2140389" cy="1284233"/>
          </a:xfrm>
        </p:grpSpPr>
        <p:sp>
          <p:nvSpPr>
            <p:cNvPr id="42" name="圆角矩形 41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213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995686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月收入分析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系统设计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45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筛选每月停车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数据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统计每月总收入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月收入分析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计算停车场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总收入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0" name="组合 42"/>
          <p:cNvGrpSpPr>
            <a:grpSpLocks/>
          </p:cNvGrpSpPr>
          <p:nvPr/>
        </p:nvGrpSpPr>
        <p:grpSpPr bwMode="auto">
          <a:xfrm>
            <a:off x="6318250" y="3652838"/>
            <a:ext cx="2139950" cy="1284287"/>
            <a:chOff x="1317630" y="2143"/>
            <a:chExt cx="2140389" cy="1284233"/>
          </a:xfrm>
        </p:grpSpPr>
        <p:sp>
          <p:nvSpPr>
            <p:cNvPr id="31" name="圆角矩形 30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80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每日接待车辆统计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2257475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遍历每天日期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2257475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统计每天停车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数量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每日接待车辆统计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组合 42"/>
          <p:cNvGrpSpPr>
            <a:grpSpLocks/>
          </p:cNvGrpSpPr>
          <p:nvPr/>
        </p:nvGrpSpPr>
        <p:grpSpPr bwMode="auto">
          <a:xfrm>
            <a:off x="6467674" y="2295575"/>
            <a:ext cx="2139950" cy="1284287"/>
            <a:chOff x="1317630" y="2143"/>
            <a:chExt cx="2140389" cy="1284233"/>
          </a:xfrm>
        </p:grpSpPr>
        <p:sp>
          <p:nvSpPr>
            <p:cNvPr id="42" name="圆角矩形 41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68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车位利用率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9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2439590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遍历每天日期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2439590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计算每天利用率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车位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利用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率</a:t>
              </a:r>
              <a:endParaRPr lang="zh-CN" altLang="en-US" sz="3200" dirty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组合 13"/>
          <p:cNvGrpSpPr>
            <a:grpSpLocks/>
          </p:cNvGrpSpPr>
          <p:nvPr/>
        </p:nvGrpSpPr>
        <p:grpSpPr bwMode="auto">
          <a:xfrm>
            <a:off x="6467674" y="2439590"/>
            <a:ext cx="2140682" cy="1284288"/>
            <a:chOff x="1317630" y="2143"/>
            <a:chExt cx="2140389" cy="1284233"/>
          </a:xfrm>
        </p:grpSpPr>
        <p:sp>
          <p:nvSpPr>
            <p:cNvPr id="38" name="圆角矩形 37"/>
            <p:cNvSpPr/>
            <p:nvPr/>
          </p:nvSpPr>
          <p:spPr>
            <a:xfrm>
              <a:off x="1317630" y="2143"/>
              <a:ext cx="2139657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 txBox="1"/>
            <p:nvPr/>
          </p:nvSpPr>
          <p:spPr>
            <a:xfrm>
              <a:off x="1355725" y="40241"/>
              <a:ext cx="2063468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36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功能结构图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组合 22"/>
          <p:cNvGrpSpPr/>
          <p:nvPr/>
        </p:nvGrpSpPr>
        <p:grpSpPr>
          <a:xfrm>
            <a:off x="3144489" y="1956450"/>
            <a:ext cx="4602078" cy="1996613"/>
            <a:chOff x="3144489" y="1956450"/>
            <a:chExt cx="4602078" cy="199661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925" y="1956450"/>
              <a:ext cx="3482642" cy="1996613"/>
            </a:xfrm>
            <a:prstGeom prst="rect">
              <a:avLst/>
            </a:prstGeom>
          </p:spPr>
        </p:pic>
        <p:cxnSp>
          <p:nvCxnSpPr>
            <p:cNvPr id="67" name="直接箭头连接符 66"/>
            <p:cNvCxnSpPr/>
            <p:nvPr/>
          </p:nvCxnSpPr>
          <p:spPr>
            <a:xfrm>
              <a:off x="3144489" y="3050396"/>
              <a:ext cx="1147717" cy="8792"/>
            </a:xfrm>
            <a:prstGeom prst="straightConnector1">
              <a:avLst/>
            </a:prstGeom>
            <a:ln w="25400">
              <a:solidFill>
                <a:srgbClr val="48B7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144489" y="1084823"/>
            <a:ext cx="4109491" cy="1965573"/>
            <a:chOff x="3144489" y="1084823"/>
            <a:chExt cx="4109491" cy="196557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784" y="1084823"/>
              <a:ext cx="2949196" cy="723963"/>
            </a:xfrm>
            <a:prstGeom prst="rect">
              <a:avLst/>
            </a:prstGeom>
          </p:spPr>
        </p:pic>
        <p:cxnSp>
          <p:nvCxnSpPr>
            <p:cNvPr id="46" name="肘形连接符 45"/>
            <p:cNvCxnSpPr/>
            <p:nvPr/>
          </p:nvCxnSpPr>
          <p:spPr>
            <a:xfrm flipV="1">
              <a:off x="3144489" y="1902670"/>
              <a:ext cx="1176871" cy="114772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48B74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0423" y="1262812"/>
              <a:ext cx="782642" cy="802455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3094024" y="3059188"/>
            <a:ext cx="3492068" cy="1860545"/>
            <a:chOff x="3094024" y="3059188"/>
            <a:chExt cx="3492068" cy="186054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6100" y="3951909"/>
              <a:ext cx="2209992" cy="967824"/>
            </a:xfrm>
            <a:prstGeom prst="rect">
              <a:avLst/>
            </a:prstGeom>
          </p:spPr>
        </p:pic>
        <p:cxnSp>
          <p:nvCxnSpPr>
            <p:cNvPr id="93" name="肘形连接符 92"/>
            <p:cNvCxnSpPr/>
            <p:nvPr/>
          </p:nvCxnSpPr>
          <p:spPr>
            <a:xfrm>
              <a:off x="3094024" y="3059188"/>
              <a:ext cx="1277800" cy="1270815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48B74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7092" y="3886950"/>
              <a:ext cx="981160" cy="101926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012" y="2486008"/>
            <a:ext cx="267485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10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业务流程图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29" y="1131590"/>
            <a:ext cx="1273050" cy="1204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29" y="2251067"/>
            <a:ext cx="1273050" cy="6926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63" y="2834217"/>
            <a:ext cx="8001150" cy="10108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73" y="3780566"/>
            <a:ext cx="7035601" cy="11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476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71800" y="1832506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系统预览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391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开发工具准备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8356" y="1901825"/>
            <a:ext cx="7162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操作系统：</a:t>
            </a:r>
            <a:r>
              <a:rPr lang="en-US" altLang="zh-CN" sz="1800" b="1" dirty="0">
                <a:solidFill>
                  <a:srgbClr val="C00000"/>
                </a:solidFill>
              </a:rPr>
              <a:t>Windows 7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 Windows 8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 Windows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10 </a:t>
            </a:r>
            <a:r>
              <a:rPr lang="zh-CN" altLang="zh-CN" sz="1800" b="1" dirty="0"/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08356" y="2266950"/>
            <a:ext cx="2590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开发工具：</a:t>
            </a:r>
            <a:r>
              <a:rPr lang="en-US" altLang="zh-CN" sz="1800" b="1" dirty="0" err="1">
                <a:solidFill>
                  <a:srgbClr val="C00000"/>
                </a:solidFill>
              </a:rPr>
              <a:t>PyCharm</a:t>
            </a:r>
            <a:endParaRPr lang="zh-CN" altLang="zh-CN" sz="1800" b="1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15680" y="2819384"/>
            <a:ext cx="62994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zh-CN" altLang="en-US" sz="1800" b="1" dirty="0" smtClean="0"/>
              <a:t>  内置模块：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time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datetime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sys</a:t>
            </a:r>
            <a:endParaRPr lang="zh-CN" alt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15680" y="3371649"/>
            <a:ext cx="62994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zh-CN" altLang="en-US" sz="1800" b="1" dirty="0" smtClean="0"/>
              <a:t>  </a:t>
            </a:r>
            <a:r>
              <a:rPr lang="zh-CN" altLang="en-US" sz="1800" b="1" dirty="0"/>
              <a:t>第三方</a:t>
            </a:r>
            <a:r>
              <a:rPr lang="zh-CN" altLang="en-US" sz="1800" b="1" dirty="0" smtClean="0"/>
              <a:t>模块：</a:t>
            </a:r>
            <a:r>
              <a:rPr lang="en-US" altLang="zh-CN" sz="1800" b="1" dirty="0" err="1">
                <a:solidFill>
                  <a:srgbClr val="C00000"/>
                </a:solidFill>
              </a:rPr>
              <a:t>p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ygame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matplotlib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pandas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1194" y="3507854"/>
            <a:ext cx="864096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57280" y="3512318"/>
            <a:ext cx="941876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60398" y="3507854"/>
            <a:ext cx="1171642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1350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6" grpId="0" animBg="1"/>
      <p:bldP spid="16" grpId="1" animBg="1"/>
      <p:bldP spid="17" grpId="0" animBg="1"/>
      <p:bldP spid="1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23922</TotalTime>
  <Words>1649</Words>
  <Application>Microsoft Office PowerPoint</Application>
  <PresentationFormat>全屏显示(16:9)</PresentationFormat>
  <Paragraphs>333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Andalus</vt:lpstr>
      <vt:lpstr>方正书宋简体</vt:lpstr>
      <vt:lpstr>黑体</vt:lpstr>
      <vt:lpstr>楷体</vt:lpstr>
      <vt:lpstr>宋体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2156</cp:revision>
  <cp:lastPrinted>1601-01-01T00:00:00Z</cp:lastPrinted>
  <dcterms:created xsi:type="dcterms:W3CDTF">2014-11-20T08:27:06Z</dcterms:created>
  <dcterms:modified xsi:type="dcterms:W3CDTF">2020-07-15T09:07:04Z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