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506" r:id="rId4"/>
    <p:sldId id="576" r:id="rId5"/>
    <p:sldId id="574" r:id="rId6"/>
    <p:sldId id="443" r:id="rId7"/>
    <p:sldId id="527" r:id="rId8"/>
    <p:sldId id="579" r:id="rId9"/>
    <p:sldId id="578" r:id="rId10"/>
    <p:sldId id="580" r:id="rId11"/>
    <p:sldId id="461" r:id="rId12"/>
    <p:sldId id="581" r:id="rId13"/>
    <p:sldId id="528" r:id="rId14"/>
    <p:sldId id="577" r:id="rId15"/>
    <p:sldId id="530" r:id="rId16"/>
    <p:sldId id="582" r:id="rId17"/>
    <p:sldId id="611" r:id="rId18"/>
    <p:sldId id="583" r:id="rId19"/>
    <p:sldId id="584" r:id="rId20"/>
    <p:sldId id="585" r:id="rId21"/>
    <p:sldId id="586" r:id="rId22"/>
    <p:sldId id="531" r:id="rId23"/>
    <p:sldId id="534" r:id="rId24"/>
    <p:sldId id="587" r:id="rId25"/>
    <p:sldId id="588" r:id="rId26"/>
    <p:sldId id="603" r:id="rId27"/>
    <p:sldId id="604" r:id="rId28"/>
    <p:sldId id="605" r:id="rId29"/>
    <p:sldId id="606" r:id="rId30"/>
    <p:sldId id="589" r:id="rId31"/>
    <p:sldId id="529" r:id="rId32"/>
    <p:sldId id="532" r:id="rId33"/>
    <p:sldId id="590" r:id="rId34"/>
    <p:sldId id="533" r:id="rId35"/>
    <p:sldId id="536" r:id="rId36"/>
    <p:sldId id="565" r:id="rId37"/>
    <p:sldId id="539" r:id="rId38"/>
    <p:sldId id="535" r:id="rId39"/>
    <p:sldId id="592" r:id="rId40"/>
    <p:sldId id="591" r:id="rId41"/>
    <p:sldId id="537" r:id="rId42"/>
    <p:sldId id="593" r:id="rId43"/>
    <p:sldId id="538" r:id="rId44"/>
    <p:sldId id="594" r:id="rId45"/>
    <p:sldId id="540" r:id="rId46"/>
    <p:sldId id="595" r:id="rId47"/>
    <p:sldId id="601" r:id="rId48"/>
    <p:sldId id="541" r:id="rId49"/>
    <p:sldId id="602" r:id="rId50"/>
    <p:sldId id="596" r:id="rId51"/>
    <p:sldId id="542" r:id="rId52"/>
    <p:sldId id="607" r:id="rId53"/>
    <p:sldId id="608" r:id="rId54"/>
    <p:sldId id="609" r:id="rId55"/>
    <p:sldId id="612" r:id="rId56"/>
    <p:sldId id="613" r:id="rId57"/>
    <p:sldId id="617" r:id="rId58"/>
    <p:sldId id="618" r:id="rId59"/>
    <p:sldId id="614" r:id="rId60"/>
    <p:sldId id="615" r:id="rId61"/>
    <p:sldId id="616" r:id="rId62"/>
    <p:sldId id="349" r:id="rId6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FFCC"/>
    <a:srgbClr val="E7F6FF"/>
    <a:srgbClr val="CCECFF"/>
    <a:srgbClr val="FFFF99"/>
    <a:srgbClr val="F6FCFC"/>
    <a:srgbClr val="236DB6"/>
    <a:srgbClr val="061C5A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 autoAdjust="0"/>
  </p:normalViewPr>
  <p:slideViewPr>
    <p:cSldViewPr>
      <p:cViewPr>
        <p:scale>
          <a:sx n="100" d="100"/>
          <a:sy n="100" d="100"/>
        </p:scale>
        <p:origin x="48" y="234"/>
      </p:cViewPr>
      <p:guideLst>
        <p:guide orient="horz" pos="1687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70F2A2B-40F6-4747-86AB-74368530B237}" type="datetimeFigureOut">
              <a:rPr lang="zh-CN" altLang="en-US"/>
              <a:pPr>
                <a:defRPr/>
              </a:pPr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17FA0F0-8BCA-46A8-B58D-DB98EBF4A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06513-95D3-4758-89EA-0E06D4F86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8CD11-E50F-480A-AB32-3F7093340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D6DC-3AC2-4460-B45C-B1A20C58D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1B1B-03CE-4CA0-B3C6-4F9066CC7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2B2C-238D-468D-A0F4-86CE54E50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86EC-FD84-49DA-9B0D-1C3FB3792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F2A2-65A0-496C-91A9-F762EDF11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D4FC-7989-4A07-953C-86AF4CF1F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48C93-3FAF-4A6C-B4E4-B3773260F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B02-33AA-40BF-AADC-3D7760351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7E673-88DC-44F3-ABD2-AC78A296C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37C2FCA-E56F-4E74-9F88-C8D3D121A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系统开发准备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0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开发环境及工具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1371684" y="1657374"/>
            <a:ext cx="64768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b="1" dirty="0" smtClean="0"/>
              <a:t>：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Windows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7 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Windows 10 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Pycharm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 smtClean="0"/>
              <a:t>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matplotlib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sklearn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项目文件结构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文件夹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3"/>
          <a:stretch>
            <a:fillRect/>
          </a:stretch>
        </p:blipFill>
        <p:spPr bwMode="auto">
          <a:xfrm>
            <a:off x="381111" y="1733572"/>
            <a:ext cx="8018414" cy="23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9704" y="2190760"/>
            <a:ext cx="8216796" cy="3809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704" y="2606706"/>
            <a:ext cx="8216796" cy="14890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3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分析方法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63691" y="1751922"/>
            <a:ext cx="2133544" cy="21335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RFM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40047" y="1751922"/>
            <a:ext cx="2133544" cy="21335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聚类分析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68799" y="1751922"/>
            <a:ext cx="2133544" cy="21335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聚类算法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252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en-US" altLang="zh-CN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RFM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模型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828872" y="2266958"/>
            <a:ext cx="1338243" cy="1338243"/>
          </a:xfrm>
          <a:prstGeom prst="ellipse">
            <a:avLst/>
          </a:prstGeom>
          <a:solidFill>
            <a:srgbClr val="E7F6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2157913" y="2593190"/>
            <a:ext cx="685782" cy="685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RFM</a:t>
            </a:r>
            <a:r>
              <a:rPr lang="zh-CN" altLang="en-US" sz="1200" dirty="0" smtClean="0">
                <a:latin typeface="+mn-ea"/>
              </a:rPr>
              <a:t>模型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6430" y="1721492"/>
            <a:ext cx="246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最近消费时间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Recency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96430" y="2695540"/>
            <a:ext cx="194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  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Frequency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6430" y="3677186"/>
            <a:ext cx="1896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  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Monetary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478234" y="1488891"/>
            <a:ext cx="772980" cy="77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5" idx="7"/>
            <a:endCxn id="2" idx="2"/>
          </p:cNvCxnSpPr>
          <p:nvPr/>
        </p:nvCxnSpPr>
        <p:spPr>
          <a:xfrm flipV="1">
            <a:off x="2971134" y="1875381"/>
            <a:ext cx="1507100" cy="58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478234" y="2462939"/>
            <a:ext cx="772980" cy="77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 flipV="1">
            <a:off x="3167115" y="2849429"/>
            <a:ext cx="1311119" cy="8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478234" y="3444585"/>
            <a:ext cx="772980" cy="77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5" idx="5"/>
            <a:endCxn id="27" idx="2"/>
          </p:cNvCxnSpPr>
          <p:nvPr/>
        </p:nvCxnSpPr>
        <p:spPr>
          <a:xfrm>
            <a:off x="2971134" y="3409220"/>
            <a:ext cx="1507100" cy="42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13" grpId="0"/>
      <p:bldP spid="14" grpId="0"/>
      <p:bldP spid="15" grpId="0"/>
      <p:bldP spid="2" grpId="0" animBg="1"/>
      <p:bldP spid="2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聚类分析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94646" y="1409016"/>
            <a:ext cx="8229384" cy="66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   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聚类</a:t>
            </a:r>
            <a:r>
              <a:rPr lang="zh-CN" altLang="en-US" sz="1400" dirty="0">
                <a:latin typeface="+mn-ea"/>
                <a:ea typeface="+mn-ea"/>
              </a:rPr>
              <a:t>类似于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分类</a:t>
            </a:r>
            <a:r>
              <a:rPr lang="zh-CN" altLang="en-US" sz="1400" dirty="0">
                <a:latin typeface="+mn-ea"/>
                <a:ea typeface="+mn-ea"/>
              </a:rPr>
              <a:t>，不同的是</a:t>
            </a:r>
            <a:r>
              <a:rPr lang="zh-CN" altLang="en-US" sz="1400" dirty="0" smtClean="0">
                <a:latin typeface="+mn-ea"/>
                <a:ea typeface="+mn-ea"/>
              </a:rPr>
              <a:t>聚类划分</a:t>
            </a:r>
            <a:r>
              <a:rPr lang="zh-CN" altLang="en-US" sz="1400" dirty="0">
                <a:latin typeface="+mn-ea"/>
                <a:ea typeface="+mn-ea"/>
              </a:rPr>
              <a:t>的类是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未知的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zh-CN" altLang="en-US" sz="1400" dirty="0" smtClean="0">
                <a:latin typeface="+mn-ea"/>
                <a:ea typeface="+mn-ea"/>
              </a:rPr>
              <a:t>也就是说我们不知道</a:t>
            </a:r>
            <a:r>
              <a:rPr lang="zh-CN" altLang="en-US" sz="1400" dirty="0">
                <a:latin typeface="+mn-ea"/>
                <a:ea typeface="+mn-ea"/>
              </a:rPr>
              <a:t>应该属于哪类，而是通过一定的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算法自动分类</a:t>
            </a:r>
            <a:r>
              <a:rPr lang="zh-CN" altLang="en-US" sz="1400" dirty="0" smtClean="0">
                <a:latin typeface="+mn-ea"/>
                <a:ea typeface="+mn-ea"/>
              </a:rPr>
              <a:t>。而在实际应用中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zh-CN" altLang="en-US" sz="1400" dirty="0" smtClean="0">
                <a:latin typeface="+mn-ea"/>
                <a:ea typeface="+mn-ea"/>
              </a:rPr>
              <a:t>聚类就是将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数据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集</a:t>
            </a:r>
            <a:r>
              <a:rPr lang="zh-CN" altLang="en-US" sz="1400" dirty="0" smtClean="0">
                <a:latin typeface="+mn-ea"/>
                <a:ea typeface="+mn-ea"/>
              </a:rPr>
              <a:t>中某些</a:t>
            </a:r>
            <a:r>
              <a:rPr lang="zh-CN" altLang="en-US" sz="1400" dirty="0">
                <a:latin typeface="+mn-ea"/>
                <a:ea typeface="+mn-ea"/>
              </a:rPr>
              <a:t>方面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相似的数据</a:t>
            </a:r>
            <a:r>
              <a:rPr lang="zh-CN" altLang="en-US" sz="1400" dirty="0">
                <a:latin typeface="+mn-ea"/>
                <a:ea typeface="+mn-ea"/>
              </a:rPr>
              <a:t>进行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分类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组织</a:t>
            </a:r>
            <a:r>
              <a:rPr lang="zh-CN" altLang="en-US" sz="1400" dirty="0" smtClean="0">
                <a:latin typeface="+mn-ea"/>
                <a:ea typeface="+mn-ea"/>
              </a:rPr>
              <a:t>的过程。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75" y="2530621"/>
            <a:ext cx="294037" cy="282941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536336" y="2199994"/>
            <a:ext cx="0" cy="2739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526176" y="4939106"/>
            <a:ext cx="7010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23" y="2331934"/>
            <a:ext cx="294037" cy="2829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34" y="2829320"/>
            <a:ext cx="294037" cy="2829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58" y="2659484"/>
            <a:ext cx="294037" cy="28294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82" y="3367382"/>
            <a:ext cx="294037" cy="28294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72" y="3112261"/>
            <a:ext cx="356130" cy="35275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08" y="3393173"/>
            <a:ext cx="356130" cy="35275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01" y="3018692"/>
            <a:ext cx="356130" cy="35275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50" y="3247925"/>
            <a:ext cx="366602" cy="36312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36" y="3668142"/>
            <a:ext cx="356130" cy="35275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30" y="3774870"/>
            <a:ext cx="356130" cy="3527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5" y="4005782"/>
            <a:ext cx="356130" cy="35275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24" y="2908111"/>
            <a:ext cx="366602" cy="363127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36" y="3518969"/>
            <a:ext cx="366602" cy="36312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06" y="3442792"/>
            <a:ext cx="366602" cy="363127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5199386" y="2554993"/>
            <a:ext cx="1811722" cy="20624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657624" y="2668671"/>
            <a:ext cx="1794811" cy="19055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71616" y="2729307"/>
            <a:ext cx="1417843" cy="1828800"/>
          </a:xfrm>
          <a:prstGeom prst="ellipse">
            <a:avLst/>
          </a:prstGeom>
          <a:noFill/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02587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04253 0.137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68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8525 0.223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1117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-0.15903 0.156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1" y="78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-0.12379 0.037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18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8872 0.130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65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7531E-6 L 0.18125 -0.1327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应用领域</a:t>
            </a:r>
            <a:endParaRPr lang="zh-CN" altLang="en-US" sz="2800" b="1" dirty="0" smtClean="0">
              <a:solidFill>
                <a:srgbClr val="59595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838298" y="1657374"/>
            <a:ext cx="3657504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聚类分析主要应用领域：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83339" y="2810866"/>
            <a:ext cx="990574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6841" y="2387350"/>
            <a:ext cx="990574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62933" y="2591797"/>
            <a:ext cx="1649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保险行业</a:t>
            </a:r>
          </a:p>
        </p:txBody>
      </p:sp>
      <p:sp>
        <p:nvSpPr>
          <p:cNvPr id="22" name="矩形 21"/>
          <p:cNvSpPr/>
          <p:nvPr/>
        </p:nvSpPr>
        <p:spPr>
          <a:xfrm>
            <a:off x="5129041" y="2410756"/>
            <a:ext cx="1649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因特网</a:t>
            </a:r>
            <a:endParaRPr lang="zh-CN" altLang="en-US" sz="28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53757" y="2991907"/>
            <a:ext cx="1649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电子商务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089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en-US" altLang="zh-CN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聚类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819258" y="2012078"/>
            <a:ext cx="8229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的聚类算法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包括五类：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划分方法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层次方法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zh-CN" altLang="en-US" dirty="0">
                <a:latin typeface="+mn-ea"/>
                <a:ea typeface="+mn-ea"/>
              </a:rPr>
              <a:t>密度</a:t>
            </a:r>
            <a:r>
              <a:rPr lang="zh-CN" altLang="en-US" dirty="0" smtClean="0">
                <a:latin typeface="+mn-ea"/>
                <a:ea typeface="+mn-ea"/>
              </a:rPr>
              <a:t>方法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zh-CN" altLang="en-US" dirty="0">
                <a:latin typeface="+mn-ea"/>
                <a:ea typeface="+mn-ea"/>
              </a:rPr>
              <a:t>网络</a:t>
            </a:r>
            <a:r>
              <a:rPr lang="zh-CN" altLang="en-US" dirty="0" smtClean="0">
                <a:latin typeface="+mn-ea"/>
                <a:ea typeface="+mn-ea"/>
              </a:rPr>
              <a:t>方法</a:t>
            </a:r>
            <a:endParaRPr lang="en-US" altLang="zh-CN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zh-CN" altLang="en-US" dirty="0">
                <a:latin typeface="+mn-ea"/>
                <a:ea typeface="+mn-ea"/>
              </a:rPr>
              <a:t>模型</a:t>
            </a:r>
            <a:r>
              <a:rPr lang="zh-CN" altLang="en-US" dirty="0" smtClean="0">
                <a:latin typeface="+mn-ea"/>
                <a:ea typeface="+mn-ea"/>
              </a:rPr>
              <a:t>方法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63730" y="2591024"/>
            <a:ext cx="1600158" cy="380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24396" y="2972233"/>
            <a:ext cx="1649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K-means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cxnSp>
        <p:nvCxnSpPr>
          <p:cNvPr id="4" name="直接箭头连接符 3"/>
          <p:cNvCxnSpPr>
            <a:stCxn id="2" idx="6"/>
          </p:cNvCxnSpPr>
          <p:nvPr/>
        </p:nvCxnSpPr>
        <p:spPr>
          <a:xfrm>
            <a:off x="2863888" y="2781519"/>
            <a:ext cx="1784310" cy="544657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5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en-US" altLang="zh-CN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聚类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82858" y="1581176"/>
            <a:ext cx="8229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均值聚类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是给定一个数据点集合和需要的聚类数目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由用户指定，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均值算法根据某个距离函数反复把数据分入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个聚类中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2482" y="2419354"/>
            <a:ext cx="552794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个点作为起始质心，可以随机选择（位于数据边界内）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任意一个点的簇分配结果发生改变时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数据集中每一个点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每个质心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05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质心与数据点之间的距离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06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数据点分配到距其最近的簇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07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每一个簇，计算簇中所有点的均值并将均值作为质心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581426" y="3045339"/>
            <a:ext cx="0" cy="15510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39580" y="2800343"/>
            <a:ext cx="0" cy="186578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110986" y="2509608"/>
            <a:ext cx="0" cy="215651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823272" y="3343102"/>
            <a:ext cx="0" cy="104165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025362" y="3654125"/>
            <a:ext cx="0" cy="35544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29180" y="3254015"/>
            <a:ext cx="1369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806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86" y="1681956"/>
            <a:ext cx="65706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162175" y="2251075"/>
            <a:ext cx="4495800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客户价值分析</a:t>
            </a:r>
            <a:endParaRPr lang="zh-CN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en-US" altLang="zh-CN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K-means</a:t>
            </a:r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聚类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819258" y="2012078"/>
            <a:ext cx="8229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终止条件可以是以下任意一个：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没有</a:t>
            </a:r>
            <a:r>
              <a:rPr lang="zh-CN" altLang="en-US" dirty="0">
                <a:latin typeface="+mn-ea"/>
                <a:ea typeface="+mn-ea"/>
              </a:rPr>
              <a:t>（或最小数目）对象被重新分配给不同的聚类。</a:t>
            </a: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没有</a:t>
            </a:r>
            <a:r>
              <a:rPr lang="zh-CN" altLang="en-US" dirty="0">
                <a:latin typeface="+mn-ea"/>
                <a:ea typeface="+mn-ea"/>
              </a:rPr>
              <a:t>（或最小数目）聚类中心再发生变化。</a:t>
            </a: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latin typeface="+mn-ea"/>
                <a:ea typeface="+mn-ea"/>
              </a:rPr>
              <a:t>误差平方和</a:t>
            </a:r>
            <a:r>
              <a:rPr lang="zh-CN" altLang="en-US" dirty="0">
                <a:latin typeface="+mn-ea"/>
                <a:ea typeface="+mn-ea"/>
              </a:rPr>
              <a:t>局部最小。</a:t>
            </a:r>
          </a:p>
        </p:txBody>
      </p:sp>
    </p:spTree>
    <p:extLst>
      <p:ext uri="{BB962C8B-B14F-4D97-AF65-F5344CB8AC3E}">
        <p14:creationId xmlns:p14="http://schemas.microsoft.com/office/powerpoint/2010/main" val="2380440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技术准备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92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937870" y="1719792"/>
            <a:ext cx="3498850" cy="495001"/>
            <a:chOff x="1413521" y="2393726"/>
            <a:chExt cx="3498487" cy="658311"/>
          </a:xfrm>
        </p:grpSpPr>
        <p:grpSp>
          <p:nvGrpSpPr>
            <p:cNvPr id="3" name="组合 26"/>
            <p:cNvGrpSpPr>
              <a:grpSpLocks/>
            </p:cNvGrpSpPr>
            <p:nvPr/>
          </p:nvGrpSpPr>
          <p:grpSpPr bwMode="auto">
            <a:xfrm>
              <a:off x="1413521" y="2393726"/>
              <a:ext cx="3498487" cy="658311"/>
              <a:chOff x="1219943" y="2317526"/>
              <a:chExt cx="3498435" cy="65831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819" y="2361860"/>
                <a:ext cx="3082559" cy="6139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 b="1" dirty="0" err="1">
                    <a:latin typeface="黑体" pitchFamily="49" charset="-122"/>
                    <a:ea typeface="黑体" pitchFamily="49" charset="-122"/>
                  </a:rPr>
                  <a:t>Sklearn</a:t>
                </a: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模块</a:t>
                </a:r>
                <a:endParaRPr lang="en-US" altLang="zh-CN" sz="24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9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9943" y="2317526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89713" y="2463395"/>
              <a:ext cx="312706" cy="4919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937870" y="2557182"/>
            <a:ext cx="3657600" cy="495000"/>
            <a:chOff x="1403996" y="2393729"/>
            <a:chExt cx="3657242" cy="658312"/>
          </a:xfrm>
        </p:grpSpPr>
        <p:grpSp>
          <p:nvGrpSpPr>
            <p:cNvPr id="5" name="组合 26"/>
            <p:cNvGrpSpPr>
              <a:grpSpLocks/>
            </p:cNvGrpSpPr>
            <p:nvPr/>
          </p:nvGrpSpPr>
          <p:grpSpPr bwMode="auto">
            <a:xfrm>
              <a:off x="1403996" y="2393729"/>
              <a:ext cx="3657242" cy="658312"/>
              <a:chOff x="1210418" y="2317529"/>
              <a:chExt cx="3657188" cy="658312"/>
            </a:xfrm>
          </p:grpSpPr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1635820" y="2361862"/>
                <a:ext cx="3231786" cy="6139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 b="1" dirty="0">
                    <a:latin typeface="黑体" pitchFamily="49" charset="-122"/>
                    <a:ea typeface="黑体" pitchFamily="49" charset="-122"/>
                  </a:rPr>
                  <a:t>K-means</a:t>
                </a: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聚类</a:t>
                </a:r>
                <a:endParaRPr lang="en-US" altLang="zh-CN" sz="24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4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0418" y="2317529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484951" y="2467621"/>
              <a:ext cx="312706" cy="491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19"/>
          <p:cNvGrpSpPr>
            <a:grpSpLocks/>
          </p:cNvGrpSpPr>
          <p:nvPr/>
        </p:nvGrpSpPr>
        <p:grpSpPr bwMode="auto">
          <a:xfrm>
            <a:off x="2937870" y="3394574"/>
            <a:ext cx="3657600" cy="495298"/>
            <a:chOff x="1403996" y="2393729"/>
            <a:chExt cx="3657242" cy="658708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1403996" y="2393729"/>
              <a:ext cx="3657242" cy="658708"/>
              <a:chOff x="1210418" y="2317529"/>
              <a:chExt cx="3657188" cy="658708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635820" y="2361862"/>
                <a:ext cx="3231786" cy="614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 b="1" dirty="0">
                    <a:latin typeface="黑体" pitchFamily="49" charset="-122"/>
                    <a:ea typeface="黑体" pitchFamily="49" charset="-122"/>
                  </a:rPr>
                  <a:t>Pandas</a:t>
                </a:r>
                <a:r>
                  <a:rPr lang="zh-CN" altLang="en-US" sz="2400" b="1" dirty="0">
                    <a:latin typeface="黑体" pitchFamily="49" charset="-122"/>
                    <a:ea typeface="黑体" pitchFamily="49" charset="-122"/>
                  </a:rPr>
                  <a:t>模块</a:t>
                </a:r>
                <a:endParaRPr lang="en-US" altLang="zh-CN" sz="24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9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0418" y="2317529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484951" y="2467621"/>
              <a:ext cx="312706" cy="491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altLang="zh-CN" sz="2800" b="1" kern="0" dirty="0" err="1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Sklearn</a:t>
            </a: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模块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4646" y="1657374"/>
            <a:ext cx="8229384" cy="1281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Sklearn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模块</a:t>
            </a:r>
            <a:r>
              <a:rPr lang="zh-CN" altLang="en-US" sz="1600" dirty="0">
                <a:latin typeface="+mn-ea"/>
                <a:ea typeface="+mn-ea"/>
              </a:rPr>
              <a:t>（全称</a:t>
            </a:r>
            <a:r>
              <a:rPr lang="en-US" altLang="zh-CN" sz="1600" dirty="0" err="1">
                <a:latin typeface="+mn-ea"/>
                <a:ea typeface="+mn-ea"/>
              </a:rPr>
              <a:t>Scikit</a:t>
            </a:r>
            <a:r>
              <a:rPr lang="en-US" altLang="zh-CN" sz="1600" dirty="0">
                <a:latin typeface="+mn-ea"/>
                <a:ea typeface="+mn-ea"/>
              </a:rPr>
              <a:t>-learn</a:t>
            </a:r>
            <a:r>
              <a:rPr lang="zh-CN" altLang="en-US" sz="1600" dirty="0">
                <a:latin typeface="+mn-ea"/>
                <a:ea typeface="+mn-ea"/>
              </a:rPr>
              <a:t>）是</a:t>
            </a:r>
            <a:r>
              <a:rPr lang="en-US" altLang="zh-CN" sz="1600" dirty="0" smtClean="0">
                <a:latin typeface="+mn-ea"/>
                <a:ea typeface="+mn-ea"/>
              </a:rPr>
              <a:t>Python</a:t>
            </a:r>
            <a:r>
              <a:rPr lang="zh-CN" altLang="en-US" sz="1600" dirty="0" smtClean="0">
                <a:latin typeface="+mn-ea"/>
                <a:ea typeface="+mn-ea"/>
              </a:rPr>
              <a:t>的第三</a:t>
            </a:r>
            <a:r>
              <a:rPr lang="zh-CN" altLang="en-US" sz="1600" dirty="0">
                <a:latin typeface="+mn-ea"/>
                <a:ea typeface="+mn-ea"/>
              </a:rPr>
              <a:t>方模块，它是机器学习领域当中知名的</a:t>
            </a:r>
            <a:r>
              <a:rPr lang="en-US" altLang="zh-CN" sz="1600" dirty="0">
                <a:latin typeface="+mn-ea"/>
                <a:ea typeface="+mn-ea"/>
              </a:rPr>
              <a:t>Python</a:t>
            </a:r>
            <a:r>
              <a:rPr lang="zh-CN" altLang="en-US" sz="1600" dirty="0">
                <a:latin typeface="+mn-ea"/>
                <a:ea typeface="+mn-ea"/>
              </a:rPr>
              <a:t>模块之一，它对常用的机器学习算法进行了封装，包括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回归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Regression</a:t>
            </a:r>
            <a:r>
              <a:rPr lang="zh-CN" altLang="en-US" sz="1600" dirty="0">
                <a:latin typeface="+mn-ea"/>
                <a:ea typeface="+mn-ea"/>
              </a:rPr>
              <a:t>）、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降维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Dimensionality Reduction</a:t>
            </a:r>
            <a:r>
              <a:rPr lang="zh-CN" altLang="en-US" sz="1600" dirty="0">
                <a:latin typeface="+mn-ea"/>
                <a:ea typeface="+mn-ea"/>
              </a:rPr>
              <a:t>）、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分类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 err="1">
                <a:latin typeface="+mn-ea"/>
                <a:ea typeface="+mn-ea"/>
              </a:rPr>
              <a:t>Classfication</a:t>
            </a:r>
            <a:r>
              <a:rPr lang="zh-CN" altLang="en-US" sz="1600" dirty="0">
                <a:latin typeface="+mn-ea"/>
                <a:ea typeface="+mn-ea"/>
              </a:rPr>
              <a:t>）和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聚类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Clustering</a:t>
            </a:r>
            <a:r>
              <a:rPr lang="zh-CN" altLang="en-US" sz="1600" dirty="0">
                <a:latin typeface="+mn-ea"/>
                <a:ea typeface="+mn-ea"/>
              </a:rPr>
              <a:t>）四大机器学习算法。</a:t>
            </a:r>
            <a:r>
              <a:rPr lang="en-US" altLang="zh-CN" sz="1600" dirty="0" err="1">
                <a:latin typeface="+mn-ea"/>
                <a:ea typeface="+mn-ea"/>
              </a:rPr>
              <a:t>Sklearn</a:t>
            </a:r>
            <a:r>
              <a:rPr lang="zh-CN" altLang="en-US" sz="1600" dirty="0">
                <a:latin typeface="+mn-ea"/>
                <a:ea typeface="+mn-ea"/>
              </a:rPr>
              <a:t>具有以下特点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308" y="2938494"/>
            <a:ext cx="8229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</a:t>
            </a: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简单</a:t>
            </a:r>
            <a:r>
              <a:rPr lang="zh-CN" altLang="en-US" sz="1600" dirty="0">
                <a:latin typeface="+mn-ea"/>
                <a:ea typeface="+mn-ea"/>
              </a:rPr>
              <a:t>高效的数据挖掘和数据分析</a:t>
            </a:r>
            <a:r>
              <a:rPr lang="zh-CN" altLang="en-US" sz="1600" dirty="0" smtClean="0">
                <a:latin typeface="+mn-ea"/>
                <a:ea typeface="+mn-ea"/>
              </a:rPr>
              <a:t>工具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让</a:t>
            </a:r>
            <a:r>
              <a:rPr lang="zh-CN" altLang="en-US" sz="1600" dirty="0">
                <a:latin typeface="+mn-ea"/>
                <a:ea typeface="+mn-ea"/>
              </a:rPr>
              <a:t>每个人能够在复杂环境中重复</a:t>
            </a:r>
            <a:r>
              <a:rPr lang="zh-CN" altLang="en-US" sz="1600" dirty="0" smtClean="0">
                <a:latin typeface="+mn-ea"/>
                <a:ea typeface="+mn-ea"/>
              </a:rPr>
              <a:t>使用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1600" dirty="0" err="1" smtClean="0">
                <a:latin typeface="+mn-ea"/>
                <a:ea typeface="+mn-ea"/>
              </a:rPr>
              <a:t>Sklearn</a:t>
            </a:r>
            <a:r>
              <a:rPr lang="zh-CN" altLang="en-US" sz="1600" dirty="0">
                <a:latin typeface="+mn-ea"/>
                <a:ea typeface="+mn-ea"/>
              </a:rPr>
              <a:t>模块是</a:t>
            </a:r>
            <a:r>
              <a:rPr lang="en-US" altLang="zh-CN" sz="1600" dirty="0" err="1">
                <a:latin typeface="+mn-ea"/>
                <a:ea typeface="+mn-ea"/>
              </a:rPr>
              <a:t>Scipy</a:t>
            </a:r>
            <a:r>
              <a:rPr lang="zh-CN" altLang="en-US" sz="1600" dirty="0">
                <a:latin typeface="+mn-ea"/>
                <a:ea typeface="+mn-ea"/>
              </a:rPr>
              <a:t>模块的扩展，是建立在</a:t>
            </a:r>
            <a:r>
              <a:rPr lang="en-US" altLang="zh-CN" sz="1600" dirty="0" err="1">
                <a:latin typeface="+mn-ea"/>
                <a:ea typeface="+mn-ea"/>
              </a:rPr>
              <a:t>NumPy</a:t>
            </a:r>
            <a:r>
              <a:rPr lang="zh-CN" altLang="en-US" sz="1600" dirty="0" smtClean="0">
                <a:latin typeface="+mn-ea"/>
                <a:ea typeface="+mn-ea"/>
              </a:rPr>
              <a:t>和</a:t>
            </a:r>
            <a:r>
              <a:rPr lang="en-US" altLang="zh-CN" sz="1600" dirty="0" err="1" smtClean="0">
                <a:latin typeface="+mn-ea"/>
                <a:ea typeface="+mn-ea"/>
              </a:rPr>
              <a:t>Scipy</a:t>
            </a:r>
            <a:r>
              <a:rPr lang="zh-CN" altLang="en-US" sz="1600" dirty="0" smtClean="0">
                <a:latin typeface="+mn-ea"/>
                <a:ea typeface="+mn-ea"/>
              </a:rPr>
              <a:t>基础上的模块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altLang="zh-CN" sz="2800" b="1" kern="0" dirty="0" err="1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Sklearn</a:t>
            </a: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模块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7116" y="1317625"/>
            <a:ext cx="82293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Sklearn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模块的安装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使用</a:t>
            </a:r>
            <a:r>
              <a:rPr lang="en-US" altLang="zh-CN" sz="1600" dirty="0" smtClean="0">
                <a:latin typeface="+mn-ea"/>
                <a:ea typeface="+mn-ea"/>
              </a:rPr>
              <a:t>pip</a:t>
            </a:r>
            <a:r>
              <a:rPr lang="zh-CN" altLang="en-US" sz="1600" dirty="0" smtClean="0">
                <a:latin typeface="+mn-ea"/>
                <a:ea typeface="+mn-ea"/>
              </a:rPr>
              <a:t>命令安装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Python</a:t>
            </a:r>
            <a:r>
              <a:rPr lang="zh-CN" altLang="en-US" sz="1600" dirty="0">
                <a:latin typeface="+mn-ea"/>
                <a:ea typeface="+mn-ea"/>
              </a:rPr>
              <a:t>版本为</a:t>
            </a:r>
            <a:r>
              <a:rPr lang="en-US" altLang="zh-CN" sz="1600" dirty="0">
                <a:latin typeface="+mn-ea"/>
                <a:ea typeface="+mn-ea"/>
              </a:rPr>
              <a:t>2.7</a:t>
            </a:r>
            <a:r>
              <a:rPr lang="zh-CN" altLang="en-US" sz="1600" dirty="0">
                <a:latin typeface="+mn-ea"/>
                <a:ea typeface="+mn-ea"/>
              </a:rPr>
              <a:t>以上、</a:t>
            </a:r>
            <a:r>
              <a:rPr lang="en-US" altLang="zh-CN" sz="1600" dirty="0" err="1">
                <a:latin typeface="+mn-ea"/>
                <a:ea typeface="+mn-ea"/>
              </a:rPr>
              <a:t>NumPy</a:t>
            </a:r>
            <a:r>
              <a:rPr lang="zh-CN" altLang="en-US" sz="1600" dirty="0">
                <a:latin typeface="+mn-ea"/>
                <a:ea typeface="+mn-ea"/>
              </a:rPr>
              <a:t>版本</a:t>
            </a:r>
            <a:r>
              <a:rPr lang="en-US" altLang="zh-CN" sz="1600" dirty="0">
                <a:latin typeface="+mn-ea"/>
                <a:ea typeface="+mn-ea"/>
              </a:rPr>
              <a:t>1.8</a:t>
            </a:r>
            <a:r>
              <a:rPr lang="zh-CN" altLang="en-US" sz="1600" dirty="0">
                <a:latin typeface="+mn-ea"/>
                <a:ea typeface="+mn-ea"/>
              </a:rPr>
              <a:t>以上、</a:t>
            </a:r>
            <a:r>
              <a:rPr lang="en-US" altLang="zh-CN" sz="1600" dirty="0" err="1">
                <a:latin typeface="+mn-ea"/>
                <a:ea typeface="+mn-ea"/>
              </a:rPr>
              <a:t>SciPy</a:t>
            </a:r>
            <a:r>
              <a:rPr lang="zh-CN" altLang="en-US" sz="1600" dirty="0">
                <a:latin typeface="+mn-ea"/>
                <a:ea typeface="+mn-ea"/>
              </a:rPr>
              <a:t>版本</a:t>
            </a:r>
            <a:r>
              <a:rPr lang="en-US" altLang="zh-CN" sz="1600" dirty="0">
                <a:latin typeface="+mn-ea"/>
                <a:ea typeface="+mn-ea"/>
              </a:rPr>
              <a:t>0.13.3</a:t>
            </a:r>
            <a:r>
              <a:rPr lang="zh-CN" altLang="en-US" sz="1600" dirty="0" smtClean="0">
                <a:latin typeface="+mn-ea"/>
                <a:ea typeface="+mn-ea"/>
              </a:rPr>
              <a:t>以上。首先，安装</a:t>
            </a:r>
            <a:r>
              <a:rPr lang="en-US" altLang="zh-CN" sz="1600" dirty="0" err="1">
                <a:latin typeface="+mn-ea"/>
              </a:rPr>
              <a:t>NumPy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 smtClean="0">
                <a:latin typeface="+mn-ea"/>
              </a:rPr>
              <a:t>SciPy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  <a:ea typeface="+mn-ea"/>
              </a:rPr>
              <a:t>如果</a:t>
            </a:r>
            <a:r>
              <a:rPr lang="zh-CN" altLang="en-US" sz="1600" dirty="0">
                <a:latin typeface="+mn-ea"/>
                <a:ea typeface="+mn-ea"/>
              </a:rPr>
              <a:t>已经安装</a:t>
            </a:r>
            <a:r>
              <a:rPr lang="en-US" altLang="zh-CN" sz="1600" dirty="0" err="1">
                <a:latin typeface="+mn-ea"/>
                <a:ea typeface="+mn-ea"/>
              </a:rPr>
              <a:t>NumPy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 err="1">
                <a:latin typeface="+mn-ea"/>
                <a:ea typeface="+mn-ea"/>
              </a:rPr>
              <a:t>SciPy</a:t>
            </a:r>
            <a:r>
              <a:rPr lang="zh-CN" altLang="en-US" sz="1600" dirty="0" smtClean="0">
                <a:latin typeface="+mn-ea"/>
                <a:ea typeface="+mn-ea"/>
              </a:rPr>
              <a:t>，那么安装</a:t>
            </a:r>
            <a:r>
              <a:rPr lang="en-US" altLang="zh-CN" sz="1600" dirty="0" err="1" smtClean="0">
                <a:latin typeface="+mn-ea"/>
                <a:ea typeface="+mn-ea"/>
              </a:rPr>
              <a:t>scikit</a:t>
            </a:r>
            <a:r>
              <a:rPr lang="en-US" altLang="zh-CN" sz="1600" dirty="0" smtClean="0">
                <a:latin typeface="+mn-ea"/>
                <a:ea typeface="+mn-ea"/>
              </a:rPr>
              <a:t>-learn</a:t>
            </a:r>
            <a:r>
              <a:rPr lang="zh-CN" altLang="en-US" sz="1600" dirty="0" smtClean="0">
                <a:latin typeface="+mn-ea"/>
                <a:ea typeface="+mn-ea"/>
              </a:rPr>
              <a:t>可以</a:t>
            </a:r>
            <a:r>
              <a:rPr lang="zh-CN" altLang="en-US" sz="1600" dirty="0">
                <a:latin typeface="+mn-ea"/>
                <a:ea typeface="+mn-ea"/>
              </a:rPr>
              <a:t>在命令提示</a:t>
            </a:r>
            <a:r>
              <a:rPr lang="zh-CN" altLang="en-US" sz="1600" dirty="0" smtClean="0">
                <a:latin typeface="+mn-ea"/>
                <a:ea typeface="+mn-ea"/>
              </a:rPr>
              <a:t>符下（</a:t>
            </a:r>
            <a:r>
              <a:rPr lang="en-US" altLang="zh-CN" sz="1600" dirty="0" err="1">
                <a:latin typeface="+mn-ea"/>
                <a:ea typeface="+mn-ea"/>
              </a:rPr>
              <a:t>cmd</a:t>
            </a:r>
            <a:r>
              <a:rPr lang="zh-CN" altLang="en-US" sz="1600" dirty="0">
                <a:latin typeface="+mn-ea"/>
                <a:ea typeface="+mn-ea"/>
              </a:rPr>
              <a:t>）使用安装命令</a:t>
            </a:r>
            <a:r>
              <a:rPr lang="zh-CN" altLang="en-US" sz="1600" dirty="0" smtClean="0">
                <a:latin typeface="+mn-ea"/>
                <a:ea typeface="+mn-ea"/>
              </a:rPr>
              <a:t>：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8845" y="3366376"/>
            <a:ext cx="397735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pip </a:t>
            </a:r>
            <a:r>
              <a:rPr lang="en-US" altLang="zh-CN" sz="1600" dirty="0">
                <a:latin typeface="+mn-ea"/>
                <a:ea typeface="+mn-ea"/>
              </a:rPr>
              <a:t>install </a:t>
            </a:r>
            <a:r>
              <a:rPr lang="en-US" altLang="zh-CN" sz="1600" dirty="0" err="1" smtClean="0">
                <a:latin typeface="+mn-ea"/>
                <a:ea typeface="+mn-ea"/>
              </a:rPr>
              <a:t>scikit</a:t>
            </a:r>
            <a:r>
              <a:rPr lang="en-US" altLang="zh-CN" sz="1600" dirty="0" smtClean="0">
                <a:latin typeface="+mn-ea"/>
                <a:ea typeface="+mn-ea"/>
              </a:rPr>
              <a:t>-learn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116" y="3979128"/>
            <a:ext cx="8229384" cy="3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在</a:t>
            </a:r>
            <a:r>
              <a:rPr lang="en-US" altLang="zh-CN" sz="1600" dirty="0" err="1" smtClean="0">
                <a:latin typeface="+mn-ea"/>
                <a:ea typeface="+mn-ea"/>
              </a:rPr>
              <a:t>Pycharm</a:t>
            </a:r>
            <a:r>
              <a:rPr lang="zh-CN" altLang="en-US" sz="1600" dirty="0" smtClean="0">
                <a:latin typeface="+mn-ea"/>
                <a:ea typeface="+mn-ea"/>
              </a:rPr>
              <a:t>开发环境下安装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783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altLang="zh-CN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K-means</a:t>
            </a: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聚类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819258" y="2702033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调用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KMeans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9258" y="3295465"/>
            <a:ext cx="42670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lang="en-US" altLang="zh-CN" sz="1600" dirty="0">
                <a:latin typeface="+mn-ea"/>
                <a:ea typeface="+mn-ea"/>
              </a:rPr>
              <a:t>from </a:t>
            </a:r>
            <a:r>
              <a:rPr lang="en-US" altLang="zh-CN" sz="1600" dirty="0" err="1">
                <a:latin typeface="+mn-ea"/>
                <a:ea typeface="+mn-ea"/>
              </a:rPr>
              <a:t>sklearn.cluster</a:t>
            </a:r>
            <a:r>
              <a:rPr lang="en-US" altLang="zh-CN" sz="1600" dirty="0">
                <a:latin typeface="+mn-ea"/>
                <a:ea typeface="+mn-ea"/>
              </a:rPr>
              <a:t> import </a:t>
            </a:r>
            <a:r>
              <a:rPr lang="en-US" altLang="zh-CN" sz="1600" dirty="0" err="1" smtClean="0">
                <a:latin typeface="+mn-ea"/>
                <a:ea typeface="+mn-ea"/>
              </a:rPr>
              <a:t>KMeans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9258" y="1775551"/>
            <a:ext cx="8229384" cy="66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客户</a:t>
            </a:r>
            <a:r>
              <a:rPr lang="zh-CN" altLang="en-US" sz="1600" dirty="0">
                <a:latin typeface="+mn-ea"/>
                <a:ea typeface="+mn-ea"/>
              </a:rPr>
              <a:t>价值分析</a:t>
            </a:r>
            <a:r>
              <a:rPr lang="zh-CN" altLang="en-US" sz="1600" dirty="0" smtClean="0">
                <a:latin typeface="+mn-ea"/>
                <a:ea typeface="+mn-ea"/>
              </a:rPr>
              <a:t>系统主要是通过</a:t>
            </a:r>
            <a:r>
              <a:rPr lang="en-US" altLang="zh-CN" sz="1600" dirty="0" err="1">
                <a:latin typeface="+mn-ea"/>
                <a:ea typeface="+mn-ea"/>
              </a:rPr>
              <a:t>Scikit</a:t>
            </a:r>
            <a:r>
              <a:rPr lang="en-US" altLang="zh-CN" sz="1600" dirty="0">
                <a:latin typeface="+mn-ea"/>
                <a:ea typeface="+mn-ea"/>
              </a:rPr>
              <a:t>——</a:t>
            </a:r>
            <a:r>
              <a:rPr lang="en-US" altLang="zh-CN" sz="1600" dirty="0" smtClean="0">
                <a:latin typeface="+mn-ea"/>
                <a:ea typeface="+mn-ea"/>
              </a:rPr>
              <a:t>learn</a:t>
            </a:r>
            <a:r>
              <a:rPr lang="zh-CN" altLang="en-US" sz="1600" dirty="0" smtClean="0">
                <a:latin typeface="+mn-ea"/>
                <a:ea typeface="+mn-ea"/>
              </a:rPr>
              <a:t>的</a:t>
            </a:r>
            <a:r>
              <a:rPr lang="en-US" altLang="zh-CN" sz="1600" dirty="0" smtClean="0">
                <a:latin typeface="+mn-ea"/>
                <a:ea typeface="+mn-ea"/>
              </a:rPr>
              <a:t>cluster</a:t>
            </a:r>
            <a:r>
              <a:rPr lang="zh-CN" altLang="en-US" sz="1600" dirty="0" smtClean="0">
                <a:latin typeface="+mn-ea"/>
                <a:ea typeface="+mn-ea"/>
              </a:rPr>
              <a:t>模块提供的</a:t>
            </a:r>
            <a:r>
              <a:rPr lang="en-US" altLang="zh-CN" sz="1600" dirty="0" err="1" smtClean="0">
                <a:latin typeface="+mn-ea"/>
                <a:ea typeface="+mn-ea"/>
              </a:rPr>
              <a:t>Kmeans</a:t>
            </a:r>
            <a:r>
              <a:rPr lang="zh-CN" altLang="en-US" sz="1600" dirty="0" smtClean="0">
                <a:latin typeface="+mn-ea"/>
                <a:ea typeface="+mn-ea"/>
              </a:rPr>
              <a:t>函数来处理</a:t>
            </a:r>
            <a:r>
              <a:rPr lang="en-US" altLang="zh-CN" sz="1600" dirty="0" smtClean="0">
                <a:latin typeface="+mn-ea"/>
                <a:ea typeface="+mn-ea"/>
              </a:rPr>
              <a:t>K-means</a:t>
            </a:r>
            <a:r>
              <a:rPr lang="zh-CN" altLang="en-US" sz="1600" dirty="0">
                <a:latin typeface="+mn-ea"/>
                <a:ea typeface="+mn-ea"/>
              </a:rPr>
              <a:t>聚类</a:t>
            </a:r>
            <a:r>
              <a:rPr lang="zh-CN" altLang="en-US" sz="1600" dirty="0" smtClean="0">
                <a:latin typeface="+mn-ea"/>
                <a:ea typeface="+mn-ea"/>
              </a:rPr>
              <a:t>问题的，首先调用</a:t>
            </a:r>
            <a:r>
              <a:rPr lang="en-US" altLang="zh-CN" sz="1600" dirty="0" err="1" smtClean="0">
                <a:latin typeface="+mn-ea"/>
                <a:ea typeface="+mn-ea"/>
              </a:rPr>
              <a:t>Kmeans</a:t>
            </a:r>
            <a:r>
              <a:rPr lang="zh-CN" altLang="en-US" sz="1600" dirty="0" smtClean="0">
                <a:latin typeface="+mn-ea"/>
                <a:ea typeface="+mn-ea"/>
              </a:rPr>
              <a:t>类。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90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altLang="zh-CN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K-means</a:t>
            </a: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聚类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7116" y="1457325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基本语法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110" y="1997135"/>
            <a:ext cx="844538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</a:t>
            </a:r>
            <a:r>
              <a:rPr lang="en-US" altLang="zh-CN" sz="1600" dirty="0" err="1">
                <a:latin typeface="+mn-ea"/>
                <a:ea typeface="+mn-ea"/>
              </a:rPr>
              <a:t>kmodel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KMeans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latin typeface="+mn-ea"/>
                <a:ea typeface="+mn-ea"/>
              </a:rPr>
              <a:t>n_clusters</a:t>
            </a:r>
            <a:r>
              <a:rPr lang="en-US" altLang="zh-CN" sz="1600" dirty="0">
                <a:latin typeface="+mn-ea"/>
                <a:ea typeface="+mn-ea"/>
              </a:rPr>
              <a:t>=8, </a:t>
            </a:r>
            <a:r>
              <a:rPr lang="en-US" altLang="zh-CN" sz="1600" dirty="0" err="1">
                <a:latin typeface="+mn-ea"/>
                <a:ea typeface="+mn-ea"/>
              </a:rPr>
              <a:t>init</a:t>
            </a:r>
            <a:r>
              <a:rPr lang="en-US" altLang="zh-CN" sz="1600" dirty="0">
                <a:latin typeface="+mn-ea"/>
                <a:ea typeface="+mn-ea"/>
              </a:rPr>
              <a:t>=’k-means++’, </a:t>
            </a:r>
            <a:r>
              <a:rPr lang="en-US" altLang="zh-CN" sz="1600" dirty="0" err="1">
                <a:latin typeface="+mn-ea"/>
                <a:ea typeface="+mn-ea"/>
              </a:rPr>
              <a:t>n_init</a:t>
            </a:r>
            <a:r>
              <a:rPr lang="en-US" altLang="zh-CN" sz="1600" dirty="0">
                <a:latin typeface="+mn-ea"/>
                <a:ea typeface="+mn-ea"/>
              </a:rPr>
              <a:t>=10, </a:t>
            </a:r>
            <a:r>
              <a:rPr lang="en-US" altLang="zh-CN" sz="1600" dirty="0" err="1">
                <a:latin typeface="+mn-ea"/>
                <a:ea typeface="+mn-ea"/>
              </a:rPr>
              <a:t>max_iter</a:t>
            </a:r>
            <a:r>
              <a:rPr lang="en-US" altLang="zh-CN" sz="1600" dirty="0">
                <a:latin typeface="+mn-ea"/>
                <a:ea typeface="+mn-ea"/>
              </a:rPr>
              <a:t>=300, </a:t>
            </a:r>
            <a:r>
              <a:rPr lang="en-US" altLang="zh-CN" sz="1600" dirty="0" err="1">
                <a:latin typeface="+mn-ea"/>
                <a:ea typeface="+mn-ea"/>
              </a:rPr>
              <a:t>tol</a:t>
            </a:r>
            <a:r>
              <a:rPr lang="en-US" altLang="zh-CN" sz="1600" dirty="0">
                <a:latin typeface="+mn-ea"/>
                <a:ea typeface="+mn-ea"/>
              </a:rPr>
              <a:t>=0.0001, </a:t>
            </a:r>
            <a:r>
              <a:rPr lang="en-US" altLang="zh-CN" sz="1600" dirty="0" err="1">
                <a:latin typeface="+mn-ea"/>
                <a:ea typeface="+mn-ea"/>
              </a:rPr>
              <a:t>precompute_distances</a:t>
            </a:r>
            <a:r>
              <a:rPr lang="en-US" altLang="zh-CN" sz="1600" dirty="0">
                <a:latin typeface="+mn-ea"/>
                <a:ea typeface="+mn-ea"/>
              </a:rPr>
              <a:t>=’</a:t>
            </a:r>
            <a:r>
              <a:rPr lang="en-US" altLang="zh-CN" sz="1600" dirty="0" err="1">
                <a:latin typeface="+mn-ea"/>
                <a:ea typeface="+mn-ea"/>
              </a:rPr>
              <a:t>auto’,verbose</a:t>
            </a:r>
            <a:r>
              <a:rPr lang="en-US" altLang="zh-CN" sz="1600" dirty="0">
                <a:latin typeface="+mn-ea"/>
                <a:ea typeface="+mn-ea"/>
              </a:rPr>
              <a:t>=0,random_state=</a:t>
            </a:r>
            <a:r>
              <a:rPr lang="en-US" altLang="zh-CN" sz="1600" dirty="0" err="1">
                <a:latin typeface="+mn-ea"/>
                <a:ea typeface="+mn-ea"/>
              </a:rPr>
              <a:t>None,copy_x</a:t>
            </a:r>
            <a:r>
              <a:rPr lang="en-US" altLang="zh-CN" sz="1600" dirty="0">
                <a:latin typeface="+mn-ea"/>
                <a:ea typeface="+mn-ea"/>
              </a:rPr>
              <a:t>=</a:t>
            </a:r>
            <a:r>
              <a:rPr lang="en-US" altLang="zh-CN" sz="1600" dirty="0" err="1">
                <a:latin typeface="+mn-ea"/>
                <a:ea typeface="+mn-ea"/>
              </a:rPr>
              <a:t>True,n_jobs</a:t>
            </a:r>
            <a:r>
              <a:rPr lang="en-US" altLang="zh-CN" sz="1600" dirty="0">
                <a:latin typeface="+mn-ea"/>
                <a:ea typeface="+mn-ea"/>
              </a:rPr>
              <a:t>=None, algorithm=’auto’)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497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常用参数及说明</a:t>
            </a: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68013"/>
              </p:ext>
            </p:extLst>
          </p:nvPr>
        </p:nvGraphicFramePr>
        <p:xfrm>
          <a:off x="304912" y="1383268"/>
          <a:ext cx="8521588" cy="334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5940">
                  <a:extLst>
                    <a:ext uri="{9D8B030D-6E8A-4147-A177-3AD203B41FA5}">
                      <a16:colId xmlns:a16="http://schemas.microsoft.com/office/drawing/2014/main" val="816331422"/>
                    </a:ext>
                  </a:extLst>
                </a:gridCol>
                <a:gridCol w="6235648">
                  <a:extLst>
                    <a:ext uri="{9D8B030D-6E8A-4147-A177-3AD203B41FA5}">
                      <a16:colId xmlns:a16="http://schemas.microsoft.com/office/drawing/2014/main" val="31144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8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n_clusters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整型，默认值</a:t>
                      </a:r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，表示生成的聚类数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init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个可选值分别为</a:t>
                      </a:r>
                      <a:r>
                        <a:rPr lang="en-US" altLang="zh-CN" sz="1600" dirty="0" smtClean="0"/>
                        <a:t>‘ k-means++’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‘random’</a:t>
                      </a:r>
                      <a:r>
                        <a:rPr lang="zh-CN" altLang="en-US" sz="1600" dirty="0" smtClean="0"/>
                        <a:t>或者提供一个数组。默认值为</a:t>
                      </a:r>
                      <a:r>
                        <a:rPr lang="en-US" altLang="zh-CN" sz="1600" dirty="0" smtClean="0"/>
                        <a:t>' k-means++' 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n_init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整型，表示算法的运行次数，默认值为</a:t>
                      </a:r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0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max_iter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整型，默认值</a:t>
                      </a:r>
                      <a:r>
                        <a:rPr lang="en-US" altLang="zh-CN" sz="1600" dirty="0" smtClean="0"/>
                        <a:t>300</a:t>
                      </a:r>
                      <a:r>
                        <a:rPr lang="zh-CN" altLang="en-US" sz="1600" dirty="0" smtClean="0"/>
                        <a:t>，表示每执行一次</a:t>
                      </a:r>
                      <a:r>
                        <a:rPr lang="en-US" altLang="zh-CN" sz="1600" dirty="0" smtClean="0"/>
                        <a:t>k-means</a:t>
                      </a:r>
                      <a:r>
                        <a:rPr lang="zh-CN" altLang="en-US" sz="1600" dirty="0" smtClean="0"/>
                        <a:t>算法的最大迭代次数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71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tol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float</a:t>
                      </a:r>
                      <a:r>
                        <a:rPr lang="zh-CN" altLang="en-US" sz="1600" dirty="0" smtClean="0"/>
                        <a:t>类型，表示算法收敛的阈值，默认值为</a:t>
                      </a:r>
                      <a:r>
                        <a:rPr lang="en-US" altLang="zh-CN" sz="1600" dirty="0" smtClean="0"/>
                        <a:t>0.0001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10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precompute_distances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个可选值分别为</a:t>
                      </a:r>
                      <a:r>
                        <a:rPr lang="en-US" altLang="zh-CN" sz="1600" dirty="0" smtClean="0"/>
                        <a:t>'auto'</a:t>
                      </a:r>
                      <a:r>
                        <a:rPr lang="zh-CN" altLang="en-US" sz="1600" dirty="0" smtClean="0"/>
                        <a:t>、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zh-CN" altLang="en-US" sz="1600" dirty="0" smtClean="0"/>
                        <a:t>或者</a:t>
                      </a:r>
                      <a:r>
                        <a:rPr lang="en-US" altLang="zh-CN" sz="1600" dirty="0" smtClean="0"/>
                        <a:t>False</a:t>
                      </a:r>
                      <a:r>
                        <a:rPr lang="zh-CN" altLang="en-US" sz="1600" dirty="0" smtClean="0"/>
                        <a:t>。该参数用于提前计算好样本之间的距离。默认值为</a:t>
                      </a:r>
                      <a:r>
                        <a:rPr lang="en-US" altLang="zh-CN" sz="1600" dirty="0" smtClean="0"/>
                        <a:t>'auto'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4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verbose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整型，默认值</a:t>
                      </a:r>
                      <a:r>
                        <a:rPr lang="en-US" altLang="zh-CN" sz="1600" dirty="0" smtClean="0"/>
                        <a:t>=0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26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常用参数及说明</a:t>
            </a: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44609"/>
              </p:ext>
            </p:extLst>
          </p:nvPr>
        </p:nvGraphicFramePr>
        <p:xfrm>
          <a:off x="304912" y="1383268"/>
          <a:ext cx="8521588" cy="107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5940">
                  <a:extLst>
                    <a:ext uri="{9D8B030D-6E8A-4147-A177-3AD203B41FA5}">
                      <a16:colId xmlns:a16="http://schemas.microsoft.com/office/drawing/2014/main" val="816331422"/>
                    </a:ext>
                  </a:extLst>
                </a:gridCol>
                <a:gridCol w="6235648">
                  <a:extLst>
                    <a:ext uri="{9D8B030D-6E8A-4147-A177-3AD203B41FA5}">
                      <a16:colId xmlns:a16="http://schemas.microsoft.com/office/drawing/2014/main" val="31144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8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random_state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整型，表示随机数生成器的种子。默认值为</a:t>
                      </a:r>
                      <a:r>
                        <a:rPr lang="en-US" altLang="zh-CN" sz="1600" dirty="0" smtClean="0"/>
                        <a:t>None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n_jobs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整型，表示指定计算所用的进程数。默认值为</a:t>
                      </a:r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5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8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属性说明</a:t>
            </a:r>
            <a:endParaRPr lang="zh-CN" altLang="en-US" sz="2800" b="1" kern="0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71684" y="1657374"/>
            <a:ext cx="6476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cluster_centers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b="1" dirty="0" smtClean="0"/>
              <a:t>：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返回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ndarray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。表示分类簇的均值向量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en-US" altLang="zh-CN" b="1" dirty="0"/>
              <a:t>labels</a:t>
            </a:r>
            <a:r>
              <a:rPr lang="en-US" altLang="zh-CN" b="1" dirty="0" smtClean="0"/>
              <a:t>_</a:t>
            </a:r>
            <a:r>
              <a:rPr lang="zh-CN" altLang="zh-CN" b="1" dirty="0" smtClean="0"/>
              <a:t>：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返回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ndarray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。表示每个样本所属的簇的标记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zh-CN" b="1" dirty="0" smtClean="0"/>
              <a:t>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nertia_</a:t>
            </a:r>
            <a:r>
              <a:rPr lang="zh-CN" altLang="zh-CN" b="1" dirty="0" smtClean="0"/>
              <a:t>：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返回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ndarray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。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表示每个样本距离它们各自最近簇的中心之和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93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704" y="1313711"/>
            <a:ext cx="8229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随着</a:t>
            </a:r>
            <a:r>
              <a:rPr lang="zh-CN" altLang="en-US" sz="1600" dirty="0">
                <a:latin typeface="+mn-ea"/>
                <a:ea typeface="+mn-ea"/>
              </a:rPr>
              <a:t>电商行业竞争越来越激烈，推广费用也是越来越高，加之电商法的出台，刷单冲销量的运营思路已不再适应企业需求，而应将更多的思路应转向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客户</a:t>
            </a:r>
            <a:r>
              <a:rPr lang="zh-CN" altLang="en-US" sz="1600" dirty="0">
                <a:latin typeface="+mn-ea"/>
                <a:ea typeface="+mn-ea"/>
              </a:rPr>
              <a:t>，做好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客户运营</a:t>
            </a:r>
            <a:r>
              <a:rPr lang="zh-CN" altLang="en-US" sz="1600" dirty="0">
                <a:latin typeface="+mn-ea"/>
                <a:ea typeface="+mn-ea"/>
              </a:rPr>
              <a:t>才是企业生存的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王道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5310" y="2428142"/>
            <a:ext cx="8229384" cy="97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运营</a:t>
            </a:r>
            <a:r>
              <a:rPr lang="zh-CN" altLang="en-US" sz="1600" dirty="0">
                <a:latin typeface="+mn-ea"/>
                <a:ea typeface="+mn-ea"/>
              </a:rPr>
              <a:t>好客户，我们首先就要了解客户、分析客户，找出哪些是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重要保持客户</a:t>
            </a:r>
            <a:r>
              <a:rPr lang="zh-CN" altLang="en-US" sz="1600" dirty="0">
                <a:latin typeface="+mn-ea"/>
                <a:ea typeface="+mn-ea"/>
              </a:rPr>
              <a:t>、哪些是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发展客户</a:t>
            </a:r>
            <a:r>
              <a:rPr lang="zh-CN" altLang="en-US" sz="1600" dirty="0">
                <a:latin typeface="+mn-ea"/>
                <a:ea typeface="+mn-ea"/>
              </a:rPr>
              <a:t>、哪些是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潜在客户</a:t>
            </a:r>
            <a:r>
              <a:rPr lang="zh-CN" altLang="en-US" sz="1600" dirty="0">
                <a:latin typeface="+mn-ea"/>
                <a:ea typeface="+mn-ea"/>
              </a:rPr>
              <a:t>，根据不同类别的客户采取不同的营销模式：如分类营销、一对一多样化营销、个性化</a:t>
            </a:r>
            <a:r>
              <a:rPr lang="zh-CN" altLang="en-US" sz="1600" dirty="0" smtClean="0">
                <a:latin typeface="+mn-ea"/>
                <a:ea typeface="+mn-ea"/>
              </a:rPr>
              <a:t>营销等模式，</a:t>
            </a:r>
            <a:r>
              <a:rPr lang="zh-CN" altLang="en-US" sz="1600" dirty="0">
                <a:latin typeface="+mn-ea"/>
                <a:ea typeface="+mn-ea"/>
              </a:rPr>
              <a:t>从而使企业的利润最大化。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en-US" altLang="zh-CN" sz="2800" b="1" kern="0" noProof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pandas</a:t>
            </a:r>
            <a:r>
              <a:rPr lang="zh-CN" altLang="en-US" sz="2800" b="1" kern="0" noProof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模块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57308" y="1809770"/>
            <a:ext cx="8229384" cy="66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    Pandas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en-US" altLang="zh-CN" sz="1600" dirty="0">
                <a:latin typeface="+mn-ea"/>
                <a:ea typeface="+mn-ea"/>
              </a:rPr>
              <a:t>Python</a:t>
            </a:r>
            <a:r>
              <a:rPr lang="zh-CN" altLang="en-US" sz="1600" dirty="0">
                <a:latin typeface="+mn-ea"/>
                <a:ea typeface="+mn-ea"/>
              </a:rPr>
              <a:t>的一个核心模块，主要用于数据处理与数据分析，它提供了快速、灵活、明确的数据结构，能够简单、直观地处理关系型、标记型数据。</a:t>
            </a:r>
          </a:p>
        </p:txBody>
      </p:sp>
    </p:spTree>
    <p:extLst>
      <p:ext uri="{BB962C8B-B14F-4D97-AF65-F5344CB8AC3E}">
        <p14:creationId xmlns:p14="http://schemas.microsoft.com/office/powerpoint/2010/main" val="207568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66958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客户价值分析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23073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数据抽取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数据抽取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3506" y="1393887"/>
            <a:ext cx="813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</a:rPr>
              <a:t>    </a:t>
            </a:r>
            <a:r>
              <a:rPr lang="zh-CN" altLang="en-US" sz="2000" dirty="0" smtClean="0">
                <a:latin typeface="宋体" pitchFamily="2" charset="-122"/>
              </a:rPr>
              <a:t>数据</a:t>
            </a:r>
            <a:r>
              <a:rPr lang="zh-CN" altLang="en-US" sz="2000" dirty="0">
                <a:latin typeface="宋体" pitchFamily="2" charset="-122"/>
              </a:rPr>
              <a:t>抽取是从数据源中抽取数据的过程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506" y="4032371"/>
            <a:ext cx="8134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淘宝电商存在大量的历史销售数据，我们从中抽取近两年的数据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2017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日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——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2018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12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31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日 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2818" y="1904322"/>
            <a:ext cx="1219168" cy="38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n-ea"/>
              </a:rPr>
              <a:t>业务数据库</a:t>
            </a:r>
            <a:r>
              <a:rPr lang="en-US" altLang="zh-CN" sz="1200" dirty="0" smtClean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40203" y="2455681"/>
            <a:ext cx="1219168" cy="38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n-ea"/>
              </a:rPr>
              <a:t>业务数据库</a:t>
            </a:r>
            <a:r>
              <a:rPr lang="en-US" altLang="zh-CN" sz="1200" dirty="0" smtClean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40203" y="2963055"/>
            <a:ext cx="1219168" cy="38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……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32818" y="3480880"/>
            <a:ext cx="1219168" cy="38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n-ea"/>
              </a:rPr>
              <a:t>业务数据库</a:t>
            </a:r>
            <a:r>
              <a:rPr lang="en-US" altLang="zh-CN" sz="1200" dirty="0" smtClean="0">
                <a:latin typeface="+mn-ea"/>
              </a:rPr>
              <a:t>n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766" y="2152516"/>
            <a:ext cx="409566" cy="147726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抽取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5551558" y="2285312"/>
            <a:ext cx="914376" cy="1195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数据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仓库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>
            <a:stCxn id="2" idx="3"/>
          </p:cNvCxnSpPr>
          <p:nvPr/>
        </p:nvCxnSpPr>
        <p:spPr>
          <a:xfrm>
            <a:off x="3451986" y="2094817"/>
            <a:ext cx="903780" cy="42047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3459371" y="2646176"/>
            <a:ext cx="89639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3" idx="1"/>
          </p:cNvCxnSpPr>
          <p:nvPr/>
        </p:nvCxnSpPr>
        <p:spPr>
          <a:xfrm flipV="1">
            <a:off x="3459371" y="2891150"/>
            <a:ext cx="896395" cy="26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 flipV="1">
            <a:off x="3451986" y="3006780"/>
            <a:ext cx="903780" cy="66459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4" idx="2"/>
          </p:cNvCxnSpPr>
          <p:nvPr/>
        </p:nvCxnSpPr>
        <p:spPr>
          <a:xfrm flipV="1">
            <a:off x="4765332" y="2883096"/>
            <a:ext cx="786226" cy="805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46" y="2492835"/>
            <a:ext cx="107619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84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638473" y="2289175"/>
            <a:ext cx="480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数据探索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分析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数据探索分析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3506" y="1393887"/>
            <a:ext cx="8134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数据</a:t>
            </a:r>
            <a:r>
              <a:rPr lang="zh-CN" altLang="en-US" sz="2000" dirty="0">
                <a:latin typeface="宋体" pitchFamily="2" charset="-122"/>
              </a:rPr>
              <a:t>探索分析主要分析与客户价值</a:t>
            </a:r>
            <a:r>
              <a:rPr lang="en-US" altLang="zh-CN" sz="2000" dirty="0">
                <a:latin typeface="宋体" pitchFamily="2" charset="-122"/>
              </a:rPr>
              <a:t>RFM</a:t>
            </a:r>
            <a:r>
              <a:rPr lang="zh-CN" altLang="en-US" sz="2000" dirty="0">
                <a:latin typeface="宋体" pitchFamily="2" charset="-122"/>
              </a:rPr>
              <a:t>模型有关的数据是否存在数据缺失、数据异常的情况，分析出数据的规律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</a:rPr>
              <a:t>   </a:t>
            </a:r>
            <a:r>
              <a:rPr lang="zh-CN" altLang="en-US" sz="2000" dirty="0" smtClean="0">
                <a:latin typeface="宋体" pitchFamily="2" charset="-122"/>
              </a:rPr>
              <a:t>主要使用：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describe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函数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 descr="QIRB`]CVO[69HRXI65[00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2571750"/>
            <a:ext cx="5141897" cy="16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开发步骤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"/>
          <p:cNvSpPr/>
          <p:nvPr/>
        </p:nvSpPr>
        <p:spPr>
          <a:xfrm>
            <a:off x="1126714" y="1713851"/>
            <a:ext cx="1830758" cy="1127432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①  导入模块</a:t>
            </a:r>
            <a:r>
              <a:rPr lang="en-US" altLang="zh-CN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pandas</a:t>
            </a:r>
            <a:endParaRPr lang="zh-CN" alt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015582" y="2001008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8" name="任意多边形 7"/>
          <p:cNvSpPr/>
          <p:nvPr/>
        </p:nvSpPr>
        <p:spPr>
          <a:xfrm>
            <a:off x="3506536" y="1688276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②  使用</a:t>
            </a:r>
            <a:r>
              <a:rPr lang="en-US" altLang="zh-CN" sz="2000" b="1" kern="1200" dirty="0" smtClean="0">
                <a:latin typeface="方正书宋简体"/>
                <a:ea typeface="方正书宋简体"/>
              </a:rPr>
              <a:t>pandas</a:t>
            </a:r>
            <a:r>
              <a:rPr lang="zh-CN" altLang="en-US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读取</a:t>
            </a:r>
            <a:r>
              <a:rPr lang="en-US" altLang="zh-CN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Excel</a:t>
            </a:r>
            <a:r>
              <a:rPr lang="zh-CN" altLang="en-US" sz="2000" b="1" kern="1200" dirty="0" smtClean="0">
                <a:latin typeface="方正书宋简体"/>
                <a:ea typeface="方正书宋简体"/>
              </a:rPr>
              <a:t>数据</a:t>
            </a:r>
            <a:endParaRPr lang="zh-CN" altLang="en-US" sz="2000" b="1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097319" y="1688276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③  使用</a:t>
            </a:r>
            <a:r>
              <a:rPr lang="en-US" altLang="zh-CN" sz="2000" b="1" kern="1200" dirty="0" smtClean="0">
                <a:latin typeface="方正书宋简体"/>
                <a:ea typeface="方正书宋简体"/>
              </a:rPr>
              <a:t>describe</a:t>
            </a:r>
            <a:r>
              <a:rPr lang="zh-CN" altLang="en-US" sz="2000" b="1" kern="1200" dirty="0" smtClean="0">
                <a:latin typeface="方正书宋简体"/>
                <a:ea typeface="方正书宋简体"/>
              </a:rPr>
              <a:t>函数</a:t>
            </a:r>
            <a:r>
              <a:rPr lang="zh-CN" altLang="en-US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统计数据</a:t>
            </a:r>
            <a:endParaRPr lang="zh-CN" altLang="en-US" sz="2000" b="1" kern="1200" dirty="0">
              <a:solidFill>
                <a:srgbClr val="FFC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887307" y="2981468"/>
            <a:ext cx="506346" cy="432844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346275" y="1"/>
                </a:moveTo>
                <a:lnTo>
                  <a:pt x="346275" y="253173"/>
                </a:lnTo>
                <a:lnTo>
                  <a:pt x="432844" y="253173"/>
                </a:lnTo>
                <a:lnTo>
                  <a:pt x="216422" y="506345"/>
                </a:lnTo>
                <a:lnTo>
                  <a:pt x="0" y="253173"/>
                </a:lnTo>
                <a:lnTo>
                  <a:pt x="86569" y="253173"/>
                </a:lnTo>
                <a:lnTo>
                  <a:pt x="86569" y="1"/>
                </a:lnTo>
                <a:lnTo>
                  <a:pt x="346275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270" tIns="0" rIns="101268" bIns="129853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2" name="任意多边形 11"/>
          <p:cNvSpPr/>
          <p:nvPr/>
        </p:nvSpPr>
        <p:spPr>
          <a:xfrm>
            <a:off x="6097319" y="3451219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④  计算空值数（</a:t>
            </a:r>
            <a:r>
              <a:rPr lang="zh-CN" altLang="en-US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缺失数据</a:t>
            </a:r>
            <a:r>
              <a:rPr lang="zh-CN" altLang="en-US" sz="2000" b="1" kern="1200" dirty="0" smtClean="0">
                <a:latin typeface="方正书宋简体"/>
                <a:ea typeface="方正书宋简体"/>
              </a:rPr>
              <a:t>）</a:t>
            </a:r>
            <a:endParaRPr lang="zh-CN" altLang="en-US" sz="2000" b="1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5606365" y="3810560"/>
            <a:ext cx="432844" cy="506347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432844" y="405077"/>
                </a:moveTo>
                <a:lnTo>
                  <a:pt x="216422" y="405077"/>
                </a:lnTo>
                <a:lnTo>
                  <a:pt x="216422" y="506346"/>
                </a:lnTo>
                <a:lnTo>
                  <a:pt x="0" y="253173"/>
                </a:lnTo>
                <a:lnTo>
                  <a:pt x="216422" y="0"/>
                </a:lnTo>
                <a:lnTo>
                  <a:pt x="216422" y="101269"/>
                </a:lnTo>
                <a:lnTo>
                  <a:pt x="432844" y="101269"/>
                </a:lnTo>
                <a:lnTo>
                  <a:pt x="432844" y="4050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53" tIns="101270" rIns="0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4" name="任意多边形 13"/>
          <p:cNvSpPr/>
          <p:nvPr/>
        </p:nvSpPr>
        <p:spPr>
          <a:xfrm>
            <a:off x="3506536" y="3478085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⑤  导出结果</a:t>
            </a:r>
            <a:endParaRPr lang="zh-CN" altLang="en-US" sz="2000" b="1" kern="1200" dirty="0"/>
          </a:p>
        </p:txBody>
      </p:sp>
      <p:sp>
        <p:nvSpPr>
          <p:cNvPr id="17" name="任意多边形 16"/>
          <p:cNvSpPr/>
          <p:nvPr/>
        </p:nvSpPr>
        <p:spPr>
          <a:xfrm>
            <a:off x="5606365" y="2001008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最终实现效果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63" y="2003322"/>
            <a:ext cx="5221435" cy="1447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94" y="2230059"/>
            <a:ext cx="931655" cy="99428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346997" y="2553284"/>
            <a:ext cx="457188" cy="3478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695636" y="2222500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开发步骤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"/>
          <p:cNvSpPr/>
          <p:nvPr/>
        </p:nvSpPr>
        <p:spPr>
          <a:xfrm>
            <a:off x="1064876" y="2216335"/>
            <a:ext cx="1830758" cy="1127432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①  数据规约</a:t>
            </a:r>
            <a:endParaRPr lang="zh-CN" alt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953744" y="2503492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8" name="任意多边形 7"/>
          <p:cNvSpPr/>
          <p:nvPr/>
        </p:nvSpPr>
        <p:spPr>
          <a:xfrm>
            <a:off x="3444698" y="2190760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②  数据清洗</a:t>
            </a:r>
            <a:endParaRPr lang="zh-CN" altLang="en-US" sz="2000" b="1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035481" y="2190760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③  数据转换</a:t>
            </a:r>
            <a:endParaRPr lang="zh-CN" altLang="en-US" sz="2000" b="1" kern="1200" dirty="0">
              <a:solidFill>
                <a:srgbClr val="FFC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544527" y="2503492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</p:spTree>
    <p:extLst>
      <p:ext uri="{BB962C8B-B14F-4D97-AF65-F5344CB8AC3E}">
        <p14:creationId xmlns:p14="http://schemas.microsoft.com/office/powerpoint/2010/main" val="713836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3991277" y="2433767"/>
            <a:ext cx="1338243" cy="1338243"/>
          </a:xfrm>
          <a:prstGeom prst="ellipse">
            <a:avLst/>
          </a:prstGeom>
          <a:solidFill>
            <a:srgbClr val="E7F6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187" y="1126875"/>
            <a:ext cx="4662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场景：某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淘宝店铺客户多，消费行为复杂，客户价值很难人工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评估。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0" y="2252220"/>
            <a:ext cx="2574774" cy="1997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3290070" y="3007498"/>
            <a:ext cx="657933" cy="30479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20318" y="2759999"/>
            <a:ext cx="685782" cy="685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RFM</a:t>
            </a:r>
            <a:r>
              <a:rPr lang="zh-CN" altLang="en-US" sz="1200" dirty="0" smtClean="0">
                <a:latin typeface="+mn-ea"/>
              </a:rPr>
              <a:t>模型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06" y="2724333"/>
            <a:ext cx="748619" cy="74861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19" y="3640501"/>
            <a:ext cx="744412" cy="7444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35" y="1811500"/>
            <a:ext cx="745284" cy="745284"/>
          </a:xfrm>
          <a:prstGeom prst="rect">
            <a:avLst/>
          </a:prstGeom>
        </p:spPr>
      </p:pic>
      <p:cxnSp>
        <p:nvCxnSpPr>
          <p:cNvPr id="34" name="曲线连接符 33"/>
          <p:cNvCxnSpPr>
            <a:stCxn id="10" idx="7"/>
            <a:endCxn id="23" idx="1"/>
          </p:cNvCxnSpPr>
          <p:nvPr/>
        </p:nvCxnSpPr>
        <p:spPr>
          <a:xfrm rot="5400000" flipH="1" flipV="1">
            <a:off x="5361534" y="1956147"/>
            <a:ext cx="445606" cy="90159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0" idx="6"/>
            <a:endCxn id="24" idx="1"/>
          </p:cNvCxnSpPr>
          <p:nvPr/>
        </p:nvCxnSpPr>
        <p:spPr>
          <a:xfrm flipV="1">
            <a:off x="5329520" y="3098643"/>
            <a:ext cx="949786" cy="424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0" idx="5"/>
            <a:endCxn id="25" idx="1"/>
          </p:cNvCxnSpPr>
          <p:nvPr/>
        </p:nvCxnSpPr>
        <p:spPr>
          <a:xfrm rot="16200000" flipH="1">
            <a:off x="5676290" y="3033278"/>
            <a:ext cx="436678" cy="15221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825337" y="19761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重要保持客户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15395" y="2942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发展客户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456279" y="3826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9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9" grpId="0" animBg="1"/>
      <p:bldP spid="51" grpId="0"/>
      <p:bldP spid="52" grpId="0"/>
      <p:bldP spid="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数据规约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57308" y="1733572"/>
            <a:ext cx="8134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数据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规约</a:t>
            </a:r>
            <a:r>
              <a:rPr lang="zh-CN" altLang="en-US" sz="2000" dirty="0">
                <a:latin typeface="宋体" pitchFamily="2" charset="-122"/>
              </a:rPr>
              <a:t>是指在接近或保持原始数据完整性的同时将数据集规模减小，以提高数据处理的速度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408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" y="861940"/>
            <a:ext cx="8686572" cy="41142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2386" y="996644"/>
            <a:ext cx="76198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54366" y="996644"/>
            <a:ext cx="76198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16346" y="996644"/>
            <a:ext cx="100310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43456" y="998475"/>
            <a:ext cx="890366" cy="226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57832" y="998475"/>
            <a:ext cx="737970" cy="226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3924" y="1013089"/>
            <a:ext cx="555264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52208" y="1015177"/>
            <a:ext cx="815158" cy="2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90386" y="996644"/>
            <a:ext cx="35797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93306" y="1011258"/>
            <a:ext cx="35797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72746" y="1016963"/>
            <a:ext cx="436807" cy="208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48735" y="1004437"/>
            <a:ext cx="35797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24514" y="1029489"/>
            <a:ext cx="445147" cy="21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00503" y="1004437"/>
            <a:ext cx="35797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88809" y="1004437"/>
            <a:ext cx="357970" cy="22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24238" y="2419354"/>
            <a:ext cx="2285940" cy="3809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…… 58</a:t>
            </a:r>
            <a:r>
              <a:rPr lang="zh-CN" altLang="en-US" dirty="0" smtClean="0">
                <a:solidFill>
                  <a:srgbClr val="FFFF00"/>
                </a:solidFill>
              </a:rPr>
              <a:t>列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5718" y="2969170"/>
            <a:ext cx="1609200" cy="4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买家会员名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3519" y="2969170"/>
            <a:ext cx="1607879" cy="4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订单付款时间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32980" y="2969170"/>
            <a:ext cx="2115276" cy="4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</a:rPr>
              <a:t>买家实际支付</a:t>
            </a:r>
            <a:r>
              <a:rPr lang="zh-CN" altLang="en-US" b="1" dirty="0" smtClean="0">
                <a:solidFill>
                  <a:srgbClr val="FFFF00"/>
                </a:solidFill>
              </a:rPr>
              <a:t>金额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09838" y="2969170"/>
            <a:ext cx="1609200" cy="4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数据采集时间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6" grpId="1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5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编写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相关代码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82360" y="2061332"/>
            <a:ext cx="815330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smtClean="0">
                <a:latin typeface="+mn-ea"/>
                <a:ea typeface="+mn-ea"/>
              </a:rPr>
              <a:t>aa </a:t>
            </a:r>
            <a:r>
              <a:rPr lang="en-US" altLang="zh-CN" sz="1600" dirty="0">
                <a:latin typeface="+mn-ea"/>
                <a:ea typeface="+mn-ea"/>
              </a:rPr>
              <a:t>=r'TB201812.xls'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 err="1">
                <a:latin typeface="+mn-ea"/>
                <a:ea typeface="+mn-ea"/>
              </a:rPr>
              <a:t>df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pd.DataFrame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latin typeface="+mn-ea"/>
                <a:ea typeface="+mn-ea"/>
              </a:rPr>
              <a:t>pd.read_excel</a:t>
            </a:r>
            <a:r>
              <a:rPr lang="en-US" altLang="zh-CN" sz="1600" dirty="0">
                <a:latin typeface="+mn-ea"/>
                <a:ea typeface="+mn-ea"/>
              </a:rPr>
              <a:t>(aa))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+mn-ea"/>
                <a:ea typeface="+mn-ea"/>
              </a:rPr>
              <a:t>df1=</a:t>
            </a:r>
            <a:r>
              <a:rPr lang="en-US" altLang="zh-CN" sz="1600" dirty="0" err="1">
                <a:latin typeface="+mn-ea"/>
                <a:ea typeface="+mn-ea"/>
              </a:rPr>
              <a:t>df</a:t>
            </a:r>
            <a:r>
              <a:rPr lang="en-US" altLang="zh-CN" sz="1600" dirty="0">
                <a:latin typeface="+mn-ea"/>
                <a:ea typeface="+mn-ea"/>
              </a:rPr>
              <a:t>[['</a:t>
            </a:r>
            <a:r>
              <a:rPr lang="zh-CN" altLang="en-US" sz="1600" dirty="0">
                <a:latin typeface="+mn-ea"/>
                <a:ea typeface="+mn-ea"/>
              </a:rPr>
              <a:t>订单付款时间</a:t>
            </a:r>
            <a:r>
              <a:rPr lang="en-US" altLang="zh-CN" sz="1600" dirty="0">
                <a:latin typeface="+mn-ea"/>
                <a:ea typeface="+mn-ea"/>
              </a:rPr>
              <a:t>','</a:t>
            </a:r>
            <a:r>
              <a:rPr lang="zh-CN" altLang="en-US" sz="1600" dirty="0">
                <a:latin typeface="+mn-ea"/>
                <a:ea typeface="+mn-ea"/>
              </a:rPr>
              <a:t>买家会员名</a:t>
            </a:r>
            <a:r>
              <a:rPr lang="en-US" altLang="zh-CN" sz="1600" dirty="0">
                <a:latin typeface="+mn-ea"/>
                <a:ea typeface="+mn-ea"/>
              </a:rPr>
              <a:t>','</a:t>
            </a:r>
            <a:r>
              <a:rPr lang="zh-CN" altLang="en-US" sz="1600" dirty="0">
                <a:latin typeface="+mn-ea"/>
                <a:ea typeface="+mn-ea"/>
              </a:rPr>
              <a:t>买家实际支付金额</a:t>
            </a:r>
            <a:r>
              <a:rPr lang="en-US" altLang="zh-CN" sz="1600" dirty="0">
                <a:latin typeface="+mn-ea"/>
                <a:ea typeface="+mn-ea"/>
              </a:rPr>
              <a:t>','</a:t>
            </a:r>
            <a:r>
              <a:rPr lang="zh-CN" altLang="en-US" sz="1600" dirty="0">
                <a:latin typeface="+mn-ea"/>
                <a:ea typeface="+mn-ea"/>
              </a:rPr>
              <a:t>数据采集时间</a:t>
            </a:r>
            <a:r>
              <a:rPr lang="en-US" altLang="zh-CN" sz="1600" dirty="0" smtClean="0">
                <a:latin typeface="+mn-ea"/>
                <a:ea typeface="+mn-ea"/>
              </a:rPr>
              <a:t>']]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9315" y="2160269"/>
            <a:ext cx="3102215" cy="198000"/>
          </a:xfrm>
          <a:prstGeom prst="roundRect">
            <a:avLst>
              <a:gd name="adj" fmla="val 6831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742936" y="1629920"/>
            <a:ext cx="1692294" cy="340519"/>
          </a:xfrm>
          <a:prstGeom prst="wedgeRoundRectCallout">
            <a:avLst>
              <a:gd name="adj1" fmla="val -61430"/>
              <a:gd name="adj2" fmla="val 120104"/>
              <a:gd name="adj3" fmla="val 16667"/>
            </a:avLst>
          </a:prstGeom>
          <a:gradFill>
            <a:gsLst>
              <a:gs pos="0">
                <a:srgbClr val="00B0F0"/>
              </a:gs>
              <a:gs pos="50000">
                <a:srgbClr val="0099FF"/>
              </a:gs>
              <a:gs pos="100000">
                <a:srgbClr val="0070C0"/>
              </a:gs>
            </a:gsLst>
            <a:lin ang="16200000" scaled="0"/>
          </a:gradFill>
          <a:ln w="254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1400" b="1" dirty="0" smtClean="0">
                <a:solidFill>
                  <a:srgbClr val="FFFF00"/>
                </a:solidFill>
                <a:latin typeface="宋体" pitchFamily="2" charset="-122"/>
              </a:rPr>
              <a:t>指定</a:t>
            </a:r>
            <a:r>
              <a:rPr lang="en-US" altLang="zh-CN" sz="1400" b="1" dirty="0" smtClean="0">
                <a:solidFill>
                  <a:srgbClr val="FFFF00"/>
                </a:solidFill>
                <a:latin typeface="宋体" pitchFamily="2" charset="-122"/>
              </a:rPr>
              <a:t>Excel</a:t>
            </a:r>
            <a:r>
              <a:rPr lang="zh-CN" altLang="en-US" sz="1400" b="1" dirty="0" smtClean="0">
                <a:solidFill>
                  <a:srgbClr val="FFFF00"/>
                </a:solidFill>
                <a:latin typeface="宋体" pitchFamily="2" charset="-122"/>
              </a:rPr>
              <a:t>文件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5795" y="2471863"/>
            <a:ext cx="3928861" cy="199053"/>
          </a:xfrm>
          <a:prstGeom prst="roundRect">
            <a:avLst>
              <a:gd name="adj" fmla="val 6831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4589083" y="1937110"/>
            <a:ext cx="1692294" cy="340519"/>
          </a:xfrm>
          <a:prstGeom prst="wedgeRoundRectCallout">
            <a:avLst>
              <a:gd name="adj1" fmla="val -61430"/>
              <a:gd name="adj2" fmla="val 120104"/>
              <a:gd name="adj3" fmla="val 16667"/>
            </a:avLst>
          </a:prstGeom>
          <a:gradFill>
            <a:gsLst>
              <a:gs pos="0">
                <a:srgbClr val="00B0F0"/>
              </a:gs>
              <a:gs pos="50000">
                <a:srgbClr val="0099FF"/>
              </a:gs>
              <a:gs pos="100000">
                <a:srgbClr val="0070C0"/>
              </a:gs>
            </a:gsLst>
            <a:lin ang="16200000" scaled="0"/>
          </a:gradFill>
          <a:ln w="254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1400" b="1" dirty="0" smtClean="0">
                <a:solidFill>
                  <a:srgbClr val="FFFF00"/>
                </a:solidFill>
                <a:latin typeface="宋体" pitchFamily="2" charset="-122"/>
              </a:rPr>
              <a:t>读取</a:t>
            </a:r>
            <a:r>
              <a:rPr lang="en-US" altLang="zh-CN" sz="1400" b="1" dirty="0" smtClean="0">
                <a:solidFill>
                  <a:srgbClr val="FFFF00"/>
                </a:solidFill>
                <a:latin typeface="宋体" pitchFamily="2" charset="-122"/>
              </a:rPr>
              <a:t>Excel</a:t>
            </a:r>
            <a:r>
              <a:rPr lang="zh-CN" altLang="en-US" sz="1400" b="1" dirty="0" smtClean="0">
                <a:solidFill>
                  <a:srgbClr val="FFFF00"/>
                </a:solidFill>
                <a:latin typeface="宋体" pitchFamily="2" charset="-122"/>
              </a:rPr>
              <a:t>文件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15795" y="2752677"/>
            <a:ext cx="7433969" cy="198000"/>
          </a:xfrm>
          <a:prstGeom prst="roundRect">
            <a:avLst>
              <a:gd name="adj" fmla="val 6831"/>
            </a:avLst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5660555" y="2198262"/>
            <a:ext cx="1692294" cy="340519"/>
          </a:xfrm>
          <a:prstGeom prst="wedgeRoundRectCallout">
            <a:avLst>
              <a:gd name="adj1" fmla="val -61430"/>
              <a:gd name="adj2" fmla="val 120104"/>
              <a:gd name="adj3" fmla="val 16667"/>
            </a:avLst>
          </a:prstGeom>
          <a:gradFill>
            <a:gsLst>
              <a:gs pos="0">
                <a:srgbClr val="00B0F0"/>
              </a:gs>
              <a:gs pos="50000">
                <a:srgbClr val="0099FF"/>
              </a:gs>
              <a:gs pos="100000">
                <a:srgbClr val="0070C0"/>
              </a:gs>
            </a:gsLst>
            <a:lin ang="16200000" scaled="0"/>
          </a:gradFill>
          <a:ln w="25400"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1400" b="1" dirty="0" smtClean="0">
                <a:solidFill>
                  <a:srgbClr val="FFFF00"/>
                </a:solidFill>
                <a:latin typeface="宋体" pitchFamily="2" charset="-122"/>
              </a:rPr>
              <a:t>选取需要的数据</a:t>
            </a:r>
          </a:p>
        </p:txBody>
      </p:sp>
    </p:spTree>
    <p:extLst>
      <p:ext uri="{BB962C8B-B14F-4D97-AF65-F5344CB8AC3E}">
        <p14:creationId xmlns:p14="http://schemas.microsoft.com/office/powerpoint/2010/main" val="2556375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552760" y="2289175"/>
            <a:ext cx="5048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数据清洗</a:t>
            </a:r>
            <a:endParaRPr lang="zh-CN" altLang="en-US" sz="32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数据清洗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57308" y="1733572"/>
            <a:ext cx="8134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通过前面的数据</a:t>
            </a:r>
            <a:r>
              <a:rPr lang="zh-CN" altLang="en-US" sz="2000" dirty="0">
                <a:latin typeface="宋体" pitchFamily="2" charset="-122"/>
              </a:rPr>
              <a:t>探索分析</a:t>
            </a:r>
            <a:r>
              <a:rPr lang="zh-CN" altLang="en-US" sz="2000" dirty="0" smtClean="0">
                <a:latin typeface="宋体" pitchFamily="2" charset="-122"/>
              </a:rPr>
              <a:t>，我们发现在淘</a:t>
            </a:r>
            <a:r>
              <a:rPr lang="zh-CN" altLang="en-US" sz="2000" dirty="0">
                <a:latin typeface="宋体" pitchFamily="2" charset="-122"/>
              </a:rPr>
              <a:t>宝电商</a:t>
            </a:r>
            <a:r>
              <a:rPr lang="zh-CN" altLang="en-US" sz="2000" dirty="0" smtClean="0">
                <a:latin typeface="宋体" pitchFamily="2" charset="-122"/>
              </a:rPr>
              <a:t>历史销售数据</a:t>
            </a:r>
            <a:r>
              <a:rPr lang="zh-CN" altLang="en-US" sz="2000" dirty="0">
                <a:latin typeface="宋体" pitchFamily="2" charset="-122"/>
              </a:rPr>
              <a:t>中存在一些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缺失值</a:t>
            </a:r>
            <a:r>
              <a:rPr lang="zh-CN" altLang="en-US" sz="2000" dirty="0">
                <a:latin typeface="宋体" pitchFamily="2" charset="-122"/>
              </a:rPr>
              <a:t>，例如“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订单付款日期</a:t>
            </a:r>
            <a:r>
              <a:rPr lang="zh-CN" altLang="en-US" sz="2000" dirty="0">
                <a:latin typeface="宋体" pitchFamily="2" charset="-122"/>
              </a:rPr>
              <a:t>”为空、“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买家实际支付金额</a:t>
            </a:r>
            <a:r>
              <a:rPr lang="zh-CN" altLang="en-US" sz="2000" dirty="0">
                <a:latin typeface="宋体" pitchFamily="2" charset="-122"/>
              </a:rPr>
              <a:t>”最小值为</a:t>
            </a:r>
            <a:r>
              <a:rPr lang="en-US" altLang="zh-CN" sz="2000" dirty="0">
                <a:latin typeface="宋体" pitchFamily="2" charset="-122"/>
              </a:rPr>
              <a:t>0</a:t>
            </a:r>
            <a:r>
              <a:rPr lang="zh-CN" altLang="en-US" sz="2000" dirty="0">
                <a:latin typeface="宋体" pitchFamily="2" charset="-122"/>
              </a:rPr>
              <a:t>，下面将这部分数据清理掉，关键代码如下：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308" y="2952740"/>
            <a:ext cx="8153306" cy="973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+mn-ea"/>
                <a:ea typeface="+mn-ea"/>
              </a:rPr>
              <a:t>#</a:t>
            </a:r>
            <a:r>
              <a:rPr lang="zh-CN" altLang="en-US" sz="1600" dirty="0">
                <a:latin typeface="+mn-ea"/>
                <a:ea typeface="+mn-ea"/>
              </a:rPr>
              <a:t>去除空值，订单付款时间非空值才保留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+mn-ea"/>
                <a:ea typeface="+mn-ea"/>
              </a:rPr>
              <a:t>#</a:t>
            </a:r>
            <a:r>
              <a:rPr lang="zh-CN" altLang="en-US" sz="1600" dirty="0">
                <a:latin typeface="+mn-ea"/>
                <a:ea typeface="+mn-ea"/>
              </a:rPr>
              <a:t>去除买家实际支付金额为</a:t>
            </a:r>
            <a:r>
              <a:rPr lang="en-US" altLang="zh-CN" sz="1600" dirty="0">
                <a:latin typeface="+mn-ea"/>
                <a:ea typeface="+mn-ea"/>
              </a:rPr>
              <a:t>0</a:t>
            </a:r>
            <a:r>
              <a:rPr lang="zh-CN" altLang="en-US" sz="1600" dirty="0">
                <a:latin typeface="+mn-ea"/>
                <a:ea typeface="+mn-ea"/>
              </a:rPr>
              <a:t>的记录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600" dirty="0">
                <a:latin typeface="+mn-ea"/>
                <a:ea typeface="+mn-ea"/>
              </a:rPr>
              <a:t>df1=df1[df1['</a:t>
            </a:r>
            <a:r>
              <a:rPr lang="zh-CN" altLang="en-US" sz="1600" dirty="0">
                <a:latin typeface="+mn-ea"/>
                <a:ea typeface="+mn-ea"/>
              </a:rPr>
              <a:t>订单付款时间</a:t>
            </a:r>
            <a:r>
              <a:rPr lang="en-US" altLang="zh-CN" sz="1600" dirty="0">
                <a:latin typeface="+mn-ea"/>
                <a:ea typeface="+mn-ea"/>
              </a:rPr>
              <a:t>'].</a:t>
            </a:r>
            <a:r>
              <a:rPr lang="en-US" altLang="zh-CN" sz="1600" dirty="0" err="1">
                <a:latin typeface="+mn-ea"/>
                <a:ea typeface="+mn-ea"/>
              </a:rPr>
              <a:t>notnull</a:t>
            </a:r>
            <a:r>
              <a:rPr lang="en-US" altLang="zh-CN" sz="1600" dirty="0">
                <a:latin typeface="+mn-ea"/>
                <a:ea typeface="+mn-ea"/>
              </a:rPr>
              <a:t>() &amp; df1['</a:t>
            </a:r>
            <a:r>
              <a:rPr lang="zh-CN" altLang="en-US" sz="1600" dirty="0">
                <a:latin typeface="+mn-ea"/>
                <a:ea typeface="+mn-ea"/>
              </a:rPr>
              <a:t>买家实际支付金额</a:t>
            </a:r>
            <a:r>
              <a:rPr lang="en-US" altLang="zh-CN" sz="1600" dirty="0">
                <a:latin typeface="+mn-ea"/>
                <a:ea typeface="+mn-ea"/>
              </a:rPr>
              <a:t>'] !=0]</a:t>
            </a:r>
          </a:p>
        </p:txBody>
      </p:sp>
    </p:spTree>
    <p:extLst>
      <p:ext uri="{BB962C8B-B14F-4D97-AF65-F5344CB8AC3E}">
        <p14:creationId xmlns:p14="http://schemas.microsoft.com/office/powerpoint/2010/main" val="272430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438464" y="2291767"/>
            <a:ext cx="527670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1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数据转换</a:t>
            </a:r>
            <a:endParaRPr lang="zh-CN" altLang="en-US" sz="31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数据转换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57308" y="1733572"/>
            <a:ext cx="8134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数据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转换</a:t>
            </a:r>
            <a:r>
              <a:rPr lang="zh-CN" altLang="en-US" sz="2000" dirty="0">
                <a:latin typeface="宋体" pitchFamily="2" charset="-122"/>
              </a:rPr>
              <a:t>是将数据转换成“适当的”格式，以适应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数据分析</a:t>
            </a:r>
            <a:r>
              <a:rPr lang="zh-CN" altLang="en-US" sz="2000" dirty="0">
                <a:latin typeface="宋体" pitchFamily="2" charset="-122"/>
              </a:rPr>
              <a:t>和数据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挖掘算法</a:t>
            </a:r>
            <a:r>
              <a:rPr lang="zh-CN" altLang="en-US" sz="2000" dirty="0">
                <a:latin typeface="宋体" pitchFamily="2" charset="-122"/>
              </a:rPr>
              <a:t>的需要。</a:t>
            </a:r>
            <a:r>
              <a:rPr lang="zh-CN" altLang="en-US" sz="2000" dirty="0" smtClean="0">
                <a:latin typeface="宋体" pitchFamily="2" charset="-122"/>
              </a:rPr>
              <a:t>下面将清理</a:t>
            </a:r>
            <a:r>
              <a:rPr lang="zh-CN" altLang="en-US" sz="2000" dirty="0">
                <a:latin typeface="宋体" pitchFamily="2" charset="-122"/>
              </a:rPr>
              <a:t>后的数据进行标准化</a:t>
            </a:r>
            <a:r>
              <a:rPr lang="zh-CN" altLang="en-US" sz="2000" dirty="0" smtClean="0">
                <a:latin typeface="宋体" pitchFamily="2" charset="-122"/>
              </a:rPr>
              <a:t>处理。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30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最终实现效果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7" y="1493494"/>
            <a:ext cx="2133333" cy="34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58" y="2266958"/>
            <a:ext cx="1114286" cy="138095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561553" y="2800344"/>
            <a:ext cx="457188" cy="3478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84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648011" y="2251075"/>
            <a:ext cx="4771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客户聚类</a:t>
            </a:r>
            <a:endParaRPr lang="zh-CN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客户聚类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57308" y="1733572"/>
            <a:ext cx="8134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客户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聚类</a:t>
            </a:r>
            <a:r>
              <a:rPr lang="zh-CN" altLang="en-US" sz="2000" dirty="0">
                <a:latin typeface="宋体" pitchFamily="2" charset="-122"/>
              </a:rPr>
              <a:t>主要使用</a:t>
            </a:r>
            <a:r>
              <a:rPr lang="en-US" altLang="zh-CN" sz="2000" dirty="0">
                <a:latin typeface="宋体" pitchFamily="2" charset="-122"/>
              </a:rPr>
              <a:t>Python</a:t>
            </a:r>
            <a:r>
              <a:rPr lang="zh-CN" altLang="en-US" sz="2000" dirty="0">
                <a:latin typeface="宋体" pitchFamily="2" charset="-122"/>
              </a:rPr>
              <a:t>第三方模块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Sklearn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模块</a:t>
            </a:r>
            <a:r>
              <a:rPr lang="zh-CN" altLang="en-US" sz="2000" dirty="0">
                <a:latin typeface="宋体" pitchFamily="2" charset="-122"/>
              </a:rPr>
              <a:t>中提供的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K-means</a:t>
            </a:r>
            <a:r>
              <a:rPr lang="zh-CN" altLang="en-US" sz="2000" dirty="0">
                <a:latin typeface="宋体" pitchFamily="2" charset="-122"/>
              </a:rPr>
              <a:t>聚类方法对客户数据进行</a:t>
            </a:r>
            <a:r>
              <a:rPr lang="zh-CN" altLang="en-US" sz="2000" dirty="0" smtClean="0">
                <a:latin typeface="宋体" pitchFamily="2" charset="-122"/>
              </a:rPr>
              <a:t>分类。根据</a:t>
            </a:r>
            <a:r>
              <a:rPr lang="zh-CN" altLang="en-US" sz="2000" dirty="0">
                <a:latin typeface="宋体" pitchFamily="2" charset="-122"/>
              </a:rPr>
              <a:t>业务需要，这里分为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类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08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系统设计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57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开发步骤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"/>
          <p:cNvSpPr/>
          <p:nvPr/>
        </p:nvSpPr>
        <p:spPr>
          <a:xfrm>
            <a:off x="1064876" y="2216335"/>
            <a:ext cx="1830758" cy="1127432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①  </a:t>
            </a:r>
            <a:r>
              <a:rPr lang="zh-CN" altLang="en-US" sz="2000" b="1" dirty="0">
                <a:latin typeface="方正书宋简体"/>
                <a:ea typeface="方正书宋简体"/>
              </a:rPr>
              <a:t>导</a:t>
            </a:r>
            <a:r>
              <a:rPr lang="zh-CN" altLang="en-US" sz="2000" b="1" dirty="0" smtClean="0">
                <a:latin typeface="方正书宋简体"/>
                <a:ea typeface="方正书宋简体"/>
              </a:rPr>
              <a:t>入数据</a:t>
            </a:r>
            <a:endParaRPr lang="zh-CN" alt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953744" y="2503492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8" name="任意多边形 7"/>
          <p:cNvSpPr/>
          <p:nvPr/>
        </p:nvSpPr>
        <p:spPr>
          <a:xfrm>
            <a:off x="3444698" y="2190760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②  数据塞进</a:t>
            </a:r>
            <a:endParaRPr lang="en-US" altLang="zh-CN" sz="2000" b="1" kern="1200" dirty="0" smtClean="0">
              <a:latin typeface="方正书宋简体"/>
              <a:ea typeface="方正书宋简体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模型</a:t>
            </a:r>
            <a:endParaRPr lang="zh-CN" altLang="en-US" sz="2000" b="1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035481" y="2190760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③  客户聚类</a:t>
            </a:r>
            <a:endParaRPr lang="zh-CN" altLang="en-US" sz="2000" b="1" kern="1200" dirty="0">
              <a:solidFill>
                <a:srgbClr val="FFC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544527" y="2503492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</p:spTree>
    <p:extLst>
      <p:ext uri="{BB962C8B-B14F-4D97-AF65-F5344CB8AC3E}">
        <p14:creationId xmlns:p14="http://schemas.microsoft.com/office/powerpoint/2010/main" val="339232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最终实现效果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64" y="2266958"/>
            <a:ext cx="1095238" cy="12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41" y="1358175"/>
            <a:ext cx="2514534" cy="358001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352832" y="2800344"/>
            <a:ext cx="457188" cy="3478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773075" y="2247080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客户价值分析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477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客户价值分析结果解析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98" y="1885968"/>
            <a:ext cx="5239558" cy="11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2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客户价值分析结果解析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6" y="1581176"/>
            <a:ext cx="8077820" cy="19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667050" y="2257495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常见问题与解决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66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常见错误与解决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3506" y="1314551"/>
            <a:ext cx="813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、缺少</a:t>
            </a:r>
            <a:r>
              <a:rPr lang="zh-CN" altLang="en-US" sz="2000" b="1" dirty="0" smtClean="0">
                <a:latin typeface="宋体" pitchFamily="2" charset="-122"/>
              </a:rPr>
              <a:t>模块导致程序运行错误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0" y="1792389"/>
            <a:ext cx="4625444" cy="12666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3506" y="3112997"/>
            <a:ext cx="813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、模块版本不适合导致程序运行错误</a:t>
            </a:r>
            <a:endParaRPr lang="en-US" altLang="zh-CN" sz="2000" b="1" dirty="0"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70" y="1827288"/>
            <a:ext cx="4705230" cy="13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02" y="3567048"/>
            <a:ext cx="6375830" cy="12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常见错误与解决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3506" y="1363663"/>
            <a:ext cx="4800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Excel</a:t>
            </a:r>
            <a:r>
              <a:rPr lang="zh-CN" altLang="en-US" sz="2000" b="1" dirty="0" smtClean="0">
                <a:latin typeface="宋体" pitchFamily="2" charset="-122"/>
              </a:rPr>
              <a:t>文件打开时程序运行错误</a:t>
            </a:r>
            <a:endParaRPr lang="en-US" altLang="zh-CN" sz="2000" b="1" dirty="0">
              <a:latin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3" y="1916113"/>
            <a:ext cx="8019486" cy="21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注意事项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3506" y="1363663"/>
            <a:ext cx="4800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、数据结果保存</a:t>
            </a:r>
            <a:r>
              <a:rPr lang="en-US" altLang="zh-CN" sz="2000" b="1" dirty="0" smtClean="0">
                <a:latin typeface="宋体" pitchFamily="2" charset="-122"/>
              </a:rPr>
              <a:t>Excel</a:t>
            </a:r>
            <a:r>
              <a:rPr lang="zh-CN" altLang="en-US" sz="2000" b="1" dirty="0" smtClean="0">
                <a:latin typeface="宋体" pitchFamily="2" charset="-122"/>
              </a:rPr>
              <a:t>文件时</a:t>
            </a:r>
            <a:endParaRPr lang="en-US" altLang="zh-CN" sz="2000" b="1" dirty="0"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6" y="1935163"/>
            <a:ext cx="6028571" cy="14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704" y="3335163"/>
            <a:ext cx="434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itchFamily="2" charset="-122"/>
              </a:rPr>
              <a:t>    注意：</a:t>
            </a:r>
            <a:r>
              <a:rPr lang="en-US" altLang="zh-CN" dirty="0" smtClean="0">
                <a:latin typeface="宋体" pitchFamily="2" charset="-122"/>
              </a:rPr>
              <a:t>index</a:t>
            </a:r>
            <a:r>
              <a:rPr lang="zh-CN" altLang="en-US" dirty="0" smtClean="0">
                <a:latin typeface="宋体" pitchFamily="2" charset="-122"/>
              </a:rPr>
              <a:t>参数，是否输出索引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547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838298" y="790949"/>
            <a:ext cx="2762254" cy="5715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安装缺失的</a:t>
            </a: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模块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12" y="860799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0" y="1729450"/>
            <a:ext cx="1995377" cy="17381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44" y="1482385"/>
            <a:ext cx="6096861" cy="24697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110" y="1885968"/>
            <a:ext cx="304792" cy="22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1109" y="3238125"/>
            <a:ext cx="1995377" cy="22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19072" y="3015391"/>
            <a:ext cx="1655574" cy="22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01613" y="2335450"/>
            <a:ext cx="304792" cy="22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3262" y="1800642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9915" y="2891977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822" y="2672822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17195" y="2236450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4694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结构图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 14"/>
          <p:cNvSpPr/>
          <p:nvPr/>
        </p:nvSpPr>
        <p:spPr>
          <a:xfrm>
            <a:off x="398126" y="1982958"/>
            <a:ext cx="2285940" cy="433388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客户价值分析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657802" y="1447351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获取</a:t>
            </a:r>
            <a:r>
              <a:rPr lang="en-US" altLang="zh-CN" sz="1400" b="1" dirty="0" smtClean="0"/>
              <a:t>Excel</a:t>
            </a:r>
            <a:r>
              <a:rPr lang="zh-CN" altLang="en-US" sz="1400" b="1" dirty="0" smtClean="0"/>
              <a:t>数据</a:t>
            </a:r>
            <a:endParaRPr lang="zh-CN" altLang="en-US" sz="1400" b="1" dirty="0"/>
          </a:p>
        </p:txBody>
      </p:sp>
      <p:cxnSp>
        <p:nvCxnSpPr>
          <p:cNvPr id="7168" name="直接连接符 7167"/>
          <p:cNvCxnSpPr/>
          <p:nvPr/>
        </p:nvCxnSpPr>
        <p:spPr>
          <a:xfrm>
            <a:off x="5242281" y="1625946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647169" y="1928956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</a:t>
            </a:r>
            <a:r>
              <a:rPr lang="zh-CN" altLang="en-US" sz="1400" b="1" dirty="0"/>
              <a:t>抽取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5647169" y="2375444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数据探索分析</a:t>
            </a:r>
            <a:endParaRPr lang="zh-CN" altLang="en-US" sz="1400" b="1" dirty="0"/>
          </a:p>
        </p:txBody>
      </p:sp>
      <p:sp>
        <p:nvSpPr>
          <p:cNvPr id="92" name="圆角矩形 91"/>
          <p:cNvSpPr/>
          <p:nvPr/>
        </p:nvSpPr>
        <p:spPr>
          <a:xfrm>
            <a:off x="5647169" y="2821932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数据规约</a:t>
            </a:r>
            <a:endParaRPr lang="zh-CN" altLang="en-US" sz="1400" b="1" dirty="0"/>
          </a:p>
        </p:txBody>
      </p:sp>
      <p:sp>
        <p:nvSpPr>
          <p:cNvPr id="93" name="圆角矩形 92"/>
          <p:cNvSpPr/>
          <p:nvPr/>
        </p:nvSpPr>
        <p:spPr>
          <a:xfrm>
            <a:off x="5647169" y="3268420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</a:t>
            </a:r>
            <a:r>
              <a:rPr lang="zh-CN" altLang="en-US" sz="1400" b="1" dirty="0"/>
              <a:t>清洗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647169" y="3714908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数据转换</a:t>
            </a:r>
            <a:endParaRPr lang="zh-CN" altLang="en-US" sz="1400" b="1" dirty="0"/>
          </a:p>
        </p:txBody>
      </p:sp>
      <p:sp>
        <p:nvSpPr>
          <p:cNvPr id="110" name="圆角矩形 109"/>
          <p:cNvSpPr/>
          <p:nvPr/>
        </p:nvSpPr>
        <p:spPr>
          <a:xfrm>
            <a:off x="5642571" y="4151297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客户聚类</a:t>
            </a:r>
            <a:endParaRPr lang="zh-CN" altLang="en-US" sz="1400" b="1" dirty="0"/>
          </a:p>
        </p:txBody>
      </p:sp>
      <p:sp>
        <p:nvSpPr>
          <p:cNvPr id="111" name="圆角矩形 110"/>
          <p:cNvSpPr/>
          <p:nvPr/>
        </p:nvSpPr>
        <p:spPr>
          <a:xfrm>
            <a:off x="5657802" y="4604849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客户价值分析</a:t>
            </a:r>
            <a:endParaRPr lang="zh-CN" altLang="en-US" sz="1400" b="1" dirty="0"/>
          </a:p>
        </p:txBody>
      </p:sp>
      <p:cxnSp>
        <p:nvCxnSpPr>
          <p:cNvPr id="129" name="直接连接符 128"/>
          <p:cNvCxnSpPr/>
          <p:nvPr/>
        </p:nvCxnSpPr>
        <p:spPr>
          <a:xfrm>
            <a:off x="5120415" y="2900663"/>
            <a:ext cx="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0" name="直接连接符 7209"/>
          <p:cNvCxnSpPr/>
          <p:nvPr/>
        </p:nvCxnSpPr>
        <p:spPr>
          <a:xfrm>
            <a:off x="5255533" y="2107551"/>
            <a:ext cx="0" cy="177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5255533" y="2107551"/>
            <a:ext cx="387039" cy="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53555" y="2556748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261169" y="3000527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5247917" y="3447015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5253554" y="3884937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148897" y="4543133"/>
            <a:ext cx="10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5258582" y="4339991"/>
            <a:ext cx="0" cy="5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5255532" y="4336956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5255532" y="4850396"/>
            <a:ext cx="402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84066" y="2199401"/>
            <a:ext cx="28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2859" y="1650215"/>
            <a:ext cx="0" cy="29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987073" y="1659776"/>
            <a:ext cx="594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87073" y="2900663"/>
            <a:ext cx="594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87073" y="4565167"/>
            <a:ext cx="594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581426" y="1467929"/>
            <a:ext cx="1658877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获取数据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562031" y="4352390"/>
            <a:ext cx="1571636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数据分析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562031" y="2722068"/>
            <a:ext cx="1571636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数据</a:t>
            </a:r>
            <a:r>
              <a:rPr lang="zh-CN" altLang="en-US" sz="1400" b="1" dirty="0">
                <a:solidFill>
                  <a:schemeClr val="bg1"/>
                </a:solidFill>
              </a:rPr>
              <a:t>处理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365116" y="4022179"/>
            <a:ext cx="332278" cy="357190"/>
            <a:chOff x="7848514" y="2848436"/>
            <a:chExt cx="423133" cy="59857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848514" y="2848436"/>
              <a:ext cx="0" cy="59857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 rot="5400000">
              <a:off x="7894346" y="2827544"/>
              <a:ext cx="339203" cy="415399"/>
            </a:xfrm>
            <a:prstGeom prst="triangle">
              <a:avLst>
                <a:gd name="adj" fmla="val 695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365116" y="4493206"/>
            <a:ext cx="332278" cy="357190"/>
            <a:chOff x="7848514" y="2848436"/>
            <a:chExt cx="423133" cy="598579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7848514" y="2848436"/>
              <a:ext cx="0" cy="59857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等腰三角形 57"/>
            <p:cNvSpPr/>
            <p:nvPr/>
          </p:nvSpPr>
          <p:spPr>
            <a:xfrm rot="5400000">
              <a:off x="7894346" y="2827544"/>
              <a:ext cx="339203" cy="415399"/>
            </a:xfrm>
            <a:prstGeom prst="triangle">
              <a:avLst>
                <a:gd name="adj" fmla="val 695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0" grpId="0" animBg="1"/>
      <p:bldP spid="111" grpId="0" animBg="1"/>
      <p:bldP spid="78" grpId="0" animBg="1"/>
      <p:bldP spid="96" grpId="0" animBg="1"/>
      <p:bldP spid="8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649115" y="798263"/>
            <a:ext cx="2856114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安装缺失的模块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2013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28" y="871047"/>
            <a:ext cx="5333860" cy="40945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5921" y="1581176"/>
            <a:ext cx="3200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itchFamily="2" charset="-122"/>
              </a:rPr>
              <a:t>    在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Available Packages</a:t>
            </a:r>
            <a:r>
              <a:rPr lang="zh-CN" altLang="en-US" dirty="0" smtClean="0">
                <a:latin typeface="宋体" pitchFamily="2" charset="-122"/>
              </a:rPr>
              <a:t>窗口的搜索框中输入模块名称，比如</a:t>
            </a:r>
            <a:r>
              <a:rPr lang="en-US" altLang="zh-CN" dirty="0" err="1" smtClean="0">
                <a:latin typeface="宋体" pitchFamily="2" charset="-122"/>
              </a:rPr>
              <a:t>xlrd</a:t>
            </a:r>
            <a:r>
              <a:rPr lang="zh-CN" altLang="en-US" dirty="0" smtClean="0">
                <a:latin typeface="宋体" pitchFamily="2" charset="-122"/>
              </a:rPr>
              <a:t>，模块搜索到后勾选安装复选框，然后单击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Install Package</a:t>
            </a:r>
            <a:r>
              <a:rPr lang="zh-CN" altLang="en-US" dirty="0" smtClean="0">
                <a:latin typeface="宋体" pitchFamily="2" charset="-122"/>
              </a:rPr>
              <a:t>按钮即可安装该模块。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2376" y="1072043"/>
            <a:ext cx="1371564" cy="14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43326" y="1376843"/>
            <a:ext cx="2171644" cy="18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43326" y="4567718"/>
            <a:ext cx="2171644" cy="18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43326" y="4795205"/>
            <a:ext cx="647684" cy="14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91087" y="940341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4394" y="1269429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9262" y="4464591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2449" y="4664646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282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8" grpId="0"/>
      <p:bldP spid="19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676116" y="819196"/>
            <a:ext cx="3365392" cy="5715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模块安装版本选择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034" y="878196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50" y="1123988"/>
            <a:ext cx="5028207" cy="38640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616" y="1615562"/>
            <a:ext cx="3200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itchFamily="2" charset="-122"/>
              </a:rPr>
              <a:t>    在</a:t>
            </a:r>
            <a:r>
              <a:rPr lang="en-US" altLang="zh-CN" dirty="0" smtClean="0">
                <a:latin typeface="宋体" pitchFamily="2" charset="-122"/>
              </a:rPr>
              <a:t>File</a:t>
            </a:r>
            <a:r>
              <a:rPr lang="zh-CN" altLang="en-US" dirty="0" smtClean="0">
                <a:latin typeface="宋体" pitchFamily="2" charset="-122"/>
              </a:rPr>
              <a:t>菜单中选择</a:t>
            </a:r>
            <a:r>
              <a:rPr lang="en-US" altLang="zh-CN" dirty="0" smtClean="0">
                <a:latin typeface="宋体" pitchFamily="2" charset="-122"/>
              </a:rPr>
              <a:t>Settings</a:t>
            </a:r>
            <a:r>
              <a:rPr lang="zh-CN" altLang="en-US" dirty="0" smtClean="0">
                <a:latin typeface="宋体" pitchFamily="2" charset="-122"/>
              </a:rPr>
              <a:t>打开</a:t>
            </a:r>
            <a:r>
              <a:rPr lang="en-US" altLang="zh-CN" dirty="0" smtClean="0">
                <a:latin typeface="宋体" pitchFamily="2" charset="-122"/>
              </a:rPr>
              <a:t>Available Packages</a:t>
            </a:r>
            <a:r>
              <a:rPr lang="zh-CN" altLang="en-US" dirty="0" smtClean="0">
                <a:latin typeface="宋体" pitchFamily="2" charset="-122"/>
              </a:rPr>
              <a:t>窗口，在该窗口中找到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Specify version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复选框</a:t>
            </a:r>
            <a:r>
              <a:rPr lang="zh-CN" altLang="en-US" dirty="0" smtClean="0">
                <a:latin typeface="宋体" pitchFamily="2" charset="-122"/>
              </a:rPr>
              <a:t>，在下拉列表中选择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</a:rPr>
              <a:t>0.21.0</a:t>
            </a:r>
            <a:r>
              <a:rPr lang="zh-CN" altLang="en-US" dirty="0" smtClean="0">
                <a:latin typeface="宋体" pitchFamily="2" charset="-122"/>
              </a:rPr>
              <a:t>版本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8803" y="4250913"/>
            <a:ext cx="217838" cy="26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86857" y="4076659"/>
            <a:ext cx="1961755" cy="179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0783" y="1265235"/>
            <a:ext cx="1655574" cy="229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36804" y="1179909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9958" y="4166541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2330" y="3966486"/>
            <a:ext cx="5177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790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业务流程图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椭圆 52"/>
          <p:cNvSpPr/>
          <p:nvPr/>
        </p:nvSpPr>
        <p:spPr>
          <a:xfrm>
            <a:off x="2887418" y="893957"/>
            <a:ext cx="761980" cy="7619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用户</a:t>
            </a:r>
          </a:p>
        </p:txBody>
      </p:sp>
      <p:sp>
        <p:nvSpPr>
          <p:cNvPr id="65" name="流程图: 决策 64"/>
          <p:cNvSpPr/>
          <p:nvPr/>
        </p:nvSpPr>
        <p:spPr>
          <a:xfrm>
            <a:off x="2471504" y="2283933"/>
            <a:ext cx="1593808" cy="825477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数据是否缺失、异常</a:t>
            </a:r>
          </a:p>
        </p:txBody>
      </p:sp>
      <p:sp>
        <p:nvSpPr>
          <p:cNvPr id="69" name="矩形 68"/>
          <p:cNvSpPr/>
          <p:nvPr/>
        </p:nvSpPr>
        <p:spPr>
          <a:xfrm>
            <a:off x="2383643" y="1779440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抽取近两年数据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19" name="直接箭头连接符 18"/>
          <p:cNvCxnSpPr>
            <a:stCxn id="53" idx="4"/>
            <a:endCxn id="69" idx="0"/>
          </p:cNvCxnSpPr>
          <p:nvPr/>
        </p:nvCxnSpPr>
        <p:spPr>
          <a:xfrm>
            <a:off x="3268408" y="1655937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9" idx="2"/>
            <a:endCxn id="65" idx="0"/>
          </p:cNvCxnSpPr>
          <p:nvPr/>
        </p:nvCxnSpPr>
        <p:spPr>
          <a:xfrm>
            <a:off x="3268408" y="2160430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5" idx="3"/>
          </p:cNvCxnSpPr>
          <p:nvPr/>
        </p:nvCxnSpPr>
        <p:spPr>
          <a:xfrm>
            <a:off x="4065312" y="2696672"/>
            <a:ext cx="955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423455" y="2558171"/>
            <a:ext cx="228594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Y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3268408" y="3109410"/>
            <a:ext cx="4" cy="46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154111" y="3187001"/>
            <a:ext cx="228594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05254" y="3581535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标准化处理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3277115" y="3958755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405254" y="4080060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客户聚类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3270695" y="4457280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2398834" y="4578585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客户</a:t>
            </a:r>
            <a:r>
              <a:rPr lang="zh-CN" altLang="en-US" sz="1400" dirty="0" smtClean="0"/>
              <a:t>价值分析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020962" y="2506175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填充、删除处理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33" name="肘形连接符 32"/>
          <p:cNvCxnSpPr>
            <a:stCxn id="107" idx="3"/>
            <a:endCxn id="96" idx="3"/>
          </p:cNvCxnSpPr>
          <p:nvPr/>
        </p:nvCxnSpPr>
        <p:spPr>
          <a:xfrm flipH="1">
            <a:off x="4174784" y="2696670"/>
            <a:ext cx="2615708" cy="1075360"/>
          </a:xfrm>
          <a:prstGeom prst="bentConnector3">
            <a:avLst>
              <a:gd name="adj1" fmla="val -8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5" grpId="0" animBg="1"/>
      <p:bldP spid="69" grpId="0" animBg="1"/>
      <p:bldP spid="83" grpId="0" animBg="1"/>
      <p:bldP spid="93" grpId="0" animBg="1"/>
      <p:bldP spid="96" grpId="0" animBg="1"/>
      <p:bldP spid="102" grpId="0" animBg="1"/>
      <p:bldP spid="105" grpId="0" animBg="1"/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系统预览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客户群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80" y="836653"/>
            <a:ext cx="2438336" cy="20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客户群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68" y="821880"/>
            <a:ext cx="2447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客户群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21" y="2958134"/>
            <a:ext cx="2447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客户群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68" y="2968153"/>
            <a:ext cx="24479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56258" y="164268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14" idx="1"/>
          </p:cNvCxnSpPr>
          <p:nvPr/>
        </p:nvCxnSpPr>
        <p:spPr>
          <a:xfrm flipH="1">
            <a:off x="685902" y="1870811"/>
            <a:ext cx="53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01020" y="166320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56258" y="373068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9604" y="373068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16861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755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245693" y="1924818"/>
            <a:ext cx="5351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57158" y="17616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273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662043" y="4006378"/>
            <a:ext cx="53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-29748" y="38076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560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4666" y="38029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6245693" y="4006378"/>
            <a:ext cx="5351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53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  <p:bldP spid="28" grpId="0"/>
      <p:bldP spid="21" grpId="0" build="allAtOnce"/>
      <p:bldP spid="32" grpId="0" build="allAtOnce"/>
      <p:bldP spid="34" grpId="0" build="allAtOnce"/>
      <p:bldP spid="3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系统预览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客户分类结果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8" y="885825"/>
            <a:ext cx="3733702" cy="40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1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5568</TotalTime>
  <Pages>0</Pages>
  <Words>1619</Words>
  <Characters>0</Characters>
  <Application>Microsoft Office PowerPoint</Application>
  <DocSecurity>0</DocSecurity>
  <PresentationFormat>全屏显示(16:9)</PresentationFormat>
  <Lines>0</Lines>
  <Paragraphs>241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方正书宋简体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系统结构图</vt:lpstr>
      <vt:lpstr>业务流程图</vt:lpstr>
      <vt:lpstr>系统预览</vt:lpstr>
      <vt:lpstr>系统预览</vt:lpstr>
      <vt:lpstr>PowerPoint 演示文稿</vt:lpstr>
      <vt:lpstr>开发环境及工具</vt:lpstr>
      <vt:lpstr>项目文件结构</vt:lpstr>
      <vt:lpstr>PowerPoint 演示文稿</vt:lpstr>
      <vt:lpstr>PowerPoint 演示文稿</vt:lpstr>
      <vt:lpstr>RFM模型</vt:lpstr>
      <vt:lpstr>聚类分析</vt:lpstr>
      <vt:lpstr>应用领域</vt:lpstr>
      <vt:lpstr>K-means聚类算法</vt:lpstr>
      <vt:lpstr>K-means聚类算法</vt:lpstr>
      <vt:lpstr>K-means聚类算法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gcy</cp:lastModifiedBy>
  <cp:revision>1952</cp:revision>
  <dcterms:created xsi:type="dcterms:W3CDTF">2014-11-20T08:27:00Z</dcterms:created>
  <dcterms:modified xsi:type="dcterms:W3CDTF">2019-12-29T02:07:22Z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2052-10.1.0.5400</vt:lpwstr>
  </property>
</Properties>
</file>