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63" r:id="rId5"/>
    <p:sldId id="268" r:id="rId6"/>
    <p:sldId id="267" r:id="rId7"/>
    <p:sldId id="269" r:id="rId8"/>
    <p:sldId id="270" r:id="rId9"/>
    <p:sldId id="271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99D0CF"/>
    <a:srgbClr val="74F677"/>
    <a:srgbClr val="A4FD6D"/>
    <a:srgbClr val="ABE189"/>
    <a:srgbClr val="91D9AC"/>
    <a:srgbClr val="99C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E73B3-A5C6-4A86-B9E2-0FDE895D5579}" v="599" dt="2022-01-22T19:05:41.991"/>
    <p1510:client id="{1E16CE59-78ED-45E8-B792-14B85BE06568}" v="861" dt="2022-01-30T03:25:34.464"/>
    <p1510:client id="{529E64EF-1E82-472B-8D0C-E2060703E895}" v="8" dt="2022-01-22T19:12:01.306"/>
    <p1510:client id="{5CBA4BE8-C924-4502-B52F-C93F4F4E20BA}" v="28" dt="2022-01-22T15:21:06.824"/>
    <p1510:client id="{7361D2B7-6411-4666-9D56-9BE4D179CCD9}" v="1" dt="2022-01-23T07:34:31.079"/>
    <p1510:client id="{741BBE5E-B916-4B95-989C-5C53DF8A44D6}" v="108" dt="2022-01-23T16:30:56.169"/>
    <p1510:client id="{9DC9188E-C2CB-4990-B5DF-907370FE5499}" v="3" dt="2022-01-23T07:30:23.915"/>
    <p1510:client id="{BEB6939D-1F78-457B-A1BF-D17B8B264251}" v="152" dt="2022-01-30T02:39:42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60091-A067-4C49-B3E3-9B22DC1F6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EB36-2725-49B2-A676-2988A0C3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800E9A-4CF4-4639-AC98-0ECA822D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D4D6C-1F06-46CE-8675-210884A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1/29/2022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B5124-D0F3-41E2-9833-48F21C91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503B9-4B46-44BF-B447-620D62F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1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82A84-B92F-4D8E-92F3-D874069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FC3327-0F55-4BDD-A7D7-E0AECD6D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1F313F-1FB7-4F2E-8DD4-149D15D8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014B7-DB45-4A9C-A5C3-A0342A2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1DA1-C917-4361-B2EF-8EA0BF3A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9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2325EC-5805-481D-B960-4ADAEEB8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347811-0CA3-42F8-860A-0749CB57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41BBB-C35A-497B-9026-7DB8B04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0F9C3-34A5-473D-B979-955AF21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8E692-9BBB-4264-935C-8B68BF1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5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780247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132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72F1D-0DB8-46F7-AEEA-10F32A98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E64EA-C6C8-4FE2-8EF1-AF572191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F1AA22-F639-460B-9A5D-A156772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169E6-4BF8-442F-9DA8-A81E62D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1D573-BE05-461A-92C6-D04EFC86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553B6-3825-4FB3-98AA-97F89365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0DF94-C314-4A64-8F15-12397A09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A9E54-CF24-4EBC-A975-0453774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89B59-D84F-48AC-A0CB-AEAE9377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07574-8501-48BA-AB18-3E33F0B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8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9A951-EEFC-4A4B-B2EB-94F68E1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51824-2A4A-4106-8E59-9FB97522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97ACE0-FEF2-4BF8-B009-514A1306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226CDD-A1B2-44D1-B251-C45CC681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A4F8C7-1E97-4C6A-96C8-5BAB3FDD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3B256B-9475-466D-905C-F5849EF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7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56BB3-A2ED-4761-977F-19E23FA4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69B639-2DC2-473A-9116-E0AC13F70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9CADB-93AA-4378-A92A-F34000A2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003819-65DC-405B-A927-EB6F53B68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A40A84-C95B-4C5D-8C63-CCC3913A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EB30B0-7D98-4716-9CEC-39B1203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FB86B5-155A-4EFD-A3A9-D4442206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7985DB-A6A6-4C73-8FF7-256A8036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1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ACD9E-40F2-454C-B36B-EB52345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E8811D-3843-4269-A64D-99BCA0E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A4DF8-7467-4155-8C27-B608CE25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0BD198-D027-408D-AA88-0BD366AE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9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2E220C-33C4-460C-AA39-D97B504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7D6B-08D9-4D28-83BE-636CC4F1A8A7}" type="datetimeFigureOut">
              <a:rPr lang="en-US" smtClean="0"/>
              <a:t>1/29/2022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CD66C2-A116-46A2-98B3-A18112FB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5589A8-326F-4C37-BD2E-04F6BA21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67BA-E9AF-4E09-A978-B607A3276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2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BD07F-5400-4C17-877D-C8E7A9AB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0364-460C-46D4-A289-430AD3C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980D02-F212-4BC1-9D2B-97B912C0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7C93C-81F6-4C5D-A0DE-46DE0CF6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A246AB-3018-489B-AA88-024AE70D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34500E-9EE3-45BE-98CA-AB5E33E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3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6A408-9EAF-410B-8107-71A4D6C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AD98C0-B02F-468A-8565-7C4E642F0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3E0AF1-AF16-4029-A16D-4BC51B6B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D094E3-760B-4B8C-A5FB-541DA36E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1FE9FE-87A6-4F58-9BE7-52300277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3A103-F098-42E4-BE3A-CD30F92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F10B1F-5D24-412F-BBC8-7DE7166B98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0D11-6EE7-4FE8-BD2B-33671B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621B3B-0343-47E8-BCC2-EB07BE01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C469FF-5C34-4E44-8929-ED101D84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EB6D7-7E1F-4718-A958-6A8B284E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FC41A-9A34-4C5D-81FB-C38F79F68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4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/>
          <p:cNvSpPr>
            <a:spLocks noGrp="1"/>
          </p:cNvSpPr>
          <p:nvPr>
            <p:ph type="ctrTitle"/>
          </p:nvPr>
        </p:nvSpPr>
        <p:spPr>
          <a:xfrm>
            <a:off x="1148080" y="1096283"/>
            <a:ext cx="9144000" cy="2387600"/>
          </a:xfrm>
        </p:spPr>
        <p:txBody>
          <a:bodyPr/>
          <a:lstStyle/>
          <a:p>
            <a:r>
              <a:rPr lang="ru-RU" b="1" noProof="1"/>
              <a:t>Yandex-Project</a:t>
            </a:r>
            <a:endParaRPr lang="ru-RU" noProof="1">
              <a:cs typeface="Calibri Light"/>
            </a:endParaRPr>
          </a:p>
        </p:txBody>
      </p:sp>
      <p:sp>
        <p:nvSpPr>
          <p:cNvPr id="2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noProof="1"/>
              <a:t>Авторы: Сим Ханбин</a:t>
            </a:r>
            <a:endParaRPr lang="ru-RU" noProof="1">
              <a:cs typeface="Calibri"/>
            </a:endParaRPr>
          </a:p>
          <a:p>
            <a:pPr algn="r"/>
            <a:r>
              <a:rPr lang="ru-RU" noProof="1">
                <a:cs typeface="Calibri"/>
              </a:rPr>
              <a:t>Кайратулы Мирас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324" y="6251349"/>
            <a:ext cx="3108676" cy="6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121" y="365125"/>
            <a:ext cx="11699422" cy="1325563"/>
          </a:xfrm>
        </p:spPr>
        <p:txBody>
          <a:bodyPr/>
          <a:lstStyle/>
          <a:p>
            <a:r>
              <a:rPr lang="ru-RU" b="1" dirty="0"/>
              <a:t>Описание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226" y="1484730"/>
            <a:ext cx="70158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noProof="1">
                <a:ea typeface="+mn-lt"/>
                <a:cs typeface="+mn-lt"/>
              </a:rPr>
              <a:t>Язык программирования Python3</a:t>
            </a:r>
          </a:p>
          <a:p>
            <a:r>
              <a:rPr lang="ru-RU" sz="2400" noProof="1">
                <a:ea typeface="+mn-lt"/>
                <a:cs typeface="+mn-lt"/>
              </a:rPr>
              <a:t>Игра реализована с помощью библиотеки Pygame</a:t>
            </a:r>
            <a:endParaRPr lang="ru-RU" sz="2400" noProof="1">
              <a:cs typeface="Calibri"/>
            </a:endParaRPr>
          </a:p>
          <a:p>
            <a:r>
              <a:rPr lang="ru-RU" sz="2400" noProof="1">
                <a:ea typeface="+mn-lt"/>
                <a:cs typeface="+mn-lt"/>
              </a:rPr>
              <a:t>Для обеспечения работы с базой данных был использован модуль sqlite3</a:t>
            </a:r>
          </a:p>
          <a:p>
            <a:r>
              <a:rPr lang="ru-RU" sz="2400" noProof="1">
                <a:ea typeface="+mn-lt"/>
                <a:cs typeface="+mn-lt"/>
              </a:rPr>
              <a:t>В качестве параметров уровня модуль CSV</a:t>
            </a:r>
          </a:p>
          <a:p>
            <a:r>
              <a:rPr lang="ru-RU" sz="2400" noProof="1">
                <a:ea typeface="+mn-lt"/>
                <a:cs typeface="+mn-lt"/>
              </a:rPr>
              <a:t>Модуль os для работы с операционной системой</a:t>
            </a:r>
          </a:p>
          <a:p>
            <a:r>
              <a:rPr lang="ru-RU" sz="2400" noProof="1">
                <a:ea typeface="+mn-lt"/>
                <a:cs typeface="+mn-lt"/>
              </a:rPr>
              <a:t>Math для вычислительных операций</a:t>
            </a:r>
          </a:p>
          <a:p>
            <a:r>
              <a:rPr lang="ru-RU" sz="2400" noProof="1">
                <a:ea typeface="+mn-lt"/>
                <a:cs typeface="+mn-lt"/>
              </a:rPr>
              <a:t>Logging для логирования ошибок</a:t>
            </a:r>
          </a:p>
          <a:p>
            <a:r>
              <a:rPr lang="ru-RU" sz="2400" noProof="1">
                <a:ea typeface="+mn-lt"/>
                <a:cs typeface="+mn-lt"/>
              </a:rPr>
              <a:t>Traceback для работоспособности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80922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96612"/>
            <a:ext cx="10515600" cy="1325563"/>
          </a:xfrm>
        </p:spPr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331" y="782888"/>
            <a:ext cx="10778859" cy="48426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noProof="1">
                <a:cs typeface="Calibri"/>
              </a:rPr>
              <a:t>Проект был сделан таким, каким планировался изначально, </a:t>
            </a:r>
            <a:r>
              <a:rPr lang="ru-RU" sz="2400" noProof="1">
                <a:ea typeface="+mn-lt"/>
                <a:cs typeface="+mn-lt"/>
              </a:rPr>
              <a:t>имеет векторы улучшения.</a:t>
            </a:r>
          </a:p>
          <a:p>
            <a:pPr marL="0" indent="0">
              <a:buNone/>
            </a:pPr>
            <a:r>
              <a:rPr lang="ru-RU" sz="2400" noProof="1">
                <a:ea typeface="+mn-lt"/>
                <a:cs typeface="+mn-lt"/>
              </a:rPr>
              <a:t>Проекту есть к чему стремиться, развиваться, поэтому в будущем планируется:</a:t>
            </a:r>
          </a:p>
          <a:p>
            <a:pPr marL="342900" indent="-342900"/>
            <a:r>
              <a:rPr lang="ru-RU" sz="2300" noProof="1">
                <a:ea typeface="+mn-lt"/>
                <a:cs typeface="+mn-lt"/>
              </a:rPr>
              <a:t>Добавление виджетов</a:t>
            </a:r>
            <a:endParaRPr lang="ru-RU" sz="2300" noProof="1">
              <a:cs typeface="Calibri"/>
            </a:endParaRPr>
          </a:p>
          <a:p>
            <a:pPr marL="342900" indent="-342900"/>
            <a:r>
              <a:rPr lang="ru-RU" sz="2300" noProof="1">
                <a:ea typeface="+mn-lt"/>
                <a:cs typeface="+mn-lt"/>
              </a:rPr>
              <a:t>Улучшение графики</a:t>
            </a:r>
            <a:endParaRPr lang="ru-RU" sz="2300" noProof="1">
              <a:cs typeface="Calibri"/>
            </a:endParaRPr>
          </a:p>
          <a:p>
            <a:pPr marL="342900" indent="-342900"/>
            <a:r>
              <a:rPr lang="ru-RU" sz="2300" noProof="1">
                <a:ea typeface="+mn-lt"/>
                <a:cs typeface="+mn-lt"/>
              </a:rPr>
              <a:t>Больше анимаций</a:t>
            </a:r>
            <a:endParaRPr lang="ru-RU" sz="2300" noProof="1">
              <a:cs typeface="Calibri"/>
            </a:endParaRPr>
          </a:p>
          <a:p>
            <a:pPr marL="342900" indent="-342900"/>
            <a:r>
              <a:rPr lang="ru-RU" sz="2300" noProof="1">
                <a:ea typeface="+mn-lt"/>
                <a:cs typeface="+mn-lt"/>
              </a:rPr>
              <a:t>Добавление частиц</a:t>
            </a:r>
            <a:endParaRPr lang="ru-RU" sz="2300" noProof="1">
              <a:cs typeface="Calibri"/>
            </a:endParaRPr>
          </a:p>
          <a:p>
            <a:pPr marL="342900" indent="-342900"/>
            <a:r>
              <a:rPr lang="ru-RU" sz="2300" noProof="1">
                <a:ea typeface="+mn-lt"/>
                <a:cs typeface="+mn-lt"/>
              </a:rPr>
              <a:t>Добавление аккаунтов</a:t>
            </a:r>
            <a:endParaRPr lang="ru-RU" sz="2300" noProof="1">
              <a:cs typeface="Calibri"/>
            </a:endParaRPr>
          </a:p>
          <a:p>
            <a:pPr marL="342900" indent="-342900"/>
            <a:r>
              <a:rPr lang="ru-RU" sz="2300" noProof="1">
                <a:ea typeface="+mn-lt"/>
                <a:cs typeface="+mn-lt"/>
              </a:rPr>
              <a:t>Добавление новых спрайтов</a:t>
            </a:r>
            <a:endParaRPr lang="ru-RU" sz="2300" noProof="1">
              <a:cs typeface="Calibri"/>
            </a:endParaRPr>
          </a:p>
          <a:p>
            <a:pPr marL="342900" indent="-342900"/>
            <a:r>
              <a:rPr lang="ru-RU" sz="2300" noProof="1">
                <a:ea typeface="+mn-lt"/>
                <a:cs typeface="+mn-lt"/>
              </a:rPr>
              <a:t>Движок для гравитации</a:t>
            </a:r>
            <a:endParaRPr lang="ru-RU" sz="2300" noProof="1">
              <a:cs typeface="Calibri"/>
            </a:endParaRPr>
          </a:p>
          <a:p>
            <a:pPr marL="342900" indent="-342900"/>
            <a:r>
              <a:rPr lang="ru-RU" sz="2300" noProof="1">
                <a:ea typeface="+mn-lt"/>
                <a:cs typeface="+mn-lt"/>
              </a:rPr>
              <a:t>Окно рестарта</a:t>
            </a:r>
            <a:endParaRPr lang="ru-RU" sz="2300" noProof="1">
              <a:cs typeface="Calibri"/>
            </a:endParaRPr>
          </a:p>
          <a:p>
            <a:pPr marL="342900" indent="-342900"/>
            <a:r>
              <a:rPr lang="ru-RU" sz="2300" noProof="1">
                <a:ea typeface="+mn-lt"/>
                <a:cs typeface="+mn-lt"/>
              </a:rPr>
              <a:t>Окно с показом статистики профиля</a:t>
            </a:r>
            <a:endParaRPr lang="ru-RU" sz="2300" noProof="1">
              <a:cs typeface="Calibri"/>
            </a:endParaRPr>
          </a:p>
          <a:p>
            <a:pPr marL="342900" indent="-342900"/>
            <a:r>
              <a:rPr lang="ru-RU" sz="2300" noProof="1">
                <a:ea typeface="+mn-lt"/>
                <a:cs typeface="+mn-lt"/>
              </a:rPr>
              <a:t>Добавление звуков, музыки, звуковых эффектов</a:t>
            </a:r>
            <a:endParaRPr lang="ru-RU" sz="2300" noProof="1">
              <a:cs typeface="Calibri"/>
            </a:endParaRPr>
          </a:p>
          <a:p>
            <a:pPr marL="342900" indent="-342900"/>
            <a:r>
              <a:rPr lang="ru-RU" sz="2300" noProof="1">
                <a:ea typeface="+mn-lt"/>
                <a:cs typeface="+mn-lt"/>
              </a:rPr>
              <a:t>Добавление настроек</a:t>
            </a:r>
            <a:endParaRPr lang="ru-RU" sz="2300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5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535292"/>
            <a:ext cx="6111612" cy="2267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noProof="1">
                <a:cs typeface="Calibri"/>
              </a:rPr>
              <a:t>Проект был создан на основе игры "</a:t>
            </a:r>
            <a:r>
              <a:rPr lang="ru-RU" i="1" noProof="1"/>
              <a:t>King of Thieves</a:t>
            </a:r>
            <a:r>
              <a:rPr lang="ru-RU" sz="2400" noProof="1">
                <a:cs typeface="Calibri"/>
              </a:rPr>
              <a:t>" от </a:t>
            </a:r>
            <a:r>
              <a:rPr lang="ru-RU" sz="2400" noProof="1">
                <a:ea typeface="+mn-lt"/>
                <a:cs typeface="+mn-lt"/>
              </a:rPr>
              <a:t>разработчиков из "</a:t>
            </a:r>
            <a:r>
              <a:rPr lang="ru-RU" i="1" noProof="1">
                <a:ea typeface="+mn-lt"/>
                <a:cs typeface="+mn-lt"/>
              </a:rPr>
              <a:t>Zeptolab UK Limit</a:t>
            </a:r>
            <a:r>
              <a:rPr lang="ru-RU" sz="2400" i="1" noProof="1">
                <a:ea typeface="+mn-lt"/>
                <a:cs typeface="+mn-lt"/>
              </a:rPr>
              <a:t>ed</a:t>
            </a:r>
            <a:r>
              <a:rPr lang="ru-RU" sz="2400" noProof="1">
                <a:ea typeface="+mn-lt"/>
                <a:cs typeface="+mn-lt"/>
              </a:rPr>
              <a:t>".</a:t>
            </a:r>
            <a:br>
              <a:rPr lang="ru-RU" sz="2400" noProof="1">
                <a:ea typeface="+mn-lt"/>
                <a:cs typeface="+mn-lt"/>
              </a:rPr>
            </a:br>
            <a:r>
              <a:rPr lang="ru-RU" sz="2400" noProof="1">
                <a:ea typeface="+mn-lt"/>
                <a:cs typeface="+mn-lt"/>
              </a:rPr>
              <a:t>А значит основные идеи, механики геймплея были реализованы с помощью библиотеки PyGame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4A36C7B-3901-47A4-9E4D-60B32BD0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926" y="1245269"/>
            <a:ext cx="3535278" cy="35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356"/>
          </a:xfrm>
        </p:spPr>
        <p:txBody>
          <a:bodyPr/>
          <a:lstStyle/>
          <a:p>
            <a:r>
              <a:rPr lang="ru-RU" b="1" dirty="0"/>
              <a:t>Описание реализации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927110" y="2042180"/>
            <a:ext cx="3037114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main.py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80545" y="3914271"/>
            <a:ext cx="3320717" cy="1027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noProof="1">
                <a:ea typeface="+mn-lt"/>
                <a:cs typeface="+mn-lt"/>
              </a:rPr>
              <a:t>SettingsWindow, MainMenuWindow, StartWindow, LevelsMenuWindow, ProfilesMenuWindow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752116" y="3050717"/>
            <a:ext cx="1824647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constants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cxnSpLocks/>
          </p:cNvCxnSpPr>
          <p:nvPr/>
        </p:nvCxnSpPr>
        <p:spPr>
          <a:xfrm flipH="1">
            <a:off x="4295847" y="4951565"/>
            <a:ext cx="104202" cy="57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3" idx="2"/>
          </p:cNvCxnSpPr>
          <p:nvPr/>
        </p:nvCxnSpPr>
        <p:spPr>
          <a:xfrm>
            <a:off x="10440904" y="4941539"/>
            <a:ext cx="64599" cy="59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" idx="2"/>
            <a:endCxn id="3" idx="0"/>
          </p:cNvCxnSpPr>
          <p:nvPr/>
        </p:nvCxnSpPr>
        <p:spPr>
          <a:xfrm flipH="1">
            <a:off x="8385510" y="2517073"/>
            <a:ext cx="90235" cy="53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cxnSpLocks/>
            <a:stCxn id="2" idx="2"/>
            <a:endCxn id="15" idx="0"/>
          </p:cNvCxnSpPr>
          <p:nvPr/>
        </p:nvCxnSpPr>
        <p:spPr>
          <a:xfrm flipH="1">
            <a:off x="5664440" y="2517073"/>
            <a:ext cx="2781227" cy="53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754" y="1467065"/>
            <a:ext cx="485366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/>
              <a:t>Проект поделен на несколько файлов/частей, чтобы избежать повторения отдельных блоков, дублирования кода, а также увеличить понятность кода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39D4C36-E0AF-4138-8223-2217142DECC3}"/>
              </a:ext>
            </a:extLst>
          </p:cNvPr>
          <p:cNvCxnSpPr>
            <a:cxnSpLocks/>
          </p:cNvCxnSpPr>
          <p:nvPr/>
        </p:nvCxnSpPr>
        <p:spPr>
          <a:xfrm>
            <a:off x="7412956" y="4943440"/>
            <a:ext cx="10027" cy="5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DE1D830-5998-4533-A0F6-7CEB5E259DE8}"/>
              </a:ext>
            </a:extLst>
          </p:cNvPr>
          <p:cNvSpPr/>
          <p:nvPr/>
        </p:nvSpPr>
        <p:spPr>
          <a:xfrm>
            <a:off x="7278747" y="3050717"/>
            <a:ext cx="1834673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handlers</a:t>
            </a:r>
            <a:endParaRPr lang="en-US" dirty="0">
              <a:cs typeface="Calibri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940EA13-6FF0-4674-B51F-E7DE65D09C57}"/>
              </a:ext>
            </a:extLst>
          </p:cNvPr>
          <p:cNvSpPr/>
          <p:nvPr/>
        </p:nvSpPr>
        <p:spPr>
          <a:xfrm>
            <a:off x="9715141" y="3050717"/>
            <a:ext cx="1834673" cy="474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windows.py</a:t>
            </a:r>
            <a:endParaRPr lang="ru-RU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368C34F-A28E-44ED-8D9D-F08123F60683}"/>
              </a:ext>
            </a:extLst>
          </p:cNvPr>
          <p:cNvCxnSpPr>
            <a:cxnSpLocks/>
          </p:cNvCxnSpPr>
          <p:nvPr/>
        </p:nvCxnSpPr>
        <p:spPr>
          <a:xfrm>
            <a:off x="8796586" y="2517072"/>
            <a:ext cx="982580" cy="53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28FC345-18E8-45B3-8F49-A50FF8B8D1E1}"/>
              </a:ext>
            </a:extLst>
          </p:cNvPr>
          <p:cNvSpPr/>
          <p:nvPr/>
        </p:nvSpPr>
        <p:spPr>
          <a:xfrm>
            <a:off x="2143124" y="3914271"/>
            <a:ext cx="3019926" cy="1027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noProof="1">
                <a:ea typeface="+mn-lt"/>
                <a:cs typeface="+mn-lt"/>
              </a:rPr>
              <a:t>data_base, gui, level, level_editor, sprites, widgets, windows, events.py, main_settings.py, paths.py</a:t>
            </a:r>
            <a:endParaRPr lang="ru-RU" sz="1600" dirty="0">
              <a:cs typeface="Calibri"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F0A2CB3-6391-40C0-942E-E6A1B5CC13C3}"/>
              </a:ext>
            </a:extLst>
          </p:cNvPr>
          <p:cNvCxnSpPr>
            <a:cxnSpLocks/>
          </p:cNvCxnSpPr>
          <p:nvPr/>
        </p:nvCxnSpPr>
        <p:spPr>
          <a:xfrm>
            <a:off x="10521115" y="3499652"/>
            <a:ext cx="55143" cy="41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487CC55-4488-444D-9FA8-2F85084D773E}"/>
              </a:ext>
            </a:extLst>
          </p:cNvPr>
          <p:cNvCxnSpPr>
            <a:cxnSpLocks/>
          </p:cNvCxnSpPr>
          <p:nvPr/>
        </p:nvCxnSpPr>
        <p:spPr>
          <a:xfrm flipH="1">
            <a:off x="4179472" y="3529729"/>
            <a:ext cx="1539037" cy="35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BB5C7AA-CBC6-4668-973E-B0A2CE2A17AF}"/>
              </a:ext>
            </a:extLst>
          </p:cNvPr>
          <p:cNvSpPr/>
          <p:nvPr/>
        </p:nvSpPr>
        <p:spPr>
          <a:xfrm>
            <a:off x="5552071" y="3914271"/>
            <a:ext cx="3019926" cy="1027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noProof="1">
                <a:ea typeface="+mn-lt"/>
                <a:cs typeface="+mn-lt"/>
              </a:rPr>
              <a:t>ConvertHandler, DataBaseHandler, ExceptionHandler, ImageHandler, Levelhandler, TextHandler, WindowsLogHandler</a:t>
            </a:r>
            <a:endParaRPr lang="ru-RU" sz="1500" dirty="0">
              <a:cs typeface="Calibri"/>
            </a:endParaRP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CE34BB5-6153-449C-BBCB-DFCFFFC2B49C}"/>
              </a:ext>
            </a:extLst>
          </p:cNvPr>
          <p:cNvCxnSpPr>
            <a:cxnSpLocks/>
          </p:cNvCxnSpPr>
          <p:nvPr/>
        </p:nvCxnSpPr>
        <p:spPr>
          <a:xfrm flipH="1">
            <a:off x="7739887" y="3529730"/>
            <a:ext cx="455123" cy="35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6956611-9D29-4633-BBBF-6C6B60011C0B}"/>
              </a:ext>
            </a:extLst>
          </p:cNvPr>
          <p:cNvSpPr/>
          <p:nvPr/>
        </p:nvSpPr>
        <p:spPr>
          <a:xfrm>
            <a:off x="2203281" y="5508455"/>
            <a:ext cx="3060032" cy="1338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noProof="1">
                <a:ea typeface="+mn-lt"/>
                <a:cs typeface="+mn-lt"/>
              </a:rPr>
              <a:t>data_base_settings.py, colors.py, fonts.py, level_settings.py, level_editor_settings.py, sprites_settings.py</a:t>
            </a:r>
            <a:endParaRPr lang="ru-RU" sz="1600" dirty="0">
              <a:ea typeface="+mn-lt"/>
              <a:cs typeface="+mn-lt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EC876BF-520A-4E89-9454-C0F4ED9F36C5}"/>
              </a:ext>
            </a:extLst>
          </p:cNvPr>
          <p:cNvSpPr/>
          <p:nvPr/>
        </p:nvSpPr>
        <p:spPr>
          <a:xfrm>
            <a:off x="5491913" y="5508454"/>
            <a:ext cx="3290638" cy="1338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noProof="1">
                <a:ea typeface="+mn-lt"/>
                <a:cs typeface="+mn-lt"/>
              </a:rPr>
              <a:t>ConvertHandler.py, DataBaseHandler.py, ExceptionHandler.py, ImageHandler.py, LevelHandler.py, TextHandler.py, WindowsLogHandler.py</a:t>
            </a:r>
            <a:endParaRPr lang="ru-RU" sz="1500" dirty="0">
              <a:ea typeface="+mn-lt"/>
              <a:cs typeface="+mn-l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A8124BF-703C-459E-8AA8-6EF0D686C536}"/>
              </a:ext>
            </a:extLst>
          </p:cNvPr>
          <p:cNvSpPr/>
          <p:nvPr/>
        </p:nvSpPr>
        <p:spPr>
          <a:xfrm>
            <a:off x="8991097" y="5508454"/>
            <a:ext cx="3110163" cy="1338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noProof="1">
                <a:ea typeface="+mn-lt"/>
                <a:cs typeface="+mn-lt"/>
              </a:rPr>
              <a:t>LevelWindow.py, LevelsMenuWindow.py, MainMenuWindow.py, ProfilesMenuWindow.py, SettingsWindow.py, StartWindow.py, StatisticsWindow.py, Window.py</a:t>
            </a:r>
            <a:endParaRPr lang="ru-RU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3D77B-073B-4794-BA82-E6175489F07F}"/>
              </a:ext>
            </a:extLst>
          </p:cNvPr>
          <p:cNvSpPr txBox="1"/>
          <p:nvPr/>
        </p:nvSpPr>
        <p:spPr>
          <a:xfrm>
            <a:off x="7622004" y="121519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/>
              <a:t>Схема проекта</a:t>
            </a:r>
            <a:endParaRPr lang="ru-RU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989" y="385178"/>
            <a:ext cx="11699422" cy="1325563"/>
          </a:xfrm>
        </p:spPr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332" y="1805572"/>
            <a:ext cx="70158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Игра устроена на смене окон, следовательно, самые главные классы в игре - это окна. Главный класс игры (Game), имеет список текущих окон, с которыми ему нужно взаимодействовать. При необходимости текущие окна заменяются.</a:t>
            </a:r>
            <a:endParaRPr lang="ru-RU" dirty="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9319169-D29A-4E24-AE8C-43DC316F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32" y="1034587"/>
            <a:ext cx="4327357" cy="2432641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331BA7FC-8EE1-4FA9-AB21-7C8DC609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033" y="3940844"/>
            <a:ext cx="4327357" cy="243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8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989" y="385178"/>
            <a:ext cx="11699422" cy="1325563"/>
          </a:xfrm>
        </p:spPr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332" y="1805572"/>
            <a:ext cx="70158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           </a:t>
            </a:r>
            <a:r>
              <a:rPr lang="ru-RU" sz="2400" b="1" dirty="0">
                <a:ea typeface="+mn-lt"/>
                <a:cs typeface="+mn-lt"/>
              </a:rPr>
              <a:t>Автоматически настраивающиеся размеры</a:t>
            </a: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Все размеры, координаты и другие переменные, зависящие от размера экрана, автоматически настраивают себя. Это происходит за счет выставления процентных значений в качестве начальных значений переменных, далее они конвертируются</a:t>
            </a:r>
            <a:endParaRPr lang="ru-RU" dirty="0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D6B78A9E-A1F9-4EF9-B3EB-2187E3E9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32" y="3979496"/>
            <a:ext cx="4227094" cy="2438298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272F12E-148A-46E0-AE82-87D49D34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031" y="897927"/>
            <a:ext cx="4227094" cy="244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6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50331" y="54309"/>
            <a:ext cx="11699422" cy="1325563"/>
          </a:xfrm>
        </p:spPr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0411" y="2216651"/>
            <a:ext cx="70158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                           </a:t>
            </a:r>
            <a:r>
              <a:rPr lang="ru-RU" sz="2400" b="1" dirty="0">
                <a:ea typeface="+mn-lt"/>
                <a:cs typeface="+mn-lt"/>
              </a:rPr>
              <a:t>Использование виджетов</a:t>
            </a: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В этом проекте реализован такой виджет как </a:t>
            </a:r>
            <a:r>
              <a:rPr lang="ru-RU" sz="2400" noProof="1">
                <a:ea typeface="+mn-lt"/>
                <a:cs typeface="+mn-lt"/>
              </a:rPr>
              <a:t>Button</a:t>
            </a:r>
            <a:r>
              <a:rPr lang="ru-RU" sz="2400" dirty="0">
                <a:ea typeface="+mn-lt"/>
                <a:cs typeface="+mn-lt"/>
              </a:rPr>
              <a:t>, он имеет свою функцию, аргументы и именные аргументы к этой функции, ее нужно выполнить при нажатии</a:t>
            </a:r>
            <a:endParaRPr lang="ru-RU">
              <a:cs typeface="Calibri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83546F2-6FE3-4674-BAAC-0BA2D735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4" y="674108"/>
            <a:ext cx="4327357" cy="2431705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8494690-71AE-4561-A349-B0302177F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4" y="3733855"/>
            <a:ext cx="4327357" cy="24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9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094" y="-106111"/>
            <a:ext cx="11699422" cy="1325563"/>
          </a:xfrm>
        </p:spPr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8122" y="1173914"/>
            <a:ext cx="10384684" cy="463207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sz="2400" noProof="1">
                <a:ea typeface="+mn-lt"/>
                <a:cs typeface="+mn-lt"/>
              </a:rPr>
              <a:t>          </a:t>
            </a:r>
            <a:r>
              <a:rPr lang="ru-RU" sz="2400" b="1" noProof="1">
                <a:ea typeface="+mn-lt"/>
                <a:cs typeface="+mn-lt"/>
              </a:rPr>
              <a:t>                                                   </a:t>
            </a:r>
            <a:r>
              <a:rPr lang="ru-RU" sz="3000" b="1" noProof="1">
                <a:ea typeface="+mn-lt"/>
                <a:cs typeface="+mn-lt"/>
              </a:rPr>
              <a:t>Физика игры</a:t>
            </a:r>
          </a:p>
          <a:p>
            <a:pPr marL="0" indent="0">
              <a:buNone/>
            </a:pPr>
            <a:r>
              <a:rPr lang="ru-RU" sz="2400" noProof="1">
                <a:ea typeface="+mn-lt"/>
                <a:cs typeface="+mn-lt"/>
              </a:rPr>
              <a:t>  </a:t>
            </a:r>
            <a:r>
              <a:rPr lang="ru-RU" sz="2400" b="1" noProof="1">
                <a:ea typeface="+mn-lt"/>
                <a:cs typeface="+mn-lt"/>
              </a:rPr>
              <a:t>MovableSprite</a:t>
            </a:r>
            <a:r>
              <a:rPr lang="ru-RU" sz="2400" noProof="1">
                <a:ea typeface="+mn-lt"/>
                <a:cs typeface="+mn-lt"/>
              </a:rPr>
              <a:t> - здесь реализована вся физика игры, столкновения, падения, прыжки, самая главная функция - это move, с помощью неё, скрипт передаёт сдвиг в виде кортежа, а далее делит этот большой шаг на меньшие, чтобы не пропустить ничего на пути к конечной точке, а также, делает проверку с чем объект столкнулся и в зависимости от этого, вызывает определенную функцию. У этого класса есть три важных поля - </a:t>
            </a:r>
            <a:r>
              <a:rPr lang="ru-RU" sz="2400" b="1" noProof="1">
                <a:ea typeface="+mn-lt"/>
                <a:cs typeface="+mn-lt"/>
              </a:rPr>
              <a:t>enemies</a:t>
            </a:r>
            <a:r>
              <a:rPr lang="ru-RU" sz="2400" noProof="1">
                <a:ea typeface="+mn-lt"/>
                <a:cs typeface="+mn-lt"/>
              </a:rPr>
              <a:t>, </a:t>
            </a:r>
            <a:r>
              <a:rPr lang="ru-RU" sz="2400" b="1" noProof="1">
                <a:ea typeface="+mn-lt"/>
                <a:cs typeface="+mn-lt"/>
              </a:rPr>
              <a:t>destinations </a:t>
            </a:r>
            <a:r>
              <a:rPr lang="ru-RU" sz="2400" noProof="1">
                <a:ea typeface="+mn-lt"/>
                <a:cs typeface="+mn-lt"/>
              </a:rPr>
              <a:t>и </a:t>
            </a:r>
            <a:r>
              <a:rPr lang="ru-RU" sz="2400" b="1" noProof="1">
                <a:ea typeface="+mn-lt"/>
                <a:cs typeface="+mn-lt"/>
              </a:rPr>
              <a:t>obstacles</a:t>
            </a:r>
            <a:r>
              <a:rPr lang="ru-RU" sz="2400" noProof="1">
                <a:ea typeface="+mn-lt"/>
                <a:cs typeface="+mn-lt"/>
              </a:rPr>
              <a:t>.</a:t>
            </a:r>
            <a:br>
              <a:rPr lang="ru-RU" sz="2400" noProof="1">
                <a:ea typeface="+mn-lt"/>
                <a:cs typeface="+mn-lt"/>
              </a:rPr>
            </a:br>
            <a:r>
              <a:rPr lang="ru-RU" sz="2400" noProof="1">
                <a:ea typeface="+mn-lt"/>
                <a:cs typeface="+mn-lt"/>
              </a:rPr>
              <a:t>Судя по названиям можно понять, что enemies - это пуля (Bullet) и при столкновении с кем-то из enemies вызывается метод  </a:t>
            </a:r>
            <a:r>
              <a:rPr lang="ru-RU" sz="2400" b="1" noProof="1">
                <a:ea typeface="+mn-lt"/>
                <a:cs typeface="+mn-lt"/>
              </a:rPr>
              <a:t>damage_received(damage)</a:t>
            </a:r>
            <a:r>
              <a:rPr lang="ru-RU" sz="2400" noProof="1">
                <a:ea typeface="+mn-lt"/>
                <a:cs typeface="+mn-lt"/>
              </a:rPr>
              <a:t>, что-то похожее и у других двух полей. Прыжок осуществляется заданием начального вектора и последующим его снижением за счет падения. Падение это просто постоянное увеличение вектора, а вектор в свою очередь как-то двигает спрайт - так получается ускоренное падение.</a:t>
            </a:r>
            <a:endParaRPr lang="ru-RU" noProof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52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7199" y="-296611"/>
            <a:ext cx="11699422" cy="1325563"/>
          </a:xfrm>
        </p:spPr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1861" y="822993"/>
            <a:ext cx="6023234" cy="579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noProof="1">
                <a:ea typeface="+mn-lt"/>
                <a:cs typeface="+mn-lt"/>
              </a:rPr>
              <a:t>          </a:t>
            </a:r>
            <a:r>
              <a:rPr lang="ru-RU" sz="2400" b="1" noProof="1">
                <a:ea typeface="+mn-lt"/>
                <a:cs typeface="+mn-lt"/>
              </a:rPr>
              <a:t>              </a:t>
            </a:r>
            <a:r>
              <a:rPr lang="ru-RU" sz="3000" b="1" noProof="1">
                <a:ea typeface="+mn-lt"/>
                <a:cs typeface="+mn-lt"/>
              </a:rPr>
              <a:t>Карты игры</a:t>
            </a:r>
          </a:p>
          <a:p>
            <a:pPr marL="0" indent="0">
              <a:buNone/>
            </a:pPr>
            <a:r>
              <a:rPr lang="ru-RU" sz="2400" noProof="1">
                <a:ea typeface="+mn-lt"/>
                <a:cs typeface="+mn-lt"/>
              </a:rPr>
              <a:t>  </a:t>
            </a:r>
            <a:r>
              <a:rPr lang="ru-RU" sz="2000" noProof="1">
                <a:ea typeface="+mn-lt"/>
                <a:cs typeface="+mn-lt"/>
              </a:rPr>
              <a:t>Карты хранятся файле. А именно в </a:t>
            </a:r>
            <a:r>
              <a:rPr lang="ru-RU" sz="2000" b="1" noProof="1">
                <a:ea typeface="+mn-lt"/>
                <a:cs typeface="+mn-lt"/>
              </a:rPr>
              <a:t>map.txt</a:t>
            </a:r>
            <a:r>
              <a:rPr lang="ru-RU" sz="2000" noProof="1">
                <a:ea typeface="+mn-lt"/>
                <a:cs typeface="+mn-lt"/>
              </a:rPr>
              <a:t>, каждая строка представляет из себя один спрайт, разделитель - ";", а разделитель между аргументами в параметре - ",".</a:t>
            </a:r>
          </a:p>
          <a:p>
            <a:pPr marL="0" indent="0">
              <a:buNone/>
            </a:pPr>
            <a:r>
              <a:rPr lang="ru-RU" sz="2000" noProof="1">
                <a:ea typeface="+mn-lt"/>
                <a:cs typeface="+mn-lt"/>
              </a:rPr>
              <a:t>Вначале обязательно идет имя спрайта (они хранятся в </a:t>
            </a:r>
            <a:r>
              <a:rPr lang="ru-RU" sz="2000" b="1" noProof="1">
                <a:ea typeface="+mn-lt"/>
                <a:cs typeface="+mn-lt"/>
              </a:rPr>
              <a:t>constants.sprites.sprites_names</a:t>
            </a:r>
            <a:r>
              <a:rPr lang="ru-RU" sz="2000" noProof="1">
                <a:ea typeface="+mn-lt"/>
                <a:cs typeface="+mn-lt"/>
              </a:rPr>
              <a:t>), далее все нужные для этого спрайта аргументы при инициализации, они потом просто передаются этому спрайту. </a:t>
            </a:r>
            <a:endParaRPr lang="ru-RU" sz="2000" b="1" noProof="1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000" noProof="1">
                <a:ea typeface="+mn-lt"/>
                <a:cs typeface="+mn-lt"/>
              </a:rPr>
              <a:t>Например: </a:t>
            </a:r>
            <a:r>
              <a:rPr lang="ru-RU" sz="2000" b="1" noProof="1">
                <a:ea typeface="+mn-lt"/>
                <a:cs typeface="+mn-lt"/>
              </a:rPr>
              <a:t>Hero;0,5,5;0.9,0.9;0.07,0.07;1,0</a:t>
            </a:r>
            <a:r>
              <a:rPr lang="ru-RU" sz="2000" noProof="1">
                <a:ea typeface="+mn-lt"/>
                <a:cs typeface="+mn-lt"/>
              </a:rPr>
              <a:t> - это спрайт </a:t>
            </a:r>
            <a:r>
              <a:rPr lang="ru-RU" sz="2000" b="1" noProof="1">
                <a:ea typeface="+mn-lt"/>
                <a:cs typeface="+mn-lt"/>
              </a:rPr>
              <a:t>Hero</a:t>
            </a:r>
            <a:r>
              <a:rPr lang="ru-RU" sz="2000" noProof="1">
                <a:ea typeface="+mn-lt"/>
                <a:cs typeface="+mn-lt"/>
              </a:rPr>
              <a:t>, </a:t>
            </a:r>
            <a:r>
              <a:rPr lang="ru-RU" sz="2000" b="1" noProof="1">
                <a:ea typeface="+mn-lt"/>
                <a:cs typeface="+mn-lt"/>
              </a:rPr>
              <a:t>0,5,5</a:t>
            </a:r>
            <a:r>
              <a:rPr lang="ru-RU" sz="2000" noProof="1">
                <a:ea typeface="+mn-lt"/>
                <a:cs typeface="+mn-lt"/>
              </a:rPr>
              <a:t> означает его здоровье - </a:t>
            </a:r>
            <a:r>
              <a:rPr lang="ru-RU" sz="2000" b="1" noProof="1">
                <a:ea typeface="+mn-lt"/>
                <a:cs typeface="+mn-lt"/>
              </a:rPr>
              <a:t>минимум</a:t>
            </a:r>
            <a:r>
              <a:rPr lang="ru-RU" sz="2000" noProof="1">
                <a:ea typeface="+mn-lt"/>
                <a:cs typeface="+mn-lt"/>
              </a:rPr>
              <a:t>,</a:t>
            </a:r>
            <a:r>
              <a:rPr lang="ru-RU" sz="2000" b="1" noProof="1">
                <a:ea typeface="+mn-lt"/>
                <a:cs typeface="+mn-lt"/>
              </a:rPr>
              <a:t> текущее</a:t>
            </a:r>
            <a:r>
              <a:rPr lang="ru-RU" sz="2000" noProof="1">
                <a:ea typeface="+mn-lt"/>
                <a:cs typeface="+mn-lt"/>
              </a:rPr>
              <a:t>,</a:t>
            </a:r>
            <a:r>
              <a:rPr lang="ru-RU" sz="2000" b="1" noProof="1">
                <a:ea typeface="+mn-lt"/>
                <a:cs typeface="+mn-lt"/>
              </a:rPr>
              <a:t> максимум</a:t>
            </a:r>
            <a:r>
              <a:rPr lang="ru-RU" sz="2000" noProof="1">
                <a:ea typeface="+mn-lt"/>
                <a:cs typeface="+mn-lt"/>
              </a:rPr>
              <a:t>, а дальше идут </a:t>
            </a:r>
            <a:r>
              <a:rPr lang="ru-RU" sz="2000" b="1" noProof="1">
                <a:ea typeface="+mn-lt"/>
                <a:cs typeface="+mn-lt"/>
              </a:rPr>
              <a:t>координаты </a:t>
            </a:r>
            <a:r>
              <a:rPr lang="ru-RU" sz="2000" noProof="1">
                <a:ea typeface="+mn-lt"/>
                <a:cs typeface="+mn-lt"/>
              </a:rPr>
              <a:t>и </a:t>
            </a:r>
            <a:r>
              <a:rPr lang="ru-RU" sz="2000" b="1" noProof="1">
                <a:ea typeface="+mn-lt"/>
                <a:cs typeface="+mn-lt"/>
              </a:rPr>
              <a:t>размер спрайта</a:t>
            </a:r>
          </a:p>
          <a:p>
            <a:pPr marL="0" indent="0">
              <a:buNone/>
            </a:pPr>
            <a:r>
              <a:rPr lang="ru-RU" sz="2000" noProof="1">
                <a:ea typeface="+mn-lt"/>
                <a:cs typeface="+mn-lt"/>
              </a:rPr>
              <a:t>На данный момент есть </a:t>
            </a:r>
            <a:r>
              <a:rPr lang="ru-RU" sz="2000" b="1" noProof="1">
                <a:ea typeface="+mn-lt"/>
                <a:cs typeface="+mn-lt"/>
              </a:rPr>
              <a:t>stars </a:t>
            </a:r>
            <a:r>
              <a:rPr lang="ru-RU" sz="2000" noProof="1">
                <a:ea typeface="+mn-lt"/>
                <a:cs typeface="+mn-lt"/>
              </a:rPr>
              <a:t>- кол-во звезд, то есть показатель успеха пройденного уровня,  параметр </a:t>
            </a:r>
            <a:r>
              <a:rPr lang="ru-RU" sz="2000" b="1" noProof="1">
                <a:ea typeface="+mn-lt"/>
                <a:cs typeface="+mn-lt"/>
              </a:rPr>
              <a:t>opened </a:t>
            </a:r>
            <a:r>
              <a:rPr lang="ru-RU" sz="2000" noProof="1">
                <a:ea typeface="+mn-lt"/>
                <a:cs typeface="+mn-lt"/>
              </a:rPr>
              <a:t>- который срабатывает при прохождении какого либо уровня,</a:t>
            </a:r>
            <a:r>
              <a:rPr lang="ru-RU" sz="2000" b="1" noProof="1">
                <a:ea typeface="+mn-lt"/>
                <a:cs typeface="+mn-lt"/>
              </a:rPr>
              <a:t> unlock_level</a:t>
            </a:r>
            <a:r>
              <a:rPr lang="ru-RU" sz="2000" noProof="1">
                <a:ea typeface="+mn-lt"/>
                <a:cs typeface="+mn-lt"/>
              </a:rPr>
              <a:t> - уровень, который надо открыть при прохождении этого</a:t>
            </a:r>
            <a:endParaRPr lang="ru-RU" sz="2000" dirty="0">
              <a:cs typeface="Calibri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3E97D35A-33A5-4FF0-B2EC-230AEFC0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4" y="3873039"/>
            <a:ext cx="4948989" cy="2781552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8156D57-F3BC-4F5C-8B2D-6A74C7B3D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4" y="873961"/>
            <a:ext cx="4948989" cy="27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4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7199" y="-296611"/>
            <a:ext cx="11699422" cy="1325563"/>
          </a:xfrm>
        </p:spPr>
        <p:txBody>
          <a:bodyPr/>
          <a:lstStyle/>
          <a:p>
            <a:r>
              <a:rPr lang="ru-RU" b="1" dirty="0">
                <a:cs typeface="Calibri Light"/>
              </a:rPr>
              <a:t>В качестве претендента на премию..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835" y="963361"/>
            <a:ext cx="6023234" cy="579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noProof="1">
                <a:ea typeface="+mn-lt"/>
                <a:cs typeface="+mn-lt"/>
              </a:rPr>
              <a:t> </a:t>
            </a:r>
            <a:r>
              <a:rPr lang="ru-RU" sz="3000" b="1" noProof="1">
                <a:ea typeface="+mn-lt"/>
                <a:cs typeface="+mn-lt"/>
              </a:rPr>
              <a:t>Был разработан редактор уровней</a:t>
            </a:r>
            <a:endParaRPr lang="ru-RU" dirty="0"/>
          </a:p>
          <a:p>
            <a:pPr marL="0" indent="0">
              <a:buNone/>
            </a:pPr>
            <a:r>
              <a:rPr lang="ru-RU" sz="2400" noProof="1">
                <a:cs typeface="Calibri"/>
              </a:rPr>
              <a:t> Редатор уровней позволяет добавлять кастомные карты, проще редактировать готовые карты, создавать/добавлять собственные спрайты, собственную физику, поведение игры и прочее</a:t>
            </a:r>
            <a:endParaRPr lang="ru-RU" sz="2000" noProof="1">
              <a:cs typeface="Calibri"/>
            </a:endParaRP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C07F64F0-D7C6-45E9-AB5A-2F945CCE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16" y="959698"/>
            <a:ext cx="6102016" cy="45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894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8317C623-3916-430D-9827-E69C070D2FB2}" vid="{DFBBB229-82FF-4FA7-A522-06149C37EF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264</TotalTime>
  <Words>394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Тема1</vt:lpstr>
      <vt:lpstr>Yandex-Project</vt:lpstr>
      <vt:lpstr>Введение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В качестве претендента на премию..</vt:lpstr>
      <vt:lpstr>Описание технологий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519</cp:revision>
  <dcterms:created xsi:type="dcterms:W3CDTF">2021-01-11T18:10:20Z</dcterms:created>
  <dcterms:modified xsi:type="dcterms:W3CDTF">2022-01-30T03:26:45Z</dcterms:modified>
</cp:coreProperties>
</file>