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lvl1pPr algn="ctr" defTabSz="412750">
      <a:defRPr sz="2400">
        <a:latin typeface="+mn-lt"/>
        <a:ea typeface="+mn-ea"/>
        <a:cs typeface="+mn-cs"/>
        <a:sym typeface="Helvetica"/>
      </a:defRPr>
    </a:lvl1pPr>
    <a:lvl2pPr algn="ctr" defTabSz="412750">
      <a:defRPr sz="2400">
        <a:latin typeface="+mn-lt"/>
        <a:ea typeface="+mn-ea"/>
        <a:cs typeface="+mn-cs"/>
        <a:sym typeface="Helvetica"/>
      </a:defRPr>
    </a:lvl2pPr>
    <a:lvl3pPr algn="ctr" defTabSz="412750">
      <a:defRPr sz="2400">
        <a:latin typeface="+mn-lt"/>
        <a:ea typeface="+mn-ea"/>
        <a:cs typeface="+mn-cs"/>
        <a:sym typeface="Helvetica"/>
      </a:defRPr>
    </a:lvl3pPr>
    <a:lvl4pPr algn="ctr" defTabSz="412750">
      <a:defRPr sz="2400">
        <a:latin typeface="+mn-lt"/>
        <a:ea typeface="+mn-ea"/>
        <a:cs typeface="+mn-cs"/>
        <a:sym typeface="Helvetica"/>
      </a:defRPr>
    </a:lvl4pPr>
    <a:lvl5pPr algn="ctr" defTabSz="412750">
      <a:defRPr sz="2400">
        <a:latin typeface="+mn-lt"/>
        <a:ea typeface="+mn-ea"/>
        <a:cs typeface="+mn-cs"/>
        <a:sym typeface="Helvetica"/>
      </a:defRPr>
    </a:lvl5pPr>
    <a:lvl6pPr algn="ctr" defTabSz="412750">
      <a:defRPr sz="2400">
        <a:latin typeface="+mn-lt"/>
        <a:ea typeface="+mn-ea"/>
        <a:cs typeface="+mn-cs"/>
        <a:sym typeface="Helvetica"/>
      </a:defRPr>
    </a:lvl6pPr>
    <a:lvl7pPr algn="ctr" defTabSz="412750">
      <a:defRPr sz="2400">
        <a:latin typeface="+mn-lt"/>
        <a:ea typeface="+mn-ea"/>
        <a:cs typeface="+mn-cs"/>
        <a:sym typeface="Helvetica"/>
      </a:defRPr>
    </a:lvl7pPr>
    <a:lvl8pPr algn="ctr" defTabSz="412750">
      <a:defRPr sz="2400">
        <a:latin typeface="+mn-lt"/>
        <a:ea typeface="+mn-ea"/>
        <a:cs typeface="+mn-cs"/>
        <a:sym typeface="Helvetica"/>
      </a:defRPr>
    </a:lvl8pPr>
    <a:lvl9pPr algn="ctr" defTabSz="412750">
      <a:defRPr sz="24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6CB"/>
          </a:solidFill>
        </a:fill>
      </a:tcStyle>
    </a:wholeTbl>
    <a:band2H>
      <a:tcTxStyle b="def" i="def"/>
      <a:tcStyle>
        <a:tcBdr/>
        <a:fill>
          <a:solidFill>
            <a:srgbClr val="E6EC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7B27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7B27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7B27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" name="Shape 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Body Level One</a:t>
            </a:r>
            <a:endParaRPr sz="2200"/>
          </a:p>
          <a:p>
            <a:pPr lvl="1">
              <a:defRPr sz="1800"/>
            </a:pPr>
            <a:r>
              <a:rPr sz="2200"/>
              <a:t>Body Level Two</a:t>
            </a:r>
            <a:endParaRPr sz="2200"/>
          </a:p>
          <a:p>
            <a:pPr lvl="2">
              <a:defRPr sz="1800"/>
            </a:pPr>
            <a:r>
              <a:rPr sz="2200"/>
              <a:t>Body Level Three</a:t>
            </a:r>
            <a:endParaRPr sz="2200"/>
          </a:p>
          <a:p>
            <a:pPr lvl="3">
              <a:defRPr sz="1800"/>
            </a:pPr>
            <a:r>
              <a:rPr sz="2200"/>
              <a:t>Body Level Four</a:t>
            </a:r>
            <a:endParaRPr sz="2200"/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5962053" y="6503986"/>
            <a:ext cx="253603" cy="249235"/>
          </a:xfrm>
          <a:prstGeom prst="rect">
            <a:avLst/>
          </a:prstGeom>
          <a:ln w="12700">
            <a:miter lim="400000"/>
          </a:ln>
        </p:spPr>
        <p:txBody>
          <a:bodyPr wrap="none" lIns="35716" tIns="35716" rIns="35716" bIns="35716">
            <a:spAutoFit/>
          </a:bodyPr>
          <a:lstStyle>
            <a:lvl1pPr defTabSz="584200"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2416175" y="0"/>
            <a:ext cx="7358064" cy="3473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2416175" y="3535362"/>
            <a:ext cx="7358064" cy="3322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/>
          <a:lstStyle/>
          <a:p>
            <a:pPr lvl="0">
              <a:defRPr sz="1800"/>
            </a:pPr>
            <a:r>
              <a:rPr sz="2200"/>
              <a:t>Body Level One</a:t>
            </a:r>
            <a:endParaRPr sz="2200"/>
          </a:p>
          <a:p>
            <a:pPr lvl="1">
              <a:defRPr sz="1800"/>
            </a:pPr>
            <a:r>
              <a:rPr sz="2200"/>
              <a:t>Body Level Two</a:t>
            </a:r>
            <a:endParaRPr sz="2200"/>
          </a:p>
          <a:p>
            <a:pPr lvl="2">
              <a:defRPr sz="1800"/>
            </a:pPr>
            <a:r>
              <a:rPr sz="2200"/>
              <a:t>Body Level Three</a:t>
            </a:r>
            <a:endParaRPr sz="2200"/>
          </a:p>
          <a:p>
            <a:pPr lvl="3">
              <a:defRPr sz="1800"/>
            </a:pPr>
            <a:r>
              <a:rPr sz="2200"/>
              <a:t>Body Level Four</a:t>
            </a:r>
            <a:endParaRPr sz="2200"/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spd="med" advClick="1"/>
  <p:txStyles>
    <p:titleStyle>
      <a:lvl1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iki.sankuai.com/pages/viewpage.action?pageId=389667427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iki.sankuai.com/pages/viewpage.action?pageId=470041682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iki.sankuai.com/pages/viewpage.action?pageId=426492618" TargetMode="External"/><Relationship Id="rId4" Type="http://schemas.openxmlformats.org/officeDocument/2006/relationships/hyperlink" Target="http://wiki.sankuai.com/display/DEV/Mafka+FAQ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confluent.io/blog/290-reasons-to-upgrade-to-apache-kafka-0.9.0.0" TargetMode="External"/><Relationship Id="rId4" Type="http://schemas.openxmlformats.org/officeDocument/2006/relationships/hyperlink" Target="http://www.apple.com.cn" TargetMode="External"/><Relationship Id="rId5" Type="http://schemas.openxmlformats.org/officeDocument/2006/relationships/hyperlink" Target="http://wiki.sankuai.com/pages/viewpage.action?pageId=536774702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238065" y="2461753"/>
            <a:ext cx="9709520" cy="1283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7858" tIns="17858" rIns="17858" bIns="17858" anchor="ctr">
            <a:spAutoFit/>
          </a:bodyPr>
          <a:lstStyle/>
          <a:p>
            <a:pPr lvl="0" defTabSz="292100">
              <a:lnSpc>
                <a:spcPct val="150000"/>
              </a:lnSpc>
              <a:defRPr sz="1800"/>
            </a:pPr>
            <a:r>
              <a:rPr b="1" sz="4200">
                <a:solidFill>
                  <a:srgbClr val="383838"/>
                </a:solidFill>
              </a:rPr>
              <a:t>Mafka：高吞吐、高可靠消息中间件系统</a:t>
            </a:r>
            <a:endParaRPr b="1" sz="4200">
              <a:solidFill>
                <a:srgbClr val="383838"/>
              </a:solidFill>
            </a:endParaRPr>
          </a:p>
          <a:p>
            <a:pPr lvl="0" defTabSz="292100">
              <a:defRPr sz="1800"/>
            </a:pP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技术工程部-基础架构中心-消息中间件</a:t>
            </a:r>
          </a:p>
        </p:txBody>
      </p:sp>
      <p:pic>
        <p:nvPicPr>
          <p:cNvPr id="13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1077911" y="2230436"/>
            <a:ext cx="8466140" cy="3124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algn="just" defTabSz="292100">
              <a:lnSpc>
                <a:spcPct val="150000"/>
              </a:lnSpc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设计要点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角色分离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剔除producer端、consumer端对zk的直接依赖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瘦身客户端，castle服务上下线，业务无感知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客户端和多broker集群间的统一调度中心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just" defTabSz="292100">
              <a:lnSpc>
                <a:spcPct val="150000"/>
              </a:lnSpc>
              <a:defRPr sz="1800"/>
            </a:pP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just" defTabSz="292100">
              <a:lnSpc>
                <a:spcPct val="150000"/>
              </a:lnSpc>
              <a:defRPr sz="1800"/>
            </a:pPr>
            <a:r>
              <a:rPr sz="2100">
                <a:latin typeface="Microsoft YaHei"/>
                <a:ea typeface="Microsoft YaHei"/>
                <a:cs typeface="Microsoft YaHei"/>
                <a:sym typeface="Microsoft YaHei"/>
                <a:hlinkClick r:id="rId3" invalidUrl="" action="" tgtFrame="" tooltip="" history="1" highlightClick="0" endSnd="0"/>
              </a:rPr>
              <a:t>业界消息中间件设计方案</a:t>
            </a:r>
          </a:p>
        </p:txBody>
      </p:sp>
      <p:sp>
        <p:nvSpPr>
          <p:cNvPr id="57" name="Shape 57"/>
          <p:cNvSpPr/>
          <p:nvPr/>
        </p:nvSpPr>
        <p:spPr>
          <a:xfrm>
            <a:off x="1079500" y="1064420"/>
            <a:ext cx="7806975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Mafka2：为什么引入中控服务castle？</a:t>
            </a:r>
          </a:p>
        </p:txBody>
      </p:sp>
      <p:sp>
        <p:nvSpPr>
          <p:cNvPr id="58" name="Shape 58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1079500" y="2265361"/>
            <a:ext cx="8464550" cy="270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物理隔离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octo、大象、外卖、酒店、猫眼等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common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BG集群迁移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when &amp; how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无感知迁移</a:t>
            </a:r>
          </a:p>
        </p:txBody>
      </p:sp>
      <p:sp>
        <p:nvSpPr>
          <p:cNvPr id="62" name="Shape 62"/>
          <p:cNvSpPr/>
          <p:nvPr/>
        </p:nvSpPr>
        <p:spPr>
          <a:xfrm>
            <a:off x="1079500" y="1064420"/>
            <a:ext cx="6003401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Mafka2: 新特性之BG/BU隔离</a:t>
            </a:r>
          </a:p>
        </p:txBody>
      </p:sp>
      <p:sp>
        <p:nvSpPr>
          <p:cNvPr id="63" name="Shape 63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1079500" y="2303461"/>
            <a:ext cx="8464550" cy="34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配置粒度细化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42080" indent="-39758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1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topic粒度到group粒度</a:t>
            </a:r>
            <a:endParaRPr sz="21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优势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5116" indent="-36061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默认消费组是个隐患，细化后杜绝默认消费组。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5116" indent="-36061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不同消费组需要的配置不同，如消费线程数、minfetch、maxwait等参数。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5116" indent="-36061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配置项的修改，不会触发topic的所有消费组中的所有消费者发生优雅重启。</a:t>
            </a:r>
          </a:p>
        </p:txBody>
      </p:sp>
      <p:sp>
        <p:nvSpPr>
          <p:cNvPr id="67" name="Shape 67"/>
          <p:cNvSpPr/>
          <p:nvPr/>
        </p:nvSpPr>
        <p:spPr>
          <a:xfrm>
            <a:off x="1079500" y="1064420"/>
            <a:ext cx="8238279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Mafka2: 新特性之消费者配置粒度的细化</a:t>
            </a:r>
          </a:p>
        </p:txBody>
      </p:sp>
      <p:sp>
        <p:nvSpPr>
          <p:cNvPr id="68" name="Shape 68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1066800" y="1064420"/>
            <a:ext cx="8238279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Mafka2: 新特性之多集群客户端统一调度</a:t>
            </a:r>
          </a:p>
        </p:txBody>
      </p:sp>
      <p:sp>
        <p:nvSpPr>
          <p:cNvPr id="72" name="Shape 72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73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7275" y="2230436"/>
            <a:ext cx="6396038" cy="4354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1079500" y="2519361"/>
            <a:ext cx="8464550" cy="1908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时间回溯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延迟消费（消费组粒度）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并行消费（不care有序）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对Storm支持：Storm-mafka</a:t>
            </a:r>
          </a:p>
        </p:txBody>
      </p:sp>
      <p:sp>
        <p:nvSpPr>
          <p:cNvPr id="77" name="Shape 77"/>
          <p:cNvSpPr/>
          <p:nvPr/>
        </p:nvSpPr>
        <p:spPr>
          <a:xfrm>
            <a:off x="1079499" y="1064420"/>
            <a:ext cx="5037880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Mafka2: 新特性之易用性</a:t>
            </a:r>
          </a:p>
        </p:txBody>
      </p:sp>
      <p:sp>
        <p:nvSpPr>
          <p:cNvPr id="78" name="Shape 78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1079500" y="2519361"/>
            <a:ext cx="8464550" cy="3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客户端支持：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  <a:hlinkClick r:id="rId3" invalidUrl="" action="" tgtFrame="" tooltip="" history="1" highlightClick="0" endSnd="0"/>
              </a:rPr>
              <a:t>java client</a:t>
            </a: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，cpp client, php client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latin typeface="Helvetica Light"/>
                <a:ea typeface="Helvetica Light"/>
                <a:cs typeface="Helvetica Light"/>
                <a:sym typeface="Helvetica Light"/>
              </a:rPr>
              <a:t>新的业务接入：</a:t>
            </a:r>
            <a:endParaRPr sz="24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770818" indent="-326318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直接按照MQ管理平台对应页面的定制化Demo编写即可。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latin typeface="Helvetica Light"/>
                <a:ea typeface="Helvetica Light"/>
                <a:cs typeface="Helvetica Light"/>
                <a:sym typeface="Helvetica Light"/>
              </a:rPr>
              <a:t>老的业务升级：</a:t>
            </a:r>
            <a:endParaRPr sz="24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770818" indent="-326318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通知管理员要升级的主题，管理员需要操作一下原有主题。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770818" indent="-326318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直接按照MQ管理平台对应页面的定制化Demo编写即可。</a:t>
            </a:r>
          </a:p>
        </p:txBody>
      </p:sp>
      <p:sp>
        <p:nvSpPr>
          <p:cNvPr id="82" name="Shape 82"/>
          <p:cNvSpPr/>
          <p:nvPr/>
        </p:nvSpPr>
        <p:spPr>
          <a:xfrm>
            <a:off x="1079499" y="1064420"/>
            <a:ext cx="2497830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Mafka2接入</a:t>
            </a:r>
          </a:p>
        </p:txBody>
      </p:sp>
      <p:sp>
        <p:nvSpPr>
          <p:cNvPr id="83" name="Shape 83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1079499" y="1064420"/>
            <a:ext cx="5698230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/>
          <a:p>
            <a:pPr lvl="0" algn="l" defTabSz="584200">
              <a:defRPr sz="1800"/>
            </a:pPr>
            <a:r>
              <a:rPr sz="3600">
                <a:solidFill>
                  <a:srgbClr val="383838"/>
                </a:solidFill>
              </a:rPr>
              <a:t>Mafka2接入—</a:t>
            </a:r>
            <a:r>
              <a:rPr sz="3600"/>
              <a:t>消费者</a:t>
            </a:r>
            <a:r>
              <a:rPr sz="3600">
                <a:solidFill>
                  <a:srgbClr val="383838"/>
                </a:solidFill>
              </a:rPr>
              <a:t>DEMO</a:t>
            </a:r>
          </a:p>
        </p:txBody>
      </p:sp>
      <p:sp>
        <p:nvSpPr>
          <p:cNvPr id="87" name="Shape 87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88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5395" y="2112356"/>
            <a:ext cx="5766004" cy="4596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1079499" y="1064420"/>
            <a:ext cx="5698230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/>
          <a:p>
            <a:pPr lvl="0" algn="l" defTabSz="584200">
              <a:defRPr sz="1800"/>
            </a:pPr>
            <a:r>
              <a:rPr sz="3600">
                <a:solidFill>
                  <a:srgbClr val="383838"/>
                </a:solidFill>
              </a:rPr>
              <a:t>Mafka2接入—</a:t>
            </a:r>
            <a:r>
              <a:rPr sz="3600"/>
              <a:t>生产者</a:t>
            </a:r>
            <a:r>
              <a:rPr sz="3600">
                <a:solidFill>
                  <a:srgbClr val="383838"/>
                </a:solidFill>
              </a:rPr>
              <a:t>DEMO</a:t>
            </a:r>
          </a:p>
        </p:txBody>
      </p:sp>
      <p:sp>
        <p:nvSpPr>
          <p:cNvPr id="92" name="Shape 92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93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8560" y="2117211"/>
            <a:ext cx="7909946" cy="4468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1079500" y="2519361"/>
            <a:ext cx="8464550" cy="2370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运维入口：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线上：mq.sankuai.com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线下：mq.test.sankuai.com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latin typeface="Microsoft YaHei"/>
                <a:ea typeface="Microsoft YaHei"/>
                <a:cs typeface="Microsoft YaHei"/>
                <a:sym typeface="Microsoft YaHei"/>
                <a:hlinkClick r:id="rId3" invalidUrl="" action="" tgtFrame="" tooltip="" history="1" highlightClick="0" endSnd="0"/>
              </a:rPr>
              <a:t>MQ管理手册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latin typeface="Microsoft YaHei"/>
                <a:ea typeface="Microsoft YaHei"/>
                <a:cs typeface="Microsoft YaHei"/>
                <a:sym typeface="Microsoft YaHei"/>
                <a:hlinkClick r:id="rId4" invalidUrl="" action="" tgtFrame="" tooltip="" history="1" highlightClick="0" endSnd="0"/>
              </a:rPr>
              <a:t>Mafka FAQ</a:t>
            </a:r>
          </a:p>
        </p:txBody>
      </p:sp>
      <p:sp>
        <p:nvSpPr>
          <p:cNvPr id="97" name="Shape 97"/>
          <p:cNvSpPr/>
          <p:nvPr/>
        </p:nvSpPr>
        <p:spPr>
          <a:xfrm>
            <a:off x="1079500" y="1108584"/>
            <a:ext cx="1912935" cy="52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常规运维</a:t>
            </a:r>
          </a:p>
        </p:txBody>
      </p:sp>
      <p:sp>
        <p:nvSpPr>
          <p:cNvPr id="98" name="Shape 98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01" name="Shape 101"/>
          <p:cNvSpPr/>
          <p:nvPr/>
        </p:nvSpPr>
        <p:spPr>
          <a:xfrm>
            <a:off x="1127125" y="2230436"/>
            <a:ext cx="8464550" cy="2088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92100" indent="-292100" algn="just" defTabSz="292100">
              <a:lnSpc>
                <a:spcPct val="150000"/>
              </a:lnSpc>
              <a:buSzPct val="75000"/>
              <a:buFont typeface="Helvetica"/>
              <a:buChar char="•"/>
              <a:defRPr sz="1800"/>
            </a:pPr>
            <a:r>
              <a:rPr sz="2400">
                <a:latin typeface="Microsoft YaHei"/>
                <a:ea typeface="Microsoft YaHei"/>
                <a:cs typeface="Microsoft YaHei"/>
                <a:sym typeface="Microsoft YaHei"/>
              </a:rPr>
              <a:t>2016 Q1：Mafka2 kickoff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92100" indent="-292100" algn="just" defTabSz="292100">
              <a:lnSpc>
                <a:spcPct val="150000"/>
              </a:lnSpc>
              <a:buSzPct val="75000"/>
              <a:buFont typeface="Helvetica"/>
              <a:buChar char="•"/>
              <a:defRPr sz="1800"/>
            </a:pPr>
            <a:r>
              <a:rPr sz="2400">
                <a:latin typeface="Microsoft YaHei"/>
                <a:ea typeface="Microsoft YaHei"/>
                <a:cs typeface="Microsoft YaHei"/>
                <a:sym typeface="Microsoft YaHei"/>
              </a:rPr>
              <a:t>2016 Q2：完成研发&amp;接入增量用户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92100" indent="-292100" algn="just" defTabSz="292100">
              <a:lnSpc>
                <a:spcPct val="150000"/>
              </a:lnSpc>
              <a:buSzPct val="75000"/>
              <a:buFont typeface="Helvetica"/>
              <a:buChar char="•"/>
              <a:defRPr sz="1800"/>
            </a:pPr>
            <a:r>
              <a:rPr sz="2400">
                <a:latin typeface="Microsoft YaHei"/>
                <a:ea typeface="Microsoft YaHei"/>
                <a:cs typeface="Microsoft YaHei"/>
                <a:sym typeface="Microsoft YaHei"/>
              </a:rPr>
              <a:t>2016 Q3：接入增量&amp;老用户升级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92100" indent="-292100" algn="just" defTabSz="292100">
              <a:lnSpc>
                <a:spcPct val="150000"/>
              </a:lnSpc>
              <a:buSzPct val="75000"/>
              <a:buFont typeface="Helvetica"/>
              <a:buChar char="•"/>
              <a:defRPr sz="1800"/>
            </a:pPr>
            <a:r>
              <a:rPr sz="2400">
                <a:latin typeface="Microsoft YaHei"/>
                <a:ea typeface="Microsoft YaHei"/>
                <a:cs typeface="Microsoft YaHei"/>
                <a:sym typeface="Microsoft YaHei"/>
              </a:rPr>
              <a:t>2016 Q4：推广Mafka在业务侧的使用</a:t>
            </a:r>
          </a:p>
        </p:txBody>
      </p:sp>
      <p:pic>
        <p:nvPicPr>
          <p:cNvPr id="102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1079500" y="1108584"/>
            <a:ext cx="1912935" cy="52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未来规划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1079500" y="2519361"/>
            <a:ext cx="8464550" cy="232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概念、模型介绍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演进路线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Mafka接入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常规运维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未来规划</a:t>
            </a:r>
          </a:p>
        </p:txBody>
      </p:sp>
      <p:pic>
        <p:nvPicPr>
          <p:cNvPr id="16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1079499" y="1108584"/>
            <a:ext cx="998535" cy="52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概述</a:t>
            </a:r>
          </a:p>
        </p:txBody>
      </p:sp>
      <p:sp>
        <p:nvSpPr>
          <p:cNvPr id="18" name="Shape 18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5341937" y="2869407"/>
            <a:ext cx="1586058" cy="92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lnSpc>
                <a:spcPct val="130000"/>
              </a:lnSpc>
              <a:defRPr sz="5600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383838"/>
                </a:solidFill>
              </a:rPr>
              <a:t>Q&amp;A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5341937" y="2937226"/>
            <a:ext cx="1506535" cy="78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lnSpc>
                <a:spcPct val="130000"/>
              </a:lnSpc>
              <a:defRPr sz="5600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383838"/>
                </a:solidFill>
              </a:rPr>
              <a:t>谢谢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/>
        </p:nvSpPr>
        <p:spPr>
          <a:xfrm>
            <a:off x="1079499" y="1064420"/>
            <a:ext cx="3615157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Mafka：基本概念</a:t>
            </a:r>
          </a:p>
        </p:txBody>
      </p:sp>
      <p:sp>
        <p:nvSpPr>
          <p:cNvPr id="22" name="Shape 22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3" name="Shape 23"/>
          <p:cNvSpPr/>
          <p:nvPr/>
        </p:nvSpPr>
        <p:spPr>
          <a:xfrm>
            <a:off x="1079500" y="2519361"/>
            <a:ext cx="8464550" cy="2613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Broker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Topic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Partition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Producer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Consumer Group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/>
        </p:nvSpPr>
        <p:spPr>
          <a:xfrm>
            <a:off x="1079499" y="1064420"/>
            <a:ext cx="3615157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Mafka：生产模型</a:t>
            </a:r>
          </a:p>
        </p:txBody>
      </p:sp>
      <p:sp>
        <p:nvSpPr>
          <p:cNvPr id="27" name="Shape 27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28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6812" y="2230436"/>
            <a:ext cx="6305552" cy="3976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/>
        </p:nvSpPr>
        <p:spPr>
          <a:xfrm>
            <a:off x="1079499" y="1064420"/>
            <a:ext cx="3615157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Mafka：消费模型</a:t>
            </a:r>
          </a:p>
        </p:txBody>
      </p:sp>
      <p:sp>
        <p:nvSpPr>
          <p:cNvPr id="32" name="Shape 32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33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587" y="2230436"/>
            <a:ext cx="6843714" cy="3292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1090611" y="2230436"/>
            <a:ext cx="8466140" cy="252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高吞吐：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6604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Sequence IO\PageCache\Sendfile\ZeroCopy</a:t>
            </a:r>
            <a:endParaRPr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高可靠：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6604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Replica &amp; Ack</a:t>
            </a:r>
            <a:endParaRPr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扩展性：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6604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横向扩展，无感知</a:t>
            </a:r>
          </a:p>
        </p:txBody>
      </p:sp>
      <p:sp>
        <p:nvSpPr>
          <p:cNvPr id="37" name="Shape 37"/>
          <p:cNvSpPr/>
          <p:nvPr/>
        </p:nvSpPr>
        <p:spPr>
          <a:xfrm>
            <a:off x="1079500" y="1064420"/>
            <a:ext cx="6815556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Mafka：高吞吐、高可靠、扩展性</a:t>
            </a:r>
          </a:p>
        </p:txBody>
      </p:sp>
      <p:sp>
        <p:nvSpPr>
          <p:cNvPr id="38" name="Shape 38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1090611" y="2230436"/>
            <a:ext cx="8466140" cy="371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2014 - 2015：Mafka1.x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以kafka0.8为原型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对client进行封装 &amp; bug fix</a:t>
            </a:r>
            <a:endParaRPr sz="21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2016 - Now：Mafka2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以kafka0.9为原型 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中控服务castle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多种新特性</a:t>
            </a:r>
            <a:endParaRPr sz="2000">
              <a:solidFill>
                <a:srgbClr val="FF26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MQ管理平台</a:t>
            </a:r>
          </a:p>
        </p:txBody>
      </p:sp>
      <p:sp>
        <p:nvSpPr>
          <p:cNvPr id="42" name="Shape 42"/>
          <p:cNvSpPr/>
          <p:nvPr/>
        </p:nvSpPr>
        <p:spPr>
          <a:xfrm>
            <a:off x="1079499" y="1064420"/>
            <a:ext cx="3615157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Mafka：演进路线</a:t>
            </a:r>
          </a:p>
        </p:txBody>
      </p:sp>
      <p:sp>
        <p:nvSpPr>
          <p:cNvPr id="43" name="Shape 43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1079499" y="1064420"/>
            <a:ext cx="3869430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Mafka2：架构设计</a:t>
            </a:r>
          </a:p>
        </p:txBody>
      </p:sp>
      <p:sp>
        <p:nvSpPr>
          <p:cNvPr id="47" name="Shape 47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48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3211" y="2274886"/>
            <a:ext cx="6503990" cy="4186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1.png"/>
          <p:cNvPicPr/>
          <p:nvPr/>
        </p:nvPicPr>
        <p:blipFill>
          <a:blip r:embed="rId2">
            <a:alphaModFix amt="60136"/>
            <a:extLst/>
          </a:blip>
          <a:stretch>
            <a:fillRect/>
          </a:stretch>
        </p:blipFill>
        <p:spPr>
          <a:xfrm>
            <a:off x="10744200" y="5842000"/>
            <a:ext cx="1258888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1090611" y="2230436"/>
            <a:ext cx="8466140" cy="2405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kafka官方理由：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  <a:hlinkClick r:id="rId3" invalidUrl="" action="" tgtFrame="" tooltip="" history="1" highlightClick="0" endSnd="0"/>
              </a:rPr>
              <a:t>升级的290个原因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00" indent="-215900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4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Mafka1运维过程中已知的几大问题：</a:t>
            </a:r>
            <a:endParaRPr sz="24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  <a:hlinkClick r:id="rId4" invalidUrl="" action="" tgtFrame="" tooltip="" history="1" highlightClick="0" endSnd="0"/>
              </a:rPr>
              <a:t>Mafka网卡打爆问题</a:t>
            </a:r>
            <a:endParaRPr sz="20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marL="807076" indent="-362576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  <a:hlinkClick r:id="rId5" invalidUrl="" action="" tgtFrame="" tooltip="" history="1" highlightClick="0" endSnd="0"/>
              </a:rPr>
              <a:t>Mafka cpu load过高问题</a:t>
            </a:r>
          </a:p>
        </p:txBody>
      </p:sp>
      <p:sp>
        <p:nvSpPr>
          <p:cNvPr id="52" name="Shape 52"/>
          <p:cNvSpPr/>
          <p:nvPr/>
        </p:nvSpPr>
        <p:spPr>
          <a:xfrm>
            <a:off x="1079500" y="1064420"/>
            <a:ext cx="6512170" cy="61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3600">
                <a:solidFill>
                  <a:srgbClr val="38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83838"/>
                </a:solidFill>
              </a:rPr>
              <a:t>Mafka2：为什么选用kafka0.9？</a:t>
            </a:r>
          </a:p>
        </p:txBody>
      </p:sp>
      <p:sp>
        <p:nvSpPr>
          <p:cNvPr id="53" name="Shape 53"/>
          <p:cNvSpPr/>
          <p:nvPr/>
        </p:nvSpPr>
        <p:spPr>
          <a:xfrm>
            <a:off x="1057275" y="1979611"/>
            <a:ext cx="10074276" cy="2"/>
          </a:xfrm>
          <a:prstGeom prst="line">
            <a:avLst/>
          </a:prstGeom>
          <a:ln w="38100" cap="rnd">
            <a:solidFill>
              <a:srgbClr val="959595"/>
            </a:solidFill>
            <a:prstDash val="sysDot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8F8F8F"/>
      </a:accent3>
      <a:accent4>
        <a:srgbClr val="707070"/>
      </a:accent4>
      <a:accent5>
        <a:srgbClr val="AAB7DA"/>
      </a:accent5>
      <a:accent6>
        <a:srgbClr val="007B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5400" tIns="25400" rIns="25400" bIns="25400" numCol="1" spcCol="38100" rtlCol="0" anchor="ctr" upright="0">
        <a:spAutoFit/>
      </a:bodyPr>
      <a:lstStyle>
        <a:defPPr marL="0" marR="0" indent="0" algn="ctr" defTabSz="41275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25400" tIns="25400" rIns="25400" bIns="25400" numCol="1" spcCol="38100" rtlCol="0" anchor="ctr" upright="0">
        <a:spAutoFit/>
      </a:bodyPr>
      <a:lstStyle>
        <a:defPPr marL="0" marR="0" indent="0" algn="ctr" defTabSz="41275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8F8F8F"/>
      </a:accent3>
      <a:accent4>
        <a:srgbClr val="707070"/>
      </a:accent4>
      <a:accent5>
        <a:srgbClr val="AAB7DA"/>
      </a:accent5>
      <a:accent6>
        <a:srgbClr val="007B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5400" tIns="25400" rIns="25400" bIns="25400" numCol="1" spcCol="38100" rtlCol="0" anchor="ctr" upright="0">
        <a:spAutoFit/>
      </a:bodyPr>
      <a:lstStyle>
        <a:defPPr marL="0" marR="0" indent="0" algn="ctr" defTabSz="41275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25400" tIns="25400" rIns="25400" bIns="25400" numCol="1" spcCol="38100" rtlCol="0" anchor="ctr" upright="0">
        <a:spAutoFit/>
      </a:bodyPr>
      <a:lstStyle>
        <a:defPPr marL="0" marR="0" indent="0" algn="ctr" defTabSz="41275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