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BB8D227-1D7D-47DC-B793-4384529BDCF0}">
  <a:tblStyle styleId="{2BB8D227-1D7D-47DC-B793-4384529BDC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E487AD9-DD06-4D98-A213-606F7B192E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abin-bold.fntdata"/><Relationship Id="rId10" Type="http://schemas.openxmlformats.org/officeDocument/2006/relationships/slide" Target="slides/slide4.xml"/><Relationship Id="rId21" Type="http://schemas.openxmlformats.org/officeDocument/2006/relationships/font" Target="fonts/Cabin-regular.fntdata"/><Relationship Id="rId13" Type="http://schemas.openxmlformats.org/officeDocument/2006/relationships/slide" Target="slides/slide7.xml"/><Relationship Id="rId24" Type="http://schemas.openxmlformats.org/officeDocument/2006/relationships/font" Target="fonts/Cabin-boldItalic.fntdata"/><Relationship Id="rId12" Type="http://schemas.openxmlformats.org/officeDocument/2006/relationships/slide" Target="slides/slide6.xml"/><Relationship Id="rId23" Type="http://schemas.openxmlformats.org/officeDocument/2006/relationships/font" Target="fonts/Cabin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92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Cabin"/>
              <a:buNone/>
              <a:defRPr b="0" i="0" sz="2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7" name="Shape 8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4545009" y="324171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 rot="5400000">
            <a:off x="2838640" y="329755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9" name="Shape 9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标题和内容" showMasterSp="0">
  <p:cSld name="标题和内容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08011" y="164638"/>
            <a:ext cx="3655808" cy="369524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0" name="Shape 4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bin"/>
              <a:buNone/>
              <a:defRPr b="0" i="0" sz="3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" name="Shape 4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6B8890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7" name="Shape 6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4" name="Shape 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35000">
              <a:srgbClr val="FFFFFF"/>
            </a:gs>
            <a:gs pos="100000">
              <a:schemeClr val="accen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  <a:defRPr b="0" i="0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411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1600200" y="1029431"/>
            <a:ext cx="8991600" cy="1556606"/>
          </a:xfrm>
          <a:prstGeom prst="rect">
            <a:avLst/>
          </a:prstGeom>
          <a:gradFill>
            <a:gsLst>
              <a:gs pos="0">
                <a:srgbClr val="FFFFFF"/>
              </a:gs>
              <a:gs pos="73000">
                <a:srgbClr val="F2F2F2"/>
              </a:gs>
              <a:gs pos="100000">
                <a:schemeClr val="accent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1" anchor="ctr" bIns="182875" lIns="274300" spcFirstLastPara="1" rIns="274300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20"/>
              <a:buFont typeface="Cabin"/>
              <a:buNone/>
            </a:pPr>
            <a:r>
              <a:rPr b="0" i="0" lang="en-US" sz="342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INTELLIGENCE ANALYTICS CHALLENGE 3.0</a:t>
            </a:r>
            <a:br>
              <a:rPr b="0" i="0" lang="en-US" sz="342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</a:br>
            <a:endParaRPr b="0" i="0" sz="342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" name="Shape 105"/>
          <p:cNvSpPr txBox="1"/>
          <p:nvPr>
            <p:ph idx="1" type="subTitle"/>
          </p:nvPr>
        </p:nvSpPr>
        <p:spPr>
          <a:xfrm>
            <a:off x="2695194" y="3729037"/>
            <a:ext cx="6963156" cy="212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10"/>
              <a:buFont typeface="Arial"/>
              <a:buNone/>
            </a:pPr>
            <a:r>
              <a:rPr b="1" i="0" lang="en-US" sz="231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MMP TEAM</a:t>
            </a:r>
            <a:endParaRPr b="1" i="0" sz="231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10"/>
              <a:buFont typeface="Arial"/>
              <a:buNone/>
            </a:pPr>
            <a:r>
              <a:rPr b="0" i="0" lang="en-US" sz="231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Haojie Zhang</a:t>
            </a:r>
            <a:endParaRPr b="0" i="0" sz="20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10"/>
              <a:buFont typeface="Arial"/>
              <a:buNone/>
            </a:pPr>
            <a:r>
              <a:rPr b="0" i="0" lang="en-US" sz="231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Junyan Xu</a:t>
            </a:r>
            <a:endParaRPr b="0" i="0" sz="20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10"/>
              <a:buFont typeface="Arial"/>
              <a:buNone/>
            </a:pPr>
            <a:r>
              <a:rPr b="0" i="0" lang="en-US" sz="231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Yiyuan Guo</a:t>
            </a:r>
            <a:endParaRPr b="0" i="0" sz="231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310"/>
              <a:buFont typeface="Arial"/>
              <a:buNone/>
            </a:pPr>
            <a:r>
              <a:rPr b="0" i="0" lang="en-US" sz="231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Yangranzi Xiong</a:t>
            </a:r>
            <a:endParaRPr b="0" i="0" sz="231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EFEFE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2409861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118075" y="793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Common Primary Activities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075409" y="1903332"/>
            <a:ext cx="1178595" cy="2635082"/>
          </a:xfrm>
          <a:prstGeom prst="rect">
            <a:avLst/>
          </a:prstGeom>
          <a:solidFill>
            <a:srgbClr val="DC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Sleeping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050513" y="4189044"/>
            <a:ext cx="1178595" cy="1178595"/>
          </a:xfrm>
          <a:prstGeom prst="ellipse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075409" y="1795331"/>
            <a:ext cx="1178595" cy="108001"/>
          </a:xfrm>
          <a:prstGeom prst="rect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914091" y="2328675"/>
            <a:ext cx="1178595" cy="2249963"/>
          </a:xfrm>
          <a:prstGeom prst="rect">
            <a:avLst/>
          </a:prstGeom>
          <a:solidFill>
            <a:srgbClr val="DC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Socializing &amp; Relaxing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2906952" y="4189043"/>
            <a:ext cx="1178595" cy="1178595"/>
          </a:xfrm>
          <a:prstGeom prst="ellipse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2914091" y="2220674"/>
            <a:ext cx="1178595" cy="108001"/>
          </a:xfrm>
          <a:prstGeom prst="rect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752775" y="2638044"/>
            <a:ext cx="1178595" cy="1940594"/>
          </a:xfrm>
          <a:prstGeom prst="rect">
            <a:avLst/>
          </a:prstGeom>
          <a:solidFill>
            <a:srgbClr val="DC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Television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4752774" y="2530043"/>
            <a:ext cx="1178595" cy="108001"/>
          </a:xfrm>
          <a:prstGeom prst="rect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4752773" y="4189043"/>
            <a:ext cx="1178595" cy="1178595"/>
          </a:xfrm>
          <a:prstGeom prst="ellipse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500709" y="2793171"/>
            <a:ext cx="1178595" cy="1745243"/>
          </a:xfrm>
          <a:prstGeom prst="rect">
            <a:avLst/>
          </a:prstGeom>
          <a:solidFill>
            <a:srgbClr val="DC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Eating &amp; Drinking</a:t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8371770" y="3094862"/>
            <a:ext cx="1178595" cy="1443552"/>
          </a:xfrm>
          <a:prstGeom prst="rect">
            <a:avLst/>
          </a:prstGeom>
          <a:solidFill>
            <a:srgbClr val="DCD8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Grooming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6500708" y="2688015"/>
            <a:ext cx="1178595" cy="108001"/>
          </a:xfrm>
          <a:prstGeom prst="rect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371770" y="2986861"/>
            <a:ext cx="1178595" cy="108001"/>
          </a:xfrm>
          <a:prstGeom prst="rect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500707" y="4189042"/>
            <a:ext cx="1178595" cy="1178595"/>
          </a:xfrm>
          <a:prstGeom prst="ellipse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8371770" y="4189041"/>
            <a:ext cx="1178595" cy="1178595"/>
          </a:xfrm>
          <a:prstGeom prst="ellipse">
            <a:avLst/>
          </a:prstGeom>
          <a:solidFill>
            <a:srgbClr val="215E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1050513" y="5647060"/>
            <a:ext cx="9323100" cy="680548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all age generations, above 5 activities are common primary activities for each person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2409861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118075" y="793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Primary Activity(Age)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32" name="Shape 232"/>
          <p:cNvGraphicFramePr/>
          <p:nvPr/>
        </p:nvGraphicFramePr>
        <p:xfrm>
          <a:off x="1964987" y="1235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{2BB8D227-1D7D-47DC-B793-4384529BDCF0}</a:tableStyleId>
              </a:tblPr>
              <a:tblGrid>
                <a:gridCol w="1635325"/>
                <a:gridCol w="5699325"/>
              </a:tblGrid>
              <a:tr h="3637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Age Range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BBBE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Primary Activity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</a:tr>
              <a:tr h="4628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0-19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Shopping; Housework; Volunteering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4628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20-29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Working; Caring for Children; Housework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4628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30-39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Working; Caring for Children; Housework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4628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40-49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Working; Housework; Food &amp; Drink Prep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6574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50-59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Working; Housework; Food &amp; Drink Prep</a:t>
                      </a:r>
                      <a:br>
                        <a:rPr lang="en-US" sz="1400" u="none" cap="none" strike="noStrike"/>
                      </a:b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6574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60-69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Working; Housework; Food &amp; Drink Prep</a:t>
                      </a:r>
                      <a:br>
                        <a:rPr lang="en-US" sz="1400" u="none" cap="none" strike="noStrike"/>
                      </a:b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461650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70-79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Housework; Food &amp; Drink Prep; Shopping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  <a:tr h="657475">
                <a:tc>
                  <a:txBody>
                    <a:bodyPr>
                      <a:noAutofit/>
                    </a:bodyPr>
                    <a:lstStyle/>
                    <a:p>
                      <a:pPr indent="0" lvl="0" marL="266700" marR="266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/>
                        <a:t>80+</a:t>
                      </a:r>
                      <a:endParaRPr b="1" sz="105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Housework; Food &amp; Drink Prep; Shopping</a:t>
                      </a:r>
                      <a:endParaRPr sz="14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D9A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2409861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18075" y="793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Employment Status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615675" y="36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{8E487AD9-DD06-4D98-A213-606F7B192EE8}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Unemployed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Employed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in labor force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Earnings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11.514417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-9.396505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-3.343975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Weekly Hours Worked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11.644857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-9.806494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-2.975192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-3.000108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2.508926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1.084585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41" name="Shape 241"/>
          <p:cNvSpPr/>
          <p:nvPr/>
        </p:nvSpPr>
        <p:spPr>
          <a:xfrm>
            <a:off x="319250" y="1322090"/>
            <a:ext cx="9323100" cy="13449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We run the regression and list Top three significant variable.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Compared the result, we found the weekly hours worked is the most significant variable which affecting the employment as well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2409861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8" name="Shape 248"/>
          <p:cNvSpPr txBox="1"/>
          <p:nvPr>
            <p:ph type="title"/>
          </p:nvPr>
        </p:nvSpPr>
        <p:spPr>
          <a:xfrm>
            <a:off x="118075" y="793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Predict Employment Status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249" name="Shape 249"/>
          <p:cNvGraphicFramePr/>
          <p:nvPr/>
        </p:nvGraphicFramePr>
        <p:xfrm>
          <a:off x="1794575" y="18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{8E487AD9-DD06-4D98-A213-606F7B192EE8}</a:tableStyleId>
              </a:tblPr>
              <a:tblGrid>
                <a:gridCol w="4394075"/>
                <a:gridCol w="4394075"/>
              </a:tblGrid>
              <a:tr h="10611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Employment Status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Number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61150">
                <a:tc>
                  <a:txBody>
                    <a:bodyPr>
                      <a:noAutofit/>
                    </a:bodyPr>
                    <a:lstStyle/>
                    <a:p>
                      <a:pPr indent="0" lvl="0" marL="50800" marR="50800" rtl="0">
                        <a:lnSpc>
                          <a:spcPct val="12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Employed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20866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2D05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020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Unemployed  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1091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204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Not in labor force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CE5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11313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4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1083864" y="2204125"/>
            <a:ext cx="10024271" cy="1013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D5A6BD"/>
                </a:solidFill>
                <a:latin typeface="Arial"/>
              </a:rPr>
              <a:t>Thanks for Listening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1775350" y="500448"/>
            <a:ext cx="8991600" cy="10866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Variable Analysis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3549550" y="3225850"/>
            <a:ext cx="5443200" cy="66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Variable Analysis</a:t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3045025" y="3192250"/>
            <a:ext cx="808500" cy="727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3549550" y="2287800"/>
            <a:ext cx="5443200" cy="66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Summary</a:t>
            </a: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3045025" y="2254200"/>
            <a:ext cx="808500" cy="727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3472900" y="4352550"/>
            <a:ext cx="5443200" cy="660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Predictive Analysis</a:t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045025" y="4318950"/>
            <a:ext cx="808500" cy="727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67584" y="190500"/>
            <a:ext cx="5215154" cy="739409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2012 TIME SPENDING PATTERN</a:t>
            </a:r>
            <a:endParaRPr b="0" i="0" sz="2133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6155395" y="3739253"/>
            <a:ext cx="1889740" cy="1897992"/>
          </a:xfrm>
          <a:custGeom>
            <a:pathLst>
              <a:path extrusionOk="0" h="2320" w="2320">
                <a:moveTo>
                  <a:pt x="0" y="1620"/>
                </a:move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cubicBezTo>
                  <a:pt x="2320" y="1780"/>
                  <a:pt x="2320" y="1240"/>
                  <a:pt x="2320" y="700"/>
                </a:cubicBez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lnTo>
                  <a:pt x="0" y="16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146866" y="3739253"/>
            <a:ext cx="1889740" cy="1897992"/>
          </a:xfrm>
          <a:custGeom>
            <a:pathLst>
              <a:path extrusionOk="0" h="2320" w="2320">
                <a:moveTo>
                  <a:pt x="2320" y="1620"/>
                </a:move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cubicBezTo>
                  <a:pt x="0" y="1780"/>
                  <a:pt x="0" y="1240"/>
                  <a:pt x="0" y="700"/>
                </a:cubicBez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lnTo>
                  <a:pt x="2320" y="16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155395" y="1730310"/>
            <a:ext cx="1889740" cy="1893868"/>
          </a:xfrm>
          <a:custGeom>
            <a:pathLst>
              <a:path extrusionOk="0" h="2320" w="2320">
                <a:moveTo>
                  <a:pt x="0" y="700"/>
                </a:moveTo>
                <a:cubicBezTo>
                  <a:pt x="0" y="315"/>
                  <a:pt x="315" y="0"/>
                  <a:pt x="700" y="0"/>
                </a:cubicBezTo>
                <a:cubicBezTo>
                  <a:pt x="1240" y="0"/>
                  <a:pt x="1780" y="0"/>
                  <a:pt x="2320" y="0"/>
                </a:cubicBezTo>
                <a:cubicBezTo>
                  <a:pt x="2320" y="540"/>
                  <a:pt x="2320" y="1080"/>
                  <a:pt x="2320" y="1620"/>
                </a:cubicBezTo>
                <a:cubicBezTo>
                  <a:pt x="2320" y="2005"/>
                  <a:pt x="2005" y="2320"/>
                  <a:pt x="1620" y="2320"/>
                </a:cubicBezTo>
                <a:cubicBezTo>
                  <a:pt x="1080" y="2320"/>
                  <a:pt x="540" y="2320"/>
                  <a:pt x="0" y="2320"/>
                </a:cubicBezTo>
                <a:lnTo>
                  <a:pt x="0" y="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4146866" y="1730310"/>
            <a:ext cx="1889740" cy="1893868"/>
          </a:xfrm>
          <a:custGeom>
            <a:pathLst>
              <a:path extrusionOk="0" h="2320" w="2320">
                <a:moveTo>
                  <a:pt x="2320" y="700"/>
                </a:moveTo>
                <a:cubicBezTo>
                  <a:pt x="2320" y="315"/>
                  <a:pt x="2005" y="0"/>
                  <a:pt x="1620" y="0"/>
                </a:cubicBezTo>
                <a:cubicBezTo>
                  <a:pt x="1080" y="0"/>
                  <a:pt x="540" y="0"/>
                  <a:pt x="0" y="0"/>
                </a:cubicBezTo>
                <a:cubicBezTo>
                  <a:pt x="0" y="540"/>
                  <a:pt x="0" y="1080"/>
                  <a:pt x="0" y="1620"/>
                </a:cubicBezTo>
                <a:cubicBezTo>
                  <a:pt x="0" y="2005"/>
                  <a:pt x="315" y="2320"/>
                  <a:pt x="700" y="2320"/>
                </a:cubicBezTo>
                <a:cubicBezTo>
                  <a:pt x="1240" y="2320"/>
                  <a:pt x="1780" y="2320"/>
                  <a:pt x="2320" y="2320"/>
                </a:cubicBezTo>
                <a:lnTo>
                  <a:pt x="2320" y="7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5582738" y="3166182"/>
            <a:ext cx="453868" cy="457996"/>
          </a:xfrm>
          <a:custGeom>
            <a:pathLst>
              <a:path extrusionOk="0" h="559" w="560">
                <a:moveTo>
                  <a:pt x="560" y="559"/>
                </a:moveTo>
                <a:lnTo>
                  <a:pt x="0" y="559"/>
                </a:lnTo>
                <a:cubicBezTo>
                  <a:pt x="0" y="250"/>
                  <a:pt x="251" y="0"/>
                  <a:pt x="560" y="0"/>
                </a:cubicBezTo>
                <a:lnTo>
                  <a:pt x="560" y="559"/>
                </a:lnTo>
                <a:close/>
              </a:path>
            </a:pathLst>
          </a:custGeom>
          <a:solidFill>
            <a:srgbClr val="C67C07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6155394" y="3166182"/>
            <a:ext cx="453868" cy="457996"/>
          </a:xfrm>
          <a:custGeom>
            <a:pathLst>
              <a:path extrusionOk="0" h="559" w="559">
                <a:moveTo>
                  <a:pt x="0" y="559"/>
                </a:moveTo>
                <a:lnTo>
                  <a:pt x="559" y="559"/>
                </a:lnTo>
                <a:cubicBezTo>
                  <a:pt x="559" y="250"/>
                  <a:pt x="309" y="0"/>
                  <a:pt x="0" y="0"/>
                </a:cubicBezTo>
                <a:lnTo>
                  <a:pt x="0" y="559"/>
                </a:lnTo>
                <a:close/>
              </a:path>
            </a:pathLst>
          </a:custGeom>
          <a:solidFill>
            <a:srgbClr val="6B8890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5582738" y="3739254"/>
            <a:ext cx="453868" cy="457996"/>
          </a:xfrm>
          <a:custGeom>
            <a:pathLst>
              <a:path extrusionOk="0" h="560" w="560">
                <a:moveTo>
                  <a:pt x="560" y="0"/>
                </a:moveTo>
                <a:lnTo>
                  <a:pt x="0" y="0"/>
                </a:lnTo>
                <a:cubicBezTo>
                  <a:pt x="0" y="309"/>
                  <a:pt x="251" y="560"/>
                  <a:pt x="560" y="560"/>
                </a:cubicBezTo>
                <a:lnTo>
                  <a:pt x="560" y="0"/>
                </a:lnTo>
                <a:close/>
              </a:path>
            </a:pathLst>
          </a:custGeom>
          <a:solidFill>
            <a:srgbClr val="964D24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6155394" y="3739254"/>
            <a:ext cx="453868" cy="457996"/>
          </a:xfrm>
          <a:custGeom>
            <a:pathLst>
              <a:path extrusionOk="0" h="560" w="559">
                <a:moveTo>
                  <a:pt x="0" y="0"/>
                </a:moveTo>
                <a:lnTo>
                  <a:pt x="559" y="0"/>
                </a:lnTo>
                <a:cubicBezTo>
                  <a:pt x="559" y="309"/>
                  <a:pt x="309" y="560"/>
                  <a:pt x="0" y="560"/>
                </a:cubicBezTo>
                <a:lnTo>
                  <a:pt x="0" y="0"/>
                </a:lnTo>
                <a:close/>
              </a:path>
            </a:pathLst>
          </a:custGeom>
          <a:solidFill>
            <a:srgbClr val="7B726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5797661" y="3289846"/>
            <a:ext cx="156791" cy="287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6226177" y="3289846"/>
            <a:ext cx="156791" cy="287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5797659" y="3762236"/>
            <a:ext cx="156792" cy="287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226177" y="3762237"/>
            <a:ext cx="156791" cy="287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1007533" y="2154023"/>
            <a:ext cx="2839675" cy="931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202329" y="2154023"/>
            <a:ext cx="1905059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6251530" y="2154023"/>
            <a:ext cx="167047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Family Time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4049877" y="4216830"/>
            <a:ext cx="1826178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Leisure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391725" y="4120800"/>
            <a:ext cx="1530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Necessary Activities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8400256" y="2154023"/>
            <a:ext cx="2839675" cy="9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1095446" y="4288140"/>
            <a:ext cx="2759861" cy="9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8400256" y="4288140"/>
            <a:ext cx="2839675" cy="923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341859" y="190500"/>
            <a:ext cx="391872" cy="387955"/>
          </a:xfrm>
          <a:custGeom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BD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67584" y="190500"/>
            <a:ext cx="5215200" cy="73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2012 TIME SPENDING PATTERN</a:t>
            </a:r>
            <a:endParaRPr b="0" i="0" sz="2133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5797661" y="3289846"/>
            <a:ext cx="156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226177" y="3289846"/>
            <a:ext cx="156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6226177" y="3762237"/>
            <a:ext cx="1569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1007533" y="2154023"/>
            <a:ext cx="2839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202329" y="2154023"/>
            <a:ext cx="1905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049877" y="4216830"/>
            <a:ext cx="182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Leisure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6391725" y="4120800"/>
            <a:ext cx="1530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Necessary Activities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8400256" y="2154023"/>
            <a:ext cx="2839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1095446" y="4288140"/>
            <a:ext cx="27600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8400256" y="4288140"/>
            <a:ext cx="28398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341859" y="190500"/>
            <a:ext cx="394478" cy="390287"/>
          </a:xfrm>
          <a:custGeom>
            <a:pathLst>
              <a:path extrusionOk="0" h="2365376" w="2390775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FBD9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25" y="3155400"/>
            <a:ext cx="10963024" cy="25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/>
          <p:nvPr/>
        </p:nvSpPr>
        <p:spPr>
          <a:xfrm>
            <a:off x="528125" y="1433275"/>
            <a:ext cx="9323100" cy="7848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spend most of their time on </a:t>
            </a:r>
            <a:r>
              <a:rPr b="1" i="0" lang="en-US" sz="1800" u="none" cap="none" strike="noStrike">
                <a:solidFill>
                  <a:srgbClr val="964D24"/>
                </a:solidFill>
                <a:latin typeface="Impact"/>
                <a:ea typeface="Impact"/>
                <a:cs typeface="Impact"/>
                <a:sym typeface="Impact"/>
              </a:rPr>
              <a:t>necessary activities and leisure activities</a:t>
            </a:r>
            <a:endParaRPr b="1" i="0" sz="1800" u="none" cap="none" strike="noStrike">
              <a:solidFill>
                <a:srgbClr val="964D2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307275" y="514977"/>
            <a:ext cx="7463700" cy="9873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2012 TIME SPENDING PATTERN</a:t>
            </a:r>
            <a:endParaRPr b="0" i="0" sz="28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70" name="Shape 170"/>
          <p:cNvGraphicFramePr/>
          <p:nvPr/>
        </p:nvGraphicFramePr>
        <p:xfrm>
          <a:off x="396325" y="2123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{2BB8D227-1D7D-47DC-B793-4384529BDCF0}</a:tableStyleId>
              </a:tblPr>
              <a:tblGrid>
                <a:gridCol w="2878525"/>
                <a:gridCol w="2878525"/>
                <a:gridCol w="2878525"/>
                <a:gridCol w="2878525"/>
              </a:tblGrid>
              <a:tr h="4766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Working  =  254.0687579095523 + -0.36Age + 0.06Weekly Earnings + 27.82ELnew_Bachelor &amp; Associate + 12.99ELnew_Doctoral Degree + 31.07ELnew_High School &amp; Some College + 37.37ELnew_Master &amp; Prof + -262.97Employment Status_Not in labor force + -241.15Employment Status_Unemployed + 21.01Gender_Male + -0.56Cnew_1 + -10.87Cnew_2 + -3.93Cnew_3 + -13.93Cnew_4 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</a:tr>
              <a:tr h="48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Family Time  =  -0.8237562147634512 + -0.02Age + 2.10ELnew_Bachelor &amp; Associate + 3.54ELnew_Doctoral Degree + 1.54ELnew_High School &amp; Some College + 2.31ELnew_Master &amp; Prof + 0.64Employment Status_Not in labor force + -0.08Employment Status_Unemployed + -0.37Gender_Male + 2.72Cnew_1 + 4.04Cnew_2 + 4.12Cnew_3 + 4.88Cnew_4 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48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Leisure  =  22.910276812297283 + 0.08Age + -3.22ELnew_Bachelor &amp; Associate + -5.87ELnew_Doctoral Degree + -1.92ELnew_High School &amp; Some College + -3.63ELnew_Master &amp; Prof + 3.03Employment Status_Not in labor force + 2.64Employment Status_Unemployed + 2.08Gender_Male + -2.63Cnew_1 + -4.31Cnew_2 + -5.73Cnew_3 + -5.82Cnew_4 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</a:tr>
              <a:tr h="487175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Necessary Activities  =  38.092503758389014 + -0.05Age + 0.46ELnew_Bachelor &amp; Associate + 0.87ELnew_Doctoral Degree + -0.47ELnew_High School &amp; Some College + 1.03ELnew_Master &amp; Prof + -3.85Employment Status_Not in labor force + -3.57Employment Status_Unemployed + -1.73Gender_Male + 0.03Cnew_1 + 0.34Cnew_2 + 1.55Cnew_3 + 0.95Cnew_4 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40400" y="1128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2012  TIME SPENDING PATTERN-SEGMENTATION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176" name="Shape 176"/>
          <p:cNvGraphicFramePr/>
          <p:nvPr/>
        </p:nvGraphicFramePr>
        <p:xfrm>
          <a:off x="718975" y="142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{2BB8D227-1D7D-47DC-B793-4384529BDCF0}</a:tableStyleId>
              </a:tblPr>
              <a:tblGrid>
                <a:gridCol w="2504225"/>
                <a:gridCol w="2457325"/>
                <a:gridCol w="2506400"/>
                <a:gridCol w="2548900"/>
              </a:tblGrid>
              <a:tr h="371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en-US" sz="1400" u="none" cap="none" strike="noStrike"/>
                        <a:t>Relationship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Age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 Status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Education Level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235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Working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-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Unem: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+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704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NILF: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vMerge="1"/>
              </a:tr>
              <a:tr h="4235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Family Time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-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Unem: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+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704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NILF: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vMerge="1"/>
              </a:tr>
              <a:tr h="4235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Leisure Activities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+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Unem: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-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</a:tr>
              <a:tr h="570450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NILF: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 vMerge="1"/>
              </a:tr>
              <a:tr h="4235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/>
                        <a:t>-</a:t>
                      </a:r>
                      <a:endParaRPr sz="30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Unem: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+</a:t>
                      </a:r>
                      <a:endParaRPr sz="24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5704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Necessary Activities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NILF: </a:t>
                      </a: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6FF99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51575" y="1128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BABY CARE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25" y="1394175"/>
            <a:ext cx="103352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18075" y="793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bin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LEISURE TIME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3010525" y="2977600"/>
            <a:ext cx="1764300" cy="306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5595800" y="2977600"/>
            <a:ext cx="1619700" cy="29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83975" y="1424075"/>
            <a:ext cx="9323100" cy="978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higher weekly earning is the less leisure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all age generations, age is negatively related to leisure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87925" y="122750"/>
            <a:ext cx="7041600" cy="7695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bin"/>
                <a:ea typeface="Cabin"/>
                <a:cs typeface="Cabin"/>
                <a:sym typeface="Cabin"/>
              </a:rPr>
              <a:t>Great Recession（2008-2009）</a:t>
            </a:r>
            <a:endParaRPr b="0" i="0" sz="2400" u="none" cap="none" strike="noStrike">
              <a:solidFill>
                <a:srgbClr val="262626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775" y="1066825"/>
            <a:ext cx="8280801" cy="570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187925" y="2024725"/>
            <a:ext cx="25365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         </a:t>
            </a:r>
            <a:r>
              <a:rPr b="1" lang="en-US"/>
              <a:t>Working </a:t>
            </a:r>
            <a:endParaRPr b="1"/>
          </a:p>
        </p:txBody>
      </p:sp>
      <p:sp>
        <p:nvSpPr>
          <p:cNvPr id="199" name="Shape 199"/>
          <p:cNvSpPr txBox="1"/>
          <p:nvPr/>
        </p:nvSpPr>
        <p:spPr>
          <a:xfrm>
            <a:off x="634050" y="4832475"/>
            <a:ext cx="1128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Leisure</a:t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10341375" y="2079025"/>
            <a:ext cx="1432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Family Time</a:t>
            </a:r>
            <a:endParaRPr b="1"/>
          </a:p>
        </p:txBody>
      </p:sp>
      <p:sp>
        <p:nvSpPr>
          <p:cNvPr id="201" name="Shape 201"/>
          <p:cNvSpPr txBox="1"/>
          <p:nvPr/>
        </p:nvSpPr>
        <p:spPr>
          <a:xfrm>
            <a:off x="10341375" y="4832475"/>
            <a:ext cx="1323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Necessary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Activities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