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91" r:id="rId2"/>
    <p:sldId id="804" r:id="rId3"/>
    <p:sldId id="863" r:id="rId4"/>
    <p:sldId id="864" r:id="rId5"/>
    <p:sldId id="810" r:id="rId6"/>
    <p:sldId id="805" r:id="rId7"/>
    <p:sldId id="812" r:id="rId8"/>
    <p:sldId id="806" r:id="rId9"/>
    <p:sldId id="865" r:id="rId10"/>
    <p:sldId id="815" r:id="rId11"/>
    <p:sldId id="816" r:id="rId12"/>
    <p:sldId id="819" r:id="rId13"/>
    <p:sldId id="818" r:id="rId14"/>
    <p:sldId id="821" r:id="rId15"/>
    <p:sldId id="820" r:id="rId16"/>
    <p:sldId id="823" r:id="rId17"/>
    <p:sldId id="824" r:id="rId18"/>
    <p:sldId id="825" r:id="rId19"/>
    <p:sldId id="826" r:id="rId20"/>
    <p:sldId id="827" r:id="rId21"/>
    <p:sldId id="828" r:id="rId22"/>
    <p:sldId id="822" r:id="rId23"/>
    <p:sldId id="829" r:id="rId24"/>
    <p:sldId id="830" r:id="rId25"/>
    <p:sldId id="831" r:id="rId26"/>
    <p:sldId id="832" r:id="rId27"/>
    <p:sldId id="833" r:id="rId28"/>
    <p:sldId id="807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08" r:id="rId39"/>
    <p:sldId id="843" r:id="rId40"/>
    <p:sldId id="847" r:id="rId41"/>
    <p:sldId id="848" r:id="rId42"/>
    <p:sldId id="849" r:id="rId43"/>
    <p:sldId id="844" r:id="rId44"/>
    <p:sldId id="850" r:id="rId45"/>
    <p:sldId id="851" r:id="rId46"/>
    <p:sldId id="852" r:id="rId47"/>
    <p:sldId id="845" r:id="rId48"/>
    <p:sldId id="853" r:id="rId49"/>
    <p:sldId id="854" r:id="rId50"/>
    <p:sldId id="855" r:id="rId51"/>
    <p:sldId id="856" r:id="rId52"/>
    <p:sldId id="862" r:id="rId53"/>
    <p:sldId id="866" r:id="rId54"/>
    <p:sldId id="861" r:id="rId55"/>
    <p:sldId id="867" r:id="rId56"/>
    <p:sldId id="79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E9988"/>
    <a:srgbClr val="F9AD70"/>
    <a:srgbClr val="FBCA92"/>
    <a:srgbClr val="5B3518"/>
    <a:srgbClr val="274672"/>
    <a:srgbClr val="3C7CA0"/>
    <a:srgbClr val="69A1C2"/>
    <a:srgbClr val="507498"/>
    <a:srgbClr val="E0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99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80795" y="1576996"/>
            <a:ext cx="88875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/>
              </a:rPr>
              <a:t>유형별 임대주택 설계 시 </a:t>
            </a:r>
            <a:endParaRPr lang="en-US" altLang="ko-KR" sz="28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2800" b="1" dirty="0">
                <a:solidFill>
                  <a:schemeClr val="accent4"/>
                </a:solidFill>
                <a:effectLst/>
              </a:rPr>
              <a:t>단지 내 적정 주차 수요</a:t>
            </a:r>
            <a:r>
              <a:rPr lang="ko-KR" alt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/>
              </a:rPr>
              <a:t>예측</a:t>
            </a:r>
          </a:p>
          <a:p>
            <a:pPr algn="ctr"/>
            <a:endParaRPr lang="en-US" altLang="ko-KR" sz="3600" dirty="0">
              <a:effectLst/>
            </a:endParaRPr>
          </a:p>
          <a:p>
            <a:pPr algn="ctr"/>
            <a:br>
              <a:rPr lang="ko-KR" altLang="en-US" sz="3600" dirty="0">
                <a:effectLst/>
              </a:rPr>
            </a:br>
            <a:r>
              <a:rPr lang="en-US" altLang="ko-KR" sz="1400" dirty="0" err="1">
                <a:solidFill>
                  <a:schemeClr val="bg1"/>
                </a:solidFill>
                <a:effectLst/>
              </a:rPr>
              <a:t>Pla</a:t>
            </a:r>
            <a:r>
              <a:rPr lang="en-US" altLang="ko-KR" sz="1400" dirty="0" err="1">
                <a:solidFill>
                  <a:schemeClr val="bg1"/>
                </a:solidFill>
              </a:rPr>
              <a:t>ydata</a:t>
            </a:r>
            <a:r>
              <a:rPr lang="en-US" altLang="ko-KR" sz="1400" dirty="0">
                <a:solidFill>
                  <a:schemeClr val="bg1"/>
                </a:solidFill>
              </a:rPr>
              <a:t> AI 22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baseline="30000" dirty="0">
                <a:solidFill>
                  <a:schemeClr val="bg1"/>
                </a:solidFill>
              </a:rPr>
              <a:t>nd</a:t>
            </a:r>
            <a:r>
              <a:rPr lang="en-US" altLang="ko-KR" sz="1400" dirty="0">
                <a:solidFill>
                  <a:schemeClr val="bg1"/>
                </a:solidFill>
              </a:rPr>
              <a:t> project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팀 </a:t>
            </a:r>
            <a:r>
              <a:rPr lang="ko-KR" altLang="en-US" sz="1400" dirty="0" err="1">
                <a:solidFill>
                  <a:schemeClr val="bg1"/>
                </a:solidFill>
              </a:rPr>
              <a:t>고영현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노민경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전유진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9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지하철역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환승노선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수 반영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155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4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8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0975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임대보증금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‘-’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308E1-18C5-AF71-754E-895893CCA8FA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26,826,528.0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F4C59-AA22-81C7-BCFB-210CC2B50B48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8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임대료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943039" y="4086397"/>
            <a:ext cx="2829831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7B584-84BC-E245-7649-71B22B8FD191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1,995,598.0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B8BD7F-FA38-DB20-02B8-206F588FD5E8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07013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4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지하철 역수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Code=['C1616','C1875','C2258','C1874','C1004','C1350','C2583','C1983','C2100','C1068','C2644','C1649','C1312','C1704','C1005','C2156','C1175','C1424','C2216','C2520']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code: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print(train[train['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== 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1564E-04D7-6FC7-4AB1-6034573AC966}"/>
              </a:ext>
            </a:extLst>
          </p:cNvPr>
          <p:cNvSpPr/>
          <p:nvPr/>
        </p:nvSpPr>
        <p:spPr>
          <a:xfrm>
            <a:off x="10446708" y="2625245"/>
            <a:ext cx="1502188" cy="454292"/>
          </a:xfrm>
          <a:custGeom>
            <a:avLst/>
            <a:gdLst>
              <a:gd name="connsiteX0" fmla="*/ 0 w 1502188"/>
              <a:gd name="connsiteY0" fmla="*/ 0 h 454292"/>
              <a:gd name="connsiteX1" fmla="*/ 485707 w 1502188"/>
              <a:gd name="connsiteY1" fmla="*/ 0 h 454292"/>
              <a:gd name="connsiteX2" fmla="*/ 971415 w 1502188"/>
              <a:gd name="connsiteY2" fmla="*/ 0 h 454292"/>
              <a:gd name="connsiteX3" fmla="*/ 1502188 w 1502188"/>
              <a:gd name="connsiteY3" fmla="*/ 0 h 454292"/>
              <a:gd name="connsiteX4" fmla="*/ 1502188 w 1502188"/>
              <a:gd name="connsiteY4" fmla="*/ 454292 h 454292"/>
              <a:gd name="connsiteX5" fmla="*/ 986437 w 1502188"/>
              <a:gd name="connsiteY5" fmla="*/ 454292 h 454292"/>
              <a:gd name="connsiteX6" fmla="*/ 470686 w 1502188"/>
              <a:gd name="connsiteY6" fmla="*/ 454292 h 454292"/>
              <a:gd name="connsiteX7" fmla="*/ 0 w 1502188"/>
              <a:gd name="connsiteY7" fmla="*/ 454292 h 454292"/>
              <a:gd name="connsiteX8" fmla="*/ 0 w 1502188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188" h="454292" fill="none" extrusionOk="0">
                <a:moveTo>
                  <a:pt x="0" y="0"/>
                </a:moveTo>
                <a:cubicBezTo>
                  <a:pt x="224283" y="-36583"/>
                  <a:pt x="254294" y="26412"/>
                  <a:pt x="485707" y="0"/>
                </a:cubicBezTo>
                <a:cubicBezTo>
                  <a:pt x="717120" y="-26412"/>
                  <a:pt x="737930" y="50535"/>
                  <a:pt x="971415" y="0"/>
                </a:cubicBezTo>
                <a:cubicBezTo>
                  <a:pt x="1204900" y="-50535"/>
                  <a:pt x="1341155" y="7478"/>
                  <a:pt x="1502188" y="0"/>
                </a:cubicBezTo>
                <a:cubicBezTo>
                  <a:pt x="1537579" y="141879"/>
                  <a:pt x="1499527" y="239904"/>
                  <a:pt x="1502188" y="454292"/>
                </a:cubicBezTo>
                <a:cubicBezTo>
                  <a:pt x="1311462" y="491369"/>
                  <a:pt x="1192047" y="424988"/>
                  <a:pt x="986437" y="454292"/>
                </a:cubicBezTo>
                <a:cubicBezTo>
                  <a:pt x="780827" y="483596"/>
                  <a:pt x="683348" y="433763"/>
                  <a:pt x="470686" y="454292"/>
                </a:cubicBezTo>
                <a:cubicBezTo>
                  <a:pt x="258024" y="474821"/>
                  <a:pt x="168290" y="420895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02188" h="454292" stroke="0" extrusionOk="0">
                <a:moveTo>
                  <a:pt x="0" y="0"/>
                </a:moveTo>
                <a:cubicBezTo>
                  <a:pt x="165550" y="-22551"/>
                  <a:pt x="312921" y="2862"/>
                  <a:pt x="485707" y="0"/>
                </a:cubicBezTo>
                <a:cubicBezTo>
                  <a:pt x="658493" y="-2862"/>
                  <a:pt x="812415" y="37385"/>
                  <a:pt x="971415" y="0"/>
                </a:cubicBezTo>
                <a:cubicBezTo>
                  <a:pt x="1130415" y="-37385"/>
                  <a:pt x="1288550" y="59187"/>
                  <a:pt x="1502188" y="0"/>
                </a:cubicBezTo>
                <a:cubicBezTo>
                  <a:pt x="1506823" y="133098"/>
                  <a:pt x="1474792" y="307347"/>
                  <a:pt x="1502188" y="454292"/>
                </a:cubicBezTo>
                <a:cubicBezTo>
                  <a:pt x="1392308" y="472148"/>
                  <a:pt x="1090106" y="414064"/>
                  <a:pt x="986437" y="454292"/>
                </a:cubicBezTo>
                <a:cubicBezTo>
                  <a:pt x="882768" y="494520"/>
                  <a:pt x="679315" y="405166"/>
                  <a:pt x="515751" y="454292"/>
                </a:cubicBezTo>
                <a:cubicBezTo>
                  <a:pt x="352187" y="503418"/>
                  <a:pt x="240830" y="413772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158BA8-1B78-D5FC-6757-F79E4B05A7E1}"/>
              </a:ext>
            </a:extLst>
          </p:cNvPr>
          <p:cNvSpPr/>
          <p:nvPr/>
        </p:nvSpPr>
        <p:spPr>
          <a:xfrm>
            <a:off x="9181578" y="5620006"/>
            <a:ext cx="2767318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FABE4-F58E-EB89-A54E-2C8B84078C50}"/>
              </a:ext>
            </a:extLst>
          </p:cNvPr>
          <p:cNvSpPr/>
          <p:nvPr/>
        </p:nvSpPr>
        <p:spPr>
          <a:xfrm>
            <a:off x="9361714" y="5743258"/>
            <a:ext cx="2587182" cy="454292"/>
          </a:xfrm>
          <a:custGeom>
            <a:avLst/>
            <a:gdLst>
              <a:gd name="connsiteX0" fmla="*/ 0 w 2587182"/>
              <a:gd name="connsiteY0" fmla="*/ 0 h 454292"/>
              <a:gd name="connsiteX1" fmla="*/ 491565 w 2587182"/>
              <a:gd name="connsiteY1" fmla="*/ 0 h 454292"/>
              <a:gd name="connsiteX2" fmla="*/ 1060745 w 2587182"/>
              <a:gd name="connsiteY2" fmla="*/ 0 h 454292"/>
              <a:gd name="connsiteX3" fmla="*/ 1552309 w 2587182"/>
              <a:gd name="connsiteY3" fmla="*/ 0 h 454292"/>
              <a:gd name="connsiteX4" fmla="*/ 2095617 w 2587182"/>
              <a:gd name="connsiteY4" fmla="*/ 0 h 454292"/>
              <a:gd name="connsiteX5" fmla="*/ 2587182 w 2587182"/>
              <a:gd name="connsiteY5" fmla="*/ 0 h 454292"/>
              <a:gd name="connsiteX6" fmla="*/ 2587182 w 2587182"/>
              <a:gd name="connsiteY6" fmla="*/ 454292 h 454292"/>
              <a:gd name="connsiteX7" fmla="*/ 2018002 w 2587182"/>
              <a:gd name="connsiteY7" fmla="*/ 454292 h 454292"/>
              <a:gd name="connsiteX8" fmla="*/ 1474694 w 2587182"/>
              <a:gd name="connsiteY8" fmla="*/ 454292 h 454292"/>
              <a:gd name="connsiteX9" fmla="*/ 1009001 w 2587182"/>
              <a:gd name="connsiteY9" fmla="*/ 454292 h 454292"/>
              <a:gd name="connsiteX10" fmla="*/ 517436 w 2587182"/>
              <a:gd name="connsiteY10" fmla="*/ 454292 h 454292"/>
              <a:gd name="connsiteX11" fmla="*/ 0 w 2587182"/>
              <a:gd name="connsiteY11" fmla="*/ 454292 h 454292"/>
              <a:gd name="connsiteX12" fmla="*/ 0 w 2587182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182" h="454292" fill="none" extrusionOk="0">
                <a:moveTo>
                  <a:pt x="0" y="0"/>
                </a:moveTo>
                <a:cubicBezTo>
                  <a:pt x="193789" y="-55279"/>
                  <a:pt x="245931" y="13818"/>
                  <a:pt x="491565" y="0"/>
                </a:cubicBezTo>
                <a:cubicBezTo>
                  <a:pt x="737199" y="-13818"/>
                  <a:pt x="884890" y="22306"/>
                  <a:pt x="1060745" y="0"/>
                </a:cubicBezTo>
                <a:cubicBezTo>
                  <a:pt x="1236600" y="-22306"/>
                  <a:pt x="1356218" y="26668"/>
                  <a:pt x="1552309" y="0"/>
                </a:cubicBezTo>
                <a:cubicBezTo>
                  <a:pt x="1748400" y="-26668"/>
                  <a:pt x="1950041" y="14662"/>
                  <a:pt x="2095617" y="0"/>
                </a:cubicBezTo>
                <a:cubicBezTo>
                  <a:pt x="2241193" y="-14662"/>
                  <a:pt x="2365669" y="1377"/>
                  <a:pt x="2587182" y="0"/>
                </a:cubicBezTo>
                <a:cubicBezTo>
                  <a:pt x="2635036" y="176205"/>
                  <a:pt x="2584809" y="335303"/>
                  <a:pt x="2587182" y="454292"/>
                </a:cubicBezTo>
                <a:cubicBezTo>
                  <a:pt x="2330889" y="498892"/>
                  <a:pt x="2214946" y="398363"/>
                  <a:pt x="2018002" y="454292"/>
                </a:cubicBezTo>
                <a:cubicBezTo>
                  <a:pt x="1821058" y="510221"/>
                  <a:pt x="1743318" y="446771"/>
                  <a:pt x="1474694" y="454292"/>
                </a:cubicBezTo>
                <a:cubicBezTo>
                  <a:pt x="1206070" y="461813"/>
                  <a:pt x="1211626" y="401793"/>
                  <a:pt x="1009001" y="454292"/>
                </a:cubicBezTo>
                <a:cubicBezTo>
                  <a:pt x="806376" y="506791"/>
                  <a:pt x="740604" y="404584"/>
                  <a:pt x="517436" y="454292"/>
                </a:cubicBezTo>
                <a:cubicBezTo>
                  <a:pt x="294269" y="504000"/>
                  <a:pt x="127690" y="434834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587182" h="454292" stroke="0" extrusionOk="0">
                <a:moveTo>
                  <a:pt x="0" y="0"/>
                </a:moveTo>
                <a:cubicBezTo>
                  <a:pt x="101170" y="-33795"/>
                  <a:pt x="310680" y="45906"/>
                  <a:pt x="491565" y="0"/>
                </a:cubicBezTo>
                <a:cubicBezTo>
                  <a:pt x="672451" y="-45906"/>
                  <a:pt x="759686" y="56599"/>
                  <a:pt x="983129" y="0"/>
                </a:cubicBezTo>
                <a:cubicBezTo>
                  <a:pt x="1206572" y="-56599"/>
                  <a:pt x="1312224" y="33929"/>
                  <a:pt x="1474694" y="0"/>
                </a:cubicBezTo>
                <a:cubicBezTo>
                  <a:pt x="1637164" y="-33929"/>
                  <a:pt x="1909770" y="37142"/>
                  <a:pt x="2043874" y="0"/>
                </a:cubicBezTo>
                <a:cubicBezTo>
                  <a:pt x="2177978" y="-37142"/>
                  <a:pt x="2473602" y="23256"/>
                  <a:pt x="2587182" y="0"/>
                </a:cubicBezTo>
                <a:cubicBezTo>
                  <a:pt x="2591096" y="97193"/>
                  <a:pt x="2550965" y="265020"/>
                  <a:pt x="2587182" y="454292"/>
                </a:cubicBezTo>
                <a:cubicBezTo>
                  <a:pt x="2339328" y="505470"/>
                  <a:pt x="2178233" y="388628"/>
                  <a:pt x="2018002" y="454292"/>
                </a:cubicBezTo>
                <a:cubicBezTo>
                  <a:pt x="1857771" y="519956"/>
                  <a:pt x="1712186" y="434027"/>
                  <a:pt x="1500566" y="454292"/>
                </a:cubicBezTo>
                <a:cubicBezTo>
                  <a:pt x="1288946" y="474557"/>
                  <a:pt x="1087146" y="406436"/>
                  <a:pt x="931386" y="454292"/>
                </a:cubicBezTo>
                <a:cubicBezTo>
                  <a:pt x="775626" y="502148"/>
                  <a:pt x="425745" y="452420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E85864-C3F1-E693-DDB5-F4646121675C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60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660829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24376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 수의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이므로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값을 모두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6C1DBC-476D-4FA7-5770-BC8B8C9C6823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1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0975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버스정거장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79" y="1968527"/>
            <a:ext cx="10559179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변경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68888-BB7C-DC0D-4155-CA4D88AE2E0E}"/>
              </a:ext>
            </a:extLst>
          </p:cNvPr>
          <p:cNvSpPr/>
          <p:nvPr/>
        </p:nvSpPr>
        <p:spPr>
          <a:xfrm>
            <a:off x="6873225" y="2726455"/>
            <a:ext cx="1589871" cy="454292"/>
          </a:xfrm>
          <a:custGeom>
            <a:avLst/>
            <a:gdLst>
              <a:gd name="connsiteX0" fmla="*/ 0 w 1589871"/>
              <a:gd name="connsiteY0" fmla="*/ 0 h 454292"/>
              <a:gd name="connsiteX1" fmla="*/ 514058 w 1589871"/>
              <a:gd name="connsiteY1" fmla="*/ 0 h 454292"/>
              <a:gd name="connsiteX2" fmla="*/ 1028117 w 1589871"/>
              <a:gd name="connsiteY2" fmla="*/ 0 h 454292"/>
              <a:gd name="connsiteX3" fmla="*/ 1589871 w 1589871"/>
              <a:gd name="connsiteY3" fmla="*/ 0 h 454292"/>
              <a:gd name="connsiteX4" fmla="*/ 1589871 w 1589871"/>
              <a:gd name="connsiteY4" fmla="*/ 454292 h 454292"/>
              <a:gd name="connsiteX5" fmla="*/ 1044015 w 1589871"/>
              <a:gd name="connsiteY5" fmla="*/ 454292 h 454292"/>
              <a:gd name="connsiteX6" fmla="*/ 498160 w 1589871"/>
              <a:gd name="connsiteY6" fmla="*/ 454292 h 454292"/>
              <a:gd name="connsiteX7" fmla="*/ 0 w 1589871"/>
              <a:gd name="connsiteY7" fmla="*/ 454292 h 454292"/>
              <a:gd name="connsiteX8" fmla="*/ 0 w 1589871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871" h="454292" fill="none" extrusionOk="0">
                <a:moveTo>
                  <a:pt x="0" y="0"/>
                </a:moveTo>
                <a:cubicBezTo>
                  <a:pt x="161034" y="-19176"/>
                  <a:pt x="397856" y="60364"/>
                  <a:pt x="514058" y="0"/>
                </a:cubicBezTo>
                <a:cubicBezTo>
                  <a:pt x="630260" y="-60364"/>
                  <a:pt x="816991" y="22182"/>
                  <a:pt x="1028117" y="0"/>
                </a:cubicBezTo>
                <a:cubicBezTo>
                  <a:pt x="1239243" y="-22182"/>
                  <a:pt x="1439509" y="62040"/>
                  <a:pt x="1589871" y="0"/>
                </a:cubicBezTo>
                <a:cubicBezTo>
                  <a:pt x="1625262" y="141879"/>
                  <a:pt x="1587210" y="239904"/>
                  <a:pt x="1589871" y="454292"/>
                </a:cubicBezTo>
                <a:cubicBezTo>
                  <a:pt x="1392675" y="510946"/>
                  <a:pt x="1162980" y="424138"/>
                  <a:pt x="1044015" y="454292"/>
                </a:cubicBezTo>
                <a:cubicBezTo>
                  <a:pt x="925050" y="484446"/>
                  <a:pt x="637849" y="432906"/>
                  <a:pt x="498160" y="454292"/>
                </a:cubicBezTo>
                <a:cubicBezTo>
                  <a:pt x="358471" y="475678"/>
                  <a:pt x="160802" y="444658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89871" h="454292" stroke="0" extrusionOk="0">
                <a:moveTo>
                  <a:pt x="0" y="0"/>
                </a:moveTo>
                <a:cubicBezTo>
                  <a:pt x="135807" y="-13565"/>
                  <a:pt x="409096" y="45981"/>
                  <a:pt x="514058" y="0"/>
                </a:cubicBezTo>
                <a:cubicBezTo>
                  <a:pt x="619020" y="-45981"/>
                  <a:pt x="778193" y="54425"/>
                  <a:pt x="1028117" y="0"/>
                </a:cubicBezTo>
                <a:cubicBezTo>
                  <a:pt x="1278041" y="-54425"/>
                  <a:pt x="1409980" y="41883"/>
                  <a:pt x="1589871" y="0"/>
                </a:cubicBezTo>
                <a:cubicBezTo>
                  <a:pt x="1594506" y="133098"/>
                  <a:pt x="1562475" y="307347"/>
                  <a:pt x="1589871" y="454292"/>
                </a:cubicBezTo>
                <a:cubicBezTo>
                  <a:pt x="1404007" y="510540"/>
                  <a:pt x="1288433" y="431067"/>
                  <a:pt x="1044015" y="454292"/>
                </a:cubicBezTo>
                <a:cubicBezTo>
                  <a:pt x="799597" y="477517"/>
                  <a:pt x="743139" y="400414"/>
                  <a:pt x="545856" y="454292"/>
                </a:cubicBezTo>
                <a:cubicBezTo>
                  <a:pt x="348573" y="508170"/>
                  <a:pt x="167576" y="389963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37440-7EB8-BD0A-8FD9-174C3FDAE802}"/>
              </a:ext>
            </a:extLst>
          </p:cNvPr>
          <p:cNvSpPr/>
          <p:nvPr/>
        </p:nvSpPr>
        <p:spPr>
          <a:xfrm>
            <a:off x="2860110" y="5111614"/>
            <a:ext cx="6471780" cy="869790"/>
          </a:xfrm>
          <a:custGeom>
            <a:avLst/>
            <a:gdLst>
              <a:gd name="connsiteX0" fmla="*/ 0 w 6471780"/>
              <a:gd name="connsiteY0" fmla="*/ 0 h 869790"/>
              <a:gd name="connsiteX1" fmla="*/ 394190 w 6471780"/>
              <a:gd name="connsiteY1" fmla="*/ 0 h 869790"/>
              <a:gd name="connsiteX2" fmla="*/ 1047252 w 6471780"/>
              <a:gd name="connsiteY2" fmla="*/ 0 h 869790"/>
              <a:gd name="connsiteX3" fmla="*/ 1700313 w 6471780"/>
              <a:gd name="connsiteY3" fmla="*/ 0 h 869790"/>
              <a:gd name="connsiteX4" fmla="*/ 2288657 w 6471780"/>
              <a:gd name="connsiteY4" fmla="*/ 0 h 869790"/>
              <a:gd name="connsiteX5" fmla="*/ 2877000 w 6471780"/>
              <a:gd name="connsiteY5" fmla="*/ 0 h 869790"/>
              <a:gd name="connsiteX6" fmla="*/ 3594780 w 6471780"/>
              <a:gd name="connsiteY6" fmla="*/ 0 h 869790"/>
              <a:gd name="connsiteX7" fmla="*/ 4312559 w 6471780"/>
              <a:gd name="connsiteY7" fmla="*/ 0 h 869790"/>
              <a:gd name="connsiteX8" fmla="*/ 5030338 w 6471780"/>
              <a:gd name="connsiteY8" fmla="*/ 0 h 869790"/>
              <a:gd name="connsiteX9" fmla="*/ 5489246 w 6471780"/>
              <a:gd name="connsiteY9" fmla="*/ 0 h 869790"/>
              <a:gd name="connsiteX10" fmla="*/ 6471780 w 6471780"/>
              <a:gd name="connsiteY10" fmla="*/ 0 h 869790"/>
              <a:gd name="connsiteX11" fmla="*/ 6471780 w 6471780"/>
              <a:gd name="connsiteY11" fmla="*/ 408801 h 869790"/>
              <a:gd name="connsiteX12" fmla="*/ 6471780 w 6471780"/>
              <a:gd name="connsiteY12" fmla="*/ 869790 h 869790"/>
              <a:gd name="connsiteX13" fmla="*/ 6012872 w 6471780"/>
              <a:gd name="connsiteY13" fmla="*/ 869790 h 869790"/>
              <a:gd name="connsiteX14" fmla="*/ 5489246 w 6471780"/>
              <a:gd name="connsiteY14" fmla="*/ 869790 h 869790"/>
              <a:gd name="connsiteX15" fmla="*/ 4836185 w 6471780"/>
              <a:gd name="connsiteY15" fmla="*/ 869790 h 869790"/>
              <a:gd name="connsiteX16" fmla="*/ 4247841 w 6471780"/>
              <a:gd name="connsiteY16" fmla="*/ 869790 h 869790"/>
              <a:gd name="connsiteX17" fmla="*/ 3853651 w 6471780"/>
              <a:gd name="connsiteY17" fmla="*/ 869790 h 869790"/>
              <a:gd name="connsiteX18" fmla="*/ 3135872 w 6471780"/>
              <a:gd name="connsiteY18" fmla="*/ 869790 h 869790"/>
              <a:gd name="connsiteX19" fmla="*/ 2741681 w 6471780"/>
              <a:gd name="connsiteY19" fmla="*/ 869790 h 869790"/>
              <a:gd name="connsiteX20" fmla="*/ 2347491 w 6471780"/>
              <a:gd name="connsiteY20" fmla="*/ 869790 h 869790"/>
              <a:gd name="connsiteX21" fmla="*/ 1759147 w 6471780"/>
              <a:gd name="connsiteY21" fmla="*/ 869790 h 869790"/>
              <a:gd name="connsiteX22" fmla="*/ 1106086 w 6471780"/>
              <a:gd name="connsiteY22" fmla="*/ 869790 h 869790"/>
              <a:gd name="connsiteX23" fmla="*/ 517742 w 6471780"/>
              <a:gd name="connsiteY23" fmla="*/ 869790 h 869790"/>
              <a:gd name="connsiteX24" fmla="*/ 0 w 6471780"/>
              <a:gd name="connsiteY24" fmla="*/ 869790 h 869790"/>
              <a:gd name="connsiteX25" fmla="*/ 0 w 6471780"/>
              <a:gd name="connsiteY25" fmla="*/ 452291 h 869790"/>
              <a:gd name="connsiteX26" fmla="*/ 0 w 6471780"/>
              <a:gd name="connsiteY26" fmla="*/ 0 h 86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71780" h="869790" fill="none" extrusionOk="0">
                <a:moveTo>
                  <a:pt x="0" y="0"/>
                </a:moveTo>
                <a:cubicBezTo>
                  <a:pt x="169297" y="-6087"/>
                  <a:pt x="237018" y="41708"/>
                  <a:pt x="394190" y="0"/>
                </a:cubicBezTo>
                <a:cubicBezTo>
                  <a:pt x="551362" y="-41708"/>
                  <a:pt x="825849" y="70128"/>
                  <a:pt x="1047252" y="0"/>
                </a:cubicBezTo>
                <a:cubicBezTo>
                  <a:pt x="1268655" y="-70128"/>
                  <a:pt x="1467534" y="28463"/>
                  <a:pt x="1700313" y="0"/>
                </a:cubicBezTo>
                <a:cubicBezTo>
                  <a:pt x="1933092" y="-28463"/>
                  <a:pt x="2011652" y="24741"/>
                  <a:pt x="2288657" y="0"/>
                </a:cubicBezTo>
                <a:cubicBezTo>
                  <a:pt x="2565662" y="-24741"/>
                  <a:pt x="2712652" y="64186"/>
                  <a:pt x="2877000" y="0"/>
                </a:cubicBezTo>
                <a:cubicBezTo>
                  <a:pt x="3041348" y="-64186"/>
                  <a:pt x="3253133" y="54287"/>
                  <a:pt x="3594780" y="0"/>
                </a:cubicBezTo>
                <a:cubicBezTo>
                  <a:pt x="3936427" y="-54287"/>
                  <a:pt x="4117940" y="18101"/>
                  <a:pt x="4312559" y="0"/>
                </a:cubicBezTo>
                <a:cubicBezTo>
                  <a:pt x="4507178" y="-18101"/>
                  <a:pt x="4849177" y="2254"/>
                  <a:pt x="5030338" y="0"/>
                </a:cubicBezTo>
                <a:cubicBezTo>
                  <a:pt x="5211499" y="-2254"/>
                  <a:pt x="5357327" y="30572"/>
                  <a:pt x="5489246" y="0"/>
                </a:cubicBezTo>
                <a:cubicBezTo>
                  <a:pt x="5621165" y="-30572"/>
                  <a:pt x="6184800" y="12084"/>
                  <a:pt x="6471780" y="0"/>
                </a:cubicBezTo>
                <a:cubicBezTo>
                  <a:pt x="6476566" y="87597"/>
                  <a:pt x="6465688" y="250133"/>
                  <a:pt x="6471780" y="408801"/>
                </a:cubicBezTo>
                <a:cubicBezTo>
                  <a:pt x="6477872" y="567469"/>
                  <a:pt x="6446128" y="646310"/>
                  <a:pt x="6471780" y="869790"/>
                </a:cubicBezTo>
                <a:cubicBezTo>
                  <a:pt x="6290767" y="903844"/>
                  <a:pt x="6230145" y="838837"/>
                  <a:pt x="6012872" y="869790"/>
                </a:cubicBezTo>
                <a:cubicBezTo>
                  <a:pt x="5795599" y="900743"/>
                  <a:pt x="5698164" y="815709"/>
                  <a:pt x="5489246" y="869790"/>
                </a:cubicBezTo>
                <a:cubicBezTo>
                  <a:pt x="5280328" y="923871"/>
                  <a:pt x="4986479" y="801661"/>
                  <a:pt x="4836185" y="869790"/>
                </a:cubicBezTo>
                <a:cubicBezTo>
                  <a:pt x="4685891" y="937919"/>
                  <a:pt x="4460107" y="841058"/>
                  <a:pt x="4247841" y="869790"/>
                </a:cubicBezTo>
                <a:cubicBezTo>
                  <a:pt x="4035575" y="898522"/>
                  <a:pt x="3949182" y="833129"/>
                  <a:pt x="3853651" y="869790"/>
                </a:cubicBezTo>
                <a:cubicBezTo>
                  <a:pt x="3758120" y="906451"/>
                  <a:pt x="3475855" y="796193"/>
                  <a:pt x="3135872" y="869790"/>
                </a:cubicBezTo>
                <a:cubicBezTo>
                  <a:pt x="2795889" y="943387"/>
                  <a:pt x="2901557" y="843112"/>
                  <a:pt x="2741681" y="869790"/>
                </a:cubicBezTo>
                <a:cubicBezTo>
                  <a:pt x="2581805" y="896468"/>
                  <a:pt x="2542438" y="830591"/>
                  <a:pt x="2347491" y="869790"/>
                </a:cubicBezTo>
                <a:cubicBezTo>
                  <a:pt x="2152544" y="908989"/>
                  <a:pt x="2013631" y="799543"/>
                  <a:pt x="1759147" y="869790"/>
                </a:cubicBezTo>
                <a:cubicBezTo>
                  <a:pt x="1504663" y="940037"/>
                  <a:pt x="1424557" y="837334"/>
                  <a:pt x="1106086" y="869790"/>
                </a:cubicBezTo>
                <a:cubicBezTo>
                  <a:pt x="787615" y="902246"/>
                  <a:pt x="652599" y="807286"/>
                  <a:pt x="517742" y="869790"/>
                </a:cubicBezTo>
                <a:cubicBezTo>
                  <a:pt x="382885" y="932294"/>
                  <a:pt x="118753" y="856598"/>
                  <a:pt x="0" y="869790"/>
                </a:cubicBezTo>
                <a:cubicBezTo>
                  <a:pt x="-16944" y="662454"/>
                  <a:pt x="46497" y="630854"/>
                  <a:pt x="0" y="452291"/>
                </a:cubicBezTo>
                <a:cubicBezTo>
                  <a:pt x="-46497" y="273728"/>
                  <a:pt x="21584" y="194514"/>
                  <a:pt x="0" y="0"/>
                </a:cubicBezTo>
                <a:close/>
              </a:path>
              <a:path w="6471780" h="869790" stroke="0" extrusionOk="0">
                <a:moveTo>
                  <a:pt x="0" y="0"/>
                </a:moveTo>
                <a:cubicBezTo>
                  <a:pt x="253959" y="-10133"/>
                  <a:pt x="302141" y="26992"/>
                  <a:pt x="523626" y="0"/>
                </a:cubicBezTo>
                <a:cubicBezTo>
                  <a:pt x="745111" y="-26992"/>
                  <a:pt x="875179" y="27725"/>
                  <a:pt x="1047252" y="0"/>
                </a:cubicBezTo>
                <a:cubicBezTo>
                  <a:pt x="1219325" y="-27725"/>
                  <a:pt x="1327152" y="36834"/>
                  <a:pt x="1570878" y="0"/>
                </a:cubicBezTo>
                <a:cubicBezTo>
                  <a:pt x="1814604" y="-36834"/>
                  <a:pt x="1947015" y="34478"/>
                  <a:pt x="2288657" y="0"/>
                </a:cubicBezTo>
                <a:cubicBezTo>
                  <a:pt x="2630299" y="-34478"/>
                  <a:pt x="2585946" y="15965"/>
                  <a:pt x="2747565" y="0"/>
                </a:cubicBezTo>
                <a:cubicBezTo>
                  <a:pt x="2909184" y="-15965"/>
                  <a:pt x="3244387" y="4285"/>
                  <a:pt x="3465344" y="0"/>
                </a:cubicBezTo>
                <a:cubicBezTo>
                  <a:pt x="3686301" y="-4285"/>
                  <a:pt x="3868142" y="31615"/>
                  <a:pt x="4183123" y="0"/>
                </a:cubicBezTo>
                <a:cubicBezTo>
                  <a:pt x="4498104" y="-31615"/>
                  <a:pt x="4590835" y="28237"/>
                  <a:pt x="4836185" y="0"/>
                </a:cubicBezTo>
                <a:cubicBezTo>
                  <a:pt x="5081535" y="-28237"/>
                  <a:pt x="5159479" y="9716"/>
                  <a:pt x="5359811" y="0"/>
                </a:cubicBezTo>
                <a:cubicBezTo>
                  <a:pt x="5560143" y="-9716"/>
                  <a:pt x="5952975" y="113673"/>
                  <a:pt x="6471780" y="0"/>
                </a:cubicBezTo>
                <a:cubicBezTo>
                  <a:pt x="6502549" y="200973"/>
                  <a:pt x="6449988" y="223554"/>
                  <a:pt x="6471780" y="426197"/>
                </a:cubicBezTo>
                <a:cubicBezTo>
                  <a:pt x="6493572" y="628840"/>
                  <a:pt x="6429278" y="700256"/>
                  <a:pt x="6471780" y="869790"/>
                </a:cubicBezTo>
                <a:cubicBezTo>
                  <a:pt x="6366622" y="921220"/>
                  <a:pt x="6171718" y="844513"/>
                  <a:pt x="5948154" y="869790"/>
                </a:cubicBezTo>
                <a:cubicBezTo>
                  <a:pt x="5724590" y="895067"/>
                  <a:pt x="5698194" y="830676"/>
                  <a:pt x="5553964" y="869790"/>
                </a:cubicBezTo>
                <a:cubicBezTo>
                  <a:pt x="5409734" y="908904"/>
                  <a:pt x="5189829" y="819672"/>
                  <a:pt x="4900902" y="869790"/>
                </a:cubicBezTo>
                <a:cubicBezTo>
                  <a:pt x="4611975" y="919908"/>
                  <a:pt x="4372984" y="821368"/>
                  <a:pt x="4183123" y="869790"/>
                </a:cubicBezTo>
                <a:cubicBezTo>
                  <a:pt x="3993262" y="918212"/>
                  <a:pt x="3753713" y="819166"/>
                  <a:pt x="3465344" y="869790"/>
                </a:cubicBezTo>
                <a:cubicBezTo>
                  <a:pt x="3176975" y="920414"/>
                  <a:pt x="2981149" y="810164"/>
                  <a:pt x="2747565" y="869790"/>
                </a:cubicBezTo>
                <a:cubicBezTo>
                  <a:pt x="2513981" y="929416"/>
                  <a:pt x="2362183" y="859633"/>
                  <a:pt x="2159221" y="869790"/>
                </a:cubicBezTo>
                <a:cubicBezTo>
                  <a:pt x="1956259" y="879947"/>
                  <a:pt x="1713972" y="785287"/>
                  <a:pt x="1441442" y="869790"/>
                </a:cubicBezTo>
                <a:cubicBezTo>
                  <a:pt x="1168912" y="954293"/>
                  <a:pt x="930626" y="808494"/>
                  <a:pt x="788380" y="869790"/>
                </a:cubicBezTo>
                <a:cubicBezTo>
                  <a:pt x="646134" y="931086"/>
                  <a:pt x="307940" y="848831"/>
                  <a:pt x="0" y="869790"/>
                </a:cubicBezTo>
                <a:cubicBezTo>
                  <a:pt x="-43666" y="757004"/>
                  <a:pt x="4367" y="645900"/>
                  <a:pt x="0" y="452291"/>
                </a:cubicBezTo>
                <a:cubicBezTo>
                  <a:pt x="-4367" y="258682"/>
                  <a:pt x="32101" y="205037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최빈값이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나왔지만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처리해야할 데이터는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건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변경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8137CE-6990-4B75-264E-81B7CBC559B7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8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2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42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976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임대보증금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898836" y="4566241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C834-8A7B-005D-BBA0-D31260BDD378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25,050,940.0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D7075-887B-6B2A-F899-D7A0E4139D50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0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370683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임대료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705647" y="5677805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06E869-1759-8640-E292-077DA47180E6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177,574.0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1A3426-D1FB-BB5F-7D3E-A5EDA0CE811C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4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 유형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87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자격유형에서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해당하는 자격유형으로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=='C2411')&amp;test.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'A'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=='C2253')&amp;test.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'C'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F919A-B2F7-3C5B-92B3-37A719A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3" y="2733578"/>
            <a:ext cx="10440857" cy="13908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32D8F6-7400-E786-8995-CA6C4FB9E48B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4279674"/>
            <a:ext cx="457488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인당 차량 보유수가 늘어남으로써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주차장 수요와 공급의 불균형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심화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 내 무료 주차 불가능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한 상황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BE2FB-6D2E-8C8D-288A-02BA8925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1" y="1387536"/>
            <a:ext cx="4572638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DF27D-2BB2-7F33-4D97-4EE7A642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9" y="875982"/>
            <a:ext cx="4572639" cy="257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2A039-48E5-9F19-37FF-887489F6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99" y="3573517"/>
            <a:ext cx="4572638" cy="2574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AEF132-F465-83E8-A271-F49DCDEB4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807" y="2778272"/>
            <a:ext cx="4450533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757544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Train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마찬가지로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814D5C-E965-E93B-2DBD-0F296E42FE87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67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 합 구하기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12573" y="1943114"/>
            <a:ext cx="10939851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1. 20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대 미만 수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age_gender_20=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age_gender.drop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컬럼 추가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age_gender_20.sum(axis=1)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Join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BEBD-2690-C783-7138-1178CC8E03AB}"/>
              </a:ext>
            </a:extLst>
          </p:cNvPr>
          <p:cNvSpPr/>
          <p:nvPr/>
        </p:nvSpPr>
        <p:spPr>
          <a:xfrm>
            <a:off x="9331891" y="122537"/>
            <a:ext cx="273107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2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80" y="1845695"/>
            <a:ext cx="4369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등록차량수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6769290" y="1845695"/>
            <a:ext cx="462902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단지내주차면수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1AD00-1979-AD0F-FC2F-3700FA706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8"/>
          <a:stretch/>
        </p:blipFill>
        <p:spPr>
          <a:xfrm>
            <a:off x="291213" y="2660011"/>
            <a:ext cx="5742434" cy="2730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524C6-B22C-197D-652E-F60D0DD6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18" y="2660011"/>
            <a:ext cx="5650040" cy="2730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9CB47B-A26E-718A-38AB-C24CA27AC6C1}"/>
              </a:ext>
            </a:extLst>
          </p:cNvPr>
          <p:cNvSpPr/>
          <p:nvPr/>
        </p:nvSpPr>
        <p:spPr>
          <a:xfrm>
            <a:off x="6393318" y="4580538"/>
            <a:ext cx="4497594" cy="3275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597B4C-A725-DC16-B7A8-17CC2D97D2DC}"/>
              </a:ext>
            </a:extLst>
          </p:cNvPr>
          <p:cNvSpPr/>
          <p:nvPr/>
        </p:nvSpPr>
        <p:spPr>
          <a:xfrm>
            <a:off x="333715" y="4635129"/>
            <a:ext cx="4743254" cy="2729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BF4B8-6AD9-63AC-C05C-23D363B5373A}"/>
              </a:ext>
            </a:extLst>
          </p:cNvPr>
          <p:cNvSpPr/>
          <p:nvPr/>
        </p:nvSpPr>
        <p:spPr>
          <a:xfrm>
            <a:off x="2200773" y="5944429"/>
            <a:ext cx="8362606" cy="454292"/>
          </a:xfrm>
          <a:custGeom>
            <a:avLst/>
            <a:gdLst>
              <a:gd name="connsiteX0" fmla="*/ 0 w 8362606"/>
              <a:gd name="connsiteY0" fmla="*/ 0 h 454292"/>
              <a:gd name="connsiteX1" fmla="*/ 764581 w 8362606"/>
              <a:gd name="connsiteY1" fmla="*/ 0 h 454292"/>
              <a:gd name="connsiteX2" fmla="*/ 1361910 w 8362606"/>
              <a:gd name="connsiteY2" fmla="*/ 0 h 454292"/>
              <a:gd name="connsiteX3" fmla="*/ 1875613 w 8362606"/>
              <a:gd name="connsiteY3" fmla="*/ 0 h 454292"/>
              <a:gd name="connsiteX4" fmla="*/ 2389316 w 8362606"/>
              <a:gd name="connsiteY4" fmla="*/ 0 h 454292"/>
              <a:gd name="connsiteX5" fmla="*/ 2735767 w 8362606"/>
              <a:gd name="connsiteY5" fmla="*/ 0 h 454292"/>
              <a:gd name="connsiteX6" fmla="*/ 3082218 w 8362606"/>
              <a:gd name="connsiteY6" fmla="*/ 0 h 454292"/>
              <a:gd name="connsiteX7" fmla="*/ 3512295 w 8362606"/>
              <a:gd name="connsiteY7" fmla="*/ 0 h 454292"/>
              <a:gd name="connsiteX8" fmla="*/ 4193250 w 8362606"/>
              <a:gd name="connsiteY8" fmla="*/ 0 h 454292"/>
              <a:gd name="connsiteX9" fmla="*/ 4957831 w 8362606"/>
              <a:gd name="connsiteY9" fmla="*/ 0 h 454292"/>
              <a:gd name="connsiteX10" fmla="*/ 5638786 w 8362606"/>
              <a:gd name="connsiteY10" fmla="*/ 0 h 454292"/>
              <a:gd name="connsiteX11" fmla="*/ 6319741 w 8362606"/>
              <a:gd name="connsiteY11" fmla="*/ 0 h 454292"/>
              <a:gd name="connsiteX12" fmla="*/ 6666192 w 8362606"/>
              <a:gd name="connsiteY12" fmla="*/ 0 h 454292"/>
              <a:gd name="connsiteX13" fmla="*/ 7012642 w 8362606"/>
              <a:gd name="connsiteY13" fmla="*/ 0 h 454292"/>
              <a:gd name="connsiteX14" fmla="*/ 7442719 w 8362606"/>
              <a:gd name="connsiteY14" fmla="*/ 0 h 454292"/>
              <a:gd name="connsiteX15" fmla="*/ 8362606 w 8362606"/>
              <a:gd name="connsiteY15" fmla="*/ 0 h 454292"/>
              <a:gd name="connsiteX16" fmla="*/ 8362606 w 8362606"/>
              <a:gd name="connsiteY16" fmla="*/ 454292 h 454292"/>
              <a:gd name="connsiteX17" fmla="*/ 8016155 w 8362606"/>
              <a:gd name="connsiteY17" fmla="*/ 454292 h 454292"/>
              <a:gd name="connsiteX18" fmla="*/ 7586078 w 8362606"/>
              <a:gd name="connsiteY18" fmla="*/ 454292 h 454292"/>
              <a:gd name="connsiteX19" fmla="*/ 7156001 w 8362606"/>
              <a:gd name="connsiteY19" fmla="*/ 454292 h 454292"/>
              <a:gd name="connsiteX20" fmla="*/ 6809551 w 8362606"/>
              <a:gd name="connsiteY20" fmla="*/ 454292 h 454292"/>
              <a:gd name="connsiteX21" fmla="*/ 6463100 w 8362606"/>
              <a:gd name="connsiteY21" fmla="*/ 454292 h 454292"/>
              <a:gd name="connsiteX22" fmla="*/ 6116649 w 8362606"/>
              <a:gd name="connsiteY22" fmla="*/ 454292 h 454292"/>
              <a:gd name="connsiteX23" fmla="*/ 5770198 w 8362606"/>
              <a:gd name="connsiteY23" fmla="*/ 454292 h 454292"/>
              <a:gd name="connsiteX24" fmla="*/ 5256495 w 8362606"/>
              <a:gd name="connsiteY24" fmla="*/ 454292 h 454292"/>
              <a:gd name="connsiteX25" fmla="*/ 4742792 w 8362606"/>
              <a:gd name="connsiteY25" fmla="*/ 454292 h 454292"/>
              <a:gd name="connsiteX26" fmla="*/ 4061837 w 8362606"/>
              <a:gd name="connsiteY26" fmla="*/ 454292 h 454292"/>
              <a:gd name="connsiteX27" fmla="*/ 3548134 w 8362606"/>
              <a:gd name="connsiteY27" fmla="*/ 454292 h 454292"/>
              <a:gd name="connsiteX28" fmla="*/ 3118057 w 8362606"/>
              <a:gd name="connsiteY28" fmla="*/ 454292 h 454292"/>
              <a:gd name="connsiteX29" fmla="*/ 2604354 w 8362606"/>
              <a:gd name="connsiteY29" fmla="*/ 454292 h 454292"/>
              <a:gd name="connsiteX30" fmla="*/ 2007025 w 8362606"/>
              <a:gd name="connsiteY30" fmla="*/ 454292 h 454292"/>
              <a:gd name="connsiteX31" fmla="*/ 1576949 w 8362606"/>
              <a:gd name="connsiteY31" fmla="*/ 454292 h 454292"/>
              <a:gd name="connsiteX32" fmla="*/ 979620 w 8362606"/>
              <a:gd name="connsiteY32" fmla="*/ 454292 h 454292"/>
              <a:gd name="connsiteX33" fmla="*/ 0 w 8362606"/>
              <a:gd name="connsiteY33" fmla="*/ 454292 h 454292"/>
              <a:gd name="connsiteX34" fmla="*/ 0 w 8362606"/>
              <a:gd name="connsiteY34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62606" h="454292" fill="none" extrusionOk="0">
                <a:moveTo>
                  <a:pt x="0" y="0"/>
                </a:moveTo>
                <a:cubicBezTo>
                  <a:pt x="282408" y="-70386"/>
                  <a:pt x="516883" y="26321"/>
                  <a:pt x="764581" y="0"/>
                </a:cubicBezTo>
                <a:cubicBezTo>
                  <a:pt x="1012279" y="-26321"/>
                  <a:pt x="1168099" y="606"/>
                  <a:pt x="1361910" y="0"/>
                </a:cubicBezTo>
                <a:cubicBezTo>
                  <a:pt x="1555721" y="-606"/>
                  <a:pt x="1743601" y="3246"/>
                  <a:pt x="1875613" y="0"/>
                </a:cubicBezTo>
                <a:cubicBezTo>
                  <a:pt x="2007625" y="-3246"/>
                  <a:pt x="2234178" y="6116"/>
                  <a:pt x="2389316" y="0"/>
                </a:cubicBezTo>
                <a:cubicBezTo>
                  <a:pt x="2544454" y="-6116"/>
                  <a:pt x="2648178" y="13957"/>
                  <a:pt x="2735767" y="0"/>
                </a:cubicBezTo>
                <a:cubicBezTo>
                  <a:pt x="2823356" y="-13957"/>
                  <a:pt x="3008671" y="27334"/>
                  <a:pt x="3082218" y="0"/>
                </a:cubicBezTo>
                <a:cubicBezTo>
                  <a:pt x="3155765" y="-27334"/>
                  <a:pt x="3361918" y="37293"/>
                  <a:pt x="3512295" y="0"/>
                </a:cubicBezTo>
                <a:cubicBezTo>
                  <a:pt x="3662672" y="-37293"/>
                  <a:pt x="3964507" y="77152"/>
                  <a:pt x="4193250" y="0"/>
                </a:cubicBezTo>
                <a:cubicBezTo>
                  <a:pt x="4421993" y="-77152"/>
                  <a:pt x="4744153" y="30591"/>
                  <a:pt x="4957831" y="0"/>
                </a:cubicBezTo>
                <a:cubicBezTo>
                  <a:pt x="5171509" y="-30591"/>
                  <a:pt x="5405895" y="28072"/>
                  <a:pt x="5638786" y="0"/>
                </a:cubicBezTo>
                <a:cubicBezTo>
                  <a:pt x="5871677" y="-28072"/>
                  <a:pt x="6007941" y="61846"/>
                  <a:pt x="6319741" y="0"/>
                </a:cubicBezTo>
                <a:cubicBezTo>
                  <a:pt x="6631542" y="-61846"/>
                  <a:pt x="6512205" y="15553"/>
                  <a:pt x="6666192" y="0"/>
                </a:cubicBezTo>
                <a:cubicBezTo>
                  <a:pt x="6820179" y="-15553"/>
                  <a:pt x="6861531" y="23894"/>
                  <a:pt x="7012642" y="0"/>
                </a:cubicBezTo>
                <a:cubicBezTo>
                  <a:pt x="7163753" y="-23894"/>
                  <a:pt x="7277150" y="15426"/>
                  <a:pt x="7442719" y="0"/>
                </a:cubicBezTo>
                <a:cubicBezTo>
                  <a:pt x="7608288" y="-15426"/>
                  <a:pt x="8085192" y="61133"/>
                  <a:pt x="8362606" y="0"/>
                </a:cubicBezTo>
                <a:cubicBezTo>
                  <a:pt x="8363737" y="137362"/>
                  <a:pt x="8342011" y="360698"/>
                  <a:pt x="8362606" y="454292"/>
                </a:cubicBezTo>
                <a:cubicBezTo>
                  <a:pt x="8204958" y="484987"/>
                  <a:pt x="8158252" y="443284"/>
                  <a:pt x="8016155" y="454292"/>
                </a:cubicBezTo>
                <a:cubicBezTo>
                  <a:pt x="7874058" y="465300"/>
                  <a:pt x="7788712" y="411428"/>
                  <a:pt x="7586078" y="454292"/>
                </a:cubicBezTo>
                <a:cubicBezTo>
                  <a:pt x="7383444" y="497156"/>
                  <a:pt x="7248613" y="415139"/>
                  <a:pt x="7156001" y="454292"/>
                </a:cubicBezTo>
                <a:cubicBezTo>
                  <a:pt x="7063389" y="493445"/>
                  <a:pt x="6944652" y="424538"/>
                  <a:pt x="6809551" y="454292"/>
                </a:cubicBezTo>
                <a:cubicBezTo>
                  <a:pt x="6674450" y="484046"/>
                  <a:pt x="6623647" y="431750"/>
                  <a:pt x="6463100" y="454292"/>
                </a:cubicBezTo>
                <a:cubicBezTo>
                  <a:pt x="6302553" y="476834"/>
                  <a:pt x="6243883" y="413572"/>
                  <a:pt x="6116649" y="454292"/>
                </a:cubicBezTo>
                <a:cubicBezTo>
                  <a:pt x="5989415" y="495012"/>
                  <a:pt x="5846574" y="434937"/>
                  <a:pt x="5770198" y="454292"/>
                </a:cubicBezTo>
                <a:cubicBezTo>
                  <a:pt x="5693822" y="473647"/>
                  <a:pt x="5466057" y="451135"/>
                  <a:pt x="5256495" y="454292"/>
                </a:cubicBezTo>
                <a:cubicBezTo>
                  <a:pt x="5046933" y="457449"/>
                  <a:pt x="4972169" y="420006"/>
                  <a:pt x="4742792" y="454292"/>
                </a:cubicBezTo>
                <a:cubicBezTo>
                  <a:pt x="4513415" y="488578"/>
                  <a:pt x="4363033" y="442748"/>
                  <a:pt x="4061837" y="454292"/>
                </a:cubicBezTo>
                <a:cubicBezTo>
                  <a:pt x="3760641" y="465836"/>
                  <a:pt x="3730260" y="392784"/>
                  <a:pt x="3548134" y="454292"/>
                </a:cubicBezTo>
                <a:cubicBezTo>
                  <a:pt x="3366008" y="515800"/>
                  <a:pt x="3317107" y="416693"/>
                  <a:pt x="3118057" y="454292"/>
                </a:cubicBezTo>
                <a:cubicBezTo>
                  <a:pt x="2919007" y="491891"/>
                  <a:pt x="2714972" y="414934"/>
                  <a:pt x="2604354" y="454292"/>
                </a:cubicBezTo>
                <a:cubicBezTo>
                  <a:pt x="2493736" y="493650"/>
                  <a:pt x="2143641" y="452827"/>
                  <a:pt x="2007025" y="454292"/>
                </a:cubicBezTo>
                <a:cubicBezTo>
                  <a:pt x="1870409" y="455757"/>
                  <a:pt x="1772576" y="405319"/>
                  <a:pt x="1576949" y="454292"/>
                </a:cubicBezTo>
                <a:cubicBezTo>
                  <a:pt x="1381322" y="503265"/>
                  <a:pt x="1262264" y="428894"/>
                  <a:pt x="979620" y="454292"/>
                </a:cubicBezTo>
                <a:cubicBezTo>
                  <a:pt x="696976" y="479690"/>
                  <a:pt x="391868" y="346653"/>
                  <a:pt x="0" y="454292"/>
                </a:cubicBezTo>
                <a:cubicBezTo>
                  <a:pt x="-22643" y="234985"/>
                  <a:pt x="45179" y="155574"/>
                  <a:pt x="0" y="0"/>
                </a:cubicBezTo>
                <a:close/>
              </a:path>
              <a:path w="8362606" h="454292" stroke="0" extrusionOk="0">
                <a:moveTo>
                  <a:pt x="0" y="0"/>
                </a:moveTo>
                <a:cubicBezTo>
                  <a:pt x="374115" y="-48504"/>
                  <a:pt x="450468" y="7322"/>
                  <a:pt x="764581" y="0"/>
                </a:cubicBezTo>
                <a:cubicBezTo>
                  <a:pt x="1078694" y="-7322"/>
                  <a:pt x="1112009" y="56100"/>
                  <a:pt x="1445536" y="0"/>
                </a:cubicBezTo>
                <a:cubicBezTo>
                  <a:pt x="1779064" y="-56100"/>
                  <a:pt x="1965800" y="25629"/>
                  <a:pt x="2210117" y="0"/>
                </a:cubicBezTo>
                <a:cubicBezTo>
                  <a:pt x="2454434" y="-25629"/>
                  <a:pt x="2550449" y="57908"/>
                  <a:pt x="2807446" y="0"/>
                </a:cubicBezTo>
                <a:cubicBezTo>
                  <a:pt x="3064443" y="-57908"/>
                  <a:pt x="3140180" y="34900"/>
                  <a:pt x="3237523" y="0"/>
                </a:cubicBezTo>
                <a:cubicBezTo>
                  <a:pt x="3334866" y="-34900"/>
                  <a:pt x="3499953" y="35651"/>
                  <a:pt x="3583974" y="0"/>
                </a:cubicBezTo>
                <a:cubicBezTo>
                  <a:pt x="3667995" y="-35651"/>
                  <a:pt x="3832833" y="41440"/>
                  <a:pt x="3930425" y="0"/>
                </a:cubicBezTo>
                <a:cubicBezTo>
                  <a:pt x="4028017" y="-41440"/>
                  <a:pt x="4242533" y="28279"/>
                  <a:pt x="4360502" y="0"/>
                </a:cubicBezTo>
                <a:cubicBezTo>
                  <a:pt x="4478471" y="-28279"/>
                  <a:pt x="4835239" y="50052"/>
                  <a:pt x="5041457" y="0"/>
                </a:cubicBezTo>
                <a:cubicBezTo>
                  <a:pt x="5247675" y="-50052"/>
                  <a:pt x="5517966" y="77308"/>
                  <a:pt x="5806038" y="0"/>
                </a:cubicBezTo>
                <a:cubicBezTo>
                  <a:pt x="6094110" y="-77308"/>
                  <a:pt x="6040985" y="23300"/>
                  <a:pt x="6236115" y="0"/>
                </a:cubicBezTo>
                <a:cubicBezTo>
                  <a:pt x="6431245" y="-23300"/>
                  <a:pt x="6544207" y="20698"/>
                  <a:pt x="6749818" y="0"/>
                </a:cubicBezTo>
                <a:cubicBezTo>
                  <a:pt x="6955429" y="-20698"/>
                  <a:pt x="7101936" y="4271"/>
                  <a:pt x="7263521" y="0"/>
                </a:cubicBezTo>
                <a:cubicBezTo>
                  <a:pt x="7425106" y="-4271"/>
                  <a:pt x="7832802" y="110580"/>
                  <a:pt x="8362606" y="0"/>
                </a:cubicBezTo>
                <a:cubicBezTo>
                  <a:pt x="8382123" y="146810"/>
                  <a:pt x="8332589" y="299278"/>
                  <a:pt x="8362606" y="454292"/>
                </a:cubicBezTo>
                <a:cubicBezTo>
                  <a:pt x="8047853" y="463587"/>
                  <a:pt x="7904351" y="401214"/>
                  <a:pt x="7681651" y="454292"/>
                </a:cubicBezTo>
                <a:cubicBezTo>
                  <a:pt x="7458952" y="507370"/>
                  <a:pt x="7383294" y="428241"/>
                  <a:pt x="7251574" y="454292"/>
                </a:cubicBezTo>
                <a:cubicBezTo>
                  <a:pt x="7119854" y="480343"/>
                  <a:pt x="6889705" y="410606"/>
                  <a:pt x="6654245" y="454292"/>
                </a:cubicBezTo>
                <a:cubicBezTo>
                  <a:pt x="6418785" y="497978"/>
                  <a:pt x="6175078" y="415208"/>
                  <a:pt x="5973290" y="454292"/>
                </a:cubicBezTo>
                <a:cubicBezTo>
                  <a:pt x="5771502" y="493376"/>
                  <a:pt x="5530792" y="424137"/>
                  <a:pt x="5208709" y="454292"/>
                </a:cubicBezTo>
                <a:cubicBezTo>
                  <a:pt x="4886626" y="484447"/>
                  <a:pt x="5030176" y="434484"/>
                  <a:pt x="4862258" y="454292"/>
                </a:cubicBezTo>
                <a:cubicBezTo>
                  <a:pt x="4694340" y="474100"/>
                  <a:pt x="4516483" y="435805"/>
                  <a:pt x="4348555" y="454292"/>
                </a:cubicBezTo>
                <a:cubicBezTo>
                  <a:pt x="4180627" y="472779"/>
                  <a:pt x="3928876" y="443669"/>
                  <a:pt x="3667600" y="454292"/>
                </a:cubicBezTo>
                <a:cubicBezTo>
                  <a:pt x="3406325" y="464915"/>
                  <a:pt x="3097285" y="416695"/>
                  <a:pt x="2903019" y="454292"/>
                </a:cubicBezTo>
                <a:cubicBezTo>
                  <a:pt x="2708753" y="491889"/>
                  <a:pt x="2640447" y="436924"/>
                  <a:pt x="2472942" y="454292"/>
                </a:cubicBezTo>
                <a:cubicBezTo>
                  <a:pt x="2305437" y="471660"/>
                  <a:pt x="1890437" y="399232"/>
                  <a:pt x="1708361" y="454292"/>
                </a:cubicBezTo>
                <a:cubicBezTo>
                  <a:pt x="1526285" y="509352"/>
                  <a:pt x="1275643" y="401975"/>
                  <a:pt x="1027406" y="454292"/>
                </a:cubicBezTo>
                <a:cubicBezTo>
                  <a:pt x="779169" y="506609"/>
                  <a:pt x="803357" y="416851"/>
                  <a:pt x="680955" y="454292"/>
                </a:cubicBezTo>
                <a:cubicBezTo>
                  <a:pt x="558553" y="491733"/>
                  <a:pt x="145191" y="430508"/>
                  <a:pt x="0" y="454292"/>
                </a:cubicBezTo>
                <a:cubicBezTo>
                  <a:pt x="-48267" y="270668"/>
                  <a:pt x="14213" y="180655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단지내주차면수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높은 상관관계를 갖고 있다는 점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2417172" y="1750409"/>
            <a:ext cx="6843388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삭제 데이터 목록</a:t>
            </a:r>
            <a:endParaRPr lang="en-US" altLang="ko-KR" sz="20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지역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20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이상의 비율과 동일함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공급유형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 구분의 하위데이터 개념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공가수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상관관계가 매우 작음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차량에 대한 규제는 보유 여부가 아닌 액수 관련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C71D-4DD0-A689-C830-28B8DD3D0577}"/>
              </a:ext>
            </a:extLst>
          </p:cNvPr>
          <p:cNvSpPr txBox="1"/>
          <p:nvPr/>
        </p:nvSpPr>
        <p:spPr>
          <a:xfrm>
            <a:off x="2417172" y="5164435"/>
            <a:ext cx="78342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0197265-CE56-C033-D091-3771B752C8B3}"/>
              </a:ext>
            </a:extLst>
          </p:cNvPr>
          <p:cNvSpPr/>
          <p:nvPr/>
        </p:nvSpPr>
        <p:spPr>
          <a:xfrm>
            <a:off x="5281684" y="4106286"/>
            <a:ext cx="814316" cy="74269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432025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임대건물 구분 숫자데이터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943114"/>
            <a:ext cx="962589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아파트는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0,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상가는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6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9F0F-560C-31A7-731D-836681D27126}"/>
              </a:ext>
            </a:extLst>
          </p:cNvPr>
          <p:cNvSpPr/>
          <p:nvPr/>
        </p:nvSpPr>
        <p:spPr>
          <a:xfrm>
            <a:off x="6846955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CB93CC-FED0-0B15-C1F1-DE4D89D2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19" y="2231085"/>
            <a:ext cx="3658111" cy="2105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CE3EC-B265-3881-679F-B40C0982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46" y="4425905"/>
            <a:ext cx="3648584" cy="21624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73C17C-BF10-406D-D118-64ADEB5DD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39" y="2124446"/>
            <a:ext cx="3705742" cy="2172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DE5A0A-8EE9-CA39-EB33-702B77694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739" y="4416379"/>
            <a:ext cx="373886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641118" y="1058560"/>
            <a:ext cx="3658340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데이터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5CE67-837B-817E-081E-961B95D3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"/>
          <a:stretch/>
        </p:blipFill>
        <p:spPr>
          <a:xfrm>
            <a:off x="1163640" y="1728711"/>
            <a:ext cx="3135818" cy="3927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F1437F-AF68-B0F0-EE49-440F761E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62" y="1728711"/>
            <a:ext cx="5887272" cy="4344006"/>
          </a:xfrm>
          <a:prstGeom prst="rect">
            <a:avLst/>
          </a:prstGeom>
        </p:spPr>
      </p:pic>
      <p:sp>
        <p:nvSpPr>
          <p:cNvPr id="10" name="자유형 177">
            <a:extLst>
              <a:ext uri="{FF2B5EF4-FFF2-40B4-BE49-F238E27FC236}">
                <a16:creationId xmlns:a16="http://schemas.microsoft.com/office/drawing/2014/main" id="{8A0F1F05-F70D-FAC8-FF56-83E3B57945F2}"/>
              </a:ext>
            </a:extLst>
          </p:cNvPr>
          <p:cNvSpPr/>
          <p:nvPr/>
        </p:nvSpPr>
        <p:spPr>
          <a:xfrm>
            <a:off x="6801450" y="1058560"/>
            <a:ext cx="377569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Bar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데이터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D50AD-4403-0D1A-EC68-BC5409B4E921}"/>
              </a:ext>
            </a:extLst>
          </p:cNvPr>
          <p:cNvSpPr/>
          <p:nvPr/>
        </p:nvSpPr>
        <p:spPr>
          <a:xfrm>
            <a:off x="1181733" y="1728711"/>
            <a:ext cx="1551610" cy="1304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8C899-8939-6680-2F3A-F1CDEB7B3BD3}"/>
              </a:ext>
            </a:extLst>
          </p:cNvPr>
          <p:cNvSpPr/>
          <p:nvPr/>
        </p:nvSpPr>
        <p:spPr>
          <a:xfrm>
            <a:off x="2750927" y="4275093"/>
            <a:ext cx="1548531" cy="138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D4F26-6DB1-00BA-4B7D-4CCF607D12D4}"/>
              </a:ext>
            </a:extLst>
          </p:cNvPr>
          <p:cNvSpPr txBox="1"/>
          <p:nvPr/>
        </p:nvSpPr>
        <p:spPr>
          <a:xfrm>
            <a:off x="1186075" y="5910761"/>
            <a:ext cx="3135818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등록차량수와</a:t>
            </a:r>
            <a:r>
              <a:rPr lang="ko-KR" altLang="en-US" sz="1400" b="1" dirty="0">
                <a:solidFill>
                  <a:schemeClr val="bg1"/>
                </a:solidFill>
              </a:rPr>
              <a:t> 상관관계 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ko-KR" altLang="en-US" sz="16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세대수</a:t>
            </a:r>
            <a:r>
              <a:rPr lang="en-US" altLang="ko-KR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단지내 </a:t>
            </a:r>
            <a:r>
              <a:rPr lang="ko-KR" altLang="en-US" sz="16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주차면수</a:t>
            </a:r>
            <a:endParaRPr lang="ko-KR" altLang="en-US" sz="16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64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3818320"/>
            <a:ext cx="83551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GridSearchCV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sklearn.metrics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mean_absolute_error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3167677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B077E-D281-7D2A-49C1-BEC97D1C2AD9}"/>
              </a:ext>
            </a:extLst>
          </p:cNvPr>
          <p:cNvSpPr/>
          <p:nvPr/>
        </p:nvSpPr>
        <p:spPr>
          <a:xfrm>
            <a:off x="1033009" y="1540321"/>
            <a:ext cx="925452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단지코드값이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문자열데이터이기 때문에 이를 제외하고 실시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8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622508"/>
            <a:ext cx="982415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sklearn.linear_model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score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(lin_reg,x_train2,y_train,cv=5,scoring='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neg_mean_absolute_error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np.mean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(-score)</a:t>
            </a:r>
            <a:endParaRPr lang="ko-KR" altLang="en-US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972955"/>
            <a:ext cx="374875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1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534817"/>
            <a:ext cx="9824150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n_splits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kfold.split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x_train_2, y_train_2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4/5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1/5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lin_reg.fit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(x_train_2, y_train_2)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예측과 평가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pred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lin_reg.predict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mean_absolute_error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pred)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mae_lis.append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99860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Kford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607A-901F-2F5F-0937-4A9A688A3607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61EB5-F4AE-AC99-9A12-4C9973B50389}"/>
              </a:ext>
            </a:extLst>
          </p:cNvPr>
          <p:cNvSpPr/>
          <p:nvPr/>
        </p:nvSpPr>
        <p:spPr>
          <a:xfrm>
            <a:off x="902379" y="1429872"/>
            <a:ext cx="10329535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 단지 내 필요한 주차 대수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산정법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①법정주차대수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큰 값에 따라 결정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조사 방법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건축연면적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신규 건축예정 부지 인근의 유사 단지를 피크 시간대 방문하여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주차된 차량대수를 세는 방법으로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사람이 직접 조사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인력조사로 인한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오차발생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현장조사 시점과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실제 건축시점과의 시간차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등의 문제로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과대 또는 과소 산정의 가능성 존재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2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1843021"/>
            <a:ext cx="9824150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93468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SGD Regressor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168.05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0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022903"/>
            <a:ext cx="982415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 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lin_reg,x_train_poly,y_train,cv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373350"/>
            <a:ext cx="392459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19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STD Scale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(SGD)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201.68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7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Ridge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{'alpha':[1,5,7,10,13]}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 = Ridge()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ridge,rid_params,scoring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릿지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9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':[300,500,700,1000],'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max_samples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':[100,200,300]}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bag,bag_params,scoring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베깅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169.57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6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23120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시도 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뽑아낸것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(100~1,000)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5,200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최고성능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':[200,500,800],'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max_depth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':[3,5,7,10,30,50]},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forest,f_params,scoring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랜덤포레스트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167.78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7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C785BF-C402-E1E5-80DA-AAEDBCA4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71414"/>
              </p:ext>
            </p:extLst>
          </p:nvPr>
        </p:nvGraphicFramePr>
        <p:xfrm>
          <a:off x="1839514" y="1989270"/>
          <a:ext cx="8128000" cy="2966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6522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9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166.69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8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 Regressor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2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(SGD)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201.68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릿지모델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베깅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167.78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015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5FB68-5BA7-66AB-5E11-3FB9D6FFE4E0}"/>
              </a:ext>
            </a:extLst>
          </p:cNvPr>
          <p:cNvSpPr/>
          <p:nvPr/>
        </p:nvSpPr>
        <p:spPr>
          <a:xfrm>
            <a:off x="2029236" y="2338466"/>
            <a:ext cx="7339616" cy="398093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0B9831-F476-2584-3C7D-A2C128667BF6}"/>
              </a:ext>
            </a:extLst>
          </p:cNvPr>
          <p:cNvSpPr/>
          <p:nvPr/>
        </p:nvSpPr>
        <p:spPr>
          <a:xfrm>
            <a:off x="1984374" y="3834216"/>
            <a:ext cx="7339616" cy="39809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12972E-AE9D-4E6A-442D-CA6AF24D3316}"/>
              </a:ext>
            </a:extLst>
          </p:cNvPr>
          <p:cNvSpPr/>
          <p:nvPr/>
        </p:nvSpPr>
        <p:spPr>
          <a:xfrm>
            <a:off x="2029236" y="4581505"/>
            <a:ext cx="7339616" cy="374485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1863363" y="5856017"/>
            <a:ext cx="8127999" cy="574966"/>
          </a:xfrm>
          <a:custGeom>
            <a:avLst/>
            <a:gdLst>
              <a:gd name="connsiteX0" fmla="*/ 0 w 8127999"/>
              <a:gd name="connsiteY0" fmla="*/ 0 h 574966"/>
              <a:gd name="connsiteX1" fmla="*/ 743131 w 8127999"/>
              <a:gd name="connsiteY1" fmla="*/ 0 h 574966"/>
              <a:gd name="connsiteX2" fmla="*/ 1323703 w 8127999"/>
              <a:gd name="connsiteY2" fmla="*/ 0 h 574966"/>
              <a:gd name="connsiteX3" fmla="*/ 1822994 w 8127999"/>
              <a:gd name="connsiteY3" fmla="*/ 0 h 574966"/>
              <a:gd name="connsiteX4" fmla="*/ 2322285 w 8127999"/>
              <a:gd name="connsiteY4" fmla="*/ 0 h 574966"/>
              <a:gd name="connsiteX5" fmla="*/ 2659017 w 8127999"/>
              <a:gd name="connsiteY5" fmla="*/ 0 h 574966"/>
              <a:gd name="connsiteX6" fmla="*/ 2995748 w 8127999"/>
              <a:gd name="connsiteY6" fmla="*/ 0 h 574966"/>
              <a:gd name="connsiteX7" fmla="*/ 3413760 w 8127999"/>
              <a:gd name="connsiteY7" fmla="*/ 0 h 574966"/>
              <a:gd name="connsiteX8" fmla="*/ 4075611 w 8127999"/>
              <a:gd name="connsiteY8" fmla="*/ 0 h 574966"/>
              <a:gd name="connsiteX9" fmla="*/ 4818742 w 8127999"/>
              <a:gd name="connsiteY9" fmla="*/ 0 h 574966"/>
              <a:gd name="connsiteX10" fmla="*/ 5480594 w 8127999"/>
              <a:gd name="connsiteY10" fmla="*/ 0 h 574966"/>
              <a:gd name="connsiteX11" fmla="*/ 6142445 w 8127999"/>
              <a:gd name="connsiteY11" fmla="*/ 0 h 574966"/>
              <a:gd name="connsiteX12" fmla="*/ 6479176 w 8127999"/>
              <a:gd name="connsiteY12" fmla="*/ 0 h 574966"/>
              <a:gd name="connsiteX13" fmla="*/ 6815908 w 8127999"/>
              <a:gd name="connsiteY13" fmla="*/ 0 h 574966"/>
              <a:gd name="connsiteX14" fmla="*/ 7233919 w 8127999"/>
              <a:gd name="connsiteY14" fmla="*/ 0 h 574966"/>
              <a:gd name="connsiteX15" fmla="*/ 8127999 w 8127999"/>
              <a:gd name="connsiteY15" fmla="*/ 0 h 574966"/>
              <a:gd name="connsiteX16" fmla="*/ 8127999 w 8127999"/>
              <a:gd name="connsiteY16" fmla="*/ 574966 h 574966"/>
              <a:gd name="connsiteX17" fmla="*/ 7791268 w 8127999"/>
              <a:gd name="connsiteY17" fmla="*/ 574966 h 574966"/>
              <a:gd name="connsiteX18" fmla="*/ 7373256 w 8127999"/>
              <a:gd name="connsiteY18" fmla="*/ 574966 h 574966"/>
              <a:gd name="connsiteX19" fmla="*/ 6955245 w 8127999"/>
              <a:gd name="connsiteY19" fmla="*/ 574966 h 574966"/>
              <a:gd name="connsiteX20" fmla="*/ 6618513 w 8127999"/>
              <a:gd name="connsiteY20" fmla="*/ 574966 h 574966"/>
              <a:gd name="connsiteX21" fmla="*/ 6281782 w 8127999"/>
              <a:gd name="connsiteY21" fmla="*/ 574966 h 574966"/>
              <a:gd name="connsiteX22" fmla="*/ 5945051 w 8127999"/>
              <a:gd name="connsiteY22" fmla="*/ 574966 h 574966"/>
              <a:gd name="connsiteX23" fmla="*/ 5608319 w 8127999"/>
              <a:gd name="connsiteY23" fmla="*/ 574966 h 574966"/>
              <a:gd name="connsiteX24" fmla="*/ 5109028 w 8127999"/>
              <a:gd name="connsiteY24" fmla="*/ 574966 h 574966"/>
              <a:gd name="connsiteX25" fmla="*/ 4609737 w 8127999"/>
              <a:gd name="connsiteY25" fmla="*/ 574966 h 574966"/>
              <a:gd name="connsiteX26" fmla="*/ 3947885 w 8127999"/>
              <a:gd name="connsiteY26" fmla="*/ 574966 h 574966"/>
              <a:gd name="connsiteX27" fmla="*/ 3448594 w 8127999"/>
              <a:gd name="connsiteY27" fmla="*/ 574966 h 574966"/>
              <a:gd name="connsiteX28" fmla="*/ 3030582 w 8127999"/>
              <a:gd name="connsiteY28" fmla="*/ 574966 h 574966"/>
              <a:gd name="connsiteX29" fmla="*/ 2531291 w 8127999"/>
              <a:gd name="connsiteY29" fmla="*/ 574966 h 574966"/>
              <a:gd name="connsiteX30" fmla="*/ 1950720 w 8127999"/>
              <a:gd name="connsiteY30" fmla="*/ 574966 h 574966"/>
              <a:gd name="connsiteX31" fmla="*/ 1532708 w 8127999"/>
              <a:gd name="connsiteY31" fmla="*/ 574966 h 574966"/>
              <a:gd name="connsiteX32" fmla="*/ 952137 w 8127999"/>
              <a:gd name="connsiteY32" fmla="*/ 574966 h 574966"/>
              <a:gd name="connsiteX33" fmla="*/ 0 w 8127999"/>
              <a:gd name="connsiteY33" fmla="*/ 574966 h 574966"/>
              <a:gd name="connsiteX34" fmla="*/ 0 w 8127999"/>
              <a:gd name="connsiteY3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27999" h="574966" fill="none" extrusionOk="0">
                <a:moveTo>
                  <a:pt x="0" y="0"/>
                </a:moveTo>
                <a:cubicBezTo>
                  <a:pt x="167210" y="-49593"/>
                  <a:pt x="556232" y="30784"/>
                  <a:pt x="743131" y="0"/>
                </a:cubicBezTo>
                <a:cubicBezTo>
                  <a:pt x="930030" y="-30784"/>
                  <a:pt x="1086864" y="18432"/>
                  <a:pt x="1323703" y="0"/>
                </a:cubicBezTo>
                <a:cubicBezTo>
                  <a:pt x="1560542" y="-18432"/>
                  <a:pt x="1611355" y="20748"/>
                  <a:pt x="1822994" y="0"/>
                </a:cubicBezTo>
                <a:cubicBezTo>
                  <a:pt x="2034633" y="-20748"/>
                  <a:pt x="2159925" y="32648"/>
                  <a:pt x="2322285" y="0"/>
                </a:cubicBezTo>
                <a:cubicBezTo>
                  <a:pt x="2484645" y="-32648"/>
                  <a:pt x="2499511" y="31502"/>
                  <a:pt x="2659017" y="0"/>
                </a:cubicBezTo>
                <a:cubicBezTo>
                  <a:pt x="2818523" y="-31502"/>
                  <a:pt x="2900302" y="8015"/>
                  <a:pt x="2995748" y="0"/>
                </a:cubicBezTo>
                <a:cubicBezTo>
                  <a:pt x="3091194" y="-8015"/>
                  <a:pt x="3225848" y="36122"/>
                  <a:pt x="3413760" y="0"/>
                </a:cubicBezTo>
                <a:cubicBezTo>
                  <a:pt x="3601672" y="-36122"/>
                  <a:pt x="3833154" y="77773"/>
                  <a:pt x="4075611" y="0"/>
                </a:cubicBezTo>
                <a:cubicBezTo>
                  <a:pt x="4318068" y="-77773"/>
                  <a:pt x="4573138" y="56210"/>
                  <a:pt x="4818742" y="0"/>
                </a:cubicBezTo>
                <a:cubicBezTo>
                  <a:pt x="5064346" y="-56210"/>
                  <a:pt x="5158484" y="787"/>
                  <a:pt x="5480594" y="0"/>
                </a:cubicBezTo>
                <a:cubicBezTo>
                  <a:pt x="5802704" y="-787"/>
                  <a:pt x="5856990" y="76623"/>
                  <a:pt x="6142445" y="0"/>
                </a:cubicBezTo>
                <a:cubicBezTo>
                  <a:pt x="6427900" y="-76623"/>
                  <a:pt x="6374349" y="10298"/>
                  <a:pt x="6479176" y="0"/>
                </a:cubicBezTo>
                <a:cubicBezTo>
                  <a:pt x="6584003" y="-10298"/>
                  <a:pt x="6652608" y="31493"/>
                  <a:pt x="6815908" y="0"/>
                </a:cubicBezTo>
                <a:cubicBezTo>
                  <a:pt x="6979208" y="-31493"/>
                  <a:pt x="7051475" y="42000"/>
                  <a:pt x="7233919" y="0"/>
                </a:cubicBezTo>
                <a:cubicBezTo>
                  <a:pt x="7416363" y="-42000"/>
                  <a:pt x="7715000" y="97272"/>
                  <a:pt x="8127999" y="0"/>
                </a:cubicBezTo>
                <a:cubicBezTo>
                  <a:pt x="8181814" y="215649"/>
                  <a:pt x="8062400" y="366556"/>
                  <a:pt x="8127999" y="574966"/>
                </a:cubicBezTo>
                <a:cubicBezTo>
                  <a:pt x="7986086" y="584357"/>
                  <a:pt x="7926663" y="559627"/>
                  <a:pt x="7791268" y="574966"/>
                </a:cubicBezTo>
                <a:cubicBezTo>
                  <a:pt x="7655873" y="590305"/>
                  <a:pt x="7561815" y="532680"/>
                  <a:pt x="7373256" y="574966"/>
                </a:cubicBezTo>
                <a:cubicBezTo>
                  <a:pt x="7184697" y="617252"/>
                  <a:pt x="7145897" y="560112"/>
                  <a:pt x="6955245" y="574966"/>
                </a:cubicBezTo>
                <a:cubicBezTo>
                  <a:pt x="6764593" y="589820"/>
                  <a:pt x="6711569" y="568063"/>
                  <a:pt x="6618513" y="574966"/>
                </a:cubicBezTo>
                <a:cubicBezTo>
                  <a:pt x="6525457" y="581869"/>
                  <a:pt x="6431876" y="568339"/>
                  <a:pt x="6281782" y="574966"/>
                </a:cubicBezTo>
                <a:cubicBezTo>
                  <a:pt x="6131688" y="581593"/>
                  <a:pt x="6058552" y="552918"/>
                  <a:pt x="5945051" y="574966"/>
                </a:cubicBezTo>
                <a:cubicBezTo>
                  <a:pt x="5831550" y="597014"/>
                  <a:pt x="5761771" y="537767"/>
                  <a:pt x="5608319" y="574966"/>
                </a:cubicBezTo>
                <a:cubicBezTo>
                  <a:pt x="5454867" y="612165"/>
                  <a:pt x="5234699" y="541649"/>
                  <a:pt x="5109028" y="574966"/>
                </a:cubicBezTo>
                <a:cubicBezTo>
                  <a:pt x="4983357" y="608283"/>
                  <a:pt x="4780263" y="549539"/>
                  <a:pt x="4609737" y="574966"/>
                </a:cubicBezTo>
                <a:cubicBezTo>
                  <a:pt x="4439211" y="600393"/>
                  <a:pt x="4139814" y="510335"/>
                  <a:pt x="3947885" y="574966"/>
                </a:cubicBezTo>
                <a:cubicBezTo>
                  <a:pt x="3755956" y="639597"/>
                  <a:pt x="3608005" y="546630"/>
                  <a:pt x="3448594" y="574966"/>
                </a:cubicBezTo>
                <a:cubicBezTo>
                  <a:pt x="3289183" y="603302"/>
                  <a:pt x="3223823" y="535405"/>
                  <a:pt x="3030582" y="574966"/>
                </a:cubicBezTo>
                <a:cubicBezTo>
                  <a:pt x="2837341" y="614527"/>
                  <a:pt x="2696529" y="528141"/>
                  <a:pt x="2531291" y="574966"/>
                </a:cubicBezTo>
                <a:cubicBezTo>
                  <a:pt x="2366053" y="621791"/>
                  <a:pt x="2215510" y="511873"/>
                  <a:pt x="1950720" y="574966"/>
                </a:cubicBezTo>
                <a:cubicBezTo>
                  <a:pt x="1685930" y="638059"/>
                  <a:pt x="1672812" y="538460"/>
                  <a:pt x="1532708" y="574966"/>
                </a:cubicBezTo>
                <a:cubicBezTo>
                  <a:pt x="1392604" y="611472"/>
                  <a:pt x="1179233" y="510146"/>
                  <a:pt x="952137" y="574966"/>
                </a:cubicBezTo>
                <a:cubicBezTo>
                  <a:pt x="725041" y="639786"/>
                  <a:pt x="314678" y="527209"/>
                  <a:pt x="0" y="574966"/>
                </a:cubicBezTo>
                <a:cubicBezTo>
                  <a:pt x="-5702" y="385610"/>
                  <a:pt x="17521" y="118824"/>
                  <a:pt x="0" y="0"/>
                </a:cubicBezTo>
                <a:close/>
              </a:path>
              <a:path w="8127999" h="574966" stroke="0" extrusionOk="0">
                <a:moveTo>
                  <a:pt x="0" y="0"/>
                </a:moveTo>
                <a:cubicBezTo>
                  <a:pt x="149401" y="-68182"/>
                  <a:pt x="506284" y="56174"/>
                  <a:pt x="743131" y="0"/>
                </a:cubicBezTo>
                <a:cubicBezTo>
                  <a:pt x="979978" y="-56174"/>
                  <a:pt x="1248454" y="30922"/>
                  <a:pt x="1404983" y="0"/>
                </a:cubicBezTo>
                <a:cubicBezTo>
                  <a:pt x="1561512" y="-30922"/>
                  <a:pt x="1855282" y="4799"/>
                  <a:pt x="2148114" y="0"/>
                </a:cubicBezTo>
                <a:cubicBezTo>
                  <a:pt x="2440946" y="-4799"/>
                  <a:pt x="2557882" y="58879"/>
                  <a:pt x="2728685" y="0"/>
                </a:cubicBezTo>
                <a:cubicBezTo>
                  <a:pt x="2899488" y="-58879"/>
                  <a:pt x="2964831" y="8767"/>
                  <a:pt x="3146697" y="0"/>
                </a:cubicBezTo>
                <a:cubicBezTo>
                  <a:pt x="3328563" y="-8767"/>
                  <a:pt x="3324432" y="17513"/>
                  <a:pt x="3483428" y="0"/>
                </a:cubicBezTo>
                <a:cubicBezTo>
                  <a:pt x="3642424" y="-17513"/>
                  <a:pt x="3716315" y="17074"/>
                  <a:pt x="3820160" y="0"/>
                </a:cubicBezTo>
                <a:cubicBezTo>
                  <a:pt x="3924005" y="-17074"/>
                  <a:pt x="4116360" y="48547"/>
                  <a:pt x="4238171" y="0"/>
                </a:cubicBezTo>
                <a:cubicBezTo>
                  <a:pt x="4359982" y="-48547"/>
                  <a:pt x="4728512" y="57327"/>
                  <a:pt x="4900022" y="0"/>
                </a:cubicBezTo>
                <a:cubicBezTo>
                  <a:pt x="5071532" y="-57327"/>
                  <a:pt x="5439585" y="42992"/>
                  <a:pt x="5643154" y="0"/>
                </a:cubicBezTo>
                <a:cubicBezTo>
                  <a:pt x="5846723" y="-42992"/>
                  <a:pt x="5882587" y="23233"/>
                  <a:pt x="6061165" y="0"/>
                </a:cubicBezTo>
                <a:cubicBezTo>
                  <a:pt x="6239743" y="-23233"/>
                  <a:pt x="6405243" y="9266"/>
                  <a:pt x="6560456" y="0"/>
                </a:cubicBezTo>
                <a:cubicBezTo>
                  <a:pt x="6715669" y="-9266"/>
                  <a:pt x="6953385" y="53074"/>
                  <a:pt x="7059748" y="0"/>
                </a:cubicBezTo>
                <a:cubicBezTo>
                  <a:pt x="7166111" y="-53074"/>
                  <a:pt x="7830358" y="11044"/>
                  <a:pt x="8127999" y="0"/>
                </a:cubicBezTo>
                <a:cubicBezTo>
                  <a:pt x="8193819" y="160037"/>
                  <a:pt x="8065731" y="373046"/>
                  <a:pt x="8127999" y="574966"/>
                </a:cubicBezTo>
                <a:cubicBezTo>
                  <a:pt x="7836222" y="630038"/>
                  <a:pt x="7669898" y="506447"/>
                  <a:pt x="7466148" y="574966"/>
                </a:cubicBezTo>
                <a:cubicBezTo>
                  <a:pt x="7262398" y="643485"/>
                  <a:pt x="7203700" y="558736"/>
                  <a:pt x="7048136" y="574966"/>
                </a:cubicBezTo>
                <a:cubicBezTo>
                  <a:pt x="6892572" y="591196"/>
                  <a:pt x="6614848" y="562941"/>
                  <a:pt x="6467565" y="574966"/>
                </a:cubicBezTo>
                <a:cubicBezTo>
                  <a:pt x="6320282" y="586991"/>
                  <a:pt x="6123309" y="539729"/>
                  <a:pt x="5805714" y="574966"/>
                </a:cubicBezTo>
                <a:cubicBezTo>
                  <a:pt x="5488119" y="610203"/>
                  <a:pt x="5270800" y="549385"/>
                  <a:pt x="5062582" y="574966"/>
                </a:cubicBezTo>
                <a:cubicBezTo>
                  <a:pt x="4854364" y="600547"/>
                  <a:pt x="4851959" y="536755"/>
                  <a:pt x="4725851" y="574966"/>
                </a:cubicBezTo>
                <a:cubicBezTo>
                  <a:pt x="4599743" y="613177"/>
                  <a:pt x="4469484" y="557203"/>
                  <a:pt x="4226559" y="574966"/>
                </a:cubicBezTo>
                <a:cubicBezTo>
                  <a:pt x="3983634" y="592729"/>
                  <a:pt x="3754296" y="521433"/>
                  <a:pt x="3564708" y="574966"/>
                </a:cubicBezTo>
                <a:cubicBezTo>
                  <a:pt x="3375120" y="628499"/>
                  <a:pt x="3053865" y="570156"/>
                  <a:pt x="2821577" y="574966"/>
                </a:cubicBezTo>
                <a:cubicBezTo>
                  <a:pt x="2589289" y="579776"/>
                  <a:pt x="2514581" y="561505"/>
                  <a:pt x="2403565" y="574966"/>
                </a:cubicBezTo>
                <a:cubicBezTo>
                  <a:pt x="2292549" y="588427"/>
                  <a:pt x="1951251" y="544091"/>
                  <a:pt x="1660434" y="574966"/>
                </a:cubicBezTo>
                <a:cubicBezTo>
                  <a:pt x="1369617" y="605841"/>
                  <a:pt x="1236731" y="504236"/>
                  <a:pt x="998583" y="574966"/>
                </a:cubicBezTo>
                <a:cubicBezTo>
                  <a:pt x="760435" y="645696"/>
                  <a:pt x="797209" y="551316"/>
                  <a:pt x="661851" y="574966"/>
                </a:cubicBezTo>
                <a:cubicBezTo>
                  <a:pt x="526493" y="598616"/>
                  <a:pt x="281916" y="571436"/>
                  <a:pt x="0" y="574966"/>
                </a:cubicBezTo>
                <a:cubicBezTo>
                  <a:pt x="-2104" y="382208"/>
                  <a:pt x="44509" y="146636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선형회귀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릿지모델을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 모델로 선정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26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514443" y="5632773"/>
            <a:ext cx="6031192" cy="574966"/>
          </a:xfrm>
          <a:custGeom>
            <a:avLst/>
            <a:gdLst>
              <a:gd name="connsiteX0" fmla="*/ 0 w 6031192"/>
              <a:gd name="connsiteY0" fmla="*/ 0 h 574966"/>
              <a:gd name="connsiteX1" fmla="*/ 367354 w 6031192"/>
              <a:gd name="connsiteY1" fmla="*/ 0 h 574966"/>
              <a:gd name="connsiteX2" fmla="*/ 1036268 w 6031192"/>
              <a:gd name="connsiteY2" fmla="*/ 0 h 574966"/>
              <a:gd name="connsiteX3" fmla="*/ 1584559 w 6031192"/>
              <a:gd name="connsiteY3" fmla="*/ 0 h 574966"/>
              <a:gd name="connsiteX4" fmla="*/ 2253473 w 6031192"/>
              <a:gd name="connsiteY4" fmla="*/ 0 h 574966"/>
              <a:gd name="connsiteX5" fmla="*/ 2620827 w 6031192"/>
              <a:gd name="connsiteY5" fmla="*/ 0 h 574966"/>
              <a:gd name="connsiteX6" fmla="*/ 3048493 w 6031192"/>
              <a:gd name="connsiteY6" fmla="*/ 0 h 574966"/>
              <a:gd name="connsiteX7" fmla="*/ 3596784 w 6031192"/>
              <a:gd name="connsiteY7" fmla="*/ 0 h 574966"/>
              <a:gd name="connsiteX8" fmla="*/ 4084762 w 6031192"/>
              <a:gd name="connsiteY8" fmla="*/ 0 h 574966"/>
              <a:gd name="connsiteX9" fmla="*/ 4572740 w 6031192"/>
              <a:gd name="connsiteY9" fmla="*/ 0 h 574966"/>
              <a:gd name="connsiteX10" fmla="*/ 4940095 w 6031192"/>
              <a:gd name="connsiteY10" fmla="*/ 0 h 574966"/>
              <a:gd name="connsiteX11" fmla="*/ 5307449 w 6031192"/>
              <a:gd name="connsiteY11" fmla="*/ 0 h 574966"/>
              <a:gd name="connsiteX12" fmla="*/ 6031192 w 6031192"/>
              <a:gd name="connsiteY12" fmla="*/ 0 h 574966"/>
              <a:gd name="connsiteX13" fmla="*/ 6031192 w 6031192"/>
              <a:gd name="connsiteY13" fmla="*/ 574966 h 574966"/>
              <a:gd name="connsiteX14" fmla="*/ 5603526 w 6031192"/>
              <a:gd name="connsiteY14" fmla="*/ 574966 h 574966"/>
              <a:gd name="connsiteX15" fmla="*/ 5175859 w 6031192"/>
              <a:gd name="connsiteY15" fmla="*/ 574966 h 574966"/>
              <a:gd name="connsiteX16" fmla="*/ 4748193 w 6031192"/>
              <a:gd name="connsiteY16" fmla="*/ 574966 h 574966"/>
              <a:gd name="connsiteX17" fmla="*/ 4260215 w 6031192"/>
              <a:gd name="connsiteY17" fmla="*/ 574966 h 574966"/>
              <a:gd name="connsiteX18" fmla="*/ 3591301 w 6031192"/>
              <a:gd name="connsiteY18" fmla="*/ 574966 h 574966"/>
              <a:gd name="connsiteX19" fmla="*/ 3103322 w 6031192"/>
              <a:gd name="connsiteY19" fmla="*/ 574966 h 574966"/>
              <a:gd name="connsiteX20" fmla="*/ 2675656 w 6031192"/>
              <a:gd name="connsiteY20" fmla="*/ 574966 h 574966"/>
              <a:gd name="connsiteX21" fmla="*/ 2006742 w 6031192"/>
              <a:gd name="connsiteY21" fmla="*/ 574966 h 574966"/>
              <a:gd name="connsiteX22" fmla="*/ 1458452 w 6031192"/>
              <a:gd name="connsiteY22" fmla="*/ 574966 h 574966"/>
              <a:gd name="connsiteX23" fmla="*/ 1030786 w 6031192"/>
              <a:gd name="connsiteY23" fmla="*/ 574966 h 574966"/>
              <a:gd name="connsiteX24" fmla="*/ 603119 w 6031192"/>
              <a:gd name="connsiteY24" fmla="*/ 574966 h 574966"/>
              <a:gd name="connsiteX25" fmla="*/ 0 w 6031192"/>
              <a:gd name="connsiteY25" fmla="*/ 574966 h 574966"/>
              <a:gd name="connsiteX26" fmla="*/ 0 w 6031192"/>
              <a:gd name="connsiteY2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1192" h="574966" fill="none" extrusionOk="0">
                <a:moveTo>
                  <a:pt x="0" y="0"/>
                </a:moveTo>
                <a:cubicBezTo>
                  <a:pt x="183376" y="-28480"/>
                  <a:pt x="222905" y="40612"/>
                  <a:pt x="367354" y="0"/>
                </a:cubicBezTo>
                <a:cubicBezTo>
                  <a:pt x="511803" y="-40612"/>
                  <a:pt x="714373" y="77706"/>
                  <a:pt x="1036268" y="0"/>
                </a:cubicBezTo>
                <a:cubicBezTo>
                  <a:pt x="1358163" y="-77706"/>
                  <a:pt x="1325006" y="26765"/>
                  <a:pt x="1584559" y="0"/>
                </a:cubicBezTo>
                <a:cubicBezTo>
                  <a:pt x="1844112" y="-26765"/>
                  <a:pt x="2082864" y="14858"/>
                  <a:pt x="2253473" y="0"/>
                </a:cubicBezTo>
                <a:cubicBezTo>
                  <a:pt x="2424082" y="-14858"/>
                  <a:pt x="2528019" y="16181"/>
                  <a:pt x="2620827" y="0"/>
                </a:cubicBezTo>
                <a:cubicBezTo>
                  <a:pt x="2713635" y="-16181"/>
                  <a:pt x="2928259" y="14758"/>
                  <a:pt x="3048493" y="0"/>
                </a:cubicBezTo>
                <a:cubicBezTo>
                  <a:pt x="3168727" y="-14758"/>
                  <a:pt x="3385792" y="49682"/>
                  <a:pt x="3596784" y="0"/>
                </a:cubicBezTo>
                <a:cubicBezTo>
                  <a:pt x="3807776" y="-49682"/>
                  <a:pt x="3850983" y="55952"/>
                  <a:pt x="4084762" y="0"/>
                </a:cubicBezTo>
                <a:cubicBezTo>
                  <a:pt x="4318541" y="-55952"/>
                  <a:pt x="4465503" y="6317"/>
                  <a:pt x="4572740" y="0"/>
                </a:cubicBezTo>
                <a:cubicBezTo>
                  <a:pt x="4679977" y="-6317"/>
                  <a:pt x="4835164" y="32823"/>
                  <a:pt x="4940095" y="0"/>
                </a:cubicBezTo>
                <a:cubicBezTo>
                  <a:pt x="5045026" y="-32823"/>
                  <a:pt x="5149539" y="18631"/>
                  <a:pt x="5307449" y="0"/>
                </a:cubicBezTo>
                <a:cubicBezTo>
                  <a:pt x="5465359" y="-18631"/>
                  <a:pt x="5768865" y="36931"/>
                  <a:pt x="6031192" y="0"/>
                </a:cubicBezTo>
                <a:cubicBezTo>
                  <a:pt x="6070031" y="129160"/>
                  <a:pt x="6022807" y="373263"/>
                  <a:pt x="6031192" y="574966"/>
                </a:cubicBezTo>
                <a:cubicBezTo>
                  <a:pt x="5859866" y="592622"/>
                  <a:pt x="5770092" y="549327"/>
                  <a:pt x="5603526" y="574966"/>
                </a:cubicBezTo>
                <a:cubicBezTo>
                  <a:pt x="5436960" y="600605"/>
                  <a:pt x="5334807" y="538675"/>
                  <a:pt x="5175859" y="574966"/>
                </a:cubicBezTo>
                <a:cubicBezTo>
                  <a:pt x="5016911" y="611257"/>
                  <a:pt x="4910771" y="555974"/>
                  <a:pt x="4748193" y="574966"/>
                </a:cubicBezTo>
                <a:cubicBezTo>
                  <a:pt x="4585615" y="593958"/>
                  <a:pt x="4361365" y="571132"/>
                  <a:pt x="4260215" y="574966"/>
                </a:cubicBezTo>
                <a:cubicBezTo>
                  <a:pt x="4159065" y="578800"/>
                  <a:pt x="3756851" y="505932"/>
                  <a:pt x="3591301" y="574966"/>
                </a:cubicBezTo>
                <a:cubicBezTo>
                  <a:pt x="3425751" y="644000"/>
                  <a:pt x="3204942" y="538929"/>
                  <a:pt x="3103322" y="574966"/>
                </a:cubicBezTo>
                <a:cubicBezTo>
                  <a:pt x="3001702" y="611003"/>
                  <a:pt x="2862151" y="560907"/>
                  <a:pt x="2675656" y="574966"/>
                </a:cubicBezTo>
                <a:cubicBezTo>
                  <a:pt x="2489161" y="589025"/>
                  <a:pt x="2143171" y="552781"/>
                  <a:pt x="2006742" y="574966"/>
                </a:cubicBezTo>
                <a:cubicBezTo>
                  <a:pt x="1870313" y="597151"/>
                  <a:pt x="1619005" y="550151"/>
                  <a:pt x="1458452" y="574966"/>
                </a:cubicBezTo>
                <a:cubicBezTo>
                  <a:pt x="1297899" y="599781"/>
                  <a:pt x="1126836" y="524099"/>
                  <a:pt x="1030786" y="574966"/>
                </a:cubicBezTo>
                <a:cubicBezTo>
                  <a:pt x="934736" y="625833"/>
                  <a:pt x="698174" y="539692"/>
                  <a:pt x="603119" y="574966"/>
                </a:cubicBezTo>
                <a:cubicBezTo>
                  <a:pt x="508064" y="610240"/>
                  <a:pt x="253205" y="532939"/>
                  <a:pt x="0" y="574966"/>
                </a:cubicBezTo>
                <a:cubicBezTo>
                  <a:pt x="-42864" y="414151"/>
                  <a:pt x="26591" y="181686"/>
                  <a:pt x="0" y="0"/>
                </a:cubicBezTo>
                <a:close/>
              </a:path>
              <a:path w="6031192" h="574966" stroke="0" extrusionOk="0">
                <a:moveTo>
                  <a:pt x="0" y="0"/>
                </a:moveTo>
                <a:cubicBezTo>
                  <a:pt x="304303" y="-18391"/>
                  <a:pt x="476843" y="68654"/>
                  <a:pt x="668914" y="0"/>
                </a:cubicBezTo>
                <a:cubicBezTo>
                  <a:pt x="860985" y="-68654"/>
                  <a:pt x="1013392" y="44982"/>
                  <a:pt x="1277516" y="0"/>
                </a:cubicBezTo>
                <a:cubicBezTo>
                  <a:pt x="1541640" y="-44982"/>
                  <a:pt x="1801688" y="14352"/>
                  <a:pt x="1946430" y="0"/>
                </a:cubicBezTo>
                <a:cubicBezTo>
                  <a:pt x="2091172" y="-14352"/>
                  <a:pt x="2230459" y="27439"/>
                  <a:pt x="2494720" y="0"/>
                </a:cubicBezTo>
                <a:cubicBezTo>
                  <a:pt x="2758981" y="-27439"/>
                  <a:pt x="2782050" y="30886"/>
                  <a:pt x="2922387" y="0"/>
                </a:cubicBezTo>
                <a:cubicBezTo>
                  <a:pt x="3062724" y="-30886"/>
                  <a:pt x="3127095" y="33445"/>
                  <a:pt x="3289741" y="0"/>
                </a:cubicBezTo>
                <a:cubicBezTo>
                  <a:pt x="3452387" y="-33445"/>
                  <a:pt x="3528162" y="43291"/>
                  <a:pt x="3657096" y="0"/>
                </a:cubicBezTo>
                <a:cubicBezTo>
                  <a:pt x="3786030" y="-43291"/>
                  <a:pt x="3976421" y="51287"/>
                  <a:pt x="4084762" y="0"/>
                </a:cubicBezTo>
                <a:cubicBezTo>
                  <a:pt x="4193103" y="-51287"/>
                  <a:pt x="4413481" y="64038"/>
                  <a:pt x="4693364" y="0"/>
                </a:cubicBezTo>
                <a:cubicBezTo>
                  <a:pt x="4973247" y="-64038"/>
                  <a:pt x="5145019" y="35745"/>
                  <a:pt x="5362278" y="0"/>
                </a:cubicBezTo>
                <a:cubicBezTo>
                  <a:pt x="5579537" y="-35745"/>
                  <a:pt x="5777076" y="13032"/>
                  <a:pt x="6031192" y="0"/>
                </a:cubicBezTo>
                <a:cubicBezTo>
                  <a:pt x="6047681" y="263904"/>
                  <a:pt x="5977828" y="320653"/>
                  <a:pt x="6031192" y="574966"/>
                </a:cubicBezTo>
                <a:cubicBezTo>
                  <a:pt x="5932133" y="594984"/>
                  <a:pt x="5747081" y="542510"/>
                  <a:pt x="5663838" y="574966"/>
                </a:cubicBezTo>
                <a:cubicBezTo>
                  <a:pt x="5580595" y="607422"/>
                  <a:pt x="5418164" y="564178"/>
                  <a:pt x="5296483" y="574966"/>
                </a:cubicBezTo>
                <a:cubicBezTo>
                  <a:pt x="5174803" y="585754"/>
                  <a:pt x="4912677" y="534402"/>
                  <a:pt x="4808505" y="574966"/>
                </a:cubicBezTo>
                <a:cubicBezTo>
                  <a:pt x="4704333" y="615530"/>
                  <a:pt x="4368800" y="541028"/>
                  <a:pt x="4199903" y="574966"/>
                </a:cubicBezTo>
                <a:cubicBezTo>
                  <a:pt x="4031006" y="608904"/>
                  <a:pt x="3980417" y="569206"/>
                  <a:pt x="3772236" y="574966"/>
                </a:cubicBezTo>
                <a:cubicBezTo>
                  <a:pt x="3564055" y="580726"/>
                  <a:pt x="3449297" y="513609"/>
                  <a:pt x="3223946" y="574966"/>
                </a:cubicBezTo>
                <a:cubicBezTo>
                  <a:pt x="2998595" y="636323"/>
                  <a:pt x="2807980" y="535423"/>
                  <a:pt x="2615344" y="574966"/>
                </a:cubicBezTo>
                <a:cubicBezTo>
                  <a:pt x="2422708" y="614509"/>
                  <a:pt x="2157623" y="567969"/>
                  <a:pt x="1946430" y="574966"/>
                </a:cubicBezTo>
                <a:cubicBezTo>
                  <a:pt x="1735237" y="581963"/>
                  <a:pt x="1681702" y="548919"/>
                  <a:pt x="1579076" y="574966"/>
                </a:cubicBezTo>
                <a:cubicBezTo>
                  <a:pt x="1476450" y="601013"/>
                  <a:pt x="1200553" y="538250"/>
                  <a:pt x="1091097" y="574966"/>
                </a:cubicBezTo>
                <a:cubicBezTo>
                  <a:pt x="981641" y="611682"/>
                  <a:pt x="664069" y="557208"/>
                  <a:pt x="482495" y="574966"/>
                </a:cubicBezTo>
                <a:cubicBezTo>
                  <a:pt x="300921" y="592724"/>
                  <a:pt x="99914" y="559949"/>
                  <a:pt x="0" y="574966"/>
                </a:cubicBezTo>
                <a:cubicBezTo>
                  <a:pt x="-35751" y="313758"/>
                  <a:pt x="42965" y="1985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단지코드가 같아도 같은 답이 나오지 않음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646D3-D701-73EB-B692-7247C75615C2}"/>
              </a:ext>
            </a:extLst>
          </p:cNvPr>
          <p:cNvSpPr/>
          <p:nvPr/>
        </p:nvSpPr>
        <p:spPr>
          <a:xfrm>
            <a:off x="685980" y="1783063"/>
            <a:ext cx="11231200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cross_val_predict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 답이 잘 추출되는 지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에 적용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x_train2,y_train,cv=5)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4FF7EC-1F12-4528-5F75-7C7C1B19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23" y="2137693"/>
            <a:ext cx="3781953" cy="2667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5D8BA7-3835-9881-6CFF-A5FDD253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2" y="4166134"/>
            <a:ext cx="6477440" cy="63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8D582-1730-8F0F-D370-8BA362252C4F}"/>
              </a:ext>
            </a:extLst>
          </p:cNvPr>
          <p:cNvSpPr txBox="1"/>
          <p:nvPr/>
        </p:nvSpPr>
        <p:spPr>
          <a:xfrm>
            <a:off x="8169483" y="5632773"/>
            <a:ext cx="3357875" cy="574966"/>
          </a:xfrm>
          <a:custGeom>
            <a:avLst/>
            <a:gdLst>
              <a:gd name="connsiteX0" fmla="*/ 0 w 3357875"/>
              <a:gd name="connsiteY0" fmla="*/ 0 h 574966"/>
              <a:gd name="connsiteX1" fmla="*/ 458910 w 3357875"/>
              <a:gd name="connsiteY1" fmla="*/ 0 h 574966"/>
              <a:gd name="connsiteX2" fmla="*/ 951398 w 3357875"/>
              <a:gd name="connsiteY2" fmla="*/ 0 h 574966"/>
              <a:gd name="connsiteX3" fmla="*/ 1578201 w 3357875"/>
              <a:gd name="connsiteY3" fmla="*/ 0 h 574966"/>
              <a:gd name="connsiteX4" fmla="*/ 2205005 w 3357875"/>
              <a:gd name="connsiteY4" fmla="*/ 0 h 574966"/>
              <a:gd name="connsiteX5" fmla="*/ 2663914 w 3357875"/>
              <a:gd name="connsiteY5" fmla="*/ 0 h 574966"/>
              <a:gd name="connsiteX6" fmla="*/ 3357875 w 3357875"/>
              <a:gd name="connsiteY6" fmla="*/ 0 h 574966"/>
              <a:gd name="connsiteX7" fmla="*/ 3357875 w 3357875"/>
              <a:gd name="connsiteY7" fmla="*/ 574966 h 574966"/>
              <a:gd name="connsiteX8" fmla="*/ 2798229 w 3357875"/>
              <a:gd name="connsiteY8" fmla="*/ 574966 h 574966"/>
              <a:gd name="connsiteX9" fmla="*/ 2238583 w 3357875"/>
              <a:gd name="connsiteY9" fmla="*/ 574966 h 574966"/>
              <a:gd name="connsiteX10" fmla="*/ 1611780 w 3357875"/>
              <a:gd name="connsiteY10" fmla="*/ 574966 h 574966"/>
              <a:gd name="connsiteX11" fmla="*/ 1018555 w 3357875"/>
              <a:gd name="connsiteY11" fmla="*/ 574966 h 574966"/>
              <a:gd name="connsiteX12" fmla="*/ 492488 w 3357875"/>
              <a:gd name="connsiteY12" fmla="*/ 574966 h 574966"/>
              <a:gd name="connsiteX13" fmla="*/ 0 w 3357875"/>
              <a:gd name="connsiteY13" fmla="*/ 574966 h 574966"/>
              <a:gd name="connsiteX14" fmla="*/ 0 w 3357875"/>
              <a:gd name="connsiteY1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57875" h="574966" fill="none" extrusionOk="0">
                <a:moveTo>
                  <a:pt x="0" y="0"/>
                </a:moveTo>
                <a:cubicBezTo>
                  <a:pt x="145257" y="-53185"/>
                  <a:pt x="365521" y="51260"/>
                  <a:pt x="458910" y="0"/>
                </a:cubicBezTo>
                <a:cubicBezTo>
                  <a:pt x="552299" y="-51260"/>
                  <a:pt x="816143" y="10328"/>
                  <a:pt x="951398" y="0"/>
                </a:cubicBezTo>
                <a:cubicBezTo>
                  <a:pt x="1086653" y="-10328"/>
                  <a:pt x="1353061" y="31309"/>
                  <a:pt x="1578201" y="0"/>
                </a:cubicBezTo>
                <a:cubicBezTo>
                  <a:pt x="1803341" y="-31309"/>
                  <a:pt x="2025996" y="7813"/>
                  <a:pt x="2205005" y="0"/>
                </a:cubicBezTo>
                <a:cubicBezTo>
                  <a:pt x="2384014" y="-7813"/>
                  <a:pt x="2502396" y="42940"/>
                  <a:pt x="2663914" y="0"/>
                </a:cubicBezTo>
                <a:cubicBezTo>
                  <a:pt x="2825432" y="-42940"/>
                  <a:pt x="3088708" y="10783"/>
                  <a:pt x="3357875" y="0"/>
                </a:cubicBezTo>
                <a:cubicBezTo>
                  <a:pt x="3416867" y="286734"/>
                  <a:pt x="3356044" y="331487"/>
                  <a:pt x="3357875" y="574966"/>
                </a:cubicBezTo>
                <a:cubicBezTo>
                  <a:pt x="3122397" y="624600"/>
                  <a:pt x="3045589" y="529692"/>
                  <a:pt x="2798229" y="574966"/>
                </a:cubicBezTo>
                <a:cubicBezTo>
                  <a:pt x="2550869" y="620240"/>
                  <a:pt x="2459085" y="523874"/>
                  <a:pt x="2238583" y="574966"/>
                </a:cubicBezTo>
                <a:cubicBezTo>
                  <a:pt x="2018081" y="626058"/>
                  <a:pt x="1861783" y="527689"/>
                  <a:pt x="1611780" y="574966"/>
                </a:cubicBezTo>
                <a:cubicBezTo>
                  <a:pt x="1361777" y="622243"/>
                  <a:pt x="1210459" y="523782"/>
                  <a:pt x="1018555" y="574966"/>
                </a:cubicBezTo>
                <a:cubicBezTo>
                  <a:pt x="826652" y="626150"/>
                  <a:pt x="635064" y="515284"/>
                  <a:pt x="492488" y="574966"/>
                </a:cubicBezTo>
                <a:cubicBezTo>
                  <a:pt x="349912" y="634648"/>
                  <a:pt x="139792" y="557184"/>
                  <a:pt x="0" y="574966"/>
                </a:cubicBezTo>
                <a:cubicBezTo>
                  <a:pt x="-20389" y="419383"/>
                  <a:pt x="18897" y="281310"/>
                  <a:pt x="0" y="0"/>
                </a:cubicBezTo>
                <a:close/>
              </a:path>
              <a:path w="3357875" h="574966" stroke="0" extrusionOk="0">
                <a:moveTo>
                  <a:pt x="0" y="0"/>
                </a:moveTo>
                <a:cubicBezTo>
                  <a:pt x="184005" y="-18659"/>
                  <a:pt x="360156" y="47794"/>
                  <a:pt x="559646" y="0"/>
                </a:cubicBezTo>
                <a:cubicBezTo>
                  <a:pt x="759136" y="-47794"/>
                  <a:pt x="809413" y="41011"/>
                  <a:pt x="1052134" y="0"/>
                </a:cubicBezTo>
                <a:cubicBezTo>
                  <a:pt x="1294855" y="-41011"/>
                  <a:pt x="1333178" y="32844"/>
                  <a:pt x="1544623" y="0"/>
                </a:cubicBezTo>
                <a:cubicBezTo>
                  <a:pt x="1756068" y="-32844"/>
                  <a:pt x="2021579" y="34988"/>
                  <a:pt x="2171426" y="0"/>
                </a:cubicBezTo>
                <a:cubicBezTo>
                  <a:pt x="2321273" y="-34988"/>
                  <a:pt x="2454975" y="23185"/>
                  <a:pt x="2630335" y="0"/>
                </a:cubicBezTo>
                <a:cubicBezTo>
                  <a:pt x="2805695" y="-23185"/>
                  <a:pt x="3169769" y="46529"/>
                  <a:pt x="3357875" y="0"/>
                </a:cubicBezTo>
                <a:cubicBezTo>
                  <a:pt x="3391443" y="147938"/>
                  <a:pt x="3349160" y="296673"/>
                  <a:pt x="3357875" y="574966"/>
                </a:cubicBezTo>
                <a:cubicBezTo>
                  <a:pt x="3192341" y="575299"/>
                  <a:pt x="2956734" y="569265"/>
                  <a:pt x="2764650" y="574966"/>
                </a:cubicBezTo>
                <a:cubicBezTo>
                  <a:pt x="2572566" y="580667"/>
                  <a:pt x="2341789" y="553057"/>
                  <a:pt x="2205005" y="574966"/>
                </a:cubicBezTo>
                <a:cubicBezTo>
                  <a:pt x="2068221" y="596875"/>
                  <a:pt x="1865019" y="572449"/>
                  <a:pt x="1746095" y="574966"/>
                </a:cubicBezTo>
                <a:cubicBezTo>
                  <a:pt x="1627171" y="577483"/>
                  <a:pt x="1374323" y="507389"/>
                  <a:pt x="1119292" y="574966"/>
                </a:cubicBezTo>
                <a:cubicBezTo>
                  <a:pt x="864261" y="642543"/>
                  <a:pt x="813562" y="520160"/>
                  <a:pt x="660382" y="574966"/>
                </a:cubicBezTo>
                <a:cubicBezTo>
                  <a:pt x="507202" y="629772"/>
                  <a:pt x="308095" y="571259"/>
                  <a:pt x="0" y="574966"/>
                </a:cubicBezTo>
                <a:cubicBezTo>
                  <a:pt x="-45811" y="400232"/>
                  <a:pt x="36808" y="21621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 데이터 활용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5F9C30-5B14-80EF-B9EA-9176E9D41849}"/>
              </a:ext>
            </a:extLst>
          </p:cNvPr>
          <p:cNvSpPr/>
          <p:nvPr/>
        </p:nvSpPr>
        <p:spPr>
          <a:xfrm>
            <a:off x="6895475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59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1848631"/>
            <a:ext cx="850099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ONE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HOT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인코딩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sklearn.preprocessing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(sparse=False)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422426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HOT ENCODING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EC6FB-78EE-DBD0-1321-06A425AC7E16}"/>
              </a:ext>
            </a:extLst>
          </p:cNvPr>
          <p:cNvSpPr/>
          <p:nvPr/>
        </p:nvSpPr>
        <p:spPr>
          <a:xfrm>
            <a:off x="649357" y="5632773"/>
            <a:ext cx="4477284" cy="574966"/>
          </a:xfrm>
          <a:custGeom>
            <a:avLst/>
            <a:gdLst>
              <a:gd name="connsiteX0" fmla="*/ 0 w 4477284"/>
              <a:gd name="connsiteY0" fmla="*/ 0 h 574966"/>
              <a:gd name="connsiteX1" fmla="*/ 514888 w 4477284"/>
              <a:gd name="connsiteY1" fmla="*/ 0 h 574966"/>
              <a:gd name="connsiteX2" fmla="*/ 1074548 w 4477284"/>
              <a:gd name="connsiteY2" fmla="*/ 0 h 574966"/>
              <a:gd name="connsiteX3" fmla="*/ 1544663 w 4477284"/>
              <a:gd name="connsiteY3" fmla="*/ 0 h 574966"/>
              <a:gd name="connsiteX4" fmla="*/ 2059551 w 4477284"/>
              <a:gd name="connsiteY4" fmla="*/ 0 h 574966"/>
              <a:gd name="connsiteX5" fmla="*/ 2484893 w 4477284"/>
              <a:gd name="connsiteY5" fmla="*/ 0 h 574966"/>
              <a:gd name="connsiteX6" fmla="*/ 3089326 w 4477284"/>
              <a:gd name="connsiteY6" fmla="*/ 0 h 574966"/>
              <a:gd name="connsiteX7" fmla="*/ 3514668 w 4477284"/>
              <a:gd name="connsiteY7" fmla="*/ 0 h 574966"/>
              <a:gd name="connsiteX8" fmla="*/ 4477284 w 4477284"/>
              <a:gd name="connsiteY8" fmla="*/ 0 h 574966"/>
              <a:gd name="connsiteX9" fmla="*/ 4477284 w 4477284"/>
              <a:gd name="connsiteY9" fmla="*/ 574966 h 574966"/>
              <a:gd name="connsiteX10" fmla="*/ 3872851 w 4477284"/>
              <a:gd name="connsiteY10" fmla="*/ 574966 h 574966"/>
              <a:gd name="connsiteX11" fmla="*/ 3223644 w 4477284"/>
              <a:gd name="connsiteY11" fmla="*/ 574966 h 574966"/>
              <a:gd name="connsiteX12" fmla="*/ 2798303 w 4477284"/>
              <a:gd name="connsiteY12" fmla="*/ 574966 h 574966"/>
              <a:gd name="connsiteX13" fmla="*/ 2372961 w 4477284"/>
              <a:gd name="connsiteY13" fmla="*/ 574966 h 574966"/>
              <a:gd name="connsiteX14" fmla="*/ 1813300 w 4477284"/>
              <a:gd name="connsiteY14" fmla="*/ 574966 h 574966"/>
              <a:gd name="connsiteX15" fmla="*/ 1387958 w 4477284"/>
              <a:gd name="connsiteY15" fmla="*/ 574966 h 574966"/>
              <a:gd name="connsiteX16" fmla="*/ 962616 w 4477284"/>
              <a:gd name="connsiteY16" fmla="*/ 574966 h 574966"/>
              <a:gd name="connsiteX17" fmla="*/ 537274 w 4477284"/>
              <a:gd name="connsiteY17" fmla="*/ 574966 h 574966"/>
              <a:gd name="connsiteX18" fmla="*/ 0 w 4477284"/>
              <a:gd name="connsiteY18" fmla="*/ 574966 h 574966"/>
              <a:gd name="connsiteX19" fmla="*/ 0 w 4477284"/>
              <a:gd name="connsiteY19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7284" h="574966" fill="none" extrusionOk="0">
                <a:moveTo>
                  <a:pt x="0" y="0"/>
                </a:moveTo>
                <a:cubicBezTo>
                  <a:pt x="244207" y="-17927"/>
                  <a:pt x="318622" y="32037"/>
                  <a:pt x="514888" y="0"/>
                </a:cubicBezTo>
                <a:cubicBezTo>
                  <a:pt x="711154" y="-32037"/>
                  <a:pt x="832787" y="46388"/>
                  <a:pt x="1074548" y="0"/>
                </a:cubicBezTo>
                <a:cubicBezTo>
                  <a:pt x="1316309" y="-46388"/>
                  <a:pt x="1414061" y="39936"/>
                  <a:pt x="1544663" y="0"/>
                </a:cubicBezTo>
                <a:cubicBezTo>
                  <a:pt x="1675266" y="-39936"/>
                  <a:pt x="1886538" y="23234"/>
                  <a:pt x="2059551" y="0"/>
                </a:cubicBezTo>
                <a:cubicBezTo>
                  <a:pt x="2232564" y="-23234"/>
                  <a:pt x="2279912" y="41032"/>
                  <a:pt x="2484893" y="0"/>
                </a:cubicBezTo>
                <a:cubicBezTo>
                  <a:pt x="2689874" y="-41032"/>
                  <a:pt x="2930089" y="32116"/>
                  <a:pt x="3089326" y="0"/>
                </a:cubicBezTo>
                <a:cubicBezTo>
                  <a:pt x="3248563" y="-32116"/>
                  <a:pt x="3331600" y="31626"/>
                  <a:pt x="3514668" y="0"/>
                </a:cubicBezTo>
                <a:cubicBezTo>
                  <a:pt x="3697736" y="-31626"/>
                  <a:pt x="4062713" y="73382"/>
                  <a:pt x="4477284" y="0"/>
                </a:cubicBezTo>
                <a:cubicBezTo>
                  <a:pt x="4495283" y="266860"/>
                  <a:pt x="4408996" y="385210"/>
                  <a:pt x="4477284" y="574966"/>
                </a:cubicBezTo>
                <a:cubicBezTo>
                  <a:pt x="4204914" y="615838"/>
                  <a:pt x="4170134" y="506096"/>
                  <a:pt x="3872851" y="574966"/>
                </a:cubicBezTo>
                <a:cubicBezTo>
                  <a:pt x="3575568" y="643836"/>
                  <a:pt x="3514076" y="529651"/>
                  <a:pt x="3223644" y="574966"/>
                </a:cubicBezTo>
                <a:cubicBezTo>
                  <a:pt x="2933212" y="620281"/>
                  <a:pt x="2969508" y="557287"/>
                  <a:pt x="2798303" y="574966"/>
                </a:cubicBezTo>
                <a:cubicBezTo>
                  <a:pt x="2627098" y="592645"/>
                  <a:pt x="2493078" y="559015"/>
                  <a:pt x="2372961" y="574966"/>
                </a:cubicBezTo>
                <a:cubicBezTo>
                  <a:pt x="2252844" y="590917"/>
                  <a:pt x="1958344" y="542986"/>
                  <a:pt x="1813300" y="574966"/>
                </a:cubicBezTo>
                <a:cubicBezTo>
                  <a:pt x="1668256" y="606946"/>
                  <a:pt x="1569554" y="546965"/>
                  <a:pt x="1387958" y="574966"/>
                </a:cubicBezTo>
                <a:cubicBezTo>
                  <a:pt x="1206362" y="602967"/>
                  <a:pt x="1166914" y="560209"/>
                  <a:pt x="962616" y="574966"/>
                </a:cubicBezTo>
                <a:cubicBezTo>
                  <a:pt x="758318" y="589723"/>
                  <a:pt x="651775" y="533692"/>
                  <a:pt x="537274" y="574966"/>
                </a:cubicBezTo>
                <a:cubicBezTo>
                  <a:pt x="422773" y="616240"/>
                  <a:pt x="151284" y="538261"/>
                  <a:pt x="0" y="574966"/>
                </a:cubicBezTo>
                <a:cubicBezTo>
                  <a:pt x="-28098" y="349611"/>
                  <a:pt x="67578" y="228568"/>
                  <a:pt x="0" y="0"/>
                </a:cubicBezTo>
                <a:close/>
              </a:path>
              <a:path w="4477284" h="574966" stroke="0" extrusionOk="0">
                <a:moveTo>
                  <a:pt x="0" y="0"/>
                </a:moveTo>
                <a:cubicBezTo>
                  <a:pt x="275540" y="-77110"/>
                  <a:pt x="480838" y="22990"/>
                  <a:pt x="649206" y="0"/>
                </a:cubicBezTo>
                <a:cubicBezTo>
                  <a:pt x="817574" y="-22990"/>
                  <a:pt x="1025632" y="1903"/>
                  <a:pt x="1253640" y="0"/>
                </a:cubicBezTo>
                <a:cubicBezTo>
                  <a:pt x="1481648" y="-1903"/>
                  <a:pt x="1666936" y="35206"/>
                  <a:pt x="1902846" y="0"/>
                </a:cubicBezTo>
                <a:cubicBezTo>
                  <a:pt x="2138756" y="-35206"/>
                  <a:pt x="2312467" y="62484"/>
                  <a:pt x="2462506" y="0"/>
                </a:cubicBezTo>
                <a:cubicBezTo>
                  <a:pt x="2612545" y="-62484"/>
                  <a:pt x="2777654" y="54601"/>
                  <a:pt x="2932621" y="0"/>
                </a:cubicBezTo>
                <a:cubicBezTo>
                  <a:pt x="3087588" y="-54601"/>
                  <a:pt x="3250267" y="39589"/>
                  <a:pt x="3357963" y="0"/>
                </a:cubicBezTo>
                <a:cubicBezTo>
                  <a:pt x="3465659" y="-39589"/>
                  <a:pt x="3687081" y="14784"/>
                  <a:pt x="3783305" y="0"/>
                </a:cubicBezTo>
                <a:cubicBezTo>
                  <a:pt x="3879529" y="-14784"/>
                  <a:pt x="4151264" y="57858"/>
                  <a:pt x="4477284" y="0"/>
                </a:cubicBezTo>
                <a:cubicBezTo>
                  <a:pt x="4515103" y="220653"/>
                  <a:pt x="4418449" y="455360"/>
                  <a:pt x="4477284" y="574966"/>
                </a:cubicBezTo>
                <a:cubicBezTo>
                  <a:pt x="4209030" y="599816"/>
                  <a:pt x="4166259" y="540880"/>
                  <a:pt x="3917624" y="574966"/>
                </a:cubicBezTo>
                <a:cubicBezTo>
                  <a:pt x="3668989" y="609052"/>
                  <a:pt x="3592570" y="567911"/>
                  <a:pt x="3447509" y="574966"/>
                </a:cubicBezTo>
                <a:cubicBezTo>
                  <a:pt x="3302449" y="582021"/>
                  <a:pt x="3148240" y="532808"/>
                  <a:pt x="2887848" y="574966"/>
                </a:cubicBezTo>
                <a:cubicBezTo>
                  <a:pt x="2627456" y="617124"/>
                  <a:pt x="2645238" y="532184"/>
                  <a:pt x="2417733" y="574966"/>
                </a:cubicBezTo>
                <a:cubicBezTo>
                  <a:pt x="2190228" y="617748"/>
                  <a:pt x="2170757" y="564563"/>
                  <a:pt x="1992391" y="574966"/>
                </a:cubicBezTo>
                <a:cubicBezTo>
                  <a:pt x="1814025" y="585369"/>
                  <a:pt x="1663632" y="527681"/>
                  <a:pt x="1477504" y="574966"/>
                </a:cubicBezTo>
                <a:cubicBezTo>
                  <a:pt x="1291376" y="622251"/>
                  <a:pt x="1029094" y="527281"/>
                  <a:pt x="873070" y="574966"/>
                </a:cubicBezTo>
                <a:cubicBezTo>
                  <a:pt x="717046" y="622651"/>
                  <a:pt x="381415" y="504163"/>
                  <a:pt x="0" y="574966"/>
                </a:cubicBezTo>
                <a:cubicBezTo>
                  <a:pt x="-24267" y="329173"/>
                  <a:pt x="38552" y="25577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컬럼수가 달라짐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BECF5-980C-4C2D-E590-8A0D5583DA5C}"/>
              </a:ext>
            </a:extLst>
          </p:cNvPr>
          <p:cNvSpPr txBox="1"/>
          <p:nvPr/>
        </p:nvSpPr>
        <p:spPr>
          <a:xfrm>
            <a:off x="7025395" y="5632773"/>
            <a:ext cx="4517247" cy="574966"/>
          </a:xfrm>
          <a:custGeom>
            <a:avLst/>
            <a:gdLst>
              <a:gd name="connsiteX0" fmla="*/ 0 w 4517247"/>
              <a:gd name="connsiteY0" fmla="*/ 0 h 574966"/>
              <a:gd name="connsiteX1" fmla="*/ 519483 w 4517247"/>
              <a:gd name="connsiteY1" fmla="*/ 0 h 574966"/>
              <a:gd name="connsiteX2" fmla="*/ 1174484 w 4517247"/>
              <a:gd name="connsiteY2" fmla="*/ 0 h 574966"/>
              <a:gd name="connsiteX3" fmla="*/ 1739140 w 4517247"/>
              <a:gd name="connsiteY3" fmla="*/ 0 h 574966"/>
              <a:gd name="connsiteX4" fmla="*/ 2258624 w 4517247"/>
              <a:gd name="connsiteY4" fmla="*/ 0 h 574966"/>
              <a:gd name="connsiteX5" fmla="*/ 2913624 w 4517247"/>
              <a:gd name="connsiteY5" fmla="*/ 0 h 574966"/>
              <a:gd name="connsiteX6" fmla="*/ 3523453 w 4517247"/>
              <a:gd name="connsiteY6" fmla="*/ 0 h 574966"/>
              <a:gd name="connsiteX7" fmla="*/ 4517247 w 4517247"/>
              <a:gd name="connsiteY7" fmla="*/ 0 h 574966"/>
              <a:gd name="connsiteX8" fmla="*/ 4517247 w 4517247"/>
              <a:gd name="connsiteY8" fmla="*/ 574966 h 574966"/>
              <a:gd name="connsiteX9" fmla="*/ 3997764 w 4517247"/>
              <a:gd name="connsiteY9" fmla="*/ 574966 h 574966"/>
              <a:gd name="connsiteX10" fmla="*/ 3387935 w 4517247"/>
              <a:gd name="connsiteY10" fmla="*/ 574966 h 574966"/>
              <a:gd name="connsiteX11" fmla="*/ 2778107 w 4517247"/>
              <a:gd name="connsiteY11" fmla="*/ 574966 h 574966"/>
              <a:gd name="connsiteX12" fmla="*/ 2123106 w 4517247"/>
              <a:gd name="connsiteY12" fmla="*/ 574966 h 574966"/>
              <a:gd name="connsiteX13" fmla="*/ 1468105 w 4517247"/>
              <a:gd name="connsiteY13" fmla="*/ 574966 h 574966"/>
              <a:gd name="connsiteX14" fmla="*/ 1038967 w 4517247"/>
              <a:gd name="connsiteY14" fmla="*/ 574966 h 574966"/>
              <a:gd name="connsiteX15" fmla="*/ 0 w 4517247"/>
              <a:gd name="connsiteY15" fmla="*/ 574966 h 574966"/>
              <a:gd name="connsiteX16" fmla="*/ 0 w 4517247"/>
              <a:gd name="connsiteY1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7247" h="574966" fill="none" extrusionOk="0">
                <a:moveTo>
                  <a:pt x="0" y="0"/>
                </a:moveTo>
                <a:cubicBezTo>
                  <a:pt x="256091" y="-52319"/>
                  <a:pt x="393687" y="9454"/>
                  <a:pt x="519483" y="0"/>
                </a:cubicBezTo>
                <a:cubicBezTo>
                  <a:pt x="645279" y="-9454"/>
                  <a:pt x="954305" y="35087"/>
                  <a:pt x="1174484" y="0"/>
                </a:cubicBezTo>
                <a:cubicBezTo>
                  <a:pt x="1394663" y="-35087"/>
                  <a:pt x="1489498" y="57355"/>
                  <a:pt x="1739140" y="0"/>
                </a:cubicBezTo>
                <a:cubicBezTo>
                  <a:pt x="1988782" y="-57355"/>
                  <a:pt x="2102484" y="21288"/>
                  <a:pt x="2258624" y="0"/>
                </a:cubicBezTo>
                <a:cubicBezTo>
                  <a:pt x="2414764" y="-21288"/>
                  <a:pt x="2766779" y="73566"/>
                  <a:pt x="2913624" y="0"/>
                </a:cubicBezTo>
                <a:cubicBezTo>
                  <a:pt x="3060469" y="-73566"/>
                  <a:pt x="3222861" y="8068"/>
                  <a:pt x="3523453" y="0"/>
                </a:cubicBezTo>
                <a:cubicBezTo>
                  <a:pt x="3824045" y="-8068"/>
                  <a:pt x="4101657" y="102733"/>
                  <a:pt x="4517247" y="0"/>
                </a:cubicBezTo>
                <a:cubicBezTo>
                  <a:pt x="4544000" y="120476"/>
                  <a:pt x="4502151" y="395922"/>
                  <a:pt x="4517247" y="574966"/>
                </a:cubicBezTo>
                <a:cubicBezTo>
                  <a:pt x="4328545" y="611203"/>
                  <a:pt x="4148614" y="514045"/>
                  <a:pt x="3997764" y="574966"/>
                </a:cubicBezTo>
                <a:cubicBezTo>
                  <a:pt x="3846914" y="635887"/>
                  <a:pt x="3513084" y="513683"/>
                  <a:pt x="3387935" y="574966"/>
                </a:cubicBezTo>
                <a:cubicBezTo>
                  <a:pt x="3262786" y="636249"/>
                  <a:pt x="3020017" y="548421"/>
                  <a:pt x="2778107" y="574966"/>
                </a:cubicBezTo>
                <a:cubicBezTo>
                  <a:pt x="2536197" y="601511"/>
                  <a:pt x="2370656" y="568147"/>
                  <a:pt x="2123106" y="574966"/>
                </a:cubicBezTo>
                <a:cubicBezTo>
                  <a:pt x="1875556" y="581785"/>
                  <a:pt x="1708238" y="508357"/>
                  <a:pt x="1468105" y="574966"/>
                </a:cubicBezTo>
                <a:cubicBezTo>
                  <a:pt x="1227972" y="641575"/>
                  <a:pt x="1198388" y="548966"/>
                  <a:pt x="1038967" y="574966"/>
                </a:cubicBezTo>
                <a:cubicBezTo>
                  <a:pt x="879546" y="600966"/>
                  <a:pt x="419983" y="529784"/>
                  <a:pt x="0" y="574966"/>
                </a:cubicBezTo>
                <a:cubicBezTo>
                  <a:pt x="-13835" y="290583"/>
                  <a:pt x="37748" y="255098"/>
                  <a:pt x="0" y="0"/>
                </a:cubicBezTo>
                <a:close/>
              </a:path>
              <a:path w="4517247" h="574966" stroke="0" extrusionOk="0">
                <a:moveTo>
                  <a:pt x="0" y="0"/>
                </a:moveTo>
                <a:cubicBezTo>
                  <a:pt x="169056" y="-59829"/>
                  <a:pt x="440881" y="43672"/>
                  <a:pt x="564656" y="0"/>
                </a:cubicBezTo>
                <a:cubicBezTo>
                  <a:pt x="688431" y="-43672"/>
                  <a:pt x="873261" y="21876"/>
                  <a:pt x="1038967" y="0"/>
                </a:cubicBezTo>
                <a:cubicBezTo>
                  <a:pt x="1204673" y="-21876"/>
                  <a:pt x="1294310" y="33521"/>
                  <a:pt x="1513278" y="0"/>
                </a:cubicBezTo>
                <a:cubicBezTo>
                  <a:pt x="1732246" y="-33521"/>
                  <a:pt x="1901649" y="62169"/>
                  <a:pt x="2168279" y="0"/>
                </a:cubicBezTo>
                <a:cubicBezTo>
                  <a:pt x="2434909" y="-62169"/>
                  <a:pt x="2391175" y="32173"/>
                  <a:pt x="2597417" y="0"/>
                </a:cubicBezTo>
                <a:cubicBezTo>
                  <a:pt x="2803659" y="-32173"/>
                  <a:pt x="3011785" y="23160"/>
                  <a:pt x="3162073" y="0"/>
                </a:cubicBezTo>
                <a:cubicBezTo>
                  <a:pt x="3312361" y="-23160"/>
                  <a:pt x="3506354" y="22852"/>
                  <a:pt x="3681556" y="0"/>
                </a:cubicBezTo>
                <a:cubicBezTo>
                  <a:pt x="3856758" y="-22852"/>
                  <a:pt x="4266771" y="93669"/>
                  <a:pt x="4517247" y="0"/>
                </a:cubicBezTo>
                <a:cubicBezTo>
                  <a:pt x="4565186" y="134793"/>
                  <a:pt x="4456451" y="314052"/>
                  <a:pt x="4517247" y="574966"/>
                </a:cubicBezTo>
                <a:cubicBezTo>
                  <a:pt x="4339460" y="649058"/>
                  <a:pt x="4074637" y="499887"/>
                  <a:pt x="3862246" y="574966"/>
                </a:cubicBezTo>
                <a:cubicBezTo>
                  <a:pt x="3649855" y="650045"/>
                  <a:pt x="3435071" y="565563"/>
                  <a:pt x="3207245" y="574966"/>
                </a:cubicBezTo>
                <a:cubicBezTo>
                  <a:pt x="2979419" y="584369"/>
                  <a:pt x="2977704" y="548726"/>
                  <a:pt x="2778107" y="574966"/>
                </a:cubicBezTo>
                <a:cubicBezTo>
                  <a:pt x="2578510" y="601206"/>
                  <a:pt x="2435151" y="550742"/>
                  <a:pt x="2213451" y="574966"/>
                </a:cubicBezTo>
                <a:cubicBezTo>
                  <a:pt x="1991751" y="599190"/>
                  <a:pt x="1823378" y="520209"/>
                  <a:pt x="1648795" y="574966"/>
                </a:cubicBezTo>
                <a:cubicBezTo>
                  <a:pt x="1474212" y="629723"/>
                  <a:pt x="1293217" y="545084"/>
                  <a:pt x="1174484" y="574966"/>
                </a:cubicBezTo>
                <a:cubicBezTo>
                  <a:pt x="1055751" y="604848"/>
                  <a:pt x="778015" y="557419"/>
                  <a:pt x="519483" y="574966"/>
                </a:cubicBezTo>
                <a:cubicBezTo>
                  <a:pt x="260951" y="592513"/>
                  <a:pt x="182995" y="517584"/>
                  <a:pt x="0" y="574966"/>
                </a:cubicBezTo>
                <a:cubicBezTo>
                  <a:pt x="-43598" y="385349"/>
                  <a:pt x="50345" y="22947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단지코드로 그룹화 후 진행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78D759-18F7-D717-6588-38FD9D213E61}"/>
              </a:ext>
            </a:extLst>
          </p:cNvPr>
          <p:cNvSpPr/>
          <p:nvPr/>
        </p:nvSpPr>
        <p:spPr>
          <a:xfrm>
            <a:off x="5581343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6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0509681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</p:spTree>
    <p:extLst>
      <p:ext uri="{BB962C8B-B14F-4D97-AF65-F5344CB8AC3E}">
        <p14:creationId xmlns:p14="http://schemas.microsoft.com/office/powerpoint/2010/main" val="34140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7DFBD-3D84-D997-D204-2841B94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2" y="4606537"/>
            <a:ext cx="11193437" cy="184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1E2F1-FD03-7A2E-D68E-1CC648060B24}"/>
              </a:ext>
            </a:extLst>
          </p:cNvPr>
          <p:cNvSpPr txBox="1"/>
          <p:nvPr/>
        </p:nvSpPr>
        <p:spPr>
          <a:xfrm>
            <a:off x="514548" y="1213385"/>
            <a:ext cx="8089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문제 해결 목적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🏠 유형별 임대주택 설계 시 단지 내 적정 🅿️ 주차 수요를 예측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주최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한국토지주택공사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주관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데이콘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2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130.96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66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best_forest,x_train_group,y_train_group,cv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137.88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8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best_ridge,x_train_group,y_train_group,cv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31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A62606-5F66-12EF-D8A6-893CFFA7A9D4}"/>
              </a:ext>
            </a:extLst>
          </p:cNvPr>
          <p:cNvSpPr/>
          <p:nvPr/>
        </p:nvSpPr>
        <p:spPr>
          <a:xfrm>
            <a:off x="1017755" y="1848631"/>
            <a:ext cx="1050968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','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임대건물구분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as_index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=False).mean())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x_train_group2 = train_group2.drop(['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y_train_group2 = train_group2['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 이용을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ONE HOT ENCODING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(x_train_group2[['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code_data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(code2,columns=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x_train_pcode2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pd.concat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([code_data,x_train_group2],axis = 1)</a:t>
            </a:r>
          </a:p>
        </p:txBody>
      </p:sp>
    </p:spTree>
    <p:extLst>
      <p:ext uri="{BB962C8B-B14F-4D97-AF65-F5344CB8AC3E}">
        <p14:creationId xmlns:p14="http://schemas.microsoft.com/office/powerpoint/2010/main" val="2736671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(lin_reg,x_train_pcode2,y_train_group2,cv=5,scoring='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138.02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1484D505-17F7-5EC2-6A88-A6E0FD2B62FC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2930750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(best_forest,x_train_pcode2,y_train_group2,cv=5,scoring='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131.93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C9D3F82C-14BA-A65F-D79C-271D3F4B1CA4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4209995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(best_ridge,x_train_pcode2,y_train_group2,cv=5,scoring='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129.99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FE1355EF-E395-0EFF-6261-B737D927D4AC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62851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820119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lin_reg.fit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x_train_group,y_train_group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lin_reg.predict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(test_group_1)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다시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단지코드에 맞춰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분산시켜줘야함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이를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병합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test_group_1['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추출</a:t>
            </a:r>
          </a:p>
        </p:txBody>
      </p:sp>
    </p:spTree>
    <p:extLst>
      <p:ext uri="{BB962C8B-B14F-4D97-AF65-F5344CB8AC3E}">
        <p14:creationId xmlns:p14="http://schemas.microsoft.com/office/powerpoint/2010/main" val="2854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2173946"/>
            <a:ext cx="10494691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merge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위해 단지코드와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이루어진 데이터프레임을 생성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pd.DataFrame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({'num':test_group_1['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y_pred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'].values,'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':test_group_1.index})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test_pryd_group1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test,test_group_code_y,how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='left',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추출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910C67-795C-3AE1-29F7-2830CB85CB9A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D29101-C4C1-F690-AFC1-9289FF33EEC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4061443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데이터에 버스정류장이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개인 말도 안되는 값이 존재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버스정류장 수의 평균값인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']!=50]['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'].mean()</a:t>
            </a: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']==50] = 4.0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</p:spTree>
    <p:extLst>
      <p:ext uri="{BB962C8B-B14F-4D97-AF65-F5344CB8AC3E}">
        <p14:creationId xmlns:p14="http://schemas.microsoft.com/office/powerpoint/2010/main" val="173014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라이브러리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401040" y="1008794"/>
            <a:ext cx="866722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pandas as pd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np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matplotlib.pyplot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seaborn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D108A2-C68A-2F23-CCA1-5A7FFB51E782}"/>
              </a:ext>
            </a:extLst>
          </p:cNvPr>
          <p:cNvSpPr/>
          <p:nvPr/>
        </p:nvSpPr>
        <p:spPr>
          <a:xfrm>
            <a:off x="1410974" y="3139751"/>
            <a:ext cx="9916025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matplotlib 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font_manager,rc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platform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matplotlib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platform.system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== 'Windows':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윈도우인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font_manager.FontProperties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="c:/Windows/Fonts/malgun.ttf").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else:   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Mac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AppleGothic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matplotlib.rcParams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axes.unicode_minus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False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 177">
            <a:extLst>
              <a:ext uri="{FF2B5EF4-FFF2-40B4-BE49-F238E27FC236}">
                <a16:creationId xmlns:a16="http://schemas.microsoft.com/office/drawing/2014/main" id="{9B9A9237-048E-C006-6B03-19DC94252C2B}"/>
              </a:ext>
            </a:extLst>
          </p:cNvPr>
          <p:cNvSpPr/>
          <p:nvPr/>
        </p:nvSpPr>
        <p:spPr>
          <a:xfrm>
            <a:off x="902379" y="2616223"/>
            <a:ext cx="3704790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한글을 인식하게 해주는 코드</a:t>
            </a:r>
          </a:p>
        </p:txBody>
      </p:sp>
    </p:spTree>
    <p:extLst>
      <p:ext uri="{BB962C8B-B14F-4D97-AF65-F5344CB8AC3E}">
        <p14:creationId xmlns:p14="http://schemas.microsoft.com/office/powerpoint/2010/main" val="2432938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1244759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('D:\data/sample_submission.csv’)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pd.merge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(sample,test_group_code_y2,how='left',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left_on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='code',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right_on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samples.to_csv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('2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.csv', index=False)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제출용 샘플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69FC5-243A-1304-790A-A24E5879D6C9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149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CFA3B4-11F8-DE6D-2874-1BA3D72EF1EE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939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임대건물구분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의 값 이용하기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단지코드의 값을 숫자형 자료로 바꾸기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코드 앞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값을 제거 후 숫자형 자료로 변경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1BE62AC-9ED8-A425-607D-2E72BE846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04295"/>
              </p:ext>
            </p:extLst>
          </p:nvPr>
        </p:nvGraphicFramePr>
        <p:xfrm>
          <a:off x="2032000" y="3882304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128.15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131.92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129.99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5817B48-62ED-17F6-B8CB-1CCF2D146651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1F938-E914-0CA4-4532-CC2D6963187F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786779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전용면적이 넓은 집일수록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가족구성원의 수가 늘어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차량을 소유 할 확률이 높다고 판단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그룹으로 나누고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그룹에 속하는 세대수의 개수를 구해서 컬럼 추가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차수정데이터를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2866"/>
              </p:ext>
            </p:extLst>
          </p:nvPr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130.57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135.53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130.84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B765B6E-0CFA-D9B0-2047-CCBE2F49C685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627B16-E5D1-D4EA-2963-97410C06A8DA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89898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전용면적별 세대수는 총세대수와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연관되어있음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전용면적별세대수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삭제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임대보증금은 임대료와 상관관계가 높음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/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127.72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131.36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127.42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BF642-199C-253D-8C6D-1C2F15F1FB9C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5E210-7972-C358-2539-AA310DAA6F7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4206439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결과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DACON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제출 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4BB296-4F88-0337-8447-E0B43FC8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62234"/>
              </p:ext>
            </p:extLst>
          </p:nvPr>
        </p:nvGraphicFramePr>
        <p:xfrm>
          <a:off x="1465807" y="2050763"/>
          <a:ext cx="9248365" cy="40100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2478">
                  <a:extLst>
                    <a:ext uri="{9D8B030D-6E8A-4147-A177-3AD203B41FA5}">
                      <a16:colId xmlns:a16="http://schemas.microsoft.com/office/drawing/2014/main" val="831358663"/>
                    </a:ext>
                  </a:extLst>
                </a:gridCol>
                <a:gridCol w="4731658">
                  <a:extLst>
                    <a:ext uri="{9D8B030D-6E8A-4147-A177-3AD203B41FA5}">
                      <a16:colId xmlns:a16="http://schemas.microsoft.com/office/drawing/2014/main" val="3668223039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071768518"/>
                    </a:ext>
                  </a:extLst>
                </a:gridCol>
              </a:tblGrid>
              <a:tr h="6450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31386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단지코드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95416"/>
                  </a:ext>
                </a:extLst>
              </a:tr>
              <a:tr h="78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일부 </a:t>
                      </a:r>
                      <a:r>
                        <a:rPr lang="ko-KR" altLang="en-US" b="1" dirty="0" err="1"/>
                        <a:t>데이터값</a:t>
                      </a:r>
                      <a:r>
                        <a:rPr lang="ko-KR" altLang="en-US" b="1" dirty="0"/>
                        <a:t>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버스정류장 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평균값으로 수정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0)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3240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단지코드와 임대건물구분의 값 이용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7273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전용면적 및 전용면적별 </a:t>
                      </a:r>
                      <a:r>
                        <a:rPr lang="ko-KR" altLang="en-US" b="1" dirty="0" err="1"/>
                        <a:t>세대수</a:t>
                      </a:r>
                      <a:r>
                        <a:rPr lang="ko-KR" altLang="en-US" b="1" dirty="0"/>
                        <a:t>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5034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차 시도 일부 데이터 값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 err="1"/>
                        <a:t>전용면적별세대수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임대보증금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40002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BDC5BB-87B4-F4E3-77AC-690CBC8FA9EB}"/>
              </a:ext>
            </a:extLst>
          </p:cNvPr>
          <p:cNvSpPr/>
          <p:nvPr/>
        </p:nvSpPr>
        <p:spPr>
          <a:xfrm>
            <a:off x="947241" y="4049486"/>
            <a:ext cx="10335802" cy="8164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5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결과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2178082" y="1621271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D0384-382B-412D-026C-33FA1798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51" y="2281047"/>
            <a:ext cx="1914792" cy="2753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9A396E-ABB1-3706-6F30-A0946CE0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04" y="2290573"/>
            <a:ext cx="1905266" cy="27435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424736-B877-D455-B679-CC92BF70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44" y="2271520"/>
            <a:ext cx="1943371" cy="2762636"/>
          </a:xfrm>
          <a:prstGeom prst="rect">
            <a:avLst/>
          </a:prstGeom>
        </p:spPr>
      </p:pic>
      <p:sp>
        <p:nvSpPr>
          <p:cNvPr id="20" name="자유형 177">
            <a:extLst>
              <a:ext uri="{FF2B5EF4-FFF2-40B4-BE49-F238E27FC236}">
                <a16:creationId xmlns:a16="http://schemas.microsoft.com/office/drawing/2014/main" id="{09490BDE-3222-481D-EA22-F094D3086060}"/>
              </a:ext>
            </a:extLst>
          </p:cNvPr>
          <p:cNvSpPr/>
          <p:nvPr/>
        </p:nvSpPr>
        <p:spPr>
          <a:xfrm>
            <a:off x="4256613" y="1679783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sp>
        <p:nvSpPr>
          <p:cNvPr id="22" name="자유형 177">
            <a:extLst>
              <a:ext uri="{FF2B5EF4-FFF2-40B4-BE49-F238E27FC236}">
                <a16:creationId xmlns:a16="http://schemas.microsoft.com/office/drawing/2014/main" id="{487B970A-E9CC-2FB2-091C-B3341CDEF5C2}"/>
              </a:ext>
            </a:extLst>
          </p:cNvPr>
          <p:cNvSpPr/>
          <p:nvPr/>
        </p:nvSpPr>
        <p:spPr>
          <a:xfrm>
            <a:off x="6635201" y="1689309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EBCA23-8E23-2064-0E9F-102C44002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091" y="2314198"/>
            <a:ext cx="1848108" cy="2724530"/>
          </a:xfrm>
          <a:prstGeom prst="rect">
            <a:avLst/>
          </a:prstGeom>
        </p:spPr>
      </p:pic>
      <p:sp>
        <p:nvSpPr>
          <p:cNvPr id="25" name="자유형 177">
            <a:extLst>
              <a:ext uri="{FF2B5EF4-FFF2-40B4-BE49-F238E27FC236}">
                <a16:creationId xmlns:a16="http://schemas.microsoft.com/office/drawing/2014/main" id="{625984C1-AF90-5B6A-D7C0-3EB4E5C3C38D}"/>
              </a:ext>
            </a:extLst>
          </p:cNvPr>
          <p:cNvSpPr/>
          <p:nvPr/>
        </p:nvSpPr>
        <p:spPr>
          <a:xfrm>
            <a:off x="9714517" y="1693881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2742A-4894-1B85-B06F-463C10520236}"/>
              </a:ext>
            </a:extLst>
          </p:cNvPr>
          <p:cNvSpPr txBox="1"/>
          <p:nvPr/>
        </p:nvSpPr>
        <p:spPr>
          <a:xfrm>
            <a:off x="2529499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B02E6-F7AD-F0A1-1A77-A2408BBB9E43}"/>
              </a:ext>
            </a:extLst>
          </p:cNvPr>
          <p:cNvSpPr txBox="1"/>
          <p:nvPr/>
        </p:nvSpPr>
        <p:spPr>
          <a:xfrm>
            <a:off x="4690370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3A0D9D-7B5D-D303-B846-41CDF69E3DE8}"/>
              </a:ext>
            </a:extLst>
          </p:cNvPr>
          <p:cNvSpPr txBox="1"/>
          <p:nvPr/>
        </p:nvSpPr>
        <p:spPr>
          <a:xfrm>
            <a:off x="6896462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D22D4-591A-C460-A626-D16B180D970D}"/>
              </a:ext>
            </a:extLst>
          </p:cNvPr>
          <p:cNvSpPr txBox="1"/>
          <p:nvPr/>
        </p:nvSpPr>
        <p:spPr>
          <a:xfrm>
            <a:off x="9975778" y="5539125"/>
            <a:ext cx="82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E151B-FB0B-55E0-9494-2870DAC4DAE1}"/>
              </a:ext>
            </a:extLst>
          </p:cNvPr>
          <p:cNvSpPr txBox="1"/>
          <p:nvPr/>
        </p:nvSpPr>
        <p:spPr>
          <a:xfrm>
            <a:off x="514443" y="5776515"/>
            <a:ext cx="9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C1072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CF904-5190-36F1-E943-F1FF2E732E80}"/>
              </a:ext>
            </a:extLst>
          </p:cNvPr>
          <p:cNvSpPr txBox="1"/>
          <p:nvPr/>
        </p:nvSpPr>
        <p:spPr>
          <a:xfrm>
            <a:off x="436572" y="5380774"/>
            <a:ext cx="11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</a:p>
        </p:txBody>
      </p:sp>
    </p:spTree>
    <p:extLst>
      <p:ext uri="{BB962C8B-B14F-4D97-AF65-F5344CB8AC3E}">
        <p14:creationId xmlns:p14="http://schemas.microsoft.com/office/powerpoint/2010/main" val="980585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7331" y="1177836"/>
            <a:ext cx="3164152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28700" b="1" dirty="0">
                <a:solidFill>
                  <a:prstClr val="white"/>
                </a:solidFill>
              </a:rPr>
              <a:t>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28231" y="3998358"/>
            <a:ext cx="3362802" cy="8162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불러오기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245635" y="1848631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('./dataset/test.csv')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('./dataset/train.csv')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('./dataset/age_gender_info.csv')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1A0B841-F92C-B83E-390E-193AAB965342}"/>
              </a:ext>
            </a:extLst>
          </p:cNvPr>
          <p:cNvSpPr/>
          <p:nvPr/>
        </p:nvSpPr>
        <p:spPr>
          <a:xfrm>
            <a:off x="902379" y="3724081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중복데이터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DCBFCF-D8D0-9874-7948-0F053EE3F05E}"/>
              </a:ext>
            </a:extLst>
          </p:cNvPr>
          <p:cNvSpPr/>
          <p:nvPr/>
        </p:nvSpPr>
        <p:spPr>
          <a:xfrm>
            <a:off x="2245635" y="4514152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train.drop_duplicates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train.shape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 (2632, 15)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훑어보기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8FC97-BB66-019B-BD98-64F484A0D270}"/>
              </a:ext>
            </a:extLst>
          </p:cNvPr>
          <p:cNvSpPr/>
          <p:nvPr/>
        </p:nvSpPr>
        <p:spPr>
          <a:xfrm>
            <a:off x="1596438" y="1848631"/>
            <a:ext cx="8510770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age_gender.shape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BA50E-D46A-E77A-E226-8228E007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8"/>
          <a:stretch/>
        </p:blipFill>
        <p:spPr>
          <a:xfrm>
            <a:off x="4417056" y="1274488"/>
            <a:ext cx="7150829" cy="1251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7FD94-64B9-27DF-01C5-5CA4D1FB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09"/>
          <a:stretch/>
        </p:blipFill>
        <p:spPr>
          <a:xfrm>
            <a:off x="4417056" y="2839987"/>
            <a:ext cx="7150829" cy="125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186E1-EAC0-D6B3-25AF-00E9F5631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26"/>
          <a:stretch/>
        </p:blipFill>
        <p:spPr>
          <a:xfrm>
            <a:off x="4417056" y="4432260"/>
            <a:ext cx="7150829" cy="2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35717AFF-5941-F957-EEDB-473570B890D7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훑어보기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C4B81-F5B9-BA36-F34B-01A69067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3" y="2189539"/>
            <a:ext cx="5456862" cy="3586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CE11E-E544-CA5A-8C62-83804EBA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75" y="2193453"/>
            <a:ext cx="5743575" cy="358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C102C-DFD7-0FE3-EA79-104A0CA28B51}"/>
              </a:ext>
            </a:extLst>
          </p:cNvPr>
          <p:cNvSpPr txBox="1"/>
          <p:nvPr/>
        </p:nvSpPr>
        <p:spPr>
          <a:xfrm>
            <a:off x="2011380" y="1573856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51F54-D073-5A50-D0C7-A153AFBB9273}"/>
              </a:ext>
            </a:extLst>
          </p:cNvPr>
          <p:cNvSpPr txBox="1"/>
          <p:nvPr/>
        </p:nvSpPr>
        <p:spPr>
          <a:xfrm>
            <a:off x="8107380" y="1573856"/>
            <a:ext cx="135894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496589" y="44476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AC788F-E492-243F-B788-C62A102150AB}"/>
              </a:ext>
            </a:extLst>
          </p:cNvPr>
          <p:cNvSpPr/>
          <p:nvPr/>
        </p:nvSpPr>
        <p:spPr>
          <a:xfrm>
            <a:off x="4038197" y="44476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E02569-E8EB-36BB-63C3-3991D757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98" y="5962682"/>
            <a:ext cx="1539049" cy="5738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CDC56A-5A65-703F-B6AB-4C3C17C5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75" y="5934569"/>
            <a:ext cx="1192150" cy="5960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A16C01-AA22-7B44-6769-743E11ABB696}"/>
              </a:ext>
            </a:extLst>
          </p:cNvPr>
          <p:cNvSpPr/>
          <p:nvPr/>
        </p:nvSpPr>
        <p:spPr>
          <a:xfrm>
            <a:off x="6232232" y="45619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9C14B-C5BE-4C3B-F6BB-8344797DED88}"/>
              </a:ext>
            </a:extLst>
          </p:cNvPr>
          <p:cNvSpPr/>
          <p:nvPr/>
        </p:nvSpPr>
        <p:spPr>
          <a:xfrm>
            <a:off x="9981797" y="45619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3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283150"/>
            <a:ext cx="9402897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지하철역수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버스정거장 수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동일한 단지코드 내 자격 유형으로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內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 총합 수 구한 뒤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train &amp; 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데이터로 병합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필요 없는 데이터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 구분 숫자 데이터로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4151</Words>
  <Application>Microsoft Office PowerPoint</Application>
  <PresentationFormat>와이드스크린</PresentationFormat>
  <Paragraphs>607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jeon yujin</cp:lastModifiedBy>
  <cp:revision>949</cp:revision>
  <dcterms:created xsi:type="dcterms:W3CDTF">2018-08-02T07:05:36Z</dcterms:created>
  <dcterms:modified xsi:type="dcterms:W3CDTF">2022-09-20T00:06:54Z</dcterms:modified>
</cp:coreProperties>
</file>