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Source Code Pro"/>
      <p:regular r:id="rId35"/>
      <p:bold r:id="rId36"/>
      <p:italic r:id="rId37"/>
      <p:boldItalic r:id="rId38"/>
    </p:embeddedFont>
    <p:embeddedFont>
      <p:font typeface="Old Standard TT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4EF2ED-9E98-4E2E-9C57-53D97D56A763}">
  <a:tblStyle styleId="{CB4EF2ED-9E98-4E2E-9C57-53D97D56A7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4.xml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1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34ef27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34ef27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5959c9c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5959c9c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5959c9c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5959c9c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5959c9c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5959c9c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34ef27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34ef27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34ef27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34ef27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34ef276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34ef276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34ef27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34ef27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34ef27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34ef27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5f8f1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25f8f1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2628880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2628880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34ef276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34ef276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34ef27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34ef27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5959c9c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25959c9c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34ef27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34ef27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25f8f12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25f8f12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5f8f12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25f8f12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e262888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e262888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9402e166862c0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9402e166862c0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e26288809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e26288809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2628880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2628880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2628880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2628880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5959c9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5959c9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5959c9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5959c9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34ef27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34ef27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5959c9c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5959c9c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5959c9c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5959c9c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mustrudel.github.io/papers/socialcom13.pdf" TargetMode="External"/><Relationship Id="rId4" Type="http://schemas.openxmlformats.org/officeDocument/2006/relationships/hyperlink" Target="https://empirical-software.engineering/assets/pdf/emse18-snippets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59825" y="133550"/>
            <a:ext cx="8299200" cy="15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Tracking </a:t>
            </a:r>
            <a:r>
              <a:rPr lang="en" sz="3600"/>
              <a:t>of Flow of Code from </a:t>
            </a:r>
            <a:r>
              <a:rPr lang="en" sz="3600"/>
              <a:t>Stackoverflow to </a:t>
            </a:r>
            <a:r>
              <a:rPr lang="en" sz="3600"/>
              <a:t>Github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2350" y="19681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Rutwik Kulkarni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Kulendra Kumar Kaushal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8125" y="3595875"/>
            <a:ext cx="84909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CS 5704: Software Engineering, Spring 2020</a:t>
            </a:r>
            <a:b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Instructor: Dr. Na Meng</a:t>
            </a:r>
            <a:b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Department of Computer Science, Virginia Tech</a:t>
            </a:r>
            <a:b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Blacksburg, VA 24061</a:t>
            </a:r>
            <a:b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Architecture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61" y="1171600"/>
            <a:ext cx="6335085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Clone Detection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PMD 5.4.1 duplicate code detector to identify the presence of  type 1 and type 2 clones.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PMD does file to file matching for clone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PMD detects clone based on the number of similar tokens.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is defined based on optimal threshold value for number of similar tokens.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PMD to detect SO to Github and Github to Github clone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validation of the results obtained.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Java Type 1 Clone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7160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1000 Github files referencing StackOverflow questions analyzed.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334 Unique questions were referred.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Clones found for different number of matching tokens.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initial choice of tokens for estimating closes was 10 based on manual observation.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325" y="2738725"/>
            <a:ext cx="3673974" cy="227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Javascript Type 1 Clone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1000 Github files referencing StackOverflow questions analyzed.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212 Unique questions were referred.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Clones(not grouped by questions) found for different number of matching tokens.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initial choice of tokens for estimating closes was 10 based on manual observation.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950" y="2797000"/>
            <a:ext cx="3492174" cy="215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Rosetta Baseline Tokens For Different Tasks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590650" y="15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{CB4EF2ED-9E98-4E2E-9C57-53D97D56A763}</a:tableStyleId>
              </a:tblPr>
              <a:tblGrid>
                <a:gridCol w="1884300"/>
                <a:gridCol w="1884300"/>
                <a:gridCol w="1884300"/>
                <a:gridCol w="1884300"/>
              </a:tblGrid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Program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Java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Java Script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Ratio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BST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3.43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Hello World-Text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4.375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Hello World-Server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Hello World Graphical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52.125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Swap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1.8974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While Loop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1.382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 loop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0.8651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MatMul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obj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60" name="Google Shape;160;p26"/>
          <p:cNvSpPr txBox="1"/>
          <p:nvPr/>
        </p:nvSpPr>
        <p:spPr>
          <a:xfrm>
            <a:off x="1222225" y="4221625"/>
            <a:ext cx="6077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Median of ratios of Java to Javascript = 1.89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Rosetta Baseline Tokens For Different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the previous manual analysis, we found that the copied program with more than 10 tokens in javascript made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Additionally as the smallest program that can be copied is Hello World and it contains 8 tokens in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Therefore  on the basis of </a:t>
            </a:r>
            <a:r>
              <a:rPr lang="en"/>
              <a:t>based on previous manual observation and Hello world analysis </a:t>
            </a:r>
            <a:r>
              <a:rPr lang="en"/>
              <a:t>2 programs are considered to be clones when number of tokens are equal to 10 (Approximation of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java we calculated number of tokens so that a program can be considered as clones based on median ratio i.e 10*1.89 ~ 19 tokens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:Java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71600"/>
            <a:ext cx="85206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new data of 10,000 questions containing multiple answers of the same question and their references was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Analysis of the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Unique Questions :1200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Unique Answers: 3552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Questions with only 1 answer 43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Questions with  2 answers 162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Questions with 3 answers 995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25" y="2011250"/>
            <a:ext cx="4399200" cy="2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 Type 1 Clones Java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 of all the questions analyzed 66 Questions had their most upvoted answer referenced once or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56% (37/66) of times m</a:t>
            </a:r>
            <a:r>
              <a:rPr lang="en"/>
              <a:t>ost upvoted answer has highest number of referenced github repositories while 31% (20/66) of times, 2nd most upvoted answer has higher number of </a:t>
            </a:r>
            <a:r>
              <a:rPr lang="en"/>
              <a:t>referenced</a:t>
            </a:r>
            <a:r>
              <a:rPr lang="en"/>
              <a:t> github repositories for the same question.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was very interesting to know that for 13% (9/66) questions the least favourite Answer has highest number of referenced github repositories as compared to other answers of the same question.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Type 2 Clone Java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 of all the questions analyzed 47 Questions had some or the other answer referenced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Most favourite Answer was referenced 63.8% (30/66) number of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36.17% (17/47) of  questions the most referenced answer was not the most favorite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was very interesting to know that for 19% (9/47) questions the least favourite Answer is  the most referenced.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Java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71600"/>
            <a:ext cx="85206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 snippets are being concluded to be type 1 clone if number of matching tokens are 19 or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 snippets are being concluded to be type 2 clone if number of matching tokens are 30 or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type 2 clones, We didn’t chose 19 because PMD requires a very high computing resource.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3300 referenced github repositories, only 66 (20 when minimum tokens was 30) SO Questions had referenced answers were type 1 while 47  question’s answers were type 2 cloned in github repositories =&gt; RQ3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6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plan to conduct an empirical study to investigate the presence of Stack Overflow snippets in the source code of popular public Github repositories.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505600" y="2904200"/>
            <a:ext cx="1467300" cy="55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StackOverflow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750725" y="2904200"/>
            <a:ext cx="1299300" cy="558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114950" y="3080300"/>
            <a:ext cx="1493700" cy="205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Analysis: Java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most referenced answer to the question =&gt;RQ1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both type 2 and type 1 clones, most upvoted answer need not always be most referenced =&gt; RQ2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:Javascript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71600"/>
            <a:ext cx="85206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new data of 1000 questions containing multiple answers of the same question and their references was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Analysis of the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Unique Questions : 212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Unique Answers: 227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Javascript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 snippets are being concluded to be type 1 clone if number of matching tokens are 10 or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1000 referenced github repositories, only 34(total) were type 1 clones. =&gt; (Partly RQ2)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1000 referenced github repositories, only 17 SO Questions had referenced answers were type 1 cloned in github repositories =&gt; RQ3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PMD doesn’t allow us to find type 2 clones for Javascript =&gt; (Partly RQ2)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Language Analysis (RQ4)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empirical study conducted using tasks and their codes available on </a:t>
            </a:r>
            <a:r>
              <a:rPr lang="en"/>
              <a:t>Rosetta in different programming languages, 2 tokens of Javascript is equivalent to 1 token of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Java, 5.5% (66/1200) of the questions have their most upvoted answer referenced once or more while in case of Javascript, the percentage is 15%(17/112).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data is taken from a normal distribution. Considering Rossetta equivalent token as for Java and Javascript as baseline, we can say that for Javascript most upvoted answer is referenced more as compared to Java. 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 string matching of stackoverflow answers and github extracts doesn’t give any good results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PMD does not support Type 2 clones for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Limit on download of data for Google B</a:t>
            </a:r>
            <a:r>
              <a:rPr lang="en"/>
              <a:t>igQuery</a:t>
            </a:r>
            <a:r>
              <a:rPr lang="en"/>
              <a:t> (Free account)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StackOverflow and Github are getting updated constantly, so there could be a lack in consistency of the data. (i.e The answer </a:t>
            </a:r>
            <a:r>
              <a:rPr lang="en"/>
              <a:t>which</a:t>
            </a:r>
            <a:r>
              <a:rPr lang="en"/>
              <a:t> is mentioned to be most upvoted the dataset, may have more upvotes in dataset or may not be the topmost answer)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the flow of code from the github repositories to stackoverflow 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based clone detection using TF-IDF/ text similarity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more languages to perform cross language analysis for completing RQ4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UI to recommend the most referenced answer for a given stackoverflow question.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/>
        </p:nvSpPr>
        <p:spPr>
          <a:xfrm>
            <a:off x="1276325" y="1528525"/>
            <a:ext cx="58008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ld Standard TT"/>
                <a:ea typeface="Old Standard TT"/>
                <a:cs typeface="Old Standard TT"/>
                <a:sym typeface="Old Standard TT"/>
              </a:rPr>
              <a:t>Questions??</a:t>
            </a:r>
            <a:endParaRPr sz="4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8" name="Google Shape;238;p39"/>
          <p:cNvSpPr txBox="1"/>
          <p:nvPr/>
        </p:nvSpPr>
        <p:spPr>
          <a:xfrm>
            <a:off x="820900" y="1317250"/>
            <a:ext cx="7391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rgbClr val="1155CC"/>
                </a:solidFill>
                <a:hlinkClick r:id="rId3"/>
              </a:rPr>
              <a:t>https://cmustrudel.github.io/papers/socialcom13.pdf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rgbClr val="1155CC"/>
                </a:solidFill>
                <a:hlinkClick r:id="rId4"/>
              </a:rPr>
              <a:t>https://empirical-software.engineering/assets/pdf/emse18-snippets.pdf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00"/>
            <a:ext cx="9143999" cy="498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Study will help to address the following Research Questions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RQ1: To find the most referenced answer to any Stack Overflow question and recommend it to the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RQ2: To analyze whether the most favourite answer is the most referenced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RQ3: To analyze the extent to which the code is copied from Stack Overflow to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RQ4: Cross language analysis of the above research questions.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123500" y="1299250"/>
            <a:ext cx="1902900" cy="56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the data from Stack Overflow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291625" y="1299250"/>
            <a:ext cx="1818900" cy="56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the data from Github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247725" y="2151450"/>
            <a:ext cx="1818900" cy="56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and Pre-Process data</a:t>
            </a:r>
            <a:endParaRPr/>
          </a:p>
        </p:txBody>
      </p:sp>
      <p:cxnSp>
        <p:nvCxnSpPr>
          <p:cNvPr id="85" name="Google Shape;85;p16"/>
          <p:cNvCxnSpPr>
            <a:stCxn id="82" idx="2"/>
            <a:endCxn id="84" idx="1"/>
          </p:cNvCxnSpPr>
          <p:nvPr/>
        </p:nvCxnSpPr>
        <p:spPr>
          <a:xfrm>
            <a:off x="2074950" y="1864750"/>
            <a:ext cx="11727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83" idx="2"/>
            <a:endCxn id="84" idx="3"/>
          </p:cNvCxnSpPr>
          <p:nvPr/>
        </p:nvCxnSpPr>
        <p:spPr>
          <a:xfrm flipH="1">
            <a:off x="5066475" y="1864750"/>
            <a:ext cx="11346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/>
          <p:nvPr/>
        </p:nvSpPr>
        <p:spPr>
          <a:xfrm>
            <a:off x="918575" y="3174750"/>
            <a:ext cx="1818900" cy="669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Analysis of Stack Overflow to Github</a:t>
            </a:r>
            <a:endParaRPr/>
          </a:p>
        </p:txBody>
      </p:sp>
      <p:cxnSp>
        <p:nvCxnSpPr>
          <p:cNvPr id="88" name="Google Shape;88;p16"/>
          <p:cNvCxnSpPr>
            <a:stCxn id="84" idx="2"/>
          </p:cNvCxnSpPr>
          <p:nvPr/>
        </p:nvCxnSpPr>
        <p:spPr>
          <a:xfrm>
            <a:off x="4157175" y="2716950"/>
            <a:ext cx="2481600" cy="4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/>
          <p:nvPr/>
        </p:nvSpPr>
        <p:spPr>
          <a:xfrm>
            <a:off x="5840075" y="3174750"/>
            <a:ext cx="1818900" cy="669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Exploratory Visual analysis</a:t>
            </a:r>
            <a:endParaRPr/>
          </a:p>
        </p:txBody>
      </p:sp>
      <p:cxnSp>
        <p:nvCxnSpPr>
          <p:cNvPr id="90" name="Google Shape;90;p16"/>
          <p:cNvCxnSpPr>
            <a:stCxn id="84" idx="2"/>
            <a:endCxn id="87" idx="0"/>
          </p:cNvCxnSpPr>
          <p:nvPr/>
        </p:nvCxnSpPr>
        <p:spPr>
          <a:xfrm flipH="1">
            <a:off x="1827975" y="2716950"/>
            <a:ext cx="2329200" cy="4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Dataset Creation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59300" y="1171600"/>
            <a:ext cx="85206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open data corpus of StackOverflow dump and Github extracts are </a:t>
            </a:r>
            <a:r>
              <a:rPr lang="en"/>
              <a:t>available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to choose Google </a:t>
            </a:r>
            <a:r>
              <a:rPr lang="en"/>
              <a:t>BigQuery</a:t>
            </a:r>
            <a:r>
              <a:rPr lang="en"/>
              <a:t> public datasets over Stack Exchange Data Explorer[SEDE]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SEDE can only output up to 50,000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SEDE protects itself from abuse with CAPTCHAs, and has no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Plenty of other datasets shared on BigQuery including Github extracts.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allows us to add our own dataset and take multiple joins.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Google BigQuery to extract most upvoted answer for each stack overflow question.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all Github file referencing the above StackOverflow posts.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used for analysis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extract the most favourite answer from stackoverflow and the reference of its corresponding question on github we  used the following query: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9925" l="811" r="17221" t="23993"/>
          <a:stretch/>
        </p:blipFill>
        <p:spPr>
          <a:xfrm>
            <a:off x="1270150" y="2065450"/>
            <a:ext cx="5731326" cy="25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for Extracting multiple answers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59425"/>
            <a:ext cx="8520599" cy="296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Dataset Obtained from the Query.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7942" l="16301" r="10233" t="25981"/>
          <a:stretch/>
        </p:blipFill>
        <p:spPr>
          <a:xfrm>
            <a:off x="2114250" y="1171600"/>
            <a:ext cx="6718049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8352" l="15612" r="66019" t="28559"/>
          <a:stretch/>
        </p:blipFill>
        <p:spPr>
          <a:xfrm>
            <a:off x="510925" y="1123175"/>
            <a:ext cx="1679524" cy="31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Data Preprocessing 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StackOverflow post contents are present in XML format and code snippet is present between code-tag. e.g.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code is present in normal text format.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Unknown characters removal from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code snippet from stack overflow answer and github code repo stored in a separate file for further analysis.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1532550" y="1994425"/>
            <a:ext cx="5579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&lt;p&gt;Use like this.&lt;/p&gt;\n\n&lt;pre&gt;</a:t>
            </a:r>
            <a:r>
              <a:rPr b="1" lang="en" sz="800">
                <a:latin typeface="Source Code Pro"/>
                <a:ea typeface="Source Code Pro"/>
                <a:cs typeface="Source Code Pro"/>
                <a:sym typeface="Source Code Pro"/>
              </a:rPr>
              <a:t>&lt;code&gt;</a:t>
            </a: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List&amp;lt;String&amp;gt; stockList = new ArrayList&amp;lt;String&amp;gt;();\nstockList.add("stock1");\nstockList.add("stock2");\n\nString[] stockArr = new String[stockList.size()];\nstockArr = stockList.toArray(stockArr);\n\nfor(String s : stockArr)\n    System.out.println(s);\n</a:t>
            </a:r>
            <a:r>
              <a:rPr b="1" lang="en" sz="800">
                <a:latin typeface="Source Code Pro"/>
                <a:ea typeface="Source Code Pro"/>
                <a:cs typeface="Source Code Pro"/>
                <a:sym typeface="Source Code Pro"/>
              </a:rPr>
              <a:t>&lt;/code&gt;</a:t>
            </a: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&lt;/pre&gt;'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