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76" r:id="rId4"/>
    <p:sldId id="295" r:id="rId5"/>
    <p:sldId id="298" r:id="rId6"/>
    <p:sldId id="278" r:id="rId7"/>
    <p:sldId id="279" r:id="rId8"/>
    <p:sldId id="304" r:id="rId9"/>
    <p:sldId id="306" r:id="rId10"/>
    <p:sldId id="305" r:id="rId11"/>
    <p:sldId id="296" r:id="rId12"/>
    <p:sldId id="297" r:id="rId13"/>
    <p:sldId id="308" r:id="rId14"/>
    <p:sldId id="299" r:id="rId15"/>
    <p:sldId id="309" r:id="rId16"/>
    <p:sldId id="300" r:id="rId17"/>
    <p:sldId id="310" r:id="rId18"/>
    <p:sldId id="301" r:id="rId19"/>
    <p:sldId id="30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星月 蔺" initials="星月" lastIdx="1" clrIdx="0">
    <p:extLst>
      <p:ext uri="{19B8F6BF-5375-455C-9EA6-DF929625EA0E}">
        <p15:presenceInfo xmlns:p15="http://schemas.microsoft.com/office/powerpoint/2012/main" userId="8fddd853351fd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AE02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405" autoAdjust="0"/>
  </p:normalViewPr>
  <p:slideViewPr>
    <p:cSldViewPr snapToGrid="0">
      <p:cViewPr varScale="1">
        <p:scale>
          <a:sx n="73" d="100"/>
          <a:sy n="73" d="100"/>
        </p:scale>
        <p:origin x="90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70C48-D4B3-4820-8FF4-A38E1D3972AD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766E-31F4-4ABD-8DBF-D6102C48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7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1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4D8D6-0708-7B28-8BBA-C8D5E6669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F4B000-012C-8D0E-164F-C41ED6138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D8417D-8B51-4401-A2EE-22910AD7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0F9A1-292F-AD52-07CA-CC75B32EF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9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24D8-49D2-B920-E99A-35D950F8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D2E71F-348D-0F06-53E3-3394F81EF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B4D7F1-E6F0-25BF-E3A5-4434A62E5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4814C-403B-E5C1-71E4-AD8B840D0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6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6AA92-56C4-A67F-9EF5-B9AE8574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B76986-2B94-AD09-B052-69B3865F7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A28CF0-D0E5-891D-B0D9-7931ADF7A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DD867-5136-4EB5-8137-DF6F62921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55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0670-A868-3F7C-00F7-5EBB0C575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0D2C30-35C4-353F-ED57-97038FBD3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F1E04E3-B607-67A1-A891-D5A222112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B4016-B53A-FF9C-3A70-0E6C5D93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89DC2-B491-805A-8046-076A826D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93D48F-168A-72C3-F87F-7CD910FC9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0DC26C-1B29-1614-1363-CEBD91C92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6C319-5AA6-B51C-E762-C3C02129C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1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C8F2-ABB1-C323-FA0E-FFB579CEC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987DC1-F851-69AA-E8FA-EDDCF8B05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3DE0CF-6483-80CC-E96C-D9DAA865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61F2B-3449-5A96-C94C-2EE0F56E3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9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0CC2-277C-50C2-4EB5-C87CD351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9D14B9-84EE-05C0-D522-026D85E87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379F7B-0360-E261-1411-A712B6B35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047E1-67C7-A88D-FDED-4E85023D3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9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2AC75-556F-AEC4-854A-F96713314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545238-5C57-AC48-C93E-26C0D820C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70969F-ED94-925D-7A71-9D252CC08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9CDCE-15B1-0373-A0B8-F4D20AC74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7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85F1D-3300-19CA-CE68-CE3959F4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4A7572-6380-649B-93EC-5336AA1C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4BE63E-781A-376A-FAC3-7A4E59B97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87122-5D18-FA18-C0BA-8C25F04BB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65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4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73069-0E34-73D9-DD43-7B646D284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A1AC8A-40D5-39AA-D2AF-BFBC1AC26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B195E9-EA47-0494-BE41-3EB617FD1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80A43-31CA-D9CB-C303-9E05064F7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1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19401-38A9-68B6-359D-0982CBAC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4C14A-313E-B297-099E-F72A17E91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0ED7FA-6324-B447-E2FC-ADE8756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D79EC-5D17-2360-35C8-B4C86479F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0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0E36B-9750-DE33-6A7B-52F57E3B2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1DFCBC-D5C4-6840-615D-C513A9AE1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B8108B-D4B4-D251-2D38-697D06AA7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The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uisseIntl"/>
              </a:rPr>
              <a:t>SQLStatement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 represents a complete SQL statement.</a:t>
            </a:r>
          </a:p>
          <a:p>
            <a:pPr marL="228600" indent="-228600"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The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uisseIntl"/>
              </a:rPr>
              <a:t>ParsedExpression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 represents an expression within a SQL statement.</a:t>
            </a:r>
          </a:p>
          <a:p>
            <a:pPr marL="228600" indent="-228600"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The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uisseIntl"/>
              </a:rPr>
              <a:t>QueryNode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 represents either (1) a </a:t>
            </a:r>
            <a:r>
              <a:rPr lang="en-US" altLang="zh-CN" dirty="0"/>
              <a:t>SELECT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 statement, or (2) a set operation (i.e. </a:t>
            </a:r>
            <a:r>
              <a:rPr lang="en-US" altLang="zh-CN" dirty="0"/>
              <a:t>UNION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, </a:t>
            </a:r>
            <a:r>
              <a:rPr lang="en-US" altLang="zh-CN" dirty="0"/>
              <a:t>INTERSECT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 or </a:t>
            </a:r>
            <a:r>
              <a:rPr lang="en-US" altLang="zh-CN" dirty="0"/>
              <a:t>DIFFERENCE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).</a:t>
            </a:r>
          </a:p>
          <a:p>
            <a:pPr marL="228600" indent="-228600"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The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uisseIntl"/>
              </a:rPr>
              <a:t>TableRef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uisseIntl"/>
              </a:rPr>
              <a:t> represents any table source. This can be a reference to a base table, but it can also be a join, a table-producing function or a subquery.</a:t>
            </a:r>
          </a:p>
          <a:p>
            <a:pPr marL="228600" indent="-228600">
              <a:buAutoNum type="arabicPeriod"/>
            </a:pPr>
            <a:endParaRPr lang="en-US" altLang="zh-CN" b="0" i="0" dirty="0">
              <a:solidFill>
                <a:srgbClr val="0D0D0D"/>
              </a:solidFill>
              <a:effectLst/>
              <a:latin typeface="SuisseIntl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581524-6F29-C8D5-327E-9DFF143D7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50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8337-5222-01AF-9F11-F9B5D1F0E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E95DF2-0C99-0F9C-FEC3-5AE31F8F0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B98F39-4BED-9430-6DAC-2D9E642FC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99CCF-5AFA-28F2-92F0-A908A9E52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2766E-31F4-4ABD-8DBF-D6102C4806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8998-86DD-4466-A3F9-380F35568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C5F9C7-F796-4101-BACC-2AC84D226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71BBB-42C2-43DE-BD48-368B87B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DDF4-06D6-4F3D-ADA9-F79D8D036B6A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1BE4D-3115-43A0-BB5A-7C908B33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53857-8DF0-461F-A4AF-EC62E45F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06904-AACF-45EB-AC18-AC98ED67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4036-B498-48D1-97C4-078CFC54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55DAC-54CC-4BCB-91FC-6B45D15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D80F-9F73-4813-92AD-141CB9B980F2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7D72A-ED6E-4FCC-A327-87916DE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4320B-F46F-4F90-8E70-CF8E40FB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6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065A0-42FA-4AB7-BD05-9689B8EC6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8B9F0-4EEA-4A47-8BE3-24CDE2F6C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51190-1264-4CDC-8D3E-8FF8EDB0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F08-25B9-447B-B5A3-60D40E90D0BE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54AE5-F588-41EB-A121-515653A8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D8F51-6733-4432-AD3E-75FD0F4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3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522D3-EDAA-4953-AEA9-C160C4C4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FE61C-7DD1-4D2A-AD36-EA6ADAC1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28259-71A5-4EDB-B215-DE68F426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7D6E-098B-4832-BF07-719C0DE9AF19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D754A-D873-4190-AB8A-8D02F96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B5C38-194B-4B33-8442-CA59447F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E8E8-734C-476C-A245-72A00434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C7D50-044B-4E88-BA7D-086A9FFB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0FBB9-4D2C-4A92-8467-3F189B2D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4FFC-1CF0-47FC-BF19-1E7C97539ABF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546DF-6AD2-48DB-BF25-86A4F3CF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3BB51-53E9-44E4-A272-59C98D63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18BEB-846A-4498-85B4-CF362401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32768-E13A-4E6A-8649-E10F2F988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35AB1-E001-4A80-9D60-323614DE1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6BFD6-E4AD-47E0-BBA0-AA6F4FC0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2DFC-F878-45AE-9AD5-FCF485A77E9E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4588C-BE36-4E1D-90FA-4405BE07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4E25E-95F6-4F34-80CA-23A512A7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20CBD-142D-4E38-BEE5-81F5F8CC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8B42C-AD64-4EC0-B214-E9928611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8A532-76B8-4927-8A36-2C6EF863F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5902C-85AE-4387-B374-859BA17B3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627EE-950D-4F2C-87EC-48974CF84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852E2-C221-44CF-9B49-6B2C6D62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47AB-43F6-422E-AA0A-FE4473331446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5F3014-3739-4D8C-8A3D-DD23A5BD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69992-2373-48F4-BE7E-96A19585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A94FC-D16A-4A63-AA68-3AE4B62B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83A16A-1B54-4415-AF26-352D8176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7856-8082-4596-8D5A-CEBDAAFAF930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000C67-8927-4C5E-93A5-2F5ECA2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B8F852-6BB9-4369-844D-442C171E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45811-ED8C-4F2F-A714-BF5C523F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73C5-6080-4E6A-AAC1-5E5FAD1617C7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7BD28E-BB34-403F-A364-17F97542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40052-FA04-4890-A3CD-98F2772E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C1AD-7C12-4A09-BC8B-CCFF48CD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AA815-2FFC-493C-A0C8-3D5654BE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7F118-39F0-4D0E-A2C3-178BC6A3D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AB8C0-02AA-4EF5-84FA-F0907938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89D4-AAA9-4FB3-B2E2-5BB4108786C2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E7AEB-D4F5-4FF1-BDC6-EE1C9513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DB348-989D-4FBB-AB4E-0C7E40B5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5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D83BC-D7B7-45B4-B247-5147B6B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11FFEB-5019-49EB-A586-320CC46D1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42B4B-1BB1-4FF1-9ABE-358E4897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7EEB1-2896-49C8-B748-AD60713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C3F8-910D-4630-8516-71417728BB6E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75130-05CC-4517-9BEC-E1850399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BEC95-21CA-44C8-B516-73955F73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C57BC-1642-49D7-A7F7-6E4A769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DEB91-7264-49B3-9A68-26B22F23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54ECB-578C-4C78-A2C0-C0459FF79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C6F8-DB6A-42E5-B50E-752B2156C000}" type="datetime1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A6515-4DB7-41D9-85D7-01CA66A4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面向对象程序设计</a:t>
            </a:r>
            <a:r>
              <a:rPr lang="en-US" altLang="zh-CN"/>
              <a:t>》</a:t>
            </a:r>
            <a:r>
              <a:rPr lang="zh-CN" altLang="en-US"/>
              <a:t>课程报告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80094-89A4-4B23-A5B0-467E800F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D3F7-0DAF-449E-ACAC-C6539367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9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1867;&#38388;&#20851;&#31995;&#22270;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uckdb/duckdb/releases/tag/v1.1.3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02426" y="2413337"/>
            <a:ext cx="724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FFFF00"/>
                </a:solidFill>
                <a:highlight>
                  <a:srgbClr val="000000"/>
                </a:highligh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Duck DB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257F6629-5312-47C7-AED3-A62F397AC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4271" y="2921169"/>
            <a:ext cx="1474800" cy="14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0317A4-3480-50AE-5042-D2339FC42117}"/>
              </a:ext>
            </a:extLst>
          </p:cNvPr>
          <p:cNvSpPr txBox="1"/>
          <p:nvPr/>
        </p:nvSpPr>
        <p:spPr>
          <a:xfrm>
            <a:off x="4872174" y="4349803"/>
            <a:ext cx="227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姚永舟 </a:t>
            </a:r>
            <a:r>
              <a:rPr lang="en-US" altLang="zh-CN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2024.12.14</a:t>
            </a:r>
            <a:endParaRPr lang="zh-CN" altLang="en-US" b="1" dirty="0">
              <a:solidFill>
                <a:srgbClr val="FFFF0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CCA6F4-F83E-B157-1FD0-9ABC9207B407}"/>
              </a:ext>
            </a:extLst>
          </p:cNvPr>
          <p:cNvSpPr txBox="1"/>
          <p:nvPr/>
        </p:nvSpPr>
        <p:spPr>
          <a:xfrm>
            <a:off x="3531358" y="3691226"/>
            <a:ext cx="486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面向对象程序设计课程研讨报告</a:t>
            </a:r>
          </a:p>
        </p:txBody>
      </p:sp>
    </p:spTree>
    <p:extLst>
      <p:ext uri="{BB962C8B-B14F-4D97-AF65-F5344CB8AC3E}">
        <p14:creationId xmlns:p14="http://schemas.microsoft.com/office/powerpoint/2010/main" val="82052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BFDC-2F61-A4B5-D6F5-5029E989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9575BE-1082-57FD-B0F3-F933B6BFD0F4}"/>
              </a:ext>
            </a:extLst>
          </p:cNvPr>
          <p:cNvSpPr txBox="1"/>
          <p:nvPr/>
        </p:nvSpPr>
        <p:spPr>
          <a:xfrm>
            <a:off x="103578" y="375134"/>
            <a:ext cx="540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highlight>
                  <a:srgbClr val="000000"/>
                </a:highlight>
              </a:rPr>
              <a:t>Parser</a:t>
            </a:r>
            <a:r>
              <a:rPr lang="zh-CN" altLang="en-US" sz="4000" b="1" dirty="0"/>
              <a:t>主要类与接口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940EDF-EE74-0885-5664-877A2A062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11620"/>
            <a:ext cx="4222477" cy="5065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9E37A2-74D0-195F-46B8-C234DD4F1DD2}"/>
              </a:ext>
            </a:extLst>
          </p:cNvPr>
          <p:cNvSpPr txBox="1"/>
          <p:nvPr/>
        </p:nvSpPr>
        <p:spPr>
          <a:xfrm>
            <a:off x="5777997" y="1311620"/>
            <a:ext cx="4892417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·Tokens: 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并没有统一的基类，每一种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的基类如下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E5C59B-2CAF-4BB1-D99F-D6BABC0FCE7C}"/>
              </a:ext>
            </a:extLst>
          </p:cNvPr>
          <p:cNvSpPr txBox="1"/>
          <p:nvPr/>
        </p:nvSpPr>
        <p:spPr>
          <a:xfrm>
            <a:off x="5777997" y="2487994"/>
            <a:ext cx="47154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SQLStatement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8738CC-D8E9-3BDB-451D-A10CC1102E2D}"/>
              </a:ext>
            </a:extLst>
          </p:cNvPr>
          <p:cNvSpPr txBox="1"/>
          <p:nvPr/>
        </p:nvSpPr>
        <p:spPr>
          <a:xfrm>
            <a:off x="5777997" y="2864994"/>
            <a:ext cx="47154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ParsedExpression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08759-BDC4-8371-E356-386B593ECB5E}"/>
              </a:ext>
            </a:extLst>
          </p:cNvPr>
          <p:cNvSpPr txBox="1"/>
          <p:nvPr/>
        </p:nvSpPr>
        <p:spPr>
          <a:xfrm>
            <a:off x="5777997" y="3323902"/>
            <a:ext cx="47154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QueryNode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12E4FA-B3E0-9698-2698-AE08F657FC8E}"/>
              </a:ext>
            </a:extLst>
          </p:cNvPr>
          <p:cNvSpPr txBox="1"/>
          <p:nvPr/>
        </p:nvSpPr>
        <p:spPr>
          <a:xfrm>
            <a:off x="5777997" y="3758515"/>
            <a:ext cx="47154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TableRef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CC47B0-6174-754A-1973-CA7A6DCC7C06}"/>
              </a:ext>
            </a:extLst>
          </p:cNvPr>
          <p:cNvSpPr txBox="1"/>
          <p:nvPr/>
        </p:nvSpPr>
        <p:spPr>
          <a:xfrm>
            <a:off x="5777997" y="4217423"/>
            <a:ext cx="47154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以及继承自他们的若干子类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340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2411-BFB4-5FBA-453F-D70DC036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01B67E-B5F6-7087-935D-BFDE1E7336BD}"/>
              </a:ext>
            </a:extLst>
          </p:cNvPr>
          <p:cNvSpPr txBox="1"/>
          <p:nvPr/>
        </p:nvSpPr>
        <p:spPr>
          <a:xfrm>
            <a:off x="103578" y="375134"/>
            <a:ext cx="364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highlight>
                  <a:srgbClr val="000000"/>
                </a:highlight>
              </a:rPr>
              <a:t>Parser</a:t>
            </a:r>
            <a:r>
              <a:rPr lang="zh-CN" altLang="en-US" sz="4000" b="1" dirty="0"/>
              <a:t>类间关系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CC814-50A2-EBA5-2669-D70F5A275DFC}"/>
              </a:ext>
            </a:extLst>
          </p:cNvPr>
          <p:cNvSpPr txBox="1"/>
          <p:nvPr/>
        </p:nvSpPr>
        <p:spPr>
          <a:xfrm>
            <a:off x="4597242" y="3309359"/>
            <a:ext cx="244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linkClick r:id="rId3" action="ppaction://hlinkfile"/>
              </a:rPr>
              <a:t>类间关系图</a:t>
            </a:r>
            <a:r>
              <a:rPr lang="en-US" altLang="zh-CN" sz="2400" b="1" dirty="0">
                <a:hlinkClick r:id="rId3" action="ppaction://hlinkfile"/>
              </a:rPr>
              <a:t>.</a:t>
            </a:r>
            <a:r>
              <a:rPr lang="en-US" altLang="zh-CN" sz="2400" b="1" dirty="0" err="1">
                <a:hlinkClick r:id="rId3" action="ppaction://hlinkfile"/>
              </a:rPr>
              <a:t>svg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6AA2C2-799B-71DD-259B-8FDEEA39F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1" y="1400398"/>
            <a:ext cx="1921514" cy="47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F3EB-7030-8778-F1B4-904EAB1CA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35D894-4DCD-1BFC-79EE-41E865466986}"/>
              </a:ext>
            </a:extLst>
          </p:cNvPr>
          <p:cNvSpPr txBox="1"/>
          <p:nvPr/>
        </p:nvSpPr>
        <p:spPr>
          <a:xfrm>
            <a:off x="142766" y="388197"/>
            <a:ext cx="437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highlight>
                  <a:srgbClr val="000000"/>
                </a:highlight>
              </a:rPr>
              <a:t>Parse</a:t>
            </a:r>
            <a:r>
              <a:rPr lang="zh-CN" altLang="en-US" sz="4000" b="1" dirty="0"/>
              <a:t>时序图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B0A210-385F-0F6F-CCD6-80E1233A8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83" y="0"/>
            <a:ext cx="633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5BFBB-A4AD-C21C-4870-91C5D3403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9F5D4A-EA54-6E3D-D04E-5FEBADB35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19825" cy="66770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975BCA-67FF-481E-18A9-057DF4E9B897}"/>
              </a:ext>
            </a:extLst>
          </p:cNvPr>
          <p:cNvSpPr txBox="1"/>
          <p:nvPr/>
        </p:nvSpPr>
        <p:spPr>
          <a:xfrm>
            <a:off x="0" y="112782"/>
            <a:ext cx="364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</a:rPr>
              <a:t>依赖矩阵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15406D-94B5-662D-BC64-3F3D9C86B64F}"/>
              </a:ext>
            </a:extLst>
          </p:cNvPr>
          <p:cNvSpPr txBox="1"/>
          <p:nvPr/>
        </p:nvSpPr>
        <p:spPr>
          <a:xfrm>
            <a:off x="77958" y="820668"/>
            <a:ext cx="5065395" cy="199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·Parser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7375A5-9FFE-156B-5E9D-50534D127182}"/>
              </a:ext>
            </a:extLst>
          </p:cNvPr>
          <p:cNvSpPr/>
          <p:nvPr/>
        </p:nvSpPr>
        <p:spPr>
          <a:xfrm>
            <a:off x="254317" y="4435316"/>
            <a:ext cx="5995987" cy="463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517C36-BA98-099A-E74B-56DDC66E40D9}"/>
              </a:ext>
            </a:extLst>
          </p:cNvPr>
          <p:cNvSpPr/>
          <p:nvPr/>
        </p:nvSpPr>
        <p:spPr>
          <a:xfrm>
            <a:off x="298133" y="6273165"/>
            <a:ext cx="5958840" cy="127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C3349-925D-4545-612B-AF749B7C22F8}"/>
              </a:ext>
            </a:extLst>
          </p:cNvPr>
          <p:cNvSpPr/>
          <p:nvPr/>
        </p:nvSpPr>
        <p:spPr>
          <a:xfrm>
            <a:off x="260985" y="3345180"/>
            <a:ext cx="5995988" cy="4638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560F47-EC83-025E-FBF2-0030922DE5BB}"/>
              </a:ext>
            </a:extLst>
          </p:cNvPr>
          <p:cNvSpPr txBox="1"/>
          <p:nvPr/>
        </p:nvSpPr>
        <p:spPr>
          <a:xfrm>
            <a:off x="6708531" y="5244870"/>
            <a:ext cx="6207368" cy="102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蓝色表示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中的方法使用了该类中的的方法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绿色表示该类中的的方法使用了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7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68BB2-EB0B-E293-FC82-B63D7C09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E83E2E-040D-B203-CCD4-EA033CD4D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399651" cy="68580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ED054F-3835-20A6-AE7B-4542A169BCFF}"/>
              </a:ext>
            </a:extLst>
          </p:cNvPr>
          <p:cNvSpPr txBox="1"/>
          <p:nvPr/>
        </p:nvSpPr>
        <p:spPr>
          <a:xfrm>
            <a:off x="54363" y="47623"/>
            <a:ext cx="364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</a:rPr>
              <a:t>依赖矩阵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B078D-F15D-50FF-2955-51529E2C869F}"/>
              </a:ext>
            </a:extLst>
          </p:cNvPr>
          <p:cNvSpPr txBox="1"/>
          <p:nvPr/>
        </p:nvSpPr>
        <p:spPr>
          <a:xfrm>
            <a:off x="54363" y="755509"/>
            <a:ext cx="4467665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b="1" dirty="0" err="1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ParserException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56E94F-6B6D-4DB3-ABF6-E876E8A60F6F}"/>
              </a:ext>
            </a:extLst>
          </p:cNvPr>
          <p:cNvSpPr/>
          <p:nvPr/>
        </p:nvSpPr>
        <p:spPr>
          <a:xfrm>
            <a:off x="280548" y="5464273"/>
            <a:ext cx="7219289" cy="145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AA15A9-CBF5-CEDF-049D-C93E0A2D75EF}"/>
              </a:ext>
            </a:extLst>
          </p:cNvPr>
          <p:cNvSpPr/>
          <p:nvPr/>
        </p:nvSpPr>
        <p:spPr>
          <a:xfrm>
            <a:off x="230455" y="6539865"/>
            <a:ext cx="7219289" cy="145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B4A3-3515-934F-F2EA-B08AA00A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D496292-D6FA-8EE3-F91A-CA366DC36EB1}"/>
              </a:ext>
            </a:extLst>
          </p:cNvPr>
          <p:cNvSpPr txBox="1"/>
          <p:nvPr/>
        </p:nvSpPr>
        <p:spPr>
          <a:xfrm>
            <a:off x="579874" y="330633"/>
            <a:ext cx="720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高级设计意图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：模板模式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9D6B3F-B612-8FAF-69F4-7AB567507A74}"/>
              </a:ext>
            </a:extLst>
          </p:cNvPr>
          <p:cNvSpPr txBox="1"/>
          <p:nvPr/>
        </p:nvSpPr>
        <p:spPr>
          <a:xfrm>
            <a:off x="579874" y="1084465"/>
            <a:ext cx="94253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在父类中定义了算法的骨架，并允许子类在不改变算法结构的前提下重定义算法的某些特定步骤。。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8612D3-EF39-1366-EC7B-B570BB1B0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4" y="3429000"/>
            <a:ext cx="7524263" cy="32616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2A1DC9-385D-8487-9649-AEEB783487C1}"/>
              </a:ext>
            </a:extLst>
          </p:cNvPr>
          <p:cNvSpPr txBox="1"/>
          <p:nvPr/>
        </p:nvSpPr>
        <p:spPr>
          <a:xfrm>
            <a:off x="579873" y="2028333"/>
            <a:ext cx="9425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当有多个子类共有的方法且逻辑相同时，考虑使用模板方法模式。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77B1E3-4644-F2A5-E5BC-7E39F2E1E894}"/>
              </a:ext>
            </a:extLst>
          </p:cNvPr>
          <p:cNvSpPr txBox="1"/>
          <p:nvPr/>
        </p:nvSpPr>
        <p:spPr>
          <a:xfrm>
            <a:off x="579873" y="2664426"/>
            <a:ext cx="1028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SQLstatement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类中定义的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方法模板，用于将一个对象安全的转化为另一个对象。</a:t>
            </a:r>
          </a:p>
        </p:txBody>
      </p:sp>
    </p:spTree>
    <p:extLst>
      <p:ext uri="{BB962C8B-B14F-4D97-AF65-F5344CB8AC3E}">
        <p14:creationId xmlns:p14="http://schemas.microsoft.com/office/powerpoint/2010/main" val="32060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6338-FA9B-1669-35D7-2BB97513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0CF5048-D9B4-EC5E-2F81-61E346C089F9}"/>
              </a:ext>
            </a:extLst>
          </p:cNvPr>
          <p:cNvSpPr txBox="1"/>
          <p:nvPr/>
        </p:nvSpPr>
        <p:spPr>
          <a:xfrm>
            <a:off x="579874" y="330633"/>
            <a:ext cx="720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高级设计意图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：适配器模式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F0002D-D108-EB96-EF02-36A4E2C1FA74}"/>
              </a:ext>
            </a:extLst>
          </p:cNvPr>
          <p:cNvSpPr txBox="1"/>
          <p:nvPr/>
        </p:nvSpPr>
        <p:spPr>
          <a:xfrm>
            <a:off x="494150" y="1303540"/>
            <a:ext cx="90022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将一个类的接口转换为另一个接口，使得原本不兼容的类可以协同工作。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A8E2CC-9329-09F2-79E7-69F578A5E7AA}"/>
              </a:ext>
            </a:extLst>
          </p:cNvPr>
          <p:cNvSpPr txBox="1"/>
          <p:nvPr/>
        </p:nvSpPr>
        <p:spPr>
          <a:xfrm>
            <a:off x="494148" y="1830171"/>
            <a:ext cx="6430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需要使用现有类，但其接口不符合系统需求。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8B10BD-C6BC-7BA1-F5AE-9945CE2710FB}"/>
              </a:ext>
            </a:extLst>
          </p:cNvPr>
          <p:cNvSpPr txBox="1"/>
          <p:nvPr/>
        </p:nvSpPr>
        <p:spPr>
          <a:xfrm>
            <a:off x="494150" y="2356802"/>
            <a:ext cx="90022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需要将初始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接口转化为处理后的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SQLstatement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99E7E7-DCC0-366A-06FA-9A7B3611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4" y="3099812"/>
            <a:ext cx="6610351" cy="27597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DC6EE1-1772-B435-D612-DA982A0ABE6F}"/>
              </a:ext>
            </a:extLst>
          </p:cNvPr>
          <p:cNvSpPr/>
          <p:nvPr/>
        </p:nvSpPr>
        <p:spPr>
          <a:xfrm>
            <a:off x="2038350" y="3724275"/>
            <a:ext cx="542925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8B9D2C-FEC1-7FAC-81F9-5845F33D743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81275" y="3099812"/>
            <a:ext cx="5205563" cy="71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BF084-2B8D-31F1-02A6-DD99DB5EE9D1}"/>
              </a:ext>
            </a:extLst>
          </p:cNvPr>
          <p:cNvSpPr txBox="1"/>
          <p:nvPr/>
        </p:nvSpPr>
        <p:spPr>
          <a:xfrm>
            <a:off x="7852799" y="29151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原本的接口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C7A839-5C61-DB8E-4FB5-071F280FB281}"/>
              </a:ext>
            </a:extLst>
          </p:cNvPr>
          <p:cNvSpPr/>
          <p:nvPr/>
        </p:nvSpPr>
        <p:spPr>
          <a:xfrm>
            <a:off x="3854018" y="5354435"/>
            <a:ext cx="1402632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543A3B4-5547-1E41-F23F-1181D725B3AA}"/>
              </a:ext>
            </a:extLst>
          </p:cNvPr>
          <p:cNvCxnSpPr>
            <a:cxnSpLocks/>
          </p:cNvCxnSpPr>
          <p:nvPr/>
        </p:nvCxnSpPr>
        <p:spPr>
          <a:xfrm flipV="1">
            <a:off x="5275700" y="3676918"/>
            <a:ext cx="2577099" cy="172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DCB41B4-A865-2BB7-3191-3EC26A952571}"/>
              </a:ext>
            </a:extLst>
          </p:cNvPr>
          <p:cNvSpPr txBox="1"/>
          <p:nvPr/>
        </p:nvSpPr>
        <p:spPr>
          <a:xfrm>
            <a:off x="7852798" y="3492252"/>
            <a:ext cx="16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转换后的接口</a:t>
            </a:r>
          </a:p>
        </p:txBody>
      </p:sp>
    </p:spTree>
    <p:extLst>
      <p:ext uri="{BB962C8B-B14F-4D97-AF65-F5344CB8AC3E}">
        <p14:creationId xmlns:p14="http://schemas.microsoft.com/office/powerpoint/2010/main" val="10259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14" grpId="0"/>
      <p:bldP spid="15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D2979-4B45-A235-3F74-1A971060B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A648DBC-FC44-07FA-CCEE-E9711621A2C7}"/>
              </a:ext>
            </a:extLst>
          </p:cNvPr>
          <p:cNvSpPr txBox="1"/>
          <p:nvPr/>
        </p:nvSpPr>
        <p:spPr>
          <a:xfrm>
            <a:off x="195209" y="626309"/>
            <a:ext cx="720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高级设计意图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：策略模式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9DBC0A-8421-0FCD-BD21-992CAF3E607C}"/>
              </a:ext>
            </a:extLst>
          </p:cNvPr>
          <p:cNvSpPr txBox="1"/>
          <p:nvPr/>
        </p:nvSpPr>
        <p:spPr>
          <a:xfrm>
            <a:off x="195209" y="1703000"/>
            <a:ext cx="682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将每个算法封装起来，使它们可以互换使用。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A7E82B-494D-6196-A37B-7539DB2D92B9}"/>
              </a:ext>
            </a:extLst>
          </p:cNvPr>
          <p:cNvSpPr txBox="1"/>
          <p:nvPr/>
        </p:nvSpPr>
        <p:spPr>
          <a:xfrm>
            <a:off x="195209" y="2224048"/>
            <a:ext cx="6430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解决在多种相似算法存在时，使用条件语句（如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）导致的复杂性和难以维护的问题。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D21304-73C7-41DC-C695-81484E9CEDF6}"/>
              </a:ext>
            </a:extLst>
          </p:cNvPr>
          <p:cNvSpPr txBox="1"/>
          <p:nvPr/>
        </p:nvSpPr>
        <p:spPr>
          <a:xfrm>
            <a:off x="195209" y="3139301"/>
            <a:ext cx="9002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进一步转化为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DuckDB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时，对不同类型的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进行处理时就可以采用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这种模式。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76AEE3-BE7B-67D6-904F-0471FF9BC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9" y="4544203"/>
            <a:ext cx="6645085" cy="20205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B69E78-0EED-EC02-798D-D4C1830C3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7" y="0"/>
            <a:ext cx="371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2565-C0EB-14B1-3F59-CAEFCAD4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C2E41F1-A91E-7AEB-9026-A0AE8695C3EE}"/>
              </a:ext>
            </a:extLst>
          </p:cNvPr>
          <p:cNvSpPr txBox="1"/>
          <p:nvPr/>
        </p:nvSpPr>
        <p:spPr>
          <a:xfrm>
            <a:off x="135526" y="325946"/>
            <a:ext cx="720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时采用</a:t>
            </a:r>
            <a:r>
              <a:rPr lang="zh-CN" altLang="en-US" sz="36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2270CD-F816-69B7-E9C4-549EF221471A}"/>
              </a:ext>
            </a:extLst>
          </p:cNvPr>
          <p:cNvSpPr txBox="1"/>
          <p:nvPr/>
        </p:nvSpPr>
        <p:spPr>
          <a:xfrm>
            <a:off x="135526" y="1126615"/>
            <a:ext cx="9425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在之前的时序图中，我们看到了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是怎么逐步解析一个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44EE88-1427-5659-FF40-88C385F11823}"/>
              </a:ext>
            </a:extLst>
          </p:cNvPr>
          <p:cNvSpPr txBox="1"/>
          <p:nvPr/>
        </p:nvSpPr>
        <p:spPr>
          <a:xfrm>
            <a:off x="183257" y="1909719"/>
            <a:ext cx="7284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它先尝试直接解析，失败后再尝试拆分解析或交给拓展来解析。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550363AB-C153-92C7-266B-7A513B95DCD6}"/>
              </a:ext>
            </a:extLst>
          </p:cNvPr>
          <p:cNvSpPr/>
          <p:nvPr/>
        </p:nvSpPr>
        <p:spPr>
          <a:xfrm>
            <a:off x="3048000" y="2402963"/>
            <a:ext cx="323850" cy="476120"/>
          </a:xfrm>
          <a:prstGeom prst="down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E15942-F2CE-A411-49D4-5AF3B7B274B7}"/>
              </a:ext>
            </a:extLst>
          </p:cNvPr>
          <p:cNvSpPr txBox="1"/>
          <p:nvPr/>
        </p:nvSpPr>
        <p:spPr>
          <a:xfrm>
            <a:off x="183257" y="3056162"/>
            <a:ext cx="79321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存在不同的解析策略，甚至可以进一步</a:t>
            </a:r>
            <a:r>
              <a:rPr lang="zh-CN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根据出错类型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特定的拓展</a:t>
            </a:r>
            <a:endParaRPr lang="en-US" altLang="zh-CN" sz="2000" dirty="0">
              <a:solidFill>
                <a:srgbClr val="FFFF0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C2E437B-7E07-0C70-704E-20D78286E710}"/>
              </a:ext>
            </a:extLst>
          </p:cNvPr>
          <p:cNvSpPr/>
          <p:nvPr/>
        </p:nvSpPr>
        <p:spPr>
          <a:xfrm>
            <a:off x="3048000" y="3633833"/>
            <a:ext cx="323850" cy="500077"/>
          </a:xfrm>
          <a:prstGeom prst="down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D07DA-7973-6A53-EC5E-008C89A21989}"/>
              </a:ext>
            </a:extLst>
          </p:cNvPr>
          <p:cNvSpPr txBox="1"/>
          <p:nvPr/>
        </p:nvSpPr>
        <p:spPr>
          <a:xfrm>
            <a:off x="135526" y="4226426"/>
            <a:ext cx="6228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可以采用策略模式，避免多重条件带来的维护复杂性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9B4503F-4723-5E85-454C-1A1E77AAD212}"/>
              </a:ext>
            </a:extLst>
          </p:cNvPr>
          <p:cNvSpPr/>
          <p:nvPr/>
        </p:nvSpPr>
        <p:spPr>
          <a:xfrm>
            <a:off x="3006568" y="4799067"/>
            <a:ext cx="323850" cy="500077"/>
          </a:xfrm>
          <a:prstGeom prst="down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51036F-7246-189A-C051-CFBB554D698A}"/>
              </a:ext>
            </a:extLst>
          </p:cNvPr>
          <p:cNvSpPr txBox="1"/>
          <p:nvPr/>
        </p:nvSpPr>
        <p:spPr>
          <a:xfrm>
            <a:off x="150259" y="5387895"/>
            <a:ext cx="6498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将不同的解析方法进行封装。可以由用户指定解析方式，也可以根据直接解析的出错信息来确定解析的方法。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77AEA57-9420-8BF1-0E93-C9C70A5E8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22" y="0"/>
            <a:ext cx="3303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 animBg="1"/>
      <p:bldP spid="6" grpId="0"/>
      <p:bldP spid="7" grpId="0" animBg="1"/>
      <p:bldP spid="8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A0DD-8545-4E19-A2F7-CD01F28A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29DAE4-AB7B-FB1B-95A3-103EF2095603}"/>
              </a:ext>
            </a:extLst>
          </p:cNvPr>
          <p:cNvSpPr/>
          <p:nvPr/>
        </p:nvSpPr>
        <p:spPr>
          <a:xfrm>
            <a:off x="0" y="2213042"/>
            <a:ext cx="12192000" cy="24319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F70B06-4341-129B-F994-FA67C2B4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585" y="2766217"/>
            <a:ext cx="4218829" cy="1325563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olidFill>
                  <a:srgbClr val="FFFF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Thanks</a:t>
            </a:r>
            <a:endParaRPr lang="zh-CN" altLang="en-US" sz="8000" b="1" dirty="0">
              <a:solidFill>
                <a:srgbClr val="FFFF00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2D134-17BD-5B8E-1473-4E3681636E81}"/>
              </a:ext>
            </a:extLst>
          </p:cNvPr>
          <p:cNvSpPr txBox="1"/>
          <p:nvPr/>
        </p:nvSpPr>
        <p:spPr>
          <a:xfrm>
            <a:off x="4831403" y="4091780"/>
            <a:ext cx="25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姚永舟 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2024.12.13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22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02009C-6C53-2CAB-A741-4CEA4DB11377}"/>
              </a:ext>
            </a:extLst>
          </p:cNvPr>
          <p:cNvSpPr txBox="1"/>
          <p:nvPr/>
        </p:nvSpPr>
        <p:spPr>
          <a:xfrm>
            <a:off x="303571" y="250892"/>
            <a:ext cx="18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FF00"/>
                </a:solidFill>
                <a:highlight>
                  <a:srgbClr val="000000"/>
                </a:highlight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18AEB6-B323-55A3-1415-2C00E1039A3A}"/>
              </a:ext>
            </a:extLst>
          </p:cNvPr>
          <p:cNvSpPr txBox="1"/>
          <p:nvPr/>
        </p:nvSpPr>
        <p:spPr>
          <a:xfrm>
            <a:off x="360784" y="3037386"/>
            <a:ext cx="8956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Duck DB Parser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模块简介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如何将查询字符串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(Query)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转换成指定的一组标记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(Tokens)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01BB38-D054-D2EF-F474-9F363868AEAB}"/>
              </a:ext>
            </a:extLst>
          </p:cNvPr>
          <p:cNvSpPr txBox="1"/>
          <p:nvPr/>
        </p:nvSpPr>
        <p:spPr>
          <a:xfrm>
            <a:off x="360784" y="1567195"/>
            <a:ext cx="3760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Duck DB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B419E0-9E3C-FCD2-AAD1-60A8B75279AA}"/>
              </a:ext>
            </a:extLst>
          </p:cNvPr>
          <p:cNvSpPr txBox="1"/>
          <p:nvPr/>
        </p:nvSpPr>
        <p:spPr>
          <a:xfrm>
            <a:off x="360784" y="4507577"/>
            <a:ext cx="6338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设计方法模式简析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可改进之处</a:t>
            </a:r>
          </a:p>
        </p:txBody>
      </p:sp>
    </p:spTree>
    <p:extLst>
      <p:ext uri="{BB962C8B-B14F-4D97-AF65-F5344CB8AC3E}">
        <p14:creationId xmlns:p14="http://schemas.microsoft.com/office/powerpoint/2010/main" val="26028785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C5898E-421A-D357-F7B9-9E367370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7368" y="0"/>
            <a:ext cx="13100336" cy="68863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8A4D4F-3C56-B2E8-0CC5-656CAE5E2B30}"/>
              </a:ext>
            </a:extLst>
          </p:cNvPr>
          <p:cNvSpPr/>
          <p:nvPr/>
        </p:nvSpPr>
        <p:spPr>
          <a:xfrm>
            <a:off x="1579408" y="2997774"/>
            <a:ext cx="3828783" cy="637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89BBC2-DFBF-26FE-9CA0-A92795BC5B13}"/>
              </a:ext>
            </a:extLst>
          </p:cNvPr>
          <p:cNvSpPr txBox="1"/>
          <p:nvPr/>
        </p:nvSpPr>
        <p:spPr>
          <a:xfrm>
            <a:off x="1756229" y="6363917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图片来源</a:t>
            </a:r>
            <a:r>
              <a:rPr lang="en-US" altLang="zh-CN" dirty="0"/>
              <a:t>:https://motherduck.com/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85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50C4A-B415-6FAD-C4CA-7DD34546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AE4364-8CDF-52A0-51ED-80063E97F077}"/>
              </a:ext>
            </a:extLst>
          </p:cNvPr>
          <p:cNvSpPr txBox="1"/>
          <p:nvPr/>
        </p:nvSpPr>
        <p:spPr>
          <a:xfrm>
            <a:off x="312583" y="375134"/>
            <a:ext cx="503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FF00"/>
                </a:solidFill>
                <a:highlight>
                  <a:srgbClr val="000000"/>
                </a:highlight>
              </a:rPr>
              <a:t>Duck DB</a:t>
            </a:r>
            <a:r>
              <a:rPr lang="zh-CN" altLang="en-US" sz="4800" b="1" dirty="0"/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008075-6BD0-F6A8-F562-CC7EB51AD3FD}"/>
              </a:ext>
            </a:extLst>
          </p:cNvPr>
          <p:cNvSpPr txBox="1"/>
          <p:nvPr/>
        </p:nvSpPr>
        <p:spPr>
          <a:xfrm>
            <a:off x="401483" y="1801213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Duck 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400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进程内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分析引擎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AD2CB9-253B-2988-3CA1-022EB406D36D}"/>
              </a:ext>
            </a:extLst>
          </p:cNvPr>
          <p:cNvSpPr txBox="1"/>
          <p:nvPr/>
        </p:nvSpPr>
        <p:spPr>
          <a:xfrm>
            <a:off x="401483" y="2627127"/>
            <a:ext cx="113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在线分析处理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Online analytical processing,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分析性的，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Duck 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正是针对分析做了优化。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953DF8-E8D0-C9A9-24E1-0D0F075C566C}"/>
              </a:ext>
            </a:extLst>
          </p:cNvPr>
          <p:cNvSpPr txBox="1"/>
          <p:nvPr/>
        </p:nvSpPr>
        <p:spPr>
          <a:xfrm>
            <a:off x="401483" y="5960908"/>
            <a:ext cx="645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的详细区别可以查看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https://www.ibm.com/think/topics/olap-vs-oltp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0B1408-CCA7-C931-75D3-4E2887352B32}"/>
              </a:ext>
            </a:extLst>
          </p:cNvPr>
          <p:cNvSpPr txBox="1"/>
          <p:nvPr/>
        </p:nvSpPr>
        <p:spPr>
          <a:xfrm>
            <a:off x="401483" y="3762746"/>
            <a:ext cx="1050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与使用它的应用在同一进程中运行，从而无需管理数据库的复杂性。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96D75A-7F87-931B-49CB-596ED81999E0}"/>
              </a:ext>
            </a:extLst>
          </p:cNvPr>
          <p:cNvSpPr txBox="1"/>
          <p:nvPr/>
        </p:nvSpPr>
        <p:spPr>
          <a:xfrm>
            <a:off x="401483" y="463099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:GB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</p:spTree>
    <p:extLst>
      <p:ext uri="{BB962C8B-B14F-4D97-AF65-F5344CB8AC3E}">
        <p14:creationId xmlns:p14="http://schemas.microsoft.com/office/powerpoint/2010/main" val="379308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F8701-97FE-04DC-C6E2-BE5FDF432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72F0E8-F658-26B9-2E43-8BCC691C731C}"/>
              </a:ext>
            </a:extLst>
          </p:cNvPr>
          <p:cNvSpPr txBox="1"/>
          <p:nvPr/>
        </p:nvSpPr>
        <p:spPr>
          <a:xfrm>
            <a:off x="40809" y="207986"/>
            <a:ext cx="2595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FF00"/>
                </a:solidFill>
                <a:highlight>
                  <a:srgbClr val="000000"/>
                </a:highlight>
              </a:rPr>
              <a:t>Duck DB</a:t>
            </a:r>
          </a:p>
          <a:p>
            <a:r>
              <a:rPr lang="zh-CN" altLang="en-US" sz="4800" b="1" dirty="0"/>
              <a:t>生态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75A625-81C9-E707-494C-F10EAAD4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84" y="0"/>
            <a:ext cx="9783097" cy="6876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01EC1-8197-38A0-BEA0-7C6F05E8EFB8}"/>
              </a:ext>
            </a:extLst>
          </p:cNvPr>
          <p:cNvSpPr txBox="1"/>
          <p:nvPr/>
        </p:nvSpPr>
        <p:spPr>
          <a:xfrm>
            <a:off x="0" y="62297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图片来源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https://motherduck.com/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24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86A579-DA06-4E12-9477-1B0A77B03F94}"/>
              </a:ext>
            </a:extLst>
          </p:cNvPr>
          <p:cNvSpPr txBox="1"/>
          <p:nvPr/>
        </p:nvSpPr>
        <p:spPr>
          <a:xfrm>
            <a:off x="3690897" y="409154"/>
            <a:ext cx="405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highlight>
                  <a:srgbClr val="000000"/>
                </a:highlight>
              </a:rPr>
              <a:t>Duck DB</a:t>
            </a:r>
            <a:r>
              <a:rPr lang="zh-CN" altLang="en-US" sz="3600" b="1" dirty="0"/>
              <a:t>主要模块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5F9F75-D4C8-45EC-B87A-EE35718E5E6E}"/>
              </a:ext>
            </a:extLst>
          </p:cNvPr>
          <p:cNvSpPr txBox="1"/>
          <p:nvPr/>
        </p:nvSpPr>
        <p:spPr>
          <a:xfrm>
            <a:off x="419292" y="1466469"/>
            <a:ext cx="531530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Parser: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实现的解析器，是所有进入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Duck 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的查询字符串的入口，会将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转换为特定类型的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50C344-EC87-4A17-9166-74B32D4A16FE}"/>
              </a:ext>
            </a:extLst>
          </p:cNvPr>
          <p:cNvSpPr txBox="1"/>
          <p:nvPr/>
        </p:nvSpPr>
        <p:spPr>
          <a:xfrm>
            <a:off x="6221505" y="3097685"/>
            <a:ext cx="48140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Storage: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负责管理实际的物理数据，包括内存和磁盘。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层在需要访问基础表数据或者更新数据库存储的信息时使用。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FAC18B-6B99-43FB-9182-A673C1924FD5}"/>
              </a:ext>
            </a:extLst>
          </p:cNvPr>
          <p:cNvSpPr txBox="1"/>
          <p:nvPr/>
        </p:nvSpPr>
        <p:spPr>
          <a:xfrm>
            <a:off x="419292" y="3194382"/>
            <a:ext cx="48992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Planner: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中提取的标记，并将它们转换为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Logical Query Plan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1CDECB-5D86-4863-9F7C-69F3A5E6972C}"/>
              </a:ext>
            </a:extLst>
          </p:cNvPr>
          <p:cNvSpPr txBox="1"/>
          <p:nvPr/>
        </p:nvSpPr>
        <p:spPr>
          <a:xfrm>
            <a:off x="6270811" y="1466469"/>
            <a:ext cx="47154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Execution: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将优化后的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Logical Query Plan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Query Plan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push-based execution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进行执行。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2DA76E-01E5-75AE-2A59-1D0755FB2A8F}"/>
              </a:ext>
            </a:extLst>
          </p:cNvPr>
          <p:cNvSpPr txBox="1"/>
          <p:nvPr/>
        </p:nvSpPr>
        <p:spPr>
          <a:xfrm>
            <a:off x="419292" y="4818061"/>
            <a:ext cx="48992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Optimizer: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Logical Query Plan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进行优化。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30A831-ED8B-EDD0-771B-790499784295}"/>
              </a:ext>
            </a:extLst>
          </p:cNvPr>
          <p:cNvSpPr txBox="1"/>
          <p:nvPr/>
        </p:nvSpPr>
        <p:spPr>
          <a:xfrm>
            <a:off x="6221505" y="4818061"/>
            <a:ext cx="4899212" cy="1669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Transaction: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负责管理所有正在进行的事务，并且负责处理提交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(commit)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和回滚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(rollback)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46226C-AC82-9AC9-2CFB-FFCF8F40691E}"/>
              </a:ext>
            </a:extLst>
          </p:cNvPr>
          <p:cNvSpPr/>
          <p:nvPr/>
        </p:nvSpPr>
        <p:spPr>
          <a:xfrm>
            <a:off x="278034" y="1466468"/>
            <a:ext cx="5364607" cy="172354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678BB8-86E1-DF6B-7230-22C389331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2" y="4251721"/>
            <a:ext cx="10865825" cy="19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8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AC62D4-A8A1-18AD-2A46-636D81810D34}"/>
              </a:ext>
            </a:extLst>
          </p:cNvPr>
          <p:cNvSpPr txBox="1"/>
          <p:nvPr/>
        </p:nvSpPr>
        <p:spPr>
          <a:xfrm>
            <a:off x="1639699" y="1164096"/>
            <a:ext cx="8912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下面是使用</a:t>
            </a:r>
            <a:r>
              <a:rPr lang="en-US" altLang="zh-CN" sz="4000" b="1" dirty="0" err="1">
                <a:solidFill>
                  <a:srgbClr val="FFFF00"/>
                </a:solidFill>
                <a:highlight>
                  <a:srgbClr val="000000"/>
                </a:highlight>
              </a:rPr>
              <a:t>CppDepend</a:t>
            </a:r>
            <a:r>
              <a:rPr lang="zh-CN" altLang="en-US" sz="4000" dirty="0"/>
              <a:t>工具对</a:t>
            </a:r>
            <a:r>
              <a:rPr lang="en-US" altLang="zh-CN" sz="4000" b="1" dirty="0">
                <a:solidFill>
                  <a:srgbClr val="FFFF00"/>
                </a:solidFill>
                <a:highlight>
                  <a:srgbClr val="000000"/>
                </a:highlight>
              </a:rPr>
              <a:t>Parser</a:t>
            </a:r>
            <a:r>
              <a:rPr lang="zh-CN" altLang="en-US" sz="4000" dirty="0"/>
              <a:t>模块的主要类及类间关系的分析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86C7866-5560-8718-D0AF-B9D9D4165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70" y="3152733"/>
            <a:ext cx="2660240" cy="2660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7E5CD1-0DEA-F153-1204-2D1E7EFFD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3350401"/>
            <a:ext cx="2943225" cy="22649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BB5FA-C01C-A268-5AA6-4413518C3C09}"/>
              </a:ext>
            </a:extLst>
          </p:cNvPr>
          <p:cNvSpPr txBox="1"/>
          <p:nvPr/>
        </p:nvSpPr>
        <p:spPr>
          <a:xfrm>
            <a:off x="3784190" y="6478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注：分析源码时使用的版本为</a:t>
            </a:r>
            <a:r>
              <a:rPr lang="en-US" altLang="zh-CN" i="0" u="sng" dirty="0">
                <a:effectLst/>
                <a:latin typeface="-apple-system"/>
                <a:hlinkClick r:id="rId5"/>
              </a:rPr>
              <a:t>v1.1.3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38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5C28-BB2D-60BE-9EEC-DD9E581A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AEC77B-CB74-6E25-4926-24EB40F65161}"/>
              </a:ext>
            </a:extLst>
          </p:cNvPr>
          <p:cNvSpPr txBox="1"/>
          <p:nvPr/>
        </p:nvSpPr>
        <p:spPr>
          <a:xfrm>
            <a:off x="103578" y="375134"/>
            <a:ext cx="540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highlight>
                  <a:srgbClr val="000000"/>
                </a:highlight>
              </a:rPr>
              <a:t>Parser</a:t>
            </a:r>
            <a:r>
              <a:rPr lang="zh-CN" altLang="en-US" sz="4000" b="1" dirty="0"/>
              <a:t>主要类与接口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DD477E-CC63-907E-3184-F23E3D8EF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3" y="1465005"/>
            <a:ext cx="8384385" cy="80429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5B8DB3-B483-AAD4-E3B1-1515111B0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11" y="1465005"/>
            <a:ext cx="4327761" cy="49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C4F2-5C03-BCC7-282B-7718A600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369440-5B00-913C-480F-C2DDA1C7DE22}"/>
              </a:ext>
            </a:extLst>
          </p:cNvPr>
          <p:cNvSpPr txBox="1"/>
          <p:nvPr/>
        </p:nvSpPr>
        <p:spPr>
          <a:xfrm>
            <a:off x="103578" y="375134"/>
            <a:ext cx="540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highlight>
                  <a:srgbClr val="000000"/>
                </a:highlight>
              </a:rPr>
              <a:t>Parser</a:t>
            </a:r>
            <a:r>
              <a:rPr lang="zh-CN" altLang="en-US" sz="4000" b="1" dirty="0"/>
              <a:t>主要类与接口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652A56-9E35-4078-E66A-A5DC24FCC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02" y="0"/>
            <a:ext cx="539684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401A11-A66A-3B31-E57B-56E74429842C}"/>
              </a:ext>
            </a:extLst>
          </p:cNvPr>
          <p:cNvSpPr txBox="1"/>
          <p:nvPr/>
        </p:nvSpPr>
        <p:spPr>
          <a:xfrm>
            <a:off x="103578" y="1375830"/>
            <a:ext cx="5500809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FFFF0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·Transformer: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类型的解析树转化为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Duck 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E9D205-FAB8-37A8-AFDC-A0DF2AB2D49F}"/>
              </a:ext>
            </a:extLst>
          </p:cNvPr>
          <p:cNvSpPr txBox="1"/>
          <p:nvPr/>
        </p:nvSpPr>
        <p:spPr>
          <a:xfrm>
            <a:off x="103578" y="2551744"/>
            <a:ext cx="525500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由于对于每种不同的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都需要单独的方法进行转换，所以实现的方法较多。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AED7A2-C56D-0339-0FD5-68832531EE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8" y="3589160"/>
            <a:ext cx="337999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Words>918</Words>
  <Application>Microsoft Office PowerPoint</Application>
  <PresentationFormat>宽屏</PresentationFormat>
  <Paragraphs>104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SuisseIntl</vt:lpstr>
      <vt:lpstr>等线</vt:lpstr>
      <vt:lpstr>等线 Light</vt:lpstr>
      <vt:lpstr>微软雅黑</vt:lpstr>
      <vt:lpstr>Arial</vt:lpstr>
      <vt:lpstr>JetBrains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</dc:creator>
  <cp:lastModifiedBy>永舟 姚</cp:lastModifiedBy>
  <cp:revision>208</cp:revision>
  <dcterms:created xsi:type="dcterms:W3CDTF">2021-10-13T08:41:08Z</dcterms:created>
  <dcterms:modified xsi:type="dcterms:W3CDTF">2024-12-27T06:58:41Z</dcterms:modified>
</cp:coreProperties>
</file>