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66" r:id="rId4"/>
    <p:sldId id="265" r:id="rId5"/>
    <p:sldId id="267" r:id="rId6"/>
    <p:sldId id="268" r:id="rId7"/>
    <p:sldId id="277" r:id="rId8"/>
    <p:sldId id="283" r:id="rId9"/>
    <p:sldId id="284" r:id="rId10"/>
    <p:sldId id="287" r:id="rId11"/>
    <p:sldId id="285" r:id="rId12"/>
    <p:sldId id="289" r:id="rId13"/>
    <p:sldId id="270" r:id="rId14"/>
    <p:sldId id="282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8" autoAdjust="0"/>
    <p:restoredTop sz="94660"/>
  </p:normalViewPr>
  <p:slideViewPr>
    <p:cSldViewPr snapToGrid="0">
      <p:cViewPr>
        <p:scale>
          <a:sx n="60" d="100"/>
          <a:sy n="60" d="100"/>
        </p:scale>
        <p:origin x="-635" y="-3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CE9534-79BF-4340-820C-FBFF3E64D2C2}" type="doc">
      <dgm:prSet loTypeId="urn:microsoft.com/office/officeart/2005/8/layout/arrow3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E3F78C2-5F1A-4F43-901C-7773E2DEB372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en-US" altLang="ko-KR" sz="2400" b="1" dirty="0" smtClean="0"/>
            <a:t>‘</a:t>
          </a:r>
          <a:r>
            <a:rPr lang="ko-KR" altLang="en-US" sz="2400" b="1" dirty="0" smtClean="0"/>
            <a:t>어린이 보호구역 내 </a:t>
          </a:r>
          <a:endParaRPr lang="en-US" altLang="ko-KR" sz="2400" b="1" dirty="0" smtClean="0"/>
        </a:p>
        <a:p>
          <a:pPr latinLnBrk="1">
            <a:lnSpc>
              <a:spcPct val="100000"/>
            </a:lnSpc>
          </a:pPr>
          <a:r>
            <a:rPr lang="ko-KR" altLang="en-US" sz="2400" b="1" dirty="0" smtClean="0"/>
            <a:t>교통사고 발생건수</a:t>
          </a:r>
          <a:r>
            <a:rPr lang="en-US" altLang="ko-KR" sz="2400" b="1" dirty="0" smtClean="0"/>
            <a:t>’</a:t>
          </a:r>
          <a:endParaRPr lang="ko-KR" altLang="en-US" sz="2400" dirty="0"/>
        </a:p>
      </dgm:t>
    </dgm:pt>
    <dgm:pt modelId="{A4D5E95F-7E84-4332-A4AA-37625C0E8A79}" type="parTrans" cxnId="{E0748021-C8CC-4F1A-8997-513498BF35DB}">
      <dgm:prSet/>
      <dgm:spPr/>
      <dgm:t>
        <a:bodyPr/>
        <a:lstStyle/>
        <a:p>
          <a:pPr latinLnBrk="1"/>
          <a:endParaRPr lang="ko-KR" altLang="en-US"/>
        </a:p>
      </dgm:t>
    </dgm:pt>
    <dgm:pt modelId="{61B215F2-4617-4495-B3D4-C449044A0EA4}" type="sibTrans" cxnId="{E0748021-C8CC-4F1A-8997-513498BF35DB}">
      <dgm:prSet/>
      <dgm:spPr/>
      <dgm:t>
        <a:bodyPr/>
        <a:lstStyle/>
        <a:p>
          <a:pPr latinLnBrk="1"/>
          <a:endParaRPr lang="ko-KR" altLang="en-US"/>
        </a:p>
      </dgm:t>
    </dgm:pt>
    <dgm:pt modelId="{B4AD88E9-A376-4D40-B894-6EFBA5470D1B}">
      <dgm:prSet phldrT="[텍스트]" custT="1"/>
      <dgm:spPr/>
      <dgm:t>
        <a:bodyPr/>
        <a:lstStyle/>
        <a:p>
          <a:pPr latinLnBrk="1"/>
          <a:r>
            <a:rPr lang="en-US" altLang="ko-KR" sz="2400" b="1" dirty="0" smtClean="0"/>
            <a:t>‘</a:t>
          </a:r>
          <a:r>
            <a:rPr lang="ko-KR" altLang="en-US" sz="2400" b="1" dirty="0" smtClean="0"/>
            <a:t>어린이 보호 </a:t>
          </a:r>
          <a:r>
            <a:rPr lang="en-US" altLang="ko-KR" sz="2400" b="1" dirty="0" smtClean="0"/>
            <a:t>CCTV </a:t>
          </a:r>
          <a:r>
            <a:rPr lang="ko-KR" altLang="en-US" sz="2400" b="1" dirty="0" smtClean="0"/>
            <a:t>수</a:t>
          </a:r>
          <a:r>
            <a:rPr lang="en-US" altLang="ko-KR" sz="2400" b="1" dirty="0" smtClean="0"/>
            <a:t>’</a:t>
          </a:r>
          <a:endParaRPr lang="ko-KR" altLang="en-US" sz="2400" dirty="0"/>
        </a:p>
      </dgm:t>
    </dgm:pt>
    <dgm:pt modelId="{5FB6E6C2-14F5-4546-AFBE-AF45F2E32178}" type="parTrans" cxnId="{302115F7-EDD9-41BE-9ED8-E114A99ECB31}">
      <dgm:prSet/>
      <dgm:spPr/>
      <dgm:t>
        <a:bodyPr/>
        <a:lstStyle/>
        <a:p>
          <a:pPr latinLnBrk="1"/>
          <a:endParaRPr lang="ko-KR" altLang="en-US"/>
        </a:p>
      </dgm:t>
    </dgm:pt>
    <dgm:pt modelId="{283B547D-4D30-48A1-83DE-9F3B1E7AE0BE}" type="sibTrans" cxnId="{302115F7-EDD9-41BE-9ED8-E114A99ECB31}">
      <dgm:prSet/>
      <dgm:spPr/>
      <dgm:t>
        <a:bodyPr/>
        <a:lstStyle/>
        <a:p>
          <a:pPr latinLnBrk="1"/>
          <a:endParaRPr lang="ko-KR" altLang="en-US"/>
        </a:p>
      </dgm:t>
    </dgm:pt>
    <dgm:pt modelId="{BBAC594C-A04E-4ABC-B3C9-E95D2D040693}" type="pres">
      <dgm:prSet presAssocID="{91CE9534-79BF-4340-820C-FBFF3E64D2C2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5ECC67-AF33-4A33-9A32-5343167463A1}" type="pres">
      <dgm:prSet presAssocID="{91CE9534-79BF-4340-820C-FBFF3E64D2C2}" presName="divider" presStyleLbl="fgShp" presStyleIdx="0" presStyleCnt="1" custAng="21337071"/>
      <dgm:spPr/>
    </dgm:pt>
    <dgm:pt modelId="{71BACBBE-6AB9-494E-93E5-AD72CE387256}" type="pres">
      <dgm:prSet presAssocID="{3E3F78C2-5F1A-4F43-901C-7773E2DEB372}" presName="downArrow" presStyleLbl="node1" presStyleIdx="0" presStyleCnt="2" custScaleX="78221" custLinFactNeighborX="9008" custLinFactNeighborY="2497"/>
      <dgm:spPr/>
      <dgm:t>
        <a:bodyPr/>
        <a:lstStyle/>
        <a:p>
          <a:pPr latinLnBrk="1"/>
          <a:endParaRPr lang="ko-KR" altLang="en-US"/>
        </a:p>
      </dgm:t>
    </dgm:pt>
    <dgm:pt modelId="{E8C7BCBC-AF49-4F53-830E-29CE50FA5C63}" type="pres">
      <dgm:prSet presAssocID="{3E3F78C2-5F1A-4F43-901C-7773E2DEB372}" presName="downArrowText" presStyleLbl="revTx" presStyleIdx="0" presStyleCnt="2" custScaleX="167271" custLinFactNeighborX="-1324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AE299C-FF9F-4B53-89C6-88F95DE3B90F}" type="pres">
      <dgm:prSet presAssocID="{B4AD88E9-A376-4D40-B894-6EFBA5470D1B}" presName="upArrow" presStyleLbl="node1" presStyleIdx="1" presStyleCnt="2" custScaleX="78709" custLinFactNeighborX="-24835" custLinFactNeighborY="1427"/>
      <dgm:spPr/>
    </dgm:pt>
    <dgm:pt modelId="{E1F9A76C-D251-4D91-B2A2-B651A3C61988}" type="pres">
      <dgm:prSet presAssocID="{B4AD88E9-A376-4D40-B894-6EFBA5470D1B}" presName="upArrowText" presStyleLbl="revTx" presStyleIdx="1" presStyleCnt="2" custScaleX="160523" custLinFactNeighborX="364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0748021-C8CC-4F1A-8997-513498BF35DB}" srcId="{91CE9534-79BF-4340-820C-FBFF3E64D2C2}" destId="{3E3F78C2-5F1A-4F43-901C-7773E2DEB372}" srcOrd="0" destOrd="0" parTransId="{A4D5E95F-7E84-4332-A4AA-37625C0E8A79}" sibTransId="{61B215F2-4617-4495-B3D4-C449044A0EA4}"/>
    <dgm:cxn modelId="{A5FED1DD-CFBE-4AB2-B6AB-6E6F6B6B2316}" type="presOf" srcId="{91CE9534-79BF-4340-820C-FBFF3E64D2C2}" destId="{BBAC594C-A04E-4ABC-B3C9-E95D2D040693}" srcOrd="0" destOrd="0" presId="urn:microsoft.com/office/officeart/2005/8/layout/arrow3"/>
    <dgm:cxn modelId="{D14A1FE4-4BCE-4896-9960-2428C95BB9A8}" type="presOf" srcId="{3E3F78C2-5F1A-4F43-901C-7773E2DEB372}" destId="{E8C7BCBC-AF49-4F53-830E-29CE50FA5C63}" srcOrd="0" destOrd="0" presId="urn:microsoft.com/office/officeart/2005/8/layout/arrow3"/>
    <dgm:cxn modelId="{302115F7-EDD9-41BE-9ED8-E114A99ECB31}" srcId="{91CE9534-79BF-4340-820C-FBFF3E64D2C2}" destId="{B4AD88E9-A376-4D40-B894-6EFBA5470D1B}" srcOrd="1" destOrd="0" parTransId="{5FB6E6C2-14F5-4546-AFBE-AF45F2E32178}" sibTransId="{283B547D-4D30-48A1-83DE-9F3B1E7AE0BE}"/>
    <dgm:cxn modelId="{B8660956-3A66-4CA9-8BB1-15DACAA54223}" type="presOf" srcId="{B4AD88E9-A376-4D40-B894-6EFBA5470D1B}" destId="{E1F9A76C-D251-4D91-B2A2-B651A3C61988}" srcOrd="0" destOrd="0" presId="urn:microsoft.com/office/officeart/2005/8/layout/arrow3"/>
    <dgm:cxn modelId="{BAEBF00A-6044-4366-BB2F-BBF17E925BFD}" type="presParOf" srcId="{BBAC594C-A04E-4ABC-B3C9-E95D2D040693}" destId="{0E5ECC67-AF33-4A33-9A32-5343167463A1}" srcOrd="0" destOrd="0" presId="urn:microsoft.com/office/officeart/2005/8/layout/arrow3"/>
    <dgm:cxn modelId="{BF810BDA-BC3C-43E1-A96C-3C18FB457673}" type="presParOf" srcId="{BBAC594C-A04E-4ABC-B3C9-E95D2D040693}" destId="{71BACBBE-6AB9-494E-93E5-AD72CE387256}" srcOrd="1" destOrd="0" presId="urn:microsoft.com/office/officeart/2005/8/layout/arrow3"/>
    <dgm:cxn modelId="{AE62B81A-7183-46C9-A8DB-3FB02FAB3C79}" type="presParOf" srcId="{BBAC594C-A04E-4ABC-B3C9-E95D2D040693}" destId="{E8C7BCBC-AF49-4F53-830E-29CE50FA5C63}" srcOrd="2" destOrd="0" presId="urn:microsoft.com/office/officeart/2005/8/layout/arrow3"/>
    <dgm:cxn modelId="{F8CE8AAA-7D5D-4813-A464-A6856A809E1B}" type="presParOf" srcId="{BBAC594C-A04E-4ABC-B3C9-E95D2D040693}" destId="{6DAE299C-FF9F-4B53-89C6-88F95DE3B90F}" srcOrd="3" destOrd="0" presId="urn:microsoft.com/office/officeart/2005/8/layout/arrow3"/>
    <dgm:cxn modelId="{025C813C-CDA2-4E7C-9D58-6384EE5EC2F0}" type="presParOf" srcId="{BBAC594C-A04E-4ABC-B3C9-E95D2D040693}" destId="{E1F9A76C-D251-4D91-B2A2-B651A3C6198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CE9534-79BF-4340-820C-FBFF3E64D2C2}" type="doc">
      <dgm:prSet loTypeId="urn:microsoft.com/office/officeart/2005/8/layout/arrow3" loCatId="relationship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3E3F78C2-5F1A-4F43-901C-7773E2DEB372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en-US" altLang="ko-KR" sz="2400" b="1" dirty="0" smtClean="0"/>
            <a:t>‘</a:t>
          </a:r>
          <a:r>
            <a:rPr lang="ko-KR" altLang="en-US" sz="2400" b="1" dirty="0" smtClean="0"/>
            <a:t>어린이 보호구역 내 </a:t>
          </a:r>
          <a:endParaRPr lang="en-US" altLang="ko-KR" sz="2400" b="1" dirty="0" smtClean="0"/>
        </a:p>
        <a:p>
          <a:pPr latinLnBrk="1">
            <a:lnSpc>
              <a:spcPct val="100000"/>
            </a:lnSpc>
          </a:pPr>
          <a:r>
            <a:rPr lang="ko-KR" altLang="en-US" sz="2400" b="1" dirty="0" smtClean="0"/>
            <a:t>교통사고 발생건수</a:t>
          </a:r>
          <a:r>
            <a:rPr lang="en-US" altLang="ko-KR" sz="2400" b="1" dirty="0" smtClean="0"/>
            <a:t>’</a:t>
          </a:r>
          <a:endParaRPr lang="ko-KR" altLang="en-US" sz="2400" dirty="0"/>
        </a:p>
      </dgm:t>
    </dgm:pt>
    <dgm:pt modelId="{A4D5E95F-7E84-4332-A4AA-37625C0E8A79}" type="parTrans" cxnId="{E0748021-C8CC-4F1A-8997-513498BF35DB}">
      <dgm:prSet/>
      <dgm:spPr/>
      <dgm:t>
        <a:bodyPr/>
        <a:lstStyle/>
        <a:p>
          <a:pPr latinLnBrk="1"/>
          <a:endParaRPr lang="ko-KR" altLang="en-US"/>
        </a:p>
      </dgm:t>
    </dgm:pt>
    <dgm:pt modelId="{61B215F2-4617-4495-B3D4-C449044A0EA4}" type="sibTrans" cxnId="{E0748021-C8CC-4F1A-8997-513498BF35DB}">
      <dgm:prSet/>
      <dgm:spPr/>
      <dgm:t>
        <a:bodyPr/>
        <a:lstStyle/>
        <a:p>
          <a:pPr latinLnBrk="1"/>
          <a:endParaRPr lang="ko-KR" altLang="en-US"/>
        </a:p>
      </dgm:t>
    </dgm:pt>
    <dgm:pt modelId="{B4AD88E9-A376-4D40-B894-6EFBA5470D1B}">
      <dgm:prSet phldrT="[텍스트]" custT="1"/>
      <dgm:spPr/>
      <dgm:t>
        <a:bodyPr/>
        <a:lstStyle/>
        <a:p>
          <a:pPr latinLnBrk="1"/>
          <a:r>
            <a:rPr lang="en-US" altLang="ko-KR" sz="2400" b="1" dirty="0" smtClean="0"/>
            <a:t>‘</a:t>
          </a:r>
          <a:r>
            <a:rPr lang="ko-KR" altLang="en-US" sz="2400" b="1" dirty="0" smtClean="0"/>
            <a:t>어린이 보호 </a:t>
          </a:r>
          <a:endParaRPr lang="en-US" altLang="ko-KR" sz="2400" b="1" dirty="0" smtClean="0"/>
        </a:p>
        <a:p>
          <a:pPr latinLnBrk="1"/>
          <a:r>
            <a:rPr lang="en-US" altLang="ko-KR" sz="2400" b="1" dirty="0" smtClean="0"/>
            <a:t>CCTV </a:t>
          </a:r>
          <a:r>
            <a:rPr lang="ko-KR" altLang="en-US" sz="2400" b="1" dirty="0" smtClean="0"/>
            <a:t>수</a:t>
          </a:r>
          <a:r>
            <a:rPr lang="en-US" altLang="ko-KR" sz="2400" b="1" dirty="0" smtClean="0"/>
            <a:t>’</a:t>
          </a:r>
          <a:endParaRPr lang="ko-KR" altLang="en-US" sz="2400" dirty="0"/>
        </a:p>
      </dgm:t>
    </dgm:pt>
    <dgm:pt modelId="{5FB6E6C2-14F5-4546-AFBE-AF45F2E32178}" type="parTrans" cxnId="{302115F7-EDD9-41BE-9ED8-E114A99ECB31}">
      <dgm:prSet/>
      <dgm:spPr/>
      <dgm:t>
        <a:bodyPr/>
        <a:lstStyle/>
        <a:p>
          <a:pPr latinLnBrk="1"/>
          <a:endParaRPr lang="ko-KR" altLang="en-US"/>
        </a:p>
      </dgm:t>
    </dgm:pt>
    <dgm:pt modelId="{283B547D-4D30-48A1-83DE-9F3B1E7AE0BE}" type="sibTrans" cxnId="{302115F7-EDD9-41BE-9ED8-E114A99ECB31}">
      <dgm:prSet/>
      <dgm:spPr/>
      <dgm:t>
        <a:bodyPr/>
        <a:lstStyle/>
        <a:p>
          <a:pPr latinLnBrk="1"/>
          <a:endParaRPr lang="ko-KR" altLang="en-US"/>
        </a:p>
      </dgm:t>
    </dgm:pt>
    <dgm:pt modelId="{BBAC594C-A04E-4ABC-B3C9-E95D2D040693}" type="pres">
      <dgm:prSet presAssocID="{91CE9534-79BF-4340-820C-FBFF3E64D2C2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5ECC67-AF33-4A33-9A32-5343167463A1}" type="pres">
      <dgm:prSet presAssocID="{91CE9534-79BF-4340-820C-FBFF3E64D2C2}" presName="divider" presStyleLbl="fgShp" presStyleIdx="0" presStyleCnt="1" custAng="21337071"/>
      <dgm:spPr/>
    </dgm:pt>
    <dgm:pt modelId="{71BACBBE-6AB9-494E-93E5-AD72CE387256}" type="pres">
      <dgm:prSet presAssocID="{3E3F78C2-5F1A-4F43-901C-7773E2DEB372}" presName="downArrow" presStyleLbl="node1" presStyleIdx="0" presStyleCnt="2" custScaleX="78221" custLinFactNeighborX="4382" custLinFactNeighborY="2140"/>
      <dgm:spPr/>
    </dgm:pt>
    <dgm:pt modelId="{E8C7BCBC-AF49-4F53-830E-29CE50FA5C63}" type="pres">
      <dgm:prSet presAssocID="{3E3F78C2-5F1A-4F43-901C-7773E2DEB372}" presName="downArrowText" presStyleLbl="revTx" presStyleIdx="0" presStyleCnt="2" custScaleX="167271" custLinFactNeighborX="-1324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AE299C-FF9F-4B53-89C6-88F95DE3B90F}" type="pres">
      <dgm:prSet presAssocID="{B4AD88E9-A376-4D40-B894-6EFBA5470D1B}" presName="upArrow" presStyleLbl="node1" presStyleIdx="1" presStyleCnt="2" custScaleX="78709" custLinFactNeighborX="-24835" custLinFactNeighborY="1427"/>
      <dgm:spPr/>
    </dgm:pt>
    <dgm:pt modelId="{E1F9A76C-D251-4D91-B2A2-B651A3C61988}" type="pres">
      <dgm:prSet presAssocID="{B4AD88E9-A376-4D40-B894-6EFBA5470D1B}" presName="upArrowText" presStyleLbl="revTx" presStyleIdx="1" presStyleCnt="2" custScaleX="160523" custLinFactNeighborX="-251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0748021-C8CC-4F1A-8997-513498BF35DB}" srcId="{91CE9534-79BF-4340-820C-FBFF3E64D2C2}" destId="{3E3F78C2-5F1A-4F43-901C-7773E2DEB372}" srcOrd="0" destOrd="0" parTransId="{A4D5E95F-7E84-4332-A4AA-37625C0E8A79}" sibTransId="{61B215F2-4617-4495-B3D4-C449044A0EA4}"/>
    <dgm:cxn modelId="{31C73110-114E-4E16-ADC9-B63A209F088B}" type="presOf" srcId="{B4AD88E9-A376-4D40-B894-6EFBA5470D1B}" destId="{E1F9A76C-D251-4D91-B2A2-B651A3C61988}" srcOrd="0" destOrd="0" presId="urn:microsoft.com/office/officeart/2005/8/layout/arrow3"/>
    <dgm:cxn modelId="{839FF109-B9B1-4497-8888-9D9AFEB78E19}" type="presOf" srcId="{91CE9534-79BF-4340-820C-FBFF3E64D2C2}" destId="{BBAC594C-A04E-4ABC-B3C9-E95D2D040693}" srcOrd="0" destOrd="0" presId="urn:microsoft.com/office/officeart/2005/8/layout/arrow3"/>
    <dgm:cxn modelId="{73780FF6-8128-4F2A-9257-D31E0724D5E0}" type="presOf" srcId="{3E3F78C2-5F1A-4F43-901C-7773E2DEB372}" destId="{E8C7BCBC-AF49-4F53-830E-29CE50FA5C63}" srcOrd="0" destOrd="0" presId="urn:microsoft.com/office/officeart/2005/8/layout/arrow3"/>
    <dgm:cxn modelId="{302115F7-EDD9-41BE-9ED8-E114A99ECB31}" srcId="{91CE9534-79BF-4340-820C-FBFF3E64D2C2}" destId="{B4AD88E9-A376-4D40-B894-6EFBA5470D1B}" srcOrd="1" destOrd="0" parTransId="{5FB6E6C2-14F5-4546-AFBE-AF45F2E32178}" sibTransId="{283B547D-4D30-48A1-83DE-9F3B1E7AE0BE}"/>
    <dgm:cxn modelId="{051B96DB-8407-449E-A891-CFDBE0EB2083}" type="presParOf" srcId="{BBAC594C-A04E-4ABC-B3C9-E95D2D040693}" destId="{0E5ECC67-AF33-4A33-9A32-5343167463A1}" srcOrd="0" destOrd="0" presId="urn:microsoft.com/office/officeart/2005/8/layout/arrow3"/>
    <dgm:cxn modelId="{D7C45BE1-976A-4E0F-8CB1-09F29A8D324C}" type="presParOf" srcId="{BBAC594C-A04E-4ABC-B3C9-E95D2D040693}" destId="{71BACBBE-6AB9-494E-93E5-AD72CE387256}" srcOrd="1" destOrd="0" presId="urn:microsoft.com/office/officeart/2005/8/layout/arrow3"/>
    <dgm:cxn modelId="{282ECB39-DD07-48B9-AAD9-31DA0C8E5BB9}" type="presParOf" srcId="{BBAC594C-A04E-4ABC-B3C9-E95D2D040693}" destId="{E8C7BCBC-AF49-4F53-830E-29CE50FA5C63}" srcOrd="2" destOrd="0" presId="urn:microsoft.com/office/officeart/2005/8/layout/arrow3"/>
    <dgm:cxn modelId="{CDF42ED7-FC4B-4E4D-BB3D-B8C4B76DCB15}" type="presParOf" srcId="{BBAC594C-A04E-4ABC-B3C9-E95D2D040693}" destId="{6DAE299C-FF9F-4B53-89C6-88F95DE3B90F}" srcOrd="3" destOrd="0" presId="urn:microsoft.com/office/officeart/2005/8/layout/arrow3"/>
    <dgm:cxn modelId="{EB66E281-8B9F-4B10-84AC-FA4FC2EB46FE}" type="presParOf" srcId="{BBAC594C-A04E-4ABC-B3C9-E95D2D040693}" destId="{E1F9A76C-D251-4D91-B2A2-B651A3C6198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ECC67-AF33-4A33-9A32-5343167463A1}">
      <dsp:nvSpPr>
        <dsp:cNvPr id="0" name=""/>
        <dsp:cNvSpPr/>
      </dsp:nvSpPr>
      <dsp:spPr>
        <a:xfrm rot="21037071">
          <a:off x="29549" y="1917394"/>
          <a:ext cx="9570235" cy="1095936"/>
        </a:xfrm>
        <a:prstGeom prst="mathMin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71BACBBE-6AB9-494E-93E5-AD72CE387256}">
      <dsp:nvSpPr>
        <dsp:cNvPr id="0" name=""/>
        <dsp:cNvSpPr/>
      </dsp:nvSpPr>
      <dsp:spPr>
        <a:xfrm>
          <a:off x="1730319" y="295784"/>
          <a:ext cx="2259648" cy="1972290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C7BCBC-AF49-4F53-830E-29CE50FA5C63}">
      <dsp:nvSpPr>
        <dsp:cNvPr id="0" name=""/>
        <dsp:cNvSpPr/>
      </dsp:nvSpPr>
      <dsp:spPr>
        <a:xfrm>
          <a:off x="3659131" y="0"/>
          <a:ext cx="5154267" cy="207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‘</a:t>
          </a:r>
          <a:r>
            <a:rPr lang="ko-KR" altLang="en-US" sz="2400" b="1" kern="1200" dirty="0" smtClean="0"/>
            <a:t>어린이 보호구역 내 </a:t>
          </a:r>
          <a:endParaRPr lang="en-US" altLang="ko-KR" sz="2400" b="1" kern="1200" dirty="0" smtClean="0"/>
        </a:p>
        <a:p>
          <a:pPr lvl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/>
            <a:t>교통사고 발생건수</a:t>
          </a:r>
          <a:r>
            <a:rPr lang="en-US" altLang="ko-KR" sz="2400" b="1" kern="1200" dirty="0" smtClean="0"/>
            <a:t>’</a:t>
          </a:r>
          <a:endParaRPr lang="ko-KR" altLang="en-US" sz="2400" kern="1200" dirty="0"/>
        </a:p>
      </dsp:txBody>
      <dsp:txXfrm>
        <a:off x="3659131" y="0"/>
        <a:ext cx="5154267" cy="2070904"/>
      </dsp:txXfrm>
    </dsp:sp>
    <dsp:sp modelId="{6DAE299C-FF9F-4B53-89C6-88F95DE3B90F}">
      <dsp:nvSpPr>
        <dsp:cNvPr id="0" name=""/>
        <dsp:cNvSpPr/>
      </dsp:nvSpPr>
      <dsp:spPr>
        <a:xfrm>
          <a:off x="5175107" y="2740043"/>
          <a:ext cx="2273745" cy="1972290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F9A76C-D251-4D91-B2A2-B651A3C61988}">
      <dsp:nvSpPr>
        <dsp:cNvPr id="0" name=""/>
        <dsp:cNvSpPr/>
      </dsp:nvSpPr>
      <dsp:spPr>
        <a:xfrm>
          <a:off x="624304" y="2859820"/>
          <a:ext cx="4946335" cy="207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‘</a:t>
          </a:r>
          <a:r>
            <a:rPr lang="ko-KR" altLang="en-US" sz="2400" b="1" kern="1200" dirty="0" smtClean="0"/>
            <a:t>어린이 보호 </a:t>
          </a:r>
          <a:r>
            <a:rPr lang="en-US" altLang="ko-KR" sz="2400" b="1" kern="1200" dirty="0" smtClean="0"/>
            <a:t>CCTV </a:t>
          </a:r>
          <a:r>
            <a:rPr lang="ko-KR" altLang="en-US" sz="2400" b="1" kern="1200" dirty="0" smtClean="0"/>
            <a:t>수</a:t>
          </a:r>
          <a:r>
            <a:rPr lang="en-US" altLang="ko-KR" sz="2400" b="1" kern="1200" dirty="0" smtClean="0"/>
            <a:t>’</a:t>
          </a:r>
          <a:endParaRPr lang="ko-KR" altLang="en-US" sz="2400" kern="1200" dirty="0"/>
        </a:p>
      </dsp:txBody>
      <dsp:txXfrm>
        <a:off x="624304" y="2859820"/>
        <a:ext cx="4946335" cy="2070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ECC67-AF33-4A33-9A32-5343167463A1}">
      <dsp:nvSpPr>
        <dsp:cNvPr id="0" name=""/>
        <dsp:cNvSpPr/>
      </dsp:nvSpPr>
      <dsp:spPr>
        <a:xfrm rot="21037071">
          <a:off x="29549" y="1917394"/>
          <a:ext cx="9570235" cy="1095936"/>
        </a:xfrm>
        <a:prstGeom prst="mathMinus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71BACBBE-6AB9-494E-93E5-AD72CE387256}">
      <dsp:nvSpPr>
        <dsp:cNvPr id="0" name=""/>
        <dsp:cNvSpPr/>
      </dsp:nvSpPr>
      <dsp:spPr>
        <a:xfrm>
          <a:off x="1596683" y="288743"/>
          <a:ext cx="2259648" cy="1972290"/>
        </a:xfrm>
        <a:prstGeom prst="downArrow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C7BCBC-AF49-4F53-830E-29CE50FA5C63}">
      <dsp:nvSpPr>
        <dsp:cNvPr id="0" name=""/>
        <dsp:cNvSpPr/>
      </dsp:nvSpPr>
      <dsp:spPr>
        <a:xfrm>
          <a:off x="3659131" y="0"/>
          <a:ext cx="5154267" cy="207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‘</a:t>
          </a:r>
          <a:r>
            <a:rPr lang="ko-KR" altLang="en-US" sz="2400" b="1" kern="1200" dirty="0" smtClean="0"/>
            <a:t>어린이 보호구역 내 </a:t>
          </a:r>
          <a:endParaRPr lang="en-US" altLang="ko-KR" sz="2400" b="1" kern="1200" dirty="0" smtClean="0"/>
        </a:p>
        <a:p>
          <a:pPr lvl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/>
            <a:t>교통사고 발생건수</a:t>
          </a:r>
          <a:r>
            <a:rPr lang="en-US" altLang="ko-KR" sz="2400" b="1" kern="1200" dirty="0" smtClean="0"/>
            <a:t>’</a:t>
          </a:r>
          <a:endParaRPr lang="ko-KR" altLang="en-US" sz="2400" kern="1200" dirty="0"/>
        </a:p>
      </dsp:txBody>
      <dsp:txXfrm>
        <a:off x="3659131" y="0"/>
        <a:ext cx="5154267" cy="2070904"/>
      </dsp:txXfrm>
    </dsp:sp>
    <dsp:sp modelId="{6DAE299C-FF9F-4B53-89C6-88F95DE3B90F}">
      <dsp:nvSpPr>
        <dsp:cNvPr id="0" name=""/>
        <dsp:cNvSpPr/>
      </dsp:nvSpPr>
      <dsp:spPr>
        <a:xfrm>
          <a:off x="5175107" y="2740043"/>
          <a:ext cx="2273745" cy="1972290"/>
        </a:xfrm>
        <a:prstGeom prst="upArrow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F9A76C-D251-4D91-B2A2-B651A3C61988}">
      <dsp:nvSpPr>
        <dsp:cNvPr id="0" name=""/>
        <dsp:cNvSpPr/>
      </dsp:nvSpPr>
      <dsp:spPr>
        <a:xfrm>
          <a:off x="434552" y="2859820"/>
          <a:ext cx="4946335" cy="207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‘</a:t>
          </a:r>
          <a:r>
            <a:rPr lang="ko-KR" altLang="en-US" sz="2400" b="1" kern="1200" dirty="0" smtClean="0"/>
            <a:t>어린이 보호 </a:t>
          </a:r>
          <a:endParaRPr lang="en-US" altLang="ko-KR" sz="2400" b="1" kern="1200" dirty="0" smtClean="0"/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CCTV </a:t>
          </a:r>
          <a:r>
            <a:rPr lang="ko-KR" altLang="en-US" sz="2400" b="1" kern="1200" dirty="0" smtClean="0"/>
            <a:t>수</a:t>
          </a:r>
          <a:r>
            <a:rPr lang="en-US" altLang="ko-KR" sz="2400" b="1" kern="1200" dirty="0" smtClean="0"/>
            <a:t>’</a:t>
          </a:r>
          <a:endParaRPr lang="ko-KR" altLang="en-US" sz="2400" kern="1200" dirty="0"/>
        </a:p>
      </dsp:txBody>
      <dsp:txXfrm>
        <a:off x="434552" y="2859820"/>
        <a:ext cx="4946335" cy="2070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1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6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7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9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4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10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8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6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1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9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460123" y="1011604"/>
            <a:ext cx="3344779" cy="3344779"/>
            <a:chOff x="4369564" y="1893159"/>
            <a:chExt cx="3344779" cy="3344779"/>
          </a:xfrm>
        </p:grpSpPr>
        <p:sp>
          <p:nvSpPr>
            <p:cNvPr id="5" name="직사각형 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DATA CRAWLING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FINAL TERM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PROJECT</a:t>
              </a:r>
              <a:endPara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373432" y="4745178"/>
            <a:ext cx="55181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kern="0" dirty="0" smtClean="0">
                <a:solidFill>
                  <a:srgbClr val="5155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2015301014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kern="0" dirty="0" smtClean="0">
                <a:solidFill>
                  <a:srgbClr val="5155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컴퓨터과</a:t>
            </a:r>
            <a:r>
              <a:rPr lang="ko-KR" altLang="en-US" sz="2000" kern="0" dirty="0">
                <a:solidFill>
                  <a:srgbClr val="5155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학</a:t>
            </a:r>
            <a:endParaRPr lang="en-US" altLang="ko-KR" sz="2000" kern="0" dirty="0" smtClean="0">
              <a:solidFill>
                <a:srgbClr val="515560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kern="0" dirty="0" smtClean="0">
                <a:solidFill>
                  <a:srgbClr val="5155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김성</a:t>
            </a:r>
            <a:r>
              <a:rPr lang="ko-KR" altLang="en-US" sz="2000" kern="0" dirty="0">
                <a:solidFill>
                  <a:srgbClr val="5155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은</a:t>
            </a:r>
          </a:p>
        </p:txBody>
      </p:sp>
    </p:spTree>
    <p:extLst>
      <p:ext uri="{BB962C8B-B14F-4D97-AF65-F5344CB8AC3E}">
        <p14:creationId xmlns:p14="http://schemas.microsoft.com/office/powerpoint/2010/main" val="150124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549772" y="6351135"/>
            <a:ext cx="463816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어린이 교통사고 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현황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csv</a:t>
            </a:r>
            <a:endParaRPr lang="en-US" altLang="ko-KR" sz="1100" b="1" dirty="0" smtClean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631148" y="897946"/>
            <a:ext cx="2299478" cy="2353633"/>
            <a:chOff x="4369564" y="1893159"/>
            <a:chExt cx="3344779" cy="3344779"/>
          </a:xfrm>
        </p:grpSpPr>
        <p:sp>
          <p:nvSpPr>
            <p:cNvPr id="30" name="직사각형 29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10508" y="2134103"/>
              <a:ext cx="2862891" cy="2862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서울시 어린이 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교통사고 현황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.csv 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가공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914270" y="248917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5</a:t>
            </a:r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데이터 준비 및 탐색 작업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1800000">
            <a:off x="1791304" y="353272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 rot="1800000">
            <a:off x="1964535" y="277212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46849" y="312234"/>
            <a:ext cx="7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AB9DF"/>
                </a:solidFill>
              </a:rPr>
              <a:t>- 2</a:t>
            </a:r>
            <a:endParaRPr lang="ko-KR" altLang="en-US" b="1" dirty="0">
              <a:solidFill>
                <a:srgbClr val="7AB9DF"/>
              </a:solidFill>
            </a:endParaRPr>
          </a:p>
        </p:txBody>
      </p:sp>
      <p:pic>
        <p:nvPicPr>
          <p:cNvPr id="5124" name="Picture 4" descr="C:\Users\user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930" y="1214863"/>
            <a:ext cx="8984709" cy="192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user\Desktop\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62" y="3534116"/>
            <a:ext cx="4937476" cy="282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아래쪽 화살표 14"/>
          <p:cNvSpPr/>
          <p:nvPr/>
        </p:nvSpPr>
        <p:spPr>
          <a:xfrm rot="16200000">
            <a:off x="5711924" y="4780710"/>
            <a:ext cx="684211" cy="615699"/>
          </a:xfrm>
          <a:prstGeom prst="downArrow">
            <a:avLst>
              <a:gd name="adj1" fmla="val 40092"/>
              <a:gd name="adj2" fmla="val 55352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5126" name="Picture 6" descr="C:\Users\user\Desktop\9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577" y="3534116"/>
            <a:ext cx="5509426" cy="282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6583679" y="3534116"/>
            <a:ext cx="506438" cy="2939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77670" y="3735753"/>
            <a:ext cx="4879067" cy="1047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-52784" y="3934759"/>
            <a:ext cx="1367863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1. 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합계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행 삭제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13339" y="3242981"/>
            <a:ext cx="97294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index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생성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15577" y="6422746"/>
            <a:ext cx="463816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어린이 교통사고 현황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_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가공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.csv</a:t>
            </a:r>
            <a:endParaRPr lang="en-US" altLang="ko-KR" sz="1100" b="1" dirty="0" smtClean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74449" y="3534116"/>
            <a:ext cx="506438" cy="2886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171243" y="3534116"/>
            <a:ext cx="506438" cy="2888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99138" y="4211758"/>
            <a:ext cx="181355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 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지역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기준 오름차순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24462" y="4677297"/>
            <a:ext cx="239136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3.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데이터 값 수정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(‘-’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→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’0’)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618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631148" y="897946"/>
            <a:ext cx="2299478" cy="2353633"/>
            <a:chOff x="4369564" y="1893159"/>
            <a:chExt cx="3344779" cy="3344779"/>
          </a:xfrm>
        </p:grpSpPr>
        <p:sp>
          <p:nvSpPr>
            <p:cNvPr id="30" name="직사각형 29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csv 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파일 </a:t>
              </a:r>
              <a:r>
                <a:rPr lang="ko-KR" altLang="en-US" sz="1600" b="1" dirty="0">
                  <a:solidFill>
                    <a:schemeClr val="tx1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합병</a:t>
              </a:r>
              <a:endParaRPr lang="ko-KR" altLang="en-US" sz="1600" b="1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 rot="1800000">
            <a:off x="1652247" y="328676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1800000">
            <a:off x="1748219" y="439643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 rot="1800000">
            <a:off x="1935466" y="357873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 rot="16200000">
            <a:off x="3687284" y="4813514"/>
            <a:ext cx="517953" cy="452470"/>
          </a:xfrm>
          <a:prstGeom prst="downArrow">
            <a:avLst>
              <a:gd name="adj1" fmla="val 40092"/>
              <a:gd name="adj2" fmla="val 55352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" name="그룹 1"/>
          <p:cNvGrpSpPr/>
          <p:nvPr/>
        </p:nvGrpSpPr>
        <p:grpSpPr>
          <a:xfrm>
            <a:off x="631149" y="3413513"/>
            <a:ext cx="2773233" cy="1439840"/>
            <a:chOff x="3295075" y="944634"/>
            <a:chExt cx="3916167" cy="2260251"/>
          </a:xfrm>
        </p:grpSpPr>
        <p:pic>
          <p:nvPicPr>
            <p:cNvPr id="18" name="Picture 6" descr="C:\Users\user\Desktop\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075" y="944634"/>
              <a:ext cx="3916167" cy="226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5331654" y="944635"/>
              <a:ext cx="506438" cy="2260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908472" y="944634"/>
              <a:ext cx="506438" cy="2260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31149" y="5187723"/>
            <a:ext cx="2773233" cy="1494429"/>
            <a:chOff x="7755805" y="942331"/>
            <a:chExt cx="4169198" cy="2262555"/>
          </a:xfrm>
        </p:grpSpPr>
        <p:pic>
          <p:nvPicPr>
            <p:cNvPr id="19" name="Picture 6" descr="C:\Users\user\Desktop\9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805" y="944635"/>
              <a:ext cx="4169198" cy="226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10084190" y="942331"/>
              <a:ext cx="417342" cy="2260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6" name="Picture 2" descr="C:\Users\user\Desktop\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52" y="3628313"/>
            <a:ext cx="5799209" cy="278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esktop\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532" y="3744151"/>
            <a:ext cx="1485900" cy="254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10438228" y="3628313"/>
            <a:ext cx="1549204" cy="2781202"/>
          </a:xfrm>
          <a:prstGeom prst="wedgeRoundRectCallout">
            <a:avLst>
              <a:gd name="adj1" fmla="val -58518"/>
              <a:gd name="adj2" fmla="val -43468"/>
              <a:gd name="adj3" fmla="val 16667"/>
            </a:avLst>
          </a:prstGeom>
          <a:noFill/>
          <a:ln>
            <a:solidFill>
              <a:srgbClr val="7AB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547273" y="3628313"/>
            <a:ext cx="745588" cy="2781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914270" y="248917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5</a:t>
            </a:r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데이터 준비 및 탐색 작업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1026" name="Picture 2" descr="C:\Users\user\Desktop\4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608" y="1161587"/>
            <a:ext cx="8724457" cy="182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493652" y="6395253"/>
            <a:ext cx="463816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어린이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교통사고 발생건수와 어린이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보호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cctv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수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.csv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0295" y="6570269"/>
            <a:ext cx="4638164" cy="30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</a:t>
            </a:r>
            <a:r>
              <a:rPr lang="ko-KR" altLang="en-US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어린이 교통사고 현황</a:t>
            </a:r>
            <a:r>
              <a: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_</a:t>
            </a:r>
            <a:r>
              <a:rPr lang="ko-KR" altLang="en-US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가공</a:t>
            </a:r>
            <a:r>
              <a: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.csv</a:t>
            </a:r>
            <a:endParaRPr lang="en-US" altLang="ko-KR" sz="1000" b="1" dirty="0" smtClean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473" y="4780771"/>
            <a:ext cx="4638164" cy="30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</a:t>
            </a:r>
            <a:r>
              <a:rPr lang="ko-KR" altLang="en-US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자치구 </a:t>
            </a:r>
            <a:r>
              <a:rPr lang="ko-KR" altLang="en-US" sz="1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목적별</a:t>
            </a:r>
            <a:r>
              <a:rPr lang="ko-KR" altLang="en-US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cctv </a:t>
            </a:r>
            <a:r>
              <a:rPr lang="ko-KR" altLang="en-US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설치 현황</a:t>
            </a:r>
            <a:r>
              <a: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_</a:t>
            </a:r>
            <a:r>
              <a:rPr lang="ko-KR" altLang="en-US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가공</a:t>
            </a:r>
            <a:r>
              <a: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.csv</a:t>
            </a:r>
            <a:endParaRPr lang="en-US" altLang="ko-KR" sz="1000" b="1" dirty="0" smtClean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4" name="덧셈 기호 3"/>
          <p:cNvSpPr/>
          <p:nvPr/>
        </p:nvSpPr>
        <p:spPr>
          <a:xfrm>
            <a:off x="1820005" y="4853353"/>
            <a:ext cx="351693" cy="372794"/>
          </a:xfrm>
          <a:prstGeom prst="mathPlus">
            <a:avLst/>
          </a:prstGeom>
          <a:gradFill flip="none" rotWithShape="1">
            <a:gsLst>
              <a:gs pos="0">
                <a:srgbClr val="7AB9DF">
                  <a:shade val="30000"/>
                  <a:satMod val="115000"/>
                </a:srgbClr>
              </a:gs>
              <a:gs pos="50000">
                <a:srgbClr val="7AB9DF">
                  <a:shade val="67500"/>
                  <a:satMod val="115000"/>
                </a:srgbClr>
              </a:gs>
              <a:gs pos="100000">
                <a:srgbClr val="7AB9D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787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631148" y="897946"/>
            <a:ext cx="2299478" cy="2353633"/>
            <a:chOff x="4369564" y="1893159"/>
            <a:chExt cx="3344779" cy="3344779"/>
          </a:xfrm>
        </p:grpSpPr>
        <p:sp>
          <p:nvSpPr>
            <p:cNvPr id="30" name="직사각형 29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데이터 분석</a:t>
              </a:r>
              <a:endParaRPr lang="en-US" altLang="ko-KR" sz="1600" b="1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 rot="1800000">
            <a:off x="1666315" y="342744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1800000">
            <a:off x="1748219" y="481847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 rot="1800000">
            <a:off x="1935466" y="400077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rot="1800000">
            <a:off x="1452947" y="481076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4270" y="248917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6.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분석 모델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7170" name="Picture 2" descr="C:\Users\user\Desktop\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913" y="3671430"/>
            <a:ext cx="5536887" cy="266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user\Desktop\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31" y="3347628"/>
            <a:ext cx="4394535" cy="298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501408" y="6333053"/>
            <a:ext cx="4638164" cy="31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-Result.csv</a:t>
            </a:r>
            <a:endParaRPr lang="en-US" altLang="ko-KR" sz="1100" b="1" dirty="0" smtClean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226" y="6337301"/>
            <a:ext cx="463816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어린이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교통사고 발생건수와 어린이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보호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cctv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수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.csv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18" name="아래쪽 화살표 17"/>
          <p:cNvSpPr/>
          <p:nvPr/>
        </p:nvSpPr>
        <p:spPr>
          <a:xfrm rot="16200000">
            <a:off x="5395400" y="4626590"/>
            <a:ext cx="684211" cy="615699"/>
          </a:xfrm>
          <a:prstGeom prst="downArrow">
            <a:avLst>
              <a:gd name="adj1" fmla="val 40092"/>
              <a:gd name="adj2" fmla="val 55352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직사각형 1"/>
          <p:cNvSpPr/>
          <p:nvPr/>
        </p:nvSpPr>
        <p:spPr>
          <a:xfrm>
            <a:off x="858122" y="3587262"/>
            <a:ext cx="4164044" cy="8440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60099" y="3691618"/>
            <a:ext cx="4164044" cy="844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58122" y="5906086"/>
            <a:ext cx="4164044" cy="8440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58122" y="5580185"/>
            <a:ext cx="4164044" cy="8440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71819" y="3794780"/>
            <a:ext cx="4164044" cy="844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71819" y="4129782"/>
            <a:ext cx="4164044" cy="844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58122" y="4465062"/>
            <a:ext cx="4164044" cy="844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60099" y="4800261"/>
            <a:ext cx="4164044" cy="844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71819" y="4892237"/>
            <a:ext cx="4164044" cy="844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48604" y="5147344"/>
            <a:ext cx="4164044" cy="844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099" y="5452681"/>
            <a:ext cx="4164044" cy="844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58122" y="5670194"/>
            <a:ext cx="4164044" cy="844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48604" y="5775702"/>
            <a:ext cx="4164044" cy="844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71819" y="3907322"/>
            <a:ext cx="4164044" cy="8440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73150" y="4042514"/>
            <a:ext cx="4164044" cy="8440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1819" y="4359554"/>
            <a:ext cx="4164044" cy="8440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73150" y="5030114"/>
            <a:ext cx="4164044" cy="8440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71819" y="4550382"/>
            <a:ext cx="4164044" cy="8440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71819" y="6008731"/>
            <a:ext cx="4164044" cy="3285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48604" y="4265251"/>
            <a:ext cx="4164044" cy="8440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529544" y="5976423"/>
            <a:ext cx="5397358" cy="34579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529544" y="5370720"/>
            <a:ext cx="5397358" cy="293872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529544" y="5038283"/>
            <a:ext cx="5397358" cy="34579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529544" y="4655890"/>
            <a:ext cx="5397358" cy="34579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529544" y="4334367"/>
            <a:ext cx="5397358" cy="34579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527645" y="5683467"/>
            <a:ext cx="5397358" cy="29387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440708" y="3347628"/>
            <a:ext cx="567389" cy="2989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044672" y="3907322"/>
            <a:ext cx="173070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1.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범위별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발생건수 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총합 구하기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44672" y="4580799"/>
            <a:ext cx="173070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2.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범위별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해당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지역수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구하기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08488" y="5218597"/>
            <a:ext cx="19668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범위내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어린이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교통사고 발생건수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평균 구하기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 descr="C:\Users\user\Desktop\thi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281" y="956976"/>
            <a:ext cx="8828519" cy="223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10972806" y="3671430"/>
            <a:ext cx="932994" cy="2665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0906775" y="3383064"/>
            <a:ext cx="128522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범위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컬럼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생성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6918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user\Desktop\kimseungeun\컴퓨터과학_김성은\2019_4학년_2학기\데이터크롤링\기말 프로젝트\resultGrap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2" r="8970" b="6043"/>
          <a:stretch/>
        </p:blipFill>
        <p:spPr bwMode="auto">
          <a:xfrm>
            <a:off x="2849387" y="3082031"/>
            <a:ext cx="8317641" cy="370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631148" y="897946"/>
            <a:ext cx="2299478" cy="2353633"/>
            <a:chOff x="4369564" y="1893159"/>
            <a:chExt cx="3344779" cy="3344779"/>
          </a:xfrm>
        </p:grpSpPr>
        <p:sp>
          <p:nvSpPr>
            <p:cNvPr id="7" name="직사각형 6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결과 그래프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 rot="1800000">
            <a:off x="1943231" y="343939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 rot="1800000">
            <a:off x="2084949" y="417617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 rot="1800000">
            <a:off x="1636341" y="321490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1800000">
            <a:off x="1748220" y="442908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 rot="1800000">
            <a:off x="1935466" y="361139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 rot="1800000">
            <a:off x="1422973" y="417618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098" name="Picture 2" descr="C:\Users\user\Desktop\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626" y="1426476"/>
            <a:ext cx="8703356" cy="129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914270" y="248917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7.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결과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14817" y="448972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8.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결과 설명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69155281"/>
              </p:ext>
            </p:extLst>
          </p:nvPr>
        </p:nvGraphicFramePr>
        <p:xfrm>
          <a:off x="1237956" y="1252024"/>
          <a:ext cx="9629335" cy="49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곱셈 기호 1"/>
          <p:cNvSpPr/>
          <p:nvPr/>
        </p:nvSpPr>
        <p:spPr>
          <a:xfrm>
            <a:off x="2764302" y="554479"/>
            <a:ext cx="6049107" cy="5577840"/>
          </a:xfrm>
          <a:prstGeom prst="mathMultiply">
            <a:avLst>
              <a:gd name="adj1" fmla="val 876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07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14816" y="448972"/>
            <a:ext cx="8534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8.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프로젝트를 진행하는 동안 어려웠던 점 </a:t>
            </a:r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&amp;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발생했던 문제 및 해결 방법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2" name="구름 모양 설명선 1"/>
          <p:cNvSpPr/>
          <p:nvPr/>
        </p:nvSpPr>
        <p:spPr>
          <a:xfrm>
            <a:off x="2398542" y="1505242"/>
            <a:ext cx="6231988" cy="3974123"/>
          </a:xfrm>
          <a:prstGeom prst="cloudCallout">
            <a:avLst>
              <a:gd name="adj1" fmla="val 88874"/>
              <a:gd name="adj2" fmla="val 45547"/>
            </a:avLst>
          </a:prstGeom>
          <a:noFill/>
          <a:ln w="76200">
            <a:solidFill>
              <a:srgbClr val="7AB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06754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/>
              <a:t>‘</a:t>
            </a:r>
            <a:r>
              <a:rPr lang="ko-KR" altLang="en-US" sz="2400" b="1" dirty="0" smtClean="0"/>
              <a:t>어린이 </a:t>
            </a:r>
            <a:r>
              <a:rPr lang="ko-KR" altLang="en-US" sz="2400" b="1" dirty="0"/>
              <a:t>보호 </a:t>
            </a:r>
            <a:r>
              <a:rPr lang="en-US" altLang="ko-KR" sz="2400" b="1" dirty="0"/>
              <a:t>CCTV </a:t>
            </a:r>
            <a:r>
              <a:rPr lang="ko-KR" altLang="en-US" sz="2400" b="1" dirty="0" smtClean="0"/>
              <a:t>수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‘</a:t>
            </a:r>
            <a:r>
              <a:rPr lang="ko-KR" altLang="en-US" sz="2400" b="1" dirty="0" smtClean="0"/>
              <a:t>어린이 </a:t>
            </a:r>
            <a:r>
              <a:rPr lang="ko-KR" altLang="en-US" sz="2400" b="1" dirty="0"/>
              <a:t>보호구역 내 교통사고 </a:t>
            </a:r>
            <a:r>
              <a:rPr lang="ko-KR" altLang="en-US" sz="2400" b="1" dirty="0" smtClean="0"/>
              <a:t>발생건수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의 </a:t>
            </a:r>
            <a:endParaRPr lang="en-US" altLang="ko-KR" sz="2400" dirty="0" smtClean="0"/>
          </a:p>
          <a:p>
            <a:pPr algn="ctr">
              <a:lnSpc>
                <a:spcPct val="150000"/>
              </a:lnSpc>
            </a:pPr>
            <a:r>
              <a:rPr lang="ko-KR" altLang="en-US" sz="2400" dirty="0" smtClean="0"/>
              <a:t>상관 분석 프로젝트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14817" y="448972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프로젝트 명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61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817" y="448972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프로젝트 주제 선택 이유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627349389"/>
              </p:ext>
            </p:extLst>
          </p:nvPr>
        </p:nvGraphicFramePr>
        <p:xfrm>
          <a:off x="1237956" y="1252024"/>
          <a:ext cx="9629335" cy="49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2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239201" y="1294236"/>
            <a:ext cx="5883700" cy="5071404"/>
            <a:chOff x="3589118" y="1542660"/>
            <a:chExt cx="5034376" cy="4749769"/>
          </a:xfrm>
        </p:grpSpPr>
        <p:grpSp>
          <p:nvGrpSpPr>
            <p:cNvPr id="15" name="그룹 14"/>
            <p:cNvGrpSpPr/>
            <p:nvPr/>
          </p:nvGrpSpPr>
          <p:grpSpPr>
            <a:xfrm>
              <a:off x="3589118" y="1542660"/>
              <a:ext cx="5027342" cy="2220447"/>
              <a:chOff x="564565" y="1697404"/>
              <a:chExt cx="7142558" cy="3344779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564565" y="1697404"/>
                <a:ext cx="3344779" cy="3344779"/>
                <a:chOff x="970965" y="2154604"/>
                <a:chExt cx="3344779" cy="3344779"/>
              </a:xfrm>
            </p:grpSpPr>
            <p:sp>
              <p:nvSpPr>
                <p:cNvPr id="7" name="직사각형 6"/>
                <p:cNvSpPr/>
                <p:nvPr/>
              </p:nvSpPr>
              <p:spPr>
                <a:xfrm>
                  <a:off x="970965" y="2154604"/>
                  <a:ext cx="3344779" cy="3344779"/>
                </a:xfrm>
                <a:prstGeom prst="rect">
                  <a:avLst/>
                </a:prstGeom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50000">
                      <a:srgbClr val="7AB9DF"/>
                    </a:gs>
                  </a:gsLst>
                  <a:lin ang="1272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>
                    <a:solidFill>
                      <a:srgbClr val="5B9BD5"/>
                    </a:solidFill>
                  </a:endParaRP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1211909" y="2395548"/>
                  <a:ext cx="2862890" cy="2862890"/>
                </a:xfrm>
                <a:prstGeom prst="rect">
                  <a:avLst/>
                </a:prstGeom>
                <a:solidFill>
                  <a:schemeClr val="bg1"/>
                </a:solidFill>
                <a:ln w="1079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사용할 데이터 </a:t>
                  </a:r>
                  <a:endPara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파일들에 대한 </a:t>
                  </a:r>
                  <a:endPara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이해</a:t>
                  </a:r>
                  <a:endParaRPr lang="ko-KR" altLang="en-US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362344" y="1697404"/>
                <a:ext cx="3344779" cy="3344779"/>
                <a:chOff x="970964" y="2154604"/>
                <a:chExt cx="3344779" cy="3344779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970964" y="2154604"/>
                  <a:ext cx="3344779" cy="3344779"/>
                </a:xfrm>
                <a:prstGeom prst="rect">
                  <a:avLst/>
                </a:prstGeom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50000">
                      <a:srgbClr val="7AB9DF"/>
                    </a:gs>
                  </a:gsLst>
                  <a:lin ang="1272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>
                    <a:solidFill>
                      <a:srgbClr val="5B9BD5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1211909" y="2395548"/>
                  <a:ext cx="2862890" cy="2862890"/>
                </a:xfrm>
                <a:prstGeom prst="rect">
                  <a:avLst/>
                </a:prstGeom>
                <a:solidFill>
                  <a:schemeClr val="bg1"/>
                </a:solidFill>
                <a:ln w="1079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상관 분석에 대한 </a:t>
                  </a:r>
                  <a:endPara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이해</a:t>
                  </a:r>
                  <a:endParaRPr lang="ko-KR" altLang="en-US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grpSp>
          <p:nvGrpSpPr>
            <p:cNvPr id="16" name="그룹 15"/>
            <p:cNvGrpSpPr/>
            <p:nvPr/>
          </p:nvGrpSpPr>
          <p:grpSpPr>
            <a:xfrm>
              <a:off x="3596151" y="4071982"/>
              <a:ext cx="5027343" cy="2220447"/>
              <a:chOff x="564565" y="1697404"/>
              <a:chExt cx="7142559" cy="3344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564565" y="1697404"/>
                <a:ext cx="3344779" cy="3344779"/>
                <a:chOff x="970965" y="2154604"/>
                <a:chExt cx="3344779" cy="3344779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970965" y="2154604"/>
                  <a:ext cx="3344779" cy="3344779"/>
                </a:xfrm>
                <a:prstGeom prst="rect">
                  <a:avLst/>
                </a:prstGeom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50000">
                      <a:srgbClr val="7AB9DF"/>
                    </a:gs>
                  </a:gsLst>
                  <a:lin ang="1272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>
                    <a:solidFill>
                      <a:srgbClr val="5B9BD5"/>
                    </a:solidFill>
                  </a:endParaRPr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1211909" y="2395548"/>
                  <a:ext cx="2862890" cy="2862890"/>
                </a:xfrm>
                <a:prstGeom prst="rect">
                  <a:avLst/>
                </a:prstGeom>
                <a:solidFill>
                  <a:schemeClr val="bg1"/>
                </a:solidFill>
                <a:ln w="1079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데이터 파일 </a:t>
                  </a:r>
                  <a:endPara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병합 방법</a:t>
                  </a:r>
                  <a:endParaRPr lang="ko-KR" altLang="en-US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4362345" y="1697404"/>
                <a:ext cx="3344779" cy="3344779"/>
                <a:chOff x="970965" y="2154604"/>
                <a:chExt cx="3344779" cy="3344779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970965" y="2154604"/>
                  <a:ext cx="3344779" cy="3344779"/>
                </a:xfrm>
                <a:prstGeom prst="rect">
                  <a:avLst/>
                </a:prstGeom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50000">
                      <a:srgbClr val="7AB9DF"/>
                    </a:gs>
                  </a:gsLst>
                  <a:lin ang="1272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>
                    <a:solidFill>
                      <a:srgbClr val="5B9BD5"/>
                    </a:solidFill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211909" y="2395548"/>
                  <a:ext cx="2862890" cy="2862890"/>
                </a:xfrm>
                <a:prstGeom prst="rect">
                  <a:avLst/>
                </a:prstGeom>
                <a:solidFill>
                  <a:schemeClr val="bg1"/>
                </a:solidFill>
                <a:ln w="1079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b="1" dirty="0" err="1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Seaborn</a:t>
                  </a:r>
                  <a:r>
                    <a:rPr lang="en-US" altLang="ko-KR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라이브러리를 활용한 데이터 시각화 방법</a:t>
                  </a:r>
                  <a:endParaRPr lang="ko-KR" altLang="en-US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28" name="TextBox 27"/>
          <p:cNvSpPr txBox="1"/>
          <p:nvPr/>
        </p:nvSpPr>
        <p:spPr>
          <a:xfrm>
            <a:off x="714817" y="448972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3.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프로젝트 수행을 위해 학습한 내용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60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14817" y="448972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4.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데이터 수집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122" y="1429572"/>
            <a:ext cx="2555634" cy="19748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813799" y="4177932"/>
            <a:ext cx="6639437" cy="1127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1. </a:t>
            </a:r>
            <a:r>
              <a:rPr lang="ko-KR" altLang="en-US" sz="24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</a:t>
            </a:r>
            <a:r>
              <a:rPr lang="ko-KR" altLang="en-US" sz="24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어린이 교통사고 </a:t>
            </a:r>
            <a:r>
              <a:rPr lang="ko-KR" altLang="en-US" sz="24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현황</a:t>
            </a:r>
            <a:r>
              <a:rPr lang="en-US" altLang="ko-KR" sz="24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.xls 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2. </a:t>
            </a:r>
            <a:r>
              <a:rPr lang="ko-KR" altLang="en-US" sz="24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</a:t>
            </a:r>
            <a:r>
              <a:rPr lang="ko-KR" altLang="en-US" sz="24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자치구 </a:t>
            </a:r>
            <a:r>
              <a:rPr lang="ko-KR" altLang="en-US" sz="2400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목적별</a:t>
            </a:r>
            <a:r>
              <a:rPr lang="ko-KR" altLang="en-US" sz="24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en-US" altLang="ko-KR" sz="24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CCTV </a:t>
            </a:r>
            <a:r>
              <a:rPr lang="ko-KR" altLang="en-US" sz="24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설치 </a:t>
            </a:r>
            <a:r>
              <a:rPr lang="ko-KR" altLang="en-US" sz="24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현황</a:t>
            </a:r>
            <a:r>
              <a:rPr lang="en-US" altLang="ko-KR" sz="24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</a:t>
            </a:r>
            <a:r>
              <a:rPr lang="en-US" altLang="ko-KR" sz="2400" dirty="0" err="1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xlsx</a:t>
            </a:r>
            <a:endParaRPr lang="ko-KR" altLang="en-US" sz="24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01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14817" y="448972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5</a:t>
            </a:r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데이터 준비 및 탐색 작업 과정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77311" y="2061131"/>
            <a:ext cx="2299478" cy="2353633"/>
            <a:chOff x="4369564" y="1893159"/>
            <a:chExt cx="3344779" cy="3344779"/>
          </a:xfrm>
        </p:grpSpPr>
        <p:sp>
          <p:nvSpPr>
            <p:cNvPr id="6" name="직사각형 5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-</a:t>
              </a:r>
              <a:r>
                <a:rPr lang="ko-KR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서울시 어린이 교통사고 현황</a:t>
              </a:r>
              <a:r>
                <a:rPr lang="en-US" altLang="ko-KR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.</a:t>
              </a:r>
              <a:r>
                <a:rPr lang="en-US" altLang="ko-KR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xls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-</a:t>
              </a:r>
              <a:r>
                <a:rPr lang="ko-KR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서울시 자치구</a:t>
              </a:r>
              <a:endPara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 </a:t>
              </a:r>
              <a:r>
                <a:rPr lang="ko-KR" altLang="en-US" sz="16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목적별</a:t>
              </a:r>
              <a:r>
                <a:rPr lang="ko-KR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 </a:t>
              </a:r>
              <a:r>
                <a:rPr lang="en-US" altLang="ko-KR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cctv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설치 현황</a:t>
              </a:r>
              <a:r>
                <a:rPr lang="en-US" altLang="ko-KR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.</a:t>
              </a:r>
              <a:r>
                <a:rPr lang="en-US" altLang="ko-KR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xlsx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</p:grpSp>
      <p:sp>
        <p:nvSpPr>
          <p:cNvPr id="8" name="자유형 7"/>
          <p:cNvSpPr/>
          <p:nvPr/>
        </p:nvSpPr>
        <p:spPr>
          <a:xfrm>
            <a:off x="1375822" y="3573766"/>
            <a:ext cx="3532727" cy="1053120"/>
          </a:xfrm>
          <a:custGeom>
            <a:avLst/>
            <a:gdLst>
              <a:gd name="connsiteX0" fmla="*/ 114300 w 2641600"/>
              <a:gd name="connsiteY0" fmla="*/ 482600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42875 w 2641600"/>
              <a:gd name="connsiteY0" fmla="*/ 492125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61925 w 2641600"/>
              <a:gd name="connsiteY0" fmla="*/ 496888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90500 w 2670175"/>
              <a:gd name="connsiteY0" fmla="*/ 496888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70175"/>
              <a:gd name="connsiteY0" fmla="*/ 492126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65413"/>
              <a:gd name="connsiteY0" fmla="*/ 493714 h 776288"/>
              <a:gd name="connsiteX1" fmla="*/ 0 w 2665413"/>
              <a:gd name="connsiteY1" fmla="*/ 776288 h 776288"/>
              <a:gd name="connsiteX2" fmla="*/ 1857375 w 2665413"/>
              <a:gd name="connsiteY2" fmla="*/ 776288 h 776288"/>
              <a:gd name="connsiteX3" fmla="*/ 2225675 w 2665413"/>
              <a:gd name="connsiteY3" fmla="*/ 1588 h 776288"/>
              <a:gd name="connsiteX4" fmla="*/ 2665413 w 2665413"/>
              <a:gd name="connsiteY4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413" h="776288">
                <a:moveTo>
                  <a:pt x="171450" y="493714"/>
                </a:moveTo>
                <a:lnTo>
                  <a:pt x="0" y="776288"/>
                </a:lnTo>
                <a:lnTo>
                  <a:pt x="1857375" y="776288"/>
                </a:lnTo>
                <a:lnTo>
                  <a:pt x="2225675" y="1588"/>
                </a:lnTo>
                <a:lnTo>
                  <a:pt x="2665413" y="0"/>
                </a:lnTo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908549" y="2061131"/>
            <a:ext cx="2299478" cy="2353633"/>
            <a:chOff x="4369564" y="1893159"/>
            <a:chExt cx="3344779" cy="3344779"/>
          </a:xfrm>
        </p:grpSpPr>
        <p:sp>
          <p:nvSpPr>
            <p:cNvPr id="10" name="직사각형 9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5207060" y="3573766"/>
            <a:ext cx="3532727" cy="1053120"/>
          </a:xfrm>
          <a:custGeom>
            <a:avLst/>
            <a:gdLst>
              <a:gd name="connsiteX0" fmla="*/ 114300 w 2641600"/>
              <a:gd name="connsiteY0" fmla="*/ 482600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42875 w 2641600"/>
              <a:gd name="connsiteY0" fmla="*/ 492125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61925 w 2641600"/>
              <a:gd name="connsiteY0" fmla="*/ 496888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90500 w 2670175"/>
              <a:gd name="connsiteY0" fmla="*/ 496888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70175"/>
              <a:gd name="connsiteY0" fmla="*/ 492126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65413"/>
              <a:gd name="connsiteY0" fmla="*/ 493714 h 776288"/>
              <a:gd name="connsiteX1" fmla="*/ 0 w 2665413"/>
              <a:gd name="connsiteY1" fmla="*/ 776288 h 776288"/>
              <a:gd name="connsiteX2" fmla="*/ 1857375 w 2665413"/>
              <a:gd name="connsiteY2" fmla="*/ 776288 h 776288"/>
              <a:gd name="connsiteX3" fmla="*/ 2225675 w 2665413"/>
              <a:gd name="connsiteY3" fmla="*/ 1588 h 776288"/>
              <a:gd name="connsiteX4" fmla="*/ 2665413 w 2665413"/>
              <a:gd name="connsiteY4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413" h="776288">
                <a:moveTo>
                  <a:pt x="171450" y="493714"/>
                </a:moveTo>
                <a:lnTo>
                  <a:pt x="0" y="776288"/>
                </a:lnTo>
                <a:lnTo>
                  <a:pt x="1857375" y="776288"/>
                </a:lnTo>
                <a:lnTo>
                  <a:pt x="2225675" y="1588"/>
                </a:lnTo>
                <a:lnTo>
                  <a:pt x="2665413" y="0"/>
                </a:lnTo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739788" y="2061131"/>
            <a:ext cx="2299478" cy="2353633"/>
            <a:chOff x="4369564" y="1893159"/>
            <a:chExt cx="3344779" cy="3344779"/>
          </a:xfrm>
        </p:grpSpPr>
        <p:sp>
          <p:nvSpPr>
            <p:cNvPr id="14" name="직사각형 13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6" name="자유형 15"/>
          <p:cNvSpPr/>
          <p:nvPr/>
        </p:nvSpPr>
        <p:spPr>
          <a:xfrm>
            <a:off x="9038299" y="3573766"/>
            <a:ext cx="3532727" cy="1053120"/>
          </a:xfrm>
          <a:custGeom>
            <a:avLst/>
            <a:gdLst>
              <a:gd name="connsiteX0" fmla="*/ 114300 w 2641600"/>
              <a:gd name="connsiteY0" fmla="*/ 482600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42875 w 2641600"/>
              <a:gd name="connsiteY0" fmla="*/ 492125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61925 w 2641600"/>
              <a:gd name="connsiteY0" fmla="*/ 496888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90500 w 2670175"/>
              <a:gd name="connsiteY0" fmla="*/ 496888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70175"/>
              <a:gd name="connsiteY0" fmla="*/ 492126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65413"/>
              <a:gd name="connsiteY0" fmla="*/ 493714 h 776288"/>
              <a:gd name="connsiteX1" fmla="*/ 0 w 2665413"/>
              <a:gd name="connsiteY1" fmla="*/ 776288 h 776288"/>
              <a:gd name="connsiteX2" fmla="*/ 1857375 w 2665413"/>
              <a:gd name="connsiteY2" fmla="*/ 776288 h 776288"/>
              <a:gd name="connsiteX3" fmla="*/ 2225675 w 2665413"/>
              <a:gd name="connsiteY3" fmla="*/ 1588 h 776288"/>
              <a:gd name="connsiteX4" fmla="*/ 2665413 w 2665413"/>
              <a:gd name="connsiteY4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413" h="776288">
                <a:moveTo>
                  <a:pt x="171450" y="493714"/>
                </a:moveTo>
                <a:lnTo>
                  <a:pt x="0" y="776288"/>
                </a:lnTo>
                <a:lnTo>
                  <a:pt x="1857375" y="776288"/>
                </a:lnTo>
                <a:lnTo>
                  <a:pt x="2225675" y="1588"/>
                </a:lnTo>
                <a:lnTo>
                  <a:pt x="2665413" y="0"/>
                </a:lnTo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 rot="1800000">
            <a:off x="2375197" y="1355343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 rot="1800000">
            <a:off x="6138077" y="1397415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 rot="1800000">
            <a:off x="6325323" y="1315646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 rot="1800000">
            <a:off x="9940291" y="1286317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 rot="1800000">
            <a:off x="9972957" y="1439488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 rot="1800000">
            <a:off x="10160204" y="1357718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74195" y="2230676"/>
            <a:ext cx="19681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어린이 교통사고 현황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csv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자치구 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목적별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cctv 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설치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현황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csv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63274" y="2260093"/>
            <a:ext cx="2229378" cy="1849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어린이 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교통사고 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발생건수와 어린이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보호 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cctv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수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.csv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75822" y="4626885"/>
            <a:ext cx="2638304" cy="87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엑셀 파일 형식을 </a:t>
            </a:r>
            <a:endParaRPr lang="en-US" altLang="ko-KR" sz="1600" dirty="0" smtClean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algn="ctr"/>
            <a:r>
              <a:rPr lang="en-US" altLang="ko-KR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csv</a:t>
            </a:r>
            <a:r>
              <a:rPr lang="ko-KR" altLang="en-US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 형식으로 </a:t>
            </a:r>
            <a:endParaRPr lang="en-US" altLang="ko-KR" sz="1600" dirty="0" smtClean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algn="ctr"/>
            <a:r>
              <a:rPr lang="ko-KR" altLang="en-US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변환 저장</a:t>
            </a:r>
            <a:endParaRPr lang="ko-KR" altLang="en-US" sz="16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07060" y="4626885"/>
            <a:ext cx="2638304" cy="45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두 </a:t>
            </a:r>
            <a:r>
              <a:rPr lang="en-US" altLang="ko-KR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csv</a:t>
            </a:r>
            <a:r>
              <a:rPr lang="ko-KR" altLang="en-US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 합병</a:t>
            </a:r>
            <a:endParaRPr lang="ko-KR" altLang="en-US" sz="16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38299" y="4627251"/>
            <a:ext cx="263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데이터 </a:t>
            </a:r>
            <a:r>
              <a:rPr lang="ko-KR" altLang="en-US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분석</a:t>
            </a:r>
            <a:endParaRPr lang="en-US" altLang="ko-KR" sz="1600" dirty="0" smtClean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6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-2943054" y="3573766"/>
            <a:ext cx="3532727" cy="1053120"/>
          </a:xfrm>
          <a:custGeom>
            <a:avLst/>
            <a:gdLst>
              <a:gd name="connsiteX0" fmla="*/ 114300 w 2641600"/>
              <a:gd name="connsiteY0" fmla="*/ 482600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42875 w 2641600"/>
              <a:gd name="connsiteY0" fmla="*/ 492125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61925 w 2641600"/>
              <a:gd name="connsiteY0" fmla="*/ 496888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90500 w 2670175"/>
              <a:gd name="connsiteY0" fmla="*/ 496888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70175"/>
              <a:gd name="connsiteY0" fmla="*/ 492126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65413"/>
              <a:gd name="connsiteY0" fmla="*/ 493714 h 776288"/>
              <a:gd name="connsiteX1" fmla="*/ 0 w 2665413"/>
              <a:gd name="connsiteY1" fmla="*/ 776288 h 776288"/>
              <a:gd name="connsiteX2" fmla="*/ 1857375 w 2665413"/>
              <a:gd name="connsiteY2" fmla="*/ 776288 h 776288"/>
              <a:gd name="connsiteX3" fmla="*/ 2225675 w 2665413"/>
              <a:gd name="connsiteY3" fmla="*/ 1588 h 776288"/>
              <a:gd name="connsiteX4" fmla="*/ 2665413 w 2665413"/>
              <a:gd name="connsiteY4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413" h="776288">
                <a:moveTo>
                  <a:pt x="171450" y="493714"/>
                </a:moveTo>
                <a:lnTo>
                  <a:pt x="0" y="776288"/>
                </a:lnTo>
                <a:lnTo>
                  <a:pt x="1857375" y="776288"/>
                </a:lnTo>
                <a:lnTo>
                  <a:pt x="2225675" y="1588"/>
                </a:lnTo>
                <a:lnTo>
                  <a:pt x="2665413" y="0"/>
                </a:lnTo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91965" y="2061131"/>
            <a:ext cx="2299478" cy="2353633"/>
            <a:chOff x="4369564" y="1893159"/>
            <a:chExt cx="3344779" cy="3344779"/>
          </a:xfrm>
        </p:grpSpPr>
        <p:sp>
          <p:nvSpPr>
            <p:cNvPr id="8" name="직사각형 7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Result.csv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</p:grpSp>
      <p:sp>
        <p:nvSpPr>
          <p:cNvPr id="10" name="자유형 9"/>
          <p:cNvSpPr/>
          <p:nvPr/>
        </p:nvSpPr>
        <p:spPr>
          <a:xfrm>
            <a:off x="890476" y="3573766"/>
            <a:ext cx="3532727" cy="1053120"/>
          </a:xfrm>
          <a:custGeom>
            <a:avLst/>
            <a:gdLst>
              <a:gd name="connsiteX0" fmla="*/ 114300 w 2641600"/>
              <a:gd name="connsiteY0" fmla="*/ 482600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42875 w 2641600"/>
              <a:gd name="connsiteY0" fmla="*/ 492125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61925 w 2641600"/>
              <a:gd name="connsiteY0" fmla="*/ 496888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90500 w 2670175"/>
              <a:gd name="connsiteY0" fmla="*/ 496888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70175"/>
              <a:gd name="connsiteY0" fmla="*/ 492126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65413"/>
              <a:gd name="connsiteY0" fmla="*/ 493714 h 776288"/>
              <a:gd name="connsiteX1" fmla="*/ 0 w 2665413"/>
              <a:gd name="connsiteY1" fmla="*/ 776288 h 776288"/>
              <a:gd name="connsiteX2" fmla="*/ 1857375 w 2665413"/>
              <a:gd name="connsiteY2" fmla="*/ 776288 h 776288"/>
              <a:gd name="connsiteX3" fmla="*/ 2225675 w 2665413"/>
              <a:gd name="connsiteY3" fmla="*/ 1588 h 776288"/>
              <a:gd name="connsiteX4" fmla="*/ 2665413 w 2665413"/>
              <a:gd name="connsiteY4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413" h="776288">
                <a:moveTo>
                  <a:pt x="171450" y="493714"/>
                </a:moveTo>
                <a:lnTo>
                  <a:pt x="0" y="776288"/>
                </a:lnTo>
                <a:lnTo>
                  <a:pt x="1857375" y="776288"/>
                </a:lnTo>
                <a:lnTo>
                  <a:pt x="2225675" y="1588"/>
                </a:lnTo>
                <a:lnTo>
                  <a:pt x="2665413" y="0"/>
                </a:lnTo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423203" y="2061131"/>
            <a:ext cx="2299478" cy="2353633"/>
            <a:chOff x="4369564" y="1893159"/>
            <a:chExt cx="3344779" cy="3344779"/>
          </a:xfrm>
        </p:grpSpPr>
        <p:sp>
          <p:nvSpPr>
            <p:cNvPr id="12" name="직사각형 11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결과 그래프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 rot="1800000">
            <a:off x="1699933" y="1355343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 rot="1800000">
            <a:off x="5758241" y="1397415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1800000">
            <a:off x="5938410" y="1355342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0476" y="4626885"/>
            <a:ext cx="263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점선 그래프로 시각화</a:t>
            </a:r>
            <a:endParaRPr lang="ko-KR" altLang="en-US" sz="16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 rot="1800000">
            <a:off x="1811812" y="1476761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 rot="1800000">
            <a:off x="1999058" y="1394992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 rot="1800000">
            <a:off x="1486565" y="1451471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 rot="1800000">
            <a:off x="5451351" y="1374966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 rot="1800000">
            <a:off x="5563230" y="1496384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 rot="1800000">
            <a:off x="5750476" y="1414615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 rot="1800000">
            <a:off x="5237983" y="1471094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4817" y="448972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5</a:t>
            </a:r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데이터 준비 및 탐색 작업 과정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48190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631148" y="897946"/>
            <a:ext cx="2299478" cy="2353633"/>
            <a:chOff x="4369564" y="1893159"/>
            <a:chExt cx="3344779" cy="3344779"/>
          </a:xfrm>
        </p:grpSpPr>
        <p:sp>
          <p:nvSpPr>
            <p:cNvPr id="30" name="직사각형 29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 smtClean="0">
                  <a:solidFill>
                    <a:schemeClr val="tx1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xls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 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파일 </a:t>
              </a:r>
              <a:r>
                <a:rPr lang="ko-KR" altLang="en-US" sz="1600" b="1" dirty="0">
                  <a:solidFill>
                    <a:schemeClr val="tx1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형식을 </a:t>
              </a:r>
              <a:endParaRPr lang="en-US" altLang="ko-KR" sz="1600" b="1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csv 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파일 </a:t>
              </a:r>
              <a:r>
                <a:rPr lang="ko-KR" altLang="en-US" sz="1600" b="1" dirty="0">
                  <a:solidFill>
                    <a:schemeClr val="tx1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형식으로 </a:t>
              </a:r>
              <a:endParaRPr lang="en-US" altLang="ko-KR" sz="1600" b="1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변환 저장</a:t>
              </a:r>
              <a:endParaRPr lang="ko-KR" altLang="en-US" sz="1600" b="1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 rot="1800000">
            <a:off x="1791304" y="353272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1147" y="5474737"/>
            <a:ext cx="10467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1. ‘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어린이 교통사고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현황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.xls</a:t>
            </a:r>
            <a:r>
              <a:rPr lang="en-US" altLang="ko-KR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’ </a:t>
            </a:r>
            <a:r>
              <a:rPr lang="ko-KR" altLang="en-US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엑셀파일을 </a:t>
            </a:r>
            <a:r>
              <a:rPr lang="en-US" altLang="ko-KR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csv</a:t>
            </a:r>
            <a:r>
              <a:rPr lang="ko-KR" altLang="en-US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파일로 변환 </a:t>
            </a:r>
            <a:endParaRPr lang="en-US" altLang="ko-KR" sz="1600" dirty="0" smtClean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2. ‘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자치구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ko-KR" alt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목적별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cctv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설치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현황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</a:t>
            </a:r>
            <a:r>
              <a:rPr lang="en-US" altLang="ko-KR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xlsx</a:t>
            </a:r>
            <a:r>
              <a:rPr lang="en-US" altLang="ko-KR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’ </a:t>
            </a:r>
            <a:r>
              <a:rPr lang="ko-KR" altLang="en-US" sz="16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엑셀파일을 </a:t>
            </a:r>
            <a:r>
              <a:rPr lang="en-US" altLang="ko-KR" sz="16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csv</a:t>
            </a:r>
            <a:r>
              <a:rPr lang="ko-KR" altLang="en-US" sz="16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파일로 변환</a:t>
            </a:r>
          </a:p>
        </p:txBody>
      </p:sp>
      <p:pic>
        <p:nvPicPr>
          <p:cNvPr id="3077" name="Picture 5" descr="C:\Users\user\Desktop\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075" y="897946"/>
            <a:ext cx="5574292" cy="297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914270" y="248917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5</a:t>
            </a:r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데이터 준비 및 탐색 작업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3074" name="Picture 2" descr="C:\Users\user\Desktop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553" y="2022230"/>
            <a:ext cx="5534941" cy="295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787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626" y="1263090"/>
            <a:ext cx="8808274" cy="162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631148" y="897946"/>
            <a:ext cx="2299478" cy="2353633"/>
            <a:chOff x="4369564" y="1893159"/>
            <a:chExt cx="3344779" cy="3344779"/>
          </a:xfrm>
        </p:grpSpPr>
        <p:sp>
          <p:nvSpPr>
            <p:cNvPr id="30" name="직사각형 29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서울시 자치구 </a:t>
              </a:r>
              <a:endPara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목적별</a:t>
              </a: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 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cctv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설치 현황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.csv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가공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914270" y="248917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5</a:t>
            </a:r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데이터 준비 및 탐색 작업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 rot="1800000">
            <a:off x="1791304" y="353272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 rot="1800000">
            <a:off x="1964535" y="277212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46849" y="312234"/>
            <a:ext cx="7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AB9DF"/>
                </a:solidFill>
              </a:rPr>
              <a:t>- 1</a:t>
            </a:r>
            <a:endParaRPr lang="ko-KR" altLang="en-US" b="1" dirty="0">
              <a:solidFill>
                <a:srgbClr val="7AB9DF"/>
              </a:solidFill>
            </a:endParaRPr>
          </a:p>
        </p:txBody>
      </p:sp>
      <p:pic>
        <p:nvPicPr>
          <p:cNvPr id="4100" name="Picture 4" descr="C:\Users\user\Desktop\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82" y="3503929"/>
            <a:ext cx="4680000" cy="30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아래쪽 화살표 21"/>
          <p:cNvSpPr/>
          <p:nvPr/>
        </p:nvSpPr>
        <p:spPr>
          <a:xfrm rot="16200000">
            <a:off x="5711924" y="4780710"/>
            <a:ext cx="684211" cy="615699"/>
          </a:xfrm>
          <a:prstGeom prst="downArrow">
            <a:avLst>
              <a:gd name="adj1" fmla="val 40092"/>
              <a:gd name="adj2" fmla="val 55352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102" name="Picture 6" descr="C:\Users\user\Desktop\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723" y="3521085"/>
            <a:ext cx="5062588" cy="292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801729" y="3503929"/>
            <a:ext cx="661182" cy="2939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729190" y="3226930"/>
            <a:ext cx="95177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i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ndex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생성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818" y="6465271"/>
            <a:ext cx="463816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자치구 </a:t>
            </a:r>
            <a:r>
              <a:rPr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목적별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cctv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설치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현황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csv</a:t>
            </a:r>
            <a:endParaRPr lang="en-US" altLang="ko-KR" sz="1100" b="1" dirty="0" smtClean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34723" y="6430511"/>
            <a:ext cx="463816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자치구 </a:t>
            </a:r>
            <a:r>
              <a:rPr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목적별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cctv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설치 현황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_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가공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.csv</a:t>
            </a:r>
            <a:endParaRPr lang="en-US" altLang="ko-KR" sz="1100" b="1" dirty="0" smtClean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3787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443</Words>
  <Application>Microsoft Office PowerPoint</Application>
  <PresentationFormat>사용자 지정</PresentationFormat>
  <Paragraphs>98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seung eun kim</cp:lastModifiedBy>
  <cp:revision>66</cp:revision>
  <dcterms:created xsi:type="dcterms:W3CDTF">2019-09-27T04:14:09Z</dcterms:created>
  <dcterms:modified xsi:type="dcterms:W3CDTF">2019-12-18T03:12:37Z</dcterms:modified>
</cp:coreProperties>
</file>