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7" r:id="rId2"/>
    <p:sldId id="474" r:id="rId3"/>
    <p:sldId id="497" r:id="rId4"/>
    <p:sldId id="495" r:id="rId5"/>
    <p:sldId id="498" r:id="rId6"/>
    <p:sldId id="486" r:id="rId7"/>
    <p:sldId id="477" r:id="rId8"/>
    <p:sldId id="449" r:id="rId9"/>
    <p:sldId id="482" r:id="rId10"/>
    <p:sldId id="489" r:id="rId11"/>
    <p:sldId id="491" r:id="rId12"/>
    <p:sldId id="493" r:id="rId13"/>
    <p:sldId id="490" r:id="rId14"/>
    <p:sldId id="466" r:id="rId15"/>
    <p:sldId id="485" r:id="rId16"/>
    <p:sldId id="49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62E3"/>
    <a:srgbClr val="6492EC"/>
    <a:srgbClr val="83A8F0"/>
    <a:srgbClr val="E8F6FD"/>
    <a:srgbClr val="FFFFFF"/>
    <a:srgbClr val="8AB1EC"/>
    <a:srgbClr val="C2E7FA"/>
    <a:srgbClr val="E0E9F6"/>
    <a:srgbClr val="D3EDFB"/>
    <a:srgbClr val="FF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5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래픽 19">
            <a:extLst>
              <a:ext uri="{FF2B5EF4-FFF2-40B4-BE49-F238E27FC236}">
                <a16:creationId xmlns:a16="http://schemas.microsoft.com/office/drawing/2014/main" id="{D3834960-685C-4596-A3CA-9EBA13C461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6600" y="5419860"/>
            <a:ext cx="2565400" cy="1452653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DE84DCA2-8AB7-4296-B2B6-1C6B65A9FC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177" y="4313148"/>
            <a:ext cx="10312946" cy="1702258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0E91452A-820F-4576-BD15-F5FEA7E8588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692400" cy="1905000"/>
          </a:xfrm>
          <a:prstGeom prst="rect">
            <a:avLst/>
          </a:prstGeom>
        </p:spPr>
      </p:pic>
      <p:pic>
        <p:nvPicPr>
          <p:cNvPr id="1028" name="Picture 4" descr="Iranian heavy crude oil price rises 6% in March: OPEC - Tehran Times">
            <a:extLst>
              <a:ext uri="{FF2B5EF4-FFF2-40B4-BE49-F238E27FC236}">
                <a16:creationId xmlns:a16="http://schemas.microsoft.com/office/drawing/2014/main" id="{9CCE3CB1-6457-4520-BCF3-6C00668D13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782" y="1010689"/>
            <a:ext cx="3563674" cy="26749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BD91B79-727C-4A6B-879F-239EFAC2C4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F5EB3B39-F839-411C-9DBD-C158CAC12C8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bIns="972000" anchor="b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160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BD91B79-727C-4A6B-879F-239EFAC2C4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59F80F60-D545-4311-9277-FA380B04EF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79243" y="2033779"/>
            <a:ext cx="2361772" cy="236177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F201B7F8-8377-4110-88D9-413705BDBE3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15114" y="2033779"/>
            <a:ext cx="2361772" cy="236177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05AB58F2-8B51-49D3-BC25-40FAE4155B0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0985" y="2033779"/>
            <a:ext cx="2361772" cy="236177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711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BD91B79-727C-4A6B-879F-239EFAC2C4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6B749316-09DC-4490-8BF6-0E3E9888E31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1389" y="1057917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617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BD91B79-727C-4A6B-879F-239EFAC2C4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AF1EDFE7-B888-437F-A4E7-6F837D3270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9917" y="871536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9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BD91B79-727C-4A6B-879F-239EFAC2C4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35BDE026-591D-459B-93CB-60EFF5EEA9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0578" y="76835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672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60DCF85E-EF4C-47E7-BFA8-F56688C06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BB9CE1-EEF3-4A21-B134-E5982C7FAA00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2" r:id="rId8"/>
    <p:sldLayoutId id="2147483664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joongang.co.kr/article/1529695#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inet.co.kr/" TargetMode="External"/><Relationship Id="rId4" Type="http://schemas.openxmlformats.org/officeDocument/2006/relationships/hyperlink" Target="https://ecos.bok.or.kr/EIndex.j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1501422" y="1851241"/>
            <a:ext cx="9189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1F62E3"/>
                </a:solidFill>
                <a:latin typeface="Montserrat Black" panose="00000A00000000000000"/>
                <a:cs typeface="Arial" panose="020B0604020202020204" pitchFamily="34" charset="0"/>
              </a:rPr>
              <a:t>Flow of oil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8A174-3F01-422F-8DA6-6C520152C975}"/>
              </a:ext>
            </a:extLst>
          </p:cNvPr>
          <p:cNvSpPr txBox="1"/>
          <p:nvPr/>
        </p:nvSpPr>
        <p:spPr>
          <a:xfrm>
            <a:off x="2641599" y="2866904"/>
            <a:ext cx="6908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유가 빅데이터 분석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)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320040" y="280035"/>
            <a:ext cx="873125" cy="4006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sz="2000" b="1" spc="600" dirty="0">
                <a:solidFill>
                  <a:srgbClr val="6492EC"/>
                </a:solidFill>
                <a:latin typeface="Bahnschrift Condensed" charset="0"/>
                <a:ea typeface="Bahnschrift Condensed" charset="0"/>
              </a:rPr>
              <a:t>2021</a:t>
            </a:r>
            <a:endParaRPr lang="ko-KR" altLang="en-US" sz="2000" b="1" dirty="0">
              <a:solidFill>
                <a:srgbClr val="6492EC"/>
              </a:solidFill>
              <a:latin typeface="Bahnschrift Condensed" charset="0"/>
              <a:ea typeface="Bahnschrift Condensed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508617" y="4986632"/>
            <a:ext cx="5239658" cy="1349829"/>
          </a:xfrm>
          <a:prstGeom prst="roundRect">
            <a:avLst/>
          </a:prstGeom>
          <a:solidFill>
            <a:srgbClr val="1F62E3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8617" y="5228465"/>
            <a:ext cx="52396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002060"/>
                </a:solidFill>
                <a:latin typeface="open sans"/>
                <a:ea typeface="맑은 고딕" panose="020B0503020000020004" pitchFamily="50" charset="-127"/>
              </a:rPr>
              <a:t>   </a:t>
            </a:r>
            <a:r>
              <a:rPr lang="ko-KR" altLang="en-US" sz="2200" b="1" dirty="0" err="1">
                <a:solidFill>
                  <a:srgbClr val="002060"/>
                </a:solidFill>
                <a:latin typeface="open sans"/>
                <a:ea typeface="맑은 고딕" panose="020B0503020000020004" pitchFamily="50" charset="-127"/>
              </a:rPr>
              <a:t>오일플로우</a:t>
            </a:r>
            <a:r>
              <a:rPr lang="en-US" altLang="ko-KR" sz="2200" b="1" dirty="0">
                <a:solidFill>
                  <a:srgbClr val="002060"/>
                </a:solidFill>
                <a:latin typeface="open sans"/>
                <a:ea typeface="맑은 고딕" panose="020B0503020000020004" pitchFamily="50" charset="-127"/>
              </a:rPr>
              <a:t>(Oil Flow)</a:t>
            </a: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002060"/>
                </a:solidFill>
                <a:latin typeface="open sans"/>
                <a:ea typeface="맑은 고딕" panose="020B0503020000020004" pitchFamily="50" charset="-127"/>
              </a:rPr>
              <a:t>                      정상훈</a:t>
            </a:r>
            <a:r>
              <a:rPr lang="en-US" altLang="ko-KR" sz="2200" b="1" dirty="0">
                <a:solidFill>
                  <a:srgbClr val="002060"/>
                </a:solidFill>
                <a:latin typeface="open sans"/>
                <a:ea typeface="맑은 고딕" panose="020B0503020000020004" pitchFamily="50" charset="-127"/>
              </a:rPr>
              <a:t>,  </a:t>
            </a:r>
            <a:r>
              <a:rPr lang="ko-KR" altLang="en-US" sz="2200" b="1" dirty="0">
                <a:solidFill>
                  <a:srgbClr val="002060"/>
                </a:solidFill>
                <a:latin typeface="open sans"/>
                <a:ea typeface="맑은 고딕" panose="020B0503020000020004" pitchFamily="50" charset="-127"/>
              </a:rPr>
              <a:t>이동현</a:t>
            </a:r>
            <a:r>
              <a:rPr lang="en-US" altLang="ko-KR" sz="2200" b="1" dirty="0">
                <a:solidFill>
                  <a:srgbClr val="002060"/>
                </a:solidFill>
                <a:latin typeface="open sans"/>
                <a:ea typeface="맑은 고딕" panose="020B0503020000020004" pitchFamily="50" charset="-127"/>
              </a:rPr>
              <a:t>,  </a:t>
            </a:r>
            <a:r>
              <a:rPr lang="ko-KR" altLang="en-US" sz="2200" b="1" dirty="0">
                <a:solidFill>
                  <a:srgbClr val="002060"/>
                </a:solidFill>
                <a:latin typeface="open sans"/>
                <a:ea typeface="맑은 고딕" panose="020B0503020000020004" pitchFamily="50" charset="-127"/>
              </a:rPr>
              <a:t>김태우</a:t>
            </a:r>
            <a:endParaRPr lang="ko-KR" altLang="en-US" sz="2200" b="1" dirty="0">
              <a:solidFill>
                <a:srgbClr val="00206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493021" y="134304"/>
            <a:ext cx="1546579" cy="430140"/>
            <a:chOff x="10645421" y="134304"/>
            <a:chExt cx="1546579" cy="430140"/>
          </a:xfrm>
        </p:grpSpPr>
        <p:sp>
          <p:nvSpPr>
            <p:cNvPr id="2" name="사각형: 둥근 모서리 5">
              <a:extLst>
                <a:ext uri="{FF2B5EF4-FFF2-40B4-BE49-F238E27FC236}">
                  <a16:creationId xmlns:a16="http://schemas.microsoft.com/office/drawing/2014/main" id="{E39C6DAF-F5AE-4B7D-B6ED-EBFC346E74AE}"/>
                </a:ext>
              </a:extLst>
            </p:cNvPr>
            <p:cNvSpPr/>
            <p:nvPr/>
          </p:nvSpPr>
          <p:spPr>
            <a:xfrm>
              <a:off x="10645422" y="134304"/>
              <a:ext cx="1546578" cy="430140"/>
            </a:xfrm>
            <a:prstGeom prst="roundRect">
              <a:avLst>
                <a:gd name="adj" fmla="val 9209"/>
              </a:avLst>
            </a:prstGeom>
            <a:solidFill>
              <a:srgbClr val="1F6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4ECA33-C16A-40B0-9B41-56E08F949EA6}"/>
                </a:ext>
              </a:extLst>
            </p:cNvPr>
            <p:cNvSpPr txBox="1"/>
            <p:nvPr/>
          </p:nvSpPr>
          <p:spPr>
            <a:xfrm>
              <a:off x="10645421" y="164334"/>
              <a:ext cx="1546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전처리</a:t>
              </a:r>
            </a:p>
          </p:txBody>
        </p:sp>
      </p:grpSp>
      <p:sp>
        <p:nvSpPr>
          <p:cNvPr id="15" name="Rect 0"/>
          <p:cNvSpPr txBox="1">
            <a:spLocks/>
          </p:cNvSpPr>
          <p:nvPr/>
        </p:nvSpPr>
        <p:spPr>
          <a:xfrm>
            <a:off x="900000" y="900000"/>
            <a:ext cx="5048039" cy="4616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spAutoFit/>
          </a:bodyPr>
          <a:lstStyle/>
          <a:p>
            <a:r>
              <a:rPr lang="ko-KR" altLang="en-US" sz="3000" b="1" dirty="0" err="1">
                <a:solidFill>
                  <a:srgbClr val="1F62E3"/>
                </a:solidFill>
                <a:latin typeface="Lato" charset="0"/>
              </a:rPr>
              <a:t>전처리</a:t>
            </a:r>
            <a:endParaRPr lang="ko-KR" altLang="en-US" sz="3000" b="1" dirty="0">
              <a:solidFill>
                <a:srgbClr val="1F62E3"/>
              </a:solidFill>
              <a:latin typeface="Lato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D00BAD-81C7-4446-9055-C05A4DDC8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1451382"/>
            <a:ext cx="7378593" cy="5104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922139-C627-40E3-A11C-28DB9E9CDE3F}"/>
              </a:ext>
            </a:extLst>
          </p:cNvPr>
          <p:cNvSpPr txBox="1"/>
          <p:nvPr/>
        </p:nvSpPr>
        <p:spPr>
          <a:xfrm>
            <a:off x="8416031" y="1571348"/>
            <a:ext cx="1628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원유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달러 </a:t>
            </a:r>
            <a:r>
              <a:rPr lang="en-US" altLang="ko-KR" dirty="0"/>
              <a:t>-&gt; 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배럴</a:t>
            </a:r>
            <a:r>
              <a:rPr lang="en-US" altLang="ko-KR" dirty="0"/>
              <a:t> -&gt; </a:t>
            </a:r>
            <a:r>
              <a:rPr lang="ko-KR" altLang="en-US" dirty="0"/>
              <a:t>리터</a:t>
            </a:r>
            <a:r>
              <a:rPr lang="en-US" altLang="ko-KR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5C1CE-87C3-4E27-81E7-EB696AE7CEDA}"/>
              </a:ext>
            </a:extLst>
          </p:cNvPr>
          <p:cNvSpPr/>
          <p:nvPr/>
        </p:nvSpPr>
        <p:spPr>
          <a:xfrm>
            <a:off x="1237767" y="4753992"/>
            <a:ext cx="4062201" cy="9987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구부러진 연결선 15">
            <a:extLst>
              <a:ext uri="{FF2B5EF4-FFF2-40B4-BE49-F238E27FC236}">
                <a16:creationId xmlns:a16="http://schemas.microsoft.com/office/drawing/2014/main" id="{39CCB06B-300F-4BD1-A2F3-7E6E3AFBF735}"/>
              </a:ext>
            </a:extLst>
          </p:cNvPr>
          <p:cNvCxnSpPr>
            <a:cxnSpLocks/>
          </p:cNvCxnSpPr>
          <p:nvPr/>
        </p:nvCxnSpPr>
        <p:spPr>
          <a:xfrm flipV="1">
            <a:off x="5299968" y="1757780"/>
            <a:ext cx="3116063" cy="299621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2BB4EB-EE49-4150-A481-92D97542C5D0}"/>
              </a:ext>
            </a:extLst>
          </p:cNvPr>
          <p:cNvSpPr/>
          <p:nvPr/>
        </p:nvSpPr>
        <p:spPr>
          <a:xfrm>
            <a:off x="1237767" y="5842447"/>
            <a:ext cx="5527017" cy="3238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8" name="구부러진 연결선 15">
            <a:extLst>
              <a:ext uri="{FF2B5EF4-FFF2-40B4-BE49-F238E27FC236}">
                <a16:creationId xmlns:a16="http://schemas.microsoft.com/office/drawing/2014/main" id="{5A4CDA3B-8FDB-42E9-A576-F015B6A381C2}"/>
              </a:ext>
            </a:extLst>
          </p:cNvPr>
          <p:cNvCxnSpPr>
            <a:cxnSpLocks/>
          </p:cNvCxnSpPr>
          <p:nvPr/>
        </p:nvCxnSpPr>
        <p:spPr>
          <a:xfrm flipV="1">
            <a:off x="6764784" y="2846235"/>
            <a:ext cx="3116063" cy="299621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A8D37C-E630-4C10-8915-FA94D029E5D2}"/>
              </a:ext>
            </a:extLst>
          </p:cNvPr>
          <p:cNvSpPr txBox="1"/>
          <p:nvPr/>
        </p:nvSpPr>
        <p:spPr>
          <a:xfrm>
            <a:off x="9929084" y="2471611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주유소 정유사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세금 보정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327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493021" y="134304"/>
            <a:ext cx="1546579" cy="430140"/>
            <a:chOff x="10645421" y="134304"/>
            <a:chExt cx="1546579" cy="430140"/>
          </a:xfrm>
        </p:grpSpPr>
        <p:sp>
          <p:nvSpPr>
            <p:cNvPr id="2" name="사각형: 둥근 모서리 5">
              <a:extLst>
                <a:ext uri="{FF2B5EF4-FFF2-40B4-BE49-F238E27FC236}">
                  <a16:creationId xmlns:a16="http://schemas.microsoft.com/office/drawing/2014/main" id="{E39C6DAF-F5AE-4B7D-B6ED-EBFC346E74AE}"/>
                </a:ext>
              </a:extLst>
            </p:cNvPr>
            <p:cNvSpPr/>
            <p:nvPr/>
          </p:nvSpPr>
          <p:spPr>
            <a:xfrm>
              <a:off x="10645422" y="134304"/>
              <a:ext cx="1546578" cy="430140"/>
            </a:xfrm>
            <a:prstGeom prst="roundRect">
              <a:avLst>
                <a:gd name="adj" fmla="val 9209"/>
              </a:avLst>
            </a:prstGeom>
            <a:solidFill>
              <a:srgbClr val="1F6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4ECA33-C16A-40B0-9B41-56E08F949EA6}"/>
                </a:ext>
              </a:extLst>
            </p:cNvPr>
            <p:cNvSpPr txBox="1"/>
            <p:nvPr/>
          </p:nvSpPr>
          <p:spPr>
            <a:xfrm>
              <a:off x="10645421" y="164334"/>
              <a:ext cx="1546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전처리</a:t>
              </a:r>
            </a:p>
          </p:txBody>
        </p:sp>
      </p:grpSp>
      <p:sp>
        <p:nvSpPr>
          <p:cNvPr id="15" name="Rect 0"/>
          <p:cNvSpPr txBox="1">
            <a:spLocks/>
          </p:cNvSpPr>
          <p:nvPr/>
        </p:nvSpPr>
        <p:spPr>
          <a:xfrm>
            <a:off x="900000" y="900000"/>
            <a:ext cx="7001126" cy="4616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spAutoFit/>
          </a:bodyPr>
          <a:lstStyle/>
          <a:p>
            <a:r>
              <a:rPr lang="ko-KR" altLang="en-US" sz="3000" b="1" dirty="0" err="1">
                <a:solidFill>
                  <a:srgbClr val="1F62E3"/>
                </a:solidFill>
                <a:latin typeface="Lato" charset="0"/>
              </a:rPr>
              <a:t>전처리</a:t>
            </a:r>
            <a:r>
              <a:rPr lang="en-US" altLang="ko-KR" sz="3000" b="1" dirty="0">
                <a:solidFill>
                  <a:srgbClr val="1F62E3"/>
                </a:solidFill>
                <a:latin typeface="Lato" charset="0"/>
              </a:rPr>
              <a:t>-x</a:t>
            </a:r>
            <a:r>
              <a:rPr lang="ko-KR" altLang="en-US" sz="3000" b="1" dirty="0">
                <a:solidFill>
                  <a:srgbClr val="1F62E3"/>
                </a:solidFill>
                <a:latin typeface="Lato" charset="0"/>
              </a:rPr>
              <a:t>축 조정을 위해 알아야할 것들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3A0FC0-2AE0-44E6-B0E4-7AD083D5001E}"/>
              </a:ext>
            </a:extLst>
          </p:cNvPr>
          <p:cNvSpPr txBox="1"/>
          <p:nvPr/>
        </p:nvSpPr>
        <p:spPr>
          <a:xfrm>
            <a:off x="679497" y="6036038"/>
            <a:ext cx="33489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http://www.petroleum.or.kr/ko/sub02/02_8.php </a:t>
            </a:r>
            <a:r>
              <a:rPr lang="ko-KR" altLang="en-US" sz="900" dirty="0"/>
              <a:t>대한석유협회 </a:t>
            </a:r>
          </a:p>
          <a:p>
            <a:r>
              <a:rPr lang="en-US" altLang="ko-KR" sz="900" dirty="0">
                <a:hlinkClick r:id="rId2"/>
              </a:rPr>
              <a:t>https://www.joongang.co.kr/article/1529695#home</a:t>
            </a:r>
            <a:r>
              <a:rPr lang="en-US" altLang="ko-KR" sz="900" dirty="0"/>
              <a:t> </a:t>
            </a:r>
            <a:r>
              <a:rPr lang="ko-KR" altLang="en-US" sz="900" dirty="0"/>
              <a:t>중앙일보 기사</a:t>
            </a:r>
            <a:endParaRPr lang="en-US" altLang="ko-KR" sz="900" dirty="0"/>
          </a:p>
          <a:p>
            <a:r>
              <a:rPr lang="ko-KR" altLang="en-US" sz="900" dirty="0"/>
              <a:t>https://www.artec3d.com/ko/events/pck-open-night-2016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E606A2D-A818-4129-A7DB-24F5E181E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196" y="2461955"/>
            <a:ext cx="4011473" cy="24030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65A6E72-E997-4AA3-975B-04EB79F72778}"/>
              </a:ext>
            </a:extLst>
          </p:cNvPr>
          <p:cNvSpPr txBox="1"/>
          <p:nvPr/>
        </p:nvSpPr>
        <p:spPr>
          <a:xfrm>
            <a:off x="900000" y="172822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원유의 수송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8324CB-0D40-42DB-BBA0-7F9ACAF4FFC3}"/>
              </a:ext>
            </a:extLst>
          </p:cNvPr>
          <p:cNvSpPr txBox="1"/>
          <p:nvPr/>
        </p:nvSpPr>
        <p:spPr>
          <a:xfrm>
            <a:off x="6581850" y="1691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정유사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57CEE65-42CB-4C22-9EE8-0C56D3558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00" y="2097552"/>
            <a:ext cx="3714750" cy="2943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922139-C627-40E3-A11C-28DB9E9CDE3F}"/>
              </a:ext>
            </a:extLst>
          </p:cNvPr>
          <p:cNvSpPr txBox="1"/>
          <p:nvPr/>
        </p:nvSpPr>
        <p:spPr>
          <a:xfrm>
            <a:off x="3697194" y="283344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g"/>
              </a:rPr>
              <a:t>대략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g"/>
              </a:rPr>
              <a:t>45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g"/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E7AD5F-D51A-404C-96C8-784C63427DF8}"/>
              </a:ext>
            </a:extLst>
          </p:cNvPr>
          <p:cNvSpPr txBox="1"/>
          <p:nvPr/>
        </p:nvSpPr>
        <p:spPr>
          <a:xfrm>
            <a:off x="6707196" y="500731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7~ 10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63465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493021" y="134304"/>
            <a:ext cx="1546579" cy="430140"/>
            <a:chOff x="10645421" y="134304"/>
            <a:chExt cx="1546579" cy="430140"/>
          </a:xfrm>
        </p:grpSpPr>
        <p:sp>
          <p:nvSpPr>
            <p:cNvPr id="2" name="사각형: 둥근 모서리 5">
              <a:extLst>
                <a:ext uri="{FF2B5EF4-FFF2-40B4-BE49-F238E27FC236}">
                  <a16:creationId xmlns:a16="http://schemas.microsoft.com/office/drawing/2014/main" id="{E39C6DAF-F5AE-4B7D-B6ED-EBFC346E74AE}"/>
                </a:ext>
              </a:extLst>
            </p:cNvPr>
            <p:cNvSpPr/>
            <p:nvPr/>
          </p:nvSpPr>
          <p:spPr>
            <a:xfrm>
              <a:off x="10645422" y="134304"/>
              <a:ext cx="1546578" cy="430140"/>
            </a:xfrm>
            <a:prstGeom prst="roundRect">
              <a:avLst>
                <a:gd name="adj" fmla="val 9209"/>
              </a:avLst>
            </a:prstGeom>
            <a:solidFill>
              <a:srgbClr val="1F6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4ECA33-C16A-40B0-9B41-56E08F949EA6}"/>
                </a:ext>
              </a:extLst>
            </p:cNvPr>
            <p:cNvSpPr txBox="1"/>
            <p:nvPr/>
          </p:nvSpPr>
          <p:spPr>
            <a:xfrm>
              <a:off x="10645421" y="164334"/>
              <a:ext cx="1546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전처리</a:t>
              </a:r>
            </a:p>
          </p:txBody>
        </p:sp>
      </p:grpSp>
      <p:sp>
        <p:nvSpPr>
          <p:cNvPr id="15" name="Rect 0"/>
          <p:cNvSpPr txBox="1">
            <a:spLocks/>
          </p:cNvSpPr>
          <p:nvPr/>
        </p:nvSpPr>
        <p:spPr>
          <a:xfrm>
            <a:off x="900000" y="900000"/>
            <a:ext cx="5048039" cy="4616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spAutoFit/>
          </a:bodyPr>
          <a:lstStyle/>
          <a:p>
            <a:r>
              <a:rPr lang="ko-KR" altLang="en-US" sz="3000" b="1" dirty="0" err="1">
                <a:solidFill>
                  <a:srgbClr val="1F62E3"/>
                </a:solidFill>
                <a:latin typeface="Lato" charset="0"/>
              </a:rPr>
              <a:t>전처리</a:t>
            </a:r>
            <a:r>
              <a:rPr lang="en-US" altLang="ko-KR" sz="3000" b="1" dirty="0">
                <a:solidFill>
                  <a:srgbClr val="1F62E3"/>
                </a:solidFill>
                <a:latin typeface="Lato" charset="0"/>
              </a:rPr>
              <a:t>-x</a:t>
            </a:r>
            <a:r>
              <a:rPr lang="ko-KR" altLang="en-US" sz="3000" b="1" dirty="0">
                <a:solidFill>
                  <a:srgbClr val="1F62E3"/>
                </a:solidFill>
                <a:latin typeface="Lato" charset="0"/>
              </a:rPr>
              <a:t>축 조정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F6BFD-A15C-43E6-8298-F33F87312BE3}"/>
              </a:ext>
            </a:extLst>
          </p:cNvPr>
          <p:cNvSpPr/>
          <p:nvPr/>
        </p:nvSpPr>
        <p:spPr>
          <a:xfrm>
            <a:off x="900000" y="1587388"/>
            <a:ext cx="3961562" cy="7560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E28561-65F7-48BE-AEF2-0DE8F3DD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57" y="1704766"/>
            <a:ext cx="3695700" cy="5143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74AECF-0FF1-4524-AA37-B60D8E526C8E}"/>
              </a:ext>
            </a:extLst>
          </p:cNvPr>
          <p:cNvCxnSpPr/>
          <p:nvPr/>
        </p:nvCxnSpPr>
        <p:spPr>
          <a:xfrm>
            <a:off x="1100830" y="2843074"/>
            <a:ext cx="8930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B38DE10-772D-407D-8F77-ABFF8738E679}"/>
              </a:ext>
            </a:extLst>
          </p:cNvPr>
          <p:cNvCxnSpPr/>
          <p:nvPr/>
        </p:nvCxnSpPr>
        <p:spPr>
          <a:xfrm>
            <a:off x="1100830" y="3874363"/>
            <a:ext cx="8930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2A4853-C59F-4E82-968B-2FD3FBEA2128}"/>
              </a:ext>
            </a:extLst>
          </p:cNvPr>
          <p:cNvCxnSpPr/>
          <p:nvPr/>
        </p:nvCxnSpPr>
        <p:spPr>
          <a:xfrm>
            <a:off x="1180730" y="4873841"/>
            <a:ext cx="8851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5">
            <a:extLst>
              <a:ext uri="{FF2B5EF4-FFF2-40B4-BE49-F238E27FC236}">
                <a16:creationId xmlns:a16="http://schemas.microsoft.com/office/drawing/2014/main" id="{7A988E87-DB40-487F-95D1-275823839985}"/>
              </a:ext>
            </a:extLst>
          </p:cNvPr>
          <p:cNvCxnSpPr>
            <a:cxnSpLocks/>
          </p:cNvCxnSpPr>
          <p:nvPr/>
        </p:nvCxnSpPr>
        <p:spPr>
          <a:xfrm flipV="1">
            <a:off x="1305017" y="3982353"/>
            <a:ext cx="870012" cy="76128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6807553-18BE-4D85-B0A2-FCA411DF55A9}"/>
              </a:ext>
            </a:extLst>
          </p:cNvPr>
          <p:cNvSpPr/>
          <p:nvPr/>
        </p:nvSpPr>
        <p:spPr>
          <a:xfrm>
            <a:off x="2175029" y="3815929"/>
            <a:ext cx="168676" cy="116871"/>
          </a:xfrm>
          <a:prstGeom prst="ellipse">
            <a:avLst/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03DD9E-882D-46DE-BC34-32B7FC2D4026}"/>
              </a:ext>
            </a:extLst>
          </p:cNvPr>
          <p:cNvSpPr/>
          <p:nvPr/>
        </p:nvSpPr>
        <p:spPr>
          <a:xfrm>
            <a:off x="2796443" y="2797973"/>
            <a:ext cx="168676" cy="116871"/>
          </a:xfrm>
          <a:prstGeom prst="ellipse">
            <a:avLst/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3" name="구부러진 연결선 15">
            <a:extLst>
              <a:ext uri="{FF2B5EF4-FFF2-40B4-BE49-F238E27FC236}">
                <a16:creationId xmlns:a16="http://schemas.microsoft.com/office/drawing/2014/main" id="{9A8D562E-1BC6-4088-91D0-D21FD8D637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86500" y="3121646"/>
            <a:ext cx="841106" cy="54745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02CAA1B1-FF89-4326-98FA-76795F995B2D}"/>
              </a:ext>
            </a:extLst>
          </p:cNvPr>
          <p:cNvSpPr/>
          <p:nvPr/>
        </p:nvSpPr>
        <p:spPr>
          <a:xfrm>
            <a:off x="1096392" y="4815405"/>
            <a:ext cx="168676" cy="116871"/>
          </a:xfrm>
          <a:prstGeom prst="ellipse">
            <a:avLst/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B55767C-743D-4A9F-9FB1-970B149A9B9E}"/>
              </a:ext>
            </a:extLst>
          </p:cNvPr>
          <p:cNvSpPr/>
          <p:nvPr/>
        </p:nvSpPr>
        <p:spPr>
          <a:xfrm>
            <a:off x="9971102" y="2784638"/>
            <a:ext cx="168676" cy="116871"/>
          </a:xfrm>
          <a:prstGeom prst="ellipse">
            <a:avLst/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692E0E4-97F2-4E9D-816B-1DA76971744B}"/>
              </a:ext>
            </a:extLst>
          </p:cNvPr>
          <p:cNvSpPr/>
          <p:nvPr/>
        </p:nvSpPr>
        <p:spPr>
          <a:xfrm>
            <a:off x="9334870" y="3824799"/>
            <a:ext cx="168676" cy="116871"/>
          </a:xfrm>
          <a:prstGeom prst="ellipse">
            <a:avLst/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A060BD7-E06A-4895-B4C8-97E75F11E8C2}"/>
              </a:ext>
            </a:extLst>
          </p:cNvPr>
          <p:cNvSpPr/>
          <p:nvPr/>
        </p:nvSpPr>
        <p:spPr>
          <a:xfrm>
            <a:off x="8549195" y="4820592"/>
            <a:ext cx="168676" cy="116871"/>
          </a:xfrm>
          <a:prstGeom prst="ellipse">
            <a:avLst/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9" name="구부러진 연결선 15">
            <a:extLst>
              <a:ext uri="{FF2B5EF4-FFF2-40B4-BE49-F238E27FC236}">
                <a16:creationId xmlns:a16="http://schemas.microsoft.com/office/drawing/2014/main" id="{C4B13888-B244-47F8-A139-0AA9D699C7C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27027" y="3120885"/>
            <a:ext cx="854879" cy="47051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15">
            <a:extLst>
              <a:ext uri="{FF2B5EF4-FFF2-40B4-BE49-F238E27FC236}">
                <a16:creationId xmlns:a16="http://schemas.microsoft.com/office/drawing/2014/main" id="{BA92B124-7E21-4EA2-8D3F-8C8D7B1D5AA7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8565083" y="4050806"/>
            <a:ext cx="838237" cy="70133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2F440F2-901A-4F11-AE64-4311CED8A611}"/>
              </a:ext>
            </a:extLst>
          </p:cNvPr>
          <p:cNvSpPr txBox="1"/>
          <p:nvPr/>
        </p:nvSpPr>
        <p:spPr>
          <a:xfrm>
            <a:off x="169867" y="4685056"/>
            <a:ext cx="101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시추사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B19A37-E00D-472A-A6D0-6286E5B3F081}"/>
              </a:ext>
            </a:extLst>
          </p:cNvPr>
          <p:cNvSpPr txBox="1"/>
          <p:nvPr/>
        </p:nvSpPr>
        <p:spPr>
          <a:xfrm>
            <a:off x="169867" y="2698899"/>
            <a:ext cx="107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주유소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1D707C-3138-4103-AAE5-F8B47D31A226}"/>
              </a:ext>
            </a:extLst>
          </p:cNvPr>
          <p:cNvSpPr txBox="1"/>
          <p:nvPr/>
        </p:nvSpPr>
        <p:spPr>
          <a:xfrm>
            <a:off x="169867" y="3732656"/>
            <a:ext cx="9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정유사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B188B-E575-4641-A34F-0FCF6984AFA8}"/>
              </a:ext>
            </a:extLst>
          </p:cNvPr>
          <p:cNvSpPr txBox="1"/>
          <p:nvPr/>
        </p:nvSpPr>
        <p:spPr>
          <a:xfrm>
            <a:off x="1993108" y="42749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주로 간주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18C9AE-BA00-4DAD-8F21-F1DD108AFE1E}"/>
              </a:ext>
            </a:extLst>
          </p:cNvPr>
          <p:cNvSpPr txBox="1"/>
          <p:nvPr/>
        </p:nvSpPr>
        <p:spPr>
          <a:xfrm>
            <a:off x="2880781" y="318969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주로 간주</a:t>
            </a:r>
          </a:p>
        </p:txBody>
      </p:sp>
    </p:spTree>
    <p:extLst>
      <p:ext uri="{BB962C8B-B14F-4D97-AF65-F5344CB8AC3E}">
        <p14:creationId xmlns:p14="http://schemas.microsoft.com/office/powerpoint/2010/main" val="314556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493021" y="134304"/>
            <a:ext cx="1546579" cy="430140"/>
            <a:chOff x="10645421" y="134304"/>
            <a:chExt cx="1546579" cy="430140"/>
          </a:xfrm>
        </p:grpSpPr>
        <p:sp>
          <p:nvSpPr>
            <p:cNvPr id="2" name="사각형: 둥근 모서리 5">
              <a:extLst>
                <a:ext uri="{FF2B5EF4-FFF2-40B4-BE49-F238E27FC236}">
                  <a16:creationId xmlns:a16="http://schemas.microsoft.com/office/drawing/2014/main" id="{E39C6DAF-F5AE-4B7D-B6ED-EBFC346E74AE}"/>
                </a:ext>
              </a:extLst>
            </p:cNvPr>
            <p:cNvSpPr/>
            <p:nvPr/>
          </p:nvSpPr>
          <p:spPr>
            <a:xfrm>
              <a:off x="10645422" y="134304"/>
              <a:ext cx="1546578" cy="430140"/>
            </a:xfrm>
            <a:prstGeom prst="roundRect">
              <a:avLst>
                <a:gd name="adj" fmla="val 9209"/>
              </a:avLst>
            </a:prstGeom>
            <a:solidFill>
              <a:srgbClr val="1F6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4ECA33-C16A-40B0-9B41-56E08F949EA6}"/>
                </a:ext>
              </a:extLst>
            </p:cNvPr>
            <p:cNvSpPr txBox="1"/>
            <p:nvPr/>
          </p:nvSpPr>
          <p:spPr>
            <a:xfrm>
              <a:off x="10645421" y="164334"/>
              <a:ext cx="1546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전처리</a:t>
              </a:r>
            </a:p>
          </p:txBody>
        </p:sp>
      </p:grpSp>
      <p:sp>
        <p:nvSpPr>
          <p:cNvPr id="15" name="Rect 0"/>
          <p:cNvSpPr txBox="1">
            <a:spLocks/>
          </p:cNvSpPr>
          <p:nvPr/>
        </p:nvSpPr>
        <p:spPr>
          <a:xfrm>
            <a:off x="900000" y="900000"/>
            <a:ext cx="5048039" cy="4616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spAutoFit/>
          </a:bodyPr>
          <a:lstStyle/>
          <a:p>
            <a:r>
              <a:rPr lang="ko-KR" altLang="en-US" sz="3000" b="1" dirty="0">
                <a:solidFill>
                  <a:srgbClr val="1F62E3"/>
                </a:solidFill>
                <a:latin typeface="Lato" charset="0"/>
              </a:rPr>
              <a:t>결론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0A2352-A1F9-4C83-A570-077B54C4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1613814"/>
            <a:ext cx="4122588" cy="34020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E04EAB-CBE5-4CD9-90A1-1623B4214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141" y="1722268"/>
            <a:ext cx="4122589" cy="329361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D0CA659-0B4B-41C5-80ED-B79FD31C5DC8}"/>
              </a:ext>
            </a:extLst>
          </p:cNvPr>
          <p:cNvSpPr/>
          <p:nvPr/>
        </p:nvSpPr>
        <p:spPr>
          <a:xfrm>
            <a:off x="5528276" y="2934069"/>
            <a:ext cx="1003176" cy="870011"/>
          </a:xfrm>
          <a:prstGeom prst="rightArrow">
            <a:avLst/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944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93021" y="134304"/>
            <a:ext cx="1546579" cy="430140"/>
            <a:chOff x="10645421" y="134304"/>
            <a:chExt cx="1546579" cy="430140"/>
          </a:xfrm>
        </p:grpSpPr>
        <p:sp>
          <p:nvSpPr>
            <p:cNvPr id="3" name="사각형: 둥근 모서리 5">
              <a:extLst>
                <a:ext uri="{FF2B5EF4-FFF2-40B4-BE49-F238E27FC236}">
                  <a16:creationId xmlns:a16="http://schemas.microsoft.com/office/drawing/2014/main" id="{E39C6DAF-F5AE-4B7D-B6ED-EBFC346E74AE}"/>
                </a:ext>
              </a:extLst>
            </p:cNvPr>
            <p:cNvSpPr/>
            <p:nvPr/>
          </p:nvSpPr>
          <p:spPr>
            <a:xfrm>
              <a:off x="10645422" y="134304"/>
              <a:ext cx="1546578" cy="430140"/>
            </a:xfrm>
            <a:prstGeom prst="roundRect">
              <a:avLst>
                <a:gd name="adj" fmla="val 9209"/>
              </a:avLst>
            </a:prstGeom>
            <a:solidFill>
              <a:srgbClr val="1F6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4ECA33-C16A-40B0-9B41-56E08F949EA6}"/>
                </a:ext>
              </a:extLst>
            </p:cNvPr>
            <p:cNvSpPr txBox="1"/>
            <p:nvPr/>
          </p:nvSpPr>
          <p:spPr>
            <a:xfrm>
              <a:off x="10645421" y="164334"/>
              <a:ext cx="1546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전처리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234" y="3840593"/>
            <a:ext cx="3352800" cy="838200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  <a:effectLst>
            <a:outerShdw blurRad="381000" dist="419100" dir="5400000" sx="93000" sy="93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27" y="2568687"/>
            <a:ext cx="2468880" cy="876300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  <a:effectLst>
            <a:outerShdw blurRad="381000" dist="419100" dir="5400000" sx="93000" sy="93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075" y="3764393"/>
            <a:ext cx="3124200" cy="914400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  <a:effectLst>
            <a:outerShdw blurRad="381000" dist="419100" dir="5400000" sx="93000" sy="93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635" y="4998199"/>
            <a:ext cx="7406640" cy="1341120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  <a:effectLst>
            <a:outerShdw blurRad="381000" dist="419100" dir="5400000" sx="93000" sy="93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175" y="2469628"/>
            <a:ext cx="2324100" cy="975360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  <a:effectLst>
            <a:outerShdw blurRad="381000" dist="419100" dir="5400000" sx="93000" sy="93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325" y="1121523"/>
            <a:ext cx="4933950" cy="1028700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  <a:effectLst>
            <a:outerShdw blurRad="381000" dist="419100" dir="5400000" sx="93000" sy="93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2704440"/>
            <a:ext cx="2293759" cy="2293759"/>
          </a:xfrm>
          <a:prstGeom prst="rect">
            <a:avLst/>
          </a:prstGeom>
        </p:spPr>
      </p:pic>
      <p:sp>
        <p:nvSpPr>
          <p:cNvPr id="16" name="Rect 0"/>
          <p:cNvSpPr txBox="1">
            <a:spLocks/>
          </p:cNvSpPr>
          <p:nvPr/>
        </p:nvSpPr>
        <p:spPr>
          <a:xfrm>
            <a:off x="900000" y="900000"/>
            <a:ext cx="4281805" cy="4616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spAutoFit/>
          </a:bodyPr>
          <a:lstStyle/>
          <a:p>
            <a:r>
              <a:rPr lang="en-US" sz="3000" b="1" dirty="0">
                <a:solidFill>
                  <a:srgbClr val="1F62E3"/>
                </a:solidFill>
                <a:latin typeface="Lato" charset="0"/>
              </a:rPr>
              <a:t>Preprocessed Data</a:t>
            </a:r>
            <a:endParaRPr lang="ko-KR" altLang="en-US" sz="3000" b="1" dirty="0">
              <a:solidFill>
                <a:srgbClr val="1F62E3"/>
              </a:solidFill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7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CA8D04-FE6D-401C-9F90-21C8BC89184E}"/>
              </a:ext>
            </a:extLst>
          </p:cNvPr>
          <p:cNvCxnSpPr>
            <a:cxnSpLocks/>
          </p:cNvCxnSpPr>
          <p:nvPr/>
        </p:nvCxnSpPr>
        <p:spPr>
          <a:xfrm>
            <a:off x="7161403" y="2742600"/>
            <a:ext cx="0" cy="2828925"/>
          </a:xfrm>
          <a:prstGeom prst="line">
            <a:avLst/>
          </a:prstGeom>
          <a:ln w="50800" cap="rnd">
            <a:solidFill>
              <a:srgbClr val="C2E7F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B222690-AE19-432B-BBBA-894BA356B6A3}"/>
              </a:ext>
            </a:extLst>
          </p:cNvPr>
          <p:cNvSpPr/>
          <p:nvPr/>
        </p:nvSpPr>
        <p:spPr>
          <a:xfrm>
            <a:off x="7734303" y="2128204"/>
            <a:ext cx="3302000" cy="3708319"/>
          </a:xfrm>
          <a:prstGeom prst="roundRect">
            <a:avLst>
              <a:gd name="adj" fmla="val 5828"/>
            </a:avLst>
          </a:prstGeom>
          <a:noFill/>
          <a:ln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62E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93738-3CFD-4672-A40B-5FF5B4A3FF01}"/>
              </a:ext>
            </a:extLst>
          </p:cNvPr>
          <p:cNvSpPr txBox="1"/>
          <p:nvPr/>
        </p:nvSpPr>
        <p:spPr>
          <a:xfrm>
            <a:off x="8051802" y="3084383"/>
            <a:ext cx="266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F62E3"/>
                </a:solidFill>
              </a:rPr>
              <a:t>정유소와 주유소</a:t>
            </a:r>
            <a:r>
              <a:rPr lang="en-US" altLang="ko-KR" sz="2000" dirty="0">
                <a:solidFill>
                  <a:srgbClr val="1F62E3"/>
                </a:solidFill>
              </a:rPr>
              <a:t> </a:t>
            </a:r>
            <a:r>
              <a:rPr lang="ko-KR" altLang="en-US" sz="2000" dirty="0">
                <a:solidFill>
                  <a:srgbClr val="1F62E3"/>
                </a:solidFill>
              </a:rPr>
              <a:t>차이</a:t>
            </a:r>
            <a:endParaRPr lang="en-US" altLang="ko-KR" sz="2000" dirty="0">
              <a:solidFill>
                <a:srgbClr val="1F62E3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8517F-FEB8-46D4-9CA2-45A8D2721431}"/>
              </a:ext>
            </a:extLst>
          </p:cNvPr>
          <p:cNvSpPr txBox="1"/>
          <p:nvPr/>
        </p:nvSpPr>
        <p:spPr>
          <a:xfrm>
            <a:off x="8051802" y="3901919"/>
            <a:ext cx="26670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1F62E3"/>
                </a:solidFill>
              </a:rPr>
              <a:t>주유소와 정유소의 가격차이는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algn="ctr"/>
            <a:r>
              <a:rPr lang="ko-KR" altLang="en-US" sz="1400" dirty="0">
                <a:solidFill>
                  <a:srgbClr val="1F62E3"/>
                </a:solidFill>
              </a:rPr>
              <a:t>보이는 것과 같이 </a:t>
            </a:r>
            <a:r>
              <a:rPr lang="en-US" altLang="ko-KR" sz="1400" dirty="0">
                <a:solidFill>
                  <a:srgbClr val="1F62E3"/>
                </a:solidFill>
              </a:rPr>
              <a:t>0 – 250</a:t>
            </a:r>
            <a:r>
              <a:rPr lang="ko-KR" altLang="en-US" sz="1400" dirty="0">
                <a:solidFill>
                  <a:srgbClr val="1F62E3"/>
                </a:solidFill>
              </a:rPr>
              <a:t>원 대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algn="ctr"/>
            <a:endParaRPr lang="en-US" altLang="ko-KR" sz="1400" dirty="0">
              <a:solidFill>
                <a:srgbClr val="1F62E3"/>
              </a:solidFill>
            </a:endParaRPr>
          </a:p>
          <a:p>
            <a:pPr algn="ctr"/>
            <a:r>
              <a:rPr lang="ko-KR" altLang="en-US" sz="1400" dirty="0">
                <a:solidFill>
                  <a:srgbClr val="1F62E3"/>
                </a:solidFill>
              </a:rPr>
              <a:t>평균적으로 </a:t>
            </a:r>
            <a:r>
              <a:rPr lang="en-US" altLang="ko-KR" sz="1400" dirty="0">
                <a:solidFill>
                  <a:srgbClr val="1F62E3"/>
                </a:solidFill>
              </a:rPr>
              <a:t>100[</a:t>
            </a:r>
            <a:r>
              <a:rPr lang="ko-KR" altLang="en-US" sz="1400" dirty="0">
                <a:solidFill>
                  <a:srgbClr val="1F62E3"/>
                </a:solidFill>
              </a:rPr>
              <a:t>원</a:t>
            </a:r>
            <a:r>
              <a:rPr lang="en-US" altLang="ko-KR" sz="1400" dirty="0">
                <a:solidFill>
                  <a:srgbClr val="1F62E3"/>
                </a:solidFill>
              </a:rPr>
              <a:t>/L]</a:t>
            </a:r>
            <a:r>
              <a:rPr lang="ko-KR" altLang="en-US" sz="1400" dirty="0">
                <a:solidFill>
                  <a:srgbClr val="1F62E3"/>
                </a:solidFill>
              </a:rPr>
              <a:t> 입니다</a:t>
            </a:r>
            <a:r>
              <a:rPr lang="en-US" altLang="ko-KR" sz="1400" dirty="0">
                <a:solidFill>
                  <a:srgbClr val="1F62E3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rgbClr val="1F62E3"/>
              </a:solidFill>
            </a:endParaRPr>
          </a:p>
          <a:p>
            <a:pPr algn="ctr"/>
            <a:endParaRPr lang="en-US" altLang="ko-KR" sz="1400" dirty="0">
              <a:solidFill>
                <a:srgbClr val="1F62E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C4853-B034-4059-93EC-13D568A66F98}"/>
              </a:ext>
            </a:extLst>
          </p:cNvPr>
          <p:cNvSpPr txBox="1"/>
          <p:nvPr/>
        </p:nvSpPr>
        <p:spPr>
          <a:xfrm>
            <a:off x="767445" y="866796"/>
            <a:ext cx="629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위 데이터를 바탕으로 그린 그래프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3D1C78-78E4-4695-9150-597E3616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69" y="2486575"/>
            <a:ext cx="6015739" cy="29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7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DEFEF2-0C7B-4BE2-8ACB-738938241BED}"/>
              </a:ext>
            </a:extLst>
          </p:cNvPr>
          <p:cNvSpPr txBox="1"/>
          <p:nvPr/>
        </p:nvSpPr>
        <p:spPr>
          <a:xfrm>
            <a:off x="3873500" y="2699261"/>
            <a:ext cx="444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800" b="0" dirty="0">
                <a:solidFill>
                  <a:srgbClr val="1F62E3"/>
                </a:solidFill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30756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2E3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31"/>
          <p:cNvSpPr txBox="1">
            <a:spLocks/>
          </p:cNvSpPr>
          <p:nvPr/>
        </p:nvSpPr>
        <p:spPr>
          <a:xfrm>
            <a:off x="4497070" y="1010920"/>
            <a:ext cx="2637155" cy="2881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ko-KR" altLang="en-US" sz="2600" b="1" dirty="0">
                <a:solidFill>
                  <a:schemeClr val="bg1"/>
                </a:solidFill>
                <a:latin typeface="Montserrat Black" charset="0"/>
                <a:ea typeface="Open Sans" charset="0"/>
                <a:cs typeface="Open Sans" charset="0"/>
              </a:rPr>
              <a:t>주제 및 목적</a:t>
            </a: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ko-KR" altLang="en-US" sz="2600" b="1" dirty="0">
                <a:solidFill>
                  <a:schemeClr val="bg1"/>
                </a:solidFill>
                <a:latin typeface="Montserrat Black" charset="0"/>
                <a:ea typeface="Open Sans" charset="0"/>
                <a:cs typeface="Open Sans" charset="0"/>
              </a:rPr>
              <a:t>일정 관리</a:t>
            </a: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ko-KR" altLang="en-US" sz="2600" b="1" dirty="0">
                <a:solidFill>
                  <a:schemeClr val="bg1"/>
                </a:solidFill>
                <a:latin typeface="Montserrat Black" charset="0"/>
                <a:ea typeface="Open Sans" charset="0"/>
                <a:cs typeface="Open Sans" charset="0"/>
              </a:rPr>
              <a:t>진행상황</a:t>
            </a:r>
            <a:endParaRPr lang="en-US" altLang="ko-KR" sz="2600" b="1" dirty="0">
              <a:solidFill>
                <a:schemeClr val="bg1"/>
              </a:solidFill>
              <a:latin typeface="Montserrat Black" charset="0"/>
              <a:ea typeface="Open Sans" charset="0"/>
              <a:cs typeface="Open Sans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/>
                </a:solidFill>
                <a:latin typeface="Montserrat Black" charset="0"/>
                <a:ea typeface="Open Sans" charset="0"/>
                <a:cs typeface="Open Sans" charset="0"/>
              </a:rPr>
              <a:t>데이터 </a:t>
            </a:r>
            <a:r>
              <a:rPr lang="ko-KR" altLang="en-US" sz="1100" b="1" dirty="0" err="1">
                <a:solidFill>
                  <a:schemeClr val="bg1"/>
                </a:solidFill>
                <a:latin typeface="Montserrat Black" charset="0"/>
                <a:ea typeface="Open Sans" charset="0"/>
                <a:cs typeface="Open Sans" charset="0"/>
              </a:rPr>
              <a:t>전처리</a:t>
            </a:r>
            <a:endParaRPr lang="en-US" altLang="ko-KR" sz="1100" b="1" dirty="0">
              <a:solidFill>
                <a:schemeClr val="bg1"/>
              </a:solidFill>
              <a:latin typeface="Montserrat Black" charset="0"/>
              <a:ea typeface="Open Sans" charset="0"/>
              <a:cs typeface="Open Sans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/>
                </a:solidFill>
                <a:latin typeface="Montserrat Black" charset="0"/>
                <a:ea typeface="Open Sans" charset="0"/>
                <a:cs typeface="Open Sans" charset="0"/>
              </a:rPr>
              <a:t>그래프</a:t>
            </a:r>
            <a:endParaRPr lang="en-US" altLang="ko-KR" sz="1100" b="1" dirty="0">
              <a:solidFill>
                <a:schemeClr val="bg1"/>
              </a:solidFill>
              <a:latin typeface="Montserrat Black" charset="0"/>
              <a:ea typeface="Open Sans" charset="0"/>
              <a:cs typeface="Open Sans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/>
                </a:solidFill>
                <a:latin typeface="Montserrat Black" charset="0"/>
                <a:ea typeface="Open Sans" charset="0"/>
                <a:cs typeface="Open Sans" charset="0"/>
              </a:rPr>
              <a:t>결론</a:t>
            </a:r>
            <a:endParaRPr lang="en-US" altLang="ko-KR" sz="1100" b="1" dirty="0">
              <a:solidFill>
                <a:schemeClr val="bg1"/>
              </a:solidFill>
              <a:latin typeface="Montserrat Black" charset="0"/>
              <a:ea typeface="Open Sans" charset="0"/>
              <a:cs typeface="Open Sans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Tx/>
              <a:buChar char="-"/>
            </a:pPr>
            <a:endParaRPr lang="ko-KR" altLang="en-US" sz="1100" b="1" dirty="0">
              <a:solidFill>
                <a:schemeClr val="bg1"/>
              </a:solidFill>
              <a:latin typeface="Montserrat Black" charset="0"/>
              <a:ea typeface="Open Sans" charset="0"/>
              <a:cs typeface="Open Sans" charset="0"/>
            </a:endParaRPr>
          </a:p>
        </p:txBody>
      </p:sp>
      <p:sp>
        <p:nvSpPr>
          <p:cNvPr id="4" name="텍스트 상자 180"/>
          <p:cNvSpPr txBox="1">
            <a:spLocks/>
          </p:cNvSpPr>
          <p:nvPr/>
        </p:nvSpPr>
        <p:spPr>
          <a:xfrm>
            <a:off x="401955" y="994410"/>
            <a:ext cx="3108325" cy="7010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sz="3600" b="1" dirty="0">
                <a:solidFill>
                  <a:schemeClr val="bg1"/>
                </a:solidFill>
                <a:latin typeface="Montserrat Black" charset="0"/>
                <a:ea typeface="Open Sans ExtraBold" charset="0"/>
                <a:cs typeface="Open Sans ExtraBold" charset="0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Montserrat Black" charset="0"/>
              <a:ea typeface="Open Sans ExtraBold" charset="0"/>
              <a:cs typeface="Open Sans ExtraBold" charset="0"/>
            </a:endParaRPr>
          </a:p>
        </p:txBody>
      </p:sp>
      <p:cxnSp>
        <p:nvCxnSpPr>
          <p:cNvPr id="5" name="도형 186"/>
          <p:cNvCxnSpPr/>
          <p:nvPr/>
        </p:nvCxnSpPr>
        <p:spPr>
          <a:xfrm>
            <a:off x="4343400" y="1209675"/>
            <a:ext cx="635" cy="2115185"/>
          </a:xfrm>
          <a:prstGeom prst="line">
            <a:avLst/>
          </a:prstGeom>
          <a:ln w="28575" cap="flat" cmpd="sng">
            <a:solidFill>
              <a:schemeClr val="bg1">
                <a:alpha val="3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6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2E3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180"/>
          <p:cNvSpPr txBox="1">
            <a:spLocks/>
          </p:cNvSpPr>
          <p:nvPr/>
        </p:nvSpPr>
        <p:spPr>
          <a:xfrm>
            <a:off x="401955" y="994410"/>
            <a:ext cx="3108325" cy="66742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3600" b="1" dirty="0">
                <a:solidFill>
                  <a:schemeClr val="bg1"/>
                </a:solidFill>
                <a:latin typeface="Montserrat Black" charset="0"/>
                <a:ea typeface="Open Sans ExtraBold" charset="0"/>
                <a:cs typeface="Open Sans ExtraBold" charset="0"/>
              </a:rPr>
              <a:t>주제 및 목적</a:t>
            </a:r>
          </a:p>
        </p:txBody>
      </p:sp>
    </p:spTree>
    <p:extLst>
      <p:ext uri="{BB962C8B-B14F-4D97-AF65-F5344CB8AC3E}">
        <p14:creationId xmlns:p14="http://schemas.microsoft.com/office/powerpoint/2010/main" val="72205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182225" y="134304"/>
            <a:ext cx="1857375" cy="737916"/>
            <a:chOff x="10645421" y="134304"/>
            <a:chExt cx="1546579" cy="737916"/>
          </a:xfrm>
        </p:grpSpPr>
        <p:sp>
          <p:nvSpPr>
            <p:cNvPr id="7" name="사각형: 둥근 모서리 5">
              <a:extLst>
                <a:ext uri="{FF2B5EF4-FFF2-40B4-BE49-F238E27FC236}">
                  <a16:creationId xmlns:a16="http://schemas.microsoft.com/office/drawing/2014/main" id="{E39C6DAF-F5AE-4B7D-B6ED-EBFC346E74AE}"/>
                </a:ext>
              </a:extLst>
            </p:cNvPr>
            <p:cNvSpPr/>
            <p:nvPr/>
          </p:nvSpPr>
          <p:spPr>
            <a:xfrm>
              <a:off x="10645422" y="134304"/>
              <a:ext cx="1546578" cy="430140"/>
            </a:xfrm>
            <a:prstGeom prst="roundRect">
              <a:avLst>
                <a:gd name="adj" fmla="val 9209"/>
              </a:avLst>
            </a:prstGeom>
            <a:solidFill>
              <a:srgbClr val="1F6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4ECA33-C16A-40B0-9B41-56E08F949EA6}"/>
                </a:ext>
              </a:extLst>
            </p:cNvPr>
            <p:cNvSpPr txBox="1"/>
            <p:nvPr/>
          </p:nvSpPr>
          <p:spPr>
            <a:xfrm>
              <a:off x="10645421" y="164334"/>
              <a:ext cx="1546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주제 및 목적</a:t>
              </a:r>
            </a:p>
          </p:txBody>
        </p:sp>
      </p:grpSp>
      <p:sp>
        <p:nvSpPr>
          <p:cNvPr id="11" name="사각형: 둥근 모서리 2">
            <a:extLst>
              <a:ext uri="{FF2B5EF4-FFF2-40B4-BE49-F238E27FC236}">
                <a16:creationId xmlns:a16="http://schemas.microsoft.com/office/drawing/2014/main" id="{73042D66-E0A3-4A4A-B889-EFE85B4B130D}"/>
              </a:ext>
            </a:extLst>
          </p:cNvPr>
          <p:cNvSpPr/>
          <p:nvPr/>
        </p:nvSpPr>
        <p:spPr>
          <a:xfrm>
            <a:off x="5086348" y="3203400"/>
            <a:ext cx="5886451" cy="458254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14" name="사각형: 둥근 모서리 3">
            <a:extLst>
              <a:ext uri="{FF2B5EF4-FFF2-40B4-BE49-F238E27FC236}">
                <a16:creationId xmlns:a16="http://schemas.microsoft.com/office/drawing/2014/main" id="{55B2A4F5-62AA-4E69-99A4-E90F275B6E0D}"/>
              </a:ext>
            </a:extLst>
          </p:cNvPr>
          <p:cNvSpPr/>
          <p:nvPr/>
        </p:nvSpPr>
        <p:spPr>
          <a:xfrm>
            <a:off x="5086349" y="3203400"/>
            <a:ext cx="3590926" cy="458254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국제 유가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그리고 국내 </a:t>
            </a:r>
            <a:r>
              <a:rPr lang="ko-KR" altLang="en-US" sz="2000" dirty="0" err="1">
                <a:solidFill>
                  <a:schemeClr val="bg1"/>
                </a:solidFill>
              </a:rPr>
              <a:t>유류비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2">
            <a:extLst>
              <a:ext uri="{FF2B5EF4-FFF2-40B4-BE49-F238E27FC236}">
                <a16:creationId xmlns:a16="http://schemas.microsoft.com/office/drawing/2014/main" id="{73042D66-E0A3-4A4A-B889-EFE85B4B130D}"/>
              </a:ext>
            </a:extLst>
          </p:cNvPr>
          <p:cNvSpPr/>
          <p:nvPr/>
        </p:nvSpPr>
        <p:spPr>
          <a:xfrm>
            <a:off x="5086348" y="4802015"/>
            <a:ext cx="5886451" cy="458254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16" name="사각형: 둥근 모서리 3">
            <a:extLst>
              <a:ext uri="{FF2B5EF4-FFF2-40B4-BE49-F238E27FC236}">
                <a16:creationId xmlns:a16="http://schemas.microsoft.com/office/drawing/2014/main" id="{55B2A4F5-62AA-4E69-99A4-E90F275B6E0D}"/>
              </a:ext>
            </a:extLst>
          </p:cNvPr>
          <p:cNvSpPr/>
          <p:nvPr/>
        </p:nvSpPr>
        <p:spPr>
          <a:xfrm>
            <a:off x="5086349" y="4802015"/>
            <a:ext cx="4572001" cy="458254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지난 </a:t>
            </a:r>
            <a:r>
              <a:rPr lang="en-US" altLang="ko-KR" sz="2000" dirty="0">
                <a:solidFill>
                  <a:schemeClr val="bg1"/>
                </a:solidFill>
              </a:rPr>
              <a:t>10</a:t>
            </a:r>
            <a:r>
              <a:rPr lang="ko-KR" altLang="en-US" sz="2000" dirty="0">
                <a:solidFill>
                  <a:schemeClr val="bg1"/>
                </a:solidFill>
              </a:rPr>
              <a:t>여년의 유가 흐름에 대하여 파악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086347" y="2860122"/>
            <a:ext cx="1374140" cy="3390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Open Sans" charset="0"/>
                <a:cs typeface="Open Sans" charset="0"/>
              </a:rPr>
              <a:t>Subject :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  <a:latin typeface="Lato" charset="0"/>
              <a:ea typeface="Open Sans" charset="0"/>
              <a:cs typeface="Open Sans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086347" y="4462924"/>
            <a:ext cx="1374140" cy="3390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Open Sans" charset="0"/>
                <a:cs typeface="Open Sans" charset="0"/>
              </a:rPr>
              <a:t>Purpose :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Lato" charset="0"/>
              <a:ea typeface="Open Sans" charset="0"/>
              <a:cs typeface="Open Sans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>
            <a:off x="900000" y="900000"/>
            <a:ext cx="4281805" cy="4616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>
            <a:spAutoFit/>
          </a:bodyPr>
          <a:lstStyle/>
          <a:p>
            <a:r>
              <a:rPr lang="en-US" sz="3000" b="1" dirty="0">
                <a:solidFill>
                  <a:srgbClr val="1F62E3"/>
                </a:solidFill>
                <a:latin typeface="Lato" charset="0"/>
              </a:rPr>
              <a:t>SUBJECT &amp; PURPOSE</a:t>
            </a:r>
            <a:endParaRPr lang="ko-KR" altLang="en-US" sz="3000" b="1" dirty="0">
              <a:solidFill>
                <a:srgbClr val="1F62E3"/>
              </a:solidFill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7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2E3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180"/>
          <p:cNvSpPr txBox="1">
            <a:spLocks/>
          </p:cNvSpPr>
          <p:nvPr/>
        </p:nvSpPr>
        <p:spPr>
          <a:xfrm>
            <a:off x="401955" y="994410"/>
            <a:ext cx="3108325" cy="66742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3600" b="1" dirty="0">
                <a:solidFill>
                  <a:schemeClr val="bg1"/>
                </a:solidFill>
                <a:latin typeface="Montserrat Black" charset="0"/>
                <a:ea typeface="Open Sans ExtraBold" charset="0"/>
                <a:cs typeface="Open Sans ExtraBold" charset="0"/>
              </a:rPr>
              <a:t>일정관리</a:t>
            </a:r>
          </a:p>
        </p:txBody>
      </p:sp>
    </p:spTree>
    <p:extLst>
      <p:ext uri="{BB962C8B-B14F-4D97-AF65-F5344CB8AC3E}">
        <p14:creationId xmlns:p14="http://schemas.microsoft.com/office/powerpoint/2010/main" val="224626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493021" y="134304"/>
            <a:ext cx="1546579" cy="430140"/>
            <a:chOff x="10645421" y="134304"/>
            <a:chExt cx="1546579" cy="430140"/>
          </a:xfrm>
        </p:grpSpPr>
        <p:sp>
          <p:nvSpPr>
            <p:cNvPr id="7" name="사각형: 둥근 모서리 5">
              <a:extLst>
                <a:ext uri="{FF2B5EF4-FFF2-40B4-BE49-F238E27FC236}">
                  <a16:creationId xmlns:a16="http://schemas.microsoft.com/office/drawing/2014/main" id="{E39C6DAF-F5AE-4B7D-B6ED-EBFC346E74AE}"/>
                </a:ext>
              </a:extLst>
            </p:cNvPr>
            <p:cNvSpPr/>
            <p:nvPr/>
          </p:nvSpPr>
          <p:spPr>
            <a:xfrm>
              <a:off x="10645422" y="134304"/>
              <a:ext cx="1546578" cy="430140"/>
            </a:xfrm>
            <a:prstGeom prst="roundRect">
              <a:avLst>
                <a:gd name="adj" fmla="val 9209"/>
              </a:avLst>
            </a:prstGeom>
            <a:solidFill>
              <a:srgbClr val="1F6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4ECA33-C16A-40B0-9B41-56E08F949EA6}"/>
                </a:ext>
              </a:extLst>
            </p:cNvPr>
            <p:cNvSpPr txBox="1"/>
            <p:nvPr/>
          </p:nvSpPr>
          <p:spPr>
            <a:xfrm>
              <a:off x="10645421" y="164334"/>
              <a:ext cx="1546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일정관리</a:t>
              </a:r>
            </a:p>
          </p:txBody>
        </p:sp>
      </p:grpSp>
      <p:sp>
        <p:nvSpPr>
          <p:cNvPr id="15" name="Rect 0"/>
          <p:cNvSpPr txBox="1">
            <a:spLocks/>
          </p:cNvSpPr>
          <p:nvPr/>
        </p:nvSpPr>
        <p:spPr>
          <a:xfrm>
            <a:off x="900000" y="900000"/>
            <a:ext cx="4281805" cy="4616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spAutoFit/>
          </a:bodyPr>
          <a:lstStyle/>
          <a:p>
            <a:r>
              <a:rPr lang="en-US" sz="3000" b="1" dirty="0">
                <a:solidFill>
                  <a:srgbClr val="1F62E3"/>
                </a:solidFill>
                <a:latin typeface="Lato" charset="0"/>
              </a:rPr>
              <a:t>SCHEDULE</a:t>
            </a:r>
            <a:endParaRPr lang="ko-KR" altLang="en-US" sz="3000" b="1" dirty="0">
              <a:solidFill>
                <a:srgbClr val="1F62E3"/>
              </a:solidFill>
              <a:latin typeface="Lato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F53B56-5445-49F2-8989-3C5F9327A270}"/>
              </a:ext>
            </a:extLst>
          </p:cNvPr>
          <p:cNvGrpSpPr/>
          <p:nvPr/>
        </p:nvGrpSpPr>
        <p:grpSpPr>
          <a:xfrm>
            <a:off x="899999" y="1905092"/>
            <a:ext cx="11047562" cy="4344787"/>
            <a:chOff x="3157248" y="2428875"/>
            <a:chExt cx="6076471" cy="3562022"/>
          </a:xfrm>
          <a:solidFill>
            <a:schemeClr val="bg1">
              <a:lumMod val="95000"/>
            </a:schemeClr>
          </a:solidFill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59A9A4A1-EF87-4F2E-95BE-590E3659D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036" y="2428911"/>
              <a:ext cx="6058896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3E4C5BA6-69BF-4A78-8817-B3683896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7248" y="2428911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03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94BBDE3F-D2C6-41D8-AB99-23E1161F6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43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06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EC8DDB22-97D5-48EB-A236-C0ADC6417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72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07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80BB2903-B165-4436-8285-4B5CFA388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00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08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Rectangle 8">
              <a:extLst>
                <a:ext uri="{FF2B5EF4-FFF2-40B4-BE49-F238E27FC236}">
                  <a16:creationId xmlns:a16="http://schemas.microsoft.com/office/drawing/2014/main" id="{B03A87E8-160E-40A0-96BA-E30EAD045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29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09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3" name="Rectangle 9">
              <a:extLst>
                <a:ext uri="{FF2B5EF4-FFF2-40B4-BE49-F238E27FC236}">
                  <a16:creationId xmlns:a16="http://schemas.microsoft.com/office/drawing/2014/main" id="{A4F2A89C-2FFA-4788-845A-675F21548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57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10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C37B6033-11C7-45B0-94D8-E6748211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086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13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Rectangle 11">
              <a:extLst>
                <a:ext uri="{FF2B5EF4-FFF2-40B4-BE49-F238E27FC236}">
                  <a16:creationId xmlns:a16="http://schemas.microsoft.com/office/drawing/2014/main" id="{ABA04E34-DC2E-41C7-96D7-C0F8910C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14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14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Rectangle 12">
              <a:extLst>
                <a:ext uri="{FF2B5EF4-FFF2-40B4-BE49-F238E27FC236}">
                  <a16:creationId xmlns:a16="http://schemas.microsoft.com/office/drawing/2014/main" id="{D1DB46AE-441B-4EB4-A337-A428FCF75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43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15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50174A41-7E93-406D-802E-8D488D642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571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16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6CC790C1-809D-4B0A-9617-248FF5047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400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27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5C2A093C-36AB-4F74-B6B3-B99C70AB3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285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23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Line 16">
              <a:extLst>
                <a:ext uri="{FF2B5EF4-FFF2-40B4-BE49-F238E27FC236}">
                  <a16:creationId xmlns:a16="http://schemas.microsoft.com/office/drawing/2014/main" id="{F6746167-B28E-4B61-AC33-C71703985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5371" y="2787127"/>
              <a:ext cx="6068348" cy="0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Line 17">
              <a:extLst>
                <a:ext uri="{FF2B5EF4-FFF2-40B4-BE49-F238E27FC236}">
                  <a16:creationId xmlns:a16="http://schemas.microsoft.com/office/drawing/2014/main" id="{19743668-1EED-4412-B3F3-DCC67567D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Line 18">
              <a:extLst>
                <a:ext uri="{FF2B5EF4-FFF2-40B4-BE49-F238E27FC236}">
                  <a16:creationId xmlns:a16="http://schemas.microsoft.com/office/drawing/2014/main" id="{F78D2523-EB37-4EE4-8F6F-61679EBDC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284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7E8164CF-9ED1-4A9A-92FA-61F20E2C2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Line 20">
              <a:extLst>
                <a:ext uri="{FF2B5EF4-FFF2-40B4-BE49-F238E27FC236}">
                  <a16:creationId xmlns:a16="http://schemas.microsoft.com/office/drawing/2014/main" id="{4D54585A-BB92-484A-B2F5-2E46CF69A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94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1C48341C-E5D4-4595-BA15-D7B824A00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769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F22089BE-1629-4358-B9D9-02C3A921B4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7" name="Line 23">
              <a:extLst>
                <a:ext uri="{FF2B5EF4-FFF2-40B4-BE49-F238E27FC236}">
                  <a16:creationId xmlns:a16="http://schemas.microsoft.com/office/drawing/2014/main" id="{99AE5630-0E04-4133-9963-8460AC02B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Line 24">
              <a:extLst>
                <a:ext uri="{FF2B5EF4-FFF2-40B4-BE49-F238E27FC236}">
                  <a16:creationId xmlns:a16="http://schemas.microsoft.com/office/drawing/2014/main" id="{F9497AEF-3732-44E3-8A7B-39B7BCE57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255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Line 25">
              <a:extLst>
                <a:ext uri="{FF2B5EF4-FFF2-40B4-BE49-F238E27FC236}">
                  <a16:creationId xmlns:a16="http://schemas.microsoft.com/office/drawing/2014/main" id="{4FC2CF7E-1044-4BE2-BC2B-ED9F2E5AE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083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BFE845C-00E4-4D09-801E-A5938EA74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Line 27">
              <a:extLst>
                <a:ext uri="{FF2B5EF4-FFF2-40B4-BE49-F238E27FC236}">
                  <a16:creationId xmlns:a16="http://schemas.microsoft.com/office/drawing/2014/main" id="{8B1D2928-E889-4685-A82D-1CFBE9D54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7407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F15E0A-0909-4CA9-98B7-FCFFAB5683EB}"/>
                </a:ext>
              </a:extLst>
            </p:cNvPr>
            <p:cNvSpPr txBox="1"/>
            <p:nvPr/>
          </p:nvSpPr>
          <p:spPr>
            <a:xfrm>
              <a:off x="3209002" y="3047986"/>
              <a:ext cx="364526" cy="20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주제선정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38732A-F19F-4025-A3DF-1519CB263513}"/>
                </a:ext>
              </a:extLst>
            </p:cNvPr>
            <p:cNvSpPr txBox="1"/>
            <p:nvPr/>
          </p:nvSpPr>
          <p:spPr>
            <a:xfrm>
              <a:off x="3819534" y="3951840"/>
              <a:ext cx="827720" cy="20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데이터 </a:t>
              </a:r>
              <a:r>
                <a:rPr lang="ko-KR" altLang="en-US" sz="1000" b="1" spc="-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전처리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및 분석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59F363-5B7B-44C8-8B5C-F94B52290944}"/>
                </a:ext>
              </a:extLst>
            </p:cNvPr>
            <p:cNvSpPr txBox="1"/>
            <p:nvPr/>
          </p:nvSpPr>
          <p:spPr>
            <a:xfrm>
              <a:off x="3210078" y="3515379"/>
              <a:ext cx="354137" cy="20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업무분장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F7F76FD-DD5F-4A49-B48C-EAEDAFA2D94E}"/>
                </a:ext>
              </a:extLst>
            </p:cNvPr>
            <p:cNvSpPr txBox="1"/>
            <p:nvPr/>
          </p:nvSpPr>
          <p:spPr>
            <a:xfrm>
              <a:off x="5214464" y="4369687"/>
              <a:ext cx="1199797" cy="20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그래프 시각화 및 그래프 분석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89E0E-8265-4208-A9B9-A3D393E64574}"/>
                </a:ext>
              </a:extLst>
            </p:cNvPr>
            <p:cNvSpPr txBox="1"/>
            <p:nvPr/>
          </p:nvSpPr>
          <p:spPr>
            <a:xfrm>
              <a:off x="5263288" y="4781501"/>
              <a:ext cx="1326939" cy="20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웹 </a:t>
              </a:r>
              <a:r>
                <a:rPr lang="ko-KR" altLang="en-US" sz="1000" b="1" spc="-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크롤링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및 </a:t>
              </a:r>
              <a:r>
                <a:rPr lang="ko-KR" altLang="en-US" sz="1000" b="1" spc="-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워드클라우드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0B1518B-2DFE-4E3B-B868-60F1D3BC4EC6}"/>
                </a:ext>
              </a:extLst>
            </p:cNvPr>
            <p:cNvCxnSpPr>
              <a:cxnSpLocks/>
            </p:cNvCxnSpPr>
            <p:nvPr/>
          </p:nvCxnSpPr>
          <p:spPr>
            <a:xfrm>
              <a:off x="3191069" y="2929431"/>
              <a:ext cx="396421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51B97533-EF72-407A-AA4F-EC2E8AE6DF3D}"/>
                </a:ext>
              </a:extLst>
            </p:cNvPr>
            <p:cNvCxnSpPr>
              <a:cxnSpLocks/>
            </p:cNvCxnSpPr>
            <p:nvPr/>
          </p:nvCxnSpPr>
          <p:spPr>
            <a:xfrm>
              <a:off x="3187237" y="3367712"/>
              <a:ext cx="39981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8BF5B2B-4DB4-45F4-AC9A-E149882B96AF}"/>
                </a:ext>
              </a:extLst>
            </p:cNvPr>
            <p:cNvCxnSpPr>
              <a:cxnSpLocks/>
            </p:cNvCxnSpPr>
            <p:nvPr/>
          </p:nvCxnSpPr>
          <p:spPr>
            <a:xfrm>
              <a:off x="3633702" y="3828189"/>
              <a:ext cx="1385712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76A15564-A4B3-4181-A103-D8978B3C9C9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966" y="4211963"/>
              <a:ext cx="324260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9B62415-F7F0-4E08-89AE-06665972FAC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966" y="4674277"/>
              <a:ext cx="3756034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Line 18">
              <a:extLst>
                <a:ext uri="{FF2B5EF4-FFF2-40B4-BE49-F238E27FC236}">
                  <a16:creationId xmlns:a16="http://schemas.microsoft.com/office/drawing/2014/main" id="{F9B8D598-E39F-4D01-A186-67474ED38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08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8" name="Rectangle 15">
              <a:extLst>
                <a:ext uri="{FF2B5EF4-FFF2-40B4-BE49-F238E27FC236}">
                  <a16:creationId xmlns:a16="http://schemas.microsoft.com/office/drawing/2014/main" id="{930AB6BF-106A-4C80-8390-09B87622B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6263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24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0884D25-C93F-448E-8997-CF51DCC0BD0E}"/>
              </a:ext>
            </a:extLst>
          </p:cNvPr>
          <p:cNvCxnSpPr>
            <a:cxnSpLocks/>
          </p:cNvCxnSpPr>
          <p:nvPr/>
        </p:nvCxnSpPr>
        <p:spPr>
          <a:xfrm>
            <a:off x="2645777" y="5177618"/>
            <a:ext cx="760835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4A72032-00E4-45FA-B3AC-5F6EEB47662D}"/>
              </a:ext>
            </a:extLst>
          </p:cNvPr>
          <p:cNvSpPr txBox="1"/>
          <p:nvPr/>
        </p:nvSpPr>
        <p:spPr>
          <a:xfrm>
            <a:off x="10332564" y="5573916"/>
            <a:ext cx="2412493" cy="25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수정 및 보완 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06B89A5-2141-40F6-A32D-BEF3D8F2A0D1}"/>
              </a:ext>
            </a:extLst>
          </p:cNvPr>
          <p:cNvCxnSpPr>
            <a:cxnSpLocks/>
          </p:cNvCxnSpPr>
          <p:nvPr/>
        </p:nvCxnSpPr>
        <p:spPr>
          <a:xfrm>
            <a:off x="10254132" y="5500801"/>
            <a:ext cx="1677199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1E3E941-A6A6-4F15-8550-D54F19A013C9}"/>
              </a:ext>
            </a:extLst>
          </p:cNvPr>
          <p:cNvCxnSpPr>
            <a:cxnSpLocks/>
          </p:cNvCxnSpPr>
          <p:nvPr/>
        </p:nvCxnSpPr>
        <p:spPr>
          <a:xfrm>
            <a:off x="961489" y="2660254"/>
            <a:ext cx="70903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0F37CF4-6E65-452D-AE96-FC5C76260097}"/>
              </a:ext>
            </a:extLst>
          </p:cNvPr>
          <p:cNvCxnSpPr>
            <a:cxnSpLocks/>
          </p:cNvCxnSpPr>
          <p:nvPr/>
        </p:nvCxnSpPr>
        <p:spPr>
          <a:xfrm>
            <a:off x="972393" y="3167761"/>
            <a:ext cx="70903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22BCE96-CF46-469F-A85B-A894F2CD5F06}"/>
              </a:ext>
            </a:extLst>
          </p:cNvPr>
          <p:cNvCxnSpPr>
            <a:cxnSpLocks/>
          </p:cNvCxnSpPr>
          <p:nvPr/>
        </p:nvCxnSpPr>
        <p:spPr>
          <a:xfrm>
            <a:off x="1766235" y="3728534"/>
            <a:ext cx="3361861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182CA37-6EB3-408A-9C95-3EE6FC12ABAE}"/>
              </a:ext>
            </a:extLst>
          </p:cNvPr>
          <p:cNvCxnSpPr>
            <a:cxnSpLocks/>
          </p:cNvCxnSpPr>
          <p:nvPr/>
        </p:nvCxnSpPr>
        <p:spPr>
          <a:xfrm>
            <a:off x="2645777" y="3203725"/>
            <a:ext cx="70903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F4B903A-1743-454A-9F0F-F4B72CB7753D}"/>
              </a:ext>
            </a:extLst>
          </p:cNvPr>
          <p:cNvSpPr txBox="1"/>
          <p:nvPr/>
        </p:nvSpPr>
        <p:spPr>
          <a:xfrm>
            <a:off x="6000973" y="5441910"/>
            <a:ext cx="860381" cy="25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Ppt</a:t>
            </a: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65D66A8-EFDD-4CF1-B39A-7F26D24C548A}"/>
              </a:ext>
            </a:extLst>
          </p:cNvPr>
          <p:cNvCxnSpPr>
            <a:cxnSpLocks/>
          </p:cNvCxnSpPr>
          <p:nvPr/>
        </p:nvCxnSpPr>
        <p:spPr>
          <a:xfrm>
            <a:off x="2591683" y="4248014"/>
            <a:ext cx="249877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559A1B-532A-4B5E-966A-35F51CB894D0}"/>
              </a:ext>
            </a:extLst>
          </p:cNvPr>
          <p:cNvCxnSpPr>
            <a:cxnSpLocks/>
          </p:cNvCxnSpPr>
          <p:nvPr/>
        </p:nvCxnSpPr>
        <p:spPr>
          <a:xfrm>
            <a:off x="2600561" y="4783593"/>
            <a:ext cx="2489908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8FCE1C7-4AAD-4139-BCA8-103BCED09186}"/>
              </a:ext>
            </a:extLst>
          </p:cNvPr>
          <p:cNvCxnSpPr>
            <a:cxnSpLocks/>
          </p:cNvCxnSpPr>
          <p:nvPr/>
        </p:nvCxnSpPr>
        <p:spPr>
          <a:xfrm>
            <a:off x="2645777" y="5312056"/>
            <a:ext cx="2444683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1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2E3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180"/>
          <p:cNvSpPr txBox="1">
            <a:spLocks/>
          </p:cNvSpPr>
          <p:nvPr/>
        </p:nvSpPr>
        <p:spPr>
          <a:xfrm>
            <a:off x="401955" y="994410"/>
            <a:ext cx="3636645" cy="66742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3600" b="1" dirty="0">
                <a:solidFill>
                  <a:schemeClr val="bg1"/>
                </a:solidFill>
                <a:latin typeface="Montserrat Black" charset="0"/>
                <a:ea typeface="Open Sans ExtraBold" charset="0"/>
                <a:cs typeface="Open Sans ExtraBold" charset="0"/>
              </a:rPr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186184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3D972AF-3279-4425-99E3-F9CD264A5858}"/>
              </a:ext>
            </a:extLst>
          </p:cNvPr>
          <p:cNvSpPr/>
          <p:nvPr/>
        </p:nvSpPr>
        <p:spPr>
          <a:xfrm>
            <a:off x="7008459" y="1994326"/>
            <a:ext cx="2501864" cy="418891"/>
          </a:xfrm>
          <a:prstGeom prst="roundRect">
            <a:avLst>
              <a:gd name="adj" fmla="val 8448"/>
            </a:avLst>
          </a:pr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670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데이터 수집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5D3D0-B783-4041-926D-4C537321B07A}"/>
              </a:ext>
            </a:extLst>
          </p:cNvPr>
          <p:cNvSpPr txBox="1"/>
          <p:nvPr/>
        </p:nvSpPr>
        <p:spPr>
          <a:xfrm>
            <a:off x="6973232" y="4999475"/>
            <a:ext cx="3116849" cy="1322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>
              <a:lnSpc>
                <a:spcPct val="200000"/>
              </a:lnSpc>
            </a:pPr>
            <a:r>
              <a:rPr lang="ko-KR" altLang="en-US" sz="1400" dirty="0" err="1"/>
              <a:t>일자별</a:t>
            </a:r>
            <a:r>
              <a:rPr lang="ko-KR" altLang="en-US" sz="1400" dirty="0"/>
              <a:t> 국제유가</a:t>
            </a:r>
            <a:r>
              <a:rPr lang="en-US" altLang="ko-KR" sz="1400" dirty="0"/>
              <a:t>(Dubai, Brent, WTI)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정유사별 주간 공급가격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주유소별 일 판매가격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C07170-425B-4841-8CC7-532FA425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444" y="2605581"/>
            <a:ext cx="2141414" cy="1492500"/>
          </a:xfrm>
          <a:prstGeom prst="rect">
            <a:avLst/>
          </a:prstGeom>
          <a:ln>
            <a:solidFill>
              <a:srgbClr val="E8F6FD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586CFC-CCE4-45CE-A910-AA9C79D25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37" y="2605580"/>
            <a:ext cx="2141414" cy="1638895"/>
          </a:xfrm>
          <a:prstGeom prst="rect">
            <a:avLst/>
          </a:prstGeom>
          <a:ln>
            <a:solidFill>
              <a:srgbClr val="E8F6FD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F61F13-67B2-40E0-836C-A7134C48BCA8}"/>
              </a:ext>
            </a:extLst>
          </p:cNvPr>
          <p:cNvSpPr txBox="1"/>
          <p:nvPr/>
        </p:nvSpPr>
        <p:spPr>
          <a:xfrm>
            <a:off x="1653178" y="4900647"/>
            <a:ext cx="262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400">
                <a:solidFill>
                  <a:srgbClr val="1F62E3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일자별</a:t>
            </a:r>
            <a:r>
              <a:rPr lang="ko-KR" altLang="en-US" dirty="0">
                <a:solidFill>
                  <a:schemeClr val="tx1"/>
                </a:solidFill>
              </a:rPr>
              <a:t> 원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달러 환율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F6C979-B74A-4B3F-986B-F650ED0CB523}"/>
              </a:ext>
            </a:extLst>
          </p:cNvPr>
          <p:cNvSpPr txBox="1"/>
          <p:nvPr/>
        </p:nvSpPr>
        <p:spPr>
          <a:xfrm>
            <a:off x="1526874" y="4330532"/>
            <a:ext cx="262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>
                <a:solidFill>
                  <a:srgbClr val="1F62E3"/>
                </a:solidFill>
                <a:hlinkClick r:id="rId4"/>
              </a:rPr>
              <a:t>https://ecos.bok.or.kr/</a:t>
            </a:r>
            <a:endParaRPr lang="en-US" altLang="ko-KR" sz="1400" dirty="0">
              <a:solidFill>
                <a:srgbClr val="1F62E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9A4CDE-D333-4162-AED1-ABEF7A398123}"/>
              </a:ext>
            </a:extLst>
          </p:cNvPr>
          <p:cNvSpPr txBox="1"/>
          <p:nvPr/>
        </p:nvSpPr>
        <p:spPr>
          <a:xfrm>
            <a:off x="7089179" y="4330532"/>
            <a:ext cx="2385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>
                <a:solidFill>
                  <a:srgbClr val="1F62E3"/>
                </a:solidFill>
                <a:hlinkClick r:id="rId5"/>
              </a:rPr>
              <a:t>https://www.opinet.co.kr/</a:t>
            </a:r>
            <a:endParaRPr lang="en-US" altLang="ko-KR" sz="1400" dirty="0">
              <a:solidFill>
                <a:srgbClr val="1F62E3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5232F7B-1415-457C-BDC8-530E1D4BF992}"/>
              </a:ext>
            </a:extLst>
          </p:cNvPr>
          <p:cNvSpPr/>
          <p:nvPr/>
        </p:nvSpPr>
        <p:spPr>
          <a:xfrm>
            <a:off x="1578214" y="1994325"/>
            <a:ext cx="2501864" cy="418891"/>
          </a:xfrm>
          <a:prstGeom prst="roundRect">
            <a:avLst>
              <a:gd name="adj" fmla="val 8448"/>
            </a:avLst>
          </a:pr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5C4690-3BBC-4ACE-852D-EB61177AFF10}"/>
              </a:ext>
            </a:extLst>
          </p:cNvPr>
          <p:cNvSpPr txBox="1"/>
          <p:nvPr/>
        </p:nvSpPr>
        <p:spPr>
          <a:xfrm>
            <a:off x="1510565" y="2067297"/>
            <a:ext cx="262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한국은행 </a:t>
            </a:r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경제통계시스템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4909D-8B30-4CC4-8813-F40D437F8469}"/>
              </a:ext>
            </a:extLst>
          </p:cNvPr>
          <p:cNvSpPr txBox="1"/>
          <p:nvPr/>
        </p:nvSpPr>
        <p:spPr>
          <a:xfrm>
            <a:off x="6999866" y="2061735"/>
            <a:ext cx="256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한국석유공사 </a:t>
            </a:r>
            <a:r>
              <a:rPr lang="en-US" altLang="ko-KR" dirty="0"/>
              <a:t>- </a:t>
            </a:r>
            <a:r>
              <a:rPr lang="ko-KR" altLang="en-US" dirty="0" err="1"/>
              <a:t>오피넷</a:t>
            </a:r>
            <a:endParaRPr lang="en-US" altLang="ko-KR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0493021" y="134304"/>
            <a:ext cx="1546579" cy="430140"/>
            <a:chOff x="10645421" y="134304"/>
            <a:chExt cx="1546579" cy="430140"/>
          </a:xfrm>
        </p:grpSpPr>
        <p:sp>
          <p:nvSpPr>
            <p:cNvPr id="32" name="사각형: 둥근 모서리 5">
              <a:extLst>
                <a:ext uri="{FF2B5EF4-FFF2-40B4-BE49-F238E27FC236}">
                  <a16:creationId xmlns:a16="http://schemas.microsoft.com/office/drawing/2014/main" id="{E39C6DAF-F5AE-4B7D-B6ED-EBFC346E74AE}"/>
                </a:ext>
              </a:extLst>
            </p:cNvPr>
            <p:cNvSpPr/>
            <p:nvPr/>
          </p:nvSpPr>
          <p:spPr>
            <a:xfrm>
              <a:off x="10645422" y="134304"/>
              <a:ext cx="1546578" cy="430140"/>
            </a:xfrm>
            <a:prstGeom prst="roundRect">
              <a:avLst>
                <a:gd name="adj" fmla="val 9209"/>
              </a:avLst>
            </a:prstGeom>
            <a:solidFill>
              <a:srgbClr val="1F6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4ECA33-C16A-40B0-9B41-56E08F949EA6}"/>
                </a:ext>
              </a:extLst>
            </p:cNvPr>
            <p:cNvSpPr txBox="1"/>
            <p:nvPr/>
          </p:nvSpPr>
          <p:spPr>
            <a:xfrm>
              <a:off x="10645421" y="164334"/>
              <a:ext cx="1546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데이터 수집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9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493021" y="134304"/>
            <a:ext cx="1546579" cy="430140"/>
            <a:chOff x="10645421" y="134304"/>
            <a:chExt cx="1546579" cy="430140"/>
          </a:xfrm>
        </p:grpSpPr>
        <p:sp>
          <p:nvSpPr>
            <p:cNvPr id="2" name="사각형: 둥근 모서리 5">
              <a:extLst>
                <a:ext uri="{FF2B5EF4-FFF2-40B4-BE49-F238E27FC236}">
                  <a16:creationId xmlns:a16="http://schemas.microsoft.com/office/drawing/2014/main" id="{E39C6DAF-F5AE-4B7D-B6ED-EBFC346E74AE}"/>
                </a:ext>
              </a:extLst>
            </p:cNvPr>
            <p:cNvSpPr/>
            <p:nvPr/>
          </p:nvSpPr>
          <p:spPr>
            <a:xfrm>
              <a:off x="10645422" y="134304"/>
              <a:ext cx="1546578" cy="430140"/>
            </a:xfrm>
            <a:prstGeom prst="roundRect">
              <a:avLst>
                <a:gd name="adj" fmla="val 9209"/>
              </a:avLst>
            </a:prstGeom>
            <a:solidFill>
              <a:srgbClr val="1F6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4ECA33-C16A-40B0-9B41-56E08F949EA6}"/>
                </a:ext>
              </a:extLst>
            </p:cNvPr>
            <p:cNvSpPr txBox="1"/>
            <p:nvPr/>
          </p:nvSpPr>
          <p:spPr>
            <a:xfrm>
              <a:off x="10645421" y="164334"/>
              <a:ext cx="1546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전처리</a:t>
              </a: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6" y="2669563"/>
            <a:ext cx="4640616" cy="3666898"/>
          </a:xfrm>
          <a:prstGeom prst="rect">
            <a:avLst/>
          </a:prstGeom>
          <a:noFill/>
          <a:ln w="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  <a:effectLst>
            <a:outerShdw blurRad="381000" dist="419100" dir="5400000" sx="93000" sy="93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920980" y="4521200"/>
            <a:ext cx="41302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6" name="구부러진 연결선 15"/>
          <p:cNvCxnSpPr>
            <a:cxnSpLocks/>
          </p:cNvCxnSpPr>
          <p:nvPr/>
        </p:nvCxnSpPr>
        <p:spPr>
          <a:xfrm>
            <a:off x="5334000" y="4711700"/>
            <a:ext cx="1286409" cy="483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 0"/>
          <p:cNvSpPr txBox="1">
            <a:spLocks/>
          </p:cNvSpPr>
          <p:nvPr/>
        </p:nvSpPr>
        <p:spPr>
          <a:xfrm>
            <a:off x="900000" y="900000"/>
            <a:ext cx="4281805" cy="4616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spAutoFit/>
          </a:bodyPr>
          <a:lstStyle/>
          <a:p>
            <a:r>
              <a:rPr lang="en-US" sz="3000" b="1" dirty="0">
                <a:solidFill>
                  <a:srgbClr val="1F62E3"/>
                </a:solidFill>
                <a:latin typeface="Lato" charset="0"/>
              </a:rPr>
              <a:t>Download</a:t>
            </a:r>
            <a:endParaRPr lang="ko-KR" altLang="en-US" sz="3000" b="1" dirty="0">
              <a:solidFill>
                <a:srgbClr val="1F62E3"/>
              </a:solidFill>
              <a:latin typeface="Lato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20505A-A014-4F8B-8166-DCCAF7AAC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409" y="4057095"/>
            <a:ext cx="5180675" cy="21689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E597C3-304F-44F9-B72E-9D680905A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409" y="1213052"/>
            <a:ext cx="5180675" cy="24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20642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edoka One - Calibri Light">
      <a:majorFont>
        <a:latin typeface="Fredoka One"/>
        <a:ea typeface="Arial Unicode MS"/>
        <a:cs typeface=""/>
      </a:majorFont>
      <a:minorFont>
        <a:latin typeface="Calibri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62E3"/>
        </a:solidFill>
        <a:ln>
          <a:noFill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280</Words>
  <Application>Microsoft Office PowerPoint</Application>
  <PresentationFormat>와이드스크린</PresentationFormat>
  <Paragraphs>89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Fredoka One</vt:lpstr>
      <vt:lpstr>HY헤드라인M</vt:lpstr>
      <vt:lpstr>Lato</vt:lpstr>
      <vt:lpstr>mg</vt:lpstr>
      <vt:lpstr>Arial</vt:lpstr>
      <vt:lpstr>Bahnschrift Condensed</vt:lpstr>
      <vt:lpstr>Calibri Light</vt:lpstr>
      <vt:lpstr>Montserrat Black</vt:lpstr>
      <vt:lpstr>open sans</vt:lpstr>
      <vt:lpstr>나눔고딕</vt:lpstr>
      <vt:lpstr>맑은 고딕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정 상훈</cp:lastModifiedBy>
  <cp:revision>341</cp:revision>
  <dcterms:created xsi:type="dcterms:W3CDTF">2019-04-06T05:20:47Z</dcterms:created>
  <dcterms:modified xsi:type="dcterms:W3CDTF">2021-09-09T15:39:44Z</dcterms:modified>
</cp:coreProperties>
</file>