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9" r:id="rId3"/>
    <p:sldId id="260" r:id="rId4"/>
    <p:sldId id="258" r:id="rId5"/>
    <p:sldId id="261" r:id="rId6"/>
    <p:sldId id="262"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DF246-08AF-41F3-9D6A-D44B221DAEA6}" type="datetimeFigureOut">
              <a:rPr lang="en-IN" smtClean="0"/>
              <a:t>24-02-2022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6D11A-9727-4187-9FA7-7855B7B72BF3}" type="slidenum">
              <a:rPr lang="en-IN" smtClean="0"/>
              <a:t>‹#›</a:t>
            </a:fld>
            <a:endParaRPr lang="en-IN"/>
          </a:p>
        </p:txBody>
      </p:sp>
    </p:spTree>
    <p:extLst>
      <p:ext uri="{BB962C8B-B14F-4D97-AF65-F5344CB8AC3E}">
        <p14:creationId xmlns:p14="http://schemas.microsoft.com/office/powerpoint/2010/main" val="40875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71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57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017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22"/>
        <p:cNvGrpSpPr/>
        <p:nvPr/>
      </p:nvGrpSpPr>
      <p:grpSpPr>
        <a:xfrm>
          <a:off x="0" y="0"/>
          <a:ext cx="0" cy="0"/>
          <a:chOff x="0" y="0"/>
          <a:chExt cx="0" cy="0"/>
        </a:xfrm>
      </p:grpSpPr>
      <p:grpSp>
        <p:nvGrpSpPr>
          <p:cNvPr id="23" name="Google Shape;23;p8"/>
          <p:cNvGrpSpPr/>
          <p:nvPr/>
        </p:nvGrpSpPr>
        <p:grpSpPr>
          <a:xfrm>
            <a:off x="0" y="-2373"/>
            <a:ext cx="12192000" cy="6867027"/>
            <a:chOff x="0" y="-2373"/>
            <a:chExt cx="12192000" cy="6867027"/>
          </a:xfrm>
        </p:grpSpPr>
        <p:sp>
          <p:nvSpPr>
            <p:cNvPr id="24" name="Google Shape;24;p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8"/>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8"/>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8"/>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8"/>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chemeClr val="accent1"/>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3" name="Google Shape;33;p8"/>
          <p:cNvSpPr txBox="1">
            <a:spLocks noGrp="1"/>
          </p:cNvSpPr>
          <p:nvPr>
            <p:ph type="dt" idx="10"/>
          </p:nvPr>
        </p:nvSpPr>
        <p:spPr>
          <a:xfrm rot="5400000">
            <a:off x="10089390" y="1792223"/>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rot="5400000">
            <a:off x="8959592" y="3226820"/>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sldNum" idx="12"/>
          </p:nvPr>
        </p:nvSpPr>
        <p:spPr>
          <a:xfrm>
            <a:off x="10351008" y="292608"/>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u="none" strike="noStrike" cap="none">
                <a:solidFill>
                  <a:schemeClr val="lt1"/>
                </a:solidFill>
                <a:latin typeface="Century Gothic"/>
                <a:ea typeface="Century Gothic"/>
                <a:cs typeface="Century Gothic"/>
                <a:sym typeface="Century Gothic"/>
              </a:defRPr>
            </a:lvl1pPr>
            <a:lvl2pPr marL="0" lvl="1" indent="0" algn="ctr">
              <a:spcBef>
                <a:spcPts val="0"/>
              </a:spcBef>
              <a:buNone/>
              <a:defRPr sz="2800" b="0" i="0" u="none" strike="noStrike" cap="none">
                <a:solidFill>
                  <a:schemeClr val="lt1"/>
                </a:solidFill>
                <a:latin typeface="Century Gothic"/>
                <a:ea typeface="Century Gothic"/>
                <a:cs typeface="Century Gothic"/>
                <a:sym typeface="Century Gothic"/>
              </a:defRPr>
            </a:lvl2pPr>
            <a:lvl3pPr marL="0" lvl="2" indent="0" algn="ctr">
              <a:spcBef>
                <a:spcPts val="0"/>
              </a:spcBef>
              <a:buNone/>
              <a:defRPr sz="2800" b="0" i="0" u="none" strike="noStrike" cap="none">
                <a:solidFill>
                  <a:schemeClr val="lt1"/>
                </a:solidFill>
                <a:latin typeface="Century Gothic"/>
                <a:ea typeface="Century Gothic"/>
                <a:cs typeface="Century Gothic"/>
                <a:sym typeface="Century Gothic"/>
              </a:defRPr>
            </a:lvl3pPr>
            <a:lvl4pPr marL="0" lvl="3" indent="0" algn="ctr">
              <a:spcBef>
                <a:spcPts val="0"/>
              </a:spcBef>
              <a:buNone/>
              <a:defRPr sz="2800" b="0" i="0" u="none" strike="noStrike" cap="none">
                <a:solidFill>
                  <a:schemeClr val="lt1"/>
                </a:solidFill>
                <a:latin typeface="Century Gothic"/>
                <a:ea typeface="Century Gothic"/>
                <a:cs typeface="Century Gothic"/>
                <a:sym typeface="Century Gothic"/>
              </a:defRPr>
            </a:lvl4pPr>
            <a:lvl5pPr marL="0" lvl="4" indent="0" algn="ctr">
              <a:spcBef>
                <a:spcPts val="0"/>
              </a:spcBef>
              <a:buNone/>
              <a:defRPr sz="2800" b="0" i="0" u="none" strike="noStrike" cap="none">
                <a:solidFill>
                  <a:schemeClr val="lt1"/>
                </a:solidFill>
                <a:latin typeface="Century Gothic"/>
                <a:ea typeface="Century Gothic"/>
                <a:cs typeface="Century Gothic"/>
                <a:sym typeface="Century Gothic"/>
              </a:defRPr>
            </a:lvl5pPr>
            <a:lvl6pPr marL="0" lvl="5" indent="0" algn="ctr">
              <a:spcBef>
                <a:spcPts val="0"/>
              </a:spcBef>
              <a:buNone/>
              <a:defRPr sz="2800" b="0" i="0" u="none" strike="noStrike" cap="none">
                <a:solidFill>
                  <a:schemeClr val="lt1"/>
                </a:solidFill>
                <a:latin typeface="Century Gothic"/>
                <a:ea typeface="Century Gothic"/>
                <a:cs typeface="Century Gothic"/>
                <a:sym typeface="Century Gothic"/>
              </a:defRPr>
            </a:lvl6pPr>
            <a:lvl7pPr marL="0" lvl="6" indent="0" algn="ctr">
              <a:spcBef>
                <a:spcPts val="0"/>
              </a:spcBef>
              <a:buNone/>
              <a:defRPr sz="2800" b="0" i="0" u="none" strike="noStrike" cap="none">
                <a:solidFill>
                  <a:schemeClr val="lt1"/>
                </a:solidFill>
                <a:latin typeface="Century Gothic"/>
                <a:ea typeface="Century Gothic"/>
                <a:cs typeface="Century Gothic"/>
                <a:sym typeface="Century Gothic"/>
              </a:defRPr>
            </a:lvl7pPr>
            <a:lvl8pPr marL="0" lvl="7" indent="0" algn="ctr">
              <a:spcBef>
                <a:spcPts val="0"/>
              </a:spcBef>
              <a:buNone/>
              <a:defRPr sz="2800" b="0" i="0" u="none" strike="noStrike" cap="none">
                <a:solidFill>
                  <a:schemeClr val="lt1"/>
                </a:solidFill>
                <a:latin typeface="Century Gothic"/>
                <a:ea typeface="Century Gothic"/>
                <a:cs typeface="Century Gothic"/>
                <a:sym typeface="Century Gothic"/>
              </a:defRPr>
            </a:lvl8pPr>
            <a:lvl9pPr marL="0" lvl="8" indent="0" algn="ctr">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145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5"/>
        <p:cNvGrpSpPr/>
        <p:nvPr/>
      </p:nvGrpSpPr>
      <p:grpSpPr>
        <a:xfrm>
          <a:off x="0" y="0"/>
          <a:ext cx="0" cy="0"/>
          <a:chOff x="0" y="0"/>
          <a:chExt cx="0" cy="0"/>
        </a:xfrm>
      </p:grpSpPr>
      <p:grpSp>
        <p:nvGrpSpPr>
          <p:cNvPr id="126" name="Google Shape;126;p17"/>
          <p:cNvGrpSpPr/>
          <p:nvPr/>
        </p:nvGrpSpPr>
        <p:grpSpPr>
          <a:xfrm>
            <a:off x="0" y="-2373"/>
            <a:ext cx="12192000" cy="6867027"/>
            <a:chOff x="0" y="-2373"/>
            <a:chExt cx="12192000" cy="6867027"/>
          </a:xfrm>
        </p:grpSpPr>
        <p:sp>
          <p:nvSpPr>
            <p:cNvPr id="127" name="Google Shape;127;p1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5" name="Google Shape;135;p1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6" name="Google Shape;136;p17"/>
          <p:cNvSpPr txBox="1">
            <a:spLocks noGrp="1"/>
          </p:cNvSpPr>
          <p:nvPr>
            <p:ph type="title"/>
          </p:nvPr>
        </p:nvSpPr>
        <p:spPr>
          <a:xfrm>
            <a:off x="1154956" y="4966674"/>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a:spLocks noGrp="1"/>
          </p:cNvSpPr>
          <p:nvPr>
            <p:ph type="pic" idx="2"/>
          </p:nvPr>
        </p:nvSpPr>
        <p:spPr>
          <a:xfrm>
            <a:off x="1154955" y="685800"/>
            <a:ext cx="8825658"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8" name="Google Shape;138;p17"/>
          <p:cNvSpPr txBox="1">
            <a:spLocks noGrp="1"/>
          </p:cNvSpPr>
          <p:nvPr>
            <p:ph type="body" idx="1"/>
          </p:nvPr>
        </p:nvSpPr>
        <p:spPr>
          <a:xfrm>
            <a:off x="1154956" y="553666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9" name="Google Shape;139;p1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0349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43"/>
        <p:cNvGrpSpPr/>
        <p:nvPr/>
      </p:nvGrpSpPr>
      <p:grpSpPr>
        <a:xfrm>
          <a:off x="0" y="0"/>
          <a:ext cx="0" cy="0"/>
          <a:chOff x="0" y="0"/>
          <a:chExt cx="0" cy="0"/>
        </a:xfrm>
      </p:grpSpPr>
      <p:grpSp>
        <p:nvGrpSpPr>
          <p:cNvPr id="144" name="Google Shape;144;p18"/>
          <p:cNvGrpSpPr/>
          <p:nvPr/>
        </p:nvGrpSpPr>
        <p:grpSpPr>
          <a:xfrm>
            <a:off x="0" y="-2373"/>
            <a:ext cx="12192000" cy="6867027"/>
            <a:chOff x="0" y="-2373"/>
            <a:chExt cx="12192000" cy="6867027"/>
          </a:xfrm>
        </p:grpSpPr>
        <p:sp>
          <p:nvSpPr>
            <p:cNvPr id="145" name="Google Shape;145;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3" name="Google Shape;153;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4" name="Google Shape;154;p18"/>
          <p:cNvSpPr txBox="1">
            <a:spLocks noGrp="1"/>
          </p:cNvSpPr>
          <p:nvPr>
            <p:ph type="title"/>
          </p:nvPr>
        </p:nvSpPr>
        <p:spPr>
          <a:xfrm>
            <a:off x="1154954" y="1063416"/>
            <a:ext cx="8825659" cy="137975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8"/>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6" name="Google Shape;156;p1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8595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60"/>
        <p:cNvGrpSpPr/>
        <p:nvPr/>
      </p:nvGrpSpPr>
      <p:grpSpPr>
        <a:xfrm>
          <a:off x="0" y="0"/>
          <a:ext cx="0" cy="0"/>
          <a:chOff x="0" y="0"/>
          <a:chExt cx="0" cy="0"/>
        </a:xfrm>
      </p:grpSpPr>
      <p:grpSp>
        <p:nvGrpSpPr>
          <p:cNvPr id="161" name="Google Shape;161;p19"/>
          <p:cNvGrpSpPr/>
          <p:nvPr/>
        </p:nvGrpSpPr>
        <p:grpSpPr>
          <a:xfrm>
            <a:off x="0" y="-2373"/>
            <a:ext cx="12192000" cy="6867027"/>
            <a:chOff x="0" y="-2373"/>
            <a:chExt cx="12192000" cy="6867027"/>
          </a:xfrm>
        </p:grpSpPr>
        <p:sp>
          <p:nvSpPr>
            <p:cNvPr id="162" name="Google Shape;162;p1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1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19"/>
          <p:cNvSpPr txBox="1"/>
          <p:nvPr/>
        </p:nvSpPr>
        <p:spPr>
          <a:xfrm>
            <a:off x="9719438" y="2631815"/>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chemeClr val="accent1"/>
                </a:solidFill>
                <a:latin typeface="Arial"/>
                <a:ea typeface="Arial"/>
                <a:cs typeface="Arial"/>
                <a:sym typeface="Arial"/>
              </a:rPr>
              <a:t>”</a:t>
            </a:r>
            <a:endParaRPr/>
          </a:p>
        </p:txBody>
      </p:sp>
      <p:sp>
        <p:nvSpPr>
          <p:cNvPr id="172" name="Google Shape;172;p19"/>
          <p:cNvSpPr txBox="1"/>
          <p:nvPr/>
        </p:nvSpPr>
        <p:spPr>
          <a:xfrm>
            <a:off x="898295" y="591093"/>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chemeClr val="accent1"/>
                </a:solidFill>
                <a:latin typeface="Arial"/>
                <a:ea typeface="Arial"/>
                <a:cs typeface="Arial"/>
                <a:sym typeface="Arial"/>
              </a:rPr>
              <a:t>“</a:t>
            </a:r>
            <a:endParaRPr/>
          </a:p>
        </p:txBody>
      </p:sp>
      <p:sp>
        <p:nvSpPr>
          <p:cNvPr id="173" name="Google Shape;173;p19"/>
          <p:cNvSpPr txBox="1">
            <a:spLocks noGrp="1"/>
          </p:cNvSpPr>
          <p:nvPr>
            <p:ph type="title"/>
          </p:nvPr>
        </p:nvSpPr>
        <p:spPr>
          <a:xfrm>
            <a:off x="1581878" y="980517"/>
            <a:ext cx="8453906" cy="26982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9"/>
          <p:cNvSpPr txBox="1">
            <a:spLocks noGrp="1"/>
          </p:cNvSpPr>
          <p:nvPr>
            <p:ph type="body" idx="1"/>
          </p:nvPr>
        </p:nvSpPr>
        <p:spPr>
          <a:xfrm>
            <a:off x="1945945" y="3678766"/>
            <a:ext cx="7725772"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5" name="Google Shape;175;p19"/>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6" name="Google Shape;176;p19"/>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9"/>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1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8125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80"/>
        <p:cNvGrpSpPr/>
        <p:nvPr/>
      </p:nvGrpSpPr>
      <p:grpSpPr>
        <a:xfrm>
          <a:off x="0" y="0"/>
          <a:ext cx="0" cy="0"/>
          <a:chOff x="0" y="0"/>
          <a:chExt cx="0" cy="0"/>
        </a:xfrm>
      </p:grpSpPr>
      <p:grpSp>
        <p:nvGrpSpPr>
          <p:cNvPr id="181" name="Google Shape;181;p20"/>
          <p:cNvGrpSpPr/>
          <p:nvPr/>
        </p:nvGrpSpPr>
        <p:grpSpPr>
          <a:xfrm>
            <a:off x="0" y="-2373"/>
            <a:ext cx="12192000" cy="6867027"/>
            <a:chOff x="0" y="-2373"/>
            <a:chExt cx="12192000" cy="6867027"/>
          </a:xfrm>
        </p:grpSpPr>
        <p:sp>
          <p:nvSpPr>
            <p:cNvPr id="182" name="Google Shape;182;p2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2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20"/>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0"/>
          <p:cNvSpPr txBox="1">
            <a:spLocks noGrp="1"/>
          </p:cNvSpPr>
          <p:nvPr>
            <p:ph type="body" idx="1"/>
          </p:nvPr>
        </p:nvSpPr>
        <p:spPr>
          <a:xfrm>
            <a:off x="1154954" y="5033068"/>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93" name="Google Shape;193;p2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91925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21"/>
          <p:cNvSpPr txBox="1">
            <a:spLocks noGrp="1"/>
          </p:cNvSpPr>
          <p:nvPr>
            <p:ph type="body" idx="1"/>
          </p:nvPr>
        </p:nvSpPr>
        <p:spPr>
          <a:xfrm>
            <a:off x="1154954" y="2617299"/>
            <a:ext cx="312916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0" name="Google Shape;200;p21"/>
          <p:cNvSpPr txBox="1">
            <a:spLocks noGrp="1"/>
          </p:cNvSpPr>
          <p:nvPr>
            <p:ph type="body" idx="2"/>
          </p:nvPr>
        </p:nvSpPr>
        <p:spPr>
          <a:xfrm>
            <a:off x="1154954" y="3193561"/>
            <a:ext cx="3129168" cy="283349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1" name="Google Shape;201;p21"/>
          <p:cNvSpPr txBox="1">
            <a:spLocks noGrp="1"/>
          </p:cNvSpPr>
          <p:nvPr>
            <p:ph type="body" idx="3"/>
          </p:nvPr>
        </p:nvSpPr>
        <p:spPr>
          <a:xfrm>
            <a:off x="4512721" y="2603502"/>
            <a:ext cx="314538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2" name="Google Shape;202;p21"/>
          <p:cNvSpPr txBox="1">
            <a:spLocks noGrp="1"/>
          </p:cNvSpPr>
          <p:nvPr>
            <p:ph type="body" idx="4"/>
          </p:nvPr>
        </p:nvSpPr>
        <p:spPr>
          <a:xfrm>
            <a:off x="4512721" y="3193561"/>
            <a:ext cx="3145380" cy="283349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3" name="Google Shape;203;p21"/>
          <p:cNvSpPr txBox="1">
            <a:spLocks noGrp="1"/>
          </p:cNvSpPr>
          <p:nvPr>
            <p:ph type="body" idx="5"/>
          </p:nvPr>
        </p:nvSpPr>
        <p:spPr>
          <a:xfrm>
            <a:off x="7886700" y="2617299"/>
            <a:ext cx="3161029" cy="576261"/>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4" name="Google Shape;204;p21"/>
          <p:cNvSpPr txBox="1">
            <a:spLocks noGrp="1"/>
          </p:cNvSpPr>
          <p:nvPr>
            <p:ph type="body" idx="6"/>
          </p:nvPr>
        </p:nvSpPr>
        <p:spPr>
          <a:xfrm>
            <a:off x="7886700" y="3193561"/>
            <a:ext cx="3164719" cy="28334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5" name="Google Shape;205;p21"/>
          <p:cNvCxnSpPr/>
          <p:nvPr/>
        </p:nvCxnSpPr>
        <p:spPr>
          <a:xfrm>
            <a:off x="440397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cxnSp>
        <p:nvCxnSpPr>
          <p:cNvPr id="206" name="Google Shape;206;p21"/>
          <p:cNvCxnSpPr/>
          <p:nvPr/>
        </p:nvCxnSpPr>
        <p:spPr>
          <a:xfrm>
            <a:off x="777240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sp>
        <p:nvSpPr>
          <p:cNvPr id="207" name="Google Shape;207;p2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2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8096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10"/>
        <p:cNvGrpSpPr/>
        <p:nvPr/>
      </p:nvGrpSpPr>
      <p:grpSpPr>
        <a:xfrm>
          <a:off x="0" y="0"/>
          <a:ext cx="0" cy="0"/>
          <a:chOff x="0" y="0"/>
          <a:chExt cx="0" cy="0"/>
        </a:xfrm>
      </p:grpSpPr>
      <p:sp>
        <p:nvSpPr>
          <p:cNvPr id="211" name="Google Shape;211;p2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22"/>
          <p:cNvSpPr txBox="1">
            <a:spLocks noGrp="1"/>
          </p:cNvSpPr>
          <p:nvPr>
            <p:ph type="body" idx="1"/>
          </p:nvPr>
        </p:nvSpPr>
        <p:spPr>
          <a:xfrm>
            <a:off x="1154952" y="4532845"/>
            <a:ext cx="30504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3" name="Google Shape;213;p22"/>
          <p:cNvSpPr>
            <a:spLocks noGrp="1"/>
          </p:cNvSpPr>
          <p:nvPr>
            <p:ph type="pic" idx="2"/>
          </p:nvPr>
        </p:nvSpPr>
        <p:spPr>
          <a:xfrm>
            <a:off x="1334552"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4" name="Google Shape;214;p22"/>
          <p:cNvSpPr txBox="1">
            <a:spLocks noGrp="1"/>
          </p:cNvSpPr>
          <p:nvPr>
            <p:ph type="body" idx="3"/>
          </p:nvPr>
        </p:nvSpPr>
        <p:spPr>
          <a:xfrm>
            <a:off x="1154953" y="5109107"/>
            <a:ext cx="3050437" cy="9179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5" name="Google Shape;215;p22"/>
          <p:cNvSpPr txBox="1">
            <a:spLocks noGrp="1"/>
          </p:cNvSpPr>
          <p:nvPr>
            <p:ph type="body" idx="4"/>
          </p:nvPr>
        </p:nvSpPr>
        <p:spPr>
          <a:xfrm>
            <a:off x="4572537" y="4532846"/>
            <a:ext cx="3046766" cy="651156"/>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6" name="Google Shape;216;p22"/>
          <p:cNvSpPr>
            <a:spLocks noGrp="1"/>
          </p:cNvSpPr>
          <p:nvPr>
            <p:ph type="pic" idx="5"/>
          </p:nvPr>
        </p:nvSpPr>
        <p:spPr>
          <a:xfrm>
            <a:off x="4748463" y="2603500"/>
            <a:ext cx="2691241"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7" name="Google Shape;217;p22"/>
          <p:cNvSpPr txBox="1">
            <a:spLocks noGrp="1"/>
          </p:cNvSpPr>
          <p:nvPr>
            <p:ph type="body" idx="6"/>
          </p:nvPr>
        </p:nvSpPr>
        <p:spPr>
          <a:xfrm>
            <a:off x="4568865" y="5184002"/>
            <a:ext cx="3050438" cy="84305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8" name="Google Shape;218;p22"/>
          <p:cNvSpPr txBox="1">
            <a:spLocks noGrp="1"/>
          </p:cNvSpPr>
          <p:nvPr>
            <p:ph type="body" idx="7"/>
          </p:nvPr>
        </p:nvSpPr>
        <p:spPr>
          <a:xfrm>
            <a:off x="7983434" y="4532847"/>
            <a:ext cx="3050438" cy="651154"/>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9" name="Google Shape;219;p22"/>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20" name="Google Shape;220;p22"/>
          <p:cNvSpPr txBox="1">
            <a:spLocks noGrp="1"/>
          </p:cNvSpPr>
          <p:nvPr>
            <p:ph type="body" idx="9"/>
          </p:nvPr>
        </p:nvSpPr>
        <p:spPr>
          <a:xfrm>
            <a:off x="7983434" y="5184001"/>
            <a:ext cx="3050437" cy="84305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21" name="Google Shape;221;p22"/>
          <p:cNvCxnSpPr/>
          <p:nvPr/>
        </p:nvCxnSpPr>
        <p:spPr>
          <a:xfrm>
            <a:off x="4388153" y="2603500"/>
            <a:ext cx="0" cy="351759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22" name="Google Shape;222;p22"/>
          <p:cNvCxnSpPr/>
          <p:nvPr/>
        </p:nvCxnSpPr>
        <p:spPr>
          <a:xfrm>
            <a:off x="7801905" y="2603500"/>
            <a:ext cx="0" cy="34925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23" name="Google Shape;223;p2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2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6097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26"/>
        <p:cNvGrpSpPr/>
        <p:nvPr/>
      </p:nvGrpSpPr>
      <p:grpSpPr>
        <a:xfrm>
          <a:off x="0" y="0"/>
          <a:ext cx="0" cy="0"/>
          <a:chOff x="0" y="0"/>
          <a:chExt cx="0" cy="0"/>
        </a:xfrm>
      </p:grpSpPr>
      <p:sp>
        <p:nvSpPr>
          <p:cNvPr id="227" name="Google Shape;227;p23"/>
          <p:cNvSpPr txBox="1">
            <a:spLocks noGrp="1"/>
          </p:cNvSpPr>
          <p:nvPr>
            <p:ph type="title"/>
          </p:nvPr>
        </p:nvSpPr>
        <p:spPr>
          <a:xfrm>
            <a:off x="1154953" y="973668"/>
            <a:ext cx="8825660"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23"/>
          <p:cNvSpPr txBox="1">
            <a:spLocks noGrp="1"/>
          </p:cNvSpPr>
          <p:nvPr>
            <p:ph type="body" idx="1"/>
          </p:nvPr>
        </p:nvSpPr>
        <p:spPr>
          <a:xfrm rot="5400000">
            <a:off x="3827511" y="-69056"/>
            <a:ext cx="3416300" cy="876141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9" name="Google Shape;229;p2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2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4930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 Title and Text">
    <p:spTree>
      <p:nvGrpSpPr>
        <p:cNvPr id="1" name="Shape 232"/>
        <p:cNvGrpSpPr/>
        <p:nvPr/>
      </p:nvGrpSpPr>
      <p:grpSpPr>
        <a:xfrm>
          <a:off x="0" y="0"/>
          <a:ext cx="0" cy="0"/>
          <a:chOff x="0" y="0"/>
          <a:chExt cx="0" cy="0"/>
        </a:xfrm>
      </p:grpSpPr>
      <p:grpSp>
        <p:nvGrpSpPr>
          <p:cNvPr id="233" name="Google Shape;233;p24"/>
          <p:cNvGrpSpPr/>
          <p:nvPr/>
        </p:nvGrpSpPr>
        <p:grpSpPr>
          <a:xfrm>
            <a:off x="0" y="-2373"/>
            <a:ext cx="12192000" cy="6867027"/>
            <a:chOff x="0" y="-2373"/>
            <a:chExt cx="12192000" cy="6867027"/>
          </a:xfrm>
        </p:grpSpPr>
        <p:sp>
          <p:nvSpPr>
            <p:cNvPr id="234" name="Google Shape;234;p2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2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24"/>
          <p:cNvSpPr txBox="1">
            <a:spLocks noGrp="1"/>
          </p:cNvSpPr>
          <p:nvPr>
            <p:ph type="title"/>
          </p:nvPr>
        </p:nvSpPr>
        <p:spPr>
          <a:xfrm rot="5400000">
            <a:off x="6909428" y="2945796"/>
            <a:ext cx="4748589" cy="14139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24"/>
          <p:cNvSpPr txBox="1">
            <a:spLocks noGrp="1"/>
          </p:cNvSpPr>
          <p:nvPr>
            <p:ph type="body" idx="1"/>
          </p:nvPr>
        </p:nvSpPr>
        <p:spPr>
          <a:xfrm rot="5400000">
            <a:off x="1904432" y="528990"/>
            <a:ext cx="4748590" cy="624754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6" name="Google Shape;246;p2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2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2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5832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0" name="Google Shape;40;p9"/>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433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43"/>
        <p:cNvGrpSpPr/>
        <p:nvPr/>
      </p:nvGrpSpPr>
      <p:grpSpPr>
        <a:xfrm>
          <a:off x="0" y="0"/>
          <a:ext cx="0" cy="0"/>
          <a:chOff x="0" y="0"/>
          <a:chExt cx="0" cy="0"/>
        </a:xfrm>
      </p:grpSpPr>
      <p:grpSp>
        <p:nvGrpSpPr>
          <p:cNvPr id="44" name="Google Shape;44;p10"/>
          <p:cNvGrpSpPr/>
          <p:nvPr/>
        </p:nvGrpSpPr>
        <p:grpSpPr>
          <a:xfrm>
            <a:off x="0" y="-2373"/>
            <a:ext cx="12192000" cy="6867027"/>
            <a:chOff x="0" y="-2373"/>
            <a:chExt cx="12192000" cy="6867027"/>
          </a:xfrm>
        </p:grpSpPr>
        <p:sp>
          <p:nvSpPr>
            <p:cNvPr id="45" name="Google Shape;45;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0"/>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0"/>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0"/>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4" name="Google Shape;54;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5" name="Google Shape;55;p10"/>
          <p:cNvSpPr txBox="1">
            <a:spLocks noGrp="1"/>
          </p:cNvSpPr>
          <p:nvPr>
            <p:ph type="title"/>
          </p:nvPr>
        </p:nvSpPr>
        <p:spPr>
          <a:xfrm>
            <a:off x="1154956" y="2677645"/>
            <a:ext cx="4351023"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6895558" y="2677644"/>
            <a:ext cx="3755379" cy="2283823"/>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7" name="Google Shape;57;p1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5179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11"/>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5" name="Google Shape;65;p1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8322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12"/>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12"/>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3" name="Google Shape;73;p12"/>
          <p:cNvSpPr txBox="1">
            <a:spLocks noGrp="1"/>
          </p:cNvSpPr>
          <p:nvPr>
            <p:ph type="body" idx="4"/>
          </p:nvPr>
        </p:nvSpPr>
        <p:spPr>
          <a:xfrm>
            <a:off x="6208710"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4" name="Google Shape;74;p1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478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6808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2"/>
        <p:cNvGrpSpPr/>
        <p:nvPr/>
      </p:nvGrpSpPr>
      <p:grpSpPr>
        <a:xfrm>
          <a:off x="0" y="0"/>
          <a:ext cx="0" cy="0"/>
          <a:chOff x="0" y="0"/>
          <a:chExt cx="0" cy="0"/>
        </a:xfrm>
      </p:grpSpPr>
      <p:sp>
        <p:nvSpPr>
          <p:cNvPr id="83" name="Google Shape;83;p1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925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87"/>
        <p:cNvGrpSpPr/>
        <p:nvPr/>
      </p:nvGrpSpPr>
      <p:grpSpPr>
        <a:xfrm>
          <a:off x="0" y="0"/>
          <a:ext cx="0" cy="0"/>
          <a:chOff x="0" y="0"/>
          <a:chExt cx="0" cy="0"/>
        </a:xfrm>
      </p:grpSpPr>
      <p:grpSp>
        <p:nvGrpSpPr>
          <p:cNvPr id="88" name="Google Shape;88;p15"/>
          <p:cNvGrpSpPr/>
          <p:nvPr/>
        </p:nvGrpSpPr>
        <p:grpSpPr>
          <a:xfrm>
            <a:off x="0" y="-2373"/>
            <a:ext cx="12192000" cy="6867027"/>
            <a:chOff x="0" y="-2373"/>
            <a:chExt cx="12192000" cy="6867027"/>
          </a:xfrm>
        </p:grpSpPr>
        <p:sp>
          <p:nvSpPr>
            <p:cNvPr id="89" name="Google Shape;89;p1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8" name="Google Shape;98;p1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9" name="Google Shape;99;p15"/>
          <p:cNvSpPr txBox="1">
            <a:spLocks noGrp="1"/>
          </p:cNvSpPr>
          <p:nvPr>
            <p:ph type="title"/>
          </p:nvPr>
        </p:nvSpPr>
        <p:spPr>
          <a:xfrm>
            <a:off x="1154954" y="1295400"/>
            <a:ext cx="2793159"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body" idx="1"/>
          </p:nvPr>
        </p:nvSpPr>
        <p:spPr>
          <a:xfrm>
            <a:off x="5781146" y="1447800"/>
            <a:ext cx="5190065"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1" name="Google Shape;101;p15"/>
          <p:cNvSpPr txBox="1">
            <a:spLocks noGrp="1"/>
          </p:cNvSpPr>
          <p:nvPr>
            <p:ph type="body" idx="2"/>
          </p:nvPr>
        </p:nvSpPr>
        <p:spPr>
          <a:xfrm>
            <a:off x="1154955" y="2895600"/>
            <a:ext cx="2793158" cy="312927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2" name="Google Shape;102;p1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0705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106"/>
        <p:cNvGrpSpPr/>
        <p:nvPr/>
      </p:nvGrpSpPr>
      <p:grpSpPr>
        <a:xfrm>
          <a:off x="0" y="0"/>
          <a:ext cx="0" cy="0"/>
          <a:chOff x="0" y="0"/>
          <a:chExt cx="0" cy="0"/>
        </a:xfrm>
      </p:grpSpPr>
      <p:grpSp>
        <p:nvGrpSpPr>
          <p:cNvPr id="107" name="Google Shape;107;p16"/>
          <p:cNvGrpSpPr/>
          <p:nvPr/>
        </p:nvGrpSpPr>
        <p:grpSpPr>
          <a:xfrm>
            <a:off x="0" y="-2373"/>
            <a:ext cx="12192000" cy="6867027"/>
            <a:chOff x="0" y="-2373"/>
            <a:chExt cx="12192000" cy="6867027"/>
          </a:xfrm>
        </p:grpSpPr>
        <p:sp>
          <p:nvSpPr>
            <p:cNvPr id="108" name="Google Shape;108;p1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16"/>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8" name="Google Shape;118;p16"/>
          <p:cNvSpPr txBox="1">
            <a:spLocks noGrp="1"/>
          </p:cNvSpPr>
          <p:nvPr>
            <p:ph type="title"/>
          </p:nvPr>
        </p:nvSpPr>
        <p:spPr>
          <a:xfrm>
            <a:off x="1153907" y="1693332"/>
            <a:ext cx="3860260" cy="17356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6"/>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0" name="Google Shape;120;p16"/>
          <p:cNvSpPr txBox="1">
            <a:spLocks noGrp="1"/>
          </p:cNvSpPr>
          <p:nvPr>
            <p:ph type="body" idx="1"/>
          </p:nvPr>
        </p:nvSpPr>
        <p:spPr>
          <a:xfrm>
            <a:off x="1154955"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1" name="Google Shape;121;p1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98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7"/>
          <p:cNvGrpSpPr/>
          <p:nvPr/>
        </p:nvGrpSpPr>
        <p:grpSpPr>
          <a:xfrm>
            <a:off x="0" y="-2373"/>
            <a:ext cx="12192000" cy="6867027"/>
            <a:chOff x="0" y="-2373"/>
            <a:chExt cx="12192000" cy="6867027"/>
          </a:xfrm>
        </p:grpSpPr>
        <p:sp>
          <p:nvSpPr>
            <p:cNvPr id="7" name="Google Shape;7;p7"/>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7"/>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7"/>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7"/>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7"/>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7"/>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7"/>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7"/>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7"/>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7"/>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4235397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Century Gothic"/>
              <a:buNone/>
            </a:pPr>
            <a:r>
              <a:rPr lang="en-US" dirty="0"/>
              <a:t>INSURANCE FRAUD DETECTION	</a:t>
            </a:r>
            <a:endParaRPr dirty="0"/>
          </a:p>
        </p:txBody>
      </p:sp>
      <p:sp>
        <p:nvSpPr>
          <p:cNvPr id="255" name="Google Shape;255;p1"/>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dirty="0"/>
              <a:t>PREPARED BY:</a:t>
            </a:r>
            <a:endParaRPr dirty="0"/>
          </a:p>
          <a:p>
            <a:pPr marL="0" lvl="0" indent="0" algn="l" rtl="0">
              <a:spcBef>
                <a:spcPts val="1000"/>
              </a:spcBef>
              <a:spcAft>
                <a:spcPts val="0"/>
              </a:spcAft>
              <a:buSzPts val="1440"/>
              <a:buNone/>
            </a:pPr>
            <a:r>
              <a:rPr lang="en-US" dirty="0"/>
              <a:t>MOHAN KUMAR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INTRODUCTION</a:t>
            </a:r>
            <a:endParaRPr/>
          </a:p>
        </p:txBody>
      </p:sp>
      <p:sp>
        <p:nvSpPr>
          <p:cNvPr id="261" name="Google Shape;261;p2"/>
          <p:cNvSpPr txBox="1">
            <a:spLocks noGrp="1"/>
          </p:cNvSpPr>
          <p:nvPr>
            <p:ph type="body" idx="1"/>
          </p:nvPr>
        </p:nvSpPr>
        <p:spPr>
          <a:xfrm>
            <a:off x="1394652" y="2627790"/>
            <a:ext cx="8761412" cy="3578441"/>
          </a:xfrm>
          <a:prstGeom prst="rect">
            <a:avLst/>
          </a:prstGeom>
          <a:noFill/>
          <a:ln>
            <a:noFill/>
          </a:ln>
        </p:spPr>
        <p:txBody>
          <a:bodyPr spcFirstLastPara="1" wrap="square" lIns="91425" tIns="45700" rIns="91425" bIns="45700" anchor="t" anchorCtr="0">
            <a:normAutofit fontScale="92500"/>
          </a:bodyPr>
          <a:lstStyle/>
          <a:p>
            <a:pPr lvl="0">
              <a:buChar char="►"/>
            </a:pPr>
            <a:r>
              <a:rPr lang="en-US" dirty="0">
                <a:solidFill>
                  <a:srgbClr val="000000"/>
                </a:solidFill>
                <a:latin typeface="akkurat"/>
              </a:rPr>
              <a:t>Insurance fraud detection is a challenging problem, given the variety of fraud patterns and relatively small ratio of known frauds in typical samples. ... Insurance frauds cover the range of improper activities which an individual may commit in order to achieve a favorable outcome from the insurance company</a:t>
            </a:r>
          </a:p>
          <a:p>
            <a:pPr algn="l"/>
            <a:r>
              <a:rPr lang="en-US" b="0" i="0" dirty="0">
                <a:solidFill>
                  <a:srgbClr val="000000"/>
                </a:solidFill>
                <a:effectLst/>
                <a:latin typeface="akkurat"/>
              </a:rPr>
              <a:t>Potential situations could include:</a:t>
            </a:r>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000000"/>
                </a:solidFill>
                <a:effectLst/>
                <a:latin typeface="akkurat"/>
              </a:rPr>
              <a:t> Covering-up for a situation that wasn’t covered under insurance (e.g. drunk driving, performing risky acts, illegal activities etc.)</a:t>
            </a:r>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000000"/>
                </a:solidFill>
                <a:effectLst/>
                <a:latin typeface="akkurat"/>
              </a:rPr>
              <a:t>Misrepresenting the context of the incident: This could include transferring the blame to incidents where the insured party is to blame, failure to take agreed upon safety measures</a:t>
            </a:r>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000000"/>
                </a:solidFill>
                <a:effectLst/>
                <a:latin typeface="akkurat"/>
              </a:rPr>
              <a:t> </a:t>
            </a:r>
            <a:r>
              <a:rPr lang="en-US" b="0" i="0" dirty="0" err="1">
                <a:solidFill>
                  <a:srgbClr val="000000"/>
                </a:solidFill>
                <a:effectLst/>
                <a:latin typeface="akkurat"/>
              </a:rPr>
              <a:t>Infiating</a:t>
            </a:r>
            <a:r>
              <a:rPr lang="en-US" b="0" i="0" dirty="0">
                <a:solidFill>
                  <a:srgbClr val="000000"/>
                </a:solidFill>
                <a:effectLst/>
                <a:latin typeface="akkurat"/>
              </a:rPr>
              <a:t> the impact of the incident: Increasing the estimate of loss incurred either through addition of unrelated losses (faking losses) or attributing increased cost to the losses</a:t>
            </a:r>
            <a:endParaRPr lang="en-US" b="0" i="0" dirty="0">
              <a:solidFill>
                <a:srgbClr val="333333"/>
              </a:solidFill>
              <a:effectLst/>
              <a:latin typeface="Helvetica Neue"/>
            </a:endParaRPr>
          </a:p>
          <a:p>
            <a:pPr marL="342900" lvl="0" indent="-342900" algn="l" rtl="0">
              <a:spcBef>
                <a:spcPts val="0"/>
              </a:spcBef>
              <a:spcAft>
                <a:spcPts val="0"/>
              </a:spcAft>
              <a:buSzPts val="1440"/>
              <a:buChar char="►"/>
            </a:pPr>
            <a:endParaRPr lang="en-US" b="0" i="0" dirty="0">
              <a:solidFill>
                <a:srgbClr val="202124"/>
              </a:solidFill>
              <a:effectLst/>
              <a:latin typeface="arial" panose="020B0604020202020204" pitchFamily="34" charset="0"/>
            </a:endParaRPr>
          </a:p>
          <a:p>
            <a:pPr marL="342900" lvl="0" indent="-342900" algn="l" rtl="0">
              <a:spcBef>
                <a:spcPts val="0"/>
              </a:spcBef>
              <a:spcAft>
                <a:spcPts val="0"/>
              </a:spcAft>
              <a:buSzPts val="1440"/>
              <a:buChar char="►"/>
            </a:pPr>
            <a:endParaRPr lang="en-US"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0" i="0" dirty="0">
                <a:solidFill>
                  <a:srgbClr val="0E3570"/>
                </a:solidFill>
                <a:effectLst/>
                <a:latin typeface="akkurat-bold"/>
              </a:rPr>
              <a:t>Why Machine Learning in Fraud Detection?</a:t>
            </a:r>
            <a:endParaRPr dirty="0"/>
          </a:p>
        </p:txBody>
      </p:sp>
      <p:sp>
        <p:nvSpPr>
          <p:cNvPr id="261" name="Google Shape;261;p2"/>
          <p:cNvSpPr txBox="1">
            <a:spLocks noGrp="1"/>
          </p:cNvSpPr>
          <p:nvPr>
            <p:ph type="body" idx="1"/>
          </p:nvPr>
        </p:nvSpPr>
        <p:spPr>
          <a:xfrm>
            <a:off x="1394652" y="2627790"/>
            <a:ext cx="8761412" cy="3578441"/>
          </a:xfrm>
          <a:prstGeom prst="rect">
            <a:avLst/>
          </a:prstGeom>
          <a:noFill/>
          <a:ln>
            <a:noFill/>
          </a:ln>
        </p:spPr>
        <p:txBody>
          <a:bodyPr spcFirstLastPara="1" wrap="square" lIns="91425" tIns="45700" rIns="91425" bIns="45700" anchor="t" anchorCtr="0">
            <a:normAutofit fontScale="55000" lnSpcReduction="20000"/>
          </a:bodyPr>
          <a:lstStyle/>
          <a:p>
            <a:pPr>
              <a:lnSpc>
                <a:spcPct val="120000"/>
              </a:lnSpc>
            </a:pPr>
            <a:r>
              <a:rPr lang="en-US" sz="2700" dirty="0">
                <a:solidFill>
                  <a:srgbClr val="000000"/>
                </a:solidFill>
                <a:latin typeface="akkurat"/>
              </a:rPr>
              <a:t>The challenge with the above approaches is that they rely very heavily on manual intervention which will lead to the following limitations</a:t>
            </a:r>
          </a:p>
          <a:p>
            <a:pPr>
              <a:lnSpc>
                <a:spcPct val="120000"/>
              </a:lnSpc>
              <a:buFont typeface="Arial" panose="020B0604020202020204" pitchFamily="34" charset="0"/>
              <a:buChar char="•"/>
            </a:pPr>
            <a:r>
              <a:rPr lang="en-US" sz="2700" dirty="0">
                <a:solidFill>
                  <a:srgbClr val="000000"/>
                </a:solidFill>
                <a:latin typeface="akkurat"/>
              </a:rPr>
              <a:t>Constrained to operate with a limited set of known parameters based on heuristic knowledge – while being aware that some of the other attributes could also </a:t>
            </a:r>
            <a:r>
              <a:rPr lang="en-US" sz="2700" dirty="0" err="1">
                <a:solidFill>
                  <a:srgbClr val="000000"/>
                </a:solidFill>
                <a:latin typeface="akkurat"/>
              </a:rPr>
              <a:t>infiuence</a:t>
            </a:r>
            <a:r>
              <a:rPr lang="en-US" sz="2700" dirty="0">
                <a:solidFill>
                  <a:srgbClr val="000000"/>
                </a:solidFill>
                <a:latin typeface="akkurat"/>
              </a:rPr>
              <a:t> decisions </a:t>
            </a:r>
          </a:p>
          <a:p>
            <a:pPr>
              <a:lnSpc>
                <a:spcPct val="120000"/>
              </a:lnSpc>
              <a:buFont typeface="Arial" panose="020B0604020202020204" pitchFamily="34" charset="0"/>
              <a:buChar char="•"/>
            </a:pPr>
            <a:r>
              <a:rPr lang="en-US" sz="2700" dirty="0">
                <a:solidFill>
                  <a:srgbClr val="000000"/>
                </a:solidFill>
                <a:latin typeface="akkurat"/>
              </a:rPr>
              <a:t>Inability to understand context-specific relationships between parameters (geography, customer segment, insurance sales process) that might not </a:t>
            </a:r>
            <a:r>
              <a:rPr lang="en-US" sz="2700" dirty="0" err="1">
                <a:solidFill>
                  <a:srgbClr val="000000"/>
                </a:solidFill>
                <a:latin typeface="akkurat"/>
              </a:rPr>
              <a:t>refiect</a:t>
            </a:r>
            <a:r>
              <a:rPr lang="en-US" sz="2700" dirty="0">
                <a:solidFill>
                  <a:srgbClr val="000000"/>
                </a:solidFill>
                <a:latin typeface="akkurat"/>
              </a:rPr>
              <a:t> the typical picture. Consultations with industry experts indicate that there is no ‘typical model’, and hence challenges to determine the model specific to context</a:t>
            </a:r>
          </a:p>
          <a:p>
            <a:pPr>
              <a:lnSpc>
                <a:spcPct val="120000"/>
              </a:lnSpc>
              <a:buFont typeface="Arial" panose="020B0604020202020204" pitchFamily="34" charset="0"/>
              <a:buChar char="•"/>
            </a:pPr>
            <a:r>
              <a:rPr lang="en-US" sz="2700" dirty="0">
                <a:solidFill>
                  <a:srgbClr val="000000"/>
                </a:solidFill>
                <a:latin typeface="akkurat"/>
              </a:rPr>
              <a:t> Recalibration of model is a manual exercise that has to be conducted periodically to </a:t>
            </a:r>
            <a:r>
              <a:rPr lang="en-US" sz="2700" dirty="0" err="1">
                <a:solidFill>
                  <a:srgbClr val="000000"/>
                </a:solidFill>
                <a:latin typeface="akkurat"/>
              </a:rPr>
              <a:t>refiect</a:t>
            </a:r>
            <a:r>
              <a:rPr lang="en-US" sz="2700" dirty="0">
                <a:solidFill>
                  <a:srgbClr val="000000"/>
                </a:solidFill>
                <a:latin typeface="akkurat"/>
              </a:rPr>
              <a:t> changing behavior and to ensure that the model adapts to feedback from investigations. The ability to conduct this calibration is challenging</a:t>
            </a:r>
          </a:p>
          <a:p>
            <a:pPr>
              <a:lnSpc>
                <a:spcPct val="110000"/>
              </a:lnSpc>
              <a:buFont typeface="Arial" panose="020B0604020202020204" pitchFamily="34" charset="0"/>
              <a:buChar char="•"/>
            </a:pPr>
            <a:r>
              <a:rPr lang="en-US" sz="2300" dirty="0">
                <a:solidFill>
                  <a:srgbClr val="000000"/>
                </a:solidFill>
                <a:latin typeface="akkurat"/>
              </a:rPr>
              <a:t> </a:t>
            </a:r>
            <a:endParaRPr lang="en-US" sz="2000" dirty="0">
              <a:solidFill>
                <a:srgbClr val="000000"/>
              </a:solidFill>
              <a:latin typeface="akkurat"/>
            </a:endParaRPr>
          </a:p>
          <a:p>
            <a:pPr marL="342900" lvl="0" indent="-342900" algn="l" rtl="0">
              <a:spcBef>
                <a:spcPts val="0"/>
              </a:spcBef>
              <a:spcAft>
                <a:spcPts val="0"/>
              </a:spcAft>
              <a:buSzPts val="1440"/>
              <a:buChar char="►"/>
            </a:pPr>
            <a:endParaRPr lang="en-US" dirty="0">
              <a:solidFill>
                <a:schemeClr val="dk1"/>
              </a:solidFill>
            </a:endParaRPr>
          </a:p>
        </p:txBody>
      </p:sp>
    </p:spTree>
    <p:extLst>
      <p:ext uri="{BB962C8B-B14F-4D97-AF65-F5344CB8AC3E}">
        <p14:creationId xmlns:p14="http://schemas.microsoft.com/office/powerpoint/2010/main" val="286121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PROBLEM DEFINITION</a:t>
            </a:r>
            <a:endParaRPr/>
          </a:p>
        </p:txBody>
      </p:sp>
      <p:sp>
        <p:nvSpPr>
          <p:cNvPr id="267" name="Google Shape;267;p3"/>
          <p:cNvSpPr txBox="1">
            <a:spLocks noGrp="1"/>
          </p:cNvSpPr>
          <p:nvPr>
            <p:ph type="body" idx="1"/>
          </p:nvPr>
        </p:nvSpPr>
        <p:spPr>
          <a:xfrm>
            <a:off x="976544" y="3036163"/>
            <a:ext cx="10031767" cy="320483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solidFill>
                  <a:schemeClr val="dk1"/>
                </a:solidFill>
                <a:latin typeface="Roboto Mono"/>
                <a:ea typeface="Roboto Mono"/>
                <a:cs typeface="Roboto Mono"/>
                <a:sym typeface="Roboto Mono"/>
              </a:rPr>
              <a:t>The objective of this project is to predict whether the Insurance claim is fraudulent or not</a:t>
            </a:r>
          </a:p>
          <a:p>
            <a:pPr marL="342900" indent="-342900">
              <a:spcBef>
                <a:spcPts val="0"/>
              </a:spcBef>
            </a:pPr>
            <a:r>
              <a:rPr lang="en-US" dirty="0">
                <a:solidFill>
                  <a:schemeClr val="dk1"/>
                </a:solidFill>
                <a:latin typeface="Roboto Mono"/>
                <a:ea typeface="Roboto Mono"/>
                <a:cs typeface="Roboto Mono"/>
                <a:sym typeface="Roboto Mono"/>
              </a:rPr>
              <a:t>Finding out the whether the Insurance claim is fraud or not, can be solved by using these kind of features like </a:t>
            </a:r>
            <a:r>
              <a:rPr lang="en-US" dirty="0">
                <a:solidFill>
                  <a:schemeClr val="dk1"/>
                </a:solidFill>
                <a:latin typeface="Roboto Mono"/>
              </a:rPr>
              <a:t>policy_number, policy_csl, </a:t>
            </a:r>
            <a:r>
              <a:rPr lang="en-US" dirty="0" err="1">
                <a:solidFill>
                  <a:schemeClr val="dk1"/>
                </a:solidFill>
                <a:latin typeface="Roboto Mono"/>
              </a:rPr>
              <a:t>policy_deductable</a:t>
            </a:r>
            <a:r>
              <a:rPr lang="en-US" dirty="0">
                <a:solidFill>
                  <a:schemeClr val="dk1"/>
                </a:solidFill>
                <a:latin typeface="Roboto Mono"/>
              </a:rPr>
              <a:t>, </a:t>
            </a:r>
            <a:r>
              <a:rPr lang="en-US" dirty="0" err="1">
                <a:solidFill>
                  <a:schemeClr val="dk1"/>
                </a:solidFill>
                <a:latin typeface="Roboto Mono"/>
              </a:rPr>
              <a:t>policy_annual_premium</a:t>
            </a:r>
            <a:r>
              <a:rPr lang="en-US" dirty="0">
                <a:solidFill>
                  <a:schemeClr val="dk1"/>
                </a:solidFill>
                <a:latin typeface="Roboto Mono"/>
              </a:rPr>
              <a:t>, </a:t>
            </a:r>
            <a:r>
              <a:rPr lang="en-US" dirty="0" err="1">
                <a:solidFill>
                  <a:schemeClr val="dk1"/>
                </a:solidFill>
                <a:latin typeface="Roboto Mono"/>
              </a:rPr>
              <a:t>umbrella_limit</a:t>
            </a:r>
            <a:r>
              <a:rPr lang="en-US" dirty="0">
                <a:solidFill>
                  <a:schemeClr val="dk1"/>
                </a:solidFill>
                <a:latin typeface="Roboto Mono"/>
              </a:rPr>
              <a:t>, insured_education_level, capital-gain, capital-loss, </a:t>
            </a:r>
            <a:r>
              <a:rPr lang="en-US" dirty="0" err="1">
                <a:solidFill>
                  <a:schemeClr val="dk1"/>
                </a:solidFill>
                <a:latin typeface="Roboto Mono"/>
              </a:rPr>
              <a:t>property_damage</a:t>
            </a:r>
            <a:r>
              <a:rPr lang="en-US" dirty="0">
                <a:solidFill>
                  <a:schemeClr val="dk1"/>
                </a:solidFill>
                <a:latin typeface="Roboto Mono"/>
              </a:rPr>
              <a:t>, </a:t>
            </a:r>
            <a:r>
              <a:rPr lang="en-US" dirty="0" err="1">
                <a:solidFill>
                  <a:schemeClr val="dk1"/>
                </a:solidFill>
                <a:latin typeface="Roboto Mono"/>
              </a:rPr>
              <a:t>bodily_injuries</a:t>
            </a:r>
            <a:r>
              <a:rPr lang="en-US" dirty="0">
                <a:solidFill>
                  <a:schemeClr val="dk1"/>
                </a:solidFill>
                <a:latin typeface="Roboto Mono"/>
              </a:rPr>
              <a:t>, Witnesses, police_report_available, </a:t>
            </a:r>
            <a:r>
              <a:rPr lang="en-US" dirty="0" err="1">
                <a:solidFill>
                  <a:schemeClr val="dk1"/>
                </a:solidFill>
                <a:latin typeface="Roboto Mono"/>
              </a:rPr>
              <a:t>total_claim_amount</a:t>
            </a:r>
            <a:r>
              <a:rPr lang="en-US" dirty="0">
                <a:solidFill>
                  <a:schemeClr val="dk1"/>
                </a:solidFill>
                <a:latin typeface="Roboto Mono"/>
              </a:rPr>
              <a:t>, </a:t>
            </a:r>
            <a:r>
              <a:rPr lang="en-US" dirty="0" err="1">
                <a:solidFill>
                  <a:schemeClr val="dk1"/>
                </a:solidFill>
                <a:latin typeface="Roboto Mono"/>
              </a:rPr>
              <a:t>injury_claim</a:t>
            </a:r>
            <a:r>
              <a:rPr lang="en-US" dirty="0">
                <a:solidFill>
                  <a:schemeClr val="dk1"/>
                </a:solidFill>
                <a:latin typeface="Roboto Mono"/>
              </a:rPr>
              <a:t>, </a:t>
            </a:r>
            <a:r>
              <a:rPr lang="en-US" dirty="0" err="1">
                <a:solidFill>
                  <a:schemeClr val="dk1"/>
                </a:solidFill>
                <a:latin typeface="Roboto Mono"/>
              </a:rPr>
              <a:t>property_claim</a:t>
            </a:r>
            <a:r>
              <a:rPr lang="en-US" dirty="0">
                <a:solidFill>
                  <a:schemeClr val="dk1"/>
                </a:solidFill>
                <a:latin typeface="Roboto Mono"/>
              </a:rPr>
              <a:t>, </a:t>
            </a:r>
            <a:r>
              <a:rPr lang="en-US" dirty="0" err="1">
                <a:solidFill>
                  <a:schemeClr val="dk1"/>
                </a:solidFill>
                <a:latin typeface="Roboto Mono"/>
              </a:rPr>
              <a:t>vehicle_claim</a:t>
            </a:r>
            <a:r>
              <a:rPr lang="en-US" dirty="0">
                <a:solidFill>
                  <a:schemeClr val="dk1"/>
                </a:solidFill>
                <a:latin typeface="Roboto Mono"/>
              </a:rPr>
              <a:t> and many more</a:t>
            </a:r>
            <a:endParaRPr dirty="0">
              <a:solidFill>
                <a:schemeClr val="dk1"/>
              </a:solidFill>
              <a:latin typeface="Roboto Mono"/>
            </a:endParaRPr>
          </a:p>
          <a:p>
            <a:pPr marL="342900" lvl="0" indent="-342900" algn="l" rtl="0">
              <a:spcBef>
                <a:spcPts val="1000"/>
              </a:spcBef>
              <a:spcAft>
                <a:spcPts val="0"/>
              </a:spcAft>
              <a:buSzPts val="1440"/>
              <a:buChar char="►"/>
            </a:pPr>
            <a:r>
              <a:rPr lang="en-US" dirty="0">
                <a:solidFill>
                  <a:schemeClr val="dk1"/>
                </a:solidFill>
                <a:latin typeface="Roboto Mono"/>
                <a:ea typeface="Roboto Mono"/>
                <a:cs typeface="Roboto Mono"/>
                <a:sym typeface="Roboto Mono"/>
              </a:rPr>
              <a:t>Implementing a model that will help insurance companies to identify whether the claim is fraudulent or not</a:t>
            </a:r>
            <a:endParaRPr dirty="0">
              <a:solidFill>
                <a:schemeClr val="dk1"/>
              </a:solidFill>
              <a:latin typeface="Roboto Mono"/>
              <a:ea typeface="Roboto Mono"/>
              <a:cs typeface="Roboto Mono"/>
              <a:sym typeface="Roboto Mono"/>
            </a:endParaRPr>
          </a:p>
          <a:p>
            <a:pPr marL="342900" lvl="0" indent="-251459" algn="l" rtl="0">
              <a:spcBef>
                <a:spcPts val="1000"/>
              </a:spcBef>
              <a:spcAft>
                <a:spcPts val="0"/>
              </a:spcAft>
              <a:buSzPts val="144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Data Cleaning		</a:t>
            </a:r>
            <a:endParaRPr/>
          </a:p>
        </p:txBody>
      </p:sp>
      <p:sp>
        <p:nvSpPr>
          <p:cNvPr id="273" name="Google Shape;273;p4"/>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latin typeface="Roboto Mono"/>
                <a:ea typeface="Roboto Mono"/>
                <a:cs typeface="Roboto Mono"/>
                <a:sym typeface="Roboto Mono"/>
              </a:rPr>
              <a:t>Analyzed categorical features and treated missing values using categorical imputer ( imputing most frequent data into missing values)</a:t>
            </a:r>
          </a:p>
          <a:p>
            <a:pPr marL="342900" lvl="0" indent="-342900" algn="l" rtl="0">
              <a:spcBef>
                <a:spcPts val="0"/>
              </a:spcBef>
              <a:spcAft>
                <a:spcPts val="0"/>
              </a:spcAft>
              <a:buSzPts val="1440"/>
              <a:buChar char="►"/>
            </a:pPr>
            <a:r>
              <a:rPr lang="en-US" dirty="0">
                <a:latin typeface="Roboto Mono"/>
                <a:sym typeface="Roboto Mono"/>
              </a:rPr>
              <a:t>Remove junk characters from the dataset</a:t>
            </a:r>
          </a:p>
          <a:p>
            <a:pPr marL="342900" lvl="0" indent="-342900" algn="l" rtl="0">
              <a:spcBef>
                <a:spcPts val="0"/>
              </a:spcBef>
              <a:spcAft>
                <a:spcPts val="0"/>
              </a:spcAft>
              <a:buSzPts val="1440"/>
              <a:buChar char="►"/>
            </a:pPr>
            <a:r>
              <a:rPr lang="en-US" dirty="0">
                <a:latin typeface="Roboto Mono"/>
                <a:sym typeface="Roboto Mono"/>
              </a:rPr>
              <a:t>Performed Label encoding for the ordinal variables like insured_education_level,  </a:t>
            </a:r>
            <a:r>
              <a:rPr lang="en-US" dirty="0" err="1">
                <a:latin typeface="Roboto Mono"/>
                <a:sym typeface="Roboto Mono"/>
              </a:rPr>
              <a:t>incident_severity</a:t>
            </a:r>
            <a:r>
              <a:rPr lang="en-US" dirty="0">
                <a:latin typeface="Roboto Mono"/>
                <a:sym typeface="Roboto Mono"/>
              </a:rPr>
              <a:t>.	</a:t>
            </a:r>
            <a:endParaRPr lang="en-US" dirty="0"/>
          </a:p>
          <a:p>
            <a:pPr marL="342900" lvl="0" indent="-342900" algn="l" rtl="0">
              <a:spcBef>
                <a:spcPts val="1000"/>
              </a:spcBef>
              <a:spcAft>
                <a:spcPts val="0"/>
              </a:spcAft>
              <a:buSzPts val="1440"/>
              <a:buChar char="►"/>
            </a:pPr>
            <a:r>
              <a:rPr lang="en-US" dirty="0">
                <a:latin typeface="Roboto Mono"/>
                <a:ea typeface="Roboto Mono"/>
                <a:cs typeface="Roboto Mono"/>
                <a:sym typeface="Roboto Mono"/>
              </a:rPr>
              <a:t>Performed </a:t>
            </a:r>
            <a:r>
              <a:rPr lang="en-US" sz="1800" dirty="0">
                <a:latin typeface="Roboto Mono"/>
                <a:ea typeface="Roboto Mono"/>
                <a:cs typeface="Roboto Mono"/>
                <a:sym typeface="Roboto Mono"/>
              </a:rPr>
              <a:t>multicollinearity using heat map to find whether there are any correlated features .</a:t>
            </a:r>
          </a:p>
          <a:p>
            <a:pPr marL="342900" indent="-342900"/>
            <a:r>
              <a:rPr lang="en-IN" dirty="0">
                <a:latin typeface="Roboto Mono"/>
              </a:rPr>
              <a:t>Performed Custom encoding for certain features by their weightage of data provided for each columns</a:t>
            </a:r>
            <a:endParaRPr dirty="0">
              <a:latin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Feature Engineering</a:t>
            </a:r>
            <a:endParaRPr/>
          </a:p>
        </p:txBody>
      </p:sp>
      <p:sp>
        <p:nvSpPr>
          <p:cNvPr id="279" name="Google Shape;279;p5"/>
          <p:cNvSpPr txBox="1">
            <a:spLocks noGrp="1"/>
          </p:cNvSpPr>
          <p:nvPr>
            <p:ph type="body" idx="1"/>
          </p:nvPr>
        </p:nvSpPr>
        <p:spPr>
          <a:xfrm>
            <a:off x="1154955" y="2565647"/>
            <a:ext cx="9782334" cy="346229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dirty="0">
                <a:latin typeface="Roboto Mono"/>
                <a:ea typeface="Roboto Mono"/>
                <a:cs typeface="Roboto Mono"/>
                <a:sym typeface="Roboto Mono"/>
              </a:rPr>
              <a:t>1</a:t>
            </a:r>
            <a:r>
              <a:rPr lang="en-US" sz="1800" dirty="0">
                <a:latin typeface="Roboto Mono"/>
                <a:ea typeface="Roboto Mono"/>
                <a:cs typeface="Roboto Mono"/>
                <a:sym typeface="Roboto Mono"/>
              </a:rPr>
              <a:t>. </a:t>
            </a:r>
            <a:r>
              <a:rPr lang="en-US" sz="1800" b="1" dirty="0">
                <a:latin typeface="Roboto Mono"/>
                <a:ea typeface="Roboto Mono"/>
                <a:cs typeface="Roboto Mono"/>
                <a:sym typeface="Roboto Mono"/>
              </a:rPr>
              <a:t>Dimensionality reduction </a:t>
            </a:r>
            <a:r>
              <a:rPr lang="en-US" sz="1800" dirty="0">
                <a:latin typeface="Roboto Mono"/>
                <a:ea typeface="Roboto Mono"/>
                <a:cs typeface="Roboto Mono"/>
                <a:sym typeface="Roboto Mono"/>
              </a:rPr>
              <a:t>:</a:t>
            </a:r>
            <a:endParaRPr dirty="0"/>
          </a:p>
          <a:p>
            <a:pPr marL="0" lvl="0" indent="0" algn="l" rtl="0">
              <a:spcBef>
                <a:spcPts val="1000"/>
              </a:spcBef>
              <a:spcAft>
                <a:spcPts val="0"/>
              </a:spcAft>
              <a:buSzPts val="1440"/>
              <a:buNone/>
            </a:pPr>
            <a:r>
              <a:rPr lang="en-US" sz="1800" dirty="0">
                <a:latin typeface="Roboto Mono"/>
                <a:ea typeface="Roboto Mono"/>
                <a:cs typeface="Roboto Mono"/>
                <a:sym typeface="Roboto Mono"/>
              </a:rPr>
              <a:t> 	Since there is multicollinearity in our data, We have done PCA for the dataset to reduce the dimension of the dataset</a:t>
            </a:r>
            <a:endParaRPr dirty="0">
              <a:latin typeface="Roboto Mono"/>
              <a:ea typeface="Roboto Mono"/>
              <a:cs typeface="Roboto Mono"/>
              <a:sym typeface="Roboto Mono"/>
            </a:endParaRPr>
          </a:p>
          <a:p>
            <a:pPr marL="0" lvl="0" indent="0" algn="l" rtl="0">
              <a:spcBef>
                <a:spcPts val="1000"/>
              </a:spcBef>
              <a:spcAft>
                <a:spcPts val="0"/>
              </a:spcAft>
              <a:buSzPts val="1440"/>
              <a:buNone/>
            </a:pPr>
            <a:r>
              <a:rPr lang="en-US" sz="1800" dirty="0">
                <a:latin typeface="Roboto Mono"/>
                <a:ea typeface="Roboto Mono"/>
                <a:cs typeface="Roboto Mono"/>
                <a:sym typeface="Roboto Mono"/>
              </a:rPr>
              <a:t>2. </a:t>
            </a:r>
            <a:r>
              <a:rPr lang="en-US" sz="1800" b="1" dirty="0">
                <a:latin typeface="Roboto Mono"/>
                <a:ea typeface="Roboto Mono"/>
                <a:cs typeface="Roboto Mono"/>
                <a:sym typeface="Roboto Mono"/>
              </a:rPr>
              <a:t>Grid search cv:</a:t>
            </a:r>
            <a:endParaRPr dirty="0"/>
          </a:p>
          <a:p>
            <a:pPr marL="0" lvl="0" indent="0" algn="l" rtl="0">
              <a:spcBef>
                <a:spcPts val="1000"/>
              </a:spcBef>
              <a:spcAft>
                <a:spcPts val="0"/>
              </a:spcAft>
              <a:buSzPts val="1440"/>
              <a:buNone/>
            </a:pPr>
            <a:r>
              <a:rPr lang="en-US" b="1" dirty="0">
                <a:latin typeface="Roboto Mono"/>
                <a:ea typeface="Roboto Mono"/>
                <a:cs typeface="Roboto Mono"/>
                <a:sym typeface="Roboto Mono"/>
              </a:rPr>
              <a:t>	</a:t>
            </a:r>
            <a:r>
              <a:rPr lang="en-US" dirty="0">
                <a:latin typeface="Roboto Mono"/>
                <a:ea typeface="Roboto Mono"/>
                <a:cs typeface="Roboto Mono"/>
                <a:sym typeface="Roboto Mono"/>
              </a:rPr>
              <a:t>Performed grid search cv for finding the best parameters.</a:t>
            </a:r>
            <a:endParaRPr dirty="0"/>
          </a:p>
          <a:p>
            <a:pPr marL="0" indent="0">
              <a:buNone/>
            </a:pPr>
            <a:r>
              <a:rPr lang="en-US" dirty="0">
                <a:latin typeface="Roboto Mono"/>
                <a:ea typeface="Roboto Mono"/>
                <a:cs typeface="Roboto Mono"/>
                <a:sym typeface="Roboto Mono"/>
              </a:rPr>
              <a:t>3</a:t>
            </a:r>
            <a:r>
              <a:rPr lang="en-US" sz="1800" dirty="0">
                <a:latin typeface="Roboto Mono"/>
                <a:ea typeface="Roboto Mono"/>
                <a:cs typeface="Roboto Mono"/>
                <a:sym typeface="Roboto Mono"/>
              </a:rPr>
              <a:t>. </a:t>
            </a:r>
            <a:r>
              <a:rPr lang="en-US" sz="1800" b="1" dirty="0" err="1">
                <a:latin typeface="Roboto Mono"/>
                <a:ea typeface="Roboto Mono"/>
                <a:cs typeface="Roboto Mono"/>
                <a:sym typeface="Roboto Mono"/>
              </a:rPr>
              <a:t>Optuna</a:t>
            </a:r>
            <a:r>
              <a:rPr lang="en-US" sz="1800" b="1" dirty="0">
                <a:latin typeface="Roboto Mono"/>
                <a:ea typeface="Roboto Mono"/>
                <a:cs typeface="Roboto Mono"/>
                <a:sym typeface="Roboto Mono"/>
              </a:rPr>
              <a:t>:</a:t>
            </a:r>
          </a:p>
          <a:p>
            <a:pPr marL="0" indent="0">
              <a:buNone/>
            </a:pPr>
            <a:r>
              <a:rPr lang="en-US" b="1" dirty="0">
                <a:latin typeface="Roboto Mono"/>
                <a:sym typeface="Roboto Mono"/>
              </a:rPr>
              <a:t>	</a:t>
            </a:r>
            <a:r>
              <a:rPr lang="en-US" dirty="0">
                <a:latin typeface="Roboto Mono"/>
                <a:sym typeface="Roboto Mono"/>
              </a:rPr>
              <a:t>Performed </a:t>
            </a:r>
            <a:r>
              <a:rPr lang="en-US" dirty="0" err="1">
                <a:latin typeface="Roboto Mono"/>
                <a:sym typeface="Roboto Mono"/>
              </a:rPr>
              <a:t>Optuna</a:t>
            </a:r>
            <a:r>
              <a:rPr lang="en-US" dirty="0">
                <a:latin typeface="Roboto Mono"/>
                <a:sym typeface="Roboto Mono"/>
              </a:rPr>
              <a:t> hyperparameter tuning to find the best parameters for </a:t>
            </a:r>
            <a:r>
              <a:rPr lang="en-US" dirty="0" err="1">
                <a:latin typeface="Roboto Mono"/>
                <a:sym typeface="Roboto Mono"/>
              </a:rPr>
              <a:t>Lightgbm</a:t>
            </a:r>
            <a:r>
              <a:rPr lang="en-US" dirty="0">
                <a:latin typeface="Roboto Mono"/>
                <a:sym typeface="Roboto Mono"/>
              </a:rPr>
              <a:t> and </a:t>
            </a:r>
            <a:r>
              <a:rPr lang="en-US" dirty="0" err="1">
                <a:latin typeface="Roboto Mono"/>
                <a:sym typeface="Roboto Mono"/>
              </a:rPr>
              <a:t>catboost</a:t>
            </a:r>
            <a:r>
              <a:rPr lang="en-US" dirty="0">
                <a:latin typeface="Roboto Mono"/>
                <a:sym typeface="Roboto Mono"/>
              </a:rPr>
              <a:t> algorithms.</a:t>
            </a:r>
            <a:endParaRPr lang="en-US" dirty="0">
              <a:latin typeface="Roboto Mono"/>
            </a:endParaRPr>
          </a:p>
          <a:p>
            <a:pPr marL="0" lvl="0" indent="0" algn="l" rtl="0">
              <a:spcBef>
                <a:spcPts val="1000"/>
              </a:spcBef>
              <a:spcAft>
                <a:spcPts val="0"/>
              </a:spcAft>
              <a:buSzPts val="1440"/>
              <a:buNone/>
            </a:pPr>
            <a:endParaRPr dirty="0">
              <a:latin typeface="Roboto Mono"/>
              <a:ea typeface="Roboto Mono"/>
              <a:cs typeface="Roboto Mono"/>
              <a:sym typeface="Roboto Mono"/>
            </a:endParaRPr>
          </a:p>
          <a:p>
            <a:pPr marL="0" lvl="0" indent="0" algn="l" rtl="0">
              <a:spcBef>
                <a:spcPts val="1000"/>
              </a:spcBef>
              <a:spcAft>
                <a:spcPts val="0"/>
              </a:spcAft>
              <a:buSzPts val="1440"/>
              <a:buNone/>
            </a:pPr>
            <a:endParaRPr sz="1800" b="1" dirty="0">
              <a:latin typeface="Roboto Mono"/>
              <a:ea typeface="Roboto Mono"/>
              <a:cs typeface="Roboto Mono"/>
              <a:sym typeface="Roboto Mono"/>
            </a:endParaRPr>
          </a:p>
          <a:p>
            <a:pPr marL="0" lvl="0" indent="0" algn="l" rtl="0">
              <a:spcBef>
                <a:spcPts val="1000"/>
              </a:spcBef>
              <a:spcAft>
                <a:spcPts val="0"/>
              </a:spcAft>
              <a:buSzPts val="1440"/>
              <a:buNone/>
            </a:pPr>
            <a:endParaRPr dirty="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dirty="0"/>
              <a:t>Models used</a:t>
            </a:r>
            <a:endParaRPr dirty="0"/>
          </a:p>
        </p:txBody>
      </p:sp>
      <p:sp>
        <p:nvSpPr>
          <p:cNvPr id="279" name="Google Shape;279;p5"/>
          <p:cNvSpPr txBox="1">
            <a:spLocks noGrp="1"/>
          </p:cNvSpPr>
          <p:nvPr>
            <p:ph type="body" idx="1"/>
          </p:nvPr>
        </p:nvSpPr>
        <p:spPr>
          <a:xfrm>
            <a:off x="1154955" y="2565647"/>
            <a:ext cx="9782334" cy="3462291"/>
          </a:xfrm>
          <a:prstGeom prst="rect">
            <a:avLst/>
          </a:prstGeom>
          <a:noFill/>
          <a:ln>
            <a:noFill/>
          </a:ln>
        </p:spPr>
        <p:txBody>
          <a:bodyPr spcFirstLastPara="1" wrap="square" lIns="91425" tIns="45700" rIns="91425" bIns="45700" anchor="t" anchorCtr="0">
            <a:normAutofit lnSpcReduction="10000"/>
          </a:bodyPr>
          <a:lstStyle/>
          <a:p>
            <a:pPr marL="285750" indent="-285750">
              <a:spcBef>
                <a:spcPts val="0"/>
              </a:spcBef>
            </a:pPr>
            <a:r>
              <a:rPr lang="en-IN" b="0" dirty="0">
                <a:solidFill>
                  <a:srgbClr val="000000"/>
                </a:solidFill>
                <a:effectLst/>
                <a:latin typeface="Courier New" panose="02070309020205020404" pitchFamily="49" charset="0"/>
              </a:rPr>
              <a:t>DecisionTreeClassifier</a:t>
            </a:r>
          </a:p>
          <a:p>
            <a:pPr marL="285750" indent="-285750">
              <a:spcBef>
                <a:spcPts val="0"/>
              </a:spcBef>
            </a:pPr>
            <a:r>
              <a:rPr lang="en-IN" b="0" dirty="0" err="1">
                <a:solidFill>
                  <a:srgbClr val="000000"/>
                </a:solidFill>
                <a:effectLst/>
                <a:latin typeface="Courier New" panose="02070309020205020404" pitchFamily="49" charset="0"/>
              </a:rPr>
              <a:t>RandomForestClassifier</a:t>
            </a:r>
            <a:endParaRPr lang="en-IN" b="0" dirty="0">
              <a:solidFill>
                <a:srgbClr val="000000"/>
              </a:solidFill>
              <a:effectLst/>
              <a:latin typeface="Courier New" panose="02070309020205020404" pitchFamily="49" charset="0"/>
            </a:endParaRPr>
          </a:p>
          <a:p>
            <a:pPr marL="285750" indent="-285750">
              <a:spcBef>
                <a:spcPts val="0"/>
              </a:spcBef>
            </a:pPr>
            <a:r>
              <a:rPr lang="en-IN" b="0" dirty="0" err="1">
                <a:solidFill>
                  <a:srgbClr val="000000"/>
                </a:solidFill>
                <a:effectLst/>
                <a:latin typeface="Courier New" panose="02070309020205020404" pitchFamily="49" charset="0"/>
              </a:rPr>
              <a:t>GradientBoostingClassifier</a:t>
            </a:r>
            <a:endParaRPr lang="en-IN" b="0" dirty="0">
              <a:solidFill>
                <a:srgbClr val="000000"/>
              </a:solidFill>
              <a:effectLst/>
              <a:latin typeface="Courier New" panose="02070309020205020404" pitchFamily="49" charset="0"/>
            </a:endParaRPr>
          </a:p>
          <a:p>
            <a:pPr marL="285750" indent="-285750">
              <a:spcBef>
                <a:spcPts val="0"/>
              </a:spcBef>
            </a:pPr>
            <a:r>
              <a:rPr lang="en-IN" b="0" dirty="0" err="1">
                <a:solidFill>
                  <a:srgbClr val="000000"/>
                </a:solidFill>
                <a:effectLst/>
                <a:latin typeface="Courier New" panose="02070309020205020404" pitchFamily="49" charset="0"/>
              </a:rPr>
              <a:t>KNeighborsClassifier</a:t>
            </a:r>
            <a:endParaRPr lang="en-IN" b="0" dirty="0">
              <a:solidFill>
                <a:srgbClr val="000000"/>
              </a:solidFill>
              <a:effectLst/>
              <a:latin typeface="Courier New" panose="02070309020205020404" pitchFamily="49" charset="0"/>
            </a:endParaRPr>
          </a:p>
          <a:p>
            <a:pPr marL="285750" indent="-285750">
              <a:spcBef>
                <a:spcPts val="0"/>
              </a:spcBef>
            </a:pPr>
            <a:r>
              <a:rPr lang="en-IN" b="0" dirty="0" err="1">
                <a:solidFill>
                  <a:srgbClr val="000000"/>
                </a:solidFill>
                <a:effectLst/>
                <a:latin typeface="Courier New" panose="02070309020205020404" pitchFamily="49" charset="0"/>
              </a:rPr>
              <a:t>AdaBoostClassifier</a:t>
            </a:r>
            <a:endParaRPr lang="en-IN" b="0" dirty="0">
              <a:solidFill>
                <a:srgbClr val="000000"/>
              </a:solidFill>
              <a:effectLst/>
              <a:latin typeface="Courier New" panose="02070309020205020404" pitchFamily="49" charset="0"/>
            </a:endParaRPr>
          </a:p>
          <a:p>
            <a:pPr marL="285750" indent="-285750">
              <a:spcBef>
                <a:spcPts val="0"/>
              </a:spcBef>
            </a:pPr>
            <a:r>
              <a:rPr lang="en-IN" b="0" dirty="0" err="1">
                <a:solidFill>
                  <a:srgbClr val="000000"/>
                </a:solidFill>
                <a:effectLst/>
                <a:latin typeface="Courier New" panose="02070309020205020404" pitchFamily="49" charset="0"/>
              </a:rPr>
              <a:t>XGBClassifier</a:t>
            </a:r>
            <a:endParaRPr lang="en-IN" b="0" dirty="0">
              <a:solidFill>
                <a:srgbClr val="000000"/>
              </a:solidFill>
              <a:effectLst/>
              <a:latin typeface="Courier New" panose="02070309020205020404" pitchFamily="49" charset="0"/>
            </a:endParaRPr>
          </a:p>
          <a:p>
            <a:pPr marL="285750" indent="-285750">
              <a:spcBef>
                <a:spcPts val="0"/>
              </a:spcBef>
            </a:pPr>
            <a:r>
              <a:rPr lang="en-IN" b="0" dirty="0" err="1">
                <a:solidFill>
                  <a:srgbClr val="000000"/>
                </a:solidFill>
                <a:effectLst/>
                <a:latin typeface="Courier New" panose="02070309020205020404" pitchFamily="49" charset="0"/>
              </a:rPr>
              <a:t>BalancedRandomForestClassifier</a:t>
            </a:r>
            <a:r>
              <a:rPr lang="en-IN" b="0" dirty="0">
                <a:solidFill>
                  <a:srgbClr val="000000"/>
                </a:solidFill>
                <a:effectLst/>
                <a:latin typeface="Courier New" panose="02070309020205020404" pitchFamily="49" charset="0"/>
              </a:rPr>
              <a:t> </a:t>
            </a:r>
          </a:p>
          <a:p>
            <a:pPr marL="285750" indent="-285750">
              <a:spcBef>
                <a:spcPts val="0"/>
              </a:spcBef>
            </a:pPr>
            <a:r>
              <a:rPr lang="en-IN" b="0" dirty="0" err="1">
                <a:solidFill>
                  <a:srgbClr val="000000"/>
                </a:solidFill>
                <a:effectLst/>
                <a:latin typeface="Courier New" panose="02070309020205020404" pitchFamily="49" charset="0"/>
              </a:rPr>
              <a:t>LGBMClassifier</a:t>
            </a:r>
            <a:endParaRPr lang="en-IN" b="0" dirty="0">
              <a:solidFill>
                <a:srgbClr val="000000"/>
              </a:solidFill>
              <a:effectLst/>
              <a:latin typeface="Courier New" panose="02070309020205020404" pitchFamily="49" charset="0"/>
            </a:endParaRPr>
          </a:p>
          <a:p>
            <a:pPr marL="285750" indent="-285750">
              <a:spcBef>
                <a:spcPts val="0"/>
              </a:spcBef>
            </a:pPr>
            <a:r>
              <a:rPr lang="en-IN" b="0" dirty="0" err="1">
                <a:solidFill>
                  <a:srgbClr val="000000"/>
                </a:solidFill>
                <a:effectLst/>
                <a:latin typeface="Courier New" panose="02070309020205020404" pitchFamily="49" charset="0"/>
              </a:rPr>
              <a:t>CatBoostClassifier</a:t>
            </a:r>
            <a:endParaRPr lang="en-IN" b="0" dirty="0">
              <a:solidFill>
                <a:srgbClr val="000000"/>
              </a:solidFill>
              <a:effectLst/>
              <a:latin typeface="Courier New" panose="02070309020205020404" pitchFamily="49" charset="0"/>
            </a:endParaRPr>
          </a:p>
          <a:p>
            <a:pPr marL="285750" indent="-285750">
              <a:spcBef>
                <a:spcPts val="0"/>
              </a:spcBef>
            </a:pPr>
            <a:r>
              <a:rPr lang="en-IN" b="0" dirty="0">
                <a:solidFill>
                  <a:srgbClr val="000000"/>
                </a:solidFill>
                <a:effectLst/>
                <a:latin typeface="Courier New" panose="02070309020205020404" pitchFamily="49" charset="0"/>
              </a:rPr>
              <a:t>SVC (Support vector classifier)</a:t>
            </a:r>
          </a:p>
          <a:p>
            <a:pPr marL="285750" indent="-285750">
              <a:spcBef>
                <a:spcPts val="0"/>
              </a:spcBef>
            </a:pPr>
            <a:endParaRPr lang="en-IN" b="0" dirty="0">
              <a:solidFill>
                <a:srgbClr val="000000"/>
              </a:solidFill>
              <a:effectLst/>
              <a:latin typeface="Courier New" panose="02070309020205020404" pitchFamily="49" charset="0"/>
            </a:endParaRPr>
          </a:p>
          <a:p>
            <a:pPr marL="285750" indent="-285750">
              <a:spcBef>
                <a:spcPts val="0"/>
              </a:spcBef>
            </a:pPr>
            <a:endParaRPr dirty="0"/>
          </a:p>
          <a:p>
            <a:pPr marL="0" lvl="0" indent="0" algn="l" rtl="0">
              <a:spcBef>
                <a:spcPts val="1000"/>
              </a:spcBef>
              <a:spcAft>
                <a:spcPts val="0"/>
              </a:spcAft>
              <a:buSzPts val="1440"/>
              <a:buNone/>
            </a:pPr>
            <a:r>
              <a:rPr lang="en-US" sz="1800" dirty="0">
                <a:latin typeface="Roboto Mono"/>
                <a:ea typeface="Roboto Mono"/>
                <a:cs typeface="Roboto Mono"/>
                <a:sym typeface="Roboto Mono"/>
              </a:rPr>
              <a:t> </a:t>
            </a:r>
            <a:endParaRPr dirty="0">
              <a:latin typeface="Roboto Mono"/>
              <a:ea typeface="Roboto Mono"/>
              <a:cs typeface="Roboto Mono"/>
              <a:sym typeface="Roboto Mono"/>
            </a:endParaRPr>
          </a:p>
          <a:p>
            <a:pPr marL="0" lvl="0" indent="0" algn="l" rtl="0">
              <a:spcBef>
                <a:spcPts val="1000"/>
              </a:spcBef>
              <a:spcAft>
                <a:spcPts val="0"/>
              </a:spcAft>
              <a:buSzPts val="1440"/>
              <a:buNone/>
            </a:pPr>
            <a:endParaRPr sz="1800" b="1" dirty="0">
              <a:latin typeface="Roboto Mono"/>
              <a:ea typeface="Roboto Mono"/>
              <a:cs typeface="Roboto Mono"/>
              <a:sym typeface="Roboto Mono"/>
            </a:endParaRPr>
          </a:p>
          <a:p>
            <a:pPr marL="0" lvl="0" indent="0" algn="l" rtl="0">
              <a:spcBef>
                <a:spcPts val="1000"/>
              </a:spcBef>
              <a:spcAft>
                <a:spcPts val="0"/>
              </a:spcAft>
              <a:buSzPts val="1440"/>
              <a:buNone/>
            </a:pPr>
            <a:endParaRPr dirty="0">
              <a:latin typeface="Roboto Mono"/>
              <a:ea typeface="Roboto Mono"/>
              <a:cs typeface="Roboto Mono"/>
              <a:sym typeface="Roboto Mono"/>
            </a:endParaRPr>
          </a:p>
        </p:txBody>
      </p:sp>
    </p:spTree>
    <p:extLst>
      <p:ext uri="{BB962C8B-B14F-4D97-AF65-F5344CB8AC3E}">
        <p14:creationId xmlns:p14="http://schemas.microsoft.com/office/powerpoint/2010/main" val="112916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dirty="0"/>
              <a:t>Key Findings </a:t>
            </a:r>
            <a:endParaRPr dirty="0"/>
          </a:p>
        </p:txBody>
      </p:sp>
      <p:sp>
        <p:nvSpPr>
          <p:cNvPr id="285" name="Google Shape;285;p6"/>
          <p:cNvSpPr txBox="1">
            <a:spLocks noGrp="1"/>
          </p:cNvSpPr>
          <p:nvPr>
            <p:ph type="body" idx="1"/>
          </p:nvPr>
        </p:nvSpPr>
        <p:spPr>
          <a:xfrm>
            <a:off x="1154955" y="2603500"/>
            <a:ext cx="8761412" cy="3628624"/>
          </a:xfrm>
          <a:prstGeom prst="rect">
            <a:avLst/>
          </a:prstGeom>
          <a:noFill/>
          <a:ln>
            <a:noFill/>
          </a:ln>
        </p:spPr>
        <p:txBody>
          <a:bodyPr spcFirstLastPara="1" wrap="square" lIns="91425" tIns="45700" rIns="91425" bIns="45700" anchor="t" anchorCtr="0">
            <a:normAutofit/>
          </a:bodyPr>
          <a:lstStyle/>
          <a:p>
            <a:pPr marL="377191" indent="-285750"/>
            <a:r>
              <a:rPr lang="en-IN" dirty="0">
                <a:solidFill>
                  <a:srgbClr val="202124"/>
                </a:solidFill>
                <a:latin typeface="Roboto"/>
                <a:ea typeface="Roboto"/>
                <a:cs typeface="Roboto"/>
                <a:sym typeface="Roboto"/>
              </a:rPr>
              <a:t>From the diagram we can infer that most of the Fraud claims are</a:t>
            </a:r>
            <a:endParaRPr dirty="0">
              <a:solidFill>
                <a:srgbClr val="202124"/>
              </a:solidFill>
              <a:latin typeface="Roboto"/>
              <a:ea typeface="Roboto"/>
              <a:cs typeface="Roboto"/>
              <a:sym typeface="Roboto"/>
            </a:endParaRPr>
          </a:p>
          <a:p>
            <a:pPr marL="91441" lvl="0" indent="0">
              <a:buNone/>
            </a:pPr>
            <a:r>
              <a:rPr lang="en-IN" dirty="0">
                <a:solidFill>
                  <a:srgbClr val="202124"/>
                </a:solidFill>
                <a:latin typeface="Roboto"/>
                <a:ea typeface="Roboto"/>
              </a:rPr>
              <a:t>Done from the age above 25 and below 45.</a:t>
            </a:r>
          </a:p>
          <a:p>
            <a:pPr marL="377191" indent="-285750"/>
            <a:r>
              <a:rPr lang="en-IN" dirty="0">
                <a:solidFill>
                  <a:srgbClr val="202124"/>
                </a:solidFill>
                <a:latin typeface="Roboto"/>
                <a:ea typeface="Roboto"/>
              </a:rPr>
              <a:t>I would recommend business to put their efforts mostly in this age </a:t>
            </a:r>
          </a:p>
          <a:p>
            <a:pPr marL="91441" lvl="0" indent="0">
              <a:buNone/>
            </a:pPr>
            <a:r>
              <a:rPr lang="en-IN" dirty="0">
                <a:solidFill>
                  <a:srgbClr val="202124"/>
                </a:solidFill>
                <a:latin typeface="Roboto"/>
                <a:ea typeface="Roboto"/>
              </a:rPr>
              <a:t>Group</a:t>
            </a:r>
          </a:p>
          <a:p>
            <a:pPr marL="91441" lvl="0" indent="0">
              <a:buNone/>
            </a:pPr>
            <a:endParaRPr dirty="0">
              <a:solidFill>
                <a:srgbClr val="202124"/>
              </a:solidFill>
              <a:latin typeface="Roboto"/>
              <a:ea typeface="Roboto"/>
            </a:endParaRPr>
          </a:p>
        </p:txBody>
      </p:sp>
      <p:pic>
        <p:nvPicPr>
          <p:cNvPr id="2" name="Picture 1">
            <a:extLst>
              <a:ext uri="{FF2B5EF4-FFF2-40B4-BE49-F238E27FC236}">
                <a16:creationId xmlns:a16="http://schemas.microsoft.com/office/drawing/2014/main" id="{EB234889-2C4D-497D-BEC8-8B55F0D2D2D0}"/>
              </a:ext>
            </a:extLst>
          </p:cNvPr>
          <p:cNvPicPr>
            <a:picLocks noChangeAspect="1"/>
          </p:cNvPicPr>
          <p:nvPr/>
        </p:nvPicPr>
        <p:blipFill>
          <a:blip r:embed="rId3"/>
          <a:stretch>
            <a:fillRect/>
          </a:stretch>
        </p:blipFill>
        <p:spPr>
          <a:xfrm>
            <a:off x="8389923" y="2604400"/>
            <a:ext cx="2920237" cy="3279932"/>
          </a:xfrm>
          <a:prstGeom prst="rect">
            <a:avLst/>
          </a:prstGeom>
        </p:spPr>
      </p:pic>
    </p:spTree>
    <p:extLst>
      <p:ext uri="{BB962C8B-B14F-4D97-AF65-F5344CB8AC3E}">
        <p14:creationId xmlns:p14="http://schemas.microsoft.com/office/powerpoint/2010/main" val="279463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Predictions </a:t>
            </a:r>
            <a:endParaRPr/>
          </a:p>
        </p:txBody>
      </p:sp>
      <p:sp>
        <p:nvSpPr>
          <p:cNvPr id="285" name="Google Shape;285;p6"/>
          <p:cNvSpPr txBox="1">
            <a:spLocks noGrp="1"/>
          </p:cNvSpPr>
          <p:nvPr>
            <p:ph type="body" idx="1"/>
          </p:nvPr>
        </p:nvSpPr>
        <p:spPr>
          <a:xfrm>
            <a:off x="1154955" y="2603500"/>
            <a:ext cx="8761412" cy="362862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Compared various algorithm to build the model and found </a:t>
            </a:r>
            <a:r>
              <a:rPr lang="en-US" dirty="0" err="1"/>
              <a:t>Lightgbm</a:t>
            </a:r>
            <a:r>
              <a:rPr lang="en-US" dirty="0"/>
              <a:t> and Balanced random </a:t>
            </a:r>
            <a:r>
              <a:rPr lang="en-US" dirty="0" err="1"/>
              <a:t>forrest</a:t>
            </a:r>
            <a:r>
              <a:rPr lang="en-US" dirty="0"/>
              <a:t> classifier was able to give better accuracy about 83%.</a:t>
            </a:r>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r>
              <a:rPr lang="en-US" dirty="0"/>
              <a:t>Balanced Random </a:t>
            </a:r>
            <a:r>
              <a:rPr lang="en-US" dirty="0" err="1"/>
              <a:t>forrest</a:t>
            </a:r>
            <a:r>
              <a:rPr lang="en-US" dirty="0"/>
              <a:t> classifier is the best model , because it gives the accuracy for both the classes and reduces the type 1 and type 2 error.</a:t>
            </a:r>
            <a:endParaRPr dirty="0"/>
          </a:p>
          <a:p>
            <a:pPr marL="342900" lvl="0" indent="-251459" algn="l" rtl="0">
              <a:spcBef>
                <a:spcPts val="1000"/>
              </a:spcBef>
              <a:spcAft>
                <a:spcPts val="0"/>
              </a:spcAft>
              <a:buSzPts val="1440"/>
              <a:buNone/>
            </a:pPr>
            <a:endParaRPr dirty="0">
              <a:solidFill>
                <a:srgbClr val="202124"/>
              </a:solidFill>
              <a:latin typeface="Roboto"/>
              <a:ea typeface="Roboto"/>
              <a:cs typeface="Roboto"/>
              <a:sym typeface="Roboto"/>
            </a:endParaRPr>
          </a:p>
          <a:p>
            <a:pPr marL="0" lvl="0" indent="0" algn="l" rtl="0">
              <a:spcBef>
                <a:spcPts val="1000"/>
              </a:spcBef>
              <a:spcAft>
                <a:spcPts val="0"/>
              </a:spcAft>
              <a:buSzPts val="1440"/>
              <a:buNone/>
            </a:pPr>
            <a:endParaRPr dirty="0"/>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675</Words>
  <Application>Microsoft Office PowerPoint</Application>
  <PresentationFormat>Widescreen</PresentationFormat>
  <Paragraphs>57</Paragraphs>
  <Slides>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akkurat</vt:lpstr>
      <vt:lpstr>akkurat-bold</vt:lpstr>
      <vt:lpstr>Arial</vt:lpstr>
      <vt:lpstr>Arial</vt:lpstr>
      <vt:lpstr>Calibri</vt:lpstr>
      <vt:lpstr>Century Gothic</vt:lpstr>
      <vt:lpstr>Courier New</vt:lpstr>
      <vt:lpstr>Helvetica Neue</vt:lpstr>
      <vt:lpstr>Noto Sans Symbols</vt:lpstr>
      <vt:lpstr>Roboto</vt:lpstr>
      <vt:lpstr>Roboto Mono</vt:lpstr>
      <vt:lpstr>Ion Boardroom</vt:lpstr>
      <vt:lpstr>INSURANCE FRAUD DETECTION </vt:lpstr>
      <vt:lpstr>INTRODUCTION</vt:lpstr>
      <vt:lpstr>Why Machine Learning in Fraud Detection?</vt:lpstr>
      <vt:lpstr>PROBLEM DEFINITION</vt:lpstr>
      <vt:lpstr>Data Cleaning  </vt:lpstr>
      <vt:lpstr>Feature Engineering</vt:lpstr>
      <vt:lpstr>Models used</vt:lpstr>
      <vt:lpstr>Key Findings </vt:lpstr>
      <vt:lpstr>Predictions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FRAUD DETECTION </dc:title>
  <dc:creator>Mohan K</dc:creator>
  <cp:lastModifiedBy>Mohan K</cp:lastModifiedBy>
  <cp:revision>7</cp:revision>
  <dcterms:created xsi:type="dcterms:W3CDTF">2022-02-24T17:42:54Z</dcterms:created>
  <dcterms:modified xsi:type="dcterms:W3CDTF">2022-02-24T19:06:06Z</dcterms:modified>
</cp:coreProperties>
</file>