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675" r:id="rId2"/>
    <p:sldId id="708" r:id="rId3"/>
    <p:sldId id="677" r:id="rId4"/>
    <p:sldId id="257" r:id="rId5"/>
    <p:sldId id="428" r:id="rId6"/>
    <p:sldId id="423" r:id="rId7"/>
    <p:sldId id="429" r:id="rId8"/>
    <p:sldId id="430" r:id="rId9"/>
    <p:sldId id="431" r:id="rId10"/>
    <p:sldId id="437" r:id="rId11"/>
    <p:sldId id="438" r:id="rId12"/>
    <p:sldId id="676" r:id="rId13"/>
    <p:sldId id="439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1" r:id="rId23"/>
    <p:sldId id="452" r:id="rId24"/>
    <p:sldId id="453" r:id="rId25"/>
    <p:sldId id="455" r:id="rId26"/>
    <p:sldId id="458" r:id="rId27"/>
    <p:sldId id="459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678" r:id="rId39"/>
    <p:sldId id="679" r:id="rId40"/>
    <p:sldId id="517" r:id="rId41"/>
    <p:sldId id="518" r:id="rId42"/>
    <p:sldId id="519" r:id="rId43"/>
    <p:sldId id="535" r:id="rId44"/>
    <p:sldId id="521" r:id="rId45"/>
    <p:sldId id="522" r:id="rId46"/>
    <p:sldId id="680" r:id="rId47"/>
    <p:sldId id="532" r:id="rId48"/>
    <p:sldId id="681" r:id="rId49"/>
    <p:sldId id="542" r:id="rId50"/>
    <p:sldId id="577" r:id="rId51"/>
    <p:sldId id="578" r:id="rId52"/>
    <p:sldId id="580" r:id="rId53"/>
    <p:sldId id="574" r:id="rId54"/>
    <p:sldId id="579" r:id="rId55"/>
    <p:sldId id="581" r:id="rId56"/>
    <p:sldId id="583" r:id="rId57"/>
    <p:sldId id="584" r:id="rId58"/>
    <p:sldId id="586" r:id="rId59"/>
    <p:sldId id="588" r:id="rId60"/>
    <p:sldId id="589" r:id="rId61"/>
    <p:sldId id="683" r:id="rId62"/>
    <p:sldId id="682" r:id="rId6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57045-68D3-4539-8447-6EE8D9D9BA45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5285-58E9-49B1-97B3-7954D8CE6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80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00850" y="523875"/>
            <a:ext cx="2513013" cy="1412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207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284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858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894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787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160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724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800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7158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444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495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67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1807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7597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8429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0172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2068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6900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2101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9211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717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271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4610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2628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0879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0879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0879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0879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248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63350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76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94645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4122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8898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82863" y="871538"/>
            <a:ext cx="4181475" cy="235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1059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8559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0808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0119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9931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635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93073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95565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12920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425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85040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984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696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042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0288" y="931863"/>
            <a:ext cx="4464050" cy="2511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753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1522-B661-4873-BFC2-19A17E13F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A7E8-434E-4372-AE87-6684D6D5C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120F-8F36-49CF-84E0-CB7E1DA2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B0586-84A5-4E08-896D-42985B74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7ECA-36D8-4DB0-9921-57F05362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17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C439-6260-49DC-991F-2E1C95F5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5AE75-1F04-49CE-AD52-1D03CC74F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9044-0CBC-4FE6-ACB0-E3D1BCCA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B793-CC8D-4927-BA08-D3E4A341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41FF-257D-48B4-912F-AFDBDD30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42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82204-6053-4125-846C-329BE6065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0FECE-518B-4534-9D6E-941F4E20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5C20-22B2-42CF-B592-39E011E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6C63-7640-4AEB-9780-A8D872AF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4154-FFC5-49FA-A6EA-D86DB208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12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498F-58EB-4C8C-8C05-C03161DA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61D4-EA38-4D13-926A-8AEFB4628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9AE9-0F0A-4A4B-8247-B61E721F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E3AB-26F9-4A5C-AD66-D386D70F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CC6-0F0E-4FA3-AC3C-C0935867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56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447-5F8F-4389-8B03-7753E06D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4924-11F4-4EF4-B879-8A7BB8FA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7DCA-63DB-44A6-A39F-DAD61D40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3C52-FDAF-4ED6-B721-F2D9E381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8C347-DA08-44BE-85A4-91E4B09B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6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3D33-86C0-4232-AF87-1FBD707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ED74-28A1-4BEF-ACC0-D71018C2E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D3AB6-436E-43E9-8ACC-7877C196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EB7E-1A5E-40DA-850B-CF5C13AD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C555-15AA-4CC6-825D-2D4BD885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D39A-1F3E-4D7B-A856-FA722AF8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708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9CD8-1B04-40CA-BC84-C97C9354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C947-B02B-43AA-9B37-F926ED0F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9AA5-AFD4-4057-B533-C3B71752A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76D53-D980-44DB-B43C-BEF5E87B6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21138-3085-4C84-99DC-F0926A864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E6CFA-5C6E-45BB-98A5-E75ED7A3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23E8D-09E7-4FFD-8B72-6FC3992B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3339-0901-4F71-9ECA-713848AF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633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8C32-37E1-40E8-8B60-AB1A0EEE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8955B-A8D0-401E-9548-37212B8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CF8-4C72-44C1-BDC8-912CB46D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76E76-646F-4EEB-A7C5-126E1E20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3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ABDE-4C81-4945-9A41-15FA2AED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948D4-E0E1-47C9-96D4-F1E5A564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1A0F-6F3E-46FC-9617-F72F89C2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52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1BE5-55A9-4B6E-A758-8A197CD9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A21A-EEAA-46B5-BBD7-5D9D6F13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2C9E-9A1A-4C09-810A-AE1F7C2A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E367A-2FFB-4C65-A7F7-4A0B4E34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EA97-E078-4A9A-A775-075C4845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D19F4-B51A-48C3-851A-659A2BD9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5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743A-86D5-40EA-BD38-15954D27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AD216-F104-4656-850A-1BD1E23E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DD55C-CF22-4173-B7AE-47B6D657F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21E09-29C8-44ED-945E-54FA1B0E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6491-2854-474F-A4BC-395D14BA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0B319-E234-4EFD-84F0-C033721E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48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33DE-0C84-4F10-A800-908E34C8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33F97-FA48-4987-A527-A450ACD4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CAEB-9E16-4A10-A722-0B1781E66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C37E-EA67-4E95-BE16-17AF8DC28F1E}" type="datetimeFigureOut">
              <a:rPr lang="en-SG" smtClean="0"/>
              <a:t>18/12/2022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3CE3-1F77-46BB-B21E-CC73635E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7802-6A7F-400E-A7DE-388EB948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8A24-3417-4162-81A5-59FB968CFB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0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6C4119D-25EA-4251-B2EF-750C8A203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03387" y="506437"/>
            <a:ext cx="8785225" cy="2439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u="sng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MATH221</a:t>
            </a:r>
            <a:br>
              <a:rPr lang="en-US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for Computer Science</a:t>
            </a:r>
            <a:endParaRPr lang="en-GB" altLang="en-US" b="1" dirty="0">
              <a:solidFill>
                <a:srgbClr val="2429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E7508E-1A3A-4830-B125-BE1B2D1C1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2" y="3698901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kern="0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10</a:t>
            </a:r>
          </a:p>
          <a:p>
            <a:pPr eaLnBrk="1" hangingPunct="1">
              <a:defRPr/>
            </a:pPr>
            <a:r>
              <a:rPr lang="en-US" altLang="en-US" sz="4800" b="1" kern="0" dirty="0">
                <a:solidFill>
                  <a:srgbClr val="2429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GB" altLang="en-US" sz="4800" b="1" kern="0" dirty="0">
              <a:solidFill>
                <a:srgbClr val="2429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574974" y="6475123"/>
            <a:ext cx="27432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437094" y="6413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Simple Graphs and Complete Graphs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22459" y="1899665"/>
            <a:ext cx="11885856" cy="1399966"/>
            <a:chOff x="993228" y="4598516"/>
            <a:chExt cx="8250519" cy="1795797"/>
          </a:xfrm>
        </p:grpSpPr>
        <p:sp>
          <p:nvSpPr>
            <p:cNvPr id="46" name="Rectangle 45"/>
            <p:cNvSpPr/>
            <p:nvPr/>
          </p:nvSpPr>
          <p:spPr>
            <a:xfrm>
              <a:off x="993228" y="4598516"/>
              <a:ext cx="8250519" cy="17957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Complete Graph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9373" y="5193984"/>
              <a:ext cx="81343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complete graph</a:t>
              </a:r>
              <a:r>
                <a:rPr lang="en-SG" sz="2400" dirty="0"/>
                <a:t> on </a:t>
              </a:r>
              <a:r>
                <a:rPr lang="en-SG" sz="2400" b="1" i="1" dirty="0"/>
                <a:t>n </a:t>
              </a:r>
              <a:r>
                <a:rPr lang="en-SG" sz="2400" b="1" dirty="0"/>
                <a:t>vertices</a:t>
              </a:r>
              <a:r>
                <a:rPr lang="en-SG" sz="2400" dirty="0"/>
                <a:t>, </a:t>
              </a:r>
              <a:r>
                <a:rPr lang="en-SG" sz="2400" i="1" dirty="0"/>
                <a:t>n </a:t>
              </a:r>
              <a:r>
                <a:rPr lang="en-SG" sz="2400" dirty="0"/>
                <a:t>&gt; 0, denoted </a:t>
              </a:r>
              <a:r>
                <a:rPr lang="en-SG" sz="2400" b="1" i="1" dirty="0" err="1"/>
                <a:t>K</a:t>
              </a:r>
              <a:r>
                <a:rPr lang="en-SG" sz="2400" b="1" i="1" baseline="-25000" dirty="0" err="1"/>
                <a:t>n</a:t>
              </a:r>
              <a:r>
                <a:rPr lang="en-SG" sz="2400" dirty="0"/>
                <a:t>, is a simple graph with </a:t>
              </a:r>
              <a:r>
                <a:rPr lang="en-SG" sz="2400" i="1" dirty="0"/>
                <a:t>n</a:t>
              </a:r>
              <a:r>
                <a:rPr lang="en-SG" sz="2400" dirty="0"/>
                <a:t> vertices and exactly one edge connecting each pair of distinct vertices . 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708912" y="3425361"/>
            <a:ext cx="831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Example: The complete graphs </a:t>
            </a:r>
            <a:r>
              <a:rPr lang="en-SG" sz="2800" i="1" dirty="0"/>
              <a:t>K</a:t>
            </a:r>
            <a:r>
              <a:rPr lang="en-SG" sz="2800" baseline="-25000" dirty="0"/>
              <a:t>1</a:t>
            </a:r>
            <a:r>
              <a:rPr lang="en-SG" sz="2800" dirty="0"/>
              <a:t>, </a:t>
            </a:r>
            <a:r>
              <a:rPr lang="en-SG" sz="2800" i="1" dirty="0"/>
              <a:t>K</a:t>
            </a:r>
            <a:r>
              <a:rPr lang="en-SG" sz="2800" baseline="-25000" dirty="0"/>
              <a:t>2</a:t>
            </a:r>
            <a:r>
              <a:rPr lang="en-SG" sz="2800" dirty="0"/>
              <a:t>, </a:t>
            </a:r>
            <a:r>
              <a:rPr lang="en-SG" sz="2800" i="1" dirty="0"/>
              <a:t>K</a:t>
            </a:r>
            <a:r>
              <a:rPr lang="en-SG" sz="2800" baseline="-25000" dirty="0"/>
              <a:t>3</a:t>
            </a:r>
            <a:r>
              <a:rPr lang="en-SG" sz="2800" dirty="0"/>
              <a:t> and </a:t>
            </a:r>
            <a:r>
              <a:rPr lang="en-SG" sz="2800" i="1" dirty="0"/>
              <a:t>K</a:t>
            </a:r>
            <a:r>
              <a:rPr lang="en-SG" sz="2800" baseline="-25000" dirty="0"/>
              <a:t>4</a:t>
            </a:r>
            <a:r>
              <a:rPr lang="en-SG" sz="2800" dirty="0"/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34" y="4353362"/>
            <a:ext cx="676770" cy="78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8" y="5578257"/>
            <a:ext cx="1756798" cy="74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53" y="3973656"/>
            <a:ext cx="1767317" cy="193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439" y="4429024"/>
            <a:ext cx="1898814" cy="17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724730" y="4316456"/>
            <a:ext cx="999367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Draw</a:t>
            </a:r>
          </a:p>
          <a:p>
            <a:r>
              <a:rPr lang="en-SG" sz="2800" dirty="0"/>
              <a:t> </a:t>
            </a:r>
            <a:r>
              <a:rPr lang="en-SG" sz="2800" i="1" dirty="0"/>
              <a:t>K</a:t>
            </a:r>
            <a:r>
              <a:rPr lang="en-SG" sz="2800" baseline="-25000" dirty="0"/>
              <a:t>5</a:t>
            </a:r>
            <a:r>
              <a:rPr lang="en-SG" sz="2800" dirty="0"/>
              <a:t>.</a:t>
            </a:r>
          </a:p>
        </p:txBody>
      </p:sp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027" y="3962885"/>
            <a:ext cx="2231940" cy="218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F554401-F304-7E8D-2ED9-6837B578867C}"/>
              </a:ext>
            </a:extLst>
          </p:cNvPr>
          <p:cNvGrpSpPr/>
          <p:nvPr/>
        </p:nvGrpSpPr>
        <p:grpSpPr>
          <a:xfrm>
            <a:off x="102733" y="700267"/>
            <a:ext cx="12089266" cy="1029079"/>
            <a:chOff x="922513" y="4597993"/>
            <a:chExt cx="8321233" cy="14269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123CEC-1724-A66A-376A-6CD512202E8C}"/>
                </a:ext>
              </a:extLst>
            </p:cNvPr>
            <p:cNvSpPr/>
            <p:nvPr/>
          </p:nvSpPr>
          <p:spPr>
            <a:xfrm>
              <a:off x="922514" y="4598516"/>
              <a:ext cx="8250519" cy="14264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B4BE75-5F52-1114-2C06-EB5179429D8A}"/>
                </a:ext>
              </a:extLst>
            </p:cNvPr>
            <p:cNvSpPr/>
            <p:nvPr/>
          </p:nvSpPr>
          <p:spPr>
            <a:xfrm>
              <a:off x="922513" y="4597993"/>
              <a:ext cx="8250519" cy="573091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5EA2E0-2BA8-8DCF-5FE9-F4118FE3ECEA}"/>
                </a:ext>
              </a:extLst>
            </p:cNvPr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Simple Graph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AE1A55-2CE1-05D5-04D7-214F2E57D7CB}"/>
                </a:ext>
              </a:extLst>
            </p:cNvPr>
            <p:cNvSpPr txBox="1"/>
            <p:nvPr/>
          </p:nvSpPr>
          <p:spPr>
            <a:xfrm>
              <a:off x="1109373" y="5193984"/>
              <a:ext cx="8134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simple graph</a:t>
              </a:r>
              <a:r>
                <a:rPr lang="en-SG" sz="2400" dirty="0"/>
                <a:t> is an undirected graph that does not have any loops or parallel edges.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312984" y="20505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Complete Bipartite Graphs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70740" y="873173"/>
            <a:ext cx="8250519" cy="3580901"/>
            <a:chOff x="993228" y="4598516"/>
            <a:chExt cx="8250519" cy="3580901"/>
          </a:xfrm>
        </p:grpSpPr>
        <p:sp>
          <p:nvSpPr>
            <p:cNvPr id="46" name="Rectangle 45"/>
            <p:cNvSpPr/>
            <p:nvPr/>
          </p:nvSpPr>
          <p:spPr>
            <a:xfrm>
              <a:off x="993228" y="4598516"/>
              <a:ext cx="8250519" cy="35809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9374" y="4645644"/>
              <a:ext cx="629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Complete Bipartite Graph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9373" y="5193984"/>
              <a:ext cx="8134373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complete bipartite graph</a:t>
              </a:r>
              <a:r>
                <a:rPr lang="en-SG" sz="2400" dirty="0"/>
                <a:t> on </a:t>
              </a:r>
              <a:r>
                <a:rPr lang="en-SG" sz="2400" b="1" dirty="0"/>
                <a:t>(</a:t>
              </a:r>
              <a:r>
                <a:rPr lang="en-SG" sz="2400" b="1" i="1" dirty="0"/>
                <a:t>m</a:t>
              </a:r>
              <a:r>
                <a:rPr lang="en-SG" sz="2400" b="1" dirty="0"/>
                <a:t>, </a:t>
              </a:r>
              <a:r>
                <a:rPr lang="en-SG" sz="2400" b="1" i="1" dirty="0"/>
                <a:t>n</a:t>
              </a:r>
              <a:r>
                <a:rPr lang="en-SG" sz="2400" b="1" dirty="0"/>
                <a:t>) vertices</a:t>
              </a:r>
              <a:r>
                <a:rPr lang="en-SG" sz="2400" dirty="0"/>
                <a:t>, where </a:t>
              </a:r>
              <a:r>
                <a:rPr lang="en-SG" sz="2400" i="1" dirty="0"/>
                <a:t>m</a:t>
              </a:r>
              <a:r>
                <a:rPr lang="en-SG" sz="2400" dirty="0"/>
                <a:t>, </a:t>
              </a:r>
              <a:r>
                <a:rPr lang="en-SG" sz="2400" i="1" dirty="0"/>
                <a:t>n </a:t>
              </a:r>
              <a:r>
                <a:rPr lang="en-SG" sz="2400" dirty="0"/>
                <a:t>&gt; 0, denoted </a:t>
              </a:r>
              <a:r>
                <a:rPr lang="en-SG" sz="2400" b="1" i="1" dirty="0" err="1"/>
                <a:t>K</a:t>
              </a:r>
              <a:r>
                <a:rPr lang="en-SG" sz="2400" b="1" i="1" baseline="-25000" dirty="0" err="1"/>
                <a:t>m,n</a:t>
              </a:r>
              <a:r>
                <a:rPr lang="en-SG" sz="2400" dirty="0"/>
                <a:t>, is a simple graph with distinct vertices </a:t>
              </a:r>
              <a:r>
                <a:rPr lang="en-SG" sz="2400" i="1" dirty="0"/>
                <a:t>v</a:t>
              </a:r>
              <a:r>
                <a:rPr lang="en-SG" sz="2400" baseline="-25000" dirty="0"/>
                <a:t>1</a:t>
              </a:r>
              <a:r>
                <a:rPr lang="en-SG" sz="2400" dirty="0"/>
                <a:t>, </a:t>
              </a:r>
              <a:r>
                <a:rPr lang="en-SG" sz="2400" i="1" dirty="0"/>
                <a:t>v</a:t>
              </a:r>
              <a:r>
                <a:rPr lang="en-SG" sz="2400" baseline="-25000" dirty="0"/>
                <a:t>2</a:t>
              </a:r>
              <a:r>
                <a:rPr lang="en-SG" sz="2400" dirty="0"/>
                <a:t>,</a:t>
              </a:r>
              <a:r>
                <a:rPr lang="en-SG" sz="2400" i="1" dirty="0"/>
                <a:t>…</a:t>
              </a:r>
              <a:r>
                <a:rPr lang="en-SG" sz="2400" dirty="0"/>
                <a:t>, </a:t>
              </a:r>
              <a:r>
                <a:rPr lang="en-SG" sz="2400" i="1" dirty="0" err="1"/>
                <a:t>v</a:t>
              </a:r>
              <a:r>
                <a:rPr lang="en-SG" sz="2400" i="1" baseline="-25000" dirty="0" err="1"/>
                <a:t>m</a:t>
              </a:r>
              <a:r>
                <a:rPr lang="en-SG" sz="2400" dirty="0"/>
                <a:t>, and </a:t>
              </a:r>
              <a:r>
                <a:rPr lang="en-SG" sz="2400" i="1" dirty="0"/>
                <a:t>w</a:t>
              </a:r>
              <a:r>
                <a:rPr lang="en-SG" sz="2400" baseline="-25000" dirty="0"/>
                <a:t>1</a:t>
              </a:r>
              <a:r>
                <a:rPr lang="en-SG" sz="2400" dirty="0"/>
                <a:t>, </a:t>
              </a:r>
              <a:r>
                <a:rPr lang="en-SG" sz="2400" i="1" dirty="0"/>
                <a:t>w</a:t>
              </a:r>
              <a:r>
                <a:rPr lang="en-SG" sz="2400" baseline="-25000" dirty="0"/>
                <a:t>2</a:t>
              </a:r>
              <a:r>
                <a:rPr lang="en-SG" sz="2400" dirty="0"/>
                <a:t>,</a:t>
              </a:r>
              <a:r>
                <a:rPr lang="en-SG" sz="2400" i="1" dirty="0"/>
                <a:t>…</a:t>
              </a:r>
              <a:r>
                <a:rPr lang="en-SG" sz="2400" dirty="0"/>
                <a:t>, </a:t>
              </a:r>
              <a:r>
                <a:rPr lang="en-SG" sz="2400" i="1" dirty="0" err="1"/>
                <a:t>w</a:t>
              </a:r>
              <a:r>
                <a:rPr lang="en-SG" sz="2400" i="1" baseline="-25000" dirty="0" err="1"/>
                <a:t>n</a:t>
              </a:r>
              <a:r>
                <a:rPr lang="en-SG" sz="2400" dirty="0"/>
                <a:t> that satisfies the following properties: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For all </a:t>
              </a:r>
              <a:r>
                <a:rPr lang="en-SG" sz="2400" i="1" dirty="0" err="1"/>
                <a:t>i</a:t>
              </a:r>
              <a:r>
                <a:rPr lang="en-SG" sz="2400" dirty="0"/>
                <a:t>, </a:t>
              </a:r>
              <a:r>
                <a:rPr lang="en-SG" sz="2400" i="1" dirty="0"/>
                <a:t>k</a:t>
              </a:r>
              <a:r>
                <a:rPr lang="en-SG" sz="2400" dirty="0"/>
                <a:t> = 1, 2, …, </a:t>
              </a:r>
              <a:r>
                <a:rPr lang="en-SG" sz="2400" i="1" dirty="0"/>
                <a:t>m</a:t>
              </a:r>
              <a:r>
                <a:rPr lang="en-SG" sz="2400" dirty="0"/>
                <a:t> and for all </a:t>
              </a:r>
              <a:r>
                <a:rPr lang="en-SG" sz="2400" i="1" dirty="0"/>
                <a:t>j</a:t>
              </a:r>
              <a:r>
                <a:rPr lang="en-SG" sz="2400" dirty="0"/>
                <a:t>, </a:t>
              </a:r>
              <a:r>
                <a:rPr lang="en-SG" sz="2400" i="1" dirty="0"/>
                <a:t>l</a:t>
              </a:r>
              <a:r>
                <a:rPr lang="en-SG" sz="2400" dirty="0"/>
                <a:t> = 1, 2, …, </a:t>
              </a:r>
              <a:r>
                <a:rPr lang="en-SG" sz="2400" i="1" dirty="0"/>
                <a:t>n</a:t>
              </a:r>
              <a:r>
                <a:rPr lang="en-SG" sz="2400" dirty="0"/>
                <a:t>,</a:t>
              </a:r>
            </a:p>
            <a:p>
              <a:pPr marL="457200" indent="-457200">
                <a:spcAft>
                  <a:spcPts val="300"/>
                </a:spcAft>
                <a:buFont typeface="+mj-lt"/>
                <a:buAutoNum type="arabicPeriod"/>
              </a:pPr>
              <a:r>
                <a:rPr lang="en-SG" sz="2400" dirty="0"/>
                <a:t>There is an edge from each vertex </a:t>
              </a:r>
              <a:r>
                <a:rPr lang="en-SG" sz="2400" i="1" dirty="0"/>
                <a:t>v</a:t>
              </a:r>
              <a:r>
                <a:rPr lang="en-SG" sz="2400" i="1" baseline="-25000" dirty="0"/>
                <a:t>i</a:t>
              </a:r>
              <a:r>
                <a:rPr lang="en-SG" sz="2400" dirty="0"/>
                <a:t> to each vertex </a:t>
              </a:r>
              <a:r>
                <a:rPr lang="en-SG" sz="2400" i="1" dirty="0" err="1"/>
                <a:t>w</a:t>
              </a:r>
              <a:r>
                <a:rPr lang="en-SG" sz="2400" i="1" baseline="-25000" dirty="0" err="1"/>
                <a:t>j</a:t>
              </a:r>
              <a:r>
                <a:rPr lang="en-SG" sz="2400" dirty="0"/>
                <a:t>.</a:t>
              </a:r>
            </a:p>
            <a:p>
              <a:pPr marL="457200" indent="-457200">
                <a:spcAft>
                  <a:spcPts val="300"/>
                </a:spcAft>
                <a:buFont typeface="+mj-lt"/>
                <a:buAutoNum type="arabicPeriod"/>
              </a:pPr>
              <a:r>
                <a:rPr lang="en-SG" sz="2400" dirty="0"/>
                <a:t>There is no edge from any vertex </a:t>
              </a:r>
              <a:r>
                <a:rPr lang="en-SG" sz="2400" i="1" dirty="0"/>
                <a:t>v</a:t>
              </a:r>
              <a:r>
                <a:rPr lang="en-SG" sz="2400" i="1" baseline="-25000" dirty="0"/>
                <a:t>i</a:t>
              </a:r>
              <a:r>
                <a:rPr lang="en-SG" sz="2400" dirty="0"/>
                <a:t> to any other vertex </a:t>
              </a:r>
              <a:r>
                <a:rPr lang="en-SG" sz="2400" i="1" dirty="0" err="1"/>
                <a:t>v</a:t>
              </a:r>
              <a:r>
                <a:rPr lang="en-SG" sz="2400" i="1" baseline="-25000" dirty="0" err="1"/>
                <a:t>k</a:t>
              </a:r>
              <a:r>
                <a:rPr lang="en-SG" sz="2400" dirty="0"/>
                <a:t>.</a:t>
              </a:r>
            </a:p>
            <a:p>
              <a:pPr marL="457200" indent="-457200">
                <a:spcAft>
                  <a:spcPts val="300"/>
                </a:spcAft>
                <a:buFont typeface="+mj-lt"/>
                <a:buAutoNum type="arabicPeriod"/>
              </a:pPr>
              <a:r>
                <a:rPr lang="en-SG" sz="2400" dirty="0"/>
                <a:t>There is no edge from any vertex </a:t>
              </a:r>
              <a:r>
                <a:rPr lang="en-SG" sz="2400" i="1" dirty="0" err="1"/>
                <a:t>w</a:t>
              </a:r>
              <a:r>
                <a:rPr lang="en-SG" sz="2400" i="1" baseline="-25000" dirty="0" err="1"/>
                <a:t>j</a:t>
              </a:r>
              <a:r>
                <a:rPr lang="en-SG" sz="2400" dirty="0"/>
                <a:t> to any other vertex </a:t>
              </a:r>
              <a:r>
                <a:rPr lang="en-SG" sz="2400" i="1" dirty="0" err="1"/>
                <a:t>w</a:t>
              </a:r>
              <a:r>
                <a:rPr lang="en-SG" sz="2400" i="1" baseline="-25000" dirty="0" err="1"/>
                <a:t>l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91508" y="4628271"/>
            <a:ext cx="2997910" cy="1978822"/>
            <a:chOff x="1550680" y="5228190"/>
            <a:chExt cx="2314738" cy="13789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6"/>
            <a:stretch/>
          </p:blipFill>
          <p:spPr>
            <a:xfrm>
              <a:off x="2367219" y="5228190"/>
              <a:ext cx="1498199" cy="137890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550680" y="5275005"/>
              <a:ext cx="8761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K</a:t>
              </a:r>
              <a:r>
                <a:rPr lang="en-SG" sz="2800" baseline="-25000" dirty="0"/>
                <a:t>3,2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05868" y="4695454"/>
            <a:ext cx="2743200" cy="1911639"/>
            <a:chOff x="5181869" y="5228190"/>
            <a:chExt cx="2279600" cy="1378901"/>
          </a:xfrm>
        </p:grpSpPr>
        <p:sp>
          <p:nvSpPr>
            <p:cNvPr id="51" name="TextBox 50"/>
            <p:cNvSpPr txBox="1"/>
            <p:nvPr/>
          </p:nvSpPr>
          <p:spPr>
            <a:xfrm>
              <a:off x="6590389" y="5275005"/>
              <a:ext cx="87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K</a:t>
              </a:r>
              <a:r>
                <a:rPr lang="en-SG" sz="2800" baseline="-25000" dirty="0"/>
                <a:t>2,5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10"/>
            <a:stretch/>
          </p:blipFill>
          <p:spPr>
            <a:xfrm>
              <a:off x="5181869" y="5228190"/>
              <a:ext cx="1510837" cy="1378901"/>
            </a:xfrm>
            <a:prstGeom prst="rect">
              <a:avLst/>
            </a:prstGeom>
          </p:spPr>
        </p:pic>
      </p:grp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AC14DEB-74A6-4C0E-8807-7FD6A6365693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800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312984" y="3630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General </a:t>
            </a:r>
            <a:r>
              <a:rPr lang="en-SG" sz="3200" dirty="0">
                <a:solidFill>
                  <a:schemeClr val="bg1"/>
                </a:solidFill>
              </a:rPr>
              <a:t>Bipartite Graphs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875737" y="647464"/>
            <a:ext cx="8250519" cy="3580901"/>
            <a:chOff x="993228" y="4598516"/>
            <a:chExt cx="8250519" cy="3580901"/>
          </a:xfrm>
        </p:grpSpPr>
        <p:sp>
          <p:nvSpPr>
            <p:cNvPr id="46" name="Rectangle 45"/>
            <p:cNvSpPr/>
            <p:nvPr/>
          </p:nvSpPr>
          <p:spPr>
            <a:xfrm>
              <a:off x="993228" y="4598516"/>
              <a:ext cx="8250519" cy="35809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9374" y="4645644"/>
              <a:ext cx="629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Bipartite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9373" y="5193984"/>
              <a:ext cx="8134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endParaRPr lang="en-SG" sz="24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CBA6C38-531E-4907-9194-E1604AE9C724}"/>
              </a:ext>
            </a:extLst>
          </p:cNvPr>
          <p:cNvSpPr/>
          <p:nvPr/>
        </p:nvSpPr>
        <p:spPr>
          <a:xfrm>
            <a:off x="1875737" y="1192566"/>
            <a:ext cx="82505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A simple graph G is bipartite if there are two subsets U and W of</a:t>
            </a:r>
          </a:p>
          <a:p>
            <a:r>
              <a:rPr lang="en-SG" sz="2400" dirty="0"/>
              <a:t>the vertex set V of G such that</a:t>
            </a:r>
          </a:p>
          <a:p>
            <a:endParaRPr lang="en-SG" sz="2400" dirty="0"/>
          </a:p>
          <a:p>
            <a:pPr lvl="1"/>
            <a:r>
              <a:rPr lang="en-SG" sz="2400" dirty="0"/>
              <a:t>1. U</a:t>
            </a:r>
            <a:r>
              <a:rPr lang="en-SG" sz="2400" dirty="0">
                <a:sym typeface="Symbol" panose="05050102010706020507" pitchFamily="18" charset="2"/>
              </a:rPr>
              <a:t></a:t>
            </a:r>
            <a:r>
              <a:rPr lang="en-SG" sz="2400" dirty="0"/>
              <a:t> W = V and U</a:t>
            </a:r>
            <a:r>
              <a:rPr lang="en-SG" sz="2400" dirty="0">
                <a:sym typeface="Symbol" panose="05050102010706020507" pitchFamily="18" charset="2"/>
              </a:rPr>
              <a:t></a:t>
            </a:r>
            <a:r>
              <a:rPr lang="en-SG" sz="2400" dirty="0"/>
              <a:t> W = </a:t>
            </a:r>
            <a:r>
              <a:rPr lang="en-SG" sz="2400" dirty="0">
                <a:sym typeface="Symbol" panose="05050102010706020507" pitchFamily="18" charset="2"/>
              </a:rPr>
              <a:t>,</a:t>
            </a:r>
            <a:r>
              <a:rPr lang="en-SG" sz="2400" dirty="0"/>
              <a:t> and</a:t>
            </a:r>
          </a:p>
          <a:p>
            <a:pPr lvl="1"/>
            <a:r>
              <a:rPr lang="en-SG" sz="2400" dirty="0"/>
              <a:t>2. every edge of G connects a vertex in U with a vertex in W.</a:t>
            </a:r>
          </a:p>
          <a:p>
            <a:pPr lvl="1"/>
            <a:endParaRPr lang="en-SG" sz="2400" dirty="0"/>
          </a:p>
          <a:p>
            <a:r>
              <a:rPr lang="en-SG" sz="2400" dirty="0"/>
              <a:t>So there are no edges connecting between vertices of U or vertices of W.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27081-53DB-4813-8700-FA0CB5604CA4}"/>
              </a:ext>
            </a:extLst>
          </p:cNvPr>
          <p:cNvSpPr txBox="1"/>
          <p:nvPr/>
        </p:nvSpPr>
        <p:spPr>
          <a:xfrm>
            <a:off x="1312984" y="4501933"/>
            <a:ext cx="831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Example: Which of these is bipartite?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F7E3E4-AE35-4129-B953-DAE07E3A27F0}"/>
              </a:ext>
            </a:extLst>
          </p:cNvPr>
          <p:cNvCxnSpPr>
            <a:cxnSpLocks/>
          </p:cNvCxnSpPr>
          <p:nvPr/>
        </p:nvCxnSpPr>
        <p:spPr>
          <a:xfrm>
            <a:off x="2076595" y="5273663"/>
            <a:ext cx="0" cy="79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A958DCA-A90E-4E80-A1FF-43097A474F4E}"/>
              </a:ext>
            </a:extLst>
          </p:cNvPr>
          <p:cNvSpPr/>
          <p:nvPr/>
        </p:nvSpPr>
        <p:spPr>
          <a:xfrm>
            <a:off x="1991882" y="5130140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3A75FF-0912-41A8-BE6B-855D592C740B}"/>
              </a:ext>
            </a:extLst>
          </p:cNvPr>
          <p:cNvCxnSpPr>
            <a:cxnSpLocks/>
          </p:cNvCxnSpPr>
          <p:nvPr/>
        </p:nvCxnSpPr>
        <p:spPr>
          <a:xfrm>
            <a:off x="2161309" y="6074658"/>
            <a:ext cx="1200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902F2E2-B31B-4B23-ACEE-260AD635887C}"/>
              </a:ext>
            </a:extLst>
          </p:cNvPr>
          <p:cNvSpPr/>
          <p:nvPr/>
        </p:nvSpPr>
        <p:spPr>
          <a:xfrm>
            <a:off x="1991882" y="6006817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A1B050-2536-4CA8-9FA1-A0C2A9C1DF6B}"/>
              </a:ext>
            </a:extLst>
          </p:cNvPr>
          <p:cNvCxnSpPr>
            <a:cxnSpLocks/>
          </p:cNvCxnSpPr>
          <p:nvPr/>
        </p:nvCxnSpPr>
        <p:spPr>
          <a:xfrm>
            <a:off x="1991882" y="5214430"/>
            <a:ext cx="1200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89A03CE-A353-435C-9CE8-2602699E02FD}"/>
              </a:ext>
            </a:extLst>
          </p:cNvPr>
          <p:cNvSpPr/>
          <p:nvPr/>
        </p:nvSpPr>
        <p:spPr>
          <a:xfrm>
            <a:off x="3192877" y="5147656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69C7D6-F910-4E1E-A292-20B7D6AC01D7}"/>
              </a:ext>
            </a:extLst>
          </p:cNvPr>
          <p:cNvSpPr/>
          <p:nvPr/>
        </p:nvSpPr>
        <p:spPr>
          <a:xfrm>
            <a:off x="3207925" y="5990367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AADCFE-62E0-4366-A411-1251942BA439}"/>
              </a:ext>
            </a:extLst>
          </p:cNvPr>
          <p:cNvCxnSpPr>
            <a:cxnSpLocks/>
            <a:stCxn id="31" idx="4"/>
            <a:endCxn id="30" idx="4"/>
          </p:cNvCxnSpPr>
          <p:nvPr/>
        </p:nvCxnSpPr>
        <p:spPr>
          <a:xfrm flipH="1" flipV="1">
            <a:off x="3277591" y="5316237"/>
            <a:ext cx="15048" cy="8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844246-2E10-4F18-A5AF-3DF47ABAE313}"/>
              </a:ext>
            </a:extLst>
          </p:cNvPr>
          <p:cNvSpPr txBox="1"/>
          <p:nvPr/>
        </p:nvSpPr>
        <p:spPr>
          <a:xfrm>
            <a:off x="1581414" y="5837458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718701-D036-4458-A494-4D6461D76822}"/>
              </a:ext>
            </a:extLst>
          </p:cNvPr>
          <p:cNvSpPr txBox="1"/>
          <p:nvPr/>
        </p:nvSpPr>
        <p:spPr>
          <a:xfrm>
            <a:off x="1566366" y="4969640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002EDE-33E5-497C-A7AF-8710BAEA7B6B}"/>
              </a:ext>
            </a:extLst>
          </p:cNvPr>
          <p:cNvSpPr txBox="1"/>
          <p:nvPr/>
        </p:nvSpPr>
        <p:spPr>
          <a:xfrm>
            <a:off x="3357130" y="5804546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493875-2F4E-4239-88D0-C1C6E65C872D}"/>
              </a:ext>
            </a:extLst>
          </p:cNvPr>
          <p:cNvSpPr txBox="1"/>
          <p:nvPr/>
        </p:nvSpPr>
        <p:spPr>
          <a:xfrm>
            <a:off x="3311641" y="4969640"/>
            <a:ext cx="75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C17973-F86F-4413-BC2A-5589C7AB36F2}"/>
              </a:ext>
            </a:extLst>
          </p:cNvPr>
          <p:cNvCxnSpPr>
            <a:cxnSpLocks/>
          </p:cNvCxnSpPr>
          <p:nvPr/>
        </p:nvCxnSpPr>
        <p:spPr>
          <a:xfrm>
            <a:off x="5858126" y="5312228"/>
            <a:ext cx="0" cy="79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600FDA-AA2B-47A4-BAE2-BFB4F7D34E39}"/>
              </a:ext>
            </a:extLst>
          </p:cNvPr>
          <p:cNvCxnSpPr>
            <a:cxnSpLocks/>
          </p:cNvCxnSpPr>
          <p:nvPr/>
        </p:nvCxnSpPr>
        <p:spPr>
          <a:xfrm>
            <a:off x="5773413" y="5252995"/>
            <a:ext cx="1200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8A31525-229E-4127-AAA4-589C03F3B525}"/>
              </a:ext>
            </a:extLst>
          </p:cNvPr>
          <p:cNvSpPr/>
          <p:nvPr/>
        </p:nvSpPr>
        <p:spPr>
          <a:xfrm>
            <a:off x="6974408" y="5186221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64E8B-AD0A-4241-9AB3-78EECBAD56AD}"/>
              </a:ext>
            </a:extLst>
          </p:cNvPr>
          <p:cNvSpPr txBox="1"/>
          <p:nvPr/>
        </p:nvSpPr>
        <p:spPr>
          <a:xfrm>
            <a:off x="5362945" y="5876023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0440C6-F525-4348-9B8C-DE2CAE412F39}"/>
              </a:ext>
            </a:extLst>
          </p:cNvPr>
          <p:cNvSpPr txBox="1"/>
          <p:nvPr/>
        </p:nvSpPr>
        <p:spPr>
          <a:xfrm>
            <a:off x="5347897" y="5008205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C50DE7-A58F-4E74-9616-AE53948A296F}"/>
              </a:ext>
            </a:extLst>
          </p:cNvPr>
          <p:cNvSpPr txBox="1"/>
          <p:nvPr/>
        </p:nvSpPr>
        <p:spPr>
          <a:xfrm>
            <a:off x="7119210" y="4973130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305A49-BD45-4450-9685-4C97340C96E6}"/>
              </a:ext>
            </a:extLst>
          </p:cNvPr>
          <p:cNvSpPr/>
          <p:nvPr/>
        </p:nvSpPr>
        <p:spPr>
          <a:xfrm>
            <a:off x="5765063" y="5216429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7ABE34-6DBF-4580-A40D-01DCB6946765}"/>
              </a:ext>
            </a:extLst>
          </p:cNvPr>
          <p:cNvSpPr/>
          <p:nvPr/>
        </p:nvSpPr>
        <p:spPr>
          <a:xfrm>
            <a:off x="5773412" y="6081797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0F639D-EC58-4FA2-91EC-42B0854AB31F}"/>
              </a:ext>
            </a:extLst>
          </p:cNvPr>
          <p:cNvCxnSpPr>
            <a:cxnSpLocks/>
            <a:stCxn id="43" idx="3"/>
            <a:endCxn id="54" idx="7"/>
          </p:cNvCxnSpPr>
          <p:nvPr/>
        </p:nvCxnSpPr>
        <p:spPr>
          <a:xfrm flipH="1">
            <a:off x="5918027" y="5330114"/>
            <a:ext cx="1081193" cy="776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451CC2-9C9C-4E9F-AF61-6DCD8CDEC5F8}"/>
              </a:ext>
            </a:extLst>
          </p:cNvPr>
          <p:cNvSpPr txBox="1"/>
          <p:nvPr/>
        </p:nvSpPr>
        <p:spPr>
          <a:xfrm>
            <a:off x="7973434" y="4870496"/>
            <a:ext cx="3185301" cy="12618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Ans: Only the left-hand side graph: U={v</a:t>
            </a:r>
            <a:r>
              <a:rPr lang="en-SG" sz="2400" baseline="-25000" dirty="0"/>
              <a:t>1</a:t>
            </a:r>
            <a:r>
              <a:rPr lang="en-SG" sz="2400" dirty="0"/>
              <a:t> , v</a:t>
            </a:r>
            <a:r>
              <a:rPr lang="en-SG" sz="2400" baseline="-25000" dirty="0"/>
              <a:t>4</a:t>
            </a:r>
            <a:r>
              <a:rPr lang="en-SG" sz="2400" dirty="0"/>
              <a:t>}, V={v</a:t>
            </a:r>
            <a:r>
              <a:rPr lang="en-SG" sz="2400" baseline="-25000" dirty="0"/>
              <a:t>2</a:t>
            </a:r>
            <a:r>
              <a:rPr lang="en-SG" sz="2400" dirty="0"/>
              <a:t> , v</a:t>
            </a:r>
            <a:r>
              <a:rPr lang="en-SG" sz="2400" baseline="-25000" dirty="0"/>
              <a:t>3</a:t>
            </a:r>
            <a:r>
              <a:rPr lang="en-SG" sz="2400" dirty="0"/>
              <a:t>}</a:t>
            </a:r>
            <a:r>
              <a:rPr lang="en-SG" sz="2800" dirty="0"/>
              <a:t>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524D0D6-632A-47E1-8C53-2569262925E6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6034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524000" y="235414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Subgraph of a Graph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032156" y="913030"/>
            <a:ext cx="8250519" cy="2165128"/>
            <a:chOff x="993228" y="4598517"/>
            <a:chExt cx="8250519" cy="2165128"/>
          </a:xfrm>
        </p:grpSpPr>
        <p:sp>
          <p:nvSpPr>
            <p:cNvPr id="46" name="Rectangle 45"/>
            <p:cNvSpPr/>
            <p:nvPr/>
          </p:nvSpPr>
          <p:spPr>
            <a:xfrm>
              <a:off x="993228" y="4598517"/>
              <a:ext cx="8250519" cy="21651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9374" y="4645644"/>
              <a:ext cx="629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Subgraph of a Graph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9373" y="5193984"/>
              <a:ext cx="81343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graph </a:t>
              </a:r>
              <a:r>
                <a:rPr lang="en-SG" sz="2400" i="1" dirty="0"/>
                <a:t>H </a:t>
              </a:r>
              <a:r>
                <a:rPr lang="en-SG" sz="2400" dirty="0"/>
                <a:t>is said to be a </a:t>
              </a:r>
              <a:r>
                <a:rPr lang="en-SG" sz="2400" b="1" dirty="0"/>
                <a:t>subgraph</a:t>
              </a:r>
              <a:r>
                <a:rPr lang="en-SG" sz="2400" dirty="0"/>
                <a:t> of graph </a:t>
              </a:r>
              <a:r>
                <a:rPr lang="en-SG" sz="2400" i="1" dirty="0"/>
                <a:t>G</a:t>
              </a:r>
              <a:r>
                <a:rPr lang="en-SG" sz="2400" dirty="0"/>
                <a:t> if, and only if, every vertex in </a:t>
              </a:r>
              <a:r>
                <a:rPr lang="en-SG" sz="2400" i="1" dirty="0"/>
                <a:t>H</a:t>
              </a:r>
              <a:r>
                <a:rPr lang="en-SG" sz="2400" dirty="0"/>
                <a:t> is also a vertex in </a:t>
              </a:r>
              <a:r>
                <a:rPr lang="en-SG" sz="2400" i="1" dirty="0"/>
                <a:t>G</a:t>
              </a:r>
              <a:r>
                <a:rPr lang="en-SG" sz="2400" dirty="0"/>
                <a:t>, every edge in </a:t>
              </a:r>
              <a:r>
                <a:rPr lang="en-SG" sz="2400" i="1" dirty="0"/>
                <a:t>H</a:t>
              </a:r>
              <a:r>
                <a:rPr lang="en-SG" sz="2400" dirty="0"/>
                <a:t> is also an edge in </a:t>
              </a:r>
              <a:r>
                <a:rPr lang="en-SG" sz="2400" i="1" dirty="0"/>
                <a:t>G</a:t>
              </a:r>
              <a:r>
                <a:rPr lang="en-SG" sz="2400" dirty="0"/>
                <a:t>, and every edge in </a:t>
              </a:r>
              <a:r>
                <a:rPr lang="en-SG" sz="2400" i="1" dirty="0"/>
                <a:t>H</a:t>
              </a:r>
              <a:r>
                <a:rPr lang="en-SG" sz="2400" dirty="0"/>
                <a:t> has the same endpoints as it has in </a:t>
              </a:r>
              <a:r>
                <a:rPr lang="en-SG" sz="2400" i="1" dirty="0"/>
                <a:t>G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24000" y="3678340"/>
            <a:ext cx="4129517" cy="2610752"/>
            <a:chOff x="538737" y="4050634"/>
            <a:chExt cx="3621361" cy="1970485"/>
          </a:xfrm>
        </p:grpSpPr>
        <p:grpSp>
          <p:nvGrpSpPr>
            <p:cNvPr id="64" name="Group 63"/>
            <p:cNvGrpSpPr/>
            <p:nvPr/>
          </p:nvGrpSpPr>
          <p:grpSpPr>
            <a:xfrm>
              <a:off x="2062406" y="4063321"/>
              <a:ext cx="2097692" cy="1957798"/>
              <a:chOff x="1390820" y="4063321"/>
              <a:chExt cx="2097692" cy="195779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015660" y="4222799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661726" y="4063321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390820" y="4914425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042966" y="5350559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565685" y="4914425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320561" y="5167679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45702" y="5838239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320561" y="4285078"/>
                <a:ext cx="167951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6" name="Straight Connector 85"/>
              <p:cNvCxnSpPr>
                <a:stCxn id="71" idx="7"/>
                <a:endCxn id="68" idx="3"/>
              </p:cNvCxnSpPr>
              <p:nvPr/>
            </p:nvCxnSpPr>
            <p:spPr>
              <a:xfrm flipV="1">
                <a:off x="1534175" y="4378897"/>
                <a:ext cx="506081" cy="5623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71" idx="6"/>
                <a:endCxn id="75" idx="2"/>
              </p:cNvCxnSpPr>
              <p:nvPr/>
            </p:nvCxnSpPr>
            <p:spPr>
              <a:xfrm>
                <a:off x="1558771" y="5005865"/>
                <a:ext cx="100691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72" idx="5"/>
                <a:endCxn id="80" idx="1"/>
              </p:cNvCxnSpPr>
              <p:nvPr/>
            </p:nvCxnSpPr>
            <p:spPr>
              <a:xfrm>
                <a:off x="2186321" y="5506657"/>
                <a:ext cx="583977" cy="3583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69" idx="4"/>
                <a:endCxn id="75" idx="0"/>
              </p:cNvCxnSpPr>
              <p:nvPr/>
            </p:nvCxnSpPr>
            <p:spPr>
              <a:xfrm flipH="1">
                <a:off x="2649661" y="4246201"/>
                <a:ext cx="96041" cy="66822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69" idx="5"/>
                <a:endCxn id="77" idx="1"/>
              </p:cNvCxnSpPr>
              <p:nvPr/>
            </p:nvCxnSpPr>
            <p:spPr>
              <a:xfrm>
                <a:off x="2805081" y="4219419"/>
                <a:ext cx="540076" cy="9750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85" idx="3"/>
                <a:endCxn id="75" idx="6"/>
              </p:cNvCxnSpPr>
              <p:nvPr/>
            </p:nvCxnSpPr>
            <p:spPr>
              <a:xfrm flipH="1">
                <a:off x="2733636" y="4441176"/>
                <a:ext cx="611521" cy="5646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endCxn id="80" idx="0"/>
              </p:cNvCxnSpPr>
              <p:nvPr/>
            </p:nvCxnSpPr>
            <p:spPr>
              <a:xfrm>
                <a:off x="2669337" y="5053562"/>
                <a:ext cx="160341" cy="7846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75" idx="3"/>
                <a:endCxn id="72" idx="7"/>
              </p:cNvCxnSpPr>
              <p:nvPr/>
            </p:nvCxnSpPr>
            <p:spPr>
              <a:xfrm flipH="1">
                <a:off x="2186321" y="5070523"/>
                <a:ext cx="403960" cy="3068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85" idx="3"/>
                <a:endCxn id="80" idx="7"/>
              </p:cNvCxnSpPr>
              <p:nvPr/>
            </p:nvCxnSpPr>
            <p:spPr>
              <a:xfrm flipH="1">
                <a:off x="2889057" y="4441176"/>
                <a:ext cx="456100" cy="14238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538737" y="4050634"/>
              <a:ext cx="1710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 graph </a:t>
              </a:r>
              <a:r>
                <a:rPr lang="en-SG" sz="2400" i="1" dirty="0"/>
                <a:t>G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9262949" y="4348813"/>
            <a:ext cx="1710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A subgraph of </a:t>
            </a:r>
            <a:r>
              <a:rPr lang="en-SG" sz="2400" i="1" dirty="0"/>
              <a:t>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2A2D7E-8385-4A27-B132-629DC58242F8}"/>
              </a:ext>
            </a:extLst>
          </p:cNvPr>
          <p:cNvGrpSpPr/>
          <p:nvPr/>
        </p:nvGrpSpPr>
        <p:grpSpPr>
          <a:xfrm>
            <a:off x="6445112" y="3779843"/>
            <a:ext cx="2337087" cy="2239751"/>
            <a:chOff x="6445113" y="4061796"/>
            <a:chExt cx="2097692" cy="1957798"/>
          </a:xfrm>
        </p:grpSpPr>
        <p:sp>
          <p:nvSpPr>
            <p:cNvPr id="104" name="Oval 103"/>
            <p:cNvSpPr/>
            <p:nvPr/>
          </p:nvSpPr>
          <p:spPr>
            <a:xfrm>
              <a:off x="7069953" y="4221274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Oval 104"/>
            <p:cNvSpPr/>
            <p:nvPr/>
          </p:nvSpPr>
          <p:spPr>
            <a:xfrm>
              <a:off x="7716019" y="4061796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Oval 105"/>
            <p:cNvSpPr/>
            <p:nvPr/>
          </p:nvSpPr>
          <p:spPr>
            <a:xfrm>
              <a:off x="6445113" y="4912900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Oval 106"/>
            <p:cNvSpPr/>
            <p:nvPr/>
          </p:nvSpPr>
          <p:spPr>
            <a:xfrm>
              <a:off x="7097259" y="5349034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8" name="Oval 107"/>
            <p:cNvSpPr/>
            <p:nvPr/>
          </p:nvSpPr>
          <p:spPr>
            <a:xfrm>
              <a:off x="7619978" y="4912900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9" name="Oval 108"/>
            <p:cNvSpPr/>
            <p:nvPr/>
          </p:nvSpPr>
          <p:spPr>
            <a:xfrm>
              <a:off x="8374854" y="5166154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99995" y="5836714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Oval 110"/>
            <p:cNvSpPr/>
            <p:nvPr/>
          </p:nvSpPr>
          <p:spPr>
            <a:xfrm>
              <a:off x="8374854" y="4283553"/>
              <a:ext cx="167951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2" name="Straight Connector 111"/>
            <p:cNvCxnSpPr>
              <a:stCxn id="106" idx="7"/>
              <a:endCxn id="104" idx="3"/>
            </p:cNvCxnSpPr>
            <p:nvPr/>
          </p:nvCxnSpPr>
          <p:spPr>
            <a:xfrm flipV="1">
              <a:off x="6588468" y="4377372"/>
              <a:ext cx="506081" cy="56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6"/>
              <a:endCxn id="108" idx="2"/>
            </p:cNvCxnSpPr>
            <p:nvPr/>
          </p:nvCxnSpPr>
          <p:spPr>
            <a:xfrm>
              <a:off x="6613063" y="5004340"/>
              <a:ext cx="100691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07" idx="5"/>
              <a:endCxn id="110" idx="1"/>
            </p:cNvCxnSpPr>
            <p:nvPr/>
          </p:nvCxnSpPr>
          <p:spPr>
            <a:xfrm>
              <a:off x="7240614" y="5505132"/>
              <a:ext cx="583977" cy="3583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5" idx="4"/>
              <a:endCxn id="108" idx="0"/>
            </p:cNvCxnSpPr>
            <p:nvPr/>
          </p:nvCxnSpPr>
          <p:spPr>
            <a:xfrm flipH="1">
              <a:off x="7703954" y="4244676"/>
              <a:ext cx="96041" cy="6682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5" idx="5"/>
              <a:endCxn id="109" idx="1"/>
            </p:cNvCxnSpPr>
            <p:nvPr/>
          </p:nvCxnSpPr>
          <p:spPr>
            <a:xfrm>
              <a:off x="7859373" y="4217894"/>
              <a:ext cx="540076" cy="9750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1" idx="3"/>
              <a:endCxn id="108" idx="6"/>
            </p:cNvCxnSpPr>
            <p:nvPr/>
          </p:nvCxnSpPr>
          <p:spPr>
            <a:xfrm flipH="1">
              <a:off x="7787929" y="4439652"/>
              <a:ext cx="611521" cy="564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10" idx="0"/>
            </p:cNvCxnSpPr>
            <p:nvPr/>
          </p:nvCxnSpPr>
          <p:spPr>
            <a:xfrm>
              <a:off x="7723630" y="5052038"/>
              <a:ext cx="160341" cy="7846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08" idx="3"/>
              <a:endCxn id="107" idx="7"/>
            </p:cNvCxnSpPr>
            <p:nvPr/>
          </p:nvCxnSpPr>
          <p:spPr>
            <a:xfrm flipH="1">
              <a:off x="7240613" y="5068998"/>
              <a:ext cx="403960" cy="3068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1" idx="3"/>
              <a:endCxn id="110" idx="7"/>
            </p:cNvCxnSpPr>
            <p:nvPr/>
          </p:nvCxnSpPr>
          <p:spPr>
            <a:xfrm flipH="1">
              <a:off x="7943349" y="4439652"/>
              <a:ext cx="456100" cy="14238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524000" y="262074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Degree of a Vertex and Total Degree of a Graph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70740" y="1003338"/>
            <a:ext cx="8250519" cy="2611403"/>
            <a:chOff x="993228" y="4598517"/>
            <a:chExt cx="8250519" cy="2611403"/>
          </a:xfrm>
        </p:grpSpPr>
        <p:sp>
          <p:nvSpPr>
            <p:cNvPr id="46" name="Rectangle 45"/>
            <p:cNvSpPr/>
            <p:nvPr/>
          </p:nvSpPr>
          <p:spPr>
            <a:xfrm>
              <a:off x="993228" y="4598517"/>
              <a:ext cx="8250519" cy="26114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9374" y="4645644"/>
              <a:ext cx="8007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Degree of a Vertex and Total Degree of a Graph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09373" y="5193984"/>
              <a:ext cx="8134373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Let </a:t>
              </a:r>
              <a:r>
                <a:rPr lang="en-SG" sz="2400" i="1" dirty="0"/>
                <a:t>G </a:t>
              </a:r>
              <a:r>
                <a:rPr lang="en-SG" sz="2400" dirty="0"/>
                <a:t>be a graph and </a:t>
              </a:r>
              <a:r>
                <a:rPr lang="en-SG" sz="2400" i="1" dirty="0"/>
                <a:t>v</a:t>
              </a:r>
              <a:r>
                <a:rPr lang="en-SG" sz="2400" dirty="0"/>
                <a:t> a vertex of </a:t>
              </a:r>
              <a:r>
                <a:rPr lang="en-SG" sz="2400" i="1" dirty="0"/>
                <a:t>G</a:t>
              </a:r>
              <a:r>
                <a:rPr lang="en-SG" sz="2400" dirty="0"/>
                <a:t>. The </a:t>
              </a:r>
              <a:r>
                <a:rPr lang="en-SG" sz="2400" b="1" dirty="0"/>
                <a:t>degree</a:t>
              </a:r>
              <a:r>
                <a:rPr lang="en-SG" sz="2400" dirty="0"/>
                <a:t> of </a:t>
              </a:r>
              <a:r>
                <a:rPr lang="en-SG" sz="2400" i="1" dirty="0"/>
                <a:t>v</a:t>
              </a:r>
              <a:r>
                <a:rPr lang="en-SG" sz="2400" dirty="0"/>
                <a:t>, denoted </a:t>
              </a:r>
              <a:r>
                <a:rPr lang="en-SG" sz="2400" b="1" dirty="0" err="1"/>
                <a:t>deg</a:t>
              </a:r>
              <a:r>
                <a:rPr lang="en-SG" sz="2400" b="1" dirty="0"/>
                <a:t>(</a:t>
              </a:r>
              <a:r>
                <a:rPr lang="en-SG" sz="2400" b="1" i="1" dirty="0"/>
                <a:t>v</a:t>
              </a:r>
              <a:r>
                <a:rPr lang="en-SG" sz="2400" b="1" dirty="0"/>
                <a:t>)</a:t>
              </a:r>
              <a:r>
                <a:rPr lang="en-SG" sz="2400" dirty="0"/>
                <a:t>, equals the number of edges that are incident on </a:t>
              </a:r>
              <a:r>
                <a:rPr lang="en-SG" sz="2400" i="1" dirty="0"/>
                <a:t>v</a:t>
              </a:r>
              <a:r>
                <a:rPr lang="en-SG" sz="2400" dirty="0"/>
                <a:t>, with an edge that is a loop counted twice.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The </a:t>
              </a:r>
              <a:r>
                <a:rPr lang="en-SG" sz="2400" b="1" dirty="0"/>
                <a:t>total degree of </a:t>
              </a:r>
              <a:r>
                <a:rPr lang="en-SG" sz="2400" b="1" i="1" dirty="0"/>
                <a:t>G</a:t>
              </a:r>
              <a:r>
                <a:rPr lang="en-SG" sz="2400" dirty="0"/>
                <a:t> is the sum of the degrees of all the vertices of </a:t>
              </a:r>
              <a:r>
                <a:rPr lang="en-SG" sz="2400" i="1" dirty="0"/>
                <a:t>G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5419" y="4016049"/>
            <a:ext cx="4266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 degree of a vertex can be obtained from the drawing of a graph by counting how many end segments of edges are incident on the vertex. </a:t>
            </a: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6" t="7120"/>
          <a:stretch/>
        </p:blipFill>
        <p:spPr bwMode="auto">
          <a:xfrm>
            <a:off x="5964703" y="3854549"/>
            <a:ext cx="4717292" cy="254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9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369255" y="13652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Degree of a Vertex and Total Degree of a Graph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8640" y="1011988"/>
            <a:ext cx="849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Example: Find the degree of each vertex of the graph </a:t>
            </a:r>
            <a:r>
              <a:rPr lang="en-SG" sz="2800" i="1" dirty="0"/>
              <a:t>G</a:t>
            </a:r>
            <a:r>
              <a:rPr lang="en-SG" sz="2800" dirty="0"/>
              <a:t> shown below. Then find the total degree of </a:t>
            </a:r>
            <a:r>
              <a:rPr lang="en-SG" sz="2800" i="1" dirty="0"/>
              <a:t>G</a:t>
            </a:r>
            <a:r>
              <a:rPr lang="en-SG" sz="2800" dirty="0"/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1"/>
          <a:stretch/>
        </p:blipFill>
        <p:spPr bwMode="auto">
          <a:xfrm>
            <a:off x="6286880" y="2230498"/>
            <a:ext cx="4334228" cy="385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266380" y="2521059"/>
            <a:ext cx="3320715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 err="1"/>
              <a:t>deg</a:t>
            </a:r>
            <a:r>
              <a:rPr lang="en-SG" sz="2800" dirty="0"/>
              <a:t>(</a:t>
            </a:r>
            <a:r>
              <a:rPr lang="en-SG" sz="2800" i="1" dirty="0"/>
              <a:t>v</a:t>
            </a:r>
            <a:r>
              <a:rPr lang="en-SG" sz="2800" baseline="-25000" dirty="0"/>
              <a:t>1</a:t>
            </a:r>
            <a:r>
              <a:rPr lang="en-SG" sz="2800" dirty="0"/>
              <a:t>) = 0</a:t>
            </a:r>
          </a:p>
          <a:p>
            <a:r>
              <a:rPr lang="en-SG" sz="2800" dirty="0" err="1"/>
              <a:t>deg</a:t>
            </a:r>
            <a:r>
              <a:rPr lang="en-SG" sz="2800" dirty="0"/>
              <a:t>(</a:t>
            </a:r>
            <a:r>
              <a:rPr lang="en-SG" sz="2800" i="1" dirty="0"/>
              <a:t>v</a:t>
            </a:r>
            <a:r>
              <a:rPr lang="en-SG" sz="2800" baseline="-25000" dirty="0"/>
              <a:t>2</a:t>
            </a:r>
            <a:r>
              <a:rPr lang="en-SG" sz="2800" dirty="0"/>
              <a:t>) = 2</a:t>
            </a:r>
          </a:p>
          <a:p>
            <a:r>
              <a:rPr lang="en-SG" sz="2800" dirty="0" err="1"/>
              <a:t>deg</a:t>
            </a:r>
            <a:r>
              <a:rPr lang="en-SG" sz="2800" dirty="0"/>
              <a:t>(</a:t>
            </a:r>
            <a:r>
              <a:rPr lang="en-SG" sz="2800" i="1" dirty="0"/>
              <a:t>v</a:t>
            </a:r>
            <a:r>
              <a:rPr lang="en-SG" sz="2800" baseline="-25000" dirty="0"/>
              <a:t>3</a:t>
            </a:r>
            <a:r>
              <a:rPr lang="en-SG" sz="2800" dirty="0"/>
              <a:t>) = 4</a:t>
            </a:r>
          </a:p>
          <a:p>
            <a:r>
              <a:rPr lang="en-SG" sz="2800" dirty="0"/>
              <a:t>Total degree of </a:t>
            </a:r>
            <a:r>
              <a:rPr lang="en-SG" sz="2800" i="1" dirty="0"/>
              <a:t>G</a:t>
            </a:r>
            <a:r>
              <a:rPr lang="en-SG" sz="2800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17625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24000" y="136525"/>
            <a:ext cx="9476935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3200" dirty="0">
                <a:solidFill>
                  <a:schemeClr val="bg1"/>
                </a:solidFill>
              </a:rPr>
              <a:t>	The Concept of Degree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grpSp>
        <p:nvGrpSpPr>
          <p:cNvPr id="45" name="Group 44"/>
          <p:cNvGrpSpPr/>
          <p:nvPr/>
        </p:nvGrpSpPr>
        <p:grpSpPr>
          <a:xfrm>
            <a:off x="1848356" y="1001364"/>
            <a:ext cx="8480977" cy="2752112"/>
            <a:chOff x="730522" y="4598517"/>
            <a:chExt cx="8480977" cy="2752112"/>
          </a:xfrm>
        </p:grpSpPr>
        <p:sp>
          <p:nvSpPr>
            <p:cNvPr id="46" name="Rectangle 45"/>
            <p:cNvSpPr/>
            <p:nvPr/>
          </p:nvSpPr>
          <p:spPr>
            <a:xfrm>
              <a:off x="730522" y="4598518"/>
              <a:ext cx="8480977" cy="275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10.1 The Handshake Theorem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5941" y="5218733"/>
              <a:ext cx="841555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G</a:t>
              </a:r>
              <a:r>
                <a:rPr lang="en-SG" sz="2400" dirty="0"/>
                <a:t> is any graph, then the sum of the degrees of all the vertices of </a:t>
              </a:r>
              <a:r>
                <a:rPr lang="en-SG" sz="2400" i="1" dirty="0"/>
                <a:t>G</a:t>
              </a:r>
              <a:r>
                <a:rPr lang="en-SG" sz="2400" dirty="0"/>
                <a:t> equals twice the number of edges of </a:t>
              </a:r>
              <a:r>
                <a:rPr lang="en-SG" sz="2400" i="1" dirty="0"/>
                <a:t>G</a:t>
              </a:r>
              <a:r>
                <a:rPr lang="en-SG" sz="2400" dirty="0"/>
                <a:t>. Specifically, if the vertices of </a:t>
              </a:r>
              <a:r>
                <a:rPr lang="en-SG" sz="2400" i="1" dirty="0"/>
                <a:t>G</a:t>
              </a:r>
              <a:r>
                <a:rPr lang="en-SG" sz="2400" dirty="0"/>
                <a:t> are </a:t>
              </a:r>
              <a:r>
                <a:rPr lang="en-SG" sz="2400" i="1" dirty="0"/>
                <a:t>v</a:t>
              </a:r>
              <a:r>
                <a:rPr lang="en-SG" sz="2400" baseline="-25000" dirty="0"/>
                <a:t>1</a:t>
              </a:r>
              <a:r>
                <a:rPr lang="en-SG" sz="2400" dirty="0"/>
                <a:t>, </a:t>
              </a:r>
              <a:r>
                <a:rPr lang="en-SG" sz="2400" i="1" dirty="0"/>
                <a:t>v</a:t>
              </a:r>
              <a:r>
                <a:rPr lang="en-SG" sz="2400" baseline="-25000" dirty="0"/>
                <a:t>2</a:t>
              </a:r>
              <a:r>
                <a:rPr lang="en-SG" sz="2400" dirty="0"/>
                <a:t>, …, </a:t>
              </a:r>
              <a:r>
                <a:rPr lang="en-SG" sz="2400" i="1" dirty="0" err="1"/>
                <a:t>v</a:t>
              </a:r>
              <a:r>
                <a:rPr lang="en-SG" sz="2400" i="1" baseline="-25000" dirty="0" err="1"/>
                <a:t>n</a:t>
              </a:r>
              <a:r>
                <a:rPr lang="en-SG" sz="2400" dirty="0"/>
                <a:t>, where </a:t>
              </a:r>
              <a:r>
                <a:rPr lang="en-SG" sz="2400" i="1" dirty="0"/>
                <a:t>n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 0, then</a:t>
              </a:r>
            </a:p>
            <a:p>
              <a:pPr>
                <a:spcAft>
                  <a:spcPts val="600"/>
                </a:spcAft>
                <a:tabLst>
                  <a:tab pos="711200" algn="l"/>
                  <a:tab pos="3403600" algn="l"/>
                </a:tabLst>
              </a:pPr>
              <a:r>
                <a:rPr lang="en-SG" sz="2400" dirty="0">
                  <a:sym typeface="Symbol" panose="05050102010706020507" pitchFamily="18" charset="2"/>
                </a:rPr>
                <a:t>	The </a:t>
              </a:r>
              <a:r>
                <a:rPr lang="en-SG" sz="2400" dirty="0">
                  <a:solidFill>
                    <a:srgbClr val="000099"/>
                  </a:solidFill>
                  <a:sym typeface="Symbol" panose="05050102010706020507" pitchFamily="18" charset="2"/>
                </a:rPr>
                <a:t>total degree of </a:t>
              </a:r>
              <a:r>
                <a:rPr lang="en-SG" sz="2400" i="1" dirty="0">
                  <a:solidFill>
                    <a:srgbClr val="000099"/>
                  </a:solidFill>
                  <a:sym typeface="Symbol" panose="05050102010706020507" pitchFamily="18" charset="2"/>
                </a:rPr>
                <a:t>G</a:t>
              </a:r>
              <a:r>
                <a:rPr lang="en-SG" sz="2400" dirty="0">
                  <a:sym typeface="Symbol" panose="05050102010706020507" pitchFamily="18" charset="2"/>
                </a:rPr>
                <a:t>	= </a:t>
              </a:r>
              <a:r>
                <a:rPr lang="en-SG" sz="2400" dirty="0" err="1">
                  <a:sym typeface="Symbol" panose="05050102010706020507" pitchFamily="18" charset="2"/>
                </a:rPr>
                <a:t>deg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/>
                <a:t>v</a:t>
              </a:r>
              <a:r>
                <a:rPr lang="en-SG" sz="2400" baseline="-25000" dirty="0"/>
                <a:t>1</a:t>
              </a:r>
              <a:r>
                <a:rPr lang="en-SG" sz="2400" dirty="0">
                  <a:sym typeface="Symbol" panose="05050102010706020507" pitchFamily="18" charset="2"/>
                </a:rPr>
                <a:t>) + </a:t>
              </a:r>
              <a:r>
                <a:rPr lang="en-SG" sz="2400" dirty="0" err="1">
                  <a:sym typeface="Symbol" panose="05050102010706020507" pitchFamily="18" charset="2"/>
                </a:rPr>
                <a:t>deg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/>
                <a:t>v</a:t>
              </a:r>
              <a:r>
                <a:rPr lang="en-SG" sz="2400" baseline="-25000" dirty="0"/>
                <a:t>2</a:t>
              </a:r>
              <a:r>
                <a:rPr lang="en-SG" sz="2400" dirty="0">
                  <a:sym typeface="Symbol" panose="05050102010706020507" pitchFamily="18" charset="2"/>
                </a:rPr>
                <a:t>) + … + </a:t>
              </a:r>
              <a:r>
                <a:rPr lang="en-SG" sz="2400" dirty="0" err="1">
                  <a:sym typeface="Symbol" panose="05050102010706020507" pitchFamily="18" charset="2"/>
                </a:rPr>
                <a:t>deg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 err="1"/>
                <a:t>v</a:t>
              </a:r>
              <a:r>
                <a:rPr lang="en-SG" sz="2400" i="1" baseline="-25000" dirty="0" err="1"/>
                <a:t>n</a:t>
              </a:r>
              <a:r>
                <a:rPr lang="en-SG" sz="2400" dirty="0">
                  <a:sym typeface="Symbol" panose="05050102010706020507" pitchFamily="18" charset="2"/>
                </a:rPr>
                <a:t>)</a:t>
              </a:r>
            </a:p>
            <a:p>
              <a:pPr>
                <a:spcAft>
                  <a:spcPts val="600"/>
                </a:spcAft>
                <a:tabLst>
                  <a:tab pos="711200" algn="l"/>
                  <a:tab pos="3403600" algn="l"/>
                </a:tabLst>
              </a:pPr>
              <a:r>
                <a:rPr lang="en-SG" sz="2400" dirty="0">
                  <a:sym typeface="Symbol" panose="05050102010706020507" pitchFamily="18" charset="2"/>
                </a:rPr>
                <a:t>		= </a:t>
              </a:r>
              <a:r>
                <a:rPr lang="en-SG" sz="2400" dirty="0">
                  <a:solidFill>
                    <a:srgbClr val="000099"/>
                  </a:solidFill>
                  <a:sym typeface="Symbol" panose="05050102010706020507" pitchFamily="18" charset="2"/>
                </a:rPr>
                <a:t>2</a:t>
              </a:r>
              <a:r>
                <a:rPr lang="en-SG" sz="2400" dirty="0">
                  <a:sym typeface="Symbol" panose="05050102010706020507" pitchFamily="18" charset="2"/>
                </a:rPr>
                <a:t>  </a:t>
              </a:r>
              <a:r>
                <a:rPr lang="en-SG" sz="2400" dirty="0">
                  <a:solidFill>
                    <a:srgbClr val="000099"/>
                  </a:solidFill>
                  <a:sym typeface="Symbol" panose="05050102010706020507" pitchFamily="18" charset="2"/>
                </a:rPr>
                <a:t>(the number of edges of </a:t>
              </a:r>
              <a:r>
                <a:rPr lang="en-SG" sz="2400" i="1" dirty="0">
                  <a:solidFill>
                    <a:srgbClr val="000099"/>
                  </a:solidFill>
                  <a:sym typeface="Symbol" panose="05050102010706020507" pitchFamily="18" charset="2"/>
                </a:rPr>
                <a:t>G</a:t>
              </a:r>
              <a:r>
                <a:rPr lang="en-SG" sz="2400" dirty="0">
                  <a:solidFill>
                    <a:srgbClr val="000099"/>
                  </a:solidFill>
                  <a:sym typeface="Symbol" panose="05050102010706020507" pitchFamily="18" charset="2"/>
                </a:rPr>
                <a:t>)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55512" y="3893757"/>
            <a:ext cx="8480977" cy="1081882"/>
            <a:chOff x="730522" y="4598517"/>
            <a:chExt cx="8480977" cy="1081882"/>
          </a:xfrm>
        </p:grpSpPr>
        <p:sp>
          <p:nvSpPr>
            <p:cNvPr id="53" name="Rectangle 52"/>
            <p:cNvSpPr/>
            <p:nvPr/>
          </p:nvSpPr>
          <p:spPr>
            <a:xfrm>
              <a:off x="730522" y="4598519"/>
              <a:ext cx="8480977" cy="10818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Corollary 10.1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5941" y="5218733"/>
              <a:ext cx="8415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The total degree of a graph is even.</a:t>
              </a:r>
              <a:endParaRPr lang="en-SG" sz="2400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7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445" y="3417966"/>
            <a:ext cx="3256284" cy="22525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05" y="3496500"/>
            <a:ext cx="2181225" cy="20955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A11695-0B8E-4B19-AE1C-132DE80AE960}"/>
              </a:ext>
            </a:extLst>
          </p:cNvPr>
          <p:cNvSpPr txBox="1"/>
          <p:nvPr/>
        </p:nvSpPr>
        <p:spPr>
          <a:xfrm>
            <a:off x="2494829" y="2049868"/>
            <a:ext cx="930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solidFill>
                  <a:srgbClr val="2429E4"/>
                </a:solidFill>
              </a:rPr>
              <a:t>2: Trails, Paths, and Circuits</a:t>
            </a:r>
          </a:p>
        </p:txBody>
      </p:sp>
    </p:spTree>
    <p:extLst>
      <p:ext uri="{BB962C8B-B14F-4D97-AF65-F5344CB8AC3E}">
        <p14:creationId xmlns:p14="http://schemas.microsoft.com/office/powerpoint/2010/main" val="125661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330137" y="393477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Let’s Have Some Fun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4924" y="1448311"/>
            <a:ext cx="827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Can you draw the following figures without lifting up your pencil?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2754121" y="2118165"/>
            <a:ext cx="862540" cy="1903553"/>
            <a:chOff x="1230121" y="2203354"/>
            <a:chExt cx="862540" cy="1903553"/>
          </a:xfrm>
        </p:grpSpPr>
        <p:grpSp>
          <p:nvGrpSpPr>
            <p:cNvPr id="51" name="Group 50"/>
            <p:cNvGrpSpPr/>
            <p:nvPr/>
          </p:nvGrpSpPr>
          <p:grpSpPr>
            <a:xfrm>
              <a:off x="1230121" y="2203354"/>
              <a:ext cx="862540" cy="1161977"/>
              <a:chOff x="1375064" y="2845775"/>
              <a:chExt cx="862540" cy="11619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88533" y="3228819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388533" y="3228819"/>
                <a:ext cx="841500" cy="77893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1388533" y="3223371"/>
                <a:ext cx="843203" cy="784381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810134" y="2845775"/>
                <a:ext cx="427470" cy="38946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1375064" y="2845775"/>
                <a:ext cx="435070" cy="38946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1237693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(1)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803073" y="2042749"/>
            <a:ext cx="847559" cy="1978968"/>
            <a:chOff x="3495775" y="2127939"/>
            <a:chExt cx="847559" cy="1978968"/>
          </a:xfrm>
        </p:grpSpPr>
        <p:grpSp>
          <p:nvGrpSpPr>
            <p:cNvPr id="67" name="Group 66"/>
            <p:cNvGrpSpPr/>
            <p:nvPr/>
          </p:nvGrpSpPr>
          <p:grpSpPr>
            <a:xfrm>
              <a:off x="3495775" y="2127939"/>
              <a:ext cx="847559" cy="1494995"/>
              <a:chOff x="6639091" y="2470639"/>
              <a:chExt cx="847559" cy="1494995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6643274" y="3214585"/>
                <a:ext cx="843376" cy="878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851227" y="2477415"/>
                <a:ext cx="635423" cy="75782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 rot="1100842">
                <a:off x="6639091" y="2470639"/>
                <a:ext cx="205305" cy="751388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Oval 61"/>
              <p:cNvSpPr/>
              <p:nvPr/>
            </p:nvSpPr>
            <p:spPr>
              <a:xfrm rot="20499158" flipH="1">
                <a:off x="6639091" y="3206437"/>
                <a:ext cx="205305" cy="751388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6851227" y="3207808"/>
                <a:ext cx="635423" cy="75782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3495856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(2)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559685" y="2341537"/>
            <a:ext cx="1417252" cy="1680181"/>
            <a:chOff x="5103294" y="2426726"/>
            <a:chExt cx="1417252" cy="1680181"/>
          </a:xfrm>
        </p:grpSpPr>
        <p:grpSp>
          <p:nvGrpSpPr>
            <p:cNvPr id="50" name="Group 49"/>
            <p:cNvGrpSpPr/>
            <p:nvPr/>
          </p:nvGrpSpPr>
          <p:grpSpPr>
            <a:xfrm>
              <a:off x="5103294" y="2426726"/>
              <a:ext cx="1417252" cy="948266"/>
              <a:chOff x="3810000" y="3437467"/>
              <a:chExt cx="1417252" cy="948266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257452" y="3657600"/>
                <a:ext cx="522349" cy="50800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037827" y="3437467"/>
                <a:ext cx="961599" cy="948266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810000" y="3911600"/>
                <a:ext cx="1417252" cy="0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5388222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(3)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8626871" y="2238787"/>
            <a:ext cx="1325697" cy="1782930"/>
            <a:chOff x="7223427" y="2323977"/>
            <a:chExt cx="1325697" cy="1782930"/>
          </a:xfrm>
        </p:grpSpPr>
        <p:grpSp>
          <p:nvGrpSpPr>
            <p:cNvPr id="60" name="Group 59"/>
            <p:cNvGrpSpPr/>
            <p:nvPr/>
          </p:nvGrpSpPr>
          <p:grpSpPr>
            <a:xfrm>
              <a:off x="7223427" y="2323977"/>
              <a:ext cx="1325697" cy="1252907"/>
              <a:chOff x="5822670" y="2754845"/>
              <a:chExt cx="1325697" cy="125290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822670" y="2754845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055435" y="3029180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305164" y="3228819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7462577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(4)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47112" y="4989537"/>
            <a:ext cx="1276561" cy="1378554"/>
            <a:chOff x="1023111" y="4776563"/>
            <a:chExt cx="1276561" cy="1378554"/>
          </a:xfrm>
        </p:grpSpPr>
        <p:grpSp>
          <p:nvGrpSpPr>
            <p:cNvPr id="77" name="Group 76"/>
            <p:cNvGrpSpPr/>
            <p:nvPr/>
          </p:nvGrpSpPr>
          <p:grpSpPr>
            <a:xfrm>
              <a:off x="1023111" y="4776563"/>
              <a:ext cx="1276561" cy="642421"/>
              <a:chOff x="5001237" y="4187738"/>
              <a:chExt cx="1276561" cy="642421"/>
            </a:xfrm>
          </p:grpSpPr>
          <p:cxnSp>
            <p:nvCxnSpPr>
              <p:cNvPr id="57" name="Straight Connector 56"/>
              <p:cNvCxnSpPr>
                <a:endCxn id="73" idx="0"/>
              </p:cNvCxnSpPr>
              <p:nvPr/>
            </p:nvCxnSpPr>
            <p:spPr>
              <a:xfrm>
                <a:off x="5469540" y="4508948"/>
                <a:ext cx="301328" cy="1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Isosceles Triangle 72"/>
              <p:cNvSpPr/>
              <p:nvPr/>
            </p:nvSpPr>
            <p:spPr>
              <a:xfrm rot="16200000">
                <a:off x="5681245" y="4375409"/>
                <a:ext cx="446324" cy="267079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5400000" flipH="1">
                <a:off x="5111106" y="4375409"/>
                <a:ext cx="446324" cy="267079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001237" y="4187738"/>
                <a:ext cx="1276561" cy="642421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237693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(5)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597448" y="4488817"/>
            <a:ext cx="1258806" cy="1879274"/>
            <a:chOff x="3290151" y="4275843"/>
            <a:chExt cx="1258806" cy="1879274"/>
          </a:xfrm>
        </p:grpSpPr>
        <p:grpSp>
          <p:nvGrpSpPr>
            <p:cNvPr id="72" name="Group 71"/>
            <p:cNvGrpSpPr/>
            <p:nvPr/>
          </p:nvGrpSpPr>
          <p:grpSpPr>
            <a:xfrm>
              <a:off x="3290151" y="4275843"/>
              <a:ext cx="1258806" cy="1252907"/>
              <a:chOff x="3829565" y="4694693"/>
              <a:chExt cx="1258806" cy="1252907"/>
            </a:xfrm>
          </p:grpSpPr>
          <p:sp>
            <p:nvSpPr>
              <p:cNvPr id="68" name="Isosceles Triangle 67"/>
              <p:cNvSpPr/>
              <p:nvPr/>
            </p:nvSpPr>
            <p:spPr>
              <a:xfrm>
                <a:off x="3829565" y="4694693"/>
                <a:ext cx="1258806" cy="125290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>
                <a:off x="4309482" y="5376623"/>
                <a:ext cx="298973" cy="254000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flipV="1">
                <a:off x="4140207" y="5350931"/>
                <a:ext cx="637522" cy="59666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495856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(6)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667602" y="4575553"/>
            <a:ext cx="1201421" cy="1792539"/>
            <a:chOff x="5211210" y="4362578"/>
            <a:chExt cx="1201421" cy="1792539"/>
          </a:xfrm>
        </p:grpSpPr>
        <p:grpSp>
          <p:nvGrpSpPr>
            <p:cNvPr id="96" name="Group 95"/>
            <p:cNvGrpSpPr/>
            <p:nvPr/>
          </p:nvGrpSpPr>
          <p:grpSpPr>
            <a:xfrm>
              <a:off x="5211210" y="4362578"/>
              <a:ext cx="1201421" cy="1102271"/>
              <a:chOff x="5414734" y="4274352"/>
              <a:chExt cx="1201421" cy="110227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756817" y="4876956"/>
                <a:ext cx="520981" cy="499667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18027222">
                <a:off x="5413721" y="4275365"/>
                <a:ext cx="501693" cy="499667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3514128">
                <a:off x="6105831" y="4285049"/>
                <a:ext cx="520981" cy="499667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388222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(7)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660315" y="4534923"/>
            <a:ext cx="1258806" cy="1833168"/>
            <a:chOff x="7256872" y="4321949"/>
            <a:chExt cx="1258806" cy="1833168"/>
          </a:xfrm>
        </p:grpSpPr>
        <p:grpSp>
          <p:nvGrpSpPr>
            <p:cNvPr id="88" name="Group 87"/>
            <p:cNvGrpSpPr/>
            <p:nvPr/>
          </p:nvGrpSpPr>
          <p:grpSpPr>
            <a:xfrm>
              <a:off x="7256872" y="4321949"/>
              <a:ext cx="1258806" cy="1252907"/>
              <a:chOff x="5967477" y="4167748"/>
              <a:chExt cx="1258806" cy="1252907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5967477" y="4167748"/>
                <a:ext cx="1258806" cy="125290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6373926" y="4714270"/>
                <a:ext cx="445909" cy="395779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6596880" y="4174551"/>
                <a:ext cx="0" cy="539719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79" idx="2"/>
              </p:cNvCxnSpPr>
              <p:nvPr/>
            </p:nvCxnSpPr>
            <p:spPr>
              <a:xfrm flipH="1">
                <a:off x="5967477" y="5114643"/>
                <a:ext cx="406449" cy="306012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79" idx="4"/>
              </p:cNvCxnSpPr>
              <p:nvPr/>
            </p:nvCxnSpPr>
            <p:spPr>
              <a:xfrm flipH="1" flipV="1">
                <a:off x="6815366" y="5092451"/>
                <a:ext cx="410917" cy="32820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7462577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(8)</a:t>
              </a:r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1DDBA40-3AEE-45ED-87B4-1CB48663419D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346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467729" y="411722"/>
            <a:ext cx="9533206" cy="70964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  </a:t>
            </a:r>
            <a:r>
              <a:rPr lang="en-US" altLang="en-US" sz="3200" dirty="0">
                <a:solidFill>
                  <a:schemeClr val="bg1"/>
                </a:solidFill>
              </a:rPr>
              <a:t>Königsberg bridges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4924" y="1448310"/>
            <a:ext cx="8274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The subject of graph theory began in the year 1736 when the great mathematician </a:t>
            </a:r>
            <a:r>
              <a:rPr lang="en-US" altLang="en-US" sz="2800" dirty="0">
                <a:solidFill>
                  <a:srgbClr val="000099"/>
                </a:solidFill>
              </a:rPr>
              <a:t>Leonhard Euler </a:t>
            </a:r>
            <a:r>
              <a:rPr lang="en-US" altLang="en-US" sz="2800" dirty="0"/>
              <a:t>published a paper giving the solution to the following puzzle:</a:t>
            </a:r>
            <a:endParaRPr lang="en-SG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4924" y="3301038"/>
            <a:ext cx="827442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The town of Königsberg in Prussia (now Kaliningrad in Russia) was built at a point where two branches of the Pregel River came together. It consisted of an island and some land along the river banks.</a:t>
            </a:r>
            <a:endParaRPr lang="en-SG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1761524" y="5213415"/>
            <a:ext cx="82744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These were connected by 7 bridges.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413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D5C1-E8A6-49A4-BAC5-85ABEB9D2837}"/>
              </a:ext>
            </a:extLst>
          </p:cNvPr>
          <p:cNvSpPr txBox="1"/>
          <p:nvPr/>
        </p:nvSpPr>
        <p:spPr>
          <a:xfrm>
            <a:off x="2171365" y="136525"/>
            <a:ext cx="7849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solidFill>
                  <a:srgbClr val="2429E4"/>
                </a:solidFill>
              </a:rPr>
              <a:t>Learning Objectives</a:t>
            </a:r>
            <a:endParaRPr lang="en-SG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D5C1-923B-4D7D-B7BE-CFA541D2F741}"/>
              </a:ext>
            </a:extLst>
          </p:cNvPr>
          <p:cNvSpPr txBox="1"/>
          <p:nvPr/>
        </p:nvSpPr>
        <p:spPr>
          <a:xfrm>
            <a:off x="106878" y="1336883"/>
            <a:ext cx="111153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2429E4"/>
                </a:solidFill>
              </a:rPr>
              <a:t>Graph Terminologies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2429E4"/>
                </a:solidFill>
              </a:rPr>
              <a:t>Euler Circuits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3200" dirty="0">
                <a:solidFill>
                  <a:srgbClr val="2429E4"/>
                </a:solidFill>
              </a:rPr>
              <a:t>Tree and Minimum Spanning Tree: </a:t>
            </a:r>
            <a:r>
              <a:rPr lang="en-US" altLang="en-US" sz="3200" dirty="0">
                <a:solidFill>
                  <a:srgbClr val="2429E4"/>
                </a:solidFill>
              </a:rPr>
              <a:t> Kruskal’s algorithm and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7251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425526" y="39014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US" altLang="en-US" sz="3200" dirty="0">
                <a:solidFill>
                  <a:schemeClr val="bg1"/>
                </a:solidFill>
              </a:rPr>
              <a:t>Königsberg bridges</a:t>
            </a:r>
            <a:endParaRPr lang="en-SG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39" y="1395098"/>
            <a:ext cx="3931328" cy="2962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7287" y="1519954"/>
            <a:ext cx="3834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Question: Is it possible to take a walk around town, starting and ending at the same location and crossing each of the 7 bridges </a:t>
            </a:r>
            <a:r>
              <a:rPr lang="en-SG" sz="2800" dirty="0">
                <a:solidFill>
                  <a:srgbClr val="000099"/>
                </a:solidFill>
              </a:rPr>
              <a:t>exactly once</a:t>
            </a:r>
            <a:r>
              <a:rPr lang="en-SG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44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392580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3200" dirty="0">
                <a:solidFill>
                  <a:schemeClr val="bg1"/>
                </a:solidFill>
              </a:rPr>
              <a:t>  </a:t>
            </a:r>
            <a:r>
              <a:rPr lang="en-US" altLang="en-US" sz="3200" dirty="0">
                <a:solidFill>
                  <a:schemeClr val="bg1"/>
                </a:solidFill>
              </a:rPr>
              <a:t>Königsberg bridges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439686" y="2456279"/>
            <a:ext cx="80129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25" y="1118409"/>
            <a:ext cx="3182751" cy="32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39" y="1395098"/>
            <a:ext cx="3931328" cy="296274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091524" y="4472606"/>
            <a:ext cx="8137291" cy="2323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In terms of this graph, the question is:</a:t>
            </a:r>
          </a:p>
          <a:p>
            <a:r>
              <a:rPr lang="en-US" altLang="en-US" sz="2800" dirty="0"/>
              <a:t>Is it possible to find a route through the graph that starts and ends at some vertex, one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or </a:t>
            </a:r>
            <a:r>
              <a:rPr lang="en-US" altLang="en-US" sz="2800" i="1" dirty="0"/>
              <a:t>D</a:t>
            </a:r>
            <a:r>
              <a:rPr lang="en-US" altLang="en-US" sz="2800" dirty="0"/>
              <a:t>, and traverses each edge exactly once and every vertex at least once?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2481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35299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Definitions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64924" y="1448311"/>
            <a:ext cx="827442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Travel in a graph is accomplished by moving from one vertex to another along a sequence of adjacent edges.</a:t>
            </a:r>
            <a:endParaRPr lang="en-SG" altLang="en-US" sz="2800" dirty="0"/>
          </a:p>
          <a:p>
            <a:pPr>
              <a:spcAft>
                <a:spcPts val="600"/>
              </a:spcAft>
            </a:pPr>
            <a:r>
              <a:rPr lang="en-US" altLang="en-US" sz="2800" dirty="0"/>
              <a:t>In the graph below, for instance, you can go from </a:t>
            </a:r>
            <a:r>
              <a:rPr lang="en-US" altLang="en-US" sz="2800" i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u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 by taking </a:t>
            </a:r>
            <a:r>
              <a:rPr lang="en-US" altLang="en-US" sz="2800" i="1" dirty="0"/>
              <a:t>f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u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then </a:t>
            </a:r>
            <a:r>
              <a:rPr lang="en-US" altLang="en-US" sz="2800" i="1" dirty="0"/>
              <a:t>f</a:t>
            </a:r>
            <a:r>
              <a:rPr lang="en-US" altLang="en-US" sz="2800" baseline="-25000" dirty="0"/>
              <a:t>7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u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. This is represented by writing </a:t>
            </a:r>
            <a:r>
              <a:rPr lang="en-US" altLang="en-US" sz="2800" i="1" dirty="0"/>
              <a:t>u</a:t>
            </a:r>
            <a:r>
              <a:rPr lang="en-US" altLang="en-US" sz="2800" baseline="-25000" dirty="0"/>
              <a:t>1 </a:t>
            </a:r>
            <a:r>
              <a:rPr lang="en-US" altLang="en-US" sz="2800" i="1" dirty="0"/>
              <a:t>f</a:t>
            </a:r>
            <a:r>
              <a:rPr lang="en-US" altLang="en-US" sz="2800" baseline="-25000" dirty="0"/>
              <a:t>1 </a:t>
            </a:r>
            <a:r>
              <a:rPr lang="en-US" altLang="en-US" sz="2800" i="1" dirty="0"/>
              <a:t>u</a:t>
            </a:r>
            <a:r>
              <a:rPr lang="en-US" altLang="en-US" sz="2800" baseline="-25000" dirty="0"/>
              <a:t>2 </a:t>
            </a:r>
            <a:r>
              <a:rPr lang="en-US" altLang="en-US" sz="2800" i="1" dirty="0"/>
              <a:t>f</a:t>
            </a:r>
            <a:r>
              <a:rPr lang="en-US" altLang="en-US" sz="2800" baseline="-25000" dirty="0"/>
              <a:t>7 </a:t>
            </a:r>
            <a:r>
              <a:rPr lang="en-US" altLang="en-US" sz="2800" i="1" dirty="0"/>
              <a:t>u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.</a:t>
            </a:r>
          </a:p>
        </p:txBody>
      </p:sp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8"/>
          <a:stretch>
            <a:fillRect/>
          </a:stretch>
        </p:blipFill>
        <p:spPr bwMode="auto">
          <a:xfrm>
            <a:off x="2130595" y="3825236"/>
            <a:ext cx="354965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183468" y="4740540"/>
            <a:ext cx="3112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altLang="en-US" sz="2800" dirty="0"/>
              <a:t>Or, you could take a roundabout route:</a:t>
            </a:r>
            <a:endParaRPr lang="en-US" altLang="en-US" sz="2800" dirty="0"/>
          </a:p>
        </p:txBody>
      </p:sp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00" y="5813611"/>
            <a:ext cx="59690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0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349922" y="123046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Walk, Circuit, Simple Circ</a:t>
            </a:r>
            <a:r>
              <a:rPr lang="en-SG" sz="2800" dirty="0">
                <a:solidFill>
                  <a:schemeClr val="bg1"/>
                </a:solidFill>
              </a:rPr>
              <a:t>uit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1069199"/>
            <a:ext cx="12134850" cy="39366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/>
          <p:cNvSpPr/>
          <p:nvPr/>
        </p:nvSpPr>
        <p:spPr>
          <a:xfrm>
            <a:off x="-57150" y="1088404"/>
            <a:ext cx="12192000" cy="517082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0" name="TextBox 49"/>
          <p:cNvSpPr txBox="1"/>
          <p:nvPr/>
        </p:nvSpPr>
        <p:spPr>
          <a:xfrm>
            <a:off x="162629" y="996108"/>
            <a:ext cx="11518585" cy="53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Definitions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1589528"/>
            <a:ext cx="11956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Let </a:t>
            </a:r>
            <a:r>
              <a:rPr lang="en-SG" sz="2800" i="1" dirty="0"/>
              <a:t>G </a:t>
            </a:r>
            <a:r>
              <a:rPr lang="en-SG" sz="2800" dirty="0"/>
              <a:t>be a graph, and let </a:t>
            </a:r>
            <a:r>
              <a:rPr lang="en-SG" sz="2800" i="1" dirty="0"/>
              <a:t>v</a:t>
            </a:r>
            <a:r>
              <a:rPr lang="en-SG" sz="2800" dirty="0"/>
              <a:t> and </a:t>
            </a:r>
            <a:r>
              <a:rPr lang="en-SG" sz="2800" i="1" dirty="0"/>
              <a:t>w</a:t>
            </a:r>
            <a:r>
              <a:rPr lang="en-SG" sz="2800" dirty="0"/>
              <a:t> be vertices of </a:t>
            </a:r>
            <a:r>
              <a:rPr lang="en-SG" sz="2800" i="1" dirty="0"/>
              <a:t>G</a:t>
            </a:r>
            <a:r>
              <a:rPr lang="en-SG" sz="2800" dirty="0"/>
              <a:t>. 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A </a:t>
            </a:r>
            <a:r>
              <a:rPr lang="en-SG" sz="2800" b="1" dirty="0"/>
              <a:t>walk from </a:t>
            </a:r>
            <a:r>
              <a:rPr lang="en-SG" sz="2800" b="1" i="1" dirty="0"/>
              <a:t>v</a:t>
            </a:r>
            <a:r>
              <a:rPr lang="en-SG" sz="2800" b="1" dirty="0"/>
              <a:t> to </a:t>
            </a:r>
            <a:r>
              <a:rPr lang="en-SG" sz="2800" b="1" i="1" dirty="0"/>
              <a:t>w</a:t>
            </a:r>
            <a:r>
              <a:rPr lang="en-SG" sz="2800" dirty="0"/>
              <a:t> is a finite alternating sequence of adjacent vertices and edges of </a:t>
            </a:r>
            <a:r>
              <a:rPr lang="en-SG" sz="2800" i="1" dirty="0"/>
              <a:t>G</a:t>
            </a:r>
            <a:r>
              <a:rPr lang="en-SG" sz="2800" dirty="0"/>
              <a:t>. Thus a walk has the form</a:t>
            </a:r>
          </a:p>
          <a:p>
            <a:pPr>
              <a:spcAft>
                <a:spcPts val="600"/>
              </a:spcAft>
              <a:tabLst>
                <a:tab pos="2065338" algn="l"/>
              </a:tabLst>
            </a:pPr>
            <a:r>
              <a:rPr lang="en-SG" sz="2800" dirty="0"/>
              <a:t>	</a:t>
            </a:r>
            <a:r>
              <a:rPr lang="en-SG" sz="2800" i="1" dirty="0"/>
              <a:t>v</a:t>
            </a:r>
            <a:r>
              <a:rPr lang="en-SG" sz="2800" baseline="-25000" dirty="0"/>
              <a:t>0 </a:t>
            </a:r>
            <a:r>
              <a:rPr lang="en-SG" sz="2800" i="1" dirty="0"/>
              <a:t>e</a:t>
            </a:r>
            <a:r>
              <a:rPr lang="en-SG" sz="2800" baseline="-25000" dirty="0"/>
              <a:t>1 </a:t>
            </a:r>
            <a:r>
              <a:rPr lang="en-SG" sz="2800" i="1" dirty="0"/>
              <a:t>v</a:t>
            </a:r>
            <a:r>
              <a:rPr lang="en-SG" sz="2800" baseline="-25000" dirty="0"/>
              <a:t>1 </a:t>
            </a:r>
            <a:r>
              <a:rPr lang="en-SG" sz="2800" i="1" dirty="0"/>
              <a:t>e</a:t>
            </a:r>
            <a:r>
              <a:rPr lang="en-SG" sz="2800" baseline="-25000" dirty="0"/>
              <a:t>2</a:t>
            </a:r>
            <a:r>
              <a:rPr lang="en-SG" sz="2800" dirty="0"/>
              <a:t> … </a:t>
            </a:r>
            <a:r>
              <a:rPr lang="en-SG" sz="2800" i="1" dirty="0"/>
              <a:t>v</a:t>
            </a:r>
            <a:r>
              <a:rPr lang="en-SG" sz="2800" i="1" baseline="-25000" dirty="0"/>
              <a:t>n</a:t>
            </a:r>
            <a:r>
              <a:rPr lang="en-SG" sz="2800" baseline="-25000" dirty="0"/>
              <a:t>-1 </a:t>
            </a:r>
            <a:r>
              <a:rPr lang="en-SG" sz="2800" i="1" dirty="0" err="1"/>
              <a:t>e</a:t>
            </a:r>
            <a:r>
              <a:rPr lang="en-SG" sz="2800" i="1" baseline="-25000" dirty="0" err="1"/>
              <a:t>n</a:t>
            </a:r>
            <a:r>
              <a:rPr lang="en-SG" sz="2800" baseline="-25000" dirty="0"/>
              <a:t> </a:t>
            </a:r>
            <a:r>
              <a:rPr lang="en-SG" sz="2800" i="1" dirty="0" err="1"/>
              <a:t>v</a:t>
            </a:r>
            <a:r>
              <a:rPr lang="en-SG" sz="2800" i="1" baseline="-25000" dirty="0" err="1"/>
              <a:t>n</a:t>
            </a:r>
            <a:r>
              <a:rPr lang="en-SG" sz="2800" baseline="-25000" dirty="0"/>
              <a:t> </a:t>
            </a:r>
            <a:r>
              <a:rPr lang="en-SG" sz="2800" dirty="0"/>
              <a:t>,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where the </a:t>
            </a:r>
            <a:r>
              <a:rPr lang="en-SG" sz="2800" i="1" dirty="0"/>
              <a:t>v</a:t>
            </a:r>
            <a:r>
              <a:rPr lang="en-SG" sz="2800" dirty="0"/>
              <a:t>’s represent vertices, the </a:t>
            </a:r>
            <a:r>
              <a:rPr lang="en-SG" sz="2800" i="1" dirty="0"/>
              <a:t>e</a:t>
            </a:r>
            <a:r>
              <a:rPr lang="en-SG" sz="2800" dirty="0"/>
              <a:t>’s represent edges, </a:t>
            </a:r>
            <a:r>
              <a:rPr lang="en-SG" sz="2800" i="1" dirty="0"/>
              <a:t>v</a:t>
            </a:r>
            <a:r>
              <a:rPr lang="en-SG" sz="2800" baseline="-25000" dirty="0"/>
              <a:t>0</a:t>
            </a:r>
            <a:r>
              <a:rPr lang="en-SG" sz="2800" dirty="0"/>
              <a:t>=</a:t>
            </a:r>
            <a:r>
              <a:rPr lang="en-SG" sz="2800" i="1" dirty="0"/>
              <a:t>v</a:t>
            </a:r>
            <a:r>
              <a:rPr lang="en-SG" sz="2800" dirty="0"/>
              <a:t>, </a:t>
            </a:r>
            <a:r>
              <a:rPr lang="en-SG" sz="2800" i="1" dirty="0" err="1"/>
              <a:t>v</a:t>
            </a:r>
            <a:r>
              <a:rPr lang="en-SG" sz="2800" i="1" baseline="-25000" dirty="0" err="1"/>
              <a:t>n</a:t>
            </a:r>
            <a:r>
              <a:rPr lang="en-SG" sz="2800" dirty="0"/>
              <a:t>=</a:t>
            </a:r>
            <a:r>
              <a:rPr lang="en-SG" sz="2800" i="1" dirty="0"/>
              <a:t>w</a:t>
            </a:r>
            <a:r>
              <a:rPr lang="en-SG" sz="2800" dirty="0"/>
              <a:t>, and for all </a:t>
            </a:r>
            <a:r>
              <a:rPr lang="en-SG" sz="2800" i="1" dirty="0" err="1"/>
              <a:t>i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</a:t>
            </a:r>
            <a:r>
              <a:rPr lang="en-SG" sz="2800" dirty="0"/>
              <a:t> {1, 2, …, </a:t>
            </a:r>
            <a:r>
              <a:rPr lang="en-SG" sz="2800" i="1" dirty="0"/>
              <a:t>n</a:t>
            </a:r>
            <a:r>
              <a:rPr lang="en-SG" sz="2800" dirty="0"/>
              <a:t>}, </a:t>
            </a:r>
            <a:r>
              <a:rPr lang="en-SG" sz="2800" i="1" dirty="0"/>
              <a:t>v</a:t>
            </a:r>
            <a:r>
              <a:rPr lang="en-SG" sz="2800" i="1" baseline="-25000" dirty="0"/>
              <a:t>i</a:t>
            </a:r>
            <a:r>
              <a:rPr lang="en-SG" sz="2800" baseline="-25000" dirty="0"/>
              <a:t>-1 </a:t>
            </a:r>
            <a:r>
              <a:rPr lang="en-SG" sz="2800" dirty="0"/>
              <a:t>and </a:t>
            </a:r>
            <a:r>
              <a:rPr lang="en-SG" sz="2800" i="1" dirty="0"/>
              <a:t>v</a:t>
            </a:r>
            <a:r>
              <a:rPr lang="en-SG" sz="2800" i="1" baseline="-25000" dirty="0"/>
              <a:t>i</a:t>
            </a:r>
            <a:r>
              <a:rPr lang="en-SG" sz="2800" dirty="0"/>
              <a:t> are the endpoints of </a:t>
            </a:r>
            <a:r>
              <a:rPr lang="en-SG" sz="2800" i="1" dirty="0" err="1"/>
              <a:t>e</a:t>
            </a:r>
            <a:r>
              <a:rPr lang="en-SG" sz="2800" i="1" baseline="-25000" dirty="0" err="1"/>
              <a:t>i</a:t>
            </a:r>
            <a:r>
              <a:rPr lang="en-SG" sz="2800" dirty="0"/>
              <a:t>. </a:t>
            </a:r>
          </a:p>
          <a:p>
            <a:pPr>
              <a:spcAft>
                <a:spcPts val="600"/>
              </a:spcAft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28901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747404" y="272119"/>
            <a:ext cx="10194388" cy="111374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600" dirty="0">
                <a:solidFill>
                  <a:schemeClr val="bg1"/>
                </a:solidFill>
              </a:rPr>
              <a:t>Walk, Trail, Path, Circuit, Simple Circuit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161622" y="1681539"/>
            <a:ext cx="9780171" cy="3845236"/>
            <a:chOff x="804418" y="4598517"/>
            <a:chExt cx="8669867" cy="2750841"/>
          </a:xfrm>
        </p:grpSpPr>
        <p:sp>
          <p:nvSpPr>
            <p:cNvPr id="41" name="Rectangle 40"/>
            <p:cNvSpPr/>
            <p:nvPr/>
          </p:nvSpPr>
          <p:spPr>
            <a:xfrm>
              <a:off x="804418" y="4598517"/>
              <a:ext cx="8669867" cy="2750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2945" y="4609706"/>
              <a:ext cx="8591339" cy="58427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5574" y="4645644"/>
              <a:ext cx="819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</a:rPr>
                <a:t>Definitions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4419" y="5193984"/>
              <a:ext cx="8669866" cy="1882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3200" dirty="0"/>
                <a:t>A </a:t>
              </a:r>
              <a:r>
                <a:rPr lang="en-SG" sz="3200" b="1" dirty="0"/>
                <a:t>circuit</a:t>
              </a:r>
              <a:r>
                <a:rPr lang="en-SG" sz="3200" dirty="0"/>
                <a:t> (or </a:t>
              </a:r>
              <a:r>
                <a:rPr lang="en-SG" sz="3200" b="1" dirty="0"/>
                <a:t>cycle</a:t>
              </a:r>
              <a:r>
                <a:rPr lang="en-SG" sz="3200" dirty="0"/>
                <a:t>) is </a:t>
              </a:r>
              <a:r>
                <a:rPr lang="en-SG" sz="3200"/>
                <a:t>a walk </a:t>
              </a:r>
              <a:r>
                <a:rPr lang="en-SG" sz="3200" dirty="0"/>
                <a:t>that starts and ends at the same vertex, contains at least one edge and does not contain a repeated edge.</a:t>
              </a:r>
            </a:p>
            <a:p>
              <a:pPr>
                <a:spcAft>
                  <a:spcPts val="600"/>
                </a:spcAft>
              </a:pPr>
              <a:r>
                <a:rPr lang="en-SG" sz="3200" dirty="0"/>
                <a:t>A </a:t>
              </a:r>
              <a:r>
                <a:rPr lang="en-SG" sz="3200" b="1" dirty="0"/>
                <a:t>simple circuit </a:t>
              </a:r>
              <a:r>
                <a:rPr lang="en-SG" sz="3200" dirty="0"/>
                <a:t>(or </a:t>
              </a:r>
              <a:r>
                <a:rPr lang="en-SG" sz="3200" b="1" dirty="0"/>
                <a:t>simple cycle</a:t>
              </a:r>
              <a:r>
                <a:rPr lang="en-SG" sz="3200" dirty="0"/>
                <a:t>) is a circuit that does not have any other repeated vertex except the first and last.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8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368697" y="348066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Walk, Trail, Path, Closed Walk, Circuit, Simple Circuit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4925" y="1409754"/>
            <a:ext cx="790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In this graph, determine which of the following are walks, paths, circuits, or simple circuits.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1637" r="7008"/>
          <a:stretch/>
        </p:blipFill>
        <p:spPr bwMode="auto">
          <a:xfrm>
            <a:off x="7904649" y="2264292"/>
            <a:ext cx="3860800" cy="222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910602" y="2341355"/>
            <a:ext cx="2874098" cy="523220"/>
            <a:chOff x="386602" y="2341355"/>
            <a:chExt cx="2874098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386602" y="2341355"/>
              <a:ext cx="759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en-US" sz="2800" dirty="0"/>
                <a:t>a.</a:t>
              </a:r>
            </a:p>
          </p:txBody>
        </p:sp>
        <p:pic>
          <p:nvPicPr>
            <p:cNvPr id="4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87" y="2434927"/>
              <a:ext cx="2347913" cy="35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910603" y="4084222"/>
            <a:ext cx="2389979" cy="523220"/>
            <a:chOff x="386602" y="4051192"/>
            <a:chExt cx="2389979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386602" y="4051192"/>
              <a:ext cx="759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en-US" sz="2800" dirty="0"/>
                <a:t>b.</a:t>
              </a:r>
            </a:p>
          </p:txBody>
        </p:sp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43" y="4235837"/>
              <a:ext cx="1824038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910602" y="5376444"/>
            <a:ext cx="2194716" cy="523220"/>
            <a:chOff x="386602" y="4807678"/>
            <a:chExt cx="2194716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386602" y="4807678"/>
              <a:ext cx="759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en-US" sz="2800" dirty="0"/>
                <a:t>c.</a:t>
              </a:r>
            </a:p>
          </p:txBody>
        </p:sp>
        <p:pic>
          <p:nvPicPr>
            <p:cNvPr id="56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43" y="4992220"/>
              <a:ext cx="16287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5029421" y="2474893"/>
            <a:ext cx="3165899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Walk; not a circuit; not a simple circuit.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83287" y="4141663"/>
            <a:ext cx="2229085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Circuit; not a simple circuit.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8403" y="5448246"/>
            <a:ext cx="2263968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Simple circuit.</a:t>
            </a:r>
          </a:p>
        </p:txBody>
      </p:sp>
    </p:spTree>
    <p:extLst>
      <p:ext uri="{BB962C8B-B14F-4D97-AF65-F5344CB8AC3E}">
        <p14:creationId xmlns:p14="http://schemas.microsoft.com/office/powerpoint/2010/main" val="106365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0" grpId="0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1423883" y="6312"/>
            <a:ext cx="9517076" cy="83099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Connectedness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068" y="782513"/>
            <a:ext cx="11830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graph is connected if it is possible to travel from any vertex to any other vertex along a sequence of adjacent edges of the graph</a:t>
            </a:r>
            <a:r>
              <a:rPr lang="en-US" altLang="en-US" sz="2400" i="1" dirty="0"/>
              <a:t>.</a:t>
            </a:r>
            <a:endParaRPr lang="en-US" alt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5731" y="1784106"/>
            <a:ext cx="11193379" cy="4215641"/>
            <a:chOff x="804418" y="4598517"/>
            <a:chExt cx="8791022" cy="2955372"/>
          </a:xfrm>
        </p:grpSpPr>
        <p:sp>
          <p:nvSpPr>
            <p:cNvPr id="40" name="Rectangle 39"/>
            <p:cNvSpPr/>
            <p:nvPr/>
          </p:nvSpPr>
          <p:spPr>
            <a:xfrm>
              <a:off x="804418" y="4598517"/>
              <a:ext cx="8791022" cy="2933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4418" y="4598517"/>
              <a:ext cx="879102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5574" y="4645644"/>
              <a:ext cx="8190994" cy="39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olidFill>
                    <a:schemeClr val="bg1"/>
                  </a:solidFill>
                </a:rPr>
                <a:t>Definition: Connectedness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3558" y="5171607"/>
              <a:ext cx="8741882" cy="238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b="1" dirty="0"/>
                <a:t>Two vertices </a:t>
              </a:r>
              <a:r>
                <a:rPr lang="en-SG" sz="2400" i="1" dirty="0"/>
                <a:t>v</a:t>
              </a:r>
              <a:r>
                <a:rPr lang="en-SG" sz="2400" dirty="0"/>
                <a:t> and </a:t>
              </a:r>
              <a:r>
                <a:rPr lang="en-SG" sz="2400" i="1" dirty="0"/>
                <a:t>w</a:t>
              </a:r>
              <a:r>
                <a:rPr lang="en-SG" sz="2400" dirty="0"/>
                <a:t> of a graph </a:t>
              </a:r>
              <a:r>
                <a:rPr lang="en-SG" sz="2400" i="1" dirty="0"/>
                <a:t>G</a:t>
              </a:r>
              <a:r>
                <a:rPr lang="en-SG" sz="2400" dirty="0"/>
                <a:t> are </a:t>
              </a:r>
              <a:r>
                <a:rPr lang="en-SG" sz="2400" b="1" dirty="0"/>
                <a:t>connected</a:t>
              </a:r>
              <a:r>
                <a:rPr lang="en-SG" sz="2400" dirty="0"/>
                <a:t> if, and only if, there is a walk from </a:t>
              </a:r>
              <a:r>
                <a:rPr lang="en-SG" sz="2400" i="1" dirty="0"/>
                <a:t>v</a:t>
              </a:r>
              <a:r>
                <a:rPr lang="en-SG" sz="2400" dirty="0"/>
                <a:t> to </a:t>
              </a:r>
              <a:r>
                <a:rPr lang="en-SG" sz="2400" i="1" dirty="0"/>
                <a:t>w</a:t>
              </a:r>
              <a:r>
                <a:rPr lang="en-SG" sz="24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400" b="1" dirty="0"/>
                <a:t>The graph </a:t>
              </a:r>
              <a:r>
                <a:rPr lang="en-SG" sz="2400" b="1" i="1" dirty="0"/>
                <a:t>G</a:t>
              </a:r>
              <a:r>
                <a:rPr lang="en-SG" sz="2400" b="1" dirty="0"/>
                <a:t> is connected </a:t>
              </a:r>
              <a:r>
                <a:rPr lang="en-SG" sz="2400" dirty="0"/>
                <a:t>if, and only if, given </a:t>
              </a:r>
              <a:r>
                <a:rPr lang="en-SG" sz="2400" i="1" dirty="0"/>
                <a:t>any</a:t>
              </a:r>
              <a:r>
                <a:rPr lang="en-SG" sz="2400" dirty="0"/>
                <a:t> two vertices </a:t>
              </a:r>
              <a:r>
                <a:rPr lang="en-SG" sz="2400" i="1" dirty="0"/>
                <a:t>v</a:t>
              </a:r>
              <a:r>
                <a:rPr lang="en-SG" sz="2400" dirty="0"/>
                <a:t> and </a:t>
              </a:r>
              <a:r>
                <a:rPr lang="en-SG" sz="2400" i="1" dirty="0"/>
                <a:t>w</a:t>
              </a:r>
              <a:r>
                <a:rPr lang="en-SG" sz="2400" dirty="0"/>
                <a:t> in </a:t>
              </a:r>
              <a:r>
                <a:rPr lang="en-SG" sz="2400" i="1" dirty="0"/>
                <a:t>G</a:t>
              </a:r>
              <a:r>
                <a:rPr lang="en-SG" sz="2400" dirty="0"/>
                <a:t>, there is a walk from </a:t>
              </a:r>
              <a:r>
                <a:rPr lang="en-SG" sz="2400" i="1" dirty="0"/>
                <a:t>v</a:t>
              </a:r>
              <a:r>
                <a:rPr lang="en-SG" sz="2400" dirty="0"/>
                <a:t> to </a:t>
              </a:r>
              <a:r>
                <a:rPr lang="en-SG" sz="2400" i="1" dirty="0"/>
                <a:t>w</a:t>
              </a:r>
              <a:r>
                <a:rPr lang="en-SG" sz="2400" dirty="0"/>
                <a:t>. Symbolically,</a:t>
              </a:r>
            </a:p>
            <a:p>
              <a:pPr>
                <a:spcAft>
                  <a:spcPts val="600"/>
                </a:spcAft>
                <a:tabLst>
                  <a:tab pos="271463" algn="l"/>
                </a:tabLst>
              </a:pPr>
              <a:r>
                <a:rPr lang="en-SG" sz="2400" dirty="0"/>
                <a:t>	</a:t>
              </a:r>
              <a:r>
                <a:rPr lang="en-SG" sz="2400" i="1" dirty="0"/>
                <a:t>G</a:t>
              </a:r>
              <a:r>
                <a:rPr lang="en-SG" sz="2400" dirty="0"/>
                <a:t> is connected </a:t>
              </a:r>
              <a:r>
                <a:rPr lang="en-SG" sz="2400" dirty="0" err="1"/>
                <a:t>iff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 vertices </a:t>
              </a:r>
              <a:r>
                <a:rPr lang="en-SG" sz="2400" i="1" dirty="0">
                  <a:sym typeface="Symbol" panose="05050102010706020507" pitchFamily="18" charset="2"/>
                </a:rPr>
                <a:t>v</a:t>
              </a:r>
              <a:r>
                <a:rPr lang="en-SG" sz="2400" dirty="0">
                  <a:sym typeface="Symbol" panose="05050102010706020507" pitchFamily="18" charset="2"/>
                </a:rPr>
                <a:t>, </a:t>
              </a:r>
              <a:r>
                <a:rPr lang="en-SG" sz="2400" i="1" dirty="0">
                  <a:sym typeface="Symbol" panose="05050102010706020507" pitchFamily="18" charset="2"/>
                </a:rPr>
                <a:t>w</a:t>
              </a:r>
              <a:r>
                <a:rPr lang="en-SG" sz="2400" dirty="0">
                  <a:sym typeface="Symbol" panose="05050102010706020507" pitchFamily="18" charset="2"/>
                </a:rPr>
                <a:t> </a:t>
              </a:r>
              <a:r>
                <a:rPr lang="en-SG" sz="2400" i="1" dirty="0">
                  <a:sym typeface="Symbol" panose="05050102010706020507" pitchFamily="18" charset="2"/>
                </a:rPr>
                <a:t>V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ym typeface="Symbol" panose="05050102010706020507" pitchFamily="18" charset="2"/>
                </a:rPr>
                <a:t>G</a:t>
              </a:r>
              <a:r>
                <a:rPr lang="en-SG" sz="2400" dirty="0">
                  <a:sym typeface="Symbol" panose="05050102010706020507" pitchFamily="18" charset="2"/>
                </a:rPr>
                <a:t>),  a walk from </a:t>
              </a:r>
              <a:r>
                <a:rPr lang="en-SG" sz="2400" i="1" dirty="0">
                  <a:sym typeface="Symbol" panose="05050102010706020507" pitchFamily="18" charset="2"/>
                </a:rPr>
                <a:t>v</a:t>
              </a:r>
              <a:r>
                <a:rPr lang="en-SG" sz="2400" dirty="0">
                  <a:sym typeface="Symbol" panose="05050102010706020507" pitchFamily="18" charset="2"/>
                </a:rPr>
                <a:t> to </a:t>
              </a:r>
              <a:r>
                <a:rPr lang="en-SG" sz="2400" i="1" dirty="0">
                  <a:sym typeface="Symbol" panose="05050102010706020507" pitchFamily="18" charset="2"/>
                </a:rPr>
                <a:t>w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</a:p>
            <a:p>
              <a:pPr>
                <a:spcAft>
                  <a:spcPts val="600"/>
                </a:spcAft>
                <a:tabLst>
                  <a:tab pos="271463" algn="l"/>
                </a:tabLst>
              </a:pPr>
              <a:r>
                <a:rPr lang="en-SG" sz="2400" b="1" dirty="0"/>
                <a:t>The graph </a:t>
              </a:r>
              <a:r>
                <a:rPr lang="en-SG" sz="2400" b="1" i="1" dirty="0"/>
                <a:t>G</a:t>
              </a:r>
              <a:r>
                <a:rPr lang="en-SG" sz="2400" b="1" dirty="0"/>
                <a:t> is disconnected </a:t>
              </a:r>
              <a:r>
                <a:rPr lang="en-SG" sz="2400" dirty="0"/>
                <a:t>if it is not connected. So, G is disconnected if there are two vertices </a:t>
              </a:r>
              <a:r>
                <a:rPr lang="en-SG" sz="2400" i="1" dirty="0"/>
                <a:t>v</a:t>
              </a:r>
              <a:r>
                <a:rPr lang="en-SG" sz="2400" dirty="0"/>
                <a:t> and </a:t>
              </a:r>
              <a:r>
                <a:rPr lang="en-SG" sz="2400" i="1" dirty="0"/>
                <a:t>w</a:t>
              </a:r>
              <a:r>
                <a:rPr lang="en-SG" sz="2400" dirty="0"/>
                <a:t> in </a:t>
              </a:r>
              <a:r>
                <a:rPr lang="en-SG" sz="2400" i="1" dirty="0"/>
                <a:t>G </a:t>
              </a:r>
              <a:r>
                <a:rPr lang="en-SG" sz="2400" dirty="0"/>
                <a:t>with no walk between v and w.</a:t>
              </a:r>
              <a:endParaRPr lang="en-SG" sz="24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19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523999" y="495505"/>
            <a:ext cx="9308123" cy="64898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200" dirty="0">
                <a:solidFill>
                  <a:schemeClr val="bg1"/>
                </a:solidFill>
              </a:rPr>
              <a:t>Connectedness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64924" y="1192154"/>
            <a:ext cx="844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Example: Which of the following graphs are connected?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41" y="1908023"/>
            <a:ext cx="3105545" cy="223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3044"/>
            <a:ext cx="3130063" cy="245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48" y="3967519"/>
            <a:ext cx="2382571" cy="257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18824" y="2108123"/>
            <a:ext cx="90664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Yes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04154" y="2030802"/>
            <a:ext cx="90664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No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75304" y="4840133"/>
            <a:ext cx="90664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468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1764924" y="1524289"/>
            <a:ext cx="84458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rgbClr val="000099"/>
                </a:solidFill>
              </a:rPr>
              <a:t>connected component</a:t>
            </a:r>
            <a:r>
              <a:rPr lang="en-US" altLang="en-US" sz="2800" dirty="0">
                <a:solidFill>
                  <a:srgbClr val="000099"/>
                </a:solidFill>
              </a:rPr>
              <a:t> </a:t>
            </a:r>
            <a:r>
              <a:rPr lang="en-US" altLang="en-US" sz="2800" dirty="0"/>
              <a:t>of a graph is a connected subgraph of largest possible size.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The graphs in (</a:t>
            </a:r>
            <a:r>
              <a:rPr lang="en-US" altLang="en-US" sz="2800" i="1" dirty="0"/>
              <a:t>b</a:t>
            </a:r>
            <a:r>
              <a:rPr lang="en-US" altLang="en-US" sz="2800" dirty="0"/>
              <a:t>) and (</a:t>
            </a:r>
            <a:r>
              <a:rPr lang="en-US" altLang="en-US" sz="2800" i="1" dirty="0"/>
              <a:t>c</a:t>
            </a:r>
            <a:r>
              <a:rPr lang="en-US" altLang="en-US" sz="2800" dirty="0"/>
              <a:t>) are both made up of three pieces, each of which is itself a connected graph.</a:t>
            </a:r>
          </a:p>
          <a:p>
            <a:pPr>
              <a:spcAft>
                <a:spcPts val="600"/>
              </a:spcAft>
            </a:pPr>
            <a:endParaRPr lang="en-US" alt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1252025" y="576775"/>
            <a:ext cx="9415975" cy="81832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Connected Component</a:t>
            </a: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65" y="3429000"/>
            <a:ext cx="3596945" cy="282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6" y="3588201"/>
            <a:ext cx="2352304" cy="253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ED2301E-1738-446D-A339-30A8A80834CE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8238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1764924" y="4130175"/>
            <a:ext cx="8445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The fact is that any graph is a kind of union of its connected components.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761066" y="1195098"/>
            <a:ext cx="8669868" cy="2814759"/>
            <a:chOff x="804417" y="4549050"/>
            <a:chExt cx="8669868" cy="2814759"/>
          </a:xfrm>
        </p:grpSpPr>
        <p:sp>
          <p:nvSpPr>
            <p:cNvPr id="40" name="Rectangle 39"/>
            <p:cNvSpPr/>
            <p:nvPr/>
          </p:nvSpPr>
          <p:spPr>
            <a:xfrm>
              <a:off x="804418" y="4598517"/>
              <a:ext cx="8669867" cy="2750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4418" y="4598517"/>
              <a:ext cx="8669867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4417" y="4549050"/>
              <a:ext cx="81909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>
                  <a:solidFill>
                    <a:schemeClr val="bg1"/>
                  </a:solidFill>
                </a:rPr>
                <a:t>Definition: Connected Component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4419" y="5193984"/>
              <a:ext cx="8669866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graph </a:t>
              </a:r>
              <a:r>
                <a:rPr lang="en-SG" sz="2400" i="1" dirty="0"/>
                <a:t>H</a:t>
              </a:r>
              <a:r>
                <a:rPr lang="en-SG" sz="2400" dirty="0"/>
                <a:t> is a </a:t>
              </a:r>
              <a:r>
                <a:rPr lang="en-SG" sz="2400" b="1" dirty="0"/>
                <a:t>connected component</a:t>
              </a:r>
              <a:r>
                <a:rPr lang="en-SG" sz="2400" dirty="0"/>
                <a:t> of a graph </a:t>
              </a:r>
              <a:r>
                <a:rPr lang="en-SG" sz="2400" i="1" dirty="0"/>
                <a:t>G</a:t>
              </a:r>
              <a:r>
                <a:rPr lang="en-SG" sz="2400" dirty="0"/>
                <a:t> if, and only if,</a:t>
              </a:r>
            </a:p>
            <a:p>
              <a:pPr marL="627063" indent="-441325">
                <a:spcAft>
                  <a:spcPts val="600"/>
                </a:spcAft>
                <a:buFont typeface="+mj-lt"/>
                <a:buAutoNum type="arabicPeriod"/>
              </a:pPr>
              <a:r>
                <a:rPr lang="en-SG" sz="2400" dirty="0"/>
                <a:t>The graph </a:t>
              </a:r>
              <a:r>
                <a:rPr lang="en-SG" sz="2400" i="1" dirty="0"/>
                <a:t>H</a:t>
              </a:r>
              <a:r>
                <a:rPr lang="en-SG" sz="2400" dirty="0"/>
                <a:t> is a subgraph of </a:t>
              </a:r>
              <a:r>
                <a:rPr lang="en-SG" sz="2400" i="1" dirty="0"/>
                <a:t>G</a:t>
              </a:r>
              <a:r>
                <a:rPr lang="en-SG" sz="2400" dirty="0"/>
                <a:t>;</a:t>
              </a:r>
            </a:p>
            <a:p>
              <a:pPr marL="627063" indent="-441325">
                <a:spcAft>
                  <a:spcPts val="600"/>
                </a:spcAft>
                <a:buFont typeface="+mj-lt"/>
                <a:buAutoNum type="arabicPeriod"/>
              </a:pPr>
              <a:r>
                <a:rPr lang="en-SG" sz="2400" dirty="0"/>
                <a:t>The graph </a:t>
              </a:r>
              <a:r>
                <a:rPr lang="en-SG" sz="2400" i="1" dirty="0"/>
                <a:t>H</a:t>
              </a:r>
              <a:r>
                <a:rPr lang="en-SG" sz="2400" dirty="0"/>
                <a:t> is connected; and</a:t>
              </a:r>
            </a:p>
            <a:p>
              <a:pPr marL="627063" indent="-441325">
                <a:spcAft>
                  <a:spcPts val="600"/>
                </a:spcAft>
                <a:buFont typeface="+mj-lt"/>
                <a:buAutoNum type="arabicPeriod"/>
              </a:pPr>
              <a:r>
                <a:rPr lang="en-SG" sz="2400" dirty="0"/>
                <a:t>No connected subgraph of </a:t>
              </a:r>
              <a:r>
                <a:rPr lang="en-SG" sz="2400" i="1" dirty="0"/>
                <a:t>G</a:t>
              </a:r>
              <a:r>
                <a:rPr lang="en-SG" sz="2400" dirty="0"/>
                <a:t> has </a:t>
              </a:r>
              <a:r>
                <a:rPr lang="en-SG" sz="2400" i="1" dirty="0"/>
                <a:t>H</a:t>
              </a:r>
              <a:r>
                <a:rPr lang="en-SG" sz="2400" dirty="0"/>
                <a:t> as a subgraph and contains vertices or edges that are not in </a:t>
              </a:r>
              <a:r>
                <a:rPr lang="en-SG" sz="2400" i="1" dirty="0"/>
                <a:t>H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13C33B-9CD0-4910-AB29-BFA3A785E055}"/>
              </a:ext>
            </a:extLst>
          </p:cNvPr>
          <p:cNvSpPr txBox="1"/>
          <p:nvPr/>
        </p:nvSpPr>
        <p:spPr>
          <a:xfrm>
            <a:off x="1524000" y="361256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Connectedness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6B36CC2-A151-412F-90FA-72A87C935236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79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D5C1-E8A6-49A4-BAC5-85ABEB9D2837}"/>
              </a:ext>
            </a:extLst>
          </p:cNvPr>
          <p:cNvSpPr txBox="1"/>
          <p:nvPr/>
        </p:nvSpPr>
        <p:spPr>
          <a:xfrm>
            <a:off x="783102" y="2447779"/>
            <a:ext cx="11408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solidFill>
                  <a:srgbClr val="2429E4"/>
                </a:solidFill>
              </a:rPr>
              <a:t>1: Definitions and Basic Properties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8977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523999" y="136525"/>
            <a:ext cx="9294055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200" dirty="0">
                <a:solidFill>
                  <a:schemeClr val="bg1"/>
                </a:solidFill>
              </a:rPr>
              <a:t>Connected Component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5243" y="1026239"/>
            <a:ext cx="844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Find all connected components of the following graph </a:t>
            </a:r>
            <a:r>
              <a:rPr lang="en-US" altLang="en-US" sz="2800" i="1" dirty="0"/>
              <a:t>G</a:t>
            </a:r>
            <a:r>
              <a:rPr lang="en-US" altLang="en-US" sz="2800" dirty="0"/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591386"/>
            <a:ext cx="5332459" cy="202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825243" y="3757291"/>
            <a:ext cx="8445876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i="1" dirty="0"/>
              <a:t>G</a:t>
            </a:r>
            <a:r>
              <a:rPr lang="en-US" altLang="en-US" sz="2800" dirty="0"/>
              <a:t> has 3 connected components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with vertex sets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and edge sets </a:t>
            </a:r>
            <a:r>
              <a:rPr lang="en-US" altLang="en-US" sz="2800" i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E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E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, 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958072" y="4818991"/>
                <a:ext cx="59811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2337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alt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072" y="4818991"/>
                <a:ext cx="5981194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958072" y="5420866"/>
                <a:ext cx="59811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2337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072" y="5420866"/>
                <a:ext cx="5981194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58072" y="5986013"/>
                <a:ext cx="59358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2337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800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alt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SG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SG" alt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072" y="5986013"/>
                <a:ext cx="5935812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593B58-56D8-45E1-9E80-7559366B341A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838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1825244" y="1549460"/>
            <a:ext cx="6028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Now, let’s go back to the puzzle of the Königsberg bridges.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3999" y="440991"/>
            <a:ext cx="9322191" cy="95410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600" dirty="0">
                <a:solidFill>
                  <a:schemeClr val="bg1"/>
                </a:solidFill>
              </a:rPr>
              <a:t>Euler Circuits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26" y="1395098"/>
            <a:ext cx="25908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814661" y="2850514"/>
            <a:ext cx="581559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Is it possible to find a route through the graph that starts and ends at some vertex, one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or </a:t>
            </a:r>
            <a:r>
              <a:rPr lang="en-US" altLang="en-US" sz="2800" i="1" dirty="0"/>
              <a:t>D</a:t>
            </a:r>
            <a:r>
              <a:rPr lang="en-US" altLang="en-US" sz="2800" dirty="0"/>
              <a:t>, and traverses each edge exactly once and each vertex at least once?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4310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509932" y="107463"/>
            <a:ext cx="9547274" cy="79908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Euler Circuits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61067" y="991046"/>
            <a:ext cx="8669867" cy="2980735"/>
            <a:chOff x="804418" y="4598517"/>
            <a:chExt cx="8669867" cy="2980735"/>
          </a:xfrm>
        </p:grpSpPr>
        <p:sp>
          <p:nvSpPr>
            <p:cNvPr id="48" name="Rectangle 47"/>
            <p:cNvSpPr/>
            <p:nvPr/>
          </p:nvSpPr>
          <p:spPr>
            <a:xfrm>
              <a:off x="804418" y="4598517"/>
              <a:ext cx="8669867" cy="29807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4418" y="4598517"/>
              <a:ext cx="8669867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5574" y="4645644"/>
              <a:ext cx="819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Euler Circuit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1708" y="5193984"/>
              <a:ext cx="8447112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Let </a:t>
              </a:r>
              <a:r>
                <a:rPr lang="en-SG" sz="2400" i="1" dirty="0"/>
                <a:t>G</a:t>
              </a:r>
              <a:r>
                <a:rPr lang="en-SG" sz="2400" dirty="0"/>
                <a:t> be a graph. An </a:t>
              </a:r>
              <a:r>
                <a:rPr lang="en-SG" sz="2400" b="1" dirty="0"/>
                <a:t>Euler circuit </a:t>
              </a:r>
              <a:r>
                <a:rPr lang="en-SG" sz="2400" dirty="0"/>
                <a:t>for </a:t>
              </a:r>
              <a:r>
                <a:rPr lang="en-SG" sz="2400" i="1" dirty="0"/>
                <a:t>G</a:t>
              </a:r>
              <a:r>
                <a:rPr lang="en-SG" sz="2400" dirty="0"/>
                <a:t> is a circuit that contains every vertex and every edge of </a:t>
              </a:r>
              <a:r>
                <a:rPr lang="en-SG" sz="2400" i="1" dirty="0"/>
                <a:t>G</a:t>
              </a:r>
              <a:r>
                <a:rPr lang="en-SG" sz="2400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That is, an Euler circuit for </a:t>
              </a:r>
              <a:r>
                <a:rPr lang="en-SG" sz="2400" i="1" dirty="0"/>
                <a:t>G</a:t>
              </a:r>
              <a:r>
                <a:rPr lang="en-SG" sz="2400" dirty="0"/>
                <a:t> is a sequence of adjacent vertices and edges in </a:t>
              </a:r>
              <a:r>
                <a:rPr lang="en-SG" sz="2400" i="1" dirty="0"/>
                <a:t>G</a:t>
              </a:r>
              <a:r>
                <a:rPr lang="en-SG" sz="2400" dirty="0"/>
                <a:t> that has at least one edge, starts and ends at the same vertex, uses every vertex of </a:t>
              </a:r>
              <a:r>
                <a:rPr lang="en-SG" sz="2400" i="1" dirty="0"/>
                <a:t>G</a:t>
              </a:r>
              <a:r>
                <a:rPr lang="en-SG" sz="2400" dirty="0"/>
                <a:t> at least once, and uses every edge of </a:t>
              </a:r>
              <a:r>
                <a:rPr lang="en-SG" sz="2400" i="1" dirty="0"/>
                <a:t>G</a:t>
              </a:r>
              <a:r>
                <a:rPr lang="en-SG" sz="2400" dirty="0"/>
                <a:t> exactly once.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61066" y="4163744"/>
            <a:ext cx="8669867" cy="1057132"/>
            <a:chOff x="804418" y="4598517"/>
            <a:chExt cx="8669867" cy="1057132"/>
          </a:xfrm>
        </p:grpSpPr>
        <p:sp>
          <p:nvSpPr>
            <p:cNvPr id="35" name="Rectangle 34"/>
            <p:cNvSpPr/>
            <p:nvPr/>
          </p:nvSpPr>
          <p:spPr>
            <a:xfrm>
              <a:off x="804418" y="4598518"/>
              <a:ext cx="8669867" cy="10571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4418" y="4598517"/>
              <a:ext cx="8669867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25574" y="4645644"/>
              <a:ext cx="819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Eulerian Graph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1708" y="5193984"/>
              <a:ext cx="8447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An </a:t>
              </a:r>
              <a:r>
                <a:rPr lang="en-SG" sz="2400" b="1" dirty="0"/>
                <a:t>Eulerian graph </a:t>
              </a:r>
              <a:r>
                <a:rPr lang="en-SG" sz="2400" dirty="0"/>
                <a:t>is a graph that contains an Euler circuit.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273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523999" y="123241"/>
            <a:ext cx="9392529" cy="67584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Euler Circuits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48356" y="1001364"/>
            <a:ext cx="8480977" cy="1451214"/>
            <a:chOff x="730522" y="4598517"/>
            <a:chExt cx="8480977" cy="1451214"/>
          </a:xfrm>
        </p:grpSpPr>
        <p:sp>
          <p:nvSpPr>
            <p:cNvPr id="40" name="Rectangle 39"/>
            <p:cNvSpPr/>
            <p:nvPr/>
          </p:nvSpPr>
          <p:spPr>
            <a:xfrm>
              <a:off x="730522" y="4598519"/>
              <a:ext cx="8480977" cy="14512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10.2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5941" y="5218733"/>
              <a:ext cx="8415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a graph has an Euler circuit, then every vertex of the graph has positive even degree.</a:t>
              </a:r>
              <a:endParaRPr lang="en-SG" sz="24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48356" y="2781642"/>
            <a:ext cx="8480977" cy="1451213"/>
            <a:chOff x="730522" y="4598517"/>
            <a:chExt cx="8480977" cy="1451213"/>
          </a:xfrm>
        </p:grpSpPr>
        <p:sp>
          <p:nvSpPr>
            <p:cNvPr id="54" name="Rectangle 53"/>
            <p:cNvSpPr/>
            <p:nvPr/>
          </p:nvSpPr>
          <p:spPr>
            <a:xfrm>
              <a:off x="730522" y="4598519"/>
              <a:ext cx="8480977" cy="14512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Contrapositive Version of Theorem 10.2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95941" y="5218733"/>
              <a:ext cx="8415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some vertex of a graph has odd degree, then the graph does not have an Euler circuit.</a:t>
              </a:r>
              <a:endParaRPr lang="en-SG" sz="2400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1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0" y="187403"/>
            <a:ext cx="9378462" cy="61168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Euler Circuits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754121" y="2118165"/>
            <a:ext cx="862540" cy="1903553"/>
            <a:chOff x="1230121" y="2203354"/>
            <a:chExt cx="862540" cy="1903553"/>
          </a:xfrm>
        </p:grpSpPr>
        <p:grpSp>
          <p:nvGrpSpPr>
            <p:cNvPr id="48" name="Group 47"/>
            <p:cNvGrpSpPr/>
            <p:nvPr/>
          </p:nvGrpSpPr>
          <p:grpSpPr>
            <a:xfrm>
              <a:off x="1230121" y="2203354"/>
              <a:ext cx="862540" cy="1161977"/>
              <a:chOff x="1375064" y="2845775"/>
              <a:chExt cx="862540" cy="11619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388533" y="3228819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388533" y="3228819"/>
                <a:ext cx="841500" cy="77893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388533" y="3223374"/>
                <a:ext cx="843203" cy="784378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810134" y="2845775"/>
                <a:ext cx="427470" cy="38946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1375064" y="2845775"/>
                <a:ext cx="435070" cy="38946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237693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(1)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803073" y="2042749"/>
            <a:ext cx="847559" cy="1978968"/>
            <a:chOff x="3495775" y="2127939"/>
            <a:chExt cx="847559" cy="1978968"/>
          </a:xfrm>
        </p:grpSpPr>
        <p:grpSp>
          <p:nvGrpSpPr>
            <p:cNvPr id="62" name="Group 61"/>
            <p:cNvGrpSpPr/>
            <p:nvPr/>
          </p:nvGrpSpPr>
          <p:grpSpPr>
            <a:xfrm>
              <a:off x="3495775" y="2127939"/>
              <a:ext cx="847559" cy="1494995"/>
              <a:chOff x="6639091" y="2470639"/>
              <a:chExt cx="847559" cy="149499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6643274" y="3214585"/>
                <a:ext cx="843376" cy="878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51227" y="2477415"/>
                <a:ext cx="635423" cy="75782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 rot="1100842">
                <a:off x="6639091" y="2470639"/>
                <a:ext cx="205305" cy="751388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7" name="Oval 66"/>
              <p:cNvSpPr/>
              <p:nvPr/>
            </p:nvSpPr>
            <p:spPr>
              <a:xfrm rot="20499158" flipH="1">
                <a:off x="6639091" y="3206437"/>
                <a:ext cx="205305" cy="751388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V="1">
                <a:off x="6851227" y="3207808"/>
                <a:ext cx="635423" cy="757826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3495856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(2)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559685" y="2341537"/>
            <a:ext cx="1417252" cy="1680181"/>
            <a:chOff x="5103294" y="2426726"/>
            <a:chExt cx="1417252" cy="1680181"/>
          </a:xfrm>
        </p:grpSpPr>
        <p:grpSp>
          <p:nvGrpSpPr>
            <p:cNvPr id="70" name="Group 69"/>
            <p:cNvGrpSpPr/>
            <p:nvPr/>
          </p:nvGrpSpPr>
          <p:grpSpPr>
            <a:xfrm>
              <a:off x="5103294" y="2426726"/>
              <a:ext cx="1417252" cy="948266"/>
              <a:chOff x="3810000" y="3437467"/>
              <a:chExt cx="1417252" cy="948266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257452" y="3657600"/>
                <a:ext cx="522349" cy="50800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037827" y="3437467"/>
                <a:ext cx="961599" cy="948266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3810000" y="3911600"/>
                <a:ext cx="1417252" cy="0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5388222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(3)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626871" y="2238787"/>
            <a:ext cx="1325697" cy="1782930"/>
            <a:chOff x="7223427" y="2323977"/>
            <a:chExt cx="1325697" cy="1782930"/>
          </a:xfrm>
        </p:grpSpPr>
        <p:grpSp>
          <p:nvGrpSpPr>
            <p:cNvPr id="76" name="Group 75"/>
            <p:cNvGrpSpPr/>
            <p:nvPr/>
          </p:nvGrpSpPr>
          <p:grpSpPr>
            <a:xfrm>
              <a:off x="7223427" y="2323977"/>
              <a:ext cx="1325697" cy="1252907"/>
              <a:chOff x="5822670" y="2754845"/>
              <a:chExt cx="1325697" cy="125290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822670" y="2754845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055435" y="3029180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05164" y="3228819"/>
                <a:ext cx="843203" cy="77893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462577" y="358368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(4)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547112" y="4989537"/>
            <a:ext cx="1276561" cy="1378554"/>
            <a:chOff x="1023111" y="4776563"/>
            <a:chExt cx="1276561" cy="1378554"/>
          </a:xfrm>
        </p:grpSpPr>
        <p:grpSp>
          <p:nvGrpSpPr>
            <p:cNvPr id="82" name="Group 81"/>
            <p:cNvGrpSpPr/>
            <p:nvPr/>
          </p:nvGrpSpPr>
          <p:grpSpPr>
            <a:xfrm>
              <a:off x="1023111" y="4776563"/>
              <a:ext cx="1276561" cy="642421"/>
              <a:chOff x="5001237" y="4187738"/>
              <a:chExt cx="1276561" cy="642421"/>
            </a:xfrm>
          </p:grpSpPr>
          <p:cxnSp>
            <p:nvCxnSpPr>
              <p:cNvPr id="84" name="Straight Connector 83"/>
              <p:cNvCxnSpPr>
                <a:endCxn id="85" idx="0"/>
              </p:cNvCxnSpPr>
              <p:nvPr/>
            </p:nvCxnSpPr>
            <p:spPr>
              <a:xfrm>
                <a:off x="5469540" y="4508948"/>
                <a:ext cx="301328" cy="1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/>
              <p:cNvSpPr/>
              <p:nvPr/>
            </p:nvSpPr>
            <p:spPr>
              <a:xfrm rot="16200000">
                <a:off x="5681245" y="4375409"/>
                <a:ext cx="446324" cy="267079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5400000" flipH="1">
                <a:off x="5111106" y="4375409"/>
                <a:ext cx="446324" cy="267079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001237" y="4187738"/>
                <a:ext cx="1276561" cy="642421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237693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(5)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97448" y="4488817"/>
            <a:ext cx="1258806" cy="1879274"/>
            <a:chOff x="3290151" y="4275843"/>
            <a:chExt cx="1258806" cy="1879274"/>
          </a:xfrm>
        </p:grpSpPr>
        <p:grpSp>
          <p:nvGrpSpPr>
            <p:cNvPr id="89" name="Group 88"/>
            <p:cNvGrpSpPr/>
            <p:nvPr/>
          </p:nvGrpSpPr>
          <p:grpSpPr>
            <a:xfrm>
              <a:off x="3290151" y="4275843"/>
              <a:ext cx="1258806" cy="1252907"/>
              <a:chOff x="3829565" y="4694693"/>
              <a:chExt cx="1258806" cy="1252907"/>
            </a:xfrm>
          </p:grpSpPr>
          <p:sp>
            <p:nvSpPr>
              <p:cNvPr id="91" name="Isosceles Triangle 90"/>
              <p:cNvSpPr/>
              <p:nvPr/>
            </p:nvSpPr>
            <p:spPr>
              <a:xfrm>
                <a:off x="3829565" y="4694693"/>
                <a:ext cx="1258806" cy="125290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>
                <a:off x="4309482" y="5376623"/>
                <a:ext cx="298973" cy="254000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Isosceles Triangle 92"/>
              <p:cNvSpPr/>
              <p:nvPr/>
            </p:nvSpPr>
            <p:spPr>
              <a:xfrm flipV="1">
                <a:off x="4140207" y="5350931"/>
                <a:ext cx="637522" cy="59666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3495856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(6)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667602" y="4575553"/>
            <a:ext cx="1201421" cy="1792539"/>
            <a:chOff x="5211210" y="4362578"/>
            <a:chExt cx="1201421" cy="1792539"/>
          </a:xfrm>
        </p:grpSpPr>
        <p:grpSp>
          <p:nvGrpSpPr>
            <p:cNvPr id="95" name="Group 94"/>
            <p:cNvGrpSpPr/>
            <p:nvPr/>
          </p:nvGrpSpPr>
          <p:grpSpPr>
            <a:xfrm>
              <a:off x="5211210" y="4362578"/>
              <a:ext cx="1201421" cy="1102271"/>
              <a:chOff x="5414734" y="4274352"/>
              <a:chExt cx="1201421" cy="110227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5756817" y="4876956"/>
                <a:ext cx="520981" cy="499667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18027222">
                <a:off x="5413721" y="4275365"/>
                <a:ext cx="501693" cy="499667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3514128">
                <a:off x="6105831" y="4285049"/>
                <a:ext cx="520981" cy="499667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388222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(7)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60315" y="4534923"/>
            <a:ext cx="1258806" cy="1833168"/>
            <a:chOff x="7256872" y="4321949"/>
            <a:chExt cx="1258806" cy="1833168"/>
          </a:xfrm>
        </p:grpSpPr>
        <p:grpSp>
          <p:nvGrpSpPr>
            <p:cNvPr id="101" name="Group 100"/>
            <p:cNvGrpSpPr/>
            <p:nvPr/>
          </p:nvGrpSpPr>
          <p:grpSpPr>
            <a:xfrm>
              <a:off x="7256872" y="4321949"/>
              <a:ext cx="1258806" cy="1252907"/>
              <a:chOff x="5967477" y="4167748"/>
              <a:chExt cx="1258806" cy="1252907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5967477" y="4167748"/>
                <a:ext cx="1258806" cy="1252907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6373926" y="4714270"/>
                <a:ext cx="445909" cy="395779"/>
              </a:xfrm>
              <a:prstGeom prst="triangle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6596880" y="4174551"/>
                <a:ext cx="0" cy="539719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3" idx="2"/>
              </p:cNvCxnSpPr>
              <p:nvPr/>
            </p:nvCxnSpPr>
            <p:spPr>
              <a:xfrm flipH="1">
                <a:off x="5967477" y="5114643"/>
                <a:ext cx="406449" cy="306012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3" idx="4"/>
              </p:cNvCxnSpPr>
              <p:nvPr/>
            </p:nvCxnSpPr>
            <p:spPr>
              <a:xfrm flipH="1" flipV="1">
                <a:off x="6815366" y="5092451"/>
                <a:ext cx="410917" cy="32820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7462577" y="5631897"/>
              <a:ext cx="847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(8)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48356" y="1068062"/>
            <a:ext cx="830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Does each of the following graphs have an Euler circuit?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18" y="3309092"/>
            <a:ext cx="481519" cy="481519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038" y="3356798"/>
            <a:ext cx="514809" cy="38610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44" y="5721374"/>
            <a:ext cx="481519" cy="481519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04" y="5769080"/>
            <a:ext cx="514809" cy="386107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35" y="5769080"/>
            <a:ext cx="514809" cy="38610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40" y="5721374"/>
            <a:ext cx="481519" cy="481519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68" y="3309092"/>
            <a:ext cx="481519" cy="481519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08" y="3356798"/>
            <a:ext cx="481519" cy="481519"/>
          </a:xfrm>
          <a:prstGeom prst="rect">
            <a:avLst/>
          </a:prstGeom>
        </p:spPr>
      </p:pic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CBEBB633-7BEE-4AA1-8DD4-53464A195F47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03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523999" y="136525"/>
            <a:ext cx="9575409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Euler Circuits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8356" y="1068062"/>
            <a:ext cx="8306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Is the converse of Theorem 10.2 true?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1973" y="1674410"/>
            <a:ext cx="682349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If every vertex of a graph has even degree, then the graph has an Euler circuit.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173441" y="3061138"/>
            <a:ext cx="160142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Not true!</a:t>
            </a:r>
          </a:p>
        </p:txBody>
      </p:sp>
      <p:pic>
        <p:nvPicPr>
          <p:cNvPr id="11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66"/>
          <a:stretch/>
        </p:blipFill>
        <p:spPr bwMode="auto">
          <a:xfrm>
            <a:off x="4073372" y="3356032"/>
            <a:ext cx="312431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1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0" y="136525"/>
            <a:ext cx="9448800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200" dirty="0">
                <a:solidFill>
                  <a:schemeClr val="bg1"/>
                </a:solidFill>
              </a:rPr>
              <a:t>Euler Circuits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4172" y="3492588"/>
            <a:ext cx="830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 proof of this theorem is not within our scope.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0160" y="1166788"/>
            <a:ext cx="9692640" cy="2104675"/>
            <a:chOff x="730522" y="4598517"/>
            <a:chExt cx="8480977" cy="1451213"/>
          </a:xfrm>
        </p:grpSpPr>
        <p:sp>
          <p:nvSpPr>
            <p:cNvPr id="49" name="Rectangle 48"/>
            <p:cNvSpPr/>
            <p:nvPr/>
          </p:nvSpPr>
          <p:spPr>
            <a:xfrm>
              <a:off x="730522" y="4598519"/>
              <a:ext cx="8480977" cy="14512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98473" y="4645644"/>
              <a:ext cx="7078763" cy="31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10.3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5941" y="5218733"/>
              <a:ext cx="84155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graph </a:t>
              </a:r>
              <a:r>
                <a:rPr lang="en-SG" sz="2400" i="1" dirty="0"/>
                <a:t>G</a:t>
              </a:r>
              <a:r>
                <a:rPr lang="en-SG" sz="2400" dirty="0"/>
                <a:t> has an Euler circuit if, and only if, </a:t>
              </a:r>
              <a:r>
                <a:rPr lang="en-SG" sz="2400" i="1" dirty="0"/>
                <a:t>G</a:t>
              </a:r>
              <a:r>
                <a:rPr lang="en-SG" sz="2400" dirty="0"/>
                <a:t> is connected and every vertex of </a:t>
              </a:r>
              <a:r>
                <a:rPr lang="en-SG" sz="2400" i="1" dirty="0"/>
                <a:t>G</a:t>
              </a:r>
              <a:r>
                <a:rPr lang="en-SG" sz="2400" dirty="0"/>
                <a:t> has positive even degree.</a:t>
              </a:r>
              <a:endParaRPr lang="en-SG" sz="2400" dirty="0">
                <a:sym typeface="Symbol" panose="05050102010706020507" pitchFamily="18" charset="2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249680" y="4370471"/>
            <a:ext cx="9692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Corollary 10.2 (given in next slide) from Theorem 10.3 will give a criterion for determining when it is possible to find a </a:t>
            </a:r>
            <a:r>
              <a:rPr lang="en-US" altLang="en-US" sz="2400" u="sng" dirty="0"/>
              <a:t>walk</a:t>
            </a:r>
            <a:r>
              <a:rPr lang="en-US" altLang="en-US" sz="2400" dirty="0"/>
              <a:t> from one vertex of a graph to another, passing through every vertex of the graph at least once and every edge of the graph exactly once</a:t>
            </a:r>
            <a:r>
              <a:rPr lang="en-SG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1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7911" y="3745109"/>
            <a:ext cx="8480977" cy="2189876"/>
            <a:chOff x="730522" y="4598517"/>
            <a:chExt cx="8480977" cy="2189876"/>
          </a:xfrm>
        </p:grpSpPr>
        <p:sp>
          <p:nvSpPr>
            <p:cNvPr id="40" name="Rectangle 39"/>
            <p:cNvSpPr/>
            <p:nvPr/>
          </p:nvSpPr>
          <p:spPr>
            <a:xfrm>
              <a:off x="730522" y="4598518"/>
              <a:ext cx="8480977" cy="2189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Corollary 10.2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4238" y="5124200"/>
              <a:ext cx="80724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Let </a:t>
              </a:r>
              <a:r>
                <a:rPr lang="en-SG" sz="2400" i="1" dirty="0"/>
                <a:t>G</a:t>
              </a:r>
              <a:r>
                <a:rPr lang="en-SG" sz="2400" dirty="0"/>
                <a:t> be a graph, and let </a:t>
              </a:r>
              <a:r>
                <a:rPr lang="en-SG" sz="2400" i="1" dirty="0"/>
                <a:t>v</a:t>
              </a:r>
              <a:r>
                <a:rPr lang="en-SG" sz="2400" dirty="0"/>
                <a:t> and </a:t>
              </a:r>
              <a:r>
                <a:rPr lang="en-SG" sz="2400" i="1" dirty="0"/>
                <a:t>w</a:t>
              </a:r>
              <a:r>
                <a:rPr lang="en-SG" sz="2400" dirty="0"/>
                <a:t> be two distinct vertices of </a:t>
              </a:r>
              <a:r>
                <a:rPr lang="en-SG" sz="2400" i="1" dirty="0"/>
                <a:t>G</a:t>
              </a:r>
              <a:r>
                <a:rPr lang="en-SG" sz="2400" dirty="0"/>
                <a:t>. There is an Euler path from </a:t>
              </a:r>
              <a:r>
                <a:rPr lang="en-SG" sz="2400" i="1" dirty="0"/>
                <a:t>v</a:t>
              </a:r>
              <a:r>
                <a:rPr lang="en-SG" sz="2400" dirty="0"/>
                <a:t> to </a:t>
              </a:r>
              <a:r>
                <a:rPr lang="en-SG" sz="2400" i="1" dirty="0"/>
                <a:t>w</a:t>
              </a:r>
              <a:r>
                <a:rPr lang="en-SG" sz="2400" dirty="0"/>
                <a:t> if, and only if, </a:t>
              </a:r>
              <a:r>
                <a:rPr lang="en-SG" sz="2400" i="1" dirty="0"/>
                <a:t>G</a:t>
              </a:r>
              <a:r>
                <a:rPr lang="en-SG" sz="2400" dirty="0"/>
                <a:t> is connected, </a:t>
              </a:r>
              <a:r>
                <a:rPr lang="en-SG" sz="2400" i="1" dirty="0"/>
                <a:t>v</a:t>
              </a:r>
              <a:r>
                <a:rPr lang="en-SG" sz="2400" dirty="0"/>
                <a:t> and </a:t>
              </a:r>
              <a:r>
                <a:rPr lang="en-SG" sz="2400" i="1" dirty="0"/>
                <a:t>w</a:t>
              </a:r>
              <a:r>
                <a:rPr lang="en-SG" sz="2400" dirty="0"/>
                <a:t> have odd degree, and all other vertices of </a:t>
              </a:r>
              <a:r>
                <a:rPr lang="en-SG" sz="2400" i="1" dirty="0"/>
                <a:t>G</a:t>
              </a:r>
              <a:r>
                <a:rPr lang="en-SG" sz="2400" dirty="0"/>
                <a:t> have positive even degree.</a:t>
              </a:r>
              <a:endParaRPr lang="en-SG" sz="24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25815" y="1017548"/>
            <a:ext cx="8480977" cy="2534459"/>
            <a:chOff x="886427" y="4598517"/>
            <a:chExt cx="8480977" cy="2534459"/>
          </a:xfrm>
        </p:grpSpPr>
        <p:sp>
          <p:nvSpPr>
            <p:cNvPr id="60" name="Rectangle 59"/>
            <p:cNvSpPr/>
            <p:nvPr/>
          </p:nvSpPr>
          <p:spPr>
            <a:xfrm>
              <a:off x="891707" y="4598517"/>
              <a:ext cx="8475697" cy="25344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86427" y="4598517"/>
              <a:ext cx="8480977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4108" y="4645644"/>
              <a:ext cx="8072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Euler Path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82475" y="5193984"/>
              <a:ext cx="813409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Let </a:t>
              </a:r>
              <a:r>
                <a:rPr lang="en-SG" sz="2400" i="1" dirty="0"/>
                <a:t>G</a:t>
              </a:r>
              <a:r>
                <a:rPr lang="en-SG" sz="2400" dirty="0"/>
                <a:t> be a graph, and let </a:t>
              </a:r>
              <a:r>
                <a:rPr lang="en-SG" sz="2400" i="1" dirty="0"/>
                <a:t>v</a:t>
              </a:r>
              <a:r>
                <a:rPr lang="en-SG" sz="2400" dirty="0"/>
                <a:t> and </a:t>
              </a:r>
              <a:r>
                <a:rPr lang="en-SG" sz="2400" i="1" dirty="0"/>
                <a:t>w</a:t>
              </a:r>
              <a:r>
                <a:rPr lang="en-SG" sz="2400" dirty="0"/>
                <a:t> be two distinct vertices of </a:t>
              </a:r>
              <a:r>
                <a:rPr lang="en-SG" sz="2400" i="1" dirty="0"/>
                <a:t>G</a:t>
              </a:r>
              <a:r>
                <a:rPr lang="en-SG" sz="2400" dirty="0"/>
                <a:t>. An </a:t>
              </a:r>
              <a:r>
                <a:rPr lang="en-SG" sz="2400" b="1" dirty="0"/>
                <a:t>Euler path from </a:t>
              </a:r>
              <a:r>
                <a:rPr lang="en-SG" sz="2400" b="1" i="1" dirty="0"/>
                <a:t>v</a:t>
              </a:r>
              <a:r>
                <a:rPr lang="en-SG" sz="2400" b="1" dirty="0"/>
                <a:t> to </a:t>
              </a:r>
              <a:r>
                <a:rPr lang="en-SG" sz="2400" b="1" i="1" dirty="0"/>
                <a:t>w</a:t>
              </a:r>
              <a:r>
                <a:rPr lang="en-SG" sz="2400" dirty="0"/>
                <a:t> is a sequence of adjacent edges and vertices that starts at </a:t>
              </a:r>
              <a:r>
                <a:rPr lang="en-SG" sz="2400" i="1" dirty="0"/>
                <a:t>v</a:t>
              </a:r>
              <a:r>
                <a:rPr lang="en-SG" sz="2400" dirty="0"/>
                <a:t>, ends at </a:t>
              </a:r>
              <a:r>
                <a:rPr lang="en-SG" sz="2400" i="1" dirty="0"/>
                <a:t>w</a:t>
              </a:r>
              <a:r>
                <a:rPr lang="en-SG" sz="2400" dirty="0"/>
                <a:t>, passes through every vertex of </a:t>
              </a:r>
              <a:r>
                <a:rPr lang="en-SG" sz="2400" i="1" dirty="0"/>
                <a:t>G</a:t>
              </a:r>
              <a:r>
                <a:rPr lang="en-SG" sz="2400" dirty="0"/>
                <a:t> at least once, and traverses every edge of </a:t>
              </a:r>
              <a:r>
                <a:rPr lang="en-SG" sz="2400" i="1" dirty="0"/>
                <a:t>G</a:t>
              </a:r>
              <a:r>
                <a:rPr lang="en-SG" sz="2400" dirty="0"/>
                <a:t> exactly once. 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0F9DA51-F019-49BE-93CB-DB69352B7E8F}"/>
              </a:ext>
            </a:extLst>
          </p:cNvPr>
          <p:cNvSpPr txBox="1"/>
          <p:nvPr/>
        </p:nvSpPr>
        <p:spPr>
          <a:xfrm>
            <a:off x="1524000" y="136525"/>
            <a:ext cx="9448800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200" dirty="0">
                <a:solidFill>
                  <a:schemeClr val="bg1"/>
                </a:solidFill>
              </a:rPr>
              <a:t>Euler Path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2BCBF2-3A40-4FAA-AF5B-1A0C39C2E6AA}"/>
              </a:ext>
            </a:extLst>
          </p:cNvPr>
          <p:cNvSpPr txBox="1"/>
          <p:nvPr/>
        </p:nvSpPr>
        <p:spPr>
          <a:xfrm>
            <a:off x="2048359" y="6143963"/>
            <a:ext cx="830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 proof of this corollary is not within our scope.</a:t>
            </a:r>
          </a:p>
        </p:txBody>
      </p:sp>
    </p:spTree>
    <p:extLst>
      <p:ext uri="{BB962C8B-B14F-4D97-AF65-F5344CB8AC3E}">
        <p14:creationId xmlns:p14="http://schemas.microsoft.com/office/powerpoint/2010/main" val="3430693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0C00A3-D8FF-47C8-A9D4-592D607CC540}"/>
              </a:ext>
            </a:extLst>
          </p:cNvPr>
          <p:cNvSpPr txBox="1"/>
          <p:nvPr/>
        </p:nvSpPr>
        <p:spPr>
          <a:xfrm>
            <a:off x="1524000" y="392580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3200" dirty="0">
                <a:solidFill>
                  <a:schemeClr val="bg1"/>
                </a:solidFill>
              </a:rPr>
              <a:t>  Back to </a:t>
            </a:r>
            <a:r>
              <a:rPr lang="en-US" altLang="en-US" sz="3200" dirty="0">
                <a:solidFill>
                  <a:schemeClr val="bg1"/>
                </a:solidFill>
              </a:rPr>
              <a:t>Königsberg bridges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9032E2-FB62-4168-AB62-E11A9733F9E6}"/>
              </a:ext>
            </a:extLst>
          </p:cNvPr>
          <p:cNvSpPr txBox="1"/>
          <p:nvPr/>
        </p:nvSpPr>
        <p:spPr>
          <a:xfrm>
            <a:off x="1682106" y="1068070"/>
            <a:ext cx="81372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Is it possible to find a route through the graph that starts and ends at some vertex, one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or </a:t>
            </a:r>
            <a:r>
              <a:rPr lang="en-US" altLang="en-US" sz="2800" i="1" dirty="0"/>
              <a:t>D</a:t>
            </a:r>
            <a:r>
              <a:rPr lang="en-US" altLang="en-US" sz="2800" dirty="0"/>
              <a:t>, and traverses each edge exactly once and every vertex at least once?</a:t>
            </a:r>
            <a:endParaRPr lang="en-SG" sz="2800" dirty="0"/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E7A3F4EA-B0D0-42F2-B551-341FAF59A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00" y="3225521"/>
            <a:ext cx="3182751" cy="32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D040CE27-2014-4068-98A6-258F9C71EBB8}"/>
              </a:ext>
            </a:extLst>
          </p:cNvPr>
          <p:cNvSpPr txBox="1"/>
          <p:nvPr/>
        </p:nvSpPr>
        <p:spPr>
          <a:xfrm>
            <a:off x="5972762" y="3067113"/>
            <a:ext cx="2291681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Now, we should be able to answer.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98BC728-BF27-424F-BCF4-39DC072EAC4D}"/>
              </a:ext>
            </a:extLst>
          </p:cNvPr>
          <p:cNvSpPr txBox="1"/>
          <p:nvPr/>
        </p:nvSpPr>
        <p:spPr>
          <a:xfrm>
            <a:off x="6392883" y="5097432"/>
            <a:ext cx="3319636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Ans: No as there is no Euler circuit exist in this graph.</a:t>
            </a:r>
          </a:p>
        </p:txBody>
      </p:sp>
    </p:spTree>
    <p:extLst>
      <p:ext uri="{BB962C8B-B14F-4D97-AF65-F5344CB8AC3E}">
        <p14:creationId xmlns:p14="http://schemas.microsoft.com/office/powerpoint/2010/main" val="139819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  <p:bldP spid="1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A11695-0B8E-4B19-AE1C-132DE80AE960}"/>
              </a:ext>
            </a:extLst>
          </p:cNvPr>
          <p:cNvSpPr txBox="1"/>
          <p:nvPr/>
        </p:nvSpPr>
        <p:spPr>
          <a:xfrm>
            <a:off x="2518580" y="2263624"/>
            <a:ext cx="930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solidFill>
                  <a:srgbClr val="2429E4"/>
                </a:solidFill>
              </a:rPr>
              <a:t>3: Isomorphisms of Graphs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EA254A2-C9D1-4A6D-9EC8-37CA15E7E5FE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629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24" name="Oval 23"/>
          <p:cNvSpPr/>
          <p:nvPr/>
        </p:nvSpPr>
        <p:spPr>
          <a:xfrm>
            <a:off x="1848357" y="30385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20007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2173442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61965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63489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52160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70587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685827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233845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3905421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073372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25763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4425588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703615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832653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850441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672368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2516591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60988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306779" y="478431"/>
            <a:ext cx="115784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b="1" dirty="0">
                <a:solidFill>
                  <a:srgbClr val="0000FF"/>
                </a:solidFill>
              </a:rPr>
              <a:t>Graph Theory</a:t>
            </a:r>
          </a:p>
          <a:p>
            <a:endParaRPr lang="en-SG" dirty="0"/>
          </a:p>
          <a:p>
            <a:r>
              <a:rPr lang="en-SG" sz="2400" dirty="0">
                <a:latin typeface="CMSS10"/>
              </a:rPr>
              <a:t>Many real-world problems concern certain classes of objects and</a:t>
            </a:r>
          </a:p>
          <a:p>
            <a:r>
              <a:rPr lang="en-SG" sz="2400" dirty="0">
                <a:latin typeface="CMSS10"/>
              </a:rPr>
              <a:t>the relations between these objects. The objects could be people</a:t>
            </a:r>
          </a:p>
          <a:p>
            <a:r>
              <a:rPr lang="en-SG" sz="2400" dirty="0">
                <a:latin typeface="CMSS10"/>
              </a:rPr>
              <a:t>connected through friendship, cities connected through travel</a:t>
            </a:r>
          </a:p>
          <a:p>
            <a:r>
              <a:rPr lang="en-SG" sz="2400" dirty="0">
                <a:latin typeface="CMSS10"/>
              </a:rPr>
              <a:t>routes, or webpages connected through links.</a:t>
            </a:r>
          </a:p>
          <a:p>
            <a:endParaRPr lang="en-SG" sz="2400" dirty="0">
              <a:latin typeface="CMSS10"/>
            </a:endParaRPr>
          </a:p>
          <a:p>
            <a:r>
              <a:rPr lang="en-SG" sz="2400" dirty="0">
                <a:latin typeface="CMSS10"/>
              </a:rPr>
              <a:t>The mathematical abstraction of these situations is the study of</a:t>
            </a:r>
          </a:p>
          <a:p>
            <a:r>
              <a:rPr lang="en-SG" sz="2400" dirty="0">
                <a:latin typeface="CMSS10"/>
              </a:rPr>
              <a:t>graph theory. It has applications in almost all fields of study.</a:t>
            </a:r>
          </a:p>
          <a:p>
            <a:endParaRPr lang="en-SG" sz="2400" dirty="0">
              <a:latin typeface="CMSS10"/>
            </a:endParaRPr>
          </a:p>
          <a:p>
            <a:r>
              <a:rPr lang="en-SG" sz="2400" dirty="0">
                <a:latin typeface="CMSS10"/>
              </a:rPr>
              <a:t>The idea of a graph is a simple one: it is just a collection of points,</a:t>
            </a:r>
          </a:p>
          <a:p>
            <a:r>
              <a:rPr lang="en-SG" sz="2400" dirty="0">
                <a:latin typeface="CMSS10"/>
              </a:rPr>
              <a:t>some of which may be joined together by lines. We now give the</a:t>
            </a:r>
          </a:p>
          <a:p>
            <a:r>
              <a:rPr lang="en-SG" sz="2400" dirty="0">
                <a:latin typeface="CMSS10"/>
              </a:rPr>
              <a:t>formal definition.</a:t>
            </a:r>
            <a:r>
              <a:rPr lang="en-SG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448672" y="25450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Isomorphisms of Graphs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48356" y="1221114"/>
            <a:ext cx="83446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The two drawings shown in Figure 10.1 both represent the </a:t>
            </a:r>
            <a:r>
              <a:rPr lang="en-US" altLang="en-US" sz="2800" dirty="0">
                <a:solidFill>
                  <a:srgbClr val="000099"/>
                </a:solidFill>
              </a:rPr>
              <a:t>same graph</a:t>
            </a:r>
            <a:r>
              <a:rPr lang="en-US" altLang="en-US" sz="2800" dirty="0"/>
              <a:t>: Their vertex and edge sets are identical, and their edge-endpoint functions are the same. Call this graph </a:t>
            </a:r>
            <a:r>
              <a:rPr lang="en-US" altLang="en-US" sz="2800" i="1" dirty="0"/>
              <a:t>G</a:t>
            </a:r>
            <a:r>
              <a:rPr lang="en-US" altLang="en-US" sz="28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87761" y="3036995"/>
            <a:ext cx="7065818" cy="3506357"/>
            <a:chOff x="1355597" y="3621259"/>
            <a:chExt cx="6305550" cy="2739748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97"/>
            <a:stretch/>
          </p:blipFill>
          <p:spPr bwMode="auto">
            <a:xfrm>
              <a:off x="1355597" y="3621259"/>
              <a:ext cx="6305550" cy="2303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3648975" y="6048375"/>
              <a:ext cx="1322090" cy="31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Figure 10.1</a:t>
              </a:r>
            </a:p>
          </p:txBody>
        </p: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DAAB5ED-B635-4465-968A-EAAB1E946681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30176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0" y="136525"/>
            <a:ext cx="9448800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Isomorphisms of Graphs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48357" y="1075946"/>
            <a:ext cx="834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Now consider the graph </a:t>
            </a:r>
            <a:r>
              <a:rPr lang="en-US" altLang="en-US" sz="2800" i="1" dirty="0"/>
              <a:t>G</a:t>
            </a:r>
            <a:r>
              <a:rPr lang="en-US" altLang="en-US" sz="2800" i="1" dirty="0">
                <a:sym typeface="Symbol" panose="05050102010706020507" pitchFamily="18" charset="2"/>
              </a:rPr>
              <a:t>'</a:t>
            </a:r>
            <a:r>
              <a:rPr lang="en-US" altLang="en-US" sz="2800" dirty="0">
                <a:sym typeface="Symbol" panose="05050102010706020507" pitchFamily="18" charset="2"/>
              </a:rPr>
              <a:t> r</a:t>
            </a:r>
            <a:r>
              <a:rPr lang="en-US" altLang="en-US" sz="2800" dirty="0"/>
              <a:t>epresented in Figure 10.2.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83457" y="1668866"/>
            <a:ext cx="3286620" cy="2931445"/>
            <a:chOff x="2992354" y="1597473"/>
            <a:chExt cx="2862262" cy="2647332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2354" y="1597473"/>
              <a:ext cx="2862262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3548085" y="3883473"/>
              <a:ext cx="1290210" cy="36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Figure 10.2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23684" y="4926758"/>
            <a:ext cx="8344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Observe that </a:t>
            </a:r>
            <a:r>
              <a:rPr lang="en-US" altLang="en-US" sz="2800" i="1" dirty="0"/>
              <a:t>G</a:t>
            </a:r>
            <a:r>
              <a:rPr lang="en-US" altLang="en-US" sz="2800" i="1" dirty="0">
                <a:sym typeface="Symbol" panose="05050102010706020507" pitchFamily="18" charset="2"/>
              </a:rPr>
              <a:t>'</a:t>
            </a:r>
            <a:r>
              <a:rPr lang="en-US" altLang="en-US" sz="2800" dirty="0"/>
              <a:t> is a different graph from </a:t>
            </a:r>
            <a:r>
              <a:rPr lang="en-US" altLang="en-US" sz="2800" i="1" dirty="0"/>
              <a:t>G</a:t>
            </a:r>
            <a:r>
              <a:rPr lang="en-US" altLang="en-US" sz="2800" dirty="0"/>
              <a:t> (for instance, in </a:t>
            </a:r>
            <a:r>
              <a:rPr lang="en-US" altLang="en-US" sz="2800" i="1" dirty="0"/>
              <a:t>G</a:t>
            </a:r>
            <a:r>
              <a:rPr lang="en-US" altLang="en-US" sz="2800" dirty="0"/>
              <a:t> the endpoints of </a:t>
            </a:r>
            <a:r>
              <a:rPr lang="en-US" altLang="en-US" sz="2800" i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are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whereas in </a:t>
            </a:r>
            <a:r>
              <a:rPr lang="en-US" altLang="en-US" sz="2800" i="1" dirty="0"/>
              <a:t>G</a:t>
            </a:r>
            <a:r>
              <a:rPr lang="en-US" altLang="en-US" sz="2800" i="1" dirty="0">
                <a:sym typeface="Symbol" panose="05050102010706020507" pitchFamily="18" charset="2"/>
              </a:rPr>
              <a:t>'</a:t>
            </a:r>
            <a:r>
              <a:rPr lang="en-US" altLang="en-US" sz="2800" dirty="0"/>
              <a:t> the endpoints of </a:t>
            </a:r>
            <a:r>
              <a:rPr lang="en-US" altLang="en-US" sz="2800" i="1" dirty="0"/>
              <a:t>e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are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).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21923" y="1722993"/>
            <a:ext cx="5314228" cy="2986356"/>
            <a:chOff x="476756" y="1722992"/>
            <a:chExt cx="5035393" cy="2639049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2119052" y="4008463"/>
              <a:ext cx="1403763" cy="35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Figure 10.1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6756" y="1722992"/>
              <a:ext cx="5035393" cy="2303289"/>
              <a:chOff x="476756" y="1722992"/>
              <a:chExt cx="5035393" cy="2303289"/>
            </a:xfrm>
          </p:grpSpPr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3" t="4797" r="53852"/>
              <a:stretch/>
            </p:blipFill>
            <p:spPr bwMode="auto">
              <a:xfrm>
                <a:off x="476756" y="1722992"/>
                <a:ext cx="2624667" cy="230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14" t="4797" r="1473"/>
              <a:stretch/>
            </p:blipFill>
            <p:spPr bwMode="auto">
              <a:xfrm>
                <a:off x="2989082" y="1722992"/>
                <a:ext cx="2523067" cy="2303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F6D8280-2CB2-4330-A554-BB631A4452AF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81662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24" name="Oval 23"/>
          <p:cNvSpPr/>
          <p:nvPr/>
        </p:nvSpPr>
        <p:spPr>
          <a:xfrm>
            <a:off x="18483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20007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2173442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61965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634892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52160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70587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685827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233845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3905421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073372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25763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4425588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703615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8326537" y="303854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850441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8672368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2516591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60988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0" y="1"/>
            <a:ext cx="9144000" cy="79908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 err="1">
                <a:solidFill>
                  <a:schemeClr val="bg1"/>
                </a:solidFill>
              </a:rPr>
              <a:t>Isomorphisms</a:t>
            </a:r>
            <a:r>
              <a:rPr lang="en-SG" sz="3600" dirty="0">
                <a:solidFill>
                  <a:schemeClr val="bg1"/>
                </a:solidFill>
              </a:rPr>
              <a:t> of Graphs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48357" y="1075947"/>
            <a:ext cx="8344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Yet </a:t>
            </a:r>
            <a:r>
              <a:rPr lang="en-US" altLang="en-US" sz="2800" i="1" dirty="0"/>
              <a:t>G</a:t>
            </a:r>
            <a:r>
              <a:rPr lang="en-US" altLang="en-US" sz="2800" i="1" dirty="0">
                <a:sym typeface="Symbol" panose="05050102010706020507" pitchFamily="18" charset="2"/>
              </a:rPr>
              <a:t>'</a:t>
            </a:r>
            <a:r>
              <a:rPr lang="en-US" altLang="en-US" sz="2800" dirty="0"/>
              <a:t> is certainly very similar to </a:t>
            </a:r>
            <a:r>
              <a:rPr lang="en-US" altLang="en-US" sz="2800" i="1" dirty="0"/>
              <a:t>G</a:t>
            </a:r>
            <a:r>
              <a:rPr lang="en-US" altLang="en-US" sz="2800" dirty="0"/>
              <a:t>. In fact, if the vertices and edges of </a:t>
            </a:r>
            <a:r>
              <a:rPr lang="en-US" altLang="en-US" sz="2800" i="1" dirty="0"/>
              <a:t>G</a:t>
            </a:r>
            <a:r>
              <a:rPr lang="en-US" altLang="en-US" sz="2800" i="1" dirty="0">
                <a:sym typeface="Symbol" panose="05050102010706020507" pitchFamily="18" charset="2"/>
              </a:rPr>
              <a:t>'</a:t>
            </a:r>
            <a:r>
              <a:rPr lang="en-US" altLang="en-US" sz="2800" dirty="0"/>
              <a:t> are relabeled by the functions shown in Figure 10.3, then </a:t>
            </a:r>
            <a:r>
              <a:rPr lang="en-US" altLang="en-US" sz="2800" i="1" dirty="0"/>
              <a:t>G</a:t>
            </a:r>
            <a:r>
              <a:rPr lang="en-US" altLang="en-US" sz="2800" i="1" dirty="0">
                <a:sym typeface="Symbol" panose="05050102010706020507" pitchFamily="18" charset="2"/>
              </a:rPr>
              <a:t>'</a:t>
            </a:r>
            <a:r>
              <a:rPr lang="en-US" altLang="en-US" sz="2800" dirty="0"/>
              <a:t> becomes the same as </a:t>
            </a:r>
            <a:r>
              <a:rPr lang="en-US" altLang="en-US" sz="2800" i="1" dirty="0"/>
              <a:t>G</a:t>
            </a:r>
            <a:r>
              <a:rPr lang="en-US" altLang="en-US" sz="2800" dirty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11573" y="6164488"/>
            <a:ext cx="834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Note that these relabeling functions are </a:t>
            </a:r>
            <a:r>
              <a:rPr lang="en-US" altLang="en-US" sz="2400" b="1" dirty="0">
                <a:solidFill>
                  <a:srgbClr val="000099"/>
                </a:solidFill>
              </a:rPr>
              <a:t>one-to-one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0099"/>
                </a:solidFill>
              </a:rPr>
              <a:t>onto</a:t>
            </a:r>
            <a:r>
              <a:rPr lang="en-US" altLang="en-US" sz="24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3684" y="2553195"/>
            <a:ext cx="8436694" cy="3610830"/>
            <a:chOff x="399683" y="2553194"/>
            <a:chExt cx="8436694" cy="3610830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83" y="2553194"/>
              <a:ext cx="8436694" cy="3228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3506217" y="5763914"/>
              <a:ext cx="14814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Figure 10.3</a:t>
              </a:r>
            </a:p>
          </p:txBody>
        </p:sp>
      </p:grp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2CABB1A7-1817-488F-AAD7-8AE151696E3E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24825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523999" y="136525"/>
            <a:ext cx="9615055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Isomorphisms of Graphs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48357" y="1075947"/>
            <a:ext cx="8344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Two graphs that are the same except for the labeling of their vertices and edges are called </a:t>
            </a:r>
            <a:r>
              <a:rPr lang="en-US" altLang="en-US" sz="2800" i="1" dirty="0">
                <a:solidFill>
                  <a:srgbClr val="000099"/>
                </a:solidFill>
              </a:rPr>
              <a:t>isomorphic</a:t>
            </a:r>
            <a:r>
              <a:rPr lang="en-US" altLang="en-US" sz="2800" dirty="0"/>
              <a:t>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855512" y="2306918"/>
            <a:ext cx="8480977" cy="3449388"/>
            <a:chOff x="886427" y="4598517"/>
            <a:chExt cx="8480977" cy="3449388"/>
          </a:xfrm>
        </p:grpSpPr>
        <p:sp>
          <p:nvSpPr>
            <p:cNvPr id="40" name="Rectangle 39"/>
            <p:cNvSpPr/>
            <p:nvPr/>
          </p:nvSpPr>
          <p:spPr>
            <a:xfrm>
              <a:off x="891707" y="4598517"/>
              <a:ext cx="8475697" cy="34493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6427" y="4598517"/>
              <a:ext cx="8480977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44108" y="4645644"/>
              <a:ext cx="8072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Isomorphic Graph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44108" y="5193984"/>
              <a:ext cx="8072459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tabLst>
                  <a:tab pos="174625" algn="l"/>
                </a:tabLst>
              </a:pPr>
              <a:r>
                <a:rPr lang="en-SG" sz="2400" dirty="0"/>
                <a:t>Let </a:t>
              </a:r>
              <a:r>
                <a:rPr lang="en-SG" sz="2400" i="1" dirty="0"/>
                <a:t>G</a:t>
              </a:r>
              <a:r>
                <a:rPr lang="en-SG" sz="2400" dirty="0"/>
                <a:t> and </a:t>
              </a:r>
              <a:r>
                <a:rPr lang="en-SG" sz="2400" i="1" dirty="0"/>
                <a:t>G' </a:t>
              </a:r>
              <a:r>
                <a:rPr lang="en-SG" sz="2400" dirty="0"/>
                <a:t>be graphs with vertex sets </a:t>
              </a:r>
              <a:r>
                <a:rPr lang="en-SG" sz="2400" i="1" dirty="0"/>
                <a:t>V</a:t>
              </a:r>
              <a:r>
                <a:rPr lang="en-SG" sz="2400" dirty="0"/>
                <a:t>(</a:t>
              </a:r>
              <a:r>
                <a:rPr lang="en-SG" sz="2400" i="1" dirty="0"/>
                <a:t>G</a:t>
              </a:r>
              <a:r>
                <a:rPr lang="en-SG" sz="2400" dirty="0"/>
                <a:t>) and </a:t>
              </a:r>
              <a:r>
                <a:rPr lang="en-SG" sz="2400" i="1" dirty="0"/>
                <a:t>V</a:t>
              </a:r>
              <a:r>
                <a:rPr lang="en-SG" sz="2400" dirty="0"/>
                <a:t>(</a:t>
              </a:r>
              <a:r>
                <a:rPr lang="en-SG" sz="2400" i="1" dirty="0"/>
                <a:t>G'</a:t>
              </a:r>
              <a:r>
                <a:rPr lang="en-SG" sz="2400" dirty="0"/>
                <a:t>) and edge sets </a:t>
              </a:r>
              <a:r>
                <a:rPr lang="en-SG" sz="2400" i="1" dirty="0"/>
                <a:t>E</a:t>
              </a:r>
              <a:r>
                <a:rPr lang="en-SG" sz="2400" dirty="0"/>
                <a:t>(</a:t>
              </a:r>
              <a:r>
                <a:rPr lang="en-SG" sz="2400" i="1" dirty="0"/>
                <a:t>G</a:t>
              </a:r>
              <a:r>
                <a:rPr lang="en-SG" sz="2400" dirty="0"/>
                <a:t>) and </a:t>
              </a:r>
              <a:r>
                <a:rPr lang="en-SG" sz="2400" i="1" dirty="0"/>
                <a:t>E</a:t>
              </a:r>
              <a:r>
                <a:rPr lang="en-SG" sz="2400" dirty="0"/>
                <a:t>(</a:t>
              </a:r>
              <a:r>
                <a:rPr lang="en-SG" sz="2400" i="1" dirty="0"/>
                <a:t>G'</a:t>
              </a:r>
              <a:r>
                <a:rPr lang="en-SG" sz="2400" dirty="0"/>
                <a:t>) respectively. </a:t>
              </a:r>
            </a:p>
            <a:p>
              <a:pPr>
                <a:spcAft>
                  <a:spcPts val="600"/>
                </a:spcAft>
                <a:tabLst>
                  <a:tab pos="174625" algn="l"/>
                </a:tabLst>
              </a:pPr>
              <a:r>
                <a:rPr lang="en-SG" sz="2400" b="1" i="1" dirty="0"/>
                <a:t>G</a:t>
              </a:r>
              <a:r>
                <a:rPr lang="en-SG" sz="2400" dirty="0"/>
                <a:t> </a:t>
              </a:r>
              <a:r>
                <a:rPr lang="en-SG" sz="2400" b="1" dirty="0"/>
                <a:t>is isomorphic to </a:t>
              </a:r>
              <a:r>
                <a:rPr lang="en-SG" sz="2400" b="1" i="1" dirty="0"/>
                <a:t>G‘</a:t>
              </a:r>
              <a:r>
                <a:rPr lang="en-SG" sz="2400" b="1" dirty="0"/>
                <a:t> </a:t>
              </a:r>
              <a:r>
                <a:rPr lang="en-SG" sz="2400" dirty="0"/>
                <a:t>if, and only if,  there exist one-to-one correspondences </a:t>
              </a:r>
              <a:r>
                <a:rPr lang="en-SG" sz="2400" i="1" dirty="0">
                  <a:solidFill>
                    <a:srgbClr val="0000FF"/>
                  </a:solidFill>
                </a:rPr>
                <a:t>g</a:t>
              </a:r>
              <a:r>
                <a:rPr lang="en-SG" sz="2400" dirty="0">
                  <a:solidFill>
                    <a:srgbClr val="0000FF"/>
                  </a:solidFill>
                </a:rPr>
                <a:t>: </a:t>
              </a:r>
              <a:r>
                <a:rPr lang="en-SG" sz="2400" i="1" dirty="0">
                  <a:solidFill>
                    <a:srgbClr val="0000FF"/>
                  </a:solidFill>
                </a:rPr>
                <a:t>V</a:t>
              </a:r>
              <a:r>
                <a:rPr lang="en-SG" sz="2400" dirty="0">
                  <a:solidFill>
                    <a:srgbClr val="0000FF"/>
                  </a:solidFill>
                </a:rPr>
                <a:t>(</a:t>
              </a:r>
              <a:r>
                <a:rPr lang="en-SG" sz="2400" i="1" dirty="0">
                  <a:solidFill>
                    <a:srgbClr val="0000FF"/>
                  </a:solidFill>
                </a:rPr>
                <a:t>G</a:t>
              </a:r>
              <a:r>
                <a:rPr lang="en-SG" sz="2400" dirty="0">
                  <a:solidFill>
                    <a:srgbClr val="0000FF"/>
                  </a:solidFill>
                </a:rPr>
                <a:t>) </a:t>
              </a:r>
              <a:r>
                <a:rPr lang="en-SG" sz="2400" dirty="0">
                  <a:solidFill>
                    <a:srgbClr val="0000FF"/>
                  </a:solidFill>
                  <a:sym typeface="Wingdings" panose="05000000000000000000" pitchFamily="2" charset="2"/>
                </a:rPr>
                <a:t></a:t>
              </a:r>
              <a:r>
                <a:rPr lang="en-SG" sz="2400" dirty="0">
                  <a:solidFill>
                    <a:srgbClr val="0000FF"/>
                  </a:solidFill>
                </a:rPr>
                <a:t> </a:t>
              </a:r>
              <a:r>
                <a:rPr lang="en-SG" sz="2400" i="1" dirty="0">
                  <a:solidFill>
                    <a:srgbClr val="0000FF"/>
                  </a:solidFill>
                </a:rPr>
                <a:t>V</a:t>
              </a:r>
              <a:r>
                <a:rPr lang="en-SG" sz="2400" dirty="0">
                  <a:solidFill>
                    <a:srgbClr val="0000FF"/>
                  </a:solidFill>
                </a:rPr>
                <a:t>(</a:t>
              </a:r>
              <a:r>
                <a:rPr lang="en-SG" sz="2400" i="1" dirty="0">
                  <a:solidFill>
                    <a:srgbClr val="0000FF"/>
                  </a:solidFill>
                </a:rPr>
                <a:t>G'</a:t>
              </a:r>
              <a:r>
                <a:rPr lang="en-SG" sz="2400" dirty="0">
                  <a:solidFill>
                    <a:srgbClr val="0000FF"/>
                  </a:solidFill>
                </a:rPr>
                <a:t>) </a:t>
              </a:r>
              <a:r>
                <a:rPr lang="en-SG" sz="2400" dirty="0"/>
                <a:t>and </a:t>
              </a:r>
              <a:r>
                <a:rPr lang="en-SG" sz="2400" i="1" dirty="0">
                  <a:solidFill>
                    <a:srgbClr val="0000FF"/>
                  </a:solidFill>
                </a:rPr>
                <a:t>h</a:t>
              </a:r>
              <a:r>
                <a:rPr lang="en-SG" sz="2400" dirty="0">
                  <a:solidFill>
                    <a:srgbClr val="0000FF"/>
                  </a:solidFill>
                </a:rPr>
                <a:t>: </a:t>
              </a:r>
              <a:r>
                <a:rPr lang="en-SG" sz="2400" i="1" dirty="0">
                  <a:solidFill>
                    <a:srgbClr val="0000FF"/>
                  </a:solidFill>
                </a:rPr>
                <a:t>E</a:t>
              </a:r>
              <a:r>
                <a:rPr lang="en-SG" sz="2400" dirty="0">
                  <a:solidFill>
                    <a:srgbClr val="0000FF"/>
                  </a:solidFill>
                </a:rPr>
                <a:t>(</a:t>
              </a:r>
              <a:r>
                <a:rPr lang="en-SG" sz="2400" i="1" dirty="0">
                  <a:solidFill>
                    <a:srgbClr val="0000FF"/>
                  </a:solidFill>
                </a:rPr>
                <a:t>G</a:t>
              </a:r>
              <a:r>
                <a:rPr lang="en-SG" sz="2400" dirty="0">
                  <a:solidFill>
                    <a:srgbClr val="0000FF"/>
                  </a:solidFill>
                </a:rPr>
                <a:t>) </a:t>
              </a:r>
              <a:r>
                <a:rPr lang="en-SG" sz="2400" dirty="0">
                  <a:solidFill>
                    <a:srgbClr val="0000FF"/>
                  </a:solidFill>
                  <a:sym typeface="Wingdings" panose="05000000000000000000" pitchFamily="2" charset="2"/>
                </a:rPr>
                <a:t></a:t>
              </a:r>
              <a:r>
                <a:rPr lang="en-SG" sz="2400" dirty="0">
                  <a:solidFill>
                    <a:srgbClr val="0000FF"/>
                  </a:solidFill>
                </a:rPr>
                <a:t> </a:t>
              </a:r>
              <a:r>
                <a:rPr lang="en-SG" sz="2400" i="1" dirty="0">
                  <a:solidFill>
                    <a:srgbClr val="0000FF"/>
                  </a:solidFill>
                </a:rPr>
                <a:t>E</a:t>
              </a:r>
              <a:r>
                <a:rPr lang="en-SG" sz="2400" dirty="0">
                  <a:solidFill>
                    <a:srgbClr val="0000FF"/>
                  </a:solidFill>
                </a:rPr>
                <a:t>(</a:t>
              </a:r>
              <a:r>
                <a:rPr lang="en-SG" sz="2400" i="1" dirty="0">
                  <a:solidFill>
                    <a:srgbClr val="0000FF"/>
                  </a:solidFill>
                </a:rPr>
                <a:t>G'</a:t>
              </a:r>
              <a:r>
                <a:rPr lang="en-SG" sz="2400" dirty="0">
                  <a:solidFill>
                    <a:srgbClr val="0000FF"/>
                  </a:solidFill>
                </a:rPr>
                <a:t>) that </a:t>
              </a:r>
              <a:r>
                <a:rPr lang="en-SG" sz="2400" dirty="0"/>
                <a:t>preserve the edge-endpoint functions of </a:t>
              </a:r>
              <a:r>
                <a:rPr lang="en-SG" sz="2400" i="1" dirty="0"/>
                <a:t>G</a:t>
              </a:r>
              <a:r>
                <a:rPr lang="en-SG" sz="2400" dirty="0"/>
                <a:t> and </a:t>
              </a:r>
              <a:r>
                <a:rPr lang="en-SG" sz="2400" i="1" dirty="0"/>
                <a:t>G'</a:t>
              </a:r>
              <a:r>
                <a:rPr lang="en-SG" sz="2400" dirty="0"/>
                <a:t> in the sense that for all </a:t>
              </a:r>
              <a:r>
                <a:rPr lang="en-SG" sz="2400" i="1" dirty="0"/>
                <a:t>v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 </a:t>
              </a:r>
              <a:r>
                <a:rPr lang="en-SG" sz="2400" i="1" dirty="0"/>
                <a:t>V</a:t>
              </a:r>
              <a:r>
                <a:rPr lang="en-SG" sz="2400" dirty="0"/>
                <a:t>(</a:t>
              </a:r>
              <a:r>
                <a:rPr lang="en-SG" sz="2400" i="1" dirty="0"/>
                <a:t>G</a:t>
              </a:r>
              <a:r>
                <a:rPr lang="en-SG" sz="2400" dirty="0"/>
                <a:t>) </a:t>
              </a:r>
              <a:r>
                <a:rPr lang="en-SG" sz="2400" dirty="0">
                  <a:sym typeface="Symbol" panose="05050102010706020507" pitchFamily="18" charset="2"/>
                </a:rPr>
                <a:t>and </a:t>
              </a:r>
              <a:r>
                <a:rPr lang="en-SG" sz="2400" i="1" dirty="0">
                  <a:sym typeface="Symbol" panose="05050102010706020507" pitchFamily="18" charset="2"/>
                </a:rPr>
                <a:t>e </a:t>
              </a:r>
              <a:r>
                <a:rPr lang="en-SG" sz="2400" dirty="0">
                  <a:sym typeface="Symbol" panose="05050102010706020507" pitchFamily="18" charset="2"/>
                </a:rPr>
                <a:t></a:t>
              </a:r>
              <a:r>
                <a:rPr lang="en-SG" sz="2400" i="1" dirty="0"/>
                <a:t> E</a:t>
              </a:r>
              <a:r>
                <a:rPr lang="en-SG" sz="2400" dirty="0"/>
                <a:t>(</a:t>
              </a:r>
              <a:r>
                <a:rPr lang="en-SG" sz="2400" i="1" dirty="0"/>
                <a:t>G</a:t>
              </a:r>
              <a:r>
                <a:rPr lang="en-SG" sz="2400" dirty="0"/>
                <a:t>), </a:t>
              </a:r>
            </a:p>
            <a:p>
              <a:pPr>
                <a:spcAft>
                  <a:spcPts val="600"/>
                </a:spcAft>
                <a:tabLst>
                  <a:tab pos="174625" algn="l"/>
                  <a:tab pos="627063" algn="l"/>
                </a:tabLst>
              </a:pPr>
              <a:r>
                <a:rPr lang="en-SG" sz="2400" dirty="0"/>
                <a:t>		</a:t>
              </a:r>
              <a:r>
                <a:rPr lang="en-SG" sz="2400" i="1" dirty="0"/>
                <a:t>v</a:t>
              </a:r>
              <a:r>
                <a:rPr lang="en-SG" sz="2400" b="1" dirty="0"/>
                <a:t> </a:t>
              </a:r>
              <a:r>
                <a:rPr lang="en-SG" sz="2400" dirty="0"/>
                <a:t>is an endpoint of </a:t>
              </a:r>
              <a:r>
                <a:rPr lang="en-SG" sz="2400" i="1" dirty="0"/>
                <a:t>e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 </a:t>
              </a:r>
              <a:r>
                <a:rPr lang="en-SG" sz="2400" i="1" dirty="0">
                  <a:sym typeface="Symbol" panose="05050102010706020507" pitchFamily="18" charset="2"/>
                </a:rPr>
                <a:t>g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ym typeface="Symbol" panose="05050102010706020507" pitchFamily="18" charset="2"/>
                </a:rPr>
                <a:t>v</a:t>
              </a:r>
              <a:r>
                <a:rPr lang="en-SG" sz="2400" dirty="0">
                  <a:sym typeface="Symbol" panose="05050102010706020507" pitchFamily="18" charset="2"/>
                </a:rPr>
                <a:t>) is an endpoint of </a:t>
              </a:r>
              <a:r>
                <a:rPr lang="en-SG" sz="2400" i="1" dirty="0">
                  <a:sym typeface="Symbol" panose="05050102010706020507" pitchFamily="18" charset="2"/>
                </a:rPr>
                <a:t>h</a:t>
              </a:r>
              <a:r>
                <a:rPr lang="en-SG" sz="2400" dirty="0">
                  <a:sym typeface="Symbol" panose="05050102010706020507" pitchFamily="18" charset="2"/>
                </a:rPr>
                <a:t>(</a:t>
              </a:r>
              <a:r>
                <a:rPr lang="en-SG" sz="2400" i="1" dirty="0">
                  <a:sym typeface="Symbol" panose="05050102010706020507" pitchFamily="18" charset="2"/>
                </a:rPr>
                <a:t>e</a:t>
              </a:r>
              <a:r>
                <a:rPr lang="en-SG" sz="2400" dirty="0">
                  <a:sym typeface="Symbol" panose="05050102010706020507" pitchFamily="18" charset="2"/>
                </a:rPr>
                <a:t>).</a:t>
              </a:r>
              <a:endParaRPr lang="en-SG" sz="2400" dirty="0"/>
            </a:p>
          </p:txBody>
        </p:sp>
      </p:grp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8E5E356-7221-430C-8387-3B69D906FB89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6293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12" y="1984636"/>
            <a:ext cx="3750547" cy="250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660" y="1984636"/>
            <a:ext cx="4038695" cy="239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0" y="136525"/>
            <a:ext cx="9377548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 err="1">
                <a:solidFill>
                  <a:schemeClr val="bg1"/>
                </a:solidFill>
              </a:rPr>
              <a:t>Isomorphisms</a:t>
            </a:r>
            <a:r>
              <a:rPr lang="en-SG" sz="3600" dirty="0">
                <a:solidFill>
                  <a:schemeClr val="bg1"/>
                </a:solidFill>
              </a:rPr>
              <a:t> of Graphs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48357" y="1075947"/>
            <a:ext cx="8344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Example: Show that the following two graphs are isomorphic.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48357" y="4589266"/>
            <a:ext cx="7932357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74625" algn="l"/>
              </a:tabLst>
            </a:pPr>
            <a:r>
              <a:rPr lang="en-US" altLang="en-US" sz="2800" dirty="0"/>
              <a:t>To solve this, you find functions </a:t>
            </a:r>
            <a:r>
              <a:rPr lang="en-SG" sz="2800" i="1" dirty="0"/>
              <a:t>g</a:t>
            </a:r>
            <a:r>
              <a:rPr lang="en-SG" sz="2800" dirty="0"/>
              <a:t>: </a:t>
            </a:r>
            <a:r>
              <a:rPr lang="en-SG" sz="2800" i="1" dirty="0"/>
              <a:t>V</a:t>
            </a:r>
            <a:r>
              <a:rPr lang="en-SG" sz="2800" dirty="0"/>
              <a:t>(</a:t>
            </a:r>
            <a:r>
              <a:rPr lang="en-SG" sz="2800" i="1" dirty="0"/>
              <a:t>G</a:t>
            </a:r>
            <a:r>
              <a:rPr lang="en-SG" sz="2800" dirty="0"/>
              <a:t>) </a:t>
            </a:r>
            <a:r>
              <a:rPr lang="en-SG" sz="2800" dirty="0">
                <a:sym typeface="Wingdings" panose="05000000000000000000" pitchFamily="2" charset="2"/>
              </a:rPr>
              <a:t></a:t>
            </a:r>
            <a:r>
              <a:rPr lang="en-SG" sz="2800" dirty="0"/>
              <a:t> </a:t>
            </a:r>
            <a:r>
              <a:rPr lang="en-SG" sz="2800" i="1" dirty="0"/>
              <a:t>V</a:t>
            </a:r>
            <a:r>
              <a:rPr lang="en-SG" sz="2800" dirty="0"/>
              <a:t>(</a:t>
            </a:r>
            <a:r>
              <a:rPr lang="en-SG" sz="2800" i="1" dirty="0"/>
              <a:t>G'</a:t>
            </a:r>
            <a:r>
              <a:rPr lang="en-SG" sz="2800" dirty="0"/>
              <a:t>) and </a:t>
            </a:r>
            <a:r>
              <a:rPr lang="en-SG" sz="2800" i="1" dirty="0"/>
              <a:t>h</a:t>
            </a:r>
            <a:r>
              <a:rPr lang="en-SG" sz="2800" dirty="0"/>
              <a:t>: </a:t>
            </a:r>
            <a:r>
              <a:rPr lang="en-SG" sz="2800" i="1" dirty="0"/>
              <a:t>E</a:t>
            </a:r>
            <a:r>
              <a:rPr lang="en-SG" sz="2800" dirty="0"/>
              <a:t>(</a:t>
            </a:r>
            <a:r>
              <a:rPr lang="en-SG" sz="2800" i="1" dirty="0"/>
              <a:t>G</a:t>
            </a:r>
            <a:r>
              <a:rPr lang="en-SG" sz="2800" dirty="0"/>
              <a:t>) </a:t>
            </a:r>
            <a:r>
              <a:rPr lang="en-SG" sz="2800" dirty="0">
                <a:sym typeface="Wingdings" panose="05000000000000000000" pitchFamily="2" charset="2"/>
              </a:rPr>
              <a:t></a:t>
            </a:r>
            <a:r>
              <a:rPr lang="en-SG" sz="2800" dirty="0"/>
              <a:t> </a:t>
            </a:r>
            <a:r>
              <a:rPr lang="en-SG" sz="2800" i="1" dirty="0"/>
              <a:t>E</a:t>
            </a:r>
            <a:r>
              <a:rPr lang="en-SG" sz="2800" dirty="0"/>
              <a:t>(</a:t>
            </a:r>
            <a:r>
              <a:rPr lang="en-SG" sz="2800" i="1" dirty="0"/>
              <a:t>G'</a:t>
            </a:r>
            <a:r>
              <a:rPr lang="en-SG" sz="2800" dirty="0"/>
              <a:t>) such that for all for all </a:t>
            </a:r>
            <a:r>
              <a:rPr lang="en-SG" sz="2800" i="1" dirty="0"/>
              <a:t>v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 </a:t>
            </a:r>
            <a:r>
              <a:rPr lang="en-SG" sz="2800" i="1" dirty="0"/>
              <a:t>V</a:t>
            </a:r>
            <a:r>
              <a:rPr lang="en-SG" sz="2800" dirty="0"/>
              <a:t>(</a:t>
            </a:r>
            <a:r>
              <a:rPr lang="en-SG" sz="2800" i="1" dirty="0"/>
              <a:t>G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and    </a:t>
            </a:r>
            <a:r>
              <a:rPr lang="en-SG" sz="2800" i="1" dirty="0">
                <a:sym typeface="Symbol" panose="05050102010706020507" pitchFamily="18" charset="2"/>
              </a:rPr>
              <a:t>e </a:t>
            </a:r>
            <a:r>
              <a:rPr lang="en-SG" sz="2800" dirty="0">
                <a:sym typeface="Symbol" panose="05050102010706020507" pitchFamily="18" charset="2"/>
              </a:rPr>
              <a:t></a:t>
            </a:r>
            <a:r>
              <a:rPr lang="en-SG" sz="2800" i="1" dirty="0"/>
              <a:t> E</a:t>
            </a:r>
            <a:r>
              <a:rPr lang="en-SG" sz="2800" dirty="0"/>
              <a:t>(</a:t>
            </a:r>
            <a:r>
              <a:rPr lang="en-SG" sz="2800" i="1" dirty="0"/>
              <a:t>G</a:t>
            </a:r>
            <a:r>
              <a:rPr lang="en-SG" sz="2800" dirty="0"/>
              <a:t>), </a:t>
            </a:r>
            <a:r>
              <a:rPr lang="en-SG" sz="2800" i="1" dirty="0"/>
              <a:t>v</a:t>
            </a:r>
            <a:r>
              <a:rPr lang="en-SG" sz="2800" b="1" dirty="0"/>
              <a:t> </a:t>
            </a:r>
            <a:r>
              <a:rPr lang="en-SG" sz="2800" dirty="0"/>
              <a:t>is an endpoint of </a:t>
            </a:r>
            <a:r>
              <a:rPr lang="en-SG" sz="2800" i="1" dirty="0"/>
              <a:t>e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if, and only if, </a:t>
            </a:r>
            <a:r>
              <a:rPr lang="en-SG" sz="2800" i="1" dirty="0">
                <a:sym typeface="Symbol" panose="05050102010706020507" pitchFamily="18" charset="2"/>
              </a:rPr>
              <a:t>g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v</a:t>
            </a:r>
            <a:r>
              <a:rPr lang="en-SG" sz="2800" dirty="0">
                <a:sym typeface="Symbol" panose="05050102010706020507" pitchFamily="18" charset="2"/>
              </a:rPr>
              <a:t>) is an endpoint of </a:t>
            </a:r>
            <a:r>
              <a:rPr lang="en-SG" sz="2800" i="1" dirty="0">
                <a:sym typeface="Symbol" panose="05050102010706020507" pitchFamily="18" charset="2"/>
              </a:rPr>
              <a:t>h</a:t>
            </a:r>
            <a:r>
              <a:rPr lang="en-SG" sz="2800" dirty="0">
                <a:sym typeface="Symbol" panose="05050102010706020507" pitchFamily="18" charset="2"/>
              </a:rPr>
              <a:t>(</a:t>
            </a:r>
            <a:r>
              <a:rPr lang="en-SG" sz="2800" i="1" dirty="0">
                <a:sym typeface="Symbol" panose="05050102010706020507" pitchFamily="18" charset="2"/>
              </a:rPr>
              <a:t>e</a:t>
            </a:r>
            <a:r>
              <a:rPr lang="en-SG" sz="2800" dirty="0">
                <a:sym typeface="Symbol" panose="05050102010706020507" pitchFamily="18" charset="2"/>
              </a:rPr>
              <a:t>).</a:t>
            </a:r>
            <a:endParaRPr lang="en-SG" sz="28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0187024-98E5-413F-87D0-40EB649E0F1E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89389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694121" y="3567892"/>
            <a:ext cx="7605505" cy="2972111"/>
            <a:chOff x="627063" y="3660775"/>
            <a:chExt cx="6992937" cy="2587625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3" y="3660775"/>
              <a:ext cx="3335337" cy="242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650" y="3660775"/>
              <a:ext cx="3181350" cy="258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466851" y="225112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Graphs: Definitions		Trails, Paths, and Circuits	Matrix Representations	</a:t>
            </a:r>
            <a:r>
              <a:rPr lang="en-SG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Planar Graphs</a:t>
            </a:r>
            <a:endParaRPr lang="en-SG" sz="105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523999" y="48777"/>
            <a:ext cx="9436925" cy="75030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 err="1">
                <a:solidFill>
                  <a:schemeClr val="bg1"/>
                </a:solidFill>
              </a:rPr>
              <a:t>Isomorphisms</a:t>
            </a:r>
            <a:r>
              <a:rPr lang="en-SG" sz="3600" dirty="0">
                <a:solidFill>
                  <a:schemeClr val="bg1"/>
                </a:solidFill>
              </a:rPr>
              <a:t> of Graphs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48357" y="1075947"/>
            <a:ext cx="8344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Example: Show that the following two graphs are isomorphic.</a:t>
            </a: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7" y="1608390"/>
            <a:ext cx="295275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1836990"/>
            <a:ext cx="292576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379" y="3567890"/>
            <a:ext cx="8101465" cy="29721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 2"/>
          <p:cNvSpPr/>
          <p:nvPr/>
        </p:nvSpPr>
        <p:spPr>
          <a:xfrm>
            <a:off x="5642410" y="1873584"/>
            <a:ext cx="228634" cy="1546412"/>
          </a:xfrm>
          <a:custGeom>
            <a:avLst/>
            <a:gdLst>
              <a:gd name="connsiteX0" fmla="*/ 215187 w 228634"/>
              <a:gd name="connsiteY0" fmla="*/ 0 h 1546412"/>
              <a:gd name="connsiteX1" fmla="*/ 34 w 228634"/>
              <a:gd name="connsiteY1" fmla="*/ 793377 h 1546412"/>
              <a:gd name="connsiteX2" fmla="*/ 228634 w 228634"/>
              <a:gd name="connsiteY2" fmla="*/ 1546412 h 1546412"/>
              <a:gd name="connsiteX3" fmla="*/ 228634 w 228634"/>
              <a:gd name="connsiteY3" fmla="*/ 1546412 h 154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34" h="1546412">
                <a:moveTo>
                  <a:pt x="215187" y="0"/>
                </a:moveTo>
                <a:cubicBezTo>
                  <a:pt x="106490" y="267821"/>
                  <a:pt x="-2207" y="535642"/>
                  <a:pt x="34" y="793377"/>
                </a:cubicBezTo>
                <a:cubicBezTo>
                  <a:pt x="2275" y="1051112"/>
                  <a:pt x="228634" y="1546412"/>
                  <a:pt x="228634" y="1546412"/>
                </a:cubicBezTo>
                <a:lnTo>
                  <a:pt x="228634" y="1546412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Freeform 51"/>
          <p:cNvSpPr/>
          <p:nvPr/>
        </p:nvSpPr>
        <p:spPr>
          <a:xfrm flipH="1">
            <a:off x="5853384" y="1850965"/>
            <a:ext cx="228634" cy="1546412"/>
          </a:xfrm>
          <a:custGeom>
            <a:avLst/>
            <a:gdLst>
              <a:gd name="connsiteX0" fmla="*/ 215187 w 228634"/>
              <a:gd name="connsiteY0" fmla="*/ 0 h 1546412"/>
              <a:gd name="connsiteX1" fmla="*/ 34 w 228634"/>
              <a:gd name="connsiteY1" fmla="*/ 793377 h 1546412"/>
              <a:gd name="connsiteX2" fmla="*/ 228634 w 228634"/>
              <a:gd name="connsiteY2" fmla="*/ 1546412 h 1546412"/>
              <a:gd name="connsiteX3" fmla="*/ 228634 w 228634"/>
              <a:gd name="connsiteY3" fmla="*/ 1546412 h 154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34" h="1546412">
                <a:moveTo>
                  <a:pt x="215187" y="0"/>
                </a:moveTo>
                <a:cubicBezTo>
                  <a:pt x="106490" y="267821"/>
                  <a:pt x="-2207" y="535642"/>
                  <a:pt x="34" y="793377"/>
                </a:cubicBezTo>
                <a:cubicBezTo>
                  <a:pt x="2275" y="1051112"/>
                  <a:pt x="228634" y="1546412"/>
                  <a:pt x="228634" y="1546412"/>
                </a:cubicBezTo>
                <a:lnTo>
                  <a:pt x="228634" y="1546412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Freeform 52"/>
          <p:cNvSpPr/>
          <p:nvPr/>
        </p:nvSpPr>
        <p:spPr>
          <a:xfrm>
            <a:off x="7424880" y="2257191"/>
            <a:ext cx="184893" cy="1056366"/>
          </a:xfrm>
          <a:custGeom>
            <a:avLst/>
            <a:gdLst>
              <a:gd name="connsiteX0" fmla="*/ 215187 w 228634"/>
              <a:gd name="connsiteY0" fmla="*/ 0 h 1546412"/>
              <a:gd name="connsiteX1" fmla="*/ 34 w 228634"/>
              <a:gd name="connsiteY1" fmla="*/ 793377 h 1546412"/>
              <a:gd name="connsiteX2" fmla="*/ 228634 w 228634"/>
              <a:gd name="connsiteY2" fmla="*/ 1546412 h 1546412"/>
              <a:gd name="connsiteX3" fmla="*/ 228634 w 228634"/>
              <a:gd name="connsiteY3" fmla="*/ 1546412 h 154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34" h="1546412">
                <a:moveTo>
                  <a:pt x="215187" y="0"/>
                </a:moveTo>
                <a:cubicBezTo>
                  <a:pt x="106490" y="267821"/>
                  <a:pt x="-2207" y="535642"/>
                  <a:pt x="34" y="793377"/>
                </a:cubicBezTo>
                <a:cubicBezTo>
                  <a:pt x="2275" y="1051112"/>
                  <a:pt x="228634" y="1546412"/>
                  <a:pt x="228634" y="1546412"/>
                </a:cubicBezTo>
                <a:lnTo>
                  <a:pt x="228634" y="1546412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Freeform 53"/>
          <p:cNvSpPr/>
          <p:nvPr/>
        </p:nvSpPr>
        <p:spPr>
          <a:xfrm flipH="1">
            <a:off x="7595491" y="2241740"/>
            <a:ext cx="184893" cy="1056366"/>
          </a:xfrm>
          <a:custGeom>
            <a:avLst/>
            <a:gdLst>
              <a:gd name="connsiteX0" fmla="*/ 215187 w 228634"/>
              <a:gd name="connsiteY0" fmla="*/ 0 h 1546412"/>
              <a:gd name="connsiteX1" fmla="*/ 34 w 228634"/>
              <a:gd name="connsiteY1" fmla="*/ 793377 h 1546412"/>
              <a:gd name="connsiteX2" fmla="*/ 228634 w 228634"/>
              <a:gd name="connsiteY2" fmla="*/ 1546412 h 1546412"/>
              <a:gd name="connsiteX3" fmla="*/ 228634 w 228634"/>
              <a:gd name="connsiteY3" fmla="*/ 1546412 h 154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34" h="1546412">
                <a:moveTo>
                  <a:pt x="215187" y="0"/>
                </a:moveTo>
                <a:cubicBezTo>
                  <a:pt x="106490" y="267821"/>
                  <a:pt x="-2207" y="535642"/>
                  <a:pt x="34" y="793377"/>
                </a:cubicBezTo>
                <a:cubicBezTo>
                  <a:pt x="2275" y="1051112"/>
                  <a:pt x="228634" y="1546412"/>
                  <a:pt x="228634" y="1546412"/>
                </a:cubicBezTo>
                <a:lnTo>
                  <a:pt x="228634" y="1546412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8595160" y="2690774"/>
            <a:ext cx="163358" cy="1734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Oval 57"/>
          <p:cNvSpPr/>
          <p:nvPr/>
        </p:nvSpPr>
        <p:spPr>
          <a:xfrm>
            <a:off x="3836606" y="2560683"/>
            <a:ext cx="163358" cy="1734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35D7B-074B-4258-A8DE-11814CFC4BD1}"/>
              </a:ext>
            </a:extLst>
          </p:cNvPr>
          <p:cNvSpPr txBox="1"/>
          <p:nvPr/>
        </p:nvSpPr>
        <p:spPr>
          <a:xfrm>
            <a:off x="9366301" y="3704562"/>
            <a:ext cx="2688306" cy="2246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74625" algn="l"/>
              </a:tabLst>
            </a:pPr>
            <a:r>
              <a:rPr lang="en-US" altLang="en-US" sz="2000" dirty="0"/>
              <a:t>For example, v</a:t>
            </a:r>
            <a:r>
              <a:rPr lang="en-US" altLang="en-US" sz="2000" baseline="-25000" dirty="0"/>
              <a:t>4 </a:t>
            </a:r>
            <a:r>
              <a:rPr lang="en-US" altLang="en-US" sz="2000" dirty="0"/>
              <a:t>is an endpoint of e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g(v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 = w</a:t>
            </a:r>
            <a:r>
              <a:rPr lang="en-US" altLang="en-US" sz="2000" baseline="-25000" dirty="0"/>
              <a:t>5 </a:t>
            </a:r>
            <a:r>
              <a:rPr lang="en-US" altLang="en-US" sz="2000" dirty="0"/>
              <a:t>is an endpoint of </a:t>
            </a:r>
            <a:r>
              <a:rPr lang="en-SG" sz="2000" i="1" dirty="0">
                <a:sym typeface="Symbol" panose="05050102010706020507" pitchFamily="18" charset="2"/>
              </a:rPr>
              <a:t>h</a:t>
            </a:r>
            <a:r>
              <a:rPr lang="en-SG" sz="2000" dirty="0">
                <a:sym typeface="Symbol" panose="05050102010706020507" pitchFamily="18" charset="2"/>
              </a:rPr>
              <a:t>(</a:t>
            </a:r>
            <a:r>
              <a:rPr lang="en-US" altLang="en-US" sz="2000" dirty="0"/>
              <a:t>e</a:t>
            </a:r>
            <a:r>
              <a:rPr lang="en-US" altLang="en-US" sz="2000" baseline="-25000" dirty="0"/>
              <a:t>3 </a:t>
            </a:r>
            <a:r>
              <a:rPr lang="en-SG" sz="2000" dirty="0">
                <a:sym typeface="Symbol" panose="05050102010706020507" pitchFamily="18" charset="2"/>
              </a:rPr>
              <a:t>)= f</a:t>
            </a:r>
            <a:r>
              <a:rPr lang="en-US" altLang="en-US" sz="2000" baseline="-25000" dirty="0"/>
              <a:t>2</a:t>
            </a:r>
            <a:r>
              <a:rPr lang="en-SG" sz="2000" dirty="0">
                <a:sym typeface="Symbol" panose="05050102010706020507" pitchFamily="18" charset="2"/>
              </a:rPr>
              <a:t>. And, </a:t>
            </a:r>
            <a:r>
              <a:rPr lang="en-US" altLang="en-US" sz="2000" dirty="0"/>
              <a:t>w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= g(v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is an endpoint of </a:t>
            </a:r>
            <a:r>
              <a:rPr lang="en-SG" sz="2000" dirty="0">
                <a:sym typeface="Symbol" panose="05050102010706020507" pitchFamily="18" charset="2"/>
              </a:rPr>
              <a:t>f</a:t>
            </a:r>
            <a:r>
              <a:rPr lang="en-US" altLang="en-US" sz="2000" baseline="-25000" dirty="0"/>
              <a:t>7 </a:t>
            </a:r>
            <a:r>
              <a:rPr lang="en-US" altLang="en-US" sz="2000" dirty="0"/>
              <a:t>=</a:t>
            </a:r>
            <a:r>
              <a:rPr lang="en-SG" sz="2000" i="1" dirty="0">
                <a:sym typeface="Symbol" panose="05050102010706020507" pitchFamily="18" charset="2"/>
              </a:rPr>
              <a:t> h</a:t>
            </a:r>
            <a:r>
              <a:rPr lang="en-SG" sz="2000" dirty="0">
                <a:sym typeface="Symbol" panose="05050102010706020507" pitchFamily="18" charset="2"/>
              </a:rPr>
              <a:t>(</a:t>
            </a:r>
            <a:r>
              <a:rPr lang="en-US" altLang="en-US" sz="2000" dirty="0"/>
              <a:t>e</a:t>
            </a:r>
            <a:r>
              <a:rPr lang="en-US" altLang="en-US" sz="2000" baseline="-25000" dirty="0"/>
              <a:t>4 </a:t>
            </a:r>
            <a:r>
              <a:rPr lang="en-SG" sz="2000" dirty="0">
                <a:sym typeface="Symbol" panose="05050102010706020507" pitchFamily="18" charset="2"/>
              </a:rPr>
              <a:t>) , </a:t>
            </a:r>
            <a:r>
              <a:rPr lang="en-US" altLang="en-US" sz="2000" dirty="0"/>
              <a:t>v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is an endpoint of e</a:t>
            </a:r>
            <a:r>
              <a:rPr lang="en-US" altLang="en-US" sz="2000" baseline="-25000" dirty="0"/>
              <a:t>4</a:t>
            </a:r>
            <a:endParaRPr lang="en-SG" sz="20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53B1ECE-27D7-48B9-B887-A34EC670A96F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824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3" grpId="0" animBg="1"/>
      <p:bldP spid="54" grpId="0" animBg="1"/>
      <p:bldP spid="6" grpId="0" animBg="1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A11695-0B8E-4B19-AE1C-132DE80AE960}"/>
              </a:ext>
            </a:extLst>
          </p:cNvPr>
          <p:cNvSpPr txBox="1"/>
          <p:nvPr/>
        </p:nvSpPr>
        <p:spPr>
          <a:xfrm>
            <a:off x="2149434" y="2275499"/>
            <a:ext cx="9702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b="1" dirty="0">
                <a:solidFill>
                  <a:srgbClr val="2429E4"/>
                </a:solidFill>
              </a:rPr>
              <a:t>4: Tree and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254312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1310244" y="18347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Definition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26275" y="1248871"/>
            <a:ext cx="9729337" cy="3869393"/>
            <a:chOff x="993228" y="4598517"/>
            <a:chExt cx="8250519" cy="3134624"/>
          </a:xfrm>
        </p:grpSpPr>
        <p:sp>
          <p:nvSpPr>
            <p:cNvPr id="33" name="Rectangle 32"/>
            <p:cNvSpPr/>
            <p:nvPr/>
          </p:nvSpPr>
          <p:spPr>
            <a:xfrm>
              <a:off x="993228" y="4598517"/>
              <a:ext cx="8250519" cy="31346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9374" y="4645644"/>
              <a:ext cx="4235832" cy="52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</a:rPr>
                <a:t>Definition: Tree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1300" y="5374363"/>
              <a:ext cx="8134373" cy="159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A </a:t>
              </a:r>
              <a:r>
                <a:rPr lang="en-SG" sz="2800" b="1" dirty="0"/>
                <a:t>graph</a:t>
              </a:r>
              <a:r>
                <a:rPr lang="en-SG" sz="2800" dirty="0"/>
                <a:t> is said to be </a:t>
              </a:r>
              <a:r>
                <a:rPr lang="en-SG" sz="2800" b="1" dirty="0"/>
                <a:t>circuit-free</a:t>
              </a:r>
              <a:r>
                <a:rPr lang="en-SG" sz="2800" dirty="0"/>
                <a:t> if, and only if, it has no circuits.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/>
                <a:t>A graph is called a </a:t>
              </a:r>
              <a:r>
                <a:rPr lang="en-SG" sz="2800" b="1" dirty="0"/>
                <a:t>tree</a:t>
              </a:r>
              <a:r>
                <a:rPr lang="en-SG" sz="2800" dirty="0"/>
                <a:t> if, and only if, it is circuit-free and connected.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/>
                <a:t>A </a:t>
              </a:r>
              <a:r>
                <a:rPr lang="en-SG" sz="2800" b="1" dirty="0"/>
                <a:t>trivial tree</a:t>
              </a:r>
              <a:r>
                <a:rPr lang="en-SG" sz="2800" dirty="0"/>
                <a:t> is a graph that consists of a single vertex.</a:t>
              </a:r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1C48F3E9-F9C4-4922-B82B-80A0B140D203}"/>
              </a:ext>
            </a:extLst>
          </p:cNvPr>
          <p:cNvSpPr txBox="1"/>
          <p:nvPr/>
        </p:nvSpPr>
        <p:spPr>
          <a:xfrm>
            <a:off x="4900863" y="5433020"/>
            <a:ext cx="6184231" cy="1015663"/>
          </a:xfrm>
          <a:prstGeom prst="rect">
            <a:avLst/>
          </a:prstGeom>
          <a:gradFill>
            <a:gsLst>
              <a:gs pos="12925">
                <a:schemeClr val="accent1">
                  <a:lumMod val="45000"/>
                  <a:lumOff val="55000"/>
                  <a:alpha val="59000"/>
                </a:schemeClr>
              </a:gs>
              <a:gs pos="81000">
                <a:srgbClr val="00B050"/>
              </a:gs>
              <a:gs pos="83000">
                <a:schemeClr val="accent1">
                  <a:lumMod val="45000"/>
                  <a:lumOff val="55000"/>
                  <a:alpha val="59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Note: A circuit (or cycle) is a walk that starts and ends at the same vertex and contains at least one edge and does not contain a repeated edge.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8599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22E505D-4570-4CFA-AE82-15AF2B950C12}"/>
              </a:ext>
            </a:extLst>
          </p:cNvPr>
          <p:cNvSpPr txBox="1"/>
          <p:nvPr/>
        </p:nvSpPr>
        <p:spPr>
          <a:xfrm>
            <a:off x="829499" y="26876"/>
            <a:ext cx="9668288" cy="55549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Trees: Examples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8FC556-2C5C-4C66-A60A-FA54D3F64B49}"/>
              </a:ext>
            </a:extLst>
          </p:cNvPr>
          <p:cNvCxnSpPr>
            <a:cxnSpLocks/>
          </p:cNvCxnSpPr>
          <p:nvPr/>
        </p:nvCxnSpPr>
        <p:spPr>
          <a:xfrm>
            <a:off x="1994557" y="1767182"/>
            <a:ext cx="0" cy="4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BF49C2F-1E8A-4E8D-B188-52E03A829B99}"/>
              </a:ext>
            </a:extLst>
          </p:cNvPr>
          <p:cNvSpPr/>
          <p:nvPr/>
        </p:nvSpPr>
        <p:spPr>
          <a:xfrm>
            <a:off x="1941118" y="1767182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70D104-C60B-4F97-869C-245BCF00163B}"/>
              </a:ext>
            </a:extLst>
          </p:cNvPr>
          <p:cNvCxnSpPr>
            <a:cxnSpLocks/>
          </p:cNvCxnSpPr>
          <p:nvPr/>
        </p:nvCxnSpPr>
        <p:spPr>
          <a:xfrm>
            <a:off x="1994557" y="2269346"/>
            <a:ext cx="309769" cy="43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AF55BC6-54A3-4BE1-90B7-962482305D3C}"/>
              </a:ext>
            </a:extLst>
          </p:cNvPr>
          <p:cNvSpPr/>
          <p:nvPr/>
        </p:nvSpPr>
        <p:spPr>
          <a:xfrm>
            <a:off x="1941118" y="2227202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543BD3-318A-4B72-87C5-AF9F7063DEF1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2357765" y="2081481"/>
            <a:ext cx="335" cy="60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2A0E227-947B-4A16-836F-B86CF24C8473}"/>
              </a:ext>
            </a:extLst>
          </p:cNvPr>
          <p:cNvSpPr/>
          <p:nvPr/>
        </p:nvSpPr>
        <p:spPr>
          <a:xfrm>
            <a:off x="2304661" y="1997192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A382B73-DFF6-4BD4-8DD4-BB565291F388}"/>
              </a:ext>
            </a:extLst>
          </p:cNvPr>
          <p:cNvCxnSpPr>
            <a:cxnSpLocks/>
            <a:stCxn id="87" idx="4"/>
          </p:cNvCxnSpPr>
          <p:nvPr/>
        </p:nvCxnSpPr>
        <p:spPr>
          <a:xfrm flipH="1">
            <a:off x="2358098" y="1468439"/>
            <a:ext cx="1" cy="52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297A807-C074-4559-A23D-33945C4618B5}"/>
              </a:ext>
            </a:extLst>
          </p:cNvPr>
          <p:cNvSpPr/>
          <p:nvPr/>
        </p:nvSpPr>
        <p:spPr>
          <a:xfrm>
            <a:off x="2304660" y="138415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8142196-9FB5-4FF5-B0A9-8BCFA58534B8}"/>
              </a:ext>
            </a:extLst>
          </p:cNvPr>
          <p:cNvSpPr/>
          <p:nvPr/>
        </p:nvSpPr>
        <p:spPr>
          <a:xfrm rot="10800000">
            <a:off x="2288332" y="3860382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A2F3B-F806-4B9A-ACF7-503D4EA2E48C}"/>
              </a:ext>
            </a:extLst>
          </p:cNvPr>
          <p:cNvCxnSpPr>
            <a:cxnSpLocks/>
          </p:cNvCxnSpPr>
          <p:nvPr/>
        </p:nvCxnSpPr>
        <p:spPr>
          <a:xfrm flipV="1">
            <a:off x="2341769" y="3331630"/>
            <a:ext cx="1" cy="52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8265F54-D317-44A3-B078-AF50FC2B41E5}"/>
              </a:ext>
            </a:extLst>
          </p:cNvPr>
          <p:cNvSpPr/>
          <p:nvPr/>
        </p:nvSpPr>
        <p:spPr>
          <a:xfrm rot="10800000">
            <a:off x="2288331" y="324734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7890841-DD69-47E6-8A15-8EA0AD728A68}"/>
              </a:ext>
            </a:extLst>
          </p:cNvPr>
          <p:cNvSpPr/>
          <p:nvPr/>
        </p:nvSpPr>
        <p:spPr>
          <a:xfrm>
            <a:off x="2293653" y="2683744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D409A70-2D64-403A-932C-FDFD7E1D8D85}"/>
              </a:ext>
            </a:extLst>
          </p:cNvPr>
          <p:cNvCxnSpPr>
            <a:cxnSpLocks/>
          </p:cNvCxnSpPr>
          <p:nvPr/>
        </p:nvCxnSpPr>
        <p:spPr>
          <a:xfrm flipV="1">
            <a:off x="2339973" y="2700673"/>
            <a:ext cx="3591" cy="56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F2254BE-BED7-4384-8F96-3F31102D0B80}"/>
              </a:ext>
            </a:extLst>
          </p:cNvPr>
          <p:cNvCxnSpPr>
            <a:cxnSpLocks/>
          </p:cNvCxnSpPr>
          <p:nvPr/>
        </p:nvCxnSpPr>
        <p:spPr>
          <a:xfrm>
            <a:off x="2828184" y="1235117"/>
            <a:ext cx="0" cy="4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51180E2-516A-47DA-847D-7125B83CF74F}"/>
              </a:ext>
            </a:extLst>
          </p:cNvPr>
          <p:cNvSpPr/>
          <p:nvPr/>
        </p:nvSpPr>
        <p:spPr>
          <a:xfrm>
            <a:off x="2774745" y="123511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C04CF01-1939-43FB-A859-5785D8AF3D1F}"/>
              </a:ext>
            </a:extLst>
          </p:cNvPr>
          <p:cNvCxnSpPr>
            <a:cxnSpLocks/>
            <a:endCxn id="83" idx="7"/>
          </p:cNvCxnSpPr>
          <p:nvPr/>
        </p:nvCxnSpPr>
        <p:spPr>
          <a:xfrm flipH="1">
            <a:off x="2395887" y="1737281"/>
            <a:ext cx="432298" cy="27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32AF1407-1404-48BB-92FE-ACC714539AE5}"/>
              </a:ext>
            </a:extLst>
          </p:cNvPr>
          <p:cNvSpPr/>
          <p:nvPr/>
        </p:nvSpPr>
        <p:spPr>
          <a:xfrm>
            <a:off x="2774745" y="169513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31467F3-6643-4D1C-938F-6A4F7368AAE9}"/>
              </a:ext>
            </a:extLst>
          </p:cNvPr>
          <p:cNvCxnSpPr>
            <a:cxnSpLocks/>
            <a:endCxn id="111" idx="6"/>
          </p:cNvCxnSpPr>
          <p:nvPr/>
        </p:nvCxnSpPr>
        <p:spPr>
          <a:xfrm flipH="1" flipV="1">
            <a:off x="2881623" y="1737282"/>
            <a:ext cx="574512" cy="9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EBC1ABB-269C-4823-A51B-9A7EAC338B46}"/>
              </a:ext>
            </a:extLst>
          </p:cNvPr>
          <p:cNvSpPr/>
          <p:nvPr/>
        </p:nvSpPr>
        <p:spPr>
          <a:xfrm rot="10800000">
            <a:off x="3333781" y="1773858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722A7C2-FA33-4AD8-829B-ACCE495FAE3B}"/>
              </a:ext>
            </a:extLst>
          </p:cNvPr>
          <p:cNvCxnSpPr>
            <a:cxnSpLocks/>
          </p:cNvCxnSpPr>
          <p:nvPr/>
        </p:nvCxnSpPr>
        <p:spPr>
          <a:xfrm>
            <a:off x="2963104" y="2559614"/>
            <a:ext cx="0" cy="4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16D1DB0E-D422-4A16-BD29-AA6CFFF67F0F}"/>
              </a:ext>
            </a:extLst>
          </p:cNvPr>
          <p:cNvSpPr/>
          <p:nvPr/>
        </p:nvSpPr>
        <p:spPr>
          <a:xfrm>
            <a:off x="2909665" y="2559614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2DDE89-AC5D-4465-B7BE-20DD126F7A48}"/>
              </a:ext>
            </a:extLst>
          </p:cNvPr>
          <p:cNvCxnSpPr>
            <a:cxnSpLocks/>
            <a:stCxn id="124" idx="3"/>
            <a:endCxn id="96" idx="3"/>
          </p:cNvCxnSpPr>
          <p:nvPr/>
        </p:nvCxnSpPr>
        <p:spPr>
          <a:xfrm flipH="1">
            <a:off x="2379557" y="3091579"/>
            <a:ext cx="545760" cy="16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5679FD5D-245E-431B-8ACB-A809ED6D7EF6}"/>
              </a:ext>
            </a:extLst>
          </p:cNvPr>
          <p:cNvSpPr/>
          <p:nvPr/>
        </p:nvSpPr>
        <p:spPr>
          <a:xfrm>
            <a:off x="2909665" y="3019634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AA388F2-9A96-4A9F-8973-E6E0DEA55CAA}"/>
              </a:ext>
            </a:extLst>
          </p:cNvPr>
          <p:cNvCxnSpPr>
            <a:cxnSpLocks/>
          </p:cNvCxnSpPr>
          <p:nvPr/>
        </p:nvCxnSpPr>
        <p:spPr>
          <a:xfrm flipV="1">
            <a:off x="2894274" y="3036575"/>
            <a:ext cx="99408" cy="4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0BA7383A-6DF8-4F48-B12B-483A2680CD97}"/>
              </a:ext>
            </a:extLst>
          </p:cNvPr>
          <p:cNvSpPr/>
          <p:nvPr/>
        </p:nvSpPr>
        <p:spPr>
          <a:xfrm rot="10800000">
            <a:off x="2835777" y="3473325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D5C628B-9DDB-4EF9-80A8-759C6033903C}"/>
              </a:ext>
            </a:extLst>
          </p:cNvPr>
          <p:cNvCxnSpPr>
            <a:cxnSpLocks/>
          </p:cNvCxnSpPr>
          <p:nvPr/>
        </p:nvCxnSpPr>
        <p:spPr>
          <a:xfrm>
            <a:off x="2061296" y="4737332"/>
            <a:ext cx="0" cy="4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F3A7728-0DAE-4A03-BF79-96DC32BB1DC9}"/>
              </a:ext>
            </a:extLst>
          </p:cNvPr>
          <p:cNvSpPr/>
          <p:nvPr/>
        </p:nvSpPr>
        <p:spPr>
          <a:xfrm>
            <a:off x="2007857" y="4737332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14150B4-0C8E-4BE0-BCB6-340E46761059}"/>
              </a:ext>
            </a:extLst>
          </p:cNvPr>
          <p:cNvCxnSpPr>
            <a:cxnSpLocks/>
          </p:cNvCxnSpPr>
          <p:nvPr/>
        </p:nvCxnSpPr>
        <p:spPr>
          <a:xfrm flipV="1">
            <a:off x="2074536" y="4426245"/>
            <a:ext cx="325755" cy="31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CC26D648-4AA2-4C7C-ABB2-C49DD1281698}"/>
              </a:ext>
            </a:extLst>
          </p:cNvPr>
          <p:cNvSpPr/>
          <p:nvPr/>
        </p:nvSpPr>
        <p:spPr>
          <a:xfrm>
            <a:off x="2007857" y="5197352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F6A5433-DBD3-4168-AF1F-98EA371AA217}"/>
              </a:ext>
            </a:extLst>
          </p:cNvPr>
          <p:cNvCxnSpPr>
            <a:cxnSpLocks/>
          </p:cNvCxnSpPr>
          <p:nvPr/>
        </p:nvCxnSpPr>
        <p:spPr>
          <a:xfrm>
            <a:off x="2380452" y="4354379"/>
            <a:ext cx="529213" cy="33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CDEADF35-F4C6-44B1-A0B8-5B1000386D76}"/>
              </a:ext>
            </a:extLst>
          </p:cNvPr>
          <p:cNvSpPr/>
          <p:nvPr/>
        </p:nvSpPr>
        <p:spPr>
          <a:xfrm>
            <a:off x="2371399" y="435430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BE289AF-D7FA-4744-A3B0-27F7E53A95E4}"/>
              </a:ext>
            </a:extLst>
          </p:cNvPr>
          <p:cNvSpPr/>
          <p:nvPr/>
        </p:nvSpPr>
        <p:spPr>
          <a:xfrm rot="10800000">
            <a:off x="2284512" y="5595725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E6B19EE-185B-49EE-A565-384FAD28A3A1}"/>
              </a:ext>
            </a:extLst>
          </p:cNvPr>
          <p:cNvCxnSpPr>
            <a:cxnSpLocks/>
          </p:cNvCxnSpPr>
          <p:nvPr/>
        </p:nvCxnSpPr>
        <p:spPr>
          <a:xfrm flipV="1">
            <a:off x="2350542" y="5210671"/>
            <a:ext cx="281657" cy="41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351FD21D-83B4-4290-BCD3-60B658F36284}"/>
              </a:ext>
            </a:extLst>
          </p:cNvPr>
          <p:cNvSpPr/>
          <p:nvPr/>
        </p:nvSpPr>
        <p:spPr>
          <a:xfrm rot="10800000">
            <a:off x="2578760" y="512638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663ACA4-A55A-465F-9661-776EA5659868}"/>
              </a:ext>
            </a:extLst>
          </p:cNvPr>
          <p:cNvSpPr/>
          <p:nvPr/>
        </p:nvSpPr>
        <p:spPr>
          <a:xfrm>
            <a:off x="2865279" y="4687731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E57D2BD-913B-4D95-97D2-E44AA78F9721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2630402" y="4759676"/>
            <a:ext cx="250529" cy="38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9207C580-CA92-468E-AE7F-2B070919D071}"/>
              </a:ext>
            </a:extLst>
          </p:cNvPr>
          <p:cNvSpPr/>
          <p:nvPr/>
        </p:nvSpPr>
        <p:spPr>
          <a:xfrm rot="10800000">
            <a:off x="2794042" y="5621208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17D69A4-BB7B-4F50-943F-E34CFE92DC08}"/>
              </a:ext>
            </a:extLst>
          </p:cNvPr>
          <p:cNvCxnSpPr>
            <a:cxnSpLocks/>
          </p:cNvCxnSpPr>
          <p:nvPr/>
        </p:nvCxnSpPr>
        <p:spPr>
          <a:xfrm flipH="1">
            <a:off x="6079621" y="4803765"/>
            <a:ext cx="1" cy="68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FEA3FA47-970D-44F4-B706-FA0D2888D805}"/>
              </a:ext>
            </a:extLst>
          </p:cNvPr>
          <p:cNvSpPr/>
          <p:nvPr/>
        </p:nvSpPr>
        <p:spPr>
          <a:xfrm>
            <a:off x="6026182" y="4803765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5A51C5D-BC6E-44D2-B8E7-41CD179C294E}"/>
              </a:ext>
            </a:extLst>
          </p:cNvPr>
          <p:cNvCxnSpPr>
            <a:cxnSpLocks/>
            <a:stCxn id="155" idx="5"/>
            <a:endCxn id="144" idx="0"/>
          </p:cNvCxnSpPr>
          <p:nvPr/>
        </p:nvCxnSpPr>
        <p:spPr>
          <a:xfrm flipH="1" flipV="1">
            <a:off x="2918718" y="4687731"/>
            <a:ext cx="570306" cy="41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9B703C5-E242-4182-9AE6-57CD10EDD6FB}"/>
              </a:ext>
            </a:extLst>
          </p:cNvPr>
          <p:cNvSpPr/>
          <p:nvPr/>
        </p:nvSpPr>
        <p:spPr>
          <a:xfrm>
            <a:off x="3397798" y="502857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3D7E1B4-F0FD-447A-9965-4EE7D886ED85}"/>
              </a:ext>
            </a:extLst>
          </p:cNvPr>
          <p:cNvCxnSpPr>
            <a:cxnSpLocks/>
            <a:stCxn id="157" idx="5"/>
            <a:endCxn id="155" idx="5"/>
          </p:cNvCxnSpPr>
          <p:nvPr/>
        </p:nvCxnSpPr>
        <p:spPr>
          <a:xfrm flipH="1" flipV="1">
            <a:off x="3489024" y="5100522"/>
            <a:ext cx="379985" cy="40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45B29E8-BF56-4303-A7B8-988303DE0B95}"/>
              </a:ext>
            </a:extLst>
          </p:cNvPr>
          <p:cNvSpPr/>
          <p:nvPr/>
        </p:nvSpPr>
        <p:spPr>
          <a:xfrm rot="10800000">
            <a:off x="3853357" y="549252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6C55A6E-F2CD-42B8-8234-991C62A59C2B}"/>
              </a:ext>
            </a:extLst>
          </p:cNvPr>
          <p:cNvSpPr/>
          <p:nvPr/>
        </p:nvSpPr>
        <p:spPr>
          <a:xfrm>
            <a:off x="1600647" y="5133778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A45DF0E-983A-4B6F-8BC1-C99D8332ABBE}"/>
              </a:ext>
            </a:extLst>
          </p:cNvPr>
          <p:cNvCxnSpPr>
            <a:cxnSpLocks/>
          </p:cNvCxnSpPr>
          <p:nvPr/>
        </p:nvCxnSpPr>
        <p:spPr>
          <a:xfrm flipV="1">
            <a:off x="1673369" y="4783448"/>
            <a:ext cx="349360" cy="39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A16A40B-1422-4FBD-A7FB-9E6A9446EF89}"/>
              </a:ext>
            </a:extLst>
          </p:cNvPr>
          <p:cNvCxnSpPr>
            <a:cxnSpLocks/>
          </p:cNvCxnSpPr>
          <p:nvPr/>
        </p:nvCxnSpPr>
        <p:spPr>
          <a:xfrm>
            <a:off x="1680563" y="5143920"/>
            <a:ext cx="207765" cy="5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7123FB9-8119-4A99-8101-0346C7443A9F}"/>
              </a:ext>
            </a:extLst>
          </p:cNvPr>
          <p:cNvSpPr/>
          <p:nvPr/>
        </p:nvSpPr>
        <p:spPr>
          <a:xfrm>
            <a:off x="1219914" y="5540366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513D2A8-4764-478D-BBCD-834D005D40AC}"/>
              </a:ext>
            </a:extLst>
          </p:cNvPr>
          <p:cNvCxnSpPr>
            <a:cxnSpLocks/>
          </p:cNvCxnSpPr>
          <p:nvPr/>
        </p:nvCxnSpPr>
        <p:spPr>
          <a:xfrm flipV="1">
            <a:off x="1292636" y="5190036"/>
            <a:ext cx="349360" cy="39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1608A3D9-A325-4CC8-9EBB-CA52A6774645}"/>
              </a:ext>
            </a:extLst>
          </p:cNvPr>
          <p:cNvSpPr/>
          <p:nvPr/>
        </p:nvSpPr>
        <p:spPr>
          <a:xfrm>
            <a:off x="1822879" y="560281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7C0BE1B-B1E5-4779-BD0A-CA128917F9E7}"/>
              </a:ext>
            </a:extLst>
          </p:cNvPr>
          <p:cNvCxnSpPr>
            <a:cxnSpLocks/>
          </p:cNvCxnSpPr>
          <p:nvPr/>
        </p:nvCxnSpPr>
        <p:spPr>
          <a:xfrm>
            <a:off x="2662392" y="5197352"/>
            <a:ext cx="207765" cy="5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AF75FA2-329A-46F9-B71E-C16BA67B6AF7}"/>
              </a:ext>
            </a:extLst>
          </p:cNvPr>
          <p:cNvCxnSpPr>
            <a:cxnSpLocks/>
          </p:cNvCxnSpPr>
          <p:nvPr/>
        </p:nvCxnSpPr>
        <p:spPr>
          <a:xfrm>
            <a:off x="5133937" y="1532899"/>
            <a:ext cx="0" cy="4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E622C6AF-9A9B-4B5C-B621-08A301E24E57}"/>
              </a:ext>
            </a:extLst>
          </p:cNvPr>
          <p:cNvSpPr/>
          <p:nvPr/>
        </p:nvSpPr>
        <p:spPr>
          <a:xfrm>
            <a:off x="5080498" y="1532899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4D34D62-0FA3-48E6-BADD-6513446287E6}"/>
              </a:ext>
            </a:extLst>
          </p:cNvPr>
          <p:cNvCxnSpPr>
            <a:cxnSpLocks/>
          </p:cNvCxnSpPr>
          <p:nvPr/>
        </p:nvCxnSpPr>
        <p:spPr>
          <a:xfrm>
            <a:off x="5133937" y="2035063"/>
            <a:ext cx="309769" cy="43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9F173728-E1CF-4EA2-B25D-E045FF0A14F8}"/>
              </a:ext>
            </a:extLst>
          </p:cNvPr>
          <p:cNvSpPr/>
          <p:nvPr/>
        </p:nvSpPr>
        <p:spPr>
          <a:xfrm>
            <a:off x="5080498" y="1992919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41078D8-06C2-46EE-9C91-9F9CBB28A444}"/>
              </a:ext>
            </a:extLst>
          </p:cNvPr>
          <p:cNvCxnSpPr>
            <a:cxnSpLocks/>
          </p:cNvCxnSpPr>
          <p:nvPr/>
        </p:nvCxnSpPr>
        <p:spPr>
          <a:xfrm flipH="1">
            <a:off x="5497147" y="1944591"/>
            <a:ext cx="13632" cy="50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60F8DE5B-E8AA-41F4-9165-ECE6F98A997B}"/>
              </a:ext>
            </a:extLst>
          </p:cNvPr>
          <p:cNvSpPr/>
          <p:nvPr/>
        </p:nvSpPr>
        <p:spPr>
          <a:xfrm>
            <a:off x="5465498" y="1861631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854B3E7-D220-4873-911B-406DD8343ECE}"/>
              </a:ext>
            </a:extLst>
          </p:cNvPr>
          <p:cNvCxnSpPr>
            <a:cxnSpLocks/>
          </p:cNvCxnSpPr>
          <p:nvPr/>
        </p:nvCxnSpPr>
        <p:spPr>
          <a:xfrm flipH="1">
            <a:off x="5116647" y="1253415"/>
            <a:ext cx="339056" cy="29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08E75C05-9373-45EC-A27D-6B1E5FB48991}"/>
              </a:ext>
            </a:extLst>
          </p:cNvPr>
          <p:cNvSpPr/>
          <p:nvPr/>
        </p:nvSpPr>
        <p:spPr>
          <a:xfrm>
            <a:off x="5431148" y="1207315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8B80A87-E395-4FFB-9FCD-546AFB498831}"/>
              </a:ext>
            </a:extLst>
          </p:cNvPr>
          <p:cNvSpPr/>
          <p:nvPr/>
        </p:nvSpPr>
        <p:spPr>
          <a:xfrm rot="10800000">
            <a:off x="5427712" y="3626099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7EB143B-A441-4A75-96A7-42E3DE57CC55}"/>
              </a:ext>
            </a:extLst>
          </p:cNvPr>
          <p:cNvCxnSpPr>
            <a:cxnSpLocks/>
          </p:cNvCxnSpPr>
          <p:nvPr/>
        </p:nvCxnSpPr>
        <p:spPr>
          <a:xfrm flipV="1">
            <a:off x="5481149" y="3097347"/>
            <a:ext cx="1" cy="52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CB3BAD68-C84D-4EC7-9E59-081040AED31A}"/>
              </a:ext>
            </a:extLst>
          </p:cNvPr>
          <p:cNvSpPr/>
          <p:nvPr/>
        </p:nvSpPr>
        <p:spPr>
          <a:xfrm rot="10800000">
            <a:off x="5427711" y="301305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7CD4DD2-4390-4454-A846-CF256559BFEB}"/>
              </a:ext>
            </a:extLst>
          </p:cNvPr>
          <p:cNvSpPr/>
          <p:nvPr/>
        </p:nvSpPr>
        <p:spPr>
          <a:xfrm>
            <a:off x="5433033" y="2449461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4B3B973-E8F1-4549-A66C-1F0C728499B1}"/>
              </a:ext>
            </a:extLst>
          </p:cNvPr>
          <p:cNvCxnSpPr>
            <a:cxnSpLocks/>
            <a:stCxn id="219" idx="4"/>
          </p:cNvCxnSpPr>
          <p:nvPr/>
        </p:nvCxnSpPr>
        <p:spPr>
          <a:xfrm flipV="1">
            <a:off x="5481150" y="2466391"/>
            <a:ext cx="1794" cy="54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09204-41B2-4140-B3E9-702E1A899284}"/>
              </a:ext>
            </a:extLst>
          </p:cNvPr>
          <p:cNvCxnSpPr>
            <a:cxnSpLocks/>
          </p:cNvCxnSpPr>
          <p:nvPr/>
        </p:nvCxnSpPr>
        <p:spPr>
          <a:xfrm flipH="1">
            <a:off x="5764590" y="3913012"/>
            <a:ext cx="714246" cy="11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500558A-A8AC-49E1-805F-C2F447CB934C}"/>
              </a:ext>
            </a:extLst>
          </p:cNvPr>
          <p:cNvCxnSpPr>
            <a:cxnSpLocks/>
            <a:endCxn id="214" idx="6"/>
          </p:cNvCxnSpPr>
          <p:nvPr/>
        </p:nvCxnSpPr>
        <p:spPr>
          <a:xfrm flipH="1" flipV="1">
            <a:off x="5572376" y="1903776"/>
            <a:ext cx="491854" cy="33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A510E794-30DB-4038-825E-419ED9C8C919}"/>
              </a:ext>
            </a:extLst>
          </p:cNvPr>
          <p:cNvSpPr/>
          <p:nvPr/>
        </p:nvSpPr>
        <p:spPr>
          <a:xfrm>
            <a:off x="6010790" y="218825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7403CF1-B07C-4496-A2B6-84ED4BCE5EDA}"/>
              </a:ext>
            </a:extLst>
          </p:cNvPr>
          <p:cNvCxnSpPr>
            <a:cxnSpLocks/>
            <a:stCxn id="220" idx="7"/>
            <a:endCxn id="225" idx="6"/>
          </p:cNvCxnSpPr>
          <p:nvPr/>
        </p:nvCxnSpPr>
        <p:spPr>
          <a:xfrm flipV="1">
            <a:off x="5524259" y="2230402"/>
            <a:ext cx="593409" cy="2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DD84D7A0-0D59-4890-9C94-E601FC16545A}"/>
              </a:ext>
            </a:extLst>
          </p:cNvPr>
          <p:cNvCxnSpPr>
            <a:cxnSpLocks/>
          </p:cNvCxnSpPr>
          <p:nvPr/>
        </p:nvCxnSpPr>
        <p:spPr>
          <a:xfrm>
            <a:off x="6133060" y="2941360"/>
            <a:ext cx="0" cy="4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2D3F3E33-8F82-45C4-BB88-347268DAB9EE}"/>
              </a:ext>
            </a:extLst>
          </p:cNvPr>
          <p:cNvSpPr/>
          <p:nvPr/>
        </p:nvSpPr>
        <p:spPr>
          <a:xfrm>
            <a:off x="6079621" y="294136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0484721-965C-4C2D-B897-55F608CA7E00}"/>
              </a:ext>
            </a:extLst>
          </p:cNvPr>
          <p:cNvCxnSpPr>
            <a:cxnSpLocks/>
            <a:stCxn id="231" idx="3"/>
            <a:endCxn id="217" idx="3"/>
          </p:cNvCxnSpPr>
          <p:nvPr/>
        </p:nvCxnSpPr>
        <p:spPr>
          <a:xfrm flipH="1">
            <a:off x="5518938" y="3473325"/>
            <a:ext cx="576335" cy="16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8A187545-B744-46A7-B548-CAF72299E86E}"/>
              </a:ext>
            </a:extLst>
          </p:cNvPr>
          <p:cNvSpPr/>
          <p:nvPr/>
        </p:nvSpPr>
        <p:spPr>
          <a:xfrm>
            <a:off x="6079621" y="340138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67391DE-B16C-4F93-B5DF-2D47F80EDF67}"/>
              </a:ext>
            </a:extLst>
          </p:cNvPr>
          <p:cNvCxnSpPr>
            <a:cxnSpLocks/>
          </p:cNvCxnSpPr>
          <p:nvPr/>
        </p:nvCxnSpPr>
        <p:spPr>
          <a:xfrm flipH="1" flipV="1">
            <a:off x="6186499" y="3473325"/>
            <a:ext cx="292337" cy="35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A71E39C3-80BF-409F-849C-02CFE82DCD97}"/>
              </a:ext>
            </a:extLst>
          </p:cNvPr>
          <p:cNvSpPr/>
          <p:nvPr/>
        </p:nvSpPr>
        <p:spPr>
          <a:xfrm rot="10800000">
            <a:off x="6452260" y="384106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2320D908-B3F4-4E52-AAEE-42B26F0E0F5F}"/>
              </a:ext>
            </a:extLst>
          </p:cNvPr>
          <p:cNvSpPr/>
          <p:nvPr/>
        </p:nvSpPr>
        <p:spPr>
          <a:xfrm>
            <a:off x="5753666" y="400183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84350144-BBC1-49C0-8EBB-2125EFCAF446}"/>
              </a:ext>
            </a:extLst>
          </p:cNvPr>
          <p:cNvSpPr/>
          <p:nvPr/>
        </p:nvSpPr>
        <p:spPr>
          <a:xfrm>
            <a:off x="6019699" y="5407371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6BDB6D9-FE05-4E28-83A5-01CD1A6D49A8}"/>
              </a:ext>
            </a:extLst>
          </p:cNvPr>
          <p:cNvCxnSpPr>
            <a:cxnSpLocks/>
            <a:stCxn id="285" idx="5"/>
          </p:cNvCxnSpPr>
          <p:nvPr/>
        </p:nvCxnSpPr>
        <p:spPr>
          <a:xfrm>
            <a:off x="8828039" y="1527265"/>
            <a:ext cx="421626" cy="34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248AD11-B9A3-4406-9B79-4D505CB1A497}"/>
              </a:ext>
            </a:extLst>
          </p:cNvPr>
          <p:cNvSpPr/>
          <p:nvPr/>
        </p:nvSpPr>
        <p:spPr>
          <a:xfrm>
            <a:off x="8736813" y="145532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2061FD3C-03E4-4E4D-86A2-7EB454AAC0CB}"/>
              </a:ext>
            </a:extLst>
          </p:cNvPr>
          <p:cNvSpPr/>
          <p:nvPr/>
        </p:nvSpPr>
        <p:spPr>
          <a:xfrm rot="10800000">
            <a:off x="8971345" y="2981809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F9DF28C-55FF-470C-9967-D60054979D5C}"/>
              </a:ext>
            </a:extLst>
          </p:cNvPr>
          <p:cNvCxnSpPr>
            <a:cxnSpLocks/>
          </p:cNvCxnSpPr>
          <p:nvPr/>
        </p:nvCxnSpPr>
        <p:spPr>
          <a:xfrm flipV="1">
            <a:off x="9038852" y="2496545"/>
            <a:ext cx="248257" cy="51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>
            <a:extLst>
              <a:ext uri="{FF2B5EF4-FFF2-40B4-BE49-F238E27FC236}">
                <a16:creationId xmlns:a16="http://schemas.microsoft.com/office/drawing/2014/main" id="{65D3DBAD-4FBC-4B09-9924-C9E2BA97DB2E}"/>
              </a:ext>
            </a:extLst>
          </p:cNvPr>
          <p:cNvSpPr/>
          <p:nvPr/>
        </p:nvSpPr>
        <p:spPr>
          <a:xfrm rot="10800000">
            <a:off x="9233670" y="2412254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649E5C78-F484-4AAF-BBF5-6D62A87F2B83}"/>
              </a:ext>
            </a:extLst>
          </p:cNvPr>
          <p:cNvSpPr/>
          <p:nvPr/>
        </p:nvSpPr>
        <p:spPr>
          <a:xfrm>
            <a:off x="9238992" y="1848658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135AD56-3712-492B-82AC-E0B6D996457D}"/>
              </a:ext>
            </a:extLst>
          </p:cNvPr>
          <p:cNvCxnSpPr>
            <a:cxnSpLocks/>
            <a:stCxn id="288" idx="4"/>
          </p:cNvCxnSpPr>
          <p:nvPr/>
        </p:nvCxnSpPr>
        <p:spPr>
          <a:xfrm flipV="1">
            <a:off x="9287109" y="1865588"/>
            <a:ext cx="1794" cy="54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8CD37F37-46F0-46AC-92B6-23BE0711B9FE}"/>
              </a:ext>
            </a:extLst>
          </p:cNvPr>
          <p:cNvSpPr/>
          <p:nvPr/>
        </p:nvSpPr>
        <p:spPr>
          <a:xfrm>
            <a:off x="9816749" y="1587454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103E6DF-BE20-421B-A906-8C802FFDBCC1}"/>
              </a:ext>
            </a:extLst>
          </p:cNvPr>
          <p:cNvCxnSpPr>
            <a:cxnSpLocks/>
            <a:stCxn id="289" idx="7"/>
            <a:endCxn id="291" idx="0"/>
          </p:cNvCxnSpPr>
          <p:nvPr/>
        </p:nvCxnSpPr>
        <p:spPr>
          <a:xfrm flipV="1">
            <a:off x="9330218" y="1587454"/>
            <a:ext cx="539970" cy="27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182C981-C4B1-45D3-9B8F-6558004ACF5D}"/>
              </a:ext>
            </a:extLst>
          </p:cNvPr>
          <p:cNvCxnSpPr>
            <a:cxnSpLocks/>
            <a:stCxn id="296" idx="3"/>
            <a:endCxn id="286" idx="3"/>
          </p:cNvCxnSpPr>
          <p:nvPr/>
        </p:nvCxnSpPr>
        <p:spPr>
          <a:xfrm flipH="1">
            <a:off x="9062571" y="2872522"/>
            <a:ext cx="838661" cy="12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06F7D7CD-046B-4221-A30E-0C85DBE66A32}"/>
              </a:ext>
            </a:extLst>
          </p:cNvPr>
          <p:cNvSpPr/>
          <p:nvPr/>
        </p:nvSpPr>
        <p:spPr>
          <a:xfrm>
            <a:off x="9885580" y="280057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05E82F9-CC60-4EB9-BD39-71F3AC4BDEB6}"/>
              </a:ext>
            </a:extLst>
          </p:cNvPr>
          <p:cNvCxnSpPr>
            <a:cxnSpLocks/>
            <a:stCxn id="288" idx="5"/>
          </p:cNvCxnSpPr>
          <p:nvPr/>
        </p:nvCxnSpPr>
        <p:spPr>
          <a:xfrm flipH="1" flipV="1">
            <a:off x="8559708" y="2339515"/>
            <a:ext cx="689614" cy="8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5569AB3-C95C-45D8-9889-5B8AD0828AE8}"/>
              </a:ext>
            </a:extLst>
          </p:cNvPr>
          <p:cNvSpPr/>
          <p:nvPr/>
        </p:nvSpPr>
        <p:spPr>
          <a:xfrm>
            <a:off x="7973844" y="2079024"/>
            <a:ext cx="589876" cy="467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98006BBE-D2CC-4DA5-882F-46F82B5C0C36}"/>
              </a:ext>
            </a:extLst>
          </p:cNvPr>
          <p:cNvCxnSpPr>
            <a:cxnSpLocks/>
          </p:cNvCxnSpPr>
          <p:nvPr/>
        </p:nvCxnSpPr>
        <p:spPr>
          <a:xfrm flipV="1">
            <a:off x="9119912" y="5300735"/>
            <a:ext cx="7017" cy="5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>
            <a:extLst>
              <a:ext uri="{FF2B5EF4-FFF2-40B4-BE49-F238E27FC236}">
                <a16:creationId xmlns:a16="http://schemas.microsoft.com/office/drawing/2014/main" id="{45C256EC-7F91-4607-9C9B-05D02C95B08A}"/>
              </a:ext>
            </a:extLst>
          </p:cNvPr>
          <p:cNvSpPr/>
          <p:nvPr/>
        </p:nvSpPr>
        <p:spPr>
          <a:xfrm rot="10800000">
            <a:off x="9094820" y="4840833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02686CE1-69B5-4821-B5D7-52B54CC2E217}"/>
              </a:ext>
            </a:extLst>
          </p:cNvPr>
          <p:cNvSpPr/>
          <p:nvPr/>
        </p:nvSpPr>
        <p:spPr>
          <a:xfrm>
            <a:off x="9100142" y="4277237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B4714F2-FB2C-4387-A33F-C6B88E0DE067}"/>
              </a:ext>
            </a:extLst>
          </p:cNvPr>
          <p:cNvCxnSpPr>
            <a:cxnSpLocks/>
            <a:stCxn id="306" idx="4"/>
          </p:cNvCxnSpPr>
          <p:nvPr/>
        </p:nvCxnSpPr>
        <p:spPr>
          <a:xfrm flipV="1">
            <a:off x="9148259" y="4294167"/>
            <a:ext cx="1794" cy="54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89348D8C-4D6F-493A-8BC3-1F853E810EA6}"/>
              </a:ext>
            </a:extLst>
          </p:cNvPr>
          <p:cNvSpPr/>
          <p:nvPr/>
        </p:nvSpPr>
        <p:spPr>
          <a:xfrm>
            <a:off x="9677899" y="4016033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E8CFDB6-5EA3-41F3-9B9F-65500D1868B8}"/>
              </a:ext>
            </a:extLst>
          </p:cNvPr>
          <p:cNvCxnSpPr>
            <a:cxnSpLocks/>
            <a:stCxn id="307" idx="7"/>
            <a:endCxn id="309" idx="6"/>
          </p:cNvCxnSpPr>
          <p:nvPr/>
        </p:nvCxnSpPr>
        <p:spPr>
          <a:xfrm flipV="1">
            <a:off x="9191368" y="4058178"/>
            <a:ext cx="593409" cy="2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92B269F-B76C-434C-AC2E-3978B7849FBC}"/>
              </a:ext>
            </a:extLst>
          </p:cNvPr>
          <p:cNvCxnSpPr>
            <a:cxnSpLocks/>
            <a:stCxn id="312" idx="3"/>
          </p:cNvCxnSpPr>
          <p:nvPr/>
        </p:nvCxnSpPr>
        <p:spPr>
          <a:xfrm flipH="1" flipV="1">
            <a:off x="9148259" y="5815168"/>
            <a:ext cx="873480" cy="12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>
            <a:extLst>
              <a:ext uri="{FF2B5EF4-FFF2-40B4-BE49-F238E27FC236}">
                <a16:creationId xmlns:a16="http://schemas.microsoft.com/office/drawing/2014/main" id="{3E207FAD-9B01-46F2-8BE1-FB94F7957942}"/>
              </a:ext>
            </a:extLst>
          </p:cNvPr>
          <p:cNvSpPr/>
          <p:nvPr/>
        </p:nvSpPr>
        <p:spPr>
          <a:xfrm>
            <a:off x="10006087" y="5869565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620B0BE4-F445-494A-B81C-02B2ABC4153F}"/>
              </a:ext>
            </a:extLst>
          </p:cNvPr>
          <p:cNvCxnSpPr>
            <a:cxnSpLocks/>
          </p:cNvCxnSpPr>
          <p:nvPr/>
        </p:nvCxnSpPr>
        <p:spPr>
          <a:xfrm flipH="1">
            <a:off x="9191368" y="4768888"/>
            <a:ext cx="838661" cy="12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>
            <a:extLst>
              <a:ext uri="{FF2B5EF4-FFF2-40B4-BE49-F238E27FC236}">
                <a16:creationId xmlns:a16="http://schemas.microsoft.com/office/drawing/2014/main" id="{B984952F-C16C-4495-A929-C315042C26AE}"/>
              </a:ext>
            </a:extLst>
          </p:cNvPr>
          <p:cNvSpPr/>
          <p:nvPr/>
        </p:nvSpPr>
        <p:spPr>
          <a:xfrm>
            <a:off x="10030029" y="4719476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74BC7DA-0835-4556-9104-9E17EEDF8064}"/>
              </a:ext>
            </a:extLst>
          </p:cNvPr>
          <p:cNvSpPr/>
          <p:nvPr/>
        </p:nvSpPr>
        <p:spPr>
          <a:xfrm rot="10800000">
            <a:off x="9102550" y="5255135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06DBEB7-8993-439F-ABA2-C215B647BD21}"/>
              </a:ext>
            </a:extLst>
          </p:cNvPr>
          <p:cNvCxnSpPr>
            <a:cxnSpLocks/>
          </p:cNvCxnSpPr>
          <p:nvPr/>
        </p:nvCxnSpPr>
        <p:spPr>
          <a:xfrm flipH="1">
            <a:off x="9199098" y="5183190"/>
            <a:ext cx="838661" cy="12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>
            <a:extLst>
              <a:ext uri="{FF2B5EF4-FFF2-40B4-BE49-F238E27FC236}">
                <a16:creationId xmlns:a16="http://schemas.microsoft.com/office/drawing/2014/main" id="{B33F3662-DE5B-4BD0-ACC8-FEB21307098B}"/>
              </a:ext>
            </a:extLst>
          </p:cNvPr>
          <p:cNvSpPr/>
          <p:nvPr/>
        </p:nvSpPr>
        <p:spPr>
          <a:xfrm>
            <a:off x="10037759" y="5133778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86BA039B-0195-4EAD-B9BF-47836467CE2D}"/>
              </a:ext>
            </a:extLst>
          </p:cNvPr>
          <p:cNvSpPr/>
          <p:nvPr/>
        </p:nvSpPr>
        <p:spPr>
          <a:xfrm>
            <a:off x="9102550" y="5794050"/>
            <a:ext cx="106878" cy="84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EF3E829-036B-496E-84A1-8D8C994789FD}"/>
              </a:ext>
            </a:extLst>
          </p:cNvPr>
          <p:cNvSpPr txBox="1"/>
          <p:nvPr/>
        </p:nvSpPr>
        <p:spPr>
          <a:xfrm>
            <a:off x="290264" y="645347"/>
            <a:ext cx="797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Which of the following are trees?</a:t>
            </a:r>
          </a:p>
        </p:txBody>
      </p:sp>
      <p:sp>
        <p:nvSpPr>
          <p:cNvPr id="327" name="Text Box 7">
            <a:extLst>
              <a:ext uri="{FF2B5EF4-FFF2-40B4-BE49-F238E27FC236}">
                <a16:creationId xmlns:a16="http://schemas.microsoft.com/office/drawing/2014/main" id="{B3F4E52A-3325-49A6-8AAC-722AF42C1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025" y="1275489"/>
            <a:ext cx="682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G</a:t>
            </a:r>
            <a:r>
              <a:rPr lang="en-US" altLang="en-US" baseline="-25000" dirty="0"/>
              <a:t>1</a:t>
            </a:r>
            <a:r>
              <a:rPr lang="en-US" altLang="en-US" dirty="0"/>
              <a:t>:</a:t>
            </a:r>
          </a:p>
        </p:txBody>
      </p:sp>
      <p:sp>
        <p:nvSpPr>
          <p:cNvPr id="328" name="Text Box 7">
            <a:extLst>
              <a:ext uri="{FF2B5EF4-FFF2-40B4-BE49-F238E27FC236}">
                <a16:creationId xmlns:a16="http://schemas.microsoft.com/office/drawing/2014/main" id="{818D6580-E030-4594-858C-026D578D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491" y="1260266"/>
            <a:ext cx="682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G</a:t>
            </a:r>
            <a:r>
              <a:rPr lang="en-US" altLang="en-US" baseline="-25000" dirty="0"/>
              <a:t>2</a:t>
            </a:r>
            <a:r>
              <a:rPr lang="en-US" altLang="en-US" dirty="0"/>
              <a:t>:</a:t>
            </a:r>
          </a:p>
        </p:txBody>
      </p:sp>
      <p:sp>
        <p:nvSpPr>
          <p:cNvPr id="329" name="Text Box 7">
            <a:extLst>
              <a:ext uri="{FF2B5EF4-FFF2-40B4-BE49-F238E27FC236}">
                <a16:creationId xmlns:a16="http://schemas.microsoft.com/office/drawing/2014/main" id="{BDA6E6E2-1888-44EE-BDF7-3326693AC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01" y="1354943"/>
            <a:ext cx="682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G</a:t>
            </a:r>
            <a:r>
              <a:rPr lang="en-US" altLang="en-US" baseline="-25000" dirty="0"/>
              <a:t>3</a:t>
            </a:r>
            <a:r>
              <a:rPr lang="en-US" altLang="en-US" dirty="0"/>
              <a:t>:</a:t>
            </a:r>
          </a:p>
        </p:txBody>
      </p:sp>
      <p:sp>
        <p:nvSpPr>
          <p:cNvPr id="330" name="Text Box 7">
            <a:extLst>
              <a:ext uri="{FF2B5EF4-FFF2-40B4-BE49-F238E27FC236}">
                <a16:creationId xmlns:a16="http://schemas.microsoft.com/office/drawing/2014/main" id="{B0AB3A46-6449-4E07-B867-B56E5B2BB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59" y="4241579"/>
            <a:ext cx="682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G</a:t>
            </a:r>
            <a:r>
              <a:rPr lang="en-US" altLang="en-US" baseline="-25000" dirty="0"/>
              <a:t>4</a:t>
            </a:r>
            <a:r>
              <a:rPr lang="en-US" altLang="en-US" dirty="0"/>
              <a:t>:</a:t>
            </a:r>
          </a:p>
        </p:txBody>
      </p:sp>
      <p:sp>
        <p:nvSpPr>
          <p:cNvPr id="331" name="Text Box 7">
            <a:extLst>
              <a:ext uri="{FF2B5EF4-FFF2-40B4-BE49-F238E27FC236}">
                <a16:creationId xmlns:a16="http://schemas.microsoft.com/office/drawing/2014/main" id="{05C4F67D-5B45-445C-A6B6-E6B96BC8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19" y="4277237"/>
            <a:ext cx="682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G</a:t>
            </a:r>
            <a:r>
              <a:rPr lang="en-US" altLang="en-US" baseline="-25000" dirty="0"/>
              <a:t>5</a:t>
            </a:r>
            <a:r>
              <a:rPr lang="en-US" altLang="en-US" dirty="0"/>
              <a:t>:</a:t>
            </a:r>
          </a:p>
        </p:txBody>
      </p:sp>
      <p:sp>
        <p:nvSpPr>
          <p:cNvPr id="332" name="Text Box 7">
            <a:extLst>
              <a:ext uri="{FF2B5EF4-FFF2-40B4-BE49-F238E27FC236}">
                <a16:creationId xmlns:a16="http://schemas.microsoft.com/office/drawing/2014/main" id="{A477DE58-4CD1-4BE9-AFC7-ADAD55606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756" y="4311314"/>
            <a:ext cx="682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G</a:t>
            </a:r>
            <a:r>
              <a:rPr lang="en-US" altLang="en-US" baseline="-25000" dirty="0"/>
              <a:t>6</a:t>
            </a:r>
            <a:r>
              <a:rPr lang="en-US" altLang="en-US" dirty="0"/>
              <a:t>:</a:t>
            </a:r>
          </a:p>
        </p:txBody>
      </p:sp>
      <p:sp>
        <p:nvSpPr>
          <p:cNvPr id="334" name="Text Box 7">
            <a:extLst>
              <a:ext uri="{FF2B5EF4-FFF2-40B4-BE49-F238E27FC236}">
                <a16:creationId xmlns:a16="http://schemas.microsoft.com/office/drawing/2014/main" id="{1E84263E-D53A-48E7-8B53-9758BBAF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330" y="3186552"/>
            <a:ext cx="682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Ans: yes</a:t>
            </a:r>
          </a:p>
        </p:txBody>
      </p:sp>
      <p:sp>
        <p:nvSpPr>
          <p:cNvPr id="335" name="Text Box 7">
            <a:extLst>
              <a:ext uri="{FF2B5EF4-FFF2-40B4-BE49-F238E27FC236}">
                <a16:creationId xmlns:a16="http://schemas.microsoft.com/office/drawing/2014/main" id="{65AFD828-EDBE-4A48-8D2C-FDB1F7BE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488" y="5320198"/>
            <a:ext cx="682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Ans: yes</a:t>
            </a:r>
          </a:p>
        </p:txBody>
      </p:sp>
      <p:sp>
        <p:nvSpPr>
          <p:cNvPr id="336" name="Text Box 7">
            <a:extLst>
              <a:ext uri="{FF2B5EF4-FFF2-40B4-BE49-F238E27FC236}">
                <a16:creationId xmlns:a16="http://schemas.microsoft.com/office/drawing/2014/main" id="{909B59F8-23A3-4FBB-84CA-04CE8094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630" y="5238769"/>
            <a:ext cx="682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Ans:yes</a:t>
            </a:r>
            <a:endParaRPr lang="en-US" altLang="en-US" dirty="0"/>
          </a:p>
        </p:txBody>
      </p:sp>
      <p:sp>
        <p:nvSpPr>
          <p:cNvPr id="337" name="Text Box 7">
            <a:extLst>
              <a:ext uri="{FF2B5EF4-FFF2-40B4-BE49-F238E27FC236}">
                <a16:creationId xmlns:a16="http://schemas.microsoft.com/office/drawing/2014/main" id="{29D99C2C-FB22-426E-89FD-D225E49F6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715" y="3361723"/>
            <a:ext cx="682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Ans:no</a:t>
            </a:r>
            <a:endParaRPr lang="en-US" altLang="en-US" dirty="0"/>
          </a:p>
        </p:txBody>
      </p:sp>
      <p:sp>
        <p:nvSpPr>
          <p:cNvPr id="338" name="Text Box 7">
            <a:extLst>
              <a:ext uri="{FF2B5EF4-FFF2-40B4-BE49-F238E27FC236}">
                <a16:creationId xmlns:a16="http://schemas.microsoft.com/office/drawing/2014/main" id="{29B07155-E55C-475D-8210-4A5D0800C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758" y="3146138"/>
            <a:ext cx="682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Ansno</a:t>
            </a:r>
            <a:endParaRPr lang="en-US" altLang="en-US" dirty="0"/>
          </a:p>
        </p:txBody>
      </p:sp>
      <p:sp>
        <p:nvSpPr>
          <p:cNvPr id="339" name="Text Box 7">
            <a:extLst>
              <a:ext uri="{FF2B5EF4-FFF2-40B4-BE49-F238E27FC236}">
                <a16:creationId xmlns:a16="http://schemas.microsoft.com/office/drawing/2014/main" id="{4EBB1168-9340-4BEB-B16B-E3715082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0107" y="5509007"/>
            <a:ext cx="682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Ans:no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56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/>
      <p:bldP spid="336" grpId="0"/>
      <p:bldP spid="337" grpId="0"/>
      <p:bldP spid="338" grpId="0"/>
      <p:bldP spid="3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914400" y="77148"/>
            <a:ext cx="10200904" cy="74972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Characterizing Trees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182392" y="1118282"/>
            <a:ext cx="8480977" cy="1081882"/>
            <a:chOff x="730522" y="4598517"/>
            <a:chExt cx="8480977" cy="1081882"/>
          </a:xfrm>
        </p:grpSpPr>
        <p:sp>
          <p:nvSpPr>
            <p:cNvPr id="36" name="Rectangle 35"/>
            <p:cNvSpPr/>
            <p:nvPr/>
          </p:nvSpPr>
          <p:spPr>
            <a:xfrm>
              <a:off x="730522" y="4598519"/>
              <a:ext cx="8480977" cy="10818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10.4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8473" y="5218733"/>
              <a:ext cx="8313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Any tree with </a:t>
              </a:r>
              <a:r>
                <a:rPr lang="en-SG" sz="2400" i="1" dirty="0"/>
                <a:t>n</a:t>
              </a:r>
              <a:r>
                <a:rPr lang="en-SG" sz="2400" dirty="0"/>
                <a:t> vertices (</a:t>
              </a:r>
              <a:r>
                <a:rPr lang="en-SG" sz="2400" i="1" dirty="0"/>
                <a:t>n</a:t>
              </a:r>
              <a:r>
                <a:rPr lang="en-SG" sz="2400" dirty="0"/>
                <a:t> &gt; 0) has </a:t>
              </a:r>
              <a:r>
                <a:rPr lang="en-SG" sz="2400" i="1" dirty="0"/>
                <a:t>n</a:t>
              </a:r>
              <a:r>
                <a:rPr lang="en-SG" sz="2400" dirty="0"/>
                <a:t> – 1 edges.</a:t>
              </a:r>
              <a:endParaRPr lang="en-SG" sz="24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7606F-BEFB-463A-B599-69F0254FBCD0}"/>
              </a:ext>
            </a:extLst>
          </p:cNvPr>
          <p:cNvGrpSpPr/>
          <p:nvPr/>
        </p:nvGrpSpPr>
        <p:grpSpPr>
          <a:xfrm>
            <a:off x="1182392" y="2473870"/>
            <a:ext cx="8480977" cy="1451213"/>
            <a:chOff x="730522" y="4598517"/>
            <a:chExt cx="8480977" cy="14512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2D0205-2EC1-4B9A-9136-44138F864D28}"/>
                </a:ext>
              </a:extLst>
            </p:cNvPr>
            <p:cNvSpPr/>
            <p:nvPr/>
          </p:nvSpPr>
          <p:spPr>
            <a:xfrm>
              <a:off x="730522" y="4598518"/>
              <a:ext cx="8480977" cy="14512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BF1BBA-CDBE-442D-99FC-CF7F196186BA}"/>
                </a:ext>
              </a:extLst>
            </p:cNvPr>
            <p:cNvSpPr/>
            <p:nvPr/>
          </p:nvSpPr>
          <p:spPr>
            <a:xfrm>
              <a:off x="730523" y="4598517"/>
              <a:ext cx="8480976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25ECE-9A5A-49E9-8B88-654BC81ADA0F}"/>
                </a:ext>
              </a:extLst>
            </p:cNvPr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10.5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BF6D4D-DF7B-4893-972F-D740F0CB6259}"/>
                </a:ext>
              </a:extLst>
            </p:cNvPr>
            <p:cNvSpPr txBox="1"/>
            <p:nvPr/>
          </p:nvSpPr>
          <p:spPr>
            <a:xfrm>
              <a:off x="898473" y="5218733"/>
              <a:ext cx="83130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G</a:t>
              </a:r>
              <a:r>
                <a:rPr lang="en-SG" sz="2400" dirty="0"/>
                <a:t> is a connected graph with </a:t>
              </a:r>
              <a:r>
                <a:rPr lang="en-SG" sz="2400" i="1" dirty="0"/>
                <a:t>n</a:t>
              </a:r>
              <a:r>
                <a:rPr lang="en-SG" sz="2400" dirty="0"/>
                <a:t> vertices and </a:t>
              </a:r>
              <a:r>
                <a:rPr lang="en-SG" sz="2400" i="1" dirty="0"/>
                <a:t>n</a:t>
              </a:r>
              <a:r>
                <a:rPr lang="en-SG" sz="2400" dirty="0"/>
                <a:t> – 1 edges, then </a:t>
              </a:r>
              <a:r>
                <a:rPr lang="en-SG" sz="2400" i="1" dirty="0"/>
                <a:t>G</a:t>
              </a:r>
              <a:r>
                <a:rPr lang="en-SG" sz="2400" dirty="0"/>
                <a:t> is a tree.</a:t>
              </a:r>
              <a:endParaRPr lang="en-SG" sz="2400" dirty="0">
                <a:sym typeface="Symbol" panose="05050102010706020507" pitchFamily="18" charset="2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ADCC4B-E904-4186-A095-D8456AB13470}"/>
              </a:ext>
            </a:extLst>
          </p:cNvPr>
          <p:cNvSpPr txBox="1"/>
          <p:nvPr/>
        </p:nvSpPr>
        <p:spPr>
          <a:xfrm>
            <a:off x="1350343" y="4083893"/>
            <a:ext cx="959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The proof of these theorems are not within our scope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5D93F-4FA6-4D7F-B54D-E48985DC9236}"/>
              </a:ext>
            </a:extLst>
          </p:cNvPr>
          <p:cNvCxnSpPr>
            <a:cxnSpLocks/>
          </p:cNvCxnSpPr>
          <p:nvPr/>
        </p:nvCxnSpPr>
        <p:spPr>
          <a:xfrm>
            <a:off x="2491918" y="5549825"/>
            <a:ext cx="0" cy="79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E9BEF5C-02FA-4C23-B6C7-5149E9274578}"/>
              </a:ext>
            </a:extLst>
          </p:cNvPr>
          <p:cNvSpPr/>
          <p:nvPr/>
        </p:nvSpPr>
        <p:spPr>
          <a:xfrm>
            <a:off x="2407205" y="5406302"/>
            <a:ext cx="169427" cy="15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54B7EA-C00E-4583-9F3A-D73DF91F23D2}"/>
              </a:ext>
            </a:extLst>
          </p:cNvPr>
          <p:cNvCxnSpPr>
            <a:cxnSpLocks/>
          </p:cNvCxnSpPr>
          <p:nvPr/>
        </p:nvCxnSpPr>
        <p:spPr>
          <a:xfrm>
            <a:off x="2576632" y="6350820"/>
            <a:ext cx="1200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E1222CD-15F6-402A-A73E-740AB28334F4}"/>
              </a:ext>
            </a:extLst>
          </p:cNvPr>
          <p:cNvSpPr/>
          <p:nvPr/>
        </p:nvSpPr>
        <p:spPr>
          <a:xfrm>
            <a:off x="2407205" y="6282979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6B66E4-5962-46C1-8D20-F0F3DC791063}"/>
              </a:ext>
            </a:extLst>
          </p:cNvPr>
          <p:cNvCxnSpPr>
            <a:cxnSpLocks/>
          </p:cNvCxnSpPr>
          <p:nvPr/>
        </p:nvCxnSpPr>
        <p:spPr>
          <a:xfrm>
            <a:off x="2422253" y="5482485"/>
            <a:ext cx="1200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35F2E3-477E-4C4B-8EDE-59F23227FCD1}"/>
              </a:ext>
            </a:extLst>
          </p:cNvPr>
          <p:cNvSpPr/>
          <p:nvPr/>
        </p:nvSpPr>
        <p:spPr>
          <a:xfrm>
            <a:off x="3623248" y="5415711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B8FEDA-25C7-44E9-B8AC-09B1BFDEC5DC}"/>
              </a:ext>
            </a:extLst>
          </p:cNvPr>
          <p:cNvSpPr/>
          <p:nvPr/>
        </p:nvSpPr>
        <p:spPr>
          <a:xfrm>
            <a:off x="3623248" y="6266529"/>
            <a:ext cx="169427" cy="168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A266C-0F74-4406-AD01-BB133F888761}"/>
              </a:ext>
            </a:extLst>
          </p:cNvPr>
          <p:cNvCxnSpPr>
            <a:cxnSpLocks/>
            <a:stCxn id="23" idx="4"/>
            <a:endCxn id="21" idx="4"/>
          </p:cNvCxnSpPr>
          <p:nvPr/>
        </p:nvCxnSpPr>
        <p:spPr>
          <a:xfrm flipV="1">
            <a:off x="3707962" y="5584292"/>
            <a:ext cx="0" cy="85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05F651-6DB5-4F4F-BEC7-EA4CC79848CD}"/>
              </a:ext>
            </a:extLst>
          </p:cNvPr>
          <p:cNvSpPr txBox="1"/>
          <p:nvPr/>
        </p:nvSpPr>
        <p:spPr>
          <a:xfrm>
            <a:off x="1996737" y="6113620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46D229-0DD6-4DD9-824E-B5188D972C34}"/>
              </a:ext>
            </a:extLst>
          </p:cNvPr>
          <p:cNvSpPr txBox="1"/>
          <p:nvPr/>
        </p:nvSpPr>
        <p:spPr>
          <a:xfrm>
            <a:off x="3772453" y="6080708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E0886D-C489-4D2D-970E-5776BD10A02C}"/>
              </a:ext>
            </a:extLst>
          </p:cNvPr>
          <p:cNvSpPr txBox="1"/>
          <p:nvPr/>
        </p:nvSpPr>
        <p:spPr>
          <a:xfrm>
            <a:off x="1979735" y="5066783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21DC6C-4930-4A56-BD40-6FDE19A45D21}"/>
              </a:ext>
            </a:extLst>
          </p:cNvPr>
          <p:cNvSpPr txBox="1"/>
          <p:nvPr/>
        </p:nvSpPr>
        <p:spPr>
          <a:xfrm>
            <a:off x="3772453" y="5259759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5BDC0A-B587-4E0B-9955-CED3EF6198F7}"/>
              </a:ext>
            </a:extLst>
          </p:cNvPr>
          <p:cNvSpPr txBox="1"/>
          <p:nvPr/>
        </p:nvSpPr>
        <p:spPr>
          <a:xfrm>
            <a:off x="5223166" y="5619043"/>
            <a:ext cx="68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v</a:t>
            </a:r>
            <a:r>
              <a:rPr lang="en-SG" sz="2400" baseline="-250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816BD1-5951-4305-80EB-BB35FF56D7EA}"/>
              </a:ext>
            </a:extLst>
          </p:cNvPr>
          <p:cNvSpPr/>
          <p:nvPr/>
        </p:nvSpPr>
        <p:spPr>
          <a:xfrm>
            <a:off x="5053739" y="5849875"/>
            <a:ext cx="169427" cy="150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EBB6D0-DCD9-4BCD-AD4A-188867BBA678}"/>
              </a:ext>
            </a:extLst>
          </p:cNvPr>
          <p:cNvSpPr txBox="1"/>
          <p:nvPr/>
        </p:nvSpPr>
        <p:spPr>
          <a:xfrm>
            <a:off x="1110988" y="4570782"/>
            <a:ext cx="959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Example: Draw a graph with 5 vertices and 4 edges, but which is not a tree.</a:t>
            </a:r>
          </a:p>
        </p:txBody>
      </p:sp>
    </p:spTree>
    <p:extLst>
      <p:ext uri="{BB962C8B-B14F-4D97-AF65-F5344CB8AC3E}">
        <p14:creationId xmlns:p14="http://schemas.microsoft.com/office/powerpoint/2010/main" val="38016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  <p:bldP spid="23" grpId="0" animBg="1"/>
      <p:bldP spid="25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77" name="TextBox 76"/>
          <p:cNvSpPr txBox="1"/>
          <p:nvPr/>
        </p:nvSpPr>
        <p:spPr>
          <a:xfrm>
            <a:off x="963883" y="747583"/>
            <a:ext cx="513211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800" dirty="0"/>
              <a:t>A </a:t>
            </a:r>
            <a:r>
              <a:rPr lang="en-SG" sz="2800" dirty="0">
                <a:solidFill>
                  <a:srgbClr val="000099"/>
                </a:solidFill>
              </a:rPr>
              <a:t>graph</a:t>
            </a:r>
            <a:r>
              <a:rPr lang="en-SG" sz="2800" dirty="0"/>
              <a:t> </a:t>
            </a:r>
            <a:r>
              <a:rPr lang="en-SG" sz="2800" i="1" dirty="0"/>
              <a:t>G</a:t>
            </a:r>
            <a:r>
              <a:rPr lang="en-SG" sz="2800" dirty="0"/>
              <a:t> consists of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SG" sz="2800" dirty="0"/>
              <a:t>a set of </a:t>
            </a:r>
            <a:r>
              <a:rPr lang="en-SG" sz="2800" dirty="0">
                <a:solidFill>
                  <a:srgbClr val="000099"/>
                </a:solidFill>
              </a:rPr>
              <a:t>vertices</a:t>
            </a:r>
            <a:r>
              <a:rPr lang="en-SG" sz="2800" dirty="0"/>
              <a:t> </a:t>
            </a:r>
            <a:r>
              <a:rPr lang="en-SG" sz="2800" i="1" dirty="0"/>
              <a:t>V</a:t>
            </a:r>
            <a:r>
              <a:rPr lang="en-SG" sz="2800" dirty="0"/>
              <a:t>(</a:t>
            </a:r>
            <a:r>
              <a:rPr lang="en-SG" sz="2800" i="1" dirty="0"/>
              <a:t>G</a:t>
            </a:r>
            <a:r>
              <a:rPr lang="en-SG" sz="2800" dirty="0"/>
              <a:t>), and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a set of </a:t>
            </a:r>
            <a:r>
              <a:rPr lang="en-SG" sz="2800" dirty="0">
                <a:solidFill>
                  <a:srgbClr val="000099"/>
                </a:solidFill>
              </a:rPr>
              <a:t>edges</a:t>
            </a:r>
            <a:r>
              <a:rPr lang="en-SG" sz="2800" dirty="0"/>
              <a:t> </a:t>
            </a:r>
            <a:r>
              <a:rPr lang="en-SG" sz="2800" i="1" dirty="0"/>
              <a:t>E</a:t>
            </a:r>
            <a:r>
              <a:rPr lang="en-SG" sz="2800" dirty="0"/>
              <a:t>(</a:t>
            </a:r>
            <a:r>
              <a:rPr lang="en-SG" sz="2800" i="1" dirty="0"/>
              <a:t>G</a:t>
            </a:r>
            <a:r>
              <a:rPr lang="en-SG" sz="2800" dirty="0"/>
              <a:t>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Sometimes, we write </a:t>
            </a:r>
            <a:r>
              <a:rPr lang="en-SG" sz="2800" i="1" dirty="0"/>
              <a:t>G</a:t>
            </a:r>
            <a:r>
              <a:rPr lang="en-SG" sz="2800" dirty="0"/>
              <a:t> = {</a:t>
            </a:r>
            <a:r>
              <a:rPr lang="en-SG" sz="2800" i="1" dirty="0"/>
              <a:t>V</a:t>
            </a:r>
            <a:r>
              <a:rPr lang="en-SG" sz="2800" dirty="0"/>
              <a:t>, </a:t>
            </a:r>
            <a:r>
              <a:rPr lang="en-SG" sz="2800" i="1" dirty="0"/>
              <a:t>E</a:t>
            </a:r>
            <a:r>
              <a:rPr lang="en-SG" sz="2800" dirty="0"/>
              <a:t>}.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34013" y="13652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Graphs: Definitions and Basic Properties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58" y="2757268"/>
            <a:ext cx="7102966" cy="396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177385" y="1113321"/>
            <a:ext cx="505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An edge connects one vertex to another, or a vertex to itself.</a:t>
            </a:r>
          </a:p>
        </p:txBody>
      </p:sp>
    </p:spTree>
    <p:extLst>
      <p:ext uri="{BB962C8B-B14F-4D97-AF65-F5344CB8AC3E}">
        <p14:creationId xmlns:p14="http://schemas.microsoft.com/office/powerpoint/2010/main" val="15616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225993"/>
            <a:ext cx="9413174" cy="57308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3600" dirty="0">
                <a:solidFill>
                  <a:schemeClr val="bg1"/>
                </a:solidFill>
              </a:rPr>
              <a:t>	Definitions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975108" y="1569861"/>
            <a:ext cx="8250519" cy="1545212"/>
            <a:chOff x="1081667" y="4479769"/>
            <a:chExt cx="8250519" cy="1545212"/>
          </a:xfrm>
        </p:grpSpPr>
        <p:sp>
          <p:nvSpPr>
            <p:cNvPr id="53" name="Rectangle 52"/>
            <p:cNvSpPr/>
            <p:nvPr/>
          </p:nvSpPr>
          <p:spPr>
            <a:xfrm>
              <a:off x="1081667" y="4507735"/>
              <a:ext cx="8250519" cy="15172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81667" y="4479769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98083" y="4589931"/>
              <a:ext cx="7649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Spanning Tree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98083" y="5193984"/>
              <a:ext cx="80456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spanning tree </a:t>
              </a:r>
              <a:r>
                <a:rPr lang="en-SG" sz="2400" dirty="0"/>
                <a:t>for a graph </a:t>
              </a:r>
              <a:r>
                <a:rPr lang="en-SG" sz="2400" i="1" dirty="0"/>
                <a:t>G</a:t>
              </a:r>
              <a:r>
                <a:rPr lang="en-SG" sz="2400" dirty="0"/>
                <a:t> is a subgraph of </a:t>
              </a:r>
              <a:r>
                <a:rPr lang="en-SG" sz="2400" i="1" dirty="0"/>
                <a:t>G</a:t>
              </a:r>
              <a:r>
                <a:rPr lang="en-SG" sz="2400" dirty="0"/>
                <a:t> that contains every vertex of </a:t>
              </a:r>
              <a:r>
                <a:rPr lang="en-SG" sz="2400" i="1" dirty="0"/>
                <a:t>G</a:t>
              </a:r>
              <a:r>
                <a:rPr lang="en-SG" sz="2400" dirty="0"/>
                <a:t> and is a tree.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75108" y="3330615"/>
            <a:ext cx="8250518" cy="1897489"/>
            <a:chOff x="730523" y="4598517"/>
            <a:chExt cx="8250518" cy="1897489"/>
          </a:xfrm>
        </p:grpSpPr>
        <p:sp>
          <p:nvSpPr>
            <p:cNvPr id="63" name="Rectangle 62"/>
            <p:cNvSpPr/>
            <p:nvPr/>
          </p:nvSpPr>
          <p:spPr>
            <a:xfrm>
              <a:off x="730523" y="4598518"/>
              <a:ext cx="8250518" cy="18974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0523" y="4598517"/>
              <a:ext cx="8250518" cy="573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8473" y="4645644"/>
              <a:ext cx="707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Theorem 10.6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98474" y="5218733"/>
              <a:ext cx="7810566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+mj-lt"/>
                <a:buAutoNum type="arabicPeriod"/>
              </a:pPr>
              <a:r>
                <a:rPr lang="en-SG" sz="2400" dirty="0">
                  <a:sym typeface="Symbol" panose="05050102010706020507" pitchFamily="18" charset="2"/>
                </a:rPr>
                <a:t>Every connected graph has a spanning tree.</a:t>
              </a:r>
            </a:p>
            <a:p>
              <a:pPr marL="457200" indent="-457200">
                <a:spcAft>
                  <a:spcPts val="600"/>
                </a:spcAft>
                <a:buFont typeface="+mj-lt"/>
                <a:buAutoNum type="arabicPeriod"/>
              </a:pPr>
              <a:r>
                <a:rPr lang="en-SG" sz="2400" dirty="0">
                  <a:sym typeface="Symbol" panose="05050102010706020507" pitchFamily="18" charset="2"/>
                </a:rPr>
                <a:t>Any two spanning trees for a graph have the same number of edges.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6486C3-4AD4-4BC0-89A9-15C9381506D0}"/>
              </a:ext>
            </a:extLst>
          </p:cNvPr>
          <p:cNvSpPr txBox="1"/>
          <p:nvPr/>
        </p:nvSpPr>
        <p:spPr>
          <a:xfrm>
            <a:off x="1975108" y="5382965"/>
            <a:ext cx="959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The proof of this theorem is not within our scope</a:t>
            </a:r>
          </a:p>
        </p:txBody>
      </p:sp>
    </p:spTree>
    <p:extLst>
      <p:ext uri="{BB962C8B-B14F-4D97-AF65-F5344CB8AC3E}">
        <p14:creationId xmlns:p14="http://schemas.microsoft.com/office/powerpoint/2010/main" val="91118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136525"/>
            <a:ext cx="9662556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5297" y="864771"/>
            <a:ext cx="822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Example: Find all spanning trees for the graph </a:t>
            </a:r>
            <a:r>
              <a:rPr lang="en-US" altLang="en-US" sz="2800" i="1" dirty="0"/>
              <a:t>G</a:t>
            </a:r>
            <a:r>
              <a:rPr lang="en-US" altLang="en-US" sz="2800" dirty="0"/>
              <a:t> below.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42" y="1429630"/>
            <a:ext cx="2632484" cy="179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046139" y="3350101"/>
            <a:ext cx="7807474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The graph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has one circuit 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2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4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and removal of any edge of the circuit gives a tree. Hence there are three spanning trees for </a:t>
            </a:r>
            <a:r>
              <a:rPr lang="en-US" altLang="en-US" sz="2400" i="1" dirty="0"/>
              <a:t>G</a:t>
            </a:r>
            <a:r>
              <a:rPr lang="en-US" altLang="en-US" sz="2400" dirty="0"/>
              <a:t>.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17" y="4543417"/>
            <a:ext cx="9603718" cy="192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9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1331739" y="338486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Minimum Spanning Trees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886669" y="1578448"/>
            <a:ext cx="8250519" cy="3796343"/>
            <a:chOff x="993228" y="4598517"/>
            <a:chExt cx="8250519" cy="3796343"/>
          </a:xfrm>
        </p:grpSpPr>
        <p:sp>
          <p:nvSpPr>
            <p:cNvPr id="27" name="Rectangle 26"/>
            <p:cNvSpPr/>
            <p:nvPr/>
          </p:nvSpPr>
          <p:spPr>
            <a:xfrm>
              <a:off x="993228" y="4598518"/>
              <a:ext cx="8250519" cy="37963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9374" y="4645644"/>
              <a:ext cx="7801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Definitions: Weighted Graph, Minimum Spanning Tree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373" y="5193984"/>
              <a:ext cx="8134373" cy="320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weighted graph </a:t>
              </a:r>
              <a:r>
                <a:rPr lang="en-SG" sz="2400" dirty="0"/>
                <a:t>is a graph for which each edge has an associated positive real number </a:t>
              </a:r>
              <a:r>
                <a:rPr lang="en-SG" sz="2400" b="1" dirty="0"/>
                <a:t>weight </a:t>
              </a:r>
              <a:r>
                <a:rPr lang="en-SG" sz="2400" dirty="0"/>
                <a:t>. The sum of the weights of all the edges is the </a:t>
              </a:r>
              <a:r>
                <a:rPr lang="en-SG" sz="2400" b="1" dirty="0"/>
                <a:t>total weight</a:t>
              </a:r>
              <a:r>
                <a:rPr lang="en-SG" sz="2400" dirty="0"/>
                <a:t> of the graph.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minimum spanning tree </a:t>
              </a:r>
              <a:r>
                <a:rPr lang="en-SG" sz="2400" dirty="0"/>
                <a:t>for a connected weighted graph is a spanning tree that has the least possible total weight compared to all other spanning trees for the graph.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G</a:t>
              </a:r>
              <a:r>
                <a:rPr lang="en-SG" sz="2400" dirty="0"/>
                <a:t> is a weighted graph and </a:t>
              </a:r>
              <a:r>
                <a:rPr lang="en-SG" sz="2400" i="1" dirty="0"/>
                <a:t>e</a:t>
              </a:r>
              <a:r>
                <a:rPr lang="en-SG" sz="2400" dirty="0"/>
                <a:t> is an edge of </a:t>
              </a:r>
              <a:r>
                <a:rPr lang="en-SG" sz="2400" i="1" dirty="0"/>
                <a:t>G</a:t>
              </a:r>
              <a:r>
                <a:rPr lang="en-SG" sz="2400" dirty="0"/>
                <a:t>, then </a:t>
              </a:r>
              <a:r>
                <a:rPr lang="en-SG" sz="2400" b="1" i="1" dirty="0"/>
                <a:t>w</a:t>
              </a:r>
              <a:r>
                <a:rPr lang="en-SG" sz="2400" b="1" dirty="0"/>
                <a:t>(</a:t>
              </a:r>
              <a:r>
                <a:rPr lang="en-SG" sz="2400" b="1" i="1" dirty="0"/>
                <a:t>e</a:t>
              </a:r>
              <a:r>
                <a:rPr lang="en-SG" sz="2400" b="1" dirty="0"/>
                <a:t>)</a:t>
              </a:r>
              <a:r>
                <a:rPr lang="en-SG" sz="2400" dirty="0"/>
                <a:t> denotes the weight of </a:t>
              </a:r>
              <a:r>
                <a:rPr lang="en-SG" sz="2400" i="1" dirty="0"/>
                <a:t>e</a:t>
              </a:r>
              <a:r>
                <a:rPr lang="en-SG" sz="2400" dirty="0"/>
                <a:t> and </a:t>
              </a:r>
              <a:r>
                <a:rPr lang="en-SG" sz="2400" b="1" i="1" dirty="0"/>
                <a:t>w</a:t>
              </a:r>
              <a:r>
                <a:rPr lang="en-SG" sz="2400" b="1" dirty="0"/>
                <a:t>(</a:t>
              </a:r>
              <a:r>
                <a:rPr lang="en-SG" sz="2400" b="1" i="1" dirty="0"/>
                <a:t>G</a:t>
              </a:r>
              <a:r>
                <a:rPr lang="en-SG" sz="2400" b="1" dirty="0"/>
                <a:t>)</a:t>
              </a:r>
              <a:r>
                <a:rPr lang="en-SG" sz="2400" dirty="0"/>
                <a:t> denotes the total weight of </a:t>
              </a:r>
              <a:r>
                <a:rPr lang="en-SG" sz="2400" i="1" dirty="0"/>
                <a:t>G</a:t>
              </a:r>
              <a:r>
                <a:rPr lang="en-SG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1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748145" y="136525"/>
            <a:ext cx="10949049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Example and Application of Minimum Spanning Tree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5106" y="1026001"/>
            <a:ext cx="8064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An East Coast airline company wants to expand service to the Midwest and has received permission from the Federal Aviation Authority to fly any of the routes shown in Figure 10.4.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91524" y="2595661"/>
            <a:ext cx="4428029" cy="3727447"/>
            <a:chOff x="567523" y="2595660"/>
            <a:chExt cx="3757613" cy="3419656"/>
          </a:xfrm>
        </p:grpSpPr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23" y="2595660"/>
              <a:ext cx="3757613" cy="3065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374982" y="5676481"/>
              <a:ext cx="2142695" cy="338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Figure 10.4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9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778822" y="1124232"/>
            <a:ext cx="1113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The graph of the routes allowed by the Federal Aviation Authority shown in Figure 10.4 can be annotated by adding the distances (in miles) between each pair of cities.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0" y="300752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Example and Application of Minimum Spanning Tree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24016" y="2280062"/>
            <a:ext cx="4029784" cy="3773351"/>
            <a:chOff x="3094277" y="2855459"/>
            <a:chExt cx="3463925" cy="3320082"/>
          </a:xfrm>
        </p:grpSpPr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277" y="2855459"/>
              <a:ext cx="3463925" cy="287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4200200" y="5850575"/>
              <a:ext cx="1833337" cy="32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Figure 10.5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78822" y="1968667"/>
            <a:ext cx="6154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Now suppose the airline company wants to serve all the cities shown, but with a route system that </a:t>
            </a:r>
            <a:r>
              <a:rPr lang="en-US" altLang="en-US" sz="2400" u="sng" dirty="0">
                <a:solidFill>
                  <a:srgbClr val="0000FF"/>
                </a:solidFill>
              </a:rPr>
              <a:t>minimizes the total mileage</a:t>
            </a:r>
            <a:r>
              <a:rPr lang="en-US" altLang="en-US" sz="2400" dirty="0"/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11C78-59F7-47CB-85EC-6AE54873B9D9}"/>
              </a:ext>
            </a:extLst>
          </p:cNvPr>
          <p:cNvSpPr txBox="1"/>
          <p:nvPr/>
        </p:nvSpPr>
        <p:spPr>
          <a:xfrm>
            <a:off x="778822" y="3272477"/>
            <a:ext cx="6545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This problem can be solved by finding minimum spanning trees in the graph shown in Figure 10.5.</a:t>
            </a:r>
          </a:p>
          <a:p>
            <a:endParaRPr lang="en-US" altLang="en-US" sz="2400" dirty="0"/>
          </a:p>
          <a:p>
            <a:r>
              <a:rPr lang="en-US" altLang="en-US" sz="2400" dirty="0"/>
              <a:t>Finding minimum spanning tree is certainly an important problem. It is in general a hard problem. We need good algorithm to find minimum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6128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33" name="Oval 32"/>
          <p:cNvSpPr/>
          <p:nvPr/>
        </p:nvSpPr>
        <p:spPr>
          <a:xfrm>
            <a:off x="18483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2000757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63027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78267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955357" y="306703"/>
            <a:ext cx="88071" cy="720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513962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5292022" y="306703"/>
            <a:ext cx="88071" cy="7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3141889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3309840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401290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Kruskal’s Algorithm (Joseph B. Kruskal, 1956)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8356" y="1555391"/>
            <a:ext cx="82214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In </a:t>
            </a:r>
            <a:r>
              <a:rPr lang="en-US" altLang="en-US" sz="2800" dirty="0">
                <a:solidFill>
                  <a:srgbClr val="0000FF"/>
                </a:solidFill>
              </a:rPr>
              <a:t>Kruskal’s algorithm</a:t>
            </a:r>
            <a:r>
              <a:rPr lang="en-US" altLang="en-US" sz="2800" dirty="0"/>
              <a:t>, the edges of a connected weighted graph are examined one by one in order of increasing weight. </a:t>
            </a:r>
          </a:p>
          <a:p>
            <a:pPr>
              <a:spcAft>
                <a:spcPts val="600"/>
              </a:spcAft>
            </a:pPr>
            <a:r>
              <a:rPr lang="en-US" altLang="en-US" sz="2800" dirty="0">
                <a:solidFill>
                  <a:srgbClr val="006600"/>
                </a:solidFill>
              </a:rPr>
              <a:t>At each stage the edge being examined is added to what will become the minimum spanning tree, provided that this addition </a:t>
            </a:r>
            <a:r>
              <a:rPr lang="en-US" altLang="en-US" sz="2800" u="sng" dirty="0">
                <a:solidFill>
                  <a:srgbClr val="006600"/>
                </a:solidFill>
              </a:rPr>
              <a:t>does not create a circuit</a:t>
            </a:r>
            <a:r>
              <a:rPr lang="en-US" altLang="en-US" sz="2800" dirty="0">
                <a:solidFill>
                  <a:srgbClr val="006600"/>
                </a:solidFill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After </a:t>
            </a:r>
            <a:r>
              <a:rPr lang="en-US" altLang="en-US" sz="2800" i="1" dirty="0"/>
              <a:t>n</a:t>
            </a:r>
            <a:r>
              <a:rPr lang="en-US" altLang="en-US" sz="2800" dirty="0"/>
              <a:t> – 1 edges have been added (where </a:t>
            </a:r>
            <a:r>
              <a:rPr lang="en-US" altLang="en-US" sz="2800" i="1" dirty="0"/>
              <a:t>n </a:t>
            </a:r>
            <a:r>
              <a:rPr lang="en-US" altLang="en-US" sz="2800" dirty="0"/>
              <a:t>is the number of vertices of the graph), these edges, together with the vertices of the graph, form a minimum spanning tree for the graph.</a:t>
            </a:r>
          </a:p>
        </p:txBody>
      </p:sp>
      <p:sp>
        <p:nvSpPr>
          <p:cNvPr id="18" name="Oval 17"/>
          <p:cNvSpPr/>
          <p:nvPr/>
        </p:nvSpPr>
        <p:spPr>
          <a:xfrm>
            <a:off x="3494105" y="303854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078626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136525"/>
            <a:ext cx="9377548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Kruskal’s Algorithm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8356" y="992059"/>
            <a:ext cx="8221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Example: Describe the action of Kruskal’s algorithm on the graph shown in Figure 10.5, where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8.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95880" y="2016034"/>
            <a:ext cx="4709325" cy="4032922"/>
            <a:chOff x="1271879" y="2115911"/>
            <a:chExt cx="4149725" cy="3933043"/>
          </a:xfrm>
        </p:grpSpPr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879" y="2115911"/>
              <a:ext cx="4149725" cy="340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305082" y="5679622"/>
              <a:ext cx="2083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Figure 10.5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136525"/>
            <a:ext cx="9083040" cy="5257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200" dirty="0">
                <a:solidFill>
                  <a:schemeClr val="bg1"/>
                </a:solidFill>
              </a:rPr>
              <a:t>Kruskal’s Algorithm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2052" y="799919"/>
            <a:ext cx="82214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Using Kruskal’s algorithm we can formulate the following table.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81072" y="1261584"/>
            <a:ext cx="3771085" cy="3574174"/>
            <a:chOff x="1271879" y="2115911"/>
            <a:chExt cx="4149725" cy="3933043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879" y="2115911"/>
              <a:ext cx="4149725" cy="340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305082" y="5679622"/>
              <a:ext cx="2083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Figure 10.6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67368"/>
              </p:ext>
            </p:extLst>
          </p:nvPr>
        </p:nvGraphicFramePr>
        <p:xfrm>
          <a:off x="1826683" y="1339666"/>
          <a:ext cx="445533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considered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</a:t>
                      </a:r>
                      <a:r>
                        <a:rPr lang="en-US" baseline="0" dirty="0"/>
                        <a:t> – Mil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 – 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</a:t>
                      </a:r>
                      <a:r>
                        <a:rPr lang="en-US" baseline="0" dirty="0"/>
                        <a:t> – Nas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Cin –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StL – Lou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StL –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 – Lou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 –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 –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–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8324816" y="2007900"/>
            <a:ext cx="0" cy="384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4076" y="1710452"/>
            <a:ext cx="7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9065794" y="3160028"/>
            <a:ext cx="339142" cy="4438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4076" y="2079784"/>
            <a:ext cx="7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849770" y="3603908"/>
            <a:ext cx="216024" cy="6480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54076" y="2470439"/>
            <a:ext cx="7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9404937" y="2079784"/>
            <a:ext cx="145659" cy="10802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54076" y="2839771"/>
            <a:ext cx="7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7810309" y="3589076"/>
            <a:ext cx="12736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54076" y="3176837"/>
            <a:ext cx="7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820760" y="2367940"/>
            <a:ext cx="507960" cy="12117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54076" y="3554554"/>
            <a:ext cx="7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45811" y="3936999"/>
            <a:ext cx="121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added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8324816" y="2392142"/>
            <a:ext cx="740978" cy="11624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065795" y="2077534"/>
            <a:ext cx="483041" cy="1526375"/>
          </a:xfrm>
          <a:prstGeom prst="line">
            <a:avLst/>
          </a:prstGeom>
          <a:ln w="28575">
            <a:solidFill>
              <a:srgbClr val="00B0F0"/>
            </a:solidFill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45811" y="4306331"/>
            <a:ext cx="121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added</a:t>
            </a:r>
          </a:p>
        </p:txBody>
      </p: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8296490" y="1942156"/>
            <a:ext cx="767544" cy="1602031"/>
          </a:xfrm>
          <a:prstGeom prst="line">
            <a:avLst/>
          </a:prstGeom>
          <a:ln w="19050">
            <a:solidFill>
              <a:srgbClr val="00B0F0"/>
            </a:solidFill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45811" y="4675663"/>
            <a:ext cx="121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added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54076" y="5045428"/>
            <a:ext cx="79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6914040" y="1485795"/>
            <a:ext cx="1368152" cy="8640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EA1FAAC-6C06-4216-932A-B673DD80EA6D}"/>
              </a:ext>
            </a:extLst>
          </p:cNvPr>
          <p:cNvSpPr txBox="1"/>
          <p:nvPr/>
        </p:nvSpPr>
        <p:spPr>
          <a:xfrm>
            <a:off x="1056815" y="5497837"/>
            <a:ext cx="1042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When Kruskal’s algorithm is used on a graph in which some edges have the same weight as others, more than one minimum spanning tree can occur as output. </a:t>
            </a:r>
          </a:p>
        </p:txBody>
      </p:sp>
    </p:spTree>
    <p:extLst>
      <p:ext uri="{BB962C8B-B14F-4D97-AF65-F5344CB8AC3E}">
        <p14:creationId xmlns:p14="http://schemas.microsoft.com/office/powerpoint/2010/main" val="21362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  <p:bldP spid="45" grpId="0"/>
      <p:bldP spid="53" grpId="0"/>
      <p:bldP spid="56" grpId="0"/>
      <p:bldP spid="59" grpId="0"/>
      <p:bldP spid="61" grpId="0"/>
      <p:bldP spid="65" grpId="0"/>
      <p:bldP spid="70" grpId="0"/>
      <p:bldP spid="72" grpId="0"/>
      <p:bldP spid="6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1104405" y="1703258"/>
            <a:ext cx="1024939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3200" dirty="0"/>
              <a:t>Prim’s algorithm works differently from Kruskal’s. 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In this algorithm we builds a minimum spanning tree T for a connected graph of n vertices by starting from any vertex, and at each stage, we add one new edge of least weight that connects one vertex in T and another vertex not in T until T has (n-1) edges.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8993" y="41590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Prim’s Algorithm (Robert C. Prim, 1957)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00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523999" y="237507"/>
            <a:ext cx="9460675" cy="56157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Prim’s Algorithm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8356" y="992059"/>
            <a:ext cx="822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Example: Describe the action of Prim’s algorithm on the graph shown in Figure 10.5, using the Minneapolis vertex as a starting point.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795880" y="2115912"/>
            <a:ext cx="4149725" cy="3933043"/>
            <a:chOff x="1271879" y="2115911"/>
            <a:chExt cx="4149725" cy="3933043"/>
          </a:xfrm>
        </p:grpSpPr>
        <p:pic>
          <p:nvPicPr>
            <p:cNvPr id="22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879" y="2115911"/>
              <a:ext cx="4149725" cy="340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305082" y="5679622"/>
              <a:ext cx="2083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Figure 10.5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7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947639" y="6492875"/>
            <a:ext cx="27432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492383" y="136525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Graphs: Definitions and Basic Properties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9042" y="729294"/>
            <a:ext cx="12060838" cy="5934689"/>
            <a:chOff x="875782" y="4133153"/>
            <a:chExt cx="8390896" cy="5187515"/>
          </a:xfrm>
        </p:grpSpPr>
        <p:sp>
          <p:nvSpPr>
            <p:cNvPr id="66" name="Rectangle 65"/>
            <p:cNvSpPr/>
            <p:nvPr/>
          </p:nvSpPr>
          <p:spPr>
            <a:xfrm>
              <a:off x="875782" y="4149141"/>
              <a:ext cx="8390896" cy="5041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16159" y="4133153"/>
              <a:ext cx="8250519" cy="461665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18313" y="415101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olidFill>
                    <a:schemeClr val="bg1"/>
                  </a:solidFill>
                </a:rPr>
                <a:t>Definition: Graph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2345" y="4594818"/>
              <a:ext cx="8297775" cy="4725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800" dirty="0"/>
                <a:t>A </a:t>
              </a:r>
              <a:r>
                <a:rPr lang="en-SG" sz="2800" b="1" dirty="0"/>
                <a:t>graph</a:t>
              </a:r>
              <a:r>
                <a:rPr lang="en-SG" sz="2800" dirty="0"/>
                <a:t> </a:t>
              </a:r>
              <a:r>
                <a:rPr lang="en-SG" sz="2800" i="1" dirty="0"/>
                <a:t>G</a:t>
              </a:r>
              <a:r>
                <a:rPr lang="en-SG" sz="2800" dirty="0"/>
                <a:t> consists of 2 finite sets: a nonempty set </a:t>
              </a:r>
              <a:r>
                <a:rPr lang="en-SG" sz="2800" i="1" dirty="0"/>
                <a:t>V</a:t>
              </a:r>
              <a:r>
                <a:rPr lang="en-SG" sz="2800" dirty="0"/>
                <a:t>(</a:t>
              </a:r>
              <a:r>
                <a:rPr lang="en-SG" sz="2800" i="1" dirty="0"/>
                <a:t>G</a:t>
              </a:r>
              <a:r>
                <a:rPr lang="en-SG" sz="2800" dirty="0"/>
                <a:t>) of </a:t>
              </a:r>
              <a:r>
                <a:rPr lang="en-SG" sz="2800" b="1" dirty="0"/>
                <a:t>vertices</a:t>
              </a:r>
              <a:r>
                <a:rPr lang="en-SG" sz="2800" dirty="0"/>
                <a:t> and a set </a:t>
              </a:r>
              <a:r>
                <a:rPr lang="en-SG" sz="2800" i="1" dirty="0"/>
                <a:t>E</a:t>
              </a:r>
              <a:r>
                <a:rPr lang="en-SG" sz="2800" dirty="0"/>
                <a:t>(</a:t>
              </a:r>
              <a:r>
                <a:rPr lang="en-SG" sz="2800" i="1" dirty="0"/>
                <a:t>G</a:t>
              </a:r>
              <a:r>
                <a:rPr lang="en-SG" sz="2800" dirty="0"/>
                <a:t>) of </a:t>
              </a:r>
              <a:r>
                <a:rPr lang="en-SG" sz="2800" b="1" dirty="0"/>
                <a:t>edges</a:t>
              </a:r>
              <a:r>
                <a:rPr lang="en-SG" sz="2800" dirty="0"/>
                <a:t>, where each edge is associated with a set consisting of either one or two vertices called its </a:t>
              </a:r>
              <a:r>
                <a:rPr lang="en-SG" sz="2800" b="1" dirty="0"/>
                <a:t>endpoints</a:t>
              </a:r>
              <a:r>
                <a:rPr lang="en-SG" sz="28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/>
                <a:t>An edge with just one endpoint is called a </a:t>
              </a:r>
              <a:r>
                <a:rPr lang="en-SG" sz="2800" b="1" dirty="0"/>
                <a:t>loop</a:t>
              </a:r>
              <a:r>
                <a:rPr lang="en-SG" sz="2800" dirty="0"/>
                <a:t>. Two distinct edges with the same endpoints are called </a:t>
              </a:r>
              <a:r>
                <a:rPr lang="en-SG" sz="2800" b="1" dirty="0"/>
                <a:t>parallel</a:t>
              </a:r>
              <a:r>
                <a:rPr lang="en-SG" sz="28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/>
                <a:t>An edge is said to </a:t>
              </a:r>
              <a:r>
                <a:rPr lang="en-SG" sz="2800" b="1" dirty="0"/>
                <a:t>connect</a:t>
              </a:r>
              <a:r>
                <a:rPr lang="en-SG" sz="2800" dirty="0"/>
                <a:t> its endpoints; two vertices that are connected by an edge are called </a:t>
              </a:r>
              <a:r>
                <a:rPr lang="en-SG" sz="2800" b="1" dirty="0"/>
                <a:t>adjacent vertices</a:t>
              </a:r>
              <a:r>
                <a:rPr lang="en-SG" sz="2800" dirty="0"/>
                <a:t>; and a vertex that is an endpoint of a loop is said to be </a:t>
              </a:r>
              <a:r>
                <a:rPr lang="en-SG" sz="2800" b="1" dirty="0"/>
                <a:t>adjacent to itself</a:t>
              </a:r>
              <a:r>
                <a:rPr lang="en-SG" sz="28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/>
                <a:t>An edge is said to be </a:t>
              </a:r>
              <a:r>
                <a:rPr lang="en-SG" sz="2800" b="1" dirty="0"/>
                <a:t>incident on</a:t>
              </a:r>
              <a:r>
                <a:rPr lang="en-SG" sz="2800" dirty="0"/>
                <a:t> each of its endpoints, and two edges incident on the same endpoint are called </a:t>
              </a:r>
              <a:r>
                <a:rPr lang="en-SG" sz="2800" b="1" dirty="0"/>
                <a:t>adjacent edges</a:t>
              </a:r>
              <a:r>
                <a:rPr lang="en-SG" sz="28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800" dirty="0"/>
                <a:t>We write </a:t>
              </a:r>
              <a:r>
                <a:rPr lang="en-SG" sz="2800" i="1" dirty="0"/>
                <a:t>e</a:t>
              </a:r>
              <a:r>
                <a:rPr lang="en-SG" sz="2800" dirty="0"/>
                <a:t> = {</a:t>
              </a:r>
              <a:r>
                <a:rPr lang="en-SG" sz="2800" i="1" dirty="0"/>
                <a:t>v</a:t>
              </a:r>
              <a:r>
                <a:rPr lang="en-SG" sz="2800" dirty="0"/>
                <a:t>, </a:t>
              </a:r>
              <a:r>
                <a:rPr lang="en-SG" sz="2800" i="1" dirty="0"/>
                <a:t>w</a:t>
              </a:r>
              <a:r>
                <a:rPr lang="en-SG" sz="2800" dirty="0"/>
                <a:t>} for an edge </a:t>
              </a:r>
              <a:r>
                <a:rPr lang="en-SG" sz="2800" i="1" dirty="0"/>
                <a:t>e </a:t>
              </a:r>
              <a:r>
                <a:rPr lang="en-SG" sz="2800" dirty="0"/>
                <a:t>incident on vertices </a:t>
              </a:r>
              <a:r>
                <a:rPr lang="en-SG" sz="2800" i="1" dirty="0"/>
                <a:t>v</a:t>
              </a:r>
              <a:r>
                <a:rPr lang="en-SG" sz="2800" dirty="0"/>
                <a:t> and </a:t>
              </a:r>
              <a:r>
                <a:rPr lang="en-SG" sz="2800" i="1" dirty="0"/>
                <a:t>w</a:t>
              </a:r>
              <a:r>
                <a:rPr lang="en-SG" sz="2800" dirty="0"/>
                <a:t>.</a:t>
              </a:r>
            </a:p>
            <a:p>
              <a:pPr>
                <a:spcAft>
                  <a:spcPts val="600"/>
                </a:spcAft>
              </a:pPr>
              <a:endParaRPr lang="en-S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643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523999" y="136525"/>
            <a:ext cx="9365673" cy="66255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3600" dirty="0">
                <a:solidFill>
                  <a:schemeClr val="bg1"/>
                </a:solidFill>
              </a:rPr>
              <a:t>Prim’s Algorithm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5816" y="892285"/>
            <a:ext cx="82214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Using Prim’s algorithm we can formulate the following table.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65234"/>
              </p:ext>
            </p:extLst>
          </p:nvPr>
        </p:nvGraphicFramePr>
        <p:xfrm>
          <a:off x="1980236" y="1453766"/>
          <a:ext cx="44553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469878" y="2176359"/>
            <a:ext cx="3954148" cy="375558"/>
            <a:chOff x="1011781" y="2547255"/>
            <a:chExt cx="3954148" cy="375558"/>
          </a:xfrm>
        </p:grpSpPr>
        <p:sp>
          <p:nvSpPr>
            <p:cNvPr id="2" name="TextBox 1"/>
            <p:cNvSpPr txBox="1"/>
            <p:nvPr/>
          </p:nvSpPr>
          <p:spPr>
            <a:xfrm>
              <a:off x="1011781" y="2547255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Chicago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7507" y="2547255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Min – Chi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22428" y="2547255"/>
              <a:ext cx="943501" cy="37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355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69878" y="2560525"/>
            <a:ext cx="3954148" cy="375558"/>
            <a:chOff x="1011781" y="2931421"/>
            <a:chExt cx="3954148" cy="375558"/>
          </a:xfrm>
        </p:grpSpPr>
        <p:sp>
          <p:nvSpPr>
            <p:cNvPr id="25" name="TextBox 24"/>
            <p:cNvSpPr txBox="1"/>
            <p:nvPr/>
          </p:nvSpPr>
          <p:spPr>
            <a:xfrm>
              <a:off x="1011781" y="2931422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Milwaukee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17507" y="2931422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Chi – Mil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22428" y="2931421"/>
              <a:ext cx="943501" cy="37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74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69878" y="2927474"/>
            <a:ext cx="3954148" cy="375558"/>
            <a:chOff x="1011781" y="3298370"/>
            <a:chExt cx="3954148" cy="375558"/>
          </a:xfrm>
        </p:grpSpPr>
        <p:sp>
          <p:nvSpPr>
            <p:cNvPr id="26" name="TextBox 25"/>
            <p:cNvSpPr txBox="1"/>
            <p:nvPr/>
          </p:nvSpPr>
          <p:spPr>
            <a:xfrm>
              <a:off x="1011781" y="3298370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St. Louis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7507" y="3298370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Chi – StL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22428" y="3298370"/>
              <a:ext cx="943501" cy="37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262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69878" y="3316399"/>
            <a:ext cx="3954148" cy="375558"/>
            <a:chOff x="1011781" y="3687295"/>
            <a:chExt cx="3954148" cy="375558"/>
          </a:xfrm>
        </p:grpSpPr>
        <p:sp>
          <p:nvSpPr>
            <p:cNvPr id="27" name="TextBox 26"/>
            <p:cNvSpPr txBox="1"/>
            <p:nvPr/>
          </p:nvSpPr>
          <p:spPr>
            <a:xfrm>
              <a:off x="1011781" y="3687296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Louisville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7507" y="3687296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StL – Lou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22428" y="3687295"/>
              <a:ext cx="943501" cy="37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69878" y="3665692"/>
            <a:ext cx="3954148" cy="375558"/>
            <a:chOff x="1011781" y="4036588"/>
            <a:chExt cx="3954148" cy="375558"/>
          </a:xfrm>
        </p:grpSpPr>
        <p:sp>
          <p:nvSpPr>
            <p:cNvPr id="28" name="TextBox 27"/>
            <p:cNvSpPr txBox="1"/>
            <p:nvPr/>
          </p:nvSpPr>
          <p:spPr>
            <a:xfrm>
              <a:off x="1011781" y="4036588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Cincinnati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7507" y="4036588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Lou – Cin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22428" y="4036588"/>
              <a:ext cx="943501" cy="37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83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69878" y="4051069"/>
            <a:ext cx="3954148" cy="375558"/>
            <a:chOff x="1011781" y="4421965"/>
            <a:chExt cx="3954148" cy="375558"/>
          </a:xfrm>
        </p:grpSpPr>
        <p:sp>
          <p:nvSpPr>
            <p:cNvPr id="29" name="TextBox 28"/>
            <p:cNvSpPr txBox="1"/>
            <p:nvPr/>
          </p:nvSpPr>
          <p:spPr>
            <a:xfrm>
              <a:off x="1011781" y="4421966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Nashville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7507" y="4421966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Lou – Nas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22428" y="4421965"/>
              <a:ext cx="943501" cy="37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151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460" y="4416480"/>
            <a:ext cx="3967567" cy="375558"/>
            <a:chOff x="998362" y="4787376"/>
            <a:chExt cx="3967567" cy="375558"/>
          </a:xfrm>
        </p:grpSpPr>
        <p:sp>
          <p:nvSpPr>
            <p:cNvPr id="30" name="TextBox 29"/>
            <p:cNvSpPr txBox="1"/>
            <p:nvPr/>
          </p:nvSpPr>
          <p:spPr>
            <a:xfrm>
              <a:off x="998362" y="4787377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Detroit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17507" y="4787377"/>
              <a:ext cx="1420586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Cin – Det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22428" y="4787376"/>
              <a:ext cx="943501" cy="37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230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34625" y="1375684"/>
            <a:ext cx="3771085" cy="3574174"/>
            <a:chOff x="1271879" y="2115911"/>
            <a:chExt cx="4149725" cy="3933043"/>
          </a:xfrm>
        </p:grpSpPr>
        <p:pic>
          <p:nvPicPr>
            <p:cNvPr id="6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879" y="2115911"/>
              <a:ext cx="4149725" cy="340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2305082" y="5679622"/>
              <a:ext cx="2083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Figure 10.7</a:t>
              </a: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8478369" y="2122000"/>
            <a:ext cx="0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219347" y="3274128"/>
            <a:ext cx="339142" cy="4438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003323" y="3718008"/>
            <a:ext cx="216024" cy="6480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558490" y="2193884"/>
            <a:ext cx="145659" cy="10802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974313" y="3706176"/>
            <a:ext cx="12736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974313" y="2482040"/>
            <a:ext cx="507960" cy="12117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10217" y="1617944"/>
            <a:ext cx="1368152" cy="8640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50E8DA-89E2-4109-93C8-DAE5ACB0BC49}"/>
              </a:ext>
            </a:extLst>
          </p:cNvPr>
          <p:cNvSpPr txBox="1"/>
          <p:nvPr/>
        </p:nvSpPr>
        <p:spPr>
          <a:xfrm>
            <a:off x="255374" y="5015480"/>
            <a:ext cx="12051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Same as Kruskal’s algorithm, when prim’s algorithm is used on a graph in which some edges have the same weight as others, more than one minimum spanning tree can occur as output. </a:t>
            </a:r>
          </a:p>
        </p:txBody>
      </p:sp>
    </p:spTree>
    <p:extLst>
      <p:ext uri="{BB962C8B-B14F-4D97-AF65-F5344CB8AC3E}">
        <p14:creationId xmlns:p14="http://schemas.microsoft.com/office/powerpoint/2010/main" val="31088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1104405" y="1703258"/>
            <a:ext cx="102493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3200" dirty="0"/>
              <a:t>It can be proved that both algorithms are always correct --- always output a minimum spanning tree.</a:t>
            </a:r>
          </a:p>
          <a:p>
            <a:pPr>
              <a:spcAft>
                <a:spcPts val="1200"/>
              </a:spcAft>
            </a:pPr>
            <a:r>
              <a:rPr lang="en-US" altLang="en-US" sz="3200" dirty="0"/>
              <a:t>The proof of their correctness is not within our scope.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8993" y="41590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Correctness of Kruskal’s and Prim’s Algorithms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311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D5C1-E8A6-49A4-BAC5-85ABEB9D2837}"/>
              </a:ext>
            </a:extLst>
          </p:cNvPr>
          <p:cNvSpPr txBox="1"/>
          <p:nvPr/>
        </p:nvSpPr>
        <p:spPr>
          <a:xfrm>
            <a:off x="3990429" y="2827789"/>
            <a:ext cx="4620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>
                <a:solidFill>
                  <a:srgbClr val="2429E4"/>
                </a:solidFill>
              </a:rPr>
              <a:t>End of Unit 10</a:t>
            </a:r>
            <a:endParaRPr lang="en-SG" sz="4400" b="1" dirty="0"/>
          </a:p>
        </p:txBody>
      </p:sp>
    </p:spTree>
    <p:extLst>
      <p:ext uri="{BB962C8B-B14F-4D97-AF65-F5344CB8AC3E}">
        <p14:creationId xmlns:p14="http://schemas.microsoft.com/office/powerpoint/2010/main" val="418871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524000" y="176433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Graphs: Definitions and Basic Properties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/>
          <a:stretch/>
        </p:blipFill>
        <p:spPr bwMode="auto">
          <a:xfrm>
            <a:off x="6702736" y="1928457"/>
            <a:ext cx="5325981" cy="395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18066" y="1590345"/>
            <a:ext cx="6622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SG" sz="3200" dirty="0"/>
              <a:t>Write the vertex set </a:t>
            </a:r>
            <a:r>
              <a:rPr lang="en-SG" sz="3200" i="1" dirty="0"/>
              <a:t>V</a:t>
            </a:r>
            <a:r>
              <a:rPr lang="en-SG" sz="3200" dirty="0"/>
              <a:t> and the edge set </a:t>
            </a:r>
            <a:r>
              <a:rPr lang="en-SG" sz="3200" i="1" dirty="0"/>
              <a:t>E</a:t>
            </a:r>
            <a:r>
              <a:rPr lang="en-SG" sz="3200" dirty="0"/>
              <a:t>, and give the list of edges with their end-points.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166546"/>
            <a:ext cx="467985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i="1" dirty="0"/>
              <a:t>V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1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2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3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4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5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6</a:t>
            </a:r>
            <a:r>
              <a:rPr lang="en-SG" sz="3200" dirty="0"/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3962857"/>
            <a:ext cx="467985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i="1" dirty="0"/>
              <a:t>E</a:t>
            </a:r>
            <a:r>
              <a:rPr lang="en-SG" sz="3200" dirty="0"/>
              <a:t> = {</a:t>
            </a:r>
            <a:r>
              <a:rPr lang="en-SG" sz="3200" i="1" dirty="0"/>
              <a:t>e</a:t>
            </a:r>
            <a:r>
              <a:rPr lang="en-SG" sz="3200" baseline="-25000" dirty="0"/>
              <a:t>1</a:t>
            </a:r>
            <a:r>
              <a:rPr lang="en-SG" sz="3200" dirty="0"/>
              <a:t>, </a:t>
            </a:r>
            <a:r>
              <a:rPr lang="en-SG" sz="3200" i="1" dirty="0"/>
              <a:t>e</a:t>
            </a:r>
            <a:r>
              <a:rPr lang="en-SG" sz="3200" baseline="-25000" dirty="0"/>
              <a:t>2</a:t>
            </a:r>
            <a:r>
              <a:rPr lang="en-SG" sz="3200" dirty="0"/>
              <a:t>, </a:t>
            </a:r>
            <a:r>
              <a:rPr lang="en-SG" sz="3200" i="1" dirty="0"/>
              <a:t>e</a:t>
            </a:r>
            <a:r>
              <a:rPr lang="en-SG" sz="3200" baseline="-25000" dirty="0"/>
              <a:t>3</a:t>
            </a:r>
            <a:r>
              <a:rPr lang="en-SG" sz="3200" dirty="0"/>
              <a:t>, </a:t>
            </a:r>
            <a:r>
              <a:rPr lang="en-SG" sz="3200" i="1" dirty="0"/>
              <a:t>e</a:t>
            </a:r>
            <a:r>
              <a:rPr lang="en-SG" sz="3200" baseline="-25000" dirty="0"/>
              <a:t>4</a:t>
            </a:r>
            <a:r>
              <a:rPr lang="en-SG" sz="3200" dirty="0"/>
              <a:t>, </a:t>
            </a:r>
            <a:r>
              <a:rPr lang="en-SG" sz="3200" i="1" dirty="0"/>
              <a:t>e</a:t>
            </a:r>
            <a:r>
              <a:rPr lang="en-SG" sz="3200" baseline="-25000" dirty="0"/>
              <a:t>5</a:t>
            </a:r>
            <a:r>
              <a:rPr lang="en-SG" sz="3200" dirty="0"/>
              <a:t>, </a:t>
            </a:r>
            <a:r>
              <a:rPr lang="en-SG" sz="3200" i="1" dirty="0"/>
              <a:t>e</a:t>
            </a:r>
            <a:r>
              <a:rPr lang="en-SG" sz="3200" baseline="-25000" dirty="0"/>
              <a:t>6</a:t>
            </a:r>
            <a:r>
              <a:rPr lang="en-SG" sz="3200" dirty="0"/>
              <a:t>, </a:t>
            </a:r>
            <a:r>
              <a:rPr lang="en-SG" sz="3200" i="1" dirty="0"/>
              <a:t>e</a:t>
            </a:r>
            <a:r>
              <a:rPr lang="en-SG" sz="3200" baseline="-25000" dirty="0"/>
              <a:t>7</a:t>
            </a:r>
            <a:r>
              <a:rPr lang="en-SG" sz="3200" dirty="0"/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1204" y="4742240"/>
            <a:ext cx="22159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i="1" dirty="0"/>
              <a:t>e</a:t>
            </a:r>
            <a:r>
              <a:rPr lang="en-SG" sz="3200" baseline="-25000" dirty="0"/>
              <a:t>1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1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2</a:t>
            </a:r>
            <a:r>
              <a:rPr lang="en-SG" sz="3200" dirty="0"/>
              <a:t>} </a:t>
            </a:r>
          </a:p>
          <a:p>
            <a:r>
              <a:rPr lang="en-SG" sz="3200" i="1" dirty="0"/>
              <a:t>e</a:t>
            </a:r>
            <a:r>
              <a:rPr lang="en-SG" sz="3200" baseline="-25000" dirty="0"/>
              <a:t>2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1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3</a:t>
            </a:r>
            <a:r>
              <a:rPr lang="en-SG" sz="3200" dirty="0"/>
              <a:t>}</a:t>
            </a:r>
          </a:p>
          <a:p>
            <a:r>
              <a:rPr lang="en-SG" sz="3200" i="1" dirty="0"/>
              <a:t>e</a:t>
            </a:r>
            <a:r>
              <a:rPr lang="en-SG" sz="3200" baseline="-25000" dirty="0"/>
              <a:t>3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1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3</a:t>
            </a:r>
            <a:r>
              <a:rPr lang="en-SG" sz="3200" dirty="0"/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87952" y="4742240"/>
            <a:ext cx="2215900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i="1" dirty="0"/>
              <a:t>e</a:t>
            </a:r>
            <a:r>
              <a:rPr lang="en-SG" sz="3200" baseline="-25000" dirty="0"/>
              <a:t>4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2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3</a:t>
            </a:r>
            <a:r>
              <a:rPr lang="en-SG" sz="3200" dirty="0"/>
              <a:t>} </a:t>
            </a:r>
          </a:p>
          <a:p>
            <a:r>
              <a:rPr lang="en-SG" sz="3200" i="1" dirty="0"/>
              <a:t>e</a:t>
            </a:r>
            <a:r>
              <a:rPr lang="en-SG" sz="3200" baseline="-25000" dirty="0"/>
              <a:t>5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5</a:t>
            </a:r>
            <a:r>
              <a:rPr lang="en-SG" sz="3200" dirty="0"/>
              <a:t>, </a:t>
            </a:r>
            <a:r>
              <a:rPr lang="en-SG" sz="3200" i="1" dirty="0"/>
              <a:t>v</a:t>
            </a:r>
            <a:r>
              <a:rPr lang="en-SG" sz="3200" baseline="-25000" dirty="0"/>
              <a:t>6</a:t>
            </a:r>
            <a:r>
              <a:rPr lang="en-SG" sz="3200" dirty="0"/>
              <a:t>}</a:t>
            </a:r>
          </a:p>
          <a:p>
            <a:r>
              <a:rPr lang="en-SG" sz="3200" i="1" dirty="0"/>
              <a:t>e</a:t>
            </a:r>
            <a:r>
              <a:rPr lang="en-SG" sz="3200" baseline="-25000" dirty="0"/>
              <a:t>6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5</a:t>
            </a:r>
            <a:r>
              <a:rPr lang="en-SG" sz="3200" dirty="0"/>
              <a:t>}</a:t>
            </a:r>
          </a:p>
          <a:p>
            <a:r>
              <a:rPr lang="en-SG" sz="3200" i="1" dirty="0"/>
              <a:t>e</a:t>
            </a:r>
            <a:r>
              <a:rPr lang="en-SG" sz="3200" baseline="-25000" dirty="0"/>
              <a:t>7</a:t>
            </a:r>
            <a:r>
              <a:rPr lang="en-SG" sz="3200" dirty="0"/>
              <a:t> = {</a:t>
            </a:r>
            <a:r>
              <a:rPr lang="en-SG" sz="3200" i="1" dirty="0"/>
              <a:t>v</a:t>
            </a:r>
            <a:r>
              <a:rPr lang="en-SG" sz="3200" baseline="-25000" dirty="0"/>
              <a:t>6</a:t>
            </a:r>
            <a:r>
              <a:rPr lang="en-SG" sz="320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5937" y="956882"/>
            <a:ext cx="673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Example: Consider the following graph</a:t>
            </a:r>
            <a:r>
              <a:rPr lang="en-SG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94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390587" y="183697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Graphs: Definitions and Basic Properties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845" y="1417534"/>
            <a:ext cx="6745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SG" sz="3200" dirty="0"/>
              <a:t>Find all edges that are incident on </a:t>
            </a:r>
            <a:r>
              <a:rPr lang="en-SG" sz="3200" i="1" dirty="0"/>
              <a:t>v</a:t>
            </a:r>
            <a:r>
              <a:rPr lang="en-SG" sz="3200" baseline="-25000" dirty="0"/>
              <a:t>1</a:t>
            </a:r>
            <a:r>
              <a:rPr lang="en-SG" sz="3200" dirty="0"/>
              <a:t>, </a:t>
            </a:r>
            <a:r>
              <a:rPr lang="en-SG" sz="3200" dirty="0">
                <a:solidFill>
                  <a:srgbClr val="000099"/>
                </a:solidFill>
              </a:rPr>
              <a:t>all vertices that are adjacent to </a:t>
            </a:r>
            <a:r>
              <a:rPr lang="en-SG" sz="3200" i="1" dirty="0">
                <a:solidFill>
                  <a:srgbClr val="000099"/>
                </a:solidFill>
              </a:rPr>
              <a:t>v</a:t>
            </a:r>
            <a:r>
              <a:rPr lang="en-SG" sz="3200" baseline="-25000" dirty="0">
                <a:solidFill>
                  <a:srgbClr val="000099"/>
                </a:solidFill>
              </a:rPr>
              <a:t>1</a:t>
            </a:r>
            <a:r>
              <a:rPr lang="en-SG" sz="3200" dirty="0"/>
              <a:t>, all edges that are adjacent to </a:t>
            </a:r>
            <a:r>
              <a:rPr lang="en-SG" sz="3200" i="1" dirty="0"/>
              <a:t>e</a:t>
            </a:r>
            <a:r>
              <a:rPr lang="en-SG" sz="3200" baseline="-25000" dirty="0"/>
              <a:t>1</a:t>
            </a:r>
            <a:r>
              <a:rPr lang="en-SG" sz="3200" dirty="0"/>
              <a:t>, </a:t>
            </a:r>
            <a:r>
              <a:rPr lang="en-SG" sz="3200" dirty="0">
                <a:solidFill>
                  <a:srgbClr val="000099"/>
                </a:solidFill>
              </a:rPr>
              <a:t>all loops</a:t>
            </a:r>
            <a:r>
              <a:rPr lang="en-SG" sz="3200" dirty="0"/>
              <a:t>, all parallel edges, and </a:t>
            </a:r>
            <a:r>
              <a:rPr lang="en-SG" sz="3200" dirty="0">
                <a:solidFill>
                  <a:srgbClr val="000099"/>
                </a:solidFill>
              </a:rPr>
              <a:t>all vertices that are adjacent to themselves</a:t>
            </a:r>
            <a:r>
              <a:rPr lang="en-SG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547" y="4464522"/>
            <a:ext cx="5838092" cy="22467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Edges incident on </a:t>
            </a:r>
            <a:r>
              <a:rPr lang="en-SG" sz="2800" i="1" dirty="0"/>
              <a:t>v</a:t>
            </a:r>
            <a:r>
              <a:rPr lang="en-SG" sz="2800" baseline="-25000" dirty="0"/>
              <a:t>1</a:t>
            </a:r>
            <a:r>
              <a:rPr lang="en-SG" sz="2800" dirty="0"/>
              <a:t>: </a:t>
            </a:r>
            <a:r>
              <a:rPr lang="en-SG" sz="2800" i="1" dirty="0"/>
              <a:t>e</a:t>
            </a:r>
            <a:r>
              <a:rPr lang="en-SG" sz="2800" baseline="-25000" dirty="0"/>
              <a:t>1</a:t>
            </a:r>
            <a:r>
              <a:rPr lang="en-SG" sz="2800" dirty="0"/>
              <a:t>, </a:t>
            </a:r>
            <a:r>
              <a:rPr lang="en-SG" sz="2800" i="1" dirty="0"/>
              <a:t>e</a:t>
            </a:r>
            <a:r>
              <a:rPr lang="en-SG" sz="2800" baseline="-25000" dirty="0"/>
              <a:t>2</a:t>
            </a:r>
            <a:r>
              <a:rPr lang="en-SG" sz="2800" dirty="0"/>
              <a:t> and </a:t>
            </a:r>
            <a:r>
              <a:rPr lang="en-SG" sz="2800" i="1" dirty="0"/>
              <a:t>e</a:t>
            </a:r>
            <a:r>
              <a:rPr lang="en-SG" sz="2800" baseline="-25000" dirty="0"/>
              <a:t>3</a:t>
            </a:r>
            <a:r>
              <a:rPr lang="en-SG" sz="2800" dirty="0"/>
              <a:t>.</a:t>
            </a:r>
          </a:p>
          <a:p>
            <a:r>
              <a:rPr lang="en-SG" sz="2800" dirty="0">
                <a:solidFill>
                  <a:srgbClr val="006600"/>
                </a:solidFill>
              </a:rPr>
              <a:t>Vertices adjacent to </a:t>
            </a:r>
            <a:r>
              <a:rPr lang="en-SG" sz="2800" i="1" dirty="0">
                <a:solidFill>
                  <a:srgbClr val="006600"/>
                </a:solidFill>
              </a:rPr>
              <a:t>v</a:t>
            </a:r>
            <a:r>
              <a:rPr lang="en-SG" sz="2800" baseline="-25000" dirty="0">
                <a:solidFill>
                  <a:srgbClr val="006600"/>
                </a:solidFill>
              </a:rPr>
              <a:t>1</a:t>
            </a:r>
            <a:r>
              <a:rPr lang="en-SG" sz="2800" dirty="0">
                <a:solidFill>
                  <a:srgbClr val="006600"/>
                </a:solidFill>
              </a:rPr>
              <a:t>: </a:t>
            </a:r>
            <a:r>
              <a:rPr lang="en-SG" sz="2800" i="1" dirty="0">
                <a:solidFill>
                  <a:srgbClr val="006600"/>
                </a:solidFill>
              </a:rPr>
              <a:t>v</a:t>
            </a:r>
            <a:r>
              <a:rPr lang="en-SG" sz="2800" baseline="-25000" dirty="0">
                <a:solidFill>
                  <a:srgbClr val="006600"/>
                </a:solidFill>
              </a:rPr>
              <a:t>2</a:t>
            </a:r>
            <a:r>
              <a:rPr lang="en-SG" sz="2800" dirty="0">
                <a:solidFill>
                  <a:srgbClr val="006600"/>
                </a:solidFill>
              </a:rPr>
              <a:t> and </a:t>
            </a:r>
            <a:r>
              <a:rPr lang="en-SG" sz="2800" i="1" dirty="0">
                <a:solidFill>
                  <a:srgbClr val="006600"/>
                </a:solidFill>
              </a:rPr>
              <a:t>v</a:t>
            </a:r>
            <a:r>
              <a:rPr lang="en-SG" sz="2800" baseline="-25000" dirty="0">
                <a:solidFill>
                  <a:srgbClr val="006600"/>
                </a:solidFill>
              </a:rPr>
              <a:t>3</a:t>
            </a:r>
            <a:r>
              <a:rPr lang="en-SG" sz="2800" dirty="0">
                <a:solidFill>
                  <a:srgbClr val="006600"/>
                </a:solidFill>
              </a:rPr>
              <a:t>. </a:t>
            </a:r>
          </a:p>
          <a:p>
            <a:r>
              <a:rPr lang="en-SG" sz="2800" dirty="0"/>
              <a:t>Edges adjacent to </a:t>
            </a:r>
            <a:r>
              <a:rPr lang="en-SG" sz="2800" i="1" dirty="0"/>
              <a:t>e</a:t>
            </a:r>
            <a:r>
              <a:rPr lang="en-SG" sz="2800" baseline="-25000" dirty="0"/>
              <a:t>1</a:t>
            </a:r>
            <a:r>
              <a:rPr lang="en-SG" sz="2800" dirty="0"/>
              <a:t>: </a:t>
            </a:r>
            <a:r>
              <a:rPr lang="en-SG" sz="2800" i="1" dirty="0"/>
              <a:t>e</a:t>
            </a:r>
            <a:r>
              <a:rPr lang="en-SG" sz="2800" baseline="-25000" dirty="0"/>
              <a:t>2</a:t>
            </a:r>
            <a:r>
              <a:rPr lang="en-SG" sz="2800" dirty="0"/>
              <a:t>, </a:t>
            </a:r>
            <a:r>
              <a:rPr lang="en-SG" sz="2800" i="1" dirty="0"/>
              <a:t>e</a:t>
            </a:r>
            <a:r>
              <a:rPr lang="en-SG" sz="2800" baseline="-25000" dirty="0"/>
              <a:t>3</a:t>
            </a:r>
            <a:r>
              <a:rPr lang="en-SG" sz="2800" dirty="0"/>
              <a:t> and </a:t>
            </a:r>
            <a:r>
              <a:rPr lang="en-SG" sz="2800" i="1" dirty="0"/>
              <a:t>e</a:t>
            </a:r>
            <a:r>
              <a:rPr lang="en-SG" sz="2800" baseline="-25000" dirty="0"/>
              <a:t>4</a:t>
            </a:r>
            <a:r>
              <a:rPr lang="en-SG" sz="2800" dirty="0"/>
              <a:t>.</a:t>
            </a:r>
          </a:p>
          <a:p>
            <a:r>
              <a:rPr lang="en-SG" sz="2800" dirty="0">
                <a:solidFill>
                  <a:srgbClr val="006600"/>
                </a:solidFill>
              </a:rPr>
              <a:t>Loops: </a:t>
            </a:r>
            <a:r>
              <a:rPr lang="en-SG" sz="2800" i="1" dirty="0">
                <a:solidFill>
                  <a:srgbClr val="006600"/>
                </a:solidFill>
              </a:rPr>
              <a:t>e</a:t>
            </a:r>
            <a:r>
              <a:rPr lang="en-SG" sz="2800" baseline="-25000" dirty="0">
                <a:solidFill>
                  <a:srgbClr val="006600"/>
                </a:solidFill>
              </a:rPr>
              <a:t>6</a:t>
            </a:r>
            <a:r>
              <a:rPr lang="en-SG" sz="2800" dirty="0">
                <a:solidFill>
                  <a:srgbClr val="006600"/>
                </a:solidFill>
              </a:rPr>
              <a:t> and </a:t>
            </a:r>
            <a:r>
              <a:rPr lang="en-SG" sz="2800" i="1" dirty="0">
                <a:solidFill>
                  <a:srgbClr val="006600"/>
                </a:solidFill>
              </a:rPr>
              <a:t>e</a:t>
            </a:r>
            <a:r>
              <a:rPr lang="en-SG" sz="2800" baseline="-25000" dirty="0">
                <a:solidFill>
                  <a:srgbClr val="006600"/>
                </a:solidFill>
              </a:rPr>
              <a:t>7</a:t>
            </a:r>
            <a:r>
              <a:rPr lang="en-SG" sz="2800" dirty="0">
                <a:solidFill>
                  <a:srgbClr val="006600"/>
                </a:solidFill>
              </a:rPr>
              <a:t>.</a:t>
            </a:r>
          </a:p>
          <a:p>
            <a:r>
              <a:rPr lang="en-SG" sz="2800" i="1" dirty="0"/>
              <a:t>e</a:t>
            </a:r>
            <a:r>
              <a:rPr lang="en-SG" sz="2800" baseline="-25000" dirty="0"/>
              <a:t>2</a:t>
            </a:r>
            <a:r>
              <a:rPr lang="en-SG" sz="2800" dirty="0"/>
              <a:t> and </a:t>
            </a:r>
            <a:r>
              <a:rPr lang="en-SG" sz="2800" i="1" dirty="0"/>
              <a:t>e</a:t>
            </a:r>
            <a:r>
              <a:rPr lang="en-SG" sz="2800" baseline="-25000" dirty="0"/>
              <a:t>3</a:t>
            </a:r>
            <a:r>
              <a:rPr lang="en-SG" sz="2800" dirty="0"/>
              <a:t> are parallel.</a:t>
            </a: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"/>
          <a:stretch/>
        </p:blipFill>
        <p:spPr bwMode="auto">
          <a:xfrm>
            <a:off x="6971115" y="972574"/>
            <a:ext cx="5035177" cy="37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858270" y="5022559"/>
            <a:ext cx="5099268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i="1" dirty="0">
                <a:solidFill>
                  <a:srgbClr val="006600"/>
                </a:solidFill>
              </a:rPr>
              <a:t>v</a:t>
            </a:r>
            <a:r>
              <a:rPr lang="en-SG" sz="2800" baseline="-25000" dirty="0">
                <a:solidFill>
                  <a:srgbClr val="006600"/>
                </a:solidFill>
              </a:rPr>
              <a:t>5</a:t>
            </a:r>
            <a:r>
              <a:rPr lang="en-SG" sz="2800" dirty="0">
                <a:solidFill>
                  <a:srgbClr val="006600"/>
                </a:solidFill>
              </a:rPr>
              <a:t> and </a:t>
            </a:r>
            <a:r>
              <a:rPr lang="en-SG" sz="2800" i="1" dirty="0">
                <a:solidFill>
                  <a:srgbClr val="006600"/>
                </a:solidFill>
              </a:rPr>
              <a:t>v</a:t>
            </a:r>
            <a:r>
              <a:rPr lang="en-SG" sz="2800" baseline="-25000" dirty="0">
                <a:solidFill>
                  <a:srgbClr val="006600"/>
                </a:solidFill>
              </a:rPr>
              <a:t>6</a:t>
            </a:r>
            <a:r>
              <a:rPr lang="en-SG" sz="2800" dirty="0">
                <a:solidFill>
                  <a:srgbClr val="006600"/>
                </a:solidFill>
              </a:rPr>
              <a:t> are adjacent to themselves.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859497"/>
            <a:ext cx="7193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Example: Consider the following graph:</a:t>
            </a:r>
          </a:p>
        </p:txBody>
      </p:sp>
    </p:spTree>
    <p:extLst>
      <p:ext uri="{BB962C8B-B14F-4D97-AF65-F5344CB8AC3E}">
        <p14:creationId xmlns:p14="http://schemas.microsoft.com/office/powerpoint/2010/main" val="30049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0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1391077" y="94429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</a:t>
            </a:r>
            <a:r>
              <a:rPr lang="en-SG" sz="3200" dirty="0">
                <a:solidFill>
                  <a:schemeClr val="bg1"/>
                </a:solidFill>
              </a:rPr>
              <a:t>Graphs: Definitions and Basic Properties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779746" y="907513"/>
            <a:ext cx="8250519" cy="2980736"/>
            <a:chOff x="993228" y="4598516"/>
            <a:chExt cx="8250519" cy="2980736"/>
          </a:xfrm>
        </p:grpSpPr>
        <p:sp>
          <p:nvSpPr>
            <p:cNvPr id="66" name="Rectangle 65"/>
            <p:cNvSpPr/>
            <p:nvPr/>
          </p:nvSpPr>
          <p:spPr>
            <a:xfrm>
              <a:off x="993228" y="4598516"/>
              <a:ext cx="8250519" cy="2980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93228" y="4598517"/>
              <a:ext cx="825051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Definition: Directed Graph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09373" y="5193984"/>
              <a:ext cx="8134373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directed graph</a:t>
              </a:r>
              <a:r>
                <a:rPr lang="en-SG" sz="2400" dirty="0"/>
                <a:t>, or </a:t>
              </a:r>
              <a:r>
                <a:rPr lang="en-SG" sz="2400" b="1" dirty="0"/>
                <a:t>digraph</a:t>
              </a:r>
              <a:r>
                <a:rPr lang="en-SG" sz="2400" dirty="0"/>
                <a:t>, </a:t>
              </a:r>
              <a:r>
                <a:rPr lang="en-SG" sz="2400" i="1" dirty="0"/>
                <a:t>G</a:t>
              </a:r>
              <a:r>
                <a:rPr lang="en-SG" sz="2400" dirty="0"/>
                <a:t>, consists of 2 finite sets: a nonempty set </a:t>
              </a:r>
              <a:r>
                <a:rPr lang="en-SG" sz="2400" i="1" dirty="0"/>
                <a:t>V</a:t>
              </a:r>
              <a:r>
                <a:rPr lang="en-SG" sz="2400" dirty="0"/>
                <a:t>(</a:t>
              </a:r>
              <a:r>
                <a:rPr lang="en-SG" sz="2400" i="1" dirty="0"/>
                <a:t>G</a:t>
              </a:r>
              <a:r>
                <a:rPr lang="en-SG" sz="2400" dirty="0"/>
                <a:t>) of </a:t>
              </a:r>
              <a:r>
                <a:rPr lang="en-SG" sz="2400" b="1" dirty="0"/>
                <a:t>vertices</a:t>
              </a:r>
              <a:r>
                <a:rPr lang="en-SG" sz="2400" dirty="0"/>
                <a:t> and a set </a:t>
              </a:r>
              <a:r>
                <a:rPr lang="en-SG" sz="2400" i="1" dirty="0"/>
                <a:t>D</a:t>
              </a:r>
              <a:r>
                <a:rPr lang="en-SG" sz="2400" dirty="0"/>
                <a:t>(</a:t>
              </a:r>
              <a:r>
                <a:rPr lang="en-SG" sz="2400" i="1" dirty="0"/>
                <a:t>G</a:t>
              </a:r>
              <a:r>
                <a:rPr lang="en-SG" sz="2400" dirty="0"/>
                <a:t>) of </a:t>
              </a:r>
              <a:r>
                <a:rPr lang="en-SG" sz="2400" b="1" dirty="0"/>
                <a:t>directed edges</a:t>
              </a:r>
              <a:r>
                <a:rPr lang="en-SG" sz="2400" dirty="0"/>
                <a:t>, where each edge is associated with an ordered pair of vertices called its </a:t>
              </a:r>
              <a:r>
                <a:rPr lang="en-SG" sz="2400" b="1" dirty="0"/>
                <a:t>endpoints</a:t>
              </a:r>
              <a:r>
                <a:rPr lang="en-SG" sz="2400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If edge </a:t>
              </a:r>
              <a:r>
                <a:rPr lang="en-SG" sz="2400" i="1" dirty="0"/>
                <a:t>e</a:t>
              </a:r>
              <a:r>
                <a:rPr lang="en-SG" sz="2400" dirty="0"/>
                <a:t> is associated with the pair (</a:t>
              </a:r>
              <a:r>
                <a:rPr lang="en-SG" sz="2400" i="1" dirty="0"/>
                <a:t>v</a:t>
              </a:r>
              <a:r>
                <a:rPr lang="en-SG" sz="2400" dirty="0"/>
                <a:t>, </a:t>
              </a:r>
              <a:r>
                <a:rPr lang="en-SG" sz="2400" i="1" dirty="0"/>
                <a:t>w</a:t>
              </a:r>
              <a:r>
                <a:rPr lang="en-SG" sz="2400" dirty="0"/>
                <a:t>) of vertices, then </a:t>
              </a:r>
              <a:r>
                <a:rPr lang="en-SG" sz="2400" i="1" dirty="0"/>
                <a:t>e</a:t>
              </a:r>
              <a:r>
                <a:rPr lang="en-SG" sz="2400" dirty="0"/>
                <a:t> is said to be the (</a:t>
              </a:r>
              <a:r>
                <a:rPr lang="en-SG" sz="2400" b="1" dirty="0"/>
                <a:t>directed</a:t>
              </a:r>
              <a:r>
                <a:rPr lang="en-SG" sz="2400" dirty="0"/>
                <a:t>) </a:t>
              </a:r>
              <a:r>
                <a:rPr lang="en-SG" sz="2400" b="1" dirty="0"/>
                <a:t>edge</a:t>
              </a:r>
              <a:r>
                <a:rPr lang="en-SG" sz="2400" dirty="0"/>
                <a:t> from </a:t>
              </a:r>
              <a:r>
                <a:rPr lang="en-SG" sz="2400" i="1" dirty="0"/>
                <a:t>v</a:t>
              </a:r>
              <a:r>
                <a:rPr lang="en-SG" sz="2400" dirty="0"/>
                <a:t> to </a:t>
              </a:r>
              <a:r>
                <a:rPr lang="en-SG" sz="2400" i="1" dirty="0"/>
                <a:t>w</a:t>
              </a:r>
              <a:r>
                <a:rPr lang="en-SG" sz="2400" dirty="0"/>
                <a:t>. We write </a:t>
              </a:r>
              <a:r>
                <a:rPr lang="en-SG" sz="2400" i="1" dirty="0"/>
                <a:t>e</a:t>
              </a:r>
              <a:r>
                <a:rPr lang="en-SG" sz="2400" dirty="0"/>
                <a:t> = (</a:t>
              </a:r>
              <a:r>
                <a:rPr lang="en-SG" sz="2400" i="1" dirty="0"/>
                <a:t>v</a:t>
              </a:r>
              <a:r>
                <a:rPr lang="en-SG" sz="2400" dirty="0"/>
                <a:t>, </a:t>
              </a:r>
              <a:r>
                <a:rPr lang="en-SG" sz="2400" i="1" dirty="0"/>
                <a:t>w</a:t>
              </a:r>
              <a:r>
                <a:rPr lang="en-SG" sz="2400" dirty="0"/>
                <a:t>).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79745" y="3935376"/>
            <a:ext cx="8755331" cy="2786099"/>
            <a:chOff x="1225526" y="4739455"/>
            <a:chExt cx="6713129" cy="1656483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695" b="19386"/>
            <a:stretch/>
          </p:blipFill>
          <p:spPr bwMode="auto">
            <a:xfrm>
              <a:off x="4944138" y="4739455"/>
              <a:ext cx="1949165" cy="16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3" t="19623" r="39988" b="14626"/>
            <a:stretch/>
          </p:blipFill>
          <p:spPr bwMode="auto">
            <a:xfrm>
              <a:off x="2104258" y="4739456"/>
              <a:ext cx="1963251" cy="1656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225526" y="5184949"/>
              <a:ext cx="1296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Undirected graph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8337" y="5184949"/>
              <a:ext cx="1100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65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4457</Words>
  <Application>Microsoft Office PowerPoint</Application>
  <PresentationFormat>Widescreen</PresentationFormat>
  <Paragraphs>551</Paragraphs>
  <Slides>62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CMSS10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MATH221 Mathematics for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Hee Beng Kuan</dc:creator>
  <cp:lastModifiedBy>Hee Beng Kuan Tan</cp:lastModifiedBy>
  <cp:revision>131</cp:revision>
  <cp:lastPrinted>2021-12-24T09:09:22Z</cp:lastPrinted>
  <dcterms:created xsi:type="dcterms:W3CDTF">2019-11-15T10:12:25Z</dcterms:created>
  <dcterms:modified xsi:type="dcterms:W3CDTF">2022-12-18T03:39:48Z</dcterms:modified>
</cp:coreProperties>
</file>