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589" r:id="rId2"/>
    <p:sldId id="257" r:id="rId3"/>
    <p:sldId id="597" r:id="rId4"/>
    <p:sldId id="398" r:id="rId5"/>
    <p:sldId id="542" r:id="rId6"/>
    <p:sldId id="543" r:id="rId7"/>
    <p:sldId id="455" r:id="rId8"/>
    <p:sldId id="514" r:id="rId9"/>
    <p:sldId id="456" r:id="rId10"/>
    <p:sldId id="590" r:id="rId11"/>
    <p:sldId id="555" r:id="rId12"/>
    <p:sldId id="556" r:id="rId13"/>
    <p:sldId id="558" r:id="rId14"/>
    <p:sldId id="562" r:id="rId15"/>
    <p:sldId id="561" r:id="rId16"/>
    <p:sldId id="566" r:id="rId17"/>
    <p:sldId id="567" r:id="rId18"/>
    <p:sldId id="568" r:id="rId19"/>
    <p:sldId id="569" r:id="rId20"/>
    <p:sldId id="559" r:id="rId21"/>
    <p:sldId id="601" r:id="rId22"/>
    <p:sldId id="573" r:id="rId23"/>
    <p:sldId id="600" r:id="rId24"/>
    <p:sldId id="579" r:id="rId25"/>
    <p:sldId id="580" r:id="rId26"/>
    <p:sldId id="581" r:id="rId27"/>
    <p:sldId id="586" r:id="rId28"/>
    <p:sldId id="588" r:id="rId29"/>
    <p:sldId id="583" r:id="rId30"/>
    <p:sldId id="582" r:id="rId31"/>
    <p:sldId id="584" r:id="rId32"/>
    <p:sldId id="585" r:id="rId33"/>
    <p:sldId id="412" r:id="rId3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71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94" d="100"/>
          <a:sy n="94" d="100"/>
        </p:scale>
        <p:origin x="14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E5EDE30-E61C-44D9-80B0-A27268B34339}" type="datetimeFigureOut">
              <a:rPr lang="en-SG" smtClean="0"/>
              <a:t>2/7/2023</a:t>
            </a:fld>
            <a:endParaRPr lang="en-SG"/>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AC283E2-B821-4922-8B09-1B555FFD542C}" type="slidenum">
              <a:rPr lang="en-SG" smtClean="0"/>
              <a:t>‹#›</a:t>
            </a:fld>
            <a:endParaRPr lang="en-SG"/>
          </a:p>
        </p:txBody>
      </p:sp>
    </p:spTree>
    <p:extLst>
      <p:ext uri="{BB962C8B-B14F-4D97-AF65-F5344CB8AC3E}">
        <p14:creationId xmlns:p14="http://schemas.microsoft.com/office/powerpoint/2010/main" val="3246938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092D-4212-41CF-BF58-D9DD36DA555E}"/>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D7C2C51A-A0A3-4FD3-8F46-E03A7F11F7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4B1172D8-D585-4692-9D91-2611A81231D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7E792D4-042D-4750-B5E2-5B509CD172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CB864761-5428-44D3-9DE1-9809D14FFB8A}"/>
              </a:ext>
            </a:extLst>
          </p:cNvPr>
          <p:cNvSpPr>
            <a:spLocks noGrp="1"/>
          </p:cNvSpPr>
          <p:nvPr>
            <p:ph type="sldNum" sz="quarter" idx="12"/>
          </p:nvPr>
        </p:nvSpPr>
        <p:spPr/>
        <p:txBody>
          <a:bodyPr/>
          <a:lstStyle/>
          <a:p>
            <a:pPr>
              <a:defRPr/>
            </a:pPr>
            <a:fld id="{6D6C4D71-B334-403F-B5E1-784B25D8624C}" type="slidenum">
              <a:rPr lang="en-GB" altLang="en-US" smtClean="0"/>
              <a:pPr>
                <a:defRPr/>
              </a:pPr>
              <a:t>‹#›</a:t>
            </a:fld>
            <a:endParaRPr lang="en-GB" altLang="en-US"/>
          </a:p>
        </p:txBody>
      </p:sp>
    </p:spTree>
    <p:extLst>
      <p:ext uri="{BB962C8B-B14F-4D97-AF65-F5344CB8AC3E}">
        <p14:creationId xmlns:p14="http://schemas.microsoft.com/office/powerpoint/2010/main" val="42504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9B95-54BB-4331-A774-CD8FC64650E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D128831-7175-4364-A195-76AB238C5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04FB213-8116-4139-8B50-4A670938EFF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C1D4B3E-2958-4B36-84CE-BE7C429A840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FE40EC9-7377-4159-A79B-D9EAE3D8F137}"/>
              </a:ext>
            </a:extLst>
          </p:cNvPr>
          <p:cNvSpPr>
            <a:spLocks noGrp="1"/>
          </p:cNvSpPr>
          <p:nvPr>
            <p:ph type="sldNum" sz="quarter" idx="12"/>
          </p:nvPr>
        </p:nvSpPr>
        <p:spPr/>
        <p:txBody>
          <a:bodyPr/>
          <a:lstStyle/>
          <a:p>
            <a:pPr>
              <a:defRPr/>
            </a:pPr>
            <a:fld id="{4D7B34FA-59D9-4ACB-BD9D-0D523E70916B}" type="slidenum">
              <a:rPr lang="en-GB" altLang="en-US" smtClean="0"/>
              <a:pPr>
                <a:defRPr/>
              </a:pPr>
              <a:t>‹#›</a:t>
            </a:fld>
            <a:endParaRPr lang="en-GB" altLang="en-US"/>
          </a:p>
        </p:txBody>
      </p:sp>
    </p:spTree>
    <p:extLst>
      <p:ext uri="{BB962C8B-B14F-4D97-AF65-F5344CB8AC3E}">
        <p14:creationId xmlns:p14="http://schemas.microsoft.com/office/powerpoint/2010/main" val="318228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35B5-A253-40F7-86CA-16B24ADF530A}"/>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88BFC03-01C4-415B-97CE-660BC35EF4B1}"/>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F2660B-5AAD-4620-85B5-5A444A1CFA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6E3F84-40D0-4C09-9912-EA5E78DB335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4685B7-892C-432C-9751-CEAF3A553693}"/>
              </a:ext>
            </a:extLst>
          </p:cNvPr>
          <p:cNvSpPr>
            <a:spLocks noGrp="1"/>
          </p:cNvSpPr>
          <p:nvPr>
            <p:ph type="sldNum" sz="quarter" idx="12"/>
          </p:nvPr>
        </p:nvSpPr>
        <p:spPr/>
        <p:txBody>
          <a:bodyPr/>
          <a:lstStyle/>
          <a:p>
            <a:pPr>
              <a:defRPr/>
            </a:pPr>
            <a:fld id="{2B805C72-34DF-4ED0-B468-302846DA4E88}" type="slidenum">
              <a:rPr lang="en-GB" altLang="en-US" smtClean="0"/>
              <a:pPr>
                <a:defRPr/>
              </a:pPr>
              <a:t>‹#›</a:t>
            </a:fld>
            <a:endParaRPr lang="en-GB" altLang="en-US"/>
          </a:p>
        </p:txBody>
      </p:sp>
    </p:spTree>
    <p:extLst>
      <p:ext uri="{BB962C8B-B14F-4D97-AF65-F5344CB8AC3E}">
        <p14:creationId xmlns:p14="http://schemas.microsoft.com/office/powerpoint/2010/main" val="3032484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DEEC4C0-77B7-4922-9202-18301C2E9711}"/>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7488B316-33DA-4210-B1F5-88B85CC2ED2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9324A8CE-3278-4122-80C3-2DE21A9A8F2E}"/>
              </a:ext>
            </a:extLst>
          </p:cNvPr>
          <p:cNvSpPr>
            <a:spLocks noGrp="1" noChangeArrowheads="1"/>
          </p:cNvSpPr>
          <p:nvPr>
            <p:ph type="sldNum" sz="quarter" idx="12"/>
          </p:nvPr>
        </p:nvSpPr>
        <p:spPr>
          <a:ln/>
        </p:spPr>
        <p:txBody>
          <a:bodyPr/>
          <a:lstStyle>
            <a:lvl1pPr>
              <a:defRPr/>
            </a:lvl1pPr>
          </a:lstStyle>
          <a:p>
            <a:pPr>
              <a:defRPr/>
            </a:pPr>
            <a:fld id="{08C86957-FA14-4D02-AB94-D3FD2C72E62D}" type="slidenum">
              <a:rPr lang="en-GB" altLang="en-US"/>
              <a:pPr>
                <a:defRPr/>
              </a:pPr>
              <a:t>‹#›</a:t>
            </a:fld>
            <a:endParaRPr lang="en-GB" altLang="en-US"/>
          </a:p>
        </p:txBody>
      </p:sp>
    </p:spTree>
    <p:extLst>
      <p:ext uri="{BB962C8B-B14F-4D97-AF65-F5344CB8AC3E}">
        <p14:creationId xmlns:p14="http://schemas.microsoft.com/office/powerpoint/2010/main" val="49860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700C-F714-4CB9-A6DE-FAA2183FCE3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09C0618-233F-4B2C-A1A2-ECE9BE94D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638E7D6-94D8-4184-BE5C-E4DB5077D72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27243B7-0D58-4351-A372-0F4C7638261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41C7699-4F3C-4117-85F4-C4207892AA6A}"/>
              </a:ext>
            </a:extLst>
          </p:cNvPr>
          <p:cNvSpPr>
            <a:spLocks noGrp="1"/>
          </p:cNvSpPr>
          <p:nvPr>
            <p:ph type="sldNum" sz="quarter" idx="12"/>
          </p:nvPr>
        </p:nvSpPr>
        <p:spPr/>
        <p:txBody>
          <a:bodyPr/>
          <a:lstStyle/>
          <a:p>
            <a:pPr>
              <a:defRPr/>
            </a:pPr>
            <a:fld id="{A411E565-5AAE-4302-9D71-D55C9A5ED4B5}" type="slidenum">
              <a:rPr lang="en-GB" altLang="en-US" smtClean="0"/>
              <a:pPr>
                <a:defRPr/>
              </a:pPr>
              <a:t>‹#›</a:t>
            </a:fld>
            <a:endParaRPr lang="en-GB" altLang="en-US"/>
          </a:p>
        </p:txBody>
      </p:sp>
    </p:spTree>
    <p:extLst>
      <p:ext uri="{BB962C8B-B14F-4D97-AF65-F5344CB8AC3E}">
        <p14:creationId xmlns:p14="http://schemas.microsoft.com/office/powerpoint/2010/main" val="261475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F477-AFB0-4DE5-9B97-AB4AACC3ED89}"/>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41F83BD-BAF6-4477-B5D5-28CD1A7985EC}"/>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65DC7-745D-4A1A-8862-A0281CEAC96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02A01F5-1453-4310-A706-91F07CD2C69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4985D44-875F-4BE8-B893-12C1D9647668}"/>
              </a:ext>
            </a:extLst>
          </p:cNvPr>
          <p:cNvSpPr>
            <a:spLocks noGrp="1"/>
          </p:cNvSpPr>
          <p:nvPr>
            <p:ph type="sldNum" sz="quarter" idx="12"/>
          </p:nvPr>
        </p:nvSpPr>
        <p:spPr/>
        <p:txBody>
          <a:bodyPr/>
          <a:lstStyle/>
          <a:p>
            <a:pPr>
              <a:defRPr/>
            </a:pPr>
            <a:fld id="{6F9A738D-4EDA-4D70-99E5-9A08BD4183DE}" type="slidenum">
              <a:rPr lang="en-GB" altLang="en-US" smtClean="0"/>
              <a:pPr>
                <a:defRPr/>
              </a:pPr>
              <a:t>‹#›</a:t>
            </a:fld>
            <a:endParaRPr lang="en-GB" altLang="en-US"/>
          </a:p>
        </p:txBody>
      </p:sp>
    </p:spTree>
    <p:extLst>
      <p:ext uri="{BB962C8B-B14F-4D97-AF65-F5344CB8AC3E}">
        <p14:creationId xmlns:p14="http://schemas.microsoft.com/office/powerpoint/2010/main" val="257654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5DFB-A478-4FFD-BF7D-5260955DA49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3B3062F-1A40-45E0-ABDB-5EE1C9ADD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F2E0206-64F0-4280-8310-265D514CD4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EB574C2-E648-49F7-8122-46DDA1647F17}"/>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F77D6C3-A20E-4A9F-BE71-4F798A3F506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9E2BF6A-1001-4397-BF26-5B12A8AF1A7C}"/>
              </a:ext>
            </a:extLst>
          </p:cNvPr>
          <p:cNvSpPr>
            <a:spLocks noGrp="1"/>
          </p:cNvSpPr>
          <p:nvPr>
            <p:ph type="sldNum" sz="quarter" idx="12"/>
          </p:nvPr>
        </p:nvSpPr>
        <p:spPr/>
        <p:txBody>
          <a:bodyPr/>
          <a:lstStyle/>
          <a:p>
            <a:pPr>
              <a:defRPr/>
            </a:pPr>
            <a:fld id="{2FF4DE9E-8CB3-4855-93F4-6FA7E56E3938}" type="slidenum">
              <a:rPr lang="en-GB" altLang="en-US" smtClean="0"/>
              <a:pPr>
                <a:defRPr/>
              </a:pPr>
              <a:t>‹#›</a:t>
            </a:fld>
            <a:endParaRPr lang="en-GB" altLang="en-US"/>
          </a:p>
        </p:txBody>
      </p:sp>
    </p:spTree>
    <p:extLst>
      <p:ext uri="{BB962C8B-B14F-4D97-AF65-F5344CB8AC3E}">
        <p14:creationId xmlns:p14="http://schemas.microsoft.com/office/powerpoint/2010/main" val="335197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C1B0-64FF-4FE5-BC51-9D08A0B4F60A}"/>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1E9A8D-8032-45BA-ADBC-C26CB8D9E2AB}"/>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7F984-43E2-481C-911A-724E9B088802}"/>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DC9F5BD-2573-41D8-97C4-09499303EE78}"/>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28118-F8C2-4DA7-B2F9-E38D4A4F26A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80D3BB3-4B72-4958-BF80-8C2CBB7B398B}"/>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8BE271BB-7CE0-47A6-9CB3-0B88610DB73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B67B3BB3-6B4F-4352-889B-265D07A15F14}"/>
              </a:ext>
            </a:extLst>
          </p:cNvPr>
          <p:cNvSpPr>
            <a:spLocks noGrp="1"/>
          </p:cNvSpPr>
          <p:nvPr>
            <p:ph type="sldNum" sz="quarter" idx="12"/>
          </p:nvPr>
        </p:nvSpPr>
        <p:spPr/>
        <p:txBody>
          <a:bodyPr/>
          <a:lstStyle/>
          <a:p>
            <a:pPr>
              <a:defRPr/>
            </a:pPr>
            <a:fld id="{3B3F6EF9-7981-486B-BC8C-C082F2CA500D}" type="slidenum">
              <a:rPr lang="en-GB" altLang="en-US" smtClean="0"/>
              <a:pPr>
                <a:defRPr/>
              </a:pPr>
              <a:t>‹#›</a:t>
            </a:fld>
            <a:endParaRPr lang="en-GB" altLang="en-US"/>
          </a:p>
        </p:txBody>
      </p:sp>
    </p:spTree>
    <p:extLst>
      <p:ext uri="{BB962C8B-B14F-4D97-AF65-F5344CB8AC3E}">
        <p14:creationId xmlns:p14="http://schemas.microsoft.com/office/powerpoint/2010/main" val="289002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4F70-B809-4C2A-AE89-BB4D9B050AE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62E6DB-76B6-4498-8D71-E62724108522}"/>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5B62BBF7-993F-4B93-95AA-3BA6F428618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4E50F5F1-1BC0-476E-A4EF-23F19F2EB33F}"/>
              </a:ext>
            </a:extLst>
          </p:cNvPr>
          <p:cNvSpPr>
            <a:spLocks noGrp="1"/>
          </p:cNvSpPr>
          <p:nvPr>
            <p:ph type="sldNum" sz="quarter" idx="12"/>
          </p:nvPr>
        </p:nvSpPr>
        <p:spPr/>
        <p:txBody>
          <a:bodyPr/>
          <a:lstStyle/>
          <a:p>
            <a:pPr>
              <a:defRPr/>
            </a:pPr>
            <a:fld id="{EA89950C-F960-494B-8332-BACE3F02B25A}" type="slidenum">
              <a:rPr lang="en-GB" altLang="en-US" smtClean="0"/>
              <a:pPr>
                <a:defRPr/>
              </a:pPr>
              <a:t>‹#›</a:t>
            </a:fld>
            <a:endParaRPr lang="en-GB" altLang="en-US"/>
          </a:p>
        </p:txBody>
      </p:sp>
    </p:spTree>
    <p:extLst>
      <p:ext uri="{BB962C8B-B14F-4D97-AF65-F5344CB8AC3E}">
        <p14:creationId xmlns:p14="http://schemas.microsoft.com/office/powerpoint/2010/main" val="152987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721A3-DE04-4B30-8C39-849471D97CAC}"/>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6E908AA2-753B-4744-9783-BBF538498AF4}"/>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AD0A969-F139-4CD5-862F-947ED9781FED}"/>
              </a:ext>
            </a:extLst>
          </p:cNvPr>
          <p:cNvSpPr>
            <a:spLocks noGrp="1"/>
          </p:cNvSpPr>
          <p:nvPr>
            <p:ph type="sldNum" sz="quarter" idx="12"/>
          </p:nvPr>
        </p:nvSpPr>
        <p:spPr/>
        <p:txBody>
          <a:bodyPr/>
          <a:lstStyle/>
          <a:p>
            <a:pPr>
              <a:defRPr/>
            </a:pPr>
            <a:fld id="{22FEA832-A6AE-4E78-BBE9-18366D9CFBC2}" type="slidenum">
              <a:rPr lang="en-GB" altLang="en-US" smtClean="0"/>
              <a:pPr>
                <a:defRPr/>
              </a:pPr>
              <a:t>‹#›</a:t>
            </a:fld>
            <a:endParaRPr lang="en-GB" altLang="en-US"/>
          </a:p>
        </p:txBody>
      </p:sp>
    </p:spTree>
    <p:extLst>
      <p:ext uri="{BB962C8B-B14F-4D97-AF65-F5344CB8AC3E}">
        <p14:creationId xmlns:p14="http://schemas.microsoft.com/office/powerpoint/2010/main" val="372314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E15D-2854-4C12-8F24-42FC98E76C8C}"/>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8D6F1A4-6545-48F4-B4FE-67159C0E19C5}"/>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6A9DA3A-931D-4C44-A363-880A26058EA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8EE96C-9C19-4A39-A358-2C659C1D204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4B4BB42-803B-496C-A4EE-FB9AB303B4F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2F4BC-E10F-4E6A-AC39-937C255BF231}"/>
              </a:ext>
            </a:extLst>
          </p:cNvPr>
          <p:cNvSpPr>
            <a:spLocks noGrp="1"/>
          </p:cNvSpPr>
          <p:nvPr>
            <p:ph type="sldNum" sz="quarter" idx="12"/>
          </p:nvPr>
        </p:nvSpPr>
        <p:spPr/>
        <p:txBody>
          <a:bodyPr/>
          <a:lstStyle/>
          <a:p>
            <a:pPr>
              <a:defRPr/>
            </a:pPr>
            <a:fld id="{8747A975-8FA5-4E55-960C-663ABF069E4B}" type="slidenum">
              <a:rPr lang="en-GB" altLang="en-US" smtClean="0"/>
              <a:pPr>
                <a:defRPr/>
              </a:pPr>
              <a:t>‹#›</a:t>
            </a:fld>
            <a:endParaRPr lang="en-GB" altLang="en-US"/>
          </a:p>
        </p:txBody>
      </p:sp>
    </p:spTree>
    <p:extLst>
      <p:ext uri="{BB962C8B-B14F-4D97-AF65-F5344CB8AC3E}">
        <p14:creationId xmlns:p14="http://schemas.microsoft.com/office/powerpoint/2010/main" val="69856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B3B2-F5BE-4E8C-B534-BD05A90140B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E76A587-BD4A-4D67-9383-22E61D3E0840}"/>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EE05BF78-BBA5-482E-881C-2BEFCEFE82F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DED3DA-6328-42F7-9772-313E1945ECA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70EF7E6-8603-4D2C-BC4B-39764680F5E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BDC209-97B1-4C28-A1B3-E345642DEC2C}"/>
              </a:ext>
            </a:extLst>
          </p:cNvPr>
          <p:cNvSpPr>
            <a:spLocks noGrp="1"/>
          </p:cNvSpPr>
          <p:nvPr>
            <p:ph type="sldNum" sz="quarter" idx="12"/>
          </p:nvPr>
        </p:nvSpPr>
        <p:spPr/>
        <p:txBody>
          <a:bodyPr/>
          <a:lstStyle/>
          <a:p>
            <a:pPr>
              <a:defRPr/>
            </a:pPr>
            <a:fld id="{E92F6AE3-965C-4549-B78A-B228D0AC5637}" type="slidenum">
              <a:rPr lang="en-GB" altLang="en-US" smtClean="0"/>
              <a:pPr>
                <a:defRPr/>
              </a:pPr>
              <a:t>‹#›</a:t>
            </a:fld>
            <a:endParaRPr lang="en-GB" altLang="en-US"/>
          </a:p>
        </p:txBody>
      </p:sp>
    </p:spTree>
    <p:extLst>
      <p:ext uri="{BB962C8B-B14F-4D97-AF65-F5344CB8AC3E}">
        <p14:creationId xmlns:p14="http://schemas.microsoft.com/office/powerpoint/2010/main" val="38853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062B0-CA3A-4DE4-BF60-A978F4734240}"/>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D684E3D-0147-49FB-810C-58630EEAC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B51C0C-74FC-4C9B-83FC-B62973961A0D}"/>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22A19FD-2E16-43A8-B64C-C4F7B5010F3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F0FD751-A9E0-47BE-89A1-15AA161B189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A8A0BD3-8906-4742-8599-DF7C93EAD45E}" type="slidenum">
              <a:rPr lang="en-GB" altLang="en-US" smtClean="0"/>
              <a:pPr>
                <a:defRPr/>
              </a:pPr>
              <a:t>‹#›</a:t>
            </a:fld>
            <a:endParaRPr lang="en-GB" altLang="en-US"/>
          </a:p>
        </p:txBody>
      </p:sp>
    </p:spTree>
    <p:extLst>
      <p:ext uri="{BB962C8B-B14F-4D97-AF65-F5344CB8AC3E}">
        <p14:creationId xmlns:p14="http://schemas.microsoft.com/office/powerpoint/2010/main" val="344759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7CFD8D2-76A8-4656-87F2-9BD95F4C4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AFDC763-F69E-47F2-9814-5F47EC779A96}" type="slidenum">
              <a:rPr lang="en-GB" altLang="en-US" sz="1400">
                <a:latin typeface="Arial" panose="020B0604020202020204" pitchFamily="34" charset="0"/>
                <a:cs typeface="Arial" panose="020B0604020202020204" pitchFamily="34" charset="0"/>
              </a:rPr>
              <a:pPr>
                <a:spcBef>
                  <a:spcPct val="0"/>
                </a:spcBef>
                <a:buFontTx/>
                <a:buNone/>
              </a:pPr>
              <a:t>1</a:t>
            </a:fld>
            <a:endParaRPr lang="en-GB" altLang="en-US" sz="1400">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918E50E4-9026-4C74-B0AF-C14CB01461AF}"/>
              </a:ext>
            </a:extLst>
          </p:cNvPr>
          <p:cNvSpPr>
            <a:spLocks noGrp="1" noChangeArrowheads="1"/>
          </p:cNvSpPr>
          <p:nvPr>
            <p:ph type="ctrTitle"/>
          </p:nvPr>
        </p:nvSpPr>
        <p:spPr>
          <a:xfrm>
            <a:off x="1014620" y="136523"/>
            <a:ext cx="9650411" cy="1995488"/>
          </a:xfrm>
        </p:spPr>
        <p:txBody>
          <a:bodyPr/>
          <a:lstStyle/>
          <a:p>
            <a:pPr eaLnBrk="1" hangingPunct="1"/>
            <a:r>
              <a:rPr lang="en-US" altLang="en-US" b="1" u="sng" dirty="0">
                <a:solidFill>
                  <a:srgbClr val="171BAD"/>
                </a:solidFill>
                <a:latin typeface="Times New Roman" panose="02020603050405020304" pitchFamily="18" charset="0"/>
                <a:cs typeface="Times New Roman" panose="02020603050405020304" pitchFamily="18" charset="0"/>
              </a:rPr>
              <a:t>MATH221</a:t>
            </a:r>
            <a:br>
              <a:rPr lang="en-US" altLang="en-US" b="1" dirty="0">
                <a:solidFill>
                  <a:schemeClr val="folHlink"/>
                </a:solidFill>
                <a:latin typeface="Times New Roman" panose="02020603050405020304" pitchFamily="18" charset="0"/>
                <a:cs typeface="Times New Roman" panose="02020603050405020304" pitchFamily="18" charset="0"/>
              </a:rPr>
            </a:br>
            <a:r>
              <a:rPr lang="en-US" altLang="en-US" b="1" dirty="0">
                <a:solidFill>
                  <a:srgbClr val="171BAD"/>
                </a:solidFill>
                <a:latin typeface="Times New Roman" panose="02020603050405020304" pitchFamily="18" charset="0"/>
                <a:cs typeface="Times New Roman" panose="02020603050405020304" pitchFamily="18" charset="0"/>
              </a:rPr>
              <a:t>Mathematics for Computer Science</a:t>
            </a:r>
            <a:endParaRPr lang="en-GB" altLang="en-US" b="1" dirty="0">
              <a:solidFill>
                <a:srgbClr val="171BAD"/>
              </a:solidFill>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39CEFFF-1C1A-4318-81FC-43EDFF82341B}"/>
              </a:ext>
            </a:extLst>
          </p:cNvPr>
          <p:cNvSpPr txBox="1">
            <a:spLocks noChangeArrowheads="1"/>
          </p:cNvSpPr>
          <p:nvPr/>
        </p:nvSpPr>
        <p:spPr bwMode="auto">
          <a:xfrm>
            <a:off x="1559626" y="3619976"/>
            <a:ext cx="8783638" cy="1470025"/>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Arial" pitchFamily="-109" charset="0"/>
                <a:cs typeface="+mj-cs"/>
              </a:defRPr>
            </a:lvl1pPr>
            <a:lvl2pPr algn="ctr" rtl="0" eaLnBrk="0" fontAlgn="base" hangingPunct="0">
              <a:spcBef>
                <a:spcPct val="0"/>
              </a:spcBef>
              <a:spcAft>
                <a:spcPct val="0"/>
              </a:spcAft>
              <a:defRPr sz="4400">
                <a:solidFill>
                  <a:schemeClr val="tx2"/>
                </a:solidFill>
                <a:latin typeface="Arial" charset="0"/>
                <a:ea typeface="Arial" pitchFamily="-109"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109"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109"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109"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eaLnBrk="1" hangingPunct="1">
              <a:defRPr/>
            </a:pPr>
            <a:r>
              <a:rPr lang="en-US" altLang="en-US" b="1" kern="0" dirty="0">
                <a:solidFill>
                  <a:srgbClr val="0070C0"/>
                </a:solidFill>
                <a:latin typeface="Times New Roman" panose="02020603050405020304" pitchFamily="18" charset="0"/>
                <a:cs typeface="Times New Roman" panose="02020603050405020304" pitchFamily="18" charset="0"/>
              </a:rPr>
              <a:t>Unit 2</a:t>
            </a:r>
          </a:p>
          <a:p>
            <a:pPr eaLnBrk="1" hangingPunct="1">
              <a:defRPr/>
            </a:pPr>
            <a:r>
              <a:rPr lang="en-US" altLang="en-US" sz="6000" b="1" kern="0" dirty="0">
                <a:solidFill>
                  <a:srgbClr val="0070C0"/>
                </a:solidFill>
                <a:latin typeface="Times New Roman" panose="02020603050405020304" pitchFamily="18" charset="0"/>
                <a:cs typeface="Times New Roman" panose="02020603050405020304" pitchFamily="18" charset="0"/>
              </a:rPr>
              <a:t>Methods of Proof</a:t>
            </a:r>
            <a:endParaRPr lang="en-GB" altLang="en-US" sz="6000" b="1" kern="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2E395B97-07C2-466E-948C-73818AF264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7741128-D047-44DD-A04E-2C1D92D09F64}" type="slidenum">
              <a:rPr lang="en-GB" altLang="en-US" sz="1400">
                <a:latin typeface="Arial" panose="020B0604020202020204" pitchFamily="34" charset="0"/>
                <a:cs typeface="Arial" panose="020B0604020202020204" pitchFamily="34" charset="0"/>
              </a:rPr>
              <a:pPr>
                <a:spcBef>
                  <a:spcPct val="0"/>
                </a:spcBef>
                <a:buFontTx/>
                <a:buNone/>
              </a:pPr>
              <a:t>10</a:t>
            </a:fld>
            <a:endParaRPr lang="en-GB" altLang="en-US" sz="1400">
              <a:latin typeface="Arial" panose="020B0604020202020204" pitchFamily="34" charset="0"/>
              <a:cs typeface="Arial" panose="020B0604020202020204" pitchFamily="34" charset="0"/>
            </a:endParaRPr>
          </a:p>
        </p:txBody>
      </p:sp>
      <p:sp>
        <p:nvSpPr>
          <p:cNvPr id="28675" name="Rectangle 2">
            <a:extLst>
              <a:ext uri="{FF2B5EF4-FFF2-40B4-BE49-F238E27FC236}">
                <a16:creationId xmlns:a16="http://schemas.microsoft.com/office/drawing/2014/main" id="{311B9BCE-9A39-43C4-B038-1CC4CC053D44}"/>
              </a:ext>
            </a:extLst>
          </p:cNvPr>
          <p:cNvSpPr>
            <a:spLocks noGrp="1" noChangeArrowheads="1"/>
          </p:cNvSpPr>
          <p:nvPr>
            <p:ph type="title"/>
          </p:nvPr>
        </p:nvSpPr>
        <p:spPr>
          <a:xfrm>
            <a:off x="1636714" y="0"/>
            <a:ext cx="8918575" cy="833438"/>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Methods of Proof - Types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2772" name="Rectangle 3">
            <a:extLst>
              <a:ext uri="{FF2B5EF4-FFF2-40B4-BE49-F238E27FC236}">
                <a16:creationId xmlns:a16="http://schemas.microsoft.com/office/drawing/2014/main" id="{FCEF715D-F9DF-452A-A78B-8B79F36293F4}"/>
              </a:ext>
            </a:extLst>
          </p:cNvPr>
          <p:cNvSpPr>
            <a:spLocks noGrp="1" noChangeArrowheads="1"/>
          </p:cNvSpPr>
          <p:nvPr>
            <p:ph type="body" idx="1"/>
          </p:nvPr>
        </p:nvSpPr>
        <p:spPr>
          <a:xfrm>
            <a:off x="1636714" y="833439"/>
            <a:ext cx="8918575" cy="5781675"/>
          </a:xfrm>
        </p:spPr>
        <p:txBody>
          <a:bodyPr/>
          <a:lstStyle/>
          <a:p>
            <a:pPr marL="0" indent="0">
              <a:buNone/>
              <a:tabLst>
                <a:tab pos="533400" algn="l"/>
              </a:tabLst>
              <a:defRPr/>
            </a:pPr>
            <a:r>
              <a:rPr lang="en-US" altLang="en-US" sz="2400" dirty="0">
                <a:sym typeface="Symbol" panose="05050102010706020507" pitchFamily="18" charset="2"/>
              </a:rPr>
              <a:t>(</a:t>
            </a:r>
            <a:r>
              <a:rPr lang="en-US" altLang="en-US" sz="2400" dirty="0" err="1">
                <a:sym typeface="Symbol" panose="05050102010706020507" pitchFamily="18" charset="2"/>
              </a:rPr>
              <a:t>i</a:t>
            </a:r>
            <a:r>
              <a:rPr lang="en-US" altLang="en-US" sz="2400" dirty="0">
                <a:sym typeface="Symbol" panose="05050102010706020507" pitchFamily="18" charset="2"/>
              </a:rPr>
              <a:t>)	Proving for one Value</a:t>
            </a:r>
          </a:p>
          <a:p>
            <a:pPr marL="514350" indent="-514350">
              <a:buFontTx/>
              <a:buAutoNum type="romanLcParenBoth" startAt="2"/>
              <a:defRPr/>
            </a:pPr>
            <a:r>
              <a:rPr lang="en-US" altLang="en-US" sz="2400" dirty="0">
                <a:sym typeface="Symbol" panose="05050102010706020507" pitchFamily="18" charset="2"/>
              </a:rPr>
              <a:t>Method of Exhaustion: this method will show for each x in D, P(x) is true</a:t>
            </a:r>
          </a:p>
          <a:p>
            <a:pPr marL="0" indent="0">
              <a:buFontTx/>
              <a:buAutoNum type="romanLcParenBoth" startAt="2"/>
              <a:defRPr/>
            </a:pPr>
            <a:r>
              <a:rPr lang="en-US" altLang="en-US" sz="2400" dirty="0">
                <a:sym typeface="Symbol" panose="05050102010706020507" pitchFamily="18" charset="2"/>
              </a:rPr>
              <a:t> Generalized Proof: there are three methods for generalized proof:</a:t>
            </a:r>
          </a:p>
          <a:p>
            <a:pPr marL="938213" lvl="1" indent="-136525">
              <a:buFont typeface="Wingdings" panose="05000000000000000000" pitchFamily="2" charset="2"/>
              <a:buChar char="Ø"/>
              <a:defRPr/>
            </a:pPr>
            <a:r>
              <a:rPr lang="en-US" altLang="en-US" sz="2400" dirty="0">
                <a:sym typeface="Symbol" panose="05050102010706020507" pitchFamily="18" charset="2"/>
              </a:rPr>
              <a:t>Method 1: Direct Proof</a:t>
            </a:r>
          </a:p>
          <a:p>
            <a:pPr marL="938213" lvl="1" indent="-136525">
              <a:buFont typeface="Wingdings" panose="05000000000000000000" pitchFamily="2" charset="2"/>
              <a:buChar char="Ø"/>
              <a:defRPr/>
            </a:pPr>
            <a:r>
              <a:rPr lang="en-US" altLang="en-US" sz="2400" dirty="0">
                <a:sym typeface="Symbol" panose="05050102010706020507" pitchFamily="18" charset="2"/>
              </a:rPr>
              <a:t>Method 2: Indirect Proof</a:t>
            </a:r>
          </a:p>
          <a:p>
            <a:pPr marL="1487488" lvl="2" indent="-285750">
              <a:buFont typeface="Wingdings" panose="05000000000000000000" pitchFamily="2" charset="2"/>
              <a:buChar char="q"/>
              <a:defRPr/>
            </a:pPr>
            <a:r>
              <a:rPr lang="en-US" altLang="en-US" sz="2400" dirty="0">
                <a:sym typeface="Symbol" panose="05050102010706020507" pitchFamily="18" charset="2"/>
              </a:rPr>
              <a:t>Proof by Contradiction</a:t>
            </a:r>
          </a:p>
          <a:p>
            <a:pPr marL="1487488" lvl="2" indent="-285750">
              <a:buFont typeface="Wingdings" panose="05000000000000000000" pitchFamily="2" charset="2"/>
              <a:buChar char="q"/>
              <a:defRPr/>
            </a:pPr>
            <a:r>
              <a:rPr lang="en-US" altLang="en-US" sz="2400" dirty="0">
                <a:sym typeface="Symbol" panose="05050102010706020507" pitchFamily="18" charset="2"/>
              </a:rPr>
              <a:t>Proof by Contrapositive </a:t>
            </a:r>
          </a:p>
          <a:p>
            <a:pPr marL="938213" lvl="1" indent="-136525">
              <a:buFont typeface="Wingdings" panose="05000000000000000000" pitchFamily="2" charset="2"/>
              <a:buChar char="Ø"/>
              <a:defRPr/>
            </a:pPr>
            <a:r>
              <a:rPr lang="en-US" altLang="en-US" sz="2400" dirty="0">
                <a:sym typeface="Symbol" panose="05050102010706020507" pitchFamily="18" charset="2"/>
              </a:rPr>
              <a:t>Method 3: Proof by Cases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1ACC7D72-A683-4552-B170-6B4A7DC1E5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495D71-3355-40DA-A700-925F8BDCF3F3}" type="slidenum">
              <a:rPr lang="en-GB" altLang="en-US" sz="1400">
                <a:latin typeface="Arial" panose="020B0604020202020204" pitchFamily="34" charset="0"/>
                <a:cs typeface="Arial" panose="020B0604020202020204" pitchFamily="34" charset="0"/>
              </a:rPr>
              <a:pPr>
                <a:spcBef>
                  <a:spcPct val="0"/>
                </a:spcBef>
                <a:buFontTx/>
                <a:buNone/>
              </a:pPr>
              <a:t>11</a:t>
            </a:fld>
            <a:endParaRPr lang="en-GB" altLang="en-US" sz="1400">
              <a:latin typeface="Arial" panose="020B0604020202020204" pitchFamily="34" charset="0"/>
              <a:cs typeface="Arial" panose="020B0604020202020204" pitchFamily="34" charset="0"/>
            </a:endParaRPr>
          </a:p>
        </p:txBody>
      </p:sp>
      <p:sp>
        <p:nvSpPr>
          <p:cNvPr id="29699" name="Rectangle 2">
            <a:extLst>
              <a:ext uri="{FF2B5EF4-FFF2-40B4-BE49-F238E27FC236}">
                <a16:creationId xmlns:a16="http://schemas.microsoft.com/office/drawing/2014/main" id="{5D196C1B-0420-43E8-A96A-858486D8E5FD}"/>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Proving </a:t>
            </a:r>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Statements</a:t>
            </a:r>
          </a:p>
        </p:txBody>
      </p:sp>
      <p:sp>
        <p:nvSpPr>
          <p:cNvPr id="382979" name="Rectangle 3">
            <a:extLst>
              <a:ext uri="{FF2B5EF4-FFF2-40B4-BE49-F238E27FC236}">
                <a16:creationId xmlns:a16="http://schemas.microsoft.com/office/drawing/2014/main" id="{9CC6234E-0FDC-4F2C-BFEB-10AC693E3E4F}"/>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The statement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is true if and only if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is true for at least one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D</a:t>
            </a:r>
            <a:r>
              <a:rPr lang="en-US" altLang="en-US" sz="2400" dirty="0">
                <a:sym typeface="Symbol" panose="05050102010706020507" pitchFamily="18" charset="2"/>
              </a:rPr>
              <a:t>.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To prove this kind of statement, we need to find one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that makes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true – use the method, </a:t>
            </a:r>
            <a:r>
              <a:rPr lang="en-US" altLang="en-US" sz="2400" b="1" dirty="0">
                <a:sym typeface="Symbol" panose="05050102010706020507" pitchFamily="18" charset="2"/>
              </a:rPr>
              <a:t>proving for one value </a:t>
            </a:r>
            <a:r>
              <a:rPr lang="en-US" altLang="en-US" sz="2400" dirty="0">
                <a:sym typeface="Symbol" panose="05050102010706020507" pitchFamily="18" charset="2"/>
              </a:rPr>
              <a:t>.</a:t>
            </a:r>
            <a:r>
              <a:rPr lang="en-US"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2979">
                                            <p:txEl>
                                              <p:pRg st="2" end="2"/>
                                            </p:txEl>
                                          </p:spTgt>
                                        </p:tgtEl>
                                        <p:attrNameLst>
                                          <p:attrName>style.visibility</p:attrName>
                                        </p:attrNameLst>
                                      </p:cBhvr>
                                      <p:to>
                                        <p:strVal val="visible"/>
                                      </p:to>
                                    </p:set>
                                    <p:animEffect transition="in" filter="box(in)">
                                      <p:cBhvr>
                                        <p:cTn id="7"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08B06452-5540-43CD-A842-D9C807D5C7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9147A48-4E2C-4214-961A-7F87210E4692}" type="slidenum">
              <a:rPr lang="en-GB" altLang="en-US" sz="1400">
                <a:latin typeface="Arial" panose="020B0604020202020204" pitchFamily="34" charset="0"/>
                <a:cs typeface="Arial" panose="020B0604020202020204" pitchFamily="34" charset="0"/>
              </a:rPr>
              <a:pPr>
                <a:spcBef>
                  <a:spcPct val="0"/>
                </a:spcBef>
                <a:buFontTx/>
                <a:buNone/>
              </a:pPr>
              <a:t>12</a:t>
            </a:fld>
            <a:endParaRPr lang="en-GB" altLang="en-US" sz="1400">
              <a:latin typeface="Arial" panose="020B0604020202020204" pitchFamily="34" charset="0"/>
              <a:cs typeface="Arial" panose="020B0604020202020204" pitchFamily="34" charset="0"/>
            </a:endParaRPr>
          </a:p>
        </p:txBody>
      </p:sp>
      <p:sp>
        <p:nvSpPr>
          <p:cNvPr id="30723" name="Rectangle 2">
            <a:extLst>
              <a:ext uri="{FF2B5EF4-FFF2-40B4-BE49-F238E27FC236}">
                <a16:creationId xmlns:a16="http://schemas.microsoft.com/office/drawing/2014/main" id="{087DFC41-A6EC-479E-922B-B1F8E7EB7323}"/>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Proving </a:t>
            </a:r>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Statements: Example</a:t>
            </a:r>
          </a:p>
        </p:txBody>
      </p:sp>
      <p:sp>
        <p:nvSpPr>
          <p:cNvPr id="384003" name="Rectangle 3">
            <a:extLst>
              <a:ext uri="{FF2B5EF4-FFF2-40B4-BE49-F238E27FC236}">
                <a16:creationId xmlns:a16="http://schemas.microsoft.com/office/drawing/2014/main" id="{D2E6FCB6-79FB-4813-998C-BBE7BE1DC76A}"/>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Prove that there exists an even integer that can be written two ways as the sum of two primes. </a:t>
            </a:r>
          </a:p>
          <a:p>
            <a:pPr marL="0" indent="0">
              <a:buNone/>
            </a:pPr>
            <a:endParaRPr lang="en-US" altLang="en-US" sz="2400" dirty="0"/>
          </a:p>
          <a:p>
            <a:pPr marL="0" indent="0">
              <a:buNone/>
            </a:pPr>
            <a:r>
              <a:rPr lang="en-US" altLang="en-US" sz="2400" i="1" dirty="0"/>
              <a:t>Essentially, to find the appropriate number, we have to</a:t>
            </a:r>
            <a:r>
              <a:rPr lang="en-US" altLang="en-US" sz="2400" dirty="0"/>
              <a:t> “</a:t>
            </a:r>
            <a:r>
              <a:rPr lang="en-US" altLang="en-US" sz="2400" i="1" dirty="0"/>
              <a:t>guess</a:t>
            </a:r>
            <a:r>
              <a:rPr lang="en-US" altLang="en-US" sz="2400" dirty="0"/>
              <a:t>”.</a:t>
            </a:r>
          </a:p>
          <a:p>
            <a:pPr marL="0" indent="0">
              <a:buNone/>
            </a:pPr>
            <a:endParaRPr lang="en-US" altLang="en-US" sz="2400" dirty="0"/>
          </a:p>
          <a:p>
            <a:pPr marL="0" indent="0">
              <a:buNone/>
            </a:pPr>
            <a:r>
              <a:rPr lang="en-US" altLang="en-US" sz="2400" dirty="0"/>
              <a:t>Consider 	14 = 7 + 7 	[7 is prime];</a:t>
            </a:r>
          </a:p>
          <a:p>
            <a:pPr marL="0" indent="0">
              <a:buNone/>
            </a:pPr>
            <a:r>
              <a:rPr lang="en-US" altLang="en-US" sz="2400" dirty="0"/>
              <a:t>and 		14 = 3 + 11 	[3 and 11 are prime.]   </a:t>
            </a:r>
          </a:p>
          <a:p>
            <a:pPr marL="0" indent="0">
              <a:buNone/>
            </a:pPr>
            <a:endParaRPr lang="en-US" altLang="en-US" sz="2400" dirty="0"/>
          </a:p>
          <a:p>
            <a:pPr marL="0" indent="0">
              <a:buNone/>
            </a:pPr>
            <a:r>
              <a:rPr lang="en-US" altLang="en-US" sz="2400" dirty="0"/>
              <a:t>Therefore, there exists an even integer that can be written two ways as the sum of two primes.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4003">
                                            <p:txEl>
                                              <p:pRg st="4" end="4"/>
                                            </p:txEl>
                                          </p:spTgt>
                                        </p:tgtEl>
                                        <p:attrNameLst>
                                          <p:attrName>style.visibility</p:attrName>
                                        </p:attrNameLst>
                                      </p:cBhvr>
                                      <p:to>
                                        <p:strVal val="visible"/>
                                      </p:to>
                                    </p:set>
                                    <p:animEffect transition="in" filter="box(in)">
                                      <p:cBhvr>
                                        <p:cTn id="12" dur="500"/>
                                        <p:tgtEl>
                                          <p:spTgt spid="38400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4003">
                                            <p:txEl>
                                              <p:pRg st="5" end="5"/>
                                            </p:txEl>
                                          </p:spTgt>
                                        </p:tgtEl>
                                        <p:attrNameLst>
                                          <p:attrName>style.visibility</p:attrName>
                                        </p:attrNameLst>
                                      </p:cBhvr>
                                      <p:to>
                                        <p:strVal val="visible"/>
                                      </p:to>
                                    </p:set>
                                    <p:animEffect transition="in" filter="box(in)">
                                      <p:cBhvr>
                                        <p:cTn id="17" dur="500"/>
                                        <p:tgtEl>
                                          <p:spTgt spid="38400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84003">
                                            <p:txEl>
                                              <p:pRg st="7" end="7"/>
                                            </p:txEl>
                                          </p:spTgt>
                                        </p:tgtEl>
                                        <p:attrNameLst>
                                          <p:attrName>style.visibility</p:attrName>
                                        </p:attrNameLst>
                                      </p:cBhvr>
                                      <p:to>
                                        <p:strVal val="visible"/>
                                      </p:to>
                                    </p:set>
                                    <p:animEffect transition="in" filter="box(in)">
                                      <p:cBhvr>
                                        <p:cTn id="22" dur="500"/>
                                        <p:tgtEl>
                                          <p:spTgt spid="384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114BDD34-6B0E-4540-B8AD-B5B24F5A06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5103F6A-C66E-4A8B-89A6-5D31CC931230}" type="slidenum">
              <a:rPr lang="en-GB" altLang="en-US" sz="1400">
                <a:latin typeface="Arial" panose="020B0604020202020204" pitchFamily="34" charset="0"/>
                <a:cs typeface="Arial" panose="020B0604020202020204" pitchFamily="34" charset="0"/>
              </a:rPr>
              <a:pPr>
                <a:spcBef>
                  <a:spcPct val="0"/>
                </a:spcBef>
                <a:buFontTx/>
                <a:buNone/>
              </a:pPr>
              <a:t>13</a:t>
            </a:fld>
            <a:endParaRPr lang="en-GB" altLang="en-US" sz="1400">
              <a:latin typeface="Arial" panose="020B0604020202020204" pitchFamily="34" charset="0"/>
              <a:cs typeface="Arial" panose="020B0604020202020204" pitchFamily="34" charset="0"/>
            </a:endParaRPr>
          </a:p>
        </p:txBody>
      </p:sp>
      <p:sp>
        <p:nvSpPr>
          <p:cNvPr id="32771" name="Rectangle 2">
            <a:extLst>
              <a:ext uri="{FF2B5EF4-FFF2-40B4-BE49-F238E27FC236}">
                <a16:creationId xmlns:a16="http://schemas.microsoft.com/office/drawing/2014/main" id="{7E29EAB7-382F-4B40-AC68-7F3B2862F9DE}"/>
              </a:ext>
            </a:extLst>
          </p:cNvPr>
          <p:cNvSpPr>
            <a:spLocks noGrp="1" noChangeArrowheads="1"/>
          </p:cNvSpPr>
          <p:nvPr>
            <p:ph type="title"/>
          </p:nvPr>
        </p:nvSpPr>
        <p:spPr>
          <a:xfrm>
            <a:off x="1981200" y="463550"/>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86051" name="Rectangle 3">
            <a:extLst>
              <a:ext uri="{FF2B5EF4-FFF2-40B4-BE49-F238E27FC236}">
                <a16:creationId xmlns:a16="http://schemas.microsoft.com/office/drawing/2014/main" id="{D414F21B-C002-4537-B528-B7538CCF0F44}"/>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1.	Prove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+ 5 = 0.</a:t>
            </a:r>
          </a:p>
          <a:p>
            <a:pPr marL="0" indent="0">
              <a:buNone/>
            </a:pP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	Let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-5,</a:t>
            </a:r>
          </a:p>
          <a:p>
            <a:pPr marL="0" indent="0">
              <a:buNone/>
            </a:pPr>
            <a:r>
              <a:rPr lang="en-US" altLang="zh-CN" sz="2400" dirty="0">
                <a:ea typeface="宋体" panose="02010600030101010101" pitchFamily="2" charset="-122"/>
                <a:sym typeface="Symbol" panose="05050102010706020507" pitchFamily="18" charset="2"/>
              </a:rPr>
              <a:t>	then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+ 5 = 0.</a:t>
            </a:r>
          </a:p>
          <a:p>
            <a:pPr marL="0" indent="0">
              <a:buNone/>
            </a:pPr>
            <a:r>
              <a:rPr lang="en-US" altLang="zh-CN" sz="2400" dirty="0">
                <a:ea typeface="宋体" panose="02010600030101010101" pitchFamily="2" charset="-122"/>
                <a:sym typeface="Symbol" panose="05050102010706020507" pitchFamily="18" charset="2"/>
              </a:rPr>
              <a:t>	Therefore,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+ 5 = 0.</a:t>
            </a:r>
          </a:p>
          <a:p>
            <a:pPr marL="0" indent="0">
              <a:buNone/>
            </a:pPr>
            <a:endParaRPr lang="en-US" altLang="en-US" sz="2400" dirty="0">
              <a:ea typeface="宋体" panose="02010600030101010101" pitchFamily="2" charset="-122"/>
              <a:sym typeface="Symbol" panose="05050102010706020507" pitchFamily="18" charset="2"/>
            </a:endParaRPr>
          </a:p>
          <a:p>
            <a:pPr marL="0" indent="0">
              <a:buNone/>
            </a:pPr>
            <a:endParaRPr lang="en-US" altLang="en-US" sz="2400" dirty="0">
              <a:ea typeface="宋体" panose="02010600030101010101" pitchFamily="2" charset="-122"/>
              <a:sym typeface="Symbol" panose="05050102010706020507" pitchFamily="18" charset="2"/>
            </a:endParaRPr>
          </a:p>
          <a:p>
            <a:pPr marL="0" indent="0">
              <a:buNone/>
            </a:pPr>
            <a:endParaRPr lang="en-US" altLang="en-US" sz="2400" dirty="0">
              <a:ea typeface="宋体" panose="02010600030101010101" pitchFamily="2" charset="-122"/>
              <a:sym typeface="Symbol" panose="05050102010706020507" pitchFamily="18" charset="2"/>
            </a:endParaRPr>
          </a:p>
          <a:p>
            <a:pPr marL="0" indent="0">
              <a:buNone/>
            </a:pPr>
            <a:endParaRPr lang="en-US" altLang="en-US" sz="240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6051">
                                            <p:txEl>
                                              <p:pRg st="2" end="2"/>
                                            </p:txEl>
                                          </p:spTgt>
                                        </p:tgtEl>
                                        <p:attrNameLst>
                                          <p:attrName>style.visibility</p:attrName>
                                        </p:attrNameLst>
                                      </p:cBhvr>
                                      <p:to>
                                        <p:strVal val="visible"/>
                                      </p:to>
                                    </p:set>
                                    <p:animEffect transition="in" filter="box(in)">
                                      <p:cBhvr>
                                        <p:cTn id="7" dur="500"/>
                                        <p:tgtEl>
                                          <p:spTgt spid="3860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6051">
                                            <p:txEl>
                                              <p:pRg st="3" end="3"/>
                                            </p:txEl>
                                          </p:spTgt>
                                        </p:tgtEl>
                                        <p:attrNameLst>
                                          <p:attrName>style.visibility</p:attrName>
                                        </p:attrNameLst>
                                      </p:cBhvr>
                                      <p:to>
                                        <p:strVal val="visible"/>
                                      </p:to>
                                    </p:set>
                                    <p:animEffect transition="in" filter="box(in)">
                                      <p:cBhvr>
                                        <p:cTn id="12" dur="500"/>
                                        <p:tgtEl>
                                          <p:spTgt spid="3860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6051">
                                            <p:txEl>
                                              <p:pRg st="4" end="4"/>
                                            </p:txEl>
                                          </p:spTgt>
                                        </p:tgtEl>
                                        <p:attrNameLst>
                                          <p:attrName>style.visibility</p:attrName>
                                        </p:attrNameLst>
                                      </p:cBhvr>
                                      <p:to>
                                        <p:strVal val="visible"/>
                                      </p:to>
                                    </p:set>
                                    <p:animEffect transition="in" filter="box(in)">
                                      <p:cBhvr>
                                        <p:cTn id="17"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0A9905E9-4276-4ACF-9623-1B7011F117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00B93EF-9F6F-4A7E-AA57-022787ADC330}" type="slidenum">
              <a:rPr lang="en-GB" altLang="en-US" sz="1400">
                <a:latin typeface="Arial" panose="020B0604020202020204" pitchFamily="34" charset="0"/>
                <a:cs typeface="Arial" panose="020B0604020202020204" pitchFamily="34" charset="0"/>
              </a:rPr>
              <a:pPr>
                <a:spcBef>
                  <a:spcPct val="0"/>
                </a:spcBef>
                <a:buFontTx/>
                <a:buNone/>
              </a:pPr>
              <a:t>14</a:t>
            </a:fld>
            <a:endParaRPr lang="en-GB" altLang="en-US" sz="1400">
              <a:latin typeface="Arial" panose="020B0604020202020204" pitchFamily="34" charset="0"/>
              <a:cs typeface="Arial" panose="020B0604020202020204" pitchFamily="34" charset="0"/>
            </a:endParaRPr>
          </a:p>
        </p:txBody>
      </p:sp>
      <p:sp>
        <p:nvSpPr>
          <p:cNvPr id="34819" name="Rectangle 2">
            <a:extLst>
              <a:ext uri="{FF2B5EF4-FFF2-40B4-BE49-F238E27FC236}">
                <a16:creationId xmlns:a16="http://schemas.microsoft.com/office/drawing/2014/main" id="{45484AC8-25AD-4B06-9A03-5822369BD6F3}"/>
              </a:ext>
            </a:extLst>
          </p:cNvPr>
          <p:cNvSpPr>
            <a:spLocks noGrp="1" noChangeArrowheads="1"/>
          </p:cNvSpPr>
          <p:nvPr>
            <p:ph type="title"/>
          </p:nvPr>
        </p:nvSpPr>
        <p:spPr>
          <a:xfrm>
            <a:off x="1981200" y="136525"/>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Proving </a:t>
            </a:r>
            <a:r>
              <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Statements</a:t>
            </a:r>
          </a:p>
        </p:txBody>
      </p:sp>
      <p:sp>
        <p:nvSpPr>
          <p:cNvPr id="34820" name="Rectangle 3">
            <a:extLst>
              <a:ext uri="{FF2B5EF4-FFF2-40B4-BE49-F238E27FC236}">
                <a16:creationId xmlns:a16="http://schemas.microsoft.com/office/drawing/2014/main" id="{5B91A947-149D-49DA-9EAF-20EBE261A6B6}"/>
              </a:ext>
            </a:extLst>
          </p:cNvPr>
          <p:cNvSpPr>
            <a:spLocks noGrp="1" noChangeArrowheads="1"/>
          </p:cNvSpPr>
          <p:nvPr>
            <p:ph type="body" idx="1"/>
          </p:nvPr>
        </p:nvSpPr>
        <p:spPr>
          <a:xfrm>
            <a:off x="641268" y="1371601"/>
            <a:ext cx="10996550" cy="4930775"/>
          </a:xfrm>
        </p:spPr>
        <p:txBody>
          <a:bodyPr/>
          <a:lstStyle/>
          <a:p>
            <a:pPr marL="0" indent="0">
              <a:buNone/>
            </a:pPr>
            <a:r>
              <a:rPr lang="en-US" altLang="en-US" sz="2400" dirty="0"/>
              <a:t>Most mathematical statements to be proved are </a:t>
            </a:r>
            <a:r>
              <a:rPr lang="en-US" altLang="en-US" sz="2400" dirty="0">
                <a:sym typeface="Symbol" panose="05050102010706020507" pitchFamily="18" charset="2"/>
              </a:rPr>
              <a:t> statements of the form</a:t>
            </a:r>
          </a:p>
          <a:p>
            <a:pPr marL="0" indent="0">
              <a:buNone/>
            </a:pP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D</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To prove such statement, if D is finite and small, we can use </a:t>
            </a:r>
            <a:r>
              <a:rPr lang="en-US" altLang="en-US" sz="2400" b="1" dirty="0">
                <a:sym typeface="Symbol" panose="05050102010706020507" pitchFamily="18" charset="2"/>
              </a:rPr>
              <a:t>Method of Exhaustion</a:t>
            </a:r>
            <a:r>
              <a:rPr lang="en-US" altLang="en-US" sz="2400" dirty="0">
                <a:sym typeface="Symbol" panose="05050102010706020507" pitchFamily="18" charset="2"/>
              </a:rPr>
              <a:t> that requires checking that P(x) is true for of every x in D. But this method is not useful when D is large, and impossible if D is an infinite set.</a:t>
            </a:r>
          </a:p>
          <a:p>
            <a:pPr marL="0" indent="0">
              <a:buNone/>
            </a:pPr>
            <a:r>
              <a:rPr lang="en-US" altLang="en-US" sz="2400" dirty="0"/>
              <a:t>Unfortunately, in most cases the method of exhaustion cannot be used. </a:t>
            </a:r>
          </a:p>
          <a:p>
            <a:pPr marL="0" indent="0">
              <a:buNone/>
            </a:pPr>
            <a:endParaRPr lang="en-US" altLang="en-US" sz="2400" dirty="0"/>
          </a:p>
          <a:p>
            <a:pPr marL="0" indent="0">
              <a:buNone/>
            </a:pPr>
            <a:r>
              <a:rPr lang="en-US" altLang="en-US" sz="2400" dirty="0"/>
              <a:t>For example, how long would it take to prove the statement for all even values of </a:t>
            </a:r>
            <a:r>
              <a:rPr lang="en-US" altLang="en-US" sz="2400" i="1" dirty="0">
                <a:sym typeface="Symbol" panose="05050102010706020507" pitchFamily="18" charset="2"/>
              </a:rPr>
              <a:t>n</a:t>
            </a:r>
            <a:r>
              <a:rPr lang="en-US" altLang="en-US" sz="2400" dirty="0">
                <a:sym typeface="Symbol" panose="05050102010706020507" pitchFamily="18" charset="2"/>
              </a:rPr>
              <a:t>  ℕ?</a:t>
            </a:r>
            <a:endParaRPr lang="en-US" altLang="en-US" sz="2400" dirty="0"/>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In this case, we have to use methods for generalized proof.</a:t>
            </a:r>
          </a:p>
        </p:txBody>
      </p:sp>
    </p:spTree>
    <p:extLst>
      <p:ext uri="{BB962C8B-B14F-4D97-AF65-F5344CB8AC3E}">
        <p14:creationId xmlns:p14="http://schemas.microsoft.com/office/powerpoint/2010/main" val="429221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2114730B-C706-4E55-A21D-9978723D91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12BC4FB-DC69-4B13-83FC-826AD4642802}" type="slidenum">
              <a:rPr lang="en-GB" altLang="en-US" sz="1400">
                <a:latin typeface="Arial" panose="020B0604020202020204" pitchFamily="34" charset="0"/>
                <a:cs typeface="Arial" panose="020B0604020202020204" pitchFamily="34" charset="0"/>
              </a:rPr>
              <a:pPr>
                <a:spcBef>
                  <a:spcPct val="0"/>
                </a:spcBef>
                <a:buFontTx/>
                <a:buNone/>
              </a:pPr>
              <a:t>15</a:t>
            </a:fld>
            <a:endParaRPr lang="en-GB" altLang="en-US" sz="1400">
              <a:latin typeface="Arial" panose="020B0604020202020204" pitchFamily="34" charset="0"/>
              <a:cs typeface="Arial" panose="020B0604020202020204" pitchFamily="34" charset="0"/>
            </a:endParaRPr>
          </a:p>
        </p:txBody>
      </p:sp>
      <p:sp>
        <p:nvSpPr>
          <p:cNvPr id="33795" name="Rectangle 2">
            <a:extLst>
              <a:ext uri="{FF2B5EF4-FFF2-40B4-BE49-F238E27FC236}">
                <a16:creationId xmlns:a16="http://schemas.microsoft.com/office/drawing/2014/main" id="{BFAE4E6E-A90B-465E-B851-413F34E91CBF}"/>
              </a:ext>
            </a:extLst>
          </p:cNvPr>
          <p:cNvSpPr>
            <a:spLocks noGrp="1" noChangeArrowheads="1"/>
          </p:cNvSpPr>
          <p:nvPr>
            <p:ph type="title"/>
          </p:nvPr>
        </p:nvSpPr>
        <p:spPr>
          <a:xfrm>
            <a:off x="1684317" y="136523"/>
            <a:ext cx="8229600" cy="652731"/>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Proving </a:t>
            </a:r>
            <a:r>
              <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 Statements: Example</a:t>
            </a:r>
          </a:p>
        </p:txBody>
      </p:sp>
      <p:sp>
        <p:nvSpPr>
          <p:cNvPr id="389123" name="Rectangle 3">
            <a:extLst>
              <a:ext uri="{FF2B5EF4-FFF2-40B4-BE49-F238E27FC236}">
                <a16:creationId xmlns:a16="http://schemas.microsoft.com/office/drawing/2014/main" id="{1206DD51-8D69-4E82-B6F5-6B63451B8C09}"/>
              </a:ext>
            </a:extLst>
          </p:cNvPr>
          <p:cNvSpPr>
            <a:spLocks noGrp="1" noChangeArrowheads="1"/>
          </p:cNvSpPr>
          <p:nvPr>
            <p:ph type="body" idx="1"/>
          </p:nvPr>
        </p:nvSpPr>
        <p:spPr>
          <a:xfrm>
            <a:off x="864919" y="1299894"/>
            <a:ext cx="9868396" cy="3628366"/>
          </a:xfrm>
        </p:spPr>
        <p:txBody>
          <a:bodyPr/>
          <a:lstStyle/>
          <a:p>
            <a:pPr marL="0" indent="0">
              <a:buNone/>
            </a:pPr>
            <a:r>
              <a:rPr lang="en-US" altLang="en-US" sz="2400" dirty="0"/>
              <a:t>Prove the following statement: Every even number between 2 and 16 can be written as a sum of two prime numbers.</a:t>
            </a:r>
          </a:p>
          <a:p>
            <a:pPr marL="0" indent="0">
              <a:buNone/>
            </a:pPr>
            <a:endParaRPr lang="en-US" altLang="en-US" sz="2400" dirty="0"/>
          </a:p>
          <a:p>
            <a:pPr marL="0" indent="0">
              <a:buNone/>
            </a:pPr>
            <a:r>
              <a:rPr lang="en-US" altLang="en-US" sz="2400" dirty="0"/>
              <a:t>	4 = 2 + 2	6 = 3 + 3	8 = 3 + 5</a:t>
            </a:r>
          </a:p>
          <a:p>
            <a:pPr marL="0" indent="0">
              <a:buNone/>
            </a:pPr>
            <a:r>
              <a:rPr lang="en-US" altLang="en-US" sz="2400" dirty="0"/>
              <a:t>	10 = 5 + 5	12 = 5 + 7	14 = 7 + 7</a:t>
            </a:r>
          </a:p>
          <a:p>
            <a:pPr marL="0" indent="0">
              <a:buNone/>
            </a:pPr>
            <a:endParaRPr lang="en-US" altLang="en-US" sz="2400" dirty="0"/>
          </a:p>
          <a:p>
            <a:pPr marL="0" indent="0">
              <a:buNone/>
            </a:pPr>
            <a:r>
              <a:rPr lang="en-US" altLang="en-US" sz="2400" dirty="0"/>
              <a:t>Therefore, by the method of exhaustion, the statement is true.</a:t>
            </a:r>
          </a:p>
          <a:p>
            <a:pPr marL="0" indent="0">
              <a:buNone/>
            </a:pP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9123">
                                            <p:txEl>
                                              <p:pRg st="2" end="2"/>
                                            </p:txEl>
                                          </p:spTgt>
                                        </p:tgtEl>
                                        <p:attrNameLst>
                                          <p:attrName>style.visibility</p:attrName>
                                        </p:attrNameLst>
                                      </p:cBhvr>
                                      <p:to>
                                        <p:strVal val="visible"/>
                                      </p:to>
                                    </p:set>
                                    <p:animEffect transition="in" filter="box(in)">
                                      <p:cBhvr>
                                        <p:cTn id="7" dur="500"/>
                                        <p:tgtEl>
                                          <p:spTgt spid="3891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9123">
                                            <p:txEl>
                                              <p:pRg st="3" end="3"/>
                                            </p:txEl>
                                          </p:spTgt>
                                        </p:tgtEl>
                                        <p:attrNameLst>
                                          <p:attrName>style.visibility</p:attrName>
                                        </p:attrNameLst>
                                      </p:cBhvr>
                                      <p:to>
                                        <p:strVal val="visible"/>
                                      </p:to>
                                    </p:set>
                                    <p:animEffect transition="in" filter="box(in)">
                                      <p:cBhvr>
                                        <p:cTn id="12" dur="500"/>
                                        <p:tgtEl>
                                          <p:spTgt spid="3891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9123">
                                            <p:txEl>
                                              <p:pRg st="5" end="5"/>
                                            </p:txEl>
                                          </p:spTgt>
                                        </p:tgtEl>
                                        <p:attrNameLst>
                                          <p:attrName>style.visibility</p:attrName>
                                        </p:attrNameLst>
                                      </p:cBhvr>
                                      <p:to>
                                        <p:strVal val="visible"/>
                                      </p:to>
                                    </p:set>
                                    <p:animEffect transition="in" filter="box(in)">
                                      <p:cBhvr>
                                        <p:cTn id="17" dur="500"/>
                                        <p:tgtEl>
                                          <p:spTgt spid="389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0E1F5D4A-2DEE-4EDB-9615-13A7C3DCA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FD9F202-5773-4789-AB4A-576F81F6DD55}" type="slidenum">
              <a:rPr lang="en-GB" altLang="en-US" sz="1400">
                <a:latin typeface="Arial" panose="020B0604020202020204" pitchFamily="34" charset="0"/>
                <a:cs typeface="Arial" panose="020B0604020202020204" pitchFamily="34" charset="0"/>
              </a:rPr>
              <a:pPr>
                <a:spcBef>
                  <a:spcPct val="0"/>
                </a:spcBef>
                <a:buFontTx/>
                <a:buNone/>
              </a:pPr>
              <a:t>16</a:t>
            </a:fld>
            <a:endParaRPr lang="en-GB" altLang="en-US" sz="1400">
              <a:latin typeface="Arial" panose="020B0604020202020204" pitchFamily="34" charset="0"/>
              <a:cs typeface="Arial" panose="020B0604020202020204" pitchFamily="34" charset="0"/>
            </a:endParaRPr>
          </a:p>
        </p:txBody>
      </p:sp>
      <p:sp>
        <p:nvSpPr>
          <p:cNvPr id="37891" name="Rectangle 2">
            <a:extLst>
              <a:ext uri="{FF2B5EF4-FFF2-40B4-BE49-F238E27FC236}">
                <a16:creationId xmlns:a16="http://schemas.microsoft.com/office/drawing/2014/main" id="{3C459D1D-4E86-4DB4-AA3D-82A7B79D4804}"/>
              </a:ext>
            </a:extLst>
          </p:cNvPr>
          <p:cNvSpPr>
            <a:spLocks noGrp="1" noChangeArrowheads="1"/>
          </p:cNvSpPr>
          <p:nvPr>
            <p:ph type="title"/>
          </p:nvPr>
        </p:nvSpPr>
        <p:spPr>
          <a:xfrm>
            <a:off x="1981200" y="463550"/>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94243" name="Rectangle 3">
            <a:extLst>
              <a:ext uri="{FF2B5EF4-FFF2-40B4-BE49-F238E27FC236}">
                <a16:creationId xmlns:a16="http://schemas.microsoft.com/office/drawing/2014/main" id="{BC328B05-4CE4-4069-AEAF-CE2D663A7BDC}"/>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Disprove the statement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a:t>
            </a:r>
            <a:r>
              <a:rPr lang="en-US" altLang="en-US" sz="2400" dirty="0"/>
              <a:t> (</a:t>
            </a:r>
            <a:r>
              <a:rPr lang="en-US" altLang="en-US" sz="2400" i="1" dirty="0"/>
              <a:t>x </a:t>
            </a:r>
            <a:r>
              <a:rPr lang="en-US" altLang="en-US" sz="2400" dirty="0"/>
              <a:t>&gt; 0 </a:t>
            </a:r>
            <a:r>
              <a:rPr lang="en-US" altLang="en-US" sz="2400"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&lt; 0</a:t>
            </a:r>
            <a:r>
              <a:rPr lang="en-US" altLang="en-US" sz="2400" dirty="0"/>
              <a:t>).</a:t>
            </a:r>
          </a:p>
          <a:p>
            <a:pPr marL="0" indent="0">
              <a:buNone/>
            </a:pPr>
            <a:endParaRPr lang="en-US" altLang="en-US" sz="2400" dirty="0"/>
          </a:p>
          <a:p>
            <a:pPr marL="0" indent="0">
              <a:buNone/>
            </a:pPr>
            <a:r>
              <a:rPr lang="en-US" altLang="en-US" sz="2400" dirty="0"/>
              <a:t>The negation is</a:t>
            </a:r>
          </a:p>
          <a:p>
            <a:pPr marL="0" indent="0">
              <a:buNone/>
            </a:pPr>
            <a:r>
              <a:rPr lang="en-US" altLang="en-US" sz="2400" dirty="0"/>
              <a: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a:t>
            </a:r>
            <a:r>
              <a:rPr lang="en-US" altLang="en-US" sz="2400" dirty="0"/>
              <a:t> (</a:t>
            </a:r>
            <a:r>
              <a:rPr lang="en-US" altLang="en-US" sz="2400" i="1" dirty="0"/>
              <a:t>x ≤</a:t>
            </a:r>
            <a:r>
              <a:rPr lang="en-US" altLang="en-US" sz="2400" dirty="0"/>
              <a:t> 0 </a:t>
            </a:r>
            <a:r>
              <a:rPr lang="en-US" altLang="en-US" sz="2400" dirty="0">
                <a:sym typeface="Symbol" panose="05050102010706020507" pitchFamily="18" charset="2"/>
              </a:rPr>
              <a:t> </a:t>
            </a:r>
            <a:r>
              <a:rPr lang="en-US" altLang="en-US" sz="2400" i="1" dirty="0">
                <a:sym typeface="Symbol" panose="05050102010706020507" pitchFamily="18" charset="2"/>
              </a:rPr>
              <a:t>x  </a:t>
            </a:r>
            <a:r>
              <a:rPr lang="en-US" altLang="en-US" sz="2400" dirty="0">
                <a:sym typeface="Symbol" panose="05050102010706020507" pitchFamily="18" charset="2"/>
              </a:rPr>
              <a:t> 0</a:t>
            </a:r>
            <a:r>
              <a:rPr lang="en-US" altLang="en-US" sz="2400" dirty="0"/>
              <a:t>).</a:t>
            </a:r>
            <a:endParaRPr lang="en-US" altLang="en-US" sz="2400" dirty="0">
              <a:sym typeface="Symbol" panose="05050102010706020507" pitchFamily="18" charset="2"/>
            </a:endParaRPr>
          </a:p>
          <a:p>
            <a:pPr marL="0" indent="0">
              <a:buNone/>
            </a:pPr>
            <a:endParaRPr lang="en-US" altLang="en-US" sz="2400" dirty="0"/>
          </a:p>
          <a:p>
            <a:pPr marL="0" indent="0">
              <a:buNone/>
            </a:pPr>
            <a:r>
              <a:rPr lang="en-US" altLang="en-US" sz="2400" dirty="0"/>
              <a:t>We can use a </a:t>
            </a:r>
            <a:r>
              <a:rPr lang="en-US" altLang="en-US" sz="2400" b="1" i="1" dirty="0"/>
              <a:t>counterexample</a:t>
            </a:r>
            <a:r>
              <a:rPr lang="en-US" altLang="en-US" sz="2400" dirty="0"/>
              <a:t>.</a:t>
            </a:r>
          </a:p>
          <a:p>
            <a:pPr marL="0" indent="0">
              <a:buNone/>
            </a:pPr>
            <a:r>
              <a:rPr lang="en-US" altLang="en-US" sz="2400" dirty="0"/>
              <a:t>	Let 	</a:t>
            </a:r>
            <a:r>
              <a:rPr lang="en-US" altLang="en-US" sz="2400" i="1" dirty="0"/>
              <a:t>x</a:t>
            </a:r>
            <a:r>
              <a:rPr lang="en-US" altLang="en-US" sz="2400" dirty="0"/>
              <a:t> = 0.</a:t>
            </a:r>
          </a:p>
          <a:p>
            <a:pPr marL="0" indent="0">
              <a:buNone/>
            </a:pPr>
            <a:r>
              <a:rPr lang="en-US" altLang="en-US" sz="2400" dirty="0"/>
              <a:t>	But 	0</a:t>
            </a:r>
            <a:r>
              <a:rPr lang="en-US" altLang="en-US" sz="2400" i="1" dirty="0"/>
              <a:t> ≤  </a:t>
            </a:r>
            <a:r>
              <a:rPr lang="en-US" altLang="en-US" sz="2400" dirty="0"/>
              <a:t>0 </a:t>
            </a:r>
            <a:r>
              <a:rPr lang="en-US" altLang="en-US" sz="2400" dirty="0">
                <a:sym typeface="Symbol" panose="05050102010706020507" pitchFamily="18" charset="2"/>
              </a:rPr>
              <a:t> 0</a:t>
            </a:r>
            <a:r>
              <a:rPr lang="en-US" altLang="en-US" sz="2400" i="1" dirty="0">
                <a:sym typeface="Symbol" panose="05050102010706020507" pitchFamily="18" charset="2"/>
              </a:rPr>
              <a:t>  </a:t>
            </a:r>
            <a:r>
              <a:rPr lang="en-US" altLang="en-US" sz="2400" dirty="0">
                <a:sym typeface="Symbol" panose="05050102010706020507" pitchFamily="18" charset="2"/>
              </a:rPr>
              <a:t> 0.</a:t>
            </a:r>
          </a:p>
          <a:p>
            <a:pPr marL="0" indent="0">
              <a:buNone/>
            </a:pPr>
            <a:r>
              <a:rPr lang="en-US" altLang="en-US" sz="2400" dirty="0">
                <a:sym typeface="Symbol" panose="05050102010706020507" pitchFamily="18" charset="2"/>
              </a:rPr>
              <a:t>	Thus, the negation is true.</a:t>
            </a:r>
          </a:p>
          <a:p>
            <a:pPr marL="0" indent="0">
              <a:buNone/>
            </a:pPr>
            <a:r>
              <a:rPr lang="en-US" altLang="en-US" sz="2400" dirty="0">
                <a:sym typeface="Symbol" panose="05050102010706020507" pitchFamily="18" charset="2"/>
              </a:rPr>
              <a:t>Hence, </a:t>
            </a:r>
            <a:r>
              <a:rPr lang="en-US" altLang="en-US" sz="2400">
                <a:sym typeface="Symbol" panose="05050102010706020507" pitchFamily="18" charset="2"/>
              </a:rPr>
              <a:t>the original statement </a:t>
            </a:r>
            <a:r>
              <a:rPr lang="en-US" altLang="en-US" sz="2400" dirty="0">
                <a:sym typeface="Symbol" panose="05050102010706020507" pitchFamily="18" charset="2"/>
              </a:rPr>
              <a:t>is 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ox(in)">
                                      <p:cBhvr>
                                        <p:cTn id="7" dur="500"/>
                                        <p:tgtEl>
                                          <p:spTgt spid="39424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ox(in)">
                                      <p:cBhvr>
                                        <p:cTn id="10" dur="500"/>
                                        <p:tgtEl>
                                          <p:spTgt spid="39424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ox(in)">
                                      <p:cBhvr>
                                        <p:cTn id="15" dur="500"/>
                                        <p:tgtEl>
                                          <p:spTgt spid="394243">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94243">
                                            <p:txEl>
                                              <p:pRg st="6" end="6"/>
                                            </p:txEl>
                                          </p:spTgt>
                                        </p:tgtEl>
                                        <p:attrNameLst>
                                          <p:attrName>style.visibility</p:attrName>
                                        </p:attrNameLst>
                                      </p:cBhvr>
                                      <p:to>
                                        <p:strVal val="visible"/>
                                      </p:to>
                                    </p:set>
                                    <p:animEffect transition="in" filter="box(in)">
                                      <p:cBhvr>
                                        <p:cTn id="20" dur="500"/>
                                        <p:tgtEl>
                                          <p:spTgt spid="394243">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94243">
                                            <p:txEl>
                                              <p:pRg st="7" end="7"/>
                                            </p:txEl>
                                          </p:spTgt>
                                        </p:tgtEl>
                                        <p:attrNameLst>
                                          <p:attrName>style.visibility</p:attrName>
                                        </p:attrNameLst>
                                      </p:cBhvr>
                                      <p:to>
                                        <p:strVal val="visible"/>
                                      </p:to>
                                    </p:set>
                                    <p:animEffect transition="in" filter="box(in)">
                                      <p:cBhvr>
                                        <p:cTn id="25" dur="500"/>
                                        <p:tgtEl>
                                          <p:spTgt spid="39424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94243">
                                            <p:txEl>
                                              <p:pRg st="8" end="8"/>
                                            </p:txEl>
                                          </p:spTgt>
                                        </p:tgtEl>
                                        <p:attrNameLst>
                                          <p:attrName>style.visibility</p:attrName>
                                        </p:attrNameLst>
                                      </p:cBhvr>
                                      <p:to>
                                        <p:strVal val="visible"/>
                                      </p:to>
                                    </p:set>
                                    <p:animEffect transition="in" filter="box(in)">
                                      <p:cBhvr>
                                        <p:cTn id="30" dur="500"/>
                                        <p:tgtEl>
                                          <p:spTgt spid="394243">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94243">
                                            <p:txEl>
                                              <p:pRg st="9" end="9"/>
                                            </p:txEl>
                                          </p:spTgt>
                                        </p:tgtEl>
                                        <p:attrNameLst>
                                          <p:attrName>style.visibility</p:attrName>
                                        </p:attrNameLst>
                                      </p:cBhvr>
                                      <p:to>
                                        <p:strVal val="visible"/>
                                      </p:to>
                                    </p:set>
                                    <p:animEffect transition="in" filter="box(in)">
                                      <p:cBhvr>
                                        <p:cTn id="35" dur="500"/>
                                        <p:tgtEl>
                                          <p:spTgt spid="394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79CAA352-AA16-4459-9AD2-D3FC7FF096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4C91D8-DF6B-4D75-B07B-8253DA03FE2B}" type="slidenum">
              <a:rPr lang="en-GB" altLang="en-US" sz="1400">
                <a:latin typeface="Arial" panose="020B0604020202020204" pitchFamily="34" charset="0"/>
                <a:cs typeface="Arial" panose="020B0604020202020204" pitchFamily="34" charset="0"/>
              </a:rPr>
              <a:pPr>
                <a:spcBef>
                  <a:spcPct val="0"/>
                </a:spcBef>
                <a:buFontTx/>
                <a:buNone/>
              </a:pPr>
              <a:t>17</a:t>
            </a:fld>
            <a:endParaRPr lang="en-GB" altLang="en-US" sz="1400">
              <a:latin typeface="Arial" panose="020B0604020202020204" pitchFamily="34" charset="0"/>
              <a:cs typeface="Arial" panose="020B0604020202020204" pitchFamily="34" charset="0"/>
            </a:endParaRPr>
          </a:p>
        </p:txBody>
      </p:sp>
      <p:sp>
        <p:nvSpPr>
          <p:cNvPr id="38915" name="Rectangle 2">
            <a:extLst>
              <a:ext uri="{FF2B5EF4-FFF2-40B4-BE49-F238E27FC236}">
                <a16:creationId xmlns:a16="http://schemas.microsoft.com/office/drawing/2014/main" id="{EF79ED1A-CB41-42CF-AECE-B99A12186CA4}"/>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Discussion:</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95267" name="Rectangle 3">
            <a:extLst>
              <a:ext uri="{FF2B5EF4-FFF2-40B4-BE49-F238E27FC236}">
                <a16:creationId xmlns:a16="http://schemas.microsoft.com/office/drawing/2014/main" id="{AC58AAC2-D3CB-47D1-A35B-9EFEB99DF628}"/>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Prove or disprove the statement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a:t>
            </a:r>
            <a:r>
              <a:rPr lang="en-US" altLang="en-US" sz="2400" dirty="0"/>
              <a:t> </a:t>
            </a:r>
            <a:r>
              <a:rPr lang="en-US" altLang="en-US" sz="2400" dirty="0">
                <a:sym typeface="Symbol" panose="05050102010706020507" pitchFamily="18" charset="2"/>
              </a:rPr>
              <a:t></a:t>
            </a:r>
            <a:r>
              <a:rPr lang="en-US" altLang="en-US" sz="2400" i="1" dirty="0"/>
              <a:t>y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a:t>
            </a:r>
            <a:r>
              <a:rPr lang="en-US" altLang="en-US" sz="2400" i="1" dirty="0"/>
              <a:t> </a:t>
            </a:r>
            <a:r>
              <a:rPr lang="en-US" altLang="en-US" sz="2400" i="1" dirty="0">
                <a:sym typeface="Symbol" panose="05050102010706020507" pitchFamily="18" charset="2"/>
              </a:rPr>
              <a:t>x </a:t>
            </a:r>
            <a:r>
              <a:rPr lang="en-US" altLang="en-US" sz="2400" dirty="0">
                <a:sym typeface="Symbol" panose="05050102010706020507" pitchFamily="18" charset="2"/>
              </a:rPr>
              <a:t>+</a:t>
            </a:r>
            <a:r>
              <a:rPr lang="en-US" altLang="en-US" sz="2400" i="1" dirty="0">
                <a:sym typeface="Symbol" panose="05050102010706020507" pitchFamily="18" charset="2"/>
              </a:rPr>
              <a:t> y</a:t>
            </a:r>
            <a:r>
              <a:rPr lang="en-US" altLang="en-US" sz="2400" dirty="0">
                <a:sym typeface="Symbol" panose="05050102010706020507" pitchFamily="18" charset="2"/>
              </a:rPr>
              <a:t> = 0</a:t>
            </a:r>
            <a:r>
              <a:rPr lang="en-US" altLang="en-US" sz="2400" dirty="0"/>
              <a:t>.</a:t>
            </a:r>
          </a:p>
          <a:p>
            <a:pPr marL="0" indent="0">
              <a:buNone/>
            </a:pPr>
            <a:endParaRPr lang="en-US" altLang="en-US" sz="2400" dirty="0"/>
          </a:p>
          <a:p>
            <a:pPr marL="0" indent="0">
              <a:buNone/>
            </a:pPr>
            <a:r>
              <a:rPr lang="en-US" altLang="en-US" sz="2400" dirty="0"/>
              <a:t>Given </a:t>
            </a:r>
            <a:r>
              <a:rPr lang="en-US" altLang="en-US" sz="2400" i="1" dirty="0"/>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 we choose </a:t>
            </a:r>
            <a:r>
              <a:rPr lang="en-US" altLang="en-US" sz="2400" i="1" dirty="0"/>
              <a:t>y</a:t>
            </a:r>
            <a:r>
              <a:rPr lang="en-US" altLang="en-US" sz="2400" dirty="0"/>
              <a:t> = -</a:t>
            </a:r>
            <a:r>
              <a:rPr lang="en-US" altLang="en-US" sz="2400" i="1" dirty="0"/>
              <a:t>x.</a:t>
            </a: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This implies that </a:t>
            </a:r>
            <a:r>
              <a:rPr lang="en-US" altLang="en-US" sz="2400" i="1" dirty="0">
                <a:sym typeface="Symbol" panose="05050102010706020507" pitchFamily="18" charset="2"/>
              </a:rPr>
              <a:t>x </a:t>
            </a:r>
            <a:r>
              <a:rPr lang="en-US" altLang="en-US" sz="2400" dirty="0">
                <a:sym typeface="Symbol" panose="05050102010706020507" pitchFamily="18" charset="2"/>
              </a:rPr>
              <a:t>+</a:t>
            </a:r>
            <a:r>
              <a:rPr lang="en-US" altLang="en-US" sz="2400" i="1" dirty="0">
                <a:sym typeface="Symbol" panose="05050102010706020507" pitchFamily="18" charset="2"/>
              </a:rPr>
              <a:t> y</a:t>
            </a:r>
            <a:r>
              <a:rPr lang="en-US" altLang="en-US" sz="2400" dirty="0">
                <a:sym typeface="Symbol" panose="05050102010706020507" pitchFamily="18" charset="2"/>
              </a:rPr>
              <a:t> </a:t>
            </a:r>
            <a:r>
              <a:rPr lang="en-US" altLang="en-US" sz="2400" dirty="0"/>
              <a:t>= 0.</a:t>
            </a:r>
          </a:p>
          <a:p>
            <a:pPr marL="0" indent="0">
              <a:buNone/>
            </a:pPr>
            <a:endParaRPr lang="en-US" altLang="en-US" sz="2400" dirty="0"/>
          </a:p>
          <a:p>
            <a:pPr marL="0" indent="0">
              <a:buNone/>
            </a:pPr>
            <a:r>
              <a:rPr lang="en-US" altLang="en-US" sz="2400" dirty="0"/>
              <a:t>Therefore,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a:t>
            </a:r>
            <a:r>
              <a:rPr lang="en-US" altLang="en-US" sz="2400" dirty="0"/>
              <a:t> </a:t>
            </a:r>
            <a:r>
              <a:rPr lang="en-US" altLang="en-US" sz="2400" dirty="0">
                <a:sym typeface="Symbol" panose="05050102010706020507" pitchFamily="18" charset="2"/>
              </a:rPr>
              <a:t></a:t>
            </a:r>
            <a:r>
              <a:rPr lang="en-US" altLang="en-US" sz="2400" i="1" dirty="0"/>
              <a:t>y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a:t>
            </a:r>
            <a:r>
              <a:rPr lang="en-US" altLang="en-US" sz="2400" i="1" dirty="0"/>
              <a:t> </a:t>
            </a:r>
            <a:r>
              <a:rPr lang="en-US" altLang="en-US" sz="2400" i="1" dirty="0">
                <a:sym typeface="Symbol" panose="05050102010706020507" pitchFamily="18" charset="2"/>
              </a:rPr>
              <a:t>x </a:t>
            </a:r>
            <a:r>
              <a:rPr lang="en-US" altLang="en-US" sz="2400" dirty="0">
                <a:sym typeface="Symbol" panose="05050102010706020507" pitchFamily="18" charset="2"/>
              </a:rPr>
              <a:t>+</a:t>
            </a:r>
            <a:r>
              <a:rPr lang="en-US" altLang="en-US" sz="2400" i="1" dirty="0">
                <a:sym typeface="Symbol" panose="05050102010706020507" pitchFamily="18" charset="2"/>
              </a:rPr>
              <a:t> y</a:t>
            </a:r>
            <a:r>
              <a:rPr lang="en-US" altLang="en-US" sz="2400" dirty="0">
                <a:sym typeface="Symbol" panose="05050102010706020507" pitchFamily="18" charset="2"/>
              </a:rPr>
              <a:t> = 0.</a:t>
            </a:r>
            <a:endParaRPr lang="en-US" altLang="en-US" sz="2400" dirty="0"/>
          </a:p>
          <a:p>
            <a:pPr marL="0" indent="0">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5267">
                                            <p:txEl>
                                              <p:pRg st="2" end="2"/>
                                            </p:txEl>
                                          </p:spTgt>
                                        </p:tgtEl>
                                        <p:attrNameLst>
                                          <p:attrName>style.visibility</p:attrName>
                                        </p:attrNameLst>
                                      </p:cBhvr>
                                      <p:to>
                                        <p:strVal val="visible"/>
                                      </p:to>
                                    </p:set>
                                    <p:animEffect transition="in" filter="box(in)">
                                      <p:cBhvr>
                                        <p:cTn id="7" dur="500"/>
                                        <p:tgtEl>
                                          <p:spTgt spid="3952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5267">
                                            <p:txEl>
                                              <p:pRg st="3" end="3"/>
                                            </p:txEl>
                                          </p:spTgt>
                                        </p:tgtEl>
                                        <p:attrNameLst>
                                          <p:attrName>style.visibility</p:attrName>
                                        </p:attrNameLst>
                                      </p:cBhvr>
                                      <p:to>
                                        <p:strVal val="visible"/>
                                      </p:to>
                                    </p:set>
                                    <p:animEffect transition="in" filter="box(in)">
                                      <p:cBhvr>
                                        <p:cTn id="12" dur="500"/>
                                        <p:tgtEl>
                                          <p:spTgt spid="3952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5267">
                                            <p:txEl>
                                              <p:pRg st="5" end="5"/>
                                            </p:txEl>
                                          </p:spTgt>
                                        </p:tgtEl>
                                        <p:attrNameLst>
                                          <p:attrName>style.visibility</p:attrName>
                                        </p:attrNameLst>
                                      </p:cBhvr>
                                      <p:to>
                                        <p:strVal val="visible"/>
                                      </p:to>
                                    </p:set>
                                    <p:animEffect transition="in" filter="box(in)">
                                      <p:cBhvr>
                                        <p:cTn id="17" dur="500"/>
                                        <p:tgtEl>
                                          <p:spTgt spid="395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FA741312-643C-4025-9E2E-1C00258919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EC7FFDD-BA90-4843-ACE8-BC3E7912A4A4}" type="slidenum">
              <a:rPr lang="en-GB" altLang="en-US" sz="1400">
                <a:latin typeface="Arial" panose="020B0604020202020204" pitchFamily="34" charset="0"/>
                <a:cs typeface="Arial" panose="020B0604020202020204" pitchFamily="34" charset="0"/>
              </a:rPr>
              <a:pPr>
                <a:spcBef>
                  <a:spcPct val="0"/>
                </a:spcBef>
                <a:buFontTx/>
                <a:buNone/>
              </a:pPr>
              <a:t>18</a:t>
            </a:fld>
            <a:endParaRPr lang="en-GB" altLang="en-US" sz="1400">
              <a:latin typeface="Arial" panose="020B0604020202020204" pitchFamily="34" charset="0"/>
              <a:cs typeface="Arial" panose="020B0604020202020204" pitchFamily="34" charset="0"/>
            </a:endParaRPr>
          </a:p>
        </p:txBody>
      </p:sp>
      <p:sp>
        <p:nvSpPr>
          <p:cNvPr id="39939" name="Rectangle 2">
            <a:extLst>
              <a:ext uri="{FF2B5EF4-FFF2-40B4-BE49-F238E27FC236}">
                <a16:creationId xmlns:a16="http://schemas.microsoft.com/office/drawing/2014/main" id="{9D82FAAD-E4FC-4861-B172-B4197CBCC341}"/>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The Direct Proof</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9940" name="Rectangle 3">
            <a:extLst>
              <a:ext uri="{FF2B5EF4-FFF2-40B4-BE49-F238E27FC236}">
                <a16:creationId xmlns:a16="http://schemas.microsoft.com/office/drawing/2014/main" id="{9B0DFCD1-8EA5-4B8C-B1DF-E41D0CC69C07}"/>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a:t>A direct proof is one in which we work in a straightforward fashion to the answer.</a:t>
            </a:r>
          </a:p>
          <a:p>
            <a:pPr marL="0" indent="0">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77708144-42E5-4609-AB88-B2C7E4A265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19791E6-C083-435B-92CA-0DAC45FC8EE3}" type="slidenum">
              <a:rPr lang="en-GB" altLang="en-US" sz="1400">
                <a:latin typeface="Arial" panose="020B0604020202020204" pitchFamily="34" charset="0"/>
                <a:cs typeface="Arial" panose="020B0604020202020204" pitchFamily="34" charset="0"/>
              </a:rPr>
              <a:pPr>
                <a:spcBef>
                  <a:spcPct val="0"/>
                </a:spcBef>
                <a:buFontTx/>
                <a:buNone/>
              </a:pPr>
              <a:t>19</a:t>
            </a:fld>
            <a:endParaRPr lang="en-GB" altLang="en-US" sz="1400">
              <a:latin typeface="Arial" panose="020B0604020202020204" pitchFamily="34" charset="0"/>
              <a:cs typeface="Arial" panose="020B0604020202020204" pitchFamily="34" charset="0"/>
            </a:endParaRPr>
          </a:p>
        </p:txBody>
      </p:sp>
      <p:sp>
        <p:nvSpPr>
          <p:cNvPr id="40963" name="Rectangle 2">
            <a:extLst>
              <a:ext uri="{FF2B5EF4-FFF2-40B4-BE49-F238E27FC236}">
                <a16:creationId xmlns:a16="http://schemas.microsoft.com/office/drawing/2014/main" id="{CB0AF358-D8B7-45E4-A72D-8C8EC7F87E24}"/>
              </a:ext>
            </a:extLst>
          </p:cNvPr>
          <p:cNvSpPr>
            <a:spLocks noGrp="1" noChangeArrowheads="1"/>
          </p:cNvSpPr>
          <p:nvPr>
            <p:ph type="title"/>
          </p:nvPr>
        </p:nvSpPr>
        <p:spPr>
          <a:xfrm>
            <a:off x="1981200" y="463550"/>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Examples:</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97315" name="Rectangle 3">
            <a:extLst>
              <a:ext uri="{FF2B5EF4-FFF2-40B4-BE49-F238E27FC236}">
                <a16:creationId xmlns:a16="http://schemas.microsoft.com/office/drawing/2014/main" id="{96F54FE4-E387-4D1B-88B2-99127282C946}"/>
              </a:ext>
            </a:extLst>
          </p:cNvPr>
          <p:cNvSpPr>
            <a:spLocks noGrp="1" noChangeArrowheads="1"/>
          </p:cNvSpPr>
          <p:nvPr>
            <p:ph type="body" idx="1"/>
          </p:nvPr>
        </p:nvSpPr>
        <p:spPr>
          <a:xfrm>
            <a:off x="1981200" y="1771651"/>
            <a:ext cx="8229600" cy="4530725"/>
          </a:xfrm>
        </p:spPr>
        <p:txBody>
          <a:bodyPr/>
          <a:lstStyle/>
          <a:p>
            <a:pPr marL="400050" lvl="1" indent="-400050">
              <a:buNone/>
              <a:defRPr/>
            </a:pPr>
            <a:r>
              <a:rPr lang="en-US" altLang="en-US" sz="2000" dirty="0"/>
              <a:t>1. 	</a:t>
            </a:r>
            <a:r>
              <a:rPr lang="en-US" altLang="en-US" sz="2400" dirty="0"/>
              <a:t>Prove that if 3</a:t>
            </a:r>
            <a:r>
              <a:rPr lang="en-US" altLang="en-US" sz="2400" i="1" dirty="0"/>
              <a:t>x</a:t>
            </a:r>
            <a:r>
              <a:rPr lang="en-US" altLang="en-US" sz="2400" dirty="0"/>
              <a:t> – 9 = 15 then </a:t>
            </a:r>
            <a:r>
              <a:rPr lang="en-US" altLang="en-US" sz="2400" i="1" dirty="0"/>
              <a:t>x</a:t>
            </a:r>
            <a:r>
              <a:rPr lang="en-US" altLang="en-US" sz="2400" dirty="0"/>
              <a:t> = 8.</a:t>
            </a:r>
          </a:p>
          <a:p>
            <a:pPr marL="400050" lvl="1" indent="0">
              <a:buNone/>
              <a:defRPr/>
            </a:pPr>
            <a:endParaRPr lang="en-US" altLang="en-US" sz="2400" dirty="0"/>
          </a:p>
          <a:p>
            <a:pPr marL="400050" lvl="1" indent="0">
              <a:buNone/>
              <a:defRPr/>
            </a:pPr>
            <a:r>
              <a:rPr lang="en-US" altLang="en-US" sz="2400" dirty="0"/>
              <a:t>The statement is of the form	</a:t>
            </a:r>
            <a:r>
              <a:rPr lang="en-US" altLang="en-US" sz="2400" i="1" dirty="0"/>
              <a:t>P</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a:t>
            </a:r>
          </a:p>
          <a:p>
            <a:pPr marL="400050" lvl="1" indent="0">
              <a:buNone/>
              <a:defRPr/>
            </a:pPr>
            <a:r>
              <a:rPr lang="en-US" altLang="en-US" sz="2400" dirty="0"/>
              <a:t>Now, 		3</a:t>
            </a:r>
            <a:r>
              <a:rPr lang="en-US" altLang="en-US" sz="2400" i="1" dirty="0"/>
              <a:t>x</a:t>
            </a:r>
            <a:r>
              <a:rPr lang="en-US" altLang="en-US" sz="2400" dirty="0"/>
              <a:t> – 9 	= 15 </a:t>
            </a:r>
          </a:p>
          <a:p>
            <a:pPr marL="400050" lvl="1" indent="0">
              <a:buNone/>
              <a:defRPr/>
            </a:pPr>
            <a:r>
              <a:rPr lang="en-US" altLang="en-US" sz="2400" dirty="0">
                <a:sym typeface="Symbol" panose="05050102010706020507" pitchFamily="18" charset="2"/>
              </a:rPr>
              <a:t>	</a:t>
            </a:r>
            <a:r>
              <a:rPr lang="en-US" altLang="en-US" sz="2400" dirty="0"/>
              <a:t>	3</a:t>
            </a:r>
            <a:r>
              <a:rPr lang="en-US" altLang="en-US" sz="2400" i="1" dirty="0"/>
              <a:t>x</a:t>
            </a:r>
            <a:r>
              <a:rPr lang="en-US" altLang="en-US" sz="2400" dirty="0"/>
              <a:t>  	= 15 + 9</a:t>
            </a:r>
          </a:p>
          <a:p>
            <a:pPr marL="400050" lvl="1" indent="0">
              <a:buNone/>
              <a:defRPr/>
            </a:pPr>
            <a:r>
              <a:rPr lang="en-US" altLang="en-US" sz="2400" dirty="0">
                <a:sym typeface="Symbol" panose="05050102010706020507" pitchFamily="18" charset="2"/>
              </a:rPr>
              <a:t>	</a:t>
            </a:r>
            <a:r>
              <a:rPr lang="en-US" altLang="en-US" sz="2400" dirty="0"/>
              <a:t> 	3</a:t>
            </a:r>
            <a:r>
              <a:rPr lang="en-US" altLang="en-US" sz="2400" i="1" dirty="0"/>
              <a:t>x</a:t>
            </a:r>
            <a:r>
              <a:rPr lang="en-US" altLang="en-US" sz="2400" dirty="0"/>
              <a:t> 	= 24</a:t>
            </a:r>
          </a:p>
          <a:p>
            <a:pPr marL="400050" lvl="1" indent="0">
              <a:buNone/>
              <a:defRPr/>
            </a:pPr>
            <a:r>
              <a:rPr lang="en-US" altLang="en-US" sz="2400" dirty="0">
                <a:sym typeface="Symbol" panose="05050102010706020507" pitchFamily="18" charset="2"/>
              </a:rPr>
              <a:t>	</a:t>
            </a:r>
            <a:r>
              <a:rPr lang="en-US" altLang="en-US" sz="2400" dirty="0"/>
              <a:t> 	</a:t>
            </a:r>
            <a:r>
              <a:rPr lang="en-US" altLang="en-US" sz="2400" i="1" dirty="0"/>
              <a:t>x</a:t>
            </a:r>
            <a:r>
              <a:rPr lang="en-US" altLang="en-US" sz="2400" dirty="0"/>
              <a:t> 	= 8</a:t>
            </a:r>
          </a:p>
          <a:p>
            <a:pPr marL="400050" lvl="1" indent="0">
              <a:buNone/>
              <a:defRPr/>
            </a:pPr>
            <a:endParaRPr lang="en-US" altLang="en-US" sz="2400" dirty="0"/>
          </a:p>
          <a:p>
            <a:pPr marL="400050" lvl="1" indent="0">
              <a:buNone/>
              <a:defRPr/>
            </a:pPr>
            <a:r>
              <a:rPr lang="en-US" altLang="en-US" sz="2400" dirty="0"/>
              <a:t>Therefore, if 3</a:t>
            </a:r>
            <a:r>
              <a:rPr lang="en-US" altLang="en-US" sz="2400" i="1" dirty="0"/>
              <a:t>x</a:t>
            </a:r>
            <a:r>
              <a:rPr lang="en-US" altLang="en-US" sz="2400" dirty="0"/>
              <a:t> – 9 = 15 then </a:t>
            </a:r>
            <a:r>
              <a:rPr lang="en-US" altLang="en-US" sz="2400" i="1" dirty="0"/>
              <a:t>x</a:t>
            </a:r>
            <a:r>
              <a:rPr lang="en-US" altLang="en-US" sz="2400" dirty="0"/>
              <a:t> = 8.</a:t>
            </a:r>
          </a:p>
          <a:p>
            <a:pPr marL="0" indent="0">
              <a:buNone/>
              <a:defRP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7315">
                                            <p:txEl>
                                              <p:pRg st="2" end="2"/>
                                            </p:txEl>
                                          </p:spTgt>
                                        </p:tgtEl>
                                        <p:attrNameLst>
                                          <p:attrName>style.visibility</p:attrName>
                                        </p:attrNameLst>
                                      </p:cBhvr>
                                      <p:to>
                                        <p:strVal val="visible"/>
                                      </p:to>
                                    </p:set>
                                    <p:animEffect transition="in" filter="box(in)">
                                      <p:cBhvr>
                                        <p:cTn id="7" dur="500"/>
                                        <p:tgtEl>
                                          <p:spTgt spid="397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7315">
                                            <p:txEl>
                                              <p:pRg st="3" end="3"/>
                                            </p:txEl>
                                          </p:spTgt>
                                        </p:tgtEl>
                                        <p:attrNameLst>
                                          <p:attrName>style.visibility</p:attrName>
                                        </p:attrNameLst>
                                      </p:cBhvr>
                                      <p:to>
                                        <p:strVal val="visible"/>
                                      </p:to>
                                    </p:set>
                                    <p:animEffect transition="in" filter="box(in)">
                                      <p:cBhvr>
                                        <p:cTn id="12" dur="500"/>
                                        <p:tgtEl>
                                          <p:spTgt spid="397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7315">
                                            <p:txEl>
                                              <p:pRg st="4" end="4"/>
                                            </p:txEl>
                                          </p:spTgt>
                                        </p:tgtEl>
                                        <p:attrNameLst>
                                          <p:attrName>style.visibility</p:attrName>
                                        </p:attrNameLst>
                                      </p:cBhvr>
                                      <p:to>
                                        <p:strVal val="visible"/>
                                      </p:to>
                                    </p:set>
                                    <p:animEffect transition="in" filter="box(in)">
                                      <p:cBhvr>
                                        <p:cTn id="17" dur="500"/>
                                        <p:tgtEl>
                                          <p:spTgt spid="3973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97315">
                                            <p:txEl>
                                              <p:pRg st="5" end="5"/>
                                            </p:txEl>
                                          </p:spTgt>
                                        </p:tgtEl>
                                        <p:attrNameLst>
                                          <p:attrName>style.visibility</p:attrName>
                                        </p:attrNameLst>
                                      </p:cBhvr>
                                      <p:to>
                                        <p:strVal val="visible"/>
                                      </p:to>
                                    </p:set>
                                    <p:animEffect transition="in" filter="box(in)">
                                      <p:cBhvr>
                                        <p:cTn id="22" dur="500"/>
                                        <p:tgtEl>
                                          <p:spTgt spid="39731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97315">
                                            <p:txEl>
                                              <p:pRg st="6" end="6"/>
                                            </p:txEl>
                                          </p:spTgt>
                                        </p:tgtEl>
                                        <p:attrNameLst>
                                          <p:attrName>style.visibility</p:attrName>
                                        </p:attrNameLst>
                                      </p:cBhvr>
                                      <p:to>
                                        <p:strVal val="visible"/>
                                      </p:to>
                                    </p:set>
                                    <p:animEffect transition="in" filter="box(in)">
                                      <p:cBhvr>
                                        <p:cTn id="27" dur="500"/>
                                        <p:tgtEl>
                                          <p:spTgt spid="39731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97315">
                                            <p:txEl>
                                              <p:pRg st="8" end="8"/>
                                            </p:txEl>
                                          </p:spTgt>
                                        </p:tgtEl>
                                        <p:attrNameLst>
                                          <p:attrName>style.visibility</p:attrName>
                                        </p:attrNameLst>
                                      </p:cBhvr>
                                      <p:to>
                                        <p:strVal val="visible"/>
                                      </p:to>
                                    </p:set>
                                    <p:animEffect transition="in" filter="box(in)">
                                      <p:cBhvr>
                                        <p:cTn id="32" dur="500"/>
                                        <p:tgtEl>
                                          <p:spTgt spid="397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F062F1D8-FE47-4983-9A30-9D8A1F0DCE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D5F48F3-0DF8-40FF-846D-F71D059BC786}" type="slidenum">
              <a:rPr lang="en-GB" altLang="en-US" sz="1400">
                <a:latin typeface="Arial" panose="020B0604020202020204" pitchFamily="34" charset="0"/>
                <a:cs typeface="Arial" panose="020B0604020202020204" pitchFamily="34" charset="0"/>
              </a:rPr>
              <a:pPr>
                <a:spcBef>
                  <a:spcPct val="0"/>
                </a:spcBef>
                <a:buFontTx/>
                <a:buNone/>
              </a:pPr>
              <a:t>2</a:t>
            </a:fld>
            <a:endParaRPr lang="en-GB" altLang="en-US" sz="1400">
              <a:latin typeface="Arial" panose="020B0604020202020204" pitchFamily="34" charset="0"/>
              <a:cs typeface="Arial" panose="020B0604020202020204" pitchFamily="34" charset="0"/>
            </a:endParaRPr>
          </a:p>
        </p:txBody>
      </p:sp>
      <p:sp>
        <p:nvSpPr>
          <p:cNvPr id="5123" name="Rectangle 2">
            <a:extLst>
              <a:ext uri="{FF2B5EF4-FFF2-40B4-BE49-F238E27FC236}">
                <a16:creationId xmlns:a16="http://schemas.microsoft.com/office/drawing/2014/main" id="{D4E6CE10-5F31-4663-BB0F-8274BBB020BC}"/>
              </a:ext>
            </a:extLst>
          </p:cNvPr>
          <p:cNvSpPr>
            <a:spLocks noGrp="1" noChangeArrowheads="1"/>
          </p:cNvSpPr>
          <p:nvPr>
            <p:ph type="title"/>
          </p:nvPr>
        </p:nvSpPr>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OBJECTIVES</a:t>
            </a:r>
            <a:endParaRPr lang="en-GB" altLang="en-US" sz="3600" b="1" dirty="0">
              <a:solidFill>
                <a:schemeClr val="folHlink"/>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82D52B21-63F3-47C0-BC06-433051027AF5}"/>
              </a:ext>
            </a:extLst>
          </p:cNvPr>
          <p:cNvSpPr>
            <a:spLocks noGrp="1" noChangeArrowheads="1"/>
          </p:cNvSpPr>
          <p:nvPr>
            <p:ph type="body" idx="1"/>
          </p:nvPr>
        </p:nvSpPr>
        <p:spPr/>
        <p:txBody>
          <a:bodyPr/>
          <a:lstStyle/>
          <a:p>
            <a:pPr eaLnBrk="1" hangingPunct="1"/>
            <a:r>
              <a:rPr lang="en-US" altLang="en-US" sz="2400" dirty="0"/>
              <a:t>Understand the requirements of a proof in Mathematics.</a:t>
            </a:r>
          </a:p>
          <a:p>
            <a:pPr eaLnBrk="1" hangingPunct="1"/>
            <a:r>
              <a:rPr lang="en-US" altLang="en-US" sz="2400" dirty="0"/>
              <a:t>Understand the rule of Modus Ponens and the Law of Syllogism.</a:t>
            </a:r>
          </a:p>
          <a:p>
            <a:pPr eaLnBrk="1" hangingPunct="1"/>
            <a:r>
              <a:rPr lang="en-US" altLang="en-US" sz="2400" dirty="0"/>
              <a:t>Understand all the methods of proof.</a:t>
            </a:r>
          </a:p>
          <a:p>
            <a:pPr eaLnBrk="1" hangingPunct="1"/>
            <a:r>
              <a:rPr lang="en-US" altLang="en-US" sz="2400" dirty="0"/>
              <a:t>Apply the appropriate methods for proving and disproving universal and existential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in)">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E6246969-5697-42E1-932B-3987A115F8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0EC5A70-CD04-44D0-BF03-AC421521B982}" type="slidenum">
              <a:rPr lang="en-GB" altLang="en-US" sz="1400">
                <a:latin typeface="Arial" panose="020B0604020202020204" pitchFamily="34" charset="0"/>
                <a:cs typeface="Arial" panose="020B0604020202020204" pitchFamily="34" charset="0"/>
              </a:rPr>
              <a:pPr>
                <a:spcBef>
                  <a:spcPct val="0"/>
                </a:spcBef>
                <a:buFontTx/>
                <a:buNone/>
              </a:pPr>
              <a:t>20</a:t>
            </a:fld>
            <a:endParaRPr lang="en-GB" altLang="en-US" sz="1400">
              <a:latin typeface="Arial" panose="020B0604020202020204" pitchFamily="34" charset="0"/>
              <a:cs typeface="Arial" panose="020B0604020202020204" pitchFamily="34" charset="0"/>
            </a:endParaRPr>
          </a:p>
        </p:txBody>
      </p:sp>
      <p:sp>
        <p:nvSpPr>
          <p:cNvPr id="41987" name="Rectangle 2">
            <a:extLst>
              <a:ext uri="{FF2B5EF4-FFF2-40B4-BE49-F238E27FC236}">
                <a16:creationId xmlns:a16="http://schemas.microsoft.com/office/drawing/2014/main" id="{4A520329-CF1B-4EAD-9515-3ECC3810409C}"/>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Exercise: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87075" name="Rectangle 3">
            <a:extLst>
              <a:ext uri="{FF2B5EF4-FFF2-40B4-BE49-F238E27FC236}">
                <a16:creationId xmlns:a16="http://schemas.microsoft.com/office/drawing/2014/main" id="{7A384297-0630-45C8-A50E-00540C24A3F2}"/>
              </a:ext>
            </a:extLst>
          </p:cNvPr>
          <p:cNvSpPr>
            <a:spLocks noGrp="1" noChangeArrowheads="1"/>
          </p:cNvSpPr>
          <p:nvPr>
            <p:ph type="body" idx="1"/>
          </p:nvPr>
        </p:nvSpPr>
        <p:spPr>
          <a:xfrm>
            <a:off x="617621" y="1746723"/>
            <a:ext cx="8229600" cy="4530725"/>
          </a:xfrm>
        </p:spPr>
        <p:txBody>
          <a:bodyPr/>
          <a:lstStyle/>
          <a:p>
            <a:pPr marL="0" indent="0">
              <a:buNone/>
            </a:pPr>
            <a:r>
              <a:rPr lang="en-US" altLang="en-US" sz="2400" dirty="0"/>
              <a:t>2.	Prove that if </a:t>
            </a:r>
            <a:r>
              <a:rPr lang="en-US" altLang="en-US" sz="2400" i="1" dirty="0"/>
              <a:t>a</a:t>
            </a:r>
            <a:r>
              <a:rPr lang="en-US" altLang="en-US" sz="2400" dirty="0"/>
              <a:t>, </a:t>
            </a:r>
            <a:r>
              <a:rPr lang="en-US" altLang="en-US" sz="2400" i="1" dirty="0"/>
              <a:t>b</a:t>
            </a:r>
            <a:r>
              <a:rPr lang="en-US" altLang="en-US" sz="2400" dirty="0"/>
              <a:t> </a:t>
            </a:r>
            <a:r>
              <a:rPr lang="en-US" altLang="en-US" sz="2400" dirty="0">
                <a:sym typeface="Symbol" panose="05050102010706020507" pitchFamily="18" charset="2"/>
              </a:rPr>
              <a:t> ℤ, then 10</a:t>
            </a:r>
            <a:r>
              <a:rPr lang="en-US" altLang="en-US" sz="2400" i="1" dirty="0">
                <a:sym typeface="Symbol" panose="05050102010706020507" pitchFamily="18" charset="2"/>
              </a:rPr>
              <a:t>a</a:t>
            </a:r>
            <a:r>
              <a:rPr lang="en-US" altLang="en-US" sz="2400" dirty="0">
                <a:sym typeface="Symbol" panose="05050102010706020507" pitchFamily="18" charset="2"/>
              </a:rPr>
              <a:t> + 8</a:t>
            </a:r>
            <a:r>
              <a:rPr lang="en-US" altLang="en-US" sz="2400" i="1" dirty="0">
                <a:sym typeface="Symbol" panose="05050102010706020507" pitchFamily="18" charset="2"/>
              </a:rPr>
              <a:t>b</a:t>
            </a:r>
            <a:r>
              <a:rPr lang="en-US" altLang="en-US" sz="2400" dirty="0">
                <a:sym typeface="Symbol" panose="05050102010706020507" pitchFamily="18" charset="2"/>
              </a:rPr>
              <a:t> is divisible by 2 </a:t>
            </a:r>
          </a:p>
          <a:p>
            <a:pPr marL="0" indent="0">
              <a:buNone/>
            </a:pPr>
            <a:r>
              <a:rPr lang="en-US" altLang="en-US" sz="2400" dirty="0">
                <a:sym typeface="Symbol" panose="05050102010706020507" pitchFamily="18" charset="2"/>
              </a:rPr>
              <a:t>	(</a:t>
            </a:r>
            <a:r>
              <a:rPr lang="en-US" altLang="en-US" sz="2400" dirty="0" err="1">
                <a:sym typeface="Symbol" panose="05050102010706020507" pitchFamily="18" charset="2"/>
              </a:rPr>
              <a:t>ie</a:t>
            </a:r>
            <a:r>
              <a:rPr lang="en-US" altLang="en-US" sz="2400" dirty="0">
                <a:sym typeface="Symbol" panose="05050102010706020507" pitchFamily="18" charset="2"/>
              </a:rPr>
              <a:t>., is even)</a:t>
            </a:r>
            <a:r>
              <a:rPr lang="en-US" altLang="zh-CN" sz="2400" dirty="0">
                <a:ea typeface="宋体" panose="02010600030101010101" pitchFamily="2" charset="-122"/>
                <a:sym typeface="Symbol" panose="05050102010706020507" pitchFamily="18" charset="2"/>
              </a:rPr>
              <a:t>.</a:t>
            </a:r>
          </a:p>
          <a:p>
            <a:pPr marL="0" indent="0">
              <a:buNone/>
            </a:pP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	Form:	</a:t>
            </a:r>
            <a:r>
              <a:rPr lang="en-US" altLang="en-US" sz="2400" i="1" dirty="0"/>
              <a:t>a</a:t>
            </a:r>
            <a:r>
              <a:rPr lang="en-US" altLang="en-US" sz="2400" dirty="0"/>
              <a:t>, </a:t>
            </a:r>
            <a:r>
              <a:rPr lang="en-US" altLang="en-US" sz="2400" i="1" dirty="0"/>
              <a:t>b</a:t>
            </a:r>
            <a:r>
              <a:rPr lang="en-US" altLang="en-US" sz="2400" dirty="0"/>
              <a:t> </a:t>
            </a:r>
            <a:r>
              <a:rPr lang="en-US" altLang="en-US" sz="2400" dirty="0">
                <a:sym typeface="Symbol" panose="05050102010706020507" pitchFamily="18" charset="2"/>
              </a:rPr>
              <a:t> ℤ</a:t>
            </a:r>
            <a:r>
              <a:rPr lang="en-US" altLang="zh-CN" sz="2400" dirty="0">
                <a:ea typeface="宋体" panose="02010600030101010101" pitchFamily="2" charset="-122"/>
                <a:sym typeface="Symbol" panose="05050102010706020507" pitchFamily="18" charset="2"/>
              </a:rPr>
              <a:t>  </a:t>
            </a:r>
            <a:r>
              <a:rPr lang="en-US" altLang="en-US" sz="2400" dirty="0">
                <a:sym typeface="Symbol" panose="05050102010706020507" pitchFamily="18" charset="2"/>
              </a:rPr>
              <a:t>10</a:t>
            </a:r>
            <a:r>
              <a:rPr lang="en-US" altLang="en-US" sz="2400" i="1" dirty="0">
                <a:sym typeface="Symbol" panose="05050102010706020507" pitchFamily="18" charset="2"/>
              </a:rPr>
              <a:t>a</a:t>
            </a:r>
            <a:r>
              <a:rPr lang="en-US" altLang="en-US" sz="2400" dirty="0">
                <a:sym typeface="Symbol" panose="05050102010706020507" pitchFamily="18" charset="2"/>
              </a:rPr>
              <a:t> + 8</a:t>
            </a:r>
            <a:r>
              <a:rPr lang="en-US" altLang="en-US" sz="2400" i="1" dirty="0">
                <a:sym typeface="Symbol" panose="05050102010706020507" pitchFamily="18" charset="2"/>
              </a:rPr>
              <a:t>b</a:t>
            </a:r>
            <a:r>
              <a:rPr lang="en-US" altLang="en-US" sz="2400" dirty="0">
                <a:sym typeface="Symbol" panose="05050102010706020507" pitchFamily="18" charset="2"/>
              </a:rPr>
              <a:t> is divisible by 2 </a:t>
            </a:r>
          </a:p>
          <a:p>
            <a:pPr marL="0" indent="0">
              <a:buNone/>
            </a:pPr>
            <a:r>
              <a:rPr lang="en-US" altLang="zh-CN" sz="2400" dirty="0">
                <a:ea typeface="宋体" panose="02010600030101010101" pitchFamily="2" charset="-122"/>
                <a:sym typeface="Symbol" panose="05050102010706020507" pitchFamily="18" charset="2"/>
              </a:rPr>
              <a:t>	Let </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 and </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 be integers.</a:t>
            </a:r>
          </a:p>
          <a:p>
            <a:pPr marL="0" indent="0">
              <a:buNone/>
            </a:pPr>
            <a:r>
              <a:rPr lang="en-US" altLang="zh-CN" sz="2400" dirty="0">
                <a:ea typeface="宋体" panose="02010600030101010101" pitchFamily="2" charset="-122"/>
                <a:sym typeface="Symbol" panose="05050102010706020507" pitchFamily="18" charset="2"/>
              </a:rPr>
              <a:t>	Now,	 </a:t>
            </a:r>
          </a:p>
          <a:p>
            <a:pPr marL="0" indent="0">
              <a:buNone/>
            </a:pP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10</a:t>
            </a:r>
            <a:r>
              <a:rPr lang="en-US" altLang="en-US" sz="2400" i="1" dirty="0">
                <a:sym typeface="Symbol" panose="05050102010706020507" pitchFamily="18" charset="2"/>
              </a:rPr>
              <a:t>a</a:t>
            </a:r>
            <a:r>
              <a:rPr lang="en-US" altLang="en-US" sz="2400" dirty="0">
                <a:sym typeface="Symbol" panose="05050102010706020507" pitchFamily="18" charset="2"/>
              </a:rPr>
              <a:t> + 8</a:t>
            </a:r>
            <a:r>
              <a:rPr lang="en-US" altLang="en-US" sz="2400" i="1" dirty="0">
                <a:sym typeface="Symbol" panose="05050102010706020507" pitchFamily="18" charset="2"/>
              </a:rPr>
              <a:t>b	</a:t>
            </a:r>
            <a:r>
              <a:rPr lang="en-US" altLang="zh-CN" sz="2400" dirty="0">
                <a:ea typeface="宋体" panose="02010600030101010101" pitchFamily="2" charset="-122"/>
                <a:sym typeface="Symbol" panose="05050102010706020507" pitchFamily="18" charset="2"/>
              </a:rPr>
              <a:t>= 25</a:t>
            </a:r>
            <a:r>
              <a:rPr lang="en-US" altLang="zh-CN" sz="2400" i="1" dirty="0">
                <a:ea typeface="宋体" panose="02010600030101010101" pitchFamily="2" charset="-122"/>
                <a:sym typeface="Symbol" panose="05050102010706020507" pitchFamily="18" charset="2"/>
              </a:rPr>
              <a:t>a + </a:t>
            </a:r>
            <a:r>
              <a:rPr lang="en-US" altLang="zh-CN" sz="2400" dirty="0">
                <a:ea typeface="宋体" panose="02010600030101010101" pitchFamily="2" charset="-122"/>
                <a:sym typeface="Symbol" panose="05050102010706020507" pitchFamily="18" charset="2"/>
              </a:rPr>
              <a:t>24</a:t>
            </a:r>
            <a:r>
              <a:rPr lang="en-US" altLang="zh-CN" sz="2400" i="1" dirty="0">
                <a:ea typeface="宋体" panose="02010600030101010101" pitchFamily="2" charset="-122"/>
                <a:sym typeface="Symbol" panose="05050102010706020507" pitchFamily="18" charset="2"/>
              </a:rPr>
              <a:t>b</a:t>
            </a:r>
            <a:endParaRPr lang="en-US" altLang="zh-CN" sz="2400" dirty="0">
              <a:ea typeface="宋体" panose="02010600030101010101" pitchFamily="2" charset="-122"/>
              <a:sym typeface="Symbol" panose="05050102010706020507" pitchFamily="18" charset="2"/>
            </a:endParaRPr>
          </a:p>
          <a:p>
            <a:pPr marL="0" indent="0">
              <a:buNone/>
            </a:pPr>
            <a:r>
              <a:rPr lang="en-US" altLang="zh-CN" sz="2400" dirty="0">
                <a:ea typeface="宋体" panose="02010600030101010101" pitchFamily="2" charset="-122"/>
                <a:sym typeface="Symbol" panose="05050102010706020507" pitchFamily="18" charset="2"/>
              </a:rPr>
              <a:t>			   	= 2(5</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 + 4</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p>
          <a:p>
            <a:pPr marL="0" indent="0">
              <a:buNone/>
            </a:pP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k	</a:t>
            </a:r>
            <a:r>
              <a:rPr lang="en-US" altLang="zh-CN" sz="2400" dirty="0">
                <a:ea typeface="宋体" panose="02010600030101010101" pitchFamily="2" charset="-122"/>
                <a:sym typeface="Symbol" panose="05050102010706020507" pitchFamily="18" charset="2"/>
              </a:rPr>
              <a:t>where </a:t>
            </a:r>
            <a:r>
              <a:rPr lang="en-US" altLang="zh-CN" sz="2400" i="1" dirty="0">
                <a:ea typeface="宋体" panose="02010600030101010101" pitchFamily="2" charset="-122"/>
                <a:sym typeface="Symbol" panose="05050102010706020507" pitchFamily="18" charset="2"/>
              </a:rPr>
              <a:t>k</a:t>
            </a:r>
            <a:r>
              <a:rPr lang="en-US" altLang="zh-CN" sz="2400" dirty="0">
                <a:ea typeface="宋体" panose="02010600030101010101" pitchFamily="2" charset="-122"/>
                <a:sym typeface="Symbol" panose="05050102010706020507" pitchFamily="18" charset="2"/>
              </a:rPr>
              <a:t> = 5</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 + 4</a:t>
            </a:r>
            <a:r>
              <a:rPr lang="en-US" altLang="zh-CN" sz="2400" i="1" dirty="0">
                <a:ea typeface="宋体" panose="02010600030101010101" pitchFamily="2" charset="-122"/>
                <a:sym typeface="Symbol" panose="05050102010706020507" pitchFamily="18" charset="2"/>
              </a:rPr>
              <a:t>b, k </a:t>
            </a:r>
            <a:r>
              <a:rPr lang="en-US" altLang="en-US" sz="2400" dirty="0">
                <a:sym typeface="Symbol" panose="05050102010706020507" pitchFamily="18" charset="2"/>
              </a:rPr>
              <a:t> ℤ</a:t>
            </a:r>
            <a:endParaRPr lang="en-US" altLang="zh-CN" sz="2400" dirty="0">
              <a:ea typeface="宋体" panose="02010600030101010101" pitchFamily="2" charset="-122"/>
              <a:sym typeface="Symbol" panose="05050102010706020507" pitchFamily="18" charset="2"/>
            </a:endParaRPr>
          </a:p>
          <a:p>
            <a:pPr marL="0" indent="0">
              <a:buNone/>
            </a:pPr>
            <a:r>
              <a:rPr lang="en-US" altLang="en-US" sz="2400" dirty="0">
                <a:ea typeface="宋体" panose="02010600030101010101" pitchFamily="2" charset="-122"/>
                <a:sym typeface="Symbol" panose="05050102010706020507" pitchFamily="18" charset="2"/>
              </a:rPr>
              <a:t>	Therefore, </a:t>
            </a:r>
            <a:r>
              <a:rPr lang="en-US" altLang="en-US" sz="2400" dirty="0"/>
              <a:t>if </a:t>
            </a:r>
            <a:r>
              <a:rPr lang="en-US" altLang="en-US" sz="2400" i="1" dirty="0"/>
              <a:t>a</a:t>
            </a:r>
            <a:r>
              <a:rPr lang="en-US" altLang="en-US" sz="2400" dirty="0"/>
              <a:t>, </a:t>
            </a:r>
            <a:r>
              <a:rPr lang="en-US" altLang="en-US" sz="2400" i="1" dirty="0"/>
              <a:t>b</a:t>
            </a:r>
            <a:r>
              <a:rPr lang="en-US" altLang="en-US" sz="2400" dirty="0"/>
              <a:t> </a:t>
            </a:r>
            <a:r>
              <a:rPr lang="en-US" altLang="en-US" sz="2400" dirty="0">
                <a:sym typeface="Symbol" panose="05050102010706020507" pitchFamily="18" charset="2"/>
              </a:rPr>
              <a:t> ℤ, then 10</a:t>
            </a:r>
            <a:r>
              <a:rPr lang="en-US" altLang="en-US" sz="2400" i="1" dirty="0">
                <a:sym typeface="Symbol" panose="05050102010706020507" pitchFamily="18" charset="2"/>
              </a:rPr>
              <a:t>a</a:t>
            </a:r>
            <a:r>
              <a:rPr lang="en-US" altLang="en-US" sz="2400" dirty="0">
                <a:sym typeface="Symbol" panose="05050102010706020507" pitchFamily="18" charset="2"/>
              </a:rPr>
              <a:t> + 8</a:t>
            </a:r>
            <a:r>
              <a:rPr lang="en-US" altLang="en-US" sz="2400" i="1" dirty="0">
                <a:sym typeface="Symbol" panose="05050102010706020507" pitchFamily="18" charset="2"/>
              </a:rPr>
              <a:t>b</a:t>
            </a:r>
            <a:r>
              <a:rPr lang="en-US" altLang="en-US" sz="2400" dirty="0">
                <a:sym typeface="Symbol" panose="05050102010706020507" pitchFamily="18" charset="2"/>
              </a:rPr>
              <a:t> is divisible by 2.</a:t>
            </a:r>
            <a:endParaRPr lang="en-US" altLang="en-US" sz="2400" dirty="0">
              <a:ea typeface="宋体" panose="02010600030101010101" pitchFamily="2" charset="-122"/>
              <a:sym typeface="Symbol" panose="05050102010706020507" pitchFamily="18" charset="2"/>
            </a:endParaRPr>
          </a:p>
        </p:txBody>
      </p:sp>
      <p:sp>
        <p:nvSpPr>
          <p:cNvPr id="5" name="TextBox 2">
            <a:extLst>
              <a:ext uri="{FF2B5EF4-FFF2-40B4-BE49-F238E27FC236}">
                <a16:creationId xmlns:a16="http://schemas.microsoft.com/office/drawing/2014/main" id="{C72D85FD-6323-4FC6-9027-4309B97B9F7E}"/>
              </a:ext>
            </a:extLst>
          </p:cNvPr>
          <p:cNvSpPr txBox="1"/>
          <p:nvPr/>
        </p:nvSpPr>
        <p:spPr>
          <a:xfrm>
            <a:off x="7611755" y="3869356"/>
            <a:ext cx="4428066" cy="1446550"/>
          </a:xfrm>
          <a:prstGeom prst="rect">
            <a:avLst/>
          </a:prstGeom>
          <a:gradFill>
            <a:gsLst>
              <a:gs pos="12925">
                <a:schemeClr val="accent1">
                  <a:lumMod val="45000"/>
                  <a:lumOff val="55000"/>
                  <a:alpha val="59000"/>
                </a:schemeClr>
              </a:gs>
              <a:gs pos="81000">
                <a:srgbClr val="00B050"/>
              </a:gs>
              <a:gs pos="83000">
                <a:schemeClr val="accent1">
                  <a:lumMod val="45000"/>
                  <a:lumOff val="55000"/>
                  <a:alpha val="59000"/>
                </a:schemeClr>
              </a:gs>
              <a:gs pos="100000">
                <a:schemeClr val="accent1">
                  <a:lumMod val="30000"/>
                  <a:lumOff val="70000"/>
                </a:schemeClr>
              </a:gs>
            </a:gsLst>
            <a:lin ang="4200000" scaled="0"/>
          </a:gra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sz="2200" dirty="0"/>
              <a:t>If </a:t>
            </a:r>
            <a:r>
              <a:rPr lang="en-GB" altLang="en-US" sz="2200" i="1" dirty="0"/>
              <a:t>n</a:t>
            </a:r>
            <a:r>
              <a:rPr lang="en-GB" altLang="en-US" sz="2200" dirty="0"/>
              <a:t> and </a:t>
            </a:r>
            <a:r>
              <a:rPr lang="en-GB" altLang="en-US" sz="2200" i="1" dirty="0"/>
              <a:t>d</a:t>
            </a:r>
            <a:r>
              <a:rPr lang="en-GB" altLang="en-US" sz="2200" dirty="0"/>
              <a:t> are integers and </a:t>
            </a:r>
            <a:r>
              <a:rPr lang="en-GB" altLang="en-US" sz="2200" i="1" dirty="0"/>
              <a:t>d</a:t>
            </a:r>
            <a:r>
              <a:rPr lang="en-GB" altLang="en-US" sz="2200" dirty="0"/>
              <a:t> </a:t>
            </a:r>
            <a:r>
              <a:rPr lang="en-GB" altLang="en-US" sz="2200" dirty="0">
                <a:sym typeface="Symbol" panose="05050102010706020507" pitchFamily="18" charset="2"/>
              </a:rPr>
              <a:t> 0, then </a:t>
            </a:r>
            <a:r>
              <a:rPr lang="en-GB" altLang="en-US" sz="2200" i="1" dirty="0">
                <a:sym typeface="Symbol" panose="05050102010706020507" pitchFamily="18" charset="2"/>
              </a:rPr>
              <a:t>n is divisible by d</a:t>
            </a:r>
            <a:r>
              <a:rPr lang="en-GB" altLang="en-US" sz="2200" dirty="0">
                <a:sym typeface="Symbol" panose="05050102010706020507" pitchFamily="18" charset="2"/>
              </a:rPr>
              <a:t> if and only if </a:t>
            </a:r>
          </a:p>
          <a:p>
            <a:r>
              <a:rPr lang="en-GB" altLang="en-US" sz="2200" dirty="0">
                <a:sym typeface="Symbol" panose="05050102010706020507" pitchFamily="18" charset="2"/>
              </a:rPr>
              <a:t>	</a:t>
            </a:r>
            <a:r>
              <a:rPr lang="en-GB" altLang="en-US" sz="2200" i="1" dirty="0">
                <a:sym typeface="Symbol" panose="05050102010706020507" pitchFamily="18" charset="2"/>
              </a:rPr>
              <a:t>n</a:t>
            </a:r>
            <a:r>
              <a:rPr lang="en-GB" altLang="en-US" sz="2200" dirty="0">
                <a:sym typeface="Symbol" panose="05050102010706020507" pitchFamily="18" charset="2"/>
              </a:rPr>
              <a:t> = </a:t>
            </a:r>
            <a:r>
              <a:rPr lang="en-GB" altLang="en-US" sz="2200" i="1" dirty="0">
                <a:sym typeface="Symbol" panose="05050102010706020507" pitchFamily="18" charset="2"/>
              </a:rPr>
              <a:t>d</a:t>
            </a:r>
            <a:r>
              <a:rPr lang="en-GB" altLang="en-US" sz="2200" dirty="0">
                <a:sym typeface="Symbol" panose="05050102010706020507" pitchFamily="18" charset="2"/>
              </a:rPr>
              <a:t> </a:t>
            </a:r>
            <a:r>
              <a:rPr lang="en-US" altLang="en-US" sz="2200" dirty="0">
                <a:sym typeface="Symbol" panose="05050102010706020507" pitchFamily="18" charset="2"/>
              </a:rPr>
              <a:t> </a:t>
            </a:r>
            <a:r>
              <a:rPr lang="en-US" altLang="en-US" sz="2200" i="1" dirty="0">
                <a:sym typeface="Symbol" panose="05050102010706020507" pitchFamily="18" charset="2"/>
              </a:rPr>
              <a:t>k</a:t>
            </a:r>
            <a:r>
              <a:rPr lang="en-US" altLang="en-US" sz="2200" dirty="0">
                <a:sym typeface="Symbol" panose="05050102010706020507" pitchFamily="18" charset="2"/>
              </a:rPr>
              <a:t>  for some </a:t>
            </a:r>
            <a:r>
              <a:rPr lang="en-US" altLang="en-US" sz="2200" i="1" dirty="0">
                <a:sym typeface="Symbol" panose="05050102010706020507" pitchFamily="18" charset="2"/>
              </a:rPr>
              <a:t>k</a:t>
            </a:r>
            <a:r>
              <a:rPr lang="en-US" altLang="en-US" sz="2200" dirty="0">
                <a:sym typeface="Symbol" panose="05050102010706020507" pitchFamily="18" charset="2"/>
              </a:rPr>
              <a:t>  </a:t>
            </a:r>
            <a:r>
              <a:rPr lang="en-US" altLang="en-US" sz="2200" dirty="0">
                <a:ea typeface="ＭＳ 明朝" panose="02020609040205080304" pitchFamily="49" charset="-128"/>
              </a:rPr>
              <a:t>ℤ. </a:t>
            </a:r>
          </a:p>
          <a:p>
            <a:r>
              <a:rPr lang="en-US" altLang="en-US" sz="2200" dirty="0">
                <a:ea typeface="ＭＳ 明朝" panose="02020609040205080304" pitchFamily="49" charset="-128"/>
              </a:rPr>
              <a:t>Where ℤ is the set of all integers.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7075">
                                            <p:txEl>
                                              <p:pRg st="3" end="3"/>
                                            </p:txEl>
                                          </p:spTgt>
                                        </p:tgtEl>
                                        <p:attrNameLst>
                                          <p:attrName>style.visibility</p:attrName>
                                        </p:attrNameLst>
                                      </p:cBhvr>
                                      <p:to>
                                        <p:strVal val="visible"/>
                                      </p:to>
                                    </p:set>
                                    <p:animEffect transition="in" filter="box(in)">
                                      <p:cBhvr>
                                        <p:cTn id="7" dur="500"/>
                                        <p:tgtEl>
                                          <p:spTgt spid="3870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7075">
                                            <p:txEl>
                                              <p:pRg st="4" end="4"/>
                                            </p:txEl>
                                          </p:spTgt>
                                        </p:tgtEl>
                                        <p:attrNameLst>
                                          <p:attrName>style.visibility</p:attrName>
                                        </p:attrNameLst>
                                      </p:cBhvr>
                                      <p:to>
                                        <p:strVal val="visible"/>
                                      </p:to>
                                    </p:set>
                                    <p:animEffect transition="in" filter="box(in)">
                                      <p:cBhvr>
                                        <p:cTn id="12" dur="500"/>
                                        <p:tgtEl>
                                          <p:spTgt spid="3870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7075">
                                            <p:txEl>
                                              <p:pRg st="5" end="5"/>
                                            </p:txEl>
                                          </p:spTgt>
                                        </p:tgtEl>
                                        <p:attrNameLst>
                                          <p:attrName>style.visibility</p:attrName>
                                        </p:attrNameLst>
                                      </p:cBhvr>
                                      <p:to>
                                        <p:strVal val="visible"/>
                                      </p:to>
                                    </p:set>
                                    <p:animEffect transition="in" filter="box(in)">
                                      <p:cBhvr>
                                        <p:cTn id="17" dur="500"/>
                                        <p:tgtEl>
                                          <p:spTgt spid="387075">
                                            <p:txEl>
                                              <p:pRg st="5" end="5"/>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87075">
                                            <p:txEl>
                                              <p:pRg st="6" end="6"/>
                                            </p:txEl>
                                          </p:spTgt>
                                        </p:tgtEl>
                                        <p:attrNameLst>
                                          <p:attrName>style.visibility</p:attrName>
                                        </p:attrNameLst>
                                      </p:cBhvr>
                                      <p:to>
                                        <p:strVal val="visible"/>
                                      </p:to>
                                    </p:set>
                                    <p:animEffect transition="in" filter="box(in)">
                                      <p:cBhvr>
                                        <p:cTn id="20" dur="500"/>
                                        <p:tgtEl>
                                          <p:spTgt spid="387075">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87075">
                                            <p:txEl>
                                              <p:pRg st="7" end="7"/>
                                            </p:txEl>
                                          </p:spTgt>
                                        </p:tgtEl>
                                        <p:attrNameLst>
                                          <p:attrName>style.visibility</p:attrName>
                                        </p:attrNameLst>
                                      </p:cBhvr>
                                      <p:to>
                                        <p:strVal val="visible"/>
                                      </p:to>
                                    </p:set>
                                    <p:animEffect transition="in" filter="box(in)">
                                      <p:cBhvr>
                                        <p:cTn id="25" dur="500"/>
                                        <p:tgtEl>
                                          <p:spTgt spid="387075">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87075">
                                            <p:txEl>
                                              <p:pRg st="8" end="8"/>
                                            </p:txEl>
                                          </p:spTgt>
                                        </p:tgtEl>
                                        <p:attrNameLst>
                                          <p:attrName>style.visibility</p:attrName>
                                        </p:attrNameLst>
                                      </p:cBhvr>
                                      <p:to>
                                        <p:strVal val="visible"/>
                                      </p:to>
                                    </p:set>
                                    <p:animEffect transition="in" filter="box(in)">
                                      <p:cBhvr>
                                        <p:cTn id="30" dur="500"/>
                                        <p:tgtEl>
                                          <p:spTgt spid="387075">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87075">
                                            <p:txEl>
                                              <p:pRg st="9" end="9"/>
                                            </p:txEl>
                                          </p:spTgt>
                                        </p:tgtEl>
                                        <p:attrNameLst>
                                          <p:attrName>style.visibility</p:attrName>
                                        </p:attrNameLst>
                                      </p:cBhvr>
                                      <p:to>
                                        <p:strVal val="visible"/>
                                      </p:to>
                                    </p:set>
                                    <p:animEffect transition="in" filter="box(in)">
                                      <p:cBhvr>
                                        <p:cTn id="35" dur="500"/>
                                        <p:tgtEl>
                                          <p:spTgt spid="387075">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8619DD80-7A38-47C0-9B55-85072A296A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E9C6613-E342-4206-8F5F-E35B42BB9CBE}" type="slidenum">
              <a:rPr lang="en-GB" altLang="en-US" sz="1400">
                <a:latin typeface="Arial" panose="020B0604020202020204" pitchFamily="34" charset="0"/>
                <a:cs typeface="Arial" panose="020B0604020202020204" pitchFamily="34" charset="0"/>
              </a:rPr>
              <a:pPr>
                <a:spcBef>
                  <a:spcPct val="0"/>
                </a:spcBef>
                <a:buFontTx/>
                <a:buNone/>
              </a:pPr>
              <a:t>21</a:t>
            </a:fld>
            <a:endParaRPr lang="en-GB" altLang="en-US" sz="1400">
              <a:latin typeface="Arial" panose="020B0604020202020204" pitchFamily="34" charset="0"/>
              <a:cs typeface="Arial" panose="020B0604020202020204" pitchFamily="34" charset="0"/>
            </a:endParaRPr>
          </a:p>
        </p:txBody>
      </p:sp>
      <p:sp>
        <p:nvSpPr>
          <p:cNvPr id="44035" name="Rectangle 2">
            <a:extLst>
              <a:ext uri="{FF2B5EF4-FFF2-40B4-BE49-F238E27FC236}">
                <a16:creationId xmlns:a16="http://schemas.microsoft.com/office/drawing/2014/main" id="{BAEAE224-A740-4008-BFB4-12C85DD948FD}"/>
              </a:ext>
            </a:extLst>
          </p:cNvPr>
          <p:cNvSpPr>
            <a:spLocks noGrp="1" noChangeArrowheads="1"/>
          </p:cNvSpPr>
          <p:nvPr>
            <p:ph type="title"/>
          </p:nvPr>
        </p:nvSpPr>
        <p:spPr>
          <a:xfrm>
            <a:off x="922564" y="136523"/>
            <a:ext cx="9296400" cy="679450"/>
          </a:xfrm>
        </p:spPr>
        <p:txBody>
          <a:bodyPr>
            <a:normAutofit/>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A method may help to construct a direct proof</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4036" name="Rectangle 3">
            <a:extLst>
              <a:ext uri="{FF2B5EF4-FFF2-40B4-BE49-F238E27FC236}">
                <a16:creationId xmlns:a16="http://schemas.microsoft.com/office/drawing/2014/main" id="{9CE24A1B-78CF-4AE0-8652-8D9BEAF65F64}"/>
              </a:ext>
            </a:extLst>
          </p:cNvPr>
          <p:cNvSpPr>
            <a:spLocks noGrp="1" noChangeArrowheads="1"/>
          </p:cNvSpPr>
          <p:nvPr>
            <p:ph type="body" idx="1"/>
          </p:nvPr>
        </p:nvSpPr>
        <p:spPr>
          <a:xfrm>
            <a:off x="457200" y="930730"/>
            <a:ext cx="11568793" cy="5790748"/>
          </a:xfrm>
        </p:spPr>
        <p:txBody>
          <a:bodyPr>
            <a:normAutofit fontScale="85000" lnSpcReduction="20000"/>
          </a:bodyPr>
          <a:lstStyle/>
          <a:p>
            <a:r>
              <a:rPr lang="en-US" altLang="en-US" sz="2800" b="1" dirty="0"/>
              <a:t>When you encounter difficulty to construct a direct proof: </a:t>
            </a:r>
            <a:r>
              <a:rPr lang="en-US" altLang="en-US" sz="2800" dirty="0"/>
              <a:t>For example, no definition can be used to conclude from given assumption you may try to use the method called, </a:t>
            </a:r>
            <a:r>
              <a:rPr lang="en-US" altLang="en-US" sz="2800" b="1" dirty="0"/>
              <a:t>backward process</a:t>
            </a:r>
            <a:r>
              <a:rPr lang="en-US" altLang="en-US" sz="2800" dirty="0"/>
              <a:t> to see whether it can help.</a:t>
            </a:r>
          </a:p>
          <a:p>
            <a:endParaRPr lang="en-US" altLang="en-US" sz="2800" dirty="0"/>
          </a:p>
          <a:p>
            <a:r>
              <a:rPr lang="en-US" altLang="en-US" sz="2800" dirty="0"/>
              <a:t>In using Backward process, we start from conclusion to be proved, to identify a statement (say, R1) that we can used to conclude the conclusion, then identify another statement (say, R2) that we can used to conclude R1 and so on,… until the identified statement is a statement we can conclude from the direct proof or some well-known fact. And, we put these statements together to form a direct proof.</a:t>
            </a:r>
          </a:p>
          <a:p>
            <a:endParaRPr lang="en-US" altLang="en-US" sz="2800" dirty="0"/>
          </a:p>
          <a:p>
            <a:r>
              <a:rPr lang="en-US" altLang="en-US" sz="2800" dirty="0"/>
              <a:t>Note that backward process is not needed if you have no problem to form a proof. And, backward process is a draft of work not a proof.</a:t>
            </a:r>
          </a:p>
          <a:p>
            <a:endParaRPr lang="en-US" altLang="en-US" sz="2800" dirty="0"/>
          </a:p>
          <a:p>
            <a:r>
              <a:rPr lang="en-US" altLang="en-US" sz="2800" b="1" dirty="0">
                <a:solidFill>
                  <a:srgbClr val="FF0000"/>
                </a:solidFill>
                <a:ea typeface="宋体" panose="02010600030101010101" pitchFamily="2" charset="-122"/>
                <a:sym typeface="Symbol" panose="05050102010706020507" pitchFamily="18" charset="2"/>
              </a:rPr>
              <a:t>The statements drawn from backward process CANNOT be directly used as a proof. These statements are just for helping us to construct a proof from assumptions and/or well-known facts to conclusion.</a:t>
            </a:r>
            <a:endParaRPr lang="en-US" altLang="en-US" sz="2800" b="1" dirty="0">
              <a:solidFill>
                <a:srgbClr val="FF0000"/>
              </a:solidFill>
              <a:sym typeface="Symbol" panose="05050102010706020507" pitchFamily="18" charset="2"/>
            </a:endParaRPr>
          </a:p>
          <a:p>
            <a:endParaRPr lang="en-US" altLang="en-US" sz="2800" dirty="0"/>
          </a:p>
          <a:p>
            <a:r>
              <a:rPr lang="en-US" altLang="en-US" sz="2800" dirty="0"/>
              <a:t>Next, we will introduce the method through an example</a:t>
            </a:r>
            <a:r>
              <a:rPr lang="en-US" altLang="en-US" sz="2400" dirty="0"/>
              <a:t>.</a:t>
            </a:r>
          </a:p>
        </p:txBody>
      </p:sp>
    </p:spTree>
    <p:extLst>
      <p:ext uri="{BB962C8B-B14F-4D97-AF65-F5344CB8AC3E}">
        <p14:creationId xmlns:p14="http://schemas.microsoft.com/office/powerpoint/2010/main" val="3265754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32CC68A6-898B-47DB-A034-B0624CC213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B51B638-03AD-4C70-8B1B-1E6FA6140F47}" type="slidenum">
              <a:rPr lang="en-GB" altLang="en-US" sz="1400">
                <a:latin typeface="Arial" panose="020B0604020202020204" pitchFamily="34" charset="0"/>
                <a:cs typeface="Arial" panose="020B0604020202020204" pitchFamily="34" charset="0"/>
              </a:rPr>
              <a:pPr>
                <a:spcBef>
                  <a:spcPct val="0"/>
                </a:spcBef>
                <a:buFontTx/>
                <a:buNone/>
              </a:pPr>
              <a:t>22</a:t>
            </a:fld>
            <a:endParaRPr lang="en-GB" altLang="en-US" sz="1400" dirty="0">
              <a:latin typeface="Arial" panose="020B0604020202020204" pitchFamily="34" charset="0"/>
              <a:cs typeface="Arial" panose="020B0604020202020204" pitchFamily="34" charset="0"/>
            </a:endParaRPr>
          </a:p>
        </p:txBody>
      </p:sp>
      <p:sp>
        <p:nvSpPr>
          <p:cNvPr id="46083" name="Rectangle 2">
            <a:extLst>
              <a:ext uri="{FF2B5EF4-FFF2-40B4-BE49-F238E27FC236}">
                <a16:creationId xmlns:a16="http://schemas.microsoft.com/office/drawing/2014/main" id="{5746B2E1-1444-40F9-A49D-5A85A068799F}"/>
              </a:ext>
            </a:extLst>
          </p:cNvPr>
          <p:cNvSpPr>
            <a:spLocks noGrp="1" noChangeArrowheads="1"/>
          </p:cNvSpPr>
          <p:nvPr>
            <p:ph type="title"/>
          </p:nvPr>
        </p:nvSpPr>
        <p:spPr>
          <a:xfrm>
            <a:off x="0" y="-15876"/>
            <a:ext cx="12083144" cy="611869"/>
          </a:xfrm>
        </p:spPr>
        <p:txBody>
          <a:bodyPr>
            <a:normAutofit/>
          </a:bodyPr>
          <a:lstStyle/>
          <a:p>
            <a:pPr eaLnBrk="1" hangingPunct="1"/>
            <a:r>
              <a:rPr lang="en-US" altLang="en-US" sz="3000" b="1" dirty="0">
                <a:solidFill>
                  <a:schemeClr val="folHlink"/>
                </a:solidFill>
                <a:latin typeface="Times New Roman" panose="02020603050405020304" pitchFamily="18" charset="0"/>
                <a:cs typeface="Times New Roman" panose="02020603050405020304" pitchFamily="18" charset="0"/>
              </a:rPr>
              <a:t>Constructing a Direct Proof with the help of Backward Process: Example</a:t>
            </a:r>
            <a:endParaRPr lang="en-US" altLang="en-US" sz="30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01411" name="Rectangle 3">
            <a:extLst>
              <a:ext uri="{FF2B5EF4-FFF2-40B4-BE49-F238E27FC236}">
                <a16:creationId xmlns:a16="http://schemas.microsoft.com/office/drawing/2014/main" id="{4FF7AB2B-784E-4893-8761-906741631499}"/>
              </a:ext>
            </a:extLst>
          </p:cNvPr>
          <p:cNvSpPr>
            <a:spLocks noGrp="1" noChangeArrowheads="1"/>
          </p:cNvSpPr>
          <p:nvPr>
            <p:ph type="body" idx="1"/>
          </p:nvPr>
        </p:nvSpPr>
        <p:spPr>
          <a:xfrm>
            <a:off x="1" y="726621"/>
            <a:ext cx="12192000" cy="5629731"/>
          </a:xfrm>
        </p:spPr>
        <p:txBody>
          <a:bodyPr>
            <a:normAutofit/>
          </a:bodyPr>
          <a:lstStyle/>
          <a:p>
            <a:pPr marL="0" indent="0">
              <a:lnSpc>
                <a:spcPct val="80000"/>
              </a:lnSpc>
              <a:buNone/>
            </a:pPr>
            <a:r>
              <a:rPr lang="en-US" altLang="en-US" sz="2400" dirty="0">
                <a:sym typeface="Symbol" panose="05050102010706020507" pitchFamily="18" charset="2"/>
              </a:rPr>
              <a:t>Prove that for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ℝ,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+1)  2.</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Direct Proof:	How to start? (nothing can be drawn)</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Backward:	</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  2		     (From basic Algebraic rule for inequality) </a:t>
            </a:r>
          </a:p>
          <a:p>
            <a:pPr marL="0" indent="0">
              <a:lnSpc>
                <a:spcPct val="80000"/>
              </a:lnSpc>
              <a:buNone/>
            </a:pPr>
            <a:r>
              <a:rPr lang="en-US" altLang="en-US" sz="2400" dirty="0">
                <a:sym typeface="Symbol" panose="05050102010706020507" pitchFamily="18" charset="2"/>
              </a:rPr>
              <a:t>		 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  0               (Since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a:t>
            </a:r>
            <a:r>
              <a:rPr lang="en-US" altLang="zh-CN" sz="2400" baseline="30000" dirty="0">
                <a:ea typeface="宋体" panose="02010600030101010101" pitchFamily="2" charset="-122"/>
                <a:sym typeface="Symbol" panose="05050102010706020507" pitchFamily="18" charset="2"/>
              </a:rPr>
              <a:t>2 </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 </a:t>
            </a:r>
            <a:endParaRPr lang="en-US" altLang="en-US" sz="2400" dirty="0">
              <a:sym typeface="Symbol" panose="05050102010706020507" pitchFamily="18" charset="2"/>
            </a:endParaRPr>
          </a:p>
          <a:p>
            <a:pPr marL="0" indent="0">
              <a:lnSpc>
                <a:spcPct val="80000"/>
              </a:lnSpc>
              <a:buNone/>
            </a:pP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  </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0                    (Since the square of any real number is always non-negative)</a:t>
            </a:r>
            <a:endParaRPr lang="en-US" altLang="en-US" sz="2400" dirty="0">
              <a:sym typeface="Symbol" panose="05050102010706020507" pitchFamily="18" charset="2"/>
            </a:endParaRP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Now, we form the Direct Proof as follows:</a:t>
            </a:r>
          </a:p>
          <a:p>
            <a:pPr marL="0" indent="0">
              <a:lnSpc>
                <a:spcPct val="80000"/>
              </a:lnSpc>
              <a:buNone/>
            </a:pP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0                           (Since the square of any real number is always non-negative)</a:t>
            </a:r>
          </a:p>
          <a:p>
            <a:pPr marL="0" indent="0">
              <a:lnSpc>
                <a:spcPct val="80000"/>
              </a:lnSpc>
              <a:buNone/>
            </a:pP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		  </a:t>
            </a:r>
            <a:r>
              <a:rPr lang="en-US" altLang="zh-CN" sz="2400" i="1" dirty="0">
                <a:ea typeface="宋体" panose="02010600030101010101" pitchFamily="2" charset="-122"/>
                <a:sym typeface="Symbol" panose="05050102010706020507" pitchFamily="18" charset="2"/>
              </a:rPr>
              <a:t> 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  0              (Since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a:t>
            </a:r>
            <a:r>
              <a:rPr lang="en-US" altLang="zh-CN" sz="2400" baseline="30000" dirty="0">
                <a:ea typeface="宋体" panose="02010600030101010101" pitchFamily="2" charset="-122"/>
                <a:sym typeface="Symbol" panose="05050102010706020507" pitchFamily="18" charset="2"/>
              </a:rPr>
              <a:t>2 </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 </a:t>
            </a:r>
          </a:p>
          <a:p>
            <a:pPr marL="0" indent="0">
              <a:lnSpc>
                <a:spcPct val="80000"/>
              </a:lnSpc>
              <a:buNone/>
            </a:pP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x</a:t>
            </a:r>
            <a:r>
              <a:rPr lang="en-US" altLang="zh-CN" sz="2400" baseline="30000" dirty="0">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 + 2</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 + 1)  2         (From basic Algebraic rule for inequality) </a:t>
            </a:r>
          </a:p>
          <a:p>
            <a:pPr marL="0" indent="0">
              <a:lnSpc>
                <a:spcPct val="80000"/>
              </a:lnSpc>
              <a:buNone/>
            </a:pP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1411">
                                            <p:txEl>
                                              <p:pRg st="2" end="2"/>
                                            </p:txEl>
                                          </p:spTgt>
                                        </p:tgtEl>
                                        <p:attrNameLst>
                                          <p:attrName>style.visibility</p:attrName>
                                        </p:attrNameLst>
                                      </p:cBhvr>
                                      <p:to>
                                        <p:strVal val="visible"/>
                                      </p:to>
                                    </p:set>
                                    <p:animEffect transition="in" filter="box(in)">
                                      <p:cBhvr>
                                        <p:cTn id="7" dur="500"/>
                                        <p:tgtEl>
                                          <p:spTgt spid="4014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1411">
                                            <p:txEl>
                                              <p:pRg st="4" end="4"/>
                                            </p:txEl>
                                          </p:spTgt>
                                        </p:tgtEl>
                                        <p:attrNameLst>
                                          <p:attrName>style.visibility</p:attrName>
                                        </p:attrNameLst>
                                      </p:cBhvr>
                                      <p:to>
                                        <p:strVal val="visible"/>
                                      </p:to>
                                    </p:set>
                                    <p:animEffect transition="in" filter="box(in)">
                                      <p:cBhvr>
                                        <p:cTn id="12" dur="500"/>
                                        <p:tgtEl>
                                          <p:spTgt spid="4014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1411">
                                            <p:txEl>
                                              <p:pRg st="5" end="5"/>
                                            </p:txEl>
                                          </p:spTgt>
                                        </p:tgtEl>
                                        <p:attrNameLst>
                                          <p:attrName>style.visibility</p:attrName>
                                        </p:attrNameLst>
                                      </p:cBhvr>
                                      <p:to>
                                        <p:strVal val="visible"/>
                                      </p:to>
                                    </p:set>
                                    <p:animEffect transition="in" filter="box(in)">
                                      <p:cBhvr>
                                        <p:cTn id="17" dur="500"/>
                                        <p:tgtEl>
                                          <p:spTgt spid="4014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1411">
                                            <p:txEl>
                                              <p:pRg st="6" end="6"/>
                                            </p:txEl>
                                          </p:spTgt>
                                        </p:tgtEl>
                                        <p:attrNameLst>
                                          <p:attrName>style.visibility</p:attrName>
                                        </p:attrNameLst>
                                      </p:cBhvr>
                                      <p:to>
                                        <p:strVal val="visible"/>
                                      </p:to>
                                    </p:set>
                                    <p:animEffect transition="in" filter="box(in)">
                                      <p:cBhvr>
                                        <p:cTn id="22" dur="500"/>
                                        <p:tgtEl>
                                          <p:spTgt spid="4014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14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14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141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1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32CC68A6-898B-47DB-A034-B0624CC213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B51B638-03AD-4C70-8B1B-1E6FA6140F47}" type="slidenum">
              <a:rPr lang="en-GB" altLang="en-US" sz="1400">
                <a:latin typeface="Arial" panose="020B0604020202020204" pitchFamily="34" charset="0"/>
                <a:cs typeface="Arial" panose="020B0604020202020204" pitchFamily="34" charset="0"/>
              </a:rPr>
              <a:pPr>
                <a:spcBef>
                  <a:spcPct val="0"/>
                </a:spcBef>
                <a:buFontTx/>
                <a:buNone/>
              </a:pPr>
              <a:t>23</a:t>
            </a:fld>
            <a:endParaRPr lang="en-GB" altLang="en-US" sz="1400" dirty="0">
              <a:latin typeface="Arial" panose="020B0604020202020204" pitchFamily="34" charset="0"/>
              <a:cs typeface="Arial" panose="020B0604020202020204" pitchFamily="34" charset="0"/>
            </a:endParaRPr>
          </a:p>
        </p:txBody>
      </p:sp>
      <p:sp>
        <p:nvSpPr>
          <p:cNvPr id="46083" name="Rectangle 2">
            <a:extLst>
              <a:ext uri="{FF2B5EF4-FFF2-40B4-BE49-F238E27FC236}">
                <a16:creationId xmlns:a16="http://schemas.microsoft.com/office/drawing/2014/main" id="{5746B2E1-1444-40F9-A49D-5A85A068799F}"/>
              </a:ext>
            </a:extLst>
          </p:cNvPr>
          <p:cNvSpPr>
            <a:spLocks noGrp="1" noChangeArrowheads="1"/>
          </p:cNvSpPr>
          <p:nvPr>
            <p:ph type="title"/>
          </p:nvPr>
        </p:nvSpPr>
        <p:spPr>
          <a:xfrm>
            <a:off x="403760" y="-15876"/>
            <a:ext cx="10865921"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One Common Mistake: </a:t>
            </a:r>
            <a:r>
              <a:rPr lang="en-US" altLang="en-US" sz="3600" b="1" dirty="0">
                <a:solidFill>
                  <a:srgbClr val="FF0000"/>
                </a:solidFill>
                <a:latin typeface="Times New Roman" panose="02020603050405020304" pitchFamily="18" charset="0"/>
                <a:cs typeface="Times New Roman" panose="02020603050405020304" pitchFamily="18" charset="0"/>
              </a:rPr>
              <a:t>Wrong Proof</a:t>
            </a:r>
            <a:endParaRPr lang="en-US" altLang="en-US" sz="36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01411" name="Rectangle 3">
            <a:extLst>
              <a:ext uri="{FF2B5EF4-FFF2-40B4-BE49-F238E27FC236}">
                <a16:creationId xmlns:a16="http://schemas.microsoft.com/office/drawing/2014/main" id="{4FF7AB2B-784E-4893-8761-906741631499}"/>
              </a:ext>
            </a:extLst>
          </p:cNvPr>
          <p:cNvSpPr>
            <a:spLocks noGrp="1" noChangeArrowheads="1"/>
          </p:cNvSpPr>
          <p:nvPr>
            <p:ph type="body" idx="1"/>
          </p:nvPr>
        </p:nvSpPr>
        <p:spPr>
          <a:xfrm>
            <a:off x="1" y="1163637"/>
            <a:ext cx="12192000" cy="5192715"/>
          </a:xfrm>
        </p:spPr>
        <p:txBody>
          <a:bodyPr>
            <a:normAutofit/>
          </a:bodyPr>
          <a:lstStyle/>
          <a:p>
            <a:pPr>
              <a:lnSpc>
                <a:spcPct val="80000"/>
              </a:lnSpc>
            </a:pPr>
            <a:r>
              <a:rPr lang="en-US" altLang="en-US" sz="2400" dirty="0">
                <a:sym typeface="Symbol" panose="05050102010706020507" pitchFamily="18" charset="2"/>
              </a:rPr>
              <a:t>Backward process is not a proof it is not needed if you know how to form a proof directly</a:t>
            </a:r>
          </a:p>
          <a:p>
            <a:pPr>
              <a:lnSpc>
                <a:spcPct val="80000"/>
              </a:lnSpc>
            </a:pPr>
            <a:endParaRPr lang="en-US" altLang="en-US" sz="2400" dirty="0">
              <a:sym typeface="Symbol" panose="05050102010706020507" pitchFamily="18" charset="2"/>
            </a:endParaRPr>
          </a:p>
          <a:p>
            <a:pPr>
              <a:lnSpc>
                <a:spcPct val="80000"/>
              </a:lnSpc>
            </a:pPr>
            <a:r>
              <a:rPr lang="en-US" altLang="en-US" sz="2400" dirty="0">
                <a:sym typeface="Symbol" panose="05050102010706020507" pitchFamily="18" charset="2"/>
              </a:rPr>
              <a:t>The is a common mistake by using backward process as a proof:</a:t>
            </a:r>
          </a:p>
          <a:p>
            <a:pPr>
              <a:lnSpc>
                <a:spcPct val="80000"/>
              </a:lnSpc>
            </a:pPr>
            <a:endParaRPr lang="en-US" altLang="en-US" sz="2400" dirty="0">
              <a:sym typeface="Symbol" panose="05050102010706020507" pitchFamily="18" charset="2"/>
            </a:endParaRPr>
          </a:p>
          <a:p>
            <a:pPr marL="342900" lvl="1" indent="0">
              <a:lnSpc>
                <a:spcPct val="80000"/>
              </a:lnSpc>
              <a:buNone/>
            </a:pPr>
            <a:r>
              <a:rPr lang="en-US" altLang="en-US" sz="2200" dirty="0">
                <a:sym typeface="Symbol" panose="05050102010706020507" pitchFamily="18" charset="2"/>
              </a:rPr>
              <a:t>Prove that for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zh-CN" sz="2200" dirty="0">
                <a:ea typeface="宋体" panose="02010600030101010101" pitchFamily="2" charset="-122"/>
                <a:sym typeface="Symbol" panose="05050102010706020507" pitchFamily="18" charset="2"/>
              </a:rPr>
              <a:t>ℝ, (-</a:t>
            </a:r>
            <a:r>
              <a:rPr lang="en-US" altLang="zh-CN" sz="2200" i="1" dirty="0">
                <a:ea typeface="宋体" panose="02010600030101010101" pitchFamily="2" charset="-122"/>
                <a:sym typeface="Symbol" panose="05050102010706020507" pitchFamily="18" charset="2"/>
              </a:rPr>
              <a:t>x</a:t>
            </a:r>
            <a:r>
              <a:rPr lang="en-US" altLang="zh-CN" sz="2200" baseline="30000" dirty="0">
                <a:ea typeface="宋体" panose="02010600030101010101" pitchFamily="2" charset="-122"/>
                <a:sym typeface="Symbol" panose="05050102010706020507" pitchFamily="18" charset="2"/>
              </a:rPr>
              <a:t>2</a:t>
            </a:r>
            <a:r>
              <a:rPr lang="en-US" altLang="zh-CN" sz="2200" dirty="0">
                <a:ea typeface="宋体" panose="02010600030101010101" pitchFamily="2" charset="-122"/>
                <a:sym typeface="Symbol" panose="05050102010706020507" pitchFamily="18" charset="2"/>
              </a:rPr>
              <a:t> + 2</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+1)  2.</a:t>
            </a:r>
          </a:p>
          <a:p>
            <a:pPr lvl="1">
              <a:lnSpc>
                <a:spcPct val="80000"/>
              </a:lnSpc>
            </a:pPr>
            <a:endParaRPr lang="en-US" altLang="en-US" sz="2200" dirty="0">
              <a:sym typeface="Symbol" panose="05050102010706020507" pitchFamily="18" charset="2"/>
            </a:endParaRPr>
          </a:p>
          <a:p>
            <a:pPr marL="342900" lvl="1" indent="0">
              <a:lnSpc>
                <a:spcPct val="80000"/>
              </a:lnSpc>
              <a:buNone/>
            </a:pPr>
            <a:r>
              <a:rPr lang="en-US" altLang="en-US" sz="2200" dirty="0">
                <a:sym typeface="Symbol" panose="05050102010706020507" pitchFamily="18" charset="2"/>
              </a:rPr>
              <a:t>	</a:t>
            </a:r>
            <a:r>
              <a:rPr lang="en-US" altLang="zh-CN" sz="2200" dirty="0">
                <a:ea typeface="宋体" panose="02010600030101010101" pitchFamily="2" charset="-122"/>
                <a:sym typeface="Symbol" panose="05050102010706020507" pitchFamily="18" charset="2"/>
              </a:rPr>
              <a:t> -</a:t>
            </a:r>
            <a:r>
              <a:rPr lang="en-US" altLang="zh-CN" sz="2200" i="1" dirty="0">
                <a:ea typeface="宋体" panose="02010600030101010101" pitchFamily="2" charset="-122"/>
                <a:sym typeface="Symbol" panose="05050102010706020507" pitchFamily="18" charset="2"/>
              </a:rPr>
              <a:t>x</a:t>
            </a:r>
            <a:r>
              <a:rPr lang="en-US" altLang="zh-CN" sz="2200" baseline="30000" dirty="0">
                <a:ea typeface="宋体" panose="02010600030101010101" pitchFamily="2" charset="-122"/>
                <a:sym typeface="Symbol" panose="05050102010706020507" pitchFamily="18" charset="2"/>
              </a:rPr>
              <a:t>2</a:t>
            </a:r>
            <a:r>
              <a:rPr lang="en-US" altLang="zh-CN" sz="2200" dirty="0">
                <a:ea typeface="宋体" panose="02010600030101010101" pitchFamily="2" charset="-122"/>
                <a:sym typeface="Symbol" panose="05050102010706020507" pitchFamily="18" charset="2"/>
              </a:rPr>
              <a:t> + 2</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+ 1  2		</a:t>
            </a:r>
          </a:p>
          <a:p>
            <a:pPr marL="342900" lvl="1" indent="0">
              <a:lnSpc>
                <a:spcPct val="80000"/>
              </a:lnSpc>
              <a:buNone/>
            </a:pPr>
            <a:r>
              <a:rPr lang="en-US" altLang="en-US" sz="2200" dirty="0">
                <a:sym typeface="Symbol" panose="05050102010706020507" pitchFamily="18" charset="2"/>
              </a:rPr>
              <a:t>		  </a:t>
            </a:r>
            <a:r>
              <a:rPr lang="en-US" altLang="zh-CN" sz="2200" i="1" dirty="0">
                <a:ea typeface="宋体" panose="02010600030101010101" pitchFamily="2" charset="-122"/>
                <a:sym typeface="Symbol" panose="05050102010706020507" pitchFamily="18" charset="2"/>
              </a:rPr>
              <a:t>x</a:t>
            </a:r>
            <a:r>
              <a:rPr lang="en-US" altLang="zh-CN" sz="2200" baseline="30000" dirty="0">
                <a:ea typeface="宋体" panose="02010600030101010101" pitchFamily="2" charset="-122"/>
                <a:sym typeface="Symbol" panose="05050102010706020507" pitchFamily="18" charset="2"/>
              </a:rPr>
              <a:t>2</a:t>
            </a:r>
            <a:r>
              <a:rPr lang="en-US" altLang="zh-CN" sz="2200" dirty="0">
                <a:ea typeface="宋体" panose="02010600030101010101" pitchFamily="2" charset="-122"/>
                <a:sym typeface="Symbol" panose="05050102010706020507" pitchFamily="18" charset="2"/>
              </a:rPr>
              <a:t> - 2</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+ 1  0	(From basic Algebraic rule for inequality) </a:t>
            </a:r>
            <a:endParaRPr lang="en-US" altLang="en-US" sz="2200" dirty="0">
              <a:sym typeface="Symbol" panose="05050102010706020507" pitchFamily="18" charset="2"/>
            </a:endParaRPr>
          </a:p>
          <a:p>
            <a:pPr marL="342900" lvl="1" indent="0">
              <a:lnSpc>
                <a:spcPct val="80000"/>
              </a:lnSpc>
              <a:buNone/>
            </a:pPr>
            <a:r>
              <a:rPr lang="en-US" altLang="zh-CN" sz="2200" dirty="0">
                <a:ea typeface="宋体" panose="02010600030101010101" pitchFamily="2" charset="-122"/>
                <a:sym typeface="Symbol" panose="05050102010706020507" pitchFamily="18" charset="2"/>
              </a:rPr>
              <a:t>		</a:t>
            </a:r>
            <a:r>
              <a:rPr lang="en-US" altLang="en-US" sz="2200" dirty="0">
                <a:sym typeface="Symbol" panose="05050102010706020507" pitchFamily="18" charset="2"/>
              </a:rPr>
              <a:t> </a:t>
            </a:r>
            <a:r>
              <a:rPr lang="en-US" altLang="zh-CN" sz="2200" dirty="0">
                <a:ea typeface="宋体" panose="02010600030101010101" pitchFamily="2" charset="-122"/>
                <a:sym typeface="Symbol" panose="05050102010706020507" pitchFamily="18" charset="2"/>
              </a:rPr>
              <a:t>(</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 1)</a:t>
            </a:r>
            <a:r>
              <a:rPr lang="en-US" altLang="zh-CN" sz="2200" baseline="30000" dirty="0">
                <a:ea typeface="宋体" panose="02010600030101010101" pitchFamily="2" charset="-122"/>
                <a:sym typeface="Symbol" panose="05050102010706020507" pitchFamily="18" charset="2"/>
              </a:rPr>
              <a:t>2</a:t>
            </a:r>
            <a:r>
              <a:rPr lang="en-US" altLang="zh-CN" sz="2200" dirty="0">
                <a:ea typeface="宋体" panose="02010600030101010101" pitchFamily="2" charset="-122"/>
                <a:sym typeface="Symbol" panose="05050102010706020507" pitchFamily="18" charset="2"/>
              </a:rPr>
              <a:t>  0 		(Since (</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 1)</a:t>
            </a:r>
            <a:r>
              <a:rPr lang="en-US" altLang="zh-CN" sz="2200" baseline="30000" dirty="0">
                <a:ea typeface="宋体" panose="02010600030101010101" pitchFamily="2" charset="-122"/>
                <a:sym typeface="Symbol" panose="05050102010706020507" pitchFamily="18" charset="2"/>
              </a:rPr>
              <a:t>2 </a:t>
            </a:r>
            <a:r>
              <a:rPr lang="en-US" altLang="zh-CN" sz="2200" dirty="0">
                <a:ea typeface="宋体" panose="02010600030101010101" pitchFamily="2" charset="-122"/>
                <a:sym typeface="Symbol" panose="05050102010706020507" pitchFamily="18" charset="2"/>
              </a:rPr>
              <a:t>=  </a:t>
            </a:r>
            <a:r>
              <a:rPr lang="en-US" altLang="zh-CN" sz="2200" i="1" dirty="0">
                <a:ea typeface="宋体" panose="02010600030101010101" pitchFamily="2" charset="-122"/>
                <a:sym typeface="Symbol" panose="05050102010706020507" pitchFamily="18" charset="2"/>
              </a:rPr>
              <a:t>x</a:t>
            </a:r>
            <a:r>
              <a:rPr lang="en-US" altLang="zh-CN" sz="2200" baseline="30000" dirty="0">
                <a:ea typeface="宋体" panose="02010600030101010101" pitchFamily="2" charset="-122"/>
                <a:sym typeface="Symbol" panose="05050102010706020507" pitchFamily="18" charset="2"/>
              </a:rPr>
              <a:t>2</a:t>
            </a:r>
            <a:r>
              <a:rPr lang="en-US" altLang="zh-CN" sz="2200" dirty="0">
                <a:ea typeface="宋体" panose="02010600030101010101" pitchFamily="2" charset="-122"/>
                <a:sym typeface="Symbol" panose="05050102010706020507" pitchFamily="18" charset="2"/>
              </a:rPr>
              <a:t> - 2</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+ 1) </a:t>
            </a:r>
          </a:p>
          <a:p>
            <a:pPr marL="342900" lvl="1" indent="0">
              <a:lnSpc>
                <a:spcPct val="80000"/>
              </a:lnSpc>
              <a:buNone/>
            </a:pPr>
            <a:r>
              <a:rPr lang="en-US" altLang="en-US" sz="2200" dirty="0">
                <a:sym typeface="Symbol" panose="05050102010706020507" pitchFamily="18" charset="2"/>
              </a:rPr>
              <a:t>	This proves </a:t>
            </a:r>
            <a:r>
              <a:rPr lang="en-US" altLang="zh-CN" sz="2200" dirty="0">
                <a:ea typeface="宋体" panose="02010600030101010101" pitchFamily="2" charset="-122"/>
                <a:sym typeface="Symbol" panose="05050102010706020507" pitchFamily="18" charset="2"/>
              </a:rPr>
              <a:t>(-</a:t>
            </a:r>
            <a:r>
              <a:rPr lang="en-US" altLang="zh-CN" sz="2200" i="1" dirty="0">
                <a:ea typeface="宋体" panose="02010600030101010101" pitchFamily="2" charset="-122"/>
                <a:sym typeface="Symbol" panose="05050102010706020507" pitchFamily="18" charset="2"/>
              </a:rPr>
              <a:t>x</a:t>
            </a:r>
            <a:r>
              <a:rPr lang="en-US" altLang="zh-CN" sz="2200" baseline="30000" dirty="0">
                <a:ea typeface="宋体" panose="02010600030101010101" pitchFamily="2" charset="-122"/>
                <a:sym typeface="Symbol" panose="05050102010706020507" pitchFamily="18" charset="2"/>
              </a:rPr>
              <a:t>2</a:t>
            </a:r>
            <a:r>
              <a:rPr lang="en-US" altLang="zh-CN" sz="2200" dirty="0">
                <a:ea typeface="宋体" panose="02010600030101010101" pitchFamily="2" charset="-122"/>
                <a:sym typeface="Symbol" panose="05050102010706020507" pitchFamily="18" charset="2"/>
              </a:rPr>
              <a:t> + 2</a:t>
            </a:r>
            <a:r>
              <a:rPr lang="en-US" altLang="zh-CN" sz="2200" i="1" dirty="0">
                <a:ea typeface="宋体" panose="02010600030101010101" pitchFamily="2" charset="-122"/>
                <a:sym typeface="Symbol" panose="05050102010706020507" pitchFamily="18" charset="2"/>
              </a:rPr>
              <a:t>x</a:t>
            </a:r>
            <a:r>
              <a:rPr lang="en-US" altLang="zh-CN" sz="2200" dirty="0">
                <a:ea typeface="宋体" panose="02010600030101010101" pitchFamily="2" charset="-122"/>
                <a:sym typeface="Symbol" panose="05050102010706020507" pitchFamily="18" charset="2"/>
              </a:rPr>
              <a:t> +1)  2 as the square of any real number is always non-negative </a:t>
            </a:r>
            <a:r>
              <a:rPr lang="en-US" altLang="en-US" sz="2200" dirty="0">
                <a:solidFill>
                  <a:srgbClr val="FF0000"/>
                </a:solidFill>
                <a:sym typeface="Symbol" panose="05050102010706020507" pitchFamily="18" charset="2"/>
              </a:rPr>
              <a:t>				</a:t>
            </a:r>
          </a:p>
          <a:p>
            <a:pPr marL="0" indent="0">
              <a:lnSpc>
                <a:spcPct val="80000"/>
              </a:lnSpc>
              <a:buNone/>
            </a:pPr>
            <a:endParaRPr lang="en-US" altLang="en-US" sz="2400" dirty="0">
              <a:sym typeface="Symbol" panose="05050102010706020507" pitchFamily="18" charset="2"/>
            </a:endParaRPr>
          </a:p>
        </p:txBody>
      </p:sp>
      <p:cxnSp>
        <p:nvCxnSpPr>
          <p:cNvPr id="3" name="Straight Connector 2">
            <a:extLst>
              <a:ext uri="{FF2B5EF4-FFF2-40B4-BE49-F238E27FC236}">
                <a16:creationId xmlns:a16="http://schemas.microsoft.com/office/drawing/2014/main" id="{9D05A155-79EC-4B6E-9BC4-77AB6FB7B9BB}"/>
              </a:ext>
            </a:extLst>
          </p:cNvPr>
          <p:cNvCxnSpPr>
            <a:cxnSpLocks/>
          </p:cNvCxnSpPr>
          <p:nvPr/>
        </p:nvCxnSpPr>
        <p:spPr>
          <a:xfrm flipH="1" flipV="1">
            <a:off x="10014284" y="4857375"/>
            <a:ext cx="729916" cy="674187"/>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0153BC-0FB2-4F42-A24C-43DC41BED8D8}"/>
              </a:ext>
            </a:extLst>
          </p:cNvPr>
          <p:cNvCxnSpPr/>
          <p:nvPr/>
        </p:nvCxnSpPr>
        <p:spPr>
          <a:xfrm flipV="1">
            <a:off x="10014284" y="4893888"/>
            <a:ext cx="729916" cy="63767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383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1411">
                                            <p:txEl>
                                              <p:pRg st="6" end="6"/>
                                            </p:txEl>
                                          </p:spTgt>
                                        </p:tgtEl>
                                        <p:attrNameLst>
                                          <p:attrName>style.visibility</p:attrName>
                                        </p:attrNameLst>
                                      </p:cBhvr>
                                      <p:to>
                                        <p:strVal val="visible"/>
                                      </p:to>
                                    </p:set>
                                    <p:animEffect transition="in" filter="box(in)">
                                      <p:cBhvr>
                                        <p:cTn id="7" dur="500"/>
                                        <p:tgtEl>
                                          <p:spTgt spid="40141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1411">
                                            <p:txEl>
                                              <p:pRg st="7" end="7"/>
                                            </p:txEl>
                                          </p:spTgt>
                                        </p:tgtEl>
                                        <p:attrNameLst>
                                          <p:attrName>style.visibility</p:attrName>
                                        </p:attrNameLst>
                                      </p:cBhvr>
                                      <p:to>
                                        <p:strVal val="visible"/>
                                      </p:to>
                                    </p:set>
                                    <p:animEffect transition="in" filter="box(in)">
                                      <p:cBhvr>
                                        <p:cTn id="12" dur="500"/>
                                        <p:tgtEl>
                                          <p:spTgt spid="40141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1411">
                                            <p:txEl>
                                              <p:pRg st="8" end="8"/>
                                            </p:txEl>
                                          </p:spTgt>
                                        </p:tgtEl>
                                        <p:attrNameLst>
                                          <p:attrName>style.visibility</p:attrName>
                                        </p:attrNameLst>
                                      </p:cBhvr>
                                      <p:to>
                                        <p:strVal val="visible"/>
                                      </p:to>
                                    </p:set>
                                    <p:animEffect transition="in" filter="box(in)">
                                      <p:cBhvr>
                                        <p:cTn id="17" dur="500"/>
                                        <p:tgtEl>
                                          <p:spTgt spid="40141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1411">
                                            <p:txEl>
                                              <p:pRg st="9" end="9"/>
                                            </p:txEl>
                                          </p:spTgt>
                                        </p:tgtEl>
                                        <p:attrNameLst>
                                          <p:attrName>style.visibility</p:attrName>
                                        </p:attrNameLst>
                                      </p:cBhvr>
                                      <p:to>
                                        <p:strVal val="visible"/>
                                      </p:to>
                                    </p:set>
                                    <p:animEffect transition="in" filter="box(in)">
                                      <p:cBhvr>
                                        <p:cTn id="22" dur="500"/>
                                        <p:tgtEl>
                                          <p:spTgt spid="401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75D878D6-9D46-47B8-8EB3-81FE59D287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051FEC-5D81-47F0-A834-B61CF893156F}" type="slidenum">
              <a:rPr lang="en-GB" altLang="en-US" sz="1400">
                <a:latin typeface="Arial" panose="020B0604020202020204" pitchFamily="34" charset="0"/>
                <a:cs typeface="Arial" panose="020B0604020202020204" pitchFamily="34" charset="0"/>
              </a:rPr>
              <a:pPr>
                <a:spcBef>
                  <a:spcPct val="0"/>
                </a:spcBef>
                <a:buFontTx/>
                <a:buNone/>
              </a:pPr>
              <a:t>24</a:t>
            </a:fld>
            <a:endParaRPr lang="en-GB" altLang="en-US" sz="1400">
              <a:latin typeface="Arial" panose="020B0604020202020204" pitchFamily="34" charset="0"/>
              <a:cs typeface="Arial" panose="020B0604020202020204" pitchFamily="34" charset="0"/>
            </a:endParaRPr>
          </a:p>
        </p:txBody>
      </p:sp>
      <p:sp>
        <p:nvSpPr>
          <p:cNvPr id="52227" name="Rectangle 2">
            <a:extLst>
              <a:ext uri="{FF2B5EF4-FFF2-40B4-BE49-F238E27FC236}">
                <a16:creationId xmlns:a16="http://schemas.microsoft.com/office/drawing/2014/main" id="{5170952E-BE32-42C5-8C2F-9796DF6167F0}"/>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Proof By Contradiction: Example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08579" name="Rectangle 3">
            <a:extLst>
              <a:ext uri="{FF2B5EF4-FFF2-40B4-BE49-F238E27FC236}">
                <a16:creationId xmlns:a16="http://schemas.microsoft.com/office/drawing/2014/main" id="{43262FC5-CCC7-43D4-8B87-F3B4152E97CD}"/>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Prove that for </a:t>
            </a:r>
            <a:r>
              <a:rPr lang="en-US" altLang="en-US" sz="2400" i="1" dirty="0"/>
              <a:t>n</a:t>
            </a:r>
            <a:r>
              <a:rPr lang="en-US" altLang="en-US" sz="2400" dirty="0">
                <a:sym typeface="Symbol" panose="05050102010706020507" pitchFamily="18" charset="2"/>
              </a:rPr>
              <a:t>  ℕ, if </a:t>
            </a:r>
            <a:r>
              <a:rPr lang="en-US" altLang="en-US" sz="2400" i="1" dirty="0">
                <a:sym typeface="Symbol" panose="05050102010706020507" pitchFamily="18" charset="2"/>
              </a:rPr>
              <a:t>n</a:t>
            </a:r>
            <a:r>
              <a:rPr lang="en-US" altLang="en-US" sz="2400" baseline="30000" dirty="0">
                <a:sym typeface="Symbol" panose="05050102010706020507" pitchFamily="18" charset="2"/>
              </a:rPr>
              <a:t>2</a:t>
            </a:r>
            <a:r>
              <a:rPr lang="en-US" altLang="en-US" sz="2400" dirty="0">
                <a:sym typeface="Symbol" panose="05050102010706020507" pitchFamily="18" charset="2"/>
              </a:rPr>
              <a:t> is even, then </a:t>
            </a:r>
            <a:r>
              <a:rPr lang="en-US" altLang="en-US" sz="2400" i="1" dirty="0">
                <a:sym typeface="Symbol" panose="05050102010706020507" pitchFamily="18" charset="2"/>
              </a:rPr>
              <a:t>n</a:t>
            </a:r>
            <a:r>
              <a:rPr lang="en-US" altLang="en-US" sz="2400" dirty="0">
                <a:sym typeface="Symbol" panose="05050102010706020507" pitchFamily="18" charset="2"/>
              </a:rPr>
              <a:t> is even,</a:t>
            </a:r>
            <a:endParaRPr lang="en-US" altLang="en-US" sz="2400" dirty="0"/>
          </a:p>
          <a:p>
            <a:pPr marL="0" indent="0">
              <a:buNone/>
            </a:pPr>
            <a:endParaRPr lang="en-US" altLang="en-US" sz="2400" dirty="0"/>
          </a:p>
          <a:p>
            <a:pPr marL="0" indent="0">
              <a:buNone/>
            </a:pPr>
            <a:r>
              <a:rPr lang="en-US" altLang="en-US" sz="2400" dirty="0"/>
              <a:t>This is of the form </a:t>
            </a:r>
          </a:p>
          <a:p>
            <a:pPr marL="0" indent="0">
              <a:buNone/>
            </a:pPr>
            <a:r>
              <a:rPr lang="en-US" altLang="en-US" sz="2400" dirty="0">
                <a:sym typeface="Symbol" panose="05050102010706020507" pitchFamily="18" charset="2"/>
              </a:rPr>
              <a:t>		</a:t>
            </a:r>
            <a:r>
              <a:rPr lang="en-US" altLang="en-US" sz="2400" i="1" dirty="0"/>
              <a:t>n</a:t>
            </a:r>
            <a:r>
              <a:rPr lang="en-US" altLang="en-US" sz="2400" dirty="0">
                <a:sym typeface="Symbol" panose="05050102010706020507" pitchFamily="18" charset="2"/>
              </a:rPr>
              <a:t>  ℕ, (</a:t>
            </a:r>
            <a:r>
              <a:rPr lang="en-US" altLang="en-US" sz="2400" i="1" dirty="0"/>
              <a:t>P</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where 		</a:t>
            </a:r>
            <a:r>
              <a:rPr lang="en-US" altLang="en-US" sz="2400" i="1" dirty="0">
                <a:sym typeface="Symbol" panose="05050102010706020507" pitchFamily="18" charset="2"/>
              </a:rPr>
              <a:t>P</a:t>
            </a:r>
            <a:r>
              <a:rPr lang="en-US" altLang="en-US" sz="2400" dirty="0">
                <a:sym typeface="Symbol" panose="05050102010706020507" pitchFamily="18" charset="2"/>
              </a:rPr>
              <a:t> is “</a:t>
            </a:r>
            <a:r>
              <a:rPr lang="en-US" altLang="en-US" sz="2400" i="1" dirty="0">
                <a:sym typeface="Symbol" panose="05050102010706020507" pitchFamily="18" charset="2"/>
              </a:rPr>
              <a:t>n</a:t>
            </a:r>
            <a:r>
              <a:rPr lang="en-US" altLang="en-US" sz="2400" baseline="30000" dirty="0">
                <a:sym typeface="Symbol" panose="05050102010706020507" pitchFamily="18" charset="2"/>
              </a:rPr>
              <a:t>2</a:t>
            </a:r>
            <a:r>
              <a:rPr lang="en-US" altLang="en-US" sz="2400" dirty="0">
                <a:sym typeface="Symbol" panose="05050102010706020507" pitchFamily="18" charset="2"/>
              </a:rPr>
              <a:t> is even” </a:t>
            </a:r>
          </a:p>
          <a:p>
            <a:pPr marL="0" indent="0">
              <a:buNone/>
            </a:pPr>
            <a:r>
              <a:rPr lang="en-US" altLang="en-US" sz="2400" dirty="0">
                <a:sym typeface="Symbol" panose="05050102010706020507" pitchFamily="18" charset="2"/>
              </a:rPr>
              <a:t>and 		</a:t>
            </a:r>
            <a:r>
              <a:rPr lang="en-US" altLang="en-US" sz="2400" i="1" dirty="0">
                <a:sym typeface="Symbol" panose="05050102010706020507" pitchFamily="18" charset="2"/>
              </a:rPr>
              <a:t>Q</a:t>
            </a:r>
            <a:r>
              <a:rPr lang="en-US" altLang="en-US" sz="2400" dirty="0">
                <a:sym typeface="Symbol" panose="05050102010706020507" pitchFamily="18" charset="2"/>
              </a:rPr>
              <a:t> is “</a:t>
            </a:r>
            <a:r>
              <a:rPr lang="en-US" altLang="en-US" sz="2400" i="1" dirty="0">
                <a:sym typeface="Symbol" panose="05050102010706020507" pitchFamily="18" charset="2"/>
              </a:rPr>
              <a:t>n</a:t>
            </a:r>
            <a:r>
              <a:rPr lang="en-US" altLang="en-US" sz="2400" dirty="0">
                <a:sym typeface="Symbol" panose="05050102010706020507" pitchFamily="18" charset="2"/>
              </a:rPr>
              <a:t> is even”.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Thus, we must give a general proof and we start with the premise that </a:t>
            </a:r>
            <a:r>
              <a:rPr lang="en-US" altLang="en-US" sz="2400" i="1" dirty="0">
                <a:sym typeface="Symbol" panose="05050102010706020507" pitchFamily="18" charset="2"/>
              </a:rPr>
              <a:t>n</a:t>
            </a:r>
            <a:r>
              <a:rPr lang="en-US" altLang="en-US" sz="2400" baseline="30000" dirty="0">
                <a:sym typeface="Symbol" panose="05050102010706020507" pitchFamily="18" charset="2"/>
              </a:rPr>
              <a:t>2</a:t>
            </a:r>
            <a:r>
              <a:rPr lang="en-US" altLang="en-US" sz="2400" dirty="0">
                <a:sym typeface="Symbol" panose="05050102010706020507" pitchFamily="18" charset="2"/>
              </a:rPr>
              <a:t> is even.</a:t>
            </a:r>
          </a:p>
          <a:p>
            <a:pPr marL="0" indent="0">
              <a:buNone/>
            </a:pPr>
            <a:r>
              <a:rPr lang="en-US" altLang="en-US" sz="2400" dirty="0"/>
              <a:t>If we try a direct proof, we start with </a:t>
            </a:r>
            <a:r>
              <a:rPr lang="en-US" altLang="en-US" sz="2400" i="1" dirty="0"/>
              <a:t>n</a:t>
            </a:r>
            <a:r>
              <a:rPr lang="en-US" altLang="en-US" sz="2400" baseline="30000" dirty="0"/>
              <a:t>2</a:t>
            </a:r>
            <a:r>
              <a:rPr lang="en-US" altLang="en-US" sz="2400" dirty="0"/>
              <a:t> = 2</a:t>
            </a:r>
            <a:r>
              <a:rPr lang="en-US" altLang="en-US" sz="2400" i="1" dirty="0"/>
              <a:t>p</a:t>
            </a:r>
            <a:r>
              <a:rPr lang="en-US" altLang="en-US" sz="2400" dirty="0"/>
              <a:t> for some </a:t>
            </a:r>
            <a:r>
              <a:rPr lang="en-US" altLang="en-US" sz="2400" i="1" dirty="0"/>
              <a:t>p</a:t>
            </a:r>
            <a:r>
              <a:rPr lang="en-US" altLang="en-US" sz="2400" dirty="0">
                <a:sym typeface="Symbol" panose="05050102010706020507" pitchFamily="18" charset="2"/>
              </a:rPr>
              <a:t>  ℤ</a:t>
            </a:r>
            <a:r>
              <a:rPr lang="en-US" altLang="en-US" sz="2400" dirty="0"/>
              <a:t> … but then we get “stuck”!</a:t>
            </a: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animEffect transition="in" filter="box(in)">
                                      <p:cBhvr>
                                        <p:cTn id="7" dur="500"/>
                                        <p:tgtEl>
                                          <p:spTgt spid="40857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8579">
                                            <p:txEl>
                                              <p:pRg st="3" end="3"/>
                                            </p:txEl>
                                          </p:spTgt>
                                        </p:tgtEl>
                                        <p:attrNameLst>
                                          <p:attrName>style.visibility</p:attrName>
                                        </p:attrNameLst>
                                      </p:cBhvr>
                                      <p:to>
                                        <p:strVal val="visible"/>
                                      </p:to>
                                    </p:set>
                                    <p:animEffect transition="in" filter="box(in)">
                                      <p:cBhvr>
                                        <p:cTn id="10" dur="500"/>
                                        <p:tgtEl>
                                          <p:spTgt spid="4085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08579">
                                            <p:txEl>
                                              <p:pRg st="4" end="4"/>
                                            </p:txEl>
                                          </p:spTgt>
                                        </p:tgtEl>
                                        <p:attrNameLst>
                                          <p:attrName>style.visibility</p:attrName>
                                        </p:attrNameLst>
                                      </p:cBhvr>
                                      <p:to>
                                        <p:strVal val="visible"/>
                                      </p:to>
                                    </p:set>
                                    <p:animEffect transition="in" filter="box(in)">
                                      <p:cBhvr>
                                        <p:cTn id="15" dur="500"/>
                                        <p:tgtEl>
                                          <p:spTgt spid="40857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8579">
                                            <p:txEl>
                                              <p:pRg st="5" end="5"/>
                                            </p:txEl>
                                          </p:spTgt>
                                        </p:tgtEl>
                                        <p:attrNameLst>
                                          <p:attrName>style.visibility</p:attrName>
                                        </p:attrNameLst>
                                      </p:cBhvr>
                                      <p:to>
                                        <p:strVal val="visible"/>
                                      </p:to>
                                    </p:set>
                                    <p:animEffect transition="in" filter="box(in)">
                                      <p:cBhvr>
                                        <p:cTn id="20" dur="500"/>
                                        <p:tgtEl>
                                          <p:spTgt spid="408579">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08579">
                                            <p:txEl>
                                              <p:pRg st="7" end="7"/>
                                            </p:txEl>
                                          </p:spTgt>
                                        </p:tgtEl>
                                        <p:attrNameLst>
                                          <p:attrName>style.visibility</p:attrName>
                                        </p:attrNameLst>
                                      </p:cBhvr>
                                      <p:to>
                                        <p:strVal val="visible"/>
                                      </p:to>
                                    </p:set>
                                    <p:animEffect transition="in" filter="box(in)">
                                      <p:cBhvr>
                                        <p:cTn id="25" dur="500"/>
                                        <p:tgtEl>
                                          <p:spTgt spid="408579">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08579">
                                            <p:txEl>
                                              <p:pRg st="8" end="8"/>
                                            </p:txEl>
                                          </p:spTgt>
                                        </p:tgtEl>
                                        <p:attrNameLst>
                                          <p:attrName>style.visibility</p:attrName>
                                        </p:attrNameLst>
                                      </p:cBhvr>
                                      <p:to>
                                        <p:strVal val="visible"/>
                                      </p:to>
                                    </p:set>
                                    <p:animEffect transition="in" filter="box(in)">
                                      <p:cBhvr>
                                        <p:cTn id="30" dur="500"/>
                                        <p:tgtEl>
                                          <p:spTgt spid="408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DBFE0F5C-9EAA-4B6C-8B57-0CA9D945BD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4F5CC8-6C19-4F23-9EC9-3399267F0F18}" type="slidenum">
              <a:rPr lang="en-GB" altLang="en-US" sz="1400">
                <a:latin typeface="Arial" panose="020B0604020202020204" pitchFamily="34" charset="0"/>
                <a:cs typeface="Arial" panose="020B0604020202020204" pitchFamily="34" charset="0"/>
              </a:rPr>
              <a:pPr>
                <a:spcBef>
                  <a:spcPct val="0"/>
                </a:spcBef>
                <a:buFontTx/>
                <a:buNone/>
              </a:pPr>
              <a:t>25</a:t>
            </a:fld>
            <a:endParaRPr lang="en-GB" altLang="en-US" sz="1400">
              <a:latin typeface="Arial" panose="020B0604020202020204" pitchFamily="34" charset="0"/>
              <a:cs typeface="Arial" panose="020B0604020202020204" pitchFamily="34" charset="0"/>
            </a:endParaRPr>
          </a:p>
        </p:txBody>
      </p:sp>
      <p:sp>
        <p:nvSpPr>
          <p:cNvPr id="53251" name="Rectangle 2">
            <a:extLst>
              <a:ext uri="{FF2B5EF4-FFF2-40B4-BE49-F238E27FC236}">
                <a16:creationId xmlns:a16="http://schemas.microsoft.com/office/drawing/2014/main" id="{97988149-41A9-4B39-98E0-CBC53CFAC87B}"/>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Proof By Contradiction: Example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09603" name="Rectangle 3">
            <a:extLst>
              <a:ext uri="{FF2B5EF4-FFF2-40B4-BE49-F238E27FC236}">
                <a16:creationId xmlns:a16="http://schemas.microsoft.com/office/drawing/2014/main" id="{BB46DEC8-A9DF-4327-B749-823B205F4A4E}"/>
              </a:ext>
            </a:extLst>
          </p:cNvPr>
          <p:cNvSpPr>
            <a:spLocks noGrp="1" noChangeArrowheads="1"/>
          </p:cNvSpPr>
          <p:nvPr>
            <p:ph type="body" idx="1"/>
          </p:nvPr>
        </p:nvSpPr>
        <p:spPr>
          <a:xfrm>
            <a:off x="1981200" y="1771651"/>
            <a:ext cx="9372600" cy="4530725"/>
          </a:xfrm>
        </p:spPr>
        <p:txBody>
          <a:bodyPr/>
          <a:lstStyle/>
          <a:p>
            <a:pPr marL="0" indent="0">
              <a:buNone/>
            </a:pPr>
            <a:r>
              <a:rPr lang="en-US" altLang="en-US" sz="2400" dirty="0">
                <a:sym typeface="Symbol" panose="05050102010706020507" pitchFamily="18" charset="2"/>
              </a:rPr>
              <a:t>A proof by contradiction proceeds as follows:</a:t>
            </a:r>
          </a:p>
          <a:p>
            <a:pPr marL="0" indent="0">
              <a:buNone/>
            </a:pPr>
            <a:r>
              <a:rPr lang="en-US" altLang="en-US" sz="2400" dirty="0">
                <a:sym typeface="Symbol" panose="05050102010706020507" pitchFamily="18" charset="2"/>
              </a:rPr>
              <a:t>	Let </a:t>
            </a:r>
            <a:r>
              <a:rPr lang="en-US" altLang="en-US" sz="2400" i="1" dirty="0">
                <a:sym typeface="Symbol" panose="05050102010706020507" pitchFamily="18" charset="2"/>
              </a:rPr>
              <a:t>n</a:t>
            </a:r>
            <a:r>
              <a:rPr lang="en-US" altLang="en-US" sz="2400" baseline="30000" dirty="0">
                <a:sym typeface="Symbol" panose="05050102010706020507" pitchFamily="18" charset="2"/>
              </a:rPr>
              <a:t>2</a:t>
            </a:r>
            <a:r>
              <a:rPr lang="en-US" altLang="en-US" sz="2400" dirty="0">
                <a:sym typeface="Symbol" panose="05050102010706020507" pitchFamily="18" charset="2"/>
              </a:rPr>
              <a:t> be even.			(The “usual” assumption </a:t>
            </a:r>
            <a:r>
              <a:rPr lang="en-US" altLang="en-US" sz="2400" i="1" dirty="0">
                <a:sym typeface="Symbol" panose="05050102010706020507" pitchFamily="18" charset="2"/>
              </a:rPr>
              <a:t>P</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Suppose that </a:t>
            </a:r>
            <a:r>
              <a:rPr lang="en-US" altLang="en-US" sz="2400" i="1" dirty="0"/>
              <a:t>n</a:t>
            </a:r>
            <a:r>
              <a:rPr lang="en-US" altLang="en-US" sz="2400" dirty="0">
                <a:sym typeface="Symbol" panose="05050102010706020507" pitchFamily="18" charset="2"/>
              </a:rPr>
              <a:t> is an odd number.	(Assume ~ </a:t>
            </a:r>
            <a:r>
              <a:rPr lang="en-US" altLang="en-US" sz="2400" i="1" dirty="0">
                <a:sym typeface="Symbol" panose="05050102010706020507" pitchFamily="18" charset="2"/>
              </a:rPr>
              <a:t>Q</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	Then 	      </a:t>
            </a:r>
            <a:r>
              <a:rPr lang="en-US" altLang="en-US" sz="2400" i="1" dirty="0">
                <a:sym typeface="Symbol" panose="05050102010706020507" pitchFamily="18" charset="2"/>
              </a:rPr>
              <a:t>n</a:t>
            </a:r>
            <a:r>
              <a:rPr lang="en-US" altLang="en-US" sz="2400" dirty="0">
                <a:sym typeface="Symbol" panose="05050102010706020507" pitchFamily="18" charset="2"/>
              </a:rPr>
              <a:t>    = </a:t>
            </a:r>
            <a:r>
              <a:rPr lang="en-US" altLang="en-US" sz="2400" dirty="0"/>
              <a:t>2</a:t>
            </a:r>
            <a:r>
              <a:rPr lang="en-US" altLang="en-US" sz="2400" i="1" dirty="0"/>
              <a:t>p</a:t>
            </a:r>
            <a:r>
              <a:rPr lang="en-US" altLang="en-US" sz="2400" dirty="0">
                <a:sym typeface="Symbol" panose="05050102010706020507" pitchFamily="18" charset="2"/>
              </a:rPr>
              <a:t> + 1 for some </a:t>
            </a:r>
            <a:r>
              <a:rPr lang="en-US" altLang="en-US" sz="2400" i="1" dirty="0"/>
              <a:t>p</a:t>
            </a:r>
            <a:r>
              <a:rPr lang="en-US" altLang="en-US" sz="2400" dirty="0">
                <a:sym typeface="Symbol" panose="05050102010706020507" pitchFamily="18" charset="2"/>
              </a:rPr>
              <a:t>  ℤ</a:t>
            </a:r>
            <a:r>
              <a:rPr lang="en-US" altLang="en-US" sz="2400" dirty="0"/>
              <a:t> </a:t>
            </a:r>
          </a:p>
          <a:p>
            <a:pPr marL="0" indent="0">
              <a:buNone/>
            </a:pPr>
            <a:r>
              <a:rPr lang="en-US" altLang="en-US" sz="2400" dirty="0">
                <a:sym typeface="Symbol" panose="05050102010706020507" pitchFamily="18" charset="2"/>
              </a:rPr>
              <a:t>	Now,         </a:t>
            </a:r>
            <a:r>
              <a:rPr lang="en-US" altLang="en-US" sz="2400" i="1" dirty="0">
                <a:sym typeface="Symbol" panose="05050102010706020507" pitchFamily="18" charset="2"/>
              </a:rPr>
              <a:t>n</a:t>
            </a:r>
            <a:r>
              <a:rPr lang="en-US" altLang="en-US" sz="2400" i="1" baseline="30000" dirty="0">
                <a:sym typeface="Symbol" panose="05050102010706020507" pitchFamily="18" charset="2"/>
              </a:rPr>
              <a:t>2</a:t>
            </a:r>
            <a:r>
              <a:rPr lang="en-US" altLang="en-US" sz="2400" dirty="0">
                <a:sym typeface="Symbol" panose="05050102010706020507" pitchFamily="18" charset="2"/>
              </a:rPr>
              <a:t> 	= (</a:t>
            </a:r>
            <a:r>
              <a:rPr lang="en-US" altLang="en-US" sz="2400" dirty="0"/>
              <a:t>2</a:t>
            </a:r>
            <a:r>
              <a:rPr lang="en-US" altLang="en-US" sz="2400" i="1" dirty="0"/>
              <a:t>p</a:t>
            </a:r>
            <a:r>
              <a:rPr lang="en-US" altLang="en-US" sz="2400" dirty="0">
                <a:sym typeface="Symbol" panose="05050102010706020507" pitchFamily="18" charset="2"/>
              </a:rPr>
              <a:t> + 1)</a:t>
            </a:r>
            <a:r>
              <a:rPr lang="en-US" altLang="en-US" sz="2400" baseline="30000" dirty="0">
                <a:sym typeface="Symbol" panose="05050102010706020507" pitchFamily="18" charset="2"/>
              </a:rPr>
              <a:t>2</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 4</a:t>
            </a:r>
            <a:r>
              <a:rPr lang="en-US" altLang="en-US" sz="2400" i="1" dirty="0">
                <a:sym typeface="Symbol" panose="05050102010706020507" pitchFamily="18" charset="2"/>
              </a:rPr>
              <a:t>p</a:t>
            </a:r>
            <a:r>
              <a:rPr lang="en-US" altLang="en-US" sz="2400" baseline="30000" dirty="0">
                <a:sym typeface="Symbol" panose="05050102010706020507" pitchFamily="18" charset="2"/>
              </a:rPr>
              <a:t>2</a:t>
            </a:r>
            <a:r>
              <a:rPr lang="en-US" altLang="en-US" sz="2400" dirty="0">
                <a:sym typeface="Symbol" panose="05050102010706020507" pitchFamily="18" charset="2"/>
              </a:rPr>
              <a:t> + 4</a:t>
            </a:r>
            <a:r>
              <a:rPr lang="en-US" altLang="en-US" sz="2400" i="1" dirty="0">
                <a:sym typeface="Symbol" panose="05050102010706020507" pitchFamily="18" charset="2"/>
              </a:rPr>
              <a:t>p</a:t>
            </a:r>
            <a:r>
              <a:rPr lang="en-US" altLang="en-US" sz="2400" dirty="0">
                <a:sym typeface="Symbol" panose="05050102010706020507" pitchFamily="18" charset="2"/>
              </a:rPr>
              <a:t> + 1 </a:t>
            </a:r>
          </a:p>
          <a:p>
            <a:pPr marL="0" indent="0">
              <a:buNone/>
            </a:pPr>
            <a:r>
              <a:rPr lang="en-US" altLang="en-US" sz="2400" dirty="0">
                <a:sym typeface="Symbol" panose="05050102010706020507" pitchFamily="18" charset="2"/>
              </a:rPr>
              <a:t>			= 2(2</a:t>
            </a:r>
            <a:r>
              <a:rPr lang="en-US" altLang="en-US" sz="2400" i="1" dirty="0">
                <a:sym typeface="Symbol" panose="05050102010706020507" pitchFamily="18" charset="2"/>
              </a:rPr>
              <a:t>p</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 + 1</a:t>
            </a:r>
          </a:p>
          <a:p>
            <a:pPr marL="0" indent="0">
              <a:buNone/>
            </a:pPr>
            <a:r>
              <a:rPr lang="en-US" altLang="en-US" sz="2400" dirty="0">
                <a:sym typeface="Symbol" panose="05050102010706020507" pitchFamily="18" charset="2"/>
              </a:rPr>
              <a:t>			  </a:t>
            </a:r>
            <a:r>
              <a:rPr lang="en-US" altLang="en-US" sz="2400" i="1" dirty="0">
                <a:sym typeface="Symbol" panose="05050102010706020507" pitchFamily="18" charset="2"/>
              </a:rPr>
              <a:t>n</a:t>
            </a:r>
            <a:r>
              <a:rPr lang="en-US" altLang="en-US" sz="2400" i="1"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k </a:t>
            </a:r>
            <a:r>
              <a:rPr lang="en-US" altLang="en-US" sz="2400" dirty="0">
                <a:sym typeface="Symbol" panose="05050102010706020507" pitchFamily="18" charset="2"/>
              </a:rPr>
              <a:t>+ 1	where </a:t>
            </a:r>
            <a:r>
              <a:rPr lang="en-US" altLang="en-US" sz="2400" i="1" dirty="0">
                <a:sym typeface="Symbol" panose="05050102010706020507" pitchFamily="18" charset="2"/>
              </a:rPr>
              <a:t>k</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en-US" sz="2400" i="1" dirty="0">
                <a:sym typeface="Symbol" panose="05050102010706020507" pitchFamily="18" charset="2"/>
              </a:rPr>
              <a:t>k</a:t>
            </a:r>
            <a:r>
              <a:rPr lang="en-US" altLang="en-US" sz="2400" dirty="0">
                <a:sym typeface="Symbol" panose="05050102010706020507" pitchFamily="18" charset="2"/>
              </a:rPr>
              <a:t>  ℤ. </a:t>
            </a:r>
            <a:br>
              <a:rPr lang="en-US" altLang="en-US" sz="2400" dirty="0">
                <a:sym typeface="Symbol" panose="05050102010706020507" pitchFamily="18" charset="2"/>
              </a:rPr>
            </a:br>
            <a:r>
              <a:rPr lang="en-US" altLang="en-US" sz="2400" dirty="0">
                <a:sym typeface="Symbol" panose="05050102010706020507" pitchFamily="18" charset="2"/>
              </a:rPr>
              <a:t>			Thus, </a:t>
            </a:r>
            <a:r>
              <a:rPr lang="en-US" altLang="en-US" sz="2400" i="1" dirty="0">
                <a:sym typeface="Symbol" panose="05050102010706020507" pitchFamily="18" charset="2"/>
              </a:rPr>
              <a:t>n</a:t>
            </a:r>
            <a:r>
              <a:rPr lang="en-US" altLang="en-US" sz="2400" i="1" baseline="30000" dirty="0">
                <a:sym typeface="Symbol" panose="05050102010706020507" pitchFamily="18" charset="2"/>
              </a:rPr>
              <a:t>2</a:t>
            </a:r>
            <a:r>
              <a:rPr lang="en-US" altLang="en-US" sz="2400" dirty="0">
                <a:sym typeface="Symbol" panose="05050102010706020507" pitchFamily="18" charset="2"/>
              </a:rPr>
              <a:t> is odd.			(Show ~ </a:t>
            </a:r>
            <a:r>
              <a:rPr lang="en-US" altLang="en-US" sz="2400" i="1" dirty="0">
                <a:sym typeface="Symbol" panose="05050102010706020507" pitchFamily="18" charset="2"/>
              </a:rPr>
              <a:t>P</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Therefore, we have a contradiction, and so </a:t>
            </a:r>
            <a:r>
              <a:rPr lang="en-US" altLang="en-US" sz="2400" i="1" dirty="0">
                <a:sym typeface="Symbol" panose="05050102010706020507" pitchFamily="18" charset="2"/>
              </a:rPr>
              <a:t>n</a:t>
            </a:r>
            <a:r>
              <a:rPr lang="en-US" altLang="en-US" sz="2400" dirty="0">
                <a:sym typeface="Symbol" panose="05050102010706020507" pitchFamily="18" charset="2"/>
              </a:rPr>
              <a:t> is even.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box(in)">
                                      <p:cBhvr>
                                        <p:cTn id="7" dur="5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box(in)">
                                      <p:cBhvr>
                                        <p:cTn id="12" dur="500"/>
                                        <p:tgtEl>
                                          <p:spTgt spid="409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box(in)">
                                      <p:cBhvr>
                                        <p:cTn id="17" dur="500"/>
                                        <p:tgtEl>
                                          <p:spTgt spid="409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603">
                                            <p:txEl>
                                              <p:pRg st="4" end="4"/>
                                            </p:txEl>
                                          </p:spTgt>
                                        </p:tgtEl>
                                        <p:attrNameLst>
                                          <p:attrName>style.visibility</p:attrName>
                                        </p:attrNameLst>
                                      </p:cBhvr>
                                      <p:to>
                                        <p:strVal val="visible"/>
                                      </p:to>
                                    </p:set>
                                    <p:animEffect transition="in" filter="box(in)">
                                      <p:cBhvr>
                                        <p:cTn id="22" dur="500"/>
                                        <p:tgtEl>
                                          <p:spTgt spid="409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603">
                                            <p:txEl>
                                              <p:pRg st="5" end="5"/>
                                            </p:txEl>
                                          </p:spTgt>
                                        </p:tgtEl>
                                        <p:attrNameLst>
                                          <p:attrName>style.visibility</p:attrName>
                                        </p:attrNameLst>
                                      </p:cBhvr>
                                      <p:to>
                                        <p:strVal val="visible"/>
                                      </p:to>
                                    </p:set>
                                    <p:animEffect transition="in" filter="box(in)">
                                      <p:cBhvr>
                                        <p:cTn id="27" dur="500"/>
                                        <p:tgtEl>
                                          <p:spTgt spid="409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603">
                                            <p:txEl>
                                              <p:pRg st="6" end="6"/>
                                            </p:txEl>
                                          </p:spTgt>
                                        </p:tgtEl>
                                        <p:attrNameLst>
                                          <p:attrName>style.visibility</p:attrName>
                                        </p:attrNameLst>
                                      </p:cBhvr>
                                      <p:to>
                                        <p:strVal val="visible"/>
                                      </p:to>
                                    </p:set>
                                    <p:animEffect transition="in" filter="box(in)">
                                      <p:cBhvr>
                                        <p:cTn id="32" dur="500"/>
                                        <p:tgtEl>
                                          <p:spTgt spid="409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960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9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90A828D6-7832-48D6-AD1A-B0D5584A3F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B758C5D-31A9-4995-9D67-75E1CB216EC6}" type="slidenum">
              <a:rPr lang="en-GB" altLang="en-US" sz="1400">
                <a:latin typeface="Arial" panose="020B0604020202020204" pitchFamily="34" charset="0"/>
                <a:cs typeface="Arial" panose="020B0604020202020204" pitchFamily="34" charset="0"/>
              </a:rPr>
              <a:pPr>
                <a:spcBef>
                  <a:spcPct val="0"/>
                </a:spcBef>
                <a:buFontTx/>
                <a:buNone/>
              </a:pPr>
              <a:t>26</a:t>
            </a:fld>
            <a:endParaRPr lang="en-GB" altLang="en-US" sz="1400">
              <a:latin typeface="Arial" panose="020B0604020202020204" pitchFamily="34" charset="0"/>
              <a:cs typeface="Arial" panose="020B0604020202020204" pitchFamily="34" charset="0"/>
            </a:endParaRPr>
          </a:p>
        </p:txBody>
      </p:sp>
      <p:sp>
        <p:nvSpPr>
          <p:cNvPr id="54275" name="Rectangle 2">
            <a:extLst>
              <a:ext uri="{FF2B5EF4-FFF2-40B4-BE49-F238E27FC236}">
                <a16:creationId xmlns:a16="http://schemas.microsoft.com/office/drawing/2014/main" id="{9648964C-BB1D-437B-8745-92FDB9950CE8}"/>
              </a:ext>
            </a:extLst>
          </p:cNvPr>
          <p:cNvSpPr>
            <a:spLocks noGrp="1" noChangeArrowheads="1"/>
          </p:cNvSpPr>
          <p:nvPr>
            <p:ph type="title"/>
          </p:nvPr>
        </p:nvSpPr>
        <p:spPr>
          <a:xfrm>
            <a:off x="1981200" y="463550"/>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rPr>
              <a:t>Example:</a:t>
            </a:r>
            <a:endPar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0627" name="Rectangle 3">
            <a:extLst>
              <a:ext uri="{FF2B5EF4-FFF2-40B4-BE49-F238E27FC236}">
                <a16:creationId xmlns:a16="http://schemas.microsoft.com/office/drawing/2014/main" id="{558B2673-E4BA-4650-953D-8734A8516D79}"/>
              </a:ext>
            </a:extLst>
          </p:cNvPr>
          <p:cNvSpPr>
            <a:spLocks noGrp="1" noChangeArrowheads="1"/>
          </p:cNvSpPr>
          <p:nvPr>
            <p:ph type="body" idx="1"/>
          </p:nvPr>
        </p:nvSpPr>
        <p:spPr>
          <a:xfrm>
            <a:off x="1981200" y="1771651"/>
            <a:ext cx="8229600" cy="4530725"/>
          </a:xfrm>
        </p:spPr>
        <p:txBody>
          <a:bodyPr>
            <a:normAutofit lnSpcReduction="10000"/>
          </a:bodyPr>
          <a:lstStyle/>
          <a:p>
            <a:pPr marL="0" indent="0">
              <a:lnSpc>
                <a:spcPct val="80000"/>
              </a:lnSpc>
              <a:buNone/>
            </a:pPr>
            <a:r>
              <a:rPr lang="en-US" altLang="en-US" sz="2400" dirty="0">
                <a:sym typeface="Symbol" panose="05050102010706020507" pitchFamily="18" charset="2"/>
              </a:rPr>
              <a:t>Complete the following proof by contradiction that if </a:t>
            </a:r>
            <a:r>
              <a:rPr lang="en-US" altLang="en-US" sz="2400" i="1" dirty="0">
                <a:sym typeface="Symbol" panose="05050102010706020507" pitchFamily="18" charset="2"/>
              </a:rPr>
              <a:t>y</a:t>
            </a:r>
            <a:r>
              <a:rPr lang="en-US" altLang="en-US" sz="2400" dirty="0">
                <a:sym typeface="Symbol" panose="05050102010706020507" pitchFamily="18" charset="2"/>
              </a:rPr>
              <a:t> is irrational, then </a:t>
            </a:r>
            <a:r>
              <a:rPr lang="en-US" altLang="en-US" sz="2400" i="1" dirty="0">
                <a:sym typeface="Symbol" panose="05050102010706020507" pitchFamily="18" charset="2"/>
              </a:rPr>
              <a:t>y</a:t>
            </a:r>
            <a:r>
              <a:rPr lang="en-US" altLang="en-US" sz="2400" dirty="0">
                <a:sym typeface="Symbol" panose="05050102010706020507" pitchFamily="18" charset="2"/>
              </a:rPr>
              <a:t> + 7 is also irrational.</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Let </a:t>
            </a:r>
            <a:r>
              <a:rPr lang="en-US" altLang="en-US" sz="2400" i="1" dirty="0">
                <a:sym typeface="Symbol" panose="05050102010706020507" pitchFamily="18" charset="2"/>
              </a:rPr>
              <a:t>y</a:t>
            </a:r>
            <a:r>
              <a:rPr lang="en-US" altLang="en-US" sz="2400" dirty="0">
                <a:sym typeface="Symbol" panose="05050102010706020507" pitchFamily="18" charset="2"/>
              </a:rPr>
              <a:t> be an irrational number. Suppose </a:t>
            </a:r>
            <a:r>
              <a:rPr lang="en-US" altLang="en-US" sz="2400" i="1" dirty="0">
                <a:sym typeface="Symbol" panose="05050102010706020507" pitchFamily="18" charset="2"/>
              </a:rPr>
              <a:t>y</a:t>
            </a:r>
            <a:r>
              <a:rPr lang="en-US" altLang="en-US" sz="2400" dirty="0">
                <a:sym typeface="Symbol" panose="05050102010706020507" pitchFamily="18" charset="2"/>
              </a:rPr>
              <a:t> + 7 is rational.</a:t>
            </a:r>
          </a:p>
          <a:p>
            <a:pPr marL="0" indent="0">
              <a:lnSpc>
                <a:spcPct val="80000"/>
              </a:lnSpc>
              <a:buNone/>
            </a:pPr>
            <a:r>
              <a:rPr lang="en-US" altLang="en-US" sz="2400" dirty="0">
                <a:sym typeface="Symbol" panose="05050102010706020507" pitchFamily="18" charset="2"/>
              </a:rPr>
              <a:t>Therefore, </a:t>
            </a:r>
            <a:r>
              <a:rPr lang="en-US" altLang="en-US" sz="2400" i="1" dirty="0">
                <a:sym typeface="Symbol" panose="05050102010706020507" pitchFamily="18" charset="2"/>
              </a:rPr>
              <a:t>y</a:t>
            </a:r>
            <a:r>
              <a:rPr lang="en-US" altLang="en-US" sz="2400" dirty="0">
                <a:sym typeface="Symbol" panose="05050102010706020507" pitchFamily="18" charset="2"/>
              </a:rPr>
              <a:t> + 7 can be written as a fraction, that is </a:t>
            </a:r>
            <a:r>
              <a:rPr lang="en-US" altLang="en-US" sz="2400" i="1" dirty="0">
                <a:sym typeface="Symbol" panose="05050102010706020507" pitchFamily="18" charset="2"/>
              </a:rPr>
              <a:t>y</a:t>
            </a:r>
            <a:r>
              <a:rPr lang="en-US" altLang="en-US" sz="2400" dirty="0">
                <a:sym typeface="Symbol" panose="05050102010706020507" pitchFamily="18" charset="2"/>
              </a:rPr>
              <a:t> + 7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q</a:t>
            </a: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	where </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  ℤ and </a:t>
            </a:r>
            <a:r>
              <a:rPr lang="en-US" altLang="en-US" sz="2400" i="1" dirty="0">
                <a:sym typeface="Symbol" panose="05050102010706020507" pitchFamily="18" charset="2"/>
              </a:rPr>
              <a:t>q</a:t>
            </a:r>
            <a:r>
              <a:rPr lang="en-US" altLang="en-US" sz="2400" dirty="0">
                <a:sym typeface="Symbol" panose="05050102010706020507" pitchFamily="18" charset="2"/>
              </a:rPr>
              <a:t>  0.</a:t>
            </a:r>
          </a:p>
          <a:p>
            <a:pPr marL="0" indent="0">
              <a:lnSpc>
                <a:spcPct val="80000"/>
              </a:lnSpc>
              <a:buNone/>
            </a:pPr>
            <a:r>
              <a:rPr lang="en-US" altLang="en-US" sz="2400" dirty="0">
                <a:sym typeface="Symbol" panose="05050102010706020507" pitchFamily="18" charset="2"/>
              </a:rPr>
              <a:t>Simplifying, </a:t>
            </a:r>
          </a:p>
          <a:p>
            <a:pPr marL="0" indent="0">
              <a:lnSpc>
                <a:spcPct val="80000"/>
              </a:lnSpc>
              <a:buNone/>
            </a:pPr>
            <a:r>
              <a:rPr lang="en-US" altLang="en-US" sz="2400" dirty="0">
                <a:sym typeface="Symbol" panose="05050102010706020507" pitchFamily="18" charset="2"/>
              </a:rPr>
              <a:t>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q</a:t>
            </a:r>
            <a:r>
              <a:rPr lang="en-US" altLang="en-US" sz="2400" dirty="0">
                <a:sym typeface="Symbol" panose="05050102010706020507" pitchFamily="18" charset="2"/>
              </a:rPr>
              <a:t>) - 7 </a:t>
            </a:r>
          </a:p>
          <a:p>
            <a:pPr marL="0" indent="0">
              <a:lnSpc>
                <a:spcPct val="80000"/>
              </a:lnSpc>
              <a:buNone/>
            </a:pPr>
            <a:r>
              <a:rPr lang="en-US" altLang="en-US" sz="2400" dirty="0">
                <a:sym typeface="Symbol" panose="05050102010706020507" pitchFamily="18" charset="2"/>
              </a:rPr>
              <a:t>			= (</a:t>
            </a:r>
            <a:r>
              <a:rPr lang="en-US" altLang="en-US" sz="2400" i="1" dirty="0">
                <a:sym typeface="Symbol" panose="05050102010706020507" pitchFamily="18" charset="2"/>
              </a:rPr>
              <a:t>p -7q</a:t>
            </a:r>
            <a:r>
              <a:rPr lang="en-US" altLang="en-US" sz="2400" dirty="0">
                <a:sym typeface="Symbol" panose="05050102010706020507" pitchFamily="18" charset="2"/>
              </a:rPr>
              <a:t>)/</a:t>
            </a:r>
            <a:r>
              <a:rPr lang="en-US" altLang="en-US" sz="2400" i="1" dirty="0">
                <a:sym typeface="Symbol" panose="05050102010706020507" pitchFamily="18" charset="2"/>
              </a:rPr>
              <a:t>q</a:t>
            </a:r>
          </a:p>
          <a:p>
            <a:pPr marL="0" indent="0">
              <a:lnSpc>
                <a:spcPct val="80000"/>
              </a:lnSpc>
              <a:buNone/>
            </a:pPr>
            <a:r>
              <a:rPr lang="en-US" altLang="en-US" sz="2400" i="1" dirty="0">
                <a:sym typeface="Symbol" panose="05050102010706020507" pitchFamily="18" charset="2"/>
              </a:rPr>
              <a:t>			= k</a:t>
            </a:r>
            <a:r>
              <a:rPr lang="en-US" altLang="en-US" sz="2400" dirty="0">
                <a:sym typeface="Symbol" panose="05050102010706020507" pitchFamily="18" charset="2"/>
              </a:rPr>
              <a:t>/</a:t>
            </a:r>
            <a:r>
              <a:rPr lang="en-US" altLang="en-US" sz="2400" i="1" dirty="0">
                <a:sym typeface="Symbol" panose="05050102010706020507" pitchFamily="18" charset="2"/>
              </a:rPr>
              <a:t>q</a:t>
            </a:r>
            <a:r>
              <a:rPr lang="en-US" altLang="en-US" sz="2400" dirty="0">
                <a:sym typeface="Symbol" panose="05050102010706020507" pitchFamily="18" charset="2"/>
              </a:rPr>
              <a:t>		where </a:t>
            </a:r>
            <a:r>
              <a:rPr lang="en-US" altLang="en-US" sz="2400" i="1" dirty="0">
                <a:sym typeface="Symbol" panose="05050102010706020507" pitchFamily="18" charset="2"/>
              </a:rPr>
              <a:t>k</a:t>
            </a:r>
            <a:r>
              <a:rPr lang="en-US" altLang="en-US" sz="2400" dirty="0">
                <a:sym typeface="Symbol" panose="05050102010706020507" pitchFamily="18" charset="2"/>
              </a:rPr>
              <a:t> = </a:t>
            </a:r>
            <a:r>
              <a:rPr lang="en-US" altLang="en-US" sz="2400" i="1" dirty="0">
                <a:sym typeface="Symbol" panose="05050102010706020507" pitchFamily="18" charset="2"/>
              </a:rPr>
              <a:t>p -7q</a:t>
            </a:r>
            <a:r>
              <a:rPr lang="en-US" altLang="en-US" sz="2400" dirty="0">
                <a:sym typeface="Symbol" panose="05050102010706020507" pitchFamily="18" charset="2"/>
              </a:rPr>
              <a:t>, </a:t>
            </a:r>
            <a:r>
              <a:rPr lang="en-US" altLang="en-US" sz="2400" i="1" dirty="0">
                <a:sym typeface="Symbol" panose="05050102010706020507" pitchFamily="18" charset="2"/>
              </a:rPr>
              <a:t>k</a:t>
            </a:r>
            <a:r>
              <a:rPr lang="en-US" altLang="en-US" sz="2400" dirty="0">
                <a:sym typeface="Symbol" panose="05050102010706020507" pitchFamily="18" charset="2"/>
              </a:rPr>
              <a:t>  ℤ.</a:t>
            </a:r>
          </a:p>
          <a:p>
            <a:pPr marL="0" indent="0">
              <a:lnSpc>
                <a:spcPct val="80000"/>
              </a:lnSpc>
              <a:buNone/>
            </a:pPr>
            <a:r>
              <a:rPr lang="en-US" altLang="zh-CN" sz="2400" dirty="0">
                <a:ea typeface="宋体" panose="02010600030101010101" pitchFamily="2" charset="-122"/>
                <a:sym typeface="Symbol" panose="05050102010706020507" pitchFamily="18" charset="2"/>
              </a:rPr>
              <a:t>Thus, </a:t>
            </a:r>
            <a:r>
              <a:rPr lang="en-US" altLang="zh-CN" sz="2400" i="1" dirty="0">
                <a:ea typeface="宋体" panose="02010600030101010101" pitchFamily="2" charset="-122"/>
                <a:sym typeface="Symbol" panose="05050102010706020507" pitchFamily="18" charset="2"/>
              </a:rPr>
              <a:t>y</a:t>
            </a:r>
            <a:r>
              <a:rPr lang="en-US" altLang="zh-CN" sz="2400" dirty="0">
                <a:ea typeface="宋体" panose="02010600030101010101" pitchFamily="2" charset="-122"/>
                <a:sym typeface="Symbol" panose="05050102010706020507" pitchFamily="18" charset="2"/>
              </a:rPr>
              <a:t> is rational, which is a contradiction.</a:t>
            </a:r>
          </a:p>
          <a:p>
            <a:pPr marL="0" indent="0">
              <a:lnSpc>
                <a:spcPct val="80000"/>
              </a:lnSpc>
              <a:buNone/>
            </a:pPr>
            <a:r>
              <a:rPr lang="en-US" altLang="zh-CN" sz="2400" dirty="0">
                <a:ea typeface="宋体" panose="02010600030101010101" pitchFamily="2" charset="-122"/>
                <a:sym typeface="Symbol" panose="05050102010706020507" pitchFamily="18" charset="2"/>
              </a:rPr>
              <a:t>Therefore, </a:t>
            </a:r>
            <a:r>
              <a:rPr lang="en-US" altLang="en-US" sz="2400" dirty="0">
                <a:sym typeface="Symbol" panose="05050102010706020507" pitchFamily="18" charset="2"/>
              </a:rPr>
              <a:t>if </a:t>
            </a:r>
            <a:r>
              <a:rPr lang="en-US" altLang="en-US" sz="2400" i="1" dirty="0">
                <a:sym typeface="Symbol" panose="05050102010706020507" pitchFamily="18" charset="2"/>
              </a:rPr>
              <a:t>y</a:t>
            </a:r>
            <a:r>
              <a:rPr lang="en-US" altLang="en-US" sz="2400" dirty="0">
                <a:sym typeface="Symbol" panose="05050102010706020507" pitchFamily="18" charset="2"/>
              </a:rPr>
              <a:t> is irrational, then </a:t>
            </a:r>
            <a:r>
              <a:rPr lang="en-US" altLang="en-US" sz="2400" i="1" dirty="0">
                <a:sym typeface="Symbol" panose="05050102010706020507" pitchFamily="18" charset="2"/>
              </a:rPr>
              <a:t>y</a:t>
            </a:r>
            <a:r>
              <a:rPr lang="en-US" altLang="en-US" sz="2400" dirty="0">
                <a:sym typeface="Symbol" panose="05050102010706020507" pitchFamily="18" charset="2"/>
              </a:rPr>
              <a:t> + 7 is also irrational.</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0627">
                                            <p:txEl>
                                              <p:pRg st="2" end="2"/>
                                            </p:txEl>
                                          </p:spTgt>
                                        </p:tgtEl>
                                        <p:attrNameLst>
                                          <p:attrName>style.visibility</p:attrName>
                                        </p:attrNameLst>
                                      </p:cBhvr>
                                      <p:to>
                                        <p:strVal val="visible"/>
                                      </p:to>
                                    </p:set>
                                    <p:animEffect transition="in" filter="box(in)">
                                      <p:cBhvr>
                                        <p:cTn id="7" dur="500"/>
                                        <p:tgtEl>
                                          <p:spTgt spid="4106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0627">
                                            <p:txEl>
                                              <p:pRg st="3" end="3"/>
                                            </p:txEl>
                                          </p:spTgt>
                                        </p:tgtEl>
                                        <p:attrNameLst>
                                          <p:attrName>style.visibility</p:attrName>
                                        </p:attrNameLst>
                                      </p:cBhvr>
                                      <p:to>
                                        <p:strVal val="visible"/>
                                      </p:to>
                                    </p:set>
                                    <p:animEffect transition="in" filter="box(in)">
                                      <p:cBhvr>
                                        <p:cTn id="12" dur="500"/>
                                        <p:tgtEl>
                                          <p:spTgt spid="41062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0627">
                                            <p:txEl>
                                              <p:pRg st="4" end="4"/>
                                            </p:txEl>
                                          </p:spTgt>
                                        </p:tgtEl>
                                        <p:attrNameLst>
                                          <p:attrName>style.visibility</p:attrName>
                                        </p:attrNameLst>
                                      </p:cBhvr>
                                      <p:to>
                                        <p:strVal val="visible"/>
                                      </p:to>
                                    </p:set>
                                    <p:animEffect transition="in" filter="box(in)">
                                      <p:cBhvr>
                                        <p:cTn id="15" dur="500"/>
                                        <p:tgtEl>
                                          <p:spTgt spid="41062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10627">
                                            <p:txEl>
                                              <p:pRg st="5" end="5"/>
                                            </p:txEl>
                                          </p:spTgt>
                                        </p:tgtEl>
                                        <p:attrNameLst>
                                          <p:attrName>style.visibility</p:attrName>
                                        </p:attrNameLst>
                                      </p:cBhvr>
                                      <p:to>
                                        <p:strVal val="visible"/>
                                      </p:to>
                                    </p:set>
                                    <p:animEffect transition="in" filter="box(in)">
                                      <p:cBhvr>
                                        <p:cTn id="20" dur="500"/>
                                        <p:tgtEl>
                                          <p:spTgt spid="410627">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10627">
                                            <p:txEl>
                                              <p:pRg st="6" end="6"/>
                                            </p:txEl>
                                          </p:spTgt>
                                        </p:tgtEl>
                                        <p:attrNameLst>
                                          <p:attrName>style.visibility</p:attrName>
                                        </p:attrNameLst>
                                      </p:cBhvr>
                                      <p:to>
                                        <p:strVal val="visible"/>
                                      </p:to>
                                    </p:set>
                                    <p:animEffect transition="in" filter="box(in)">
                                      <p:cBhvr>
                                        <p:cTn id="23" dur="500"/>
                                        <p:tgtEl>
                                          <p:spTgt spid="410627">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410627">
                                            <p:txEl>
                                              <p:pRg st="7" end="7"/>
                                            </p:txEl>
                                          </p:spTgt>
                                        </p:tgtEl>
                                        <p:attrNameLst>
                                          <p:attrName>style.visibility</p:attrName>
                                        </p:attrNameLst>
                                      </p:cBhvr>
                                      <p:to>
                                        <p:strVal val="visible"/>
                                      </p:to>
                                    </p:set>
                                    <p:animEffect transition="in" filter="box(in)">
                                      <p:cBhvr>
                                        <p:cTn id="28" dur="500"/>
                                        <p:tgtEl>
                                          <p:spTgt spid="410627">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410627">
                                            <p:txEl>
                                              <p:pRg st="8" end="8"/>
                                            </p:txEl>
                                          </p:spTgt>
                                        </p:tgtEl>
                                        <p:attrNameLst>
                                          <p:attrName>style.visibility</p:attrName>
                                        </p:attrNameLst>
                                      </p:cBhvr>
                                      <p:to>
                                        <p:strVal val="visible"/>
                                      </p:to>
                                    </p:set>
                                    <p:animEffect transition="in" filter="box(in)">
                                      <p:cBhvr>
                                        <p:cTn id="33" dur="500"/>
                                        <p:tgtEl>
                                          <p:spTgt spid="41062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410627">
                                            <p:txEl>
                                              <p:pRg st="9" end="9"/>
                                            </p:txEl>
                                          </p:spTgt>
                                        </p:tgtEl>
                                        <p:attrNameLst>
                                          <p:attrName>style.visibility</p:attrName>
                                        </p:attrNameLst>
                                      </p:cBhvr>
                                      <p:to>
                                        <p:strVal val="visible"/>
                                      </p:to>
                                    </p:set>
                                    <p:animEffect transition="in" filter="box(in)">
                                      <p:cBhvr>
                                        <p:cTn id="38" dur="500"/>
                                        <p:tgtEl>
                                          <p:spTgt spid="410627">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410627">
                                            <p:txEl>
                                              <p:pRg st="10" end="10"/>
                                            </p:txEl>
                                          </p:spTgt>
                                        </p:tgtEl>
                                        <p:attrNameLst>
                                          <p:attrName>style.visibility</p:attrName>
                                        </p:attrNameLst>
                                      </p:cBhvr>
                                      <p:to>
                                        <p:strVal val="visible"/>
                                      </p:to>
                                    </p:set>
                                    <p:animEffect transition="in" filter="box(in)">
                                      <p:cBhvr>
                                        <p:cTn id="43" dur="500"/>
                                        <p:tgtEl>
                                          <p:spTgt spid="4106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EA44F1E4-9F54-4E12-A7D7-C98C242E3E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ECB8C25-38B9-4FE5-9267-2CA6C22E8652}" type="slidenum">
              <a:rPr lang="en-GB" altLang="en-US" sz="1400">
                <a:latin typeface="Arial" panose="020B0604020202020204" pitchFamily="34" charset="0"/>
                <a:cs typeface="Arial" panose="020B0604020202020204" pitchFamily="34" charset="0"/>
              </a:rPr>
              <a:pPr>
                <a:spcBef>
                  <a:spcPct val="0"/>
                </a:spcBef>
                <a:buFontTx/>
                <a:buNone/>
              </a:pPr>
              <a:t>27</a:t>
            </a:fld>
            <a:endParaRPr lang="en-GB" altLang="en-US" sz="1400">
              <a:latin typeface="Arial" panose="020B0604020202020204" pitchFamily="34" charset="0"/>
              <a:cs typeface="Arial" panose="020B0604020202020204" pitchFamily="34" charset="0"/>
            </a:endParaRPr>
          </a:p>
        </p:txBody>
      </p:sp>
      <p:sp>
        <p:nvSpPr>
          <p:cNvPr id="55299" name="Rectangle 2">
            <a:extLst>
              <a:ext uri="{FF2B5EF4-FFF2-40B4-BE49-F238E27FC236}">
                <a16:creationId xmlns:a16="http://schemas.microsoft.com/office/drawing/2014/main" id="{17A0D818-8CCD-4858-A2A0-5B71A316CDAB}"/>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Proof By Contrapositive: Method</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6771" name="Rectangle 3">
            <a:extLst>
              <a:ext uri="{FF2B5EF4-FFF2-40B4-BE49-F238E27FC236}">
                <a16:creationId xmlns:a16="http://schemas.microsoft.com/office/drawing/2014/main" id="{89C458A4-D932-4DA8-A23C-F986F9AFA84D}"/>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Given the statement to be proved in the form </a:t>
            </a:r>
            <a:r>
              <a:rPr lang="en-US" altLang="en-US" sz="2400" i="1" dirty="0"/>
              <a:t>P</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Q</a:t>
            </a:r>
            <a:r>
              <a:rPr lang="en-US" altLang="en-US" sz="2400" dirty="0">
                <a:sym typeface="Symbol" panose="05050102010706020507" pitchFamily="18" charset="2"/>
              </a:rPr>
              <a:t>.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Rewrite the statement in the contrapositive form ~ </a:t>
            </a:r>
            <a:r>
              <a:rPr lang="en-US" altLang="en-US" sz="2400" i="1" dirty="0">
                <a:sym typeface="Symbol" panose="05050102010706020507" pitchFamily="18" charset="2"/>
              </a:rPr>
              <a:t>Q</a:t>
            </a:r>
            <a:r>
              <a:rPr lang="en-US" altLang="en-US" sz="2400" dirty="0">
                <a:sym typeface="Symbol" panose="05050102010706020507" pitchFamily="18" charset="2"/>
              </a:rPr>
              <a:t>  ~ </a:t>
            </a:r>
            <a:r>
              <a:rPr lang="en-US" altLang="en-US" sz="2400" i="1" dirty="0">
                <a:sym typeface="Symbol" panose="05050102010706020507" pitchFamily="18" charset="2"/>
              </a:rPr>
              <a:t>P</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Prove the contrapositive by a direct proof.</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In other words, we assume the negation of what we are trying to prove (~ </a:t>
            </a:r>
            <a:r>
              <a:rPr lang="en-US" altLang="en-US" sz="2400" i="1" dirty="0">
                <a:sym typeface="Symbol" panose="05050102010706020507" pitchFamily="18" charset="2"/>
              </a:rPr>
              <a:t>Q</a:t>
            </a:r>
            <a:r>
              <a:rPr lang="en-US" altLang="en-US" sz="2400" dirty="0">
                <a:sym typeface="Symbol" panose="05050102010706020507" pitchFamily="18" charset="2"/>
              </a:rPr>
              <a:t>), then use a logical argument to prove ~ </a:t>
            </a:r>
            <a:r>
              <a:rPr lang="en-US" altLang="en-US" sz="2400" i="1" dirty="0">
                <a:sym typeface="Symbol" panose="05050102010706020507" pitchFamily="18" charset="2"/>
              </a:rPr>
              <a:t>P</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p:txBody>
      </p:sp>
      <p:sp>
        <p:nvSpPr>
          <p:cNvPr id="5" name="TextBox 2">
            <a:extLst>
              <a:ext uri="{FF2B5EF4-FFF2-40B4-BE49-F238E27FC236}">
                <a16:creationId xmlns:a16="http://schemas.microsoft.com/office/drawing/2014/main" id="{38EB1650-7BF0-4153-AEF6-5EA1BE04DA49}"/>
              </a:ext>
            </a:extLst>
          </p:cNvPr>
          <p:cNvSpPr txBox="1"/>
          <p:nvPr/>
        </p:nvSpPr>
        <p:spPr>
          <a:xfrm>
            <a:off x="9769419" y="1960346"/>
            <a:ext cx="2085697" cy="646331"/>
          </a:xfrm>
          <a:prstGeom prst="rect">
            <a:avLst/>
          </a:prstGeom>
          <a:gradFill>
            <a:gsLst>
              <a:gs pos="12925">
                <a:schemeClr val="accent1">
                  <a:lumMod val="45000"/>
                  <a:lumOff val="55000"/>
                  <a:alpha val="59000"/>
                </a:schemeClr>
              </a:gs>
              <a:gs pos="81000">
                <a:srgbClr val="00B050"/>
              </a:gs>
              <a:gs pos="83000">
                <a:schemeClr val="accent1">
                  <a:lumMod val="45000"/>
                  <a:lumOff val="55000"/>
                  <a:alpha val="59000"/>
                </a:schemeClr>
              </a:gs>
              <a:gs pos="100000">
                <a:schemeClr val="accent1">
                  <a:lumMod val="30000"/>
                  <a:lumOff val="70000"/>
                </a:schemeClr>
              </a:gs>
            </a:gsLst>
            <a:lin ang="4200000" scaled="0"/>
          </a:gra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b="1" dirty="0"/>
              <a:t>Note: </a:t>
            </a:r>
          </a:p>
          <a:p>
            <a:r>
              <a:rPr lang="en-US" altLang="en-US" i="1" dirty="0"/>
              <a:t>P</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Q  </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 ~ </a:t>
            </a:r>
            <a:r>
              <a:rPr lang="en-US" altLang="en-US" i="1" dirty="0">
                <a:sym typeface="Symbol" panose="05050102010706020507" pitchFamily="18" charset="2"/>
              </a:rPr>
              <a:t>P</a:t>
            </a:r>
            <a:endParaRPr lang="en-SG"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6771">
                                            <p:txEl>
                                              <p:pRg st="2" end="2"/>
                                            </p:txEl>
                                          </p:spTgt>
                                        </p:tgtEl>
                                        <p:attrNameLst>
                                          <p:attrName>style.visibility</p:attrName>
                                        </p:attrNameLst>
                                      </p:cBhvr>
                                      <p:to>
                                        <p:strVal val="visible"/>
                                      </p:to>
                                    </p:set>
                                    <p:animEffect transition="in" filter="box(in)">
                                      <p:cBhvr>
                                        <p:cTn id="7" dur="500"/>
                                        <p:tgtEl>
                                          <p:spTgt spid="416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6771">
                                            <p:txEl>
                                              <p:pRg st="4" end="4"/>
                                            </p:txEl>
                                          </p:spTgt>
                                        </p:tgtEl>
                                        <p:attrNameLst>
                                          <p:attrName>style.visibility</p:attrName>
                                        </p:attrNameLst>
                                      </p:cBhvr>
                                      <p:to>
                                        <p:strVal val="visible"/>
                                      </p:to>
                                    </p:set>
                                    <p:animEffect transition="in" filter="box(in)">
                                      <p:cBhvr>
                                        <p:cTn id="12" dur="500"/>
                                        <p:tgtEl>
                                          <p:spTgt spid="41677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6771">
                                            <p:txEl>
                                              <p:pRg st="6" end="6"/>
                                            </p:txEl>
                                          </p:spTgt>
                                        </p:tgtEl>
                                        <p:attrNameLst>
                                          <p:attrName>style.visibility</p:attrName>
                                        </p:attrNameLst>
                                      </p:cBhvr>
                                      <p:to>
                                        <p:strVal val="visible"/>
                                      </p:to>
                                    </p:set>
                                    <p:animEffect transition="in" filter="box(in)">
                                      <p:cBhvr>
                                        <p:cTn id="17" dur="500"/>
                                        <p:tgtEl>
                                          <p:spTgt spid="41677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9A0184F7-E00F-4EDC-ACEB-7B462A4D62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5713AB-293A-4D63-ACC3-D55ED12F60DA}" type="slidenum">
              <a:rPr lang="en-GB" altLang="en-US" sz="1400">
                <a:latin typeface="Arial" panose="020B0604020202020204" pitchFamily="34" charset="0"/>
                <a:cs typeface="Arial" panose="020B0604020202020204" pitchFamily="34" charset="0"/>
              </a:rPr>
              <a:pPr>
                <a:spcBef>
                  <a:spcPct val="0"/>
                </a:spcBef>
                <a:buFontTx/>
                <a:buNone/>
              </a:pPr>
              <a:t>28</a:t>
            </a:fld>
            <a:endParaRPr lang="en-GB" altLang="en-US" sz="1400">
              <a:latin typeface="Arial" panose="020B0604020202020204" pitchFamily="34" charset="0"/>
              <a:cs typeface="Arial" panose="020B0604020202020204" pitchFamily="34" charset="0"/>
            </a:endParaRPr>
          </a:p>
        </p:txBody>
      </p:sp>
      <p:sp>
        <p:nvSpPr>
          <p:cNvPr id="56323" name="Rectangle 2">
            <a:extLst>
              <a:ext uri="{FF2B5EF4-FFF2-40B4-BE49-F238E27FC236}">
                <a16:creationId xmlns:a16="http://schemas.microsoft.com/office/drawing/2014/main" id="{A8726BEB-1B86-4B0D-8BC2-C2FBCAC3B1A4}"/>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Proof By Contrapositive: Example</a:t>
            </a:r>
            <a:endPar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18819" name="Rectangle 3">
            <a:extLst>
              <a:ext uri="{FF2B5EF4-FFF2-40B4-BE49-F238E27FC236}">
                <a16:creationId xmlns:a16="http://schemas.microsoft.com/office/drawing/2014/main" id="{3333161F-2D6C-4F3E-8658-58B00B31AA54}"/>
              </a:ext>
            </a:extLst>
          </p:cNvPr>
          <p:cNvSpPr>
            <a:spLocks noGrp="1" noChangeArrowheads="1"/>
          </p:cNvSpPr>
          <p:nvPr>
            <p:ph type="body" idx="1"/>
          </p:nvPr>
        </p:nvSpPr>
        <p:spPr>
          <a:xfrm>
            <a:off x="1752600" y="1606550"/>
            <a:ext cx="8229600" cy="4530725"/>
          </a:xfrm>
        </p:spPr>
        <p:txBody>
          <a:bodyPr>
            <a:normAutofit lnSpcReduction="10000"/>
          </a:bodyPr>
          <a:lstStyle/>
          <a:p>
            <a:pPr marL="0" indent="0">
              <a:buNone/>
            </a:pPr>
            <a:r>
              <a:rPr lang="en-US" altLang="en-US" sz="2400" dirty="0"/>
              <a:t>Prove for all integers </a:t>
            </a:r>
            <a:r>
              <a:rPr lang="en-US" altLang="en-US" sz="2400" i="1" dirty="0"/>
              <a:t>n</a:t>
            </a:r>
            <a:r>
              <a:rPr lang="en-US" altLang="en-US" sz="2400" dirty="0"/>
              <a:t>, if </a:t>
            </a:r>
            <a:r>
              <a:rPr lang="en-US" altLang="en-US" sz="2400" i="1" dirty="0"/>
              <a:t>n</a:t>
            </a:r>
            <a:r>
              <a:rPr lang="en-US" altLang="en-US" sz="2400" baseline="30000" dirty="0"/>
              <a:t>2</a:t>
            </a:r>
            <a:r>
              <a:rPr lang="en-US" altLang="en-US" sz="2400" dirty="0"/>
              <a:t> is even then </a:t>
            </a:r>
            <a:r>
              <a:rPr lang="en-US" altLang="en-US" sz="2400" i="1" dirty="0"/>
              <a:t>n</a:t>
            </a:r>
            <a:r>
              <a:rPr lang="en-US" altLang="en-US" sz="2400" dirty="0"/>
              <a:t> is even.</a:t>
            </a:r>
            <a:r>
              <a:rPr lang="en-US" altLang="en-US" sz="2400" dirty="0">
                <a:sym typeface="Symbol" panose="05050102010706020507" pitchFamily="18" charset="2"/>
              </a:rPr>
              <a:t> </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Rewrite the statement in the contrapositive form:</a:t>
            </a:r>
          </a:p>
          <a:p>
            <a:pPr marL="1365250" lvl="1">
              <a:buNone/>
            </a:pPr>
            <a:r>
              <a:rPr lang="en-US" altLang="en-US" sz="2400" dirty="0"/>
              <a:t>For all integers </a:t>
            </a:r>
            <a:r>
              <a:rPr lang="en-US" altLang="en-US" sz="2400" i="1" dirty="0"/>
              <a:t>n</a:t>
            </a:r>
            <a:r>
              <a:rPr lang="en-US" altLang="en-US" sz="2400" dirty="0"/>
              <a:t>, if </a:t>
            </a:r>
            <a:r>
              <a:rPr lang="en-US" altLang="en-US" sz="2400" i="1" dirty="0"/>
              <a:t>n</a:t>
            </a:r>
            <a:r>
              <a:rPr lang="en-US" altLang="en-US" sz="2400" dirty="0"/>
              <a:t> is odd then </a:t>
            </a:r>
            <a:r>
              <a:rPr lang="en-US" altLang="en-US" sz="2400" i="1" dirty="0"/>
              <a:t>n</a:t>
            </a:r>
            <a:r>
              <a:rPr lang="en-US" altLang="en-US" sz="2400" baseline="30000" dirty="0"/>
              <a:t>2</a:t>
            </a:r>
            <a:r>
              <a:rPr lang="en-US" altLang="en-US" sz="2400" dirty="0"/>
              <a:t> is odd. </a:t>
            </a: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Suppose </a:t>
            </a:r>
            <a:r>
              <a:rPr lang="en-US" altLang="en-US" sz="2400" i="1" dirty="0">
                <a:sym typeface="Symbol" panose="05050102010706020507" pitchFamily="18" charset="2"/>
              </a:rPr>
              <a:t>n</a:t>
            </a:r>
            <a:r>
              <a:rPr lang="en-US" altLang="en-US" sz="2400" dirty="0">
                <a:sym typeface="Symbol" panose="05050102010706020507" pitchFamily="18" charset="2"/>
              </a:rPr>
              <a:t> is any odd integer.</a:t>
            </a:r>
          </a:p>
          <a:p>
            <a:pPr marL="0" indent="0">
              <a:buNone/>
            </a:pPr>
            <a:r>
              <a:rPr lang="en-US" altLang="en-US" sz="2400" dirty="0">
                <a:sym typeface="Symbol" panose="05050102010706020507" pitchFamily="18" charset="2"/>
              </a:rPr>
              <a:t>Hence, 	</a:t>
            </a:r>
            <a:r>
              <a:rPr lang="en-US" altLang="en-US" sz="2400" i="1" dirty="0">
                <a:sym typeface="Symbol" panose="05050102010706020507" pitchFamily="18" charset="2"/>
              </a:rPr>
              <a:t>n</a:t>
            </a:r>
            <a:r>
              <a:rPr lang="en-US" altLang="en-US" sz="2400" dirty="0">
                <a:sym typeface="Symbol" panose="05050102010706020507" pitchFamily="18" charset="2"/>
              </a:rPr>
              <a:t> 	= 2</a:t>
            </a:r>
            <a:r>
              <a:rPr lang="en-US" altLang="en-US" sz="2400" i="1" dirty="0">
                <a:sym typeface="Symbol" panose="05050102010706020507" pitchFamily="18" charset="2"/>
              </a:rPr>
              <a:t>k</a:t>
            </a:r>
            <a:r>
              <a:rPr lang="en-US" altLang="en-US" sz="2400" dirty="0">
                <a:sym typeface="Symbol" panose="05050102010706020507" pitchFamily="18" charset="2"/>
              </a:rPr>
              <a:t> + 1 for some integers </a:t>
            </a:r>
            <a:r>
              <a:rPr lang="en-US" altLang="en-US" sz="2400" i="1" dirty="0">
                <a:sym typeface="Symbol" panose="05050102010706020507" pitchFamily="18" charset="2"/>
              </a:rPr>
              <a:t>k</a:t>
            </a:r>
            <a:r>
              <a:rPr lang="en-US" altLang="en-US" sz="2400" dirty="0">
                <a:sym typeface="Symbol" panose="05050102010706020507" pitchFamily="18" charset="2"/>
              </a:rPr>
              <a:t>.</a:t>
            </a:r>
          </a:p>
          <a:p>
            <a:pPr marL="0" indent="0">
              <a:buNone/>
            </a:pPr>
            <a:r>
              <a:rPr lang="en-US" altLang="en-US" sz="2400" dirty="0">
                <a:sym typeface="Symbol" panose="05050102010706020507" pitchFamily="18" charset="2"/>
              </a:rPr>
              <a:t>Thus, 	</a:t>
            </a:r>
            <a:r>
              <a:rPr lang="en-US" altLang="en-US" sz="2400" i="1" dirty="0">
                <a:sym typeface="Symbol" panose="05050102010706020507" pitchFamily="18" charset="2"/>
              </a:rPr>
              <a:t>n</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k</a:t>
            </a:r>
            <a:r>
              <a:rPr lang="en-US" altLang="en-US" sz="2400" dirty="0">
                <a:sym typeface="Symbol" panose="05050102010706020507" pitchFamily="18" charset="2"/>
              </a:rPr>
              <a:t> + 1)</a:t>
            </a:r>
            <a:r>
              <a:rPr lang="en-US" altLang="en-US" sz="2400" baseline="30000" dirty="0">
                <a:sym typeface="Symbol" panose="05050102010706020507" pitchFamily="18" charset="2"/>
              </a:rPr>
              <a:t>2</a:t>
            </a:r>
          </a:p>
          <a:p>
            <a:pPr marL="0" indent="0">
              <a:buNone/>
            </a:pPr>
            <a:r>
              <a:rPr lang="en-US" altLang="en-US" sz="2400" baseline="30000" dirty="0">
                <a:sym typeface="Symbol" panose="05050102010706020507" pitchFamily="18" charset="2"/>
              </a:rPr>
              <a:t>		</a:t>
            </a:r>
            <a:r>
              <a:rPr lang="en-US" altLang="en-US" sz="2400" dirty="0">
                <a:sym typeface="Symbol" panose="05050102010706020507" pitchFamily="18" charset="2"/>
              </a:rPr>
              <a:t>    	= 4</a:t>
            </a:r>
            <a:r>
              <a:rPr lang="en-US" altLang="en-US" sz="2400" i="1" dirty="0">
                <a:sym typeface="Symbol" panose="05050102010706020507" pitchFamily="18" charset="2"/>
              </a:rPr>
              <a:t>k</a:t>
            </a:r>
            <a:r>
              <a:rPr lang="en-US" altLang="en-US" sz="2400" baseline="30000" dirty="0">
                <a:sym typeface="Symbol" panose="05050102010706020507" pitchFamily="18" charset="2"/>
              </a:rPr>
              <a:t>2</a:t>
            </a:r>
            <a:r>
              <a:rPr lang="en-US" altLang="en-US" sz="2400" dirty="0">
                <a:sym typeface="Symbol" panose="05050102010706020507" pitchFamily="18" charset="2"/>
              </a:rPr>
              <a:t> + 4</a:t>
            </a:r>
            <a:r>
              <a:rPr lang="en-US" altLang="en-US" sz="2400" i="1" dirty="0">
                <a:sym typeface="Symbol" panose="05050102010706020507" pitchFamily="18" charset="2"/>
              </a:rPr>
              <a:t>k</a:t>
            </a:r>
            <a:r>
              <a:rPr lang="en-US" altLang="en-US" sz="2400" dirty="0">
                <a:sym typeface="Symbol" panose="05050102010706020507" pitchFamily="18" charset="2"/>
              </a:rPr>
              <a:t> + 1</a:t>
            </a:r>
          </a:p>
          <a:p>
            <a:pPr marL="0" indent="0">
              <a:buNone/>
            </a:pPr>
            <a:r>
              <a:rPr lang="en-US" altLang="en-US" sz="2400" dirty="0">
                <a:sym typeface="Symbol" panose="05050102010706020507" pitchFamily="18" charset="2"/>
              </a:rPr>
              <a:t>			= 2(2</a:t>
            </a:r>
            <a:r>
              <a:rPr lang="en-US" altLang="en-US" sz="2400" i="1" dirty="0">
                <a:sym typeface="Symbol" panose="05050102010706020507" pitchFamily="18" charset="2"/>
              </a:rPr>
              <a:t>k</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k</a:t>
            </a:r>
            <a:r>
              <a:rPr lang="en-US" altLang="en-US" sz="2400" dirty="0">
                <a:sym typeface="Symbol" panose="05050102010706020507" pitchFamily="18" charset="2"/>
              </a:rPr>
              <a:t>) + 1</a:t>
            </a:r>
          </a:p>
          <a:p>
            <a:pPr marL="0" indent="0">
              <a:buNone/>
            </a:pPr>
            <a:r>
              <a:rPr lang="en-US" altLang="en-US" sz="2400" dirty="0">
                <a:sym typeface="Symbol" panose="05050102010706020507" pitchFamily="18" charset="2"/>
              </a:rPr>
              <a:t>			= 2</a:t>
            </a:r>
            <a:r>
              <a:rPr lang="en-US" altLang="en-US" sz="2400" i="1" dirty="0">
                <a:sym typeface="Symbol" panose="05050102010706020507" pitchFamily="18" charset="2"/>
              </a:rPr>
              <a:t>l</a:t>
            </a:r>
            <a:r>
              <a:rPr lang="en-US" altLang="en-US" sz="2400" dirty="0">
                <a:sym typeface="Symbol" panose="05050102010706020507" pitchFamily="18" charset="2"/>
              </a:rPr>
              <a:t> + 1 where </a:t>
            </a:r>
            <a:r>
              <a:rPr lang="en-US" altLang="en-US" sz="2400" i="1" dirty="0">
                <a:sym typeface="Symbol" panose="05050102010706020507" pitchFamily="18" charset="2"/>
              </a:rPr>
              <a:t>l</a:t>
            </a:r>
            <a:r>
              <a:rPr lang="en-US" altLang="en-US" sz="2400" dirty="0">
                <a:sym typeface="Symbol" panose="05050102010706020507" pitchFamily="18" charset="2"/>
              </a:rPr>
              <a:t> = 2</a:t>
            </a:r>
            <a:r>
              <a:rPr lang="en-US" altLang="en-US" sz="2400" i="1" dirty="0">
                <a:sym typeface="Symbol" panose="05050102010706020507" pitchFamily="18" charset="2"/>
              </a:rPr>
              <a:t>k</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k</a:t>
            </a:r>
            <a:r>
              <a:rPr lang="en-US" altLang="en-US" sz="2400" dirty="0">
                <a:sym typeface="Symbol" panose="05050102010706020507" pitchFamily="18" charset="2"/>
              </a:rPr>
              <a:t>  </a:t>
            </a:r>
            <a:r>
              <a:rPr lang="en-US" altLang="en-US" sz="2400" dirty="0">
                <a:ea typeface="MS Mincho" panose="02020609040205080304" pitchFamily="49" charset="-128"/>
                <a:sym typeface="Symbol" panose="05050102010706020507" pitchFamily="18" charset="2"/>
              </a:rPr>
              <a:t>ℤ</a:t>
            </a:r>
          </a:p>
          <a:p>
            <a:pPr marL="0" indent="0">
              <a:buNone/>
            </a:pPr>
            <a:r>
              <a:rPr lang="en-US" altLang="en-US" sz="2400" dirty="0">
                <a:sym typeface="Symbol" panose="05050102010706020507" pitchFamily="18" charset="2"/>
              </a:rPr>
              <a:t>Since </a:t>
            </a:r>
            <a:r>
              <a:rPr lang="en-US" altLang="en-US" sz="2400" i="1" dirty="0">
                <a:sym typeface="Symbol" panose="05050102010706020507" pitchFamily="18" charset="2"/>
              </a:rPr>
              <a:t>n</a:t>
            </a:r>
            <a:r>
              <a:rPr lang="en-US" altLang="en-US" sz="2400" baseline="30000" dirty="0">
                <a:sym typeface="Symbol" panose="05050102010706020507" pitchFamily="18" charset="2"/>
              </a:rPr>
              <a:t>2</a:t>
            </a:r>
            <a:r>
              <a:rPr lang="en-US" altLang="en-US" sz="2400" dirty="0">
                <a:sym typeface="Symbol" panose="05050102010706020507" pitchFamily="18" charset="2"/>
              </a:rPr>
              <a:t> is odd, therefore, the statement is true.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8819">
                                            <p:txEl>
                                              <p:pRg st="2" end="2"/>
                                            </p:txEl>
                                          </p:spTgt>
                                        </p:tgtEl>
                                        <p:attrNameLst>
                                          <p:attrName>style.visibility</p:attrName>
                                        </p:attrNameLst>
                                      </p:cBhvr>
                                      <p:to>
                                        <p:strVal val="visible"/>
                                      </p:to>
                                    </p:set>
                                    <p:animEffect transition="in" filter="box(in)">
                                      <p:cBhvr>
                                        <p:cTn id="7" dur="500"/>
                                        <p:tgtEl>
                                          <p:spTgt spid="418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8819">
                                            <p:txEl>
                                              <p:pRg st="3" end="3"/>
                                            </p:txEl>
                                          </p:spTgt>
                                        </p:tgtEl>
                                        <p:attrNameLst>
                                          <p:attrName>style.visibility</p:attrName>
                                        </p:attrNameLst>
                                      </p:cBhvr>
                                      <p:to>
                                        <p:strVal val="visible"/>
                                      </p:to>
                                    </p:set>
                                    <p:animEffect transition="in" filter="box(in)">
                                      <p:cBhvr>
                                        <p:cTn id="12" dur="500"/>
                                        <p:tgtEl>
                                          <p:spTgt spid="4188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8819">
                                            <p:txEl>
                                              <p:pRg st="4" end="4"/>
                                            </p:txEl>
                                          </p:spTgt>
                                        </p:tgtEl>
                                        <p:attrNameLst>
                                          <p:attrName>style.visibility</p:attrName>
                                        </p:attrNameLst>
                                      </p:cBhvr>
                                      <p:to>
                                        <p:strVal val="visible"/>
                                      </p:to>
                                    </p:set>
                                    <p:animEffect transition="in" filter="box(in)">
                                      <p:cBhvr>
                                        <p:cTn id="17" dur="500"/>
                                        <p:tgtEl>
                                          <p:spTgt spid="4188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8819">
                                            <p:txEl>
                                              <p:pRg st="5" end="5"/>
                                            </p:txEl>
                                          </p:spTgt>
                                        </p:tgtEl>
                                        <p:attrNameLst>
                                          <p:attrName>style.visibility</p:attrName>
                                        </p:attrNameLst>
                                      </p:cBhvr>
                                      <p:to>
                                        <p:strVal val="visible"/>
                                      </p:to>
                                    </p:set>
                                    <p:animEffect transition="in" filter="box(in)">
                                      <p:cBhvr>
                                        <p:cTn id="22" dur="500"/>
                                        <p:tgtEl>
                                          <p:spTgt spid="4188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18819">
                                            <p:txEl>
                                              <p:pRg st="6" end="6"/>
                                            </p:txEl>
                                          </p:spTgt>
                                        </p:tgtEl>
                                        <p:attrNameLst>
                                          <p:attrName>style.visibility</p:attrName>
                                        </p:attrNameLst>
                                      </p:cBhvr>
                                      <p:to>
                                        <p:strVal val="visible"/>
                                      </p:to>
                                    </p:set>
                                    <p:animEffect transition="in" filter="box(in)">
                                      <p:cBhvr>
                                        <p:cTn id="27" dur="500"/>
                                        <p:tgtEl>
                                          <p:spTgt spid="4188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8819">
                                            <p:txEl>
                                              <p:pRg st="7" end="7"/>
                                            </p:txEl>
                                          </p:spTgt>
                                        </p:tgtEl>
                                        <p:attrNameLst>
                                          <p:attrName>style.visibility</p:attrName>
                                        </p:attrNameLst>
                                      </p:cBhvr>
                                      <p:to>
                                        <p:strVal val="visible"/>
                                      </p:to>
                                    </p:set>
                                    <p:animEffect transition="in" filter="box(in)">
                                      <p:cBhvr>
                                        <p:cTn id="32" dur="500"/>
                                        <p:tgtEl>
                                          <p:spTgt spid="41881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18819">
                                            <p:txEl>
                                              <p:pRg st="8" end="8"/>
                                            </p:txEl>
                                          </p:spTgt>
                                        </p:tgtEl>
                                        <p:attrNameLst>
                                          <p:attrName>style.visibility</p:attrName>
                                        </p:attrNameLst>
                                      </p:cBhvr>
                                      <p:to>
                                        <p:strVal val="visible"/>
                                      </p:to>
                                    </p:set>
                                    <p:animEffect transition="in" filter="box(in)">
                                      <p:cBhvr>
                                        <p:cTn id="37" dur="500"/>
                                        <p:tgtEl>
                                          <p:spTgt spid="41881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18819">
                                            <p:txEl>
                                              <p:pRg st="9" end="9"/>
                                            </p:txEl>
                                          </p:spTgt>
                                        </p:tgtEl>
                                        <p:attrNameLst>
                                          <p:attrName>style.visibility</p:attrName>
                                        </p:attrNameLst>
                                      </p:cBhvr>
                                      <p:to>
                                        <p:strVal val="visible"/>
                                      </p:to>
                                    </p:set>
                                    <p:animEffect transition="in" filter="box(in)">
                                      <p:cBhvr>
                                        <p:cTn id="42" dur="500"/>
                                        <p:tgtEl>
                                          <p:spTgt spid="418819">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18819">
                                            <p:txEl>
                                              <p:pRg st="10" end="10"/>
                                            </p:txEl>
                                          </p:spTgt>
                                        </p:tgtEl>
                                        <p:attrNameLst>
                                          <p:attrName>style.visibility</p:attrName>
                                        </p:attrNameLst>
                                      </p:cBhvr>
                                      <p:to>
                                        <p:strVal val="visible"/>
                                      </p:to>
                                    </p:set>
                                    <p:animEffect transition="in" filter="box(in)">
                                      <p:cBhvr>
                                        <p:cTn id="47" dur="500"/>
                                        <p:tgtEl>
                                          <p:spTgt spid="418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B8B22E1E-3868-4D19-939A-BEF255E441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FD41223-A00D-4B3F-B0B0-09434BE19210}" type="slidenum">
              <a:rPr lang="en-GB" altLang="en-US" sz="1400">
                <a:latin typeface="Arial" panose="020B0604020202020204" pitchFamily="34" charset="0"/>
                <a:cs typeface="Arial" panose="020B0604020202020204" pitchFamily="34" charset="0"/>
              </a:rPr>
              <a:pPr>
                <a:spcBef>
                  <a:spcPct val="0"/>
                </a:spcBef>
                <a:buFontTx/>
                <a:buNone/>
              </a:pPr>
              <a:t>29</a:t>
            </a:fld>
            <a:endParaRPr lang="en-GB" altLang="en-US" sz="1400">
              <a:latin typeface="Arial" panose="020B0604020202020204" pitchFamily="34" charset="0"/>
              <a:cs typeface="Arial" panose="020B0604020202020204" pitchFamily="34" charset="0"/>
            </a:endParaRPr>
          </a:p>
        </p:txBody>
      </p:sp>
      <p:sp>
        <p:nvSpPr>
          <p:cNvPr id="58371" name="Rectangle 2">
            <a:extLst>
              <a:ext uri="{FF2B5EF4-FFF2-40B4-BE49-F238E27FC236}">
                <a16:creationId xmlns:a16="http://schemas.microsoft.com/office/drawing/2014/main" id="{5687C879-7CCE-4AD1-A5E2-57CC689A0348}"/>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Discussion:</a:t>
            </a:r>
          </a:p>
        </p:txBody>
      </p:sp>
      <p:sp>
        <p:nvSpPr>
          <p:cNvPr id="58372" name="Rectangle 3">
            <a:extLst>
              <a:ext uri="{FF2B5EF4-FFF2-40B4-BE49-F238E27FC236}">
                <a16:creationId xmlns:a16="http://schemas.microsoft.com/office/drawing/2014/main" id="{A283DCEB-0F42-4047-B700-B3DEE64B65DB}"/>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How would you go about proving the following statement?</a:t>
            </a:r>
          </a:p>
          <a:p>
            <a:pPr marL="0" indent="0">
              <a:buNone/>
            </a:pP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 0 or </a:t>
            </a:r>
            <a:r>
              <a:rPr lang="en-US" altLang="en-US" sz="2400" i="1" dirty="0">
                <a:sym typeface="Symbol" panose="05050102010706020507" pitchFamily="18" charset="2"/>
              </a:rPr>
              <a:t>y</a:t>
            </a:r>
            <a:r>
              <a:rPr lang="en-US" altLang="en-US" sz="2400" dirty="0">
                <a:sym typeface="Symbol" panose="05050102010706020507" pitchFamily="18" charset="2"/>
              </a:rPr>
              <a:t>  0, then </a:t>
            </a:r>
            <a:r>
              <a:rPr lang="en-US" altLang="en-US" sz="2400" i="1" dirty="0">
                <a:sym typeface="Symbol" panose="05050102010706020507" pitchFamily="18" charset="2"/>
              </a:rPr>
              <a:t>x</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baseline="30000" dirty="0">
                <a:sym typeface="Symbol" panose="05050102010706020507" pitchFamily="18" charset="2"/>
              </a:rPr>
              <a:t>2</a:t>
            </a:r>
            <a:r>
              <a:rPr lang="en-US" altLang="en-US" sz="2400" dirty="0">
                <a:sym typeface="Symbol" panose="05050102010706020507" pitchFamily="18" charset="2"/>
              </a:rPr>
              <a:t> &gt; 0.</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Your have to show:</a:t>
            </a:r>
          </a:p>
          <a:p>
            <a:pPr marL="0" indent="0">
              <a:buNone/>
            </a:pPr>
            <a:r>
              <a:rPr lang="en-US" altLang="en-US" sz="2400" dirty="0">
                <a:sym typeface="Symbol" panose="05050102010706020507" pitchFamily="18" charset="2"/>
              </a:rPr>
              <a:t>(1)  	If </a:t>
            </a:r>
            <a:r>
              <a:rPr lang="en-US" altLang="en-US" sz="2400" i="1" dirty="0">
                <a:sym typeface="Symbol" panose="05050102010706020507" pitchFamily="18" charset="2"/>
              </a:rPr>
              <a:t>x</a:t>
            </a:r>
            <a:r>
              <a:rPr lang="en-US" altLang="en-US" sz="2400" dirty="0">
                <a:sym typeface="Symbol" panose="05050102010706020507" pitchFamily="18" charset="2"/>
              </a:rPr>
              <a:t>  0, then </a:t>
            </a:r>
            <a:r>
              <a:rPr lang="en-US" altLang="en-US" sz="2400" i="1" dirty="0">
                <a:sym typeface="Symbol" panose="05050102010706020507" pitchFamily="18" charset="2"/>
              </a:rPr>
              <a:t>x</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baseline="30000" dirty="0">
                <a:sym typeface="Symbol" panose="05050102010706020507" pitchFamily="18" charset="2"/>
              </a:rPr>
              <a:t>2</a:t>
            </a:r>
            <a:r>
              <a:rPr lang="en-US" altLang="en-US" sz="2400" dirty="0">
                <a:sym typeface="Symbol" panose="05050102010706020507" pitchFamily="18" charset="2"/>
              </a:rPr>
              <a:t> &gt; 0</a:t>
            </a:r>
          </a:p>
          <a:p>
            <a:pPr marL="0" indent="0">
              <a:buNone/>
            </a:pPr>
            <a:r>
              <a:rPr lang="en-US" altLang="en-US" sz="2400" dirty="0">
                <a:sym typeface="Symbol" panose="05050102010706020507" pitchFamily="18" charset="2"/>
              </a:rPr>
              <a:t>(2) 	If </a:t>
            </a:r>
            <a:r>
              <a:rPr lang="en-US" altLang="en-US" sz="2400" i="1" dirty="0">
                <a:sym typeface="Symbol" panose="05050102010706020507" pitchFamily="18" charset="2"/>
              </a:rPr>
              <a:t>y</a:t>
            </a:r>
            <a:r>
              <a:rPr lang="en-US" altLang="en-US" sz="2400" dirty="0">
                <a:sym typeface="Symbol" panose="05050102010706020507" pitchFamily="18" charset="2"/>
              </a:rPr>
              <a:t>  0, then </a:t>
            </a:r>
            <a:r>
              <a:rPr lang="en-US" altLang="en-US" sz="2400" i="1" dirty="0">
                <a:sym typeface="Symbol" panose="05050102010706020507" pitchFamily="18" charset="2"/>
              </a:rPr>
              <a:t>x</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baseline="30000" dirty="0">
                <a:sym typeface="Symbol" panose="05050102010706020507" pitchFamily="18" charset="2"/>
              </a:rPr>
              <a:t>2</a:t>
            </a:r>
            <a:r>
              <a:rPr lang="en-US" altLang="en-US" sz="2400" dirty="0">
                <a:sym typeface="Symbol" panose="05050102010706020507" pitchFamily="18" charset="2"/>
              </a:rPr>
              <a:t> &gt; 0</a:t>
            </a:r>
          </a:p>
          <a:p>
            <a:pPr marL="0" indent="0">
              <a:buNone/>
            </a:pPr>
            <a:endParaRPr lang="en-US" altLang="en-US" sz="2400" dirty="0">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D1CF82CC-8C66-45F7-BE14-2CBEB65638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7151EA1-9008-4DC6-B770-5DEEBD2C08EE}" type="slidenum">
              <a:rPr lang="en-GB" altLang="en-US" sz="1400">
                <a:latin typeface="Arial" panose="020B0604020202020204" pitchFamily="34" charset="0"/>
                <a:cs typeface="Arial" panose="020B0604020202020204" pitchFamily="34" charset="0"/>
              </a:rPr>
              <a:pPr>
                <a:spcBef>
                  <a:spcPct val="0"/>
                </a:spcBef>
                <a:buFontTx/>
                <a:buNone/>
              </a:pPr>
              <a:t>3</a:t>
            </a:fld>
            <a:endParaRPr lang="en-GB" altLang="en-US" sz="1400">
              <a:latin typeface="Arial" panose="020B0604020202020204" pitchFamily="34" charset="0"/>
              <a:cs typeface="Arial" panose="020B0604020202020204" pitchFamily="34" charset="0"/>
            </a:endParaRPr>
          </a:p>
        </p:txBody>
      </p:sp>
      <p:sp>
        <p:nvSpPr>
          <p:cNvPr id="7171" name="Rectangle 2">
            <a:extLst>
              <a:ext uri="{FF2B5EF4-FFF2-40B4-BE49-F238E27FC236}">
                <a16:creationId xmlns:a16="http://schemas.microsoft.com/office/drawing/2014/main" id="{67F8EDEF-A5B9-477C-914B-8C19C12F9BEE}"/>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What Is A Proof?</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40995" name="Rectangle 3">
            <a:extLst>
              <a:ext uri="{FF2B5EF4-FFF2-40B4-BE49-F238E27FC236}">
                <a16:creationId xmlns:a16="http://schemas.microsoft.com/office/drawing/2014/main" id="{5E9D3FBE-7386-4323-BF29-A0020234A441}"/>
              </a:ext>
            </a:extLst>
          </p:cNvPr>
          <p:cNvSpPr>
            <a:spLocks noGrp="1" noChangeArrowheads="1"/>
          </p:cNvSpPr>
          <p:nvPr>
            <p:ph type="body" idx="1"/>
          </p:nvPr>
        </p:nvSpPr>
        <p:spPr>
          <a:xfrm>
            <a:off x="748145" y="1771651"/>
            <a:ext cx="10830297" cy="4530725"/>
          </a:xfrm>
        </p:spPr>
        <p:txBody>
          <a:bodyPr/>
          <a:lstStyle/>
          <a:p>
            <a:pPr marL="0" indent="0">
              <a:buNone/>
            </a:pPr>
            <a:r>
              <a:rPr lang="en-US" altLang="en-US" sz="2400" dirty="0"/>
              <a:t>A proof is a formal and precise argument – a sequence of statements - that used to establish a result. </a:t>
            </a:r>
          </a:p>
          <a:p>
            <a:pPr marL="0" indent="0">
              <a:buNone/>
            </a:pPr>
            <a:endParaRPr lang="en-US" altLang="en-US" sz="2400" dirty="0"/>
          </a:p>
          <a:p>
            <a:pPr marL="0" indent="0">
              <a:buNone/>
            </a:pPr>
            <a:r>
              <a:rPr lang="en-US" altLang="en-US" sz="2400" dirty="0"/>
              <a:t>Each statement is </a:t>
            </a:r>
          </a:p>
          <a:p>
            <a:pPr marL="0" indent="0">
              <a:buNone/>
            </a:pPr>
            <a:r>
              <a:rPr lang="en-US" altLang="en-US" sz="2400" dirty="0">
                <a:sym typeface="Symbol" panose="05050102010706020507" pitchFamily="18" charset="2"/>
              </a:rPr>
              <a:t>	</a:t>
            </a:r>
            <a:r>
              <a:rPr lang="en-US" altLang="en-US" sz="2400" dirty="0"/>
              <a:t>an assumption</a:t>
            </a:r>
          </a:p>
          <a:p>
            <a:pPr marL="0" indent="0">
              <a:buNone/>
            </a:pPr>
            <a:r>
              <a:rPr lang="en-US" altLang="en-US" sz="2400" dirty="0">
                <a:sym typeface="Symbol" panose="05050102010706020507" pitchFamily="18" charset="2"/>
              </a:rPr>
              <a:t></a:t>
            </a:r>
            <a:r>
              <a:rPr lang="en-US" altLang="en-US" sz="2400" dirty="0"/>
              <a:t> 	an axiom</a:t>
            </a:r>
          </a:p>
          <a:p>
            <a:pPr marL="712788" indent="-712788" defTabSz="357188">
              <a:buFont typeface="Symbol" panose="05050102010706020507" pitchFamily="18" charset="2"/>
              <a:buChar char="·"/>
            </a:pPr>
            <a:r>
              <a:rPr lang="en-US" altLang="en-US" sz="2400" dirty="0"/>
              <a:t>follows from previous statements by mathematical or logical rule (including definition)</a:t>
            </a:r>
          </a:p>
          <a:p>
            <a:pPr marL="712788" indent="-712788">
              <a:buFont typeface="Symbol" panose="05050102010706020507" pitchFamily="18" charset="2"/>
              <a:buChar char="·"/>
            </a:pPr>
            <a:r>
              <a:rPr lang="en-US" altLang="en-US" sz="2400" dirty="0"/>
              <a:t>follows from previous statements through the use of proved theorem</a:t>
            </a:r>
          </a:p>
          <a:p>
            <a:pPr>
              <a:buFont typeface="Symbol" panose="05050102010706020507" pitchFamily="18" charset="2"/>
              <a:buChar char="·"/>
            </a:pPr>
            <a:endParaRPr lang="en-US" altLang="en-US" sz="2400" dirty="0"/>
          </a:p>
          <a:p>
            <a:pPr marL="514350" indent="-514350">
              <a:buFont typeface="+mj-lt"/>
              <a:buAutoNum type="romanLcPeriod"/>
            </a:pPr>
            <a:endParaRPr lang="en-US" altLang="en-US" sz="2400" dirty="0"/>
          </a:p>
        </p:txBody>
      </p:sp>
    </p:spTree>
    <p:extLst>
      <p:ext uri="{BB962C8B-B14F-4D97-AF65-F5344CB8AC3E}">
        <p14:creationId xmlns:p14="http://schemas.microsoft.com/office/powerpoint/2010/main" val="3379107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animEffect transition="in" filter="box(in)">
                                      <p:cBhvr>
                                        <p:cTn id="7" dur="500"/>
                                        <p:tgtEl>
                                          <p:spTgt spid="3409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0995">
                                            <p:txEl>
                                              <p:pRg st="3" end="3"/>
                                            </p:txEl>
                                          </p:spTgt>
                                        </p:tgtEl>
                                        <p:attrNameLst>
                                          <p:attrName>style.visibility</p:attrName>
                                        </p:attrNameLst>
                                      </p:cBhvr>
                                      <p:to>
                                        <p:strVal val="visible"/>
                                      </p:to>
                                    </p:set>
                                    <p:animEffect transition="in" filter="box(in)">
                                      <p:cBhvr>
                                        <p:cTn id="12" dur="500"/>
                                        <p:tgtEl>
                                          <p:spTgt spid="3409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0995">
                                            <p:txEl>
                                              <p:pRg st="4" end="4"/>
                                            </p:txEl>
                                          </p:spTgt>
                                        </p:tgtEl>
                                        <p:attrNameLst>
                                          <p:attrName>style.visibility</p:attrName>
                                        </p:attrNameLst>
                                      </p:cBhvr>
                                      <p:to>
                                        <p:strVal val="visible"/>
                                      </p:to>
                                    </p:set>
                                    <p:animEffect transition="in" filter="box(in)">
                                      <p:cBhvr>
                                        <p:cTn id="17" dur="500"/>
                                        <p:tgtEl>
                                          <p:spTgt spid="34099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0995">
                                            <p:txEl>
                                              <p:pRg st="5" end="5"/>
                                            </p:txEl>
                                          </p:spTgt>
                                        </p:tgtEl>
                                        <p:attrNameLst>
                                          <p:attrName>style.visibility</p:attrName>
                                        </p:attrNameLst>
                                      </p:cBhvr>
                                      <p:to>
                                        <p:strVal val="visible"/>
                                      </p:to>
                                    </p:set>
                                    <p:animEffect transition="in" filter="box(in)">
                                      <p:cBhvr>
                                        <p:cTn id="22" dur="500"/>
                                        <p:tgtEl>
                                          <p:spTgt spid="3409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40995">
                                            <p:txEl>
                                              <p:pRg st="6" end="6"/>
                                            </p:txEl>
                                          </p:spTgt>
                                        </p:tgtEl>
                                        <p:attrNameLst>
                                          <p:attrName>style.visibility</p:attrName>
                                        </p:attrNameLst>
                                      </p:cBhvr>
                                      <p:to>
                                        <p:strVal val="visible"/>
                                      </p:to>
                                    </p:set>
                                    <p:animEffect transition="in" filter="box(in)">
                                      <p:cBhvr>
                                        <p:cTn id="27" dur="500"/>
                                        <p:tgtEl>
                                          <p:spTgt spid="340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F79C5945-696B-4562-B837-AB4DACAF12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3EADDC3-4DA4-4295-9BA9-3248F21AD6F6}" type="slidenum">
              <a:rPr lang="en-GB" altLang="en-US" sz="1400">
                <a:latin typeface="Arial" panose="020B0604020202020204" pitchFamily="34" charset="0"/>
                <a:cs typeface="Arial" panose="020B0604020202020204" pitchFamily="34" charset="0"/>
              </a:rPr>
              <a:pPr>
                <a:spcBef>
                  <a:spcPct val="0"/>
                </a:spcBef>
                <a:buFontTx/>
                <a:buNone/>
              </a:pPr>
              <a:t>30</a:t>
            </a:fld>
            <a:endParaRPr lang="en-GB" altLang="en-US" sz="1400">
              <a:latin typeface="Arial" panose="020B0604020202020204" pitchFamily="34" charset="0"/>
              <a:cs typeface="Arial" panose="020B0604020202020204" pitchFamily="34" charset="0"/>
            </a:endParaRPr>
          </a:p>
        </p:txBody>
      </p:sp>
      <p:sp>
        <p:nvSpPr>
          <p:cNvPr id="59395" name="Rectangle 2">
            <a:extLst>
              <a:ext uri="{FF2B5EF4-FFF2-40B4-BE49-F238E27FC236}">
                <a16:creationId xmlns:a16="http://schemas.microsoft.com/office/drawing/2014/main" id="{626184EB-B261-4EE4-80C1-9F596AD70CBC}"/>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Proof By Cases</a:t>
            </a:r>
          </a:p>
        </p:txBody>
      </p:sp>
      <p:sp>
        <p:nvSpPr>
          <p:cNvPr id="411651" name="Rectangle 3">
            <a:extLst>
              <a:ext uri="{FF2B5EF4-FFF2-40B4-BE49-F238E27FC236}">
                <a16:creationId xmlns:a16="http://schemas.microsoft.com/office/drawing/2014/main" id="{9280C0E3-CA79-4681-8D67-74401CE05BB7}"/>
              </a:ext>
            </a:extLst>
          </p:cNvPr>
          <p:cNvSpPr>
            <a:spLocks noGrp="1" noChangeArrowheads="1"/>
          </p:cNvSpPr>
          <p:nvPr>
            <p:ph type="body" idx="1"/>
          </p:nvPr>
        </p:nvSpPr>
        <p:spPr>
          <a:xfrm>
            <a:off x="1981200" y="1771651"/>
            <a:ext cx="8229600" cy="4530725"/>
          </a:xfrm>
        </p:spPr>
        <p:txBody>
          <a:bodyPr/>
          <a:lstStyle/>
          <a:p>
            <a:pPr marL="0" indent="0">
              <a:lnSpc>
                <a:spcPct val="80000"/>
              </a:lnSpc>
              <a:buNone/>
            </a:pPr>
            <a:r>
              <a:rPr lang="en-US" altLang="en-US" sz="2400" dirty="0">
                <a:sym typeface="Symbol" panose="05050102010706020507" pitchFamily="18" charset="2"/>
              </a:rPr>
              <a:t>The method for proving  the statement discussed is </a:t>
            </a:r>
            <a:r>
              <a:rPr lang="en-US" altLang="en-US" sz="2400" i="1" dirty="0">
                <a:sym typeface="Symbol" panose="05050102010706020507" pitchFamily="18" charset="2"/>
              </a:rPr>
              <a:t>proof by cases</a:t>
            </a:r>
            <a:r>
              <a:rPr lang="en-US" altLang="en-US" sz="2400" dirty="0">
                <a:sym typeface="Symbol" panose="05050102010706020507" pitchFamily="18" charset="2"/>
              </a:rPr>
              <a:t>. The method is used whenever you wish to prove a statement of the form </a:t>
            </a:r>
          </a:p>
          <a:p>
            <a:pPr marL="0" indent="0">
              <a:lnSpc>
                <a:spcPct val="80000"/>
              </a:lnSpc>
              <a:buNone/>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  </a:t>
            </a:r>
            <a:r>
              <a:rPr lang="en-US" altLang="en-US" sz="2400" i="1" dirty="0">
                <a:sym typeface="Symbol" panose="05050102010706020507" pitchFamily="18" charset="2"/>
              </a:rPr>
              <a:t>R</a:t>
            </a:r>
            <a:r>
              <a:rPr lang="en-US" altLang="en-US" sz="2400" dirty="0">
                <a:sym typeface="Symbol" panose="05050102010706020507" pitchFamily="18" charset="2"/>
              </a:rPr>
              <a:t>.</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The rationale behind a proof by cases is based on a generalization of the following logical equivalence.</a:t>
            </a:r>
          </a:p>
          <a:p>
            <a:pPr marL="0" indent="0">
              <a:lnSpc>
                <a:spcPct val="80000"/>
              </a:lnSpc>
              <a:buNone/>
            </a:pP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dirty="0">
                <a:sym typeface="Symbol" panose="05050102010706020507" pitchFamily="18" charset="2"/>
              </a:rPr>
              <a:t>  </a:t>
            </a: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  </a:t>
            </a: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  </a:t>
            </a:r>
            <a:r>
              <a:rPr lang="en-US" altLang="en-US" sz="2400" i="1" dirty="0">
                <a:sym typeface="Symbol" panose="05050102010706020507" pitchFamily="18" charset="2"/>
              </a:rPr>
              <a:t>R</a:t>
            </a:r>
            <a:r>
              <a:rPr lang="en-US" altLang="en-US" sz="2400" dirty="0">
                <a:sym typeface="Symbol" panose="05050102010706020507" pitchFamily="18" charset="2"/>
              </a:rPr>
              <a:t>.</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The only problem with this method of proof is that it is not always obvious that this is the technique required and how to dividing into cases.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1651">
                                            <p:txEl>
                                              <p:pRg st="3" end="3"/>
                                            </p:txEl>
                                          </p:spTgt>
                                        </p:tgtEl>
                                        <p:attrNameLst>
                                          <p:attrName>style.visibility</p:attrName>
                                        </p:attrNameLst>
                                      </p:cBhvr>
                                      <p:to>
                                        <p:strVal val="visible"/>
                                      </p:to>
                                    </p:set>
                                    <p:animEffect transition="in" filter="box(in)">
                                      <p:cBhvr>
                                        <p:cTn id="7" dur="500"/>
                                        <p:tgtEl>
                                          <p:spTgt spid="4116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1651">
                                            <p:txEl>
                                              <p:pRg st="4" end="4"/>
                                            </p:txEl>
                                          </p:spTgt>
                                        </p:tgtEl>
                                        <p:attrNameLst>
                                          <p:attrName>style.visibility</p:attrName>
                                        </p:attrNameLst>
                                      </p:cBhvr>
                                      <p:to>
                                        <p:strVal val="visible"/>
                                      </p:to>
                                    </p:set>
                                    <p:animEffect transition="in" filter="box(in)">
                                      <p:cBhvr>
                                        <p:cTn id="12" dur="500"/>
                                        <p:tgtEl>
                                          <p:spTgt spid="4116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1651">
                                            <p:txEl>
                                              <p:pRg st="6" end="6"/>
                                            </p:txEl>
                                          </p:spTgt>
                                        </p:tgtEl>
                                        <p:attrNameLst>
                                          <p:attrName>style.visibility</p:attrName>
                                        </p:attrNameLst>
                                      </p:cBhvr>
                                      <p:to>
                                        <p:strVal val="visible"/>
                                      </p:to>
                                    </p:set>
                                    <p:animEffect transition="in" filter="box(in)">
                                      <p:cBhvr>
                                        <p:cTn id="17" dur="500"/>
                                        <p:tgtEl>
                                          <p:spTgt spid="411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3A5E28BE-ADC1-4180-BAB5-EF2536719A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B597C1B-D157-4CA5-9A9B-2BEEE9E10AF1}" type="slidenum">
              <a:rPr lang="en-GB" altLang="en-US" sz="1400">
                <a:latin typeface="Arial" panose="020B0604020202020204" pitchFamily="34" charset="0"/>
                <a:cs typeface="Arial" panose="020B0604020202020204" pitchFamily="34" charset="0"/>
              </a:rPr>
              <a:pPr>
                <a:spcBef>
                  <a:spcPct val="0"/>
                </a:spcBef>
                <a:buFontTx/>
                <a:buNone/>
              </a:pPr>
              <a:t>31</a:t>
            </a:fld>
            <a:endParaRPr lang="en-GB" altLang="en-US" sz="1400">
              <a:latin typeface="Arial" panose="020B0604020202020204" pitchFamily="34" charset="0"/>
              <a:cs typeface="Arial" panose="020B0604020202020204" pitchFamily="34" charset="0"/>
            </a:endParaRPr>
          </a:p>
        </p:txBody>
      </p:sp>
      <p:sp>
        <p:nvSpPr>
          <p:cNvPr id="60419" name="Rectangle 2">
            <a:extLst>
              <a:ext uri="{FF2B5EF4-FFF2-40B4-BE49-F238E27FC236}">
                <a16:creationId xmlns:a16="http://schemas.microsoft.com/office/drawing/2014/main" id="{592517C2-6E8B-4C06-9690-42C44F87CEE5}"/>
              </a:ext>
            </a:extLst>
          </p:cNvPr>
          <p:cNvSpPr>
            <a:spLocks noGrp="1" noChangeArrowheads="1"/>
          </p:cNvSpPr>
          <p:nvPr>
            <p:ph type="title"/>
          </p:nvPr>
        </p:nvSpPr>
        <p:spPr>
          <a:xfrm>
            <a:off x="1981200" y="463550"/>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Proof By Cases: Example</a:t>
            </a:r>
          </a:p>
        </p:txBody>
      </p:sp>
      <p:sp>
        <p:nvSpPr>
          <p:cNvPr id="413699" name="Rectangle 3">
            <a:extLst>
              <a:ext uri="{FF2B5EF4-FFF2-40B4-BE49-F238E27FC236}">
                <a16:creationId xmlns:a16="http://schemas.microsoft.com/office/drawing/2014/main" id="{3D6B96BC-2BA0-4F7C-A72F-BD40BC798295}"/>
              </a:ext>
            </a:extLst>
          </p:cNvPr>
          <p:cNvSpPr>
            <a:spLocks noGrp="1" noChangeArrowheads="1"/>
          </p:cNvSpPr>
          <p:nvPr>
            <p:ph type="body" idx="1"/>
          </p:nvPr>
        </p:nvSpPr>
        <p:spPr>
          <a:xfrm>
            <a:off x="1981200" y="1771651"/>
            <a:ext cx="8229600" cy="4530725"/>
          </a:xfrm>
        </p:spPr>
        <p:txBody>
          <a:bodyPr/>
          <a:lstStyle/>
          <a:p>
            <a:pPr marL="0" indent="0">
              <a:lnSpc>
                <a:spcPct val="80000"/>
              </a:lnSpc>
              <a:buNone/>
            </a:pPr>
            <a:r>
              <a:rPr lang="en-US" altLang="en-US" sz="2400" dirty="0">
                <a:sym typeface="Symbol" panose="05050102010706020507" pitchFamily="18" charset="2"/>
              </a:rPr>
              <a:t>To prove the statement “</a:t>
            </a:r>
            <a:r>
              <a:rPr lang="en-US" altLang="en-US" sz="2400" i="1" dirty="0">
                <a:sym typeface="Symbol" panose="05050102010706020507" pitchFamily="18" charset="2"/>
              </a:rPr>
              <a:t>m</a:t>
            </a:r>
            <a:r>
              <a:rPr lang="en-US" altLang="en-US" sz="2400" dirty="0">
                <a:sym typeface="Symbol" panose="05050102010706020507" pitchFamily="18" charset="2"/>
              </a:rPr>
              <a:t>  ℕ, </a:t>
            </a:r>
            <a:r>
              <a:rPr lang="en-US" altLang="en-US" sz="2400" i="1" dirty="0">
                <a:sym typeface="Symbol" panose="05050102010706020507" pitchFamily="18" charset="2"/>
              </a:rPr>
              <a:t>m</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m</a:t>
            </a:r>
            <a:r>
              <a:rPr lang="en-US" altLang="en-US" sz="2400" dirty="0">
                <a:sym typeface="Symbol" panose="05050102010706020507" pitchFamily="18" charset="2"/>
              </a:rPr>
              <a:t> + 1 is odd”, we should use a proof by cases, that is when </a:t>
            </a:r>
            <a:r>
              <a:rPr lang="en-US" altLang="en-US" sz="2400" i="1" dirty="0">
                <a:sym typeface="Symbol" panose="05050102010706020507" pitchFamily="18" charset="2"/>
              </a:rPr>
              <a:t>m</a:t>
            </a:r>
            <a:r>
              <a:rPr lang="en-US" altLang="en-US" sz="2400" dirty="0">
                <a:sym typeface="Symbol" panose="05050102010706020507" pitchFamily="18" charset="2"/>
              </a:rPr>
              <a:t> is even and when </a:t>
            </a:r>
            <a:r>
              <a:rPr lang="en-US" altLang="en-US" sz="2400" i="1" dirty="0">
                <a:sym typeface="Symbol" panose="05050102010706020507" pitchFamily="18" charset="2"/>
              </a:rPr>
              <a:t>m</a:t>
            </a:r>
            <a:r>
              <a:rPr lang="en-US" altLang="en-US" sz="2400" dirty="0">
                <a:sym typeface="Symbol" panose="05050102010706020507" pitchFamily="18" charset="2"/>
              </a:rPr>
              <a:t> is odd.</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Let </a:t>
            </a:r>
            <a:r>
              <a:rPr lang="en-US" altLang="en-US" sz="2400" i="1" dirty="0">
                <a:sym typeface="Symbol" panose="05050102010706020507" pitchFamily="18" charset="2"/>
              </a:rPr>
              <a:t>m</a:t>
            </a:r>
            <a:r>
              <a:rPr lang="en-US" altLang="en-US" sz="2400" dirty="0">
                <a:sym typeface="Symbol" panose="05050102010706020507" pitchFamily="18" charset="2"/>
              </a:rPr>
              <a:t> be even. Then </a:t>
            </a:r>
            <a:r>
              <a:rPr lang="en-US" altLang="en-US" sz="2400" i="1" dirty="0">
                <a:sym typeface="Symbol" panose="05050102010706020507" pitchFamily="18" charset="2"/>
              </a:rPr>
              <a:t>m</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 for some </a:t>
            </a:r>
            <a:r>
              <a:rPr lang="en-US" altLang="en-US" sz="2400" i="1" dirty="0">
                <a:sym typeface="Symbol" panose="05050102010706020507" pitchFamily="18" charset="2"/>
              </a:rPr>
              <a:t>p</a:t>
            </a:r>
            <a:r>
              <a:rPr lang="en-US" altLang="en-US" sz="2400" dirty="0">
                <a:sym typeface="Symbol" panose="05050102010706020507" pitchFamily="18" charset="2"/>
              </a:rPr>
              <a:t>  ℤ .</a:t>
            </a:r>
          </a:p>
          <a:p>
            <a:pPr marL="0" indent="0">
              <a:lnSpc>
                <a:spcPct val="80000"/>
              </a:lnSpc>
              <a:buNone/>
            </a:pPr>
            <a:r>
              <a:rPr lang="en-US" altLang="en-US" sz="2400" dirty="0">
                <a:sym typeface="Symbol" panose="05050102010706020507" pitchFamily="18" charset="2"/>
              </a:rPr>
              <a:t>Hence,</a:t>
            </a:r>
          </a:p>
          <a:p>
            <a:pPr marL="0" indent="0">
              <a:lnSpc>
                <a:spcPct val="80000"/>
              </a:lnSpc>
              <a:buNone/>
            </a:pPr>
            <a:r>
              <a:rPr lang="en-US" altLang="en-US" sz="2400" dirty="0">
                <a:sym typeface="Symbol" panose="05050102010706020507" pitchFamily="18" charset="2"/>
              </a:rPr>
              <a:t>	 </a:t>
            </a:r>
            <a:r>
              <a:rPr lang="en-US" altLang="en-US" sz="2400" i="1" dirty="0">
                <a:sym typeface="Symbol" panose="05050102010706020507" pitchFamily="18" charset="2"/>
              </a:rPr>
              <a:t>m</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m</a:t>
            </a:r>
            <a:r>
              <a:rPr lang="en-US" altLang="en-US" sz="2400" dirty="0">
                <a:sym typeface="Symbol" panose="05050102010706020507" pitchFamily="18" charset="2"/>
              </a:rPr>
              <a:t> + 1 	= (2</a:t>
            </a: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 + 1 </a:t>
            </a:r>
          </a:p>
          <a:p>
            <a:pPr marL="0" indent="0">
              <a:lnSpc>
                <a:spcPct val="80000"/>
              </a:lnSpc>
              <a:buNone/>
            </a:pPr>
            <a:r>
              <a:rPr lang="en-US" altLang="en-US" sz="2400" dirty="0">
                <a:sym typeface="Symbol" panose="05050102010706020507" pitchFamily="18" charset="2"/>
              </a:rPr>
              <a:t>			= 4</a:t>
            </a:r>
            <a:r>
              <a:rPr lang="en-US" altLang="en-US" sz="2400" i="1" dirty="0">
                <a:sym typeface="Symbol" panose="05050102010706020507" pitchFamily="18" charset="2"/>
              </a:rPr>
              <a:t>p</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 + 1 </a:t>
            </a:r>
          </a:p>
          <a:p>
            <a:pPr marL="0" indent="0">
              <a:lnSpc>
                <a:spcPct val="80000"/>
              </a:lnSpc>
              <a:buNone/>
            </a:pPr>
            <a:r>
              <a:rPr lang="en-US" altLang="en-US" sz="2400" dirty="0">
                <a:sym typeface="Symbol" panose="05050102010706020507" pitchFamily="18" charset="2"/>
              </a:rPr>
              <a:t>			= 2(2</a:t>
            </a:r>
            <a:r>
              <a:rPr lang="en-US" altLang="en-US" sz="2400" i="1" dirty="0">
                <a:sym typeface="Symbol" panose="05050102010706020507" pitchFamily="18" charset="2"/>
              </a:rPr>
              <a:t>p</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 + 1</a:t>
            </a:r>
          </a:p>
          <a:p>
            <a:pPr marL="0" indent="0">
              <a:lnSpc>
                <a:spcPct val="80000"/>
              </a:lnSpc>
              <a:buNone/>
            </a:pPr>
            <a:r>
              <a:rPr lang="en-US" altLang="en-US" sz="2400" dirty="0">
                <a:sym typeface="Symbol" panose="05050102010706020507" pitchFamily="18" charset="2"/>
              </a:rPr>
              <a:t>			= 2</a:t>
            </a:r>
            <a:r>
              <a:rPr lang="en-US" altLang="en-US" sz="2400" i="1" dirty="0">
                <a:sym typeface="Symbol" panose="05050102010706020507" pitchFamily="18" charset="2"/>
              </a:rPr>
              <a:t>k</a:t>
            </a:r>
            <a:r>
              <a:rPr lang="en-US" altLang="en-US" sz="2400" dirty="0">
                <a:sym typeface="Symbol" panose="05050102010706020507" pitchFamily="18" charset="2"/>
              </a:rPr>
              <a:t> + 1	where </a:t>
            </a:r>
            <a:r>
              <a:rPr lang="en-US" altLang="en-US" sz="2400" i="1" dirty="0">
                <a:sym typeface="Symbol" panose="05050102010706020507" pitchFamily="18" charset="2"/>
              </a:rPr>
              <a:t>k</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en-US" sz="2400" i="1" dirty="0">
                <a:sym typeface="Symbol" panose="05050102010706020507" pitchFamily="18" charset="2"/>
              </a:rPr>
              <a:t>k</a:t>
            </a:r>
            <a:r>
              <a:rPr lang="en-US" altLang="en-US" sz="2400" dirty="0">
                <a:sym typeface="Symbol" panose="05050102010706020507" pitchFamily="18" charset="2"/>
              </a:rPr>
              <a:t>  ℤ.</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Therefore, when </a:t>
            </a:r>
            <a:r>
              <a:rPr lang="en-US" altLang="en-US" sz="2400" i="1" dirty="0">
                <a:sym typeface="Symbol" panose="05050102010706020507" pitchFamily="18" charset="2"/>
              </a:rPr>
              <a:t>m</a:t>
            </a:r>
            <a:r>
              <a:rPr lang="en-US" altLang="en-US" sz="2400" dirty="0">
                <a:sym typeface="Symbol" panose="05050102010706020507" pitchFamily="18" charset="2"/>
              </a:rPr>
              <a:t> is even, </a:t>
            </a:r>
            <a:r>
              <a:rPr lang="en-US" altLang="en-US" sz="2400" i="1" dirty="0">
                <a:sym typeface="Symbol" panose="05050102010706020507" pitchFamily="18" charset="2"/>
              </a:rPr>
              <a:t>m</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m</a:t>
            </a:r>
            <a:r>
              <a:rPr lang="en-US" altLang="en-US" sz="2400" dirty="0">
                <a:sym typeface="Symbol" panose="05050102010706020507" pitchFamily="18" charset="2"/>
              </a:rPr>
              <a:t> + 1 is odd.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3699">
                                            <p:txEl>
                                              <p:pRg st="2" end="2"/>
                                            </p:txEl>
                                          </p:spTgt>
                                        </p:tgtEl>
                                        <p:attrNameLst>
                                          <p:attrName>style.visibility</p:attrName>
                                        </p:attrNameLst>
                                      </p:cBhvr>
                                      <p:to>
                                        <p:strVal val="visible"/>
                                      </p:to>
                                    </p:set>
                                    <p:animEffect transition="in" filter="box(in)">
                                      <p:cBhvr>
                                        <p:cTn id="7" dur="500"/>
                                        <p:tgtEl>
                                          <p:spTgt spid="4136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3699">
                                            <p:txEl>
                                              <p:pRg st="3" end="3"/>
                                            </p:txEl>
                                          </p:spTgt>
                                        </p:tgtEl>
                                        <p:attrNameLst>
                                          <p:attrName>style.visibility</p:attrName>
                                        </p:attrNameLst>
                                      </p:cBhvr>
                                      <p:to>
                                        <p:strVal val="visible"/>
                                      </p:to>
                                    </p:set>
                                    <p:animEffect transition="in" filter="box(in)">
                                      <p:cBhvr>
                                        <p:cTn id="12" dur="500"/>
                                        <p:tgtEl>
                                          <p:spTgt spid="4136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3699">
                                            <p:txEl>
                                              <p:pRg st="4" end="4"/>
                                            </p:txEl>
                                          </p:spTgt>
                                        </p:tgtEl>
                                        <p:attrNameLst>
                                          <p:attrName>style.visibility</p:attrName>
                                        </p:attrNameLst>
                                      </p:cBhvr>
                                      <p:to>
                                        <p:strVal val="visible"/>
                                      </p:to>
                                    </p:set>
                                    <p:animEffect transition="in" filter="box(in)">
                                      <p:cBhvr>
                                        <p:cTn id="17" dur="500"/>
                                        <p:tgtEl>
                                          <p:spTgt spid="41369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3699">
                                            <p:txEl>
                                              <p:pRg st="5" end="5"/>
                                            </p:txEl>
                                          </p:spTgt>
                                        </p:tgtEl>
                                        <p:attrNameLst>
                                          <p:attrName>style.visibility</p:attrName>
                                        </p:attrNameLst>
                                      </p:cBhvr>
                                      <p:to>
                                        <p:strVal val="visible"/>
                                      </p:to>
                                    </p:set>
                                    <p:animEffect transition="in" filter="box(in)">
                                      <p:cBhvr>
                                        <p:cTn id="22" dur="500"/>
                                        <p:tgtEl>
                                          <p:spTgt spid="41369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13699">
                                            <p:txEl>
                                              <p:pRg st="6" end="6"/>
                                            </p:txEl>
                                          </p:spTgt>
                                        </p:tgtEl>
                                        <p:attrNameLst>
                                          <p:attrName>style.visibility</p:attrName>
                                        </p:attrNameLst>
                                      </p:cBhvr>
                                      <p:to>
                                        <p:strVal val="visible"/>
                                      </p:to>
                                    </p:set>
                                    <p:animEffect transition="in" filter="box(in)">
                                      <p:cBhvr>
                                        <p:cTn id="27" dur="500"/>
                                        <p:tgtEl>
                                          <p:spTgt spid="4136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3699">
                                            <p:txEl>
                                              <p:pRg st="7" end="7"/>
                                            </p:txEl>
                                          </p:spTgt>
                                        </p:tgtEl>
                                        <p:attrNameLst>
                                          <p:attrName>style.visibility</p:attrName>
                                        </p:attrNameLst>
                                      </p:cBhvr>
                                      <p:to>
                                        <p:strVal val="visible"/>
                                      </p:to>
                                    </p:set>
                                    <p:animEffect transition="in" filter="box(in)">
                                      <p:cBhvr>
                                        <p:cTn id="32" dur="500"/>
                                        <p:tgtEl>
                                          <p:spTgt spid="4136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13699">
                                            <p:txEl>
                                              <p:pRg st="9" end="9"/>
                                            </p:txEl>
                                          </p:spTgt>
                                        </p:tgtEl>
                                        <p:attrNameLst>
                                          <p:attrName>style.visibility</p:attrName>
                                        </p:attrNameLst>
                                      </p:cBhvr>
                                      <p:to>
                                        <p:strVal val="visible"/>
                                      </p:to>
                                    </p:set>
                                    <p:animEffect transition="in" filter="box(in)">
                                      <p:cBhvr>
                                        <p:cTn id="37" dur="500"/>
                                        <p:tgtEl>
                                          <p:spTgt spid="413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269D6C92-083E-4A5D-BE50-DD3F7956A5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D40D100-C1E9-43E4-A4BC-E31072A88DF1}" type="slidenum">
              <a:rPr lang="en-GB" altLang="en-US" sz="1400">
                <a:latin typeface="Arial" panose="020B0604020202020204" pitchFamily="34" charset="0"/>
                <a:cs typeface="Arial" panose="020B0604020202020204" pitchFamily="34" charset="0"/>
              </a:rPr>
              <a:pPr>
                <a:spcBef>
                  <a:spcPct val="0"/>
                </a:spcBef>
                <a:buFontTx/>
                <a:buNone/>
              </a:pPr>
              <a:t>32</a:t>
            </a:fld>
            <a:endParaRPr lang="en-GB" altLang="en-US" sz="1400">
              <a:latin typeface="Arial" panose="020B0604020202020204" pitchFamily="34" charset="0"/>
              <a:cs typeface="Arial" panose="020B0604020202020204" pitchFamily="34" charset="0"/>
            </a:endParaRPr>
          </a:p>
        </p:txBody>
      </p:sp>
      <p:sp>
        <p:nvSpPr>
          <p:cNvPr id="61443" name="Rectangle 2">
            <a:extLst>
              <a:ext uri="{FF2B5EF4-FFF2-40B4-BE49-F238E27FC236}">
                <a16:creationId xmlns:a16="http://schemas.microsoft.com/office/drawing/2014/main" id="{F5B3B747-1A72-41BC-8C01-4BB25122FAE0}"/>
              </a:ext>
            </a:extLst>
          </p:cNvPr>
          <p:cNvSpPr>
            <a:spLocks noGrp="1" noChangeArrowheads="1"/>
          </p:cNvSpPr>
          <p:nvPr>
            <p:ph type="title"/>
          </p:nvPr>
        </p:nvSpPr>
        <p:spPr>
          <a:xfrm>
            <a:off x="1981200" y="463550"/>
            <a:ext cx="8229600" cy="1143000"/>
          </a:xfrm>
        </p:spPr>
        <p:txBody>
          <a:bodyPr/>
          <a:lstStyle/>
          <a:p>
            <a:pPr eaLnBrk="1" hangingPunct="1"/>
            <a:r>
              <a:rPr lang="en-US" altLang="en-US" sz="36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Proof By Cases: Example</a:t>
            </a:r>
          </a:p>
        </p:txBody>
      </p:sp>
      <p:sp>
        <p:nvSpPr>
          <p:cNvPr id="414723" name="Rectangle 3">
            <a:extLst>
              <a:ext uri="{FF2B5EF4-FFF2-40B4-BE49-F238E27FC236}">
                <a16:creationId xmlns:a16="http://schemas.microsoft.com/office/drawing/2014/main" id="{7AFD75AC-399E-40F5-9DC3-D0FFB4366ED0}"/>
              </a:ext>
            </a:extLst>
          </p:cNvPr>
          <p:cNvSpPr>
            <a:spLocks noGrp="1" noChangeArrowheads="1"/>
          </p:cNvSpPr>
          <p:nvPr>
            <p:ph type="body" idx="1"/>
          </p:nvPr>
        </p:nvSpPr>
        <p:spPr>
          <a:xfrm>
            <a:off x="1981200" y="1771651"/>
            <a:ext cx="8229600" cy="4530725"/>
          </a:xfrm>
        </p:spPr>
        <p:txBody>
          <a:bodyPr>
            <a:normAutofit lnSpcReduction="10000"/>
          </a:bodyPr>
          <a:lstStyle/>
          <a:p>
            <a:pPr marL="0" indent="0">
              <a:lnSpc>
                <a:spcPct val="80000"/>
              </a:lnSpc>
              <a:buNone/>
            </a:pPr>
            <a:r>
              <a:rPr lang="en-US" altLang="en-US" sz="2400" dirty="0">
                <a:sym typeface="Symbol" panose="05050102010706020507" pitchFamily="18" charset="2"/>
              </a:rPr>
              <a:t>Let </a:t>
            </a:r>
            <a:r>
              <a:rPr lang="en-US" altLang="en-US" sz="2400" i="1" dirty="0">
                <a:sym typeface="Symbol" panose="05050102010706020507" pitchFamily="18" charset="2"/>
              </a:rPr>
              <a:t>m</a:t>
            </a:r>
            <a:r>
              <a:rPr lang="en-US" altLang="en-US" sz="2400" dirty="0">
                <a:sym typeface="Symbol" panose="05050102010706020507" pitchFamily="18" charset="2"/>
              </a:rPr>
              <a:t> be odd. Then </a:t>
            </a:r>
            <a:r>
              <a:rPr lang="en-US" altLang="en-US" sz="2400" i="1" dirty="0">
                <a:sym typeface="Symbol" panose="05050102010706020507" pitchFamily="18" charset="2"/>
              </a:rPr>
              <a:t>m</a:t>
            </a:r>
            <a:r>
              <a:rPr lang="en-US" altLang="en-US" sz="2400" dirty="0">
                <a:sym typeface="Symbol" panose="05050102010706020507" pitchFamily="18" charset="2"/>
              </a:rPr>
              <a:t> = 2</a:t>
            </a:r>
            <a:r>
              <a:rPr lang="en-US" altLang="en-US" sz="2400" i="1" dirty="0">
                <a:sym typeface="Symbol" panose="05050102010706020507" pitchFamily="18" charset="2"/>
              </a:rPr>
              <a:t>q </a:t>
            </a:r>
            <a:r>
              <a:rPr lang="en-US" altLang="en-US" sz="2400" dirty="0">
                <a:sym typeface="Symbol" panose="05050102010706020507" pitchFamily="18" charset="2"/>
              </a:rPr>
              <a:t> + 1, for some </a:t>
            </a:r>
            <a:r>
              <a:rPr lang="en-US" altLang="en-US" sz="2400" i="1" dirty="0">
                <a:sym typeface="Symbol" panose="05050102010706020507" pitchFamily="18" charset="2"/>
              </a:rPr>
              <a:t>q</a:t>
            </a:r>
            <a:r>
              <a:rPr lang="en-US" altLang="en-US" sz="2400" dirty="0">
                <a:sym typeface="Symbol" panose="05050102010706020507" pitchFamily="18" charset="2"/>
              </a:rPr>
              <a:t>  ℤ.</a:t>
            </a:r>
          </a:p>
          <a:p>
            <a:pPr marL="0" indent="0">
              <a:lnSpc>
                <a:spcPct val="80000"/>
              </a:lnSpc>
              <a:buNone/>
            </a:pPr>
            <a:r>
              <a:rPr lang="en-US" altLang="en-US" sz="2400" dirty="0">
                <a:sym typeface="Symbol" panose="05050102010706020507" pitchFamily="18" charset="2"/>
              </a:rPr>
              <a:t>Hence,</a:t>
            </a:r>
          </a:p>
          <a:p>
            <a:pPr marL="0" indent="0">
              <a:lnSpc>
                <a:spcPct val="80000"/>
              </a:lnSpc>
              <a:buNone/>
            </a:pPr>
            <a:r>
              <a:rPr lang="en-US" altLang="en-US" sz="2400" dirty="0">
                <a:sym typeface="Symbol" panose="05050102010706020507" pitchFamily="18" charset="2"/>
              </a:rPr>
              <a:t>	 </a:t>
            </a:r>
            <a:r>
              <a:rPr lang="en-US" altLang="en-US" sz="2400" i="1" dirty="0">
                <a:sym typeface="Symbol" panose="05050102010706020507" pitchFamily="18" charset="2"/>
              </a:rPr>
              <a:t>m</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m</a:t>
            </a:r>
            <a:r>
              <a:rPr lang="en-US" altLang="en-US" sz="2400" dirty="0">
                <a:sym typeface="Symbol" panose="05050102010706020507" pitchFamily="18" charset="2"/>
              </a:rPr>
              <a:t> + 1 	= (2</a:t>
            </a:r>
            <a:r>
              <a:rPr lang="en-US" altLang="en-US" sz="2400" i="1" dirty="0">
                <a:sym typeface="Symbol" panose="05050102010706020507" pitchFamily="18" charset="2"/>
              </a:rPr>
              <a:t>q </a:t>
            </a:r>
            <a:r>
              <a:rPr lang="en-US" altLang="en-US" sz="2400" dirty="0">
                <a:sym typeface="Symbol" panose="05050102010706020507" pitchFamily="18" charset="2"/>
              </a:rPr>
              <a:t>+ 1)</a:t>
            </a:r>
            <a:r>
              <a:rPr lang="en-US" altLang="en-US" sz="2400" baseline="30000" dirty="0">
                <a:sym typeface="Symbol" panose="05050102010706020507" pitchFamily="18" charset="2"/>
              </a:rPr>
              <a:t>2</a:t>
            </a:r>
            <a:r>
              <a:rPr lang="en-US" altLang="en-US" sz="2400" dirty="0">
                <a:sym typeface="Symbol" panose="05050102010706020507" pitchFamily="18" charset="2"/>
              </a:rPr>
              <a:t> + (2</a:t>
            </a:r>
            <a:r>
              <a:rPr lang="en-US" altLang="en-US" sz="2400" i="1" dirty="0">
                <a:sym typeface="Symbol" panose="05050102010706020507" pitchFamily="18" charset="2"/>
              </a:rPr>
              <a:t>q </a:t>
            </a:r>
            <a:r>
              <a:rPr lang="en-US" altLang="en-US" sz="2400" dirty="0">
                <a:sym typeface="Symbol" panose="05050102010706020507" pitchFamily="18" charset="2"/>
              </a:rPr>
              <a:t>+ 1) + 1 </a:t>
            </a:r>
          </a:p>
          <a:p>
            <a:pPr marL="0" indent="0">
              <a:lnSpc>
                <a:spcPct val="80000"/>
              </a:lnSpc>
              <a:buNone/>
            </a:pPr>
            <a:r>
              <a:rPr lang="en-US" altLang="en-US" sz="2400" dirty="0">
                <a:sym typeface="Symbol" panose="05050102010706020507" pitchFamily="18" charset="2"/>
              </a:rPr>
              <a:t>			= 4</a:t>
            </a:r>
            <a:r>
              <a:rPr lang="en-US" altLang="en-US" sz="2400" i="1" dirty="0">
                <a:sym typeface="Symbol" panose="05050102010706020507" pitchFamily="18" charset="2"/>
              </a:rPr>
              <a:t>q</a:t>
            </a:r>
            <a:r>
              <a:rPr lang="en-US" altLang="en-US" sz="2400" baseline="30000" dirty="0">
                <a:sym typeface="Symbol" panose="05050102010706020507" pitchFamily="18" charset="2"/>
              </a:rPr>
              <a:t>2</a:t>
            </a:r>
            <a:r>
              <a:rPr lang="en-US" altLang="en-US" sz="2400" dirty="0">
                <a:sym typeface="Symbol" panose="05050102010706020507" pitchFamily="18" charset="2"/>
              </a:rPr>
              <a:t> + 4</a:t>
            </a:r>
            <a:r>
              <a:rPr lang="en-US" altLang="en-US" sz="2400" i="1" dirty="0">
                <a:sym typeface="Symbol" panose="05050102010706020507" pitchFamily="18" charset="2"/>
              </a:rPr>
              <a:t>q</a:t>
            </a:r>
            <a:r>
              <a:rPr lang="en-US" altLang="en-US" sz="2400" dirty="0">
                <a:sym typeface="Symbol" panose="05050102010706020507" pitchFamily="18" charset="2"/>
              </a:rPr>
              <a:t> + 1 + (2</a:t>
            </a:r>
            <a:r>
              <a:rPr lang="en-US" altLang="en-US" sz="2400" i="1" dirty="0">
                <a:sym typeface="Symbol" panose="05050102010706020507" pitchFamily="18" charset="2"/>
              </a:rPr>
              <a:t>q </a:t>
            </a:r>
            <a:r>
              <a:rPr lang="en-US" altLang="en-US" sz="2400" dirty="0">
                <a:sym typeface="Symbol" panose="05050102010706020507" pitchFamily="18" charset="2"/>
              </a:rPr>
              <a:t>+ 1) + 1 </a:t>
            </a:r>
          </a:p>
          <a:p>
            <a:pPr marL="0" indent="0">
              <a:lnSpc>
                <a:spcPct val="80000"/>
              </a:lnSpc>
              <a:buNone/>
            </a:pPr>
            <a:r>
              <a:rPr lang="en-US" altLang="en-US" sz="2400" dirty="0">
                <a:sym typeface="Symbol" panose="05050102010706020507" pitchFamily="18" charset="2"/>
              </a:rPr>
              <a:t>			= 4</a:t>
            </a:r>
            <a:r>
              <a:rPr lang="en-US" altLang="en-US" sz="2400" i="1" dirty="0">
                <a:sym typeface="Symbol" panose="05050102010706020507" pitchFamily="18" charset="2"/>
              </a:rPr>
              <a:t>q</a:t>
            </a:r>
            <a:r>
              <a:rPr lang="en-US" altLang="en-US" sz="2400" baseline="30000" dirty="0">
                <a:sym typeface="Symbol" panose="05050102010706020507" pitchFamily="18" charset="2"/>
              </a:rPr>
              <a:t>2</a:t>
            </a:r>
            <a:r>
              <a:rPr lang="en-US" altLang="en-US" sz="2400" dirty="0">
                <a:sym typeface="Symbol" panose="05050102010706020507" pitchFamily="18" charset="2"/>
              </a:rPr>
              <a:t> + 6</a:t>
            </a:r>
            <a:r>
              <a:rPr lang="en-US" altLang="en-US" sz="2400" i="1" dirty="0">
                <a:sym typeface="Symbol" panose="05050102010706020507" pitchFamily="18" charset="2"/>
              </a:rPr>
              <a:t>q</a:t>
            </a:r>
            <a:r>
              <a:rPr lang="en-US" altLang="en-US" sz="2400" dirty="0">
                <a:sym typeface="Symbol" panose="05050102010706020507" pitchFamily="18" charset="2"/>
              </a:rPr>
              <a:t> +3 				</a:t>
            </a:r>
          </a:p>
          <a:p>
            <a:pPr marL="0" indent="0">
              <a:lnSpc>
                <a:spcPct val="80000"/>
              </a:lnSpc>
              <a:buNone/>
            </a:pPr>
            <a:r>
              <a:rPr lang="en-US" altLang="en-US" sz="2400" dirty="0">
                <a:sym typeface="Symbol" panose="05050102010706020507" pitchFamily="18" charset="2"/>
              </a:rPr>
              <a:t>			= 2(2</a:t>
            </a:r>
            <a:r>
              <a:rPr lang="en-US" altLang="en-US" sz="2400" i="1" dirty="0">
                <a:sym typeface="Symbol" panose="05050102010706020507" pitchFamily="18" charset="2"/>
              </a:rPr>
              <a:t>q</a:t>
            </a:r>
            <a:r>
              <a:rPr lang="en-US" altLang="en-US" sz="2400" baseline="30000" dirty="0">
                <a:sym typeface="Symbol" panose="05050102010706020507" pitchFamily="18" charset="2"/>
              </a:rPr>
              <a:t>2</a:t>
            </a:r>
            <a:r>
              <a:rPr lang="en-US" altLang="en-US" sz="2400" dirty="0">
                <a:sym typeface="Symbol" panose="05050102010706020507" pitchFamily="18" charset="2"/>
              </a:rPr>
              <a:t> +3</a:t>
            </a:r>
            <a:r>
              <a:rPr lang="en-US" altLang="en-US" sz="2400" i="1" dirty="0">
                <a:sym typeface="Symbol" panose="05050102010706020507" pitchFamily="18" charset="2"/>
              </a:rPr>
              <a:t>q </a:t>
            </a:r>
            <a:r>
              <a:rPr lang="en-US" altLang="en-US" sz="2400" dirty="0">
                <a:sym typeface="Symbol" panose="05050102010706020507" pitchFamily="18" charset="2"/>
              </a:rPr>
              <a:t>+ 1) + 1</a:t>
            </a:r>
          </a:p>
          <a:p>
            <a:pPr marL="0" indent="0">
              <a:lnSpc>
                <a:spcPct val="80000"/>
              </a:lnSpc>
              <a:buNone/>
            </a:pPr>
            <a:r>
              <a:rPr lang="en-US" altLang="en-US" sz="2400" dirty="0">
                <a:sym typeface="Symbol" panose="05050102010706020507" pitchFamily="18" charset="2"/>
              </a:rPr>
              <a:t>			= 2</a:t>
            </a:r>
            <a:r>
              <a:rPr lang="en-US" altLang="en-US" sz="2400" i="1" dirty="0">
                <a:sym typeface="Symbol" panose="05050102010706020507" pitchFamily="18" charset="2"/>
              </a:rPr>
              <a:t>l</a:t>
            </a:r>
            <a:r>
              <a:rPr lang="en-US" altLang="en-US" sz="2400" dirty="0">
                <a:sym typeface="Symbol" panose="05050102010706020507" pitchFamily="18" charset="2"/>
              </a:rPr>
              <a:t> + 1	</a:t>
            </a:r>
          </a:p>
          <a:p>
            <a:pPr marL="0" indent="0">
              <a:lnSpc>
                <a:spcPct val="80000"/>
              </a:lnSpc>
              <a:buNone/>
            </a:pPr>
            <a:r>
              <a:rPr lang="en-US" altLang="en-US" sz="2400" dirty="0">
                <a:sym typeface="Symbol" panose="05050102010706020507" pitchFamily="18" charset="2"/>
              </a:rPr>
              <a:t>where </a:t>
            </a:r>
            <a:r>
              <a:rPr lang="en-US" altLang="en-US" sz="2400" i="1" dirty="0">
                <a:sym typeface="Symbol" panose="05050102010706020507" pitchFamily="18" charset="2"/>
              </a:rPr>
              <a:t>l</a:t>
            </a:r>
            <a:r>
              <a:rPr lang="en-US" altLang="en-US" sz="2400" dirty="0">
                <a:sym typeface="Symbol" panose="05050102010706020507" pitchFamily="18" charset="2"/>
              </a:rPr>
              <a:t> = 2</a:t>
            </a:r>
            <a:r>
              <a:rPr lang="en-US" altLang="en-US" sz="2400" i="1" dirty="0">
                <a:sym typeface="Symbol" panose="05050102010706020507" pitchFamily="18" charset="2"/>
              </a:rPr>
              <a:t>q</a:t>
            </a:r>
            <a:r>
              <a:rPr lang="en-US" altLang="en-US" sz="2400" baseline="30000" dirty="0">
                <a:sym typeface="Symbol" panose="05050102010706020507" pitchFamily="18" charset="2"/>
              </a:rPr>
              <a:t>2</a:t>
            </a:r>
            <a:r>
              <a:rPr lang="en-US" altLang="en-US" sz="2400" dirty="0">
                <a:sym typeface="Symbol" panose="05050102010706020507" pitchFamily="18" charset="2"/>
              </a:rPr>
              <a:t> + 3</a:t>
            </a:r>
            <a:r>
              <a:rPr lang="en-US" altLang="en-US" sz="2400" i="1" dirty="0">
                <a:sym typeface="Symbol" panose="05050102010706020507" pitchFamily="18" charset="2"/>
              </a:rPr>
              <a:t>q </a:t>
            </a:r>
            <a:r>
              <a:rPr lang="en-US" altLang="en-US" sz="2400" dirty="0">
                <a:sym typeface="Symbol" panose="05050102010706020507" pitchFamily="18" charset="2"/>
              </a:rPr>
              <a:t>+ 1, </a:t>
            </a:r>
            <a:r>
              <a:rPr lang="en-US" altLang="en-US" sz="2400" i="1" dirty="0">
                <a:sym typeface="Symbol" panose="05050102010706020507" pitchFamily="18" charset="2"/>
              </a:rPr>
              <a:t>l</a:t>
            </a:r>
            <a:r>
              <a:rPr lang="en-US" altLang="en-US" sz="2400" dirty="0">
                <a:sym typeface="Symbol" panose="05050102010706020507" pitchFamily="18" charset="2"/>
              </a:rPr>
              <a:t>  ℤ.</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Therefore, when </a:t>
            </a:r>
            <a:r>
              <a:rPr lang="en-US" altLang="en-US" sz="2400" i="1" dirty="0">
                <a:sym typeface="Symbol" panose="05050102010706020507" pitchFamily="18" charset="2"/>
              </a:rPr>
              <a:t>m</a:t>
            </a:r>
            <a:r>
              <a:rPr lang="en-US" altLang="en-US" sz="2400" dirty="0">
                <a:sym typeface="Symbol" panose="05050102010706020507" pitchFamily="18" charset="2"/>
              </a:rPr>
              <a:t> is odd, </a:t>
            </a:r>
            <a:r>
              <a:rPr lang="en-US" altLang="en-US" sz="2400" i="1" dirty="0">
                <a:sym typeface="Symbol" panose="05050102010706020507" pitchFamily="18" charset="2"/>
              </a:rPr>
              <a:t>m</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m</a:t>
            </a:r>
            <a:r>
              <a:rPr lang="en-US" altLang="en-US" sz="2400" dirty="0">
                <a:sym typeface="Symbol" panose="05050102010706020507" pitchFamily="18" charset="2"/>
              </a:rPr>
              <a:t> + 1 is odd. 	 </a:t>
            </a:r>
          </a:p>
          <a:p>
            <a:pPr marL="0" indent="0">
              <a:lnSpc>
                <a:spcPct val="80000"/>
              </a:lnSpc>
              <a:buNone/>
            </a:pPr>
            <a:endParaRPr lang="en-US" altLang="en-US" sz="2400" dirty="0">
              <a:sym typeface="Symbol" panose="05050102010706020507" pitchFamily="18" charset="2"/>
            </a:endParaRPr>
          </a:p>
          <a:p>
            <a:pPr marL="0" indent="0">
              <a:lnSpc>
                <a:spcPct val="80000"/>
              </a:lnSpc>
              <a:buNone/>
            </a:pPr>
            <a:r>
              <a:rPr lang="en-US" altLang="en-US" sz="2400" dirty="0">
                <a:sym typeface="Symbol" panose="05050102010706020507" pitchFamily="18" charset="2"/>
              </a:rPr>
              <a:t>Thus, </a:t>
            </a:r>
            <a:r>
              <a:rPr lang="en-US" altLang="en-US" sz="2400" i="1" dirty="0">
                <a:sym typeface="Symbol" panose="05050102010706020507" pitchFamily="18" charset="2"/>
              </a:rPr>
              <a:t>m</a:t>
            </a:r>
            <a:r>
              <a:rPr lang="en-US" altLang="en-US" sz="2400" dirty="0">
                <a:sym typeface="Symbol" panose="05050102010706020507" pitchFamily="18" charset="2"/>
              </a:rPr>
              <a:t>  ℕ, </a:t>
            </a:r>
            <a:r>
              <a:rPr lang="en-US" altLang="en-US" sz="2400" i="1" dirty="0">
                <a:sym typeface="Symbol" panose="05050102010706020507" pitchFamily="18" charset="2"/>
              </a:rPr>
              <a:t>m</a:t>
            </a:r>
            <a:r>
              <a:rPr lang="en-US" altLang="en-US" sz="2400" baseline="30000" dirty="0">
                <a:sym typeface="Symbol" panose="05050102010706020507" pitchFamily="18" charset="2"/>
              </a:rPr>
              <a:t>2</a:t>
            </a:r>
            <a:r>
              <a:rPr lang="en-US" altLang="en-US" sz="2400" dirty="0">
                <a:sym typeface="Symbol" panose="05050102010706020507" pitchFamily="18" charset="2"/>
              </a:rPr>
              <a:t> + </a:t>
            </a:r>
            <a:r>
              <a:rPr lang="en-US" altLang="en-US" sz="2400" i="1" dirty="0">
                <a:sym typeface="Symbol" panose="05050102010706020507" pitchFamily="18" charset="2"/>
              </a:rPr>
              <a:t>m</a:t>
            </a:r>
            <a:r>
              <a:rPr lang="en-US" altLang="en-US" sz="2400" dirty="0">
                <a:sym typeface="Symbol" panose="05050102010706020507" pitchFamily="18" charset="2"/>
              </a:rPr>
              <a:t> + 1 is odd.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ox(in)">
                                      <p:cBhvr>
                                        <p:cTn id="7" dur="500"/>
                                        <p:tgtEl>
                                          <p:spTgt spid="414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4723">
                                            <p:txEl>
                                              <p:pRg st="2" end="2"/>
                                            </p:txEl>
                                          </p:spTgt>
                                        </p:tgtEl>
                                        <p:attrNameLst>
                                          <p:attrName>style.visibility</p:attrName>
                                        </p:attrNameLst>
                                      </p:cBhvr>
                                      <p:to>
                                        <p:strVal val="visible"/>
                                      </p:to>
                                    </p:set>
                                    <p:animEffect transition="in" filter="box(in)">
                                      <p:cBhvr>
                                        <p:cTn id="12" dur="500"/>
                                        <p:tgtEl>
                                          <p:spTgt spid="414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4723">
                                            <p:txEl>
                                              <p:pRg st="3" end="3"/>
                                            </p:txEl>
                                          </p:spTgt>
                                        </p:tgtEl>
                                        <p:attrNameLst>
                                          <p:attrName>style.visibility</p:attrName>
                                        </p:attrNameLst>
                                      </p:cBhvr>
                                      <p:to>
                                        <p:strVal val="visible"/>
                                      </p:to>
                                    </p:set>
                                    <p:animEffect transition="in" filter="box(in)">
                                      <p:cBhvr>
                                        <p:cTn id="17" dur="500"/>
                                        <p:tgtEl>
                                          <p:spTgt spid="4147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4723">
                                            <p:txEl>
                                              <p:pRg st="4" end="4"/>
                                            </p:txEl>
                                          </p:spTgt>
                                        </p:tgtEl>
                                        <p:attrNameLst>
                                          <p:attrName>style.visibility</p:attrName>
                                        </p:attrNameLst>
                                      </p:cBhvr>
                                      <p:to>
                                        <p:strVal val="visible"/>
                                      </p:to>
                                    </p:set>
                                    <p:animEffect transition="in" filter="box(in)">
                                      <p:cBhvr>
                                        <p:cTn id="22" dur="500"/>
                                        <p:tgtEl>
                                          <p:spTgt spid="4147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14723">
                                            <p:txEl>
                                              <p:pRg st="5" end="5"/>
                                            </p:txEl>
                                          </p:spTgt>
                                        </p:tgtEl>
                                        <p:attrNameLst>
                                          <p:attrName>style.visibility</p:attrName>
                                        </p:attrNameLst>
                                      </p:cBhvr>
                                      <p:to>
                                        <p:strVal val="visible"/>
                                      </p:to>
                                    </p:set>
                                    <p:animEffect transition="in" filter="box(in)">
                                      <p:cBhvr>
                                        <p:cTn id="27" dur="500"/>
                                        <p:tgtEl>
                                          <p:spTgt spid="4147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4723">
                                            <p:txEl>
                                              <p:pRg st="6" end="6"/>
                                            </p:txEl>
                                          </p:spTgt>
                                        </p:tgtEl>
                                        <p:attrNameLst>
                                          <p:attrName>style.visibility</p:attrName>
                                        </p:attrNameLst>
                                      </p:cBhvr>
                                      <p:to>
                                        <p:strVal val="visible"/>
                                      </p:to>
                                    </p:set>
                                    <p:animEffect transition="in" filter="box(in)">
                                      <p:cBhvr>
                                        <p:cTn id="32" dur="500"/>
                                        <p:tgtEl>
                                          <p:spTgt spid="41472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14723">
                                            <p:txEl>
                                              <p:pRg st="7" end="7"/>
                                            </p:txEl>
                                          </p:spTgt>
                                        </p:tgtEl>
                                        <p:attrNameLst>
                                          <p:attrName>style.visibility</p:attrName>
                                        </p:attrNameLst>
                                      </p:cBhvr>
                                      <p:to>
                                        <p:strVal val="visible"/>
                                      </p:to>
                                    </p:set>
                                    <p:animEffect transition="in" filter="box(in)">
                                      <p:cBhvr>
                                        <p:cTn id="37" dur="500"/>
                                        <p:tgtEl>
                                          <p:spTgt spid="414723">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414723">
                                            <p:txEl>
                                              <p:pRg st="9" end="9"/>
                                            </p:txEl>
                                          </p:spTgt>
                                        </p:tgtEl>
                                        <p:attrNameLst>
                                          <p:attrName>style.visibility</p:attrName>
                                        </p:attrNameLst>
                                      </p:cBhvr>
                                      <p:to>
                                        <p:strVal val="visible"/>
                                      </p:to>
                                    </p:set>
                                    <p:animEffect transition="in" filter="box(in)">
                                      <p:cBhvr>
                                        <p:cTn id="40" dur="500"/>
                                        <p:tgtEl>
                                          <p:spTgt spid="414723">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414723">
                                            <p:txEl>
                                              <p:pRg st="11" end="11"/>
                                            </p:txEl>
                                          </p:spTgt>
                                        </p:tgtEl>
                                        <p:attrNameLst>
                                          <p:attrName>style.visibility</p:attrName>
                                        </p:attrNameLst>
                                      </p:cBhvr>
                                      <p:to>
                                        <p:strVal val="visible"/>
                                      </p:to>
                                    </p:set>
                                    <p:animEffect transition="in" filter="box(in)">
                                      <p:cBhvr>
                                        <p:cTn id="45"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1553BD75-9A56-4553-BF0C-CDB96B538C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FA152F4-B575-4963-BF4E-DFCB33C7553B}" type="slidenum">
              <a:rPr lang="en-GB" altLang="en-US" sz="1400">
                <a:latin typeface="Arial" panose="020B0604020202020204" pitchFamily="34" charset="0"/>
                <a:cs typeface="Arial" panose="020B0604020202020204" pitchFamily="34" charset="0"/>
              </a:rPr>
              <a:pPr>
                <a:spcBef>
                  <a:spcPct val="0"/>
                </a:spcBef>
                <a:buFontTx/>
                <a:buNone/>
              </a:pPr>
              <a:t>33</a:t>
            </a:fld>
            <a:endParaRPr lang="en-GB" altLang="en-US" sz="1400">
              <a:latin typeface="Arial" panose="020B0604020202020204" pitchFamily="34" charset="0"/>
              <a:cs typeface="Arial" panose="020B0604020202020204" pitchFamily="34" charset="0"/>
            </a:endParaRPr>
          </a:p>
        </p:txBody>
      </p:sp>
      <p:sp>
        <p:nvSpPr>
          <p:cNvPr id="62467" name="Rectangle 2">
            <a:extLst>
              <a:ext uri="{FF2B5EF4-FFF2-40B4-BE49-F238E27FC236}">
                <a16:creationId xmlns:a16="http://schemas.microsoft.com/office/drawing/2014/main" id="{A44271D7-4FCF-4519-98E5-E0E40F81B4F6}"/>
              </a:ext>
            </a:extLst>
          </p:cNvPr>
          <p:cNvSpPr>
            <a:spLocks noGrp="1" noChangeArrowheads="1"/>
          </p:cNvSpPr>
          <p:nvPr>
            <p:ph type="ctrTitle"/>
          </p:nvPr>
        </p:nvSpPr>
        <p:spPr>
          <a:xfrm>
            <a:off x="1543194" y="1712706"/>
            <a:ext cx="7772400" cy="1828800"/>
          </a:xfrm>
        </p:spPr>
        <p:txBody>
          <a:bodyPr/>
          <a:lstStyle/>
          <a:p>
            <a:pPr eaLnBrk="1" hangingPunct="1"/>
            <a:r>
              <a:rPr lang="en-GB" altLang="en-US" b="1" dirty="0">
                <a:solidFill>
                  <a:schemeClr val="folHlink"/>
                </a:solidFill>
                <a:latin typeface="Times New Roman" panose="02020603050405020304" pitchFamily="18" charset="0"/>
                <a:cs typeface="Times New Roman" panose="02020603050405020304" pitchFamily="18" charset="0"/>
              </a:rPr>
              <a:t>End of Unit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D026DA33-076B-4CEC-A03F-F48BB74D57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8D36E7A-1EDA-4E07-B61C-237F7D1A3296}" type="slidenum">
              <a:rPr lang="en-GB" altLang="en-US" sz="1400">
                <a:latin typeface="Arial" panose="020B0604020202020204" pitchFamily="34" charset="0"/>
                <a:cs typeface="Arial" panose="020B0604020202020204" pitchFamily="34" charset="0"/>
              </a:rPr>
              <a:pPr>
                <a:spcBef>
                  <a:spcPct val="0"/>
                </a:spcBef>
                <a:buFontTx/>
                <a:buNone/>
              </a:pPr>
              <a:t>4</a:t>
            </a:fld>
            <a:endParaRPr lang="en-GB" altLang="en-US" sz="1400">
              <a:latin typeface="Arial" panose="020B0604020202020204" pitchFamily="34" charset="0"/>
              <a:cs typeface="Arial" panose="020B0604020202020204" pitchFamily="34" charset="0"/>
            </a:endParaRPr>
          </a:p>
        </p:txBody>
      </p:sp>
      <p:sp>
        <p:nvSpPr>
          <p:cNvPr id="8195" name="Rectangle 2">
            <a:extLst>
              <a:ext uri="{FF2B5EF4-FFF2-40B4-BE49-F238E27FC236}">
                <a16:creationId xmlns:a16="http://schemas.microsoft.com/office/drawing/2014/main" id="{C535E89E-88D9-44FC-B694-91BE433DB68F}"/>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Assumptions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8196" name="Rectangle 3">
            <a:extLst>
              <a:ext uri="{FF2B5EF4-FFF2-40B4-BE49-F238E27FC236}">
                <a16:creationId xmlns:a16="http://schemas.microsoft.com/office/drawing/2014/main" id="{7EB09426-ECC3-4D49-A54E-81C90F9A8432}"/>
              </a:ext>
            </a:extLst>
          </p:cNvPr>
          <p:cNvSpPr>
            <a:spLocks noGrp="1" noChangeArrowheads="1"/>
          </p:cNvSpPr>
          <p:nvPr>
            <p:ph type="body" idx="1"/>
          </p:nvPr>
        </p:nvSpPr>
        <p:spPr>
          <a:xfrm>
            <a:off x="1981200" y="1771651"/>
            <a:ext cx="8229600" cy="4530725"/>
          </a:xfrm>
        </p:spPr>
        <p:txBody>
          <a:bodyPr/>
          <a:lstStyle/>
          <a:p>
            <a:pPr marL="0" indent="0">
              <a:buNone/>
            </a:pPr>
            <a:endParaRPr lang="en-US" altLang="en-US" sz="2400" dirty="0"/>
          </a:p>
          <a:p>
            <a:pPr marL="0" indent="0">
              <a:buNone/>
            </a:pPr>
            <a:r>
              <a:rPr lang="en-US" altLang="en-US" sz="2400" dirty="0"/>
              <a:t>All statements in a proof except the final one, are called </a:t>
            </a:r>
            <a:r>
              <a:rPr lang="en-US" altLang="en-US" sz="2400" b="1" dirty="0"/>
              <a:t>assumptions</a:t>
            </a:r>
            <a:r>
              <a:rPr lang="en-US" altLang="en-US" sz="2400" dirty="0"/>
              <a:t>.</a:t>
            </a:r>
          </a:p>
          <a:p>
            <a:pPr marL="0" indent="0">
              <a:buNone/>
            </a:pPr>
            <a:endParaRPr lang="en-US" altLang="en-US" sz="2400" dirty="0"/>
          </a:p>
          <a:p>
            <a:pPr marL="0" indent="0">
              <a:buNone/>
            </a:pPr>
            <a:r>
              <a:rPr lang="en-US" altLang="en-US" sz="2400" dirty="0"/>
              <a:t>The final statement is called the </a:t>
            </a:r>
            <a:r>
              <a:rPr lang="en-US" altLang="en-US" sz="2400" b="1" dirty="0"/>
              <a:t>conclusion</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8AB3CD5-7A92-4DCD-87F3-73BE608554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4124BFF-8559-494C-98D0-DE5391D1D1FC}" type="slidenum">
              <a:rPr lang="en-GB" altLang="en-US" sz="1400">
                <a:latin typeface="Arial" panose="020B0604020202020204" pitchFamily="34" charset="0"/>
                <a:cs typeface="Arial" panose="020B0604020202020204" pitchFamily="34" charset="0"/>
              </a:rPr>
              <a:pPr>
                <a:spcBef>
                  <a:spcPct val="0"/>
                </a:spcBef>
                <a:buFontTx/>
                <a:buNone/>
              </a:pPr>
              <a:t>5</a:t>
            </a:fld>
            <a:endParaRPr lang="en-GB" altLang="en-US" sz="1400">
              <a:latin typeface="Arial" panose="020B0604020202020204" pitchFamily="34" charset="0"/>
              <a:cs typeface="Arial" panose="020B0604020202020204" pitchFamily="34" charset="0"/>
            </a:endParaRPr>
          </a:p>
        </p:txBody>
      </p:sp>
      <p:sp>
        <p:nvSpPr>
          <p:cNvPr id="9219" name="Rectangle 2">
            <a:extLst>
              <a:ext uri="{FF2B5EF4-FFF2-40B4-BE49-F238E27FC236}">
                <a16:creationId xmlns:a16="http://schemas.microsoft.com/office/drawing/2014/main" id="{F7A64EF4-EA20-4518-AD2C-A1CBB59BF4FB}"/>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Assumptions: Examples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369667" name="Rectangle 3">
            <a:extLst>
              <a:ext uri="{FF2B5EF4-FFF2-40B4-BE49-F238E27FC236}">
                <a16:creationId xmlns:a16="http://schemas.microsoft.com/office/drawing/2014/main" id="{ABA44348-4D5B-4FF8-BB36-1212F1F5C395}"/>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t>If you want to prove</a:t>
            </a:r>
          </a:p>
          <a:p>
            <a:pPr marL="0" indent="0">
              <a:buNone/>
            </a:pPr>
            <a:r>
              <a:rPr lang="en-US" altLang="en-US" sz="2400" dirty="0"/>
              <a:t>	“If </a:t>
            </a:r>
            <a:r>
              <a:rPr lang="en-US" altLang="en-US" sz="2400" i="1" dirty="0"/>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 and </a:t>
            </a:r>
            <a:r>
              <a:rPr lang="en-US" altLang="zh-CN" sz="2400" i="1" dirty="0">
                <a:ea typeface="宋体" panose="02010600030101010101" pitchFamily="2" charset="-122"/>
                <a:sym typeface="Symbol" panose="05050102010706020507" pitchFamily="18" charset="2"/>
              </a:rPr>
              <a:t>n</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ℕ is even, then </a:t>
            </a:r>
            <a:r>
              <a:rPr lang="en-US" altLang="en-US" sz="2400" i="1" dirty="0" err="1">
                <a:sym typeface="Symbol" panose="05050102010706020507" pitchFamily="18" charset="2"/>
              </a:rPr>
              <a:t>x</a:t>
            </a:r>
            <a:r>
              <a:rPr lang="en-US" altLang="en-US" sz="2400" i="1" baseline="30000" dirty="0" err="1">
                <a:sym typeface="Symbol" panose="05050102010706020507" pitchFamily="18" charset="2"/>
              </a:rPr>
              <a:t>n</a:t>
            </a:r>
            <a:r>
              <a:rPr lang="en-US" altLang="en-US" sz="2400" dirty="0">
                <a:sym typeface="Symbol" panose="05050102010706020507" pitchFamily="18" charset="2"/>
              </a:rPr>
              <a:t> &gt; 0” </a:t>
            </a:r>
          </a:p>
          <a:p>
            <a:pPr marL="0" indent="0">
              <a:buNone/>
            </a:pPr>
            <a:r>
              <a:rPr lang="en-US" altLang="en-US" sz="2400" dirty="0">
                <a:sym typeface="Symbol" panose="05050102010706020507" pitchFamily="18" charset="2"/>
              </a:rPr>
              <a:t>Your proof should start with the assumptions that </a:t>
            </a:r>
          </a:p>
          <a:p>
            <a:pPr marL="0" indent="0">
              <a:buNone/>
            </a:pPr>
            <a:r>
              <a:rPr lang="en-US" altLang="en-US" sz="2400" dirty="0">
                <a:sym typeface="Symbol" panose="05050102010706020507" pitchFamily="18" charset="2"/>
              </a:rPr>
              <a:t>	</a:t>
            </a:r>
            <a:r>
              <a:rPr lang="en-US" altLang="en-US" sz="2400" i="1" dirty="0"/>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 and </a:t>
            </a:r>
            <a:r>
              <a:rPr lang="en-US" altLang="zh-CN" sz="2400" i="1" dirty="0">
                <a:ea typeface="宋体" panose="02010600030101010101" pitchFamily="2" charset="-122"/>
                <a:sym typeface="Symbol" panose="05050102010706020507" pitchFamily="18" charset="2"/>
              </a:rPr>
              <a:t>n</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ℕ is even. </a:t>
            </a:r>
          </a:p>
          <a:p>
            <a:pPr marL="0" indent="0">
              <a:buNone/>
            </a:pPr>
            <a:r>
              <a:rPr lang="en-US" altLang="en-US" sz="2400" dirty="0">
                <a:sym typeface="Symbol" panose="05050102010706020507" pitchFamily="18" charset="2"/>
              </a:rPr>
              <a:t>Further, you can use the “definition” of an even number, and write the assumptions as follows.</a:t>
            </a:r>
          </a:p>
          <a:p>
            <a:pPr marL="0" indent="0">
              <a:buNone/>
            </a:pPr>
            <a:r>
              <a:rPr lang="en-US" altLang="en-US" sz="2400" dirty="0">
                <a:sym typeface="Symbol" panose="05050102010706020507" pitchFamily="18" charset="2"/>
              </a:rPr>
              <a:t>	Let 	</a:t>
            </a:r>
            <a:r>
              <a:rPr lang="en-US" altLang="en-US" sz="2400" i="1" dirty="0"/>
              <a:t>x</a:t>
            </a:r>
            <a:r>
              <a:rPr lang="en-US" altLang="en-US" sz="2400" dirty="0"/>
              <a:t> </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ℝ, and</a:t>
            </a:r>
          </a:p>
          <a:p>
            <a:pPr marL="0" indent="0">
              <a:buNone/>
            </a:pPr>
            <a:r>
              <a:rPr lang="en-US" altLang="zh-CN" sz="2400" i="1" dirty="0">
                <a:ea typeface="宋体" panose="02010600030101010101" pitchFamily="2" charset="-122"/>
                <a:sym typeface="Symbol" panose="05050102010706020507" pitchFamily="18" charset="2"/>
              </a:rPr>
              <a:t>		n</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a:t>
            </a:r>
            <a:r>
              <a:rPr lang="en-US" altLang="zh-CN" sz="2400" dirty="0">
                <a:ea typeface="宋体" panose="02010600030101010101" pitchFamily="2" charset="-122"/>
                <a:sym typeface="Symbol" panose="05050102010706020507" pitchFamily="18" charset="2"/>
              </a:rPr>
              <a:t> </a:t>
            </a:r>
            <a:r>
              <a:rPr lang="en-US" altLang="en-US" sz="2400" dirty="0">
                <a:sym typeface="Symbol" panose="05050102010706020507" pitchFamily="18" charset="2"/>
              </a:rPr>
              <a:t>ℕ is even, that is, </a:t>
            </a:r>
            <a:r>
              <a:rPr lang="en-US" altLang="en-US" sz="2400" i="1" dirty="0">
                <a:sym typeface="Symbol" panose="05050102010706020507" pitchFamily="18" charset="2"/>
              </a:rPr>
              <a:t>p</a:t>
            </a:r>
            <a:r>
              <a:rPr lang="en-US" altLang="en-US" sz="2400" dirty="0">
                <a:sym typeface="Symbol" panose="05050102010706020507" pitchFamily="18" charset="2"/>
              </a:rPr>
              <a:t> </a:t>
            </a:r>
            <a:r>
              <a:rPr lang="en-US" altLang="zh-CN" sz="2400" dirty="0">
                <a:ea typeface="宋体" panose="02010600030101010101" pitchFamily="2" charset="-122"/>
                <a:sym typeface="Symbol" panose="05050102010706020507" pitchFamily="18" charset="2"/>
              </a:rPr>
              <a:t> ℤ</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 2</a:t>
            </a:r>
            <a:r>
              <a:rPr lang="en-US" altLang="en-US" sz="2400" i="1" dirty="0">
                <a:sym typeface="Symbol" panose="05050102010706020507" pitchFamily="18" charset="2"/>
              </a:rPr>
              <a:t>p</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a:p>
            <a:pPr marL="0" indent="0">
              <a:buNone/>
            </a:pPr>
            <a:r>
              <a:rPr lang="en-US" altLang="en-US" sz="2400" dirty="0">
                <a:sym typeface="Symbol" panose="05050102010706020507" pitchFamily="18" charset="2"/>
              </a:rPr>
              <a:t>Assumption are often thought to be “given information” or information we “know”.</a:t>
            </a:r>
          </a:p>
        </p:txBody>
      </p:sp>
      <p:sp>
        <p:nvSpPr>
          <p:cNvPr id="369668" name="Rectangle 4">
            <a:extLst>
              <a:ext uri="{FF2B5EF4-FFF2-40B4-BE49-F238E27FC236}">
                <a16:creationId xmlns:a16="http://schemas.microsoft.com/office/drawing/2014/main" id="{0C61D04B-8146-4DB0-9182-987B1CDED5DA}"/>
              </a:ext>
            </a:extLst>
          </p:cNvPr>
          <p:cNvSpPr>
            <a:spLocks noChangeArrowheads="1"/>
          </p:cNvSpPr>
          <p:nvPr/>
        </p:nvSpPr>
        <p:spPr bwMode="auto">
          <a:xfrm>
            <a:off x="3298032" y="4315116"/>
            <a:ext cx="1814512" cy="798512"/>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cs typeface="Arial" panose="020B0604020202020204" pitchFamily="34" charset="0"/>
            </a:endParaRPr>
          </a:p>
        </p:txBody>
      </p:sp>
      <p:sp>
        <p:nvSpPr>
          <p:cNvPr id="369669" name="AutoShape 5">
            <a:extLst>
              <a:ext uri="{FF2B5EF4-FFF2-40B4-BE49-F238E27FC236}">
                <a16:creationId xmlns:a16="http://schemas.microsoft.com/office/drawing/2014/main" id="{CBD80DC4-8A7A-4D9F-A55D-ADB63790643B}"/>
              </a:ext>
            </a:extLst>
          </p:cNvPr>
          <p:cNvSpPr>
            <a:spLocks noChangeArrowheads="1"/>
          </p:cNvSpPr>
          <p:nvPr/>
        </p:nvSpPr>
        <p:spPr bwMode="auto">
          <a:xfrm>
            <a:off x="1337087" y="4893088"/>
            <a:ext cx="1016000" cy="420687"/>
          </a:xfrm>
          <a:prstGeom prst="wedgeRectCallout">
            <a:avLst>
              <a:gd name="adj1" fmla="val 133125"/>
              <a:gd name="adj2" fmla="val -70000"/>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dirty="0">
                <a:solidFill>
                  <a:srgbClr val="FF3300"/>
                </a:solidFill>
              </a:rPr>
              <a:t>Given</a:t>
            </a:r>
            <a:endParaRPr lang="en-GB" altLang="en-US" sz="2400" dirty="0">
              <a:solidFill>
                <a:srgbClr val="FF3300"/>
              </a:solidFill>
            </a:endParaRPr>
          </a:p>
        </p:txBody>
      </p:sp>
      <p:sp>
        <p:nvSpPr>
          <p:cNvPr id="369670" name="Rectangle 6">
            <a:extLst>
              <a:ext uri="{FF2B5EF4-FFF2-40B4-BE49-F238E27FC236}">
                <a16:creationId xmlns:a16="http://schemas.microsoft.com/office/drawing/2014/main" id="{005E1CB5-B6E0-408E-9391-176FA2B81CD0}"/>
              </a:ext>
            </a:extLst>
          </p:cNvPr>
          <p:cNvSpPr>
            <a:spLocks noChangeArrowheads="1"/>
          </p:cNvSpPr>
          <p:nvPr/>
        </p:nvSpPr>
        <p:spPr bwMode="auto">
          <a:xfrm>
            <a:off x="6048376" y="4683570"/>
            <a:ext cx="2062163" cy="45085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cs typeface="Arial" panose="020B0604020202020204" pitchFamily="34" charset="0"/>
            </a:endParaRPr>
          </a:p>
        </p:txBody>
      </p:sp>
      <p:sp>
        <p:nvSpPr>
          <p:cNvPr id="369671" name="AutoShape 7">
            <a:extLst>
              <a:ext uri="{FF2B5EF4-FFF2-40B4-BE49-F238E27FC236}">
                <a16:creationId xmlns:a16="http://schemas.microsoft.com/office/drawing/2014/main" id="{6BDAB055-9147-4886-9C51-B616763AF4C7}"/>
              </a:ext>
            </a:extLst>
          </p:cNvPr>
          <p:cNvSpPr>
            <a:spLocks noChangeArrowheads="1"/>
          </p:cNvSpPr>
          <p:nvPr/>
        </p:nvSpPr>
        <p:spPr bwMode="auto">
          <a:xfrm>
            <a:off x="8110539" y="3994561"/>
            <a:ext cx="1625600" cy="420688"/>
          </a:xfrm>
          <a:prstGeom prst="wedgeRectCallout">
            <a:avLst>
              <a:gd name="adj1" fmla="val -47167"/>
              <a:gd name="adj2" fmla="val 164338"/>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solidFill>
                  <a:schemeClr val="accent2"/>
                </a:solidFill>
              </a:rPr>
              <a:t>Definition</a:t>
            </a:r>
            <a:endParaRPr lang="en-GB" altLang="en-US" sz="24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animEffect transition="in" filter="box(in)">
                                      <p:cBhvr>
                                        <p:cTn id="7" dur="500"/>
                                        <p:tgtEl>
                                          <p:spTgt spid="36966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69667">
                                            <p:txEl>
                                              <p:pRg st="3" end="3"/>
                                            </p:txEl>
                                          </p:spTgt>
                                        </p:tgtEl>
                                        <p:attrNameLst>
                                          <p:attrName>style.visibility</p:attrName>
                                        </p:attrNameLst>
                                      </p:cBhvr>
                                      <p:to>
                                        <p:strVal val="visible"/>
                                      </p:to>
                                    </p:set>
                                    <p:animEffect transition="in" filter="box(in)">
                                      <p:cBhvr>
                                        <p:cTn id="10" dur="500"/>
                                        <p:tgtEl>
                                          <p:spTgt spid="36966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69667">
                                            <p:txEl>
                                              <p:pRg st="4" end="4"/>
                                            </p:txEl>
                                          </p:spTgt>
                                        </p:tgtEl>
                                        <p:attrNameLst>
                                          <p:attrName>style.visibility</p:attrName>
                                        </p:attrNameLst>
                                      </p:cBhvr>
                                      <p:to>
                                        <p:strVal val="visible"/>
                                      </p:to>
                                    </p:set>
                                    <p:animEffect transition="in" filter="box(in)">
                                      <p:cBhvr>
                                        <p:cTn id="15" dur="500"/>
                                        <p:tgtEl>
                                          <p:spTgt spid="3696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69667">
                                            <p:txEl>
                                              <p:pRg st="5" end="5"/>
                                            </p:txEl>
                                          </p:spTgt>
                                        </p:tgtEl>
                                        <p:attrNameLst>
                                          <p:attrName>style.visibility</p:attrName>
                                        </p:attrNameLst>
                                      </p:cBhvr>
                                      <p:to>
                                        <p:strVal val="visible"/>
                                      </p:to>
                                    </p:set>
                                    <p:animEffect transition="in" filter="box(in)">
                                      <p:cBhvr>
                                        <p:cTn id="18" dur="500"/>
                                        <p:tgtEl>
                                          <p:spTgt spid="3696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69667">
                                            <p:txEl>
                                              <p:pRg st="6" end="6"/>
                                            </p:txEl>
                                          </p:spTgt>
                                        </p:tgtEl>
                                        <p:attrNameLst>
                                          <p:attrName>style.visibility</p:attrName>
                                        </p:attrNameLst>
                                      </p:cBhvr>
                                      <p:to>
                                        <p:strVal val="visible"/>
                                      </p:to>
                                    </p:set>
                                    <p:animEffect transition="in" filter="box(in)">
                                      <p:cBhvr>
                                        <p:cTn id="21" dur="500"/>
                                        <p:tgtEl>
                                          <p:spTgt spid="369667">
                                            <p:txEl>
                                              <p:pRg st="6" end="6"/>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69669"/>
                                        </p:tgtEl>
                                        <p:attrNameLst>
                                          <p:attrName>style.visibility</p:attrName>
                                        </p:attrNameLst>
                                      </p:cBhvr>
                                      <p:to>
                                        <p:strVal val="visible"/>
                                      </p:to>
                                    </p:set>
                                    <p:animEffect transition="in" filter="box(in)">
                                      <p:cBhvr>
                                        <p:cTn id="24" dur="500"/>
                                        <p:tgtEl>
                                          <p:spTgt spid="36966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69668"/>
                                        </p:tgtEl>
                                        <p:attrNameLst>
                                          <p:attrName>style.visibility</p:attrName>
                                        </p:attrNameLst>
                                      </p:cBhvr>
                                      <p:to>
                                        <p:strVal val="visible"/>
                                      </p:to>
                                    </p:set>
                                    <p:animEffect transition="in" filter="box(in)">
                                      <p:cBhvr>
                                        <p:cTn id="27" dur="500"/>
                                        <p:tgtEl>
                                          <p:spTgt spid="369668"/>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69670"/>
                                        </p:tgtEl>
                                        <p:attrNameLst>
                                          <p:attrName>style.visibility</p:attrName>
                                        </p:attrNameLst>
                                      </p:cBhvr>
                                      <p:to>
                                        <p:strVal val="visible"/>
                                      </p:to>
                                    </p:set>
                                    <p:animEffect transition="in" filter="box(in)">
                                      <p:cBhvr>
                                        <p:cTn id="30" dur="500"/>
                                        <p:tgtEl>
                                          <p:spTgt spid="36967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69671"/>
                                        </p:tgtEl>
                                        <p:attrNameLst>
                                          <p:attrName>style.visibility</p:attrName>
                                        </p:attrNameLst>
                                      </p:cBhvr>
                                      <p:to>
                                        <p:strVal val="visible"/>
                                      </p:to>
                                    </p:set>
                                    <p:animEffect transition="in" filter="box(in)">
                                      <p:cBhvr>
                                        <p:cTn id="33" dur="500"/>
                                        <p:tgtEl>
                                          <p:spTgt spid="36967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69667">
                                            <p:txEl>
                                              <p:pRg st="8" end="8"/>
                                            </p:txEl>
                                          </p:spTgt>
                                        </p:tgtEl>
                                        <p:attrNameLst>
                                          <p:attrName>style.visibility</p:attrName>
                                        </p:attrNameLst>
                                      </p:cBhvr>
                                      <p:to>
                                        <p:strVal val="visible"/>
                                      </p:to>
                                    </p:set>
                                    <p:animEffect transition="in" filter="box(in)">
                                      <p:cBhvr>
                                        <p:cTn id="38" dur="500"/>
                                        <p:tgtEl>
                                          <p:spTgt spid="3696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nimBg="1"/>
      <p:bldP spid="369669" grpId="0" animBg="1"/>
      <p:bldP spid="369670" grpId="0" animBg="1"/>
      <p:bldP spid="3696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6D9CCB52-C5F0-4354-810E-7850180E48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C351302-4099-45EB-9825-F7E547F2B126}" type="slidenum">
              <a:rPr lang="en-GB" altLang="en-US" sz="1400">
                <a:latin typeface="Arial" panose="020B0604020202020204" pitchFamily="34" charset="0"/>
                <a:cs typeface="Arial" panose="020B0604020202020204" pitchFamily="34" charset="0"/>
              </a:rPr>
              <a:pPr>
                <a:spcBef>
                  <a:spcPct val="0"/>
                </a:spcBef>
                <a:buFontTx/>
                <a:buNone/>
              </a:pPr>
              <a:t>6</a:t>
            </a:fld>
            <a:endParaRPr lang="en-GB" altLang="en-US" sz="1400">
              <a:latin typeface="Arial" panose="020B0604020202020204" pitchFamily="34" charset="0"/>
              <a:cs typeface="Arial" panose="020B0604020202020204" pitchFamily="34" charset="0"/>
            </a:endParaRPr>
          </a:p>
        </p:txBody>
      </p:sp>
      <p:sp>
        <p:nvSpPr>
          <p:cNvPr id="10243" name="Rectangle 2">
            <a:extLst>
              <a:ext uri="{FF2B5EF4-FFF2-40B4-BE49-F238E27FC236}">
                <a16:creationId xmlns:a16="http://schemas.microsoft.com/office/drawing/2014/main" id="{1DDD1096-A654-4830-8ECC-A194580B9563}"/>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Assumptions: Note</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10244" name="Rectangle 3">
            <a:extLst>
              <a:ext uri="{FF2B5EF4-FFF2-40B4-BE49-F238E27FC236}">
                <a16:creationId xmlns:a16="http://schemas.microsoft.com/office/drawing/2014/main" id="{A16FEE66-133E-4CA5-8AAF-F34F4CF94AA0}"/>
              </a:ext>
            </a:extLst>
          </p:cNvPr>
          <p:cNvSpPr>
            <a:spLocks noGrp="1" noChangeArrowheads="1"/>
          </p:cNvSpPr>
          <p:nvPr>
            <p:ph type="body" idx="1"/>
          </p:nvPr>
        </p:nvSpPr>
        <p:spPr>
          <a:xfrm>
            <a:off x="1981200" y="1771651"/>
            <a:ext cx="8229600" cy="4530725"/>
          </a:xfrm>
        </p:spPr>
        <p:txBody>
          <a:bodyPr/>
          <a:lstStyle/>
          <a:p>
            <a:pPr marL="0" indent="0">
              <a:buNone/>
            </a:pPr>
            <a:r>
              <a:rPr lang="en-US" altLang="en-US" sz="2400" dirty="0">
                <a:sym typeface="Symbol" panose="05050102010706020507" pitchFamily="18" charset="2"/>
              </a:rPr>
              <a:t>Note when proving statement of the form </a:t>
            </a:r>
          </a:p>
          <a:p>
            <a:pPr marL="0" indent="0">
              <a:buNone/>
            </a:pPr>
            <a:r>
              <a:rPr lang="en-US" altLang="en-US" sz="2400" i="1" dirty="0">
                <a:sym typeface="Symbol" panose="05050102010706020507" pitchFamily="18" charset="2"/>
              </a:rPr>
              <a:t>			P</a:t>
            </a:r>
            <a:r>
              <a:rPr lang="en-US" altLang="en-US" sz="2400" dirty="0">
                <a:sym typeface="Symbol" panose="05050102010706020507" pitchFamily="18" charset="2"/>
              </a:rPr>
              <a:t>  </a:t>
            </a:r>
            <a:r>
              <a:rPr lang="en-US" altLang="en-US" sz="2400" i="1" dirty="0">
                <a:sym typeface="Symbol" panose="05050102010706020507" pitchFamily="18" charset="2"/>
              </a:rPr>
              <a:t>Q</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the assumption is the statement </a:t>
            </a:r>
            <a:r>
              <a:rPr lang="en-US" altLang="en-US" sz="2400" i="1" dirty="0">
                <a:sym typeface="Symbol" panose="05050102010706020507" pitchFamily="18" charset="2"/>
              </a:rPr>
              <a:t>P </a:t>
            </a:r>
            <a:r>
              <a:rPr lang="en-US" altLang="en-US" sz="2400" dirty="0">
                <a:sym typeface="Symbol" panose="05050102010706020507" pitchFamily="18" charset="2"/>
              </a:rPr>
              <a:t>(which could be a list of things).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6">
            <a:extLst>
              <a:ext uri="{FF2B5EF4-FFF2-40B4-BE49-F238E27FC236}">
                <a16:creationId xmlns:a16="http://schemas.microsoft.com/office/drawing/2014/main" id="{83878D4C-6BFE-4204-ABCA-0A01B6381C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08AE23F-A981-4EB0-83CC-1FC74297A469}" type="slidenum">
              <a:rPr lang="en-GB" altLang="en-US" sz="1400">
                <a:latin typeface="Arial" panose="020B0604020202020204" pitchFamily="34" charset="0"/>
                <a:cs typeface="Arial" panose="020B0604020202020204" pitchFamily="34" charset="0"/>
              </a:rPr>
              <a:pPr>
                <a:spcBef>
                  <a:spcPct val="0"/>
                </a:spcBef>
                <a:buFontTx/>
                <a:buNone/>
              </a:pPr>
              <a:t>7</a:t>
            </a:fld>
            <a:endParaRPr lang="en-GB" altLang="en-US" sz="1400">
              <a:latin typeface="Arial" panose="020B0604020202020204" pitchFamily="34" charset="0"/>
              <a:cs typeface="Arial" panose="020B0604020202020204" pitchFamily="34" charset="0"/>
            </a:endParaRPr>
          </a:p>
        </p:txBody>
      </p:sp>
      <p:sp>
        <p:nvSpPr>
          <p:cNvPr id="11267" name="Rectangle 2">
            <a:extLst>
              <a:ext uri="{FF2B5EF4-FFF2-40B4-BE49-F238E27FC236}">
                <a16:creationId xmlns:a16="http://schemas.microsoft.com/office/drawing/2014/main" id="{70B28F3E-0853-4109-85F1-52B596999A34}"/>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Axioms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11268" name="Rectangle 3">
            <a:extLst>
              <a:ext uri="{FF2B5EF4-FFF2-40B4-BE49-F238E27FC236}">
                <a16:creationId xmlns:a16="http://schemas.microsoft.com/office/drawing/2014/main" id="{DEB55A62-394D-4FB9-B05F-6CBC92AC9BDB}"/>
              </a:ext>
            </a:extLst>
          </p:cNvPr>
          <p:cNvSpPr>
            <a:spLocks noGrp="1" noChangeArrowheads="1"/>
          </p:cNvSpPr>
          <p:nvPr>
            <p:ph type="body" sz="half" idx="1"/>
          </p:nvPr>
        </p:nvSpPr>
        <p:spPr>
          <a:xfrm>
            <a:off x="1981200" y="1600201"/>
            <a:ext cx="8248650" cy="4530725"/>
          </a:xfrm>
        </p:spPr>
        <p:txBody>
          <a:bodyPr/>
          <a:lstStyle/>
          <a:p>
            <a:pPr marL="0" indent="0">
              <a:buNone/>
            </a:pPr>
            <a:r>
              <a:rPr lang="en-US" altLang="en-US" sz="2800" b="1" i="1" dirty="0">
                <a:sym typeface="Symbol" panose="05050102010706020507" pitchFamily="18" charset="2"/>
              </a:rPr>
              <a:t>Axioms</a:t>
            </a:r>
            <a:r>
              <a:rPr lang="en-US" altLang="en-US" sz="2800" dirty="0">
                <a:sym typeface="Symbol" panose="05050102010706020507" pitchFamily="18" charset="2"/>
              </a:rPr>
              <a:t> are laws in Mathematics that hold true and require no proof. Examples:</a:t>
            </a:r>
          </a:p>
          <a:p>
            <a:pPr marL="0" indent="0">
              <a:buNone/>
            </a:pPr>
            <a:endParaRPr lang="en-US" altLang="en-US" sz="2400" dirty="0">
              <a:sym typeface="Symbol" panose="05050102010706020507" pitchFamily="18" charset="2"/>
            </a:endParaRPr>
          </a:p>
          <a:p>
            <a:pPr marL="342900" lvl="1" indent="0">
              <a:buNone/>
            </a:pPr>
            <a:r>
              <a:rPr lang="en-US" altLang="en-US" sz="2400" dirty="0">
                <a:sym typeface="Symbol" panose="05050102010706020507" pitchFamily="18" charset="2"/>
              </a:rPr>
              <a:t>Three properties of equality: for all objects </a:t>
            </a:r>
            <a:r>
              <a:rPr lang="en-US" altLang="en-US" sz="2400" i="1" dirty="0">
                <a:sym typeface="Symbol" panose="05050102010706020507" pitchFamily="18" charset="2"/>
              </a:rPr>
              <a:t>A</a:t>
            </a:r>
            <a:r>
              <a:rPr lang="en-US" altLang="en-US" sz="2400" dirty="0">
                <a:sym typeface="Symbol" panose="05050102010706020507" pitchFamily="18" charset="2"/>
              </a:rPr>
              <a:t>,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sym typeface="Symbol" panose="05050102010706020507" pitchFamily="18" charset="2"/>
              </a:rPr>
              <a:t>C</a:t>
            </a:r>
            <a:r>
              <a:rPr lang="en-US" altLang="en-US" sz="2400" dirty="0">
                <a:sym typeface="Symbol" panose="05050102010706020507" pitchFamily="18" charset="2"/>
              </a:rPr>
              <a:t>,</a:t>
            </a:r>
          </a:p>
          <a:p>
            <a:pPr marL="342900" lvl="1" indent="0">
              <a:buNone/>
              <a:tabLst>
                <a:tab pos="714375" algn="l"/>
              </a:tabLst>
            </a:pPr>
            <a:r>
              <a:rPr lang="en-US" altLang="en-US" sz="2400" dirty="0">
                <a:sym typeface="Symbol" panose="05050102010706020507" pitchFamily="18" charset="2"/>
              </a:rPr>
              <a:t>	(1)		</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A</a:t>
            </a:r>
          </a:p>
          <a:p>
            <a:pPr marL="342900" lvl="1" indent="0">
              <a:buNone/>
              <a:tabLst>
                <a:tab pos="714375" algn="l"/>
              </a:tabLst>
            </a:pPr>
            <a:r>
              <a:rPr lang="en-US" altLang="en-US" sz="2400" dirty="0">
                <a:sym typeface="Symbol" panose="05050102010706020507" pitchFamily="18" charset="2"/>
              </a:rPr>
              <a:t>	(2)		If </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then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A</a:t>
            </a:r>
          </a:p>
          <a:p>
            <a:pPr marL="342900" lvl="1" indent="0">
              <a:buNone/>
              <a:tabLst>
                <a:tab pos="714375" algn="l"/>
              </a:tabLst>
            </a:pPr>
            <a:r>
              <a:rPr lang="en-US" altLang="en-US" sz="2400" dirty="0">
                <a:sym typeface="Symbol" panose="05050102010706020507" pitchFamily="18" charset="2"/>
              </a:rPr>
              <a:t>	(3)		If </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B</a:t>
            </a:r>
            <a:r>
              <a:rPr lang="en-US" altLang="en-US" sz="2400" dirty="0">
                <a:sym typeface="Symbol" panose="05050102010706020507" pitchFamily="18" charset="2"/>
              </a:rPr>
              <a:t> and </a:t>
            </a:r>
            <a:r>
              <a:rPr lang="en-US" altLang="en-US" sz="2400" i="1" dirty="0">
                <a:sym typeface="Symbol" panose="05050102010706020507" pitchFamily="18" charset="2"/>
              </a:rPr>
              <a:t>B</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 then </a:t>
            </a:r>
            <a:r>
              <a:rPr lang="en-US" altLang="en-US" sz="2400" i="1" dirty="0">
                <a:sym typeface="Symbol" panose="05050102010706020507" pitchFamily="18" charset="2"/>
              </a:rPr>
              <a:t>A</a:t>
            </a:r>
            <a:r>
              <a:rPr lang="en-US" altLang="en-US" sz="2400" dirty="0">
                <a:sym typeface="Symbol" panose="05050102010706020507" pitchFamily="18" charset="2"/>
              </a:rPr>
              <a:t> = </a:t>
            </a:r>
            <a:r>
              <a:rPr lang="en-US" altLang="en-US" sz="2400" i="1" dirty="0">
                <a:sym typeface="Symbol" panose="05050102010706020507" pitchFamily="18" charset="2"/>
              </a:rPr>
              <a:t>C</a:t>
            </a:r>
            <a:r>
              <a:rPr lang="en-US" altLang="en-US" sz="2400" dirty="0">
                <a:sym typeface="Symbol" panose="05050102010706020507" pitchFamily="18" charset="2"/>
              </a:rPr>
              <a:t>.</a:t>
            </a:r>
          </a:p>
          <a:p>
            <a:pPr marL="0" indent="0">
              <a:buNone/>
            </a:pPr>
            <a:endParaRPr lang="en-US" altLang="en-US" sz="2400" dirty="0">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a:extLst>
              <a:ext uri="{FF2B5EF4-FFF2-40B4-BE49-F238E27FC236}">
                <a16:creationId xmlns:a16="http://schemas.microsoft.com/office/drawing/2014/main" id="{9A7D2E2C-9EA4-441E-81A5-10C1FEED8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6CF91ED-8D4C-4D5E-A813-261F37DA64C1}" type="slidenum">
              <a:rPr lang="en-GB" altLang="en-US" sz="1400">
                <a:latin typeface="Arial" panose="020B0604020202020204" pitchFamily="34" charset="0"/>
                <a:cs typeface="Arial" panose="020B0604020202020204" pitchFamily="34" charset="0"/>
              </a:rPr>
              <a:pPr>
                <a:spcBef>
                  <a:spcPct val="0"/>
                </a:spcBef>
                <a:buFontTx/>
                <a:buNone/>
              </a:pPr>
              <a:t>8</a:t>
            </a:fld>
            <a:endParaRPr lang="en-GB" altLang="en-US" sz="1400">
              <a:latin typeface="Arial" panose="020B0604020202020204" pitchFamily="34" charset="0"/>
              <a:cs typeface="Arial" panose="020B0604020202020204" pitchFamily="34" charset="0"/>
            </a:endParaRPr>
          </a:p>
        </p:txBody>
      </p:sp>
      <p:sp>
        <p:nvSpPr>
          <p:cNvPr id="13315" name="Rectangle 2">
            <a:extLst>
              <a:ext uri="{FF2B5EF4-FFF2-40B4-BE49-F238E27FC236}">
                <a16:creationId xmlns:a16="http://schemas.microsoft.com/office/drawing/2014/main" id="{0C783AE0-4A89-44EB-AE77-402F3CEFE795}"/>
              </a:ext>
            </a:extLst>
          </p:cNvPr>
          <p:cNvSpPr>
            <a:spLocks noGrp="1" noChangeArrowheads="1"/>
          </p:cNvSpPr>
          <p:nvPr>
            <p:ph type="title"/>
          </p:nvPr>
        </p:nvSpPr>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Mathematical Rules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13316" name="Rectangle 3">
            <a:extLst>
              <a:ext uri="{FF2B5EF4-FFF2-40B4-BE49-F238E27FC236}">
                <a16:creationId xmlns:a16="http://schemas.microsoft.com/office/drawing/2014/main" id="{B69DA2DA-3811-48F0-8251-D0E5FA4F5B5F}"/>
              </a:ext>
            </a:extLst>
          </p:cNvPr>
          <p:cNvSpPr>
            <a:spLocks noGrp="1" noChangeArrowheads="1"/>
          </p:cNvSpPr>
          <p:nvPr>
            <p:ph type="body" sz="half" idx="1"/>
          </p:nvPr>
        </p:nvSpPr>
        <p:spPr>
          <a:xfrm>
            <a:off x="1981200" y="1600201"/>
            <a:ext cx="8248650" cy="926431"/>
          </a:xfrm>
        </p:spPr>
        <p:txBody>
          <a:bodyPr/>
          <a:lstStyle/>
          <a:p>
            <a:pPr marL="0" indent="0">
              <a:buNone/>
            </a:pPr>
            <a:r>
              <a:rPr lang="en-US" altLang="en-US" sz="2400" b="1" i="1" dirty="0">
                <a:sym typeface="Symbol" panose="05050102010706020507" pitchFamily="18" charset="2"/>
              </a:rPr>
              <a:t>Mathematical Rules</a:t>
            </a:r>
            <a:r>
              <a:rPr lang="en-US" altLang="en-US" sz="2400" dirty="0">
                <a:sym typeface="Symbol" panose="05050102010706020507" pitchFamily="18" charset="2"/>
              </a:rPr>
              <a:t> are known rules that are often used in each branches of mathematics. Examples:</a:t>
            </a:r>
          </a:p>
        </p:txBody>
      </p:sp>
      <p:sp>
        <p:nvSpPr>
          <p:cNvPr id="5" name="Rectangle 3">
            <a:extLst>
              <a:ext uri="{FF2B5EF4-FFF2-40B4-BE49-F238E27FC236}">
                <a16:creationId xmlns:a16="http://schemas.microsoft.com/office/drawing/2014/main" id="{F243760E-C61E-4237-8363-FAA651936ADF}"/>
              </a:ext>
            </a:extLst>
          </p:cNvPr>
          <p:cNvSpPr txBox="1">
            <a:spLocks noChangeArrowheads="1"/>
          </p:cNvSpPr>
          <p:nvPr/>
        </p:nvSpPr>
        <p:spPr>
          <a:xfrm>
            <a:off x="3015916" y="2510425"/>
            <a:ext cx="8248650" cy="128737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712788">
              <a:buFont typeface="Arial" panose="020B0604020202020204" pitchFamily="34" charset="0"/>
              <a:buNone/>
              <a:tabLst>
                <a:tab pos="903288" algn="l"/>
              </a:tabLst>
            </a:pPr>
            <a:r>
              <a:rPr lang="en-US" altLang="en-US" sz="2400" dirty="0">
                <a:sym typeface="Symbol" panose="05050102010706020507" pitchFamily="18" charset="2"/>
              </a:rPr>
              <a:t>	If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then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r>
              <a:rPr lang="en-US" altLang="en-US" sz="2400" dirty="0">
                <a:sym typeface="Symbol" panose="05050102010706020507" pitchFamily="18" charset="2"/>
              </a:rPr>
              <a:t>.</a:t>
            </a:r>
          </a:p>
          <a:p>
            <a:pPr marL="903288" indent="-903288">
              <a:buFont typeface="Arial" panose="020B0604020202020204" pitchFamily="34" charset="0"/>
              <a:buNone/>
            </a:pPr>
            <a:r>
              <a:rPr lang="en-US" altLang="en-US" sz="2400" dirty="0">
                <a:sym typeface="Symbol" panose="05050102010706020507" pitchFamily="18" charset="2"/>
              </a:rPr>
              <a:t>	Principle of mathematical Induction (will be introduced shortly and will be studied in detailed in Unit 3).</a:t>
            </a:r>
          </a:p>
          <a:p>
            <a:pPr marL="903288" indent="-903288">
              <a:buFont typeface="Arial" panose="020B0604020202020204" pitchFamily="34" charset="0"/>
              <a:buNone/>
            </a:pPr>
            <a:endParaRPr lang="en-US" altLang="en-US" sz="24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E8FFD6FE-4FF5-40A0-82BA-382A85293E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A0087B1-496B-4806-91E3-14634799CF36}" type="slidenum">
              <a:rPr lang="en-GB" altLang="en-US" sz="1400">
                <a:latin typeface="Arial" panose="020B0604020202020204" pitchFamily="34" charset="0"/>
                <a:cs typeface="Arial" panose="020B0604020202020204" pitchFamily="34" charset="0"/>
              </a:rPr>
              <a:pPr>
                <a:spcBef>
                  <a:spcPct val="0"/>
                </a:spcBef>
                <a:buFontTx/>
                <a:buNone/>
              </a:pPr>
              <a:t>9</a:t>
            </a:fld>
            <a:endParaRPr lang="en-GB" altLang="en-US" sz="1400">
              <a:latin typeface="Arial" panose="020B0604020202020204" pitchFamily="34" charset="0"/>
              <a:cs typeface="Arial" panose="020B0604020202020204" pitchFamily="34" charset="0"/>
            </a:endParaRPr>
          </a:p>
        </p:txBody>
      </p:sp>
      <p:sp>
        <p:nvSpPr>
          <p:cNvPr id="15363" name="Rectangle 2">
            <a:extLst>
              <a:ext uri="{FF2B5EF4-FFF2-40B4-BE49-F238E27FC236}">
                <a16:creationId xmlns:a16="http://schemas.microsoft.com/office/drawing/2014/main" id="{70802AEB-0D64-4DDB-BF2D-3B564E275DC9}"/>
              </a:ext>
            </a:extLst>
          </p:cNvPr>
          <p:cNvSpPr>
            <a:spLocks noGrp="1" noChangeArrowheads="1"/>
          </p:cNvSpPr>
          <p:nvPr>
            <p:ph type="title"/>
          </p:nvPr>
        </p:nvSpPr>
        <p:spPr>
          <a:xfrm>
            <a:off x="1981200" y="449263"/>
            <a:ext cx="8229600" cy="1143000"/>
          </a:xfrm>
        </p:spPr>
        <p:txBody>
          <a:bodyPr/>
          <a:lstStyle/>
          <a:p>
            <a:pPr eaLnBrk="1" hangingPunct="1"/>
            <a:r>
              <a:rPr lang="en-US" altLang="en-US" sz="3600" b="1">
                <a:solidFill>
                  <a:schemeClr val="folHlink"/>
                </a:solidFill>
                <a:latin typeface="Times New Roman" panose="02020603050405020304" pitchFamily="18" charset="0"/>
                <a:cs typeface="Times New Roman" panose="02020603050405020304" pitchFamily="18" charset="0"/>
              </a:rPr>
              <a:t>Logical Rules</a:t>
            </a:r>
            <a:endParaRPr lang="en-GB" altLang="en-US" sz="3600" b="1">
              <a:solidFill>
                <a:schemeClr val="folHlink"/>
              </a:solidFill>
              <a:latin typeface="Times New Roman" panose="02020603050405020304" pitchFamily="18" charset="0"/>
              <a:cs typeface="Times New Roman" panose="02020603050405020304" pitchFamily="18" charset="0"/>
            </a:endParaRPr>
          </a:p>
        </p:txBody>
      </p:sp>
      <p:sp>
        <p:nvSpPr>
          <p:cNvPr id="270339" name="Rectangle 3">
            <a:extLst>
              <a:ext uri="{FF2B5EF4-FFF2-40B4-BE49-F238E27FC236}">
                <a16:creationId xmlns:a16="http://schemas.microsoft.com/office/drawing/2014/main" id="{3F2ADE1D-4E81-44CD-92F4-429C5EF08DF6}"/>
              </a:ext>
            </a:extLst>
          </p:cNvPr>
          <p:cNvSpPr>
            <a:spLocks noGrp="1" noChangeArrowheads="1"/>
          </p:cNvSpPr>
          <p:nvPr>
            <p:ph type="body" idx="1"/>
          </p:nvPr>
        </p:nvSpPr>
        <p:spPr>
          <a:xfrm>
            <a:off x="688769" y="1771651"/>
            <a:ext cx="10545287" cy="2693471"/>
          </a:xfrm>
        </p:spPr>
        <p:txBody>
          <a:bodyPr>
            <a:normAutofit/>
          </a:bodyPr>
          <a:lstStyle/>
          <a:p>
            <a:pPr marL="0" indent="0">
              <a:buNone/>
            </a:pPr>
            <a:r>
              <a:rPr lang="en-US" altLang="en-US" sz="2400" dirty="0"/>
              <a:t>The two commonly used </a:t>
            </a:r>
            <a:r>
              <a:rPr lang="en-US" altLang="en-US" sz="2400" b="1" i="1" dirty="0"/>
              <a:t>Logical rules</a:t>
            </a:r>
            <a:r>
              <a:rPr lang="en-US" altLang="en-US" sz="2400" dirty="0"/>
              <a:t> are rules such as </a:t>
            </a:r>
          </a:p>
          <a:p>
            <a:pPr marL="0" indent="0">
              <a:buNone/>
            </a:pPr>
            <a:endParaRPr lang="en-US" altLang="en-US" sz="1000" dirty="0"/>
          </a:p>
          <a:p>
            <a:pPr marL="2687638" indent="-2687638">
              <a:buNone/>
              <a:tabLst>
                <a:tab pos="714375" algn="l"/>
              </a:tabLst>
            </a:pPr>
            <a:r>
              <a:rPr lang="en-US" altLang="en-US" sz="2400" dirty="0">
                <a:sym typeface="Symbol" panose="05050102010706020507" pitchFamily="18" charset="2"/>
              </a:rPr>
              <a:t>	</a:t>
            </a:r>
            <a:r>
              <a:rPr lang="en-US" altLang="en-US" sz="2400" dirty="0"/>
              <a:t>Modus Ponens: Intuitively, this means </a:t>
            </a:r>
            <a:r>
              <a:rPr lang="en-US" altLang="en-US" sz="2400" b="1" dirty="0"/>
              <a:t>the preceding statements in your prove implies the succeeding statement</a:t>
            </a:r>
            <a:r>
              <a:rPr lang="en-US" altLang="en-US" sz="2400" dirty="0"/>
              <a:t>.</a:t>
            </a:r>
          </a:p>
          <a:p>
            <a:pPr marL="2687638" indent="-2687638">
              <a:buNone/>
              <a:tabLst>
                <a:tab pos="714375" algn="l"/>
              </a:tabLst>
            </a:pPr>
            <a:r>
              <a:rPr lang="en-US" altLang="en-US" sz="2400" dirty="0">
                <a:sym typeface="Symbol" panose="05050102010706020507" pitchFamily="18" charset="2"/>
              </a:rPr>
              <a:t>	</a:t>
            </a:r>
            <a:r>
              <a:rPr lang="en-US" altLang="en-US" sz="2400" dirty="0"/>
              <a:t>Law of Syllogism: Intuitively, this means based on the whole proof, </a:t>
            </a:r>
            <a:r>
              <a:rPr lang="en-US" altLang="en-US" sz="2400" b="1" dirty="0"/>
              <a:t>from the first statement in the proof, we conclude the last statement in the proof</a:t>
            </a:r>
            <a:r>
              <a:rPr lang="en-US" altLang="en-US" sz="2400" dirty="0"/>
              <a:t>.</a:t>
            </a:r>
          </a:p>
          <a:p>
            <a:pPr marL="0" indent="0">
              <a:buNone/>
            </a:pPr>
            <a:endParaRPr lang="en-GB" altLang="en-US" sz="1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0339">
                                            <p:txEl>
                                              <p:pRg st="2" end="2"/>
                                            </p:txEl>
                                          </p:spTgt>
                                        </p:tgtEl>
                                        <p:attrNameLst>
                                          <p:attrName>style.visibility</p:attrName>
                                        </p:attrNameLst>
                                      </p:cBhvr>
                                      <p:to>
                                        <p:strVal val="visible"/>
                                      </p:to>
                                    </p:set>
                                    <p:animEffect transition="in" filter="box(in)">
                                      <p:cBhvr>
                                        <p:cTn id="7" dur="500"/>
                                        <p:tgtEl>
                                          <p:spTgt spid="2703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0339">
                                            <p:txEl>
                                              <p:pRg st="3" end="3"/>
                                            </p:txEl>
                                          </p:spTgt>
                                        </p:tgtEl>
                                        <p:attrNameLst>
                                          <p:attrName>style.visibility</p:attrName>
                                        </p:attrNameLst>
                                      </p:cBhvr>
                                      <p:to>
                                        <p:strVal val="visible"/>
                                      </p:to>
                                    </p:set>
                                    <p:animEffect transition="in" filter="box(in)">
                                      <p:cBhvr>
                                        <p:cTn id="12" dur="500"/>
                                        <p:tgtEl>
                                          <p:spTgt spid="270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2948</Words>
  <Application>Microsoft Office PowerPoint</Application>
  <PresentationFormat>Widescreen</PresentationFormat>
  <Paragraphs>304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1_Office Theme</vt:lpstr>
      <vt:lpstr>MATH221 Mathematics for Computer Science</vt:lpstr>
      <vt:lpstr>OBJECTIVES</vt:lpstr>
      <vt:lpstr>What Is A Proof?</vt:lpstr>
      <vt:lpstr>Assumptions</vt:lpstr>
      <vt:lpstr>Assumptions: Examples</vt:lpstr>
      <vt:lpstr>Assumptions: Note</vt:lpstr>
      <vt:lpstr>Axioms</vt:lpstr>
      <vt:lpstr>Mathematical Rules</vt:lpstr>
      <vt:lpstr>Logical Rules</vt:lpstr>
      <vt:lpstr>Methods of Proof - Types</vt:lpstr>
      <vt:lpstr>Proving  Statements</vt:lpstr>
      <vt:lpstr>Proving  Statements: Example</vt:lpstr>
      <vt:lpstr>Example:</vt:lpstr>
      <vt:lpstr>Proving  Statements</vt:lpstr>
      <vt:lpstr>Proving  Statements: Example</vt:lpstr>
      <vt:lpstr>Example:</vt:lpstr>
      <vt:lpstr>Discussion:</vt:lpstr>
      <vt:lpstr>The Direct Proof</vt:lpstr>
      <vt:lpstr>Examples:</vt:lpstr>
      <vt:lpstr>Exercise:</vt:lpstr>
      <vt:lpstr>A method may help to construct a direct proof</vt:lpstr>
      <vt:lpstr>Constructing a Direct Proof with the help of Backward Process: Example</vt:lpstr>
      <vt:lpstr>One Common Mistake: Wrong Proof</vt:lpstr>
      <vt:lpstr>Proof By Contradiction: Example</vt:lpstr>
      <vt:lpstr>Proof By Contradiction: Example</vt:lpstr>
      <vt:lpstr>Example:</vt:lpstr>
      <vt:lpstr>Proof By Contrapositive: Method</vt:lpstr>
      <vt:lpstr>Proof By Contrapositive: Example</vt:lpstr>
      <vt:lpstr>Discussion:</vt:lpstr>
      <vt:lpstr>Proof By Cases</vt:lpstr>
      <vt:lpstr>Proof By Cases: Example</vt:lpstr>
      <vt:lpstr>Proof By Cases: Example</vt:lpstr>
      <vt:lpstr>End of Unit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 Beng Kuan Tan</dc:creator>
  <cp:lastModifiedBy>Hee Beng Kuan Tan</cp:lastModifiedBy>
  <cp:revision>88</cp:revision>
  <cp:lastPrinted>2021-12-24T08:36:30Z</cp:lastPrinted>
  <dcterms:created xsi:type="dcterms:W3CDTF">2020-10-03T10:39:56Z</dcterms:created>
  <dcterms:modified xsi:type="dcterms:W3CDTF">2023-07-02T07:20:51Z</dcterms:modified>
</cp:coreProperties>
</file>